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F0F"/>
    <a:srgbClr val="F39E5F"/>
    <a:srgbClr val="CF6C1B"/>
    <a:srgbClr val="EC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lha_de_C_lculo_do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726-4207-9C51-CBB9939BC5E0}"/>
              </c:ext>
            </c:extLst>
          </c:dPt>
          <c:dPt>
            <c:idx val="1"/>
            <c:bubble3D val="0"/>
            <c:spPr>
              <a:solidFill>
                <a:srgbClr val="B50F0F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726-4207-9C51-CBB9939BC5E0}"/>
              </c:ext>
            </c:extLst>
          </c:dPt>
          <c:dLbls>
            <c:dLbl>
              <c:idx val="0"/>
              <c:layout>
                <c:manualLayout>
                  <c:x val="-0.21593002074404732"/>
                  <c:y val="8.347057106041536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726-4207-9C51-CBB9939BC5E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8567169045275592"/>
                  <c:y val="-1.22967512120600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726-4207-9C51-CBB9939BC5E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Folha1!$A$2:$A$3</c:f>
              <c:strCache>
                <c:ptCount val="2"/>
                <c:pt idx="0">
                  <c:v>Masculinos</c:v>
                </c:pt>
                <c:pt idx="1">
                  <c:v>Femeninos</c:v>
                </c:pt>
              </c:strCache>
            </c:strRef>
          </c:cat>
          <c:val>
            <c:numRef>
              <c:f>Folha1!$B$2:$B$3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726-4207-9C51-CBB9939BC5E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9FF-4952-95C2-2D5F1D6537EA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9FF-4952-95C2-2D5F1D6537EA}"/>
              </c:ext>
            </c:extLst>
          </c:dPt>
          <c:dLbls>
            <c:dLbl>
              <c:idx val="0"/>
              <c:layout>
                <c:manualLayout>
                  <c:x val="-0.24143439027554003"/>
                  <c:y val="6.328635322997172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9FF-4952-95C2-2D5F1D6537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6672052930172863"/>
                  <c:y val="-8.572939030275825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9FF-4952-95C2-2D5F1D6537E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Folha1!$A$2:$A$3</c:f>
              <c:strCache>
                <c:ptCount val="2"/>
                <c:pt idx="0">
                  <c:v>Positivas</c:v>
                </c:pt>
                <c:pt idx="1">
                  <c:v>Negativas</c:v>
                </c:pt>
              </c:strCache>
            </c:strRef>
          </c:cat>
          <c:val>
            <c:numRef>
              <c:f>Folha1!$B$2:$B$3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9FF-4952-95C2-2D5F1D6537E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27182490795559"/>
          <c:y val="8.4038245219347579E-2"/>
          <c:w val="0.69552287558693704"/>
          <c:h val="0.77177634045744281"/>
        </c:manualLayout>
      </c:layout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4FE-4627-81DE-CD04224549FA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4FE-4627-81DE-CD04224549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Folha1!$A$2:$A$3</c:f>
              <c:strCache>
                <c:ptCount val="2"/>
                <c:pt idx="0">
                  <c:v>Masculinos</c:v>
                </c:pt>
                <c:pt idx="1">
                  <c:v>Femeninos</c:v>
                </c:pt>
              </c:strCache>
            </c:strRef>
          </c:cat>
          <c:val>
            <c:numRef>
              <c:f>Folha1!$B$2:$B$3</c:f>
              <c:numCache>
                <c:formatCode>0%</c:formatCode>
                <c:ptCount val="2"/>
                <c:pt idx="0">
                  <c:v>0.25</c:v>
                </c:pt>
                <c:pt idx="1">
                  <c:v>0.19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4FE-4627-81DE-CD04224549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17982574504454"/>
          <c:y val="3.6304399075864018E-2"/>
          <c:w val="0.74020812635484889"/>
          <c:h val="0.8199135587093529"/>
        </c:manualLayout>
      </c:layout>
      <c:doughnut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CF6C1B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082-4EFC-A48F-FC592002E965}"/>
              </c:ext>
            </c:extLst>
          </c:dPt>
          <c:dPt>
            <c:idx val="1"/>
            <c:bubble3D val="0"/>
            <c:spPr>
              <a:solidFill>
                <a:srgbClr val="F39E5F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082-4EFC-A48F-FC592002E9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Folha1!$A$2:$A$3</c:f>
              <c:strCache>
                <c:ptCount val="2"/>
                <c:pt idx="0">
                  <c:v>Masculinos</c:v>
                </c:pt>
                <c:pt idx="1">
                  <c:v>Femeninos</c:v>
                </c:pt>
              </c:strCache>
            </c:strRef>
          </c:cat>
          <c:val>
            <c:numRef>
              <c:f>Folha1!$B$2:$B$3</c:f>
              <c:numCache>
                <c:formatCode>0%</c:formatCode>
                <c:ptCount val="2"/>
                <c:pt idx="0">
                  <c:v>0.26</c:v>
                </c:pt>
                <c:pt idx="1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082-4EFC-A48F-FC592002E9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Folha1!$A$2:$A$11</c:f>
              <c:strCache>
                <c:ptCount val="10"/>
                <c:pt idx="0">
                  <c:v>4 Anos</c:v>
                </c:pt>
                <c:pt idx="1">
                  <c:v>5 Anos</c:v>
                </c:pt>
                <c:pt idx="2">
                  <c:v>6 Anos</c:v>
                </c:pt>
                <c:pt idx="3">
                  <c:v>7 Anos</c:v>
                </c:pt>
                <c:pt idx="4">
                  <c:v>8 Anos</c:v>
                </c:pt>
                <c:pt idx="5">
                  <c:v>9 Anos</c:v>
                </c:pt>
                <c:pt idx="6">
                  <c:v>10 Anos</c:v>
                </c:pt>
                <c:pt idx="7">
                  <c:v>11 Anos</c:v>
                </c:pt>
                <c:pt idx="8">
                  <c:v>12 Anos</c:v>
                </c:pt>
                <c:pt idx="9">
                  <c:v>13 Anos</c:v>
                </c:pt>
              </c:strCache>
            </c:strRef>
          </c:cat>
          <c:val>
            <c:numRef>
              <c:f>Folha1!$B$2:$B$11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0.02</c:v>
                </c:pt>
                <c:pt idx="3">
                  <c:v>0.06</c:v>
                </c:pt>
                <c:pt idx="4">
                  <c:v>0.02</c:v>
                </c:pt>
                <c:pt idx="5">
                  <c:v>0.06</c:v>
                </c:pt>
                <c:pt idx="6">
                  <c:v>0.06</c:v>
                </c:pt>
                <c:pt idx="7">
                  <c:v>0.14000000000000001</c:v>
                </c:pt>
                <c:pt idx="8">
                  <c:v>0.06</c:v>
                </c:pt>
                <c:pt idx="9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5E-4CF9-B457-9E3821DA481B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Folha1!$A$2:$A$11</c:f>
              <c:strCache>
                <c:ptCount val="10"/>
                <c:pt idx="0">
                  <c:v>4 Anos</c:v>
                </c:pt>
                <c:pt idx="1">
                  <c:v>5 Anos</c:v>
                </c:pt>
                <c:pt idx="2">
                  <c:v>6 Anos</c:v>
                </c:pt>
                <c:pt idx="3">
                  <c:v>7 Anos</c:v>
                </c:pt>
                <c:pt idx="4">
                  <c:v>8 Anos</c:v>
                </c:pt>
                <c:pt idx="5">
                  <c:v>9 Anos</c:v>
                </c:pt>
                <c:pt idx="6">
                  <c:v>10 Anos</c:v>
                </c:pt>
                <c:pt idx="7">
                  <c:v>11 Anos</c:v>
                </c:pt>
                <c:pt idx="8">
                  <c:v>12 Anos</c:v>
                </c:pt>
                <c:pt idx="9">
                  <c:v>13 Anos</c:v>
                </c:pt>
              </c:strCache>
            </c:strRef>
          </c:cat>
          <c:val>
            <c:numRef>
              <c:f>Folha1!$C$2:$C$11</c:f>
              <c:numCache>
                <c:formatCode>0%</c:formatCode>
                <c:ptCount val="10"/>
                <c:pt idx="0">
                  <c:v>0.02</c:v>
                </c:pt>
                <c:pt idx="1">
                  <c:v>0</c:v>
                </c:pt>
                <c:pt idx="2">
                  <c:v>0.06</c:v>
                </c:pt>
                <c:pt idx="3">
                  <c:v>0.04</c:v>
                </c:pt>
                <c:pt idx="4">
                  <c:v>0.08</c:v>
                </c:pt>
                <c:pt idx="5">
                  <c:v>0.02</c:v>
                </c:pt>
                <c:pt idx="6">
                  <c:v>0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5E-4CF9-B457-9E3821DA48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7316328"/>
        <c:axId val="227315544"/>
      </c:barChart>
      <c:catAx>
        <c:axId val="22731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pt-BR"/>
          </a:p>
        </c:txPr>
        <c:crossAx val="227315544"/>
        <c:crosses val="autoZero"/>
        <c:auto val="1"/>
        <c:lblAlgn val="ctr"/>
        <c:lblOffset val="100"/>
        <c:noMultiLvlLbl val="0"/>
      </c:catAx>
      <c:valAx>
        <c:axId val="227315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2731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30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7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876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6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0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1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1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6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40388" t="31439" r="38780" b="45834"/>
          <a:stretch>
            <a:fillRect/>
          </a:stretch>
        </p:blipFill>
        <p:spPr bwMode="auto">
          <a:xfrm>
            <a:off x="844422" y="218975"/>
            <a:ext cx="1893147" cy="162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657770" y="383218"/>
            <a:ext cx="9042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+mj-lt"/>
                <a:cs typeface="Times New Roman" panose="02020603050405020304" pitchFamily="18" charset="0"/>
              </a:rPr>
              <a:t>INSTITUTO SUPERIOR POLITÉCNICO KALANDULA DE ANGOLA</a:t>
            </a:r>
          </a:p>
          <a:p>
            <a:pPr algn="ctr"/>
            <a:r>
              <a:rPr lang="pt-BR" sz="2000" dirty="0">
                <a:latin typeface="+mj-lt"/>
                <a:cs typeface="Times New Roman" panose="02020603050405020304" pitchFamily="18" charset="0"/>
              </a:rPr>
              <a:t>DEPARTAMENTO DE CIÊCIAS DA SAÚDE</a:t>
            </a:r>
          </a:p>
          <a:p>
            <a:pPr algn="ctr"/>
            <a:r>
              <a:rPr lang="pt-BR" dirty="0">
                <a:latin typeface="+mj-lt"/>
                <a:cs typeface="Times New Roman" panose="02020603050405020304" pitchFamily="18" charset="0"/>
              </a:rPr>
              <a:t>COORDENAÇÃO DO CURSO DE </a:t>
            </a:r>
            <a:r>
              <a:rPr lang="pt-BR" sz="1600" dirty="0">
                <a:latin typeface="+mj-lt"/>
                <a:cs typeface="Times New Roman" panose="02020603050405020304" pitchFamily="18" charset="0"/>
              </a:rPr>
              <a:t>ANÁLISES CLÍNICAS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05219" y="2602813"/>
            <a:ext cx="9747504" cy="142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2000" b="1" dirty="0"/>
              <a:t>PREVALÊNCIA DE HEMATÚRIA EM CRIANÇAS COM IDADES COMPREENDIDA ENTRE 4 AOS 13 ANOS NO HOSPITAL MATERNO INFANTIL MÃE JACINTA PAULINO NO II TRIMESTRE DE 2021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3834492" y="4360743"/>
            <a:ext cx="4688959" cy="128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dirty="0"/>
              <a:t>AMÉLIA ANTÓNIA LUÍS MARTINHO</a:t>
            </a:r>
            <a:endParaRPr lang="pt-BR" dirty="0"/>
          </a:p>
          <a:p>
            <a:pPr algn="ctr">
              <a:lnSpc>
                <a:spcPct val="150000"/>
              </a:lnSpc>
            </a:pPr>
            <a:r>
              <a:rPr lang="pt-PT" dirty="0"/>
              <a:t>BRANCA TERESA SALVADOR MONIZ</a:t>
            </a:r>
            <a:endParaRPr lang="pt-BR" dirty="0"/>
          </a:p>
          <a:p>
            <a:pPr algn="ctr">
              <a:lnSpc>
                <a:spcPct val="150000"/>
              </a:lnSpc>
            </a:pPr>
            <a:r>
              <a:rPr lang="pt-PT" dirty="0"/>
              <a:t>FELÍCIA WALINGA EDUARDO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130972" y="60263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cs typeface="Times New Roman" panose="02020603050405020304" pitchFamily="18" charset="0"/>
              </a:rPr>
              <a:t>LUANDA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089342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6564" y="630970"/>
            <a:ext cx="620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cs typeface="Times New Roman" panose="02020603050405020304" pitchFamily="18" charset="0"/>
              </a:rPr>
              <a:t>4.  APRESENTAÇÃO </a:t>
            </a:r>
            <a:r>
              <a:rPr lang="pt-BR" b="1" dirty="0">
                <a:cs typeface="Times New Roman" panose="02020603050405020304" pitchFamily="18" charset="0"/>
              </a:rPr>
              <a:t>E DISCUÇÃO DOS </a:t>
            </a:r>
            <a:r>
              <a:rPr lang="pt-BR" b="1" dirty="0" smtClean="0">
                <a:cs typeface="Times New Roman" panose="02020603050405020304" pitchFamily="18" charset="0"/>
              </a:rPr>
              <a:t>RESULTADOS Cont.</a:t>
            </a:r>
            <a:endParaRPr lang="pt-BR" b="1" dirty="0"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4800" y="1649450"/>
            <a:ext cx="8296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PT" sz="1600" kern="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pt-PT" sz="1600" dirty="0"/>
              <a:t>APRESENTAÇÃO DE CASOS </a:t>
            </a:r>
            <a:r>
              <a:rPr lang="pt-PT" sz="1600" dirty="0" smtClean="0"/>
              <a:t>POSITIVOS DISTRIBUÍDOS </a:t>
            </a:r>
            <a:r>
              <a:rPr lang="pt-PT" sz="1600" dirty="0"/>
              <a:t>POR IDADES E GÉNERO</a:t>
            </a:r>
            <a:endParaRPr lang="pt-BR" sz="1600" b="1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235238750"/>
              </p:ext>
            </p:extLst>
          </p:nvPr>
        </p:nvGraphicFramePr>
        <p:xfrm>
          <a:off x="876000" y="2159321"/>
          <a:ext cx="7555618" cy="368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400493" y="5935076"/>
            <a:ext cx="7956697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>
              <a:lnSpc>
                <a:spcPct val="115000"/>
              </a:lnSpc>
              <a:spcAft>
                <a:spcPts val="1000"/>
              </a:spcAft>
            </a:pPr>
            <a:r>
              <a:rPr lang="pt-PT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GRÁFICO 5</a:t>
            </a:r>
            <a:r>
              <a:rPr lang="pt-PT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1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COMPARAÇÃO DE DISTRIBUIÇÃO DE CASOS POSITIVOS POR IDADES E GÉNERO 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1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" y="2011658"/>
            <a:ext cx="6781800" cy="29622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6564" y="630970"/>
            <a:ext cx="620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cs typeface="Times New Roman" panose="02020603050405020304" pitchFamily="18" charset="0"/>
              </a:rPr>
              <a:t>4.  APRESENTAÇÃO </a:t>
            </a:r>
            <a:r>
              <a:rPr lang="pt-BR" b="1" dirty="0">
                <a:cs typeface="Times New Roman" panose="02020603050405020304" pitchFamily="18" charset="0"/>
              </a:rPr>
              <a:t>E DISCUÇÃO DOS </a:t>
            </a:r>
            <a:r>
              <a:rPr lang="pt-BR" b="1" dirty="0" smtClean="0">
                <a:cs typeface="Times New Roman" panose="02020603050405020304" pitchFamily="18" charset="0"/>
              </a:rPr>
              <a:t>RESULTADOS Cont.</a:t>
            </a:r>
            <a:endParaRPr lang="pt-BR" b="1" dirty="0"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31482" y="1491549"/>
            <a:ext cx="3861891" cy="375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TABELA 2 – </a:t>
            </a:r>
            <a:r>
              <a:rPr lang="pt-PT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QUANTIDADE DE OVOS POR IDADES</a:t>
            </a:r>
            <a:endParaRPr lang="pt-BR" sz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9443" y="5315875"/>
            <a:ext cx="9049348" cy="115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Tendo o conhecimento de que a prevalência de hematúria em crianças deste estudo é baixa (&lt;44%), quanto a quantidade de ovos percebeu-se que as crianças de 11 anos tiveram maior quantidade de ovos, seguindo das crianças de 8 anos.</a:t>
            </a:r>
            <a:endParaRPr lang="pt-BR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9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4670" y="1646005"/>
            <a:ext cx="94948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Das 100 amostras que foram analisadas, 51% (51/100) foram masculinas e 49% (49/100) femininas.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pt-BR" sz="16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Nas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amostras que foram analisadas, obteve-se uma prevalência de 44% (44/100) de casos positivos e 56% (56/100) negativos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Dos 44 casos positivos </a:t>
            </a:r>
            <a:r>
              <a:rPr lang="pt-PT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detectados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25% corresponderam ao género masculino e 19% corresponderam ao género feminino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Nas amostras do género masculino, a maior prevalência de hematúria estava nas crianças de 11 anos (14%) e a menor prevalência estava nas crianças de 4 e 5 anos (0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%).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6063" y="684132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cs typeface="Times New Roman" panose="02020603050405020304" pitchFamily="18" charset="0"/>
              </a:rPr>
              <a:t>4.  CONCLUSÃO</a:t>
            </a:r>
            <a:endParaRPr lang="pt-BR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4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38516" y="1790340"/>
            <a:ext cx="9282223" cy="3996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 startAt="5"/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Nas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amostras do género feminino, a maior prevalência de hematúria estava nas crianças de 8 anos (8%) e a menor prevalência nas crianças de 5 e 10 anos (0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AutoNum type="arabicPeriod" startAt="5"/>
            </a:pP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AutoNum type="arabicPeriod" startAt="6"/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Quanto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quantidade de ovos percebeu-se que 28% (28/100) das crianças tiveram apenas 1/C e as crianças de 11 anos tiveram maior quantidade de ovos, seguindo das crianças de 8 anos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endParaRPr lang="pt-PT" sz="16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esquistossomose continua sendo, ainda hoje, uma das </a:t>
            </a:r>
            <a:r>
              <a:rPr lang="pt-PT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infecções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parasitárias mais prevalentes no mundo. Ela é endêmica em 76 países e territórios e constitui um importante problema de saúde pública nos países em desenvolvimento. Além disso, por ser insidiosa, a esquistossomose é dificilmente diagnosticada nos estágios mais precoces.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6337" y="7053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AutoNum type="arabicPeriod" startAt="4"/>
            </a:pPr>
            <a:r>
              <a:rPr lang="pt-BR" b="1" dirty="0" smtClean="0">
                <a:cs typeface="Times New Roman" panose="02020603050405020304" pitchFamily="18" charset="0"/>
              </a:rPr>
              <a:t>CONCLUSÃO Cont.</a:t>
            </a:r>
          </a:p>
        </p:txBody>
      </p:sp>
    </p:spTree>
    <p:extLst>
      <p:ext uri="{BB962C8B-B14F-4D97-AF65-F5344CB8AC3E}">
        <p14:creationId xmlns:p14="http://schemas.microsoft.com/office/powerpoint/2010/main" val="34665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7213" y="1597965"/>
            <a:ext cx="9294229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49580">
              <a:lnSpc>
                <a:spcPct val="115000"/>
              </a:lnSpc>
              <a:spcAft>
                <a:spcPts val="0"/>
              </a:spcAft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 base os dados obtidos nos resultados, permite apresentar os pontos abaixo em forma de recomendação: 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spcAft>
                <a:spcPts val="0"/>
              </a:spcAft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2667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se apresente os resultados do estudo junto da comunidade estudantil do «ISPEKA» e não só, por formas a mostrar a pertinência do estudo;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2667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se realize palestras junto aos moradores de modos a informar a necessidade de se dobrar os cuidados com as crianças, e junto de quem é de direito, apelar no sentido de aumentar o controlo das restrições de acesso às valas de drenagem por parte das crianças.</a:t>
            </a:r>
            <a:endParaRPr lang="pt-BR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2667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se 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procure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apoio para aquisição de fármacos, junto das instituições públicas ou privadas com vista a distribuir para população residente na zona da </a:t>
            </a:r>
            <a:r>
              <a:rPr lang="pt-PT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Sapú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II. 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7213" y="705398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AutoNum type="arabicPeriod" startAt="4"/>
            </a:pPr>
            <a:r>
              <a:rPr lang="pt-BR" b="1" dirty="0" smtClean="0">
                <a:cs typeface="Times New Roman" panose="02020603050405020304" pitchFamily="18" charset="0"/>
              </a:rPr>
              <a:t>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77089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87601" y="979047"/>
            <a:ext cx="9106980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Obrigado</a:t>
            </a:r>
            <a:endParaRPr lang="pt-PT" sz="1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99460" y="3860470"/>
            <a:ext cx="4943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 ATENÇÃO</a:t>
            </a:r>
            <a:endParaRPr lang="pt-P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50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41974" y="1890451"/>
            <a:ext cx="53671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+mj-lt"/>
                <a:cs typeface="Times New Roman" panose="02020603050405020304" pitchFamily="18" charset="0"/>
              </a:rPr>
              <a:t>1.  INTRODUÇÃO</a:t>
            </a:r>
          </a:p>
          <a:p>
            <a:pPr algn="just"/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pt-BR" dirty="0" smtClean="0">
                <a:latin typeface="+mj-lt"/>
                <a:cs typeface="Times New Roman" panose="02020603050405020304" pitchFamily="18" charset="0"/>
              </a:rPr>
              <a:t>1.1. PROBLEMÁTICA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pt-BR" dirty="0" smtClean="0">
                <a:latin typeface="+mj-lt"/>
                <a:cs typeface="Times New Roman" panose="02020603050405020304" pitchFamily="18" charset="0"/>
              </a:rPr>
              <a:t>1.2. OBJECTIVOS</a:t>
            </a:r>
          </a:p>
          <a:p>
            <a:pPr algn="just"/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.  METODOLÓGIA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pt-BR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+mj-lt"/>
                <a:cs typeface="Times New Roman" panose="02020603050405020304" pitchFamily="18" charset="0"/>
              </a:rPr>
              <a:t>4</a:t>
            </a:r>
            <a:r>
              <a:rPr lang="pt-BR" dirty="0" smtClean="0">
                <a:latin typeface="+mj-lt"/>
                <a:cs typeface="Times New Roman" panose="02020603050405020304" pitchFamily="18" charset="0"/>
              </a:rPr>
              <a:t>. APRESENTAÇÃO E DISCUÇÃO DOS RESULTADOS</a:t>
            </a:r>
          </a:p>
          <a:p>
            <a:pPr marL="457200" indent="-457200" algn="just">
              <a:buAutoNum type="arabicPeriod" startAt="3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5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CONCLUSÃO</a:t>
            </a:r>
          </a:p>
          <a:p>
            <a:pPr marL="342900" indent="-342900" algn="just">
              <a:buAutoNum type="arabicPeriod" startAt="5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5"/>
            </a:pPr>
            <a:r>
              <a:rPr lang="pt-BR" dirty="0" smtClean="0">
                <a:latin typeface="+mj-lt"/>
                <a:cs typeface="Times New Roman" panose="02020603050405020304" pitchFamily="18" charset="0"/>
              </a:rPr>
              <a:t>RECOMENDAÇÕES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86794" y="820899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2000" b="1" spc="300" dirty="0">
                <a:latin typeface="+mj-lt"/>
                <a:cs typeface="Times New Roman" panose="02020603050405020304" pitchFamily="18" charset="0"/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133459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95877" y="1690411"/>
            <a:ext cx="9468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cs typeface="Times New Roman" panose="02020603050405020304" pitchFamily="18" charset="0"/>
              </a:rPr>
              <a:t>	</a:t>
            </a:r>
            <a:r>
              <a:rPr lang="pt-PT" i="1" dirty="0" err="1"/>
              <a:t>Schistosoma</a:t>
            </a:r>
            <a:r>
              <a:rPr lang="pt-PT" i="1" dirty="0"/>
              <a:t> </a:t>
            </a:r>
            <a:r>
              <a:rPr lang="pt-PT" i="1" dirty="0" err="1"/>
              <a:t>haematobium</a:t>
            </a:r>
            <a:r>
              <a:rPr lang="pt-PT" dirty="0"/>
              <a:t> é um importante parasita e um dos maiores agentes causais </a:t>
            </a:r>
            <a:r>
              <a:rPr lang="pt-PT" dirty="0" smtClean="0"/>
              <a:t>da esquistossomose. </a:t>
            </a:r>
            <a:r>
              <a:rPr lang="pt-PT" dirty="0"/>
              <a:t>Mais especificamente, está associado à esquistossomose do aparelho urinário. Este parasita pode romper as paredes </a:t>
            </a:r>
            <a:r>
              <a:rPr lang="pt-PT" dirty="0" smtClean="0"/>
              <a:t>da bexiga, </a:t>
            </a:r>
            <a:r>
              <a:rPr lang="pt-PT" dirty="0"/>
              <a:t>causando </a:t>
            </a:r>
            <a:r>
              <a:rPr lang="pt-PT" dirty="0" smtClean="0"/>
              <a:t>assim hematúria </a:t>
            </a:r>
            <a:r>
              <a:rPr lang="pt-BR" dirty="0"/>
              <a:t>(2</a:t>
            </a:r>
            <a:r>
              <a:rPr lang="pt-BR" dirty="0" smtClean="0"/>
              <a:t>)</a:t>
            </a:r>
          </a:p>
          <a:p>
            <a:pPr algn="just"/>
            <a:endParaRPr lang="pt-BR" dirty="0" smtClean="0"/>
          </a:p>
          <a:p>
            <a:pPr indent="542925" algn="just"/>
            <a:r>
              <a:rPr lang="pt-PT" dirty="0"/>
              <a:t>Um dos países mais </a:t>
            </a:r>
            <a:r>
              <a:rPr lang="pt-PT" dirty="0" err="1"/>
              <a:t>afectado</a:t>
            </a:r>
            <a:r>
              <a:rPr lang="pt-PT" dirty="0"/>
              <a:t> em África pela </a:t>
            </a:r>
            <a:r>
              <a:rPr lang="pt-PT" dirty="0" err="1"/>
              <a:t>Schistosomose</a:t>
            </a:r>
            <a:r>
              <a:rPr lang="pt-PT" dirty="0"/>
              <a:t> urinária é Angola</a:t>
            </a:r>
            <a:r>
              <a:rPr lang="pt-PT" dirty="0" smtClean="0"/>
              <a:t>. Esta </a:t>
            </a:r>
            <a:r>
              <a:rPr lang="pt-PT" dirty="0"/>
              <a:t>doença </a:t>
            </a:r>
            <a:r>
              <a:rPr lang="pt-PT" dirty="0" smtClean="0"/>
              <a:t>tem muitas </a:t>
            </a:r>
            <a:r>
              <a:rPr lang="pt-PT" dirty="0"/>
              <a:t>consequências irreversíveis, incluindo a infertilidade. Em crianças, ela pode causar anemia, raquitismo e uma reduzida capacidade de aprender, embora os efeitos são geralmente reversíveis com </a:t>
            </a:r>
            <a:r>
              <a:rPr lang="pt-PT" dirty="0" smtClean="0"/>
              <a:t>tratamento </a:t>
            </a:r>
            <a:r>
              <a:rPr lang="pt-BR" dirty="0"/>
              <a:t>(4)</a:t>
            </a:r>
            <a:r>
              <a:rPr lang="pt-PT" dirty="0" smtClean="0"/>
              <a:t>.</a:t>
            </a:r>
            <a:endParaRPr lang="pt-BR" dirty="0"/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algn="just"/>
            <a:r>
              <a:rPr lang="pt-BR" dirty="0" smtClean="0">
                <a:cs typeface="Times New Roman" panose="02020603050405020304" pitchFamily="18" charset="0"/>
              </a:rPr>
              <a:t>	</a:t>
            </a:r>
            <a:r>
              <a:rPr lang="pt-PT" dirty="0"/>
              <a:t>A transmissão da esquistossomose </a:t>
            </a:r>
            <a:r>
              <a:rPr lang="pt-PT" dirty="0" smtClean="0"/>
              <a:t>é </a:t>
            </a:r>
            <a:r>
              <a:rPr lang="pt-PT" dirty="0"/>
              <a:t>feita através de ovos eliminados na urina </a:t>
            </a:r>
            <a:r>
              <a:rPr lang="pt-PT" dirty="0" err="1" smtClean="0"/>
              <a:t>infectadas</a:t>
            </a:r>
            <a:r>
              <a:rPr lang="pt-PT" dirty="0" smtClean="0"/>
              <a:t>, </a:t>
            </a:r>
            <a:r>
              <a:rPr lang="pt-PT" dirty="0"/>
              <a:t>se desenvolve quando as pessoas entram em contacto com água </a:t>
            </a:r>
            <a:r>
              <a:rPr lang="pt-PT" dirty="0" smtClean="0"/>
              <a:t>contaminada. </a:t>
            </a:r>
            <a:r>
              <a:rPr lang="pt-PT" dirty="0"/>
              <a:t>A infeção afeta principalmente o sistema urinário ou intestinal, causando problemas de saúde crónicos e, em alguns casos, a morte.</a:t>
            </a:r>
            <a:r>
              <a:rPr lang="pt-PT" dirty="0" smtClean="0"/>
              <a:t> </a:t>
            </a:r>
            <a:r>
              <a:rPr lang="pt-BR" dirty="0" smtClean="0"/>
              <a:t>(4</a:t>
            </a:r>
            <a:r>
              <a:rPr lang="pt-BR" dirty="0"/>
              <a:t>)</a:t>
            </a:r>
            <a:r>
              <a:rPr lang="pt-PT" dirty="0" smtClean="0"/>
              <a:t>.</a:t>
            </a:r>
          </a:p>
          <a:p>
            <a:pPr algn="just"/>
            <a:r>
              <a:rPr lang="pt-BR" dirty="0" smtClean="0">
                <a:cs typeface="Times New Roman" panose="02020603050405020304" pitchFamily="18" charset="0"/>
              </a:rPr>
              <a:t>	</a:t>
            </a:r>
            <a:endParaRPr lang="pt-BR" dirty="0"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53200" y="245920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95877" y="650841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AutoNum type="arabicPeriod"/>
            </a:pPr>
            <a:r>
              <a:rPr lang="pt-BR" sz="2000" b="1" spc="300" dirty="0">
                <a:latin typeface="+mj-lt"/>
                <a:cs typeface="Times New Roman" panose="02020603050405020304" pitchFamily="18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54931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7861" y="1765729"/>
            <a:ext cx="91821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/>
            <a:r>
              <a:rPr lang="pt-PT" dirty="0">
                <a:latin typeface="+mj-lt"/>
              </a:rPr>
              <a:t>No dia-a-dia tem se observado que algumas crianças que procuram pelo serviço do Hospital Materno Infantil Mãe Jacinta Paulino, disponibilizam amostra de urina com sangue (hematúria).</a:t>
            </a:r>
            <a:endParaRPr lang="pt-BR" dirty="0">
              <a:latin typeface="+mj-lt"/>
            </a:endParaRPr>
          </a:p>
          <a:p>
            <a:pPr indent="542925" algn="just"/>
            <a:endParaRPr lang="pt-PT" dirty="0" smtClean="0">
              <a:latin typeface="+mj-lt"/>
            </a:endParaRPr>
          </a:p>
          <a:p>
            <a:pPr indent="542925" algn="just"/>
            <a:r>
              <a:rPr lang="pt-PT" dirty="0" smtClean="0">
                <a:latin typeface="+mj-lt"/>
              </a:rPr>
              <a:t>A </a:t>
            </a:r>
            <a:r>
              <a:rPr lang="pt-PT" dirty="0">
                <a:latin typeface="+mj-lt"/>
              </a:rPr>
              <a:t>perda de sangue a partir da urina é uma situação que pode ter consequências negativas do ponto de vista </a:t>
            </a:r>
            <a:r>
              <a:rPr lang="pt-PT" dirty="0" smtClean="0">
                <a:latin typeface="+mj-lt"/>
              </a:rPr>
              <a:t>fisiológico</a:t>
            </a:r>
            <a:r>
              <a:rPr lang="pt-PT" dirty="0">
                <a:latin typeface="+mj-lt"/>
              </a:rPr>
              <a:t>.</a:t>
            </a:r>
            <a:endParaRPr lang="pt-BR" dirty="0">
              <a:latin typeface="+mj-lt"/>
            </a:endParaRPr>
          </a:p>
          <a:p>
            <a:pPr indent="542925" algn="just"/>
            <a:endParaRPr lang="pt-PT" dirty="0" smtClean="0">
              <a:latin typeface="+mj-lt"/>
            </a:endParaRPr>
          </a:p>
          <a:p>
            <a:pPr indent="542925" algn="just"/>
            <a:r>
              <a:rPr lang="pt-PT" dirty="0" smtClean="0">
                <a:latin typeface="+mj-lt"/>
              </a:rPr>
              <a:t>Perante </a:t>
            </a:r>
            <a:r>
              <a:rPr lang="pt-PT" dirty="0">
                <a:latin typeface="+mj-lt"/>
              </a:rPr>
              <a:t>tal observação coloca-se a seguinte questão de </a:t>
            </a:r>
            <a:r>
              <a:rPr lang="pt-PT" dirty="0" smtClean="0">
                <a:latin typeface="+mj-lt"/>
              </a:rPr>
              <a:t>partida:</a:t>
            </a:r>
          </a:p>
          <a:p>
            <a:pPr indent="542925" algn="just"/>
            <a:endParaRPr lang="pt-PT" dirty="0">
              <a:latin typeface="+mj-lt"/>
            </a:endParaRPr>
          </a:p>
          <a:p>
            <a:pPr indent="542925" algn="just"/>
            <a:r>
              <a:rPr lang="pt-PT" dirty="0" smtClean="0">
                <a:latin typeface="+mj-lt"/>
              </a:rPr>
              <a:t>Qual </a:t>
            </a:r>
            <a:r>
              <a:rPr lang="pt-PT" dirty="0">
                <a:latin typeface="+mj-lt"/>
              </a:rPr>
              <a:t>é prevalência de hematúria em crianças com idades compreendida entre 4 aos 13 anos no Hospital Materno Infantil Mãe Jacinta Paulino no II </a:t>
            </a:r>
            <a:r>
              <a:rPr lang="pt-PT" dirty="0" smtClean="0">
                <a:latin typeface="+mj-lt"/>
              </a:rPr>
              <a:t>trimestre </a:t>
            </a:r>
            <a:r>
              <a:rPr lang="pt-PT" dirty="0">
                <a:latin typeface="+mj-lt"/>
              </a:rPr>
              <a:t>de 2021</a:t>
            </a:r>
            <a:r>
              <a:rPr lang="pt-PT" dirty="0" smtClean="0">
                <a:latin typeface="+mj-lt"/>
              </a:rPr>
              <a:t>?</a:t>
            </a:r>
            <a:endParaRPr lang="pt-BR" dirty="0"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7861" y="63723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	 </a:t>
            </a:r>
            <a:r>
              <a:rPr lang="pt-BR" sz="2000" b="1" dirty="0">
                <a:latin typeface="+mj-lt"/>
                <a:cs typeface="Times New Roman" panose="02020603050405020304" pitchFamily="18" charset="0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629855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72028" y="1614560"/>
            <a:ext cx="1019444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1.2.1</a:t>
            </a:r>
            <a:r>
              <a:rPr lang="pt-BR" sz="1600" dirty="0"/>
              <a:t>.	Objectivo Geral</a:t>
            </a:r>
          </a:p>
          <a:p>
            <a:endParaRPr lang="pt-BR" sz="1600" dirty="0"/>
          </a:p>
          <a:p>
            <a:r>
              <a:rPr lang="pt-BR" sz="1600" dirty="0"/>
              <a:t>•	</a:t>
            </a:r>
            <a:r>
              <a:rPr lang="pt-PT" sz="1600" dirty="0"/>
              <a:t> Avaliar a prevalência de hematúria em crianças com idades compreendida entre 4 aos 13 anos no Hospital Materno Infantil Mãe Jacinta Paulino no II trimestre de </a:t>
            </a:r>
            <a:r>
              <a:rPr lang="pt-PT" sz="1600" dirty="0" smtClean="0"/>
              <a:t>2021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 smtClean="0"/>
              <a:t>1.2.2</a:t>
            </a:r>
            <a:r>
              <a:rPr lang="pt-BR" sz="1600" dirty="0"/>
              <a:t>.	Objectivos Específicos</a:t>
            </a:r>
          </a:p>
          <a:p>
            <a:endParaRPr lang="pt-BR" sz="1600" dirty="0"/>
          </a:p>
          <a:p>
            <a:pPr lvl="0">
              <a:lnSpc>
                <a:spcPct val="150000"/>
              </a:lnSpc>
            </a:pPr>
            <a:r>
              <a:rPr lang="pt-BR" sz="1600" dirty="0" smtClean="0"/>
              <a:t>1. Caracterizar</a:t>
            </a:r>
            <a:r>
              <a:rPr lang="pt-BR" sz="1600" b="1" dirty="0" smtClean="0"/>
              <a:t> </a:t>
            </a:r>
            <a:r>
              <a:rPr lang="pt-BR" sz="1600" dirty="0"/>
              <a:t>o </a:t>
            </a:r>
            <a:r>
              <a:rPr lang="pt-PT" sz="1600" dirty="0"/>
              <a:t>perfil das crianças (sexo e idade);</a:t>
            </a:r>
            <a:endParaRPr lang="pt-BR" sz="1600" dirty="0"/>
          </a:p>
          <a:p>
            <a:pPr lvl="0">
              <a:lnSpc>
                <a:spcPct val="150000"/>
              </a:lnSpc>
            </a:pPr>
            <a:r>
              <a:rPr lang="pt-PT" sz="1600" dirty="0" smtClean="0"/>
              <a:t>2. Pesquisar</a:t>
            </a:r>
            <a:r>
              <a:rPr lang="pt-PT" sz="1600" b="1" dirty="0" smtClean="0"/>
              <a:t> </a:t>
            </a:r>
            <a:r>
              <a:rPr lang="pt-BR" sz="1600" dirty="0"/>
              <a:t>ovos de </a:t>
            </a:r>
            <a:r>
              <a:rPr lang="pt-PT" sz="1600" i="1" dirty="0" err="1"/>
              <a:t>Schistosoma</a:t>
            </a:r>
            <a:r>
              <a:rPr lang="pt-PT" sz="1600" i="1" dirty="0"/>
              <a:t> </a:t>
            </a:r>
            <a:r>
              <a:rPr lang="pt-PT" sz="1600" i="1" dirty="0" err="1"/>
              <a:t>haematobium</a:t>
            </a:r>
            <a:r>
              <a:rPr lang="pt-PT" sz="1600" dirty="0"/>
              <a:t> em amostra de urina das crianças; </a:t>
            </a:r>
            <a:endParaRPr lang="pt-BR" sz="1600" dirty="0"/>
          </a:p>
          <a:p>
            <a:pPr lvl="0">
              <a:lnSpc>
                <a:spcPct val="150000"/>
              </a:lnSpc>
            </a:pPr>
            <a:r>
              <a:rPr lang="pt-PT" sz="1600" dirty="0" smtClean="0"/>
              <a:t>3. Identificar </a:t>
            </a:r>
            <a:r>
              <a:rPr lang="pt-PT" sz="1600" dirty="0"/>
              <a:t>o gênero com maior prevalência de esquistossomose</a:t>
            </a:r>
            <a:r>
              <a:rPr lang="pt-PT" sz="1600" dirty="0" smtClean="0"/>
              <a:t>;</a:t>
            </a:r>
            <a:endParaRPr lang="pt-BR" sz="1600" dirty="0"/>
          </a:p>
          <a:p>
            <a:pPr lvl="0">
              <a:lnSpc>
                <a:spcPct val="150000"/>
              </a:lnSpc>
            </a:pPr>
            <a:r>
              <a:rPr lang="pt-PT" sz="1600" dirty="0" smtClean="0"/>
              <a:t>4. Analisar </a:t>
            </a:r>
            <a:r>
              <a:rPr lang="pt-PT" sz="1600" dirty="0"/>
              <a:t>a idade com maior prevalência de casos positivos de esquistossomose</a:t>
            </a:r>
            <a:r>
              <a:rPr lang="pt-PT" sz="1600" dirty="0" smtClean="0"/>
              <a:t>;</a:t>
            </a:r>
            <a:endParaRPr lang="pt-BR" sz="1600" dirty="0"/>
          </a:p>
          <a:p>
            <a:pPr lvl="0">
              <a:lnSpc>
                <a:spcPct val="150000"/>
              </a:lnSpc>
            </a:pPr>
            <a:r>
              <a:rPr lang="pt-PT" sz="1600" dirty="0" smtClean="0"/>
              <a:t>5. Cumprir </a:t>
            </a:r>
            <a:r>
              <a:rPr lang="pt-PT" sz="1600" dirty="0"/>
              <a:t>responsabilidade social</a:t>
            </a:r>
            <a:r>
              <a:rPr lang="pt-PT" sz="1600" b="1" dirty="0"/>
              <a:t> </a:t>
            </a:r>
            <a:r>
              <a:rPr lang="pt-PT" sz="1600" dirty="0"/>
              <a:t>de promover palestras no Hospital Materno Infantil mãe Jacinta Paulino e junto aos moradores de modos a informar como evitar que os seus filhos padeçam de hematúria</a:t>
            </a:r>
            <a:r>
              <a:rPr lang="pt-PT" sz="1600" dirty="0" smtClean="0"/>
              <a:t>.</a:t>
            </a:r>
            <a:endParaRPr 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576335" y="637230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+mj-lt"/>
                <a:cs typeface="Times New Roman" panose="02020603050405020304" pitchFamily="18" charset="0"/>
              </a:rPr>
              <a:t>1.2.  OBJECTIVOS</a:t>
            </a:r>
            <a:endParaRPr lang="pt-BR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13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6113" y="1650423"/>
            <a:ext cx="102229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dirty="0" smtClean="0"/>
              <a:t>Os </a:t>
            </a:r>
            <a:r>
              <a:rPr lang="pt-PT" sz="1600" dirty="0"/>
              <a:t>métodos utilizados foram Observacional e Analítico</a:t>
            </a:r>
            <a:r>
              <a:rPr lang="pt-PT" sz="1600" dirty="0" smtClean="0"/>
              <a:t>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b="1" dirty="0" smtClean="0"/>
              <a:t>Tipo de Estudo: </a:t>
            </a:r>
            <a:r>
              <a:rPr lang="pt-PT" sz="1600" dirty="0" smtClean="0"/>
              <a:t>Qualitativo e Quantitativo</a:t>
            </a:r>
          </a:p>
          <a:p>
            <a:pPr algn="just"/>
            <a:endParaRPr lang="pt-PT" sz="1600" dirty="0" smtClean="0"/>
          </a:p>
          <a:p>
            <a:pPr algn="just"/>
            <a:r>
              <a:rPr lang="pt-PT" sz="1600" b="1" dirty="0" smtClean="0"/>
              <a:t>Material utilizado: </a:t>
            </a:r>
            <a:r>
              <a:rPr lang="pt-PT" sz="1600" dirty="0" smtClean="0"/>
              <a:t>Físico e Biológico</a:t>
            </a:r>
          </a:p>
          <a:p>
            <a:pPr algn="just"/>
            <a:endParaRPr lang="pt-PT" sz="1600" dirty="0" smtClean="0"/>
          </a:p>
          <a:p>
            <a:pPr algn="just"/>
            <a:r>
              <a:rPr lang="pt-PT" sz="1600" b="1" dirty="0" smtClean="0"/>
              <a:t>Local de Estudo: </a:t>
            </a:r>
            <a:r>
              <a:rPr lang="pt-PT" sz="1600" dirty="0" smtClean="0"/>
              <a:t>Hospital Materno Infantil Mãe Jacinta Paulino</a:t>
            </a:r>
          </a:p>
          <a:p>
            <a:pPr algn="just"/>
            <a:endParaRPr lang="pt-PT" sz="1600" dirty="0" smtClean="0"/>
          </a:p>
          <a:p>
            <a:pPr algn="just"/>
            <a:r>
              <a:rPr lang="pt-PT" sz="1600" b="1" dirty="0" smtClean="0"/>
              <a:t>Universo: </a:t>
            </a:r>
            <a:r>
              <a:rPr lang="pt-PT" sz="1600" dirty="0" smtClean="0"/>
              <a:t>Crianças dos 4 aos 13 anos submetidas ao exame de pesquisa de ovos de </a:t>
            </a:r>
            <a:r>
              <a:rPr lang="pt-PT" sz="1600" i="1" dirty="0" smtClean="0"/>
              <a:t>S. </a:t>
            </a:r>
            <a:r>
              <a:rPr lang="pt-PT" sz="1600" i="1" dirty="0" err="1" smtClean="0"/>
              <a:t>haematobium</a:t>
            </a:r>
            <a:r>
              <a:rPr lang="pt-PT" sz="1600" i="1" dirty="0" smtClean="0"/>
              <a:t> </a:t>
            </a:r>
            <a:r>
              <a:rPr lang="pt-PT" sz="1600" dirty="0" smtClean="0"/>
              <a:t>em urina no II </a:t>
            </a:r>
            <a:r>
              <a:rPr lang="pt-PT" sz="1600" dirty="0" smtClean="0"/>
              <a:t>tri</a:t>
            </a:r>
            <a:r>
              <a:rPr lang="pt-PT" sz="1600" dirty="0" smtClean="0"/>
              <a:t>mestre </a:t>
            </a:r>
            <a:r>
              <a:rPr lang="pt-PT" sz="1600" dirty="0" smtClean="0"/>
              <a:t>de 2021 no HMIMJA</a:t>
            </a:r>
          </a:p>
          <a:p>
            <a:pPr algn="just"/>
            <a:endParaRPr lang="pt-PT" sz="1600" dirty="0" smtClean="0"/>
          </a:p>
          <a:p>
            <a:pPr algn="just"/>
            <a:r>
              <a:rPr lang="pt-PT" sz="1600" b="1" dirty="0" smtClean="0"/>
              <a:t>Amostra: </a:t>
            </a:r>
            <a:r>
              <a:rPr lang="pt-PT" sz="1600" dirty="0" smtClean="0"/>
              <a:t>100 pacientes com idades entre os 4 aos 13 anos</a:t>
            </a:r>
          </a:p>
          <a:p>
            <a:pPr algn="just"/>
            <a:endParaRPr lang="pt-PT" sz="1600" dirty="0" smtClean="0"/>
          </a:p>
          <a:p>
            <a:pPr algn="just"/>
            <a:r>
              <a:rPr lang="pt-PT" sz="1600" b="1" dirty="0" smtClean="0"/>
              <a:t>Critério de Exclusão: </a:t>
            </a:r>
            <a:r>
              <a:rPr lang="pt-PT" sz="1600" dirty="0"/>
              <a:t>crianças com idades inferiores a 4 anos e superiores a 13 </a:t>
            </a:r>
            <a:r>
              <a:rPr lang="pt-PT" sz="1600" dirty="0" smtClean="0"/>
              <a:t>anos.</a:t>
            </a:r>
            <a:endParaRPr 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596113" y="653817"/>
            <a:ext cx="214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spc="300" dirty="0" smtClean="0"/>
              <a:t>3. </a:t>
            </a:r>
            <a:r>
              <a:rPr lang="pt-BR" b="1" dirty="0" smtClean="0">
                <a:cs typeface="Times New Roman" panose="02020603050405020304" pitchFamily="18" charset="0"/>
              </a:rPr>
              <a:t>METODOLÓGIA</a:t>
            </a:r>
            <a:endParaRPr lang="pt-BR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86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9951" y="577807"/>
            <a:ext cx="547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cs typeface="Times New Roman" panose="02020603050405020304" pitchFamily="18" charset="0"/>
              </a:rPr>
              <a:t>4.  APRESENTAÇÃO </a:t>
            </a:r>
            <a:r>
              <a:rPr lang="pt-BR" b="1" dirty="0">
                <a:cs typeface="Times New Roman" panose="02020603050405020304" pitchFamily="18" charset="0"/>
              </a:rPr>
              <a:t>E DISCUÇÃO DOS RESULTADOS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2810" y="1521859"/>
            <a:ext cx="5185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600" b="1" dirty="0" smtClean="0">
                <a:latin typeface="+mj-lt"/>
                <a:cs typeface="Times New Roman" panose="02020603050405020304" pitchFamily="18" charset="0"/>
              </a:rPr>
              <a:t>4.1. </a:t>
            </a:r>
            <a:r>
              <a:rPr lang="pt-PT" sz="1600" dirty="0">
                <a:latin typeface="+mj-lt"/>
                <a:ea typeface="Calibri" panose="020F0502020204030204" pitchFamily="34" charset="0"/>
              </a:rPr>
              <a:t>DISTRIBUIÇÃO QUANTO À POPULAÇÃO E AMOSTRA</a:t>
            </a:r>
            <a:endParaRPr lang="pt-BR" sz="16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191627466"/>
              </p:ext>
            </p:extLst>
          </p:nvPr>
        </p:nvGraphicFramePr>
        <p:xfrm>
          <a:off x="509951" y="2317786"/>
          <a:ext cx="4944551" cy="382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/>
          <p:cNvSpPr/>
          <p:nvPr/>
        </p:nvSpPr>
        <p:spPr>
          <a:xfrm>
            <a:off x="5721630" y="2435133"/>
            <a:ext cx="54744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9920" algn="just">
              <a:lnSpc>
                <a:spcPct val="150000"/>
              </a:lnSpc>
              <a:spcAft>
                <a:spcPts val="10"/>
              </a:spcAft>
            </a:pPr>
            <a:r>
              <a:rPr lang="pt-PT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Fernando (2019), 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 seu </a:t>
            </a:r>
            <a:r>
              <a:rPr lang="pt-PT" sz="16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projecto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1600" i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Schistosoma</a:t>
            </a:r>
            <a:r>
              <a:rPr lang="pt-PT" sz="16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600" i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haematobium</a:t>
            </a:r>
            <a:r>
              <a:rPr lang="pt-PT" sz="16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CMI </a:t>
            </a:r>
            <a:r>
              <a:rPr lang="pt-PT" sz="1600" dirty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da Funda </a:t>
            </a: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em </a:t>
            </a:r>
            <a:r>
              <a:rPr lang="pt-PT" sz="1600" dirty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2019 verificou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das 218 pacientes 96 (44%) dos participantes apresentaram idades que variou dos 2 aos 14 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anos 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(10)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629920" algn="just">
              <a:lnSpc>
                <a:spcPct val="150000"/>
              </a:lnSpc>
              <a:spcAft>
                <a:spcPts val="1000"/>
              </a:spcAft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estudos realizados pelo MINSA em 2005 mostraram que a infeção por </a:t>
            </a:r>
            <a:r>
              <a:rPr lang="pt-PT" sz="16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pt-PT" sz="1600" i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haematobium</a:t>
            </a:r>
            <a:r>
              <a:rPr lang="pt-PT" sz="16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é endémica em todo o território, com prevalências moderadas (25 a 49%) no interior, e mais baixas no litoral (5 a 24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%) </a:t>
            </a:r>
            <a:r>
              <a:rPr lang="pt-BR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17)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5801" y="6146908"/>
            <a:ext cx="507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150"/>
              </a:spcBef>
              <a:spcAft>
                <a:spcPts val="1000"/>
              </a:spcAft>
              <a:tabLst>
                <a:tab pos="270510" algn="l"/>
              </a:tabLst>
            </a:pPr>
            <a:r>
              <a:rPr lang="pt-PT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GRÁFICO 1</a:t>
            </a:r>
            <a:r>
              <a:rPr lang="pt-PT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1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DISTRIBUIÇÃO DAS AMOSTRAS SEGUNDO O GENERO</a:t>
            </a:r>
            <a:endParaRPr lang="pt-BR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6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6564" y="630970"/>
            <a:ext cx="620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cs typeface="Times New Roman" panose="02020603050405020304" pitchFamily="18" charset="0"/>
              </a:rPr>
              <a:t>4.  APRESENTAÇÃO </a:t>
            </a:r>
            <a:r>
              <a:rPr lang="pt-BR" b="1" dirty="0">
                <a:cs typeface="Times New Roman" panose="02020603050405020304" pitchFamily="18" charset="0"/>
              </a:rPr>
              <a:t>E DISCUÇÃO DOS </a:t>
            </a:r>
            <a:r>
              <a:rPr lang="pt-BR" b="1" dirty="0" smtClean="0">
                <a:cs typeface="Times New Roman" panose="02020603050405020304" pitchFamily="18" charset="0"/>
              </a:rPr>
              <a:t>RESULTADOS Cont.</a:t>
            </a:r>
            <a:endParaRPr lang="pt-BR" b="1" dirty="0"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0493" y="1213515"/>
            <a:ext cx="5944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pt-PT" sz="1600" kern="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4.2. DISTRIBUIÇÃO </a:t>
            </a:r>
            <a:r>
              <a:rPr lang="pt-PT" sz="16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 AMOSTRAS POSITIVAS E NEGATIVAS</a:t>
            </a:r>
            <a:endParaRPr lang="pt-BR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2789238"/>
              </p:ext>
            </p:extLst>
          </p:nvPr>
        </p:nvGraphicFramePr>
        <p:xfrm>
          <a:off x="716788" y="1900838"/>
          <a:ext cx="4687232" cy="2975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400493" y="4902941"/>
            <a:ext cx="5319823" cy="29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pt-PT" sz="1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GRÁFICO 2</a:t>
            </a:r>
            <a:r>
              <a:rPr lang="pt-PT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1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DISTRIBUIÇÃO DE AMOSTRAS POSITIVAS E NEGATIVAS</a:t>
            </a:r>
            <a:endParaRPr lang="pt-BR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573959" y="1675180"/>
            <a:ext cx="5983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Fernando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analisou a frequência de casos de </a:t>
            </a:r>
            <a:r>
              <a:rPr lang="pt-PT" sz="1600" i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 haematobium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CMI da funda em 2019 verificou 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28% era</a:t>
            </a: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m positivas e 72% negativas. A taxa de prevalência de 44% de casos positivos do presente estudo é superior a taxa de prevalência achados por Fernando.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Comparando as duas taxas com a de Cardoso (85.8% de casos positivos), a taxa de 44% é um valor com certa significância atendendo o problema observado </a:t>
            </a:r>
            <a:r>
              <a:rPr lang="pt-BR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(7)</a:t>
            </a: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pt-BR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634" y="5229247"/>
            <a:ext cx="11628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50000"/>
              </a:lnSpc>
              <a:spcAft>
                <a:spcPts val="0"/>
              </a:spcAft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Por outro lado, Mesquita verificou que a prevalências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PT" sz="16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S. Haematobium 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era de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25% a 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67,6% em indivíduos do Icolo e Bengo </a:t>
            </a: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(33)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850" algn="just">
              <a:lnSpc>
                <a:spcPct val="150000"/>
              </a:lnSpc>
              <a:spcAft>
                <a:spcPts val="0"/>
              </a:spcAft>
            </a:pP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Enquanto que Sousa, na sua tese de doutoramento encontrou uma prevalência de 45,3% na comuna de Cassoneca </a:t>
            </a:r>
            <a:r>
              <a:rPr lang="pt-BR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(17)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6564" y="630970"/>
            <a:ext cx="620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b="1" dirty="0" smtClean="0">
                <a:cs typeface="Times New Roman" panose="02020603050405020304" pitchFamily="18" charset="0"/>
              </a:rPr>
              <a:t>4.  APRESENTAÇÃO </a:t>
            </a:r>
            <a:r>
              <a:rPr lang="pt-BR" b="1" dirty="0">
                <a:cs typeface="Times New Roman" panose="02020603050405020304" pitchFamily="18" charset="0"/>
              </a:rPr>
              <a:t>E DISCUÇÃO DOS </a:t>
            </a:r>
            <a:r>
              <a:rPr lang="pt-BR" b="1" dirty="0" smtClean="0">
                <a:cs typeface="Times New Roman" panose="02020603050405020304" pitchFamily="18" charset="0"/>
              </a:rPr>
              <a:t>RESULTADOS Cont.</a:t>
            </a:r>
            <a:endParaRPr lang="pt-BR" b="1" dirty="0"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0493" y="1213515"/>
            <a:ext cx="4926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pt-PT" sz="1600" kern="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pt-PT" sz="1600" dirty="0"/>
              <a:t>PREVALÊNCIA DA HEMATÚRIA POR GENERO</a:t>
            </a:r>
            <a:endParaRPr lang="pt-BR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669173434"/>
              </p:ext>
            </p:extLst>
          </p:nvPr>
        </p:nvGraphicFramePr>
        <p:xfrm>
          <a:off x="6997472" y="225653"/>
          <a:ext cx="35512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10544337" y="2472369"/>
            <a:ext cx="12865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100" b="1" dirty="0">
                <a:latin typeface="+mj-lt"/>
                <a:ea typeface="Calibri" panose="020F0502020204030204" pitchFamily="34" charset="0"/>
              </a:rPr>
              <a:t>GRÁFICO 3</a:t>
            </a:r>
            <a:r>
              <a:rPr lang="pt-PT" sz="1100" dirty="0">
                <a:latin typeface="+mj-lt"/>
                <a:ea typeface="Calibri" panose="020F0502020204030204" pitchFamily="34" charset="0"/>
              </a:rPr>
              <a:t> – </a:t>
            </a:r>
            <a:r>
              <a:rPr lang="pt-PT" sz="1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DISTRIBUIÇÃO DE CASOS POSITIVOS POR GÉNERO</a:t>
            </a:r>
            <a:endParaRPr lang="pt-BR" sz="11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00492" y="1825853"/>
            <a:ext cx="65638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pt-PT" sz="1600" dirty="0" smtClean="0">
                <a:latin typeface="+mj-lt"/>
              </a:rPr>
              <a:t>Ao analisar </a:t>
            </a:r>
            <a:r>
              <a:rPr lang="pt-PT" sz="1600" dirty="0">
                <a:latin typeface="+mj-lt"/>
              </a:rPr>
              <a:t>a frequência de casos de </a:t>
            </a:r>
            <a:r>
              <a:rPr lang="pt-PT" sz="1600" i="1" dirty="0" err="1">
                <a:latin typeface="+mj-lt"/>
              </a:rPr>
              <a:t>Schistosoma</a:t>
            </a:r>
            <a:r>
              <a:rPr lang="pt-PT" sz="1600" i="1" dirty="0">
                <a:latin typeface="+mj-lt"/>
              </a:rPr>
              <a:t> </a:t>
            </a:r>
            <a:r>
              <a:rPr lang="pt-PT" sz="1600" i="1" dirty="0" err="1">
                <a:latin typeface="+mj-lt"/>
              </a:rPr>
              <a:t>haematobium</a:t>
            </a:r>
            <a:r>
              <a:rPr lang="pt-PT" sz="1600" i="1" dirty="0">
                <a:latin typeface="+mj-lt"/>
              </a:rPr>
              <a:t> 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PT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CMI da </a:t>
            </a:r>
            <a:r>
              <a:rPr lang="pt-PT" sz="16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Funda, Fernando</a:t>
            </a:r>
            <a:r>
              <a:rPr lang="pt-PT" sz="1600" dirty="0" smtClean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verificou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que 81% eram do género feminina 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 somente </a:t>
            </a:r>
            <a:r>
              <a:rPr lang="pt-PT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19% masculino</a:t>
            </a:r>
            <a:r>
              <a:rPr lang="pt-PT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</a:pPr>
            <a:r>
              <a:rPr lang="pt-PT" sz="1600" dirty="0">
                <a:latin typeface="+mj-lt"/>
              </a:rPr>
              <a:t>Alguns autores afirmam que essa diferença provavelmente está relacionada com a existência de fatores culturais e comportamentais, como nadar, pescar e brincar em águas paradas ou de pouca correnteza, que poderão determinar uma exposição mais prolongada dos rapazes aos focos de transmissão </a:t>
            </a:r>
            <a:r>
              <a:rPr lang="pt-BR" sz="1600" dirty="0">
                <a:latin typeface="+mj-lt"/>
              </a:rPr>
              <a:t>(34</a:t>
            </a:r>
            <a:r>
              <a:rPr lang="pt-BR" sz="1600" dirty="0" smtClean="0">
                <a:latin typeface="+mj-lt"/>
              </a:rPr>
              <a:t>)</a:t>
            </a:r>
            <a:r>
              <a:rPr lang="pt-PT" sz="1600" dirty="0">
                <a:latin typeface="+mj-lt"/>
              </a:rPr>
              <a:t>.</a:t>
            </a:r>
            <a:endParaRPr lang="pt-PT" sz="1600" dirty="0" smtClean="0">
              <a:latin typeface="+mj-lt"/>
            </a:endParaRPr>
          </a:p>
          <a:p>
            <a:pPr indent="449580" algn="just">
              <a:lnSpc>
                <a:spcPct val="150000"/>
              </a:lnSpc>
            </a:pPr>
            <a:r>
              <a:rPr lang="pt-PT" sz="1600" dirty="0" smtClean="0">
                <a:latin typeface="+mj-lt"/>
              </a:rPr>
              <a:t>Figueiredo </a:t>
            </a:r>
            <a:r>
              <a:rPr lang="pt-PT" sz="1600" dirty="0">
                <a:latin typeface="+mj-lt"/>
              </a:rPr>
              <a:t>e colaboradores não corroboram com esta ideia pois verificam que a </a:t>
            </a:r>
            <a:r>
              <a:rPr lang="pt-PT" sz="1600" dirty="0" err="1">
                <a:latin typeface="+mj-lt"/>
              </a:rPr>
              <a:t>infecção</a:t>
            </a:r>
            <a:r>
              <a:rPr lang="pt-PT" sz="1600" dirty="0">
                <a:latin typeface="+mj-lt"/>
              </a:rPr>
              <a:t> por </a:t>
            </a:r>
            <a:r>
              <a:rPr lang="pt-PT" sz="1600" i="1" dirty="0" err="1">
                <a:latin typeface="+mj-lt"/>
              </a:rPr>
              <a:t>Schistosoma</a:t>
            </a:r>
            <a:r>
              <a:rPr lang="pt-PT" sz="1600" i="1" dirty="0">
                <a:latin typeface="+mj-lt"/>
              </a:rPr>
              <a:t> </a:t>
            </a:r>
            <a:r>
              <a:rPr lang="pt-PT" sz="1600" i="1" dirty="0" err="1">
                <a:latin typeface="+mj-lt"/>
              </a:rPr>
              <a:t>h</a:t>
            </a:r>
            <a:r>
              <a:rPr lang="pt-PT" sz="1600" i="1" dirty="0" err="1" smtClean="0">
                <a:latin typeface="+mj-lt"/>
              </a:rPr>
              <a:t>aematobium</a:t>
            </a:r>
            <a:r>
              <a:rPr lang="pt-PT" sz="1600" i="1" dirty="0" smtClean="0">
                <a:latin typeface="+mj-lt"/>
              </a:rPr>
              <a:t> </a:t>
            </a:r>
            <a:r>
              <a:rPr lang="pt-PT" sz="1600" dirty="0">
                <a:latin typeface="+mj-lt"/>
              </a:rPr>
              <a:t>em indivíduos que viviam na região de Luanda era mais frequente em jovens e na população feminina </a:t>
            </a:r>
            <a:r>
              <a:rPr lang="pt-BR" sz="1600" dirty="0">
                <a:latin typeface="+mj-lt"/>
              </a:rPr>
              <a:t>(4)</a:t>
            </a:r>
            <a:r>
              <a:rPr lang="pt-PT" sz="1600" dirty="0" smtClean="0">
                <a:latin typeface="+mj-lt"/>
              </a:rPr>
              <a:t>.</a:t>
            </a:r>
            <a:endParaRPr lang="pt-BR" sz="1600" dirty="0">
              <a:latin typeface="+mj-lt"/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351510472"/>
              </p:ext>
            </p:extLst>
          </p:nvPr>
        </p:nvGraphicFramePr>
        <p:xfrm>
          <a:off x="7060019" y="3484988"/>
          <a:ext cx="3523917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ângulo 7"/>
          <p:cNvSpPr/>
          <p:nvPr/>
        </p:nvSpPr>
        <p:spPr>
          <a:xfrm>
            <a:off x="10671930" y="5721178"/>
            <a:ext cx="1385391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11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GRÁFICO 4</a:t>
            </a:r>
            <a:r>
              <a:rPr lang="pt-PT" sz="1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1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DISTRIBUIÇÃO DE CASOS NEGATIVOS POR GÉNERO</a:t>
            </a:r>
            <a:endParaRPr lang="pt-BR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5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1754</TotalTime>
  <Words>988</Words>
  <Application>Microsoft Office PowerPoint</Application>
  <PresentationFormat>Ecrã Panorâmico</PresentationFormat>
  <Paragraphs>117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Wingdings 3</vt:lpstr>
      <vt:lpstr>Aspeto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D.J.A</dc:creator>
  <cp:lastModifiedBy>D.J.A</cp:lastModifiedBy>
  <cp:revision>52</cp:revision>
  <dcterms:created xsi:type="dcterms:W3CDTF">2022-03-31T07:27:35Z</dcterms:created>
  <dcterms:modified xsi:type="dcterms:W3CDTF">2022-06-07T22:56:21Z</dcterms:modified>
</cp:coreProperties>
</file>