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73" r:id="rId2"/>
    <p:sldId id="261" r:id="rId3"/>
    <p:sldId id="262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90" r:id="rId14"/>
    <p:sldId id="284" r:id="rId15"/>
    <p:sldId id="285" r:id="rId16"/>
    <p:sldId id="286" r:id="rId17"/>
    <p:sldId id="287" r:id="rId18"/>
    <p:sldId id="274" r:id="rId19"/>
  </p:sldIdLst>
  <p:sldSz cx="10080625" cy="5670550"/>
  <p:notesSz cx="7104063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57">
          <p15:clr>
            <a:srgbClr val="A4A3A4"/>
          </p15:clr>
        </p15:guide>
        <p15:guide id="2" pos="20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1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57"/>
        <p:guide pos="20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F189E870-6567-C8C0-7411-17EB02022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4063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10E6AA35-3849-FC94-9B9D-BA6E5541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04063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928417F-0FFA-3233-DBB9-08E83829D1D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2875" y="777875"/>
            <a:ext cx="6811963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7E31F22-95E2-B510-5CB7-38846370EB1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80075" cy="4602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192666F-1551-421F-C2E6-3E854FC1A44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975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25246" algn="l"/>
                <a:tab pos="852001" algn="l"/>
                <a:tab pos="1278755" algn="l"/>
                <a:tab pos="1705510" algn="l"/>
                <a:tab pos="2132264" algn="l"/>
                <a:tab pos="2559019" algn="l"/>
                <a:tab pos="2985773" algn="l"/>
                <a:tab pos="3412528" algn="l"/>
                <a:tab pos="3839282" algn="l"/>
                <a:tab pos="4266037" algn="l"/>
                <a:tab pos="4692791" algn="l"/>
                <a:tab pos="5119546" algn="l"/>
                <a:tab pos="5546300" algn="l"/>
                <a:tab pos="5973055" algn="l"/>
                <a:tab pos="6399809" algn="l"/>
                <a:tab pos="6826564" algn="l"/>
                <a:tab pos="7253318" algn="l"/>
                <a:tab pos="7680073" algn="l"/>
                <a:tab pos="8106827" algn="l"/>
                <a:tab pos="8533581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F541DD9-A25B-9D4F-D58C-37DE3085E83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8162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25246" algn="l"/>
                <a:tab pos="852001" algn="l"/>
                <a:tab pos="1278755" algn="l"/>
                <a:tab pos="1705510" algn="l"/>
                <a:tab pos="2132264" algn="l"/>
                <a:tab pos="2559019" algn="l"/>
                <a:tab pos="2985773" algn="l"/>
                <a:tab pos="3412528" algn="l"/>
                <a:tab pos="3839282" algn="l"/>
                <a:tab pos="4266037" algn="l"/>
                <a:tab pos="4692791" algn="l"/>
                <a:tab pos="5119546" algn="l"/>
                <a:tab pos="5546300" algn="l"/>
                <a:tab pos="5973055" algn="l"/>
                <a:tab pos="6399809" algn="l"/>
                <a:tab pos="6826564" algn="l"/>
                <a:tab pos="7253318" algn="l"/>
                <a:tab pos="7680073" algn="l"/>
                <a:tab pos="8106827" algn="l"/>
                <a:tab pos="8533581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889CD9E-9C78-2677-6DDE-B3C0B32ED27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975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25246" algn="l"/>
                <a:tab pos="852001" algn="l"/>
                <a:tab pos="1278755" algn="l"/>
                <a:tab pos="1705510" algn="l"/>
                <a:tab pos="2132264" algn="l"/>
                <a:tab pos="2559019" algn="l"/>
                <a:tab pos="2985773" algn="l"/>
                <a:tab pos="3412528" algn="l"/>
                <a:tab pos="3839282" algn="l"/>
                <a:tab pos="4266037" algn="l"/>
                <a:tab pos="4692791" algn="l"/>
                <a:tab pos="5119546" algn="l"/>
                <a:tab pos="5546300" algn="l"/>
                <a:tab pos="5973055" algn="l"/>
                <a:tab pos="6399809" algn="l"/>
                <a:tab pos="6826564" algn="l"/>
                <a:tab pos="7253318" algn="l"/>
                <a:tab pos="7680073" algn="l"/>
                <a:tab pos="8106827" algn="l"/>
                <a:tab pos="8533581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F4854A80-3E80-E2B0-27D1-F52CB95748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8162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25246" algn="l"/>
                <a:tab pos="852001" algn="l"/>
                <a:tab pos="1278755" algn="l"/>
                <a:tab pos="1705510" algn="l"/>
                <a:tab pos="2132264" algn="l"/>
                <a:tab pos="2559019" algn="l"/>
                <a:tab pos="2985773" algn="l"/>
                <a:tab pos="3412528" algn="l"/>
                <a:tab pos="3839282" algn="l"/>
                <a:tab pos="4266037" algn="l"/>
                <a:tab pos="4692791" algn="l"/>
                <a:tab pos="5119546" algn="l"/>
                <a:tab pos="5546300" algn="l"/>
                <a:tab pos="5973055" algn="l"/>
                <a:tab pos="6399809" algn="l"/>
                <a:tab pos="6826564" algn="l"/>
                <a:tab pos="7253318" algn="l"/>
                <a:tab pos="7680073" algn="l"/>
                <a:tab pos="8106827" algn="l"/>
                <a:tab pos="8533581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F03C852C-0009-4654-A297-23B0AF4BA4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DB8C1A44-29DD-E244-10E8-4579234580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ED824D47-AF0D-478F-B2C2-40633B79196F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A4C79DD9-E7BF-FEDE-D2DC-FA051D3BB66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032EA36D-0F3F-5728-21B8-3FDE86473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82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87438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6552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2424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3746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2494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352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488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8237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969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8411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228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0810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F2BCDE0A-6100-4D35-762F-E2EB47A8C1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50900" algn="l"/>
                <a:tab pos="1277938" algn="l"/>
                <a:tab pos="1704975" algn="l"/>
                <a:tab pos="2132013" algn="l"/>
                <a:tab pos="2557463" algn="l"/>
                <a:tab pos="2984500" algn="l"/>
                <a:tab pos="3411538" algn="l"/>
                <a:tab pos="3838575" algn="l"/>
                <a:tab pos="4265613" algn="l"/>
                <a:tab pos="4692650" algn="l"/>
                <a:tab pos="5118100" algn="l"/>
                <a:tab pos="5545138" algn="l"/>
                <a:tab pos="5972175" algn="l"/>
                <a:tab pos="6399213" algn="l"/>
                <a:tab pos="6826250" algn="l"/>
                <a:tab pos="7253288" algn="l"/>
                <a:tab pos="7678738" algn="l"/>
                <a:tab pos="8105775" algn="l"/>
                <a:tab pos="8532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85F01A14-31E8-434B-9F1F-47ED87363F2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9B33F9EE-5B7E-2A03-D7A6-AD0C1A64E45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3F73C248-A319-45F5-AEAE-471DD73E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6859" tIns="43429" rIns="86859" bIns="43429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193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9F472-34D4-FDD8-7469-292B15A3B4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EC915-8DB1-4DDB-4741-354774F8557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0C156-9A49-65EA-2131-636C82945D1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B5B9A-B7DC-45CE-B579-04B85B454B2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4BA88C3-538F-93F4-EC22-5837B27649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39"/>
            <a:ext cx="10080625" cy="56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D0EF0-0606-913E-A000-0492FD760EE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791012-297C-0E3E-8C1F-8C2F477727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48732-3473-BA0B-C928-F5F35A75864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A56CC-1B7B-4081-A48E-79030BE993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372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4088" y="225425"/>
            <a:ext cx="2265362" cy="43846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48450" cy="43846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22698-F5E9-9496-6AD3-AB6952753C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B0C2E7-9580-156E-00BE-1B655FE6264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C0A91-8E7F-131C-38DC-EC64AE309F6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D8028-A873-4625-8C73-D22C578E1B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493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9066212" cy="9413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28B9D37-036A-1C7F-F6E2-CC3AEEE03F0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33CD1D-D3B2-ED0A-37CD-62B6338668A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8831C4-E003-3212-4D35-81931C99CA3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A67F1-12B7-43F3-8EFA-29FEA5BF3FD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7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D6DB6-FEF4-F5D8-CAEE-B6CE37E12CA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824A7-54EA-18D0-E067-0D03FEECE86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221E5-19E1-5F74-5594-60E0133DC24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28F7A-16D4-48D5-BDDE-5DA53CFE10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92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560BB-662B-2DFF-2CEE-3128F6649D6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90E75-7DB6-292F-5AF2-F9B3EBC24E0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B310C-A65E-9734-E4C5-33B1D76BCE7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067C8-84CA-4F3C-8B47-74A6898B97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69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6112" cy="32829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1750" y="1327150"/>
            <a:ext cx="4457700" cy="32829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22B33D0-2516-85C7-887A-B1460060F69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E268C87-1D0B-AAB9-0741-C1A9F84939A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AB2DC10-E18C-B067-07B4-37BE3AE3BC6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D2EB7-DDD8-4B32-A054-405AECA40FF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955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5E8E447-CBF9-87B9-DBAB-83C6A9F4539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4364BE4-1DF8-328C-BF97-21EA4F2502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E2C7EDC-91E2-AF09-FAC3-5C6275FBE92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211C9-C666-4332-8B16-205EC7BE230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9274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1F8E0DE-0FEF-8445-13FD-89D4008AECE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1C0E3B-D233-12BB-EE72-7000B9A3F57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D251BC-62E6-C638-18CB-2B62FD0FB3E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641AA-5955-43E2-B7CF-5C92D340D5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0628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76B1CCF-5D0C-2CD5-2B2F-F21165C643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A80567-1C7C-2B3F-9B75-14155B4FEC5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09B4AD-0964-0063-2281-9DC6D041191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B0101-7D23-4F69-8629-D05C053CF0C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870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0F341E-E489-044D-9E6B-66FD854ED62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D25428-470C-8092-C998-E6CCC25BC3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910B758-B4D5-58F6-43E9-B32A6E6240C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AEAE6-0648-4D07-AAA1-7991AF168F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367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D41C23-F20B-12A0-51C2-994B27CC70F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C87FFB-8AA8-079B-61EB-A336052150A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B0B415B-2A05-2057-7646-C1EAF5D3635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C1557-4D9A-48ED-B37C-17BAEBA4A9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2444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F81DDC8-0D36-6FD3-24B6-D98EE8508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6212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64550B2-D776-EED8-9429-45DE196BC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9066212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8810D78-4CE6-43BE-81BF-51086518643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3150" cy="385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2B12C5-288E-E4C6-FD97-FBB4D56EF5D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0875" cy="385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11AE4E-BA46-7D98-B667-AAA360EFEA7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3150" cy="385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4018554-832B-408C-BC16-2585D77AE7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D977FF-E52C-98B8-469C-9AE0809EB9E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3054"/>
            <a:ext cx="10080625" cy="56644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0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6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68E745BD-0F00-D9F9-E40F-0D2E1378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40" y="-4514"/>
            <a:ext cx="10081913" cy="535533"/>
          </a:xfrm>
          <a:prstGeom prst="rect">
            <a:avLst/>
          </a:prstGeom>
          <a:solidFill>
            <a:srgbClr val="00B050">
              <a:alpha val="79999"/>
            </a:srgbClr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26CAAB-52A9-CB42-3334-F81237EF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959498"/>
            <a:ext cx="5035210" cy="711051"/>
          </a:xfrm>
          <a:prstGeom prst="rect">
            <a:avLst/>
          </a:prstGeom>
          <a:solidFill>
            <a:srgbClr val="FFFFFF">
              <a:alpha val="79999"/>
            </a:srgbClr>
          </a:solidFill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C0A26A-3F25-0085-76BC-3EF40A52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67123"/>
            <a:ext cx="10075274" cy="2304256"/>
          </a:xfrm>
          <a:prstGeom prst="rect">
            <a:avLst/>
          </a:prstGeom>
          <a:solidFill>
            <a:srgbClr val="FFFFFF">
              <a:alpha val="79999"/>
            </a:srgbClr>
          </a:solidFill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4F2571F-BD02-5F20-6F9A-80DCA0DA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6788" y="1455654"/>
            <a:ext cx="9869628" cy="174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>
              <a:lnSpc>
                <a:spcPct val="101000"/>
              </a:lnSpc>
              <a:buClrTx/>
              <a:buFontTx/>
              <a:buNone/>
            </a:pPr>
            <a:r>
              <a:rPr lang="pt-BR" altLang="pt-BR" sz="3600" b="1" dirty="0">
                <a:solidFill>
                  <a:srgbClr val="007826"/>
                </a:solidFill>
                <a:latin typeface="Tahoma" panose="020B0604030504040204" pitchFamily="34" charset="0"/>
              </a:rPr>
              <a:t>Prototipação de Solução de Roteamento de Fonte para Suporte à Engenharia de Tráfego em Ciência de Dados Intensiva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C6D0ED8-9570-F1A8-4958-D34BE2B7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606" y="3168340"/>
            <a:ext cx="7483234" cy="6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>
              <a:lnSpc>
                <a:spcPct val="101000"/>
              </a:lnSpc>
              <a:buClrTx/>
              <a:buFontTx/>
              <a:buNone/>
            </a:pP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Domingos Jose Pereira Paraiso¹, Everson Borges¹</a:t>
            </a:r>
            <a:r>
              <a:rPr lang="pt-BR" altLang="pt-BR" i="1" baseline="30000" dirty="0">
                <a:solidFill>
                  <a:srgbClr val="007826"/>
                </a:solidFill>
                <a:latin typeface="Tahoma" panose="020B0604030504040204" pitchFamily="34" charset="0"/>
              </a:rPr>
              <a:t>,</a:t>
            </a: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², Edgard Pontes²,</a:t>
            </a:r>
          </a:p>
          <a:p>
            <a:pPr algn="r" eaLnBrk="1">
              <a:lnSpc>
                <a:spcPct val="101000"/>
              </a:lnSpc>
              <a:buClrTx/>
              <a:buFontTx/>
              <a:buNone/>
            </a:pP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Cristina </a:t>
            </a:r>
            <a:r>
              <a:rPr lang="pt-BR" altLang="pt-BR" i="1" dirty="0" err="1">
                <a:solidFill>
                  <a:srgbClr val="007826"/>
                </a:solidFill>
                <a:latin typeface="Tahoma" panose="020B0604030504040204" pitchFamily="34" charset="0"/>
              </a:rPr>
              <a:t>Klippel</a:t>
            </a: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 Domincini¹, Magnos Martinello², Moises Ribeiro²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5FC43F0-76B9-C3FF-1C9C-7079CE445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5" y="5031507"/>
            <a:ext cx="5035209" cy="6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¹Instituto Federal do Espírito Santo (IFES)</a:t>
            </a:r>
          </a:p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²Universidade Federal do Espírito Santo (UFES)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3C9F22-4503-6B2D-5B4A-62B48E22AC86}"/>
              </a:ext>
            </a:extLst>
          </p:cNvPr>
          <p:cNvSpPr txBox="1"/>
          <p:nvPr/>
        </p:nvSpPr>
        <p:spPr>
          <a:xfrm>
            <a:off x="-6639" y="89679"/>
            <a:ext cx="10081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b="1" dirty="0">
                <a:effectLst/>
              </a:rPr>
              <a:t>WPEIF – XIV Workshop de Pesquisa Experimental da Internet do Futuro – Maio 2023</a:t>
            </a:r>
          </a:p>
        </p:txBody>
      </p:sp>
    </p:spTree>
    <p:extLst>
      <p:ext uri="{BB962C8B-B14F-4D97-AF65-F5344CB8AC3E}">
        <p14:creationId xmlns:p14="http://schemas.microsoft.com/office/powerpoint/2010/main" val="10147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800" b="1" dirty="0" err="1">
                <a:solidFill>
                  <a:srgbClr val="007826"/>
                </a:solidFill>
                <a:latin typeface="Tahoma" panose="020B0604030504040204" pitchFamily="34" charset="0"/>
              </a:rPr>
              <a:t>PolKA</a:t>
            </a:r>
            <a:endParaRPr lang="pt-BR" altLang="pt-BR" sz="2800" b="1" dirty="0">
              <a:solidFill>
                <a:srgbClr val="007826"/>
              </a:solidFill>
              <a:latin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616F14-E0C8-142B-F7A7-5428F4AFBE12}"/>
              </a:ext>
            </a:extLst>
          </p:cNvPr>
          <p:cNvSpPr txBox="1"/>
          <p:nvPr/>
        </p:nvSpPr>
        <p:spPr>
          <a:xfrm>
            <a:off x="1439912" y="4498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 = 10000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622107-257F-6A4D-0377-54CE9DAD1A36}"/>
              </a:ext>
            </a:extLst>
          </p:cNvPr>
          <p:cNvSpPr txBox="1"/>
          <p:nvPr/>
        </p:nvSpPr>
        <p:spPr>
          <a:xfrm>
            <a:off x="1420929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</a:t>
            </a:r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nodeID</a:t>
            </a:r>
            <a:r>
              <a:rPr lang="pt-BR" dirty="0">
                <a:solidFill>
                  <a:schemeClr val="tx1"/>
                </a:solidFill>
              </a:rPr>
              <a:t>) = </a:t>
            </a:r>
            <a:r>
              <a:rPr lang="pt-BR" dirty="0" err="1">
                <a:solidFill>
                  <a:schemeClr val="tx1"/>
                </a:solidFill>
              </a:rPr>
              <a:t>portID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AC4F19-6559-FD56-D186-846BAEE5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2" y="1106487"/>
            <a:ext cx="7239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11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65" y="1258888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RARE/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freeRtr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– “O canivete suíço de redes”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Software de controle de rede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Emular redes/plano de controle para dispositivos de hardware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Roda como um processo no Linux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Hardware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Core i7 (7th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Gen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), 12Gb RAM, Linux Debian 11,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VirtualBox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7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Topologia → subconjunto do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testbed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Global P4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Lab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Instalação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Instalar SO Debian 11 e RARE/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freeRtr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em uma VM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Replicação para outras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Configuração totalmente feita por scripts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Ambiente Virtual</a:t>
            </a:r>
          </a:p>
        </p:txBody>
      </p:sp>
    </p:spTree>
    <p:extLst>
      <p:ext uri="{BB962C8B-B14F-4D97-AF65-F5344CB8AC3E}">
        <p14:creationId xmlns:p14="http://schemas.microsoft.com/office/powerpoint/2010/main" val="2715738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Ambiente Virtual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B2AD2B-97CD-5ACF-4A8E-77F04E308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787399"/>
            <a:ext cx="8679495" cy="456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72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936" y="311214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Ambiente Virtual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B5DC01-B810-987B-22B5-E72154D16B8A}"/>
              </a:ext>
            </a:extLst>
          </p:cNvPr>
          <p:cNvSpPr txBox="1"/>
          <p:nvPr/>
        </p:nvSpPr>
        <p:spPr>
          <a:xfrm>
            <a:off x="1295896" y="1035075"/>
            <a:ext cx="43924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interface tunnel1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description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POLKA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MIA -&gt; SAO -&gt; AMS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source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loopback0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destination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20.20.0.7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domain-name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20.20.0.1 20.20.0.2 20.20.0.3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mode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polka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forwarding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ipv4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address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30.30.1.1 255.255.255.252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shutdown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log-link-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change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exit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8B9AAB-8C62-81DB-7683-295BDB80B43C}"/>
              </a:ext>
            </a:extLst>
          </p:cNvPr>
          <p:cNvSpPr txBox="1"/>
          <p:nvPr/>
        </p:nvSpPr>
        <p:spPr>
          <a:xfrm>
            <a:off x="1295896" y="3235678"/>
            <a:ext cx="8640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interface tunnel3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description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POLKA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MIA -&gt; CAL -&gt; CHI -&gt; AMS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source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loopback0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destination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20.20.0.7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domain-name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20.20.0.1 20.20.0.5 20.20.0.4 20.20.0.3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mode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polka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forwarding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ipv4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address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30.30.3.1 255.255.255.252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shutdown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log-link-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change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exit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130697-143B-4F71-5C69-0B442E0A378F}"/>
              </a:ext>
            </a:extLst>
          </p:cNvPr>
          <p:cNvSpPr txBox="1"/>
          <p:nvPr/>
        </p:nvSpPr>
        <p:spPr>
          <a:xfrm>
            <a:off x="5670304" y="1035075"/>
            <a:ext cx="43924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interface tunnel2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description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POLKA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MIA -&gt; CHI -&gt; AMS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source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loopback0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destination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20.20.0.7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domain-name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20.20.0.1 20.20.0.4 20.20.0.3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tunnel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mode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polka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vrf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forwarding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ipv4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address</a:t>
            </a:r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30.30.2.1 255.255.255.252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shutdown</a:t>
            </a: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no log-link-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change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pt-BR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exit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69DDEEE-7AA2-6B96-BD3E-96D6BC7C014E}"/>
              </a:ext>
            </a:extLst>
          </p:cNvPr>
          <p:cNvCxnSpPr/>
          <p:nvPr/>
        </p:nvCxnSpPr>
        <p:spPr bwMode="auto">
          <a:xfrm>
            <a:off x="1295896" y="3235678"/>
            <a:ext cx="864096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0CB8281-5497-575C-9D7B-6A83B41A5FAC}"/>
              </a:ext>
            </a:extLst>
          </p:cNvPr>
          <p:cNvCxnSpPr>
            <a:endCxn id="4" idx="0"/>
          </p:cNvCxnSpPr>
          <p:nvPr/>
        </p:nvCxnSpPr>
        <p:spPr bwMode="auto">
          <a:xfrm>
            <a:off x="5616376" y="1035075"/>
            <a:ext cx="0" cy="2200603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32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459C4F-554B-5FD8-1A45-BD88231D7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51" y="1755155"/>
            <a:ext cx="5040561" cy="3780421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0" y="1258888"/>
            <a:ext cx="9001001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b="1" u="sng" dirty="0">
                <a:solidFill>
                  <a:srgbClr val="666666"/>
                </a:solidFill>
                <a:latin typeface="Tahoma" panose="020B0604030504040204" pitchFamily="34" charset="0"/>
              </a:rPr>
              <a:t>Migração ágil para um caminho de menor latência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Túnel MIA-SAO-AMS com alta latência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Trocamos para MIA-CHI-AMS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Experimentos [1]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FFC316-F07C-8263-75F0-D031CD837D7E}"/>
              </a:ext>
            </a:extLst>
          </p:cNvPr>
          <p:cNvSpPr txBox="1"/>
          <p:nvPr/>
        </p:nvSpPr>
        <p:spPr>
          <a:xfrm>
            <a:off x="539447" y="2712890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30.30.1.2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6068EE-D206-5169-D7E0-A2781F1A5791}"/>
              </a:ext>
            </a:extLst>
          </p:cNvPr>
          <p:cNvSpPr txBox="1"/>
          <p:nvPr/>
        </p:nvSpPr>
        <p:spPr>
          <a:xfrm>
            <a:off x="539447" y="3221737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30.30.2.2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B6C2ED-62CC-88F7-FFC9-3BF768E0862E}"/>
              </a:ext>
            </a:extLst>
          </p:cNvPr>
          <p:cNvSpPr txBox="1"/>
          <p:nvPr/>
        </p:nvSpPr>
        <p:spPr>
          <a:xfrm>
            <a:off x="539447" y="2458154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MIA-SAO-AMS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346B36-1FEC-715E-4049-534E7E2D0CAE}"/>
              </a:ext>
            </a:extLst>
          </p:cNvPr>
          <p:cNvSpPr txBox="1"/>
          <p:nvPr/>
        </p:nvSpPr>
        <p:spPr>
          <a:xfrm>
            <a:off x="539447" y="2989889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MIA-CHI-AMS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8D14F9-17D4-931A-5F20-98BB52953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76" y="3497118"/>
            <a:ext cx="3922879" cy="205897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A5F5D08-E113-24F3-3DDB-6EB455DB14EE}"/>
              </a:ext>
            </a:extLst>
          </p:cNvPr>
          <p:cNvSpPr/>
          <p:nvPr/>
        </p:nvSpPr>
        <p:spPr bwMode="auto">
          <a:xfrm>
            <a:off x="3096096" y="2547243"/>
            <a:ext cx="1512168" cy="9876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D4DC0BE-36B0-2EFC-382F-58C3F0DF3C52}"/>
              </a:ext>
            </a:extLst>
          </p:cNvPr>
          <p:cNvSpPr/>
          <p:nvPr/>
        </p:nvSpPr>
        <p:spPr bwMode="auto">
          <a:xfrm>
            <a:off x="3096096" y="3066724"/>
            <a:ext cx="1512168" cy="98765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00BC78-F042-2618-85EA-37D49ED536C8}"/>
              </a:ext>
            </a:extLst>
          </p:cNvPr>
          <p:cNvSpPr txBox="1"/>
          <p:nvPr/>
        </p:nvSpPr>
        <p:spPr>
          <a:xfrm>
            <a:off x="37313" y="21575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EDGE</a:t>
            </a:r>
          </a:p>
        </p:txBody>
      </p:sp>
    </p:spTree>
    <p:extLst>
      <p:ext uri="{BB962C8B-B14F-4D97-AF65-F5344CB8AC3E}">
        <p14:creationId xmlns:p14="http://schemas.microsoft.com/office/powerpoint/2010/main" val="4100296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9A4EB2C-A04D-55BE-CEF9-286BF7BE7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80" y="1473529"/>
            <a:ext cx="5353959" cy="4015469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0" y="1258888"/>
            <a:ext cx="9314399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b="1" u="sng" dirty="0">
                <a:solidFill>
                  <a:srgbClr val="666666"/>
                </a:solidFill>
                <a:latin typeface="Tahoma" panose="020B0604030504040204" pitchFamily="34" charset="0"/>
              </a:rPr>
              <a:t>Resposta ágil da rede na troca de caminhos para um fluxo de dados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Alternamos entre os 3 túneis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Observamos a vazão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Experimentos [2]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584ED1-3153-04CF-8F90-81CACF3317D1}"/>
              </a:ext>
            </a:extLst>
          </p:cNvPr>
          <p:cNvSpPr txBox="1"/>
          <p:nvPr/>
        </p:nvSpPr>
        <p:spPr>
          <a:xfrm>
            <a:off x="352648" y="2813012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30.30.1.2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3BB8C3-0860-B3AA-7228-E8115F612083}"/>
              </a:ext>
            </a:extLst>
          </p:cNvPr>
          <p:cNvSpPr txBox="1"/>
          <p:nvPr/>
        </p:nvSpPr>
        <p:spPr>
          <a:xfrm>
            <a:off x="352648" y="2558276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MIA-SAO-AMS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A2FB5E-ED80-1C58-280A-7EBC6FA1AAA7}"/>
              </a:ext>
            </a:extLst>
          </p:cNvPr>
          <p:cNvSpPr txBox="1"/>
          <p:nvPr/>
        </p:nvSpPr>
        <p:spPr>
          <a:xfrm>
            <a:off x="352648" y="3265450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30.30.2.2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095E3E-3463-3C14-9D6F-9A4032F82367}"/>
              </a:ext>
            </a:extLst>
          </p:cNvPr>
          <p:cNvSpPr txBox="1"/>
          <p:nvPr/>
        </p:nvSpPr>
        <p:spPr>
          <a:xfrm>
            <a:off x="352648" y="3010714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MIA-CHI-AMS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D3B6316-E570-4BFF-0252-AACA130D576C}"/>
              </a:ext>
            </a:extLst>
          </p:cNvPr>
          <p:cNvSpPr txBox="1"/>
          <p:nvPr/>
        </p:nvSpPr>
        <p:spPr>
          <a:xfrm>
            <a:off x="367857" y="3733277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30.30.3.2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8EAF36-936C-D0DD-C203-80C110AEEECC}"/>
              </a:ext>
            </a:extLst>
          </p:cNvPr>
          <p:cNvSpPr txBox="1"/>
          <p:nvPr/>
        </p:nvSpPr>
        <p:spPr>
          <a:xfrm>
            <a:off x="367857" y="3478541"/>
            <a:ext cx="3160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MIA-CAL-CHI-AMS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CA76D8-EA4F-588E-E950-E4EE3720C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141" y="4073485"/>
            <a:ext cx="2808312" cy="1473976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E61E283-B740-D28E-7227-C0073689B3FE}"/>
              </a:ext>
            </a:extLst>
          </p:cNvPr>
          <p:cNvSpPr/>
          <p:nvPr/>
        </p:nvSpPr>
        <p:spPr bwMode="auto">
          <a:xfrm>
            <a:off x="3096096" y="2635649"/>
            <a:ext cx="1512168" cy="9876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9F74879-D560-C6EE-021D-6E60FD169CC1}"/>
              </a:ext>
            </a:extLst>
          </p:cNvPr>
          <p:cNvSpPr/>
          <p:nvPr/>
        </p:nvSpPr>
        <p:spPr bwMode="auto">
          <a:xfrm>
            <a:off x="3096096" y="3113683"/>
            <a:ext cx="1512168" cy="98765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48D4F16-3E96-889E-A3BA-0CBB51B0DE2F}"/>
              </a:ext>
            </a:extLst>
          </p:cNvPr>
          <p:cNvSpPr/>
          <p:nvPr/>
        </p:nvSpPr>
        <p:spPr bwMode="auto">
          <a:xfrm>
            <a:off x="3096096" y="3577349"/>
            <a:ext cx="1512168" cy="9876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171E99-E41B-F67B-512D-7B47435E8BA4}"/>
              </a:ext>
            </a:extLst>
          </p:cNvPr>
          <p:cNvSpPr txBox="1"/>
          <p:nvPr/>
        </p:nvSpPr>
        <p:spPr>
          <a:xfrm>
            <a:off x="46796" y="223746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EDGE</a:t>
            </a:r>
          </a:p>
        </p:txBody>
      </p:sp>
    </p:spTree>
    <p:extLst>
      <p:ext uri="{BB962C8B-B14F-4D97-AF65-F5344CB8AC3E}">
        <p14:creationId xmlns:p14="http://schemas.microsoft.com/office/powerpoint/2010/main" val="3326677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11711B-176C-D4D9-72D2-4F12CB586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1774325"/>
            <a:ext cx="5047652" cy="3785739"/>
          </a:xfrm>
          <a:prstGeom prst="rect">
            <a:avLst/>
          </a:prstGeom>
        </p:spPr>
      </p:pic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0" y="1258888"/>
            <a:ext cx="9145015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b="1" u="sng" dirty="0">
                <a:solidFill>
                  <a:srgbClr val="666666"/>
                </a:solidFill>
                <a:latin typeface="Tahoma" panose="020B0604030504040204" pitchFamily="34" charset="0"/>
              </a:rPr>
              <a:t>Distribuição de fluxos por caminhos distintos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Iniciamos com 3 fluxos no mesmo túnel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Migramos os fluxos usando PBR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Experimentos [3]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DA4CDE-52DD-C56E-B752-FA1B44463A82}"/>
              </a:ext>
            </a:extLst>
          </p:cNvPr>
          <p:cNvSpPr txBox="1"/>
          <p:nvPr/>
        </p:nvSpPr>
        <p:spPr>
          <a:xfrm>
            <a:off x="352648" y="2612827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30.30.1.2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29D4C2-76FD-E389-6667-C488F8DE71C7}"/>
              </a:ext>
            </a:extLst>
          </p:cNvPr>
          <p:cNvSpPr txBox="1"/>
          <p:nvPr/>
        </p:nvSpPr>
        <p:spPr>
          <a:xfrm>
            <a:off x="352648" y="2403227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MIA-SAO-AMS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E6993E-51F3-308F-8B9D-88ED90A26055}"/>
              </a:ext>
            </a:extLst>
          </p:cNvPr>
          <p:cNvSpPr txBox="1"/>
          <p:nvPr/>
        </p:nvSpPr>
        <p:spPr>
          <a:xfrm>
            <a:off x="352648" y="2979291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30.30.2.2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8F0345-B9C9-0578-3799-BC0B1CB354E8}"/>
              </a:ext>
            </a:extLst>
          </p:cNvPr>
          <p:cNvSpPr txBox="1"/>
          <p:nvPr/>
        </p:nvSpPr>
        <p:spPr>
          <a:xfrm>
            <a:off x="352648" y="2810529"/>
            <a:ext cx="2556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MIA-CHI-AMS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AA7FD4-CFD6-ED3C-BAB5-8C5A856EACF5}"/>
              </a:ext>
            </a:extLst>
          </p:cNvPr>
          <p:cNvSpPr txBox="1"/>
          <p:nvPr/>
        </p:nvSpPr>
        <p:spPr>
          <a:xfrm>
            <a:off x="367857" y="3339331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ipv4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pbr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v1 sequence 10 polka v1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nexthop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</a:rPr>
              <a:t> 30.30.3.2</a:t>
            </a:r>
            <a:endParaRPr lang="pt-BR" sz="11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CC7ED5-C66F-180B-243E-7AB0FB4921DA}"/>
              </a:ext>
            </a:extLst>
          </p:cNvPr>
          <p:cNvSpPr txBox="1"/>
          <p:nvPr/>
        </p:nvSpPr>
        <p:spPr>
          <a:xfrm>
            <a:off x="367857" y="3134340"/>
            <a:ext cx="3160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Usando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túnel</a:t>
            </a:r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MIA-CAL-CHI-AMS</a:t>
            </a:r>
            <a:endParaRPr lang="pt-B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D1EB09D-7121-8BB8-3020-17DA00798FBB}"/>
              </a:ext>
            </a:extLst>
          </p:cNvPr>
          <p:cNvSpPr/>
          <p:nvPr/>
        </p:nvSpPr>
        <p:spPr bwMode="auto">
          <a:xfrm>
            <a:off x="3096096" y="2475235"/>
            <a:ext cx="1512168" cy="9876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C64A839-334F-0B91-CEE4-CF193C5FFE83}"/>
              </a:ext>
            </a:extLst>
          </p:cNvPr>
          <p:cNvSpPr/>
          <p:nvPr/>
        </p:nvSpPr>
        <p:spPr bwMode="auto">
          <a:xfrm>
            <a:off x="3096096" y="2908133"/>
            <a:ext cx="1512168" cy="98765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8556549-3965-B8BF-E1B8-060074D292B4}"/>
              </a:ext>
            </a:extLst>
          </p:cNvPr>
          <p:cNvSpPr/>
          <p:nvPr/>
        </p:nvSpPr>
        <p:spPr bwMode="auto">
          <a:xfrm>
            <a:off x="3096096" y="3240566"/>
            <a:ext cx="1512168" cy="9876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17C06C-BB83-0438-7892-8E2274653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15" y="3553924"/>
            <a:ext cx="3982197" cy="209010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429922-1E34-0E64-C777-FB1B64CFEB31}"/>
              </a:ext>
            </a:extLst>
          </p:cNvPr>
          <p:cNvSpPr txBox="1"/>
          <p:nvPr/>
        </p:nvSpPr>
        <p:spPr>
          <a:xfrm>
            <a:off x="31860" y="210091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EDGE</a:t>
            </a:r>
          </a:p>
        </p:txBody>
      </p:sp>
    </p:spTree>
    <p:extLst>
      <p:ext uri="{BB962C8B-B14F-4D97-AF65-F5344CB8AC3E}">
        <p14:creationId xmlns:p14="http://schemas.microsoft.com/office/powerpoint/2010/main" val="1436624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65" y="1258888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O ambiente permite a criação de experimentos complexos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Não suporta altas taxas de transferência por limite de hardware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O protocolo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PolKA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é capaz de atender os requisitos de DIS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Trabalhos futuros: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Replicar o ambiente no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OpenStack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&gt; Escalabilidade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&gt; Volume de dados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Transferir os ambiente para um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testbed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físico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Comparar 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PolKA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com outros protocolos de SR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1628945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68E745BD-0F00-D9F9-E40F-0D2E1378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40" y="-4514"/>
            <a:ext cx="10081913" cy="535533"/>
          </a:xfrm>
          <a:prstGeom prst="rect">
            <a:avLst/>
          </a:prstGeom>
          <a:solidFill>
            <a:srgbClr val="00B050">
              <a:alpha val="79999"/>
            </a:srgbClr>
          </a:solidFill>
          <a:ln w="93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C0A26A-3F25-0085-76BC-3EF40A529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" y="963067"/>
            <a:ext cx="10075274" cy="3528393"/>
          </a:xfrm>
          <a:prstGeom prst="rect">
            <a:avLst/>
          </a:prstGeom>
          <a:solidFill>
            <a:srgbClr val="FFFFFF">
              <a:alpha val="79999"/>
            </a:srgbClr>
          </a:solidFill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4F2571F-BD02-5F20-6F9A-80DCA0DA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7729" y="985565"/>
            <a:ext cx="9869628" cy="1557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101000"/>
              </a:lnSpc>
              <a:buClrTx/>
              <a:buFontTx/>
              <a:buNone/>
            </a:pPr>
            <a:r>
              <a:rPr lang="pt-BR" altLang="pt-BR" sz="3600" b="1" dirty="0">
                <a:solidFill>
                  <a:srgbClr val="007826"/>
                </a:solidFill>
                <a:latin typeface="Tahoma" panose="020B0604030504040204" pitchFamily="34" charset="0"/>
              </a:rPr>
              <a:t>Obrigado pela atenção</a:t>
            </a:r>
          </a:p>
          <a:p>
            <a:pPr algn="ctr" eaLnBrk="1">
              <a:lnSpc>
                <a:spcPct val="101000"/>
              </a:lnSpc>
              <a:buClrTx/>
              <a:buFontTx/>
              <a:buNone/>
            </a:pPr>
            <a:endParaRPr lang="pt-BR" altLang="pt-BR" sz="1400" b="1" dirty="0">
              <a:solidFill>
                <a:srgbClr val="007826"/>
              </a:solidFill>
              <a:latin typeface="Tahoma" panose="020B0604030504040204" pitchFamily="34" charset="0"/>
            </a:endParaRPr>
          </a:p>
          <a:p>
            <a:pPr algn="ctr" eaLnBrk="1">
              <a:lnSpc>
                <a:spcPct val="101000"/>
              </a:lnSpc>
              <a:buClrTx/>
              <a:buFontTx/>
              <a:buNone/>
            </a:pPr>
            <a:r>
              <a:rPr lang="pt-BR" altLang="pt-BR" sz="2400" b="1" dirty="0">
                <a:solidFill>
                  <a:srgbClr val="007826"/>
                </a:solidFill>
                <a:latin typeface="Tahoma" panose="020B0604030504040204" pitchFamily="34" charset="0"/>
              </a:rPr>
              <a:t>Contatos:</a:t>
            </a:r>
            <a:br>
              <a:rPr lang="pt-BR" altLang="pt-BR" sz="2400" b="1" dirty="0">
                <a:solidFill>
                  <a:srgbClr val="007826"/>
                </a:solidFill>
                <a:latin typeface="Tahoma" panose="020B0604030504040204" pitchFamily="34" charset="0"/>
              </a:rPr>
            </a:br>
            <a:r>
              <a:rPr lang="pt-BR" altLang="pt-BR" sz="2400" b="1" dirty="0">
                <a:solidFill>
                  <a:srgbClr val="007826"/>
                </a:solidFill>
                <a:latin typeface="Tahoma" panose="020B0604030504040204" pitchFamily="34" charset="0"/>
              </a:rPr>
              <a:t>domingos.paraiso@gmail.com</a:t>
            </a:r>
            <a:br>
              <a:rPr lang="pt-BR" altLang="pt-BR" sz="2400" b="1" dirty="0">
                <a:solidFill>
                  <a:srgbClr val="007826"/>
                </a:solidFill>
                <a:latin typeface="Tahoma" panose="020B0604030504040204" pitchFamily="34" charset="0"/>
              </a:rPr>
            </a:br>
            <a:r>
              <a:rPr lang="pt-BR" altLang="pt-BR" sz="2400" b="1" dirty="0">
                <a:solidFill>
                  <a:srgbClr val="007826"/>
                </a:solidFill>
                <a:latin typeface="Tahoma" panose="020B0604030504040204" pitchFamily="34" charset="0"/>
              </a:rPr>
              <a:t>cristina.dominicini@ifes.edu.br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5FC43F0-76B9-C3FF-1C9C-7079CE445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76" y="2979291"/>
            <a:ext cx="9943496" cy="132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Agradecemos a FAPES e a CAPES (processo 2021-2S6CD, FAPES 132/2021) por meio do PDPG (Programa de Desenvolvimento da Pós-Graduação, Parcerias Estratégicas nos Estados) e as agencias: FAPESP/MCTI/CGI.br (PORVIR-5G 20/05182-3, SAWI 20/05174-0) e FAPES (94/2017, 281/2019, 515/2021, 284/2021, 06/2022, 1026/2022, 941/2022). Este trabalho recebeu apoio do 2021 Google </a:t>
            </a:r>
            <a:r>
              <a:rPr lang="pt-BR" altLang="pt-BR" i="1" dirty="0" err="1">
                <a:solidFill>
                  <a:srgbClr val="007826"/>
                </a:solidFill>
                <a:latin typeface="Tahoma" panose="020B0604030504040204" pitchFamily="34" charset="0"/>
              </a:rPr>
              <a:t>Research</a:t>
            </a: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 Scholar </a:t>
            </a:r>
            <a:r>
              <a:rPr lang="pt-BR" altLang="pt-BR" i="1" dirty="0" err="1">
                <a:solidFill>
                  <a:srgbClr val="007826"/>
                </a:solidFill>
                <a:latin typeface="Tahoma" panose="020B0604030504040204" pitchFamily="34" charset="0"/>
              </a:rPr>
              <a:t>Award</a:t>
            </a:r>
            <a:r>
              <a:rPr lang="pt-BR" altLang="pt-BR" i="1" dirty="0">
                <a:solidFill>
                  <a:srgbClr val="007826"/>
                </a:solidFill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3C9F22-4503-6B2D-5B4A-62B48E22AC86}"/>
              </a:ext>
            </a:extLst>
          </p:cNvPr>
          <p:cNvSpPr txBox="1"/>
          <p:nvPr/>
        </p:nvSpPr>
        <p:spPr>
          <a:xfrm>
            <a:off x="-6639" y="89679"/>
            <a:ext cx="10081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b="1" dirty="0">
                <a:effectLst/>
              </a:rPr>
              <a:t>WPEIF – XIV Workshop de Pesquisa Experimental da Internet do Futuro – Maio 2023</a:t>
            </a:r>
          </a:p>
        </p:txBody>
      </p:sp>
    </p:spTree>
    <p:extLst>
      <p:ext uri="{BB962C8B-B14F-4D97-AF65-F5344CB8AC3E}">
        <p14:creationId xmlns:p14="http://schemas.microsoft.com/office/powerpoint/2010/main" val="30398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BF2F1BF9-9209-BC09-B378-1CDAC3C0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1258888"/>
            <a:ext cx="6696075" cy="42132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 marL="212725" indent="-212725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Motivação</a:t>
            </a:r>
          </a:p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Requisitos</a:t>
            </a:r>
          </a:p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PolKA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Ambiente Virtual</a:t>
            </a:r>
          </a:p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Experimentos</a:t>
            </a:r>
          </a:p>
          <a:p>
            <a:pPr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Conclusões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9931527D-A381-9127-7AB6-6BC240C15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Agenda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65" y="1258888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Ciência de Dados Intensiva (Data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Intensive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Science)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Pesquisas científicas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Conjunto de dados na escala de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petabytes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Colaboração entre instituições/pesquisadores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Muitas vezes geograficamente dispersos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Disponibilidade em tempo hábil dos resultados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Motivação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65" y="1258888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Troca de grandes volumes → menor tempo possível;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Uso de diversos fluxos agregados;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Largura de banda disponível ≈ capacidade total;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Utilizar todos os caminhos disponíveis;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Tolerância à falhas;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Roteamento baseado em políticas → classes de fluxos;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Administração → centralizada, ágil e simplificada;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1258945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56" y="1222733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Uso de Engenharia de Tráfego (TE) para atender os requisitos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Fragilidade dos protocolos tradicionais</a:t>
            </a:r>
          </a:p>
          <a:p>
            <a:pPr lvl="3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Atualizar dinamicamente os melhores caminhos</a:t>
            </a:r>
          </a:p>
          <a:p>
            <a:pPr lvl="2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Alternativa: uso de roteamento na fonte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Mecanismos propostos: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	i) configuração simples de túneis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ii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) classificação de fluxos de tráfego/classes de serviço</a:t>
            </a:r>
          </a:p>
          <a:p>
            <a:pPr marL="457200" lvl="1" indent="0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	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iii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) seleção e migração ágil de caminhos (políticas)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943537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93947CD-23D0-B633-66EF-6DA17C14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865" y="1258888"/>
            <a:ext cx="8784976" cy="42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2725" indent="-212725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Roteamento de fonte do tipo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Strict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Source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Routing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Utiliza o Teorema dos Restos Chinês (CRT) para calcular os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IDs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Cada rota recebe um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routeID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inserido na borda</a:t>
            </a: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Resto da divisão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routeID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/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nodeID</a:t>
            </a: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 =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portID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r>
              <a:rPr lang="pt-BR" altLang="pt-BR" sz="2000" dirty="0">
                <a:solidFill>
                  <a:srgbClr val="666666"/>
                </a:solidFill>
                <a:latin typeface="Tahoma" panose="020B0604030504040204" pitchFamily="34" charset="0"/>
              </a:rPr>
              <a:t>Não faz o </a:t>
            </a:r>
            <a:r>
              <a:rPr lang="pt-BR" altLang="pt-BR" sz="2000" dirty="0" err="1">
                <a:solidFill>
                  <a:srgbClr val="666666"/>
                </a:solidFill>
                <a:latin typeface="Tahoma" panose="020B0604030504040204" pitchFamily="34" charset="0"/>
              </a:rPr>
              <a:t>repacking</a:t>
            </a: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pPr lvl="1" eaLnBrk="1">
              <a:lnSpc>
                <a:spcPct val="101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panose="05000000000000000000" pitchFamily="2" charset="2"/>
              <a:buChar char=""/>
            </a:pPr>
            <a:endParaRPr lang="pt-BR" altLang="pt-BR" sz="2000" dirty="0">
              <a:solidFill>
                <a:srgbClr val="666666"/>
              </a:solidFill>
              <a:latin typeface="Tahoma" panose="020B0604030504040204" pitchFamily="34" charset="0"/>
            </a:endParaRP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800" b="1" dirty="0" err="1">
                <a:solidFill>
                  <a:srgbClr val="007826"/>
                </a:solidFill>
                <a:latin typeface="Tahoma" panose="020B0604030504040204" pitchFamily="34" charset="0"/>
              </a:rPr>
              <a:t>PolKA</a:t>
            </a:r>
            <a:endParaRPr lang="pt-BR" altLang="pt-BR" sz="2800" b="1" dirty="0">
              <a:solidFill>
                <a:srgbClr val="007826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11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800" b="1" dirty="0" err="1">
                <a:solidFill>
                  <a:srgbClr val="007826"/>
                </a:solidFill>
                <a:latin typeface="Tahoma" panose="020B0604030504040204" pitchFamily="34" charset="0"/>
              </a:rPr>
              <a:t>PolKA</a:t>
            </a:r>
            <a:endParaRPr lang="pt-BR" altLang="pt-BR" sz="2800" b="1" dirty="0">
              <a:solidFill>
                <a:srgbClr val="007826"/>
              </a:solidFill>
              <a:latin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616F14-E0C8-142B-F7A7-5428F4AFBE12}"/>
              </a:ext>
            </a:extLst>
          </p:cNvPr>
          <p:cNvSpPr txBox="1"/>
          <p:nvPr/>
        </p:nvSpPr>
        <p:spPr>
          <a:xfrm>
            <a:off x="1439912" y="4498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 = 10000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622107-257F-6A4D-0377-54CE9DAD1A36}"/>
              </a:ext>
            </a:extLst>
          </p:cNvPr>
          <p:cNvSpPr txBox="1"/>
          <p:nvPr/>
        </p:nvSpPr>
        <p:spPr>
          <a:xfrm>
            <a:off x="1420929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</a:t>
            </a:r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nodeID</a:t>
            </a:r>
            <a:r>
              <a:rPr lang="pt-BR" dirty="0">
                <a:solidFill>
                  <a:schemeClr val="tx1"/>
                </a:solidFill>
              </a:rPr>
              <a:t>) = </a:t>
            </a:r>
            <a:r>
              <a:rPr lang="pt-BR" dirty="0" err="1">
                <a:solidFill>
                  <a:schemeClr val="tx1"/>
                </a:solidFill>
              </a:rPr>
              <a:t>portID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D7274A-B81B-847C-4C60-63A825138846}"/>
              </a:ext>
            </a:extLst>
          </p:cNvPr>
          <p:cNvSpPr txBox="1"/>
          <p:nvPr/>
        </p:nvSpPr>
        <p:spPr>
          <a:xfrm>
            <a:off x="5616376" y="5036883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RESTO(10000/11) = 1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E75F07F-8589-1FEF-FFC3-21216606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2" y="1106487"/>
            <a:ext cx="7239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991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800" b="1" dirty="0" err="1">
                <a:solidFill>
                  <a:srgbClr val="007826"/>
                </a:solidFill>
                <a:latin typeface="Tahoma" panose="020B0604030504040204" pitchFamily="34" charset="0"/>
              </a:rPr>
              <a:t>PolKA</a:t>
            </a:r>
            <a:endParaRPr lang="pt-BR" altLang="pt-BR" sz="2800" b="1" dirty="0">
              <a:solidFill>
                <a:srgbClr val="007826"/>
              </a:solidFill>
              <a:latin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616F14-E0C8-142B-F7A7-5428F4AFBE12}"/>
              </a:ext>
            </a:extLst>
          </p:cNvPr>
          <p:cNvSpPr txBox="1"/>
          <p:nvPr/>
        </p:nvSpPr>
        <p:spPr>
          <a:xfrm>
            <a:off x="1439912" y="4498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 = 10000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622107-257F-6A4D-0377-54CE9DAD1A36}"/>
              </a:ext>
            </a:extLst>
          </p:cNvPr>
          <p:cNvSpPr txBox="1"/>
          <p:nvPr/>
        </p:nvSpPr>
        <p:spPr>
          <a:xfrm>
            <a:off x="1420929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</a:t>
            </a:r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nodeID</a:t>
            </a:r>
            <a:r>
              <a:rPr lang="pt-BR" dirty="0">
                <a:solidFill>
                  <a:schemeClr val="tx1"/>
                </a:solidFill>
              </a:rPr>
              <a:t>) = </a:t>
            </a:r>
            <a:r>
              <a:rPr lang="pt-BR" dirty="0" err="1">
                <a:solidFill>
                  <a:schemeClr val="tx1"/>
                </a:solidFill>
              </a:rPr>
              <a:t>portID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D7274A-B81B-847C-4C60-63A825138846}"/>
              </a:ext>
            </a:extLst>
          </p:cNvPr>
          <p:cNvSpPr txBox="1"/>
          <p:nvPr/>
        </p:nvSpPr>
        <p:spPr>
          <a:xfrm>
            <a:off x="5616376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RESTO(10000/111) = 10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A34105-FB62-938C-CBA2-2B893877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2" y="1106487"/>
            <a:ext cx="7239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48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8153563F-8770-DA41-2325-7D60BF4D0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  <a:buClrTx/>
              <a:buFontTx/>
              <a:buNone/>
            </a:pPr>
            <a:r>
              <a:rPr lang="pt-BR" altLang="pt-BR" sz="2800" b="1" dirty="0">
                <a:solidFill>
                  <a:srgbClr val="007826"/>
                </a:solidFill>
                <a:latin typeface="Tahoma" panose="020B0604030504040204" pitchFamily="34" charset="0"/>
              </a:rPr>
              <a:t>Protocolo </a:t>
            </a:r>
            <a:r>
              <a:rPr lang="pt-BR" altLang="pt-BR" sz="2800" b="1" dirty="0" err="1">
                <a:solidFill>
                  <a:srgbClr val="007826"/>
                </a:solidFill>
                <a:latin typeface="Tahoma" panose="020B0604030504040204" pitchFamily="34" charset="0"/>
              </a:rPr>
              <a:t>PolKA</a:t>
            </a:r>
            <a:endParaRPr lang="pt-BR" altLang="pt-BR" sz="2800" b="1" dirty="0">
              <a:solidFill>
                <a:srgbClr val="007826"/>
              </a:solidFill>
              <a:latin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616F14-E0C8-142B-F7A7-5428F4AFBE12}"/>
              </a:ext>
            </a:extLst>
          </p:cNvPr>
          <p:cNvSpPr txBox="1"/>
          <p:nvPr/>
        </p:nvSpPr>
        <p:spPr>
          <a:xfrm>
            <a:off x="1439912" y="44986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 = 10000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622107-257F-6A4D-0377-54CE9DAD1A36}"/>
              </a:ext>
            </a:extLst>
          </p:cNvPr>
          <p:cNvSpPr txBox="1"/>
          <p:nvPr/>
        </p:nvSpPr>
        <p:spPr>
          <a:xfrm>
            <a:off x="1420929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</a:t>
            </a:r>
            <a:r>
              <a:rPr lang="pt-BR" dirty="0" err="1">
                <a:solidFill>
                  <a:schemeClr val="tx1"/>
                </a:solidFill>
              </a:rPr>
              <a:t>routeID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nodeID</a:t>
            </a:r>
            <a:r>
              <a:rPr lang="pt-BR" dirty="0">
                <a:solidFill>
                  <a:schemeClr val="tx1"/>
                </a:solidFill>
              </a:rPr>
              <a:t>) = </a:t>
            </a:r>
            <a:r>
              <a:rPr lang="pt-BR" dirty="0" err="1">
                <a:solidFill>
                  <a:schemeClr val="tx1"/>
                </a:solidFill>
              </a:rPr>
              <a:t>portID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D7274A-B81B-847C-4C60-63A825138846}"/>
              </a:ext>
            </a:extLst>
          </p:cNvPr>
          <p:cNvSpPr txBox="1"/>
          <p:nvPr/>
        </p:nvSpPr>
        <p:spPr>
          <a:xfrm>
            <a:off x="5616376" y="502314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RESTO(10000/1011) = 101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E8223D-3EEF-C6E7-95E5-511AB7B14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12" y="1106487"/>
            <a:ext cx="7239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0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929</Words>
  <Application>Microsoft Office PowerPoint</Application>
  <PresentationFormat>Personalizar</PresentationFormat>
  <Paragraphs>172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Lucida Console</vt:lpstr>
      <vt:lpstr>Tahoma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Domingos Paraiso</dc:creator>
  <cp:keywords/>
  <dc:description/>
  <cp:lastModifiedBy>Domingos Paraiso</cp:lastModifiedBy>
  <cp:revision>37</cp:revision>
  <cp:lastPrinted>2023-04-26T22:31:51Z</cp:lastPrinted>
  <dcterms:created xsi:type="dcterms:W3CDTF">2017-08-03T18:11:42Z</dcterms:created>
  <dcterms:modified xsi:type="dcterms:W3CDTF">2023-05-26T12:43:57Z</dcterms:modified>
</cp:coreProperties>
</file>