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48" autoAdjust="0"/>
  </p:normalViewPr>
  <p:slideViewPr>
    <p:cSldViewPr snapToGrid="0">
      <p:cViewPr varScale="1">
        <p:scale>
          <a:sx n="128" d="100"/>
          <a:sy n="128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5/9/20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obhanmoosavi/us-acciden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Machine Learning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Autofit/>
          </a:bodyPr>
          <a:lstStyle/>
          <a:p>
            <a:r>
              <a:rPr lang="en-US" sz="2800" dirty="0"/>
              <a:t>Predicting the severity of the next traffic accident</a:t>
            </a:r>
          </a:p>
          <a:p>
            <a:r>
              <a:rPr lang="en-US" sz="2800" dirty="0">
                <a:solidFill>
                  <a:srgbClr val="7CEBFF"/>
                </a:solidFill>
              </a:rPr>
              <a:t>Luciano &amp; Mano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7DC3-81A6-4B68-8EB6-E518BABB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42BD8-2BF5-4DDE-B23A-6B56D887C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Distributed Machine Learning</a:t>
            </a:r>
          </a:p>
          <a:p>
            <a:r>
              <a:rPr lang="en-US" sz="2400" dirty="0"/>
              <a:t>Various types of Libraries and training methodologies</a:t>
            </a:r>
          </a:p>
          <a:p>
            <a:r>
              <a:rPr lang="en-US" sz="2400" dirty="0"/>
              <a:t>Present the outcome to the non-Technology users </a:t>
            </a:r>
          </a:p>
        </p:txBody>
      </p:sp>
    </p:spTree>
    <p:extLst>
      <p:ext uri="{BB962C8B-B14F-4D97-AF65-F5344CB8AC3E}">
        <p14:creationId xmlns:p14="http://schemas.microsoft.com/office/powerpoint/2010/main" val="1192539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7DC3-81A6-4B68-8EB6-E518BABB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42BD8-2BF5-4DDE-B23A-6B56D887C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51087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B54B-33B1-4432-A299-AA7626E7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CD4CE-9C0B-4B50-A8C7-EE4C7D735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We are taking the data from Kaggle and analyzing it to find a pattern and predict the severity of the next accident that could happen</a:t>
            </a:r>
          </a:p>
          <a:p>
            <a:r>
              <a:rPr lang="en-US" sz="2400" dirty="0"/>
              <a:t> Data:  </a:t>
            </a:r>
            <a:r>
              <a:rPr lang="en-US" sz="2400" u="sng" dirty="0">
                <a:hlinkClick r:id="rId2"/>
              </a:rPr>
              <a:t>https://www.kaggle.com/sobhanmoosavi/us-accidents</a:t>
            </a:r>
            <a:endParaRPr lang="en-US" sz="2400" dirty="0"/>
          </a:p>
          <a:p>
            <a:r>
              <a:rPr lang="en-US" sz="2400" dirty="0"/>
              <a:t>Data range:  2016 -19</a:t>
            </a:r>
          </a:p>
          <a:p>
            <a:r>
              <a:rPr lang="en-US" sz="2400" dirty="0"/>
              <a:t>Volume :   500 K records (1.2 GB)</a:t>
            </a:r>
          </a:p>
          <a:p>
            <a:r>
              <a:rPr lang="en-US" sz="2400" dirty="0"/>
              <a:t>Goal:  Is to learn how to leverage Machine Learning in addressing a social problem</a:t>
            </a:r>
          </a:p>
          <a:p>
            <a:r>
              <a:rPr lang="en-US" sz="2400" dirty="0"/>
              <a:t>Aim of this Project: is to build  a  model with historical data and predict the NEXT PROBABLE outcome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8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B54B-33B1-4432-A299-AA7626E7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CD4CE-9C0B-4B50-A8C7-EE4C7D735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Technology used:</a:t>
            </a:r>
          </a:p>
          <a:p>
            <a:pPr lvl="1"/>
            <a:r>
              <a:rPr lang="en-US" sz="2400" dirty="0"/>
              <a:t>Python Pandas to prepare the data</a:t>
            </a:r>
          </a:p>
          <a:p>
            <a:pPr lvl="1"/>
            <a:r>
              <a:rPr lang="en-US" sz="2400" dirty="0" err="1"/>
              <a:t>Sklearn</a:t>
            </a:r>
            <a:r>
              <a:rPr lang="en-US" sz="2400" dirty="0"/>
              <a:t> libraries for Training the model</a:t>
            </a:r>
          </a:p>
          <a:p>
            <a:pPr lvl="1"/>
            <a:r>
              <a:rPr lang="en-US" sz="2400" dirty="0" err="1"/>
              <a:t>Tensorflow</a:t>
            </a:r>
            <a:r>
              <a:rPr lang="en-US" sz="2400" dirty="0"/>
              <a:t> Fitting the model</a:t>
            </a:r>
          </a:p>
          <a:p>
            <a:pPr lvl="1"/>
            <a:r>
              <a:rPr lang="en-US" sz="2400" dirty="0"/>
              <a:t>Amazon S3 to store data</a:t>
            </a:r>
          </a:p>
        </p:txBody>
      </p:sp>
    </p:spTree>
    <p:extLst>
      <p:ext uri="{BB962C8B-B14F-4D97-AF65-F5344CB8AC3E}">
        <p14:creationId xmlns:p14="http://schemas.microsoft.com/office/powerpoint/2010/main" val="93640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7DC3-81A6-4B68-8EB6-E518BABB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42BD8-2BF5-4DDE-B23A-6B56D887C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Followed the four steps:</a:t>
            </a:r>
          </a:p>
          <a:p>
            <a:pPr lvl="1"/>
            <a:r>
              <a:rPr lang="en-US" sz="2400" dirty="0"/>
              <a:t>Data Cleansing &amp; Preparation</a:t>
            </a:r>
          </a:p>
          <a:p>
            <a:pPr lvl="1"/>
            <a:r>
              <a:rPr lang="en-US" sz="2400" dirty="0"/>
              <a:t>Train the Model</a:t>
            </a:r>
          </a:p>
          <a:p>
            <a:pPr lvl="1"/>
            <a:r>
              <a:rPr lang="en-US" sz="2400" dirty="0"/>
              <a:t>Fit the Model</a:t>
            </a:r>
          </a:p>
          <a:p>
            <a:pPr lvl="1"/>
            <a:r>
              <a:rPr lang="en-US" sz="2400" dirty="0"/>
              <a:t>Predict</a:t>
            </a:r>
          </a:p>
          <a:p>
            <a:pPr marL="324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4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AC5A-DBCD-4FD1-8909-162BAF0E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&amp;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63D87-2158-497A-8D47-3BED4F278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had data in a structured form </a:t>
            </a:r>
          </a:p>
          <a:p>
            <a:r>
              <a:rPr lang="en-US" sz="2400" dirty="0"/>
              <a:t>49 attributes</a:t>
            </a:r>
          </a:p>
          <a:p>
            <a:pPr lvl="1"/>
            <a:r>
              <a:rPr lang="en-US" sz="2400" dirty="0"/>
              <a:t>Severity</a:t>
            </a:r>
          </a:p>
          <a:p>
            <a:pPr lvl="1"/>
            <a:r>
              <a:rPr lang="en-US" sz="2400" dirty="0"/>
              <a:t>Visibility</a:t>
            </a:r>
          </a:p>
          <a:p>
            <a:pPr lvl="1"/>
            <a:r>
              <a:rPr lang="en-US" sz="2400" dirty="0"/>
              <a:t>Humidity</a:t>
            </a:r>
          </a:p>
          <a:p>
            <a:pPr lvl="1"/>
            <a:r>
              <a:rPr lang="en-US" sz="2400" dirty="0"/>
              <a:t>Location</a:t>
            </a:r>
          </a:p>
          <a:p>
            <a:r>
              <a:rPr lang="en-US" sz="2400" dirty="0"/>
              <a:t>Selected 10 attributes (Severity, state were the driving attributes)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4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7DC3-81A6-4B68-8EB6-E518BABB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42BD8-2BF5-4DDE-B23A-6B56D887C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Used Label Encoder to translate the DISTINCT VALUES in each column to numbers</a:t>
            </a:r>
          </a:p>
          <a:p>
            <a:r>
              <a:rPr lang="en-US" sz="2400" dirty="0" err="1"/>
              <a:t>MinMax</a:t>
            </a:r>
            <a:r>
              <a:rPr lang="en-US" sz="2400" dirty="0"/>
              <a:t> scaler to scale the range based on the distinct vales</a:t>
            </a:r>
          </a:p>
          <a:p>
            <a:r>
              <a:rPr lang="en-US" sz="2400" dirty="0"/>
              <a:t>Distinct values ranged from 2 to 52 on 10 attributes</a:t>
            </a:r>
          </a:p>
        </p:txBody>
      </p:sp>
    </p:spTree>
    <p:extLst>
      <p:ext uri="{BB962C8B-B14F-4D97-AF65-F5344CB8AC3E}">
        <p14:creationId xmlns:p14="http://schemas.microsoft.com/office/powerpoint/2010/main" val="274300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7DC3-81A6-4B68-8EB6-E518BABB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42BD8-2BF5-4DDE-B23A-6B56D887C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4570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Models Used: </a:t>
            </a:r>
            <a:r>
              <a:rPr lang="en-US" sz="2400" dirty="0" err="1"/>
              <a:t>ReLU</a:t>
            </a:r>
            <a:r>
              <a:rPr lang="en-US" sz="2400" dirty="0"/>
              <a:t> , Sigmoid and </a:t>
            </a:r>
            <a:r>
              <a:rPr lang="en-US" sz="2400" dirty="0" err="1"/>
              <a:t>Softmax</a:t>
            </a:r>
            <a:endParaRPr lang="en-US" sz="2400" dirty="0"/>
          </a:p>
          <a:p>
            <a:r>
              <a:rPr lang="en-US" sz="2400" dirty="0"/>
              <a:t>Optimization adopted :  Adam, SGD and </a:t>
            </a:r>
            <a:r>
              <a:rPr lang="en-US" sz="2400" dirty="0" err="1"/>
              <a:t>RmsProp</a:t>
            </a:r>
            <a:endParaRPr lang="en-US" sz="2400" dirty="0"/>
          </a:p>
          <a:p>
            <a:r>
              <a:rPr lang="en-US" sz="2400" dirty="0"/>
              <a:t>Loss functions:  </a:t>
            </a:r>
            <a:r>
              <a:rPr lang="en-US" sz="2400" dirty="0" err="1"/>
              <a:t>Categorical_Crossentropy</a:t>
            </a:r>
            <a:endParaRPr lang="en-US" sz="2400" dirty="0"/>
          </a:p>
          <a:p>
            <a:r>
              <a:rPr lang="en-US" sz="2400" dirty="0"/>
              <a:t>Ran the model for different combinations of Optimizer and Loss functions</a:t>
            </a:r>
          </a:p>
          <a:p>
            <a:r>
              <a:rPr lang="en-US" sz="2400" dirty="0"/>
              <a:t>Epochs – tested with 10-25 range</a:t>
            </a:r>
          </a:p>
          <a:p>
            <a:endParaRPr lang="en-US" sz="2400" dirty="0"/>
          </a:p>
          <a:p>
            <a:r>
              <a:rPr lang="en-US" sz="2400" dirty="0" err="1"/>
              <a:t>Resilts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Accuracy ranged from 64 -89%</a:t>
            </a:r>
          </a:p>
          <a:p>
            <a:pPr lvl="1"/>
            <a:r>
              <a:rPr lang="en-US" sz="2400" dirty="0"/>
              <a:t>Loss ranged from 36 to 10%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455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7DC3-81A6-4B68-8EB6-E518BABB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using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42BD8-2BF5-4DDE-B23A-6B56D887C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Ran the test with data from one state ( FL, OH,CA, TX)</a:t>
            </a:r>
          </a:p>
          <a:p>
            <a:r>
              <a:rPr lang="en-US" sz="2400" dirty="0"/>
              <a:t>Trained the model with different set of sample data</a:t>
            </a:r>
          </a:p>
          <a:p>
            <a:r>
              <a:rPr lang="en-US" sz="2400" dirty="0"/>
              <a:t>Problem faced: Sample did not contain all the values, hence had to expand on the sample set</a:t>
            </a:r>
          </a:p>
          <a:p>
            <a:r>
              <a:rPr lang="en-US" sz="2400" dirty="0"/>
              <a:t>Used the final model on different states and across the country</a:t>
            </a:r>
          </a:p>
          <a:p>
            <a:r>
              <a:rPr lang="en-US" sz="2400" dirty="0"/>
              <a:t>Match between Prediction/Actual was closer to 80%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7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7DC3-81A6-4B68-8EB6-E518BABB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42BD8-2BF5-4DDE-B23A-6B56D887C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to identify problems that can be addressed using Machine Learning</a:t>
            </a:r>
          </a:p>
          <a:p>
            <a:r>
              <a:rPr lang="en-US" sz="2400" dirty="0"/>
              <a:t>Steps to evaluate the available data and select a model</a:t>
            </a:r>
          </a:p>
          <a:p>
            <a:r>
              <a:rPr lang="en-US" sz="2400" dirty="0"/>
              <a:t>Train and Fit the model</a:t>
            </a:r>
          </a:p>
          <a:p>
            <a:r>
              <a:rPr lang="en-US" sz="2400" dirty="0"/>
              <a:t>Package the results for an end user</a:t>
            </a:r>
          </a:p>
        </p:txBody>
      </p:sp>
    </p:spTree>
    <p:extLst>
      <p:ext uri="{BB962C8B-B14F-4D97-AF65-F5344CB8AC3E}">
        <p14:creationId xmlns:p14="http://schemas.microsoft.com/office/powerpoint/2010/main" val="6022537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402</Words>
  <Application>Microsoft Macintosh PowerPoint</Application>
  <PresentationFormat>Widescreen</PresentationFormat>
  <Paragraphs>62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Gill Sans MT</vt:lpstr>
      <vt:lpstr>Wingdings 2</vt:lpstr>
      <vt:lpstr>Dividend</vt:lpstr>
      <vt:lpstr>Machine Learning Project</vt:lpstr>
      <vt:lpstr>Project Overview</vt:lpstr>
      <vt:lpstr>Project Overview</vt:lpstr>
      <vt:lpstr>project approach</vt:lpstr>
      <vt:lpstr>Data preparation &amp; Cleansing</vt:lpstr>
      <vt:lpstr>Training the model</vt:lpstr>
      <vt:lpstr>fit the model</vt:lpstr>
      <vt:lpstr>Prediction using the model</vt:lpstr>
      <vt:lpstr>What we learnt</vt:lpstr>
      <vt:lpstr>Next steps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2020-05-09T11:03:58Z</dcterms:created>
  <dcterms:modified xsi:type="dcterms:W3CDTF">2020-05-09T14:06:55Z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