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8" r:id="rId3"/>
    <p:sldId id="264" r:id="rId4"/>
    <p:sldId id="321" r:id="rId5"/>
    <p:sldId id="323" r:id="rId6"/>
    <p:sldId id="325" r:id="rId7"/>
    <p:sldId id="324" r:id="rId8"/>
    <p:sldId id="327" r:id="rId9"/>
    <p:sldId id="328" r:id="rId10"/>
    <p:sldId id="329" r:id="rId11"/>
    <p:sldId id="330" r:id="rId12"/>
    <p:sldId id="265" r:id="rId13"/>
    <p:sldId id="313" r:id="rId14"/>
    <p:sldId id="266" r:id="rId15"/>
    <p:sldId id="270" r:id="rId16"/>
    <p:sldId id="267" r:id="rId17"/>
    <p:sldId id="314" r:id="rId18"/>
    <p:sldId id="281" r:id="rId19"/>
    <p:sldId id="289" r:id="rId20"/>
    <p:sldId id="331" r:id="rId21"/>
    <p:sldId id="259" r:id="rId22"/>
    <p:sldId id="363" r:id="rId23"/>
    <p:sldId id="263" r:id="rId24"/>
    <p:sldId id="332" r:id="rId25"/>
    <p:sldId id="326" r:id="rId26"/>
    <p:sldId id="334" r:id="rId27"/>
    <p:sldId id="333" r:id="rId28"/>
    <p:sldId id="358" r:id="rId29"/>
    <p:sldId id="359" r:id="rId30"/>
    <p:sldId id="377" r:id="rId31"/>
    <p:sldId id="378" r:id="rId32"/>
    <p:sldId id="379" r:id="rId33"/>
    <p:sldId id="337" r:id="rId34"/>
    <p:sldId id="360" r:id="rId35"/>
    <p:sldId id="352" r:id="rId36"/>
    <p:sldId id="357" r:id="rId37"/>
    <p:sldId id="353" r:id="rId38"/>
    <p:sldId id="272" r:id="rId39"/>
  </p:sldIdLst>
  <p:sldSz cx="9144000" cy="5143500" type="screen16x9"/>
  <p:notesSz cx="6858000" cy="9144000"/>
  <p:embeddedFontLst>
    <p:embeddedFont>
      <p:font typeface="Barlow Semi Condensed" panose="00000506000000000000" pitchFamily="2"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andara" panose="020E050203030302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Kulim Park" pitchFamily="2" charset="0"/>
      <p:regular r:id="rId59"/>
      <p:bold r:id="rId60"/>
      <p:italic r:id="rId61"/>
      <p:boldItalic r:id="rId62"/>
    </p:embeddedFont>
    <p:embeddedFont>
      <p:font typeface="Kulim Park SemiBold" pitchFamily="2" charset="0"/>
      <p:bold r:id="rId63"/>
      <p:boldItalic r:id="rId64"/>
    </p:embeddedFont>
    <p:embeddedFont>
      <p:font typeface="Manrope" pitchFamily="2" charset="0"/>
      <p:regular r:id="rId65"/>
      <p:bold r:id="rId66"/>
    </p:embeddedFont>
    <p:embeddedFont>
      <p:font typeface="Nunito Light" pitchFamily="2" charset="0"/>
      <p:regular r:id="rId67"/>
      <p:italic r:id="rId68"/>
    </p:embeddedFont>
    <p:embeddedFont>
      <p:font typeface="PT Sans" panose="020B0503020203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7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font" Target="fonts/font23.fntdata"/><Relationship Id="rId68" Type="http://schemas.openxmlformats.org/officeDocument/2006/relationships/font" Target="fonts/font2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font" Target="fonts/font26.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11.fntdata"/><Relationship Id="rId72" Type="http://schemas.openxmlformats.org/officeDocument/2006/relationships/font" Target="fonts/font3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font" Target="fonts/font3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0.fntdata"/><Relationship Id="rId55" Type="http://schemas.openxmlformats.org/officeDocument/2006/relationships/font" Target="fonts/font15.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ead612980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ead6129809_1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ead6129809_1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ead612980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ead612980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ad6129809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ad612980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ead612980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ead612980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ad9bfe9e5_0_6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ead612980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ead612980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ad612980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ad9bfe9e5_0_6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ad6129809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ad6129809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ad612980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title" hasCustomPrompt="1"/>
          </p:nvPr>
        </p:nvSpPr>
        <p:spPr>
          <a:xfrm>
            <a:off x="1248600" y="1528200"/>
            <a:ext cx="6646800" cy="1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48450" y="3114175"/>
            <a:ext cx="6646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0" name="Google Shape;120;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 name="Google Shape;122;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23300" y="3402013"/>
            <a:ext cx="38487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7" name="Google Shape;127;p14"/>
          <p:cNvSpPr txBox="1">
            <a:spLocks noGrp="1"/>
          </p:cNvSpPr>
          <p:nvPr>
            <p:ph type="subTitle" idx="1"/>
          </p:nvPr>
        </p:nvSpPr>
        <p:spPr>
          <a:xfrm>
            <a:off x="723350" y="822500"/>
            <a:ext cx="4902000" cy="207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28"/>
        <p:cNvGrpSpPr/>
        <p:nvPr/>
      </p:nvGrpSpPr>
      <p:grpSpPr>
        <a:xfrm>
          <a:off x="0" y="0"/>
          <a:ext cx="0" cy="0"/>
          <a:chOff x="0" y="0"/>
          <a:chExt cx="0" cy="0"/>
        </a:xfrm>
      </p:grpSpPr>
      <p:sp>
        <p:nvSpPr>
          <p:cNvPr id="129" name="Google Shape;129;p15"/>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37"/>
        <p:cNvGrpSpPr/>
        <p:nvPr/>
      </p:nvGrpSpPr>
      <p:grpSpPr>
        <a:xfrm>
          <a:off x="0" y="0"/>
          <a:ext cx="0" cy="0"/>
          <a:chOff x="0" y="0"/>
          <a:chExt cx="0" cy="0"/>
        </a:xfrm>
      </p:grpSpPr>
      <p:sp>
        <p:nvSpPr>
          <p:cNvPr id="138" name="Google Shape;138;p16"/>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5" name="Google Shape;145;p16"/>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46"/>
        <p:cNvGrpSpPr/>
        <p:nvPr/>
      </p:nvGrpSpPr>
      <p:grpSpPr>
        <a:xfrm>
          <a:off x="0" y="0"/>
          <a:ext cx="0" cy="0"/>
          <a:chOff x="0" y="0"/>
          <a:chExt cx="0" cy="0"/>
        </a:xfrm>
      </p:grpSpPr>
      <p:sp>
        <p:nvSpPr>
          <p:cNvPr id="147" name="Google Shape;147;p17"/>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txBox="1">
            <a:spLocks noGrp="1"/>
          </p:cNvSpPr>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0" name="Google Shape;150;p17"/>
          <p:cNvSpPr txBox="1">
            <a:spLocks noGrp="1"/>
          </p:cNvSpPr>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7" name="Google Shape;157;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
        <p:cNvGrpSpPr/>
        <p:nvPr/>
      </p:nvGrpSpPr>
      <p:grpSpPr>
        <a:xfrm>
          <a:off x="0" y="0"/>
          <a:ext cx="0" cy="0"/>
          <a:chOff x="0" y="0"/>
          <a:chExt cx="0" cy="0"/>
        </a:xfrm>
      </p:grpSpPr>
      <p:sp>
        <p:nvSpPr>
          <p:cNvPr id="160" name="Google Shape;160;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 name="Google Shape;170;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1"/>
        <p:cNvGrpSpPr/>
        <p:nvPr/>
      </p:nvGrpSpPr>
      <p:grpSpPr>
        <a:xfrm>
          <a:off x="0" y="0"/>
          <a:ext cx="0" cy="0"/>
          <a:chOff x="0" y="0"/>
          <a:chExt cx="0" cy="0"/>
        </a:xfrm>
      </p:grpSpPr>
      <p:sp>
        <p:nvSpPr>
          <p:cNvPr id="172" name="Google Shape;172;p20"/>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3952094">
            <a:off x="468168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7426355">
            <a:off x="-466609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20"/>
          <p:cNvSpPr txBox="1">
            <a:spLocks noGrp="1"/>
          </p:cNvSpPr>
          <p:nvPr>
            <p:ph type="body" idx="1"/>
          </p:nvPr>
        </p:nvSpPr>
        <p:spPr>
          <a:xfrm>
            <a:off x="1545450" y="1330100"/>
            <a:ext cx="6053100" cy="33759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300"/>
              </a:spcBef>
              <a:spcAft>
                <a:spcPts val="0"/>
              </a:spcAft>
              <a:buSzPts val="1600"/>
              <a:buChar char="●"/>
              <a:defRPr/>
            </a:lvl1pPr>
            <a:lvl2pPr marL="914400" lvl="1" indent="-330200" algn="ctr" rtl="0">
              <a:lnSpc>
                <a:spcPct val="100000"/>
              </a:lnSpc>
              <a:spcBef>
                <a:spcPts val="0"/>
              </a:spcBef>
              <a:spcAft>
                <a:spcPts val="0"/>
              </a:spcAft>
              <a:buSzPts val="1600"/>
              <a:buFont typeface="Nunito Light"/>
              <a:buChar char="○"/>
              <a:defRPr/>
            </a:lvl2pPr>
            <a:lvl3pPr marL="1371600" lvl="2" indent="-330200" algn="ctr" rtl="0">
              <a:lnSpc>
                <a:spcPct val="100000"/>
              </a:lnSpc>
              <a:spcBef>
                <a:spcPts val="1600"/>
              </a:spcBef>
              <a:spcAft>
                <a:spcPts val="0"/>
              </a:spcAft>
              <a:buSzPts val="1600"/>
              <a:buFont typeface="Nunito Light"/>
              <a:buChar char="■"/>
              <a:defRPr/>
            </a:lvl3pPr>
            <a:lvl4pPr marL="1828800" lvl="3" indent="-330200" algn="ctr" rtl="0">
              <a:lnSpc>
                <a:spcPct val="100000"/>
              </a:lnSpc>
              <a:spcBef>
                <a:spcPts val="1600"/>
              </a:spcBef>
              <a:spcAft>
                <a:spcPts val="0"/>
              </a:spcAft>
              <a:buSzPts val="1600"/>
              <a:buFont typeface="Nunito Light"/>
              <a:buChar char="●"/>
              <a:defRPr/>
            </a:lvl4pPr>
            <a:lvl5pPr marL="2286000" lvl="4" indent="-330200" algn="ctr" rtl="0">
              <a:lnSpc>
                <a:spcPct val="100000"/>
              </a:lnSpc>
              <a:spcBef>
                <a:spcPts val="1600"/>
              </a:spcBef>
              <a:spcAft>
                <a:spcPts val="0"/>
              </a:spcAft>
              <a:buSzPts val="1600"/>
              <a:buFont typeface="Nunito Light"/>
              <a:buChar char="○"/>
              <a:defRPr/>
            </a:lvl5pPr>
            <a:lvl6pPr marL="2743200" lvl="5" indent="-330200" algn="ctr" rtl="0">
              <a:lnSpc>
                <a:spcPct val="100000"/>
              </a:lnSpc>
              <a:spcBef>
                <a:spcPts val="1600"/>
              </a:spcBef>
              <a:spcAft>
                <a:spcPts val="0"/>
              </a:spcAft>
              <a:buSzPts val="1600"/>
              <a:buFont typeface="Nunito Light"/>
              <a:buChar char="■"/>
              <a:defRPr/>
            </a:lvl6pPr>
            <a:lvl7pPr marL="3200400" lvl="6" indent="-330200" algn="ctr" rtl="0">
              <a:lnSpc>
                <a:spcPct val="100000"/>
              </a:lnSpc>
              <a:spcBef>
                <a:spcPts val="1600"/>
              </a:spcBef>
              <a:spcAft>
                <a:spcPts val="0"/>
              </a:spcAft>
              <a:buSzPts val="1600"/>
              <a:buFont typeface="Nunito Light"/>
              <a:buChar char="●"/>
              <a:defRPr/>
            </a:lvl7pPr>
            <a:lvl8pPr marL="3657600" lvl="7" indent="-330200" algn="ctr" rtl="0">
              <a:lnSpc>
                <a:spcPct val="100000"/>
              </a:lnSpc>
              <a:spcBef>
                <a:spcPts val="1600"/>
              </a:spcBef>
              <a:spcAft>
                <a:spcPts val="0"/>
              </a:spcAft>
              <a:buSzPts val="1600"/>
              <a:buFont typeface="Nunito Light"/>
              <a:buChar char="○"/>
              <a:defRPr/>
            </a:lvl8pPr>
            <a:lvl9pPr marL="4114800" lvl="8" indent="-330200" algn="ctr" rtl="0">
              <a:lnSpc>
                <a:spcPct val="100000"/>
              </a:lnSpc>
              <a:spcBef>
                <a:spcPts val="1600"/>
              </a:spcBef>
              <a:spcAft>
                <a:spcPts val="1600"/>
              </a:spcAft>
              <a:buSzPts val="16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1" name="Google Shape;191;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3" name="Google Shape;193;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5"/>
        <p:cNvGrpSpPr/>
        <p:nvPr/>
      </p:nvGrpSpPr>
      <p:grpSpPr>
        <a:xfrm>
          <a:off x="0" y="0"/>
          <a:ext cx="0" cy="0"/>
          <a:chOff x="0" y="0"/>
          <a:chExt cx="0" cy="0"/>
        </a:xfrm>
      </p:grpSpPr>
      <p:sp>
        <p:nvSpPr>
          <p:cNvPr id="196" name="Google Shape;196;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2" name="Google Shape;202;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3" name="Google Shape;203;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4" name="Google Shape;204;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5" name="Google Shape;205;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6" name="Google Shape;206;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07" name="Google Shape;207;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8" name="Google Shape;208;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09" name="Google Shape;209;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10"/>
        <p:cNvGrpSpPr/>
        <p:nvPr/>
      </p:nvGrpSpPr>
      <p:grpSpPr>
        <a:xfrm>
          <a:off x="0" y="0"/>
          <a:ext cx="0" cy="0"/>
          <a:chOff x="0" y="0"/>
          <a:chExt cx="0" cy="0"/>
        </a:xfrm>
      </p:grpSpPr>
      <p:sp>
        <p:nvSpPr>
          <p:cNvPr id="211" name="Google Shape;211;p23"/>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285603">
            <a:off x="586952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txBox="1">
            <a:spLocks noGrp="1"/>
          </p:cNvSpPr>
          <p:nvPr>
            <p:ph type="title"/>
          </p:nvPr>
        </p:nvSpPr>
        <p:spPr>
          <a:xfrm flipH="1">
            <a:off x="3993600" y="437700"/>
            <a:ext cx="4410900" cy="657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title" idx="2"/>
          </p:nvPr>
        </p:nvSpPr>
        <p:spPr>
          <a:xfrm>
            <a:off x="3993450" y="2211700"/>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15" name="Google Shape;215;p23"/>
          <p:cNvSpPr txBox="1">
            <a:spLocks noGrp="1"/>
          </p:cNvSpPr>
          <p:nvPr>
            <p:ph type="subTitle" idx="1"/>
          </p:nvPr>
        </p:nvSpPr>
        <p:spPr>
          <a:xfrm>
            <a:off x="5645825" y="2211700"/>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6" name="Google Shape;216;p23"/>
          <p:cNvSpPr txBox="1">
            <a:spLocks noGrp="1"/>
          </p:cNvSpPr>
          <p:nvPr>
            <p:ph type="title" idx="3"/>
          </p:nvPr>
        </p:nvSpPr>
        <p:spPr>
          <a:xfrm>
            <a:off x="3993450" y="3465525"/>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17" name="Google Shape;217;p23"/>
          <p:cNvSpPr txBox="1">
            <a:spLocks noGrp="1"/>
          </p:cNvSpPr>
          <p:nvPr>
            <p:ph type="subTitle" idx="4"/>
          </p:nvPr>
        </p:nvSpPr>
        <p:spPr>
          <a:xfrm>
            <a:off x="5645825" y="3465525"/>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8"/>
        <p:cNvGrpSpPr/>
        <p:nvPr/>
      </p:nvGrpSpPr>
      <p:grpSpPr>
        <a:xfrm>
          <a:off x="0" y="0"/>
          <a:ext cx="0" cy="0"/>
          <a:chOff x="0" y="0"/>
          <a:chExt cx="0" cy="0"/>
        </a:xfrm>
      </p:grpSpPr>
      <p:sp>
        <p:nvSpPr>
          <p:cNvPr id="219" name="Google Shape;219;p24"/>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rot="9405665">
            <a:off x="-5036390" y="19320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478505">
            <a:off x="-435239" y="-2304911"/>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9555841" flipH="1">
            <a:off x="80422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a:spLocks noGrp="1"/>
          </p:cNvSpPr>
          <p:nvPr>
            <p:ph type="title"/>
          </p:nvPr>
        </p:nvSpPr>
        <p:spPr>
          <a:xfrm>
            <a:off x="1465613"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26" name="Google Shape;226;p24"/>
          <p:cNvSpPr txBox="1">
            <a:spLocks noGrp="1"/>
          </p:cNvSpPr>
          <p:nvPr>
            <p:ph type="subTitle" idx="1"/>
          </p:nvPr>
        </p:nvSpPr>
        <p:spPr>
          <a:xfrm>
            <a:off x="1465679"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27" name="Google Shape;227;p24"/>
          <p:cNvSpPr txBox="1">
            <a:spLocks noGrp="1"/>
          </p:cNvSpPr>
          <p:nvPr>
            <p:ph type="title" idx="2"/>
          </p:nvPr>
        </p:nvSpPr>
        <p:spPr>
          <a:xfrm>
            <a:off x="1465613"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28" name="Google Shape;228;p24"/>
          <p:cNvSpPr txBox="1">
            <a:spLocks noGrp="1"/>
          </p:cNvSpPr>
          <p:nvPr>
            <p:ph type="subTitle" idx="3"/>
          </p:nvPr>
        </p:nvSpPr>
        <p:spPr>
          <a:xfrm>
            <a:off x="1465679"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29" name="Google Shape;229;p24"/>
          <p:cNvSpPr txBox="1">
            <a:spLocks noGrp="1"/>
          </p:cNvSpPr>
          <p:nvPr>
            <p:ph type="title" idx="4"/>
          </p:nvPr>
        </p:nvSpPr>
        <p:spPr>
          <a:xfrm>
            <a:off x="1465613"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0" name="Google Shape;230;p24"/>
          <p:cNvSpPr txBox="1">
            <a:spLocks noGrp="1"/>
          </p:cNvSpPr>
          <p:nvPr>
            <p:ph type="subTitle" idx="5"/>
          </p:nvPr>
        </p:nvSpPr>
        <p:spPr>
          <a:xfrm>
            <a:off x="1465679"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1" name="Google Shape;231;p24"/>
          <p:cNvSpPr txBox="1">
            <a:spLocks noGrp="1"/>
          </p:cNvSpPr>
          <p:nvPr>
            <p:ph type="title" idx="6"/>
          </p:nvPr>
        </p:nvSpPr>
        <p:spPr>
          <a:xfrm>
            <a:off x="5348838"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2" name="Google Shape;232;p24"/>
          <p:cNvSpPr txBox="1">
            <a:spLocks noGrp="1"/>
          </p:cNvSpPr>
          <p:nvPr>
            <p:ph type="subTitle" idx="7"/>
          </p:nvPr>
        </p:nvSpPr>
        <p:spPr>
          <a:xfrm>
            <a:off x="5348904"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3" name="Google Shape;233;p24"/>
          <p:cNvSpPr txBox="1">
            <a:spLocks noGrp="1"/>
          </p:cNvSpPr>
          <p:nvPr>
            <p:ph type="title" idx="8"/>
          </p:nvPr>
        </p:nvSpPr>
        <p:spPr>
          <a:xfrm>
            <a:off x="5348838"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4" name="Google Shape;234;p24"/>
          <p:cNvSpPr txBox="1">
            <a:spLocks noGrp="1"/>
          </p:cNvSpPr>
          <p:nvPr>
            <p:ph type="subTitle" idx="9"/>
          </p:nvPr>
        </p:nvSpPr>
        <p:spPr>
          <a:xfrm>
            <a:off x="5348904"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5" name="Google Shape;235;p24"/>
          <p:cNvSpPr txBox="1">
            <a:spLocks noGrp="1"/>
          </p:cNvSpPr>
          <p:nvPr>
            <p:ph type="title" idx="13"/>
          </p:nvPr>
        </p:nvSpPr>
        <p:spPr>
          <a:xfrm>
            <a:off x="5348838"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6" name="Google Shape;236;p24"/>
          <p:cNvSpPr txBox="1">
            <a:spLocks noGrp="1"/>
          </p:cNvSpPr>
          <p:nvPr>
            <p:ph type="subTitle" idx="14"/>
          </p:nvPr>
        </p:nvSpPr>
        <p:spPr>
          <a:xfrm>
            <a:off x="5348904"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7" name="Google Shape;237;p24"/>
          <p:cNvSpPr txBox="1">
            <a:spLocks noGrp="1"/>
          </p:cNvSpPr>
          <p:nvPr>
            <p:ph type="title" idx="15"/>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38"/>
        <p:cNvGrpSpPr/>
        <p:nvPr/>
      </p:nvGrpSpPr>
      <p:grpSpPr>
        <a:xfrm>
          <a:off x="0" y="0"/>
          <a:ext cx="0" cy="0"/>
          <a:chOff x="0" y="0"/>
          <a:chExt cx="0" cy="0"/>
        </a:xfrm>
      </p:grpSpPr>
      <p:sp>
        <p:nvSpPr>
          <p:cNvPr id="239" name="Google Shape;239;p25"/>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7210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46" name="Google Shape;246;p25"/>
          <p:cNvSpPr txBox="1">
            <a:spLocks noGrp="1"/>
          </p:cNvSpPr>
          <p:nvPr>
            <p:ph type="subTitle" idx="1"/>
          </p:nvPr>
        </p:nvSpPr>
        <p:spPr>
          <a:xfrm>
            <a:off x="7211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7" name="Google Shape;247;p25"/>
          <p:cNvSpPr txBox="1">
            <a:spLocks noGrp="1"/>
          </p:cNvSpPr>
          <p:nvPr>
            <p:ph type="title" idx="2"/>
          </p:nvPr>
        </p:nvSpPr>
        <p:spPr>
          <a:xfrm>
            <a:off x="7210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48" name="Google Shape;248;p25"/>
          <p:cNvSpPr txBox="1">
            <a:spLocks noGrp="1"/>
          </p:cNvSpPr>
          <p:nvPr>
            <p:ph type="subTitle" idx="3"/>
          </p:nvPr>
        </p:nvSpPr>
        <p:spPr>
          <a:xfrm>
            <a:off x="7211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9" name="Google Shape;249;p25"/>
          <p:cNvSpPr txBox="1">
            <a:spLocks noGrp="1"/>
          </p:cNvSpPr>
          <p:nvPr>
            <p:ph type="title" idx="4"/>
          </p:nvPr>
        </p:nvSpPr>
        <p:spPr>
          <a:xfrm>
            <a:off x="34583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0" name="Google Shape;250;p25"/>
          <p:cNvSpPr txBox="1">
            <a:spLocks noGrp="1"/>
          </p:cNvSpPr>
          <p:nvPr>
            <p:ph type="subTitle" idx="5"/>
          </p:nvPr>
        </p:nvSpPr>
        <p:spPr>
          <a:xfrm>
            <a:off x="34584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1" name="Google Shape;251;p25"/>
          <p:cNvSpPr txBox="1">
            <a:spLocks noGrp="1"/>
          </p:cNvSpPr>
          <p:nvPr>
            <p:ph type="title" idx="6"/>
          </p:nvPr>
        </p:nvSpPr>
        <p:spPr>
          <a:xfrm>
            <a:off x="34583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2" name="Google Shape;252;p25"/>
          <p:cNvSpPr txBox="1">
            <a:spLocks noGrp="1"/>
          </p:cNvSpPr>
          <p:nvPr>
            <p:ph type="subTitle" idx="7"/>
          </p:nvPr>
        </p:nvSpPr>
        <p:spPr>
          <a:xfrm>
            <a:off x="34584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3" name="Google Shape;253;p25"/>
          <p:cNvSpPr txBox="1">
            <a:spLocks noGrp="1"/>
          </p:cNvSpPr>
          <p:nvPr>
            <p:ph type="title" idx="8"/>
          </p:nvPr>
        </p:nvSpPr>
        <p:spPr>
          <a:xfrm>
            <a:off x="619572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4" name="Google Shape;254;p25"/>
          <p:cNvSpPr txBox="1">
            <a:spLocks noGrp="1"/>
          </p:cNvSpPr>
          <p:nvPr>
            <p:ph type="subTitle" idx="9"/>
          </p:nvPr>
        </p:nvSpPr>
        <p:spPr>
          <a:xfrm>
            <a:off x="619577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5" name="Google Shape;255;p25"/>
          <p:cNvSpPr txBox="1">
            <a:spLocks noGrp="1"/>
          </p:cNvSpPr>
          <p:nvPr>
            <p:ph type="title" idx="13"/>
          </p:nvPr>
        </p:nvSpPr>
        <p:spPr>
          <a:xfrm>
            <a:off x="619572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6" name="Google Shape;256;p25"/>
          <p:cNvSpPr txBox="1">
            <a:spLocks noGrp="1"/>
          </p:cNvSpPr>
          <p:nvPr>
            <p:ph type="subTitle" idx="14"/>
          </p:nvPr>
        </p:nvSpPr>
        <p:spPr>
          <a:xfrm>
            <a:off x="619575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7" name="Google Shape;257;p25"/>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58"/>
        <p:cNvGrpSpPr/>
        <p:nvPr/>
      </p:nvGrpSpPr>
      <p:grpSpPr>
        <a:xfrm>
          <a:off x="0" y="0"/>
          <a:ext cx="0" cy="0"/>
          <a:chOff x="0" y="0"/>
          <a:chExt cx="0" cy="0"/>
        </a:xfrm>
      </p:grpSpPr>
      <p:sp>
        <p:nvSpPr>
          <p:cNvPr id="259" name="Google Shape;259;p2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31517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rot="-10285603">
            <a:off x="-4701904" y="288969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txBox="1">
            <a:spLocks noGrp="1"/>
          </p:cNvSpPr>
          <p:nvPr>
            <p:ph type="title" hasCustomPrompt="1"/>
          </p:nvPr>
        </p:nvSpPr>
        <p:spPr>
          <a:xfrm>
            <a:off x="723300" y="75197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6" name="Google Shape;266;p26"/>
          <p:cNvSpPr txBox="1">
            <a:spLocks noGrp="1"/>
          </p:cNvSpPr>
          <p:nvPr>
            <p:ph type="subTitle" idx="1"/>
          </p:nvPr>
        </p:nvSpPr>
        <p:spPr>
          <a:xfrm>
            <a:off x="723300" y="2038177"/>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panose="020B0503020203020204"/>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a:endParaRPr/>
          </a:p>
        </p:txBody>
      </p:sp>
      <p:sp>
        <p:nvSpPr>
          <p:cNvPr id="267" name="Google Shape;267;p26"/>
          <p:cNvSpPr txBox="1">
            <a:spLocks noGrp="1"/>
          </p:cNvSpPr>
          <p:nvPr>
            <p:ph type="title" idx="2" hasCustomPrompt="1"/>
          </p:nvPr>
        </p:nvSpPr>
        <p:spPr>
          <a:xfrm>
            <a:off x="723300" y="259882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8" name="Google Shape;268;p26"/>
          <p:cNvSpPr txBox="1">
            <a:spLocks noGrp="1"/>
          </p:cNvSpPr>
          <p:nvPr>
            <p:ph type="subTitle" idx="3"/>
          </p:nvPr>
        </p:nvSpPr>
        <p:spPr>
          <a:xfrm>
            <a:off x="723300" y="3889928"/>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panose="020B0503020203020204"/>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69"/>
        <p:cNvGrpSpPr/>
        <p:nvPr/>
      </p:nvGrpSpPr>
      <p:grpSpPr>
        <a:xfrm>
          <a:off x="0" y="0"/>
          <a:ext cx="0" cy="0"/>
          <a:chOff x="0" y="0"/>
          <a:chExt cx="0" cy="0"/>
        </a:xfrm>
      </p:grpSpPr>
      <p:sp>
        <p:nvSpPr>
          <p:cNvPr id="270" name="Google Shape;270;p27"/>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27"/>
          <p:cNvSpPr txBox="1">
            <a:spLocks noGrp="1"/>
          </p:cNvSpPr>
          <p:nvPr>
            <p:ph type="title" idx="2"/>
          </p:nvPr>
        </p:nvSpPr>
        <p:spPr>
          <a:xfrm>
            <a:off x="872476" y="1425413"/>
            <a:ext cx="2305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9" name="Google Shape;279;p27"/>
          <p:cNvSpPr txBox="1">
            <a:spLocks noGrp="1"/>
          </p:cNvSpPr>
          <p:nvPr>
            <p:ph type="subTitle" idx="1"/>
          </p:nvPr>
        </p:nvSpPr>
        <p:spPr>
          <a:xfrm>
            <a:off x="872475" y="3674675"/>
            <a:ext cx="23052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0" name="Google Shape;280;p27"/>
          <p:cNvSpPr txBox="1">
            <a:spLocks noGrp="1"/>
          </p:cNvSpPr>
          <p:nvPr>
            <p:ph type="title" idx="3"/>
          </p:nvPr>
        </p:nvSpPr>
        <p:spPr>
          <a:xfrm>
            <a:off x="3498100" y="1425413"/>
            <a:ext cx="2147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1" name="Google Shape;281;p27"/>
          <p:cNvSpPr txBox="1">
            <a:spLocks noGrp="1"/>
          </p:cNvSpPr>
          <p:nvPr>
            <p:ph type="subTitle" idx="4"/>
          </p:nvPr>
        </p:nvSpPr>
        <p:spPr>
          <a:xfrm>
            <a:off x="3498101" y="3674675"/>
            <a:ext cx="21477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2" name="Google Shape;282;p27"/>
          <p:cNvSpPr txBox="1">
            <a:spLocks noGrp="1"/>
          </p:cNvSpPr>
          <p:nvPr>
            <p:ph type="title" idx="5"/>
          </p:nvPr>
        </p:nvSpPr>
        <p:spPr>
          <a:xfrm>
            <a:off x="5966121" y="1425413"/>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3" name="Google Shape;283;p27"/>
          <p:cNvSpPr txBox="1">
            <a:spLocks noGrp="1"/>
          </p:cNvSpPr>
          <p:nvPr>
            <p:ph type="subTitle" idx="6"/>
          </p:nvPr>
        </p:nvSpPr>
        <p:spPr>
          <a:xfrm>
            <a:off x="5966125" y="3674675"/>
            <a:ext cx="23055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4" name="Google Shape;284;p27"/>
          <p:cNvSpPr txBox="1">
            <a:spLocks noGrp="1"/>
          </p:cNvSpPr>
          <p:nvPr>
            <p:ph type="title" idx="7" hasCustomPrompt="1"/>
          </p:nvPr>
        </p:nvSpPr>
        <p:spPr>
          <a:xfrm>
            <a:off x="1573073"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7"/>
          <p:cNvSpPr txBox="1">
            <a:spLocks noGrp="1"/>
          </p:cNvSpPr>
          <p:nvPr>
            <p:ph type="title" idx="8" hasCustomPrompt="1"/>
          </p:nvPr>
        </p:nvSpPr>
        <p:spPr>
          <a:xfrm>
            <a:off x="4123139" y="251893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7"/>
          <p:cNvSpPr txBox="1">
            <a:spLocks noGrp="1"/>
          </p:cNvSpPr>
          <p:nvPr>
            <p:ph type="title" idx="9" hasCustomPrompt="1"/>
          </p:nvPr>
        </p:nvSpPr>
        <p:spPr>
          <a:xfrm>
            <a:off x="6672769"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87"/>
        <p:cNvGrpSpPr/>
        <p:nvPr/>
      </p:nvGrpSpPr>
      <p:grpSpPr>
        <a:xfrm>
          <a:off x="0" y="0"/>
          <a:ext cx="0" cy="0"/>
          <a:chOff x="0" y="0"/>
          <a:chExt cx="0" cy="0"/>
        </a:xfrm>
      </p:grpSpPr>
      <p:sp>
        <p:nvSpPr>
          <p:cNvPr id="288" name="Google Shape;288;p2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8823147" flipH="1">
            <a:off x="58042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8100000" flipH="1">
            <a:off x="-2522993"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2128845" flipH="1">
            <a:off x="-1704639"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txBox="1">
            <a:spLocks noGrp="1"/>
          </p:cNvSpPr>
          <p:nvPr>
            <p:ph type="title"/>
          </p:nvPr>
        </p:nvSpPr>
        <p:spPr>
          <a:xfrm>
            <a:off x="1276650" y="438900"/>
            <a:ext cx="6590700" cy="100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6" name="Google Shape;296;p28"/>
          <p:cNvSpPr txBox="1">
            <a:spLocks noGrp="1"/>
          </p:cNvSpPr>
          <p:nvPr>
            <p:ph type="subTitle" idx="1"/>
          </p:nvPr>
        </p:nvSpPr>
        <p:spPr>
          <a:xfrm>
            <a:off x="2854650" y="1652972"/>
            <a:ext cx="3434700" cy="10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7" name="Google Shape;297;p28"/>
          <p:cNvSpPr/>
          <p:nvPr/>
        </p:nvSpPr>
        <p:spPr>
          <a:xfrm rot="9555807" flipH="1">
            <a:off x="7660042"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txBox="1"/>
          <p:nvPr/>
        </p:nvSpPr>
        <p:spPr>
          <a:xfrm>
            <a:off x="1814475" y="3967300"/>
            <a:ext cx="5515200" cy="3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Manrope"/>
                <a:ea typeface="Manrope"/>
                <a:cs typeface="Manrope"/>
                <a:sym typeface="Manrope"/>
              </a:rPr>
              <a:t>CREDITS: This presentation template was created by </a:t>
            </a:r>
            <a:r>
              <a:rPr lang="en-GB" b="1">
                <a:solidFill>
                  <a:schemeClr val="dk1"/>
                </a:solidFill>
                <a:uFill>
                  <a:noFill/>
                </a:uFill>
                <a:latin typeface="Manrope"/>
                <a:ea typeface="Manrope"/>
                <a:cs typeface="Manrope"/>
                <a:sym typeface="Manrope"/>
                <a:hlinkClick r:id="rId2"/>
              </a:rPr>
              <a:t>Slidesgo</a:t>
            </a:r>
            <a:r>
              <a:rPr lang="en-GB">
                <a:solidFill>
                  <a:schemeClr val="dk1"/>
                </a:solidFill>
                <a:latin typeface="Manrope"/>
                <a:ea typeface="Manrope"/>
                <a:cs typeface="Manrope"/>
                <a:sym typeface="Manrope"/>
              </a:rPr>
              <a:t>, including icons by</a:t>
            </a:r>
            <a:r>
              <a:rPr lang="en-GB" b="1">
                <a:solidFill>
                  <a:schemeClr val="dk1"/>
                </a:solidFill>
                <a:latin typeface="Manrope"/>
                <a:ea typeface="Manrope"/>
                <a:cs typeface="Manrope"/>
                <a:sym typeface="Manrope"/>
              </a:rPr>
              <a:t> </a:t>
            </a:r>
            <a:r>
              <a:rPr lang="en-GB" b="1">
                <a:solidFill>
                  <a:schemeClr val="dk1"/>
                </a:solidFill>
                <a:uFill>
                  <a:noFill/>
                </a:uFill>
                <a:latin typeface="Manrope"/>
                <a:ea typeface="Manrope"/>
                <a:cs typeface="Manrope"/>
                <a:sym typeface="Manrope"/>
                <a:hlinkClick r:id="rId3"/>
              </a:rPr>
              <a:t>Flaticon</a:t>
            </a:r>
            <a:r>
              <a:rPr lang="en-GB">
                <a:solidFill>
                  <a:schemeClr val="dk1"/>
                </a:solidFill>
                <a:latin typeface="Manrope"/>
                <a:ea typeface="Manrope"/>
                <a:cs typeface="Manrope"/>
                <a:sym typeface="Manrope"/>
              </a:rPr>
              <a:t>, infographics &amp; images by</a:t>
            </a:r>
            <a:r>
              <a:rPr lang="en-GB" b="1">
                <a:solidFill>
                  <a:schemeClr val="dk1"/>
                </a:solidFill>
                <a:latin typeface="Manrope"/>
                <a:ea typeface="Manrope"/>
                <a:cs typeface="Manrope"/>
                <a:sym typeface="Manrope"/>
              </a:rPr>
              <a:t> </a:t>
            </a:r>
            <a:r>
              <a:rPr lang="en-GB" b="1">
                <a:solidFill>
                  <a:schemeClr val="dk1"/>
                </a:solidFill>
                <a:uFill>
                  <a:noFill/>
                </a:uFill>
                <a:latin typeface="Manrope"/>
                <a:ea typeface="Manrope"/>
                <a:cs typeface="Manrope"/>
                <a:sym typeface="Manrope"/>
                <a:hlinkClick r:id="rId4"/>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8823147" flipH="1">
            <a:off x="54929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flipH="1">
            <a:off x="-2254122"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244193" flipH="1">
            <a:off x="-2695083"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9555807" flipH="1">
            <a:off x="7511217"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txBox="1">
            <a:spLocks noGrp="1"/>
          </p:cNvSpPr>
          <p:nvPr>
            <p:ph type="title"/>
          </p:nvPr>
        </p:nvSpPr>
        <p:spPr>
          <a:xfrm>
            <a:off x="1796850" y="1301800"/>
            <a:ext cx="5550300" cy="2539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9"/>
          <p:cNvSpPr txBox="1">
            <a:spLocks noGrp="1"/>
          </p:cNvSpPr>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723300" y="1315950"/>
            <a:ext cx="2771700" cy="25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0" name="Google Shape;90;p10"/>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1259840" y="1275715"/>
            <a:ext cx="6715125" cy="1464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400" b="1">
                <a:latin typeface="Calibri" panose="020F0502020204030204" charset="0"/>
                <a:cs typeface="Calibri" panose="020F0502020204030204" charset="0"/>
              </a:rPr>
              <a:t>TÌM HIỂU NGÔN NGỮ</a:t>
            </a:r>
            <a:br>
              <a:rPr lang="en-US" altLang="en-GB" sz="4400" b="1">
                <a:latin typeface="Calibri" panose="020F0502020204030204" charset="0"/>
                <a:cs typeface="Calibri" panose="020F0502020204030204" charset="0"/>
              </a:rPr>
            </a:br>
            <a:r>
              <a:rPr lang="en-US" altLang="en-GB" sz="4400" b="1">
                <a:latin typeface="Calibri" panose="020F0502020204030204" charset="0"/>
                <a:cs typeface="Calibri" panose="020F0502020204030204" charset="0"/>
              </a:rPr>
              <a:t> LẬP TRÌNH PYTHON</a:t>
            </a:r>
            <a:r>
              <a:rPr lang="en-GB" sz="4800" b="1"/>
              <a:t> </a:t>
            </a:r>
            <a:br>
              <a:rPr lang="en-GB" sz="4800"/>
            </a:br>
            <a:r>
              <a:rPr lang="en-US" sz="2400">
                <a:solidFill>
                  <a:schemeClr val="lt1"/>
                </a:solidFill>
                <a:latin typeface="Calibri Light" panose="020F0302020204030204" charset="0"/>
                <a:ea typeface="Kulim Park"/>
                <a:cs typeface="Calibri Light" panose="020F0302020204030204" charset="0"/>
                <a:sym typeface="Kulim Park"/>
              </a:rPr>
              <a:t>BÁO CÁO TIẾN ĐỘ LẦN 1</a:t>
            </a:r>
          </a:p>
        </p:txBody>
      </p:sp>
      <p:sp>
        <p:nvSpPr>
          <p:cNvPr id="323" name="Google Shape;323;p34"/>
          <p:cNvSpPr txBox="1">
            <a:spLocks noGrp="1"/>
          </p:cNvSpPr>
          <p:nvPr>
            <p:ph type="subTitle" idx="1"/>
          </p:nvPr>
        </p:nvSpPr>
        <p:spPr>
          <a:xfrm>
            <a:off x="5701030" y="3219450"/>
            <a:ext cx="2962275" cy="15563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b="1">
                <a:solidFill>
                  <a:schemeClr val="bg1"/>
                </a:solidFill>
                <a:effectLst/>
              </a:rPr>
              <a:t>Giáo viên hướng dẫn</a:t>
            </a:r>
            <a:r>
              <a:rPr lang="en-US" altLang="en-GB" sz="1400" b="1">
                <a:effectLst/>
              </a:rPr>
              <a:t>:</a:t>
            </a:r>
          </a:p>
          <a:p>
            <a:pPr marL="0" lvl="0" indent="0" algn="l" rtl="0">
              <a:spcBef>
                <a:spcPts val="0"/>
              </a:spcBef>
              <a:spcAft>
                <a:spcPts val="0"/>
              </a:spcAft>
              <a:buNone/>
            </a:pPr>
            <a:r>
              <a:rPr lang="en-US" altLang="en-GB" sz="1400">
                <a:effectLst/>
              </a:rPr>
              <a:t> Nguyễn Thị Lương</a:t>
            </a:r>
            <a:endParaRPr lang="en-US" altLang="en-GB" sz="1400"/>
          </a:p>
          <a:p>
            <a:pPr marL="0" lvl="0" indent="0" algn="l" rtl="0">
              <a:spcBef>
                <a:spcPts val="0"/>
              </a:spcBef>
              <a:spcAft>
                <a:spcPts val="0"/>
              </a:spcAft>
              <a:buNone/>
            </a:pPr>
            <a:r>
              <a:rPr lang="en-US" altLang="en-GB" sz="1400" b="1">
                <a:solidFill>
                  <a:schemeClr val="bg1"/>
                </a:solidFill>
              </a:rPr>
              <a:t>Nhóm thực hiện:</a:t>
            </a:r>
            <a:r>
              <a:rPr lang="en-US" altLang="en-GB" sz="1400" b="1"/>
              <a:t> </a:t>
            </a:r>
          </a:p>
          <a:p>
            <a:pPr marL="0" lvl="0" indent="0" algn="l" rtl="0">
              <a:spcBef>
                <a:spcPts val="0"/>
              </a:spcBef>
              <a:spcAft>
                <a:spcPts val="0"/>
              </a:spcAft>
              <a:buNone/>
            </a:pPr>
            <a:r>
              <a:rPr lang="en-US" altLang="en-GB" sz="1400"/>
              <a:t>2011363 - Đỗ Minh Đăng</a:t>
            </a:r>
          </a:p>
          <a:p>
            <a:pPr marL="0" lvl="0" indent="0" algn="l" rtl="0">
              <a:spcBef>
                <a:spcPts val="0"/>
              </a:spcBef>
              <a:spcAft>
                <a:spcPts val="0"/>
              </a:spcAft>
              <a:buNone/>
            </a:pPr>
            <a:r>
              <a:rPr lang="en-US" altLang="en-GB" sz="1400"/>
              <a:t>2012386 - Vũ Thị Huyền Trang</a:t>
            </a:r>
          </a:p>
          <a:p>
            <a:pPr marL="0" lvl="0" indent="0" algn="l" rtl="0">
              <a:spcBef>
                <a:spcPts val="0"/>
              </a:spcBef>
              <a:spcAft>
                <a:spcPts val="0"/>
              </a:spcAft>
              <a:buNone/>
            </a:pPr>
            <a:endParaRPr lang="en-US" altLang="en-GB"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vi-VN" dirty="0"/>
              <a:t>TÍNH ĐA HÌNH</a:t>
            </a:r>
          </a:p>
          <a:p>
            <a:r>
              <a:rPr lang="vi-VN" dirty="0"/>
              <a:t>Tính đa hình cho phép 1 phương thức có thể sử dụng chung cho nhiều đối tượng thuộc nhiều lớp khác nhau cùng kế thừa 1 lớp cha.</a:t>
            </a:r>
          </a:p>
          <a:p>
            <a:r>
              <a:rPr lang="vi-VN" dirty="0"/>
              <a:t>Python cho phép ghi đè tự do lên các phương thức khác mà không cần khai báo override </a:t>
            </a:r>
          </a:p>
        </p:txBody>
      </p:sp>
      <p:sp>
        <p:nvSpPr>
          <p:cNvPr id="3" name="Title 2"/>
          <p:cNvSpPr>
            <a:spLocks noGrp="1"/>
          </p:cNvSpPr>
          <p:nvPr>
            <p:ph type="title"/>
          </p:nvPr>
        </p:nvSpPr>
        <p:spPr/>
        <p:txBody>
          <a:bodyPr/>
          <a:lstStyle/>
          <a:p>
            <a:r>
              <a:rPr lang="en-US" sz="2800" dirty="0">
                <a:solidFill>
                  <a:schemeClr val="tx1"/>
                </a:solidFill>
              </a:rPr>
              <a:t>HƯỚNG ĐỐI TƯỢNG TRONG PYTHON</a:t>
            </a:r>
          </a:p>
        </p:txBody>
      </p:sp>
      <p:pic>
        <p:nvPicPr>
          <p:cNvPr id="6" name="Picture 5"/>
          <p:cNvPicPr>
            <a:picLocks noChangeAspect="1"/>
          </p:cNvPicPr>
          <p:nvPr/>
        </p:nvPicPr>
        <p:blipFill>
          <a:blip r:embed="rId2"/>
          <a:stretch>
            <a:fillRect/>
          </a:stretch>
        </p:blipFill>
        <p:spPr>
          <a:xfrm>
            <a:off x="675656" y="1878226"/>
            <a:ext cx="3896269" cy="23148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vi-VN" dirty="0"/>
              <a:t>TÍNH</a:t>
            </a:r>
            <a:r>
              <a:rPr lang="en-US" dirty="0"/>
              <a:t> TRỪU TƯỢNG</a:t>
            </a:r>
          </a:p>
          <a:p>
            <a:r>
              <a:rPr lang="en-US" dirty="0" err="1"/>
              <a:t>Tính</a:t>
            </a:r>
            <a:r>
              <a:rPr lang="en-US" dirty="0"/>
              <a:t> </a:t>
            </a:r>
            <a:r>
              <a:rPr lang="en-US" dirty="0" err="1"/>
              <a:t>trừu</a:t>
            </a:r>
            <a:r>
              <a:rPr lang="en-US" dirty="0"/>
              <a:t> </a:t>
            </a:r>
            <a:r>
              <a:rPr lang="en-US" dirty="0" err="1"/>
              <a:t>tượng</a:t>
            </a:r>
            <a:r>
              <a:rPr lang="en-US" dirty="0"/>
              <a:t> </a:t>
            </a:r>
            <a:r>
              <a:rPr lang="en-US" dirty="0" err="1"/>
              <a:t>cho</a:t>
            </a:r>
            <a:r>
              <a:rPr lang="en-US" dirty="0"/>
              <a:t> </a:t>
            </a:r>
            <a:r>
              <a:rPr lang="en-US" dirty="0" err="1"/>
              <a:t>phép</a:t>
            </a:r>
            <a:r>
              <a:rPr lang="en-US" dirty="0"/>
              <a:t> 1 </a:t>
            </a:r>
            <a:r>
              <a:rPr lang="en-US" dirty="0" err="1"/>
              <a:t>lớp</a:t>
            </a:r>
            <a:r>
              <a:rPr lang="en-US" dirty="0"/>
              <a:t> </a:t>
            </a:r>
            <a:r>
              <a:rPr lang="en-US" dirty="0" err="1"/>
              <a:t>chỉ</a:t>
            </a:r>
            <a:r>
              <a:rPr lang="en-US" dirty="0"/>
              <a:t> </a:t>
            </a:r>
            <a:r>
              <a:rPr lang="en-US" dirty="0" err="1"/>
              <a:t>đưa</a:t>
            </a:r>
            <a:r>
              <a:rPr lang="en-US" dirty="0"/>
              <a:t> ra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1 </a:t>
            </a:r>
            <a:r>
              <a:rPr lang="en-US" dirty="0" err="1"/>
              <a:t>đối</a:t>
            </a:r>
            <a:r>
              <a:rPr lang="en-US" dirty="0"/>
              <a:t> </a:t>
            </a:r>
            <a:r>
              <a:rPr lang="en-US" dirty="0" err="1"/>
              <a:t>tượng</a:t>
            </a:r>
            <a:r>
              <a:rPr lang="en-US" dirty="0"/>
              <a:t> </a:t>
            </a:r>
            <a:r>
              <a:rPr lang="en-US" dirty="0" err="1"/>
              <a:t>mà</a:t>
            </a:r>
            <a:r>
              <a:rPr lang="en-US" dirty="0"/>
              <a:t> </a:t>
            </a:r>
            <a:r>
              <a:rPr lang="en-US" dirty="0" err="1"/>
              <a:t>không</a:t>
            </a:r>
            <a:r>
              <a:rPr lang="en-US" dirty="0"/>
              <a:t> </a:t>
            </a:r>
            <a:r>
              <a:rPr lang="en-US" dirty="0" err="1"/>
              <a:t>thực</a:t>
            </a:r>
            <a:r>
              <a:rPr lang="en-US" dirty="0"/>
              <a:t> </a:t>
            </a:r>
            <a:r>
              <a:rPr lang="en-US" dirty="0" err="1"/>
              <a:t>hiện</a:t>
            </a:r>
            <a:r>
              <a:rPr lang="en-US" dirty="0"/>
              <a:t> </a:t>
            </a:r>
            <a:r>
              <a:rPr lang="en-US" dirty="0" err="1"/>
              <a:t>gì</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đó</a:t>
            </a:r>
            <a:endParaRPr lang="en-US" dirty="0"/>
          </a:p>
          <a:p>
            <a:r>
              <a:rPr lang="en-US" dirty="0" err="1"/>
              <a:t>Trong</a:t>
            </a:r>
            <a:r>
              <a:rPr lang="en-US" dirty="0"/>
              <a:t> Python,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dirty="0">
                <a:solidFill>
                  <a:srgbClr val="00B050"/>
                </a:solidFill>
                <a:latin typeface="Consolas" panose="020B0609020204030204" pitchFamily="49" charset="0"/>
              </a:rPr>
              <a:t>pass </a:t>
            </a:r>
            <a:r>
              <a:rPr lang="en-US" dirty="0" err="1">
                <a:solidFill>
                  <a:schemeClr val="tx1"/>
                </a:solidFill>
                <a:latin typeface="Manrope" charset="0"/>
              </a:rPr>
              <a:t>để</a:t>
            </a:r>
            <a:r>
              <a:rPr lang="en-US" dirty="0">
                <a:solidFill>
                  <a:schemeClr val="tx1"/>
                </a:solidFill>
                <a:latin typeface="Manrope" charset="0"/>
              </a:rPr>
              <a:t> </a:t>
            </a:r>
            <a:r>
              <a:rPr lang="en-US" dirty="0" err="1">
                <a:solidFill>
                  <a:schemeClr val="tx1"/>
                </a:solidFill>
                <a:latin typeface="Manrope" charset="0"/>
              </a:rPr>
              <a:t>bỏ</a:t>
            </a:r>
            <a:r>
              <a:rPr lang="en-US" dirty="0">
                <a:solidFill>
                  <a:schemeClr val="tx1"/>
                </a:solidFill>
                <a:latin typeface="Manrope" charset="0"/>
              </a:rPr>
              <a:t> qua 1 </a:t>
            </a:r>
            <a:r>
              <a:rPr lang="en-US" dirty="0" err="1">
                <a:solidFill>
                  <a:schemeClr val="tx1"/>
                </a:solidFill>
                <a:latin typeface="Manrope" charset="0"/>
              </a:rPr>
              <a:t>phương</a:t>
            </a:r>
            <a:r>
              <a:rPr lang="en-US" dirty="0">
                <a:solidFill>
                  <a:schemeClr val="tx1"/>
                </a:solidFill>
                <a:latin typeface="Manrope" charset="0"/>
              </a:rPr>
              <a:t> </a:t>
            </a:r>
            <a:r>
              <a:rPr lang="en-US" dirty="0" err="1">
                <a:solidFill>
                  <a:schemeClr val="tx1"/>
                </a:solidFill>
                <a:latin typeface="Manrope" charset="0"/>
              </a:rPr>
              <a:t>thức</a:t>
            </a:r>
            <a:r>
              <a:rPr lang="en-US" dirty="0">
                <a:solidFill>
                  <a:schemeClr val="tx1"/>
                </a:solidFill>
                <a:latin typeface="Manrope" charset="0"/>
              </a:rPr>
              <a:t> </a:t>
            </a:r>
            <a:r>
              <a:rPr lang="en-US" dirty="0" err="1">
                <a:solidFill>
                  <a:schemeClr val="tx1"/>
                </a:solidFill>
                <a:latin typeface="Manrope" charset="0"/>
              </a:rPr>
              <a:t>hoặc</a:t>
            </a:r>
            <a:r>
              <a:rPr lang="en-US" dirty="0">
                <a:solidFill>
                  <a:schemeClr val="tx1"/>
                </a:solidFill>
                <a:latin typeface="Manrope" charset="0"/>
              </a:rPr>
              <a:t> 1 class </a:t>
            </a:r>
            <a:r>
              <a:rPr lang="en-US" dirty="0" err="1">
                <a:solidFill>
                  <a:schemeClr val="tx1"/>
                </a:solidFill>
                <a:latin typeface="Manrope" charset="0"/>
              </a:rPr>
              <a:t>không</a:t>
            </a:r>
            <a:r>
              <a:rPr lang="en-US" dirty="0">
                <a:solidFill>
                  <a:schemeClr val="tx1"/>
                </a:solidFill>
                <a:latin typeface="Manrope" charset="0"/>
              </a:rPr>
              <a:t> </a:t>
            </a:r>
            <a:r>
              <a:rPr lang="en-US" dirty="0" err="1">
                <a:solidFill>
                  <a:schemeClr val="tx1"/>
                </a:solidFill>
                <a:latin typeface="Manrope" charset="0"/>
              </a:rPr>
              <a:t>có</a:t>
            </a:r>
            <a:r>
              <a:rPr lang="en-US" dirty="0">
                <a:solidFill>
                  <a:schemeClr val="tx1"/>
                </a:solidFill>
                <a:latin typeface="Manrope" charset="0"/>
              </a:rPr>
              <a:t> </a:t>
            </a:r>
            <a:r>
              <a:rPr lang="en-US" dirty="0" err="1">
                <a:solidFill>
                  <a:schemeClr val="tx1"/>
                </a:solidFill>
                <a:latin typeface="Manrope" charset="0"/>
              </a:rPr>
              <a:t>nội</a:t>
            </a:r>
            <a:r>
              <a:rPr lang="en-US" dirty="0">
                <a:solidFill>
                  <a:schemeClr val="tx1"/>
                </a:solidFill>
                <a:latin typeface="Manrope" charset="0"/>
              </a:rPr>
              <a:t> dung </a:t>
            </a:r>
            <a:r>
              <a:rPr lang="en-US" dirty="0" err="1">
                <a:solidFill>
                  <a:schemeClr val="tx1"/>
                </a:solidFill>
                <a:latin typeface="Manrope" charset="0"/>
              </a:rPr>
              <a:t>gì</a:t>
            </a:r>
            <a:endParaRPr lang="en-US" dirty="0">
              <a:solidFill>
                <a:schemeClr val="tx1"/>
              </a:solidFill>
              <a:latin typeface="Manrope" charset="0"/>
            </a:endParaRPr>
          </a:p>
        </p:txBody>
      </p:sp>
      <p:sp>
        <p:nvSpPr>
          <p:cNvPr id="3" name="Title 2"/>
          <p:cNvSpPr>
            <a:spLocks noGrp="1"/>
          </p:cNvSpPr>
          <p:nvPr>
            <p:ph type="title"/>
          </p:nvPr>
        </p:nvSpPr>
        <p:spPr/>
        <p:txBody>
          <a:bodyPr/>
          <a:lstStyle/>
          <a:p>
            <a:r>
              <a:rPr lang="en-US" sz="2800" dirty="0">
                <a:solidFill>
                  <a:schemeClr val="tx1"/>
                </a:solidFill>
              </a:rPr>
              <a:t>HƯỚNG ĐỐI TƯỢNG TRONG PYTHON</a:t>
            </a:r>
          </a:p>
        </p:txBody>
      </p:sp>
      <p:pic>
        <p:nvPicPr>
          <p:cNvPr id="5" name="Picture 4"/>
          <p:cNvPicPr>
            <a:picLocks noChangeAspect="1"/>
          </p:cNvPicPr>
          <p:nvPr/>
        </p:nvPicPr>
        <p:blipFill>
          <a:blip r:embed="rId2"/>
          <a:stretch>
            <a:fillRect/>
          </a:stretch>
        </p:blipFill>
        <p:spPr>
          <a:xfrm>
            <a:off x="592989" y="1840120"/>
            <a:ext cx="4039164" cy="23911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dirty="0"/>
              <a:t>ƯU VÀ NHƯỢC ĐIỂM CỦA PYTHON SO VỚI CÁC NGÔN NGỮ KHÁC</a:t>
            </a:r>
          </a:p>
        </p:txBody>
      </p:sp>
      <p:sp>
        <p:nvSpPr>
          <p:cNvPr id="416" name="Google Shape;416;p43"/>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ƯU ĐIỂM</a:t>
            </a:r>
          </a:p>
        </p:txBody>
      </p:sp>
      <p:sp>
        <p:nvSpPr>
          <p:cNvPr id="417" name="Google Shape;417;p43"/>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Tx/>
              <a:buChar char="-"/>
            </a:pPr>
            <a:r>
              <a:rPr lang="en-US" altLang="en-GB" dirty="0"/>
              <a:t>Python </a:t>
            </a:r>
            <a:r>
              <a:rPr lang="en-US" altLang="en-GB" dirty="0" err="1"/>
              <a:t>là</a:t>
            </a:r>
            <a:r>
              <a:rPr lang="en-US" altLang="en-GB" dirty="0"/>
              <a:t> </a:t>
            </a:r>
            <a:r>
              <a:rPr lang="en-US" altLang="en-GB" dirty="0" err="1"/>
              <a:t>ngôn</a:t>
            </a:r>
            <a:r>
              <a:rPr lang="en-US" altLang="en-GB" dirty="0"/>
              <a:t> </a:t>
            </a:r>
            <a:r>
              <a:rPr lang="en-US" altLang="en-GB" dirty="0" err="1"/>
              <a:t>ngữ</a:t>
            </a:r>
            <a:r>
              <a:rPr lang="en-US" altLang="en-GB" dirty="0"/>
              <a:t> </a:t>
            </a:r>
            <a:r>
              <a:rPr lang="en-US" altLang="en-GB" dirty="0" err="1"/>
              <a:t>miễn</a:t>
            </a:r>
            <a:r>
              <a:rPr lang="en-US" altLang="en-GB" dirty="0"/>
              <a:t> </a:t>
            </a:r>
            <a:r>
              <a:rPr lang="en-US" altLang="en-GB" dirty="0" err="1"/>
              <a:t>phí</a:t>
            </a:r>
            <a:r>
              <a:rPr lang="en-US" altLang="en-GB" dirty="0"/>
              <a:t> </a:t>
            </a:r>
            <a:r>
              <a:rPr lang="en-US" altLang="en-GB" dirty="0" err="1"/>
              <a:t>và</a:t>
            </a:r>
            <a:r>
              <a:rPr lang="en-US" altLang="en-GB" dirty="0"/>
              <a:t> </a:t>
            </a:r>
            <a:r>
              <a:rPr lang="en-US" altLang="en-GB" dirty="0" err="1"/>
              <a:t>mã</a:t>
            </a:r>
            <a:r>
              <a:rPr lang="en-US" altLang="en-GB" dirty="0"/>
              <a:t> </a:t>
            </a:r>
            <a:r>
              <a:rPr lang="en-US" altLang="en-GB" dirty="0" err="1"/>
              <a:t>nguồn</a:t>
            </a:r>
            <a:r>
              <a:rPr lang="en-US" altLang="en-GB" dirty="0"/>
              <a:t> </a:t>
            </a:r>
            <a:r>
              <a:rPr lang="en-US" altLang="en-GB" dirty="0" err="1"/>
              <a:t>mở</a:t>
            </a:r>
            <a:endParaRPr lang="en-US" altLang="en-GB" dirty="0"/>
          </a:p>
          <a:p>
            <a:pPr marL="285750" lvl="0" indent="-285750" algn="ctr" rtl="0">
              <a:spcBef>
                <a:spcPts val="0"/>
              </a:spcBef>
              <a:spcAft>
                <a:spcPts val="0"/>
              </a:spcAft>
              <a:buFontTx/>
              <a:buChar char="-"/>
            </a:pPr>
            <a:r>
              <a:rPr lang="en-US" altLang="en-GB" dirty="0"/>
              <a:t>Python </a:t>
            </a:r>
            <a:r>
              <a:rPr lang="en-US" altLang="en-GB" dirty="0" err="1"/>
              <a:t>là</a:t>
            </a:r>
            <a:r>
              <a:rPr lang="en-US" altLang="en-GB" dirty="0"/>
              <a:t> 1 </a:t>
            </a:r>
            <a:r>
              <a:rPr lang="en-US" altLang="en-GB" dirty="0" err="1"/>
              <a:t>ngôn</a:t>
            </a:r>
            <a:r>
              <a:rPr lang="en-US" altLang="en-GB" dirty="0"/>
              <a:t> </a:t>
            </a:r>
            <a:r>
              <a:rPr lang="en-US" altLang="en-GB" dirty="0" err="1"/>
              <a:t>ngữ</a:t>
            </a:r>
            <a:r>
              <a:rPr lang="en-US" altLang="en-GB" dirty="0"/>
              <a:t> </a:t>
            </a:r>
            <a:r>
              <a:rPr lang="en-US" altLang="en-GB" dirty="0" err="1"/>
              <a:t>thông</a:t>
            </a:r>
            <a:r>
              <a:rPr lang="en-US" altLang="en-GB" dirty="0"/>
              <a:t> </a:t>
            </a:r>
            <a:r>
              <a:rPr lang="en-US" altLang="en-GB" dirty="0" err="1"/>
              <a:t>dịch</a:t>
            </a:r>
            <a:endParaRPr lang="en-US" altLang="en-GB" dirty="0"/>
          </a:p>
          <a:p>
            <a:pPr marL="285750" lvl="0" indent="-285750" algn="ctr" rtl="0">
              <a:spcBef>
                <a:spcPts val="0"/>
              </a:spcBef>
              <a:spcAft>
                <a:spcPts val="0"/>
              </a:spcAft>
              <a:buFontTx/>
              <a:buChar char="-"/>
            </a:pPr>
            <a:r>
              <a:rPr lang="en-US" altLang="en-GB" dirty="0" err="1"/>
              <a:t>Cú</a:t>
            </a:r>
            <a:r>
              <a:rPr lang="en-US" altLang="en-GB" dirty="0"/>
              <a:t> </a:t>
            </a:r>
            <a:r>
              <a:rPr lang="en-US" altLang="en-GB" dirty="0" err="1"/>
              <a:t>pháp</a:t>
            </a:r>
            <a:r>
              <a:rPr lang="en-US" altLang="en-GB" dirty="0"/>
              <a:t> </a:t>
            </a:r>
            <a:r>
              <a:rPr lang="en-US" altLang="en-GB" dirty="0" err="1"/>
              <a:t>ngắn</a:t>
            </a:r>
            <a:r>
              <a:rPr lang="en-US" altLang="en-GB" dirty="0"/>
              <a:t> </a:t>
            </a:r>
            <a:r>
              <a:rPr lang="en-US" altLang="en-GB" dirty="0" err="1"/>
              <a:t>gọn</a:t>
            </a:r>
            <a:r>
              <a:rPr lang="en-US" altLang="en-GB" dirty="0"/>
              <a:t>, </a:t>
            </a:r>
            <a:r>
              <a:rPr lang="en-US" altLang="en-GB" dirty="0" err="1"/>
              <a:t>đơn</a:t>
            </a:r>
            <a:r>
              <a:rPr lang="en-US" altLang="en-GB" dirty="0"/>
              <a:t> </a:t>
            </a:r>
            <a:r>
              <a:rPr lang="en-US" altLang="en-GB" dirty="0" err="1"/>
              <a:t>giản</a:t>
            </a:r>
            <a:endParaRPr lang="en-US" altLang="en-GB" dirty="0"/>
          </a:p>
          <a:p>
            <a:pPr marL="285750" lvl="0" indent="-285750" algn="ctr" rtl="0">
              <a:spcBef>
                <a:spcPts val="0"/>
              </a:spcBef>
              <a:spcAft>
                <a:spcPts val="0"/>
              </a:spcAft>
              <a:buFontTx/>
              <a:buChar char="-"/>
            </a:pPr>
            <a:r>
              <a:rPr lang="en-US" altLang="en-GB" dirty="0" err="1"/>
              <a:t>Thư</a:t>
            </a:r>
            <a:r>
              <a:rPr lang="en-US" altLang="en-GB" dirty="0"/>
              <a:t> </a:t>
            </a:r>
            <a:r>
              <a:rPr lang="en-US" altLang="en-GB" dirty="0" err="1"/>
              <a:t>viện</a:t>
            </a:r>
            <a:r>
              <a:rPr lang="en-US" altLang="en-GB" dirty="0"/>
              <a:t> </a:t>
            </a:r>
            <a:r>
              <a:rPr lang="en-US" altLang="en-GB" dirty="0" err="1"/>
              <a:t>đa</a:t>
            </a:r>
            <a:r>
              <a:rPr lang="en-US" altLang="en-GB" dirty="0"/>
              <a:t> </a:t>
            </a:r>
            <a:r>
              <a:rPr lang="en-US" altLang="en-GB" dirty="0" err="1"/>
              <a:t>dạng</a:t>
            </a:r>
            <a:endParaRPr lang="en-US" altLang="en-GB" dirty="0"/>
          </a:p>
          <a:p>
            <a:pPr marL="285750" lvl="0" indent="-285750" algn="ctr" rtl="0">
              <a:spcBef>
                <a:spcPts val="0"/>
              </a:spcBef>
              <a:spcAft>
                <a:spcPts val="0"/>
              </a:spcAft>
              <a:buFontTx/>
              <a:buChar char="-"/>
            </a:pPr>
            <a:endParaRPr lang="en-US" altLang="en-GB" dirty="0"/>
          </a:p>
        </p:txBody>
      </p:sp>
      <p:sp>
        <p:nvSpPr>
          <p:cNvPr id="418" name="Google Shape;418;p43"/>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NHƯỢC ĐIỂM</a:t>
            </a:r>
          </a:p>
        </p:txBody>
      </p:sp>
      <p:sp>
        <p:nvSpPr>
          <p:cNvPr id="419" name="Google Shape;419;p43"/>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Manrope" charset="0"/>
              <a:buChar char="‑"/>
            </a:pPr>
            <a:r>
              <a:rPr lang="en-GB" dirty="0" err="1"/>
              <a:t>Tốc</a:t>
            </a:r>
            <a:r>
              <a:rPr lang="en-GB" dirty="0"/>
              <a:t> </a:t>
            </a:r>
            <a:r>
              <a:rPr lang="en-GB" dirty="0" err="1"/>
              <a:t>độ</a:t>
            </a:r>
            <a:r>
              <a:rPr lang="en-GB" dirty="0"/>
              <a:t> </a:t>
            </a:r>
            <a:r>
              <a:rPr lang="en-GB" dirty="0" err="1"/>
              <a:t>thực</a:t>
            </a:r>
            <a:r>
              <a:rPr lang="en-GB" dirty="0"/>
              <a:t> </a:t>
            </a:r>
            <a:r>
              <a:rPr lang="en-GB" dirty="0" err="1"/>
              <a:t>thi</a:t>
            </a:r>
            <a:r>
              <a:rPr lang="en-GB" dirty="0"/>
              <a:t> </a:t>
            </a:r>
            <a:r>
              <a:rPr lang="en-GB" dirty="0" err="1"/>
              <a:t>chậm</a:t>
            </a:r>
            <a:r>
              <a:rPr lang="en-GB" dirty="0"/>
              <a:t> so </a:t>
            </a:r>
            <a:r>
              <a:rPr lang="en-GB" dirty="0" err="1"/>
              <a:t>với</a:t>
            </a:r>
            <a:r>
              <a:rPr lang="en-GB" dirty="0"/>
              <a:t> C++/Java</a:t>
            </a:r>
          </a:p>
          <a:p>
            <a:pPr marL="285750" lvl="0" indent="-285750" algn="ctr" rtl="0">
              <a:spcBef>
                <a:spcPts val="0"/>
              </a:spcBef>
              <a:spcAft>
                <a:spcPts val="0"/>
              </a:spcAft>
              <a:buFont typeface="Manrope" charset="0"/>
              <a:buChar char="‑"/>
            </a:pPr>
            <a:r>
              <a:rPr lang="en-GB" dirty="0" err="1"/>
              <a:t>Không</a:t>
            </a:r>
            <a:r>
              <a:rPr lang="en-GB" dirty="0"/>
              <a:t> </a:t>
            </a:r>
            <a:r>
              <a:rPr lang="en-GB" dirty="0" err="1"/>
              <a:t>có</a:t>
            </a:r>
            <a:r>
              <a:rPr lang="en-GB" dirty="0"/>
              <a:t> </a:t>
            </a:r>
            <a:r>
              <a:rPr lang="en-GB" dirty="0" err="1"/>
              <a:t>sẵn</a:t>
            </a:r>
            <a:r>
              <a:rPr lang="en-GB" dirty="0"/>
              <a:t> </a:t>
            </a:r>
            <a:r>
              <a:rPr lang="en-GB" dirty="0" err="1"/>
              <a:t>vòng</a:t>
            </a:r>
            <a:r>
              <a:rPr lang="en-GB" dirty="0"/>
              <a:t> </a:t>
            </a:r>
            <a:r>
              <a:rPr lang="en-GB" dirty="0" err="1"/>
              <a:t>lặp</a:t>
            </a:r>
            <a:r>
              <a:rPr lang="en-GB" dirty="0"/>
              <a:t> do…while/ switch case </a:t>
            </a:r>
            <a:r>
              <a:rPr lang="en-GB" dirty="0" err="1"/>
              <a:t>như</a:t>
            </a:r>
            <a:r>
              <a:rPr lang="en-GB" dirty="0"/>
              <a:t> C++</a:t>
            </a:r>
          </a:p>
          <a:p>
            <a:pPr marL="285750" lvl="0" indent="-285750" algn="ctr" rtl="0">
              <a:spcBef>
                <a:spcPts val="0"/>
              </a:spcBef>
              <a:spcAft>
                <a:spcPts val="0"/>
              </a:spcAft>
              <a:buFont typeface="Manrope" charset="0"/>
              <a:buChar char="‑"/>
            </a:pPr>
            <a:r>
              <a:rPr lang="en-GB" dirty="0" err="1"/>
              <a:t>Dễ</a:t>
            </a:r>
            <a:r>
              <a:rPr lang="en-GB" dirty="0"/>
              <a:t> </a:t>
            </a:r>
            <a:r>
              <a:rPr lang="en-GB" dirty="0" err="1"/>
              <a:t>gặp</a:t>
            </a:r>
            <a:r>
              <a:rPr lang="en-GB" dirty="0"/>
              <a:t> </a:t>
            </a:r>
            <a:r>
              <a:rPr lang="en-GB" dirty="0" err="1"/>
              <a:t>lỗi</a:t>
            </a:r>
            <a:r>
              <a:rPr lang="en-GB" dirty="0"/>
              <a:t> do </a:t>
            </a:r>
            <a:r>
              <a:rPr lang="en-GB" dirty="0" err="1"/>
              <a:t>gõ</a:t>
            </a:r>
            <a:r>
              <a:rPr lang="en-GB" dirty="0"/>
              <a:t> </a:t>
            </a:r>
            <a:r>
              <a:rPr lang="en-GB" dirty="0" err="1"/>
              <a:t>động</a:t>
            </a:r>
            <a:endParaRPr lang="en-GB" dirty="0"/>
          </a:p>
        </p:txBody>
      </p:sp>
      <p:sp>
        <p:nvSpPr>
          <p:cNvPr id="420" name="Google Shape;420;p43"/>
          <p:cNvSpPr/>
          <p:nvPr/>
        </p:nvSpPr>
        <p:spPr>
          <a:xfrm rot="-810910">
            <a:off x="2912112" y="18806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5858530" y="1862825"/>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280" y="1929130"/>
            <a:ext cx="5000625" cy="16103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chemeClr val="tx1"/>
                </a:solidFill>
              </a:rPr>
              <a:t>XỬ LÝ </a:t>
            </a:r>
            <a:r>
              <a:rPr lang="en-US" altLang="en-GB">
                <a:solidFill>
                  <a:schemeClr val="bg1"/>
                </a:solidFill>
              </a:rPr>
              <a:t>NGÔN NGỮ TỰ NHIÊN</a:t>
            </a:r>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Tổng quan về xử lý ngôn ngữ tự nhiên</a:t>
            </a:r>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a:t>
            </a:r>
            <a:r>
              <a:rPr lang="en-US" altLang="en-GB"/>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50"/>
              <a:t> Xử lý ngôn ngữ tự nhiên </a:t>
            </a:r>
            <a:r>
              <a:rPr lang="en-GB" sz="1450" b="1"/>
              <a:t>(Natural Language Processing)</a:t>
            </a:r>
            <a:r>
              <a:rPr lang="en-GB" sz="1450"/>
              <a:t> là 1 nhánh của trí tuệ nhân tạo giúp máy tính có thể hiểu, thông dịch và sử dụng ngôn ngữ của con người</a:t>
            </a:r>
            <a:r>
              <a:rPr lang="en-US" altLang="en-GB" sz="1450"/>
              <a:t>.  </a:t>
            </a:r>
            <a:r>
              <a:rPr lang="en-US" altLang="en-GB" sz="1450" b="1"/>
              <a:t>NLP</a:t>
            </a:r>
            <a:r>
              <a:rPr lang="en-US" altLang="en-GB" sz="1450"/>
              <a:t> đã phát triển đáng kể kể từ năm 1980 cho đến nay.</a:t>
            </a:r>
          </a:p>
        </p:txBody>
      </p:sp>
      <p:sp>
        <p:nvSpPr>
          <p:cNvPr id="427" name="Google Shape;427;p44"/>
          <p:cNvSpPr txBox="1">
            <a:spLocks noGrp="1"/>
          </p:cNvSpPr>
          <p:nvPr>
            <p:ph type="title"/>
          </p:nvPr>
        </p:nvSpPr>
        <p:spPr>
          <a:xfrm flipH="1">
            <a:off x="719825" y="1463638"/>
            <a:ext cx="30351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chemeClr val="lt1"/>
                </a:solidFill>
                <a:latin typeface="Calibri Light" panose="020F0302020204030204" charset="0"/>
                <a:cs typeface="Calibri Light" panose="020F0302020204030204" charset="0"/>
              </a:rPr>
              <a:t>GIỚI THIỆU</a:t>
            </a:r>
            <a:r>
              <a:rPr lang="en-US">
                <a:solidFill>
                  <a:schemeClr val="lt1"/>
                </a:solidFill>
              </a:rPr>
              <a:t> </a:t>
            </a:r>
          </a:p>
        </p:txBody>
      </p:sp>
      <p:grpSp>
        <p:nvGrpSpPr>
          <p:cNvPr id="428" name="Google Shape;428;p44"/>
          <p:cNvGrpSpPr/>
          <p:nvPr/>
        </p:nvGrpSpPr>
        <p:grpSpPr>
          <a:xfrm rot="137742">
            <a:off x="4516813" y="1106970"/>
            <a:ext cx="3750160" cy="2923690"/>
            <a:chOff x="2144600" y="1557475"/>
            <a:chExt cx="3330800" cy="2596750"/>
          </a:xfrm>
        </p:grpSpPr>
        <p:sp>
          <p:nvSpPr>
            <p:cNvPr id="429" name="Google Shape;429;p4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sp>
          <p:nvSpPr>
            <p:cNvPr id="430" name="Google Shape;430;p4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grpSp>
      <p:sp>
        <p:nvSpPr>
          <p:cNvPr id="432" name="Google Shape;432;p44"/>
          <p:cNvSpPr/>
          <p:nvPr/>
        </p:nvSpPr>
        <p:spPr>
          <a:xfrm flipH="1">
            <a:off x="6083643" y="293197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rot="180000">
            <a:off x="4559935" y="1304925"/>
            <a:ext cx="3688080" cy="1948180"/>
          </a:xfrm>
          <a:prstGeom prst="roundRect">
            <a:avLst>
              <a:gd name="adj" fmla="val 6859"/>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p:nvPr/>
        </p:nvSpPr>
        <p:spPr>
          <a:xfrm>
            <a:off x="3574150" y="2044925"/>
            <a:ext cx="1981800" cy="1981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txBox="1">
            <a:spLocks noGrp="1"/>
          </p:cNvSpPr>
          <p:nvPr>
            <p:ph type="title"/>
          </p:nvPr>
        </p:nvSpPr>
        <p:spPr>
          <a:xfrm flipH="1">
            <a:off x="552450" y="437515"/>
            <a:ext cx="7871460" cy="65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sym typeface="+mn-ea"/>
              </a:rPr>
              <a:t>OVERVIEW VỀ </a:t>
            </a:r>
            <a:r>
              <a:rPr lang="en-US" altLang="en-GB">
                <a:solidFill>
                  <a:schemeClr val="tx1"/>
                </a:solidFill>
                <a:sym typeface="+mn-ea"/>
              </a:rPr>
              <a:t>XỬ LÝ NGÔN NGỮ </a:t>
            </a:r>
            <a:r>
              <a:rPr lang="en-US" altLang="en-GB">
                <a:solidFill>
                  <a:schemeClr val="bg1"/>
                </a:solidFill>
                <a:sym typeface="+mn-ea"/>
              </a:rPr>
              <a:t>TỰ NHIÊN</a:t>
            </a:r>
          </a:p>
        </p:txBody>
      </p:sp>
      <p:sp>
        <p:nvSpPr>
          <p:cNvPr id="504" name="Google Shape;504;p48"/>
          <p:cNvSpPr/>
          <p:nvPr/>
        </p:nvSpPr>
        <p:spPr>
          <a:xfrm flipH="1">
            <a:off x="3157750" y="3289378"/>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8"/>
          <p:cNvSpPr/>
          <p:nvPr/>
        </p:nvSpPr>
        <p:spPr>
          <a:xfrm>
            <a:off x="3328452" y="1967671"/>
            <a:ext cx="932660" cy="82879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8"/>
          <p:cNvSpPr/>
          <p:nvPr/>
        </p:nvSpPr>
        <p:spPr>
          <a:xfrm rot="10800000">
            <a:off x="4652427" y="1953715"/>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8"/>
          <p:cNvSpPr/>
          <p:nvPr/>
        </p:nvSpPr>
        <p:spPr>
          <a:xfrm rot="10800000" flipH="1">
            <a:off x="4866124" y="3272508"/>
            <a:ext cx="938302" cy="833810"/>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8"/>
          <p:cNvSpPr txBox="1"/>
          <p:nvPr/>
        </p:nvSpPr>
        <p:spPr>
          <a:xfrm>
            <a:off x="6116320" y="3651885"/>
            <a:ext cx="2363470"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PYTHON TRONG XỬ LÝ NGÔN NGỮ</a:t>
            </a:r>
            <a:endParaRPr sz="1800">
              <a:solidFill>
                <a:srgbClr val="1E1E1E"/>
              </a:solidFill>
              <a:latin typeface="Kulim Park" charset="0"/>
              <a:ea typeface="Kulim Park"/>
              <a:cs typeface="Kulim Park" charset="0"/>
              <a:sym typeface="Kulim Park"/>
            </a:endParaRPr>
          </a:p>
        </p:txBody>
      </p:sp>
      <p:sp>
        <p:nvSpPr>
          <p:cNvPr id="509" name="Google Shape;509;p48"/>
          <p:cNvSpPr txBox="1"/>
          <p:nvPr/>
        </p:nvSpPr>
        <p:spPr>
          <a:xfrm>
            <a:off x="872140" y="1923335"/>
            <a:ext cx="2142300" cy="487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NGÔN NGỮ</a:t>
            </a:r>
            <a:br>
              <a:rPr lang="en-US" altLang="en-GB" sz="1800">
                <a:latin typeface="Kulim Park" charset="0"/>
                <a:cs typeface="Kulim Park" charset="0"/>
                <a:sym typeface="+mn-ea"/>
              </a:rPr>
            </a:br>
            <a:r>
              <a:rPr lang="en-US" altLang="en-GB" sz="1800">
                <a:latin typeface="Kulim Park" charset="0"/>
                <a:cs typeface="Kulim Park" charset="0"/>
                <a:sym typeface="+mn-ea"/>
              </a:rPr>
              <a:t> TỰ NHIÊN LÀ GÌ ?</a:t>
            </a:r>
            <a:endParaRPr lang="en-US" altLang="en-GB" sz="1800">
              <a:solidFill>
                <a:srgbClr val="1E1E1E"/>
              </a:solidFill>
              <a:latin typeface="Kulim Park" charset="0"/>
              <a:ea typeface="Kulim Park"/>
              <a:cs typeface="Kulim Park" charset="0"/>
              <a:sym typeface="+mn-ea"/>
            </a:endParaRPr>
          </a:p>
        </p:txBody>
      </p:sp>
      <p:sp>
        <p:nvSpPr>
          <p:cNvPr id="511" name="Google Shape;511;p48"/>
          <p:cNvSpPr txBox="1"/>
          <p:nvPr/>
        </p:nvSpPr>
        <p:spPr>
          <a:xfrm>
            <a:off x="6084570" y="2211705"/>
            <a:ext cx="2599690"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XỬ LÝ NGÔN NGỮ </a:t>
            </a:r>
          </a:p>
          <a:p>
            <a:pPr marL="0" lvl="0" indent="0" algn="l" rtl="0">
              <a:spcBef>
                <a:spcPts val="0"/>
              </a:spcBef>
              <a:spcAft>
                <a:spcPts val="0"/>
              </a:spcAft>
              <a:buNone/>
            </a:pPr>
            <a:r>
              <a:rPr lang="en-US" altLang="en-GB" sz="1800">
                <a:latin typeface="Kulim Park" charset="0"/>
                <a:cs typeface="Kulim Park" charset="0"/>
                <a:sym typeface="+mn-ea"/>
              </a:rPr>
              <a:t>TỰ NHIÊN LÀ GÌ?</a:t>
            </a:r>
            <a:endParaRPr lang="en-US" altLang="en-GB" sz="1800">
              <a:latin typeface="Kulim Park" charset="0"/>
              <a:cs typeface="Kulim Park" charset="0"/>
            </a:endParaRPr>
          </a:p>
          <a:p>
            <a:pPr marL="0" lvl="0" indent="0" algn="l" rtl="0">
              <a:spcBef>
                <a:spcPts val="0"/>
              </a:spcBef>
              <a:spcAft>
                <a:spcPts val="0"/>
              </a:spcAft>
              <a:buNone/>
            </a:pPr>
            <a:endParaRPr sz="1800">
              <a:solidFill>
                <a:srgbClr val="1E1E1E"/>
              </a:solidFill>
              <a:latin typeface="Kulim Park" charset="0"/>
              <a:ea typeface="Kulim Park"/>
              <a:cs typeface="Kulim Park" charset="0"/>
              <a:sym typeface="Kulim Park"/>
            </a:endParaRPr>
          </a:p>
        </p:txBody>
      </p:sp>
      <p:sp>
        <p:nvSpPr>
          <p:cNvPr id="514" name="Google Shape;514;p48"/>
          <p:cNvSpPr txBox="1"/>
          <p:nvPr/>
        </p:nvSpPr>
        <p:spPr>
          <a:xfrm>
            <a:off x="5715" y="3658235"/>
            <a:ext cx="3115310" cy="48768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VAI TRÒ &amp; CHỨC NĂNG XỬ LÝ NGÔN NGỮ</a:t>
            </a:r>
            <a:endParaRPr sz="1800">
              <a:solidFill>
                <a:srgbClr val="1E1E1E"/>
              </a:solidFill>
              <a:latin typeface="Kulim Park" charset="0"/>
              <a:ea typeface="Kulim Park"/>
              <a:cs typeface="Kulim Park" charset="0"/>
              <a:sym typeface="Kulim Park"/>
            </a:endParaRPr>
          </a:p>
        </p:txBody>
      </p:sp>
      <p:grpSp>
        <p:nvGrpSpPr>
          <p:cNvPr id="516" name="Google Shape;516;p48"/>
          <p:cNvGrpSpPr/>
          <p:nvPr/>
        </p:nvGrpSpPr>
        <p:grpSpPr>
          <a:xfrm rot="-724352">
            <a:off x="3570996" y="2165605"/>
            <a:ext cx="439056" cy="439021"/>
            <a:chOff x="-65131525" y="1914325"/>
            <a:chExt cx="316650" cy="316625"/>
          </a:xfrm>
        </p:grpSpPr>
        <p:sp>
          <p:nvSpPr>
            <p:cNvPr id="517" name="Google Shape;517;p48"/>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8"/>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48"/>
          <p:cNvGrpSpPr/>
          <p:nvPr/>
        </p:nvGrpSpPr>
        <p:grpSpPr>
          <a:xfrm>
            <a:off x="5130703" y="3473342"/>
            <a:ext cx="438497" cy="432080"/>
            <a:chOff x="-64774725" y="1916550"/>
            <a:chExt cx="319000" cy="314400"/>
          </a:xfrm>
        </p:grpSpPr>
        <p:sp>
          <p:nvSpPr>
            <p:cNvPr id="520" name="Google Shape;520;p48"/>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8"/>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48"/>
          <p:cNvGrpSpPr/>
          <p:nvPr/>
        </p:nvGrpSpPr>
        <p:grpSpPr>
          <a:xfrm rot="-614745">
            <a:off x="3661266" y="3483963"/>
            <a:ext cx="403882" cy="401698"/>
            <a:chOff x="-64401400" y="1914475"/>
            <a:chExt cx="319000" cy="317275"/>
          </a:xfrm>
        </p:grpSpPr>
        <p:sp>
          <p:nvSpPr>
            <p:cNvPr id="523" name="Google Shape;523;p48"/>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8"/>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8"/>
            <p:cNvSpPr/>
            <p:nvPr/>
          </p:nvSpPr>
          <p:spPr>
            <a:xfrm>
              <a:off x="-64212375" y="2210450"/>
              <a:ext cx="5525" cy="25"/>
            </a:xfrm>
            <a:custGeom>
              <a:avLst/>
              <a:gdLst/>
              <a:ahLst/>
              <a:cxnLst/>
              <a:rect l="l" t="t" r="r" b="b"/>
              <a:pathLst>
                <a:path w="221" h="1" extrusionOk="0">
                  <a:moveTo>
                    <a:pt x="1" y="1"/>
                  </a:moveTo>
                  <a:lnTo>
                    <a:pt x="221"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48"/>
          <p:cNvSpPr/>
          <p:nvPr/>
        </p:nvSpPr>
        <p:spPr>
          <a:xfrm rot="611820">
            <a:off x="5147536" y="2222678"/>
            <a:ext cx="403780" cy="403748"/>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5"/>
          <p:cNvSpPr txBox="1">
            <a:spLocks noGrp="1"/>
          </p:cNvSpPr>
          <p:nvPr>
            <p:ph type="title" idx="8"/>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lt1"/>
                </a:solidFill>
              </a:rPr>
              <a:t> NGÔN NGỮ TỰ NHIÊN</a:t>
            </a:r>
            <a:r>
              <a:rPr lang="en-US" altLang="en-GB">
                <a:solidFill>
                  <a:schemeClr val="lt1"/>
                </a:solidFill>
              </a:rPr>
              <a:t> </a:t>
            </a:r>
          </a:p>
        </p:txBody>
      </p:sp>
      <p:sp>
        <p:nvSpPr>
          <p:cNvPr id="439" name="Google Shape;439;p45"/>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NGÔN NGỮ TỰ NHIÊN LÀ LÀM SAO?</a:t>
            </a:r>
          </a:p>
        </p:txBody>
      </p:sp>
      <p:sp>
        <p:nvSpPr>
          <p:cNvPr id="440" name="Google Shape;440;p45"/>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t>NGÔN NGỮ</a:t>
            </a:r>
            <a:br>
              <a:rPr lang="en-US" altLang="en-GB" sz="1800"/>
            </a:br>
            <a:r>
              <a:rPr lang="en-US" altLang="en-GB" sz="1800"/>
              <a:t> TỰ NHIÊN LÀ GÌ ?</a:t>
            </a:r>
          </a:p>
        </p:txBody>
      </p:sp>
      <p:sp>
        <p:nvSpPr>
          <p:cNvPr id="441" name="Google Shape;441;p45"/>
          <p:cNvSpPr txBox="1">
            <a:spLocks noGrp="1"/>
          </p:cNvSpPr>
          <p:nvPr>
            <p:ph type="subTitle" idx="3"/>
          </p:nvPr>
        </p:nvSpPr>
        <p:spPr>
          <a:xfrm>
            <a:off x="5663565" y="3630295"/>
            <a:ext cx="2205990" cy="661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Ngôn ngữ của các dân tộc, quốc gia trên thế giới đều khác nhau cả về tiếng nói lẫn chữ viết</a:t>
            </a:r>
          </a:p>
        </p:txBody>
      </p:sp>
      <p:sp>
        <p:nvSpPr>
          <p:cNvPr id="442" name="Google Shape;442;p45"/>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NGÔN NGỮ TỰ NHIÊN LÀ THẾ NÀO?</a:t>
            </a:r>
          </a:p>
        </p:txBody>
      </p:sp>
      <p:sp>
        <p:nvSpPr>
          <p:cNvPr id="443" name="Google Shape;443;p45"/>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00"/>
              <a:t>Ngôn ngữ tự nhiên gồm có 2 dạng</a:t>
            </a:r>
          </a:p>
          <a:p>
            <a:pPr marL="0" lvl="0" indent="0" algn="l" rtl="0">
              <a:spcBef>
                <a:spcPts val="0"/>
              </a:spcBef>
              <a:spcAft>
                <a:spcPts val="0"/>
              </a:spcAft>
              <a:buNone/>
            </a:pPr>
            <a:r>
              <a:rPr lang="en-GB" sz="900"/>
              <a:t>Chữ viết (Văn bản)</a:t>
            </a:r>
          </a:p>
          <a:p>
            <a:pPr marL="0" lvl="0" indent="0" algn="l" rtl="0">
              <a:spcBef>
                <a:spcPts val="0"/>
              </a:spcBef>
              <a:spcAft>
                <a:spcPts val="0"/>
              </a:spcAft>
              <a:buNone/>
            </a:pPr>
            <a:r>
              <a:rPr lang="en-GB" sz="900"/>
              <a:t> Âm thanh (Tiếng nói)</a:t>
            </a:r>
          </a:p>
        </p:txBody>
      </p:sp>
      <p:sp>
        <p:nvSpPr>
          <p:cNvPr id="444" name="Google Shape;444;p45"/>
          <p:cNvSpPr txBox="1">
            <a:spLocks noGrp="1"/>
          </p:cNvSpPr>
          <p:nvPr>
            <p:ph type="subTitle" idx="5"/>
          </p:nvPr>
        </p:nvSpPr>
        <p:spPr>
          <a:xfrm>
            <a:off x="1243330" y="2135505"/>
            <a:ext cx="2237105" cy="6616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000"/>
              <a:t>Ngôn ngữ tự nhiên là ngôn </a:t>
            </a:r>
          </a:p>
          <a:p>
            <a:pPr marL="0" lvl="0" indent="0" algn="r" rtl="0">
              <a:spcBef>
                <a:spcPts val="0"/>
              </a:spcBef>
              <a:spcAft>
                <a:spcPts val="0"/>
              </a:spcAft>
              <a:buNone/>
            </a:pPr>
            <a:r>
              <a:rPr lang="en-GB" sz="1000"/>
              <a:t>ngữ</a:t>
            </a:r>
            <a:r>
              <a:rPr lang="en-US" altLang="en-GB" sz="1000"/>
              <a:t> </a:t>
            </a:r>
            <a:r>
              <a:rPr lang="en-GB" sz="1000"/>
              <a:t>mà con người sử dụng</a:t>
            </a:r>
          </a:p>
          <a:p>
            <a:pPr marL="0" lvl="0" indent="0" algn="r" rtl="0">
              <a:spcBef>
                <a:spcPts val="0"/>
              </a:spcBef>
              <a:spcAft>
                <a:spcPts val="0"/>
              </a:spcAft>
              <a:buNone/>
            </a:pPr>
            <a:r>
              <a:rPr lang="en-GB" sz="1000"/>
              <a:t> để giao tiếp với nhau</a:t>
            </a:r>
          </a:p>
        </p:txBody>
      </p:sp>
      <p:sp>
        <p:nvSpPr>
          <p:cNvPr id="445" name="Google Shape;445;p45"/>
          <p:cNvSpPr txBox="1">
            <a:spLocks noGrp="1"/>
          </p:cNvSpPr>
          <p:nvPr>
            <p:ph type="title" idx="6"/>
          </p:nvPr>
        </p:nvSpPr>
        <p:spPr>
          <a:xfrm>
            <a:off x="680085" y="3257550"/>
            <a:ext cx="2799715" cy="4279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t> NGÔN NGỮ </a:t>
            </a:r>
            <a:br>
              <a:rPr lang="en-US" altLang="en-GB" sz="1800"/>
            </a:br>
            <a:r>
              <a:rPr lang="en-US" altLang="en-GB" sz="1800"/>
              <a:t>TỰ NHIÊN LÀ SAO?</a:t>
            </a:r>
          </a:p>
        </p:txBody>
      </p:sp>
      <p:sp>
        <p:nvSpPr>
          <p:cNvPr id="446" name="Google Shape;446;p45"/>
          <p:cNvSpPr txBox="1">
            <a:spLocks noGrp="1"/>
          </p:cNvSpPr>
          <p:nvPr>
            <p:ph type="subTitle" idx="7"/>
          </p:nvPr>
        </p:nvSpPr>
        <p:spPr>
          <a:xfrm>
            <a:off x="1315720" y="3629660"/>
            <a:ext cx="2164715" cy="6616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000"/>
              <a:t>Ngôn ngữ tự nhiên của con người rất phong phú. Theo thống kê thì có đến hàng ngàn ngôn ngữ tự nhiên đang tồn tại trên Trái Đất</a:t>
            </a:r>
          </a:p>
        </p:txBody>
      </p:sp>
      <p:sp>
        <p:nvSpPr>
          <p:cNvPr id="447" name="Google Shape;447;p45"/>
          <p:cNvSpPr/>
          <p:nvPr/>
        </p:nvSpPr>
        <p:spPr>
          <a:xfrm rot="2054661" flipH="1">
            <a:off x="3878216" y="2775150"/>
            <a:ext cx="1387525" cy="12330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rot="2054801" flipH="1">
            <a:off x="3638095" y="1712943"/>
            <a:ext cx="1730791" cy="124686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45"/>
          <p:cNvGrpSpPr/>
          <p:nvPr/>
        </p:nvGrpSpPr>
        <p:grpSpPr>
          <a:xfrm>
            <a:off x="3865808" y="3351665"/>
            <a:ext cx="433116" cy="439743"/>
            <a:chOff x="6260610" y="2865563"/>
            <a:chExt cx="335827" cy="340965"/>
          </a:xfrm>
        </p:grpSpPr>
        <p:sp>
          <p:nvSpPr>
            <p:cNvPr id="450" name="Google Shape;450;p45"/>
            <p:cNvSpPr/>
            <p:nvPr/>
          </p:nvSpPr>
          <p:spPr>
            <a:xfrm>
              <a:off x="6260610" y="2865563"/>
              <a:ext cx="335827" cy="340965"/>
            </a:xfrm>
            <a:custGeom>
              <a:avLst/>
              <a:gdLst/>
              <a:ahLst/>
              <a:cxnLst/>
              <a:rect l="l" t="t" r="r" b="b"/>
              <a:pathLst>
                <a:path w="10457" h="10617" extrusionOk="0">
                  <a:moveTo>
                    <a:pt x="5228" y="607"/>
                  </a:moveTo>
                  <a:cubicBezTo>
                    <a:pt x="7370" y="607"/>
                    <a:pt x="9243" y="2266"/>
                    <a:pt x="9760" y="4622"/>
                  </a:cubicBezTo>
                  <a:cubicBezTo>
                    <a:pt x="9850" y="5014"/>
                    <a:pt x="9618" y="5407"/>
                    <a:pt x="9261" y="5549"/>
                  </a:cubicBezTo>
                  <a:cubicBezTo>
                    <a:pt x="9189" y="4443"/>
                    <a:pt x="8779" y="3408"/>
                    <a:pt x="8101" y="2623"/>
                  </a:cubicBezTo>
                  <a:cubicBezTo>
                    <a:pt x="7334" y="1731"/>
                    <a:pt x="6317" y="1231"/>
                    <a:pt x="5228" y="1231"/>
                  </a:cubicBezTo>
                  <a:cubicBezTo>
                    <a:pt x="4140" y="1231"/>
                    <a:pt x="3123" y="1731"/>
                    <a:pt x="2356" y="2623"/>
                  </a:cubicBezTo>
                  <a:cubicBezTo>
                    <a:pt x="1678" y="3408"/>
                    <a:pt x="1267" y="4443"/>
                    <a:pt x="1196" y="5532"/>
                  </a:cubicBezTo>
                  <a:cubicBezTo>
                    <a:pt x="839" y="5407"/>
                    <a:pt x="607" y="5014"/>
                    <a:pt x="696" y="4622"/>
                  </a:cubicBezTo>
                  <a:cubicBezTo>
                    <a:pt x="1214" y="2266"/>
                    <a:pt x="3087" y="607"/>
                    <a:pt x="5228" y="607"/>
                  </a:cubicBezTo>
                  <a:close/>
                  <a:moveTo>
                    <a:pt x="5228" y="1856"/>
                  </a:moveTo>
                  <a:cubicBezTo>
                    <a:pt x="7120" y="1856"/>
                    <a:pt x="8654" y="3676"/>
                    <a:pt x="8654" y="5906"/>
                  </a:cubicBezTo>
                  <a:cubicBezTo>
                    <a:pt x="8654" y="8154"/>
                    <a:pt x="7120" y="9992"/>
                    <a:pt x="5228" y="9992"/>
                  </a:cubicBezTo>
                  <a:cubicBezTo>
                    <a:pt x="3337" y="9992"/>
                    <a:pt x="1803" y="8154"/>
                    <a:pt x="1803" y="5906"/>
                  </a:cubicBezTo>
                  <a:cubicBezTo>
                    <a:pt x="1803" y="3676"/>
                    <a:pt x="3337" y="1856"/>
                    <a:pt x="5228" y="1856"/>
                  </a:cubicBezTo>
                  <a:close/>
                  <a:moveTo>
                    <a:pt x="5228" y="0"/>
                  </a:moveTo>
                  <a:cubicBezTo>
                    <a:pt x="4015" y="0"/>
                    <a:pt x="2855" y="464"/>
                    <a:pt x="1928" y="1285"/>
                  </a:cubicBezTo>
                  <a:cubicBezTo>
                    <a:pt x="1018" y="2106"/>
                    <a:pt x="375" y="3230"/>
                    <a:pt x="90" y="4497"/>
                  </a:cubicBezTo>
                  <a:cubicBezTo>
                    <a:pt x="1" y="4907"/>
                    <a:pt x="108" y="5353"/>
                    <a:pt x="375" y="5692"/>
                  </a:cubicBezTo>
                  <a:cubicBezTo>
                    <a:pt x="589" y="5942"/>
                    <a:pt x="875" y="6120"/>
                    <a:pt x="1196" y="6192"/>
                  </a:cubicBezTo>
                  <a:cubicBezTo>
                    <a:pt x="1249" y="7316"/>
                    <a:pt x="1660" y="8386"/>
                    <a:pt x="2356" y="9207"/>
                  </a:cubicBezTo>
                  <a:cubicBezTo>
                    <a:pt x="3123" y="10117"/>
                    <a:pt x="4140" y="10617"/>
                    <a:pt x="5228" y="10617"/>
                  </a:cubicBezTo>
                  <a:cubicBezTo>
                    <a:pt x="6317" y="10617"/>
                    <a:pt x="7334" y="10117"/>
                    <a:pt x="8101" y="9207"/>
                  </a:cubicBezTo>
                  <a:cubicBezTo>
                    <a:pt x="8797" y="8386"/>
                    <a:pt x="9207" y="7316"/>
                    <a:pt x="9261" y="6192"/>
                  </a:cubicBezTo>
                  <a:cubicBezTo>
                    <a:pt x="9582" y="6120"/>
                    <a:pt x="9867" y="5942"/>
                    <a:pt x="10082" y="5692"/>
                  </a:cubicBezTo>
                  <a:cubicBezTo>
                    <a:pt x="10349" y="5353"/>
                    <a:pt x="10456" y="4907"/>
                    <a:pt x="10367" y="4497"/>
                  </a:cubicBezTo>
                  <a:cubicBezTo>
                    <a:pt x="10082" y="3230"/>
                    <a:pt x="9439" y="2106"/>
                    <a:pt x="8529" y="1285"/>
                  </a:cubicBezTo>
                  <a:cubicBezTo>
                    <a:pt x="7601" y="464"/>
                    <a:pt x="6442" y="0"/>
                    <a:pt x="5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6373494" y="3128585"/>
              <a:ext cx="109480" cy="37253"/>
            </a:xfrm>
            <a:custGeom>
              <a:avLst/>
              <a:gdLst/>
              <a:ahLst/>
              <a:cxnLst/>
              <a:rect l="l" t="t" r="r" b="b"/>
              <a:pathLst>
                <a:path w="3409" h="1160" extrusionOk="0">
                  <a:moveTo>
                    <a:pt x="429" y="0"/>
                  </a:moveTo>
                  <a:lnTo>
                    <a:pt x="1" y="446"/>
                  </a:lnTo>
                  <a:cubicBezTo>
                    <a:pt x="500" y="910"/>
                    <a:pt x="1089" y="1160"/>
                    <a:pt x="1713" y="1160"/>
                  </a:cubicBezTo>
                  <a:cubicBezTo>
                    <a:pt x="2338" y="1160"/>
                    <a:pt x="2927" y="910"/>
                    <a:pt x="3408" y="446"/>
                  </a:cubicBezTo>
                  <a:lnTo>
                    <a:pt x="2998" y="0"/>
                  </a:lnTo>
                  <a:cubicBezTo>
                    <a:pt x="2623" y="339"/>
                    <a:pt x="2177" y="535"/>
                    <a:pt x="1713" y="535"/>
                  </a:cubicBezTo>
                  <a:cubicBezTo>
                    <a:pt x="1249" y="535"/>
                    <a:pt x="803" y="339"/>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6398704" y="2945786"/>
              <a:ext cx="59638" cy="60184"/>
            </a:xfrm>
            <a:custGeom>
              <a:avLst/>
              <a:gdLst/>
              <a:ahLst/>
              <a:cxnLst/>
              <a:rect l="l" t="t" r="r" b="b"/>
              <a:pathLst>
                <a:path w="1857" h="1874" extrusionOk="0">
                  <a:moveTo>
                    <a:pt x="928" y="625"/>
                  </a:moveTo>
                  <a:cubicBezTo>
                    <a:pt x="1107" y="625"/>
                    <a:pt x="1232" y="767"/>
                    <a:pt x="1232" y="928"/>
                  </a:cubicBezTo>
                  <a:cubicBezTo>
                    <a:pt x="1232" y="1107"/>
                    <a:pt x="1107" y="1249"/>
                    <a:pt x="928" y="1249"/>
                  </a:cubicBezTo>
                  <a:cubicBezTo>
                    <a:pt x="750" y="1249"/>
                    <a:pt x="625" y="1107"/>
                    <a:pt x="625" y="928"/>
                  </a:cubicBezTo>
                  <a:cubicBezTo>
                    <a:pt x="625" y="767"/>
                    <a:pt x="750" y="625"/>
                    <a:pt x="928" y="625"/>
                  </a:cubicBezTo>
                  <a:close/>
                  <a:moveTo>
                    <a:pt x="928" y="0"/>
                  </a:moveTo>
                  <a:cubicBezTo>
                    <a:pt x="411" y="0"/>
                    <a:pt x="1" y="428"/>
                    <a:pt x="1" y="928"/>
                  </a:cubicBezTo>
                  <a:cubicBezTo>
                    <a:pt x="1" y="1446"/>
                    <a:pt x="411" y="1874"/>
                    <a:pt x="928" y="1874"/>
                  </a:cubicBezTo>
                  <a:cubicBezTo>
                    <a:pt x="1446" y="1874"/>
                    <a:pt x="1856" y="1446"/>
                    <a:pt x="1856" y="928"/>
                  </a:cubicBezTo>
                  <a:cubicBezTo>
                    <a:pt x="1856" y="428"/>
                    <a:pt x="1446" y="0"/>
                    <a:pt x="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5"/>
            <p:cNvSpPr/>
            <p:nvPr/>
          </p:nvSpPr>
          <p:spPr>
            <a:xfrm>
              <a:off x="6338553" y="3045471"/>
              <a:ext cx="179940" cy="80255"/>
            </a:xfrm>
            <a:custGeom>
              <a:avLst/>
              <a:gdLst/>
              <a:ahLst/>
              <a:cxnLst/>
              <a:rect l="l" t="t" r="r" b="b"/>
              <a:pathLst>
                <a:path w="5603" h="2499" extrusionOk="0">
                  <a:moveTo>
                    <a:pt x="1856" y="1"/>
                  </a:moveTo>
                  <a:lnTo>
                    <a:pt x="1856" y="929"/>
                  </a:lnTo>
                  <a:cubicBezTo>
                    <a:pt x="1856" y="1250"/>
                    <a:pt x="1606" y="1535"/>
                    <a:pt x="1285" y="1571"/>
                  </a:cubicBezTo>
                  <a:cubicBezTo>
                    <a:pt x="1274" y="1572"/>
                    <a:pt x="1264" y="1572"/>
                    <a:pt x="1253" y="1572"/>
                  </a:cubicBezTo>
                  <a:cubicBezTo>
                    <a:pt x="910" y="1572"/>
                    <a:pt x="625" y="1293"/>
                    <a:pt x="625" y="947"/>
                  </a:cubicBezTo>
                  <a:lnTo>
                    <a:pt x="0" y="947"/>
                  </a:lnTo>
                  <a:cubicBezTo>
                    <a:pt x="0" y="1625"/>
                    <a:pt x="553" y="2196"/>
                    <a:pt x="1231" y="2196"/>
                  </a:cubicBezTo>
                  <a:cubicBezTo>
                    <a:pt x="1499" y="2196"/>
                    <a:pt x="1749" y="2106"/>
                    <a:pt x="1945" y="1964"/>
                  </a:cubicBezTo>
                  <a:cubicBezTo>
                    <a:pt x="2106" y="2285"/>
                    <a:pt x="2427" y="2499"/>
                    <a:pt x="2801" y="2499"/>
                  </a:cubicBezTo>
                  <a:cubicBezTo>
                    <a:pt x="3158" y="2499"/>
                    <a:pt x="3497" y="2285"/>
                    <a:pt x="3640" y="1964"/>
                  </a:cubicBezTo>
                  <a:cubicBezTo>
                    <a:pt x="3836" y="2106"/>
                    <a:pt x="4086" y="2196"/>
                    <a:pt x="4354" y="2196"/>
                  </a:cubicBezTo>
                  <a:cubicBezTo>
                    <a:pt x="5032" y="2196"/>
                    <a:pt x="5603" y="1625"/>
                    <a:pt x="5603" y="947"/>
                  </a:cubicBezTo>
                  <a:lnTo>
                    <a:pt x="4978" y="947"/>
                  </a:lnTo>
                  <a:cubicBezTo>
                    <a:pt x="4978" y="1293"/>
                    <a:pt x="4693" y="1572"/>
                    <a:pt x="4333" y="1572"/>
                  </a:cubicBezTo>
                  <a:cubicBezTo>
                    <a:pt x="4322" y="1572"/>
                    <a:pt x="4311" y="1572"/>
                    <a:pt x="4300" y="1571"/>
                  </a:cubicBezTo>
                  <a:cubicBezTo>
                    <a:pt x="3979" y="1535"/>
                    <a:pt x="3729" y="1250"/>
                    <a:pt x="3729" y="929"/>
                  </a:cubicBezTo>
                  <a:lnTo>
                    <a:pt x="3729" y="1"/>
                  </a:lnTo>
                  <a:lnTo>
                    <a:pt x="3105" y="1"/>
                  </a:lnTo>
                  <a:lnTo>
                    <a:pt x="3105" y="1553"/>
                  </a:lnTo>
                  <a:cubicBezTo>
                    <a:pt x="3105" y="1714"/>
                    <a:pt x="2998" y="1857"/>
                    <a:pt x="2837" y="1874"/>
                  </a:cubicBezTo>
                  <a:cubicBezTo>
                    <a:pt x="2826" y="1875"/>
                    <a:pt x="2815" y="1876"/>
                    <a:pt x="2804" y="1876"/>
                  </a:cubicBezTo>
                  <a:cubicBezTo>
                    <a:pt x="2623" y="1876"/>
                    <a:pt x="2480" y="1739"/>
                    <a:pt x="2480" y="1571"/>
                  </a:cubicBezTo>
                  <a:lnTo>
                    <a:pt x="2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5"/>
            <p:cNvSpPr/>
            <p:nvPr/>
          </p:nvSpPr>
          <p:spPr>
            <a:xfrm>
              <a:off x="6460012" y="3005937"/>
              <a:ext cx="55623" cy="36707"/>
            </a:xfrm>
            <a:custGeom>
              <a:avLst/>
              <a:gdLst/>
              <a:ahLst/>
              <a:cxnLst/>
              <a:rect l="l" t="t" r="r" b="b"/>
              <a:pathLst>
                <a:path w="1732" h="1143" extrusionOk="0">
                  <a:moveTo>
                    <a:pt x="1" y="1"/>
                  </a:moveTo>
                  <a:lnTo>
                    <a:pt x="1" y="625"/>
                  </a:lnTo>
                  <a:cubicBezTo>
                    <a:pt x="500" y="625"/>
                    <a:pt x="946" y="804"/>
                    <a:pt x="1285" y="1143"/>
                  </a:cubicBezTo>
                  <a:lnTo>
                    <a:pt x="1731" y="714"/>
                  </a:lnTo>
                  <a:cubicBezTo>
                    <a:pt x="1268" y="251"/>
                    <a:pt x="66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6341989" y="3005937"/>
              <a:ext cx="55045" cy="36707"/>
            </a:xfrm>
            <a:custGeom>
              <a:avLst/>
              <a:gdLst/>
              <a:ahLst/>
              <a:cxnLst/>
              <a:rect l="l" t="t" r="r" b="b"/>
              <a:pathLst>
                <a:path w="1714" h="1143" extrusionOk="0">
                  <a:moveTo>
                    <a:pt x="1713" y="1"/>
                  </a:moveTo>
                  <a:cubicBezTo>
                    <a:pt x="1071" y="1"/>
                    <a:pt x="446" y="251"/>
                    <a:pt x="0" y="714"/>
                  </a:cubicBezTo>
                  <a:lnTo>
                    <a:pt x="428" y="1143"/>
                  </a:lnTo>
                  <a:cubicBezTo>
                    <a:pt x="767" y="804"/>
                    <a:pt x="1231" y="625"/>
                    <a:pt x="1713" y="625"/>
                  </a:cubicBezTo>
                  <a:lnTo>
                    <a:pt x="17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45"/>
          <p:cNvSpPr/>
          <p:nvPr/>
        </p:nvSpPr>
        <p:spPr>
          <a:xfrm>
            <a:off x="4938461" y="3351642"/>
            <a:ext cx="283834" cy="439771"/>
          </a:xfrm>
          <a:custGeom>
            <a:avLst/>
            <a:gdLst/>
            <a:ahLst/>
            <a:cxnLst/>
            <a:rect l="l" t="t" r="r" b="b"/>
            <a:pathLst>
              <a:path w="6853" h="10618" extrusionOk="0">
                <a:moveTo>
                  <a:pt x="4675" y="625"/>
                </a:moveTo>
                <a:cubicBezTo>
                  <a:pt x="4890" y="625"/>
                  <a:pt x="5104" y="911"/>
                  <a:pt x="5407" y="1089"/>
                </a:cubicBezTo>
                <a:lnTo>
                  <a:pt x="3890" y="3106"/>
                </a:lnTo>
                <a:lnTo>
                  <a:pt x="2963" y="3106"/>
                </a:lnTo>
                <a:lnTo>
                  <a:pt x="1446" y="1089"/>
                </a:lnTo>
                <a:cubicBezTo>
                  <a:pt x="1749" y="911"/>
                  <a:pt x="1963" y="625"/>
                  <a:pt x="2177" y="625"/>
                </a:cubicBezTo>
                <a:cubicBezTo>
                  <a:pt x="2320" y="625"/>
                  <a:pt x="2445" y="732"/>
                  <a:pt x="2606" y="857"/>
                </a:cubicBezTo>
                <a:cubicBezTo>
                  <a:pt x="2820" y="1036"/>
                  <a:pt x="3070" y="1250"/>
                  <a:pt x="3426" y="1250"/>
                </a:cubicBezTo>
                <a:cubicBezTo>
                  <a:pt x="3783" y="1250"/>
                  <a:pt x="4033" y="1036"/>
                  <a:pt x="4247" y="857"/>
                </a:cubicBezTo>
                <a:cubicBezTo>
                  <a:pt x="4408" y="732"/>
                  <a:pt x="4533" y="625"/>
                  <a:pt x="4675" y="625"/>
                </a:cubicBezTo>
                <a:close/>
                <a:moveTo>
                  <a:pt x="3980" y="3730"/>
                </a:moveTo>
                <a:cubicBezTo>
                  <a:pt x="5371" y="4462"/>
                  <a:pt x="6228" y="5871"/>
                  <a:pt x="6228" y="7441"/>
                </a:cubicBezTo>
                <a:lnTo>
                  <a:pt x="6228" y="7459"/>
                </a:lnTo>
                <a:lnTo>
                  <a:pt x="625" y="7459"/>
                </a:lnTo>
                <a:lnTo>
                  <a:pt x="625" y="7441"/>
                </a:lnTo>
                <a:cubicBezTo>
                  <a:pt x="625" y="5871"/>
                  <a:pt x="1482" y="4462"/>
                  <a:pt x="2873" y="3730"/>
                </a:cubicBezTo>
                <a:lnTo>
                  <a:pt x="3123" y="3730"/>
                </a:lnTo>
                <a:lnTo>
                  <a:pt x="3123" y="4355"/>
                </a:lnTo>
                <a:cubicBezTo>
                  <a:pt x="3123" y="5033"/>
                  <a:pt x="2552" y="5603"/>
                  <a:pt x="1874" y="5603"/>
                </a:cubicBezTo>
                <a:lnTo>
                  <a:pt x="1874" y="6228"/>
                </a:lnTo>
                <a:cubicBezTo>
                  <a:pt x="2516" y="6228"/>
                  <a:pt x="3087" y="5889"/>
                  <a:pt x="3426" y="5389"/>
                </a:cubicBezTo>
                <a:cubicBezTo>
                  <a:pt x="3765" y="5889"/>
                  <a:pt x="4336" y="6228"/>
                  <a:pt x="4979" y="6228"/>
                </a:cubicBezTo>
                <a:lnTo>
                  <a:pt x="4979" y="5603"/>
                </a:lnTo>
                <a:cubicBezTo>
                  <a:pt x="4301" y="5603"/>
                  <a:pt x="3730" y="5033"/>
                  <a:pt x="3730" y="4355"/>
                </a:cubicBezTo>
                <a:lnTo>
                  <a:pt x="3730" y="3730"/>
                </a:lnTo>
                <a:close/>
                <a:moveTo>
                  <a:pt x="1250" y="8084"/>
                </a:moveTo>
                <a:lnTo>
                  <a:pt x="1250" y="9939"/>
                </a:lnTo>
                <a:cubicBezTo>
                  <a:pt x="893" y="9814"/>
                  <a:pt x="625" y="9457"/>
                  <a:pt x="625" y="9065"/>
                </a:cubicBezTo>
                <a:lnTo>
                  <a:pt x="625" y="8084"/>
                </a:lnTo>
                <a:close/>
                <a:moveTo>
                  <a:pt x="6228" y="8084"/>
                </a:moveTo>
                <a:lnTo>
                  <a:pt x="6228" y="9065"/>
                </a:lnTo>
                <a:cubicBezTo>
                  <a:pt x="6228" y="9457"/>
                  <a:pt x="5960" y="9814"/>
                  <a:pt x="5603" y="9939"/>
                </a:cubicBezTo>
                <a:lnTo>
                  <a:pt x="5603" y="8084"/>
                </a:lnTo>
                <a:close/>
                <a:moveTo>
                  <a:pt x="2499" y="8084"/>
                </a:moveTo>
                <a:lnTo>
                  <a:pt x="2499" y="9993"/>
                </a:lnTo>
                <a:lnTo>
                  <a:pt x="1874" y="9993"/>
                </a:lnTo>
                <a:lnTo>
                  <a:pt x="1874" y="8084"/>
                </a:lnTo>
                <a:close/>
                <a:moveTo>
                  <a:pt x="3730" y="8084"/>
                </a:moveTo>
                <a:lnTo>
                  <a:pt x="3730" y="9993"/>
                </a:lnTo>
                <a:lnTo>
                  <a:pt x="3123" y="9993"/>
                </a:lnTo>
                <a:lnTo>
                  <a:pt x="3123" y="8084"/>
                </a:lnTo>
                <a:close/>
                <a:moveTo>
                  <a:pt x="4979" y="8084"/>
                </a:moveTo>
                <a:lnTo>
                  <a:pt x="4979" y="9993"/>
                </a:lnTo>
                <a:lnTo>
                  <a:pt x="4354" y="9993"/>
                </a:lnTo>
                <a:lnTo>
                  <a:pt x="4354" y="8084"/>
                </a:lnTo>
                <a:close/>
                <a:moveTo>
                  <a:pt x="2177" y="1"/>
                </a:moveTo>
                <a:cubicBezTo>
                  <a:pt x="1821" y="1"/>
                  <a:pt x="1571" y="215"/>
                  <a:pt x="1357" y="376"/>
                </a:cubicBezTo>
                <a:cubicBezTo>
                  <a:pt x="1214" y="518"/>
                  <a:pt x="1071" y="625"/>
                  <a:pt x="946" y="625"/>
                </a:cubicBezTo>
                <a:lnTo>
                  <a:pt x="322" y="625"/>
                </a:lnTo>
                <a:lnTo>
                  <a:pt x="2338" y="3320"/>
                </a:lnTo>
                <a:cubicBezTo>
                  <a:pt x="1678" y="3712"/>
                  <a:pt x="1125" y="4265"/>
                  <a:pt x="732" y="4908"/>
                </a:cubicBezTo>
                <a:cubicBezTo>
                  <a:pt x="250" y="5675"/>
                  <a:pt x="1" y="6549"/>
                  <a:pt x="1" y="7441"/>
                </a:cubicBezTo>
                <a:lnTo>
                  <a:pt x="1" y="9065"/>
                </a:lnTo>
                <a:cubicBezTo>
                  <a:pt x="1" y="9921"/>
                  <a:pt x="697" y="10617"/>
                  <a:pt x="1553" y="10617"/>
                </a:cubicBezTo>
                <a:lnTo>
                  <a:pt x="5300" y="10617"/>
                </a:lnTo>
                <a:cubicBezTo>
                  <a:pt x="6156" y="10617"/>
                  <a:pt x="6852" y="9921"/>
                  <a:pt x="6852" y="9065"/>
                </a:cubicBezTo>
                <a:lnTo>
                  <a:pt x="6852" y="7441"/>
                </a:lnTo>
                <a:cubicBezTo>
                  <a:pt x="6852" y="6549"/>
                  <a:pt x="6602" y="5675"/>
                  <a:pt x="6121" y="4908"/>
                </a:cubicBezTo>
                <a:cubicBezTo>
                  <a:pt x="5728" y="4265"/>
                  <a:pt x="5175" y="3712"/>
                  <a:pt x="4515" y="3320"/>
                </a:cubicBezTo>
                <a:lnTo>
                  <a:pt x="6531" y="625"/>
                </a:lnTo>
                <a:lnTo>
                  <a:pt x="5907" y="625"/>
                </a:lnTo>
                <a:cubicBezTo>
                  <a:pt x="5782" y="625"/>
                  <a:pt x="5639" y="518"/>
                  <a:pt x="5496" y="376"/>
                </a:cubicBezTo>
                <a:cubicBezTo>
                  <a:pt x="5282" y="215"/>
                  <a:pt x="5032" y="1"/>
                  <a:pt x="4675" y="1"/>
                </a:cubicBezTo>
                <a:cubicBezTo>
                  <a:pt x="4319" y="1"/>
                  <a:pt x="4051" y="215"/>
                  <a:pt x="3855" y="376"/>
                </a:cubicBezTo>
                <a:cubicBezTo>
                  <a:pt x="3694" y="518"/>
                  <a:pt x="3551" y="625"/>
                  <a:pt x="3426" y="625"/>
                </a:cubicBezTo>
                <a:cubicBezTo>
                  <a:pt x="3302" y="625"/>
                  <a:pt x="3159" y="518"/>
                  <a:pt x="2998" y="376"/>
                </a:cubicBezTo>
                <a:cubicBezTo>
                  <a:pt x="2802" y="215"/>
                  <a:pt x="2534" y="1"/>
                  <a:pt x="2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45"/>
          <p:cNvGrpSpPr/>
          <p:nvPr/>
        </p:nvGrpSpPr>
        <p:grpSpPr>
          <a:xfrm>
            <a:off x="4860498" y="1864419"/>
            <a:ext cx="439743" cy="439784"/>
            <a:chOff x="4029870" y="2317167"/>
            <a:chExt cx="340965" cy="340997"/>
          </a:xfrm>
        </p:grpSpPr>
        <p:sp>
          <p:nvSpPr>
            <p:cNvPr id="458" name="Google Shape;458;p45"/>
            <p:cNvSpPr/>
            <p:nvPr/>
          </p:nvSpPr>
          <p:spPr>
            <a:xfrm>
              <a:off x="4029870" y="2317167"/>
              <a:ext cx="340965" cy="340997"/>
            </a:xfrm>
            <a:custGeom>
              <a:avLst/>
              <a:gdLst/>
              <a:ahLst/>
              <a:cxnLst/>
              <a:rect l="l" t="t" r="r" b="b"/>
              <a:pathLst>
                <a:path w="10617" h="10618" extrusionOk="0">
                  <a:moveTo>
                    <a:pt x="8743" y="625"/>
                  </a:moveTo>
                  <a:lnTo>
                    <a:pt x="8743" y="1250"/>
                  </a:lnTo>
                  <a:lnTo>
                    <a:pt x="1891" y="1250"/>
                  </a:lnTo>
                  <a:lnTo>
                    <a:pt x="1891" y="625"/>
                  </a:lnTo>
                  <a:close/>
                  <a:moveTo>
                    <a:pt x="7155" y="1874"/>
                  </a:moveTo>
                  <a:lnTo>
                    <a:pt x="6459" y="2731"/>
                  </a:lnTo>
                  <a:cubicBezTo>
                    <a:pt x="6120" y="2570"/>
                    <a:pt x="5728" y="2481"/>
                    <a:pt x="5317" y="2481"/>
                  </a:cubicBezTo>
                  <a:cubicBezTo>
                    <a:pt x="4907" y="2481"/>
                    <a:pt x="4514" y="2570"/>
                    <a:pt x="4175" y="2731"/>
                  </a:cubicBezTo>
                  <a:lnTo>
                    <a:pt x="3479" y="1874"/>
                  </a:lnTo>
                  <a:close/>
                  <a:moveTo>
                    <a:pt x="5317" y="3106"/>
                  </a:moveTo>
                  <a:cubicBezTo>
                    <a:pt x="6513" y="3106"/>
                    <a:pt x="7494" y="4087"/>
                    <a:pt x="7494" y="5282"/>
                  </a:cubicBezTo>
                  <a:cubicBezTo>
                    <a:pt x="7494" y="6496"/>
                    <a:pt x="6513" y="7459"/>
                    <a:pt x="5317" y="7459"/>
                  </a:cubicBezTo>
                  <a:cubicBezTo>
                    <a:pt x="4122" y="7459"/>
                    <a:pt x="3140" y="6496"/>
                    <a:pt x="3140" y="5282"/>
                  </a:cubicBezTo>
                  <a:cubicBezTo>
                    <a:pt x="3140" y="4087"/>
                    <a:pt x="4122" y="3106"/>
                    <a:pt x="5317" y="3106"/>
                  </a:cubicBezTo>
                  <a:close/>
                  <a:moveTo>
                    <a:pt x="8743" y="1874"/>
                  </a:moveTo>
                  <a:lnTo>
                    <a:pt x="8743" y="8744"/>
                  </a:lnTo>
                  <a:lnTo>
                    <a:pt x="1891" y="8744"/>
                  </a:lnTo>
                  <a:lnTo>
                    <a:pt x="1891" y="1874"/>
                  </a:lnTo>
                  <a:lnTo>
                    <a:pt x="2676" y="1874"/>
                  </a:lnTo>
                  <a:lnTo>
                    <a:pt x="3622" y="3052"/>
                  </a:lnTo>
                  <a:cubicBezTo>
                    <a:pt x="2926" y="3587"/>
                    <a:pt x="2498" y="4426"/>
                    <a:pt x="2516" y="5372"/>
                  </a:cubicBezTo>
                  <a:cubicBezTo>
                    <a:pt x="2552" y="6835"/>
                    <a:pt x="3747" y="8048"/>
                    <a:pt x="5228" y="8084"/>
                  </a:cubicBezTo>
                  <a:cubicBezTo>
                    <a:pt x="5260" y="8085"/>
                    <a:pt x="5292" y="8085"/>
                    <a:pt x="5324" y="8085"/>
                  </a:cubicBezTo>
                  <a:cubicBezTo>
                    <a:pt x="6868" y="8085"/>
                    <a:pt x="8118" y="6821"/>
                    <a:pt x="8118" y="5282"/>
                  </a:cubicBezTo>
                  <a:cubicBezTo>
                    <a:pt x="8118" y="4372"/>
                    <a:pt x="7672" y="3569"/>
                    <a:pt x="6994" y="3052"/>
                  </a:cubicBezTo>
                  <a:lnTo>
                    <a:pt x="7958" y="1874"/>
                  </a:lnTo>
                  <a:close/>
                  <a:moveTo>
                    <a:pt x="8743" y="9368"/>
                  </a:moveTo>
                  <a:lnTo>
                    <a:pt x="8743" y="9993"/>
                  </a:lnTo>
                  <a:lnTo>
                    <a:pt x="1891" y="9993"/>
                  </a:lnTo>
                  <a:lnTo>
                    <a:pt x="1891" y="9368"/>
                  </a:lnTo>
                  <a:close/>
                  <a:moveTo>
                    <a:pt x="0" y="1"/>
                  </a:moveTo>
                  <a:lnTo>
                    <a:pt x="0" y="625"/>
                  </a:lnTo>
                  <a:lnTo>
                    <a:pt x="1267" y="625"/>
                  </a:lnTo>
                  <a:lnTo>
                    <a:pt x="1267" y="1250"/>
                  </a:lnTo>
                  <a:lnTo>
                    <a:pt x="642" y="1250"/>
                  </a:lnTo>
                  <a:lnTo>
                    <a:pt x="642" y="1874"/>
                  </a:lnTo>
                  <a:lnTo>
                    <a:pt x="1267" y="1874"/>
                  </a:lnTo>
                  <a:lnTo>
                    <a:pt x="1267" y="9993"/>
                  </a:lnTo>
                  <a:lnTo>
                    <a:pt x="642" y="9993"/>
                  </a:lnTo>
                  <a:lnTo>
                    <a:pt x="642" y="10617"/>
                  </a:lnTo>
                  <a:lnTo>
                    <a:pt x="9974" y="10617"/>
                  </a:lnTo>
                  <a:lnTo>
                    <a:pt x="9974" y="9993"/>
                  </a:lnTo>
                  <a:lnTo>
                    <a:pt x="9367" y="9993"/>
                  </a:lnTo>
                  <a:lnTo>
                    <a:pt x="9367" y="1874"/>
                  </a:lnTo>
                  <a:lnTo>
                    <a:pt x="9974" y="1874"/>
                  </a:lnTo>
                  <a:lnTo>
                    <a:pt x="9974" y="1250"/>
                  </a:lnTo>
                  <a:lnTo>
                    <a:pt x="9367" y="1250"/>
                  </a:lnTo>
                  <a:lnTo>
                    <a:pt x="9367" y="625"/>
                  </a:lnTo>
                  <a:lnTo>
                    <a:pt x="10616" y="625"/>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5"/>
            <p:cNvSpPr/>
            <p:nvPr/>
          </p:nvSpPr>
          <p:spPr>
            <a:xfrm>
              <a:off x="4150751" y="2436956"/>
              <a:ext cx="99749" cy="99717"/>
            </a:xfrm>
            <a:custGeom>
              <a:avLst/>
              <a:gdLst/>
              <a:ahLst/>
              <a:cxnLst/>
              <a:rect l="l" t="t" r="r" b="b"/>
              <a:pathLst>
                <a:path w="3106" h="3105" extrusionOk="0">
                  <a:moveTo>
                    <a:pt x="1553" y="625"/>
                  </a:moveTo>
                  <a:cubicBezTo>
                    <a:pt x="2071" y="625"/>
                    <a:pt x="2481" y="1035"/>
                    <a:pt x="2481" y="1552"/>
                  </a:cubicBezTo>
                  <a:cubicBezTo>
                    <a:pt x="2481" y="2070"/>
                    <a:pt x="2071" y="2498"/>
                    <a:pt x="1553" y="2498"/>
                  </a:cubicBezTo>
                  <a:cubicBezTo>
                    <a:pt x="1036" y="2498"/>
                    <a:pt x="625" y="2070"/>
                    <a:pt x="625" y="1552"/>
                  </a:cubicBezTo>
                  <a:cubicBezTo>
                    <a:pt x="625" y="1035"/>
                    <a:pt x="1036" y="625"/>
                    <a:pt x="1553" y="625"/>
                  </a:cubicBezTo>
                  <a:close/>
                  <a:moveTo>
                    <a:pt x="1553" y="0"/>
                  </a:moveTo>
                  <a:cubicBezTo>
                    <a:pt x="697" y="0"/>
                    <a:pt x="1" y="696"/>
                    <a:pt x="1" y="1552"/>
                  </a:cubicBezTo>
                  <a:cubicBezTo>
                    <a:pt x="1" y="2409"/>
                    <a:pt x="697" y="3105"/>
                    <a:pt x="1553" y="3105"/>
                  </a:cubicBezTo>
                  <a:cubicBezTo>
                    <a:pt x="2410" y="3105"/>
                    <a:pt x="3105" y="2409"/>
                    <a:pt x="3105" y="1552"/>
                  </a:cubicBezTo>
                  <a:cubicBezTo>
                    <a:pt x="3105" y="696"/>
                    <a:pt x="2410" y="0"/>
                    <a:pt x="1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45"/>
          <p:cNvGrpSpPr/>
          <p:nvPr/>
        </p:nvGrpSpPr>
        <p:grpSpPr>
          <a:xfrm>
            <a:off x="3914568" y="1864419"/>
            <a:ext cx="335574" cy="439784"/>
            <a:chOff x="3327900" y="2317167"/>
            <a:chExt cx="260196" cy="340997"/>
          </a:xfrm>
        </p:grpSpPr>
        <p:sp>
          <p:nvSpPr>
            <p:cNvPr id="461" name="Google Shape;461;p45"/>
            <p:cNvSpPr/>
            <p:nvPr/>
          </p:nvSpPr>
          <p:spPr>
            <a:xfrm>
              <a:off x="3408123" y="2396844"/>
              <a:ext cx="99749" cy="100295"/>
            </a:xfrm>
            <a:custGeom>
              <a:avLst/>
              <a:gdLst/>
              <a:ahLst/>
              <a:cxnLst/>
              <a:rect l="l" t="t" r="r" b="b"/>
              <a:pathLst>
                <a:path w="3106" h="3123" extrusionOk="0">
                  <a:moveTo>
                    <a:pt x="1553" y="625"/>
                  </a:moveTo>
                  <a:cubicBezTo>
                    <a:pt x="2071" y="625"/>
                    <a:pt x="2481" y="1053"/>
                    <a:pt x="2481" y="1570"/>
                  </a:cubicBezTo>
                  <a:cubicBezTo>
                    <a:pt x="2481" y="1731"/>
                    <a:pt x="2338" y="1874"/>
                    <a:pt x="2178" y="1874"/>
                  </a:cubicBezTo>
                  <a:cubicBezTo>
                    <a:pt x="1999" y="1874"/>
                    <a:pt x="1856" y="1731"/>
                    <a:pt x="1856" y="1570"/>
                  </a:cubicBezTo>
                  <a:cubicBezTo>
                    <a:pt x="1856" y="1160"/>
                    <a:pt x="1607" y="803"/>
                    <a:pt x="1232" y="678"/>
                  </a:cubicBezTo>
                  <a:cubicBezTo>
                    <a:pt x="1339" y="642"/>
                    <a:pt x="1446" y="625"/>
                    <a:pt x="1553" y="625"/>
                  </a:cubicBezTo>
                  <a:close/>
                  <a:moveTo>
                    <a:pt x="929" y="1249"/>
                  </a:moveTo>
                  <a:cubicBezTo>
                    <a:pt x="1107" y="1249"/>
                    <a:pt x="1232" y="1392"/>
                    <a:pt x="1232" y="1570"/>
                  </a:cubicBezTo>
                  <a:cubicBezTo>
                    <a:pt x="1232" y="1963"/>
                    <a:pt x="1500" y="2320"/>
                    <a:pt x="1856" y="2444"/>
                  </a:cubicBezTo>
                  <a:cubicBezTo>
                    <a:pt x="1767" y="2480"/>
                    <a:pt x="1660" y="2498"/>
                    <a:pt x="1553" y="2498"/>
                  </a:cubicBezTo>
                  <a:cubicBezTo>
                    <a:pt x="1036" y="2498"/>
                    <a:pt x="625" y="2070"/>
                    <a:pt x="625" y="1570"/>
                  </a:cubicBezTo>
                  <a:cubicBezTo>
                    <a:pt x="625" y="1392"/>
                    <a:pt x="750" y="1249"/>
                    <a:pt x="929" y="1249"/>
                  </a:cubicBezTo>
                  <a:close/>
                  <a:moveTo>
                    <a:pt x="1553" y="0"/>
                  </a:moveTo>
                  <a:cubicBezTo>
                    <a:pt x="697" y="0"/>
                    <a:pt x="1" y="714"/>
                    <a:pt x="1" y="1570"/>
                  </a:cubicBezTo>
                  <a:cubicBezTo>
                    <a:pt x="1" y="2427"/>
                    <a:pt x="697" y="3122"/>
                    <a:pt x="1553" y="3122"/>
                  </a:cubicBezTo>
                  <a:cubicBezTo>
                    <a:pt x="2410" y="3122"/>
                    <a:pt x="3105" y="2409"/>
                    <a:pt x="3105" y="1570"/>
                  </a:cubicBezTo>
                  <a:cubicBezTo>
                    <a:pt x="3105" y="696"/>
                    <a:pt x="2410" y="0"/>
                    <a:pt x="1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5"/>
            <p:cNvSpPr/>
            <p:nvPr/>
          </p:nvSpPr>
          <p:spPr>
            <a:xfrm>
              <a:off x="3327900" y="2317167"/>
              <a:ext cx="260196" cy="340997"/>
            </a:xfrm>
            <a:custGeom>
              <a:avLst/>
              <a:gdLst/>
              <a:ahLst/>
              <a:cxnLst/>
              <a:rect l="l" t="t" r="r" b="b"/>
              <a:pathLst>
                <a:path w="8102" h="10618" extrusionOk="0">
                  <a:moveTo>
                    <a:pt x="4051" y="621"/>
                  </a:moveTo>
                  <a:cubicBezTo>
                    <a:pt x="4395" y="621"/>
                    <a:pt x="4738" y="670"/>
                    <a:pt x="5068" y="768"/>
                  </a:cubicBezTo>
                  <a:lnTo>
                    <a:pt x="4818" y="1357"/>
                  </a:lnTo>
                  <a:cubicBezTo>
                    <a:pt x="4569" y="1286"/>
                    <a:pt x="4310" y="1250"/>
                    <a:pt x="4049" y="1250"/>
                  </a:cubicBezTo>
                  <a:cubicBezTo>
                    <a:pt x="3788" y="1250"/>
                    <a:pt x="3525" y="1286"/>
                    <a:pt x="3266" y="1357"/>
                  </a:cubicBezTo>
                  <a:lnTo>
                    <a:pt x="3034" y="768"/>
                  </a:lnTo>
                  <a:cubicBezTo>
                    <a:pt x="3364" y="670"/>
                    <a:pt x="3708" y="621"/>
                    <a:pt x="4051" y="621"/>
                  </a:cubicBezTo>
                  <a:close/>
                  <a:moveTo>
                    <a:pt x="2463" y="1018"/>
                  </a:moveTo>
                  <a:lnTo>
                    <a:pt x="2695" y="1589"/>
                  </a:lnTo>
                  <a:cubicBezTo>
                    <a:pt x="2231" y="1839"/>
                    <a:pt x="1856" y="2231"/>
                    <a:pt x="1607" y="2695"/>
                  </a:cubicBezTo>
                  <a:lnTo>
                    <a:pt x="1018" y="2445"/>
                  </a:lnTo>
                  <a:cubicBezTo>
                    <a:pt x="1339" y="1839"/>
                    <a:pt x="1839" y="1339"/>
                    <a:pt x="2463" y="1018"/>
                  </a:cubicBezTo>
                  <a:close/>
                  <a:moveTo>
                    <a:pt x="5639" y="1018"/>
                  </a:moveTo>
                  <a:cubicBezTo>
                    <a:pt x="6246" y="1339"/>
                    <a:pt x="6763" y="1839"/>
                    <a:pt x="7084" y="2445"/>
                  </a:cubicBezTo>
                  <a:lnTo>
                    <a:pt x="6496" y="2695"/>
                  </a:lnTo>
                  <a:cubicBezTo>
                    <a:pt x="6246" y="2231"/>
                    <a:pt x="5871" y="1839"/>
                    <a:pt x="5407" y="1589"/>
                  </a:cubicBezTo>
                  <a:lnTo>
                    <a:pt x="5639" y="1018"/>
                  </a:lnTo>
                  <a:close/>
                  <a:moveTo>
                    <a:pt x="786" y="3034"/>
                  </a:moveTo>
                  <a:lnTo>
                    <a:pt x="1357" y="3266"/>
                  </a:lnTo>
                  <a:cubicBezTo>
                    <a:pt x="1214" y="3766"/>
                    <a:pt x="1214" y="4319"/>
                    <a:pt x="1357" y="4818"/>
                  </a:cubicBezTo>
                  <a:lnTo>
                    <a:pt x="786" y="5050"/>
                  </a:lnTo>
                  <a:cubicBezTo>
                    <a:pt x="572" y="4408"/>
                    <a:pt x="572" y="3694"/>
                    <a:pt x="786" y="3034"/>
                  </a:cubicBezTo>
                  <a:close/>
                  <a:moveTo>
                    <a:pt x="7316" y="3034"/>
                  </a:moveTo>
                  <a:cubicBezTo>
                    <a:pt x="7530" y="3694"/>
                    <a:pt x="7530" y="4408"/>
                    <a:pt x="7316" y="5050"/>
                  </a:cubicBezTo>
                  <a:lnTo>
                    <a:pt x="6745" y="4818"/>
                  </a:lnTo>
                  <a:cubicBezTo>
                    <a:pt x="6888" y="4319"/>
                    <a:pt x="6888" y="3766"/>
                    <a:pt x="6745" y="3266"/>
                  </a:cubicBezTo>
                  <a:lnTo>
                    <a:pt x="7316" y="3034"/>
                  </a:lnTo>
                  <a:close/>
                  <a:moveTo>
                    <a:pt x="4051" y="1874"/>
                  </a:moveTo>
                  <a:cubicBezTo>
                    <a:pt x="5247" y="1874"/>
                    <a:pt x="6228" y="2838"/>
                    <a:pt x="6228" y="4051"/>
                  </a:cubicBezTo>
                  <a:cubicBezTo>
                    <a:pt x="6228" y="5247"/>
                    <a:pt x="5247" y="6228"/>
                    <a:pt x="4051" y="6228"/>
                  </a:cubicBezTo>
                  <a:cubicBezTo>
                    <a:pt x="2856" y="6228"/>
                    <a:pt x="1874" y="5247"/>
                    <a:pt x="1874" y="4051"/>
                  </a:cubicBezTo>
                  <a:cubicBezTo>
                    <a:pt x="1874" y="2838"/>
                    <a:pt x="2856" y="1874"/>
                    <a:pt x="4051" y="1874"/>
                  </a:cubicBezTo>
                  <a:close/>
                  <a:moveTo>
                    <a:pt x="1607" y="5389"/>
                  </a:moveTo>
                  <a:cubicBezTo>
                    <a:pt x="1856" y="5853"/>
                    <a:pt x="2231" y="6246"/>
                    <a:pt x="2695" y="6496"/>
                  </a:cubicBezTo>
                  <a:lnTo>
                    <a:pt x="2463" y="7067"/>
                  </a:lnTo>
                  <a:cubicBezTo>
                    <a:pt x="1839" y="6745"/>
                    <a:pt x="1339" y="6246"/>
                    <a:pt x="1018" y="5639"/>
                  </a:cubicBezTo>
                  <a:lnTo>
                    <a:pt x="1607" y="5389"/>
                  </a:lnTo>
                  <a:close/>
                  <a:moveTo>
                    <a:pt x="6496" y="5389"/>
                  </a:moveTo>
                  <a:lnTo>
                    <a:pt x="7084" y="5639"/>
                  </a:lnTo>
                  <a:cubicBezTo>
                    <a:pt x="6763" y="6246"/>
                    <a:pt x="6246" y="6745"/>
                    <a:pt x="5639" y="7067"/>
                  </a:cubicBezTo>
                  <a:lnTo>
                    <a:pt x="5407" y="6496"/>
                  </a:lnTo>
                  <a:cubicBezTo>
                    <a:pt x="5871" y="6246"/>
                    <a:pt x="6246" y="5853"/>
                    <a:pt x="6496" y="5389"/>
                  </a:cubicBezTo>
                  <a:close/>
                  <a:moveTo>
                    <a:pt x="4818" y="6728"/>
                  </a:moveTo>
                  <a:lnTo>
                    <a:pt x="5068" y="7316"/>
                  </a:lnTo>
                  <a:cubicBezTo>
                    <a:pt x="4738" y="7415"/>
                    <a:pt x="4395" y="7464"/>
                    <a:pt x="4051" y="7464"/>
                  </a:cubicBezTo>
                  <a:cubicBezTo>
                    <a:pt x="3708" y="7464"/>
                    <a:pt x="3364" y="7415"/>
                    <a:pt x="3034" y="7316"/>
                  </a:cubicBezTo>
                  <a:lnTo>
                    <a:pt x="3266" y="6728"/>
                  </a:lnTo>
                  <a:cubicBezTo>
                    <a:pt x="3525" y="6799"/>
                    <a:pt x="3788" y="6835"/>
                    <a:pt x="4049" y="6835"/>
                  </a:cubicBezTo>
                  <a:cubicBezTo>
                    <a:pt x="4310" y="6835"/>
                    <a:pt x="4569" y="6799"/>
                    <a:pt x="4818" y="6728"/>
                  </a:cubicBezTo>
                  <a:close/>
                  <a:moveTo>
                    <a:pt x="6228" y="7441"/>
                  </a:moveTo>
                  <a:lnTo>
                    <a:pt x="6228" y="8726"/>
                  </a:lnTo>
                  <a:lnTo>
                    <a:pt x="1874" y="8726"/>
                  </a:lnTo>
                  <a:lnTo>
                    <a:pt x="1874" y="7441"/>
                  </a:lnTo>
                  <a:cubicBezTo>
                    <a:pt x="2499" y="7852"/>
                    <a:pt x="3248" y="8084"/>
                    <a:pt x="4051" y="8084"/>
                  </a:cubicBezTo>
                  <a:cubicBezTo>
                    <a:pt x="4854" y="8084"/>
                    <a:pt x="5603" y="7852"/>
                    <a:pt x="6228" y="7441"/>
                  </a:cubicBezTo>
                  <a:close/>
                  <a:moveTo>
                    <a:pt x="4051" y="1"/>
                  </a:moveTo>
                  <a:cubicBezTo>
                    <a:pt x="1821" y="1"/>
                    <a:pt x="1" y="1821"/>
                    <a:pt x="1" y="4051"/>
                  </a:cubicBezTo>
                  <a:cubicBezTo>
                    <a:pt x="1" y="5193"/>
                    <a:pt x="483" y="6228"/>
                    <a:pt x="1250" y="6960"/>
                  </a:cubicBezTo>
                  <a:lnTo>
                    <a:pt x="1250" y="8726"/>
                  </a:lnTo>
                  <a:lnTo>
                    <a:pt x="625" y="8726"/>
                  </a:lnTo>
                  <a:lnTo>
                    <a:pt x="625" y="9350"/>
                  </a:lnTo>
                  <a:lnTo>
                    <a:pt x="1250" y="9350"/>
                  </a:lnTo>
                  <a:lnTo>
                    <a:pt x="1250" y="10617"/>
                  </a:lnTo>
                  <a:lnTo>
                    <a:pt x="1874" y="10617"/>
                  </a:lnTo>
                  <a:lnTo>
                    <a:pt x="1874" y="9350"/>
                  </a:lnTo>
                  <a:lnTo>
                    <a:pt x="6228" y="9350"/>
                  </a:lnTo>
                  <a:lnTo>
                    <a:pt x="6228" y="10617"/>
                  </a:lnTo>
                  <a:lnTo>
                    <a:pt x="6852" y="10617"/>
                  </a:lnTo>
                  <a:lnTo>
                    <a:pt x="6852" y="9350"/>
                  </a:lnTo>
                  <a:lnTo>
                    <a:pt x="7477" y="9350"/>
                  </a:lnTo>
                  <a:lnTo>
                    <a:pt x="7477" y="8726"/>
                  </a:lnTo>
                  <a:lnTo>
                    <a:pt x="6852" y="8726"/>
                  </a:lnTo>
                  <a:lnTo>
                    <a:pt x="6852" y="6960"/>
                  </a:lnTo>
                  <a:cubicBezTo>
                    <a:pt x="7620" y="6228"/>
                    <a:pt x="8101" y="5193"/>
                    <a:pt x="8101" y="4051"/>
                  </a:cubicBezTo>
                  <a:cubicBezTo>
                    <a:pt x="8101" y="1821"/>
                    <a:pt x="6281" y="1"/>
                    <a:pt x="40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860290" y="1304290"/>
            <a:ext cx="3441065" cy="3373755"/>
          </a:xfrm>
        </p:spPr>
        <p:txBody>
          <a:bodyPr/>
          <a:lstStyle/>
          <a:p>
            <a:r>
              <a:rPr lang="en-US" sz="1800">
                <a:solidFill>
                  <a:schemeClr val="tx1"/>
                </a:solidFill>
              </a:rPr>
              <a:t>Lịch sử phát triển</a:t>
            </a:r>
          </a:p>
          <a:p>
            <a:pPr marL="127000" indent="0">
              <a:buNone/>
            </a:pPr>
            <a:r>
              <a:rPr lang="en-US" sz="1200">
                <a:solidFill>
                  <a:schemeClr val="bg1"/>
                </a:solidFill>
              </a:rPr>
              <a:t>- Đầu của thế kỉ XX,  "Language as a Science"</a:t>
            </a:r>
          </a:p>
          <a:p>
            <a:pPr marL="127000" indent="0">
              <a:buNone/>
            </a:pPr>
            <a:r>
              <a:rPr lang="en-US" sz="1200">
                <a:solidFill>
                  <a:schemeClr val="bg1"/>
                </a:solidFill>
              </a:rPr>
              <a:t>- Cours de Linguistique Générale 1916</a:t>
            </a:r>
          </a:p>
          <a:p>
            <a:pPr marL="127000" indent="0">
              <a:buNone/>
            </a:pPr>
            <a:r>
              <a:rPr lang="en-US" sz="1200">
                <a:solidFill>
                  <a:schemeClr val="bg1"/>
                </a:solidFill>
              </a:rPr>
              <a:t>- 1950, Alan Turing và bài kiểm tra khả năng tư duy của một cỗ máy</a:t>
            </a:r>
          </a:p>
          <a:p>
            <a:pPr marL="127000" indent="0">
              <a:buNone/>
            </a:pPr>
            <a:r>
              <a:rPr lang="en-US" sz="1200">
                <a:solidFill>
                  <a:schemeClr val="bg1"/>
                </a:solidFill>
              </a:rPr>
              <a:t>- 1952, mô hình Hodking-Huxley</a:t>
            </a:r>
          </a:p>
          <a:p>
            <a:pPr marL="127000" indent="0">
              <a:buNone/>
            </a:pPr>
            <a:r>
              <a:rPr lang="en-US" sz="1200">
                <a:solidFill>
                  <a:schemeClr val="bg1"/>
                </a:solidFill>
              </a:rPr>
              <a:t>- 1954, Thí nghiệm Georgetown</a:t>
            </a:r>
          </a:p>
          <a:p>
            <a:pPr marL="127000" indent="0">
              <a:buNone/>
            </a:pPr>
            <a:r>
              <a:rPr lang="en-US" sz="1200">
                <a:solidFill>
                  <a:schemeClr val="bg1"/>
                </a:solidFill>
              </a:rPr>
              <a:t>- 1957, Noam ChomSky đã xuất bản Syntactic Structures</a:t>
            </a:r>
          </a:p>
          <a:p>
            <a:pPr marL="127000" indent="0">
              <a:buNone/>
            </a:pPr>
            <a:r>
              <a:rPr lang="en-US" sz="1200">
                <a:solidFill>
                  <a:schemeClr val="bg1"/>
                </a:solidFill>
              </a:rPr>
              <a:t>--&gt;NLP đã phát triển đáng kể kể từ năm 1980 cho đến nay</a:t>
            </a:r>
          </a:p>
          <a:p>
            <a:r>
              <a:rPr lang="en-US" sz="1800">
                <a:solidFill>
                  <a:schemeClr val="tx1"/>
                </a:solidFill>
              </a:rPr>
              <a:t>Khái niệm</a:t>
            </a:r>
          </a:p>
          <a:p>
            <a:pPr marL="127000" indent="0">
              <a:buNone/>
            </a:pPr>
            <a:r>
              <a:rPr lang="en-US" sz="1200">
                <a:solidFill>
                  <a:schemeClr val="bg1"/>
                </a:solidFill>
              </a:rPr>
              <a:t>Xử lý ngôn ngữ tự nhiên (Natural Language Processing) là 1 nhánh của trí tuệ nhân tạo giúp máy tính có thể hiểu, thông dịch và sử dụng ngôn ngữ của con người.  </a:t>
            </a:r>
          </a:p>
        </p:txBody>
      </p:sp>
      <p:sp>
        <p:nvSpPr>
          <p:cNvPr id="3" name="Title 2"/>
          <p:cNvSpPr>
            <a:spLocks noGrp="1"/>
          </p:cNvSpPr>
          <p:nvPr>
            <p:ph type="title"/>
          </p:nvPr>
        </p:nvSpPr>
        <p:spPr/>
        <p:txBody>
          <a:bodyPr/>
          <a:lstStyle/>
          <a:p>
            <a:r>
              <a:rPr lang="en-US" sz="2800"/>
              <a:t>XỬ LÝ NGÔN NGỮ TỰ NHIÊN</a:t>
            </a:r>
          </a:p>
        </p:txBody>
      </p:sp>
      <p:pic>
        <p:nvPicPr>
          <p:cNvPr id="4" name="Picture 3"/>
          <p:cNvPicPr>
            <a:picLocks noChangeAspect="1"/>
          </p:cNvPicPr>
          <p:nvPr/>
        </p:nvPicPr>
        <p:blipFill>
          <a:blip r:embed="rId2"/>
          <a:stretch>
            <a:fillRect/>
          </a:stretch>
        </p:blipFill>
        <p:spPr>
          <a:xfrm>
            <a:off x="720090" y="1203960"/>
            <a:ext cx="3516630" cy="35744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59"/>
          <p:cNvSpPr txBox="1">
            <a:spLocks noGrp="1"/>
          </p:cNvSpPr>
          <p:nvPr>
            <p:ph type="title" idx="2"/>
          </p:nvPr>
        </p:nvSpPr>
        <p:spPr>
          <a:xfrm>
            <a:off x="1465625" y="2582900"/>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THUẬN TIỆN</a:t>
            </a:r>
            <a:endParaRPr lang="en-GB"/>
          </a:p>
        </p:txBody>
      </p:sp>
      <p:sp>
        <p:nvSpPr>
          <p:cNvPr id="797" name="Google Shape;797;p59"/>
          <p:cNvSpPr txBox="1">
            <a:spLocks noGrp="1"/>
          </p:cNvSpPr>
          <p:nvPr>
            <p:ph type="title"/>
          </p:nvPr>
        </p:nvSpPr>
        <p:spPr>
          <a:xfrm>
            <a:off x="1465625" y="1627425"/>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DỄ DÀNG</a:t>
            </a:r>
          </a:p>
        </p:txBody>
      </p:sp>
      <p:sp>
        <p:nvSpPr>
          <p:cNvPr id="798" name="Google Shape;798;p59"/>
          <p:cNvSpPr txBox="1">
            <a:spLocks noGrp="1"/>
          </p:cNvSpPr>
          <p:nvPr>
            <p:ph type="subTitle" idx="1"/>
          </p:nvPr>
        </p:nvSpPr>
        <p:spPr>
          <a:xfrm>
            <a:off x="1465580" y="2005330"/>
            <a:ext cx="2746375" cy="450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có cú pháp đơn </a:t>
            </a:r>
          </a:p>
          <a:p>
            <a:pPr marL="0" lvl="0" indent="0" algn="l" rtl="0">
              <a:spcBef>
                <a:spcPts val="0"/>
              </a:spcBef>
              <a:spcAft>
                <a:spcPts val="0"/>
              </a:spcAft>
              <a:buNone/>
            </a:pPr>
            <a:r>
              <a:rPr lang="en-GB" sz="1100"/>
              <a:t>giản và dễ hiểu</a:t>
            </a:r>
          </a:p>
        </p:txBody>
      </p:sp>
      <p:sp>
        <p:nvSpPr>
          <p:cNvPr id="799" name="Google Shape;799;p59"/>
          <p:cNvSpPr txBox="1">
            <a:spLocks noGrp="1"/>
          </p:cNvSpPr>
          <p:nvPr>
            <p:ph type="subTitle" idx="3"/>
          </p:nvPr>
        </p:nvSpPr>
        <p:spPr>
          <a:xfrm>
            <a:off x="1465675" y="2931585"/>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là một ngôn ngữ thông </a:t>
            </a:r>
          </a:p>
          <a:p>
            <a:pPr marL="0" lvl="0" indent="0" algn="l" rtl="0">
              <a:spcBef>
                <a:spcPts val="0"/>
              </a:spcBef>
              <a:spcAft>
                <a:spcPts val="0"/>
              </a:spcAft>
              <a:buNone/>
            </a:pPr>
            <a:r>
              <a:rPr lang="en-GB" sz="1100"/>
              <a:t>dịch (Chương trình sẽ chạy trực </a:t>
            </a:r>
          </a:p>
          <a:p>
            <a:pPr marL="0" lvl="0" indent="0" algn="l" rtl="0">
              <a:spcBef>
                <a:spcPts val="0"/>
              </a:spcBef>
              <a:spcAft>
                <a:spcPts val="0"/>
              </a:spcAft>
              <a:buNone/>
            </a:pPr>
            <a:r>
              <a:rPr lang="en-GB" sz="1100"/>
              <a:t>tiếp trên file .py, không cân phải </a:t>
            </a:r>
          </a:p>
          <a:p>
            <a:pPr marL="0" lvl="0" indent="0" algn="l" rtl="0">
              <a:spcBef>
                <a:spcPts val="0"/>
              </a:spcBef>
              <a:spcAft>
                <a:spcPts val="0"/>
              </a:spcAft>
              <a:buNone/>
            </a:pPr>
            <a:r>
              <a:rPr lang="en-GB" sz="1100"/>
              <a:t>biên dịch sang file .exe)</a:t>
            </a:r>
          </a:p>
        </p:txBody>
      </p:sp>
      <p:sp>
        <p:nvSpPr>
          <p:cNvPr id="800" name="Google Shape;800;p59"/>
          <p:cNvSpPr txBox="1">
            <a:spLocks noGrp="1"/>
          </p:cNvSpPr>
          <p:nvPr>
            <p:ph type="title" idx="4"/>
          </p:nvPr>
        </p:nvSpPr>
        <p:spPr>
          <a:xfrm>
            <a:off x="1465580" y="3867785"/>
            <a:ext cx="2746375" cy="4089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TRÍ TUỆ NHÂN TẠO</a:t>
            </a:r>
          </a:p>
        </p:txBody>
      </p:sp>
      <p:sp>
        <p:nvSpPr>
          <p:cNvPr id="801" name="Google Shape;801;p59"/>
          <p:cNvSpPr txBox="1">
            <a:spLocks noGrp="1"/>
          </p:cNvSpPr>
          <p:nvPr>
            <p:ph type="subTitle" idx="5"/>
          </p:nvPr>
        </p:nvSpPr>
        <p:spPr>
          <a:xfrm>
            <a:off x="1465675" y="4162650"/>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là ngôn ngữ dùng để phát triển các lĩnh vực của AI như Data Science, Machine Learning, Deep Learning,...</a:t>
            </a:r>
          </a:p>
        </p:txBody>
      </p:sp>
      <p:sp>
        <p:nvSpPr>
          <p:cNvPr id="802" name="Google Shape;802;p59"/>
          <p:cNvSpPr txBox="1">
            <a:spLocks noGrp="1"/>
          </p:cNvSpPr>
          <p:nvPr>
            <p:ph type="title" idx="6"/>
          </p:nvPr>
        </p:nvSpPr>
        <p:spPr>
          <a:xfrm>
            <a:off x="5348850" y="1627425"/>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HỖ TRỢ CÔNG CỤ</a:t>
            </a:r>
          </a:p>
        </p:txBody>
      </p:sp>
      <p:sp>
        <p:nvSpPr>
          <p:cNvPr id="803" name="Google Shape;803;p59"/>
          <p:cNvSpPr txBox="1">
            <a:spLocks noGrp="1"/>
          </p:cNvSpPr>
          <p:nvPr>
            <p:ph type="subTitle" idx="7"/>
          </p:nvPr>
        </p:nvSpPr>
        <p:spPr>
          <a:xfrm>
            <a:off x="5348900" y="1995525"/>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cũng có nhiều thư viện hữu ích cho Machine Learning (Scikit-learn và Tensorflow), Data Science(NumPy)</a:t>
            </a:r>
          </a:p>
        </p:txBody>
      </p:sp>
      <p:sp>
        <p:nvSpPr>
          <p:cNvPr id="804" name="Google Shape;804;p59"/>
          <p:cNvSpPr txBox="1">
            <a:spLocks noGrp="1"/>
          </p:cNvSpPr>
          <p:nvPr>
            <p:ph type="title" idx="8"/>
          </p:nvPr>
        </p:nvSpPr>
        <p:spPr>
          <a:xfrm>
            <a:off x="5348850" y="2665450"/>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THƯ VIỆN TỐT NHẤT</a:t>
            </a:r>
          </a:p>
        </p:txBody>
      </p:sp>
      <p:sp>
        <p:nvSpPr>
          <p:cNvPr id="805" name="Google Shape;805;p59"/>
          <p:cNvSpPr txBox="1">
            <a:spLocks noGrp="1"/>
          </p:cNvSpPr>
          <p:nvPr>
            <p:ph type="subTitle" idx="9"/>
          </p:nvPr>
        </p:nvSpPr>
        <p:spPr>
          <a:xfrm>
            <a:off x="5348900" y="3031280"/>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có nhiều thư viện hỗ trợ cho Xử lý ngôn ngữ tự nhiên (SpaCy và NLTK)</a:t>
            </a:r>
          </a:p>
        </p:txBody>
      </p:sp>
      <p:sp>
        <p:nvSpPr>
          <p:cNvPr id="806" name="Google Shape;806;p59"/>
          <p:cNvSpPr txBox="1">
            <a:spLocks noGrp="1"/>
          </p:cNvSpPr>
          <p:nvPr>
            <p:ph type="title" idx="13"/>
          </p:nvPr>
        </p:nvSpPr>
        <p:spPr>
          <a:xfrm>
            <a:off x="5348850" y="3703475"/>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CODE NGẮN</a:t>
            </a:r>
          </a:p>
        </p:txBody>
      </p:sp>
      <p:sp>
        <p:nvSpPr>
          <p:cNvPr id="808" name="Google Shape;808;p59"/>
          <p:cNvSpPr txBox="1">
            <a:spLocks noGrp="1"/>
          </p:cNvSpPr>
          <p:nvPr>
            <p:ph type="title" idx="15"/>
          </p:nvPr>
        </p:nvSpPr>
        <p:spPr>
          <a:xfrm>
            <a:off x="1545590" y="437515"/>
            <a:ext cx="5876925" cy="65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t>TẠI SAO SỬ SỤNG PYTHON TRONG XỬ LÝ NGÔN NGỮ TỰ NHIÊN </a:t>
            </a:r>
          </a:p>
        </p:txBody>
      </p:sp>
      <p:sp>
        <p:nvSpPr>
          <p:cNvPr id="809" name="Google Shape;809;p59"/>
          <p:cNvSpPr/>
          <p:nvPr/>
        </p:nvSpPr>
        <p:spPr>
          <a:xfrm rot="-764138">
            <a:off x="4804227" y="1837748"/>
            <a:ext cx="441025" cy="441066"/>
          </a:xfrm>
          <a:custGeom>
            <a:avLst/>
            <a:gdLst/>
            <a:ahLst/>
            <a:cxnLst/>
            <a:rect l="l" t="t" r="r" b="b"/>
            <a:pathLst>
              <a:path w="10617" h="10618" extrusionOk="0">
                <a:moveTo>
                  <a:pt x="6959" y="625"/>
                </a:moveTo>
                <a:lnTo>
                  <a:pt x="7244" y="1393"/>
                </a:lnTo>
                <a:lnTo>
                  <a:pt x="7994" y="1874"/>
                </a:lnTo>
                <a:lnTo>
                  <a:pt x="2641" y="1874"/>
                </a:lnTo>
                <a:lnTo>
                  <a:pt x="3390" y="1393"/>
                </a:lnTo>
                <a:lnTo>
                  <a:pt x="3676" y="625"/>
                </a:lnTo>
                <a:close/>
                <a:moveTo>
                  <a:pt x="3765" y="2499"/>
                </a:moveTo>
                <a:lnTo>
                  <a:pt x="3765" y="3766"/>
                </a:lnTo>
                <a:lnTo>
                  <a:pt x="2516" y="3766"/>
                </a:lnTo>
                <a:lnTo>
                  <a:pt x="2516" y="2499"/>
                </a:lnTo>
                <a:close/>
                <a:moveTo>
                  <a:pt x="6245" y="2499"/>
                </a:moveTo>
                <a:lnTo>
                  <a:pt x="6245" y="3766"/>
                </a:lnTo>
                <a:lnTo>
                  <a:pt x="4390" y="3766"/>
                </a:lnTo>
                <a:lnTo>
                  <a:pt x="4390" y="2499"/>
                </a:lnTo>
                <a:close/>
                <a:moveTo>
                  <a:pt x="8119" y="2499"/>
                </a:moveTo>
                <a:lnTo>
                  <a:pt x="8119" y="3766"/>
                </a:lnTo>
                <a:lnTo>
                  <a:pt x="6870" y="3766"/>
                </a:lnTo>
                <a:lnTo>
                  <a:pt x="6870" y="2499"/>
                </a:lnTo>
                <a:close/>
                <a:moveTo>
                  <a:pt x="8315" y="4372"/>
                </a:moveTo>
                <a:lnTo>
                  <a:pt x="9029" y="5015"/>
                </a:lnTo>
                <a:lnTo>
                  <a:pt x="1624" y="4997"/>
                </a:lnTo>
                <a:lnTo>
                  <a:pt x="2320" y="4372"/>
                </a:lnTo>
                <a:close/>
                <a:moveTo>
                  <a:pt x="3141" y="5621"/>
                </a:moveTo>
                <a:lnTo>
                  <a:pt x="3141" y="6246"/>
                </a:lnTo>
                <a:lnTo>
                  <a:pt x="1892" y="6246"/>
                </a:lnTo>
                <a:lnTo>
                  <a:pt x="1892" y="5621"/>
                </a:lnTo>
                <a:close/>
                <a:moveTo>
                  <a:pt x="3765" y="5621"/>
                </a:moveTo>
                <a:lnTo>
                  <a:pt x="6870" y="5639"/>
                </a:lnTo>
                <a:lnTo>
                  <a:pt x="6870" y="6246"/>
                </a:lnTo>
                <a:lnTo>
                  <a:pt x="3765" y="6246"/>
                </a:lnTo>
                <a:lnTo>
                  <a:pt x="3765" y="5621"/>
                </a:lnTo>
                <a:close/>
                <a:moveTo>
                  <a:pt x="8743" y="5639"/>
                </a:moveTo>
                <a:lnTo>
                  <a:pt x="8743" y="6246"/>
                </a:lnTo>
                <a:lnTo>
                  <a:pt x="7494" y="6246"/>
                </a:lnTo>
                <a:lnTo>
                  <a:pt x="7494" y="5639"/>
                </a:lnTo>
                <a:close/>
                <a:moveTo>
                  <a:pt x="3141" y="6870"/>
                </a:moveTo>
                <a:lnTo>
                  <a:pt x="3141" y="8137"/>
                </a:lnTo>
                <a:lnTo>
                  <a:pt x="1892" y="8137"/>
                </a:lnTo>
                <a:lnTo>
                  <a:pt x="1892" y="6870"/>
                </a:lnTo>
                <a:close/>
                <a:moveTo>
                  <a:pt x="6870" y="6870"/>
                </a:moveTo>
                <a:lnTo>
                  <a:pt x="6870" y="8137"/>
                </a:lnTo>
                <a:lnTo>
                  <a:pt x="3765" y="8137"/>
                </a:lnTo>
                <a:lnTo>
                  <a:pt x="3765" y="6870"/>
                </a:lnTo>
                <a:close/>
                <a:moveTo>
                  <a:pt x="8743" y="6870"/>
                </a:moveTo>
                <a:lnTo>
                  <a:pt x="8743" y="8137"/>
                </a:lnTo>
                <a:lnTo>
                  <a:pt x="7494" y="8137"/>
                </a:lnTo>
                <a:lnTo>
                  <a:pt x="7494" y="6870"/>
                </a:lnTo>
                <a:close/>
                <a:moveTo>
                  <a:pt x="4265" y="8762"/>
                </a:moveTo>
                <a:lnTo>
                  <a:pt x="3854" y="9993"/>
                </a:lnTo>
                <a:lnTo>
                  <a:pt x="625" y="9993"/>
                </a:lnTo>
                <a:lnTo>
                  <a:pt x="625" y="9368"/>
                </a:lnTo>
                <a:lnTo>
                  <a:pt x="1267" y="9368"/>
                </a:lnTo>
                <a:lnTo>
                  <a:pt x="1267" y="8762"/>
                </a:lnTo>
                <a:close/>
                <a:moveTo>
                  <a:pt x="5710" y="8762"/>
                </a:moveTo>
                <a:lnTo>
                  <a:pt x="6138" y="9993"/>
                </a:lnTo>
                <a:lnTo>
                  <a:pt x="4497" y="9993"/>
                </a:lnTo>
                <a:lnTo>
                  <a:pt x="4925" y="8762"/>
                </a:lnTo>
                <a:close/>
                <a:moveTo>
                  <a:pt x="9368" y="8762"/>
                </a:moveTo>
                <a:lnTo>
                  <a:pt x="9368" y="9368"/>
                </a:lnTo>
                <a:lnTo>
                  <a:pt x="10010" y="9368"/>
                </a:lnTo>
                <a:lnTo>
                  <a:pt x="10010" y="9993"/>
                </a:lnTo>
                <a:lnTo>
                  <a:pt x="6781" y="9993"/>
                </a:lnTo>
                <a:lnTo>
                  <a:pt x="6370" y="8762"/>
                </a:lnTo>
                <a:close/>
                <a:moveTo>
                  <a:pt x="3230" y="1"/>
                </a:moveTo>
                <a:lnTo>
                  <a:pt x="2891" y="982"/>
                </a:lnTo>
                <a:lnTo>
                  <a:pt x="518" y="2499"/>
                </a:lnTo>
                <a:lnTo>
                  <a:pt x="1892" y="2499"/>
                </a:lnTo>
                <a:lnTo>
                  <a:pt x="1892" y="3926"/>
                </a:lnTo>
                <a:lnTo>
                  <a:pt x="0" y="5621"/>
                </a:lnTo>
                <a:lnTo>
                  <a:pt x="1267" y="5621"/>
                </a:lnTo>
                <a:lnTo>
                  <a:pt x="1267" y="8137"/>
                </a:lnTo>
                <a:lnTo>
                  <a:pt x="661" y="8137"/>
                </a:lnTo>
                <a:lnTo>
                  <a:pt x="661" y="8762"/>
                </a:lnTo>
                <a:lnTo>
                  <a:pt x="0" y="8762"/>
                </a:lnTo>
                <a:lnTo>
                  <a:pt x="0" y="10617"/>
                </a:lnTo>
                <a:lnTo>
                  <a:pt x="10617" y="10617"/>
                </a:lnTo>
                <a:lnTo>
                  <a:pt x="10617" y="8762"/>
                </a:lnTo>
                <a:lnTo>
                  <a:pt x="9974" y="8762"/>
                </a:lnTo>
                <a:lnTo>
                  <a:pt x="9974" y="8137"/>
                </a:lnTo>
                <a:lnTo>
                  <a:pt x="9368" y="8137"/>
                </a:lnTo>
                <a:lnTo>
                  <a:pt x="9368" y="5639"/>
                </a:lnTo>
                <a:lnTo>
                  <a:pt x="10617" y="5639"/>
                </a:lnTo>
                <a:lnTo>
                  <a:pt x="8743" y="3926"/>
                </a:lnTo>
                <a:lnTo>
                  <a:pt x="8743" y="2499"/>
                </a:lnTo>
                <a:lnTo>
                  <a:pt x="10117" y="2499"/>
                </a:lnTo>
                <a:lnTo>
                  <a:pt x="7744" y="982"/>
                </a:lnTo>
                <a:lnTo>
                  <a:pt x="7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59"/>
          <p:cNvGrpSpPr/>
          <p:nvPr/>
        </p:nvGrpSpPr>
        <p:grpSpPr>
          <a:xfrm rot="536105">
            <a:off x="4882292" y="3905581"/>
            <a:ext cx="284678" cy="441079"/>
            <a:chOff x="6318481" y="3413348"/>
            <a:chExt cx="220084" cy="340997"/>
          </a:xfrm>
        </p:grpSpPr>
        <p:sp>
          <p:nvSpPr>
            <p:cNvPr id="811" name="Google Shape;811;p59"/>
            <p:cNvSpPr/>
            <p:nvPr/>
          </p:nvSpPr>
          <p:spPr>
            <a:xfrm>
              <a:off x="6318481" y="3413348"/>
              <a:ext cx="139861" cy="340997"/>
            </a:xfrm>
            <a:custGeom>
              <a:avLst/>
              <a:gdLst/>
              <a:ahLst/>
              <a:cxnLst/>
              <a:rect l="l" t="t" r="r" b="b"/>
              <a:pathLst>
                <a:path w="4355" h="10618" extrusionOk="0">
                  <a:moveTo>
                    <a:pt x="1250" y="4372"/>
                  </a:moveTo>
                  <a:lnTo>
                    <a:pt x="1250" y="4997"/>
                  </a:lnTo>
                  <a:lnTo>
                    <a:pt x="625" y="4997"/>
                  </a:lnTo>
                  <a:lnTo>
                    <a:pt x="625" y="4372"/>
                  </a:lnTo>
                  <a:close/>
                  <a:moveTo>
                    <a:pt x="2499" y="4372"/>
                  </a:moveTo>
                  <a:lnTo>
                    <a:pt x="2499" y="4997"/>
                  </a:lnTo>
                  <a:lnTo>
                    <a:pt x="1874" y="4997"/>
                  </a:lnTo>
                  <a:lnTo>
                    <a:pt x="1874" y="4372"/>
                  </a:lnTo>
                  <a:close/>
                  <a:moveTo>
                    <a:pt x="3730" y="4372"/>
                  </a:moveTo>
                  <a:lnTo>
                    <a:pt x="3730" y="4997"/>
                  </a:lnTo>
                  <a:lnTo>
                    <a:pt x="3123" y="4997"/>
                  </a:lnTo>
                  <a:lnTo>
                    <a:pt x="3123" y="4372"/>
                  </a:lnTo>
                  <a:close/>
                  <a:moveTo>
                    <a:pt x="1250" y="1"/>
                  </a:moveTo>
                  <a:lnTo>
                    <a:pt x="1250" y="3766"/>
                  </a:lnTo>
                  <a:lnTo>
                    <a:pt x="1" y="3766"/>
                  </a:lnTo>
                  <a:lnTo>
                    <a:pt x="1" y="5621"/>
                  </a:lnTo>
                  <a:lnTo>
                    <a:pt x="1250" y="5621"/>
                  </a:lnTo>
                  <a:lnTo>
                    <a:pt x="1250" y="10617"/>
                  </a:lnTo>
                  <a:lnTo>
                    <a:pt x="1874" y="10617"/>
                  </a:lnTo>
                  <a:lnTo>
                    <a:pt x="1874" y="5621"/>
                  </a:lnTo>
                  <a:lnTo>
                    <a:pt x="2499" y="5621"/>
                  </a:lnTo>
                  <a:lnTo>
                    <a:pt x="2499" y="10617"/>
                  </a:lnTo>
                  <a:lnTo>
                    <a:pt x="3123" y="10617"/>
                  </a:lnTo>
                  <a:lnTo>
                    <a:pt x="3123" y="5621"/>
                  </a:lnTo>
                  <a:lnTo>
                    <a:pt x="4354" y="5621"/>
                  </a:lnTo>
                  <a:lnTo>
                    <a:pt x="4354" y="3766"/>
                  </a:lnTo>
                  <a:lnTo>
                    <a:pt x="3123" y="3766"/>
                  </a:lnTo>
                  <a:lnTo>
                    <a:pt x="3123" y="1"/>
                  </a:lnTo>
                  <a:lnTo>
                    <a:pt x="2499" y="1"/>
                  </a:lnTo>
                  <a:lnTo>
                    <a:pt x="2499" y="3766"/>
                  </a:lnTo>
                  <a:lnTo>
                    <a:pt x="1874" y="3766"/>
                  </a:lnTo>
                  <a:lnTo>
                    <a:pt x="18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9"/>
            <p:cNvSpPr/>
            <p:nvPr/>
          </p:nvSpPr>
          <p:spPr>
            <a:xfrm>
              <a:off x="6438238" y="3413348"/>
              <a:ext cx="100327" cy="340997"/>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59"/>
          <p:cNvSpPr/>
          <p:nvPr/>
        </p:nvSpPr>
        <p:spPr>
          <a:xfrm rot="-806847">
            <a:off x="986029" y="4130335"/>
            <a:ext cx="441018" cy="387640"/>
          </a:xfrm>
          <a:custGeom>
            <a:avLst/>
            <a:gdLst/>
            <a:ahLst/>
            <a:cxnLst/>
            <a:rect l="l" t="t" r="r" b="b"/>
            <a:pathLst>
              <a:path w="10617" h="9332" extrusionOk="0">
                <a:moveTo>
                  <a:pt x="2802" y="750"/>
                </a:moveTo>
                <a:lnTo>
                  <a:pt x="4550" y="2498"/>
                </a:lnTo>
                <a:lnTo>
                  <a:pt x="1071" y="2498"/>
                </a:lnTo>
                <a:lnTo>
                  <a:pt x="2802" y="750"/>
                </a:lnTo>
                <a:close/>
                <a:moveTo>
                  <a:pt x="4978" y="3123"/>
                </a:moveTo>
                <a:lnTo>
                  <a:pt x="4978" y="5603"/>
                </a:lnTo>
                <a:lnTo>
                  <a:pt x="625" y="5603"/>
                </a:lnTo>
                <a:lnTo>
                  <a:pt x="625" y="3123"/>
                </a:lnTo>
                <a:close/>
                <a:moveTo>
                  <a:pt x="4978" y="6227"/>
                </a:moveTo>
                <a:lnTo>
                  <a:pt x="4978" y="8707"/>
                </a:lnTo>
                <a:lnTo>
                  <a:pt x="625" y="8707"/>
                </a:lnTo>
                <a:lnTo>
                  <a:pt x="625" y="6227"/>
                </a:lnTo>
                <a:close/>
                <a:moveTo>
                  <a:pt x="1249" y="0"/>
                </a:moveTo>
                <a:lnTo>
                  <a:pt x="1249" y="625"/>
                </a:lnTo>
                <a:lnTo>
                  <a:pt x="2052" y="625"/>
                </a:lnTo>
                <a:lnTo>
                  <a:pt x="0" y="2677"/>
                </a:lnTo>
                <a:lnTo>
                  <a:pt x="0" y="9332"/>
                </a:lnTo>
                <a:lnTo>
                  <a:pt x="5603" y="9332"/>
                </a:lnTo>
                <a:lnTo>
                  <a:pt x="5603" y="2677"/>
                </a:lnTo>
                <a:lnTo>
                  <a:pt x="3551" y="625"/>
                </a:lnTo>
                <a:lnTo>
                  <a:pt x="10617" y="625"/>
                </a:lnTo>
                <a:lnTo>
                  <a:pt x="10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59"/>
          <p:cNvGrpSpPr/>
          <p:nvPr/>
        </p:nvGrpSpPr>
        <p:grpSpPr>
          <a:xfrm rot="571104">
            <a:off x="990181" y="2884622"/>
            <a:ext cx="284681" cy="441083"/>
            <a:chOff x="4833226" y="3413348"/>
            <a:chExt cx="220084" cy="340997"/>
          </a:xfrm>
        </p:grpSpPr>
        <p:sp>
          <p:nvSpPr>
            <p:cNvPr id="815" name="Google Shape;815;p59"/>
            <p:cNvSpPr/>
            <p:nvPr/>
          </p:nvSpPr>
          <p:spPr>
            <a:xfrm>
              <a:off x="4833226" y="3493571"/>
              <a:ext cx="220084" cy="260774"/>
            </a:xfrm>
            <a:custGeom>
              <a:avLst/>
              <a:gdLst/>
              <a:ahLst/>
              <a:cxnLst/>
              <a:rect l="l" t="t" r="r" b="b"/>
              <a:pathLst>
                <a:path w="6853" h="8120" extrusionOk="0">
                  <a:moveTo>
                    <a:pt x="5603" y="3766"/>
                  </a:moveTo>
                  <a:lnTo>
                    <a:pt x="5603" y="4087"/>
                  </a:lnTo>
                  <a:cubicBezTo>
                    <a:pt x="5603" y="4247"/>
                    <a:pt x="5460" y="4390"/>
                    <a:pt x="5300" y="4390"/>
                  </a:cubicBezTo>
                  <a:lnTo>
                    <a:pt x="1553" y="4390"/>
                  </a:lnTo>
                  <a:cubicBezTo>
                    <a:pt x="1392" y="4390"/>
                    <a:pt x="1249" y="4247"/>
                    <a:pt x="1249" y="4087"/>
                  </a:cubicBezTo>
                  <a:lnTo>
                    <a:pt x="1249" y="3766"/>
                  </a:lnTo>
                  <a:close/>
                  <a:moveTo>
                    <a:pt x="5300" y="5015"/>
                  </a:moveTo>
                  <a:cubicBezTo>
                    <a:pt x="5799" y="5015"/>
                    <a:pt x="6228" y="5568"/>
                    <a:pt x="6228" y="6264"/>
                  </a:cubicBezTo>
                  <a:cubicBezTo>
                    <a:pt x="6228" y="6942"/>
                    <a:pt x="5799" y="7495"/>
                    <a:pt x="5300" y="7495"/>
                  </a:cubicBezTo>
                  <a:lnTo>
                    <a:pt x="1553" y="7495"/>
                  </a:lnTo>
                  <a:cubicBezTo>
                    <a:pt x="1035" y="7495"/>
                    <a:pt x="625" y="6942"/>
                    <a:pt x="625" y="6264"/>
                  </a:cubicBezTo>
                  <a:cubicBezTo>
                    <a:pt x="625" y="5568"/>
                    <a:pt x="1035" y="5015"/>
                    <a:pt x="1553" y="5015"/>
                  </a:cubicBezTo>
                  <a:close/>
                  <a:moveTo>
                    <a:pt x="1874" y="1"/>
                  </a:moveTo>
                  <a:lnTo>
                    <a:pt x="1874" y="3141"/>
                  </a:lnTo>
                  <a:lnTo>
                    <a:pt x="625" y="3141"/>
                  </a:lnTo>
                  <a:lnTo>
                    <a:pt x="625" y="4087"/>
                  </a:lnTo>
                  <a:cubicBezTo>
                    <a:pt x="625" y="4283"/>
                    <a:pt x="696" y="4479"/>
                    <a:pt x="803" y="4622"/>
                  </a:cubicBezTo>
                  <a:cubicBezTo>
                    <a:pt x="661" y="4711"/>
                    <a:pt x="554" y="4818"/>
                    <a:pt x="429" y="4961"/>
                  </a:cubicBezTo>
                  <a:cubicBezTo>
                    <a:pt x="161" y="5318"/>
                    <a:pt x="0" y="5764"/>
                    <a:pt x="0" y="6264"/>
                  </a:cubicBezTo>
                  <a:cubicBezTo>
                    <a:pt x="0" y="6745"/>
                    <a:pt x="161" y="7209"/>
                    <a:pt x="429" y="7548"/>
                  </a:cubicBezTo>
                  <a:cubicBezTo>
                    <a:pt x="732" y="7923"/>
                    <a:pt x="1125" y="8119"/>
                    <a:pt x="1553" y="8119"/>
                  </a:cubicBezTo>
                  <a:lnTo>
                    <a:pt x="5300" y="8119"/>
                  </a:lnTo>
                  <a:cubicBezTo>
                    <a:pt x="5728" y="8119"/>
                    <a:pt x="6120" y="7923"/>
                    <a:pt x="6406" y="7548"/>
                  </a:cubicBezTo>
                  <a:cubicBezTo>
                    <a:pt x="6691" y="7209"/>
                    <a:pt x="6852" y="6745"/>
                    <a:pt x="6852" y="6264"/>
                  </a:cubicBezTo>
                  <a:cubicBezTo>
                    <a:pt x="6852" y="5764"/>
                    <a:pt x="6691" y="5318"/>
                    <a:pt x="6406" y="4961"/>
                  </a:cubicBezTo>
                  <a:cubicBezTo>
                    <a:pt x="6299" y="4818"/>
                    <a:pt x="6174" y="4711"/>
                    <a:pt x="6049" y="4622"/>
                  </a:cubicBezTo>
                  <a:cubicBezTo>
                    <a:pt x="6156" y="4479"/>
                    <a:pt x="6228" y="4283"/>
                    <a:pt x="6228" y="4087"/>
                  </a:cubicBezTo>
                  <a:lnTo>
                    <a:pt x="6228" y="3141"/>
                  </a:lnTo>
                  <a:lnTo>
                    <a:pt x="4979" y="3141"/>
                  </a:lnTo>
                  <a:lnTo>
                    <a:pt x="4979" y="1"/>
                  </a:lnTo>
                  <a:lnTo>
                    <a:pt x="4354" y="1"/>
                  </a:lnTo>
                  <a:lnTo>
                    <a:pt x="4354" y="3141"/>
                  </a:lnTo>
                  <a:lnTo>
                    <a:pt x="3730" y="3141"/>
                  </a:lnTo>
                  <a:lnTo>
                    <a:pt x="3730" y="1"/>
                  </a:lnTo>
                  <a:lnTo>
                    <a:pt x="3105" y="1"/>
                  </a:lnTo>
                  <a:lnTo>
                    <a:pt x="3105" y="3141"/>
                  </a:lnTo>
                  <a:lnTo>
                    <a:pt x="2498" y="3141"/>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p:nvPr/>
          </p:nvSpPr>
          <p:spPr>
            <a:xfrm>
              <a:off x="4932944" y="3413348"/>
              <a:ext cx="20072" cy="60216"/>
            </a:xfrm>
            <a:custGeom>
              <a:avLst/>
              <a:gdLst/>
              <a:ahLst/>
              <a:cxnLst/>
              <a:rect l="l" t="t" r="r" b="b"/>
              <a:pathLst>
                <a:path w="625" h="1875" extrusionOk="0">
                  <a:moveTo>
                    <a:pt x="0" y="1"/>
                  </a:moveTo>
                  <a:lnTo>
                    <a:pt x="0" y="1874"/>
                  </a:lnTo>
                  <a:lnTo>
                    <a:pt x="625" y="187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4973055" y="3413348"/>
              <a:ext cx="80255" cy="60216"/>
            </a:xfrm>
            <a:custGeom>
              <a:avLst/>
              <a:gdLst/>
              <a:ahLst/>
              <a:cxnLst/>
              <a:rect l="l" t="t" r="r" b="b"/>
              <a:pathLst>
                <a:path w="2499" h="1875" extrusionOk="0">
                  <a:moveTo>
                    <a:pt x="1874" y="1"/>
                  </a:moveTo>
                  <a:cubicBezTo>
                    <a:pt x="1874" y="340"/>
                    <a:pt x="1588" y="625"/>
                    <a:pt x="1249" y="625"/>
                  </a:cubicBezTo>
                  <a:cubicBezTo>
                    <a:pt x="553" y="625"/>
                    <a:pt x="0" y="1178"/>
                    <a:pt x="0" y="1874"/>
                  </a:cubicBezTo>
                  <a:lnTo>
                    <a:pt x="625" y="1874"/>
                  </a:lnTo>
                  <a:cubicBezTo>
                    <a:pt x="625" y="1535"/>
                    <a:pt x="910" y="1250"/>
                    <a:pt x="1249" y="1250"/>
                  </a:cubicBezTo>
                  <a:cubicBezTo>
                    <a:pt x="1927" y="1250"/>
                    <a:pt x="2498" y="69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4833226" y="3413348"/>
              <a:ext cx="80255" cy="60216"/>
            </a:xfrm>
            <a:custGeom>
              <a:avLst/>
              <a:gdLst/>
              <a:ahLst/>
              <a:cxnLst/>
              <a:rect l="l" t="t" r="r" b="b"/>
              <a:pathLst>
                <a:path w="2499" h="1875" extrusionOk="0">
                  <a:moveTo>
                    <a:pt x="0" y="1"/>
                  </a:moveTo>
                  <a:cubicBezTo>
                    <a:pt x="0" y="697"/>
                    <a:pt x="554" y="1250"/>
                    <a:pt x="1249" y="1250"/>
                  </a:cubicBezTo>
                  <a:cubicBezTo>
                    <a:pt x="1588" y="1250"/>
                    <a:pt x="1874" y="1535"/>
                    <a:pt x="1874" y="1874"/>
                  </a:cubicBezTo>
                  <a:lnTo>
                    <a:pt x="2498" y="1874"/>
                  </a:lnTo>
                  <a:cubicBezTo>
                    <a:pt x="2498" y="1178"/>
                    <a:pt x="1927" y="625"/>
                    <a:pt x="1249" y="625"/>
                  </a:cubicBezTo>
                  <a:cubicBezTo>
                    <a:pt x="910" y="625"/>
                    <a:pt x="625" y="340"/>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59"/>
          <p:cNvSpPr/>
          <p:nvPr/>
        </p:nvSpPr>
        <p:spPr>
          <a:xfrm rot="722622">
            <a:off x="989862" y="1837751"/>
            <a:ext cx="284628" cy="441065"/>
          </a:xfrm>
          <a:custGeom>
            <a:avLst/>
            <a:gdLst/>
            <a:ahLst/>
            <a:cxnLst/>
            <a:rect l="l" t="t" r="r" b="b"/>
            <a:pathLst>
              <a:path w="6852" h="10618" extrusionOk="0">
                <a:moveTo>
                  <a:pt x="3426" y="625"/>
                </a:moveTo>
                <a:cubicBezTo>
                  <a:pt x="3605" y="625"/>
                  <a:pt x="3730" y="768"/>
                  <a:pt x="3730" y="929"/>
                </a:cubicBezTo>
                <a:cubicBezTo>
                  <a:pt x="3730" y="1107"/>
                  <a:pt x="3605" y="1250"/>
                  <a:pt x="3426" y="1250"/>
                </a:cubicBezTo>
                <a:cubicBezTo>
                  <a:pt x="3248" y="1250"/>
                  <a:pt x="3105" y="1107"/>
                  <a:pt x="3105" y="929"/>
                </a:cubicBezTo>
                <a:cubicBezTo>
                  <a:pt x="3105" y="768"/>
                  <a:pt x="3248" y="625"/>
                  <a:pt x="3426" y="625"/>
                </a:cubicBezTo>
                <a:close/>
                <a:moveTo>
                  <a:pt x="3426" y="1874"/>
                </a:moveTo>
                <a:cubicBezTo>
                  <a:pt x="4176" y="1874"/>
                  <a:pt x="4800" y="2410"/>
                  <a:pt x="4943" y="3123"/>
                </a:cubicBezTo>
                <a:lnTo>
                  <a:pt x="1892" y="3123"/>
                </a:lnTo>
                <a:cubicBezTo>
                  <a:pt x="2052" y="2410"/>
                  <a:pt x="2677" y="1874"/>
                  <a:pt x="3426" y="1874"/>
                </a:cubicBezTo>
                <a:close/>
                <a:moveTo>
                  <a:pt x="4978" y="3730"/>
                </a:moveTo>
                <a:lnTo>
                  <a:pt x="4978" y="4979"/>
                </a:lnTo>
                <a:lnTo>
                  <a:pt x="1874" y="4979"/>
                </a:lnTo>
                <a:lnTo>
                  <a:pt x="1874" y="3730"/>
                </a:lnTo>
                <a:close/>
                <a:moveTo>
                  <a:pt x="4978" y="5603"/>
                </a:moveTo>
                <a:lnTo>
                  <a:pt x="4978" y="5907"/>
                </a:lnTo>
                <a:cubicBezTo>
                  <a:pt x="4978" y="6264"/>
                  <a:pt x="5103" y="6585"/>
                  <a:pt x="5300" y="6852"/>
                </a:cubicBezTo>
                <a:lnTo>
                  <a:pt x="1553" y="6852"/>
                </a:lnTo>
                <a:cubicBezTo>
                  <a:pt x="1749" y="6585"/>
                  <a:pt x="1874" y="6264"/>
                  <a:pt x="1874" y="5907"/>
                </a:cubicBezTo>
                <a:lnTo>
                  <a:pt x="1874" y="5603"/>
                </a:lnTo>
                <a:close/>
                <a:moveTo>
                  <a:pt x="5906" y="8994"/>
                </a:moveTo>
                <a:lnTo>
                  <a:pt x="5906" y="9689"/>
                </a:lnTo>
                <a:cubicBezTo>
                  <a:pt x="5728" y="9600"/>
                  <a:pt x="5567" y="9475"/>
                  <a:pt x="5442" y="9368"/>
                </a:cubicBezTo>
                <a:cubicBezTo>
                  <a:pt x="5567" y="9243"/>
                  <a:pt x="5746" y="9118"/>
                  <a:pt x="5906" y="8994"/>
                </a:cubicBezTo>
                <a:close/>
                <a:moveTo>
                  <a:pt x="3426" y="8762"/>
                </a:moveTo>
                <a:cubicBezTo>
                  <a:pt x="3747" y="8762"/>
                  <a:pt x="4211" y="9083"/>
                  <a:pt x="4532" y="9368"/>
                </a:cubicBezTo>
                <a:cubicBezTo>
                  <a:pt x="4211" y="9672"/>
                  <a:pt x="3747" y="9993"/>
                  <a:pt x="3426" y="9993"/>
                </a:cubicBezTo>
                <a:cubicBezTo>
                  <a:pt x="3105" y="9993"/>
                  <a:pt x="2641" y="9672"/>
                  <a:pt x="2320" y="9368"/>
                </a:cubicBezTo>
                <a:cubicBezTo>
                  <a:pt x="2641" y="9083"/>
                  <a:pt x="3105" y="8762"/>
                  <a:pt x="3426" y="8762"/>
                </a:cubicBezTo>
                <a:close/>
                <a:moveTo>
                  <a:pt x="3426" y="1"/>
                </a:moveTo>
                <a:cubicBezTo>
                  <a:pt x="2909" y="1"/>
                  <a:pt x="2498" y="429"/>
                  <a:pt x="2498" y="929"/>
                </a:cubicBezTo>
                <a:cubicBezTo>
                  <a:pt x="2498" y="1107"/>
                  <a:pt x="2534" y="1268"/>
                  <a:pt x="2623" y="1410"/>
                </a:cubicBezTo>
                <a:cubicBezTo>
                  <a:pt x="1910" y="1696"/>
                  <a:pt x="1374" y="2338"/>
                  <a:pt x="1267" y="3123"/>
                </a:cubicBezTo>
                <a:lnTo>
                  <a:pt x="625" y="3123"/>
                </a:lnTo>
                <a:lnTo>
                  <a:pt x="625" y="3730"/>
                </a:lnTo>
                <a:lnTo>
                  <a:pt x="1249" y="3730"/>
                </a:lnTo>
                <a:lnTo>
                  <a:pt x="1249" y="4979"/>
                </a:lnTo>
                <a:lnTo>
                  <a:pt x="625" y="4979"/>
                </a:lnTo>
                <a:lnTo>
                  <a:pt x="625" y="5603"/>
                </a:lnTo>
                <a:lnTo>
                  <a:pt x="1249" y="5603"/>
                </a:lnTo>
                <a:lnTo>
                  <a:pt x="1249" y="5907"/>
                </a:lnTo>
                <a:cubicBezTo>
                  <a:pt x="1249" y="6424"/>
                  <a:pt x="821" y="6852"/>
                  <a:pt x="322" y="6852"/>
                </a:cubicBezTo>
                <a:lnTo>
                  <a:pt x="0" y="6852"/>
                </a:lnTo>
                <a:lnTo>
                  <a:pt x="0" y="7477"/>
                </a:lnTo>
                <a:lnTo>
                  <a:pt x="3105" y="7477"/>
                </a:lnTo>
                <a:lnTo>
                  <a:pt x="3105" y="8173"/>
                </a:lnTo>
                <a:cubicBezTo>
                  <a:pt x="2409" y="8351"/>
                  <a:pt x="1731" y="9065"/>
                  <a:pt x="1642" y="9172"/>
                </a:cubicBezTo>
                <a:lnTo>
                  <a:pt x="1446" y="9368"/>
                </a:lnTo>
                <a:lnTo>
                  <a:pt x="1642" y="9582"/>
                </a:lnTo>
                <a:cubicBezTo>
                  <a:pt x="1731" y="9689"/>
                  <a:pt x="2623" y="10617"/>
                  <a:pt x="3426" y="10617"/>
                </a:cubicBezTo>
                <a:cubicBezTo>
                  <a:pt x="4015" y="10617"/>
                  <a:pt x="4657" y="10100"/>
                  <a:pt x="4996" y="9796"/>
                </a:cubicBezTo>
                <a:cubicBezTo>
                  <a:pt x="5246" y="10011"/>
                  <a:pt x="5692" y="10350"/>
                  <a:pt x="6120" y="10492"/>
                </a:cubicBezTo>
                <a:lnTo>
                  <a:pt x="6531" y="10617"/>
                </a:lnTo>
                <a:lnTo>
                  <a:pt x="6531" y="8066"/>
                </a:lnTo>
                <a:lnTo>
                  <a:pt x="6120" y="8208"/>
                </a:lnTo>
                <a:cubicBezTo>
                  <a:pt x="5674" y="8351"/>
                  <a:pt x="5246" y="8708"/>
                  <a:pt x="4978" y="8940"/>
                </a:cubicBezTo>
                <a:cubicBezTo>
                  <a:pt x="4711" y="8690"/>
                  <a:pt x="4229" y="8298"/>
                  <a:pt x="3730" y="8173"/>
                </a:cubicBezTo>
                <a:lnTo>
                  <a:pt x="3730" y="7477"/>
                </a:lnTo>
                <a:lnTo>
                  <a:pt x="6852" y="7477"/>
                </a:lnTo>
                <a:lnTo>
                  <a:pt x="6852" y="6852"/>
                </a:lnTo>
                <a:lnTo>
                  <a:pt x="6531" y="6852"/>
                </a:lnTo>
                <a:cubicBezTo>
                  <a:pt x="6013" y="6852"/>
                  <a:pt x="5603" y="6424"/>
                  <a:pt x="5603" y="5907"/>
                </a:cubicBezTo>
                <a:lnTo>
                  <a:pt x="5603" y="5603"/>
                </a:lnTo>
                <a:lnTo>
                  <a:pt x="6227" y="5603"/>
                </a:lnTo>
                <a:lnTo>
                  <a:pt x="6227" y="4979"/>
                </a:lnTo>
                <a:lnTo>
                  <a:pt x="5603" y="4979"/>
                </a:lnTo>
                <a:lnTo>
                  <a:pt x="5603" y="3730"/>
                </a:lnTo>
                <a:lnTo>
                  <a:pt x="6227" y="3730"/>
                </a:lnTo>
                <a:lnTo>
                  <a:pt x="6227" y="3123"/>
                </a:lnTo>
                <a:lnTo>
                  <a:pt x="5585" y="3123"/>
                </a:lnTo>
                <a:cubicBezTo>
                  <a:pt x="5460" y="2338"/>
                  <a:pt x="4943" y="1696"/>
                  <a:pt x="4229" y="1410"/>
                </a:cubicBezTo>
                <a:cubicBezTo>
                  <a:pt x="4318" y="1268"/>
                  <a:pt x="4354" y="1107"/>
                  <a:pt x="4354" y="929"/>
                </a:cubicBezTo>
                <a:cubicBezTo>
                  <a:pt x="4354" y="429"/>
                  <a:pt x="3944" y="1"/>
                  <a:pt x="3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59"/>
          <p:cNvGrpSpPr/>
          <p:nvPr/>
        </p:nvGrpSpPr>
        <p:grpSpPr>
          <a:xfrm rot="-879690">
            <a:off x="4804045" y="2884785"/>
            <a:ext cx="441793" cy="441086"/>
            <a:chOff x="7743006" y="3413348"/>
            <a:chExt cx="341543" cy="340997"/>
          </a:xfrm>
        </p:grpSpPr>
        <p:sp>
          <p:nvSpPr>
            <p:cNvPr id="821" name="Google Shape;821;p59"/>
            <p:cNvSpPr/>
            <p:nvPr/>
          </p:nvSpPr>
          <p:spPr>
            <a:xfrm>
              <a:off x="7743006" y="3413348"/>
              <a:ext cx="341543" cy="340997"/>
            </a:xfrm>
            <a:custGeom>
              <a:avLst/>
              <a:gdLst/>
              <a:ahLst/>
              <a:cxnLst/>
              <a:rect l="l" t="t" r="r" b="b"/>
              <a:pathLst>
                <a:path w="10635" h="10618" extrusionOk="0">
                  <a:moveTo>
                    <a:pt x="2980" y="625"/>
                  </a:moveTo>
                  <a:cubicBezTo>
                    <a:pt x="3266" y="964"/>
                    <a:pt x="3426" y="1178"/>
                    <a:pt x="3426" y="1553"/>
                  </a:cubicBezTo>
                  <a:cubicBezTo>
                    <a:pt x="3426" y="1714"/>
                    <a:pt x="3355" y="1803"/>
                    <a:pt x="3194" y="1981"/>
                  </a:cubicBezTo>
                  <a:cubicBezTo>
                    <a:pt x="3016" y="2178"/>
                    <a:pt x="2802" y="2410"/>
                    <a:pt x="2802" y="2802"/>
                  </a:cubicBezTo>
                  <a:cubicBezTo>
                    <a:pt x="2802" y="3195"/>
                    <a:pt x="3016" y="3444"/>
                    <a:pt x="3194" y="3641"/>
                  </a:cubicBezTo>
                  <a:cubicBezTo>
                    <a:pt x="3355" y="3801"/>
                    <a:pt x="3426" y="3908"/>
                    <a:pt x="3426" y="4051"/>
                  </a:cubicBezTo>
                  <a:cubicBezTo>
                    <a:pt x="3426" y="4426"/>
                    <a:pt x="3266" y="4640"/>
                    <a:pt x="2980" y="4979"/>
                  </a:cubicBezTo>
                  <a:lnTo>
                    <a:pt x="2213" y="4979"/>
                  </a:lnTo>
                  <a:cubicBezTo>
                    <a:pt x="2391" y="4729"/>
                    <a:pt x="2498" y="4444"/>
                    <a:pt x="2498" y="4051"/>
                  </a:cubicBezTo>
                  <a:cubicBezTo>
                    <a:pt x="2498" y="3659"/>
                    <a:pt x="2284" y="3409"/>
                    <a:pt x="2106" y="3213"/>
                  </a:cubicBezTo>
                  <a:cubicBezTo>
                    <a:pt x="1963" y="3052"/>
                    <a:pt x="1874" y="2945"/>
                    <a:pt x="1874" y="2802"/>
                  </a:cubicBezTo>
                  <a:cubicBezTo>
                    <a:pt x="1874" y="2659"/>
                    <a:pt x="1963" y="2552"/>
                    <a:pt x="2106" y="2392"/>
                  </a:cubicBezTo>
                  <a:cubicBezTo>
                    <a:pt x="2284" y="2195"/>
                    <a:pt x="2498" y="1946"/>
                    <a:pt x="2498" y="1553"/>
                  </a:cubicBezTo>
                  <a:cubicBezTo>
                    <a:pt x="2498" y="1178"/>
                    <a:pt x="2391" y="875"/>
                    <a:pt x="2213" y="625"/>
                  </a:cubicBezTo>
                  <a:close/>
                  <a:moveTo>
                    <a:pt x="4532" y="625"/>
                  </a:moveTo>
                  <a:cubicBezTo>
                    <a:pt x="4818" y="964"/>
                    <a:pt x="4979" y="1178"/>
                    <a:pt x="4979" y="1553"/>
                  </a:cubicBezTo>
                  <a:cubicBezTo>
                    <a:pt x="4979" y="1714"/>
                    <a:pt x="4907" y="1803"/>
                    <a:pt x="4747" y="1981"/>
                  </a:cubicBezTo>
                  <a:cubicBezTo>
                    <a:pt x="4586" y="2178"/>
                    <a:pt x="4372" y="2410"/>
                    <a:pt x="4372" y="2802"/>
                  </a:cubicBezTo>
                  <a:cubicBezTo>
                    <a:pt x="4372" y="3195"/>
                    <a:pt x="4586" y="3444"/>
                    <a:pt x="4747" y="3641"/>
                  </a:cubicBezTo>
                  <a:cubicBezTo>
                    <a:pt x="4907" y="3801"/>
                    <a:pt x="4979" y="3908"/>
                    <a:pt x="4979" y="4051"/>
                  </a:cubicBezTo>
                  <a:cubicBezTo>
                    <a:pt x="4979" y="4426"/>
                    <a:pt x="4818" y="4640"/>
                    <a:pt x="4532" y="4979"/>
                  </a:cubicBezTo>
                  <a:lnTo>
                    <a:pt x="3765" y="4979"/>
                  </a:lnTo>
                  <a:cubicBezTo>
                    <a:pt x="3944" y="4729"/>
                    <a:pt x="4051" y="4444"/>
                    <a:pt x="4051" y="4051"/>
                  </a:cubicBezTo>
                  <a:cubicBezTo>
                    <a:pt x="4051" y="3659"/>
                    <a:pt x="3837" y="3409"/>
                    <a:pt x="3658" y="3213"/>
                  </a:cubicBezTo>
                  <a:cubicBezTo>
                    <a:pt x="3515" y="3052"/>
                    <a:pt x="3426" y="2945"/>
                    <a:pt x="3426" y="2802"/>
                  </a:cubicBezTo>
                  <a:cubicBezTo>
                    <a:pt x="3426" y="2659"/>
                    <a:pt x="3515" y="2552"/>
                    <a:pt x="3658" y="2392"/>
                  </a:cubicBezTo>
                  <a:cubicBezTo>
                    <a:pt x="3837" y="2195"/>
                    <a:pt x="4051" y="1946"/>
                    <a:pt x="4051" y="1553"/>
                  </a:cubicBezTo>
                  <a:cubicBezTo>
                    <a:pt x="4051" y="1178"/>
                    <a:pt x="3944" y="875"/>
                    <a:pt x="3765" y="625"/>
                  </a:cubicBezTo>
                  <a:close/>
                  <a:moveTo>
                    <a:pt x="7477" y="5603"/>
                  </a:moveTo>
                  <a:lnTo>
                    <a:pt x="7477" y="7745"/>
                  </a:lnTo>
                  <a:cubicBezTo>
                    <a:pt x="7477" y="8405"/>
                    <a:pt x="7048" y="8994"/>
                    <a:pt x="6406" y="9190"/>
                  </a:cubicBezTo>
                  <a:cubicBezTo>
                    <a:pt x="6031" y="9315"/>
                    <a:pt x="5746" y="9636"/>
                    <a:pt x="5657" y="9993"/>
                  </a:cubicBezTo>
                  <a:lnTo>
                    <a:pt x="2463" y="9993"/>
                  </a:lnTo>
                  <a:cubicBezTo>
                    <a:pt x="2356" y="9636"/>
                    <a:pt x="2070" y="9315"/>
                    <a:pt x="1695" y="9190"/>
                  </a:cubicBezTo>
                  <a:cubicBezTo>
                    <a:pt x="1053" y="8976"/>
                    <a:pt x="625" y="8387"/>
                    <a:pt x="625" y="7727"/>
                  </a:cubicBezTo>
                  <a:lnTo>
                    <a:pt x="625" y="5603"/>
                  </a:lnTo>
                  <a:close/>
                  <a:moveTo>
                    <a:pt x="0" y="1"/>
                  </a:moveTo>
                  <a:lnTo>
                    <a:pt x="0" y="625"/>
                  </a:lnTo>
                  <a:lnTo>
                    <a:pt x="1428" y="625"/>
                  </a:lnTo>
                  <a:cubicBezTo>
                    <a:pt x="1624" y="857"/>
                    <a:pt x="1767" y="1036"/>
                    <a:pt x="1838" y="1250"/>
                  </a:cubicBezTo>
                  <a:lnTo>
                    <a:pt x="0" y="1250"/>
                  </a:lnTo>
                  <a:lnTo>
                    <a:pt x="0" y="1874"/>
                  </a:lnTo>
                  <a:lnTo>
                    <a:pt x="1731" y="1874"/>
                  </a:lnTo>
                  <a:cubicBezTo>
                    <a:pt x="1713" y="1910"/>
                    <a:pt x="1678" y="1946"/>
                    <a:pt x="1642" y="1981"/>
                  </a:cubicBezTo>
                  <a:cubicBezTo>
                    <a:pt x="1464" y="2178"/>
                    <a:pt x="1249" y="2410"/>
                    <a:pt x="1249" y="2802"/>
                  </a:cubicBezTo>
                  <a:cubicBezTo>
                    <a:pt x="1249" y="3195"/>
                    <a:pt x="1464" y="3444"/>
                    <a:pt x="1642" y="3641"/>
                  </a:cubicBezTo>
                  <a:cubicBezTo>
                    <a:pt x="1785" y="3801"/>
                    <a:pt x="1874" y="3908"/>
                    <a:pt x="1874" y="4051"/>
                  </a:cubicBezTo>
                  <a:cubicBezTo>
                    <a:pt x="1874" y="4426"/>
                    <a:pt x="1713" y="4640"/>
                    <a:pt x="1428" y="4979"/>
                  </a:cubicBezTo>
                  <a:lnTo>
                    <a:pt x="0" y="4979"/>
                  </a:lnTo>
                  <a:lnTo>
                    <a:pt x="0" y="7727"/>
                  </a:lnTo>
                  <a:cubicBezTo>
                    <a:pt x="0" y="8655"/>
                    <a:pt x="607" y="9493"/>
                    <a:pt x="1499" y="9779"/>
                  </a:cubicBezTo>
                  <a:cubicBezTo>
                    <a:pt x="1731" y="9868"/>
                    <a:pt x="1874" y="10064"/>
                    <a:pt x="1874" y="10314"/>
                  </a:cubicBezTo>
                  <a:lnTo>
                    <a:pt x="1874" y="10617"/>
                  </a:lnTo>
                  <a:lnTo>
                    <a:pt x="6228" y="10617"/>
                  </a:lnTo>
                  <a:lnTo>
                    <a:pt x="6228" y="10314"/>
                  </a:lnTo>
                  <a:cubicBezTo>
                    <a:pt x="6228" y="10064"/>
                    <a:pt x="6388" y="9868"/>
                    <a:pt x="6602" y="9779"/>
                  </a:cubicBezTo>
                  <a:cubicBezTo>
                    <a:pt x="7494" y="9493"/>
                    <a:pt x="8101" y="8655"/>
                    <a:pt x="8101" y="7727"/>
                  </a:cubicBezTo>
                  <a:lnTo>
                    <a:pt x="8101" y="4979"/>
                  </a:lnTo>
                  <a:lnTo>
                    <a:pt x="5318" y="4979"/>
                  </a:lnTo>
                  <a:cubicBezTo>
                    <a:pt x="5496" y="4729"/>
                    <a:pt x="5603" y="4444"/>
                    <a:pt x="5603" y="4051"/>
                  </a:cubicBezTo>
                  <a:cubicBezTo>
                    <a:pt x="5603" y="3659"/>
                    <a:pt x="5389" y="3409"/>
                    <a:pt x="5210" y="3213"/>
                  </a:cubicBezTo>
                  <a:cubicBezTo>
                    <a:pt x="5068" y="3052"/>
                    <a:pt x="4979" y="2945"/>
                    <a:pt x="4979" y="2802"/>
                  </a:cubicBezTo>
                  <a:cubicBezTo>
                    <a:pt x="4979" y="2659"/>
                    <a:pt x="5068" y="2552"/>
                    <a:pt x="5210" y="2392"/>
                  </a:cubicBezTo>
                  <a:cubicBezTo>
                    <a:pt x="5335" y="2249"/>
                    <a:pt x="5478" y="2088"/>
                    <a:pt x="5549" y="1874"/>
                  </a:cubicBezTo>
                  <a:lnTo>
                    <a:pt x="10635" y="1874"/>
                  </a:lnTo>
                  <a:lnTo>
                    <a:pt x="10635" y="1250"/>
                  </a:lnTo>
                  <a:lnTo>
                    <a:pt x="5585" y="1250"/>
                  </a:lnTo>
                  <a:cubicBezTo>
                    <a:pt x="5532" y="1000"/>
                    <a:pt x="5442" y="804"/>
                    <a:pt x="5318" y="625"/>
                  </a:cubicBezTo>
                  <a:lnTo>
                    <a:pt x="10635" y="625"/>
                  </a:lnTo>
                  <a:lnTo>
                    <a:pt x="10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7823229" y="3614484"/>
              <a:ext cx="101451" cy="99749"/>
            </a:xfrm>
            <a:custGeom>
              <a:avLst/>
              <a:gdLst/>
              <a:ahLst/>
              <a:cxnLst/>
              <a:rect l="l" t="t" r="r" b="b"/>
              <a:pathLst>
                <a:path w="3159" h="3106" extrusionOk="0">
                  <a:moveTo>
                    <a:pt x="1553" y="625"/>
                  </a:moveTo>
                  <a:cubicBezTo>
                    <a:pt x="2070" y="625"/>
                    <a:pt x="2481" y="1035"/>
                    <a:pt x="2481" y="1553"/>
                  </a:cubicBezTo>
                  <a:cubicBezTo>
                    <a:pt x="2481" y="1731"/>
                    <a:pt x="2356" y="1874"/>
                    <a:pt x="2177" y="1874"/>
                  </a:cubicBezTo>
                  <a:cubicBezTo>
                    <a:pt x="1999" y="1874"/>
                    <a:pt x="1874" y="1731"/>
                    <a:pt x="1874" y="1553"/>
                  </a:cubicBezTo>
                  <a:cubicBezTo>
                    <a:pt x="1874" y="1160"/>
                    <a:pt x="1606" y="804"/>
                    <a:pt x="1249" y="679"/>
                  </a:cubicBezTo>
                  <a:cubicBezTo>
                    <a:pt x="1339" y="643"/>
                    <a:pt x="1446" y="625"/>
                    <a:pt x="1553" y="625"/>
                  </a:cubicBezTo>
                  <a:close/>
                  <a:moveTo>
                    <a:pt x="928" y="1250"/>
                  </a:moveTo>
                  <a:cubicBezTo>
                    <a:pt x="1107" y="1250"/>
                    <a:pt x="1249" y="1392"/>
                    <a:pt x="1249" y="1553"/>
                  </a:cubicBezTo>
                  <a:cubicBezTo>
                    <a:pt x="1249" y="1963"/>
                    <a:pt x="1499" y="2302"/>
                    <a:pt x="1874" y="2445"/>
                  </a:cubicBezTo>
                  <a:cubicBezTo>
                    <a:pt x="1767" y="2481"/>
                    <a:pt x="1660" y="2499"/>
                    <a:pt x="1553" y="2499"/>
                  </a:cubicBezTo>
                  <a:cubicBezTo>
                    <a:pt x="1035" y="2499"/>
                    <a:pt x="625" y="2070"/>
                    <a:pt x="625" y="1553"/>
                  </a:cubicBezTo>
                  <a:cubicBezTo>
                    <a:pt x="625" y="1392"/>
                    <a:pt x="768" y="1250"/>
                    <a:pt x="928" y="1250"/>
                  </a:cubicBezTo>
                  <a:close/>
                  <a:moveTo>
                    <a:pt x="1553" y="1"/>
                  </a:moveTo>
                  <a:cubicBezTo>
                    <a:pt x="696" y="1"/>
                    <a:pt x="0" y="714"/>
                    <a:pt x="0" y="1553"/>
                  </a:cubicBezTo>
                  <a:cubicBezTo>
                    <a:pt x="0" y="2409"/>
                    <a:pt x="696" y="3105"/>
                    <a:pt x="1553" y="3105"/>
                  </a:cubicBezTo>
                  <a:cubicBezTo>
                    <a:pt x="2391" y="3105"/>
                    <a:pt x="3087" y="2445"/>
                    <a:pt x="3105" y="1606"/>
                  </a:cubicBezTo>
                  <a:cubicBezTo>
                    <a:pt x="3159" y="786"/>
                    <a:pt x="2463" y="1"/>
                    <a:pt x="15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805;p59"/>
          <p:cNvSpPr txBox="1"/>
          <p:nvPr/>
        </p:nvSpPr>
        <p:spPr>
          <a:xfrm>
            <a:off x="5219700" y="4163695"/>
            <a:ext cx="2713990" cy="5549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algn="l"/>
            <a:r>
              <a:rPr lang="en-US" sz="1100">
                <a:sym typeface="+mn-ea"/>
              </a:rPr>
              <a:t>Nếu so sánh với C, PHP hoặc Java thì</a:t>
            </a:r>
            <a:endParaRPr lang="en-US" sz="1100"/>
          </a:p>
          <a:p>
            <a:pPr algn="l"/>
            <a:r>
              <a:rPr lang="en-US" sz="1100">
                <a:sym typeface="+mn-ea"/>
              </a:rPr>
              <a:t>code của Python thuận tiện và ngắn</a:t>
            </a:r>
          </a:p>
          <a:p>
            <a:pPr algn="l"/>
            <a:r>
              <a:rPr lang="en-US" sz="1100">
                <a:sym typeface="+mn-ea"/>
              </a:rPr>
              <a:t>hơn rất nhiều</a:t>
            </a:r>
            <a:endParaRPr lang="en-GB"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7"/>
          <p:cNvSpPr txBox="1">
            <a:spLocks noGrp="1"/>
          </p:cNvSpPr>
          <p:nvPr>
            <p:ph type="title"/>
          </p:nvPr>
        </p:nvSpPr>
        <p:spPr>
          <a:xfrm flipH="1">
            <a:off x="1619885" y="194945"/>
            <a:ext cx="6101080" cy="776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chemeClr val="bg1"/>
                </a:solidFill>
              </a:rPr>
              <a:t>VAI TRÒ</a:t>
            </a:r>
            <a:r>
              <a:rPr lang="en-GB" sz="2400"/>
              <a:t> - CHỨC NĂNG CỦA </a:t>
            </a:r>
            <a:r>
              <a:rPr lang="en-GB" sz="2400">
                <a:solidFill>
                  <a:schemeClr val="bg1"/>
                </a:solidFill>
              </a:rPr>
              <a:t>XỬ LÝ NGÔN NGỮ TỰ NHIÊN</a:t>
            </a:r>
          </a:p>
        </p:txBody>
      </p:sp>
      <p:sp>
        <p:nvSpPr>
          <p:cNvPr id="941" name="Google Shape;941;p67"/>
          <p:cNvSpPr txBox="1"/>
          <p:nvPr/>
        </p:nvSpPr>
        <p:spPr>
          <a:xfrm>
            <a:off x="899795" y="2996565"/>
            <a:ext cx="1678305" cy="4552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Dịch tự động</a:t>
            </a:r>
          </a:p>
        </p:txBody>
      </p:sp>
      <p:sp>
        <p:nvSpPr>
          <p:cNvPr id="943" name="Google Shape;943;p67"/>
          <p:cNvSpPr txBox="1"/>
          <p:nvPr/>
        </p:nvSpPr>
        <p:spPr>
          <a:xfrm>
            <a:off x="3195955" y="2931795"/>
            <a:ext cx="130429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T</a:t>
            </a:r>
            <a:r>
              <a:rPr lang="en-GB">
                <a:solidFill>
                  <a:srgbClr val="1E1E1E"/>
                </a:solidFill>
                <a:latin typeface="Manrope"/>
                <a:ea typeface="Manrope"/>
                <a:cs typeface="Manrope"/>
                <a:sym typeface="Manrope"/>
              </a:rPr>
              <a:t>ìm kiếm thông tin</a:t>
            </a:r>
          </a:p>
        </p:txBody>
      </p:sp>
      <p:sp>
        <p:nvSpPr>
          <p:cNvPr id="945" name="Google Shape;945;p67"/>
          <p:cNvSpPr txBox="1"/>
          <p:nvPr/>
        </p:nvSpPr>
        <p:spPr>
          <a:xfrm>
            <a:off x="4781550" y="3020060"/>
            <a:ext cx="1565275"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Tóm tắt văn bản</a:t>
            </a:r>
          </a:p>
        </p:txBody>
      </p:sp>
      <p:sp>
        <p:nvSpPr>
          <p:cNvPr id="947" name="Google Shape;947;p67"/>
          <p:cNvSpPr txBox="1"/>
          <p:nvPr/>
        </p:nvSpPr>
        <p:spPr>
          <a:xfrm>
            <a:off x="6761510" y="3033831"/>
            <a:ext cx="1678500" cy="9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Khai phá dữ liệu và phát hiện tri thức</a:t>
            </a:r>
          </a:p>
        </p:txBody>
      </p:sp>
      <p:cxnSp>
        <p:nvCxnSpPr>
          <p:cNvPr id="948" name="Google Shape;948;p67"/>
          <p:cNvCxnSpPr/>
          <p:nvPr/>
        </p:nvCxnSpPr>
        <p:spPr>
          <a:xfrm>
            <a:off x="1713975" y="2574137"/>
            <a:ext cx="5757300" cy="0"/>
          </a:xfrm>
          <a:prstGeom prst="straightConnector1">
            <a:avLst/>
          </a:prstGeom>
          <a:noFill/>
          <a:ln w="28575" cap="flat" cmpd="sng">
            <a:solidFill>
              <a:schemeClr val="dk2"/>
            </a:solidFill>
            <a:prstDash val="solid"/>
            <a:round/>
            <a:headEnd type="none" w="med" len="med"/>
            <a:tailEnd type="none" w="med" len="med"/>
          </a:ln>
        </p:spPr>
      </p:cxnSp>
      <p:sp>
        <p:nvSpPr>
          <p:cNvPr id="950" name="Google Shape;950;p67"/>
          <p:cNvSpPr/>
          <p:nvPr/>
        </p:nvSpPr>
        <p:spPr>
          <a:xfrm flipH="1">
            <a:off x="2555917" y="2323418"/>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7"/>
          <p:cNvSpPr/>
          <p:nvPr/>
        </p:nvSpPr>
        <p:spPr>
          <a:xfrm flipH="1">
            <a:off x="3635931" y="2336506"/>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7"/>
          <p:cNvSpPr/>
          <p:nvPr/>
        </p:nvSpPr>
        <p:spPr>
          <a:xfrm>
            <a:off x="1691540" y="233652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9;p67"/>
          <p:cNvSpPr/>
          <p:nvPr/>
        </p:nvSpPr>
        <p:spPr>
          <a:xfrm>
            <a:off x="4500514" y="2304109"/>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51;p67"/>
          <p:cNvSpPr/>
          <p:nvPr/>
        </p:nvSpPr>
        <p:spPr>
          <a:xfrm flipH="1">
            <a:off x="7092236" y="2304121"/>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52;p67"/>
          <p:cNvSpPr/>
          <p:nvPr/>
        </p:nvSpPr>
        <p:spPr>
          <a:xfrm>
            <a:off x="5364380" y="233652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0;p67"/>
          <p:cNvSpPr/>
          <p:nvPr/>
        </p:nvSpPr>
        <p:spPr>
          <a:xfrm flipH="1">
            <a:off x="6084612" y="2323418"/>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1;p67"/>
          <p:cNvSpPr txBox="1"/>
          <p:nvPr/>
        </p:nvSpPr>
        <p:spPr>
          <a:xfrm>
            <a:off x="2339975" y="1480185"/>
            <a:ext cx="1245870" cy="6578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Nhận dạng chữ viết</a:t>
            </a:r>
          </a:p>
        </p:txBody>
      </p:sp>
      <p:sp>
        <p:nvSpPr>
          <p:cNvPr id="9" name="Google Shape;941;p67"/>
          <p:cNvSpPr txBox="1"/>
          <p:nvPr/>
        </p:nvSpPr>
        <p:spPr>
          <a:xfrm>
            <a:off x="6012180" y="1491615"/>
            <a:ext cx="1102360" cy="622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Tổng hợp giọng nói</a:t>
            </a:r>
          </a:p>
        </p:txBody>
      </p:sp>
      <p:sp>
        <p:nvSpPr>
          <p:cNvPr id="10" name="Google Shape;941;p67"/>
          <p:cNvSpPr txBox="1"/>
          <p:nvPr/>
        </p:nvSpPr>
        <p:spPr>
          <a:xfrm>
            <a:off x="4292600" y="1467485"/>
            <a:ext cx="1092835" cy="6705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Nhận dang giọng nói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idx="3"/>
          </p:nvPr>
        </p:nvSpPr>
        <p:spPr>
          <a:xfrm>
            <a:off x="732625" y="41166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lt1"/>
                </a:solidFill>
                <a:latin typeface="Candara" panose="020E0502030303020204" charset="0"/>
                <a:cs typeface="Candara" panose="020E0502030303020204" charset="0"/>
              </a:rPr>
              <a:t>TIẾN TRÌNH ĐỒ ÁN</a:t>
            </a:r>
          </a:p>
        </p:txBody>
      </p:sp>
      <p:sp>
        <p:nvSpPr>
          <p:cNvPr id="335" name="Google Shape;335;p3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solidFill>
                  <a:schemeClr val="lt1"/>
                </a:solidFill>
                <a:latin typeface="+mj-ea"/>
                <a:cs typeface="+mj-ea"/>
              </a:rPr>
              <a:t>LẬP TRÌNH </a:t>
            </a:r>
            <a:r>
              <a:rPr lang="en-US" altLang="en-GB" sz="1900">
                <a:solidFill>
                  <a:schemeClr val="tx1"/>
                </a:solidFill>
                <a:latin typeface="+mj-ea"/>
                <a:cs typeface="+mj-ea"/>
              </a:rPr>
              <a:t>PYTHON</a:t>
            </a:r>
          </a:p>
        </p:txBody>
      </p:sp>
      <p:sp>
        <p:nvSpPr>
          <p:cNvPr id="336" name="Google Shape;336;p36"/>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Tìm hiểu về </a:t>
            </a:r>
          </a:p>
          <a:p>
            <a:pPr marL="0" lvl="0" indent="0" algn="ctr" rtl="0">
              <a:spcBef>
                <a:spcPts val="0"/>
              </a:spcBef>
              <a:spcAft>
                <a:spcPts val="0"/>
              </a:spcAft>
              <a:buNone/>
            </a:pPr>
            <a:r>
              <a:rPr lang="en-US" altLang="en-GB"/>
              <a:t>lập trình Python </a:t>
            </a:r>
          </a:p>
          <a:p>
            <a:pPr marL="0" lvl="0" indent="0" algn="ctr" rtl="0">
              <a:spcBef>
                <a:spcPts val="0"/>
              </a:spcBef>
              <a:spcAft>
                <a:spcPts val="0"/>
              </a:spcAft>
              <a:buNone/>
            </a:pPr>
            <a:r>
              <a:rPr lang="en-US" altLang="en-GB"/>
              <a:t>cơ bản</a:t>
            </a:r>
          </a:p>
        </p:txBody>
      </p:sp>
      <p:sp>
        <p:nvSpPr>
          <p:cNvPr id="337" name="Google Shape;337;p36"/>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solidFill>
                  <a:schemeClr val="lt1"/>
                </a:solidFill>
              </a:rPr>
              <a:t>KẾT QUẢ </a:t>
            </a:r>
            <a:br>
              <a:rPr lang="en-US" altLang="en-GB" sz="1900">
                <a:solidFill>
                  <a:schemeClr val="lt1"/>
                </a:solidFill>
              </a:rPr>
            </a:br>
            <a:r>
              <a:rPr lang="en-US" altLang="en-GB" sz="1900">
                <a:solidFill>
                  <a:schemeClr val="tx1"/>
                </a:solidFill>
              </a:rPr>
              <a:t>ĐỒ ÁN</a:t>
            </a:r>
          </a:p>
        </p:txBody>
      </p:sp>
      <p:sp>
        <p:nvSpPr>
          <p:cNvPr id="338" name="Google Shape;338;p36"/>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Xây dựng ứng dụng minh họa sản phẩm đồ án</a:t>
            </a:r>
          </a:p>
        </p:txBody>
      </p:sp>
      <p:sp>
        <p:nvSpPr>
          <p:cNvPr id="339" name="Google Shape;339;p36"/>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Tổng quan về ngôn ngữ tự nhiên và xu hướng nghiên cứu</a:t>
            </a:r>
          </a:p>
        </p:txBody>
      </p:sp>
      <p:sp>
        <p:nvSpPr>
          <p:cNvPr id="340" name="Google Shape;340;p36"/>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t>NGÔN NGỮ </a:t>
            </a:r>
            <a:r>
              <a:rPr lang="en-US" altLang="en-GB" sz="1900">
                <a:solidFill>
                  <a:schemeClr val="bg1"/>
                </a:solidFill>
              </a:rPr>
              <a:t>TỰ NHIÊN</a:t>
            </a:r>
          </a:p>
        </p:txBody>
      </p:sp>
      <p:sp>
        <p:nvSpPr>
          <p:cNvPr id="341" name="Google Shape;341;p36"/>
          <p:cNvSpPr txBox="1">
            <a:spLocks noGrp="1"/>
          </p:cNvSpPr>
          <p:nvPr>
            <p:ph type="title" idx="2"/>
          </p:nvPr>
        </p:nvSpPr>
        <p:spPr>
          <a:xfrm>
            <a:off x="73277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342" name="Google Shape;342;p36"/>
          <p:cNvSpPr txBox="1">
            <a:spLocks noGrp="1"/>
          </p:cNvSpPr>
          <p:nvPr>
            <p:ph type="title" idx="15"/>
          </p:nvPr>
        </p:nvSpPr>
        <p:spPr>
          <a:xfrm>
            <a:off x="657519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p>
        </p:txBody>
      </p:sp>
      <p:sp>
        <p:nvSpPr>
          <p:cNvPr id="343" name="Google Shape;343;p36"/>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t>THƯ VIỆN </a:t>
            </a:r>
            <a:r>
              <a:rPr lang="en-US" altLang="en-GB" sz="1900">
                <a:solidFill>
                  <a:schemeClr val="bg1"/>
                </a:solidFill>
              </a:rPr>
              <a:t>XỬ LÝ</a:t>
            </a:r>
            <a:r>
              <a:rPr lang="en-US" altLang="en-GB" sz="1900"/>
              <a:t> NGÔN NGỮ</a:t>
            </a:r>
          </a:p>
        </p:txBody>
      </p:sp>
      <p:sp>
        <p:nvSpPr>
          <p:cNvPr id="344" name="Google Shape;344;p36"/>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Thư viện Natural Language Toolkit, thư viện spaCy</a:t>
            </a:r>
          </a:p>
        </p:txBody>
      </p:sp>
      <p:sp>
        <p:nvSpPr>
          <p:cNvPr id="345" name="Google Shape;345;p36"/>
          <p:cNvSpPr txBox="1">
            <a:spLocks noGrp="1"/>
          </p:cNvSpPr>
          <p:nvPr>
            <p:ph type="title" idx="13"/>
          </p:nvPr>
        </p:nvSpPr>
        <p:spPr>
          <a:xfrm>
            <a:off x="268024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346" name="Google Shape;346;p36"/>
          <p:cNvSpPr txBox="1">
            <a:spLocks noGrp="1"/>
          </p:cNvSpPr>
          <p:nvPr>
            <p:ph type="title" idx="14"/>
          </p:nvPr>
        </p:nvSpPr>
        <p:spPr>
          <a:xfrm>
            <a:off x="4627721"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1259840" y="1275715"/>
            <a:ext cx="6715125" cy="1464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400" b="1" dirty="0">
                <a:latin typeface="Calibri" panose="020F0502020204030204" charset="0"/>
                <a:cs typeface="Calibri" panose="020F0502020204030204" charset="0"/>
              </a:rPr>
              <a:t>TÌM HIỂU NGÔN NGỮ</a:t>
            </a:r>
            <a:br>
              <a:rPr lang="en-US" altLang="en-GB" sz="4400" b="1" dirty="0">
                <a:latin typeface="Calibri" panose="020F0502020204030204" charset="0"/>
                <a:cs typeface="Calibri" panose="020F0502020204030204" charset="0"/>
              </a:rPr>
            </a:br>
            <a:r>
              <a:rPr lang="en-US" altLang="en-GB" sz="4400" b="1" dirty="0">
                <a:latin typeface="Calibri" panose="020F0502020204030204" charset="0"/>
                <a:cs typeface="Calibri" panose="020F0502020204030204" charset="0"/>
              </a:rPr>
              <a:t> LẬP TRÌNH PYTHON</a:t>
            </a:r>
            <a:r>
              <a:rPr lang="en-GB" sz="4800" b="1" dirty="0"/>
              <a:t> </a:t>
            </a:r>
            <a:br>
              <a:rPr lang="en-GB" sz="4800" dirty="0"/>
            </a:br>
            <a:r>
              <a:rPr lang="en-US" sz="2400" dirty="0">
                <a:solidFill>
                  <a:schemeClr val="lt1"/>
                </a:solidFill>
                <a:latin typeface="Calibri Light" panose="020F0302020204030204" charset="0"/>
                <a:ea typeface="Kulim Park"/>
                <a:cs typeface="Calibri Light" panose="020F0302020204030204" charset="0"/>
                <a:sym typeface="Kulim Park"/>
              </a:rPr>
              <a:t>BÁO CÁO TIẾN ĐỘ LẦN 2</a:t>
            </a:r>
          </a:p>
        </p:txBody>
      </p:sp>
      <p:sp>
        <p:nvSpPr>
          <p:cNvPr id="323" name="Google Shape;323;p34"/>
          <p:cNvSpPr txBox="1">
            <a:spLocks noGrp="1"/>
          </p:cNvSpPr>
          <p:nvPr>
            <p:ph type="subTitle" idx="1"/>
          </p:nvPr>
        </p:nvSpPr>
        <p:spPr>
          <a:xfrm>
            <a:off x="5701030" y="3219450"/>
            <a:ext cx="2962275" cy="15563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b="1">
                <a:solidFill>
                  <a:schemeClr val="bg1"/>
                </a:solidFill>
                <a:effectLst/>
              </a:rPr>
              <a:t>Giáo viên hướng dẫn</a:t>
            </a:r>
            <a:r>
              <a:rPr lang="en-US" altLang="en-GB" sz="1400" b="1">
                <a:effectLst/>
              </a:rPr>
              <a:t>:</a:t>
            </a:r>
          </a:p>
          <a:p>
            <a:pPr marL="0" lvl="0" indent="0" algn="l" rtl="0">
              <a:spcBef>
                <a:spcPts val="0"/>
              </a:spcBef>
              <a:spcAft>
                <a:spcPts val="0"/>
              </a:spcAft>
              <a:buNone/>
            </a:pPr>
            <a:r>
              <a:rPr lang="en-US" altLang="en-GB" sz="1400">
                <a:effectLst/>
              </a:rPr>
              <a:t>TS. Nguyễn Thị Lương</a:t>
            </a:r>
            <a:endParaRPr lang="en-US" altLang="en-GB" sz="1400"/>
          </a:p>
          <a:p>
            <a:pPr marL="0" lvl="0" indent="0" algn="l" rtl="0">
              <a:spcBef>
                <a:spcPts val="0"/>
              </a:spcBef>
              <a:spcAft>
                <a:spcPts val="0"/>
              </a:spcAft>
              <a:buNone/>
            </a:pPr>
            <a:r>
              <a:rPr lang="en-US" altLang="en-GB" sz="1400" b="1">
                <a:solidFill>
                  <a:schemeClr val="bg1"/>
                </a:solidFill>
              </a:rPr>
              <a:t>Nhóm thực hiện:</a:t>
            </a:r>
            <a:r>
              <a:rPr lang="en-US" altLang="en-GB" sz="1400" b="1"/>
              <a:t> </a:t>
            </a:r>
          </a:p>
          <a:p>
            <a:pPr marL="0" lvl="0" indent="0" algn="l" rtl="0">
              <a:spcBef>
                <a:spcPts val="0"/>
              </a:spcBef>
              <a:spcAft>
                <a:spcPts val="0"/>
              </a:spcAft>
              <a:buNone/>
            </a:pPr>
            <a:r>
              <a:rPr lang="en-US" altLang="en-GB" sz="1400"/>
              <a:t>2011363 - Đỗ Minh Đăng</a:t>
            </a:r>
          </a:p>
          <a:p>
            <a:pPr marL="0" lvl="0" indent="0" algn="l" rtl="0">
              <a:spcBef>
                <a:spcPts val="0"/>
              </a:spcBef>
              <a:spcAft>
                <a:spcPts val="0"/>
              </a:spcAft>
              <a:buNone/>
            </a:pPr>
            <a:r>
              <a:rPr lang="en-US" altLang="en-GB" sz="1400"/>
              <a:t>2012386 - Vũ Thị Huyền Trang</a:t>
            </a:r>
          </a:p>
          <a:p>
            <a:pPr marL="0" lvl="0" indent="0" algn="l" rtl="0">
              <a:spcBef>
                <a:spcPts val="0"/>
              </a:spcBef>
              <a:spcAft>
                <a:spcPts val="0"/>
              </a:spcAft>
              <a:buNone/>
            </a:pPr>
            <a:endParaRPr lang="en-US" altLang="en-GB"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0"/>
        <p:cNvGrpSpPr/>
        <p:nvPr/>
      </p:nvGrpSpPr>
      <p:grpSpPr>
        <a:xfrm>
          <a:off x="0" y="0"/>
          <a:ext cx="0" cy="0"/>
          <a:chOff x="0" y="0"/>
          <a:chExt cx="0" cy="0"/>
        </a:xfrm>
      </p:grpSpPr>
      <p:pic>
        <p:nvPicPr>
          <p:cNvPr id="351" name="Google Shape;351;p37"/>
          <p:cNvPicPr preferRelativeResize="0"/>
          <p:nvPr/>
        </p:nvPicPr>
        <p:blipFill rotWithShape="1">
          <a:blip r:embed="rId3"/>
          <a:srcRect l="21350" r="18473" b="17416"/>
          <a:stretch>
            <a:fillRect/>
          </a:stretch>
        </p:blipFill>
        <p:spPr>
          <a:xfrm>
            <a:off x="755650" y="1203960"/>
            <a:ext cx="3261995" cy="3073400"/>
          </a:xfrm>
          <a:prstGeom prst="rect">
            <a:avLst/>
          </a:prstGeom>
          <a:noFill/>
          <a:ln>
            <a:noFill/>
          </a:ln>
        </p:spPr>
      </p:pic>
      <p:sp>
        <p:nvSpPr>
          <p:cNvPr id="352" name="Google Shape;352;p37"/>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txBox="1">
            <a:spLocks noGrp="1"/>
          </p:cNvSpPr>
          <p:nvPr>
            <p:ph type="body" idx="1"/>
          </p:nvPr>
        </p:nvSpPr>
        <p:spPr>
          <a:xfrm>
            <a:off x="4573270" y="1074685"/>
            <a:ext cx="3850500" cy="333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b="1" dirty="0" err="1">
                <a:solidFill>
                  <a:schemeClr val="bg1"/>
                </a:solidFill>
              </a:rPr>
              <a:t>Khái</a:t>
            </a:r>
            <a:r>
              <a:rPr lang="en-US" altLang="en-GB" b="1" dirty="0">
                <a:solidFill>
                  <a:schemeClr val="bg1"/>
                </a:solidFill>
              </a:rPr>
              <a:t> </a:t>
            </a:r>
            <a:r>
              <a:rPr lang="en-US" altLang="en-GB" b="1" dirty="0" err="1">
                <a:solidFill>
                  <a:schemeClr val="bg1"/>
                </a:solidFill>
              </a:rPr>
              <a:t>quát</a:t>
            </a:r>
            <a:r>
              <a:rPr lang="en-US" altLang="en-GB" b="1" dirty="0">
                <a:solidFill>
                  <a:schemeClr val="bg1"/>
                </a:solidFill>
              </a:rPr>
              <a:t>:</a:t>
            </a:r>
            <a:r>
              <a:rPr lang="en-US" altLang="en-GB" dirty="0">
                <a:solidFill>
                  <a:schemeClr val="bg1"/>
                </a:solidFill>
              </a:rPr>
              <a:t> </a:t>
            </a:r>
            <a:r>
              <a:rPr lang="en-US" altLang="en-GB" dirty="0" err="1">
                <a:solidFill>
                  <a:schemeClr val="bg1"/>
                </a:solidFill>
              </a:rPr>
              <a:t>Tìm</a:t>
            </a:r>
            <a:r>
              <a:rPr lang="en-US" altLang="en-GB" dirty="0">
                <a:solidFill>
                  <a:schemeClr val="bg1"/>
                </a:solidFill>
              </a:rPr>
              <a:t> </a:t>
            </a:r>
            <a:r>
              <a:rPr lang="en-US" altLang="en-GB" dirty="0" err="1">
                <a:solidFill>
                  <a:schemeClr val="bg1"/>
                </a:solidFill>
              </a:rPr>
              <a:t>hiểu</a:t>
            </a:r>
            <a:r>
              <a:rPr lang="en-US" altLang="en-GB" dirty="0">
                <a:solidFill>
                  <a:schemeClr val="bg1"/>
                </a:solidFill>
              </a:rPr>
              <a:t>  </a:t>
            </a:r>
            <a:r>
              <a:rPr lang="en-US" altLang="en-GB" dirty="0" err="1">
                <a:solidFill>
                  <a:schemeClr val="bg1"/>
                </a:solidFill>
              </a:rPr>
              <a:t>thêm</a:t>
            </a:r>
            <a:r>
              <a:rPr lang="en-US" altLang="en-GB" dirty="0">
                <a:solidFill>
                  <a:schemeClr val="bg1"/>
                </a:solidFill>
              </a:rPr>
              <a:t> </a:t>
            </a:r>
            <a:r>
              <a:rPr lang="en-US" altLang="en-GB" dirty="0" err="1">
                <a:solidFill>
                  <a:schemeClr val="bg1"/>
                </a:solidFill>
              </a:rPr>
              <a:t>một</a:t>
            </a:r>
            <a:r>
              <a:rPr lang="en-US" altLang="en-GB" dirty="0">
                <a:solidFill>
                  <a:schemeClr val="bg1"/>
                </a:solidFill>
              </a:rPr>
              <a:t> </a:t>
            </a:r>
            <a:r>
              <a:rPr lang="en-US" altLang="en-GB" dirty="0" err="1">
                <a:solidFill>
                  <a:schemeClr val="bg1"/>
                </a:solidFill>
              </a:rPr>
              <a:t>số</a:t>
            </a:r>
            <a:r>
              <a:rPr lang="en-US" altLang="en-GB" dirty="0">
                <a:solidFill>
                  <a:schemeClr val="bg1"/>
                </a:solidFill>
              </a:rPr>
              <a:t> </a:t>
            </a:r>
            <a:r>
              <a:rPr lang="en-US" altLang="en-GB" dirty="0" err="1">
                <a:solidFill>
                  <a:schemeClr val="bg1"/>
                </a:solidFill>
              </a:rPr>
              <a:t>thư</a:t>
            </a:r>
            <a:r>
              <a:rPr lang="en-US" altLang="en-GB" dirty="0">
                <a:solidFill>
                  <a:schemeClr val="bg1"/>
                </a:solidFill>
              </a:rPr>
              <a:t> </a:t>
            </a:r>
            <a:r>
              <a:rPr lang="en-US" altLang="en-GB" dirty="0" err="1">
                <a:solidFill>
                  <a:schemeClr val="bg1"/>
                </a:solidFill>
              </a:rPr>
              <a:t>viện</a:t>
            </a:r>
            <a:r>
              <a:rPr lang="en-US" altLang="en-GB" dirty="0">
                <a:solidFill>
                  <a:schemeClr val="bg1"/>
                </a:solidFill>
              </a:rPr>
              <a:t>  </a:t>
            </a:r>
            <a:r>
              <a:rPr lang="en-US" altLang="en-GB" dirty="0" err="1">
                <a:solidFill>
                  <a:schemeClr val="bg1"/>
                </a:solidFill>
              </a:rPr>
              <a:t>xử</a:t>
            </a:r>
            <a:r>
              <a:rPr lang="en-US" altLang="en-GB" dirty="0">
                <a:solidFill>
                  <a:schemeClr val="bg1"/>
                </a:solidFill>
              </a:rPr>
              <a:t> </a:t>
            </a:r>
            <a:r>
              <a:rPr lang="en-US" altLang="en-GB" dirty="0" err="1">
                <a:solidFill>
                  <a:schemeClr val="bg1"/>
                </a:solidFill>
              </a:rPr>
              <a:t>lý</a:t>
            </a:r>
            <a:r>
              <a:rPr lang="en-US" altLang="en-GB" dirty="0">
                <a:solidFill>
                  <a:schemeClr val="bg1"/>
                </a:solidFill>
              </a:rPr>
              <a:t> </a:t>
            </a:r>
            <a:r>
              <a:rPr lang="en-US" altLang="en-GB" dirty="0" err="1">
                <a:solidFill>
                  <a:schemeClr val="bg1"/>
                </a:solidFill>
              </a:rPr>
              <a:t>ngôn</a:t>
            </a:r>
            <a:r>
              <a:rPr lang="en-US" altLang="en-GB" dirty="0">
                <a:solidFill>
                  <a:schemeClr val="bg1"/>
                </a:solidFill>
              </a:rPr>
              <a:t>  </a:t>
            </a:r>
            <a:r>
              <a:rPr lang="en-US" altLang="en-GB" dirty="0" err="1">
                <a:solidFill>
                  <a:schemeClr val="bg1"/>
                </a:solidFill>
              </a:rPr>
              <a:t>ngữ</a:t>
            </a:r>
            <a:r>
              <a:rPr lang="en-US" altLang="en-GB" dirty="0">
                <a:solidFill>
                  <a:schemeClr val="bg1"/>
                </a:solidFill>
              </a:rPr>
              <a:t>  </a:t>
            </a:r>
            <a:r>
              <a:rPr lang="en-US" altLang="en-GB" dirty="0" err="1">
                <a:solidFill>
                  <a:schemeClr val="bg1"/>
                </a:solidFill>
              </a:rPr>
              <a:t>trong</a:t>
            </a:r>
            <a:r>
              <a:rPr lang="en-US" altLang="en-GB" dirty="0">
                <a:solidFill>
                  <a:schemeClr val="bg1"/>
                </a:solidFill>
              </a:rPr>
              <a:t> </a:t>
            </a:r>
            <a:r>
              <a:rPr lang="en-US" altLang="en-GB" dirty="0" err="1">
                <a:solidFill>
                  <a:schemeClr val="bg1"/>
                </a:solidFill>
              </a:rPr>
              <a:t>lập</a:t>
            </a:r>
            <a:r>
              <a:rPr lang="en-US" altLang="en-GB" dirty="0">
                <a:solidFill>
                  <a:schemeClr val="bg1"/>
                </a:solidFill>
              </a:rPr>
              <a:t> </a:t>
            </a:r>
            <a:r>
              <a:rPr lang="en-US" altLang="en-GB" dirty="0" err="1">
                <a:solidFill>
                  <a:schemeClr val="bg1"/>
                </a:solidFill>
              </a:rPr>
              <a:t>trình</a:t>
            </a:r>
            <a:r>
              <a:rPr lang="en-US" altLang="en-GB" dirty="0">
                <a:solidFill>
                  <a:schemeClr val="bg1"/>
                </a:solidFill>
              </a:rPr>
              <a:t> Python</a:t>
            </a:r>
            <a:br>
              <a:rPr lang="en-GB" dirty="0"/>
            </a:br>
            <a:endParaRPr lang="en-GB" dirty="0"/>
          </a:p>
          <a:p>
            <a:pPr marL="139700" lvl="0" indent="0" algn="l" rtl="0">
              <a:spcBef>
                <a:spcPts val="0"/>
              </a:spcBef>
              <a:spcAft>
                <a:spcPts val="0"/>
              </a:spcAft>
              <a:buSzPts val="1400"/>
              <a:buFont typeface="Barlow Semi Condensed" panose="00000506000000000000"/>
              <a:buNone/>
            </a:pPr>
            <a:r>
              <a:rPr lang="en-US" altLang="en-GB" dirty="0" err="1"/>
              <a:t>- Giới</a:t>
            </a:r>
            <a:r>
              <a:rPr lang="en-US" altLang="en-GB" dirty="0"/>
              <a:t> </a:t>
            </a:r>
            <a:r>
              <a:rPr lang="en-US" altLang="en-GB" dirty="0" err="1"/>
              <a:t>thiệu</a:t>
            </a:r>
            <a:r>
              <a:rPr lang="en-US" altLang="en-GB" dirty="0"/>
              <a:t> </a:t>
            </a:r>
            <a:r>
              <a:rPr lang="en-US" altLang="en-GB" dirty="0" err="1"/>
              <a:t>các</a:t>
            </a:r>
            <a:r>
              <a:rPr lang="en-US" altLang="en-GB" dirty="0"/>
              <a:t> </a:t>
            </a:r>
            <a:r>
              <a:rPr lang="en-US" altLang="en-GB" dirty="0" err="1"/>
              <a:t>thư</a:t>
            </a:r>
            <a:r>
              <a:rPr lang="en-US" altLang="en-GB" dirty="0"/>
              <a:t> </a:t>
            </a:r>
            <a:r>
              <a:rPr lang="en-US" altLang="en-GB" dirty="0" err="1"/>
              <a:t>viện</a:t>
            </a:r>
            <a:r>
              <a:rPr lang="en-US" altLang="en-GB" dirty="0"/>
              <a:t> s</a:t>
            </a:r>
            <a:r>
              <a:rPr lang="en-US" altLang="en-GB" dirty="0" err="1"/>
              <a:t>ử</a:t>
            </a:r>
            <a:r>
              <a:rPr lang="en-US" altLang="en-GB" dirty="0"/>
              <a:t> </a:t>
            </a:r>
            <a:r>
              <a:rPr lang="en-US" altLang="en-GB" dirty="0" err="1"/>
              <a:t>dụng:</a:t>
            </a:r>
            <a:endParaRPr lang="en-GB" dirty="0"/>
          </a:p>
          <a:p>
            <a:pPr marL="139700" lvl="0" indent="0" algn="l" rtl="0">
              <a:spcBef>
                <a:spcPts val="0"/>
              </a:spcBef>
              <a:spcAft>
                <a:spcPts val="0"/>
              </a:spcAft>
              <a:buSzPts val="1400"/>
              <a:buFont typeface="Barlow Semi Condensed" panose="00000506000000000000"/>
              <a:buNone/>
            </a:pPr>
            <a:r>
              <a:rPr lang="en-US" dirty="0" err="1"/>
              <a:t>+ Thư</a:t>
            </a:r>
            <a:r>
              <a:rPr lang="en-US" dirty="0"/>
              <a:t> </a:t>
            </a:r>
            <a:r>
              <a:rPr lang="en-US" dirty="0" err="1"/>
              <a:t>viện</a:t>
            </a:r>
            <a:r>
              <a:rPr lang="en-US" dirty="0"/>
              <a:t> NumPy</a:t>
            </a:r>
            <a:endParaRPr lang="en-GB" dirty="0"/>
          </a:p>
          <a:p>
            <a:pPr marL="139700" lvl="0" indent="0" algn="l" rtl="0">
              <a:spcBef>
                <a:spcPts val="0"/>
              </a:spcBef>
              <a:spcAft>
                <a:spcPts val="0"/>
              </a:spcAft>
              <a:buSzPts val="1400"/>
              <a:buFont typeface="Barlow Semi Condensed" panose="00000506000000000000"/>
              <a:buNone/>
            </a:pPr>
            <a:r>
              <a:rPr lang="en-US" altLang="en-GB" dirty="0" err="1"/>
              <a:t>+ Thư</a:t>
            </a:r>
            <a:r>
              <a:rPr lang="en-US" altLang="en-GB" dirty="0"/>
              <a:t> </a:t>
            </a:r>
            <a:r>
              <a:rPr lang="en-US" altLang="en-GB" dirty="0" err="1"/>
              <a:t>viện</a:t>
            </a:r>
            <a:r>
              <a:rPr lang="en-US" altLang="en-GB" dirty="0"/>
              <a:t> </a:t>
            </a:r>
            <a:r>
              <a:rPr lang="en-US" altLang="en-GB" dirty="0" err="1"/>
              <a:t>UnderTheSea</a:t>
            </a:r>
            <a:endParaRPr lang="en-US" altLang="en-GB" dirty="0"/>
          </a:p>
          <a:p>
            <a:pPr marL="139700" lvl="0" indent="0" algn="l" rtl="0">
              <a:spcBef>
                <a:spcPts val="0"/>
              </a:spcBef>
              <a:spcAft>
                <a:spcPts val="0"/>
              </a:spcAft>
              <a:buSzPts val="1400"/>
              <a:buFont typeface="Barlow Semi Condensed" panose="00000506000000000000"/>
              <a:buNone/>
            </a:pPr>
            <a:r>
              <a:rPr lang="en-US" altLang="en-GB" dirty="0" err="1"/>
              <a:t>+ Thư</a:t>
            </a:r>
            <a:r>
              <a:rPr lang="en-US" altLang="en-GB" dirty="0"/>
              <a:t> </a:t>
            </a:r>
            <a:r>
              <a:rPr lang="en-US" altLang="en-GB" dirty="0" err="1"/>
              <a:t>viện</a:t>
            </a:r>
            <a:r>
              <a:rPr lang="en-US" altLang="en-GB" dirty="0"/>
              <a:t> NLTK</a:t>
            </a:r>
          </a:p>
          <a:p>
            <a:pPr marL="139700" lvl="0" indent="0" algn="l" rtl="0">
              <a:spcBef>
                <a:spcPts val="0"/>
              </a:spcBef>
              <a:spcAft>
                <a:spcPts val="0"/>
              </a:spcAft>
              <a:buSzPts val="1400"/>
              <a:buFont typeface="Barlow Semi Condensed" panose="00000506000000000000"/>
              <a:buNone/>
            </a:pPr>
            <a:r>
              <a:rPr lang="en-US" altLang="en-GB" dirty="0"/>
              <a:t>+ Thư viện bổ trợ khác</a:t>
            </a:r>
          </a:p>
          <a:p>
            <a:pPr marL="139700" lvl="0" indent="0" algn="l" rtl="0">
              <a:spcBef>
                <a:spcPts val="0"/>
              </a:spcBef>
              <a:spcAft>
                <a:spcPts val="0"/>
              </a:spcAft>
              <a:buSzPts val="1400"/>
              <a:buFont typeface="Barlow Semi Condensed" panose="00000506000000000000"/>
              <a:buNone/>
            </a:pPr>
            <a:endParaRPr lang="en-GB" dirty="0"/>
          </a:p>
          <a:p>
            <a:pPr marL="0" lvl="0" indent="0" algn="l" rtl="0">
              <a:spcBef>
                <a:spcPts val="0"/>
              </a:spcBef>
              <a:spcAft>
                <a:spcPts val="0"/>
              </a:spcAft>
              <a:buClr>
                <a:schemeClr val="dk1"/>
              </a:buClr>
              <a:buSzPts val="1100"/>
              <a:buFont typeface="Arial" panose="020B0604020202020204"/>
              <a:buNone/>
            </a:pPr>
            <a:r>
              <a:rPr lang="en-US" altLang="en-GB" b="1" dirty="0" err="1">
                <a:solidFill>
                  <a:schemeClr val="bg1"/>
                </a:solidFill>
              </a:rPr>
              <a:t>Mục</a:t>
            </a:r>
            <a:r>
              <a:rPr lang="en-US" altLang="en-GB" b="1" dirty="0">
                <a:solidFill>
                  <a:schemeClr val="bg1"/>
                </a:solidFill>
              </a:rPr>
              <a:t> </a:t>
            </a:r>
            <a:r>
              <a:rPr lang="en-US" altLang="en-GB" b="1" dirty="0" err="1">
                <a:solidFill>
                  <a:schemeClr val="bg1"/>
                </a:solidFill>
              </a:rPr>
              <a:t>tiêu</a:t>
            </a:r>
            <a:r>
              <a:rPr lang="en-US" altLang="en-GB" b="1" dirty="0">
                <a:solidFill>
                  <a:schemeClr val="bg1"/>
                </a:solidFill>
              </a:rPr>
              <a:t> </a:t>
            </a:r>
            <a:r>
              <a:rPr lang="en-US" altLang="en-GB" b="1" dirty="0" err="1">
                <a:solidFill>
                  <a:schemeClr val="bg1"/>
                </a:solidFill>
              </a:rPr>
              <a:t>đề</a:t>
            </a:r>
            <a:r>
              <a:rPr lang="en-US" altLang="en-GB" b="1" dirty="0">
                <a:solidFill>
                  <a:schemeClr val="bg1"/>
                </a:solidFill>
              </a:rPr>
              <a:t> </a:t>
            </a:r>
            <a:r>
              <a:rPr lang="en-US" altLang="en-GB" b="1" dirty="0" err="1">
                <a:solidFill>
                  <a:schemeClr val="bg1"/>
                </a:solidFill>
              </a:rPr>
              <a:t>tài</a:t>
            </a:r>
            <a:r>
              <a:rPr lang="en-US" altLang="en-GB" b="1" dirty="0">
                <a:solidFill>
                  <a:schemeClr val="bg1"/>
                </a:solidFill>
              </a:rPr>
              <a:t>:</a:t>
            </a:r>
            <a:r>
              <a:rPr lang="en-US" altLang="en-GB" dirty="0">
                <a:solidFill>
                  <a:schemeClr val="bg1"/>
                </a:solidFill>
              </a:rPr>
              <a:t> </a:t>
            </a:r>
            <a:r>
              <a:rPr lang="en-US" altLang="en-GB" dirty="0" err="1">
                <a:solidFill>
                  <a:schemeClr val="bg1"/>
                </a:solidFill>
              </a:rPr>
              <a:t>ứng</a:t>
            </a:r>
            <a:r>
              <a:rPr lang="en-US" altLang="en-GB" dirty="0">
                <a:solidFill>
                  <a:schemeClr val="bg1"/>
                </a:solidFill>
              </a:rPr>
              <a:t> </a:t>
            </a:r>
            <a:r>
              <a:rPr lang="en-US" altLang="en-GB" dirty="0" err="1">
                <a:solidFill>
                  <a:schemeClr val="bg1"/>
                </a:solidFill>
              </a:rPr>
              <a:t>dụng</a:t>
            </a:r>
            <a:r>
              <a:rPr lang="en-US" altLang="en-GB" dirty="0">
                <a:solidFill>
                  <a:schemeClr val="bg1"/>
                </a:solidFill>
              </a:rPr>
              <a:t> các </a:t>
            </a:r>
            <a:r>
              <a:rPr lang="en-US" altLang="en-GB" dirty="0" err="1">
                <a:solidFill>
                  <a:schemeClr val="bg1"/>
                </a:solidFill>
              </a:rPr>
              <a:t>thư</a:t>
            </a:r>
            <a:r>
              <a:rPr lang="en-US" altLang="en-GB" dirty="0">
                <a:solidFill>
                  <a:schemeClr val="bg1"/>
                </a:solidFill>
              </a:rPr>
              <a:t> </a:t>
            </a:r>
            <a:r>
              <a:rPr lang="en-US" altLang="en-GB" dirty="0" err="1">
                <a:solidFill>
                  <a:schemeClr val="bg1"/>
                </a:solidFill>
              </a:rPr>
              <a:t>viện</a:t>
            </a:r>
            <a:r>
              <a:rPr lang="en-US" altLang="en-GB" dirty="0">
                <a:solidFill>
                  <a:schemeClr val="bg1"/>
                </a:solidFill>
              </a:rPr>
              <a:t> </a:t>
            </a:r>
            <a:r>
              <a:rPr lang="en-US" altLang="en-GB" dirty="0" err="1">
                <a:solidFill>
                  <a:schemeClr val="bg1"/>
                </a:solidFill>
              </a:rPr>
              <a:t>để</a:t>
            </a:r>
            <a:r>
              <a:rPr lang="en-US" altLang="en-GB" dirty="0">
                <a:solidFill>
                  <a:schemeClr val="bg1"/>
                </a:solidFill>
              </a:rPr>
              <a:t>  </a:t>
            </a:r>
            <a:r>
              <a:rPr lang="en-US" altLang="en-GB" dirty="0" err="1">
                <a:solidFill>
                  <a:schemeClr val="bg1"/>
                </a:solidFill>
              </a:rPr>
              <a:t>xử</a:t>
            </a:r>
            <a:r>
              <a:rPr lang="en-US" altLang="en-GB" dirty="0">
                <a:solidFill>
                  <a:schemeClr val="bg1"/>
                </a:solidFill>
              </a:rPr>
              <a:t> </a:t>
            </a:r>
            <a:r>
              <a:rPr lang="en-US" altLang="en-GB" dirty="0" err="1">
                <a:solidFill>
                  <a:schemeClr val="bg1"/>
                </a:solidFill>
              </a:rPr>
              <a:t>lý</a:t>
            </a:r>
            <a:r>
              <a:rPr lang="en-US" altLang="en-GB" dirty="0">
                <a:solidFill>
                  <a:schemeClr val="bg1"/>
                </a:solidFill>
              </a:rPr>
              <a:t>  </a:t>
            </a:r>
            <a:r>
              <a:rPr lang="en-US" altLang="en-GB" dirty="0" err="1">
                <a:solidFill>
                  <a:schemeClr val="bg1"/>
                </a:solidFill>
              </a:rPr>
              <a:t>tiếng</a:t>
            </a:r>
            <a:r>
              <a:rPr lang="en-US" altLang="en-GB" dirty="0">
                <a:solidFill>
                  <a:schemeClr val="bg1"/>
                </a:solidFill>
              </a:rPr>
              <a:t> </a:t>
            </a:r>
            <a:r>
              <a:rPr lang="en-US" altLang="en-GB" dirty="0" err="1">
                <a:solidFill>
                  <a:schemeClr val="bg1"/>
                </a:solidFill>
              </a:rPr>
              <a:t>Việt</a:t>
            </a:r>
            <a:r>
              <a:rPr lang="en-US" altLang="en-GB" dirty="0">
                <a:solidFill>
                  <a:schemeClr val="bg1"/>
                </a:solidFill>
              </a:rPr>
              <a:t>.</a:t>
            </a:r>
          </a:p>
        </p:txBody>
      </p:sp>
      <p:sp>
        <p:nvSpPr>
          <p:cNvPr id="354" name="Google Shape;354;p37"/>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txBox="1">
            <a:spLocks noGrp="1"/>
          </p:cNvSpPr>
          <p:nvPr>
            <p:ph type="title"/>
          </p:nvPr>
        </p:nvSpPr>
        <p:spPr>
          <a:xfrm>
            <a:off x="719925" y="41166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dirty="0">
                <a:solidFill>
                  <a:schemeClr val="lt1"/>
                </a:solidFill>
              </a:rPr>
              <a:t>NỘI DUNG BÁO CÁO LẦN 2</a:t>
            </a:r>
          </a:p>
        </p:txBody>
      </p:sp>
      <p:sp>
        <p:nvSpPr>
          <p:cNvPr id="356" name="Google Shape;356;p37"/>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p:nvPr/>
        </p:nvSpPr>
        <p:spPr>
          <a:xfrm>
            <a:off x="3574150" y="2044925"/>
            <a:ext cx="1981800" cy="1981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txBox="1">
            <a:spLocks noGrp="1"/>
          </p:cNvSpPr>
          <p:nvPr>
            <p:ph type="title"/>
          </p:nvPr>
        </p:nvSpPr>
        <p:spPr>
          <a:xfrm flipH="1">
            <a:off x="552450" y="504190"/>
            <a:ext cx="7871460" cy="65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dirty="0">
                <a:solidFill>
                  <a:schemeClr val="tx1"/>
                </a:solidFill>
                <a:sym typeface="+mn-ea"/>
              </a:rPr>
              <a:t>GIỚI THIỆU SƠ LƯỢC</a:t>
            </a:r>
            <a:r>
              <a:rPr lang="en-US" altLang="en-GB" sz="2400" dirty="0">
                <a:solidFill>
                  <a:schemeClr val="lt1"/>
                </a:solidFill>
                <a:sym typeface="+mn-ea"/>
              </a:rPr>
              <a:t> THƯ VIỆN </a:t>
            </a:r>
            <a:r>
              <a:rPr lang="en-US" altLang="en-GB" sz="2400" dirty="0">
                <a:solidFill>
                  <a:schemeClr val="tx1"/>
                </a:solidFill>
                <a:sym typeface="+mn-ea"/>
              </a:rPr>
              <a:t>XỬ LÝ NGÔN NGỮ </a:t>
            </a:r>
            <a:r>
              <a:rPr lang="en-US" altLang="en-GB" sz="2400" dirty="0">
                <a:solidFill>
                  <a:schemeClr val="bg1"/>
                </a:solidFill>
                <a:sym typeface="+mn-ea"/>
              </a:rPr>
              <a:t>TỰ NHIÊN Ử DỤNG TRONG </a:t>
            </a:r>
            <a:r>
              <a:rPr lang="en-US" altLang="en-GB" sz="2400" dirty="0">
                <a:solidFill>
                  <a:schemeClr val="tx1"/>
                </a:solidFill>
                <a:sym typeface="+mn-ea"/>
              </a:rPr>
              <a:t>ĐỒ ÁN</a:t>
            </a:r>
          </a:p>
        </p:txBody>
      </p:sp>
      <p:sp>
        <p:nvSpPr>
          <p:cNvPr id="504" name="Google Shape;504;p48"/>
          <p:cNvSpPr/>
          <p:nvPr/>
        </p:nvSpPr>
        <p:spPr>
          <a:xfrm flipH="1">
            <a:off x="3157750" y="3289378"/>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8"/>
          <p:cNvSpPr/>
          <p:nvPr/>
        </p:nvSpPr>
        <p:spPr>
          <a:xfrm>
            <a:off x="3328452" y="1967671"/>
            <a:ext cx="932660" cy="82879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8"/>
          <p:cNvSpPr/>
          <p:nvPr/>
        </p:nvSpPr>
        <p:spPr>
          <a:xfrm rot="10800000">
            <a:off x="4652427" y="1953715"/>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8"/>
          <p:cNvSpPr/>
          <p:nvPr/>
        </p:nvSpPr>
        <p:spPr>
          <a:xfrm rot="10800000" flipH="1">
            <a:off x="4866124" y="3272508"/>
            <a:ext cx="938302" cy="833810"/>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8"/>
          <p:cNvSpPr txBox="1"/>
          <p:nvPr/>
        </p:nvSpPr>
        <p:spPr>
          <a:xfrm>
            <a:off x="6116320" y="3651885"/>
            <a:ext cx="2044065"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THƯ VIỆN BỔ TRỢ KHÁC</a:t>
            </a:r>
            <a:endParaRPr sz="1800">
              <a:solidFill>
                <a:srgbClr val="1E1E1E"/>
              </a:solidFill>
              <a:latin typeface="Kulim Park" charset="0"/>
              <a:ea typeface="Kulim Park"/>
              <a:cs typeface="Kulim Park" charset="0"/>
              <a:sym typeface="Kulim Park"/>
            </a:endParaRPr>
          </a:p>
        </p:txBody>
      </p:sp>
      <p:sp>
        <p:nvSpPr>
          <p:cNvPr id="509" name="Google Shape;509;p48"/>
          <p:cNvSpPr txBox="1"/>
          <p:nvPr/>
        </p:nvSpPr>
        <p:spPr>
          <a:xfrm>
            <a:off x="1011555" y="2308860"/>
            <a:ext cx="2002790" cy="48768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THƯ VIỆN NUMPY?</a:t>
            </a:r>
            <a:endParaRPr lang="en-US" altLang="en-GB" sz="1800">
              <a:solidFill>
                <a:srgbClr val="1E1E1E"/>
              </a:solidFill>
              <a:latin typeface="Kulim Park" charset="0"/>
              <a:ea typeface="Kulim Park"/>
              <a:cs typeface="Kulim Park" charset="0"/>
              <a:sym typeface="+mn-ea"/>
            </a:endParaRPr>
          </a:p>
        </p:txBody>
      </p:sp>
      <p:sp>
        <p:nvSpPr>
          <p:cNvPr id="511" name="Google Shape;511;p48"/>
          <p:cNvSpPr txBox="1"/>
          <p:nvPr/>
        </p:nvSpPr>
        <p:spPr>
          <a:xfrm>
            <a:off x="6116320" y="2470785"/>
            <a:ext cx="2599690"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THƯ VIỆN</a:t>
            </a:r>
          </a:p>
          <a:p>
            <a:pPr marL="0" lvl="0" indent="0" algn="l" rtl="0">
              <a:spcBef>
                <a:spcPts val="0"/>
              </a:spcBef>
              <a:spcAft>
                <a:spcPts val="0"/>
              </a:spcAft>
              <a:buNone/>
            </a:pPr>
            <a:r>
              <a:rPr lang="en-US" sz="1800">
                <a:solidFill>
                  <a:srgbClr val="1E1E1E"/>
                </a:solidFill>
                <a:latin typeface="Kulim Park" charset="0"/>
                <a:ea typeface="Kulim Park"/>
                <a:cs typeface="Kulim Park" charset="0"/>
                <a:sym typeface="Kulim Park"/>
              </a:rPr>
              <a:t>NATURAL LANGUAGE TOOKIT (NLTK)?</a:t>
            </a:r>
          </a:p>
        </p:txBody>
      </p:sp>
      <p:sp>
        <p:nvSpPr>
          <p:cNvPr id="514" name="Google Shape;514;p48"/>
          <p:cNvSpPr txBox="1"/>
          <p:nvPr/>
        </p:nvSpPr>
        <p:spPr>
          <a:xfrm>
            <a:off x="1130300" y="3658235"/>
            <a:ext cx="1884045" cy="48768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THƯ VIỆN UNDERTHESEA?</a:t>
            </a:r>
            <a:endParaRPr sz="1800">
              <a:solidFill>
                <a:srgbClr val="1E1E1E"/>
              </a:solidFill>
              <a:latin typeface="Kulim Park" charset="0"/>
              <a:ea typeface="Kulim Park"/>
              <a:cs typeface="Kulim Park" charset="0"/>
              <a:sym typeface="Kulim Park"/>
            </a:endParaRPr>
          </a:p>
        </p:txBody>
      </p:sp>
      <p:grpSp>
        <p:nvGrpSpPr>
          <p:cNvPr id="516" name="Google Shape;516;p48"/>
          <p:cNvGrpSpPr/>
          <p:nvPr/>
        </p:nvGrpSpPr>
        <p:grpSpPr>
          <a:xfrm rot="-724352">
            <a:off x="3570996" y="2165605"/>
            <a:ext cx="439056" cy="439021"/>
            <a:chOff x="-65131525" y="1914325"/>
            <a:chExt cx="316650" cy="316625"/>
          </a:xfrm>
        </p:grpSpPr>
        <p:sp>
          <p:nvSpPr>
            <p:cNvPr id="517" name="Google Shape;517;p48"/>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8"/>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48"/>
          <p:cNvGrpSpPr/>
          <p:nvPr/>
        </p:nvGrpSpPr>
        <p:grpSpPr>
          <a:xfrm>
            <a:off x="5130703" y="3473342"/>
            <a:ext cx="438497" cy="432080"/>
            <a:chOff x="-64774725" y="1916550"/>
            <a:chExt cx="319000" cy="314400"/>
          </a:xfrm>
        </p:grpSpPr>
        <p:sp>
          <p:nvSpPr>
            <p:cNvPr id="520" name="Google Shape;520;p48"/>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8"/>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48"/>
          <p:cNvGrpSpPr/>
          <p:nvPr/>
        </p:nvGrpSpPr>
        <p:grpSpPr>
          <a:xfrm rot="-614745">
            <a:off x="3661266" y="3483963"/>
            <a:ext cx="403882" cy="401698"/>
            <a:chOff x="-64401400" y="1914475"/>
            <a:chExt cx="319000" cy="317275"/>
          </a:xfrm>
        </p:grpSpPr>
        <p:sp>
          <p:nvSpPr>
            <p:cNvPr id="523" name="Google Shape;523;p48"/>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8"/>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8"/>
            <p:cNvSpPr/>
            <p:nvPr/>
          </p:nvSpPr>
          <p:spPr>
            <a:xfrm>
              <a:off x="-64212375" y="2210450"/>
              <a:ext cx="5525" cy="25"/>
            </a:xfrm>
            <a:custGeom>
              <a:avLst/>
              <a:gdLst/>
              <a:ahLst/>
              <a:cxnLst/>
              <a:rect l="l" t="t" r="r" b="b"/>
              <a:pathLst>
                <a:path w="221" h="1" extrusionOk="0">
                  <a:moveTo>
                    <a:pt x="1" y="1"/>
                  </a:moveTo>
                  <a:lnTo>
                    <a:pt x="221"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48"/>
          <p:cNvSpPr/>
          <p:nvPr/>
        </p:nvSpPr>
        <p:spPr>
          <a:xfrm rot="611820">
            <a:off x="5147536" y="2222678"/>
            <a:ext cx="403780" cy="403748"/>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solidFill>
                  <a:schemeClr val="lt1"/>
                </a:solidFill>
              </a:rPr>
              <a:t>THƯ VIỆN </a:t>
            </a:r>
            <a:r>
              <a:rPr lang="en-US" altLang="en-GB" dirty="0">
                <a:solidFill>
                  <a:schemeClr val="tx1"/>
                </a:solidFill>
              </a:rPr>
              <a:t>NUMPY</a:t>
            </a:r>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Tổng</a:t>
            </a:r>
            <a:r>
              <a:rPr lang="en-US" altLang="en-GB" dirty="0"/>
              <a:t> </a:t>
            </a:r>
            <a:r>
              <a:rPr lang="en-US" altLang="en-GB" dirty="0" err="1"/>
              <a:t>quan</a:t>
            </a:r>
            <a:r>
              <a:rPr lang="en-US" altLang="en-GB" dirty="0"/>
              <a:t> </a:t>
            </a:r>
            <a:r>
              <a:rPr lang="en-US" altLang="en-GB" dirty="0" err="1"/>
              <a:t>về</a:t>
            </a:r>
            <a:r>
              <a:rPr lang="en-US" altLang="en-GB" dirty="0"/>
              <a:t> </a:t>
            </a:r>
            <a:r>
              <a:rPr lang="en-US" altLang="en-GB" dirty="0" err="1"/>
              <a:t>thư</a:t>
            </a:r>
            <a:r>
              <a:rPr lang="en-US" altLang="en-GB" dirty="0"/>
              <a:t> </a:t>
            </a:r>
            <a:r>
              <a:rPr lang="en-US" altLang="en-GB" dirty="0" err="1"/>
              <a:t>viện</a:t>
            </a:r>
            <a:r>
              <a:rPr lang="en-US" altLang="en-GB" dirty="0"/>
              <a:t> </a:t>
            </a:r>
            <a:r>
              <a:rPr lang="en-US" altLang="en-GB" dirty="0" err="1"/>
              <a:t>Numpy</a:t>
            </a:r>
            <a:endParaRPr lang="en-US" alt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solidFill>
                  <a:schemeClr val="tx1"/>
                </a:solidFill>
              </a:rPr>
              <a:t>TỔNG QUAN VỀ NUMPY</a:t>
            </a:r>
          </a:p>
        </p:txBody>
      </p:sp>
      <p:sp>
        <p:nvSpPr>
          <p:cNvPr id="7" name="Text Box 6"/>
          <p:cNvSpPr txBox="1"/>
          <p:nvPr/>
        </p:nvSpPr>
        <p:spPr>
          <a:xfrm>
            <a:off x="3736340" y="1316355"/>
            <a:ext cx="3938270" cy="1470025"/>
          </a:xfrm>
          <a:prstGeom prst="rect">
            <a:avLst/>
          </a:prstGeom>
          <a:noFill/>
        </p:spPr>
        <p:txBody>
          <a:bodyPr wrap="square" rtlCol="0">
            <a:spAutoFit/>
          </a:bodyPr>
          <a:lstStyle/>
          <a:p>
            <a:r>
              <a:rPr lang="en-US" b="1" dirty="0">
                <a:solidFill>
                  <a:schemeClr val="bg1"/>
                </a:solidFill>
                <a:latin typeface="Manrope" charset="0"/>
                <a:cs typeface="Manrope" charset="0"/>
              </a:rPr>
              <a:t>GIỚI THIỆU VỀ NUMPY</a:t>
            </a:r>
          </a:p>
          <a:p>
            <a:pPr>
              <a:lnSpc>
                <a:spcPct val="40000"/>
              </a:lnSpc>
            </a:pPr>
            <a:endParaRPr lang="en-US" b="1" dirty="0">
              <a:solidFill>
                <a:schemeClr val="bg1"/>
              </a:solidFill>
              <a:latin typeface="Manrope" charset="0"/>
              <a:cs typeface="Manrope" charset="0"/>
            </a:endParaRPr>
          </a:p>
          <a:p>
            <a:r>
              <a:rPr lang="en-US" dirty="0">
                <a:latin typeface="Manrope" charset="0"/>
                <a:cs typeface="Manrope" charset="0"/>
              </a:rPr>
              <a:t>-  </a:t>
            </a:r>
            <a:r>
              <a:rPr lang="en-US" b="1" dirty="0">
                <a:latin typeface="Manrope" charset="0"/>
                <a:cs typeface="Manrope" charset="0"/>
              </a:rPr>
              <a:t>NumPy</a:t>
            </a:r>
            <a:r>
              <a:rPr lang="en-US" dirty="0">
                <a:latin typeface="Manrope" charset="0"/>
                <a:cs typeface="Manrope" charset="0"/>
              </a:rPr>
              <a:t>  </a:t>
            </a:r>
            <a:r>
              <a:rPr lang="en-US" dirty="0" err="1">
                <a:latin typeface="Manrope" charset="0"/>
                <a:cs typeface="Manrope" charset="0"/>
              </a:rPr>
              <a:t>là</a:t>
            </a:r>
            <a:r>
              <a:rPr lang="en-US" dirty="0">
                <a:latin typeface="Manrope" charset="0"/>
                <a:cs typeface="Manrope" charset="0"/>
              </a:rPr>
              <a:t> </a:t>
            </a:r>
            <a:r>
              <a:rPr lang="en-US" dirty="0" err="1">
                <a:latin typeface="Manrope" charset="0"/>
                <a:cs typeface="Manrope" charset="0"/>
              </a:rPr>
              <a:t>thư</a:t>
            </a:r>
            <a:r>
              <a:rPr lang="en-US" dirty="0">
                <a:latin typeface="Manrope" charset="0"/>
                <a:cs typeface="Manrope" charset="0"/>
              </a:rPr>
              <a:t> </a:t>
            </a:r>
            <a:r>
              <a:rPr lang="en-US" dirty="0" err="1">
                <a:latin typeface="Manrope" charset="0"/>
                <a:cs typeface="Manrope" charset="0"/>
              </a:rPr>
              <a:t>viện</a:t>
            </a:r>
            <a:r>
              <a:rPr lang="en-US" dirty="0">
                <a:latin typeface="Manrope" charset="0"/>
                <a:cs typeface="Manrope" charset="0"/>
              </a:rPr>
              <a:t> </a:t>
            </a:r>
            <a:r>
              <a:rPr lang="en-US" dirty="0" err="1">
                <a:latin typeface="Manrope" charset="0"/>
                <a:cs typeface="Manrope" charset="0"/>
              </a:rPr>
              <a:t>toán</a:t>
            </a:r>
            <a:r>
              <a:rPr lang="en-US" dirty="0">
                <a:latin typeface="Manrope" charset="0"/>
                <a:cs typeface="Manrope" charset="0"/>
              </a:rPr>
              <a:t> </a:t>
            </a:r>
            <a:r>
              <a:rPr lang="en-US" dirty="0" err="1">
                <a:latin typeface="Manrope" charset="0"/>
                <a:cs typeface="Manrope" charset="0"/>
              </a:rPr>
              <a:t>học</a:t>
            </a:r>
            <a:r>
              <a:rPr lang="en-US" dirty="0">
                <a:latin typeface="Manrope" charset="0"/>
                <a:cs typeface="Manrope" charset="0"/>
              </a:rPr>
              <a:t> </a:t>
            </a:r>
            <a:r>
              <a:rPr lang="en-US" dirty="0" err="1">
                <a:latin typeface="Manrope" charset="0"/>
                <a:cs typeface="Manrope" charset="0"/>
              </a:rPr>
              <a:t>mạnh</a:t>
            </a:r>
            <a:r>
              <a:rPr lang="en-US" dirty="0">
                <a:latin typeface="Manrope" charset="0"/>
                <a:cs typeface="Manrope" charset="0"/>
              </a:rPr>
              <a:t> </a:t>
            </a:r>
            <a:r>
              <a:rPr lang="en-US" dirty="0" err="1">
                <a:latin typeface="Manrope" charset="0"/>
                <a:cs typeface="Manrope" charset="0"/>
              </a:rPr>
              <a:t>mẽ</a:t>
            </a:r>
            <a:r>
              <a:rPr lang="en-US" dirty="0">
                <a:latin typeface="Manrope" charset="0"/>
                <a:cs typeface="Manrope" charset="0"/>
              </a:rPr>
              <a:t> </a:t>
            </a:r>
            <a:r>
              <a:rPr lang="en-US" dirty="0" err="1">
                <a:latin typeface="Manrope" charset="0"/>
                <a:cs typeface="Manrope" charset="0"/>
              </a:rPr>
              <a:t>và</a:t>
            </a:r>
            <a:r>
              <a:rPr lang="en-US" dirty="0">
                <a:latin typeface="Manrope" charset="0"/>
                <a:cs typeface="Manrope" charset="0"/>
              </a:rPr>
              <a:t> </a:t>
            </a:r>
            <a:r>
              <a:rPr lang="en-US" dirty="0" err="1">
                <a:latin typeface="Manrope" charset="0"/>
                <a:cs typeface="Manrope" charset="0"/>
              </a:rPr>
              <a:t>phổ</a:t>
            </a:r>
            <a:r>
              <a:rPr lang="en-US" dirty="0">
                <a:latin typeface="Manrope" charset="0"/>
                <a:cs typeface="Manrope" charset="0"/>
              </a:rPr>
              <a:t> </a:t>
            </a:r>
            <a:r>
              <a:rPr lang="en-US" dirty="0" err="1">
                <a:latin typeface="Manrope" charset="0"/>
                <a:cs typeface="Manrope" charset="0"/>
              </a:rPr>
              <a:t>biến</a:t>
            </a:r>
            <a:r>
              <a:rPr lang="en-US" dirty="0">
                <a:latin typeface="Manrope" charset="0"/>
                <a:cs typeface="Manrope" charset="0"/>
              </a:rPr>
              <a:t> </a:t>
            </a:r>
            <a:r>
              <a:rPr lang="en-US" dirty="0" err="1">
                <a:latin typeface="Manrope" charset="0"/>
                <a:cs typeface="Manrope" charset="0"/>
              </a:rPr>
              <a:t>của</a:t>
            </a:r>
            <a:r>
              <a:rPr lang="en-US" dirty="0">
                <a:latin typeface="Manrope" charset="0"/>
                <a:cs typeface="Manrope" charset="0"/>
              </a:rPr>
              <a:t> Python.</a:t>
            </a:r>
          </a:p>
          <a:p>
            <a:r>
              <a:rPr lang="en-US" dirty="0">
                <a:latin typeface="Manrope" charset="0"/>
                <a:cs typeface="Manrope" charset="0"/>
              </a:rPr>
              <a:t>-  </a:t>
            </a:r>
            <a:r>
              <a:rPr lang="en-US" dirty="0" err="1">
                <a:latin typeface="Manrope" charset="0"/>
                <a:cs typeface="Manrope" charset="0"/>
              </a:rPr>
              <a:t>Thay</a:t>
            </a:r>
            <a:r>
              <a:rPr lang="en-US" dirty="0">
                <a:latin typeface="Manrope" charset="0"/>
                <a:cs typeface="Manrope" charset="0"/>
              </a:rPr>
              <a:t> </a:t>
            </a:r>
            <a:r>
              <a:rPr lang="en-US" dirty="0" err="1">
                <a:latin typeface="Manrope" charset="0"/>
                <a:cs typeface="Manrope" charset="0"/>
              </a:rPr>
              <a:t>thế</a:t>
            </a:r>
            <a:r>
              <a:rPr lang="en-US" dirty="0">
                <a:latin typeface="Manrope" charset="0"/>
                <a:cs typeface="Manrope" charset="0"/>
              </a:rPr>
              <a:t> </a:t>
            </a:r>
            <a:r>
              <a:rPr lang="en-US" dirty="0" err="1">
                <a:latin typeface="Manrope" charset="0"/>
                <a:cs typeface="Manrope" charset="0"/>
              </a:rPr>
              <a:t>cho</a:t>
            </a:r>
            <a:r>
              <a:rPr lang="en-US" dirty="0">
                <a:latin typeface="Manrope" charset="0"/>
                <a:cs typeface="Manrope" charset="0"/>
              </a:rPr>
              <a:t> List, </a:t>
            </a:r>
            <a:r>
              <a:rPr lang="en-US" dirty="0" err="1">
                <a:latin typeface="Manrope" charset="0"/>
                <a:cs typeface="Manrope" charset="0"/>
              </a:rPr>
              <a:t>Tupple</a:t>
            </a:r>
            <a:r>
              <a:rPr lang="en-US" dirty="0">
                <a:latin typeface="Manrope" charset="0"/>
                <a:cs typeface="Manrope" charset="0"/>
              </a:rPr>
              <a:t>, Dictionary.</a:t>
            </a:r>
          </a:p>
          <a:p>
            <a:r>
              <a:rPr lang="en-US" dirty="0">
                <a:latin typeface="Manrope" charset="0"/>
                <a:cs typeface="Manrope" charset="0"/>
              </a:rPr>
              <a:t>-  L</a:t>
            </a:r>
            <a:r>
              <a:rPr lang="en-US" dirty="0" err="1">
                <a:latin typeface="Manrope" charset="0"/>
                <a:cs typeface="Manrope" charset="0"/>
              </a:rPr>
              <a:t>àm</a:t>
            </a:r>
            <a:r>
              <a:rPr lang="en-US" dirty="0">
                <a:latin typeface="Manrope" charset="0"/>
                <a:cs typeface="Manrope" charset="0"/>
              </a:rPr>
              <a:t> </a:t>
            </a:r>
            <a:r>
              <a:rPr lang="en-US" dirty="0" err="1">
                <a:latin typeface="Manrope" charset="0"/>
                <a:cs typeface="Manrope" charset="0"/>
              </a:rPr>
              <a:t>việc</a:t>
            </a:r>
            <a:r>
              <a:rPr lang="en-US" dirty="0">
                <a:latin typeface="Manrope" charset="0"/>
                <a:cs typeface="Manrope" charset="0"/>
              </a:rPr>
              <a:t> </a:t>
            </a:r>
            <a:r>
              <a:rPr lang="en-US" dirty="0" err="1">
                <a:latin typeface="Manrope" charset="0"/>
                <a:cs typeface="Manrope" charset="0"/>
              </a:rPr>
              <a:t>thuận</a:t>
            </a:r>
            <a:r>
              <a:rPr lang="en-US" dirty="0">
                <a:latin typeface="Manrope" charset="0"/>
                <a:cs typeface="Manrope" charset="0"/>
              </a:rPr>
              <a:t> </a:t>
            </a:r>
            <a:r>
              <a:rPr lang="en-US" dirty="0" err="1">
                <a:latin typeface="Manrope" charset="0"/>
                <a:cs typeface="Manrope" charset="0"/>
              </a:rPr>
              <a:t>tiện</a:t>
            </a:r>
            <a:r>
              <a:rPr lang="en-US" dirty="0">
                <a:latin typeface="Manrope" charset="0"/>
                <a:cs typeface="Manrope" charset="0"/>
              </a:rPr>
              <a:t> </a:t>
            </a:r>
            <a:r>
              <a:rPr lang="en-US" dirty="0" err="1">
                <a:latin typeface="Manrope" charset="0"/>
                <a:cs typeface="Manrope" charset="0"/>
              </a:rPr>
              <a:t>với</a:t>
            </a:r>
            <a:r>
              <a:rPr lang="en-US" dirty="0">
                <a:latin typeface="Manrope" charset="0"/>
                <a:cs typeface="Manrope" charset="0"/>
              </a:rPr>
              <a:t> ma </a:t>
            </a:r>
            <a:r>
              <a:rPr lang="en-US" dirty="0" err="1">
                <a:latin typeface="Manrope" charset="0"/>
                <a:cs typeface="Manrope" charset="0"/>
              </a:rPr>
              <a:t>trận</a:t>
            </a:r>
            <a:r>
              <a:rPr lang="en-US" dirty="0">
                <a:latin typeface="Manrope" charset="0"/>
                <a:cs typeface="Manrope" charset="0"/>
              </a:rPr>
              <a:t> </a:t>
            </a:r>
            <a:r>
              <a:rPr lang="en-US" dirty="0" err="1">
                <a:latin typeface="Manrope" charset="0"/>
                <a:cs typeface="Manrope" charset="0"/>
              </a:rPr>
              <a:t>hoặc</a:t>
            </a:r>
            <a:r>
              <a:rPr lang="en-US" dirty="0">
                <a:latin typeface="Manrope" charset="0"/>
                <a:cs typeface="Manrope" charset="0"/>
              </a:rPr>
              <a:t> </a:t>
            </a:r>
            <a:r>
              <a:rPr lang="en-US" dirty="0" err="1">
                <a:latin typeface="Manrope" charset="0"/>
                <a:cs typeface="Manrope" charset="0"/>
              </a:rPr>
              <a:t>mảng.</a:t>
            </a:r>
            <a:endParaRPr lang="en-US" dirty="0">
              <a:latin typeface="Manrope" charset="0"/>
              <a:cs typeface="Manrope" charset="0"/>
            </a:endParaRPr>
          </a:p>
          <a:p>
            <a:endParaRPr lang="en-US" dirty="0"/>
          </a:p>
        </p:txBody>
      </p:sp>
      <p:sp>
        <p:nvSpPr>
          <p:cNvPr id="8" name="Text Box 7"/>
          <p:cNvSpPr txBox="1"/>
          <p:nvPr/>
        </p:nvSpPr>
        <p:spPr>
          <a:xfrm>
            <a:off x="760730" y="3391535"/>
            <a:ext cx="3867406" cy="1038860"/>
          </a:xfrm>
          <a:prstGeom prst="rect">
            <a:avLst/>
          </a:prstGeom>
          <a:noFill/>
        </p:spPr>
        <p:txBody>
          <a:bodyPr wrap="square" rtlCol="0">
            <a:spAutoFit/>
          </a:bodyPr>
          <a:lstStyle/>
          <a:p>
            <a:r>
              <a:rPr lang="en-US" b="1" dirty="0">
                <a:solidFill>
                  <a:schemeClr val="bg1"/>
                </a:solidFill>
                <a:latin typeface="Manrope" charset="0"/>
                <a:cs typeface="Manrope" charset="0"/>
              </a:rPr>
              <a:t>ỨNG DỤNG NUMPY TRONG PYTHON</a:t>
            </a:r>
          </a:p>
          <a:p>
            <a:pPr>
              <a:lnSpc>
                <a:spcPct val="40000"/>
              </a:lnSpc>
            </a:pPr>
            <a:endParaRPr lang="en-US" b="1" dirty="0">
              <a:solidFill>
                <a:schemeClr val="bg1"/>
              </a:solidFill>
              <a:latin typeface="Manrope" charset="0"/>
              <a:cs typeface="Manrope" charset="0"/>
            </a:endParaRPr>
          </a:p>
          <a:p>
            <a:r>
              <a:rPr lang="en-US" dirty="0">
                <a:latin typeface="Manrope" charset="0"/>
                <a:cs typeface="Manrope" charset="0"/>
              </a:rPr>
              <a:t>-  </a:t>
            </a:r>
            <a:r>
              <a:rPr lang="en-US" dirty="0" err="1">
                <a:latin typeface="Manrope" charset="0"/>
                <a:cs typeface="Manrope" charset="0"/>
              </a:rPr>
              <a:t>Làm</a:t>
            </a:r>
            <a:r>
              <a:rPr lang="en-US" dirty="0">
                <a:latin typeface="Manrope" charset="0"/>
                <a:cs typeface="Manrope" charset="0"/>
              </a:rPr>
              <a:t> </a:t>
            </a:r>
            <a:r>
              <a:rPr lang="en-US" dirty="0" err="1">
                <a:latin typeface="Manrope" charset="0"/>
                <a:cs typeface="Manrope" charset="0"/>
              </a:rPr>
              <a:t>việc</a:t>
            </a:r>
            <a:r>
              <a:rPr lang="en-US" dirty="0">
                <a:latin typeface="Manrope" charset="0"/>
                <a:cs typeface="Manrope" charset="0"/>
              </a:rPr>
              <a:t> </a:t>
            </a:r>
            <a:r>
              <a:rPr lang="en-US" dirty="0" err="1">
                <a:latin typeface="Manrope" charset="0"/>
                <a:cs typeface="Manrope" charset="0"/>
              </a:rPr>
              <a:t>trực</a:t>
            </a:r>
            <a:r>
              <a:rPr lang="en-US" dirty="0">
                <a:latin typeface="Manrope" charset="0"/>
                <a:cs typeface="Manrope" charset="0"/>
              </a:rPr>
              <a:t> </a:t>
            </a:r>
            <a:r>
              <a:rPr lang="en-US" dirty="0" err="1">
                <a:latin typeface="Manrope" charset="0"/>
                <a:cs typeface="Manrope" charset="0"/>
              </a:rPr>
              <a:t>tiếp</a:t>
            </a:r>
            <a:r>
              <a:rPr lang="en-US" dirty="0">
                <a:latin typeface="Manrope" charset="0"/>
                <a:cs typeface="Manrope" charset="0"/>
              </a:rPr>
              <a:t> </a:t>
            </a:r>
            <a:r>
              <a:rPr lang="en-US" dirty="0" err="1">
                <a:latin typeface="Manrope" charset="0"/>
                <a:cs typeface="Manrope" charset="0"/>
              </a:rPr>
              <a:t>với</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p>
          <a:p>
            <a:r>
              <a:rPr lang="en-US" dirty="0">
                <a:latin typeface="Manrope" charset="0"/>
                <a:cs typeface="Manrope" charset="0"/>
              </a:rPr>
              <a:t>-  </a:t>
            </a:r>
            <a:r>
              <a:rPr lang="en-US" dirty="0" err="1">
                <a:latin typeface="Manrope" charset="0"/>
                <a:cs typeface="Manrope" charset="0"/>
              </a:rPr>
              <a:t>Khởi</a:t>
            </a:r>
            <a:r>
              <a:rPr lang="en-US" dirty="0">
                <a:latin typeface="Manrope" charset="0"/>
                <a:cs typeface="Manrope" charset="0"/>
              </a:rPr>
              <a:t> </a:t>
            </a:r>
            <a:r>
              <a:rPr lang="en-US" dirty="0" err="1">
                <a:latin typeface="Manrope" charset="0"/>
                <a:cs typeface="Manrope" charset="0"/>
              </a:rPr>
              <a:t>tạo</a:t>
            </a:r>
            <a:r>
              <a:rPr lang="en-US" dirty="0">
                <a:latin typeface="Manrope" charset="0"/>
                <a:cs typeface="Manrope" charset="0"/>
              </a:rPr>
              <a:t> </a:t>
            </a:r>
            <a:r>
              <a:rPr lang="en-US" dirty="0" err="1">
                <a:latin typeface="Manrope" charset="0"/>
                <a:cs typeface="Manrope" charset="0"/>
              </a:rPr>
              <a:t>dãy</a:t>
            </a:r>
            <a:r>
              <a:rPr lang="en-US" dirty="0">
                <a:latin typeface="Manrope" charset="0"/>
                <a:cs typeface="Manrope" charset="0"/>
              </a:rPr>
              <a:t>, </a:t>
            </a:r>
            <a:r>
              <a:rPr lang="en-US" dirty="0" err="1">
                <a:latin typeface="Manrope" charset="0"/>
                <a:cs typeface="Manrope" charset="0"/>
              </a:rPr>
              <a:t>cột</a:t>
            </a:r>
            <a:endParaRPr lang="en-US" dirty="0">
              <a:latin typeface="Manrope" charset="0"/>
              <a:cs typeface="Manrope" charset="0"/>
            </a:endParaRPr>
          </a:p>
          <a:p>
            <a:endParaRPr lang="en-US" dirty="0"/>
          </a:p>
        </p:txBody>
      </p:sp>
      <p:sp>
        <p:nvSpPr>
          <p:cNvPr id="1144" name="Google Shape;1144;p70"/>
          <p:cNvSpPr/>
          <p:nvPr/>
        </p:nvSpPr>
        <p:spPr>
          <a:xfrm rot="12534153" flipH="1">
            <a:off x="6605270" y="3313430"/>
            <a:ext cx="1083945" cy="153987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4;p70"/>
          <p:cNvSpPr/>
          <p:nvPr/>
        </p:nvSpPr>
        <p:spPr>
          <a:xfrm rot="-9485847">
            <a:off x="5403850" y="3303270"/>
            <a:ext cx="1067435" cy="1205230"/>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4;p70"/>
          <p:cNvSpPr/>
          <p:nvPr/>
        </p:nvSpPr>
        <p:spPr>
          <a:xfrm rot="-9485847">
            <a:off x="6195695" y="3131185"/>
            <a:ext cx="503555" cy="108013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145;p70"/>
          <p:cNvGrpSpPr/>
          <p:nvPr/>
        </p:nvGrpSpPr>
        <p:grpSpPr>
          <a:xfrm>
            <a:off x="476250" y="735965"/>
            <a:ext cx="818515" cy="2061845"/>
            <a:chOff x="5070075" y="2571775"/>
            <a:chExt cx="618675" cy="1791207"/>
          </a:xfrm>
        </p:grpSpPr>
        <p:sp>
          <p:nvSpPr>
            <p:cNvPr id="34"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145;p70"/>
          <p:cNvGrpSpPr/>
          <p:nvPr/>
        </p:nvGrpSpPr>
        <p:grpSpPr>
          <a:xfrm>
            <a:off x="1317625" y="1565910"/>
            <a:ext cx="450850" cy="1178560"/>
            <a:chOff x="5070075" y="2571775"/>
            <a:chExt cx="618675" cy="1791207"/>
          </a:xfrm>
        </p:grpSpPr>
        <p:sp>
          <p:nvSpPr>
            <p:cNvPr id="56"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1145;p70"/>
          <p:cNvGrpSpPr/>
          <p:nvPr/>
        </p:nvGrpSpPr>
        <p:grpSpPr>
          <a:xfrm>
            <a:off x="1804035" y="1106805"/>
            <a:ext cx="563880" cy="1616075"/>
            <a:chOff x="5070075" y="2571775"/>
            <a:chExt cx="618675" cy="1791207"/>
          </a:xfrm>
        </p:grpSpPr>
        <p:sp>
          <p:nvSpPr>
            <p:cNvPr id="78"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1145;p70"/>
          <p:cNvGrpSpPr/>
          <p:nvPr/>
        </p:nvGrpSpPr>
        <p:grpSpPr>
          <a:xfrm>
            <a:off x="2496185" y="1565910"/>
            <a:ext cx="450850" cy="1178560"/>
            <a:chOff x="5070075" y="2571775"/>
            <a:chExt cx="618675" cy="1791207"/>
          </a:xfrm>
        </p:grpSpPr>
        <p:sp>
          <p:nvSpPr>
            <p:cNvPr id="100"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p:nvPr/>
        </p:nvSpPr>
        <p:spPr>
          <a:xfrm>
            <a:off x="5831840" y="2098675"/>
            <a:ext cx="2633345" cy="1358900"/>
          </a:xfrm>
          <a:prstGeom prst="rect">
            <a:avLst/>
          </a:prstGeom>
          <a:noFill/>
        </p:spPr>
        <p:txBody>
          <a:bodyPr wrap="square" rtlCol="0">
            <a:spAutoFit/>
          </a:bodyPr>
          <a:lstStyle/>
          <a:p>
            <a:r>
              <a:rPr lang="en-US" sz="1800" b="1" dirty="0">
                <a:solidFill>
                  <a:schemeClr val="bg1"/>
                </a:solidFill>
                <a:latin typeface="Manrope" charset="0"/>
                <a:cs typeface="Manrope" charset="0"/>
              </a:rPr>
              <a:t>CÁC CHIỀU CỦA MẢNG</a:t>
            </a:r>
          </a:p>
          <a:p>
            <a:pPr>
              <a:lnSpc>
                <a:spcPct val="60000"/>
              </a:lnSpc>
            </a:pP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không</a:t>
            </a:r>
            <a:r>
              <a:rPr lang="en-US" dirty="0">
                <a:latin typeface="Manrope" charset="0"/>
                <a:cs typeface="Manrope" charset="0"/>
              </a:rPr>
              <a:t> </a:t>
            </a:r>
            <a:r>
              <a:rPr lang="en-US" dirty="0" err="1">
                <a:latin typeface="Manrope" charset="0"/>
                <a:cs typeface="Manrope" charset="0"/>
              </a:rPr>
              <a:t>chiều</a:t>
            </a:r>
            <a:r>
              <a:rPr lang="en-US" dirty="0">
                <a:latin typeface="Manrope" charset="0"/>
                <a:cs typeface="Manrope" charset="0"/>
              </a:rPr>
              <a:t> .</a:t>
            </a: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một</a:t>
            </a:r>
            <a:r>
              <a:rPr lang="en-US" dirty="0">
                <a:latin typeface="Manrope" charset="0"/>
                <a:cs typeface="Manrope" charset="0"/>
              </a:rPr>
              <a:t> </a:t>
            </a:r>
            <a:r>
              <a:rPr lang="en-US" dirty="0" err="1">
                <a:latin typeface="Manrope" charset="0"/>
                <a:cs typeface="Manrope" charset="0"/>
              </a:rPr>
              <a:t>chiều</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hai</a:t>
            </a:r>
            <a:r>
              <a:rPr lang="en-US" dirty="0">
                <a:latin typeface="Manrope" charset="0"/>
                <a:cs typeface="Manrope" charset="0"/>
              </a:rPr>
              <a:t> </a:t>
            </a:r>
            <a:r>
              <a:rPr lang="en-US" dirty="0" err="1">
                <a:latin typeface="Manrope" charset="0"/>
                <a:cs typeface="Manrope" charset="0"/>
              </a:rPr>
              <a:t>chiều</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ba</a:t>
            </a:r>
            <a:r>
              <a:rPr lang="en-US" dirty="0">
                <a:latin typeface="Manrope" charset="0"/>
                <a:cs typeface="Manrope" charset="0"/>
              </a:rPr>
              <a:t> </a:t>
            </a:r>
            <a:r>
              <a:rPr lang="en-US" dirty="0" err="1">
                <a:latin typeface="Manrope" charset="0"/>
                <a:cs typeface="Manrope" charset="0"/>
              </a:rPr>
              <a:t>chiều</a:t>
            </a:r>
            <a:endParaRPr lang="en-US" dirty="0"/>
          </a:p>
        </p:txBody>
      </p:sp>
      <p:pic>
        <p:nvPicPr>
          <p:cNvPr id="5" name="Picture 4"/>
          <p:cNvPicPr>
            <a:picLocks noChangeAspect="1"/>
          </p:cNvPicPr>
          <p:nvPr/>
        </p:nvPicPr>
        <p:blipFill>
          <a:blip r:embed="rId2"/>
          <a:stretch>
            <a:fillRect/>
          </a:stretch>
        </p:blipFill>
        <p:spPr>
          <a:xfrm>
            <a:off x="668655" y="1172845"/>
            <a:ext cx="4420235" cy="29610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7775" y="1962467"/>
            <a:ext cx="3853500" cy="1476150"/>
          </a:xfrm>
        </p:spPr>
        <p:txBody>
          <a:bodyPr/>
          <a:lstStyle/>
          <a:p>
            <a:pPr marL="127000" indent="0">
              <a:buNone/>
            </a:pPr>
            <a:r>
              <a:rPr lang="en-US" b="1" dirty="0" err="1">
                <a:solidFill>
                  <a:schemeClr val="bg1"/>
                </a:solidFill>
              </a:rPr>
              <a:t>ÉP KIỂU TRONG NUMPY</a:t>
            </a:r>
            <a:r>
              <a:rPr lang="en-US" b="1" dirty="0">
                <a:solidFill>
                  <a:schemeClr val="bg1"/>
                </a:solidFill>
              </a:rPr>
              <a:t>:</a:t>
            </a:r>
          </a:p>
          <a:p>
            <a:pPr marL="127000" indent="0">
              <a:lnSpc>
                <a:spcPct val="60000"/>
              </a:lnSpc>
              <a:buNone/>
            </a:pPr>
            <a:endParaRPr lang="en-US" b="1" dirty="0">
              <a:solidFill>
                <a:schemeClr val="bg1"/>
              </a:solidFill>
            </a:endParaRPr>
          </a:p>
          <a:p>
            <a:pPr marL="127000" indent="0">
              <a:buNone/>
            </a:pPr>
            <a:r>
              <a:rPr lang="en-US" dirty="0">
                <a:solidFill>
                  <a:schemeClr val="tx1"/>
                </a:solidFill>
              </a:rPr>
              <a:t>- </a:t>
            </a:r>
            <a:r>
              <a:rPr lang="vi-VN" dirty="0">
                <a:solidFill>
                  <a:schemeClr val="tx1"/>
                </a:solidFill>
              </a:rPr>
              <a:t>Cách tốt nhất để chuyển kiểu dữ liệu trên một mảng có sẵn chính là tạo 1 bản sao của mảng đó với phương thức astype()</a:t>
            </a:r>
            <a:endParaRPr lang="en-US" dirty="0">
              <a:solidFill>
                <a:schemeClr val="tx1"/>
              </a:solidFill>
            </a:endParaRPr>
          </a:p>
          <a:p>
            <a:pPr marL="127000" indent="0">
              <a:buNone/>
            </a:pPr>
            <a:r>
              <a:rPr lang="en-US" dirty="0"/>
              <a:t>- </a:t>
            </a:r>
            <a:r>
              <a:rPr lang="en-US" b="1" dirty="0" err="1">
                <a:latin typeface="+mj-lt"/>
                <a:cs typeface="+mj-lt"/>
              </a:rPr>
              <a:t>Hàm</a:t>
            </a:r>
            <a:r>
              <a:rPr lang="en-US" b="1" dirty="0">
                <a:latin typeface="+mj-lt"/>
                <a:cs typeface="+mj-lt"/>
              </a:rPr>
              <a:t> </a:t>
            </a:r>
            <a:r>
              <a:rPr lang="en-US" b="1" dirty="0" err="1">
                <a:latin typeface="+mj-lt"/>
                <a:cs typeface="+mj-lt"/>
              </a:rPr>
              <a:t>astype</a:t>
            </a:r>
            <a:r>
              <a:rPr lang="en-US" b="1" dirty="0">
                <a:latin typeface="+mj-lt"/>
                <a:cs typeface="+mj-lt"/>
              </a:rPr>
              <a:t>()</a:t>
            </a:r>
            <a:r>
              <a:rPr lang="en-US" b="1" dirty="0"/>
              <a:t> </a:t>
            </a:r>
            <a:r>
              <a:rPr lang="en-US" dirty="0" err="1"/>
              <a:t>cho</a:t>
            </a:r>
            <a:r>
              <a:rPr lang="en-US" dirty="0"/>
              <a:t> </a:t>
            </a:r>
            <a:r>
              <a:rPr lang="en-US" dirty="0" err="1"/>
              <a:t>phép</a:t>
            </a:r>
            <a:r>
              <a:rPr lang="en-US" dirty="0"/>
              <a:t> ta </a:t>
            </a:r>
            <a:r>
              <a:rPr lang="en-US" dirty="0" err="1"/>
              <a:t>chuyển</a:t>
            </a:r>
            <a:r>
              <a:rPr lang="en-US" dirty="0"/>
              <a:t> </a:t>
            </a:r>
            <a:r>
              <a:rPr lang="en-US" dirty="0" err="1"/>
              <a:t>hàm</a:t>
            </a:r>
            <a:r>
              <a:rPr lang="en-US" dirty="0"/>
              <a:t> </a:t>
            </a:r>
            <a:r>
              <a:rPr lang="en-US" dirty="0" err="1"/>
              <a:t>đó</a:t>
            </a:r>
            <a:r>
              <a:rPr lang="en-US" dirty="0"/>
              <a:t> sang 1 </a:t>
            </a:r>
            <a:r>
              <a:rPr lang="en-US" dirty="0" err="1"/>
              <a:t>kiểu</a:t>
            </a:r>
            <a:r>
              <a:rPr lang="en-US" dirty="0"/>
              <a:t> </a:t>
            </a:r>
            <a:r>
              <a:rPr lang="en-US" dirty="0" err="1"/>
              <a:t>dữ</a:t>
            </a:r>
            <a:r>
              <a:rPr lang="en-US" dirty="0"/>
              <a:t> </a:t>
            </a:r>
            <a:r>
              <a:rPr lang="en-US" dirty="0" err="1"/>
              <a:t>liệu</a:t>
            </a:r>
            <a:r>
              <a:rPr lang="en-US" dirty="0"/>
              <a:t> </a:t>
            </a:r>
            <a:r>
              <a:rPr lang="en-US" dirty="0" err="1"/>
              <a:t>mới</a:t>
            </a:r>
            <a:endParaRPr lang="en-US" dirty="0"/>
          </a:p>
        </p:txBody>
      </p:sp>
      <p:pic>
        <p:nvPicPr>
          <p:cNvPr id="5" name="Picture 4"/>
          <p:cNvPicPr>
            <a:picLocks noChangeAspect="1"/>
          </p:cNvPicPr>
          <p:nvPr/>
        </p:nvPicPr>
        <p:blipFill>
          <a:blip r:embed="rId2"/>
          <a:stretch>
            <a:fillRect/>
          </a:stretch>
        </p:blipFill>
        <p:spPr>
          <a:xfrm>
            <a:off x="4735590" y="1951037"/>
            <a:ext cx="3760635" cy="19356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12940" y="1112785"/>
            <a:ext cx="4418597" cy="2918662"/>
          </a:xfrm>
          <a:prstGeom prst="rect">
            <a:avLst/>
          </a:prstGeom>
        </p:spPr>
      </p:pic>
      <p:sp>
        <p:nvSpPr>
          <p:cNvPr id="6" name="Text Box 6"/>
          <p:cNvSpPr txBox="1"/>
          <p:nvPr/>
        </p:nvSpPr>
        <p:spPr>
          <a:xfrm>
            <a:off x="5449570" y="1482725"/>
            <a:ext cx="2827020" cy="2177415"/>
          </a:xfrm>
          <a:prstGeom prst="rect">
            <a:avLst/>
          </a:prstGeom>
          <a:noFill/>
        </p:spPr>
        <p:txBody>
          <a:bodyPr wrap="square" rtlCol="0">
            <a:spAutoFit/>
          </a:bodyPr>
          <a:lstStyle/>
          <a:p>
            <a:pPr algn="ctr"/>
            <a:r>
              <a:rPr lang="en-US" sz="1600" b="1" dirty="0">
                <a:solidFill>
                  <a:schemeClr val="bg1"/>
                </a:solidFill>
                <a:latin typeface="Manrope" charset="0"/>
                <a:cs typeface="Manrope" charset="0"/>
              </a:rPr>
              <a:t>SỰ </a:t>
            </a:r>
            <a:r>
              <a:rPr lang="en-US" sz="1600" b="1" dirty="0">
                <a:solidFill>
                  <a:schemeClr val="tx1"/>
                </a:solidFill>
                <a:latin typeface="Manrope" charset="0"/>
                <a:cs typeface="Manrope" charset="0"/>
              </a:rPr>
              <a:t>KHÁC NHAU</a:t>
            </a:r>
            <a:r>
              <a:rPr lang="en-US" sz="1600" b="1" dirty="0">
                <a:solidFill>
                  <a:schemeClr val="bg1"/>
                </a:solidFill>
                <a:latin typeface="Manrope" charset="0"/>
                <a:cs typeface="Manrope" charset="0"/>
              </a:rPr>
              <a:t> GIỮA </a:t>
            </a:r>
            <a:r>
              <a:rPr lang="en-US" sz="1600" b="1" dirty="0">
                <a:solidFill>
                  <a:schemeClr val="tx1"/>
                </a:solidFill>
                <a:latin typeface="Manrope" charset="0"/>
                <a:cs typeface="Manrope" charset="0"/>
              </a:rPr>
              <a:t>COPY</a:t>
            </a:r>
            <a:r>
              <a:rPr lang="en-US" sz="1600" b="1" dirty="0">
                <a:solidFill>
                  <a:schemeClr val="bg1"/>
                </a:solidFill>
                <a:latin typeface="Manrope" charset="0"/>
                <a:cs typeface="Manrope" charset="0"/>
              </a:rPr>
              <a:t> </a:t>
            </a:r>
          </a:p>
          <a:p>
            <a:pPr algn="ctr"/>
            <a:r>
              <a:rPr lang="en-US" sz="1600" b="1" dirty="0">
                <a:solidFill>
                  <a:schemeClr val="bg1"/>
                </a:solidFill>
                <a:latin typeface="Manrope" charset="0"/>
                <a:cs typeface="Manrope" charset="0"/>
              </a:rPr>
              <a:t>VÀ </a:t>
            </a:r>
            <a:r>
              <a:rPr lang="en-US" sz="1600" b="1" dirty="0">
                <a:solidFill>
                  <a:schemeClr val="tx1"/>
                </a:solidFill>
                <a:latin typeface="Manrope" charset="0"/>
                <a:cs typeface="Manrope" charset="0"/>
              </a:rPr>
              <a:t>VIEW</a:t>
            </a:r>
            <a:r>
              <a:rPr lang="en-US" sz="1600" b="1" dirty="0">
                <a:solidFill>
                  <a:schemeClr val="bg1"/>
                </a:solidFill>
                <a:latin typeface="Manrope" charset="0"/>
                <a:cs typeface="Manrope" charset="0"/>
              </a:rPr>
              <a:t> TRONG NUMPY</a:t>
            </a:r>
          </a:p>
          <a:p>
            <a:pPr>
              <a:lnSpc>
                <a:spcPct val="40000"/>
              </a:lnSpc>
            </a:pPr>
            <a:endParaRPr lang="en-US" b="1" dirty="0">
              <a:solidFill>
                <a:schemeClr val="bg1"/>
              </a:solidFill>
              <a:latin typeface="Manrope" charset="0"/>
              <a:cs typeface="Manrope" charset="0"/>
            </a:endParaRPr>
          </a:p>
          <a:p>
            <a:r>
              <a:rPr lang="en-US" dirty="0">
                <a:latin typeface="Manrope" charset="0"/>
                <a:cs typeface="Manrope" charset="0"/>
              </a:rPr>
              <a:t>-  </a:t>
            </a:r>
            <a:r>
              <a:rPr lang="en-US" b="1" dirty="0">
                <a:latin typeface="Manrope" charset="0"/>
                <a:cs typeface="Manrope" charset="0"/>
              </a:rPr>
              <a:t>Copy</a:t>
            </a:r>
            <a:r>
              <a:rPr lang="en-US"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thao</a:t>
            </a:r>
            <a:r>
              <a:rPr lang="en-US" dirty="0">
                <a:latin typeface="Manrope" charset="0"/>
                <a:cs typeface="Manrope" charset="0"/>
              </a:rPr>
              <a:t> </a:t>
            </a:r>
            <a:r>
              <a:rPr lang="en-US" dirty="0" err="1">
                <a:latin typeface="Manrope" charset="0"/>
                <a:cs typeface="Manrope" charset="0"/>
              </a:rPr>
              <a:t>tác</a:t>
            </a:r>
            <a:r>
              <a:rPr lang="en-US" dirty="0">
                <a:latin typeface="Manrope" charset="0"/>
                <a:cs typeface="Manrope" charset="0"/>
              </a:rPr>
              <a:t> </a:t>
            </a:r>
            <a:r>
              <a:rPr lang="en-US" dirty="0" err="1">
                <a:latin typeface="Manrope" charset="0"/>
                <a:cs typeface="Manrope" charset="0"/>
              </a:rPr>
              <a:t>trên</a:t>
            </a:r>
            <a:r>
              <a:rPr lang="en-US" dirty="0">
                <a:latin typeface="Manrope" charset="0"/>
                <a:cs typeface="Manrope" charset="0"/>
              </a:rPr>
              <a:t> 1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mới</a:t>
            </a:r>
            <a:r>
              <a:rPr lang="en-US" dirty="0">
                <a:latin typeface="Manrope" charset="0"/>
                <a:cs typeface="Manrope" charset="0"/>
              </a:rPr>
              <a:t> </a:t>
            </a:r>
            <a:r>
              <a:rPr lang="en-US" dirty="0" err="1">
                <a:latin typeface="Manrope" charset="0"/>
                <a:cs typeface="Manrope" charset="0"/>
              </a:rPr>
              <a:t>còn</a:t>
            </a:r>
            <a:r>
              <a:rPr lang="en-US" dirty="0">
                <a:latin typeface="Manrope" charset="0"/>
                <a:cs typeface="Manrope" charset="0"/>
              </a:rPr>
              <a:t> </a:t>
            </a:r>
            <a:r>
              <a:rPr lang="en-US" b="1" dirty="0">
                <a:latin typeface="Manrope" charset="0"/>
                <a:cs typeface="Manrope" charset="0"/>
              </a:rPr>
              <a:t>View</a:t>
            </a:r>
            <a:r>
              <a:rPr lang="en-US"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thao</a:t>
            </a:r>
            <a:r>
              <a:rPr lang="en-US" dirty="0">
                <a:latin typeface="Manrope" charset="0"/>
                <a:cs typeface="Manrope" charset="0"/>
              </a:rPr>
              <a:t> </a:t>
            </a:r>
            <a:r>
              <a:rPr lang="en-US" dirty="0" err="1">
                <a:latin typeface="Manrope" charset="0"/>
                <a:cs typeface="Manrope" charset="0"/>
              </a:rPr>
              <a:t>tác</a:t>
            </a:r>
            <a:r>
              <a:rPr lang="en-US" dirty="0">
                <a:latin typeface="Manrope" charset="0"/>
                <a:cs typeface="Manrope" charset="0"/>
              </a:rPr>
              <a:t> </a:t>
            </a:r>
            <a:r>
              <a:rPr lang="en-US" dirty="0" err="1">
                <a:latin typeface="Manrope" charset="0"/>
                <a:cs typeface="Manrope" charset="0"/>
              </a:rPr>
              <a:t>trên</a:t>
            </a:r>
            <a:r>
              <a:rPr lang="en-US" dirty="0">
                <a:latin typeface="Manrope" charset="0"/>
                <a:cs typeface="Manrope" charset="0"/>
              </a:rPr>
              <a:t> </a:t>
            </a:r>
            <a:r>
              <a:rPr lang="en-US" dirty="0" err="1">
                <a:latin typeface="Manrope" charset="0"/>
                <a:cs typeface="Manrope" charset="0"/>
              </a:rPr>
              <a:t>chính</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gốc</a:t>
            </a:r>
            <a:r>
              <a:rPr lang="en-US" dirty="0">
                <a:latin typeface="Manrope" charset="0"/>
                <a:cs typeface="Manrope" charset="0"/>
              </a:rPr>
              <a:t>.</a:t>
            </a:r>
          </a:p>
          <a:p>
            <a:r>
              <a:rPr lang="en-US" dirty="0">
                <a:latin typeface="Manrope" charset="0"/>
                <a:cs typeface="Manrope" charset="0"/>
              </a:rPr>
              <a:t>-  </a:t>
            </a:r>
            <a:r>
              <a:rPr lang="en-US" b="1" dirty="0">
                <a:latin typeface="+mj-lt"/>
                <a:cs typeface="+mj-lt"/>
              </a:rPr>
              <a:t>copy</a:t>
            </a:r>
            <a:r>
              <a:rPr lang="en-US"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nhận</a:t>
            </a:r>
            <a:r>
              <a:rPr lang="en-US" dirty="0">
                <a:latin typeface="Manrope" charset="0"/>
                <a:cs typeface="Manrope" charset="0"/>
              </a:rPr>
              <a:t> </a:t>
            </a:r>
            <a:r>
              <a:rPr lang="en-US" dirty="0" err="1">
                <a:latin typeface="Manrope" charset="0"/>
                <a:cs typeface="Manrope" charset="0"/>
              </a:rPr>
              <a:t>dữ</a:t>
            </a:r>
            <a:r>
              <a:rPr lang="en-US" dirty="0">
                <a:latin typeface="Manrope" charset="0"/>
                <a:cs typeface="Manrope" charset="0"/>
              </a:rPr>
              <a:t> </a:t>
            </a:r>
            <a:r>
              <a:rPr lang="en-US" dirty="0" err="1">
                <a:latin typeface="Manrope" charset="0"/>
                <a:cs typeface="Manrope" charset="0"/>
              </a:rPr>
              <a:t>liệu</a:t>
            </a:r>
            <a:r>
              <a:rPr lang="en-US" dirty="0">
                <a:latin typeface="Manrope" charset="0"/>
                <a:cs typeface="Manrope" charset="0"/>
              </a:rPr>
              <a:t> </a:t>
            </a:r>
            <a:r>
              <a:rPr lang="en-US" dirty="0" err="1">
                <a:latin typeface="Manrope" charset="0"/>
                <a:cs typeface="Manrope" charset="0"/>
              </a:rPr>
              <a:t>từ</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gốc.</a:t>
            </a:r>
            <a:endParaRPr lang="en-US" dirty="0">
              <a:latin typeface="Manrope" charset="0"/>
              <a:cs typeface="Manrope" charset="0"/>
            </a:endParaRPr>
          </a:p>
          <a:p>
            <a:r>
              <a:rPr lang="en-US" dirty="0">
                <a:latin typeface="Manrope" charset="0"/>
                <a:cs typeface="Manrope" charset="0"/>
              </a:rPr>
              <a:t>-  </a:t>
            </a:r>
            <a:r>
              <a:rPr lang="en-US" b="1" dirty="0">
                <a:latin typeface="+mj-lt"/>
                <a:cs typeface="+mj-lt"/>
              </a:rPr>
              <a:t>view</a:t>
            </a:r>
            <a:r>
              <a:rPr lang="en-US" b="1"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không</a:t>
            </a:r>
            <a:r>
              <a:rPr lang="en-US" dirty="0">
                <a:latin typeface="Manrope" charset="0"/>
                <a:cs typeface="Manrope" charset="0"/>
              </a:rPr>
              <a:t> </a:t>
            </a:r>
            <a:r>
              <a:rPr lang="en-US" dirty="0" err="1">
                <a:latin typeface="Manrope" charset="0"/>
                <a:cs typeface="Manrope" charset="0"/>
              </a:rPr>
              <a:t>nhận</a:t>
            </a:r>
            <a:r>
              <a:rPr lang="en-US" dirty="0">
                <a:latin typeface="Manrope" charset="0"/>
                <a:cs typeface="Manrope" charset="0"/>
              </a:rPr>
              <a:t> </a:t>
            </a:r>
            <a:r>
              <a:rPr lang="en-US" dirty="0" err="1">
                <a:latin typeface="Manrope" charset="0"/>
                <a:cs typeface="Manrope" charset="0"/>
              </a:rPr>
              <a:t>dữ</a:t>
            </a:r>
            <a:r>
              <a:rPr lang="en-US" dirty="0">
                <a:latin typeface="Manrope" charset="0"/>
                <a:cs typeface="Manrope" charset="0"/>
              </a:rPr>
              <a:t> </a:t>
            </a:r>
            <a:r>
              <a:rPr lang="en-US" dirty="0" err="1">
                <a:latin typeface="Manrope" charset="0"/>
                <a:cs typeface="Manrope" charset="0"/>
              </a:rPr>
              <a:t>liệu</a:t>
            </a:r>
            <a:r>
              <a:rPr lang="en-US" dirty="0">
                <a:latin typeface="Manrope" charset="0"/>
                <a:cs typeface="Manrope" charset="0"/>
              </a:rPr>
              <a:t> </a:t>
            </a:r>
            <a:r>
              <a:rPr lang="en-US" dirty="0" err="1">
                <a:latin typeface="Manrope" charset="0"/>
                <a:cs typeface="Manrope" charset="0"/>
              </a:rPr>
              <a:t>từ</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gốc.</a:t>
            </a:r>
            <a:endParaRPr lang="en-US" dirty="0">
              <a:latin typeface="Manrope" charset="0"/>
              <a:cs typeface="Manrope"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280" y="2081530"/>
            <a:ext cx="5085080" cy="16103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solidFill>
                  <a:schemeClr val="lt1"/>
                </a:solidFill>
              </a:rPr>
              <a:t>THƯ VIỆN </a:t>
            </a:r>
            <a:br>
              <a:rPr lang="en-US" altLang="en-GB" dirty="0">
                <a:solidFill>
                  <a:schemeClr val="lt1"/>
                </a:solidFill>
              </a:rPr>
            </a:br>
            <a:r>
              <a:rPr lang="en-US" altLang="en-GB" sz="4000" dirty="0">
                <a:solidFill>
                  <a:schemeClr val="tx1"/>
                </a:solidFill>
              </a:rPr>
              <a:t>NATURAL LANGUAGE</a:t>
            </a:r>
            <a:br>
              <a:rPr lang="en-US" altLang="en-GB" sz="4000" dirty="0">
                <a:solidFill>
                  <a:schemeClr val="tx1"/>
                </a:solidFill>
              </a:rPr>
            </a:br>
            <a:r>
              <a:rPr lang="en-US" altLang="en-GB" sz="4000" dirty="0">
                <a:solidFill>
                  <a:schemeClr val="tx1"/>
                </a:solidFill>
              </a:rPr>
              <a:t>TOOLKIT</a:t>
            </a:r>
          </a:p>
        </p:txBody>
      </p:sp>
      <p:sp>
        <p:nvSpPr>
          <p:cNvPr id="388" name="Google Shape;388;p41"/>
          <p:cNvSpPr txBox="1">
            <a:spLocks noGrp="1"/>
          </p:cNvSpPr>
          <p:nvPr>
            <p:ph type="subTitle" idx="1"/>
          </p:nvPr>
        </p:nvSpPr>
        <p:spPr>
          <a:xfrm>
            <a:off x="716280" y="3691890"/>
            <a:ext cx="3415665" cy="7194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Tổng</a:t>
            </a:r>
            <a:r>
              <a:rPr lang="en-US" altLang="en-GB" dirty="0"/>
              <a:t> </a:t>
            </a:r>
            <a:r>
              <a:rPr lang="en-US" altLang="en-GB" dirty="0" err="1"/>
              <a:t>quan</a:t>
            </a:r>
            <a:r>
              <a:rPr lang="en-US" altLang="en-GB" dirty="0"/>
              <a:t> </a:t>
            </a:r>
            <a:r>
              <a:rPr lang="en-US" altLang="en-GB" dirty="0" err="1"/>
              <a:t>về</a:t>
            </a:r>
            <a:r>
              <a:rPr lang="en-US" altLang="en-GB" dirty="0"/>
              <a:t> </a:t>
            </a:r>
            <a:r>
              <a:rPr lang="en-US" altLang="en-GB" dirty="0" err="1"/>
              <a:t>thư</a:t>
            </a:r>
            <a:r>
              <a:rPr lang="en-US" altLang="en-GB" dirty="0"/>
              <a:t> </a:t>
            </a:r>
            <a:r>
              <a:rPr lang="en-US" altLang="en-GB" dirty="0" err="1"/>
              <a:t>viện</a:t>
            </a:r>
            <a:r>
              <a:rPr lang="en-US" altLang="en-GB" dirty="0"/>
              <a:t> Natural Language ToolKit (NLTK)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3225" y="437515"/>
            <a:ext cx="8366125" cy="657860"/>
          </a:xfrm>
        </p:spPr>
        <p:txBody>
          <a:bodyPr/>
          <a:lstStyle/>
          <a:p>
            <a:r>
              <a:rPr lang="en-US" sz="2400">
                <a:solidFill>
                  <a:schemeClr val="bg1"/>
                </a:solidFill>
              </a:rPr>
              <a:t>GIỚI THIỆU THƯ VIỆN NATURAL LANGUAGE TOOLKIT</a:t>
            </a:r>
          </a:p>
        </p:txBody>
      </p:sp>
      <p:pic>
        <p:nvPicPr>
          <p:cNvPr id="4" name="Picture 3"/>
          <p:cNvPicPr>
            <a:picLocks noChangeAspect="1"/>
          </p:cNvPicPr>
          <p:nvPr/>
        </p:nvPicPr>
        <p:blipFill>
          <a:blip r:embed="rId2"/>
          <a:stretch>
            <a:fillRect/>
          </a:stretch>
        </p:blipFill>
        <p:spPr>
          <a:xfrm flipH="1">
            <a:off x="747395" y="1374775"/>
            <a:ext cx="3043555" cy="3303270"/>
          </a:xfrm>
          <a:prstGeom prst="rect">
            <a:avLst/>
          </a:prstGeom>
        </p:spPr>
      </p:pic>
      <p:sp>
        <p:nvSpPr>
          <p:cNvPr id="5" name="Text Placeholder 2"/>
          <p:cNvSpPr>
            <a:spLocks noGrp="1"/>
          </p:cNvSpPr>
          <p:nvPr/>
        </p:nvSpPr>
        <p:spPr>
          <a:xfrm>
            <a:off x="4453255" y="1649095"/>
            <a:ext cx="3136265" cy="25666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a:lnSpc>
                <a:spcPct val="100000"/>
              </a:lnSpc>
            </a:pPr>
            <a:r>
              <a:rPr lang="en-US" sz="1400" b="1" dirty="0">
                <a:solidFill>
                  <a:schemeClr val="bg1"/>
                </a:solidFill>
                <a:latin typeface="Manrope" charset="0"/>
                <a:cs typeface="Manrope" charset="0"/>
                <a:sym typeface="+mn-ea"/>
              </a:rPr>
              <a:t>GIỚI THIỆU VỀ NLTK</a:t>
            </a:r>
            <a:endParaRPr lang="en-US" sz="1400" b="1" dirty="0">
              <a:solidFill>
                <a:schemeClr val="bg1"/>
              </a:solidFill>
              <a:latin typeface="Manrope" charset="0"/>
              <a:cs typeface="Manrope" charset="0"/>
            </a:endParaRPr>
          </a:p>
          <a:p>
            <a:pPr marL="127000" indent="0">
              <a:buNone/>
            </a:pPr>
            <a:r>
              <a:rPr lang="en-US" sz="1200" dirty="0">
                <a:latin typeface="Manrope" charset="0"/>
                <a:cs typeface="Manrope" charset="0"/>
                <a:sym typeface="+mn-ea"/>
              </a:rPr>
              <a:t>- NLTK là  thư viện </a:t>
            </a:r>
            <a:r>
              <a:rPr lang="en-US" sz="1200" b="1" dirty="0">
                <a:latin typeface="Manrope" charset="0"/>
                <a:cs typeface="Manrope" charset="0"/>
                <a:sym typeface="+mn-ea"/>
              </a:rPr>
              <a:t>phổ biến nhất</a:t>
            </a:r>
            <a:r>
              <a:rPr lang="en-US" sz="1200" dirty="0">
                <a:latin typeface="Manrope" charset="0"/>
                <a:cs typeface="Manrope" charset="0"/>
                <a:sym typeface="+mn-ea"/>
              </a:rPr>
              <a:t> để xử lý ngôn ngữ tự nhiên</a:t>
            </a:r>
          </a:p>
          <a:p>
            <a:pPr marL="127000" indent="0">
              <a:buNone/>
            </a:pPr>
            <a:r>
              <a:rPr lang="en-US" sz="1200" dirty="0">
                <a:latin typeface="Manrope" charset="0"/>
                <a:cs typeface="Manrope" charset="0"/>
                <a:sym typeface="+mn-ea"/>
              </a:rPr>
              <a:t>- Hoạt động với dữ liệu ngôn ngữ của con người</a:t>
            </a:r>
          </a:p>
          <a:p>
            <a:pPr marL="127000" indent="0">
              <a:buNone/>
            </a:pPr>
            <a:r>
              <a:rPr lang="en-US" sz="1200" dirty="0">
                <a:latin typeface="Manrope" charset="0"/>
                <a:cs typeface="Manrope" charset="0"/>
                <a:sym typeface="+mn-ea"/>
              </a:rPr>
              <a:t>-  Dễ học, dễ dàng sử dụng.</a:t>
            </a:r>
            <a:endParaRPr lang="en-US" sz="1200" dirty="0">
              <a:latin typeface="Manrope" charset="0"/>
              <a:cs typeface="Manrope" charset="0"/>
            </a:endParaRPr>
          </a:p>
          <a:p>
            <a:pPr marL="127000" indent="0">
              <a:buNone/>
            </a:pPr>
            <a:endParaRPr lang="en-US" sz="1200" b="1" dirty="0">
              <a:solidFill>
                <a:schemeClr val="bg1"/>
              </a:solidFill>
              <a:latin typeface="Manrope" charset="0"/>
              <a:cs typeface="Manrope" charset="0"/>
              <a:sym typeface="+mn-ea"/>
            </a:endParaRPr>
          </a:p>
          <a:p>
            <a:pPr marL="127000" indent="0">
              <a:buNone/>
            </a:pPr>
            <a:r>
              <a:rPr lang="en-US" sz="1200" b="1" dirty="0">
                <a:solidFill>
                  <a:schemeClr val="bg1"/>
                </a:solidFill>
                <a:latin typeface="Manrope" charset="0"/>
                <a:cs typeface="Manrope" charset="0"/>
                <a:sym typeface="+mn-ea"/>
              </a:rPr>
              <a:t> </a:t>
            </a:r>
            <a:r>
              <a:rPr lang="en-US" sz="1400" b="1" dirty="0">
                <a:solidFill>
                  <a:schemeClr val="bg1"/>
                </a:solidFill>
                <a:latin typeface="Manrope" charset="0"/>
                <a:cs typeface="Manrope" charset="0"/>
                <a:sym typeface="+mn-ea"/>
              </a:rPr>
              <a:t>ỨNG DỤNG NLTK</a:t>
            </a:r>
            <a:endParaRPr lang="en-US" sz="1200" b="1" dirty="0">
              <a:solidFill>
                <a:schemeClr val="bg1"/>
              </a:solidFill>
              <a:latin typeface="Manrope" charset="0"/>
              <a:cs typeface="Manrope" charset="0"/>
              <a:sym typeface="+mn-ea"/>
            </a:endParaRPr>
          </a:p>
          <a:p>
            <a:pPr marL="127000" indent="0">
              <a:buNone/>
            </a:pPr>
            <a:r>
              <a:rPr lang="en-US" sz="1200" dirty="0">
                <a:latin typeface="Manrope" charset="0"/>
                <a:cs typeface="Manrope" charset="0"/>
                <a:sym typeface="+mn-ea"/>
              </a:rPr>
              <a:t>-  Phân tích bảo mật</a:t>
            </a:r>
          </a:p>
          <a:p>
            <a:pPr marL="127000" indent="0">
              <a:buNone/>
            </a:pPr>
            <a:r>
              <a:rPr lang="en-US" sz="1200" dirty="0">
                <a:latin typeface="Manrope" charset="0"/>
                <a:cs typeface="Manrope" charset="0"/>
                <a:sym typeface="+mn-ea"/>
              </a:rPr>
              <a:t>- Trình diễn đồ họa và bộ dữ liệu mẫu</a:t>
            </a:r>
          </a:p>
          <a:p>
            <a:pPr marL="127000" indent="0">
              <a:buNone/>
            </a:pPr>
            <a:r>
              <a:rPr lang="en-US" sz="1200" dirty="0">
                <a:latin typeface="Manrope" charset="0"/>
                <a:cs typeface="Manrope" charset="0"/>
                <a:sym typeface="+mn-ea"/>
              </a:rPr>
              <a:t>- Lý luận ngữ nghĩa</a:t>
            </a:r>
          </a:p>
          <a:p>
            <a:pPr marL="127000" indent="0">
              <a:buNone/>
            </a:pPr>
            <a:endParaRPr lang="en-US" sz="12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20090" y="294005"/>
            <a:ext cx="7703820" cy="5245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a:solidFill>
                  <a:schemeClr val="lt1"/>
                </a:solidFill>
              </a:rPr>
            </a:br>
            <a:r>
              <a:rPr lang="en-US">
                <a:solidFill>
                  <a:schemeClr val="lt1"/>
                </a:solidFill>
              </a:rPr>
              <a:t>TẤT TẦN TẬT VỀ PYTHON</a:t>
            </a:r>
          </a:p>
        </p:txBody>
      </p:sp>
      <p:sp>
        <p:nvSpPr>
          <p:cNvPr id="395" name="Google Shape;395;p42"/>
          <p:cNvSpPr txBox="1">
            <a:spLocks noGrp="1"/>
          </p:cNvSpPr>
          <p:nvPr>
            <p:ph type="title" idx="2"/>
          </p:nvPr>
        </p:nvSpPr>
        <p:spPr>
          <a:xfrm>
            <a:off x="1164025" y="142453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TỔNG QUAN</a:t>
            </a:r>
          </a:p>
        </p:txBody>
      </p:sp>
      <p:sp>
        <p:nvSpPr>
          <p:cNvPr id="396" name="Google Shape;396;p42"/>
          <p:cNvSpPr txBox="1">
            <a:spLocks noGrp="1"/>
          </p:cNvSpPr>
          <p:nvPr>
            <p:ph type="subTitle" idx="1"/>
          </p:nvPr>
        </p:nvSpPr>
        <p:spPr>
          <a:xfrm>
            <a:off x="1184910" y="2152015"/>
            <a:ext cx="2364105" cy="999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Vài nét về Python</a:t>
            </a:r>
          </a:p>
          <a:p>
            <a:pPr marL="0" lvl="0" indent="0" algn="l" rtl="0">
              <a:spcBef>
                <a:spcPts val="0"/>
              </a:spcBef>
              <a:spcAft>
                <a:spcPts val="0"/>
              </a:spcAft>
              <a:buNone/>
            </a:pPr>
            <a:r>
              <a:rPr lang="en-US" altLang="en-GB"/>
              <a:t>-  Sự phổ biến của Python</a:t>
            </a:r>
          </a:p>
          <a:p>
            <a:pPr marL="0" lvl="0" indent="0" algn="l" rtl="0">
              <a:spcBef>
                <a:spcPts val="0"/>
              </a:spcBef>
              <a:spcAft>
                <a:spcPts val="0"/>
              </a:spcAft>
              <a:buNone/>
            </a:pPr>
            <a:r>
              <a:rPr lang="en-US" altLang="en-GB">
                <a:sym typeface="+mn-ea"/>
              </a:rPr>
              <a:t>-Cài đặt Python</a:t>
            </a:r>
            <a:endParaRPr lang="en-US" altLang="en-GB"/>
          </a:p>
          <a:p>
            <a:pPr marL="0" lvl="0" indent="0" algn="ctr" rtl="0">
              <a:spcBef>
                <a:spcPts val="0"/>
              </a:spcBef>
              <a:spcAft>
                <a:spcPts val="0"/>
              </a:spcAft>
              <a:buNone/>
            </a:pPr>
            <a:endParaRPr lang="en-US" altLang="en-GB"/>
          </a:p>
          <a:p>
            <a:pPr marL="0" lvl="0" indent="0" algn="ctr" rtl="0">
              <a:spcBef>
                <a:spcPts val="0"/>
              </a:spcBef>
              <a:spcAft>
                <a:spcPts val="0"/>
              </a:spcAft>
              <a:buNone/>
            </a:pPr>
            <a:endParaRPr lang="en-US" altLang="en-GB"/>
          </a:p>
        </p:txBody>
      </p:sp>
      <p:sp>
        <p:nvSpPr>
          <p:cNvPr id="397" name="Google Shape;397;p42"/>
          <p:cNvSpPr txBox="1">
            <a:spLocks noGrp="1"/>
          </p:cNvSpPr>
          <p:nvPr>
            <p:ph type="title" idx="3"/>
          </p:nvPr>
        </p:nvSpPr>
        <p:spPr>
          <a:xfrm>
            <a:off x="3407410" y="1617345"/>
            <a:ext cx="2321560" cy="4876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TÍNH NĂNG VÀ QUY TẮC</a:t>
            </a:r>
          </a:p>
        </p:txBody>
      </p:sp>
      <p:sp>
        <p:nvSpPr>
          <p:cNvPr id="398" name="Google Shape;398;p42"/>
          <p:cNvSpPr txBox="1">
            <a:spLocks noGrp="1"/>
          </p:cNvSpPr>
          <p:nvPr>
            <p:ph type="subTitle" idx="4"/>
          </p:nvPr>
        </p:nvSpPr>
        <p:spPr>
          <a:xfrm>
            <a:off x="3549015" y="2152015"/>
            <a:ext cx="2482850" cy="999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Cú pháp Python</a:t>
            </a:r>
          </a:p>
          <a:p>
            <a:pPr marL="0" lvl="0" indent="0" algn="l" rtl="0">
              <a:spcBef>
                <a:spcPts val="0"/>
              </a:spcBef>
              <a:spcAft>
                <a:spcPts val="0"/>
              </a:spcAft>
              <a:buNone/>
            </a:pPr>
            <a:r>
              <a:rPr lang="en-US" altLang="en-GB"/>
              <a:t>- Tính năng của Python</a:t>
            </a:r>
          </a:p>
          <a:p>
            <a:pPr marL="0" lvl="0" indent="0" algn="l" rtl="0">
              <a:spcBef>
                <a:spcPts val="0"/>
              </a:spcBef>
              <a:spcAft>
                <a:spcPts val="0"/>
              </a:spcAft>
              <a:buNone/>
            </a:pPr>
            <a:r>
              <a:rPr lang="en-US" altLang="en-GB"/>
              <a:t>- Quy tắc trong Python</a:t>
            </a:r>
          </a:p>
        </p:txBody>
      </p:sp>
      <p:sp>
        <p:nvSpPr>
          <p:cNvPr id="399" name="Google Shape;399;p42"/>
          <p:cNvSpPr txBox="1">
            <a:spLocks noGrp="1"/>
          </p:cNvSpPr>
          <p:nvPr>
            <p:ph type="title" idx="5"/>
          </p:nvPr>
        </p:nvSpPr>
        <p:spPr>
          <a:xfrm>
            <a:off x="5934100" y="163535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HƯỚNG ĐỐI TƯỢNG </a:t>
            </a:r>
          </a:p>
        </p:txBody>
      </p:sp>
      <p:sp>
        <p:nvSpPr>
          <p:cNvPr id="400" name="Google Shape;400;p42"/>
          <p:cNvSpPr txBox="1">
            <a:spLocks noGrp="1"/>
          </p:cNvSpPr>
          <p:nvPr>
            <p:ph type="subTitle" idx="6"/>
          </p:nvPr>
        </p:nvSpPr>
        <p:spPr>
          <a:xfrm>
            <a:off x="6137910" y="2152015"/>
            <a:ext cx="1842135" cy="999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Tính đóng gói</a:t>
            </a:r>
          </a:p>
          <a:p>
            <a:pPr marL="0" lvl="0" indent="0" algn="l" rtl="0">
              <a:spcBef>
                <a:spcPts val="0"/>
              </a:spcBef>
              <a:spcAft>
                <a:spcPts val="0"/>
              </a:spcAft>
              <a:buNone/>
            </a:pPr>
            <a:r>
              <a:rPr lang="en-US" altLang="en-GB"/>
              <a:t>- Tính kế thừa</a:t>
            </a:r>
          </a:p>
          <a:p>
            <a:pPr marL="0" lvl="0" indent="0" algn="l" rtl="0">
              <a:spcBef>
                <a:spcPts val="0"/>
              </a:spcBef>
              <a:spcAft>
                <a:spcPts val="0"/>
              </a:spcAft>
              <a:buNone/>
            </a:pPr>
            <a:r>
              <a:rPr lang="en-US" altLang="en-GB"/>
              <a:t>- Tính đa hình</a:t>
            </a:r>
          </a:p>
          <a:p>
            <a:pPr marL="0" lvl="0" indent="0" algn="l" rtl="0">
              <a:spcBef>
                <a:spcPts val="0"/>
              </a:spcBef>
              <a:spcAft>
                <a:spcPts val="0"/>
              </a:spcAft>
              <a:buNone/>
            </a:pPr>
            <a:r>
              <a:rPr lang="en-US" altLang="en-GB"/>
              <a:t>- Tính trừu tượng</a:t>
            </a:r>
          </a:p>
        </p:txBody>
      </p:sp>
      <p:sp>
        <p:nvSpPr>
          <p:cNvPr id="401" name="Google Shape;401;p42"/>
          <p:cNvSpPr/>
          <p:nvPr/>
        </p:nvSpPr>
        <p:spPr>
          <a:xfrm rot="-529266">
            <a:off x="1996784" y="3363994"/>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42"/>
          <p:cNvGrpSpPr/>
          <p:nvPr/>
        </p:nvGrpSpPr>
        <p:grpSpPr>
          <a:xfrm rot="484655">
            <a:off x="4337073" y="3436338"/>
            <a:ext cx="479571" cy="420934"/>
            <a:chOff x="4772497" y="1789389"/>
            <a:chExt cx="341543" cy="299761"/>
          </a:xfrm>
        </p:grpSpPr>
        <p:sp>
          <p:nvSpPr>
            <p:cNvPr id="403" name="Google Shape;403;p42"/>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2"/>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2"/>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42"/>
          <p:cNvGrpSpPr/>
          <p:nvPr/>
        </p:nvGrpSpPr>
        <p:grpSpPr>
          <a:xfrm rot="510042">
            <a:off x="6738156" y="3396644"/>
            <a:ext cx="437768" cy="497995"/>
            <a:chOff x="5535742" y="1768803"/>
            <a:chExt cx="299729" cy="340965"/>
          </a:xfrm>
        </p:grpSpPr>
        <p:sp>
          <p:nvSpPr>
            <p:cNvPr id="409" name="Google Shape;409;p42"/>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7"/>
          <p:cNvSpPr txBox="1">
            <a:spLocks noGrp="1"/>
          </p:cNvSpPr>
          <p:nvPr>
            <p:ph type="title"/>
          </p:nvPr>
        </p:nvSpPr>
        <p:spPr>
          <a:xfrm flipH="1">
            <a:off x="1619885" y="194945"/>
            <a:ext cx="6101080" cy="776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bg1"/>
                </a:solidFill>
              </a:rPr>
              <a:t>TÌM HIỂU VỀ THƯ VIỆN NATURAL LANGUAGE TOOLKIT (NLTK)</a:t>
            </a:r>
          </a:p>
        </p:txBody>
      </p:sp>
      <p:sp>
        <p:nvSpPr>
          <p:cNvPr id="941" name="Google Shape;941;p67"/>
          <p:cNvSpPr txBox="1"/>
          <p:nvPr/>
        </p:nvSpPr>
        <p:spPr>
          <a:xfrm>
            <a:off x="0" y="3056890"/>
            <a:ext cx="1678305" cy="4552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Mã hóa</a:t>
            </a:r>
          </a:p>
        </p:txBody>
      </p:sp>
      <p:sp>
        <p:nvSpPr>
          <p:cNvPr id="943" name="Google Shape;943;p67"/>
          <p:cNvSpPr txBox="1"/>
          <p:nvPr/>
        </p:nvSpPr>
        <p:spPr>
          <a:xfrm>
            <a:off x="1998980" y="3060700"/>
            <a:ext cx="130429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1E1E1E"/>
                </a:solidFill>
                <a:latin typeface="Manrope"/>
                <a:ea typeface="Manrope"/>
                <a:cs typeface="Manrope"/>
                <a:sym typeface="Manrope"/>
              </a:rPr>
              <a:t>Lọc các từ đã dừng</a:t>
            </a:r>
          </a:p>
        </p:txBody>
      </p:sp>
      <p:sp>
        <p:nvSpPr>
          <p:cNvPr id="945" name="Google Shape;945;p67"/>
          <p:cNvSpPr txBox="1"/>
          <p:nvPr/>
        </p:nvSpPr>
        <p:spPr>
          <a:xfrm>
            <a:off x="3588385" y="3081020"/>
            <a:ext cx="1565275" cy="5397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Gắn thẻ POS</a:t>
            </a:r>
          </a:p>
        </p:txBody>
      </p:sp>
      <p:sp>
        <p:nvSpPr>
          <p:cNvPr id="947" name="Google Shape;947;p67"/>
          <p:cNvSpPr txBox="1"/>
          <p:nvPr/>
        </p:nvSpPr>
        <p:spPr>
          <a:xfrm>
            <a:off x="5278755" y="3010535"/>
            <a:ext cx="131064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Nhận dạng đối tượng đặt tên (NER)</a:t>
            </a:r>
          </a:p>
        </p:txBody>
      </p:sp>
      <p:cxnSp>
        <p:nvCxnSpPr>
          <p:cNvPr id="948" name="Google Shape;948;p67"/>
          <p:cNvCxnSpPr/>
          <p:nvPr/>
        </p:nvCxnSpPr>
        <p:spPr>
          <a:xfrm flipV="1">
            <a:off x="627380" y="2590165"/>
            <a:ext cx="7761605" cy="15240"/>
          </a:xfrm>
          <a:prstGeom prst="straightConnector1">
            <a:avLst/>
          </a:prstGeom>
          <a:noFill/>
          <a:ln w="28575" cap="flat" cmpd="sng">
            <a:solidFill>
              <a:schemeClr val="dk2"/>
            </a:solidFill>
            <a:prstDash val="solid"/>
            <a:round/>
            <a:headEnd type="none" w="med" len="med"/>
            <a:tailEnd type="none" w="med" len="med"/>
          </a:ln>
        </p:spPr>
      </p:cxnSp>
      <p:sp>
        <p:nvSpPr>
          <p:cNvPr id="950" name="Google Shape;950;p67"/>
          <p:cNvSpPr/>
          <p:nvPr/>
        </p:nvSpPr>
        <p:spPr>
          <a:xfrm flipH="1">
            <a:off x="2226352" y="2348818"/>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7"/>
          <p:cNvSpPr/>
          <p:nvPr/>
        </p:nvSpPr>
        <p:spPr>
          <a:xfrm flipH="1">
            <a:off x="3200956" y="2341586"/>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7"/>
          <p:cNvSpPr/>
          <p:nvPr/>
        </p:nvSpPr>
        <p:spPr>
          <a:xfrm>
            <a:off x="1464845" y="2348585"/>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9;p67"/>
          <p:cNvSpPr/>
          <p:nvPr/>
        </p:nvSpPr>
        <p:spPr>
          <a:xfrm>
            <a:off x="4033154" y="2327604"/>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51;p67"/>
          <p:cNvSpPr/>
          <p:nvPr/>
        </p:nvSpPr>
        <p:spPr>
          <a:xfrm flipH="1">
            <a:off x="6471206" y="2339681"/>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52;p67"/>
          <p:cNvSpPr/>
          <p:nvPr/>
        </p:nvSpPr>
        <p:spPr>
          <a:xfrm>
            <a:off x="4836060" y="234795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0;p67"/>
          <p:cNvSpPr/>
          <p:nvPr/>
        </p:nvSpPr>
        <p:spPr>
          <a:xfrm flipH="1">
            <a:off x="5496602" y="2341833"/>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1;p67"/>
          <p:cNvSpPr txBox="1"/>
          <p:nvPr/>
        </p:nvSpPr>
        <p:spPr>
          <a:xfrm>
            <a:off x="1147445" y="1544955"/>
            <a:ext cx="1354455" cy="6578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Lọc kí tự dặc biệt (dấu câu)</a:t>
            </a:r>
          </a:p>
        </p:txBody>
      </p:sp>
      <p:sp>
        <p:nvSpPr>
          <p:cNvPr id="9" name="Google Shape;941;p67"/>
          <p:cNvSpPr txBox="1"/>
          <p:nvPr/>
        </p:nvSpPr>
        <p:spPr>
          <a:xfrm>
            <a:off x="4540885" y="1549400"/>
            <a:ext cx="1218565" cy="622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Chunking và Chinking</a:t>
            </a:r>
          </a:p>
        </p:txBody>
      </p:sp>
      <p:sp>
        <p:nvSpPr>
          <p:cNvPr id="10" name="Google Shape;941;p67"/>
          <p:cNvSpPr txBox="1"/>
          <p:nvPr/>
        </p:nvSpPr>
        <p:spPr>
          <a:xfrm>
            <a:off x="2921635" y="1553210"/>
            <a:ext cx="1092835" cy="6705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Tạo gốc và bổ ngữ</a:t>
            </a:r>
          </a:p>
        </p:txBody>
      </p:sp>
      <p:sp>
        <p:nvSpPr>
          <p:cNvPr id="6" name="Google Shape;949;p67"/>
          <p:cNvSpPr/>
          <p:nvPr/>
        </p:nvSpPr>
        <p:spPr>
          <a:xfrm>
            <a:off x="7138939" y="2353639"/>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9;p67"/>
          <p:cNvSpPr/>
          <p:nvPr/>
        </p:nvSpPr>
        <p:spPr>
          <a:xfrm>
            <a:off x="560974" y="2341574"/>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1;p67"/>
          <p:cNvSpPr txBox="1"/>
          <p:nvPr/>
        </p:nvSpPr>
        <p:spPr>
          <a:xfrm>
            <a:off x="6129020" y="1537970"/>
            <a:ext cx="1218565" cy="622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Phân tích văn bản</a:t>
            </a:r>
          </a:p>
        </p:txBody>
      </p:sp>
      <p:sp>
        <p:nvSpPr>
          <p:cNvPr id="13" name="Google Shape;952;p67"/>
          <p:cNvSpPr/>
          <p:nvPr/>
        </p:nvSpPr>
        <p:spPr>
          <a:xfrm>
            <a:off x="7984390" y="236573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1;p67"/>
          <p:cNvSpPr txBox="1"/>
          <p:nvPr/>
        </p:nvSpPr>
        <p:spPr>
          <a:xfrm>
            <a:off x="7560945" y="1562100"/>
            <a:ext cx="1218565" cy="622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Phân tích cảm xúc</a:t>
            </a:r>
          </a:p>
        </p:txBody>
      </p:sp>
      <p:sp>
        <p:nvSpPr>
          <p:cNvPr id="15" name="Google Shape;947;p67"/>
          <p:cNvSpPr txBox="1"/>
          <p:nvPr/>
        </p:nvSpPr>
        <p:spPr>
          <a:xfrm>
            <a:off x="6841490" y="3058795"/>
            <a:ext cx="137668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Từ đồng nghĩa, trái nghĩa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415290" y="1111250"/>
            <a:ext cx="4610735" cy="3042285"/>
          </a:xfrm>
          <a:prstGeom prst="rect">
            <a:avLst/>
          </a:prstGeom>
          <a:noFill/>
          <a:ln w="9525">
            <a:noFill/>
          </a:ln>
        </p:spPr>
      </p:pic>
      <p:sp>
        <p:nvSpPr>
          <p:cNvPr id="5" name="Text Box 4"/>
          <p:cNvSpPr txBox="1"/>
          <p:nvPr/>
        </p:nvSpPr>
        <p:spPr>
          <a:xfrm>
            <a:off x="5482590" y="1643380"/>
            <a:ext cx="2845435" cy="1976120"/>
          </a:xfrm>
          <a:prstGeom prst="rect">
            <a:avLst/>
          </a:prstGeom>
          <a:noFill/>
        </p:spPr>
        <p:txBody>
          <a:bodyPr wrap="square" rtlCol="0">
            <a:spAutoFit/>
          </a:bodyPr>
          <a:lstStyle/>
          <a:p>
            <a:pPr marL="0" lvl="0" indent="0" algn="ctr">
              <a:lnSpc>
                <a:spcPct val="97000"/>
              </a:lnSpc>
              <a:spcAft>
                <a:spcPts val="800"/>
              </a:spcAft>
              <a:buFont typeface="Times New Roman" panose="02020603050405020304" pitchFamily="18" charset="0"/>
            </a:pPr>
            <a:r>
              <a:rPr lang="en-US" altLang="vi-VN" sz="1600" b="1" dirty="0">
                <a:solidFill>
                  <a:schemeClr val="bg1"/>
                </a:solidFill>
                <a:effectLst/>
                <a:latin typeface="Manrope" charset="0"/>
                <a:cs typeface="Manrope" charset="0"/>
                <a:sym typeface="+mn-ea"/>
              </a:rPr>
              <a:t>TẠO GỐC VÀ BỔ NGỮ TRONG PYTHON</a:t>
            </a:r>
          </a:p>
          <a:p>
            <a:pPr marL="0" lvl="0" indent="0" algn="ctr">
              <a:lnSpc>
                <a:spcPct val="7000"/>
              </a:lnSpc>
              <a:spcAft>
                <a:spcPts val="800"/>
              </a:spcAft>
              <a:buFont typeface="Times New Roman" panose="02020603050405020304" pitchFamily="18" charset="0"/>
            </a:pPr>
            <a:endParaRPr lang="vi-VN" sz="1600" b="1" dirty="0">
              <a:solidFill>
                <a:schemeClr val="bg1"/>
              </a:solidFill>
              <a:effectLst/>
              <a:latin typeface="Manrope" charset="0"/>
              <a:cs typeface="Manrope" charset="0"/>
              <a:sym typeface="+mn-ea"/>
            </a:endParaRPr>
          </a:p>
          <a:p>
            <a:pPr marL="0" lvl="0" indent="0" algn="l">
              <a:lnSpc>
                <a:spcPct val="97000"/>
              </a:lnSpc>
              <a:spcAft>
                <a:spcPts val="800"/>
              </a:spcAft>
              <a:buFont typeface="Times New Roman" panose="02020603050405020304" pitchFamily="18" charset="0"/>
            </a:pPr>
            <a:r>
              <a:rPr lang="en-US" altLang="vi-VN" sz="1200" dirty="0">
                <a:solidFill>
                  <a:schemeClr val="tx1"/>
                </a:solidFill>
                <a:effectLst/>
                <a:latin typeface="Manrope" charset="0"/>
                <a:cs typeface="Manrope" charset="0"/>
                <a:sym typeface="+mn-ea"/>
              </a:rPr>
              <a:t>- </a:t>
            </a:r>
            <a:r>
              <a:rPr lang="en-US" altLang="vi-VN" sz="1200" b="1" dirty="0">
                <a:solidFill>
                  <a:schemeClr val="tx1"/>
                </a:solidFill>
                <a:effectLst/>
                <a:latin typeface="Manrope" charset="0"/>
                <a:cs typeface="Manrope" charset="0"/>
                <a:sym typeface="+mn-ea"/>
              </a:rPr>
              <a:t>Stemming:</a:t>
            </a:r>
            <a:r>
              <a:rPr lang="en-US" altLang="vi-VN" sz="1200" dirty="0">
                <a:solidFill>
                  <a:schemeClr val="tx1"/>
                </a:solidFill>
                <a:effectLst/>
                <a:latin typeface="Manrope" charset="0"/>
                <a:cs typeface="Manrope" charset="0"/>
                <a:sym typeface="+mn-ea"/>
              </a:rPr>
              <a:t> giảm bớt các từ xuống gốc , lấy phần cốt lõi của một từ</a:t>
            </a:r>
          </a:p>
          <a:p>
            <a:pPr marL="0" lvl="0" indent="0" algn="l">
              <a:lnSpc>
                <a:spcPct val="97000"/>
              </a:lnSpc>
              <a:spcAft>
                <a:spcPts val="800"/>
              </a:spcAft>
              <a:buFont typeface="Times New Roman" panose="02020603050405020304" pitchFamily="18" charset="0"/>
            </a:pPr>
            <a:r>
              <a:rPr lang="en-US" altLang="vi-VN" sz="1200" dirty="0">
                <a:solidFill>
                  <a:schemeClr val="tx1"/>
                </a:solidFill>
                <a:effectLst/>
                <a:latin typeface="Manrope" charset="0"/>
                <a:cs typeface="Manrope" charset="0"/>
                <a:sym typeface="+mn-ea"/>
              </a:rPr>
              <a:t>- </a:t>
            </a:r>
            <a:r>
              <a:rPr lang="en-US" altLang="vi-VN" sz="1200" b="1" dirty="0">
                <a:solidFill>
                  <a:schemeClr val="tx1"/>
                </a:solidFill>
                <a:effectLst/>
                <a:latin typeface="Manrope" charset="0"/>
                <a:cs typeface="Manrope" charset="0"/>
                <a:sym typeface="+mn-ea"/>
              </a:rPr>
              <a:t>Lemmatization:</a:t>
            </a:r>
            <a:r>
              <a:rPr lang="en-US" altLang="vi-VN" sz="1200" dirty="0">
                <a:solidFill>
                  <a:schemeClr val="tx1"/>
                </a:solidFill>
                <a:effectLst/>
                <a:latin typeface="Manrope" charset="0"/>
                <a:cs typeface="Manrope" charset="0"/>
                <a:sym typeface="+mn-ea"/>
              </a:rPr>
              <a:t> Liên kết các từ có nghĩa tương tự với một từ và ánh xạ các từ khác nhau vào một gốc</a:t>
            </a:r>
          </a:p>
          <a:p>
            <a:pPr marL="0" lvl="0" indent="0" algn="l">
              <a:lnSpc>
                <a:spcPct val="47000"/>
              </a:lnSpc>
              <a:spcAft>
                <a:spcPts val="800"/>
              </a:spcAft>
              <a:buFont typeface="Times New Roman" panose="02020603050405020304" pitchFamily="18" charset="0"/>
            </a:pPr>
            <a:endParaRPr lang="en-US" altLang="vi-VN" sz="1200" dirty="0">
              <a:solidFill>
                <a:schemeClr val="tx1"/>
              </a:solidFill>
              <a:effectLst/>
              <a:latin typeface="Manrope" charset="0"/>
              <a:cs typeface="Manrope"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a:fillRect/>
          </a:stretch>
        </p:blipFill>
        <p:spPr>
          <a:xfrm>
            <a:off x="445770" y="1216025"/>
            <a:ext cx="5175885" cy="1873250"/>
          </a:xfrm>
          <a:prstGeom prst="rect">
            <a:avLst/>
          </a:prstGeom>
          <a:noFill/>
          <a:ln w="9525">
            <a:noFill/>
          </a:ln>
        </p:spPr>
      </p:pic>
      <p:sp>
        <p:nvSpPr>
          <p:cNvPr id="5" name="Rounded Rectangle 4"/>
          <p:cNvSpPr/>
          <p:nvPr/>
        </p:nvSpPr>
        <p:spPr>
          <a:xfrm>
            <a:off x="571500" y="344551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PERSON</a:t>
            </a:r>
          </a:p>
        </p:txBody>
      </p:sp>
      <p:sp>
        <p:nvSpPr>
          <p:cNvPr id="7" name="Rounded Rectangle 6"/>
          <p:cNvSpPr/>
          <p:nvPr/>
        </p:nvSpPr>
        <p:spPr>
          <a:xfrm>
            <a:off x="1824355" y="3445510"/>
            <a:ext cx="158750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ORGANIZATION</a:t>
            </a:r>
          </a:p>
        </p:txBody>
      </p:sp>
      <p:sp>
        <p:nvSpPr>
          <p:cNvPr id="8" name="Rounded Rectangle 7"/>
          <p:cNvSpPr/>
          <p:nvPr/>
        </p:nvSpPr>
        <p:spPr>
          <a:xfrm>
            <a:off x="3517900" y="344551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LOCATION</a:t>
            </a:r>
          </a:p>
        </p:txBody>
      </p:sp>
      <p:sp>
        <p:nvSpPr>
          <p:cNvPr id="9" name="Rounded Rectangle 8"/>
          <p:cNvSpPr/>
          <p:nvPr/>
        </p:nvSpPr>
        <p:spPr>
          <a:xfrm>
            <a:off x="571500" y="389509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DATE</a:t>
            </a:r>
          </a:p>
        </p:txBody>
      </p:sp>
      <p:sp>
        <p:nvSpPr>
          <p:cNvPr id="10" name="Rounded Rectangle 9"/>
          <p:cNvSpPr/>
          <p:nvPr/>
        </p:nvSpPr>
        <p:spPr>
          <a:xfrm>
            <a:off x="1824355" y="3895090"/>
            <a:ext cx="79629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TIME</a:t>
            </a:r>
          </a:p>
        </p:txBody>
      </p:sp>
      <p:sp>
        <p:nvSpPr>
          <p:cNvPr id="11" name="Rounded Rectangle 10"/>
          <p:cNvSpPr/>
          <p:nvPr/>
        </p:nvSpPr>
        <p:spPr>
          <a:xfrm>
            <a:off x="2758440" y="3895090"/>
            <a:ext cx="100965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ym typeface="+mn-ea"/>
              </a:rPr>
              <a:t>MONEY</a:t>
            </a:r>
            <a:endParaRPr lang="en-US" sz="1200"/>
          </a:p>
        </p:txBody>
      </p:sp>
      <p:sp>
        <p:nvSpPr>
          <p:cNvPr id="12" name="Rounded Rectangle 11"/>
          <p:cNvSpPr/>
          <p:nvPr/>
        </p:nvSpPr>
        <p:spPr>
          <a:xfrm>
            <a:off x="3897630" y="3895090"/>
            <a:ext cx="1096645"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PERCENT</a:t>
            </a:r>
          </a:p>
        </p:txBody>
      </p:sp>
      <p:sp>
        <p:nvSpPr>
          <p:cNvPr id="13" name="Rounded Rectangle 12"/>
          <p:cNvSpPr/>
          <p:nvPr/>
        </p:nvSpPr>
        <p:spPr>
          <a:xfrm>
            <a:off x="1505585" y="438277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FACILITY</a:t>
            </a:r>
          </a:p>
        </p:txBody>
      </p:sp>
      <p:sp>
        <p:nvSpPr>
          <p:cNvPr id="14" name="Rounded Rectangle 13"/>
          <p:cNvSpPr/>
          <p:nvPr/>
        </p:nvSpPr>
        <p:spPr>
          <a:xfrm>
            <a:off x="571500" y="4367530"/>
            <a:ext cx="79629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GPE</a:t>
            </a:r>
          </a:p>
        </p:txBody>
      </p:sp>
      <p:sp>
        <p:nvSpPr>
          <p:cNvPr id="470" name="Google Shape;470;p46"/>
          <p:cNvSpPr txBox="1">
            <a:spLocks noGrp="1"/>
          </p:cNvSpPr>
          <p:nvPr>
            <p:ph type="title"/>
          </p:nvPr>
        </p:nvSpPr>
        <p:spPr>
          <a:xfrm flipH="1">
            <a:off x="445770" y="521335"/>
            <a:ext cx="8266430" cy="527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dirty="0">
                <a:solidFill>
                  <a:schemeClr val="bg1"/>
                </a:solidFill>
                <a:latin typeface="Manrope" charset="0"/>
                <a:cs typeface="Manrope" charset="0"/>
                <a:sym typeface="+mn-ea"/>
              </a:rPr>
              <a:t>SỬ DỤNG NHẬN DẠNG ĐỐI TƯỢNG ĐƯỢC Đ</a:t>
            </a:r>
            <a:r>
              <a:rPr lang="en-US" sz="2200" dirty="0">
                <a:solidFill>
                  <a:schemeClr val="bg1"/>
                </a:solidFill>
                <a:latin typeface="Manrope" charset="0"/>
                <a:cs typeface="Manrope" charset="0"/>
                <a:sym typeface="+mn-ea"/>
              </a:rPr>
              <a:t>Ặ</a:t>
            </a:r>
            <a:r>
              <a:rPr lang="en-US" sz="2200" b="1" dirty="0">
                <a:solidFill>
                  <a:schemeClr val="bg1"/>
                </a:solidFill>
                <a:latin typeface="Manrope" charset="0"/>
                <a:cs typeface="Manrope" charset="0"/>
                <a:sym typeface="+mn-ea"/>
              </a:rPr>
              <a:t>T TÊN (NER)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766715"/>
            <a:ext cx="421105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solidFill>
                  <a:schemeClr val="lt1"/>
                </a:solidFill>
              </a:rPr>
              <a:t>THƯ VIỆN UNDERTHESEA</a:t>
            </a:r>
            <a:endParaRPr lang="en-US" altLang="en-GB" dirty="0">
              <a:solidFill>
                <a:schemeClr val="tx1"/>
              </a:solidFill>
            </a:endParaRPr>
          </a:p>
        </p:txBody>
      </p:sp>
      <p:sp>
        <p:nvSpPr>
          <p:cNvPr id="388" name="Google Shape;388;p41"/>
          <p:cNvSpPr txBox="1">
            <a:spLocks noGrp="1"/>
          </p:cNvSpPr>
          <p:nvPr>
            <p:ph type="subTitle" idx="1"/>
          </p:nvPr>
        </p:nvSpPr>
        <p:spPr>
          <a:xfrm>
            <a:off x="716550" y="3480414"/>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Tổng</a:t>
            </a:r>
            <a:r>
              <a:rPr lang="en-US" altLang="en-GB" dirty="0"/>
              <a:t> </a:t>
            </a:r>
            <a:r>
              <a:rPr lang="en-US" altLang="en-GB" dirty="0" err="1"/>
              <a:t>quan</a:t>
            </a:r>
            <a:r>
              <a:rPr lang="en-US" altLang="en-GB" dirty="0"/>
              <a:t> </a:t>
            </a:r>
            <a:r>
              <a:rPr lang="en-US" altLang="en-GB" dirty="0" err="1"/>
              <a:t>về</a:t>
            </a:r>
            <a:r>
              <a:rPr lang="en-US" altLang="en-GB" dirty="0"/>
              <a:t> </a:t>
            </a:r>
            <a:r>
              <a:rPr lang="en-US" altLang="en-GB" dirty="0" err="1"/>
              <a:t>thư</a:t>
            </a:r>
            <a:r>
              <a:rPr lang="en-US" altLang="en-GB" dirty="0"/>
              <a:t> </a:t>
            </a:r>
            <a:r>
              <a:rPr lang="en-US" altLang="en-GB" dirty="0" err="1"/>
              <a:t>viện</a:t>
            </a:r>
            <a:r>
              <a:rPr lang="en-US" altLang="en-GB" dirty="0"/>
              <a:t> </a:t>
            </a:r>
            <a:r>
              <a:rPr lang="en-US" altLang="en-GB" dirty="0" err="1"/>
              <a:t>UnderTheSea</a:t>
            </a:r>
            <a:endParaRPr lang="en-US" alt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46"/>
          <p:cNvPicPr preferRelativeResize="0"/>
          <p:nvPr/>
        </p:nvPicPr>
        <p:blipFill rotWithShape="1">
          <a:blip r:embed="rId3"/>
          <a:srcRect l="3274" t="-6229" r="62688" b="42077"/>
          <a:stretch>
            <a:fillRect/>
          </a:stretch>
        </p:blipFill>
        <p:spPr>
          <a:xfrm rot="358966" flipH="1">
            <a:off x="4245153" y="-504765"/>
            <a:ext cx="5213420" cy="6549508"/>
          </a:xfrm>
          <a:prstGeom prst="rect">
            <a:avLst/>
          </a:prstGeom>
          <a:noFill/>
          <a:ln>
            <a:noFill/>
          </a:ln>
        </p:spPr>
      </p:pic>
      <p:sp>
        <p:nvSpPr>
          <p:cNvPr id="468" name="Google Shape;468;p46"/>
          <p:cNvSpPr/>
          <p:nvPr/>
        </p:nvSpPr>
        <p:spPr>
          <a:xfrm rot="-359004" flipH="1">
            <a:off x="3474573" y="-155147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6"/>
          <p:cNvSpPr txBox="1">
            <a:spLocks noGrp="1"/>
          </p:cNvSpPr>
          <p:nvPr>
            <p:ph type="title"/>
          </p:nvPr>
        </p:nvSpPr>
        <p:spPr>
          <a:xfrm flipH="1">
            <a:off x="567055" y="842645"/>
            <a:ext cx="3041015" cy="759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tx1"/>
                </a:solidFill>
                <a:sym typeface="+mn-ea"/>
              </a:rPr>
              <a:t>SƠ LƯỢC VỀ</a:t>
            </a:r>
            <a:br>
              <a:rPr lang="en-US" sz="2400" dirty="0">
                <a:solidFill>
                  <a:schemeClr val="tx1"/>
                </a:solidFill>
                <a:sym typeface="+mn-ea"/>
              </a:rPr>
            </a:br>
            <a:r>
              <a:rPr lang="en-US" sz="2400" dirty="0">
                <a:solidFill>
                  <a:schemeClr val="tx1"/>
                </a:solidFill>
                <a:sym typeface="+mn-ea"/>
              </a:rPr>
              <a:t>UNDERTHESEA</a:t>
            </a:r>
            <a:endParaRPr lang="en-GB" sz="2400"/>
          </a:p>
        </p:txBody>
      </p:sp>
      <p:sp>
        <p:nvSpPr>
          <p:cNvPr id="471" name="Google Shape;471;p4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p:cNvSpPr>
            <a:spLocks noGrp="1"/>
          </p:cNvSpPr>
          <p:nvPr>
            <p:ph type="body" idx="1"/>
          </p:nvPr>
        </p:nvSpPr>
        <p:spPr>
          <a:xfrm>
            <a:off x="567055" y="1845310"/>
            <a:ext cx="3441065" cy="3373755"/>
          </a:xfrm>
        </p:spPr>
        <p:txBody>
          <a:bodyPr/>
          <a:lstStyle/>
          <a:p>
            <a:pPr>
              <a:lnSpc>
                <a:spcPct val="100000"/>
              </a:lnSpc>
            </a:pPr>
            <a:r>
              <a:rPr lang="en-US" sz="1200" b="1" dirty="0">
                <a:solidFill>
                  <a:schemeClr val="bg1"/>
                </a:solidFill>
                <a:latin typeface="Manrope" charset="0"/>
                <a:cs typeface="Manrope" charset="0"/>
                <a:sym typeface="+mn-ea"/>
              </a:rPr>
              <a:t>GIỚI THIỆU VỀ UNDERTHESEA</a:t>
            </a:r>
            <a:endParaRPr lang="en-US" sz="1200" b="1" dirty="0">
              <a:solidFill>
                <a:schemeClr val="bg1"/>
              </a:solidFill>
              <a:latin typeface="Manrope" charset="0"/>
              <a:cs typeface="Manrope" charset="0"/>
            </a:endParaRPr>
          </a:p>
          <a:p>
            <a:pPr marL="127000" indent="0">
              <a:buNone/>
            </a:pPr>
            <a:r>
              <a:rPr lang="en-US" sz="1200" dirty="0">
                <a:latin typeface="Manrope" charset="0"/>
                <a:cs typeface="Manrope" charset="0"/>
                <a:sym typeface="+mn-ea"/>
              </a:rPr>
              <a:t>- Underthesea là thư viện </a:t>
            </a:r>
            <a:r>
              <a:rPr lang="en-US" sz="1200" b="1" dirty="0">
                <a:latin typeface="Manrope" charset="0"/>
                <a:cs typeface="Manrope" charset="0"/>
                <a:sym typeface="+mn-ea"/>
              </a:rPr>
              <a:t>xử lý ngôn ngữ tự nhiên tiếng Việt</a:t>
            </a:r>
            <a:r>
              <a:rPr lang="en-US" sz="1200" dirty="0">
                <a:latin typeface="Manrope" charset="0"/>
                <a:cs typeface="Manrope" charset="0"/>
                <a:sym typeface="+mn-ea"/>
              </a:rPr>
              <a:t> </a:t>
            </a:r>
          </a:p>
          <a:p>
            <a:pPr marL="127000" indent="0">
              <a:buNone/>
            </a:pPr>
            <a:r>
              <a:rPr lang="en-US" sz="1200" dirty="0">
                <a:latin typeface="Manrope" charset="0"/>
                <a:cs typeface="Manrope" charset="0"/>
                <a:sym typeface="+mn-ea"/>
              </a:rPr>
              <a:t>- Cung cấp các API để áp dụng các mô hình pretrained NLP cho văn bản tiếng Việt</a:t>
            </a:r>
          </a:p>
          <a:p>
            <a:pPr marL="127000" indent="0">
              <a:buNone/>
            </a:pPr>
            <a:endParaRPr lang="en-US" sz="1200" dirty="0">
              <a:latin typeface="Manrope" charset="0"/>
              <a:cs typeface="Manrope" charset="0"/>
            </a:endParaRPr>
          </a:p>
          <a:p>
            <a:pPr marL="127000" indent="0">
              <a:buNone/>
            </a:pPr>
            <a:r>
              <a:rPr lang="en-US" sz="1200" b="1" dirty="0">
                <a:solidFill>
                  <a:schemeClr val="bg1"/>
                </a:solidFill>
                <a:latin typeface="Manrope" charset="0"/>
                <a:cs typeface="Manrope" charset="0"/>
                <a:sym typeface="+mn-ea"/>
              </a:rPr>
              <a:t>CÀI Đ</a:t>
            </a:r>
            <a:r>
              <a:rPr lang="en-US" sz="1200" dirty="0">
                <a:solidFill>
                  <a:schemeClr val="bg1"/>
                </a:solidFill>
                <a:latin typeface="Manrope" charset="0"/>
                <a:cs typeface="Manrope" charset="0"/>
                <a:sym typeface="+mn-ea"/>
              </a:rPr>
              <a:t>Ặ</a:t>
            </a:r>
            <a:r>
              <a:rPr lang="en-US" sz="1200" b="1" dirty="0">
                <a:solidFill>
                  <a:schemeClr val="bg1"/>
                </a:solidFill>
                <a:latin typeface="Manrope" charset="0"/>
                <a:cs typeface="Manrope" charset="0"/>
                <a:sym typeface="+mn-ea"/>
              </a:rPr>
              <a:t>T UNDERTHESEA</a:t>
            </a:r>
          </a:p>
          <a:p>
            <a:pPr marL="127000" indent="0">
              <a:buNone/>
            </a:pPr>
            <a:r>
              <a:rPr lang="en-US" sz="1200" b="1" dirty="0">
                <a:solidFill>
                  <a:schemeClr val="tx1"/>
                </a:solidFill>
                <a:latin typeface="Arial" panose="020B0604020202020204" pitchFamily="34" charset="0"/>
                <a:cs typeface="Arial" panose="020B0604020202020204" pitchFamily="34" charset="0"/>
                <a:sym typeface="+mn-ea"/>
              </a:rPr>
              <a:t>$ pip install underthesea</a:t>
            </a:r>
          </a:p>
          <a:p>
            <a:pPr marL="127000" indent="0">
              <a:buNone/>
            </a:pPr>
            <a:endParaRPr lang="en-US" sz="1200" b="1" dirty="0">
              <a:solidFill>
                <a:schemeClr val="bg1"/>
              </a:solidFill>
              <a:latin typeface="Manrope" charset="0"/>
              <a:cs typeface="Manrope" charset="0"/>
              <a:sym typeface="+mn-ea"/>
            </a:endParaRPr>
          </a:p>
          <a:p>
            <a:pPr marL="127000" indent="0">
              <a:buNone/>
            </a:pPr>
            <a:r>
              <a:rPr lang="en-US" sz="1200" b="1" dirty="0">
                <a:solidFill>
                  <a:schemeClr val="bg1"/>
                </a:solidFill>
                <a:latin typeface="Manrope" charset="0"/>
                <a:cs typeface="Manrope" charset="0"/>
                <a:sym typeface="+mn-ea"/>
              </a:rPr>
              <a:t> ỨNG DỤNG UNDERTHESEA</a:t>
            </a:r>
          </a:p>
          <a:p>
            <a:pPr marL="127000" indent="0">
              <a:buNone/>
            </a:pPr>
            <a:r>
              <a:rPr lang="en-US" sz="1200" dirty="0">
                <a:latin typeface="Manrope" charset="0"/>
                <a:cs typeface="Manrope" charset="0"/>
                <a:sym typeface="+mn-ea"/>
              </a:rPr>
              <a:t>- Phân loại từ thành các chức năng như danh từ, động từ, cụm tính từ,..</a:t>
            </a:r>
            <a:endParaRPr lang="en-US" sz="1200" dirty="0">
              <a:latin typeface="Manrope" charset="0"/>
              <a:cs typeface="Manrope" charset="0"/>
            </a:endParaRPr>
          </a:p>
          <a:p>
            <a:pPr marL="127000" indent="0">
              <a:buNone/>
            </a:pPr>
            <a:endParaRPr lang="en-US" sz="12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dirty="0"/>
              <a:t>TỔNG QUAN VỀ THƯ VIỆN UNDERTHESEA</a:t>
            </a:r>
          </a:p>
        </p:txBody>
      </p:sp>
      <p:sp>
        <p:nvSpPr>
          <p:cNvPr id="417" name="Google Shape;417;p43"/>
          <p:cNvSpPr txBox="1">
            <a:spLocks noGrp="1"/>
          </p:cNvSpPr>
          <p:nvPr>
            <p:ph type="subTitle" idx="1"/>
          </p:nvPr>
        </p:nvSpPr>
        <p:spPr>
          <a:xfrm>
            <a:off x="720090" y="2181225"/>
            <a:ext cx="1825625" cy="10388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pPr>
            <a:r>
              <a:rPr lang="en-US" altLang="en-GB" dirty="0"/>
              <a:t>- Giới thiệu  </a:t>
            </a:r>
          </a:p>
          <a:p>
            <a:pPr marL="0" lvl="0" indent="0" algn="l" rtl="0">
              <a:spcBef>
                <a:spcPts val="0"/>
              </a:spcBef>
              <a:spcAft>
                <a:spcPts val="0"/>
              </a:spcAft>
              <a:buFontTx/>
            </a:pPr>
            <a:r>
              <a:rPr lang="en-US" altLang="en-GB" dirty="0"/>
              <a:t>- Cài đặt</a:t>
            </a:r>
          </a:p>
          <a:p>
            <a:pPr marL="0" lvl="0" indent="0" algn="l" rtl="0">
              <a:spcBef>
                <a:spcPts val="0"/>
              </a:spcBef>
              <a:spcAft>
                <a:spcPts val="0"/>
              </a:spcAft>
              <a:buFontTx/>
            </a:pPr>
            <a:r>
              <a:rPr lang="en-US" altLang="en-GB" dirty="0"/>
              <a:t>- Ứng dụng</a:t>
            </a:r>
          </a:p>
          <a:p>
            <a:pPr marL="0" lvl="0" indent="0" algn="l" rtl="0">
              <a:spcBef>
                <a:spcPts val="0"/>
              </a:spcBef>
              <a:spcAft>
                <a:spcPts val="0"/>
              </a:spcAft>
              <a:buFontTx/>
            </a:pPr>
            <a:endParaRPr lang="en-US" altLang="en-GB" dirty="0"/>
          </a:p>
          <a:p>
            <a:pPr marL="0" lvl="0" indent="0" algn="l" rtl="0">
              <a:lnSpc>
                <a:spcPct val="90000"/>
              </a:lnSpc>
              <a:spcBef>
                <a:spcPts val="0"/>
              </a:spcBef>
              <a:spcAft>
                <a:spcPts val="0"/>
              </a:spcAft>
              <a:buFontTx/>
            </a:pPr>
            <a:endParaRPr lang="en-US" altLang="en-GB" dirty="0"/>
          </a:p>
        </p:txBody>
      </p:sp>
      <p:sp>
        <p:nvSpPr>
          <p:cNvPr id="418" name="Google Shape;418;p43"/>
          <p:cNvSpPr txBox="1">
            <a:spLocks noGrp="1"/>
          </p:cNvSpPr>
          <p:nvPr>
            <p:ph type="title" idx="2"/>
          </p:nvPr>
        </p:nvSpPr>
        <p:spPr>
          <a:xfrm>
            <a:off x="2626443" y="1716627"/>
            <a:ext cx="27366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effectLst/>
                <a:latin typeface="Calibri" panose="020F0502020204030204" charset="0"/>
                <a:cs typeface="Times New Roman" panose="02020603050405020304" pitchFamily="18" charset="0"/>
                <a:sym typeface="+mn-ea"/>
              </a:rPr>
              <a:t>Các tính năng cơ bản của Underthesea</a:t>
            </a:r>
            <a:endParaRPr lang="en-US" altLang="en-GB"/>
          </a:p>
        </p:txBody>
      </p:sp>
      <p:sp>
        <p:nvSpPr>
          <p:cNvPr id="419" name="Google Shape;419;p43"/>
          <p:cNvSpPr txBox="1">
            <a:spLocks noGrp="1"/>
          </p:cNvSpPr>
          <p:nvPr>
            <p:ph type="subTitle" idx="3"/>
          </p:nvPr>
        </p:nvSpPr>
        <p:spPr>
          <a:xfrm>
            <a:off x="2920365" y="2204085"/>
            <a:ext cx="2736850" cy="2609215"/>
          </a:xfrm>
          <a:prstGeom prst="rect">
            <a:avLst/>
          </a:prstGeom>
        </p:spPr>
        <p:txBody>
          <a:bodyPr spcFirstLastPara="1" wrap="square" lIns="91425" tIns="91425" rIns="91425" bIns="91425" anchor="t" anchorCtr="0">
            <a:noAutofit/>
          </a:bodyPr>
          <a:lstStyle/>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Tách câu</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Tách từ</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Gán nhãn POS</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Gắn nhãn chunking</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Gán nhãn thực thể có tên</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Phân tích cú pháp phụ thuộc</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Phân loại văn bản</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Phân tích cảm xúc</a:t>
            </a:r>
            <a:endParaRPr lang="vi-VN" dirty="0">
              <a:effectLst/>
              <a:latin typeface="Manrope" charset="0"/>
              <a:cs typeface="Manrope" charset="0"/>
            </a:endParaRPr>
          </a:p>
          <a:p>
            <a:pPr marL="342900" lvl="0" indent="-342900" algn="l" rtl="0">
              <a:lnSpc>
                <a:spcPct val="107000"/>
              </a:lnSpc>
              <a:spcBef>
                <a:spcPts val="0"/>
              </a:spcBef>
              <a:spcAft>
                <a:spcPts val="800"/>
              </a:spcAft>
              <a:buFont typeface="Times New Roman" panose="02020603050405020304" pitchFamily="18" charset="0"/>
              <a:buAutoNum type="alphaLcParenR"/>
            </a:pPr>
            <a:endParaRPr lang="en-GB" dirty="0">
              <a:latin typeface="Manrope" charset="0"/>
              <a:cs typeface="Manrope" charset="0"/>
            </a:endParaRPr>
          </a:p>
        </p:txBody>
      </p:sp>
      <p:sp>
        <p:nvSpPr>
          <p:cNvPr id="2" name="Title 1"/>
          <p:cNvSpPr>
            <a:spLocks noGrp="1"/>
          </p:cNvSpPr>
          <p:nvPr>
            <p:ph type="title"/>
          </p:nvPr>
        </p:nvSpPr>
        <p:spPr>
          <a:xfrm>
            <a:off x="490855" y="1716405"/>
            <a:ext cx="1916430" cy="487680"/>
          </a:xfrm>
        </p:spPr>
        <p:txBody>
          <a:bodyPr/>
          <a:lstStyle/>
          <a:p>
            <a:r>
              <a:rPr lang="vi-VN" dirty="0">
                <a:effectLst/>
                <a:latin typeface="Calibri" panose="020F0502020204030204" charset="0"/>
                <a:cs typeface="Times New Roman" panose="02020603050405020304" pitchFamily="18" charset="0"/>
                <a:sym typeface="+mn-ea"/>
              </a:rPr>
              <a:t>Sơ lược về Underthesea</a:t>
            </a:r>
            <a:endParaRPr lang="en-US"/>
          </a:p>
        </p:txBody>
      </p:sp>
      <p:sp>
        <p:nvSpPr>
          <p:cNvPr id="3" name="Title 1"/>
          <p:cNvSpPr/>
          <p:nvPr/>
        </p:nvSpPr>
        <p:spPr>
          <a:xfrm>
            <a:off x="5836285" y="1716405"/>
            <a:ext cx="2496185" cy="48768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altLang="vi-VN" dirty="0">
                <a:effectLst/>
                <a:latin typeface="Calibri" panose="020F0502020204030204" charset="0"/>
                <a:cs typeface="Times New Roman" panose="02020603050405020304" pitchFamily="18" charset="0"/>
                <a:sym typeface="+mn-ea"/>
              </a:rPr>
              <a:t>Tính năng sắp ra mắt của</a:t>
            </a:r>
            <a:r>
              <a:rPr lang="vi-VN" dirty="0">
                <a:effectLst/>
                <a:latin typeface="Calibri" panose="020F0502020204030204" charset="0"/>
                <a:cs typeface="Times New Roman" panose="02020603050405020304" pitchFamily="18" charset="0"/>
                <a:sym typeface="+mn-ea"/>
              </a:rPr>
              <a:t> Underthesea</a:t>
            </a:r>
            <a:endParaRPr lang="en-US"/>
          </a:p>
        </p:txBody>
      </p:sp>
      <p:sp>
        <p:nvSpPr>
          <p:cNvPr id="5" name="Google Shape;417;p43"/>
          <p:cNvSpPr txBox="1">
            <a:spLocks noGrp="1"/>
          </p:cNvSpPr>
          <p:nvPr/>
        </p:nvSpPr>
        <p:spPr>
          <a:xfrm>
            <a:off x="5986145" y="2204085"/>
            <a:ext cx="2222500" cy="10388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lvl="0" indent="0" algn="l" rtl="0">
              <a:spcBef>
                <a:spcPts val="0"/>
              </a:spcBef>
              <a:spcAft>
                <a:spcPts val="0"/>
              </a:spcAft>
              <a:buFontTx/>
            </a:pPr>
            <a:r>
              <a:rPr lang="en-US" altLang="en-GB" dirty="0"/>
              <a:t>- Dịch máy</a:t>
            </a:r>
          </a:p>
          <a:p>
            <a:pPr marL="0" lvl="0" indent="0" algn="l" rtl="0">
              <a:spcBef>
                <a:spcPts val="0"/>
              </a:spcBef>
              <a:spcAft>
                <a:spcPts val="0"/>
              </a:spcAft>
              <a:buFontTx/>
            </a:pPr>
            <a:r>
              <a:rPr lang="en-US" altLang="en-GB" dirty="0"/>
              <a:t>- Chuyển văn bản thành giọng nói</a:t>
            </a:r>
          </a:p>
          <a:p>
            <a:pPr marL="0" lvl="0" indent="0" algn="l" rtl="0">
              <a:spcBef>
                <a:spcPts val="0"/>
              </a:spcBef>
              <a:spcAft>
                <a:spcPts val="0"/>
              </a:spcAft>
              <a:buFontTx/>
            </a:pPr>
            <a:r>
              <a:rPr lang="en-US" altLang="en-GB" dirty="0"/>
              <a:t>- Nhận dạng giọng nói tự động</a:t>
            </a:r>
          </a:p>
          <a:p>
            <a:pPr marL="0" lvl="0" indent="0" algn="l" rtl="0">
              <a:lnSpc>
                <a:spcPct val="90000"/>
              </a:lnSpc>
              <a:spcBef>
                <a:spcPts val="0"/>
              </a:spcBef>
              <a:spcAft>
                <a:spcPts val="0"/>
              </a:spcAft>
              <a:buFontTx/>
            </a:pPr>
            <a:endParaRPr lang="en-US" alt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16730" y="3145155"/>
            <a:ext cx="4088765" cy="1501775"/>
          </a:xfrm>
          <a:prstGeom prst="rect">
            <a:avLst/>
          </a:prstGeom>
        </p:spPr>
      </p:pic>
      <p:sp>
        <p:nvSpPr>
          <p:cNvPr id="5" name="Text Box 4"/>
          <p:cNvSpPr txBox="1"/>
          <p:nvPr/>
        </p:nvSpPr>
        <p:spPr>
          <a:xfrm>
            <a:off x="545465" y="1913255"/>
            <a:ext cx="2524760" cy="1818640"/>
          </a:xfrm>
          <a:prstGeom prst="rect">
            <a:avLst/>
          </a:prstGeom>
          <a:noFill/>
        </p:spPr>
        <p:txBody>
          <a:bodyPr wrap="square" rtlCol="0">
            <a:spAutoFit/>
          </a:bodyPr>
          <a:lstStyle/>
          <a:p>
            <a:pPr marL="0" lvl="0" indent="0" algn="ctr">
              <a:lnSpc>
                <a:spcPct val="97000"/>
              </a:lnSpc>
              <a:spcAft>
                <a:spcPts val="800"/>
              </a:spcAft>
              <a:buFont typeface="Times New Roman" panose="02020603050405020304" pitchFamily="18" charset="0"/>
            </a:pPr>
            <a:r>
              <a:rPr lang="en-US" altLang="vi-VN" sz="1600" b="1" dirty="0">
                <a:solidFill>
                  <a:schemeClr val="bg1"/>
                </a:solidFill>
                <a:effectLst/>
                <a:latin typeface="Manrope" charset="0"/>
                <a:cs typeface="Manrope" charset="0"/>
                <a:sym typeface="+mn-ea"/>
              </a:rPr>
              <a:t>TÍNH NĂNG CÓ TRONG UNDERTHESEA</a:t>
            </a:r>
            <a:endParaRPr lang="vi-VN" sz="1600" b="1" dirty="0">
              <a:solidFill>
                <a:schemeClr val="bg1"/>
              </a:solidFill>
              <a:effectLst/>
              <a:latin typeface="Manrope" charset="0"/>
              <a:cs typeface="Manrope" charset="0"/>
              <a:sym typeface="+mn-ea"/>
            </a:endParaRPr>
          </a:p>
          <a:p>
            <a:pPr marL="0" lvl="0" indent="0" algn="l">
              <a:lnSpc>
                <a:spcPct val="7000"/>
              </a:lnSpc>
              <a:spcAft>
                <a:spcPts val="800"/>
              </a:spcAft>
              <a:buFont typeface="Times New Roman" panose="02020603050405020304" pitchFamily="18" charset="0"/>
            </a:pPr>
            <a:endParaRPr lang="en-US" altLang="vi-VN" sz="1200" b="1" dirty="0">
              <a:solidFill>
                <a:schemeClr val="bg1"/>
              </a:solidFill>
              <a:effectLst/>
              <a:latin typeface="Manrope" charset="0"/>
              <a:cs typeface="Manrope" charset="0"/>
              <a:sym typeface="+mn-ea"/>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a:t>
            </a:r>
            <a:r>
              <a:rPr lang="vi-VN" sz="1200" dirty="0">
                <a:effectLst/>
                <a:latin typeface="Manrope" charset="0"/>
                <a:cs typeface="Manrope" charset="0"/>
                <a:sym typeface="+mn-ea"/>
              </a:rPr>
              <a:t>Tách câu</a:t>
            </a:r>
            <a:r>
              <a:rPr lang="en-US" altLang="vi-VN" sz="1200" dirty="0">
                <a:effectLst/>
                <a:latin typeface="Manrope" charset="0"/>
                <a:cs typeface="Manrope" charset="0"/>
                <a:sym typeface="+mn-ea"/>
              </a:rPr>
              <a:t>,  </a:t>
            </a:r>
            <a:r>
              <a:rPr lang="vi-VN" sz="1200" dirty="0">
                <a:effectLst/>
                <a:latin typeface="Manrope" charset="0"/>
                <a:cs typeface="Manrope" charset="0"/>
                <a:sym typeface="+mn-ea"/>
              </a:rPr>
              <a:t>Tách từ</a:t>
            </a:r>
            <a:endParaRPr lang="vi-VN" sz="1200" dirty="0">
              <a:effectLst/>
              <a:latin typeface="Manrope" charset="0"/>
              <a:cs typeface="Manrope" charset="0"/>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a:t>
            </a:r>
            <a:r>
              <a:rPr lang="vi-VN" sz="1200" dirty="0">
                <a:effectLst/>
                <a:latin typeface="Manrope" charset="0"/>
                <a:cs typeface="Manrope" charset="0"/>
                <a:sym typeface="+mn-ea"/>
              </a:rPr>
              <a:t>Gán nhãn POS</a:t>
            </a:r>
            <a:endParaRPr lang="vi-VN" sz="1200" dirty="0">
              <a:effectLst/>
              <a:latin typeface="Manrope" charset="0"/>
              <a:cs typeface="Manrope" charset="0"/>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a:t>
            </a:r>
            <a:r>
              <a:rPr lang="vi-VN" sz="1200" dirty="0">
                <a:effectLst/>
                <a:latin typeface="Manrope" charset="0"/>
                <a:cs typeface="Manrope" charset="0"/>
                <a:sym typeface="+mn-ea"/>
              </a:rPr>
              <a:t>Gắn nhãn chunking</a:t>
            </a: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Gán nhãn thực thể có tên</a:t>
            </a: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Phân tích cú pháp phụ thuộc</a:t>
            </a:r>
            <a:endParaRPr lang="vi-VN" sz="1200" dirty="0">
              <a:effectLst/>
              <a:latin typeface="Manrope" charset="0"/>
              <a:cs typeface="Manrope" charset="0"/>
            </a:endParaRPr>
          </a:p>
          <a:p>
            <a:pPr marL="0" lvl="0" indent="0" algn="l">
              <a:lnSpc>
                <a:spcPct val="47000"/>
              </a:lnSpc>
              <a:spcAft>
                <a:spcPts val="800"/>
              </a:spcAft>
              <a:buFont typeface="Times New Roman" panose="02020603050405020304" pitchFamily="18" charset="0"/>
            </a:pPr>
            <a:endParaRPr lang="en-US" sz="1200"/>
          </a:p>
        </p:txBody>
      </p:sp>
      <p:pic>
        <p:nvPicPr>
          <p:cNvPr id="6" name="Picture 5"/>
          <p:cNvPicPr>
            <a:picLocks noChangeAspect="1"/>
          </p:cNvPicPr>
          <p:nvPr/>
        </p:nvPicPr>
        <p:blipFill>
          <a:blip r:embed="rId3"/>
          <a:stretch>
            <a:fillRect/>
          </a:stretch>
        </p:blipFill>
        <p:spPr>
          <a:xfrm>
            <a:off x="4316095" y="600075"/>
            <a:ext cx="4089400" cy="21189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71500" y="1546225"/>
            <a:ext cx="4304665" cy="2321560"/>
          </a:xfrm>
          <a:prstGeom prst="rect">
            <a:avLst/>
          </a:prstGeom>
        </p:spPr>
      </p:pic>
      <p:sp>
        <p:nvSpPr>
          <p:cNvPr id="10" name="Text Placeholder 9"/>
          <p:cNvSpPr>
            <a:spLocks noGrp="1"/>
          </p:cNvSpPr>
          <p:nvPr>
            <p:ph type="body" idx="1"/>
          </p:nvPr>
        </p:nvSpPr>
        <p:spPr>
          <a:xfrm>
            <a:off x="5055235" y="1783715"/>
            <a:ext cx="3421380" cy="1576705"/>
          </a:xfrm>
        </p:spPr>
        <p:txBody>
          <a:bodyPr/>
          <a:lstStyle/>
          <a:p>
            <a:pPr marL="127000" indent="0" algn="ctr">
              <a:buNone/>
            </a:pPr>
            <a:r>
              <a:rPr lang="en-US" sz="1600" b="1" dirty="0">
                <a:solidFill>
                  <a:schemeClr val="bg1"/>
                </a:solidFill>
              </a:rPr>
              <a:t> Ý NGH</a:t>
            </a:r>
            <a:r>
              <a:rPr lang="en-US" sz="1600" dirty="0">
                <a:solidFill>
                  <a:schemeClr val="bg1"/>
                </a:solidFill>
              </a:rPr>
              <a:t>Ĩ</a:t>
            </a:r>
            <a:r>
              <a:rPr lang="en-US" sz="1600" b="1" dirty="0">
                <a:solidFill>
                  <a:schemeClr val="bg1"/>
                </a:solidFill>
              </a:rPr>
              <a:t>A CỦA CÁC NH</a:t>
            </a:r>
            <a:r>
              <a:rPr lang="en-US" sz="1600" dirty="0">
                <a:solidFill>
                  <a:schemeClr val="bg1"/>
                </a:solidFill>
              </a:rPr>
              <a:t>Ã</a:t>
            </a:r>
            <a:r>
              <a:rPr lang="en-US" sz="1600" b="1" dirty="0">
                <a:solidFill>
                  <a:schemeClr val="bg1"/>
                </a:solidFill>
              </a:rPr>
              <a:t>N TH</a:t>
            </a:r>
            <a:r>
              <a:rPr lang="en-US" sz="1600" dirty="0">
                <a:solidFill>
                  <a:schemeClr val="bg1"/>
                </a:solidFill>
              </a:rPr>
              <a:t>Ẻ</a:t>
            </a:r>
          </a:p>
          <a:p>
            <a:pPr marL="127000" indent="0" algn="ctr">
              <a:buNone/>
            </a:pPr>
            <a:r>
              <a:rPr lang="en-US" sz="1600" b="1"/>
              <a:t>POS, CHUNKING, NER</a:t>
            </a:r>
          </a:p>
          <a:p>
            <a:pPr marL="127000" indent="0" algn="ctr">
              <a:lnSpc>
                <a:spcPct val="50000"/>
              </a:lnSpc>
              <a:buNone/>
            </a:pPr>
            <a:endParaRPr lang="en-US" sz="1600" b="1" dirty="0"/>
          </a:p>
          <a:p>
            <a:pPr marL="127000" indent="0">
              <a:buNone/>
            </a:pPr>
            <a:r>
              <a:rPr lang="en-US" sz="1200" b="1" dirty="0"/>
              <a:t>- B-PER and I-PER</a:t>
            </a:r>
            <a:r>
              <a:rPr lang="en-US" sz="1200" dirty="0"/>
              <a:t> : </a:t>
            </a:r>
            <a:r>
              <a:rPr lang="en-US" sz="1200" dirty="0" err="1"/>
              <a:t>Sử</a:t>
            </a:r>
            <a:r>
              <a:rPr lang="en-US" sz="1200" dirty="0"/>
              <a:t> </a:t>
            </a:r>
            <a:r>
              <a:rPr lang="en-US" sz="1200" dirty="0" err="1"/>
              <a:t>dụng</a:t>
            </a:r>
            <a:r>
              <a:rPr lang="en-US" sz="1200" dirty="0"/>
              <a:t> </a:t>
            </a:r>
            <a:r>
              <a:rPr lang="en-US" sz="1200" dirty="0" err="1"/>
              <a:t>cho</a:t>
            </a:r>
            <a:r>
              <a:rPr lang="en-US" sz="1200" dirty="0"/>
              <a:t> </a:t>
            </a:r>
            <a:r>
              <a:rPr lang="en-US" sz="1200" dirty="0" err="1"/>
              <a:t>người</a:t>
            </a:r>
            <a:endParaRPr lang="en-US" sz="1200" dirty="0"/>
          </a:p>
          <a:p>
            <a:pPr marL="127000" indent="0">
              <a:buNone/>
            </a:pPr>
            <a:r>
              <a:rPr lang="en-US" sz="1200" dirty="0"/>
              <a:t>- </a:t>
            </a:r>
            <a:r>
              <a:rPr lang="en-US" sz="1200" b="1" dirty="0"/>
              <a:t>B-ORG and I-ORG</a:t>
            </a:r>
            <a:r>
              <a:rPr lang="en-US" sz="1200" dirty="0"/>
              <a:t> : </a:t>
            </a:r>
            <a:r>
              <a:rPr lang="en-US" sz="1200" dirty="0" err="1"/>
              <a:t>Sử</a:t>
            </a:r>
            <a:r>
              <a:rPr lang="en-US" sz="1200" dirty="0"/>
              <a:t> </a:t>
            </a:r>
            <a:r>
              <a:rPr lang="en-US" sz="1200" dirty="0" err="1"/>
              <a:t>dụng</a:t>
            </a:r>
            <a:r>
              <a:rPr lang="en-US" sz="1200" dirty="0"/>
              <a:t> </a:t>
            </a:r>
            <a:r>
              <a:rPr lang="en-US" sz="1200" dirty="0" err="1"/>
              <a:t>cho</a:t>
            </a:r>
            <a:r>
              <a:rPr lang="en-US" sz="1200" dirty="0"/>
              <a:t> </a:t>
            </a:r>
            <a:r>
              <a:rPr lang="en-US" sz="1200" dirty="0" err="1"/>
              <a:t>tổ</a:t>
            </a:r>
            <a:r>
              <a:rPr lang="en-US" sz="1200" dirty="0"/>
              <a:t> </a:t>
            </a:r>
            <a:r>
              <a:rPr lang="en-US" sz="1200" dirty="0" err="1"/>
              <a:t>chức</a:t>
            </a:r>
            <a:endParaRPr lang="en-US" sz="1200" dirty="0"/>
          </a:p>
          <a:p>
            <a:pPr marL="127000" indent="0">
              <a:buNone/>
            </a:pPr>
            <a:r>
              <a:rPr lang="en-US" sz="1200" dirty="0"/>
              <a:t>- </a:t>
            </a:r>
            <a:r>
              <a:rPr lang="en-US" sz="1200" b="1" dirty="0"/>
              <a:t>B-LOC and I-LOC</a:t>
            </a:r>
            <a:r>
              <a:rPr lang="en-US" sz="1200" dirty="0"/>
              <a:t> : </a:t>
            </a:r>
            <a:r>
              <a:rPr lang="en-US" sz="1200" dirty="0" err="1"/>
              <a:t>Sử</a:t>
            </a:r>
            <a:r>
              <a:rPr lang="en-US" sz="1200" dirty="0"/>
              <a:t> </a:t>
            </a:r>
            <a:r>
              <a:rPr lang="en-US" sz="1200" dirty="0" err="1"/>
              <a:t>dụng</a:t>
            </a:r>
            <a:r>
              <a:rPr lang="en-US" sz="1200" dirty="0"/>
              <a:t> </a:t>
            </a:r>
            <a:r>
              <a:rPr lang="en-US" sz="1200" dirty="0" err="1"/>
              <a:t>để</a:t>
            </a:r>
            <a:r>
              <a:rPr lang="en-US" sz="1200" dirty="0"/>
              <a:t> </a:t>
            </a:r>
            <a:r>
              <a:rPr lang="en-US" sz="1200" dirty="0" err="1"/>
              <a:t>chỉ</a:t>
            </a:r>
            <a:r>
              <a:rPr lang="en-US" sz="1200" dirty="0"/>
              <a:t> </a:t>
            </a:r>
            <a:r>
              <a:rPr lang="en-US" sz="1200" dirty="0" err="1"/>
              <a:t>địa</a:t>
            </a:r>
            <a:r>
              <a:rPr lang="en-US" sz="1200" dirty="0"/>
              <a:t> </a:t>
            </a:r>
            <a:r>
              <a:rPr lang="en-US" sz="1200" dirty="0" err="1"/>
              <a:t>điểm</a:t>
            </a:r>
            <a:endParaRPr lang="en-US" sz="1200" dirty="0"/>
          </a:p>
          <a:p>
            <a:pPr marL="127000" indent="0">
              <a:buNone/>
            </a:pPr>
            <a:r>
              <a:rPr lang="en-US" sz="1200" dirty="0"/>
              <a:t>- </a:t>
            </a:r>
            <a:r>
              <a:rPr lang="en-US" sz="1200" b="1" dirty="0"/>
              <a:t>O</a:t>
            </a:r>
            <a:r>
              <a:rPr lang="en-US" sz="1200" dirty="0"/>
              <a:t> : </a:t>
            </a:r>
            <a:r>
              <a:rPr lang="en-US" sz="1200" dirty="0" err="1"/>
              <a:t>Sử</a:t>
            </a:r>
            <a:r>
              <a:rPr lang="en-US" sz="1200" dirty="0"/>
              <a:t> </a:t>
            </a:r>
            <a:r>
              <a:rPr lang="en-US" sz="1200" dirty="0" err="1"/>
              <a:t>dụng</a:t>
            </a:r>
            <a:r>
              <a:rPr lang="en-US" sz="1200" dirty="0"/>
              <a:t> </a:t>
            </a:r>
            <a:r>
              <a:rPr lang="en-US" sz="1200" dirty="0" err="1"/>
              <a:t>để</a:t>
            </a:r>
            <a:r>
              <a:rPr lang="en-US" sz="1200" dirty="0"/>
              <a:t> </a:t>
            </a:r>
            <a:r>
              <a:rPr lang="en-US" sz="1200" dirty="0" err="1"/>
              <a:t>chỉ</a:t>
            </a:r>
            <a:r>
              <a:rPr lang="en-US" sz="1200" dirty="0"/>
              <a:t> </a:t>
            </a:r>
            <a:r>
              <a:rPr lang="en-US" sz="1200" dirty="0" err="1"/>
              <a:t>phần</a:t>
            </a:r>
            <a:r>
              <a:rPr lang="en-US" sz="1200" dirty="0"/>
              <a:t> </a:t>
            </a:r>
            <a:r>
              <a:rPr lang="en-US" sz="1200" dirty="0" err="1"/>
              <a:t>tử</a:t>
            </a:r>
            <a:r>
              <a:rPr lang="en-US" sz="1200" dirty="0"/>
              <a:t> </a:t>
            </a:r>
            <a:r>
              <a:rPr lang="en-US" sz="1200" dirty="0" err="1"/>
              <a:t>khác</a:t>
            </a:r>
            <a:r>
              <a:rPr lang="en-US" sz="12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0"/>
          <p:cNvSpPr/>
          <p:nvPr/>
        </p:nvSpPr>
        <p:spPr>
          <a:xfrm rot="7269862">
            <a:off x="-2158264" y="-3462738"/>
            <a:ext cx="7471639" cy="47717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rot="10558870" flipH="1">
            <a:off x="-4625089" y="957675"/>
            <a:ext cx="6402110" cy="568915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rot="-7989178" flipH="1">
            <a:off x="-4350337" y="2229049"/>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rot="-514371" flipH="1">
            <a:off x="3008849" y="163322"/>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rot="-2141143" flipH="1">
            <a:off x="5987211" y="-1789403"/>
            <a:ext cx="5766686" cy="368291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rot="10800000" flipH="1">
            <a:off x="5337802" y="3129188"/>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txBox="1">
            <a:spLocks noGrp="1"/>
          </p:cNvSpPr>
          <p:nvPr>
            <p:ph type="title"/>
          </p:nvPr>
        </p:nvSpPr>
        <p:spPr>
          <a:xfrm>
            <a:off x="723300" y="3402013"/>
            <a:ext cx="38487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US" altLang="en-GB"/>
              <a:t> </a:t>
            </a:r>
            <a:r>
              <a:rPr lang="en-US" altLang="en-GB" sz="2000"/>
              <a:t>Lập trình </a:t>
            </a:r>
            <a:r>
              <a:rPr lang="en-US" altLang="en-GB" sz="2000">
                <a:solidFill>
                  <a:schemeClr val="bg1"/>
                </a:solidFill>
              </a:rPr>
              <a:t>Python không khó !</a:t>
            </a:r>
          </a:p>
        </p:txBody>
      </p:sp>
      <p:sp>
        <p:nvSpPr>
          <p:cNvPr id="549" name="Google Shape;549;p50"/>
          <p:cNvSpPr txBox="1">
            <a:spLocks noGrp="1"/>
          </p:cNvSpPr>
          <p:nvPr>
            <p:ph type="title"/>
          </p:nvPr>
        </p:nvSpPr>
        <p:spPr>
          <a:xfrm>
            <a:off x="5147945" y="1563370"/>
            <a:ext cx="3068320" cy="1595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rPr>
              <a:t>“</a:t>
            </a:r>
            <a:r>
              <a:rPr lang="en-US" altLang="en-GB" sz="6000">
                <a:solidFill>
                  <a:schemeClr val="lt1"/>
                </a:solidFill>
              </a:rPr>
              <a:t>THANK</a:t>
            </a:r>
            <a:br>
              <a:rPr lang="en-US" altLang="en-GB" sz="6000">
                <a:solidFill>
                  <a:schemeClr val="lt1"/>
                </a:solidFill>
              </a:rPr>
            </a:br>
            <a:r>
              <a:rPr lang="en-US" altLang="en-GB" sz="6000">
                <a:solidFill>
                  <a:schemeClr val="lt1"/>
                </a:solidFill>
              </a:rPr>
              <a:t>YOU</a:t>
            </a:r>
            <a:r>
              <a:rPr lang="en-GB" sz="7200">
                <a:solidFill>
                  <a:schemeClr val="lt1"/>
                </a:solidFill>
              </a:rPr>
              <a:t>”</a:t>
            </a:r>
            <a:endParaRPr sz="7200">
              <a:solidFill>
                <a:schemeClr val="lt1"/>
              </a:solidFill>
            </a:endParaRPr>
          </a:p>
        </p:txBody>
      </p:sp>
      <p:sp>
        <p:nvSpPr>
          <p:cNvPr id="550" name="Google Shape;550;p50"/>
          <p:cNvSpPr/>
          <p:nvPr/>
        </p:nvSpPr>
        <p:spPr>
          <a:xfrm rot="9748587" flipH="1">
            <a:off x="4304027" y="2585840"/>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a:solidFill>
                  <a:schemeClr val="tx1"/>
                </a:solidFill>
              </a:rPr>
              <a:t>TỔNG QUAN VỀ PYTHON</a:t>
            </a:r>
          </a:p>
        </p:txBody>
      </p:sp>
      <p:sp>
        <p:nvSpPr>
          <p:cNvPr id="7" name="Text Box 6"/>
          <p:cNvSpPr txBox="1"/>
          <p:nvPr/>
        </p:nvSpPr>
        <p:spPr>
          <a:xfrm>
            <a:off x="3708400" y="1302385"/>
            <a:ext cx="4459605" cy="1383665"/>
          </a:xfrm>
          <a:prstGeom prst="rect">
            <a:avLst/>
          </a:prstGeom>
          <a:noFill/>
        </p:spPr>
        <p:txBody>
          <a:bodyPr wrap="square" rtlCol="0">
            <a:spAutoFit/>
          </a:bodyPr>
          <a:lstStyle/>
          <a:p>
            <a:r>
              <a:rPr lang="en-US" b="1">
                <a:solidFill>
                  <a:schemeClr val="bg1"/>
                </a:solidFill>
                <a:latin typeface="Manrope" charset="0"/>
                <a:cs typeface="Manrope" charset="0"/>
              </a:rPr>
              <a:t>VÀI NÉT VỀ PYTHON</a:t>
            </a:r>
          </a:p>
          <a:p>
            <a:r>
              <a:rPr lang="en-US">
                <a:latin typeface="Manrope" charset="0"/>
                <a:cs typeface="Manrope" charset="0"/>
              </a:rPr>
              <a:t>- Ngôn ngữ lập trình bậc cao</a:t>
            </a:r>
          </a:p>
          <a:p>
            <a:r>
              <a:rPr lang="en-US">
                <a:latin typeface="Manrope" charset="0"/>
                <a:cs typeface="Manrope" charset="0"/>
              </a:rPr>
              <a:t>- Là 1 dự án mã nguồn mở</a:t>
            </a:r>
          </a:p>
          <a:p>
            <a:r>
              <a:rPr lang="en-US">
                <a:latin typeface="Manrope" charset="0"/>
                <a:cs typeface="Manrope" charset="0"/>
              </a:rPr>
              <a:t>- Dễ đọc, dễ học, dễ nhớ do có cú phápngắn gọn, cấu trúc rõ ràng</a:t>
            </a:r>
          </a:p>
          <a:p>
            <a:r>
              <a:rPr lang="en-US">
                <a:latin typeface="Manrope" charset="0"/>
                <a:cs typeface="Manrope" charset="0"/>
              </a:rPr>
              <a:t>- Tương tự như Perl, Ruby, Scheme, Smalltalk, Tcl</a:t>
            </a:r>
            <a:endParaRPr lang="en-US"/>
          </a:p>
        </p:txBody>
      </p:sp>
      <p:sp>
        <p:nvSpPr>
          <p:cNvPr id="8" name="Text Box 7"/>
          <p:cNvSpPr txBox="1"/>
          <p:nvPr/>
        </p:nvSpPr>
        <p:spPr>
          <a:xfrm>
            <a:off x="755650" y="3166745"/>
            <a:ext cx="3848735" cy="1383665"/>
          </a:xfrm>
          <a:prstGeom prst="rect">
            <a:avLst/>
          </a:prstGeom>
          <a:noFill/>
        </p:spPr>
        <p:txBody>
          <a:bodyPr wrap="square" rtlCol="0">
            <a:spAutoFit/>
          </a:bodyPr>
          <a:lstStyle/>
          <a:p>
            <a:r>
              <a:rPr lang="en-US" b="1">
                <a:solidFill>
                  <a:schemeClr val="bg1"/>
                </a:solidFill>
                <a:latin typeface="Manrope" charset="0"/>
                <a:cs typeface="Manrope" charset="0"/>
              </a:rPr>
              <a:t>SỰ PHỔ BIẾN CỦA PYTHON</a:t>
            </a:r>
          </a:p>
          <a:p>
            <a:r>
              <a:rPr lang="en-US">
                <a:latin typeface="Manrope" charset="0"/>
                <a:cs typeface="Manrope" charset="0"/>
              </a:rPr>
              <a:t>- Ngôn ngữ lập trình phổ biến nhất</a:t>
            </a:r>
          </a:p>
          <a:p>
            <a:r>
              <a:rPr lang="en-US">
                <a:latin typeface="Manrope" charset="0"/>
                <a:cs typeface="Manrope" charset="0"/>
              </a:rPr>
              <a:t>- Web, Phần mềm, </a:t>
            </a:r>
            <a:r>
              <a:rPr lang="en-US">
                <a:solidFill>
                  <a:schemeClr val="bg1"/>
                </a:solidFill>
                <a:latin typeface="Manrope" charset="0"/>
                <a:cs typeface="Manrope" charset="0"/>
              </a:rPr>
              <a:t>L</a:t>
            </a:r>
            <a:r>
              <a:rPr lang="en-US" b="1">
                <a:solidFill>
                  <a:schemeClr val="bg1"/>
                </a:solidFill>
                <a:latin typeface="Manrope" charset="0"/>
                <a:cs typeface="Manrope" charset="0"/>
              </a:rPr>
              <a:t>ập trình nhúng</a:t>
            </a:r>
            <a:endParaRPr lang="en-US">
              <a:latin typeface="Manrope" charset="0"/>
              <a:cs typeface="Manrope" charset="0"/>
            </a:endParaRPr>
          </a:p>
          <a:p>
            <a:r>
              <a:rPr lang="en-US">
                <a:latin typeface="Manrope" charset="0"/>
                <a:cs typeface="Manrope" charset="0"/>
              </a:rPr>
              <a:t>- AI, Deep Learning, Machine Learning, Data Analysis, Natural Language Processing</a:t>
            </a:r>
            <a:endParaRPr lang="en-US"/>
          </a:p>
          <a:p>
            <a:endParaRPr lang="en-US"/>
          </a:p>
        </p:txBody>
      </p:sp>
      <p:sp>
        <p:nvSpPr>
          <p:cNvPr id="1144" name="Google Shape;1144;p70"/>
          <p:cNvSpPr/>
          <p:nvPr/>
        </p:nvSpPr>
        <p:spPr>
          <a:xfrm rot="12534153" flipH="1">
            <a:off x="6605270" y="3313430"/>
            <a:ext cx="1083945" cy="153987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4;p70"/>
          <p:cNvSpPr/>
          <p:nvPr/>
        </p:nvSpPr>
        <p:spPr>
          <a:xfrm rot="-9485847">
            <a:off x="5403850" y="3303270"/>
            <a:ext cx="1067435" cy="1205230"/>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4;p70"/>
          <p:cNvSpPr/>
          <p:nvPr/>
        </p:nvSpPr>
        <p:spPr>
          <a:xfrm rot="-9485847">
            <a:off x="6195695" y="3131185"/>
            <a:ext cx="503555" cy="108013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145;p70"/>
          <p:cNvGrpSpPr/>
          <p:nvPr/>
        </p:nvGrpSpPr>
        <p:grpSpPr>
          <a:xfrm>
            <a:off x="441960" y="658495"/>
            <a:ext cx="852805" cy="2139315"/>
            <a:chOff x="5070075" y="2571775"/>
            <a:chExt cx="618675" cy="1791207"/>
          </a:xfrm>
        </p:grpSpPr>
        <p:sp>
          <p:nvSpPr>
            <p:cNvPr id="34"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145;p70"/>
          <p:cNvGrpSpPr/>
          <p:nvPr/>
        </p:nvGrpSpPr>
        <p:grpSpPr>
          <a:xfrm>
            <a:off x="1317625" y="1565910"/>
            <a:ext cx="450850" cy="1178560"/>
            <a:chOff x="5070075" y="2571775"/>
            <a:chExt cx="618675" cy="1791207"/>
          </a:xfrm>
        </p:grpSpPr>
        <p:sp>
          <p:nvSpPr>
            <p:cNvPr id="56"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1145;p70"/>
          <p:cNvGrpSpPr/>
          <p:nvPr/>
        </p:nvGrpSpPr>
        <p:grpSpPr>
          <a:xfrm>
            <a:off x="1804035" y="1106805"/>
            <a:ext cx="563880" cy="1616075"/>
            <a:chOff x="5070075" y="2571775"/>
            <a:chExt cx="618675" cy="1791207"/>
          </a:xfrm>
        </p:grpSpPr>
        <p:sp>
          <p:nvSpPr>
            <p:cNvPr id="78"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1145;p70"/>
          <p:cNvGrpSpPr/>
          <p:nvPr/>
        </p:nvGrpSpPr>
        <p:grpSpPr>
          <a:xfrm>
            <a:off x="2496185" y="1565910"/>
            <a:ext cx="450850" cy="1178560"/>
            <a:chOff x="5070075" y="2571775"/>
            <a:chExt cx="618675" cy="1791207"/>
          </a:xfrm>
        </p:grpSpPr>
        <p:sp>
          <p:nvSpPr>
            <p:cNvPr id="100"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46"/>
          <p:cNvPicPr preferRelativeResize="0"/>
          <p:nvPr/>
        </p:nvPicPr>
        <p:blipFill rotWithShape="1">
          <a:blip r:embed="rId3"/>
          <a:srcRect l="3274" t="-6229" r="62688" b="42077"/>
          <a:stretch>
            <a:fillRect/>
          </a:stretch>
        </p:blipFill>
        <p:spPr>
          <a:xfrm rot="358966" flipH="1">
            <a:off x="4245153" y="-504765"/>
            <a:ext cx="5213420" cy="6549508"/>
          </a:xfrm>
          <a:prstGeom prst="rect">
            <a:avLst/>
          </a:prstGeom>
          <a:noFill/>
          <a:ln>
            <a:noFill/>
          </a:ln>
        </p:spPr>
      </p:pic>
      <p:sp>
        <p:nvSpPr>
          <p:cNvPr id="468" name="Google Shape;468;p46"/>
          <p:cNvSpPr/>
          <p:nvPr/>
        </p:nvSpPr>
        <p:spPr>
          <a:xfrm rot="-359004" flipH="1">
            <a:off x="3474573" y="-155147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txBox="1">
            <a:spLocks noGrp="1"/>
          </p:cNvSpPr>
          <p:nvPr>
            <p:ph type="subTitle" idx="1"/>
          </p:nvPr>
        </p:nvSpPr>
        <p:spPr>
          <a:xfrm>
            <a:off x="723265" y="3021330"/>
            <a:ext cx="3602355" cy="1135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bg1"/>
                </a:solidFill>
              </a:rPr>
              <a:t>Python có 1 easter egg là bài thơ tên "Zen of Python". Bài thơ được viết dưới dạng thơ Haiku và nội dung là những quy tắc chỉ dẫn cho việc viết chương trình nói chung và lập trình Python nói riêng</a:t>
            </a:r>
            <a:r>
              <a:rPr lang="en-US" altLang="en-GB" sz="1400">
                <a:solidFill>
                  <a:schemeClr val="bg1"/>
                </a:solidFill>
              </a:rPr>
              <a:t>.</a:t>
            </a:r>
          </a:p>
        </p:txBody>
      </p:sp>
      <p:sp>
        <p:nvSpPr>
          <p:cNvPr id="470" name="Google Shape;470;p46"/>
          <p:cNvSpPr txBox="1">
            <a:spLocks noGrp="1"/>
          </p:cNvSpPr>
          <p:nvPr>
            <p:ph type="title"/>
          </p:nvPr>
        </p:nvSpPr>
        <p:spPr>
          <a:xfrm flipH="1">
            <a:off x="719455" y="986790"/>
            <a:ext cx="3164840" cy="19170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TÍNH NĂNG VÀ </a:t>
            </a:r>
            <a:r>
              <a:rPr lang="en-US" altLang="en-GB"/>
              <a:t>QUY TẮC TRONG</a:t>
            </a:r>
            <a:r>
              <a:rPr lang="en-GB"/>
              <a:t> PYTHON</a:t>
            </a:r>
          </a:p>
        </p:txBody>
      </p:sp>
      <p:sp>
        <p:nvSpPr>
          <p:cNvPr id="471" name="Google Shape;471;p4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3347720" y="988060"/>
            <a:ext cx="2604770" cy="6388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600">
                <a:solidFill>
                  <a:schemeClr val="lt1"/>
                </a:solidFill>
              </a:rPr>
              <a:t>CÚ PHÁP</a:t>
            </a:r>
            <a:endParaRPr lang="en-US" altLang="en-GB" sz="3600"/>
          </a:p>
        </p:txBody>
      </p:sp>
      <p:sp>
        <p:nvSpPr>
          <p:cNvPr id="376" name="Google Shape;376;p39"/>
          <p:cNvSpPr txBox="1">
            <a:spLocks noGrp="1"/>
          </p:cNvSpPr>
          <p:nvPr>
            <p:ph type="subTitle" idx="1"/>
          </p:nvPr>
        </p:nvSpPr>
        <p:spPr>
          <a:xfrm>
            <a:off x="2710815" y="1708150"/>
            <a:ext cx="4107180" cy="30016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1. </a:t>
            </a:r>
            <a:r>
              <a:rPr lang="en-GB" dirty="0" err="1"/>
              <a:t>Biến</a:t>
            </a:r>
            <a:r>
              <a:rPr lang="en-GB" dirty="0"/>
              <a:t>, </a:t>
            </a:r>
            <a:r>
              <a:rPr lang="en-GB" dirty="0" err="1"/>
              <a:t>phép</a:t>
            </a:r>
            <a:r>
              <a:rPr lang="en-GB" dirty="0"/>
              <a:t> </a:t>
            </a:r>
            <a:r>
              <a:rPr lang="en-GB" dirty="0" err="1"/>
              <a:t>gán</a:t>
            </a:r>
            <a:r>
              <a:rPr lang="en-GB" dirty="0"/>
              <a:t> </a:t>
            </a:r>
            <a:r>
              <a:rPr lang="en-GB" dirty="0" err="1"/>
              <a:t>và</a:t>
            </a:r>
            <a:r>
              <a:rPr lang="en-GB" dirty="0"/>
              <a:t> </a:t>
            </a:r>
            <a:r>
              <a:rPr lang="en-GB" dirty="0" err="1"/>
              <a:t>các</a:t>
            </a:r>
            <a:r>
              <a:rPr lang="en-GB" dirty="0"/>
              <a:t> </a:t>
            </a:r>
            <a:r>
              <a:rPr lang="en-GB" dirty="0" err="1"/>
              <a:t>kiểu</a:t>
            </a:r>
            <a:r>
              <a:rPr lang="en-GB" dirty="0"/>
              <a:t> </a:t>
            </a:r>
            <a:r>
              <a:rPr lang="en-GB" dirty="0" err="1"/>
              <a:t>dữ</a:t>
            </a:r>
            <a:r>
              <a:rPr lang="en-GB" dirty="0"/>
              <a:t> </a:t>
            </a:r>
            <a:r>
              <a:rPr lang="en-GB" dirty="0" err="1"/>
              <a:t>liệu</a:t>
            </a:r>
            <a:endParaRPr lang="en-GB" dirty="0"/>
          </a:p>
          <a:p>
            <a:pPr marL="0" lvl="0" indent="0" algn="ctr" rtl="0">
              <a:spcBef>
                <a:spcPts val="0"/>
              </a:spcBef>
              <a:spcAft>
                <a:spcPts val="0"/>
              </a:spcAft>
              <a:buNone/>
            </a:pPr>
            <a:r>
              <a:rPr lang="en-GB" dirty="0"/>
              <a:t> </a:t>
            </a:r>
            <a:r>
              <a:rPr lang="en-GB" dirty="0" err="1"/>
              <a:t>cơ</a:t>
            </a:r>
            <a:r>
              <a:rPr lang="en-GB" dirty="0"/>
              <a:t> </a:t>
            </a:r>
            <a:r>
              <a:rPr lang="en-GB" dirty="0" err="1"/>
              <a:t>sở</a:t>
            </a:r>
            <a:r>
              <a:rPr lang="en-GB" dirty="0"/>
              <a:t> </a:t>
            </a:r>
            <a:r>
              <a:rPr lang="en-GB" dirty="0" err="1"/>
              <a:t>trong</a:t>
            </a:r>
            <a:r>
              <a:rPr lang="en-GB" dirty="0"/>
              <a:t> Python</a:t>
            </a:r>
          </a:p>
          <a:p>
            <a:pPr marL="0" lvl="0" indent="0" algn="ctr" rtl="0">
              <a:spcBef>
                <a:spcPts val="0"/>
              </a:spcBef>
              <a:spcAft>
                <a:spcPts val="0"/>
              </a:spcAft>
              <a:buNone/>
            </a:pPr>
            <a:r>
              <a:rPr lang="en-US" altLang="en-GB" dirty="0"/>
              <a:t>2</a:t>
            </a:r>
            <a:r>
              <a:rPr lang="en-GB" dirty="0"/>
              <a:t>. </a:t>
            </a:r>
            <a:r>
              <a:rPr lang="en-GB" dirty="0" err="1"/>
              <a:t>Các</a:t>
            </a:r>
            <a:r>
              <a:rPr lang="en-GB" dirty="0"/>
              <a:t> </a:t>
            </a:r>
            <a:r>
              <a:rPr lang="en-GB" dirty="0" err="1"/>
              <a:t>cấu</a:t>
            </a:r>
            <a:r>
              <a:rPr lang="en-GB" dirty="0"/>
              <a:t> </a:t>
            </a:r>
            <a:r>
              <a:rPr lang="en-GB" dirty="0" err="1"/>
              <a:t>trúc</a:t>
            </a:r>
            <a:r>
              <a:rPr lang="en-GB" dirty="0"/>
              <a:t> </a:t>
            </a:r>
            <a:r>
              <a:rPr lang="en-GB" dirty="0" err="1"/>
              <a:t>điểu</a:t>
            </a:r>
            <a:r>
              <a:rPr lang="en-GB" dirty="0"/>
              <a:t> </a:t>
            </a:r>
            <a:r>
              <a:rPr lang="en-GB" dirty="0" err="1"/>
              <a:t>khiển</a:t>
            </a:r>
            <a:r>
              <a:rPr lang="en-GB" dirty="0"/>
              <a:t> </a:t>
            </a:r>
            <a:r>
              <a:rPr lang="en-GB" dirty="0" err="1"/>
              <a:t>trong</a:t>
            </a:r>
            <a:r>
              <a:rPr lang="en-GB" dirty="0"/>
              <a:t> Python</a:t>
            </a:r>
          </a:p>
          <a:p>
            <a:pPr marL="0" lvl="0" indent="0" algn="ctr" rtl="0">
              <a:spcBef>
                <a:spcPts val="0"/>
              </a:spcBef>
              <a:spcAft>
                <a:spcPts val="0"/>
              </a:spcAft>
              <a:buNone/>
            </a:pPr>
            <a:r>
              <a:rPr lang="en-US" altLang="en-GB" dirty="0"/>
              <a:t>3</a:t>
            </a:r>
            <a:r>
              <a:rPr lang="en-GB" dirty="0"/>
              <a:t>. </a:t>
            </a:r>
            <a:r>
              <a:rPr lang="en-GB" dirty="0" err="1"/>
              <a:t>Kiểu</a:t>
            </a:r>
            <a:r>
              <a:rPr lang="en-GB" dirty="0"/>
              <a:t> </a:t>
            </a:r>
            <a:r>
              <a:rPr lang="en-GB" dirty="0" err="1"/>
              <a:t>Danh</a:t>
            </a:r>
            <a:r>
              <a:rPr lang="en-GB" dirty="0"/>
              <a:t> </a:t>
            </a:r>
            <a:r>
              <a:rPr lang="en-GB" dirty="0" err="1"/>
              <a:t>sách</a:t>
            </a:r>
            <a:r>
              <a:rPr lang="en-GB" dirty="0"/>
              <a:t> </a:t>
            </a:r>
            <a:r>
              <a:rPr lang="en-GB" dirty="0" err="1"/>
              <a:t>trong</a:t>
            </a:r>
            <a:r>
              <a:rPr lang="en-GB" dirty="0"/>
              <a:t> Python</a:t>
            </a:r>
          </a:p>
          <a:p>
            <a:pPr marL="0" lvl="0" indent="0" algn="ctr" rtl="0">
              <a:spcBef>
                <a:spcPts val="0"/>
              </a:spcBef>
              <a:spcAft>
                <a:spcPts val="0"/>
              </a:spcAft>
              <a:buNone/>
            </a:pPr>
            <a:r>
              <a:rPr lang="en-US" altLang="en-GB" dirty="0"/>
              <a:t>4</a:t>
            </a:r>
            <a:r>
              <a:rPr lang="en-GB" dirty="0"/>
              <a:t>. </a:t>
            </a:r>
            <a:r>
              <a:rPr lang="en-GB" dirty="0" err="1"/>
              <a:t>Kiểu</a:t>
            </a:r>
            <a:r>
              <a:rPr lang="en-GB" dirty="0"/>
              <a:t> </a:t>
            </a:r>
            <a:r>
              <a:rPr lang="en-GB" dirty="0" err="1"/>
              <a:t>dữ</a:t>
            </a:r>
            <a:r>
              <a:rPr lang="en-GB" dirty="0"/>
              <a:t> </a:t>
            </a:r>
            <a:r>
              <a:rPr lang="en-GB" dirty="0" err="1"/>
              <a:t>liệu</a:t>
            </a:r>
            <a:r>
              <a:rPr lang="en-GB" dirty="0"/>
              <a:t> Tuple </a:t>
            </a:r>
            <a:r>
              <a:rPr lang="en-GB" dirty="0" err="1"/>
              <a:t>trong</a:t>
            </a:r>
            <a:r>
              <a:rPr lang="en-GB" dirty="0"/>
              <a:t> Python</a:t>
            </a:r>
          </a:p>
          <a:p>
            <a:pPr marL="0" lvl="0" indent="0" algn="ctr" rtl="0">
              <a:spcBef>
                <a:spcPts val="0"/>
              </a:spcBef>
              <a:spcAft>
                <a:spcPts val="0"/>
              </a:spcAft>
              <a:buNone/>
            </a:pPr>
            <a:r>
              <a:rPr lang="en-US" altLang="en-GB" dirty="0"/>
              <a:t>5</a:t>
            </a:r>
            <a:r>
              <a:rPr lang="en-GB" dirty="0"/>
              <a:t>. </a:t>
            </a:r>
            <a:r>
              <a:rPr lang="en-GB" dirty="0" err="1"/>
              <a:t>Hàm</a:t>
            </a:r>
            <a:r>
              <a:rPr lang="en-GB" dirty="0"/>
              <a:t> </a:t>
            </a:r>
            <a:r>
              <a:rPr lang="en-GB" dirty="0" err="1"/>
              <a:t>trong</a:t>
            </a:r>
            <a:r>
              <a:rPr lang="en-GB" dirty="0"/>
              <a:t> Python</a:t>
            </a:r>
          </a:p>
          <a:p>
            <a:pPr marL="0" lvl="0" indent="0" algn="ctr" rtl="0">
              <a:spcBef>
                <a:spcPts val="0"/>
              </a:spcBef>
              <a:spcAft>
                <a:spcPts val="0"/>
              </a:spcAft>
              <a:buNone/>
            </a:pPr>
            <a:r>
              <a:rPr lang="en-US" altLang="en-GB" dirty="0"/>
              <a:t>6</a:t>
            </a:r>
            <a:r>
              <a:rPr lang="en-GB" dirty="0"/>
              <a:t>. Module </a:t>
            </a:r>
            <a:r>
              <a:rPr lang="en-GB" dirty="0" err="1"/>
              <a:t>và</a:t>
            </a:r>
            <a:r>
              <a:rPr lang="en-GB" dirty="0"/>
              <a:t> package </a:t>
            </a:r>
            <a:r>
              <a:rPr lang="en-GB" dirty="0" err="1"/>
              <a:t>trong</a:t>
            </a:r>
            <a:r>
              <a:rPr lang="en-GB" dirty="0"/>
              <a:t>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en-US" dirty="0"/>
              <a:t>TÍNH ĐÓNG GÓI </a:t>
            </a:r>
          </a:p>
          <a:p>
            <a:r>
              <a:rPr lang="en-US" dirty="0" err="1"/>
              <a:t>Tính</a:t>
            </a:r>
            <a:r>
              <a:rPr lang="en-US" dirty="0"/>
              <a:t> </a:t>
            </a:r>
            <a:r>
              <a:rPr lang="en-US" dirty="0" err="1"/>
              <a:t>đóng</a:t>
            </a:r>
            <a:r>
              <a:rPr lang="en-US" dirty="0"/>
              <a:t> </a:t>
            </a:r>
            <a:r>
              <a:rPr lang="en-US" dirty="0" err="1"/>
              <a:t>gói</a:t>
            </a:r>
            <a:r>
              <a:rPr lang="en-US" dirty="0"/>
              <a:t> </a:t>
            </a:r>
            <a:r>
              <a:rPr lang="en-US" dirty="0" err="1"/>
              <a:t>giúp</a:t>
            </a:r>
            <a:r>
              <a:rPr lang="en-US" dirty="0"/>
              <a:t> </a:t>
            </a:r>
            <a:r>
              <a:rPr lang="en-US" dirty="0" err="1"/>
              <a:t>hạn</a:t>
            </a:r>
            <a:r>
              <a:rPr lang="en-US" dirty="0"/>
              <a:t> </a:t>
            </a:r>
            <a:r>
              <a:rPr lang="en-US" dirty="0" err="1"/>
              <a:t>chế</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bên</a:t>
            </a:r>
            <a:r>
              <a:rPr lang="en-US" dirty="0"/>
              <a:t> </a:t>
            </a:r>
            <a:r>
              <a:rPr lang="en-US" dirty="0" err="1"/>
              <a:t>ngoài</a:t>
            </a:r>
            <a:r>
              <a:rPr lang="en-US" dirty="0"/>
              <a:t> </a:t>
            </a:r>
            <a:r>
              <a:rPr lang="en-US" dirty="0" err="1"/>
              <a:t>không</a:t>
            </a:r>
            <a:r>
              <a:rPr lang="en-US" dirty="0"/>
              <a:t> </a:t>
            </a:r>
            <a:r>
              <a:rPr lang="en-US" dirty="0" err="1"/>
              <a:t>thể</a:t>
            </a:r>
            <a:r>
              <a:rPr lang="en-US" dirty="0"/>
              <a:t> </a:t>
            </a:r>
            <a:r>
              <a:rPr lang="en-US" dirty="0" err="1"/>
              <a:t>nhìn</a:t>
            </a:r>
            <a:r>
              <a:rPr lang="en-US" dirty="0"/>
              <a:t> </a:t>
            </a:r>
            <a:r>
              <a:rPr lang="en-US" dirty="0" err="1"/>
              <a:t>thấy</a:t>
            </a:r>
            <a:r>
              <a:rPr lang="en-US" dirty="0"/>
              <a:t> </a:t>
            </a:r>
            <a:r>
              <a:rPr lang="en-US" dirty="0" err="1"/>
              <a:t>và</a:t>
            </a:r>
            <a:r>
              <a:rPr lang="en-US" dirty="0"/>
              <a:t> </a:t>
            </a:r>
            <a:r>
              <a:rPr lang="en-US" dirty="0" err="1"/>
              <a:t>thay</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một</a:t>
            </a:r>
            <a:r>
              <a:rPr lang="en-US" dirty="0"/>
              <a:t> </a:t>
            </a:r>
            <a:r>
              <a:rPr lang="en-US" dirty="0" err="1"/>
              <a:t>đối</a:t>
            </a:r>
            <a:r>
              <a:rPr lang="en-US" dirty="0"/>
              <a:t> </a:t>
            </a:r>
            <a:r>
              <a:rPr lang="en-US" dirty="0" err="1"/>
              <a:t>tượng</a:t>
            </a:r>
            <a:endParaRPr lang="en-US" dirty="0"/>
          </a:p>
          <a:p>
            <a:r>
              <a:rPr lang="en-US" dirty="0" err="1"/>
              <a:t>Trong</a:t>
            </a:r>
            <a:r>
              <a:rPr lang="en-US" dirty="0"/>
              <a:t> Python </a:t>
            </a:r>
            <a:r>
              <a:rPr lang="en-US" dirty="0" err="1"/>
              <a:t>có</a:t>
            </a:r>
            <a:r>
              <a:rPr lang="en-US" dirty="0"/>
              <a:t> 3 </a:t>
            </a:r>
            <a:r>
              <a:rPr lang="en-US" dirty="0" err="1"/>
              <a:t>phạm</a:t>
            </a:r>
            <a:r>
              <a:rPr lang="en-US" dirty="0"/>
              <a:t> vi </a:t>
            </a:r>
            <a:r>
              <a:rPr lang="en-US" dirty="0" err="1"/>
              <a:t>truy</a:t>
            </a:r>
            <a:r>
              <a:rPr lang="en-US" dirty="0"/>
              <a:t> </a:t>
            </a:r>
            <a:r>
              <a:rPr lang="en-US" dirty="0" err="1"/>
              <a:t>cập</a:t>
            </a:r>
            <a:r>
              <a:rPr lang="en-US" dirty="0"/>
              <a:t> </a:t>
            </a:r>
            <a:r>
              <a:rPr lang="en-US" dirty="0" err="1"/>
              <a:t>trạng</a:t>
            </a:r>
            <a:r>
              <a:rPr lang="en-US" dirty="0"/>
              <a:t> </a:t>
            </a:r>
            <a:r>
              <a:rPr lang="en-US" dirty="0" err="1"/>
              <a:t>thái</a:t>
            </a:r>
            <a:r>
              <a:rPr lang="en-US" dirty="0"/>
              <a:t> </a:t>
            </a:r>
            <a:r>
              <a:rPr lang="en-US" dirty="0" err="1"/>
              <a:t>của</a:t>
            </a:r>
            <a:r>
              <a:rPr lang="en-US" dirty="0"/>
              <a:t> 1 </a:t>
            </a:r>
            <a:r>
              <a:rPr lang="en-US" dirty="0" err="1"/>
              <a:t>đối</a:t>
            </a:r>
            <a:r>
              <a:rPr lang="en-US" dirty="0"/>
              <a:t> </a:t>
            </a:r>
            <a:r>
              <a:rPr lang="en-US" dirty="0" err="1"/>
              <a:t>tượng</a:t>
            </a:r>
            <a:r>
              <a:rPr lang="en-US" dirty="0"/>
              <a:t>:</a:t>
            </a:r>
          </a:p>
          <a:p>
            <a:pPr>
              <a:buFont typeface="Wingdings" panose="05000000000000000000" pitchFamily="2" charset="2"/>
              <a:buChar char="Ø"/>
            </a:pPr>
            <a:r>
              <a:rPr lang="en-US" dirty="0"/>
              <a:t>Public :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bất</a:t>
            </a:r>
            <a:r>
              <a:rPr lang="en-US" dirty="0"/>
              <a:t> </a:t>
            </a:r>
            <a:r>
              <a:rPr lang="en-US" dirty="0" err="1"/>
              <a:t>cứ</a:t>
            </a:r>
            <a:r>
              <a:rPr lang="en-US" dirty="0"/>
              <a:t> </a:t>
            </a:r>
            <a:r>
              <a:rPr lang="en-US" dirty="0" err="1"/>
              <a:t>đâu</a:t>
            </a:r>
            <a:r>
              <a:rPr lang="en-US" dirty="0"/>
              <a:t> </a:t>
            </a:r>
            <a:r>
              <a:rPr lang="en-US" dirty="0" err="1"/>
              <a:t>trong</a:t>
            </a:r>
            <a:r>
              <a:rPr lang="en-US" dirty="0"/>
              <a:t> </a:t>
            </a:r>
            <a:r>
              <a:rPr lang="en-US" dirty="0" err="1"/>
              <a:t>chương</a:t>
            </a:r>
            <a:r>
              <a:rPr lang="en-US" dirty="0"/>
              <a:t> </a:t>
            </a:r>
            <a:r>
              <a:rPr lang="en-US" dirty="0" err="1"/>
              <a:t>trình</a:t>
            </a:r>
            <a:endParaRPr lang="en-US" dirty="0"/>
          </a:p>
          <a:p>
            <a:pPr>
              <a:buFont typeface="Wingdings" panose="05000000000000000000" pitchFamily="2" charset="2"/>
              <a:buChar char="Ø"/>
            </a:pPr>
            <a:r>
              <a:rPr lang="en-US" dirty="0"/>
              <a:t>Protected: </a:t>
            </a:r>
            <a:r>
              <a:rPr lang="en-US" dirty="0" err="1"/>
              <a:t>chỉ</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ở </a:t>
            </a:r>
            <a:r>
              <a:rPr lang="en-US" dirty="0" err="1"/>
              <a:t>lớp</a:t>
            </a:r>
            <a:r>
              <a:rPr lang="en-US" dirty="0"/>
              <a:t> </a:t>
            </a:r>
            <a:r>
              <a:rPr lang="en-US" dirty="0" err="1"/>
              <a:t>chứa</a:t>
            </a:r>
            <a:r>
              <a:rPr lang="en-US" dirty="0"/>
              <a:t> </a:t>
            </a:r>
            <a:r>
              <a:rPr lang="en-US" dirty="0" err="1"/>
              <a:t>trạng</a:t>
            </a:r>
            <a:r>
              <a:rPr lang="en-US" dirty="0"/>
              <a:t> </a:t>
            </a:r>
            <a:r>
              <a:rPr lang="en-US" dirty="0" err="1"/>
              <a:t>thái</a:t>
            </a:r>
            <a:r>
              <a:rPr lang="en-US" dirty="0"/>
              <a:t> </a:t>
            </a:r>
            <a:r>
              <a:rPr lang="en-US" dirty="0" err="1"/>
              <a:t>đó</a:t>
            </a:r>
            <a:r>
              <a:rPr lang="en-US" dirty="0"/>
              <a:t> </a:t>
            </a:r>
            <a:r>
              <a:rPr lang="en-US" dirty="0" err="1"/>
              <a:t>và</a:t>
            </a:r>
            <a:r>
              <a:rPr lang="en-US" dirty="0"/>
              <a:t> </a:t>
            </a:r>
            <a:r>
              <a:rPr lang="en-US" dirty="0" err="1"/>
              <a:t>lớp</a:t>
            </a:r>
            <a:r>
              <a:rPr lang="en-US" dirty="0"/>
              <a:t> </a:t>
            </a:r>
            <a:r>
              <a:rPr lang="en-US" dirty="0" err="1"/>
              <a:t>kế</a:t>
            </a:r>
            <a:r>
              <a:rPr lang="en-US" dirty="0"/>
              <a:t> </a:t>
            </a:r>
            <a:r>
              <a:rPr lang="en-US" dirty="0" err="1"/>
              <a:t>thừa</a:t>
            </a:r>
            <a:r>
              <a:rPr lang="en-US" dirty="0"/>
              <a:t> </a:t>
            </a:r>
            <a:r>
              <a:rPr lang="en-US" dirty="0" err="1"/>
              <a:t>lớp</a:t>
            </a:r>
            <a:r>
              <a:rPr lang="en-US" dirty="0"/>
              <a:t> </a:t>
            </a:r>
            <a:r>
              <a:rPr lang="en-US" dirty="0" err="1"/>
              <a:t>đó</a:t>
            </a:r>
            <a:endParaRPr lang="en-US" dirty="0"/>
          </a:p>
          <a:p>
            <a:pPr>
              <a:buFont typeface="Wingdings" panose="05000000000000000000" pitchFamily="2" charset="2"/>
              <a:buChar char="Ø"/>
            </a:pPr>
            <a:r>
              <a:rPr lang="en-US" dirty="0"/>
              <a:t>Private: </a:t>
            </a:r>
            <a:r>
              <a:rPr lang="en-US" dirty="0" err="1"/>
              <a:t>Chỉ</a:t>
            </a:r>
            <a:r>
              <a:rPr lang="en-US" dirty="0"/>
              <a:t> </a:t>
            </a:r>
            <a:r>
              <a:rPr lang="en-US" dirty="0" err="1"/>
              <a:t>được</a:t>
            </a:r>
            <a:r>
              <a:rPr lang="en-US" dirty="0"/>
              <a:t> </a:t>
            </a:r>
            <a:r>
              <a:rPr lang="en-US" dirty="0" err="1"/>
              <a:t>gọi</a:t>
            </a:r>
            <a:r>
              <a:rPr lang="en-US" dirty="0"/>
              <a:t> ở </a:t>
            </a:r>
            <a:r>
              <a:rPr lang="en-US" dirty="0" err="1"/>
              <a:t>trong</a:t>
            </a:r>
            <a:r>
              <a:rPr lang="en-US" dirty="0"/>
              <a:t> </a:t>
            </a:r>
            <a:r>
              <a:rPr lang="en-US" dirty="0" err="1"/>
              <a:t>lớp</a:t>
            </a:r>
            <a:r>
              <a:rPr lang="en-US" dirty="0"/>
              <a:t> </a:t>
            </a:r>
            <a:r>
              <a:rPr lang="en-US" dirty="0" err="1"/>
              <a:t>chứa</a:t>
            </a:r>
            <a:r>
              <a:rPr lang="en-US" dirty="0"/>
              <a:t> </a:t>
            </a:r>
            <a:r>
              <a:rPr lang="en-US" dirty="0" err="1"/>
              <a:t>trạng</a:t>
            </a:r>
            <a:r>
              <a:rPr lang="en-US" dirty="0"/>
              <a:t> </a:t>
            </a:r>
            <a:r>
              <a:rPr lang="en-US" dirty="0" err="1"/>
              <a:t>thái</a:t>
            </a:r>
            <a:r>
              <a:rPr lang="en-US" dirty="0"/>
              <a:t> </a:t>
            </a:r>
            <a:r>
              <a:rPr lang="en-US" dirty="0" err="1"/>
              <a:t>đó</a:t>
            </a:r>
            <a:r>
              <a:rPr lang="en-US" dirty="0"/>
              <a:t>	</a:t>
            </a:r>
          </a:p>
        </p:txBody>
      </p:sp>
      <p:sp>
        <p:nvSpPr>
          <p:cNvPr id="3" name="Title 2"/>
          <p:cNvSpPr>
            <a:spLocks noGrp="1"/>
          </p:cNvSpPr>
          <p:nvPr>
            <p:ph type="title"/>
          </p:nvPr>
        </p:nvSpPr>
        <p:spPr/>
        <p:txBody>
          <a:bodyPr/>
          <a:lstStyle/>
          <a:p>
            <a:r>
              <a:rPr lang="en-US" sz="2800" dirty="0">
                <a:solidFill>
                  <a:schemeClr val="tx1"/>
                </a:solidFill>
              </a:rPr>
              <a:t>HƯỚNG ĐỐI TƯỢNG TRONG PYTHON</a:t>
            </a:r>
          </a:p>
        </p:txBody>
      </p:sp>
      <p:pic>
        <p:nvPicPr>
          <p:cNvPr id="5" name="Picture 4"/>
          <p:cNvPicPr>
            <a:picLocks noChangeAspect="1"/>
          </p:cNvPicPr>
          <p:nvPr/>
        </p:nvPicPr>
        <p:blipFill>
          <a:blip r:embed="rId2"/>
          <a:stretch>
            <a:fillRect/>
          </a:stretch>
        </p:blipFill>
        <p:spPr>
          <a:xfrm>
            <a:off x="598145" y="1787911"/>
            <a:ext cx="3506342" cy="24955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en-US" dirty="0"/>
              <a:t>TÍNH KẾ THỪA</a:t>
            </a:r>
          </a:p>
          <a:p>
            <a:pPr>
              <a:buFont typeface="Arial" panose="020B0604020202020204" pitchFamily="34" charset="0"/>
              <a:buChar char="•"/>
            </a:pPr>
            <a:r>
              <a:rPr lang="en-US" dirty="0" err="1"/>
              <a:t>Tính</a:t>
            </a:r>
            <a:r>
              <a:rPr lang="en-US" dirty="0"/>
              <a:t> </a:t>
            </a:r>
            <a:r>
              <a:rPr lang="en-US" dirty="0" err="1"/>
              <a:t>kế</a:t>
            </a:r>
            <a:r>
              <a:rPr lang="en-US" dirty="0"/>
              <a:t> </a:t>
            </a:r>
            <a:r>
              <a:rPr lang="en-US" dirty="0" err="1"/>
              <a:t>thừa</a:t>
            </a:r>
            <a:r>
              <a:rPr lang="en-US" dirty="0"/>
              <a:t> </a:t>
            </a:r>
            <a:r>
              <a:rPr lang="en-US" dirty="0" err="1"/>
              <a:t>cho</a:t>
            </a:r>
            <a:r>
              <a:rPr lang="en-US" dirty="0"/>
              <a:t> </a:t>
            </a:r>
            <a:r>
              <a:rPr lang="en-US" dirty="0" err="1"/>
              <a:t>phép</a:t>
            </a:r>
            <a:r>
              <a:rPr lang="en-US" dirty="0"/>
              <a:t> 1 </a:t>
            </a:r>
            <a:r>
              <a:rPr lang="en-US" dirty="0" err="1"/>
              <a:t>lớp</a:t>
            </a:r>
            <a:r>
              <a:rPr lang="en-US" dirty="0"/>
              <a:t> </a:t>
            </a:r>
            <a:r>
              <a:rPr lang="en-US" dirty="0" err="1"/>
              <a:t>kế</a:t>
            </a:r>
            <a:r>
              <a:rPr lang="en-US" dirty="0"/>
              <a:t> </a:t>
            </a:r>
            <a:r>
              <a:rPr lang="en-US" dirty="0" err="1"/>
              <a:t>thừa</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các</a:t>
            </a:r>
            <a:r>
              <a:rPr lang="en-US" dirty="0"/>
              <a:t> </a:t>
            </a:r>
            <a:r>
              <a:rPr lang="en-US" dirty="0" err="1"/>
              <a:t>lớp</a:t>
            </a:r>
            <a:r>
              <a:rPr lang="en-US" dirty="0"/>
              <a:t> </a:t>
            </a:r>
            <a:r>
              <a:rPr lang="en-US" dirty="0" err="1"/>
              <a:t>khác</a:t>
            </a:r>
            <a:r>
              <a:rPr lang="en-US" dirty="0"/>
              <a:t> </a:t>
            </a:r>
            <a:r>
              <a:rPr lang="en-US" dirty="0" err="1"/>
              <a:t>đã</a:t>
            </a:r>
            <a:r>
              <a:rPr lang="en-US" dirty="0"/>
              <a:t> </a:t>
            </a:r>
            <a:r>
              <a:rPr lang="en-US" dirty="0" err="1"/>
              <a:t>có</a:t>
            </a:r>
            <a:r>
              <a:rPr lang="en-US" dirty="0"/>
              <a:t> </a:t>
            </a:r>
            <a:r>
              <a:rPr lang="en-US" dirty="0" err="1"/>
              <a:t>sẵn</a:t>
            </a:r>
            <a:endParaRPr lang="en-US" dirty="0"/>
          </a:p>
          <a:p>
            <a:pPr>
              <a:buFont typeface="Arial" panose="020B0604020202020204" pitchFamily="34" charset="0"/>
              <a:buChar char="•"/>
            </a:pPr>
            <a:r>
              <a:rPr lang="en-US" dirty="0"/>
              <a:t>Khi 1 </a:t>
            </a:r>
            <a:r>
              <a:rPr lang="en-US" dirty="0" err="1"/>
              <a:t>lớp</a:t>
            </a:r>
            <a:r>
              <a:rPr lang="en-US" dirty="0"/>
              <a:t> con </a:t>
            </a:r>
            <a:r>
              <a:rPr lang="en-US" dirty="0" err="1"/>
              <a:t>kế</a:t>
            </a:r>
            <a:r>
              <a:rPr lang="en-US" dirty="0"/>
              <a:t> </a:t>
            </a:r>
            <a:r>
              <a:rPr lang="en-US" dirty="0" err="1"/>
              <a:t>thừa</a:t>
            </a:r>
            <a:r>
              <a:rPr lang="en-US" dirty="0"/>
              <a:t> 1 </a:t>
            </a:r>
            <a:r>
              <a:rPr lang="en-US" dirty="0" err="1"/>
              <a:t>lớp</a:t>
            </a:r>
            <a:r>
              <a:rPr lang="en-US" dirty="0"/>
              <a:t> cha,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con </a:t>
            </a:r>
            <a:r>
              <a:rPr lang="en-US" dirty="0" err="1"/>
              <a:t>sẽ</a:t>
            </a:r>
            <a:r>
              <a:rPr lang="en-US" dirty="0"/>
              <a:t> </a:t>
            </a:r>
            <a:r>
              <a:rPr lang="en-US" dirty="0" err="1"/>
              <a:t>mang</a:t>
            </a:r>
            <a:r>
              <a:rPr lang="en-US" dirty="0"/>
              <a:t> </a:t>
            </a:r>
            <a:r>
              <a:rPr lang="en-US" dirty="0" err="1"/>
              <a:t>các</a:t>
            </a:r>
            <a:r>
              <a:rPr lang="en-US" dirty="0"/>
              <a:t> </a:t>
            </a:r>
            <a:r>
              <a:rPr lang="en-US" dirty="0" err="1"/>
              <a:t>thành</a:t>
            </a:r>
            <a:r>
              <a:rPr lang="en-US" dirty="0"/>
              <a:t> </a:t>
            </a:r>
            <a:r>
              <a:rPr lang="en-US" dirty="0" err="1"/>
              <a:t>phần</a:t>
            </a:r>
            <a:r>
              <a:rPr lang="en-US" dirty="0"/>
              <a:t> </a:t>
            </a:r>
            <a:r>
              <a:rPr lang="vi-VN" dirty="0"/>
              <a:t>có thể truy cập được của lớp cha và các thành phần riêng của lớp con đó. </a:t>
            </a:r>
            <a:endParaRPr lang="en-US" dirty="0"/>
          </a:p>
        </p:txBody>
      </p:sp>
      <p:sp>
        <p:nvSpPr>
          <p:cNvPr id="3" name="Title 2"/>
          <p:cNvSpPr>
            <a:spLocks noGrp="1"/>
          </p:cNvSpPr>
          <p:nvPr>
            <p:ph type="title"/>
          </p:nvPr>
        </p:nvSpPr>
        <p:spPr/>
        <p:txBody>
          <a:bodyPr/>
          <a:lstStyle/>
          <a:p>
            <a:r>
              <a:rPr lang="en-US" sz="2800" dirty="0">
                <a:solidFill>
                  <a:schemeClr val="tx1"/>
                </a:solidFill>
              </a:rPr>
              <a:t>HƯỚNG ĐỐI TƯỢNG TRONG PYTHON</a:t>
            </a:r>
          </a:p>
        </p:txBody>
      </p:sp>
      <p:pic>
        <p:nvPicPr>
          <p:cNvPr id="6" name="Picture 5"/>
          <p:cNvPicPr>
            <a:picLocks noChangeAspect="1"/>
          </p:cNvPicPr>
          <p:nvPr/>
        </p:nvPicPr>
        <p:blipFill>
          <a:blip r:embed="rId2"/>
          <a:stretch>
            <a:fillRect/>
          </a:stretch>
        </p:blipFill>
        <p:spPr>
          <a:xfrm>
            <a:off x="603140" y="1807124"/>
            <a:ext cx="3850499" cy="24490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vi-VN" dirty="0"/>
              <a:t>ĐA</a:t>
            </a:r>
            <a:r>
              <a:rPr lang="en-US" dirty="0"/>
              <a:t> KẾ THỪA</a:t>
            </a:r>
            <a:endParaRPr lang="vi-VN" dirty="0"/>
          </a:p>
          <a:p>
            <a:r>
              <a:rPr lang="vi-VN" dirty="0"/>
              <a:t>Python cho phép 1 lớp có thể kế thừa từ nhiều lớp cha khác (Đa kế thừa)</a:t>
            </a:r>
          </a:p>
          <a:p>
            <a:r>
              <a:rPr lang="vi-VN" dirty="0"/>
              <a:t>Khi đó, lớp con sẽ kế thừa tất cả các đặc tính có thể truy cập được từ các lớp cha.</a:t>
            </a:r>
            <a:endParaRPr lang="en-US" dirty="0"/>
          </a:p>
        </p:txBody>
      </p:sp>
      <p:sp>
        <p:nvSpPr>
          <p:cNvPr id="3" name="Title 2"/>
          <p:cNvSpPr>
            <a:spLocks noGrp="1"/>
          </p:cNvSpPr>
          <p:nvPr>
            <p:ph type="title"/>
          </p:nvPr>
        </p:nvSpPr>
        <p:spPr/>
        <p:txBody>
          <a:bodyPr/>
          <a:lstStyle/>
          <a:p>
            <a:r>
              <a:rPr lang="en-US" sz="2800" dirty="0">
                <a:solidFill>
                  <a:schemeClr val="tx1"/>
                </a:solidFill>
              </a:rPr>
              <a:t>HƯỚNG ĐỐI TƯỢNG TRONG PYTHON</a:t>
            </a:r>
          </a:p>
        </p:txBody>
      </p:sp>
      <p:pic>
        <p:nvPicPr>
          <p:cNvPr id="8" name="Picture 7"/>
          <p:cNvPicPr>
            <a:picLocks noChangeAspect="1"/>
          </p:cNvPicPr>
          <p:nvPr/>
        </p:nvPicPr>
        <p:blipFill>
          <a:blip r:embed="rId2"/>
          <a:stretch>
            <a:fillRect/>
          </a:stretch>
        </p:blipFill>
        <p:spPr>
          <a:xfrm>
            <a:off x="363259" y="2056540"/>
            <a:ext cx="4208666" cy="1662937"/>
          </a:xfrm>
          <a:prstGeom prst="rect">
            <a:avLst/>
          </a:prstGeom>
        </p:spPr>
      </p:pic>
    </p:spTree>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2140</Words>
  <Application>Microsoft Office PowerPoint</Application>
  <PresentationFormat>On-screen Show (16:9)</PresentationFormat>
  <Paragraphs>282</Paragraphs>
  <Slides>38</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Calibri Light</vt:lpstr>
      <vt:lpstr>Times New Roman</vt:lpstr>
      <vt:lpstr>Calibri</vt:lpstr>
      <vt:lpstr>Arial</vt:lpstr>
      <vt:lpstr>Barlow Semi Condensed</vt:lpstr>
      <vt:lpstr>Wingdings</vt:lpstr>
      <vt:lpstr>Nunito Light</vt:lpstr>
      <vt:lpstr>Kulim Park SemiBold</vt:lpstr>
      <vt:lpstr>PT Sans</vt:lpstr>
      <vt:lpstr>Consolas</vt:lpstr>
      <vt:lpstr>Manrope</vt:lpstr>
      <vt:lpstr>Kulim Park</vt:lpstr>
      <vt:lpstr>Candara</vt:lpstr>
      <vt:lpstr>Minimalist Korean Aesthetic Pitch Deck by Slidesgo</vt:lpstr>
      <vt:lpstr>TÌM HIỂU NGÔN NGỮ  LẬP TRÌNH PYTHON  BÁO CÁO TIẾN ĐỘ LẦN 1</vt:lpstr>
      <vt:lpstr>TIẾN TRÌNH ĐỒ ÁN</vt:lpstr>
      <vt:lpstr> TẤT TẦN TẬT VỀ PYTHON</vt:lpstr>
      <vt:lpstr>TỔNG QUAN VỀ PYTHON</vt:lpstr>
      <vt:lpstr>TÍNH NĂNG VÀ QUY TẮC TRONG PYTHON</vt:lpstr>
      <vt:lpstr>CÚ PHÁP</vt:lpstr>
      <vt:lpstr>HƯỚNG ĐỐI TƯỢNG TRONG PYTHON</vt:lpstr>
      <vt:lpstr>HƯỚNG ĐỐI TƯỢNG TRONG PYTHON</vt:lpstr>
      <vt:lpstr>HƯỚNG ĐỐI TƯỢNG TRONG PYTHON</vt:lpstr>
      <vt:lpstr>HƯỚNG ĐỐI TƯỢNG TRONG PYTHON</vt:lpstr>
      <vt:lpstr>HƯỚNG ĐỐI TƯỢNG TRONG PYTHON</vt:lpstr>
      <vt:lpstr>ƯU VÀ NHƯỢC ĐIỂM CỦA PYTHON SO VỚI CÁC NGÔN NGỮ KHÁC</vt:lpstr>
      <vt:lpstr>XỬ LÝ NGÔN NGỮ TỰ NHIÊN</vt:lpstr>
      <vt:lpstr>GIỚI THIỆU </vt:lpstr>
      <vt:lpstr>OVERVIEW VỀ XỬ LÝ NGÔN NGỮ TỰ NHIÊN</vt:lpstr>
      <vt:lpstr> NGÔN NGỮ TỰ NHIÊN </vt:lpstr>
      <vt:lpstr>XỬ LÝ NGÔN NGỮ TỰ NHIÊN</vt:lpstr>
      <vt:lpstr>THUẬN TIỆN</vt:lpstr>
      <vt:lpstr>VAI TRÒ - CHỨC NĂNG CỦA XỬ LÝ NGÔN NGỮ TỰ NHIÊN</vt:lpstr>
      <vt:lpstr>TÌM HIỂU NGÔN NGỮ  LẬP TRÌNH PYTHON  BÁO CÁO TIẾN ĐỘ LẦN 2</vt:lpstr>
      <vt:lpstr>NỘI DUNG BÁO CÁO LẦN 2</vt:lpstr>
      <vt:lpstr>GIỚI THIỆU SƠ LƯỢC THƯ VIỆN XỬ LÝ NGÔN NGỮ TỰ NHIÊN Ử DỤNG TRONG ĐỒ ÁN</vt:lpstr>
      <vt:lpstr>THƯ VIỆN NUMPY</vt:lpstr>
      <vt:lpstr>TỔNG QUAN VỀ NUMPY</vt:lpstr>
      <vt:lpstr>PowerPoint Presentation</vt:lpstr>
      <vt:lpstr>PowerPoint Presentation</vt:lpstr>
      <vt:lpstr>PowerPoint Presentation</vt:lpstr>
      <vt:lpstr>THƯ VIỆN  NATURAL LANGUAGE TOOLKIT</vt:lpstr>
      <vt:lpstr>GIỚI THIỆU THƯ VIỆN NATURAL LANGUAGE TOOLKIT</vt:lpstr>
      <vt:lpstr>TÌM HIỂU VỀ THƯ VIỆN NATURAL LANGUAGE TOOLKIT (NLTK)</vt:lpstr>
      <vt:lpstr>PowerPoint Presentation</vt:lpstr>
      <vt:lpstr>SỬ DỤNG NHẬN DẠNG ĐỐI TƯỢNG ĐƯỢC ĐẶT TÊN (NER)</vt:lpstr>
      <vt:lpstr>THƯ VIỆN UNDERTHESEA</vt:lpstr>
      <vt:lpstr>SƠ LƯỢC VỀ UNDERTHESEA</vt:lpstr>
      <vt:lpstr>TỔNG QUAN VỀ THƯ VIỆN UNDERTHESEA</vt:lpstr>
      <vt:lpstr>PowerPoint Presentation</vt:lpstr>
      <vt:lpstr>PowerPoint Presentation</vt:lpstr>
      <vt:lpstr>— Lập trình Python không khó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NGÔN NGỮ  LẬP TRÌNH PYTHON  BÁO CÁO TIẾN ĐỘ LẦN 1</dc:title>
  <dc:creator>Minh Đăng Đỗ</dc:creator>
  <cp:lastModifiedBy>Minh Đăng Đỗ</cp:lastModifiedBy>
  <cp:revision>31</cp:revision>
  <dcterms:created xsi:type="dcterms:W3CDTF">2022-04-15T17:12:00Z</dcterms:created>
  <dcterms:modified xsi:type="dcterms:W3CDTF">2022-05-17T10:48:15Z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D726F6C95D5C4969BBE170AB36CE9001</vt:lpwstr>
  </property>
  <property fmtid="{D5CDD505-2E9C-101B-9397-08002B2CF9AE}" pid="3" name="KSOProductBuildVer">
    <vt:lpwstr>1033-11.2.0.11130</vt:lpwstr>
  </property>
</Properties>
</file>