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rv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XZJOuZTry6T+/bv24gk+G1IFb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rv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rvo-italic.fntdata"/><Relationship Id="rId6" Type="http://schemas.openxmlformats.org/officeDocument/2006/relationships/slide" Target="slides/slide2.xml"/><Relationship Id="rId18" Type="http://schemas.openxmlformats.org/officeDocument/2006/relationships/font" Target="fonts/Arv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03fdf2888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403fdf288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03fdf2888_1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403fdf288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03fdf2888_1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403fdf288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03fdf2888_1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403fdf288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g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11" Type="http://schemas.openxmlformats.org/officeDocument/2006/relationships/image" Target="../media/image15.jpg"/><Relationship Id="rId10" Type="http://schemas.openxmlformats.org/officeDocument/2006/relationships/image" Target="../media/image1.jpg"/><Relationship Id="rId9" Type="http://schemas.openxmlformats.org/officeDocument/2006/relationships/image" Target="../media/image12.jpg"/><Relationship Id="rId5" Type="http://schemas.openxmlformats.org/officeDocument/2006/relationships/image" Target="../media/image5.jpg"/><Relationship Id="rId6" Type="http://schemas.openxmlformats.org/officeDocument/2006/relationships/image" Target="../media/image4.jpg"/><Relationship Id="rId7" Type="http://schemas.openxmlformats.org/officeDocument/2006/relationships/image" Target="../media/image10.jpg"/><Relationship Id="rId8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2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g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11" Type="http://schemas.openxmlformats.org/officeDocument/2006/relationships/image" Target="../media/image15.jpg"/><Relationship Id="rId10" Type="http://schemas.openxmlformats.org/officeDocument/2006/relationships/image" Target="../media/image1.jpg"/><Relationship Id="rId9" Type="http://schemas.openxmlformats.org/officeDocument/2006/relationships/image" Target="../media/image12.jpg"/><Relationship Id="rId5" Type="http://schemas.openxmlformats.org/officeDocument/2006/relationships/image" Target="../media/image5.jpg"/><Relationship Id="rId6" Type="http://schemas.openxmlformats.org/officeDocument/2006/relationships/image" Target="../media/image4.jpg"/><Relationship Id="rId7" Type="http://schemas.openxmlformats.org/officeDocument/2006/relationships/image" Target="../media/image10.jpg"/><Relationship Id="rId8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9.jpg"/><Relationship Id="rId4" Type="http://schemas.openxmlformats.org/officeDocument/2006/relationships/image" Target="../media/image22.jpg"/><Relationship Id="rId5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photography_Vibrant-(9-of-10).jpg" id="10" name="Google Shape;1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2.jpg" id="11" name="Google Shape;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photography_Vibrant-(10-of-10).jpg" id="12" name="Google Shape;1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5.jpg" id="13" name="Google Shape;1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14" name="Google Shape;1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1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965073" y="4114876"/>
            <a:ext cx="1037700" cy="1037700"/>
          </a:xfrm>
          <a:prstGeom prst="rect">
            <a:avLst/>
          </a:prstGeom>
          <a:solidFill>
            <a:srgbClr val="CEDBE0">
              <a:alpha val="3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athtoStock_Clementine10.jpg" id="17" name="Google Shape;17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4.jpg" id="18" name="Google Shape;18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toStock_Simplify3.jpg" id="19" name="Google Shape;19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1.jpg" id="20" name="Google Shape;20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3.jpg" id="21" name="Google Shape;21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1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1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1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1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1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1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1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1"/>
          <p:cNvSpPr/>
          <p:nvPr/>
        </p:nvSpPr>
        <p:spPr>
          <a:xfrm>
            <a:off x="2000250" y="1019175"/>
            <a:ext cx="51435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1"/>
          <p:cNvSpPr txBox="1"/>
          <p:nvPr>
            <p:ph type="ctrTitle"/>
          </p:nvPr>
        </p:nvSpPr>
        <p:spPr>
          <a:xfrm>
            <a:off x="2961550" y="1991825"/>
            <a:ext cx="3220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11"/>
          <p:cNvSpPr/>
          <p:nvPr/>
        </p:nvSpPr>
        <p:spPr>
          <a:xfrm flipH="1">
            <a:off x="7144834" y="2563116"/>
            <a:ext cx="518700" cy="5187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1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1"/>
          <p:cNvSpPr/>
          <p:nvPr/>
        </p:nvSpPr>
        <p:spPr>
          <a:xfrm flipH="1">
            <a:off x="8172291" y="8"/>
            <a:ext cx="971700" cy="9714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1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CEDBE0">
              <a:alpha val="3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1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1"/>
          <p:cNvSpPr/>
          <p:nvPr/>
        </p:nvSpPr>
        <p:spPr>
          <a:xfrm>
            <a:off x="7138685" y="3085376"/>
            <a:ext cx="1037700" cy="10377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/>
          <p:nvPr/>
        </p:nvSpPr>
        <p:spPr>
          <a:xfrm flipH="1">
            <a:off x="7143750" y="2057450"/>
            <a:ext cx="1037700" cy="103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photography_Vibrant-(10-of-10).jpg" id="39" name="Google Shape;3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/>
          <p:nvPr/>
        </p:nvSpPr>
        <p:spPr>
          <a:xfrm>
            <a:off x="7070023" y="2072326"/>
            <a:ext cx="1037700" cy="1037700"/>
          </a:xfrm>
          <a:prstGeom prst="rect">
            <a:avLst/>
          </a:prstGeom>
          <a:solidFill>
            <a:srgbClr val="CEDBE0">
              <a:alpha val="3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ath_to_stock_photography_Vibrant-(9-of-10).jpg" id="41" name="Google Shape;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2"/>
          <p:cNvSpPr txBox="1"/>
          <p:nvPr>
            <p:ph type="title"/>
          </p:nvPr>
        </p:nvSpPr>
        <p:spPr>
          <a:xfrm>
            <a:off x="1842475" y="1197075"/>
            <a:ext cx="4406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1842475" y="1818975"/>
            <a:ext cx="21729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4063136" y="1818975"/>
            <a:ext cx="21858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5" name="Google Shape;45;p12"/>
          <p:cNvSpPr/>
          <p:nvPr/>
        </p:nvSpPr>
        <p:spPr>
          <a:xfrm>
            <a:off x="8102686" y="3110092"/>
            <a:ext cx="1037700" cy="103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/>
          <p:nvPr/>
        </p:nvSpPr>
        <p:spPr>
          <a:xfrm>
            <a:off x="7070032" y="62"/>
            <a:ext cx="1037700" cy="103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2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2"/>
          <p:cNvSpPr/>
          <p:nvPr/>
        </p:nvSpPr>
        <p:spPr>
          <a:xfrm>
            <a:off x="-9" y="4105791"/>
            <a:ext cx="518700" cy="51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2"/>
          <p:cNvSpPr/>
          <p:nvPr/>
        </p:nvSpPr>
        <p:spPr>
          <a:xfrm>
            <a:off x="8621748" y="4146316"/>
            <a:ext cx="518700" cy="5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"/>
          <p:cNvSpPr/>
          <p:nvPr/>
        </p:nvSpPr>
        <p:spPr>
          <a:xfrm>
            <a:off x="8621753" y="3627616"/>
            <a:ext cx="518700" cy="5187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12"/>
          <p:cNvGrpSpPr/>
          <p:nvPr/>
        </p:nvGrpSpPr>
        <p:grpSpPr>
          <a:xfrm>
            <a:off x="7424022" y="2343455"/>
            <a:ext cx="329718" cy="522703"/>
            <a:chOff x="6718575" y="2318625"/>
            <a:chExt cx="256950" cy="407375"/>
          </a:xfrm>
        </p:grpSpPr>
        <p:sp>
          <p:nvSpPr>
            <p:cNvPr id="53" name="Google Shape;5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_Clementine10.jpg" id="63" name="Google Shape;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7752" y="1861709"/>
            <a:ext cx="933085" cy="933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5841" y="8"/>
            <a:ext cx="1868082" cy="18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6344788" y="12"/>
            <a:ext cx="933000" cy="93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8210900" y="1862680"/>
            <a:ext cx="933000" cy="93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8210893" y="930219"/>
            <a:ext cx="933000" cy="9330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-287" y="3743870"/>
            <a:ext cx="933000" cy="93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-293" y="4676847"/>
            <a:ext cx="466500" cy="466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-301" y="3743867"/>
            <a:ext cx="466500" cy="4665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8677502" y="2798991"/>
            <a:ext cx="466500" cy="46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7277744" y="0"/>
            <a:ext cx="466500" cy="4665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8431833" y="1151245"/>
            <a:ext cx="490565" cy="490565"/>
            <a:chOff x="5941025" y="3634400"/>
            <a:chExt cx="467650" cy="467650"/>
          </a:xfrm>
        </p:grpSpPr>
        <p:sp>
          <p:nvSpPr>
            <p:cNvPr id="74" name="Google Shape;74;p13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photography_Vibrant-(9-of-10).jpg" id="82" name="Google Shape;8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2.jpg" id="83" name="Google Shape;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photography_Vibrant-(10-of-10).jpg" id="84" name="Google Shape;8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5.jpg" id="85" name="Google Shape;8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86" name="Google Shape;8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athtoStock_Clementine10.jpg" id="88" name="Google Shape;8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4.jpg" id="89" name="Google Shape;89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toStock_Simplify3.jpg" id="90" name="Google Shape;90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1.jpg" id="91" name="Google Shape;91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3.jpg" id="92" name="Google Shape;92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" type="subTitle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9pPr>
          </a:lstStyle>
          <a:p/>
        </p:txBody>
      </p:sp>
      <p:sp>
        <p:nvSpPr>
          <p:cNvPr id="106" name="Google Shape;106;p14"/>
          <p:cNvSpPr/>
          <p:nvPr/>
        </p:nvSpPr>
        <p:spPr>
          <a:xfrm>
            <a:off x="5072818" y="4615401"/>
            <a:ext cx="518700" cy="518700"/>
          </a:xfrm>
          <a:prstGeom prst="rect">
            <a:avLst/>
          </a:prstGeom>
          <a:solidFill>
            <a:srgbClr val="CEDBE0">
              <a:alpha val="3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communicate_hands_10.jpg" id="108" name="Google Shape;10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550" y="99505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toStock_Simplify2.jpg"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8107795" y="3110112"/>
            <a:ext cx="1037700" cy="103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athtoStock_Wired3.jpg"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0025" y="1037700"/>
            <a:ext cx="2084475" cy="20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2901375" y="2161800"/>
            <a:ext cx="3341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1pPr>
            <a:lvl2pPr indent="-330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□"/>
              <a:defRPr i="1">
                <a:latin typeface="Arvo"/>
                <a:ea typeface="Arvo"/>
                <a:cs typeface="Arvo"/>
                <a:sym typeface="Arvo"/>
              </a:defRPr>
            </a:lvl2pPr>
            <a:lvl3pPr indent="-330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3pPr>
            <a:lvl4pPr indent="-330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5pPr>
            <a:lvl6pPr indent="-330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6pPr>
            <a:lvl7pPr indent="-330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  <a:defRPr i="1">
                <a:latin typeface="Arvo"/>
                <a:ea typeface="Arvo"/>
                <a:cs typeface="Arvo"/>
                <a:sym typeface="Arvo"/>
              </a:defRPr>
            </a:lvl7pPr>
            <a:lvl8pPr indent="-330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8pPr>
            <a:lvl9pPr indent="-330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13" name="Google Shape;113;p15"/>
          <p:cNvSpPr/>
          <p:nvPr/>
        </p:nvSpPr>
        <p:spPr>
          <a:xfrm>
            <a:off x="7070023" y="1037701"/>
            <a:ext cx="1037700" cy="10377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7070023" y="42"/>
            <a:ext cx="1037700" cy="103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 flipH="1">
            <a:off x="1032727" y="995055"/>
            <a:ext cx="1037700" cy="103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 flipH="1">
            <a:off x="-3494" y="2032762"/>
            <a:ext cx="1037700" cy="103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 flipH="1">
            <a:off x="1032727" y="3065726"/>
            <a:ext cx="1037700" cy="10377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 flipH="1">
            <a:off x="2070428" y="4624791"/>
            <a:ext cx="518700" cy="51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 flipH="1">
            <a:off x="1551734" y="1514041"/>
            <a:ext cx="518700" cy="5187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ath_to_stock_communicate_hands_2.jpg" id="121" name="Google Shape;12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7734" y="-5"/>
            <a:ext cx="1037815" cy="10378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5"/>
          <p:cNvGrpSpPr/>
          <p:nvPr/>
        </p:nvGrpSpPr>
        <p:grpSpPr>
          <a:xfrm>
            <a:off x="1310132" y="3331424"/>
            <a:ext cx="482890" cy="506303"/>
            <a:chOff x="5961125" y="1623900"/>
            <a:chExt cx="427450" cy="448175"/>
          </a:xfrm>
        </p:grpSpPr>
        <p:sp>
          <p:nvSpPr>
            <p:cNvPr id="123" name="Google Shape;123;p15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15"/>
          <p:cNvSpPr/>
          <p:nvPr/>
        </p:nvSpPr>
        <p:spPr>
          <a:xfrm>
            <a:off x="7349050" y="1316724"/>
            <a:ext cx="479648" cy="479648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□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descr="Death_to_stock_communicate_hands_2.jpg" id="135" name="Google Shape;13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06184" y="2070682"/>
            <a:ext cx="1037815" cy="1037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5.jpg" id="136" name="Google Shape;1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221" y="9"/>
            <a:ext cx="2077780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/>
          <p:nvPr/>
        </p:nvSpPr>
        <p:spPr>
          <a:xfrm>
            <a:off x="7070023" y="2072330"/>
            <a:ext cx="1037700" cy="103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8106245" y="3108512"/>
            <a:ext cx="1037700" cy="103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518691" y="4105791"/>
            <a:ext cx="518700" cy="5187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7587466" y="2583741"/>
            <a:ext cx="518700" cy="5187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16"/>
          <p:cNvGrpSpPr/>
          <p:nvPr/>
        </p:nvGrpSpPr>
        <p:grpSpPr>
          <a:xfrm>
            <a:off x="7332942" y="269800"/>
            <a:ext cx="498130" cy="498101"/>
            <a:chOff x="1923675" y="1633650"/>
            <a:chExt cx="436000" cy="435975"/>
          </a:xfrm>
        </p:grpSpPr>
        <p:sp>
          <p:nvSpPr>
            <p:cNvPr id="146" name="Google Shape;146;p1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_Clementine10.jpg" id="154" name="Google Shape;15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8350" y="2070675"/>
            <a:ext cx="1037825" cy="103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155" name="Google Shape;1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225" y="0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>
            <p:ph type="title"/>
          </p:nvPr>
        </p:nvSpPr>
        <p:spPr>
          <a:xfrm>
            <a:off x="1842475" y="1197075"/>
            <a:ext cx="4441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842475" y="1818975"/>
            <a:ext cx="1431300" cy="31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17"/>
          <p:cNvSpPr txBox="1"/>
          <p:nvPr>
            <p:ph idx="2" type="body"/>
          </p:nvPr>
        </p:nvSpPr>
        <p:spPr>
          <a:xfrm>
            <a:off x="3347475" y="1818975"/>
            <a:ext cx="1431300" cy="31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17"/>
          <p:cNvSpPr txBox="1"/>
          <p:nvPr>
            <p:ph idx="3" type="body"/>
          </p:nvPr>
        </p:nvSpPr>
        <p:spPr>
          <a:xfrm>
            <a:off x="4852474" y="1818975"/>
            <a:ext cx="1431300" cy="31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17"/>
          <p:cNvSpPr/>
          <p:nvPr/>
        </p:nvSpPr>
        <p:spPr>
          <a:xfrm>
            <a:off x="6030661" y="5"/>
            <a:ext cx="1037700" cy="103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8106245" y="2071756"/>
            <a:ext cx="1037700" cy="103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8106236" y="1034626"/>
            <a:ext cx="1037700" cy="10377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-293" y="3586794"/>
            <a:ext cx="1037700" cy="103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-300" y="4624497"/>
            <a:ext cx="518700" cy="51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-309" y="3586791"/>
            <a:ext cx="518700" cy="5187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8625223" y="3113166"/>
            <a:ext cx="518700" cy="51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7068341" y="-9"/>
            <a:ext cx="518700" cy="518700"/>
          </a:xfrm>
          <a:prstGeom prst="rect">
            <a:avLst/>
          </a:prstGeom>
          <a:solidFill>
            <a:srgbClr val="7198A9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17"/>
          <p:cNvGrpSpPr/>
          <p:nvPr/>
        </p:nvGrpSpPr>
        <p:grpSpPr>
          <a:xfrm>
            <a:off x="8352271" y="1280647"/>
            <a:ext cx="545654" cy="545654"/>
            <a:chOff x="5941025" y="3634400"/>
            <a:chExt cx="467650" cy="467650"/>
          </a:xfrm>
        </p:grpSpPr>
        <p:sp>
          <p:nvSpPr>
            <p:cNvPr id="169" name="Google Shape;169;p1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b="0" i="0" sz="1400" u="none" cap="none" strike="noStrik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b="0" i="0" sz="1400" u="none" cap="none" strike="noStrik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b="0" i="0" sz="1400" u="none" cap="none" strike="noStrik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b="0" i="0" sz="1400" u="none" cap="none" strike="noStrik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b="0" i="0" sz="1400" u="none" cap="none" strike="noStrik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b="0" i="0" sz="1400" u="none" cap="none" strike="noStrik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b="0" i="0" sz="1400" u="none" cap="none" strike="noStrik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b="0" i="0" sz="1400" u="none" cap="none" strike="noStrik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b="0" i="0" sz="1400" u="none" cap="none" strike="noStrik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27.png"/><Relationship Id="rId5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/>
          <p:nvPr>
            <p:ph type="ctrTitle"/>
          </p:nvPr>
        </p:nvSpPr>
        <p:spPr>
          <a:xfrm>
            <a:off x="2961550" y="1991825"/>
            <a:ext cx="3220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Nhóm 03 xin chào các bạn</a:t>
            </a:r>
            <a:br>
              <a:rPr lang="en-US"/>
            </a:b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 txBox="1"/>
          <p:nvPr>
            <p:ph type="title"/>
          </p:nvPr>
        </p:nvSpPr>
        <p:spPr>
          <a:xfrm>
            <a:off x="259351" y="235131"/>
            <a:ext cx="2696868" cy="3755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Phân công công việc</a:t>
            </a:r>
            <a:endParaRPr sz="2000"/>
          </a:p>
        </p:txBody>
      </p:sp>
      <p:sp>
        <p:nvSpPr>
          <p:cNvPr id="247" name="Google Shape;247;p8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8"/>
          <p:cNvSpPr txBox="1"/>
          <p:nvPr/>
        </p:nvSpPr>
        <p:spPr>
          <a:xfrm>
            <a:off x="622500" y="1216350"/>
            <a:ext cx="4121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- Đỗ Minh Đăng: Xây dựng các endpoint API bằng Django Framework</a:t>
            </a:r>
            <a:endParaRPr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- Nguyễn Kiên Thành: Xây dựng và thiết kế Frontend</a:t>
            </a:r>
            <a:endParaRPr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- Lưu Ngọc Quốc: Thiết kế, tạo CSDL</a:t>
            </a:r>
            <a:endParaRPr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"/>
          <p:cNvSpPr txBox="1"/>
          <p:nvPr>
            <p:ph idx="4294967295" type="ctrTitle"/>
          </p:nvPr>
        </p:nvSpPr>
        <p:spPr>
          <a:xfrm>
            <a:off x="141953" y="166030"/>
            <a:ext cx="2855972" cy="4936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Hướng phát triển</a:t>
            </a:r>
            <a:endParaRPr b="0" i="0" sz="2400" u="none" cap="none" strike="noStrik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54" name="Google Shape;254;p3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3"/>
          <p:cNvSpPr txBox="1"/>
          <p:nvPr/>
        </p:nvSpPr>
        <p:spPr>
          <a:xfrm>
            <a:off x="465300" y="832500"/>
            <a:ext cx="41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"/>
          <p:cNvSpPr txBox="1"/>
          <p:nvPr/>
        </p:nvSpPr>
        <p:spPr>
          <a:xfrm>
            <a:off x="1180575" y="1202025"/>
            <a:ext cx="4121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- phát triển thêm tính năng đăng ký, đăng nhập</a:t>
            </a:r>
            <a:endParaRPr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- phát triển thêm responsive </a:t>
            </a:r>
            <a:endParaRPr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- phát triển </a:t>
            </a:r>
            <a:r>
              <a:rPr lang="en-US" sz="1200">
                <a:solidFill>
                  <a:schemeClr val="dk2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Hỗ trợ trực tuyến/ Chat online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/>
          <p:nvPr>
            <p:ph idx="1" type="subTitle"/>
          </p:nvPr>
        </p:nvSpPr>
        <p:spPr>
          <a:xfrm>
            <a:off x="2014649" y="1925654"/>
            <a:ext cx="5333207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Arvo"/>
                <a:ea typeface="Arvo"/>
                <a:cs typeface="Arvo"/>
                <a:sym typeface="Arvo"/>
              </a:rPr>
              <a:t>Cảm ơn thầy và các bạn đã chú ý lắng nghe</a:t>
            </a:r>
            <a:endParaRPr sz="320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03fdf2888_1_5"/>
          <p:cNvSpPr txBox="1"/>
          <p:nvPr>
            <p:ph idx="1" type="body"/>
          </p:nvPr>
        </p:nvSpPr>
        <p:spPr>
          <a:xfrm>
            <a:off x="2013100" y="241561"/>
            <a:ext cx="26373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Công nghệ sự dụng</a:t>
            </a:r>
            <a:endParaRPr sz="2000"/>
          </a:p>
        </p:txBody>
      </p:sp>
      <p:sp>
        <p:nvSpPr>
          <p:cNvPr id="186" name="Google Shape;186;g2403fdf2888_1_5"/>
          <p:cNvSpPr txBox="1"/>
          <p:nvPr>
            <p:ph idx="4294967295" type="sldNum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g2403fdf2888_1_5"/>
          <p:cNvSpPr txBox="1"/>
          <p:nvPr>
            <p:ph idx="12" type="sldNum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Ảnh có chứa văn bản, hình mẫu&#10;&#10;Mô tả được tạo tự động" id="188" name="Google Shape;188;g2403fdf2888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6547" y="1154149"/>
            <a:ext cx="1287549" cy="675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Ảnh có chứa biểu tượng&#10;&#10;Mô tả được tạo tự động" id="189" name="Google Shape;189;g2403fdf2888_1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4425" y="2656575"/>
            <a:ext cx="1203052" cy="67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403fdf2888_1_5"/>
          <p:cNvSpPr txBox="1"/>
          <p:nvPr/>
        </p:nvSpPr>
        <p:spPr>
          <a:xfrm>
            <a:off x="2311050" y="658250"/>
            <a:ext cx="361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highlight>
                  <a:schemeClr val="lt1"/>
                </a:highlight>
                <a:latin typeface="Arvo"/>
                <a:ea typeface="Arvo"/>
                <a:cs typeface="Arvo"/>
                <a:sym typeface="Arvo"/>
              </a:rPr>
              <a:t>Django REST framework là một công cụ hỗ trợ đắc lực trong việc xây dựng WebAPI.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91" name="Google Shape;191;g2403fdf2888_1_5"/>
          <p:cNvSpPr txBox="1"/>
          <p:nvPr/>
        </p:nvSpPr>
        <p:spPr>
          <a:xfrm>
            <a:off x="2926375" y="2139325"/>
            <a:ext cx="276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6344D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 </a:t>
            </a:r>
            <a:r>
              <a:rPr lang="en-US" sz="1200">
                <a:solidFill>
                  <a:schemeClr val="dk2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MySQL là một hệ thống quản trị cơ sở dữ liệu mã nguồn mở</a:t>
            </a:r>
            <a:endParaRPr sz="11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92" name="Google Shape;192;g2403fdf2888_1_5"/>
          <p:cNvSpPr txBox="1"/>
          <p:nvPr/>
        </p:nvSpPr>
        <p:spPr>
          <a:xfrm>
            <a:off x="2182225" y="3419300"/>
            <a:ext cx="59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React là thư viện JavaScript</a:t>
            </a:r>
            <a:r>
              <a:rPr lang="en-US" sz="1200">
                <a:solidFill>
                  <a:schemeClr val="dk2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 </a:t>
            </a:r>
            <a:r>
              <a:rPr lang="en-US" sz="1200">
                <a:solidFill>
                  <a:schemeClr val="dk2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 phổ biến nhất để xây dựng giao diện người dùng (UI)</a:t>
            </a:r>
            <a:endParaRPr sz="11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93" name="Google Shape;193;g2403fdf2888_1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6850" y="3788600"/>
            <a:ext cx="1931850" cy="10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 txBox="1"/>
          <p:nvPr>
            <p:ph type="title"/>
          </p:nvPr>
        </p:nvSpPr>
        <p:spPr>
          <a:xfrm>
            <a:off x="660927" y="511275"/>
            <a:ext cx="49467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Web app shop thời trang</a:t>
            </a:r>
            <a:endParaRPr sz="3000"/>
          </a:p>
        </p:txBody>
      </p:sp>
      <p:sp>
        <p:nvSpPr>
          <p:cNvPr id="199" name="Google Shape;199;p2"/>
          <p:cNvSpPr txBox="1"/>
          <p:nvPr>
            <p:ph idx="2" type="body"/>
          </p:nvPr>
        </p:nvSpPr>
        <p:spPr>
          <a:xfrm>
            <a:off x="636425" y="1349550"/>
            <a:ext cx="26412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TRANG CHỦ.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TRANG GIỚI THIỆU.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TRANG ADMIN.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2"/>
          <p:cNvSpPr txBox="1"/>
          <p:nvPr>
            <p:ph idx="2" type="body"/>
          </p:nvPr>
        </p:nvSpPr>
        <p:spPr>
          <a:xfrm>
            <a:off x="3345675" y="1306625"/>
            <a:ext cx="29028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TRANG GIỎ HÀNG.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TRANG ĐĂNG KÝ ĐĂNG NHẬP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201" name="Google Shape;201;p2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"/>
          <p:cNvSpPr txBox="1"/>
          <p:nvPr>
            <p:ph type="ctrTitle"/>
          </p:nvPr>
        </p:nvSpPr>
        <p:spPr>
          <a:xfrm>
            <a:off x="990575" y="1049424"/>
            <a:ext cx="32040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TRANG CHỦ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Đây là trang giới thiệu sơ lược về sản phẩm mới của shop thời trang.</a:t>
            </a:r>
            <a:endParaRPr/>
          </a:p>
        </p:txBody>
      </p:sp>
      <p:pic>
        <p:nvPicPr>
          <p:cNvPr id="207" name="Google Shape;20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800" y="1733525"/>
            <a:ext cx="4262201" cy="20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 txBox="1"/>
          <p:nvPr>
            <p:ph type="title"/>
          </p:nvPr>
        </p:nvSpPr>
        <p:spPr>
          <a:xfrm>
            <a:off x="1861525" y="314225"/>
            <a:ext cx="40683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TRANG  ADMIN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-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 cho quản trị viên có thể biết các hoạt động và thông của các user khác</a:t>
            </a:r>
            <a:endParaRPr sz="2300"/>
          </a:p>
        </p:txBody>
      </p:sp>
      <p:sp>
        <p:nvSpPr>
          <p:cNvPr id="213" name="Google Shape;213;p6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4" name="Google Shape;21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300" y="1774425"/>
            <a:ext cx="5913607" cy="28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03fdf2888_1_19"/>
          <p:cNvSpPr txBox="1"/>
          <p:nvPr>
            <p:ph type="title"/>
          </p:nvPr>
        </p:nvSpPr>
        <p:spPr>
          <a:xfrm>
            <a:off x="87600" y="141850"/>
            <a:ext cx="3376800" cy="19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TRANG GIỎ HÀNG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- Cho phép thêm mặt hàng cần mua để tiện cho việc đặt hàng</a:t>
            </a:r>
            <a:endParaRPr sz="2200"/>
          </a:p>
        </p:txBody>
      </p:sp>
      <p:sp>
        <p:nvSpPr>
          <p:cNvPr id="220" name="Google Shape;220;g2403fdf2888_1_19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g2403fdf2888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25" y="2284575"/>
            <a:ext cx="5367649" cy="2783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03fdf2888_1_47"/>
          <p:cNvSpPr txBox="1"/>
          <p:nvPr>
            <p:ph type="title"/>
          </p:nvPr>
        </p:nvSpPr>
        <p:spPr>
          <a:xfrm>
            <a:off x="1552625" y="1116150"/>
            <a:ext cx="51585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Mục tiêu của ứng dụng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1700"/>
              <a:t>- kết nối giữa người mua và người bán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1700"/>
              <a:t>- công cụ quản lý vận hành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1700"/>
              <a:t>-  kênh marketing hữu ích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1700"/>
              <a:t>- quản lý thông tin khách hàng </a:t>
            </a:r>
            <a:endParaRPr sz="1700"/>
          </a:p>
        </p:txBody>
      </p:sp>
      <p:sp>
        <p:nvSpPr>
          <p:cNvPr id="227" name="Google Shape;227;g2403fdf2888_1_47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03fdf2888_1_24"/>
          <p:cNvSpPr txBox="1"/>
          <p:nvPr>
            <p:ph type="title"/>
          </p:nvPr>
        </p:nvSpPr>
        <p:spPr>
          <a:xfrm>
            <a:off x="1868601" y="222067"/>
            <a:ext cx="220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Kết quả đạt được</a:t>
            </a:r>
            <a:endParaRPr sz="2000"/>
          </a:p>
        </p:txBody>
      </p:sp>
      <p:sp>
        <p:nvSpPr>
          <p:cNvPr id="233" name="Google Shape;233;g2403fdf2888_1_24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g2403fdf2888_1_24"/>
          <p:cNvSpPr txBox="1"/>
          <p:nvPr/>
        </p:nvSpPr>
        <p:spPr>
          <a:xfrm>
            <a:off x="1438150" y="1094700"/>
            <a:ext cx="480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- Đảm bảo chất lượng app shop thời trang đã tối ưu.</a:t>
            </a:r>
            <a:endParaRPr sz="15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- Tối ưu hiệu năng sau khi sử dụng.</a:t>
            </a:r>
            <a:endParaRPr sz="15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 txBox="1"/>
          <p:nvPr>
            <p:ph type="title"/>
          </p:nvPr>
        </p:nvSpPr>
        <p:spPr>
          <a:xfrm>
            <a:off x="165600" y="73669"/>
            <a:ext cx="2355531" cy="6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Chức năng chính</a:t>
            </a:r>
            <a:endParaRPr sz="2000"/>
          </a:p>
        </p:txBody>
      </p: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7"/>
          <p:cNvSpPr txBox="1"/>
          <p:nvPr/>
        </p:nvSpPr>
        <p:spPr>
          <a:xfrm>
            <a:off x="622500" y="1216350"/>
            <a:ext cx="4121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- Tìm Kiếm sản phẩm</a:t>
            </a:r>
            <a:endParaRPr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- Danh mục sản phẩm</a:t>
            </a:r>
            <a:endParaRPr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- Giỏ hàng</a:t>
            </a:r>
            <a:endParaRPr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-  phương thức thanh toán</a:t>
            </a:r>
            <a:endParaRPr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- thông báo khuyến mãi</a:t>
            </a:r>
            <a:endParaRPr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ania template">
  <a:themeElements>
    <a:clrScheme name="Custom 347">
      <a:dk1>
        <a:srgbClr val="4D778A"/>
      </a:dk1>
      <a:lt1>
        <a:srgbClr val="FFFFFF"/>
      </a:lt1>
      <a:dk2>
        <a:srgbClr val="7198A9"/>
      </a:dk2>
      <a:lt2>
        <a:srgbClr val="EFF3F5"/>
      </a:lt2>
      <a:accent1>
        <a:srgbClr val="37A9DD"/>
      </a:accent1>
      <a:accent2>
        <a:srgbClr val="B0D85B"/>
      </a:accent2>
      <a:accent3>
        <a:srgbClr val="EDC67B"/>
      </a:accent3>
      <a:accent4>
        <a:srgbClr val="FAA99C"/>
      </a:accent4>
      <a:accent5>
        <a:srgbClr val="CEDBE0"/>
      </a:accent5>
      <a:accent6>
        <a:srgbClr val="7198A9"/>
      </a:accent6>
      <a:hlink>
        <a:srgbClr val="4D77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