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29"/>
  </p:notesMasterIdLst>
  <p:sldIdLst>
    <p:sldId id="256" r:id="rId2"/>
    <p:sldId id="257" r:id="rId3"/>
    <p:sldId id="258" r:id="rId4"/>
    <p:sldId id="259" r:id="rId5"/>
    <p:sldId id="329" r:id="rId6"/>
    <p:sldId id="330" r:id="rId7"/>
    <p:sldId id="331" r:id="rId8"/>
    <p:sldId id="332" r:id="rId9"/>
    <p:sldId id="336" r:id="rId10"/>
    <p:sldId id="335" r:id="rId11"/>
    <p:sldId id="337" r:id="rId12"/>
    <p:sldId id="333" r:id="rId13"/>
    <p:sldId id="334" r:id="rId14"/>
    <p:sldId id="325" r:id="rId15"/>
    <p:sldId id="326" r:id="rId16"/>
    <p:sldId id="327" r:id="rId17"/>
    <p:sldId id="328" r:id="rId18"/>
    <p:sldId id="313" r:id="rId19"/>
    <p:sldId id="317" r:id="rId20"/>
    <p:sldId id="318" r:id="rId21"/>
    <p:sldId id="338" r:id="rId22"/>
    <p:sldId id="339" r:id="rId23"/>
    <p:sldId id="340" r:id="rId24"/>
    <p:sldId id="342" r:id="rId25"/>
    <p:sldId id="322" r:id="rId26"/>
    <p:sldId id="343" r:id="rId27"/>
    <p:sldId id="323"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NGUYEN HUNG" initials="NNH" lastIdx="1" clrIdx="0">
    <p:extLst>
      <p:ext uri="{19B8F6BF-5375-455C-9EA6-DF929625EA0E}">
        <p15:presenceInfo xmlns:p15="http://schemas.microsoft.com/office/powerpoint/2012/main" userId="NGUYeN NGUYEN HU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7FC3E0-AB62-40D0-851E-365D8FBABB39}">
  <a:tblStyle styleId="{4D7FC3E0-AB62-40D0-851E-365D8FBABB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81" autoAdjust="0"/>
  </p:normalViewPr>
  <p:slideViewPr>
    <p:cSldViewPr snapToGrid="0">
      <p:cViewPr varScale="1">
        <p:scale>
          <a:sx n="118" d="100"/>
          <a:sy n="118" d="100"/>
        </p:scale>
        <p:origin x="14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to place the ship to the grid we must have a function to check the location of ship is legal or not</a:t>
            </a:r>
          </a:p>
          <a:p>
            <a:pPr marL="0" lvl="0" indent="0" algn="l" rtl="0">
              <a:spcBef>
                <a:spcPts val="0"/>
              </a:spcBef>
              <a:spcAft>
                <a:spcPts val="0"/>
              </a:spcAft>
              <a:buNone/>
            </a:pPr>
            <a:r>
              <a:rPr lang="en-US" dirty="0"/>
              <a:t>first, we check the ship is within the grid or not, </a:t>
            </a:r>
          </a:p>
          <a:p>
            <a:pPr marL="0" lvl="0" indent="0" algn="l" rtl="0">
              <a:spcBef>
                <a:spcPts val="0"/>
              </a:spcBef>
              <a:spcAft>
                <a:spcPts val="0"/>
              </a:spcAft>
              <a:buNone/>
            </a:pPr>
            <a:r>
              <a:rPr lang="en-US" dirty="0"/>
              <a:t>then check to make sure it doesn't collide with another ship</a:t>
            </a:r>
          </a:p>
          <a:p>
            <a:pPr marL="0" lvl="0" indent="0" algn="l" rtl="0">
              <a:spcBef>
                <a:spcPts val="0"/>
              </a:spcBef>
              <a:spcAft>
                <a:spcPts val="0"/>
              </a:spcAft>
              <a:buNone/>
            </a:pPr>
            <a:r>
              <a:rPr lang="en-US" dirty="0"/>
              <a:t>The function isSunk check the state of ship is sunk completely or not</a:t>
            </a:r>
            <a:endParaRPr dirty="0"/>
          </a:p>
        </p:txBody>
      </p:sp>
    </p:spTree>
    <p:extLst>
      <p:ext uri="{BB962C8B-B14F-4D97-AF65-F5344CB8AC3E}">
        <p14:creationId xmlns:p14="http://schemas.microsoft.com/office/powerpoint/2010/main" val="4009856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Then, we create a 2 more function for the ship</a:t>
            </a:r>
          </a:p>
          <a:p>
            <a:pPr marL="0" lvl="0" indent="0" algn="l" rtl="0">
              <a:spcBef>
                <a:spcPts val="0"/>
              </a:spcBef>
              <a:spcAft>
                <a:spcPts val="0"/>
              </a:spcAft>
              <a:buNone/>
            </a:pPr>
            <a:r>
              <a:rPr lang="en-US" dirty="0"/>
              <a:t>first function is sinkShip to update the state of ship on grid</a:t>
            </a:r>
          </a:p>
          <a:p>
            <a:pPr marL="0" lvl="0" indent="0" algn="l" rtl="0">
              <a:spcBef>
                <a:spcPts val="0"/>
              </a:spcBef>
              <a:spcAft>
                <a:spcPts val="0"/>
              </a:spcAft>
              <a:buNone/>
            </a:pPr>
            <a:r>
              <a:rPr lang="en-US" dirty="0"/>
              <a:t>The second function is getAllShipcells to get the position of the ship. </a:t>
            </a:r>
            <a:endParaRPr dirty="0"/>
          </a:p>
        </p:txBody>
      </p:sp>
    </p:spTree>
    <p:extLst>
      <p:ext uri="{BB962C8B-B14F-4D97-AF65-F5344CB8AC3E}">
        <p14:creationId xmlns:p14="http://schemas.microsoft.com/office/powerpoint/2010/main" val="215934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we come to the fleet object,</a:t>
            </a:r>
          </a:p>
          <a:p>
            <a:pPr marL="0" lvl="0" indent="0" algn="l" rtl="0">
              <a:spcBef>
                <a:spcPts val="0"/>
              </a:spcBef>
              <a:spcAft>
                <a:spcPts val="0"/>
              </a:spcAft>
              <a:buNone/>
            </a:pPr>
            <a:r>
              <a:rPr lang="en-US" dirty="0"/>
              <a:t>we use a for loop to populates a fleet of ships was selected to fleetRoster array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3141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we come to the part that how to place ship on the grid.</a:t>
            </a:r>
          </a:p>
          <a:p>
            <a:pPr marL="0" lvl="0" indent="0" algn="l" rtl="0">
              <a:spcBef>
                <a:spcPts val="0"/>
              </a:spcBef>
              <a:spcAft>
                <a:spcPts val="0"/>
              </a:spcAft>
              <a:buNone/>
            </a:pPr>
            <a:r>
              <a:rPr lang="en-US" dirty="0"/>
              <a:t>to place the ship on the grid you must know their coordinates(x, y), their direction and type of ships</a:t>
            </a:r>
          </a:p>
          <a:p>
            <a:pPr marL="0" lvl="0" indent="0" algn="l" rtl="0">
              <a:spcBef>
                <a:spcPts val="0"/>
              </a:spcBef>
              <a:spcAft>
                <a:spcPts val="0"/>
              </a:spcAft>
              <a:buNone/>
            </a:pPr>
            <a:r>
              <a:rPr lang="en-US" dirty="0"/>
              <a:t>after check the legal of ships location we can create a ship and place it to the grid.</a:t>
            </a:r>
          </a:p>
          <a:p>
            <a:pPr marL="0" lvl="0" indent="0" algn="l" rtl="0">
              <a:spcBef>
                <a:spcPts val="0"/>
              </a:spcBef>
              <a:spcAft>
                <a:spcPts val="0"/>
              </a:spcAft>
              <a:buNone/>
            </a:pPr>
            <a:r>
              <a:rPr lang="en-US" dirty="0"/>
              <a:t>Then to find out the winner, we create a function allShipsSunk to check all ship sunk or not.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35481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Another perspective on designing software that requires user interaction, is the concept (or design pattern) of Model-View-Controller (MVC), </a:t>
            </a:r>
          </a:p>
          <a:p>
            <a:pPr marL="15875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which separates the tasks of the different components of the software in a way such that three general roles can be singled out: The model, the View and the Controller. </a:t>
            </a:r>
          </a:p>
          <a:p>
            <a:pPr marL="15875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15875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The benefit of using the MVC design pattern is separation of data (the Model) and the View and Controller. </a:t>
            </a:r>
          </a:p>
          <a:p>
            <a:pPr marL="15875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This separation makes it easy to update the implementation of the Model, for instance, since the Model and its underlying data structures are independent of the View and the Controller.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37800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rtl="0">
              <a:lnSpc>
                <a:spcPct val="100000"/>
              </a:lnSpc>
              <a:spcBef>
                <a:spcPts val="0"/>
              </a:spcBef>
              <a:spcAft>
                <a:spcPts val="0"/>
              </a:spcAft>
              <a:buClr>
                <a:srgbClr val="000000"/>
              </a:buClr>
              <a:buSzPts val="1100"/>
              <a:buFont typeface="Arial"/>
              <a:buNone/>
            </a:pPr>
            <a:endParaRPr sz="1800" b="0" i="0" u="none" strike="noStrike" cap="none" dirty="0">
              <a:solidFill>
                <a:srgbClr val="000000"/>
              </a:solidFill>
              <a:effectLst/>
              <a:latin typeface="Times New Roman" panose="02020603050405020304" pitchFamily="18" charset="0"/>
              <a:cs typeface="Arial"/>
              <a:sym typeface="Arial"/>
            </a:endParaRPr>
          </a:p>
        </p:txBody>
      </p:sp>
    </p:spTree>
    <p:extLst>
      <p:ext uri="{BB962C8B-B14F-4D97-AF65-F5344CB8AC3E}">
        <p14:creationId xmlns:p14="http://schemas.microsoft.com/office/powerpoint/2010/main" val="3919079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rtl="0">
              <a:lnSpc>
                <a:spcPct val="100000"/>
              </a:lnSpc>
              <a:spcBef>
                <a:spcPts val="0"/>
              </a:spcBef>
              <a:spcAft>
                <a:spcPts val="0"/>
              </a:spcAft>
              <a:buClr>
                <a:srgbClr val="000000"/>
              </a:buClr>
              <a:buSzPts val="1100"/>
              <a:buFont typeface="Arial"/>
              <a:buNone/>
            </a:pPr>
            <a:endParaRPr sz="1800" b="0" i="0" u="none" strike="noStrike" cap="none" dirty="0">
              <a:solidFill>
                <a:srgbClr val="000000"/>
              </a:solidFill>
              <a:effectLst/>
              <a:latin typeface="Times New Roman" panose="02020603050405020304" pitchFamily="18" charset="0"/>
              <a:cs typeface="Arial"/>
              <a:sym typeface="Arial"/>
            </a:endParaRPr>
          </a:p>
        </p:txBody>
      </p:sp>
    </p:spTree>
    <p:extLst>
      <p:ext uri="{BB962C8B-B14F-4D97-AF65-F5344CB8AC3E}">
        <p14:creationId xmlns:p14="http://schemas.microsoft.com/office/powerpoint/2010/main" val="273791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chemeClr val="bg1"/>
                </a:solidFill>
                <a:latin typeface="Share Tech" panose="00000500000000000000" pitchFamily="2" charset="0"/>
              </a:rPr>
              <a:t>When the user taps a grid cell, the Controller should ask the model to perform the “launch missile” action (using a delegation pattern or target-action mechanism), rather than the view doing this.</a:t>
            </a:r>
          </a:p>
          <a:p>
            <a:pPr marL="158750" marR="0" lvl="0" indent="0" algn="l" rtl="0">
              <a:lnSpc>
                <a:spcPct val="100000"/>
              </a:lnSpc>
              <a:spcBef>
                <a:spcPts val="0"/>
              </a:spcBef>
              <a:spcAft>
                <a:spcPts val="0"/>
              </a:spcAft>
              <a:buClr>
                <a:srgbClr val="000000"/>
              </a:buClr>
              <a:buSzPts val="1100"/>
              <a:buFont typeface="Arial"/>
              <a:buNone/>
            </a:pPr>
            <a:endParaRPr sz="1800" b="0" i="0" u="none" strike="noStrike" cap="none" dirty="0">
              <a:solidFill>
                <a:srgbClr val="000000"/>
              </a:solidFill>
              <a:effectLst/>
              <a:latin typeface="Times New Roman" panose="02020603050405020304" pitchFamily="18" charset="0"/>
              <a:cs typeface="Arial"/>
              <a:sym typeface="Arial"/>
            </a:endParaRPr>
          </a:p>
        </p:txBody>
      </p:sp>
    </p:spTree>
    <p:extLst>
      <p:ext uri="{BB962C8B-B14F-4D97-AF65-F5344CB8AC3E}">
        <p14:creationId xmlns:p14="http://schemas.microsoft.com/office/powerpoint/2010/main" val="455385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00000"/>
                </a:solidFill>
                <a:effectLst/>
                <a:latin typeface="Times-Roman"/>
              </a:rPr>
              <a:t>For the Data Structures, we implement a two-dimensional array, where each array index points to an integer that represents a certain field and its status. A field can have a ship on it or be empty, and it can at the same time be hit or not hit. </a:t>
            </a:r>
            <a:br>
              <a:rPr lang="en-US" dirty="0"/>
            </a:br>
            <a:r>
              <a:rPr lang="en-US" sz="1800" b="0" i="0" dirty="0">
                <a:solidFill>
                  <a:srgbClr val="000000"/>
                </a:solidFill>
                <a:effectLst/>
                <a:latin typeface="Times-Roman"/>
              </a:rPr>
              <a:t>The two-dimensional array is very easy to use, and each element can be accessed simply by using the x and y coordinates of the game board as array index.</a:t>
            </a:r>
            <a:r>
              <a:rPr lang="en-US" dirty="0"/>
              <a:t> </a:t>
            </a:r>
          </a:p>
          <a:p>
            <a:pPr marL="0" lvl="0" indent="0" algn="l" rtl="0">
              <a:spcBef>
                <a:spcPts val="0"/>
              </a:spcBef>
              <a:spcAft>
                <a:spcPts val="0"/>
              </a:spcAft>
              <a:buNone/>
            </a:pPr>
            <a:r>
              <a:rPr lang="en-US" sz="1800" b="0" i="0" dirty="0">
                <a:solidFill>
                  <a:srgbClr val="000000"/>
                </a:solidFill>
                <a:effectLst/>
                <a:latin typeface="Times-Roman"/>
              </a:rPr>
              <a:t>The efficiency of this two-dimensional array data structure is very good. It takes constant time to lookup any element, independent of the number of elements stored in the array.</a:t>
            </a:r>
            <a:br>
              <a:rPr lang="en-US" dirty="0"/>
            </a:br>
            <a:br>
              <a:rPr lang="en-US" dirty="0"/>
            </a:br>
            <a:endParaRPr dirty="0"/>
          </a:p>
        </p:txBody>
      </p:sp>
    </p:spTree>
    <p:extLst>
      <p:ext uri="{BB962C8B-B14F-4D97-AF65-F5344CB8AC3E}">
        <p14:creationId xmlns:p14="http://schemas.microsoft.com/office/powerpoint/2010/main" val="3888888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00000"/>
                </a:solidFill>
                <a:effectLst/>
                <a:latin typeface="Times-Roman"/>
              </a:rPr>
              <a:t>We need some way of identifying the ship that could potentially lie on a board field. For this purpose, we developed the concept of a fleet.</a:t>
            </a:r>
            <a:r>
              <a:rPr lang="en-US" sz="3200" dirty="0"/>
              <a:t> </a:t>
            </a:r>
            <a:br>
              <a:rPr lang="en-US" sz="3200" dirty="0"/>
            </a:br>
            <a:r>
              <a:rPr lang="en-US" sz="1800" b="0" i="0" dirty="0">
                <a:solidFill>
                  <a:srgbClr val="000000"/>
                </a:solidFill>
                <a:effectLst/>
                <a:latin typeface="Times-Roman"/>
              </a:rPr>
              <a:t>But since the game specification does not require us to allow for a random number of ships so we use an array list for storing the ships associated to the game board, data structure for finding ships, when these are hit or sunk.</a:t>
            </a:r>
            <a:r>
              <a:rPr lang="en-US" dirty="0"/>
              <a:t> </a:t>
            </a:r>
            <a:br>
              <a:rPr lang="en-US" dirty="0"/>
            </a:br>
            <a:endParaRPr dirty="0"/>
          </a:p>
        </p:txBody>
      </p:sp>
    </p:spTree>
    <p:extLst>
      <p:ext uri="{BB962C8B-B14F-4D97-AF65-F5344CB8AC3E}">
        <p14:creationId xmlns:p14="http://schemas.microsoft.com/office/powerpoint/2010/main" val="3681430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18f4893d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18f4893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t>For the first shot, the bot will choose randomly position of human-player ships.</a:t>
            </a:r>
            <a:endParaRPr lang="en-US"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When a shot is fired and a ship is hit for the first time, that there must be </a:t>
            </a:r>
            <a:r>
              <a:rPr lang="en-US" sz="1800">
                <a:effectLst/>
                <a:latin typeface="Times New Roman" panose="02020603050405020304" pitchFamily="18" charset="0"/>
                <a:ea typeface="Times New Roman" panose="02020603050405020304" pitchFamily="18" charset="0"/>
              </a:rPr>
              <a:t>more parts of </a:t>
            </a:r>
            <a:r>
              <a:rPr lang="en-US" sz="1800" dirty="0">
                <a:effectLst/>
                <a:latin typeface="Times New Roman" panose="02020603050405020304" pitchFamily="18" charset="0"/>
                <a:ea typeface="Times New Roman" panose="02020603050405020304" pitchFamily="18" charset="0"/>
              </a:rPr>
              <a:t>that ship on at least one of the neighboring game board fields, depending on the number and type of ships left on the game board. </a:t>
            </a:r>
          </a:p>
          <a:p>
            <a:pPr marL="0" lvl="0" indent="0" algn="l" rtl="0">
              <a:spcBef>
                <a:spcPts val="0"/>
              </a:spcBef>
              <a:spcAft>
                <a:spcPts val="0"/>
              </a:spcAft>
              <a:buNone/>
            </a:pPr>
            <a:endParaRPr lang="en-US" sz="1800" dirty="0">
              <a:effectLst/>
              <a:latin typeface="Times New Roman" panose="02020603050405020304" pitchFamily="18" charset="0"/>
            </a:endParaRPr>
          </a:p>
        </p:txBody>
      </p:sp>
    </p:spTree>
    <p:extLst>
      <p:ext uri="{BB962C8B-B14F-4D97-AF65-F5344CB8AC3E}">
        <p14:creationId xmlns:p14="http://schemas.microsoft.com/office/powerpoint/2010/main" val="3725924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After a successful first shot the machine player, the bot will try each of the direct neighbors to the field. When another shot becomes successful, the bot should then be able to knows the orientation of the ship it is firing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If two shots are successful, and they are oriented horizontally, the bot should not fire shots to either the above or below of the previously hit fields, but only to the right and/or left of the previously hit fields. </a:t>
            </a:r>
          </a:p>
          <a:p>
            <a:pPr marL="0" lvl="0" indent="0" algn="l" rtl="0">
              <a:spcBef>
                <a:spcPts val="0"/>
              </a:spcBef>
              <a:spcAft>
                <a:spcPts val="0"/>
              </a:spcAft>
              <a:buNone/>
            </a:pPr>
            <a:endParaRPr lang="en-US" sz="1800" dirty="0">
              <a:effectLst/>
              <a:latin typeface="Times New Roman" panose="02020603050405020304" pitchFamily="18" charset="0"/>
            </a:endParaRP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69281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So, after having had a second successful shot on one of the neighboring game board fields, the bot should continue firing in the direction suggested by the successful second shot. </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136086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The bot should then continue placing shots in this direction, until the ship is sunk, or an unsuccessful shot occurs. If an unsuccessful shot occurs, and the ship is still not sunk, the bot should continue firing in the opposite direction from where the first successful shot occurred, until the ship is sunk.</a:t>
            </a:r>
            <a:endParaRPr lang="en-US" dirty="0"/>
          </a:p>
        </p:txBody>
      </p:sp>
    </p:spTree>
    <p:extLst>
      <p:ext uri="{BB962C8B-B14F-4D97-AF65-F5344CB8AC3E}">
        <p14:creationId xmlns:p14="http://schemas.microsoft.com/office/powerpoint/2010/main" val="1260654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15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Every turn requires a series of steps, most of those steps are equal even if are executed by human-player or the bot. Some specific steps requires specific implementation due to their behavior. For example, shooting is a step that the bot executed based on one strategy, but the human-player executed via pressing one slot in the grid. The idea to implement this pattern is to set and control the steps related with the turn of shooting, make the steps common in one specific place and each player implements specific steps depend on its behavior.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47413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15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The bot has to make an attack in the human-player board. It is possible to executed that attack in different ways: Randomly or Systematically. The first option is Randomly, so the bot create a shoot randomly and this shoot take the state of Successful or Missed. In the next turn of the bot, if the previous turn has the state of Successful, the bot change the strategy to Systematically in order to create the following shoots near the position of the previous shoot. So, we create possible shoots in Horizontal, Vertical direction. This change of behavior is carrying on runtime depending on the previous shoots executed by the bot.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9132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15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The Ship has basically state, Attacked and Destroyed. This State is updated with every shot that the ship received. When the State is updated in the Ship, the GUI have to update the information that display about the ship in order to inform to the player which kind of ship has been attacked and how many ships remain in the opponent board. The observer pattern is useful to update information in the GUI based on the different states of the Ships.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973083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42286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18f4893d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18f4893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840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709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Each player draws their ships on their fleet grid .</a:t>
            </a:r>
          </a:p>
          <a:p>
            <a:pPr marL="0" lvl="0" indent="0" algn="l" rtl="0">
              <a:spcBef>
                <a:spcPts val="0"/>
              </a:spcBef>
              <a:spcAft>
                <a:spcPts val="0"/>
              </a:spcAft>
              <a:buNone/>
            </a:pPr>
            <a:r>
              <a:rPr lang="en-US" dirty="0"/>
              <a:t>The ships can be positioned anywhere on the grid but must go horizontally or vertically, never on a diagonal, and none must overlap.</a:t>
            </a:r>
          </a:p>
          <a:p>
            <a:pPr marL="0" lvl="0" indent="0" algn="l" rtl="0">
              <a:spcBef>
                <a:spcPts val="0"/>
              </a:spcBef>
              <a:spcAft>
                <a:spcPts val="0"/>
              </a:spcAft>
              <a:buNone/>
            </a:pPr>
            <a:r>
              <a:rPr lang="en-US" dirty="0"/>
              <a:t>Players also each have a tracking grid on which to mark their shots.</a:t>
            </a:r>
            <a:endParaRPr dirty="0"/>
          </a:p>
        </p:txBody>
      </p:sp>
    </p:spTree>
    <p:extLst>
      <p:ext uri="{BB962C8B-B14F-4D97-AF65-F5344CB8AC3E}">
        <p14:creationId xmlns:p14="http://schemas.microsoft.com/office/powerpoint/2010/main" val="4124895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Players then take turns to fire at their opponent’s ships. In each round the attacker identifies the square they are aiming at, marking the shot on their tracking grid.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Their opponent must show whether the shot has found a target and mark the shot on their fleet grid. On both grids, hits are recorded with red squares and letter X and</a:t>
            </a:r>
          </a:p>
          <a:p>
            <a:pPr marL="0" lvl="0" indent="0" algn="l" rtl="0">
              <a:spcBef>
                <a:spcPts val="0"/>
              </a:spcBef>
              <a:spcAft>
                <a:spcPts val="0"/>
              </a:spcAft>
              <a:buNone/>
            </a:pPr>
            <a:r>
              <a:rPr lang="en-US" dirty="0"/>
              <a:t>misses with white square and letter X.</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every square of a ship has been hit, the player announces that it has been sunk and it’s also recorded with black square.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game’s winner is the first person to sink all their opponent’s ships.</a:t>
            </a:r>
            <a:endParaRPr dirty="0"/>
          </a:p>
        </p:txBody>
      </p:sp>
    </p:spTree>
    <p:extLst>
      <p:ext uri="{BB962C8B-B14F-4D97-AF65-F5344CB8AC3E}">
        <p14:creationId xmlns:p14="http://schemas.microsoft.com/office/powerpoint/2010/main" val="2906038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we create a variable of game board size, 10x10.</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Next, we create the shoot function that get x, y and the target of enemy position.</a:t>
            </a:r>
          </a:p>
          <a:p>
            <a:pPr marL="0" lvl="0" indent="0" algn="l" rtl="0">
              <a:spcBef>
                <a:spcPts val="0"/>
              </a:spcBef>
              <a:spcAft>
                <a:spcPts val="0"/>
              </a:spcAft>
              <a:buNone/>
            </a:pPr>
            <a:r>
              <a:rPr lang="en-US" dirty="0"/>
              <a:t>Check that if that position is a damaged ship or miss will return null.</a:t>
            </a:r>
          </a:p>
          <a:p>
            <a:pPr marL="0" lvl="0" indent="0" algn="l" rtl="0">
              <a:spcBef>
                <a:spcPts val="0"/>
              </a:spcBef>
              <a:spcAft>
                <a:spcPts val="0"/>
              </a:spcAft>
              <a:buNone/>
            </a:pPr>
            <a:r>
              <a:rPr lang="en-US" dirty="0"/>
              <a:t>And if that target position is undamaged ship, it will update the board and the grid.</a:t>
            </a:r>
            <a:endParaRPr dirty="0"/>
          </a:p>
        </p:txBody>
      </p:sp>
    </p:spTree>
    <p:extLst>
      <p:ext uri="{BB962C8B-B14F-4D97-AF65-F5344CB8AC3E}">
        <p14:creationId xmlns:p14="http://schemas.microsoft.com/office/powerpoint/2010/main" val="708031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we create a grid 10x10 </a:t>
            </a:r>
          </a:p>
          <a:p>
            <a:pPr marL="0" lvl="0" indent="0" algn="l" rtl="0">
              <a:spcBef>
                <a:spcPts val="0"/>
              </a:spcBef>
              <a:spcAft>
                <a:spcPts val="0"/>
              </a:spcAft>
              <a:buNone/>
            </a:pPr>
            <a:r>
              <a:rPr lang="en-US" dirty="0"/>
              <a:t>And in the for loop, we set values of all cells are type_empty= 0,</a:t>
            </a:r>
          </a:p>
          <a:p>
            <a:pPr marL="0" lvl="0" indent="0" algn="l" rtl="0">
              <a:spcBef>
                <a:spcPts val="0"/>
              </a:spcBef>
              <a:spcAft>
                <a:spcPts val="0"/>
              </a:spcAft>
              <a:buNone/>
            </a:pPr>
            <a:r>
              <a:rPr lang="en-US" dirty="0"/>
              <a:t>because the grid is empty in initial</a:t>
            </a:r>
          </a:p>
          <a:p>
            <a:pPr marL="0" lvl="0" indent="0" algn="l" rtl="0">
              <a:spcBef>
                <a:spcPts val="0"/>
              </a:spcBef>
              <a:spcAft>
                <a:spcPts val="0"/>
              </a:spcAft>
              <a:buNone/>
            </a:pPr>
            <a:r>
              <a:rPr lang="en-US" dirty="0"/>
              <a:t>And we know that the values of each cell will be change in game processing. </a:t>
            </a:r>
          </a:p>
          <a:p>
            <a:pPr marL="0" lvl="0" indent="0" algn="l" rtl="0">
              <a:spcBef>
                <a:spcPts val="0"/>
              </a:spcBef>
              <a:spcAft>
                <a:spcPts val="0"/>
              </a:spcAft>
              <a:buNone/>
            </a:pPr>
            <a:r>
              <a:rPr lang="en-US" dirty="0"/>
              <a:t>So, we create the function to update the cells.</a:t>
            </a:r>
          </a:p>
          <a:p>
            <a:pPr marL="0" lvl="0" indent="0" algn="l" rtl="0">
              <a:spcBef>
                <a:spcPts val="0"/>
              </a:spcBef>
              <a:spcAft>
                <a:spcPts val="0"/>
              </a:spcAft>
              <a:buNone/>
            </a:pPr>
            <a:r>
              <a:rPr lang="en-US" dirty="0"/>
              <a:t>we will have two types of  grid, that are the grid of HUMAN_PLAYER and the grid of COMPUTER_PLAYER.</a:t>
            </a:r>
          </a:p>
          <a:p>
            <a:pPr marL="0" lvl="0" indent="0" algn="l" rtl="0">
              <a:spcBef>
                <a:spcPts val="0"/>
              </a:spcBef>
              <a:spcAft>
                <a:spcPts val="0"/>
              </a:spcAft>
              <a:buNone/>
            </a:pPr>
            <a:r>
              <a:rPr lang="en-US" dirty="0"/>
              <a:t>in the update cell function, having a switch case instruction, </a:t>
            </a:r>
          </a:p>
          <a:p>
            <a:pPr marL="0" lvl="0" indent="0" algn="l" rtl="0">
              <a:spcBef>
                <a:spcPts val="0"/>
              </a:spcBef>
              <a:spcAft>
                <a:spcPts val="0"/>
              </a:spcAft>
              <a:buNone/>
            </a:pPr>
            <a:r>
              <a:rPr lang="en-US" dirty="0"/>
              <a:t>to list all values of cells can be occurred such as: type_Empty, type_SHIP, type_MISS, type_HIT, type_shunk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And in game processing,  </a:t>
            </a:r>
          </a:p>
          <a:p>
            <a:pPr marL="0" lvl="0" indent="0" algn="l" rtl="0">
              <a:spcBef>
                <a:spcPts val="0"/>
              </a:spcBef>
              <a:spcAft>
                <a:spcPts val="0"/>
              </a:spcAft>
              <a:buNone/>
            </a:pPr>
            <a:r>
              <a:rPr lang="en-US" dirty="0"/>
              <a:t>we need function to check what is type of cell contain, before we update the cell of grid</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52622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8f4893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8f4893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create 4 types ship are 'carrier', 'battleship', 'destroyer', 'submarine', 'patrol boat' then store it in 1 array</a:t>
            </a:r>
          </a:p>
          <a:p>
            <a:pPr marL="0" lvl="0" indent="0" algn="l" rtl="0">
              <a:spcBef>
                <a:spcPts val="0"/>
              </a:spcBef>
              <a:spcAft>
                <a:spcPts val="0"/>
              </a:spcAft>
              <a:buNone/>
            </a:pPr>
            <a:r>
              <a:rPr lang="en-US" dirty="0"/>
              <a:t>each ship must have type to show type of ship, </a:t>
            </a:r>
          </a:p>
          <a:p>
            <a:pPr marL="0" lvl="0" indent="0" algn="l" rtl="0">
              <a:spcBef>
                <a:spcPts val="0"/>
              </a:spcBef>
              <a:spcAft>
                <a:spcPts val="0"/>
              </a:spcAft>
              <a:buNone/>
            </a:pPr>
            <a:r>
              <a:rPr lang="en-US" dirty="0"/>
              <a:t>depend on the type of each ship we set length for them by switch case instruction, </a:t>
            </a:r>
          </a:p>
          <a:p>
            <a:pPr marL="0" lvl="0" indent="0" algn="l" rtl="0">
              <a:spcBef>
                <a:spcPts val="0"/>
              </a:spcBef>
              <a:spcAft>
                <a:spcPts val="0"/>
              </a:spcAft>
              <a:buNone/>
            </a:pPr>
            <a:r>
              <a:rPr lang="en-US" dirty="0"/>
              <a:t>and parameter playerGrid, player to present that this ship is owned by Al or human</a:t>
            </a:r>
          </a:p>
          <a:p>
            <a:pPr marL="0" lvl="0" indent="0" algn="l" rtl="0">
              <a:spcBef>
                <a:spcPts val="0"/>
              </a:spcBef>
              <a:spcAft>
                <a:spcPts val="0"/>
              </a:spcAft>
              <a:buNone/>
            </a:pPr>
            <a:r>
              <a:rPr lang="en-US" dirty="0"/>
              <a:t>and the damage show that the ship was destroyed or not.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each ship must have their coordinates(x, y) and direction(vertical or horizontal)</a:t>
            </a:r>
          </a:p>
          <a:p>
            <a:pPr marL="0" lvl="0" indent="0" algn="l" rtl="0">
              <a:spcBef>
                <a:spcPts val="0"/>
              </a:spcBef>
              <a:spcAft>
                <a:spcPts val="0"/>
              </a:spcAft>
              <a:buNone/>
            </a:pPr>
            <a:r>
              <a:rPr lang="en-US" dirty="0"/>
              <a:t>If the ship is declared "virtual", then the ship gets initialized with </a:t>
            </a:r>
          </a:p>
          <a:p>
            <a:pPr marL="0" lvl="0" indent="0" algn="l" rtl="0">
              <a:spcBef>
                <a:spcPts val="0"/>
              </a:spcBef>
              <a:spcAft>
                <a:spcPts val="0"/>
              </a:spcAft>
              <a:buNone/>
            </a:pPr>
            <a:r>
              <a:rPr lang="en-US" dirty="0"/>
              <a:t>its coordinates but DOESN'T get placed on the grid.</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89097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28475" y="488452"/>
            <a:ext cx="5886900" cy="1697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b="1">
                <a:latin typeface="Amatic SC"/>
                <a:ea typeface="Amatic SC"/>
                <a:cs typeface="Amatic SC"/>
                <a:sym typeface="Amatic SC"/>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28475" y="2164081"/>
            <a:ext cx="5886900" cy="40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Roboto Mono"/>
                <a:ea typeface="Roboto Mono"/>
                <a:cs typeface="Roboto Mono"/>
                <a:sym typeface="Roboto Mon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 name="Google Shape;17;p4"/>
          <p:cNvSpPr txBox="1">
            <a:spLocks noGrp="1"/>
          </p:cNvSpPr>
          <p:nvPr>
            <p:ph type="body" idx="1"/>
          </p:nvPr>
        </p:nvSpPr>
        <p:spPr>
          <a:xfrm>
            <a:off x="720000" y="1139700"/>
            <a:ext cx="7704000" cy="34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AutoNum type="arabicPeriod"/>
              <a:defRPr sz="1150"/>
            </a:lvl1pPr>
            <a:lvl2pPr marL="914400" lvl="1" indent="-304800">
              <a:spcBef>
                <a:spcPts val="1600"/>
              </a:spcBef>
              <a:spcAft>
                <a:spcPts val="0"/>
              </a:spcAft>
              <a:buSzPts val="1200"/>
              <a:buAutoNum type="alphaLcPeriod"/>
              <a:defRPr sz="1200"/>
            </a:lvl2pPr>
            <a:lvl3pPr marL="1371600" lvl="2" indent="-304800">
              <a:spcBef>
                <a:spcPts val="1600"/>
              </a:spcBef>
              <a:spcAft>
                <a:spcPts val="0"/>
              </a:spcAft>
              <a:buSzPts val="1200"/>
              <a:buAutoNum type="romanLcPeriod"/>
              <a:defRPr sz="1200"/>
            </a:lvl3pPr>
            <a:lvl4pPr marL="1828800" lvl="3" indent="-304800">
              <a:spcBef>
                <a:spcPts val="1600"/>
              </a:spcBef>
              <a:spcAft>
                <a:spcPts val="0"/>
              </a:spcAft>
              <a:buSzPts val="1200"/>
              <a:buAutoNum type="arabicPeriod"/>
              <a:defRPr sz="1200"/>
            </a:lvl4pPr>
            <a:lvl5pPr marL="2286000" lvl="4" indent="-304800">
              <a:spcBef>
                <a:spcPts val="1600"/>
              </a:spcBef>
              <a:spcAft>
                <a:spcPts val="0"/>
              </a:spcAft>
              <a:buSzPts val="1200"/>
              <a:buAutoNum type="alphaLcPeriod"/>
              <a:defRPr sz="1200"/>
            </a:lvl5pPr>
            <a:lvl6pPr marL="2743200" lvl="5" indent="-304800">
              <a:spcBef>
                <a:spcPts val="1600"/>
              </a:spcBef>
              <a:spcAft>
                <a:spcPts val="0"/>
              </a:spcAft>
              <a:buSzPts val="1200"/>
              <a:buAutoNum type="romanLcPeriod"/>
              <a:defRPr sz="1200"/>
            </a:lvl6pPr>
            <a:lvl7pPr marL="3200400" lvl="6" indent="-304800">
              <a:spcBef>
                <a:spcPts val="1600"/>
              </a:spcBef>
              <a:spcAft>
                <a:spcPts val="0"/>
              </a:spcAft>
              <a:buSzPts val="1200"/>
              <a:buAutoNum type="arabicPeriod"/>
              <a:defRPr sz="1200"/>
            </a:lvl7pPr>
            <a:lvl8pPr marL="3657600" lvl="7" indent="-304800">
              <a:spcBef>
                <a:spcPts val="1600"/>
              </a:spcBef>
              <a:spcAft>
                <a:spcPts val="0"/>
              </a:spcAft>
              <a:buSzPts val="1200"/>
              <a:buAutoNum type="alphaLcPeriod"/>
              <a:defRPr sz="1200"/>
            </a:lvl8pPr>
            <a:lvl9pPr marL="4114800" lvl="8" indent="-304800">
              <a:spcBef>
                <a:spcPts val="1600"/>
              </a:spcBef>
              <a:spcAft>
                <a:spcPts val="1600"/>
              </a:spcAft>
              <a:buSzPts val="1200"/>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394474" y="1517875"/>
            <a:ext cx="3223500" cy="7839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6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1394474" y="2487750"/>
            <a:ext cx="32235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42" name="Google Shape;42;p13"/>
          <p:cNvSpPr txBox="1">
            <a:spLocks noGrp="1"/>
          </p:cNvSpPr>
          <p:nvPr>
            <p:ph type="subTitle" idx="1"/>
          </p:nvPr>
        </p:nvSpPr>
        <p:spPr>
          <a:xfrm>
            <a:off x="1979025" y="1685925"/>
            <a:ext cx="2658600" cy="390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160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43" name="Google Shape;43;p13"/>
          <p:cNvSpPr txBox="1">
            <a:spLocks noGrp="1"/>
          </p:cNvSpPr>
          <p:nvPr>
            <p:ph type="subTitle" idx="2"/>
          </p:nvPr>
        </p:nvSpPr>
        <p:spPr>
          <a:xfrm>
            <a:off x="5536900" y="1685925"/>
            <a:ext cx="2658600" cy="390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160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44" name="Google Shape;44;p13"/>
          <p:cNvSpPr txBox="1">
            <a:spLocks noGrp="1"/>
          </p:cNvSpPr>
          <p:nvPr>
            <p:ph type="subTitle" idx="3"/>
          </p:nvPr>
        </p:nvSpPr>
        <p:spPr>
          <a:xfrm>
            <a:off x="5536900" y="1912550"/>
            <a:ext cx="2658600" cy="76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13"/>
          <p:cNvSpPr txBox="1">
            <a:spLocks noGrp="1"/>
          </p:cNvSpPr>
          <p:nvPr>
            <p:ph type="subTitle" idx="4"/>
          </p:nvPr>
        </p:nvSpPr>
        <p:spPr>
          <a:xfrm>
            <a:off x="1979025" y="1912550"/>
            <a:ext cx="2658600" cy="76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6" name="Google Shape;46;p13"/>
          <p:cNvSpPr txBox="1">
            <a:spLocks noGrp="1"/>
          </p:cNvSpPr>
          <p:nvPr>
            <p:ph type="subTitle" idx="5"/>
          </p:nvPr>
        </p:nvSpPr>
        <p:spPr>
          <a:xfrm>
            <a:off x="1979025" y="3098600"/>
            <a:ext cx="2658600" cy="390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160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47" name="Google Shape;47;p13"/>
          <p:cNvSpPr txBox="1">
            <a:spLocks noGrp="1"/>
          </p:cNvSpPr>
          <p:nvPr>
            <p:ph type="subTitle" idx="6"/>
          </p:nvPr>
        </p:nvSpPr>
        <p:spPr>
          <a:xfrm>
            <a:off x="5536900" y="3098600"/>
            <a:ext cx="2658600" cy="390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1"/>
              </a:buClr>
              <a:buSzPts val="1600"/>
              <a:buNone/>
              <a:defRPr sz="1600" b="1">
                <a:solidFill>
                  <a:schemeClr val="accent2"/>
                </a:solidFill>
              </a:defRPr>
            </a:lvl1pPr>
            <a:lvl2pPr lvl="1" rtl="0">
              <a:lnSpc>
                <a:spcPct val="100000"/>
              </a:lnSpc>
              <a:spcBef>
                <a:spcPts val="1600"/>
              </a:spcBef>
              <a:spcAft>
                <a:spcPts val="0"/>
              </a:spcAft>
              <a:buClr>
                <a:schemeClr val="accent1"/>
              </a:buClr>
              <a:buSzPts val="1600"/>
              <a:buNone/>
              <a:defRPr sz="1600" b="1">
                <a:solidFill>
                  <a:schemeClr val="accent1"/>
                </a:solidFill>
              </a:defRPr>
            </a:lvl2pPr>
            <a:lvl3pPr lvl="2" rtl="0">
              <a:lnSpc>
                <a:spcPct val="100000"/>
              </a:lnSpc>
              <a:spcBef>
                <a:spcPts val="1600"/>
              </a:spcBef>
              <a:spcAft>
                <a:spcPts val="0"/>
              </a:spcAft>
              <a:buClr>
                <a:schemeClr val="accent1"/>
              </a:buClr>
              <a:buSzPts val="1600"/>
              <a:buNone/>
              <a:defRPr sz="1600" b="1">
                <a:solidFill>
                  <a:schemeClr val="accent1"/>
                </a:solidFill>
              </a:defRPr>
            </a:lvl3pPr>
            <a:lvl4pPr lvl="3" rtl="0">
              <a:lnSpc>
                <a:spcPct val="100000"/>
              </a:lnSpc>
              <a:spcBef>
                <a:spcPts val="1600"/>
              </a:spcBef>
              <a:spcAft>
                <a:spcPts val="0"/>
              </a:spcAft>
              <a:buClr>
                <a:schemeClr val="accent1"/>
              </a:buClr>
              <a:buSzPts val="1600"/>
              <a:buNone/>
              <a:defRPr sz="1600" b="1">
                <a:solidFill>
                  <a:schemeClr val="accent1"/>
                </a:solidFill>
              </a:defRPr>
            </a:lvl4pPr>
            <a:lvl5pPr lvl="4" rtl="0">
              <a:lnSpc>
                <a:spcPct val="100000"/>
              </a:lnSpc>
              <a:spcBef>
                <a:spcPts val="1600"/>
              </a:spcBef>
              <a:spcAft>
                <a:spcPts val="0"/>
              </a:spcAft>
              <a:buClr>
                <a:schemeClr val="accent1"/>
              </a:buClr>
              <a:buSzPts val="1600"/>
              <a:buNone/>
              <a:defRPr sz="1600" b="1">
                <a:solidFill>
                  <a:schemeClr val="accent1"/>
                </a:solidFill>
              </a:defRPr>
            </a:lvl5pPr>
            <a:lvl6pPr lvl="5" rtl="0">
              <a:lnSpc>
                <a:spcPct val="100000"/>
              </a:lnSpc>
              <a:spcBef>
                <a:spcPts val="1600"/>
              </a:spcBef>
              <a:spcAft>
                <a:spcPts val="0"/>
              </a:spcAft>
              <a:buClr>
                <a:schemeClr val="accent1"/>
              </a:buClr>
              <a:buSzPts val="1600"/>
              <a:buNone/>
              <a:defRPr sz="1600" b="1">
                <a:solidFill>
                  <a:schemeClr val="accent1"/>
                </a:solidFill>
              </a:defRPr>
            </a:lvl6pPr>
            <a:lvl7pPr lvl="6" rtl="0">
              <a:lnSpc>
                <a:spcPct val="100000"/>
              </a:lnSpc>
              <a:spcBef>
                <a:spcPts val="1600"/>
              </a:spcBef>
              <a:spcAft>
                <a:spcPts val="0"/>
              </a:spcAft>
              <a:buClr>
                <a:schemeClr val="accent1"/>
              </a:buClr>
              <a:buSzPts val="1600"/>
              <a:buNone/>
              <a:defRPr sz="1600" b="1">
                <a:solidFill>
                  <a:schemeClr val="accent1"/>
                </a:solidFill>
              </a:defRPr>
            </a:lvl7pPr>
            <a:lvl8pPr lvl="7" rtl="0">
              <a:lnSpc>
                <a:spcPct val="100000"/>
              </a:lnSpc>
              <a:spcBef>
                <a:spcPts val="1600"/>
              </a:spcBef>
              <a:spcAft>
                <a:spcPts val="0"/>
              </a:spcAft>
              <a:buClr>
                <a:schemeClr val="accent1"/>
              </a:buClr>
              <a:buSzPts val="1600"/>
              <a:buNone/>
              <a:defRPr sz="1600" b="1">
                <a:solidFill>
                  <a:schemeClr val="accent1"/>
                </a:solidFill>
              </a:defRPr>
            </a:lvl8pPr>
            <a:lvl9pPr lvl="8" rtl="0">
              <a:lnSpc>
                <a:spcPct val="100000"/>
              </a:lnSpc>
              <a:spcBef>
                <a:spcPts val="1600"/>
              </a:spcBef>
              <a:spcAft>
                <a:spcPts val="1600"/>
              </a:spcAft>
              <a:buClr>
                <a:schemeClr val="accent1"/>
              </a:buClr>
              <a:buSzPts val="1600"/>
              <a:buNone/>
              <a:defRPr sz="1600" b="1">
                <a:solidFill>
                  <a:schemeClr val="accent1"/>
                </a:solidFill>
              </a:defRPr>
            </a:lvl9pPr>
          </a:lstStyle>
          <a:p>
            <a:endParaRPr/>
          </a:p>
        </p:txBody>
      </p:sp>
      <p:sp>
        <p:nvSpPr>
          <p:cNvPr id="48" name="Google Shape;48;p13"/>
          <p:cNvSpPr txBox="1">
            <a:spLocks noGrp="1"/>
          </p:cNvSpPr>
          <p:nvPr>
            <p:ph type="subTitle" idx="7"/>
          </p:nvPr>
        </p:nvSpPr>
        <p:spPr>
          <a:xfrm>
            <a:off x="5536900" y="3325175"/>
            <a:ext cx="2658600" cy="76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9" name="Google Shape;49;p13"/>
          <p:cNvSpPr txBox="1">
            <a:spLocks noGrp="1"/>
          </p:cNvSpPr>
          <p:nvPr>
            <p:ph type="subTitle" idx="8"/>
          </p:nvPr>
        </p:nvSpPr>
        <p:spPr>
          <a:xfrm>
            <a:off x="1979025" y="3325175"/>
            <a:ext cx="2658600" cy="76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0" name="Google Shape;50;p13"/>
          <p:cNvSpPr txBox="1">
            <a:spLocks noGrp="1"/>
          </p:cNvSpPr>
          <p:nvPr>
            <p:ph type="title" idx="9" hasCustomPrompt="1"/>
          </p:nvPr>
        </p:nvSpPr>
        <p:spPr>
          <a:xfrm>
            <a:off x="1072451" y="1915150"/>
            <a:ext cx="817500" cy="5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3500">
                <a:solidFill>
                  <a:schemeClr val="dk1"/>
                </a:solidFill>
                <a:latin typeface="Roboto Mono"/>
                <a:ea typeface="Roboto Mono"/>
                <a:cs typeface="Roboto Mono"/>
                <a:sym typeface="Roboto Mono"/>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51" name="Google Shape;51;p13"/>
          <p:cNvSpPr txBox="1">
            <a:spLocks noGrp="1"/>
          </p:cNvSpPr>
          <p:nvPr>
            <p:ph type="title" idx="13" hasCustomPrompt="1"/>
          </p:nvPr>
        </p:nvSpPr>
        <p:spPr>
          <a:xfrm>
            <a:off x="4678514" y="1915200"/>
            <a:ext cx="817500" cy="5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3500">
                <a:solidFill>
                  <a:schemeClr val="dk1"/>
                </a:solidFill>
                <a:latin typeface="Roboto Mono"/>
                <a:ea typeface="Roboto Mono"/>
                <a:cs typeface="Roboto Mono"/>
                <a:sym typeface="Roboto Mono"/>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52" name="Google Shape;52;p13"/>
          <p:cNvSpPr txBox="1">
            <a:spLocks noGrp="1"/>
          </p:cNvSpPr>
          <p:nvPr>
            <p:ph type="title" idx="14" hasCustomPrompt="1"/>
          </p:nvPr>
        </p:nvSpPr>
        <p:spPr>
          <a:xfrm>
            <a:off x="1072451" y="3305800"/>
            <a:ext cx="817500" cy="5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3500">
                <a:solidFill>
                  <a:schemeClr val="dk1"/>
                </a:solidFill>
                <a:latin typeface="Roboto Mono"/>
                <a:ea typeface="Roboto Mono"/>
                <a:cs typeface="Roboto Mono"/>
                <a:sym typeface="Roboto Mono"/>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53" name="Google Shape;53;p13"/>
          <p:cNvSpPr txBox="1">
            <a:spLocks noGrp="1"/>
          </p:cNvSpPr>
          <p:nvPr>
            <p:ph type="title" idx="15" hasCustomPrompt="1"/>
          </p:nvPr>
        </p:nvSpPr>
        <p:spPr>
          <a:xfrm>
            <a:off x="4678514" y="3305800"/>
            <a:ext cx="817500" cy="52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3500">
                <a:solidFill>
                  <a:schemeClr val="dk1"/>
                </a:solidFill>
                <a:latin typeface="Roboto Mono"/>
                <a:ea typeface="Roboto Mono"/>
                <a:cs typeface="Roboto Mono"/>
                <a:sym typeface="Roboto Mono"/>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1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1pPr>
            <a:lvl2pPr lvl="1">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2pPr>
            <a:lvl3pPr lvl="2">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3pPr>
            <a:lvl4pPr lvl="3">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4pPr>
            <a:lvl5pPr lvl="4">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5pPr>
            <a:lvl6pPr lvl="5">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6pPr>
            <a:lvl7pPr lvl="6">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7pPr>
            <a:lvl8pPr lvl="7">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8pPr>
            <a:lvl9pPr lvl="8">
              <a:spcBef>
                <a:spcPts val="0"/>
              </a:spcBef>
              <a:spcAft>
                <a:spcPts val="0"/>
              </a:spcAft>
              <a:buClr>
                <a:schemeClr val="lt2"/>
              </a:buClr>
              <a:buSzPts val="4000"/>
              <a:buFont typeface="Amatic SC"/>
              <a:buNone/>
              <a:defRPr sz="4000" b="1">
                <a:solidFill>
                  <a:schemeClr val="lt2"/>
                </a:solidFill>
                <a:highlight>
                  <a:schemeClr val="dk1"/>
                </a:highlight>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1pPr>
            <a:lvl2pPr marL="914400" lvl="1"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2pPr>
            <a:lvl3pPr marL="1371600" lvl="2"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3pPr>
            <a:lvl4pPr marL="1828800" lvl="3"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4pPr>
            <a:lvl5pPr marL="2286000" lvl="4"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5pPr>
            <a:lvl6pPr marL="2743200" lvl="5"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6pPr>
            <a:lvl7pPr marL="3200400" lvl="6"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7pPr>
            <a:lvl8pPr marL="3657600" lvl="7" indent="-317500">
              <a:lnSpc>
                <a:spcPct val="100000"/>
              </a:lnSpc>
              <a:spcBef>
                <a:spcPts val="1600"/>
              </a:spcBef>
              <a:spcAft>
                <a:spcPts val="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8pPr>
            <a:lvl9pPr marL="4114800" lvl="8" indent="-317500">
              <a:lnSpc>
                <a:spcPct val="100000"/>
              </a:lnSpc>
              <a:spcBef>
                <a:spcPts val="1600"/>
              </a:spcBef>
              <a:spcAft>
                <a:spcPts val="1600"/>
              </a:spcAft>
              <a:buClr>
                <a:schemeClr val="lt1"/>
              </a:buClr>
              <a:buSzPts val="1400"/>
              <a:buFont typeface="Roboto Mono"/>
              <a:buChar char="■"/>
              <a:defRPr>
                <a:solidFill>
                  <a:schemeClr val="lt1"/>
                </a:solidFill>
                <a:highlight>
                  <a:schemeClr val="dk1"/>
                </a:highlight>
                <a:latin typeface="Roboto Mono"/>
                <a:ea typeface="Roboto Mono"/>
                <a:cs typeface="Roboto Mono"/>
                <a:sym typeface="Roboto Mon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7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pic>
        <p:nvPicPr>
          <p:cNvPr id="3" name="Picture 2" descr="A picture containing logo&#10;&#10;Description automatically generated">
            <a:extLst>
              <a:ext uri="{FF2B5EF4-FFF2-40B4-BE49-F238E27FC236}">
                <a16:creationId xmlns:a16="http://schemas.microsoft.com/office/drawing/2014/main" id="{16ED895E-4A4A-4083-A96F-F371A03CE06C}"/>
              </a:ext>
            </a:extLst>
          </p:cNvPr>
          <p:cNvPicPr>
            <a:picLocks noChangeAspect="1"/>
          </p:cNvPicPr>
          <p:nvPr/>
        </p:nvPicPr>
        <p:blipFill>
          <a:blip r:embed="rId4"/>
          <a:stretch>
            <a:fillRect/>
          </a:stretch>
        </p:blipFill>
        <p:spPr>
          <a:xfrm>
            <a:off x="0" y="0"/>
            <a:ext cx="91440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967605" y="447689"/>
            <a:ext cx="3604395"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GAME SETUP</a:t>
            </a:r>
            <a:endParaRPr dirty="0"/>
          </a:p>
        </p:txBody>
      </p:sp>
      <p:pic>
        <p:nvPicPr>
          <p:cNvPr id="9" name="Picture 8">
            <a:extLst>
              <a:ext uri="{FF2B5EF4-FFF2-40B4-BE49-F238E27FC236}">
                <a16:creationId xmlns:a16="http://schemas.microsoft.com/office/drawing/2014/main" id="{3A5E3BFD-4444-481B-8D89-5B0BA0D1B12C}"/>
              </a:ext>
            </a:extLst>
          </p:cNvPr>
          <p:cNvPicPr>
            <a:picLocks noChangeAspect="1"/>
          </p:cNvPicPr>
          <p:nvPr/>
        </p:nvPicPr>
        <p:blipFill>
          <a:blip r:embed="rId3"/>
          <a:stretch>
            <a:fillRect/>
          </a:stretch>
        </p:blipFill>
        <p:spPr>
          <a:xfrm>
            <a:off x="967605" y="4114799"/>
            <a:ext cx="4355111" cy="867345"/>
          </a:xfrm>
          <a:prstGeom prst="rect">
            <a:avLst/>
          </a:prstGeom>
        </p:spPr>
      </p:pic>
      <p:pic>
        <p:nvPicPr>
          <p:cNvPr id="5" name="Picture 4">
            <a:extLst>
              <a:ext uri="{FF2B5EF4-FFF2-40B4-BE49-F238E27FC236}">
                <a16:creationId xmlns:a16="http://schemas.microsoft.com/office/drawing/2014/main" id="{05587EA8-119B-4AB8-85F3-7C9847A2D469}"/>
              </a:ext>
            </a:extLst>
          </p:cNvPr>
          <p:cNvPicPr>
            <a:picLocks noChangeAspect="1"/>
          </p:cNvPicPr>
          <p:nvPr/>
        </p:nvPicPr>
        <p:blipFill>
          <a:blip r:embed="rId4"/>
          <a:stretch>
            <a:fillRect/>
          </a:stretch>
        </p:blipFill>
        <p:spPr>
          <a:xfrm>
            <a:off x="967605" y="1231589"/>
            <a:ext cx="4663111" cy="2883210"/>
          </a:xfrm>
          <a:prstGeom prst="rect">
            <a:avLst/>
          </a:prstGeom>
        </p:spPr>
      </p:pic>
    </p:spTree>
    <p:extLst>
      <p:ext uri="{BB962C8B-B14F-4D97-AF65-F5344CB8AC3E}">
        <p14:creationId xmlns:p14="http://schemas.microsoft.com/office/powerpoint/2010/main" val="2656750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967605" y="447689"/>
            <a:ext cx="3604395"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GAME SETUP</a:t>
            </a:r>
            <a:endParaRPr dirty="0"/>
          </a:p>
        </p:txBody>
      </p:sp>
      <p:pic>
        <p:nvPicPr>
          <p:cNvPr id="4" name="Picture 3">
            <a:extLst>
              <a:ext uri="{FF2B5EF4-FFF2-40B4-BE49-F238E27FC236}">
                <a16:creationId xmlns:a16="http://schemas.microsoft.com/office/drawing/2014/main" id="{F10908C7-6EBA-45D0-A3C1-9854F27ECBEA}"/>
              </a:ext>
            </a:extLst>
          </p:cNvPr>
          <p:cNvPicPr>
            <a:picLocks noChangeAspect="1"/>
          </p:cNvPicPr>
          <p:nvPr/>
        </p:nvPicPr>
        <p:blipFill>
          <a:blip r:embed="rId3"/>
          <a:stretch>
            <a:fillRect/>
          </a:stretch>
        </p:blipFill>
        <p:spPr>
          <a:xfrm>
            <a:off x="2158854" y="1231589"/>
            <a:ext cx="4826292" cy="1719713"/>
          </a:xfrm>
          <a:prstGeom prst="rect">
            <a:avLst/>
          </a:prstGeom>
        </p:spPr>
      </p:pic>
      <p:pic>
        <p:nvPicPr>
          <p:cNvPr id="7" name="Picture 6">
            <a:extLst>
              <a:ext uri="{FF2B5EF4-FFF2-40B4-BE49-F238E27FC236}">
                <a16:creationId xmlns:a16="http://schemas.microsoft.com/office/drawing/2014/main" id="{D742D0B8-692A-4532-B797-329B2A96BB62}"/>
              </a:ext>
            </a:extLst>
          </p:cNvPr>
          <p:cNvPicPr>
            <a:picLocks noChangeAspect="1"/>
          </p:cNvPicPr>
          <p:nvPr/>
        </p:nvPicPr>
        <p:blipFill>
          <a:blip r:embed="rId4"/>
          <a:stretch>
            <a:fillRect/>
          </a:stretch>
        </p:blipFill>
        <p:spPr>
          <a:xfrm>
            <a:off x="2158853" y="2951302"/>
            <a:ext cx="4826293" cy="1726544"/>
          </a:xfrm>
          <a:prstGeom prst="rect">
            <a:avLst/>
          </a:prstGeom>
        </p:spPr>
      </p:pic>
    </p:spTree>
    <p:extLst>
      <p:ext uri="{BB962C8B-B14F-4D97-AF65-F5344CB8AC3E}">
        <p14:creationId xmlns:p14="http://schemas.microsoft.com/office/powerpoint/2010/main" val="929060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967605" y="447689"/>
            <a:ext cx="3604395"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GAME SETUP</a:t>
            </a:r>
            <a:endParaRPr dirty="0"/>
          </a:p>
        </p:txBody>
      </p:sp>
      <p:pic>
        <p:nvPicPr>
          <p:cNvPr id="4" name="Picture 3">
            <a:extLst>
              <a:ext uri="{FF2B5EF4-FFF2-40B4-BE49-F238E27FC236}">
                <a16:creationId xmlns:a16="http://schemas.microsoft.com/office/drawing/2014/main" id="{E670DD28-8544-4CE9-9144-0EE90D7A4C5A}"/>
              </a:ext>
            </a:extLst>
          </p:cNvPr>
          <p:cNvPicPr>
            <a:picLocks noChangeAspect="1"/>
          </p:cNvPicPr>
          <p:nvPr/>
        </p:nvPicPr>
        <p:blipFill>
          <a:blip r:embed="rId3"/>
          <a:stretch>
            <a:fillRect/>
          </a:stretch>
        </p:blipFill>
        <p:spPr>
          <a:xfrm>
            <a:off x="967606" y="1231589"/>
            <a:ext cx="4957492" cy="2175158"/>
          </a:xfrm>
          <a:prstGeom prst="rect">
            <a:avLst/>
          </a:prstGeom>
        </p:spPr>
      </p:pic>
    </p:spTree>
    <p:extLst>
      <p:ext uri="{BB962C8B-B14F-4D97-AF65-F5344CB8AC3E}">
        <p14:creationId xmlns:p14="http://schemas.microsoft.com/office/powerpoint/2010/main" val="1643901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967605" y="447689"/>
            <a:ext cx="3604395"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GAME SETUP</a:t>
            </a:r>
            <a:endParaRPr dirty="0"/>
          </a:p>
        </p:txBody>
      </p:sp>
      <p:pic>
        <p:nvPicPr>
          <p:cNvPr id="3" name="Picture 2">
            <a:extLst>
              <a:ext uri="{FF2B5EF4-FFF2-40B4-BE49-F238E27FC236}">
                <a16:creationId xmlns:a16="http://schemas.microsoft.com/office/drawing/2014/main" id="{06A1B0A1-704B-431F-B1FB-D5727D654D9A}"/>
              </a:ext>
            </a:extLst>
          </p:cNvPr>
          <p:cNvPicPr>
            <a:picLocks noChangeAspect="1"/>
          </p:cNvPicPr>
          <p:nvPr/>
        </p:nvPicPr>
        <p:blipFill>
          <a:blip r:embed="rId3"/>
          <a:stretch>
            <a:fillRect/>
          </a:stretch>
        </p:blipFill>
        <p:spPr>
          <a:xfrm>
            <a:off x="967605" y="1231589"/>
            <a:ext cx="4907213" cy="2502225"/>
          </a:xfrm>
          <a:prstGeom prst="rect">
            <a:avLst/>
          </a:prstGeom>
        </p:spPr>
      </p:pic>
      <p:pic>
        <p:nvPicPr>
          <p:cNvPr id="6" name="Picture 5">
            <a:extLst>
              <a:ext uri="{FF2B5EF4-FFF2-40B4-BE49-F238E27FC236}">
                <a16:creationId xmlns:a16="http://schemas.microsoft.com/office/drawing/2014/main" id="{5B11A785-501C-4609-BE73-C3D3350E551A}"/>
              </a:ext>
            </a:extLst>
          </p:cNvPr>
          <p:cNvPicPr>
            <a:picLocks noChangeAspect="1"/>
          </p:cNvPicPr>
          <p:nvPr/>
        </p:nvPicPr>
        <p:blipFill>
          <a:blip r:embed="rId4"/>
          <a:stretch>
            <a:fillRect/>
          </a:stretch>
        </p:blipFill>
        <p:spPr>
          <a:xfrm>
            <a:off x="967605" y="3733814"/>
            <a:ext cx="4907213" cy="1314432"/>
          </a:xfrm>
          <a:prstGeom prst="rect">
            <a:avLst/>
          </a:prstGeom>
        </p:spPr>
      </p:pic>
    </p:spTree>
    <p:extLst>
      <p:ext uri="{BB962C8B-B14F-4D97-AF65-F5344CB8AC3E}">
        <p14:creationId xmlns:p14="http://schemas.microsoft.com/office/powerpoint/2010/main" val="3670850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11" name="Google Shape;247;p33">
            <a:extLst>
              <a:ext uri="{FF2B5EF4-FFF2-40B4-BE49-F238E27FC236}">
                <a16:creationId xmlns:a16="http://schemas.microsoft.com/office/drawing/2014/main" id="{786118E3-6C5B-4C79-BA82-6987ED905892}"/>
              </a:ext>
            </a:extLst>
          </p:cNvPr>
          <p:cNvSpPr txBox="1">
            <a:spLocks/>
          </p:cNvSpPr>
          <p:nvPr/>
        </p:nvSpPr>
        <p:spPr>
          <a:xfrm>
            <a:off x="967605" y="447689"/>
            <a:ext cx="5914458" cy="78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200"/>
              <a:buFont typeface="Amatic SC"/>
              <a:buNone/>
              <a:defRPr sz="6500" b="1" i="0" u="none" strike="noStrike" cap="none">
                <a:solidFill>
                  <a:schemeClr val="lt2"/>
                </a:solidFill>
                <a:highlight>
                  <a:schemeClr val="dk1"/>
                </a:highlight>
                <a:latin typeface="Amatic SC"/>
                <a:ea typeface="Amatic SC"/>
                <a:cs typeface="Amatic SC"/>
                <a:sym typeface="Amatic SC"/>
              </a:defRPr>
            </a:lvl1pPr>
            <a:lvl2pPr marR="0" lvl="1"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2pPr>
            <a:lvl3pPr marR="0" lvl="2"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3pPr>
            <a:lvl4pPr marR="0" lvl="3"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4pPr>
            <a:lvl5pPr marR="0" lvl="4"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5pPr>
            <a:lvl6pPr marR="0" lvl="5"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6pPr>
            <a:lvl7pPr marR="0" lvl="6"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7pPr>
            <a:lvl8pPr marR="0" lvl="7"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8pPr>
            <a:lvl9pPr marR="0" lvl="8"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9pPr>
          </a:lstStyle>
          <a:p>
            <a:r>
              <a:rPr lang="en-US" dirty="0"/>
              <a:t>MODEL – VIEW - CONTROL</a:t>
            </a:r>
          </a:p>
        </p:txBody>
      </p:sp>
      <p:pic>
        <p:nvPicPr>
          <p:cNvPr id="1026" name="Picture 2">
            <a:extLst>
              <a:ext uri="{FF2B5EF4-FFF2-40B4-BE49-F238E27FC236}">
                <a16:creationId xmlns:a16="http://schemas.microsoft.com/office/drawing/2014/main" id="{85D8940C-C369-43EB-A47B-9E1E0671166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455" b="89455" l="6522" r="94071">
                        <a14:foregroundMark x1="33399" y1="60000" x2="33399" y2="60000"/>
                        <a14:foregroundMark x1="32609" y1="64000" x2="32609" y2="64000"/>
                        <a14:foregroundMark x1="20751" y1="63636" x2="20751" y2="63636"/>
                        <a14:foregroundMark x1="6719" y1="65455" x2="6719" y2="65455"/>
                        <a14:foregroundMark x1="79842" y1="59636" x2="79842" y2="59636"/>
                        <a14:foregroundMark x1="76087" y1="59636" x2="76087" y2="59636"/>
                        <a14:foregroundMark x1="74308" y1="59636" x2="74308" y2="59636"/>
                        <a14:foregroundMark x1="74308" y1="60000" x2="78261" y2="59273"/>
                        <a14:foregroundMark x1="69565" y1="60000" x2="69565" y2="60000"/>
                        <a14:foregroundMark x1="67787" y1="59636" x2="67787" y2="59636"/>
                        <a14:foregroundMark x1="66206" y1="59636" x2="66206" y2="59636"/>
                        <a14:foregroundMark x1="65217" y1="61818" x2="65217" y2="61818"/>
                        <a14:foregroundMark x1="70356" y1="62182" x2="70356" y2="62182"/>
                        <a14:foregroundMark x1="87352" y1="63273" x2="87352" y2="63273"/>
                        <a14:foregroundMark x1="94071" y1="64727" x2="94071" y2="64727"/>
                        <a14:foregroundMark x1="53557" y1="62545" x2="53557" y2="62545"/>
                        <a14:foregroundMark x1="51186" y1="48364" x2="51186" y2="48364"/>
                        <a14:foregroundMark x1="51779" y1="53091" x2="51779" y2="53091"/>
                        <a14:foregroundMark x1="45652" y1="65455" x2="45652" y2="65455"/>
                        <a14:foregroundMark x1="20949" y1="30182" x2="20949" y2="30182"/>
                        <a14:foregroundMark x1="80435" y1="34545" x2="80435" y2="34545"/>
                      </a14:backgroundRemoval>
                    </a14:imgEffect>
                  </a14:imgLayer>
                </a14:imgProps>
              </a:ext>
              <a:ext uri="{28A0092B-C50C-407E-A947-70E740481C1C}">
                <a14:useLocalDpi xmlns:a14="http://schemas.microsoft.com/office/drawing/2010/main" val="0"/>
              </a:ext>
            </a:extLst>
          </a:blip>
          <a:srcRect/>
          <a:stretch>
            <a:fillRect/>
          </a:stretch>
        </p:blipFill>
        <p:spPr bwMode="auto">
          <a:xfrm>
            <a:off x="1489634" y="1345413"/>
            <a:ext cx="6164732" cy="3350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261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11" name="Google Shape;247;p33">
            <a:extLst>
              <a:ext uri="{FF2B5EF4-FFF2-40B4-BE49-F238E27FC236}">
                <a16:creationId xmlns:a16="http://schemas.microsoft.com/office/drawing/2014/main" id="{786118E3-6C5B-4C79-BA82-6987ED905892}"/>
              </a:ext>
            </a:extLst>
          </p:cNvPr>
          <p:cNvSpPr txBox="1">
            <a:spLocks/>
          </p:cNvSpPr>
          <p:nvPr/>
        </p:nvSpPr>
        <p:spPr>
          <a:xfrm>
            <a:off x="967605" y="447689"/>
            <a:ext cx="5914458" cy="78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200"/>
              <a:buFont typeface="Amatic SC"/>
              <a:buNone/>
              <a:defRPr sz="6500" b="1" i="0" u="none" strike="noStrike" cap="none">
                <a:solidFill>
                  <a:schemeClr val="lt2"/>
                </a:solidFill>
                <a:highlight>
                  <a:schemeClr val="dk1"/>
                </a:highlight>
                <a:latin typeface="Amatic SC"/>
                <a:ea typeface="Amatic SC"/>
                <a:cs typeface="Amatic SC"/>
                <a:sym typeface="Amatic SC"/>
              </a:defRPr>
            </a:lvl1pPr>
            <a:lvl2pPr marR="0" lvl="1"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2pPr>
            <a:lvl3pPr marR="0" lvl="2"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3pPr>
            <a:lvl4pPr marR="0" lvl="3"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4pPr>
            <a:lvl5pPr marR="0" lvl="4"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5pPr>
            <a:lvl6pPr marR="0" lvl="5"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6pPr>
            <a:lvl7pPr marR="0" lvl="6"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7pPr>
            <a:lvl8pPr marR="0" lvl="7"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8pPr>
            <a:lvl9pPr marR="0" lvl="8"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9pPr>
          </a:lstStyle>
          <a:p>
            <a:r>
              <a:rPr lang="en-US" dirty="0"/>
              <a:t>MODEL</a:t>
            </a:r>
          </a:p>
        </p:txBody>
      </p:sp>
      <p:sp>
        <p:nvSpPr>
          <p:cNvPr id="6" name="Google Shape;248;p33">
            <a:extLst>
              <a:ext uri="{FF2B5EF4-FFF2-40B4-BE49-F238E27FC236}">
                <a16:creationId xmlns:a16="http://schemas.microsoft.com/office/drawing/2014/main" id="{A2E7B28F-B566-4E5B-9303-57F6902AB0EC}"/>
              </a:ext>
            </a:extLst>
          </p:cNvPr>
          <p:cNvSpPr txBox="1">
            <a:spLocks noGrp="1"/>
          </p:cNvSpPr>
          <p:nvPr>
            <p:ph type="subTitle" idx="1"/>
          </p:nvPr>
        </p:nvSpPr>
        <p:spPr>
          <a:xfrm>
            <a:off x="3011554" y="1231589"/>
            <a:ext cx="5523490" cy="34159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1"/>
                </a:solidFill>
                <a:latin typeface="Share Tech" panose="00000500000000000000" pitchFamily="2" charset="0"/>
              </a:rPr>
              <a:t>The Model contains the basic, underlying data access methods and data storage. </a:t>
            </a:r>
          </a:p>
          <a:p>
            <a:pPr marL="0" lvl="0" indent="0" algn="l" rtl="0">
              <a:spcBef>
                <a:spcPts val="0"/>
              </a:spcBef>
              <a:spcAft>
                <a:spcPts val="0"/>
              </a:spcAft>
              <a:buNone/>
            </a:pPr>
            <a:endParaRPr lang="en-US" sz="2000" dirty="0">
              <a:solidFill>
                <a:schemeClr val="bg1"/>
              </a:solidFill>
              <a:latin typeface="Share Tech" panose="00000500000000000000" pitchFamily="2" charset="0"/>
            </a:endParaRPr>
          </a:p>
          <a:p>
            <a:pPr marL="0" lvl="0" indent="0" algn="l" rtl="0">
              <a:spcBef>
                <a:spcPts val="0"/>
              </a:spcBef>
              <a:spcAft>
                <a:spcPts val="0"/>
              </a:spcAft>
              <a:buNone/>
            </a:pPr>
            <a:endParaRPr lang="en-US" sz="2000" dirty="0">
              <a:solidFill>
                <a:schemeClr val="bg1"/>
              </a:solidFill>
              <a:latin typeface="Share Tech" panose="00000500000000000000" pitchFamily="2" charset="0"/>
            </a:endParaRPr>
          </a:p>
          <a:p>
            <a:pPr marL="0" lvl="0" indent="0" algn="l" rtl="0">
              <a:spcBef>
                <a:spcPts val="0"/>
              </a:spcBef>
              <a:spcAft>
                <a:spcPts val="0"/>
              </a:spcAft>
              <a:buNone/>
            </a:pPr>
            <a:r>
              <a:rPr lang="en-US" sz="2000" dirty="0">
                <a:solidFill>
                  <a:schemeClr val="bg1"/>
                </a:solidFill>
                <a:latin typeface="Share Tech" panose="00000500000000000000" pitchFamily="2" charset="0"/>
              </a:rPr>
              <a:t>This part is a connection between two components, View and Controller. </a:t>
            </a:r>
          </a:p>
          <a:p>
            <a:pPr marL="0" lvl="0" indent="0" algn="l" rtl="0">
              <a:spcBef>
                <a:spcPts val="0"/>
              </a:spcBef>
              <a:spcAft>
                <a:spcPts val="0"/>
              </a:spcAft>
              <a:buNone/>
            </a:pPr>
            <a:endParaRPr lang="en-US" sz="2000" dirty="0">
              <a:solidFill>
                <a:schemeClr val="bg1"/>
              </a:solidFill>
              <a:latin typeface="Share Tech" panose="00000500000000000000" pitchFamily="2" charset="0"/>
            </a:endParaRPr>
          </a:p>
          <a:p>
            <a:pPr marL="0" lvl="0" indent="0" algn="l" rtl="0">
              <a:spcBef>
                <a:spcPts val="0"/>
              </a:spcBef>
              <a:spcAft>
                <a:spcPts val="0"/>
              </a:spcAft>
              <a:buNone/>
            </a:pPr>
            <a:endParaRPr lang="en-US" sz="2000" dirty="0">
              <a:solidFill>
                <a:schemeClr val="bg1"/>
              </a:solidFill>
              <a:latin typeface="Share Tech" panose="00000500000000000000" pitchFamily="2" charset="0"/>
            </a:endParaRPr>
          </a:p>
          <a:p>
            <a:pPr marL="0" lvl="0" indent="0" algn="l" rtl="0">
              <a:spcBef>
                <a:spcPts val="0"/>
              </a:spcBef>
              <a:spcAft>
                <a:spcPts val="0"/>
              </a:spcAft>
              <a:buNone/>
            </a:pPr>
            <a:r>
              <a:rPr lang="en-US" sz="2000" dirty="0">
                <a:solidFill>
                  <a:schemeClr val="bg1"/>
                </a:solidFill>
                <a:latin typeface="Share Tech" panose="00000500000000000000" pitchFamily="2" charset="0"/>
              </a:rPr>
              <a:t>When model changes, it notifies the view.</a:t>
            </a:r>
          </a:p>
          <a:p>
            <a:pPr marL="0" lvl="0" indent="0" algn="l" rtl="0">
              <a:spcBef>
                <a:spcPts val="0"/>
              </a:spcBef>
              <a:spcAft>
                <a:spcPts val="0"/>
              </a:spcAft>
              <a:buNone/>
            </a:pPr>
            <a:endParaRPr lang="en-US" dirty="0">
              <a:solidFill>
                <a:schemeClr val="bg1"/>
              </a:solidFill>
              <a:latin typeface="Share Tech" panose="00000500000000000000" pitchFamily="2" charset="0"/>
            </a:endParaRPr>
          </a:p>
        </p:txBody>
      </p:sp>
      <p:pic>
        <p:nvPicPr>
          <p:cNvPr id="9" name="Picture 8">
            <a:extLst>
              <a:ext uri="{FF2B5EF4-FFF2-40B4-BE49-F238E27FC236}">
                <a16:creationId xmlns:a16="http://schemas.microsoft.com/office/drawing/2014/main" id="{0DC7B761-AA9F-4A56-A970-7BB8FD52CED6}"/>
              </a:ext>
            </a:extLst>
          </p:cNvPr>
          <p:cNvPicPr>
            <a:picLocks noChangeAspect="1"/>
          </p:cNvPicPr>
          <p:nvPr/>
        </p:nvPicPr>
        <p:blipFill>
          <a:blip r:embed="rId3"/>
          <a:stretch>
            <a:fillRect/>
          </a:stretch>
        </p:blipFill>
        <p:spPr>
          <a:xfrm>
            <a:off x="496954" y="1231589"/>
            <a:ext cx="2514600" cy="409575"/>
          </a:xfrm>
          <a:prstGeom prst="rect">
            <a:avLst/>
          </a:prstGeom>
        </p:spPr>
      </p:pic>
      <p:pic>
        <p:nvPicPr>
          <p:cNvPr id="12" name="Picture 11">
            <a:extLst>
              <a:ext uri="{FF2B5EF4-FFF2-40B4-BE49-F238E27FC236}">
                <a16:creationId xmlns:a16="http://schemas.microsoft.com/office/drawing/2014/main" id="{420F938A-6707-4454-8FD6-4ABF57207C0B}"/>
              </a:ext>
            </a:extLst>
          </p:cNvPr>
          <p:cNvPicPr>
            <a:picLocks noChangeAspect="1"/>
          </p:cNvPicPr>
          <p:nvPr/>
        </p:nvPicPr>
        <p:blipFill>
          <a:blip r:embed="rId4"/>
          <a:stretch>
            <a:fillRect/>
          </a:stretch>
        </p:blipFill>
        <p:spPr>
          <a:xfrm>
            <a:off x="496954" y="1641164"/>
            <a:ext cx="2514600" cy="409575"/>
          </a:xfrm>
          <a:prstGeom prst="rect">
            <a:avLst/>
          </a:prstGeom>
        </p:spPr>
      </p:pic>
      <p:pic>
        <p:nvPicPr>
          <p:cNvPr id="14" name="Picture 13">
            <a:extLst>
              <a:ext uri="{FF2B5EF4-FFF2-40B4-BE49-F238E27FC236}">
                <a16:creationId xmlns:a16="http://schemas.microsoft.com/office/drawing/2014/main" id="{9C5EAB0C-EE90-43FF-A1DD-AA131AE002E7}"/>
              </a:ext>
            </a:extLst>
          </p:cNvPr>
          <p:cNvPicPr>
            <a:picLocks noChangeAspect="1"/>
          </p:cNvPicPr>
          <p:nvPr/>
        </p:nvPicPr>
        <p:blipFill>
          <a:blip r:embed="rId5"/>
          <a:stretch>
            <a:fillRect/>
          </a:stretch>
        </p:blipFill>
        <p:spPr>
          <a:xfrm>
            <a:off x="496954" y="2050739"/>
            <a:ext cx="2514600" cy="409575"/>
          </a:xfrm>
          <a:prstGeom prst="rect">
            <a:avLst/>
          </a:prstGeom>
        </p:spPr>
      </p:pic>
      <p:pic>
        <p:nvPicPr>
          <p:cNvPr id="16" name="Picture 15">
            <a:extLst>
              <a:ext uri="{FF2B5EF4-FFF2-40B4-BE49-F238E27FC236}">
                <a16:creationId xmlns:a16="http://schemas.microsoft.com/office/drawing/2014/main" id="{2283A732-C480-4DB6-8D1A-1FE63599B9F5}"/>
              </a:ext>
            </a:extLst>
          </p:cNvPr>
          <p:cNvPicPr>
            <a:picLocks noChangeAspect="1"/>
          </p:cNvPicPr>
          <p:nvPr/>
        </p:nvPicPr>
        <p:blipFill>
          <a:blip r:embed="rId6"/>
          <a:stretch>
            <a:fillRect/>
          </a:stretch>
        </p:blipFill>
        <p:spPr>
          <a:xfrm>
            <a:off x="496955" y="2425064"/>
            <a:ext cx="2514600" cy="409575"/>
          </a:xfrm>
          <a:prstGeom prst="rect">
            <a:avLst/>
          </a:prstGeom>
        </p:spPr>
      </p:pic>
      <p:pic>
        <p:nvPicPr>
          <p:cNvPr id="18" name="Picture 17">
            <a:extLst>
              <a:ext uri="{FF2B5EF4-FFF2-40B4-BE49-F238E27FC236}">
                <a16:creationId xmlns:a16="http://schemas.microsoft.com/office/drawing/2014/main" id="{4918F87A-5797-4891-86C1-3933800C4B60}"/>
              </a:ext>
            </a:extLst>
          </p:cNvPr>
          <p:cNvPicPr>
            <a:picLocks noChangeAspect="1"/>
          </p:cNvPicPr>
          <p:nvPr/>
        </p:nvPicPr>
        <p:blipFill>
          <a:blip r:embed="rId7"/>
          <a:stretch>
            <a:fillRect/>
          </a:stretch>
        </p:blipFill>
        <p:spPr>
          <a:xfrm>
            <a:off x="496954" y="2834639"/>
            <a:ext cx="2514599" cy="409575"/>
          </a:xfrm>
          <a:prstGeom prst="rect">
            <a:avLst/>
          </a:prstGeom>
        </p:spPr>
      </p:pic>
      <p:pic>
        <p:nvPicPr>
          <p:cNvPr id="22" name="Picture 21">
            <a:extLst>
              <a:ext uri="{FF2B5EF4-FFF2-40B4-BE49-F238E27FC236}">
                <a16:creationId xmlns:a16="http://schemas.microsoft.com/office/drawing/2014/main" id="{030B5AE7-5155-478E-9DC1-772514F85EA0}"/>
              </a:ext>
            </a:extLst>
          </p:cNvPr>
          <p:cNvPicPr>
            <a:picLocks noChangeAspect="1"/>
          </p:cNvPicPr>
          <p:nvPr/>
        </p:nvPicPr>
        <p:blipFill>
          <a:blip r:embed="rId8"/>
          <a:stretch>
            <a:fillRect/>
          </a:stretch>
        </p:blipFill>
        <p:spPr>
          <a:xfrm>
            <a:off x="496954" y="3244214"/>
            <a:ext cx="2514599" cy="409575"/>
          </a:xfrm>
          <a:prstGeom prst="rect">
            <a:avLst/>
          </a:prstGeom>
        </p:spPr>
      </p:pic>
      <p:pic>
        <p:nvPicPr>
          <p:cNvPr id="24" name="Picture 23">
            <a:extLst>
              <a:ext uri="{FF2B5EF4-FFF2-40B4-BE49-F238E27FC236}">
                <a16:creationId xmlns:a16="http://schemas.microsoft.com/office/drawing/2014/main" id="{1A7F2794-7649-4823-82F3-91C01C870336}"/>
              </a:ext>
            </a:extLst>
          </p:cNvPr>
          <p:cNvPicPr>
            <a:picLocks noChangeAspect="1"/>
          </p:cNvPicPr>
          <p:nvPr/>
        </p:nvPicPr>
        <p:blipFill>
          <a:blip r:embed="rId9"/>
          <a:stretch>
            <a:fillRect/>
          </a:stretch>
        </p:blipFill>
        <p:spPr>
          <a:xfrm>
            <a:off x="496954" y="3653789"/>
            <a:ext cx="2514599" cy="409575"/>
          </a:xfrm>
          <a:prstGeom prst="rect">
            <a:avLst/>
          </a:prstGeom>
        </p:spPr>
      </p:pic>
    </p:spTree>
    <p:extLst>
      <p:ext uri="{BB962C8B-B14F-4D97-AF65-F5344CB8AC3E}">
        <p14:creationId xmlns:p14="http://schemas.microsoft.com/office/powerpoint/2010/main" val="428438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11" name="Google Shape;247;p33">
            <a:extLst>
              <a:ext uri="{FF2B5EF4-FFF2-40B4-BE49-F238E27FC236}">
                <a16:creationId xmlns:a16="http://schemas.microsoft.com/office/drawing/2014/main" id="{786118E3-6C5B-4C79-BA82-6987ED905892}"/>
              </a:ext>
            </a:extLst>
          </p:cNvPr>
          <p:cNvSpPr txBox="1">
            <a:spLocks/>
          </p:cNvSpPr>
          <p:nvPr/>
        </p:nvSpPr>
        <p:spPr>
          <a:xfrm>
            <a:off x="967605" y="447689"/>
            <a:ext cx="5914458" cy="78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200"/>
              <a:buFont typeface="Amatic SC"/>
              <a:buNone/>
              <a:defRPr sz="6500" b="1" i="0" u="none" strike="noStrike" cap="none">
                <a:solidFill>
                  <a:schemeClr val="lt2"/>
                </a:solidFill>
                <a:highlight>
                  <a:schemeClr val="dk1"/>
                </a:highlight>
                <a:latin typeface="Amatic SC"/>
                <a:ea typeface="Amatic SC"/>
                <a:cs typeface="Amatic SC"/>
                <a:sym typeface="Amatic SC"/>
              </a:defRPr>
            </a:lvl1pPr>
            <a:lvl2pPr marR="0" lvl="1"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2pPr>
            <a:lvl3pPr marR="0" lvl="2"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3pPr>
            <a:lvl4pPr marR="0" lvl="3"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4pPr>
            <a:lvl5pPr marR="0" lvl="4"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5pPr>
            <a:lvl6pPr marR="0" lvl="5"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6pPr>
            <a:lvl7pPr marR="0" lvl="6"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7pPr>
            <a:lvl8pPr marR="0" lvl="7"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8pPr>
            <a:lvl9pPr marR="0" lvl="8"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9pPr>
          </a:lstStyle>
          <a:p>
            <a:r>
              <a:rPr lang="en-US" dirty="0"/>
              <a:t>VIEW</a:t>
            </a:r>
          </a:p>
        </p:txBody>
      </p:sp>
      <p:sp>
        <p:nvSpPr>
          <p:cNvPr id="6" name="Google Shape;248;p33">
            <a:extLst>
              <a:ext uri="{FF2B5EF4-FFF2-40B4-BE49-F238E27FC236}">
                <a16:creationId xmlns:a16="http://schemas.microsoft.com/office/drawing/2014/main" id="{A2E7B28F-B566-4E5B-9303-57F6902AB0EC}"/>
              </a:ext>
            </a:extLst>
          </p:cNvPr>
          <p:cNvSpPr txBox="1">
            <a:spLocks noGrp="1"/>
          </p:cNvSpPr>
          <p:nvPr>
            <p:ph type="subTitle" idx="1"/>
          </p:nvPr>
        </p:nvSpPr>
        <p:spPr>
          <a:xfrm>
            <a:off x="3011554" y="1231589"/>
            <a:ext cx="5523490" cy="34159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1"/>
                </a:solidFill>
                <a:latin typeface="Share Tech" panose="00000500000000000000" pitchFamily="2" charset="0"/>
              </a:rPr>
              <a:t>View is the means of displaying objects in an application. It includes anything that is visible to the user.</a:t>
            </a:r>
          </a:p>
          <a:p>
            <a:pPr marL="0" lvl="0" indent="0" algn="l" rtl="0">
              <a:spcBef>
                <a:spcPts val="0"/>
              </a:spcBef>
              <a:spcAft>
                <a:spcPts val="0"/>
              </a:spcAft>
              <a:buNone/>
            </a:pPr>
            <a:endParaRPr lang="en-US" sz="2000" dirty="0">
              <a:solidFill>
                <a:schemeClr val="bg1"/>
              </a:solidFill>
              <a:latin typeface="Share Tech" panose="00000500000000000000" pitchFamily="2" charset="0"/>
            </a:endParaRPr>
          </a:p>
          <a:p>
            <a:pPr marL="0" lvl="0" indent="0" algn="l" rtl="0">
              <a:spcBef>
                <a:spcPts val="0"/>
              </a:spcBef>
              <a:spcAft>
                <a:spcPts val="0"/>
              </a:spcAft>
              <a:buNone/>
            </a:pPr>
            <a:r>
              <a:rPr lang="en-US" sz="2000" dirty="0">
                <a:solidFill>
                  <a:schemeClr val="bg1"/>
                </a:solidFill>
                <a:latin typeface="Share Tech" panose="00000500000000000000" pitchFamily="2" charset="0"/>
              </a:rPr>
              <a:t>Views that offer access into the model. These should be well implemented and function perfectly.</a:t>
            </a:r>
          </a:p>
          <a:p>
            <a:pPr marL="0" lvl="0" indent="0" algn="l" rtl="0">
              <a:spcBef>
                <a:spcPts val="0"/>
              </a:spcBef>
              <a:spcAft>
                <a:spcPts val="0"/>
              </a:spcAft>
              <a:buNone/>
            </a:pPr>
            <a:endParaRPr lang="en-US" sz="2000" dirty="0">
              <a:solidFill>
                <a:schemeClr val="bg1"/>
              </a:solidFill>
              <a:latin typeface="Share Tech" panose="00000500000000000000" pitchFamily="2" charset="0"/>
            </a:endParaRPr>
          </a:p>
          <a:p>
            <a:pPr marL="0" lvl="0" indent="0" algn="l" rtl="0">
              <a:spcBef>
                <a:spcPts val="0"/>
              </a:spcBef>
              <a:spcAft>
                <a:spcPts val="0"/>
              </a:spcAft>
              <a:buNone/>
            </a:pPr>
            <a:r>
              <a:rPr lang="en-US" sz="2000" dirty="0">
                <a:solidFill>
                  <a:schemeClr val="bg1"/>
                </a:solidFill>
                <a:latin typeface="Share Tech" panose="00000500000000000000" pitchFamily="2" charset="0"/>
              </a:rPr>
              <a:t>The view knows how to draw model and calls controller as reaction on user input.</a:t>
            </a:r>
          </a:p>
          <a:p>
            <a:pPr marL="0" lvl="0" indent="0" algn="l" rtl="0">
              <a:spcBef>
                <a:spcPts val="0"/>
              </a:spcBef>
              <a:spcAft>
                <a:spcPts val="0"/>
              </a:spcAft>
              <a:buNone/>
            </a:pPr>
            <a:endParaRPr lang="en-US" sz="2000" dirty="0">
              <a:solidFill>
                <a:schemeClr val="bg1"/>
              </a:solidFill>
              <a:latin typeface="Share Tech" panose="00000500000000000000" pitchFamily="2" charset="0"/>
            </a:endParaRPr>
          </a:p>
          <a:p>
            <a:pPr marL="0" lvl="0" indent="0" algn="l" rtl="0">
              <a:spcBef>
                <a:spcPts val="0"/>
              </a:spcBef>
              <a:spcAft>
                <a:spcPts val="0"/>
              </a:spcAft>
              <a:buNone/>
            </a:pPr>
            <a:endParaRPr lang="en-US" sz="2000" dirty="0">
              <a:solidFill>
                <a:schemeClr val="bg1"/>
              </a:solidFill>
              <a:latin typeface="Share Tech" panose="00000500000000000000" pitchFamily="2" charset="0"/>
            </a:endParaRPr>
          </a:p>
        </p:txBody>
      </p:sp>
      <p:pic>
        <p:nvPicPr>
          <p:cNvPr id="7" name="Picture 6">
            <a:extLst>
              <a:ext uri="{FF2B5EF4-FFF2-40B4-BE49-F238E27FC236}">
                <a16:creationId xmlns:a16="http://schemas.microsoft.com/office/drawing/2014/main" id="{17D826E1-EB36-45D8-A457-B9ED4CD54374}"/>
              </a:ext>
            </a:extLst>
          </p:cNvPr>
          <p:cNvPicPr>
            <a:picLocks noChangeAspect="1"/>
          </p:cNvPicPr>
          <p:nvPr/>
        </p:nvPicPr>
        <p:blipFill>
          <a:blip r:embed="rId3"/>
          <a:stretch>
            <a:fillRect/>
          </a:stretch>
        </p:blipFill>
        <p:spPr>
          <a:xfrm>
            <a:off x="967605" y="1231589"/>
            <a:ext cx="1781175" cy="609600"/>
          </a:xfrm>
          <a:prstGeom prst="rect">
            <a:avLst/>
          </a:prstGeom>
        </p:spPr>
      </p:pic>
    </p:spTree>
    <p:extLst>
      <p:ext uri="{BB962C8B-B14F-4D97-AF65-F5344CB8AC3E}">
        <p14:creationId xmlns:p14="http://schemas.microsoft.com/office/powerpoint/2010/main" val="807062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11" name="Google Shape;247;p33">
            <a:extLst>
              <a:ext uri="{FF2B5EF4-FFF2-40B4-BE49-F238E27FC236}">
                <a16:creationId xmlns:a16="http://schemas.microsoft.com/office/drawing/2014/main" id="{786118E3-6C5B-4C79-BA82-6987ED905892}"/>
              </a:ext>
            </a:extLst>
          </p:cNvPr>
          <p:cNvSpPr txBox="1">
            <a:spLocks/>
          </p:cNvSpPr>
          <p:nvPr/>
        </p:nvSpPr>
        <p:spPr>
          <a:xfrm>
            <a:off x="967605" y="447689"/>
            <a:ext cx="5914458" cy="78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200"/>
              <a:buFont typeface="Amatic SC"/>
              <a:buNone/>
              <a:defRPr sz="6500" b="1" i="0" u="none" strike="noStrike" cap="none">
                <a:solidFill>
                  <a:schemeClr val="lt2"/>
                </a:solidFill>
                <a:highlight>
                  <a:schemeClr val="dk1"/>
                </a:highlight>
                <a:latin typeface="Amatic SC"/>
                <a:ea typeface="Amatic SC"/>
                <a:cs typeface="Amatic SC"/>
                <a:sym typeface="Amatic SC"/>
              </a:defRPr>
            </a:lvl1pPr>
            <a:lvl2pPr marR="0" lvl="1"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2pPr>
            <a:lvl3pPr marR="0" lvl="2"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3pPr>
            <a:lvl4pPr marR="0" lvl="3"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4pPr>
            <a:lvl5pPr marR="0" lvl="4"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5pPr>
            <a:lvl6pPr marR="0" lvl="5"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6pPr>
            <a:lvl7pPr marR="0" lvl="6"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7pPr>
            <a:lvl8pPr marR="0" lvl="7"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8pPr>
            <a:lvl9pPr marR="0" lvl="8" algn="ctr" rtl="0">
              <a:lnSpc>
                <a:spcPct val="100000"/>
              </a:lnSpc>
              <a:spcBef>
                <a:spcPts val="0"/>
              </a:spcBef>
              <a:spcAft>
                <a:spcPts val="0"/>
              </a:spcAft>
              <a:buClr>
                <a:schemeClr val="lt2"/>
              </a:buClr>
              <a:buSzPts val="4200"/>
              <a:buFont typeface="Amatic SC"/>
              <a:buNone/>
              <a:defRPr sz="4200" b="1" i="0" u="none" strike="noStrike" cap="none">
                <a:solidFill>
                  <a:schemeClr val="lt2"/>
                </a:solidFill>
                <a:highlight>
                  <a:schemeClr val="dk1"/>
                </a:highlight>
                <a:latin typeface="Amatic SC"/>
                <a:ea typeface="Amatic SC"/>
                <a:cs typeface="Amatic SC"/>
                <a:sym typeface="Amatic SC"/>
              </a:defRPr>
            </a:lvl9pPr>
          </a:lstStyle>
          <a:p>
            <a:r>
              <a:rPr lang="en-US" dirty="0"/>
              <a:t>Controller</a:t>
            </a:r>
          </a:p>
        </p:txBody>
      </p:sp>
      <p:sp>
        <p:nvSpPr>
          <p:cNvPr id="6" name="Google Shape;248;p33">
            <a:extLst>
              <a:ext uri="{FF2B5EF4-FFF2-40B4-BE49-F238E27FC236}">
                <a16:creationId xmlns:a16="http://schemas.microsoft.com/office/drawing/2014/main" id="{A2E7B28F-B566-4E5B-9303-57F6902AB0EC}"/>
              </a:ext>
            </a:extLst>
          </p:cNvPr>
          <p:cNvSpPr txBox="1">
            <a:spLocks noGrp="1"/>
          </p:cNvSpPr>
          <p:nvPr>
            <p:ph type="subTitle" idx="1"/>
          </p:nvPr>
        </p:nvSpPr>
        <p:spPr>
          <a:xfrm>
            <a:off x="967604" y="1279844"/>
            <a:ext cx="7148707" cy="34159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1"/>
                </a:solidFill>
                <a:latin typeface="Share Tech" panose="00000500000000000000" pitchFamily="2" charset="0"/>
              </a:rPr>
              <a:t>Controller is the part of the software that listens for user input and reacts accordingly.</a:t>
            </a:r>
          </a:p>
          <a:p>
            <a:pPr marL="0" lvl="0" indent="0" algn="l" rtl="0">
              <a:spcBef>
                <a:spcPts val="0"/>
              </a:spcBef>
              <a:spcAft>
                <a:spcPts val="0"/>
              </a:spcAft>
              <a:buNone/>
            </a:pPr>
            <a:endParaRPr lang="en-US" sz="2000" dirty="0">
              <a:solidFill>
                <a:schemeClr val="bg1"/>
              </a:solidFill>
              <a:latin typeface="Share Tech" panose="00000500000000000000" pitchFamily="2" charset="0"/>
            </a:endParaRPr>
          </a:p>
          <a:p>
            <a:pPr marL="0" lvl="0" indent="0" algn="l" rtl="0">
              <a:spcBef>
                <a:spcPts val="0"/>
              </a:spcBef>
              <a:spcAft>
                <a:spcPts val="0"/>
              </a:spcAft>
              <a:buNone/>
            </a:pPr>
            <a:r>
              <a:rPr lang="en-US" sz="2000" dirty="0">
                <a:solidFill>
                  <a:schemeClr val="bg1"/>
                </a:solidFill>
                <a:latin typeface="Share Tech" panose="00000500000000000000" pitchFamily="2" charset="0"/>
              </a:rPr>
              <a:t>When Views require information to draw the UI, the Controller should query the model for that information when requested to do so.</a:t>
            </a:r>
          </a:p>
          <a:p>
            <a:pPr marL="0" lvl="0" indent="0" algn="l" rtl="0">
              <a:spcBef>
                <a:spcPts val="0"/>
              </a:spcBef>
              <a:spcAft>
                <a:spcPts val="0"/>
              </a:spcAft>
              <a:buNone/>
            </a:pPr>
            <a:endParaRPr lang="en-US" sz="2000" dirty="0">
              <a:solidFill>
                <a:schemeClr val="bg1"/>
              </a:solidFill>
              <a:latin typeface="Share Tech" panose="00000500000000000000" pitchFamily="2" charset="0"/>
            </a:endParaRPr>
          </a:p>
          <a:p>
            <a:pPr marL="0" lvl="0" indent="0" algn="l" rtl="0">
              <a:spcBef>
                <a:spcPts val="0"/>
              </a:spcBef>
              <a:spcAft>
                <a:spcPts val="0"/>
              </a:spcAft>
              <a:buNone/>
            </a:pPr>
            <a:r>
              <a:rPr lang="en-US" sz="2000" dirty="0">
                <a:solidFill>
                  <a:schemeClr val="bg1"/>
                </a:solidFill>
                <a:latin typeface="Share Tech" panose="00000500000000000000" pitchFamily="2" charset="0"/>
              </a:rPr>
              <a:t>When validating if the launch missile action is allowed, the model should respond to the controller by returning information from a “launch missile” method call.</a:t>
            </a:r>
          </a:p>
        </p:txBody>
      </p:sp>
    </p:spTree>
    <p:extLst>
      <p:ext uri="{BB962C8B-B14F-4D97-AF65-F5344CB8AC3E}">
        <p14:creationId xmlns:p14="http://schemas.microsoft.com/office/powerpoint/2010/main" val="227159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967605" y="447689"/>
            <a:ext cx="3856186"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Structures</a:t>
            </a:r>
            <a:endParaRPr dirty="0"/>
          </a:p>
        </p:txBody>
      </p:sp>
      <p:sp>
        <p:nvSpPr>
          <p:cNvPr id="248" name="Google Shape;248;p33"/>
          <p:cNvSpPr txBox="1">
            <a:spLocks noGrp="1"/>
          </p:cNvSpPr>
          <p:nvPr>
            <p:ph type="subTitle" idx="1"/>
          </p:nvPr>
        </p:nvSpPr>
        <p:spPr>
          <a:xfrm>
            <a:off x="510877" y="1174121"/>
            <a:ext cx="5523490" cy="36445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accent4">
                    <a:lumMod val="20000"/>
                    <a:lumOff val="80000"/>
                  </a:schemeClr>
                </a:solidFill>
                <a:latin typeface="Share Tech" panose="00000500000000000000" pitchFamily="2" charset="0"/>
              </a:rPr>
              <a:t>Two – Dimensional Array </a:t>
            </a:r>
          </a:p>
          <a:p>
            <a:pPr marL="0" lvl="0" indent="0" algn="l" rtl="0">
              <a:spcBef>
                <a:spcPts val="0"/>
              </a:spcBef>
              <a:spcAft>
                <a:spcPts val="0"/>
              </a:spcAft>
              <a:buNone/>
            </a:pPr>
            <a:r>
              <a:rPr lang="en-US" sz="2000" dirty="0">
                <a:solidFill>
                  <a:schemeClr val="accent4">
                    <a:lumMod val="20000"/>
                    <a:lumOff val="80000"/>
                  </a:schemeClr>
                </a:solidFill>
                <a:latin typeface="Share Tech" panose="00000500000000000000" pitchFamily="2" charset="0"/>
              </a:rPr>
              <a:t>Each element can be accessed simply by using the x and y coordinates of the game board as array index.</a:t>
            </a:r>
          </a:p>
        </p:txBody>
      </p:sp>
      <p:pic>
        <p:nvPicPr>
          <p:cNvPr id="7" name="Picture 6">
            <a:extLst>
              <a:ext uri="{FF2B5EF4-FFF2-40B4-BE49-F238E27FC236}">
                <a16:creationId xmlns:a16="http://schemas.microsoft.com/office/drawing/2014/main" id="{737F1D44-3390-4B1E-AA5B-FE54027E6BDE}"/>
              </a:ext>
            </a:extLst>
          </p:cNvPr>
          <p:cNvPicPr>
            <a:picLocks noChangeAspect="1"/>
          </p:cNvPicPr>
          <p:nvPr/>
        </p:nvPicPr>
        <p:blipFill>
          <a:blip r:embed="rId3"/>
          <a:stretch>
            <a:fillRect/>
          </a:stretch>
        </p:blipFill>
        <p:spPr>
          <a:xfrm>
            <a:off x="512794" y="2241068"/>
            <a:ext cx="5565979" cy="2724150"/>
          </a:xfrm>
          <a:prstGeom prst="rect">
            <a:avLst/>
          </a:prstGeom>
        </p:spPr>
      </p:pic>
      <p:grpSp>
        <p:nvGrpSpPr>
          <p:cNvPr id="22" name="Google Shape;249;p33">
            <a:extLst>
              <a:ext uri="{FF2B5EF4-FFF2-40B4-BE49-F238E27FC236}">
                <a16:creationId xmlns:a16="http://schemas.microsoft.com/office/drawing/2014/main" id="{1FFCC970-E6AF-4C9A-9EF5-B41A55B25C07}"/>
              </a:ext>
            </a:extLst>
          </p:cNvPr>
          <p:cNvGrpSpPr/>
          <p:nvPr/>
        </p:nvGrpSpPr>
        <p:grpSpPr>
          <a:xfrm>
            <a:off x="6296320" y="1540347"/>
            <a:ext cx="2062831" cy="2062796"/>
            <a:chOff x="5686721" y="1540347"/>
            <a:chExt cx="2062831" cy="2062796"/>
          </a:xfrm>
        </p:grpSpPr>
        <p:sp>
          <p:nvSpPr>
            <p:cNvPr id="23" name="Google Shape;250;p33">
              <a:extLst>
                <a:ext uri="{FF2B5EF4-FFF2-40B4-BE49-F238E27FC236}">
                  <a16:creationId xmlns:a16="http://schemas.microsoft.com/office/drawing/2014/main" id="{2073A9DD-2C6B-4CC1-B5ED-020E7B2D649B}"/>
                </a:ext>
              </a:extLst>
            </p:cNvPr>
            <p:cNvSpPr/>
            <p:nvPr/>
          </p:nvSpPr>
          <p:spPr>
            <a:xfrm>
              <a:off x="5686721" y="1540347"/>
              <a:ext cx="2062831" cy="2062796"/>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w="223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1;p33">
              <a:extLst>
                <a:ext uri="{FF2B5EF4-FFF2-40B4-BE49-F238E27FC236}">
                  <a16:creationId xmlns:a16="http://schemas.microsoft.com/office/drawing/2014/main" id="{48045BFD-85B2-4CB4-9236-5743DFEF52CA}"/>
                </a:ext>
              </a:extLst>
            </p:cNvPr>
            <p:cNvSpPr/>
            <p:nvPr/>
          </p:nvSpPr>
          <p:spPr>
            <a:xfrm>
              <a:off x="6419478" y="1588953"/>
              <a:ext cx="441605" cy="765726"/>
            </a:xfrm>
            <a:custGeom>
              <a:avLst/>
              <a:gdLst/>
              <a:ahLst/>
              <a:cxnLst/>
              <a:rect l="l" t="t" r="r" b="b"/>
              <a:pathLst>
                <a:path w="12765" h="22134" extrusionOk="0">
                  <a:moveTo>
                    <a:pt x="8526" y="0"/>
                  </a:moveTo>
                  <a:cubicBezTo>
                    <a:pt x="5633" y="0"/>
                    <a:pt x="2763" y="441"/>
                    <a:pt x="1" y="1310"/>
                  </a:cubicBezTo>
                  <a:lnTo>
                    <a:pt x="3763" y="16978"/>
                  </a:lnTo>
                  <a:lnTo>
                    <a:pt x="7931" y="22134"/>
                  </a:lnTo>
                  <a:lnTo>
                    <a:pt x="10990" y="17145"/>
                  </a:lnTo>
                  <a:lnTo>
                    <a:pt x="12764" y="310"/>
                  </a:lnTo>
                  <a:cubicBezTo>
                    <a:pt x="11360" y="107"/>
                    <a:pt x="9943" y="0"/>
                    <a:pt x="8526" y="0"/>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2;p33">
              <a:extLst>
                <a:ext uri="{FF2B5EF4-FFF2-40B4-BE49-F238E27FC236}">
                  <a16:creationId xmlns:a16="http://schemas.microsoft.com/office/drawing/2014/main" id="{F5B92D40-8C62-48E4-B080-B4ED4DA87466}"/>
                </a:ext>
              </a:extLst>
            </p:cNvPr>
            <p:cNvSpPr/>
            <p:nvPr/>
          </p:nvSpPr>
          <p:spPr>
            <a:xfrm>
              <a:off x="6517105" y="2597674"/>
              <a:ext cx="494743" cy="950152"/>
            </a:xfrm>
            <a:custGeom>
              <a:avLst/>
              <a:gdLst/>
              <a:ahLst/>
              <a:cxnLst/>
              <a:rect l="l" t="t" r="r" b="b"/>
              <a:pathLst>
                <a:path w="14301" h="27465" extrusionOk="0">
                  <a:moveTo>
                    <a:pt x="5585" y="1"/>
                  </a:moveTo>
                  <a:lnTo>
                    <a:pt x="2263" y="5418"/>
                  </a:lnTo>
                  <a:lnTo>
                    <a:pt x="1" y="26885"/>
                  </a:lnTo>
                  <a:cubicBezTo>
                    <a:pt x="1884" y="27272"/>
                    <a:pt x="3794" y="27464"/>
                    <a:pt x="5702" y="27464"/>
                  </a:cubicBezTo>
                  <a:cubicBezTo>
                    <a:pt x="8606" y="27464"/>
                    <a:pt x="11505" y="27018"/>
                    <a:pt x="14300" y="26135"/>
                  </a:cubicBezTo>
                  <a:lnTo>
                    <a:pt x="9073" y="4322"/>
                  </a:lnTo>
                  <a:lnTo>
                    <a:pt x="5585"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3;p33">
              <a:extLst>
                <a:ext uri="{FF2B5EF4-FFF2-40B4-BE49-F238E27FC236}">
                  <a16:creationId xmlns:a16="http://schemas.microsoft.com/office/drawing/2014/main" id="{F83B25FE-E417-4DFD-AA0B-840C2F0AB70C}"/>
                </a:ext>
              </a:extLst>
            </p:cNvPr>
            <p:cNvSpPr/>
            <p:nvPr/>
          </p:nvSpPr>
          <p:spPr>
            <a:xfrm>
              <a:off x="5724638" y="2320049"/>
              <a:ext cx="881065" cy="468797"/>
            </a:xfrm>
            <a:custGeom>
              <a:avLst/>
              <a:gdLst/>
              <a:ahLst/>
              <a:cxnLst/>
              <a:rect l="l" t="t" r="r" b="b"/>
              <a:pathLst>
                <a:path w="25468" h="13551" extrusionOk="0">
                  <a:moveTo>
                    <a:pt x="1226" y="1"/>
                  </a:moveTo>
                  <a:cubicBezTo>
                    <a:pt x="72" y="4442"/>
                    <a:pt x="0" y="9085"/>
                    <a:pt x="1024" y="13550"/>
                  </a:cubicBezTo>
                  <a:lnTo>
                    <a:pt x="20324" y="8918"/>
                  </a:lnTo>
                  <a:lnTo>
                    <a:pt x="25468" y="4751"/>
                  </a:lnTo>
                  <a:lnTo>
                    <a:pt x="21146" y="2108"/>
                  </a:lnTo>
                  <a:lnTo>
                    <a:pt x="1226"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4;p33">
              <a:extLst>
                <a:ext uri="{FF2B5EF4-FFF2-40B4-BE49-F238E27FC236}">
                  <a16:creationId xmlns:a16="http://schemas.microsoft.com/office/drawing/2014/main" id="{B4D90ED2-9757-40B3-8F2B-E72954C6983B}"/>
                </a:ext>
              </a:extLst>
            </p:cNvPr>
            <p:cNvSpPr/>
            <p:nvPr/>
          </p:nvSpPr>
          <p:spPr>
            <a:xfrm>
              <a:off x="6848283" y="2197721"/>
              <a:ext cx="845640" cy="465891"/>
            </a:xfrm>
            <a:custGeom>
              <a:avLst/>
              <a:gdLst/>
              <a:ahLst/>
              <a:cxnLst/>
              <a:rect l="l" t="t" r="r" b="b"/>
              <a:pathLst>
                <a:path w="24444" h="13467" extrusionOk="0">
                  <a:moveTo>
                    <a:pt x="22336" y="1"/>
                  </a:moveTo>
                  <a:lnTo>
                    <a:pt x="4334" y="4323"/>
                  </a:lnTo>
                  <a:lnTo>
                    <a:pt x="0" y="7811"/>
                  </a:lnTo>
                  <a:lnTo>
                    <a:pt x="6084" y="11538"/>
                  </a:lnTo>
                  <a:lnTo>
                    <a:pt x="24313" y="13467"/>
                  </a:lnTo>
                  <a:cubicBezTo>
                    <a:pt x="24396" y="12562"/>
                    <a:pt x="24444" y="11645"/>
                    <a:pt x="24444" y="10716"/>
                  </a:cubicBezTo>
                  <a:cubicBezTo>
                    <a:pt x="24444" y="7037"/>
                    <a:pt x="23730" y="3406"/>
                    <a:pt x="22336" y="1"/>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5;p33">
              <a:extLst>
                <a:ext uri="{FF2B5EF4-FFF2-40B4-BE49-F238E27FC236}">
                  <a16:creationId xmlns:a16="http://schemas.microsoft.com/office/drawing/2014/main" id="{27238126-0878-4CD0-B5BC-E990BB490CE9}"/>
                </a:ext>
              </a:extLst>
            </p:cNvPr>
            <p:cNvSpPr/>
            <p:nvPr/>
          </p:nvSpPr>
          <p:spPr>
            <a:xfrm>
              <a:off x="5876198" y="2583248"/>
              <a:ext cx="740644" cy="826302"/>
            </a:xfrm>
            <a:custGeom>
              <a:avLst/>
              <a:gdLst/>
              <a:ahLst/>
              <a:cxnLst/>
              <a:rect l="l" t="t" r="r" b="b"/>
              <a:pathLst>
                <a:path w="21409" h="23885" extrusionOk="0">
                  <a:moveTo>
                    <a:pt x="21408" y="1"/>
                  </a:moveTo>
                  <a:lnTo>
                    <a:pt x="15943" y="1310"/>
                  </a:lnTo>
                  <a:lnTo>
                    <a:pt x="1" y="14217"/>
                  </a:lnTo>
                  <a:cubicBezTo>
                    <a:pt x="2406" y="18182"/>
                    <a:pt x="5739" y="21503"/>
                    <a:pt x="9716" y="23885"/>
                  </a:cubicBezTo>
                  <a:lnTo>
                    <a:pt x="20789" y="5835"/>
                  </a:lnTo>
                  <a:lnTo>
                    <a:pt x="21408"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p33">
              <a:extLst>
                <a:ext uri="{FF2B5EF4-FFF2-40B4-BE49-F238E27FC236}">
                  <a16:creationId xmlns:a16="http://schemas.microsoft.com/office/drawing/2014/main" id="{C875D4CA-2A7A-45D6-8B6E-3DBB902C301C}"/>
                </a:ext>
              </a:extLst>
            </p:cNvPr>
            <p:cNvSpPr/>
            <p:nvPr/>
          </p:nvSpPr>
          <p:spPr>
            <a:xfrm>
              <a:off x="6776602" y="1672984"/>
              <a:ext cx="703143" cy="727014"/>
            </a:xfrm>
            <a:custGeom>
              <a:avLst/>
              <a:gdLst/>
              <a:ahLst/>
              <a:cxnLst/>
              <a:rect l="l" t="t" r="r" b="b"/>
              <a:pathLst>
                <a:path w="20325" h="21015" extrusionOk="0">
                  <a:moveTo>
                    <a:pt x="9692" y="0"/>
                  </a:moveTo>
                  <a:lnTo>
                    <a:pt x="667" y="14728"/>
                  </a:lnTo>
                  <a:lnTo>
                    <a:pt x="1" y="21015"/>
                  </a:lnTo>
                  <a:lnTo>
                    <a:pt x="6406" y="19479"/>
                  </a:lnTo>
                  <a:lnTo>
                    <a:pt x="20325" y="8215"/>
                  </a:lnTo>
                  <a:cubicBezTo>
                    <a:pt x="17491" y="4667"/>
                    <a:pt x="13848" y="1857"/>
                    <a:pt x="9692" y="0"/>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7;p33">
              <a:extLst>
                <a:ext uri="{FF2B5EF4-FFF2-40B4-BE49-F238E27FC236}">
                  <a16:creationId xmlns:a16="http://schemas.microsoft.com/office/drawing/2014/main" id="{4218CF71-6DD2-44F9-82EF-A405310E1195}"/>
                </a:ext>
              </a:extLst>
            </p:cNvPr>
            <p:cNvSpPr/>
            <p:nvPr/>
          </p:nvSpPr>
          <p:spPr>
            <a:xfrm>
              <a:off x="5887338" y="1738473"/>
              <a:ext cx="717950" cy="670174"/>
            </a:xfrm>
            <a:custGeom>
              <a:avLst/>
              <a:gdLst/>
              <a:ahLst/>
              <a:cxnLst/>
              <a:rect l="l" t="t" r="r" b="b"/>
              <a:pathLst>
                <a:path w="20753" h="19372" extrusionOk="0">
                  <a:moveTo>
                    <a:pt x="8894" y="0"/>
                  </a:moveTo>
                  <a:cubicBezTo>
                    <a:pt x="5310" y="2239"/>
                    <a:pt x="2274" y="5263"/>
                    <a:pt x="0" y="8835"/>
                  </a:cubicBezTo>
                  <a:lnTo>
                    <a:pt x="16443" y="18919"/>
                  </a:lnTo>
                  <a:lnTo>
                    <a:pt x="20753" y="19372"/>
                  </a:lnTo>
                  <a:lnTo>
                    <a:pt x="19145" y="12656"/>
                  </a:lnTo>
                  <a:lnTo>
                    <a:pt x="8894" y="0"/>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8;p33">
              <a:extLst>
                <a:ext uri="{FF2B5EF4-FFF2-40B4-BE49-F238E27FC236}">
                  <a16:creationId xmlns:a16="http://schemas.microsoft.com/office/drawing/2014/main" id="{A13F1661-7485-47B1-B154-9F20124A26F4}"/>
                </a:ext>
              </a:extLst>
            </p:cNvPr>
            <p:cNvSpPr/>
            <p:nvPr/>
          </p:nvSpPr>
          <p:spPr>
            <a:xfrm>
              <a:off x="6788538" y="2568856"/>
              <a:ext cx="831664" cy="774374"/>
            </a:xfrm>
            <a:custGeom>
              <a:avLst/>
              <a:gdLst/>
              <a:ahLst/>
              <a:cxnLst/>
              <a:rect l="l" t="t" r="r" b="b"/>
              <a:pathLst>
                <a:path w="24040" h="22384" extrusionOk="0">
                  <a:moveTo>
                    <a:pt x="1" y="0"/>
                  </a:moveTo>
                  <a:lnTo>
                    <a:pt x="1227" y="5155"/>
                  </a:lnTo>
                  <a:lnTo>
                    <a:pt x="15181" y="22384"/>
                  </a:lnTo>
                  <a:cubicBezTo>
                    <a:pt x="19099" y="19348"/>
                    <a:pt x="22147" y="15347"/>
                    <a:pt x="24040" y="10775"/>
                  </a:cubicBezTo>
                  <a:lnTo>
                    <a:pt x="7811" y="822"/>
                  </a:lnTo>
                  <a:lnTo>
                    <a:pt x="1" y="0"/>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 name="Picture 2" descr="Download data structure Vector Icon | Inventicons">
            <a:extLst>
              <a:ext uri="{FF2B5EF4-FFF2-40B4-BE49-F238E27FC236}">
                <a16:creationId xmlns:a16="http://schemas.microsoft.com/office/drawing/2014/main" id="{6BA77520-EBFD-4EA9-8B96-A51A72B4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7432" y="1684105"/>
            <a:ext cx="1798320" cy="1798320"/>
          </a:xfrm>
          <a:prstGeom prst="ellipse">
            <a:avLst/>
          </a:prstGeom>
          <a:ln w="63500" cap="rnd">
            <a:solidFill>
              <a:schemeClr val="accent5"/>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832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967605" y="447689"/>
            <a:ext cx="3856186"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Structures</a:t>
            </a:r>
            <a:endParaRPr dirty="0"/>
          </a:p>
        </p:txBody>
      </p:sp>
      <p:sp>
        <p:nvSpPr>
          <p:cNvPr id="248" name="Google Shape;248;p33"/>
          <p:cNvSpPr txBox="1">
            <a:spLocks noGrp="1"/>
          </p:cNvSpPr>
          <p:nvPr>
            <p:ph type="subTitle" idx="1"/>
          </p:nvPr>
        </p:nvSpPr>
        <p:spPr>
          <a:xfrm>
            <a:off x="510877" y="1174121"/>
            <a:ext cx="5523490" cy="36445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accent4">
                    <a:lumMod val="20000"/>
                    <a:lumOff val="80000"/>
                  </a:schemeClr>
                </a:solidFill>
                <a:latin typeface="Share Tech" panose="00000500000000000000" pitchFamily="2" charset="0"/>
              </a:rPr>
              <a:t>Array List for storing the ships (The Fleet)</a:t>
            </a:r>
          </a:p>
          <a:p>
            <a:pPr marL="0" lvl="0" indent="0" algn="l" rtl="0">
              <a:spcBef>
                <a:spcPts val="0"/>
              </a:spcBef>
              <a:spcAft>
                <a:spcPts val="0"/>
              </a:spcAft>
              <a:buNone/>
            </a:pPr>
            <a:r>
              <a:rPr lang="en-US" sz="2000" dirty="0">
                <a:solidFill>
                  <a:schemeClr val="accent4">
                    <a:lumMod val="20000"/>
                    <a:lumOff val="80000"/>
                  </a:schemeClr>
                </a:solidFill>
                <a:latin typeface="Share Tech" panose="00000500000000000000" pitchFamily="2" charset="0"/>
              </a:rPr>
              <a:t>Central data structure for finding ships, when these are hit or sunk.</a:t>
            </a:r>
          </a:p>
        </p:txBody>
      </p:sp>
      <p:grpSp>
        <p:nvGrpSpPr>
          <p:cNvPr id="249" name="Google Shape;249;p33"/>
          <p:cNvGrpSpPr/>
          <p:nvPr/>
        </p:nvGrpSpPr>
        <p:grpSpPr>
          <a:xfrm>
            <a:off x="6296320" y="1540347"/>
            <a:ext cx="2062831" cy="2062796"/>
            <a:chOff x="5686721" y="1540347"/>
            <a:chExt cx="2062831" cy="2062796"/>
          </a:xfrm>
        </p:grpSpPr>
        <p:sp>
          <p:nvSpPr>
            <p:cNvPr id="250" name="Google Shape;250;p33"/>
            <p:cNvSpPr/>
            <p:nvPr/>
          </p:nvSpPr>
          <p:spPr>
            <a:xfrm>
              <a:off x="5686721" y="1540347"/>
              <a:ext cx="2062831" cy="2062796"/>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w="223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6419478" y="1588953"/>
              <a:ext cx="441605" cy="765726"/>
            </a:xfrm>
            <a:custGeom>
              <a:avLst/>
              <a:gdLst/>
              <a:ahLst/>
              <a:cxnLst/>
              <a:rect l="l" t="t" r="r" b="b"/>
              <a:pathLst>
                <a:path w="12765" h="22134" extrusionOk="0">
                  <a:moveTo>
                    <a:pt x="8526" y="0"/>
                  </a:moveTo>
                  <a:cubicBezTo>
                    <a:pt x="5633" y="0"/>
                    <a:pt x="2763" y="441"/>
                    <a:pt x="1" y="1310"/>
                  </a:cubicBezTo>
                  <a:lnTo>
                    <a:pt x="3763" y="16978"/>
                  </a:lnTo>
                  <a:lnTo>
                    <a:pt x="7931" y="22134"/>
                  </a:lnTo>
                  <a:lnTo>
                    <a:pt x="10990" y="17145"/>
                  </a:lnTo>
                  <a:lnTo>
                    <a:pt x="12764" y="310"/>
                  </a:lnTo>
                  <a:cubicBezTo>
                    <a:pt x="11360" y="107"/>
                    <a:pt x="9943" y="0"/>
                    <a:pt x="8526" y="0"/>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6517105" y="2597674"/>
              <a:ext cx="494743" cy="950152"/>
            </a:xfrm>
            <a:custGeom>
              <a:avLst/>
              <a:gdLst/>
              <a:ahLst/>
              <a:cxnLst/>
              <a:rect l="l" t="t" r="r" b="b"/>
              <a:pathLst>
                <a:path w="14301" h="27465" extrusionOk="0">
                  <a:moveTo>
                    <a:pt x="5585" y="1"/>
                  </a:moveTo>
                  <a:lnTo>
                    <a:pt x="2263" y="5418"/>
                  </a:lnTo>
                  <a:lnTo>
                    <a:pt x="1" y="26885"/>
                  </a:lnTo>
                  <a:cubicBezTo>
                    <a:pt x="1884" y="27272"/>
                    <a:pt x="3794" y="27464"/>
                    <a:pt x="5702" y="27464"/>
                  </a:cubicBezTo>
                  <a:cubicBezTo>
                    <a:pt x="8606" y="27464"/>
                    <a:pt x="11505" y="27018"/>
                    <a:pt x="14300" y="26135"/>
                  </a:cubicBezTo>
                  <a:lnTo>
                    <a:pt x="9073" y="4322"/>
                  </a:lnTo>
                  <a:lnTo>
                    <a:pt x="5585"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5724638" y="2320049"/>
              <a:ext cx="881065" cy="468797"/>
            </a:xfrm>
            <a:custGeom>
              <a:avLst/>
              <a:gdLst/>
              <a:ahLst/>
              <a:cxnLst/>
              <a:rect l="l" t="t" r="r" b="b"/>
              <a:pathLst>
                <a:path w="25468" h="13551" extrusionOk="0">
                  <a:moveTo>
                    <a:pt x="1226" y="1"/>
                  </a:moveTo>
                  <a:cubicBezTo>
                    <a:pt x="72" y="4442"/>
                    <a:pt x="0" y="9085"/>
                    <a:pt x="1024" y="13550"/>
                  </a:cubicBezTo>
                  <a:lnTo>
                    <a:pt x="20324" y="8918"/>
                  </a:lnTo>
                  <a:lnTo>
                    <a:pt x="25468" y="4751"/>
                  </a:lnTo>
                  <a:lnTo>
                    <a:pt x="21146" y="2108"/>
                  </a:lnTo>
                  <a:lnTo>
                    <a:pt x="1226"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6848283" y="2197721"/>
              <a:ext cx="845640" cy="465891"/>
            </a:xfrm>
            <a:custGeom>
              <a:avLst/>
              <a:gdLst/>
              <a:ahLst/>
              <a:cxnLst/>
              <a:rect l="l" t="t" r="r" b="b"/>
              <a:pathLst>
                <a:path w="24444" h="13467" extrusionOk="0">
                  <a:moveTo>
                    <a:pt x="22336" y="1"/>
                  </a:moveTo>
                  <a:lnTo>
                    <a:pt x="4334" y="4323"/>
                  </a:lnTo>
                  <a:lnTo>
                    <a:pt x="0" y="7811"/>
                  </a:lnTo>
                  <a:lnTo>
                    <a:pt x="6084" y="11538"/>
                  </a:lnTo>
                  <a:lnTo>
                    <a:pt x="24313" y="13467"/>
                  </a:lnTo>
                  <a:cubicBezTo>
                    <a:pt x="24396" y="12562"/>
                    <a:pt x="24444" y="11645"/>
                    <a:pt x="24444" y="10716"/>
                  </a:cubicBezTo>
                  <a:cubicBezTo>
                    <a:pt x="24444" y="7037"/>
                    <a:pt x="23730" y="3406"/>
                    <a:pt x="22336" y="1"/>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5876198" y="2583248"/>
              <a:ext cx="740644" cy="826302"/>
            </a:xfrm>
            <a:custGeom>
              <a:avLst/>
              <a:gdLst/>
              <a:ahLst/>
              <a:cxnLst/>
              <a:rect l="l" t="t" r="r" b="b"/>
              <a:pathLst>
                <a:path w="21409" h="23885" extrusionOk="0">
                  <a:moveTo>
                    <a:pt x="21408" y="1"/>
                  </a:moveTo>
                  <a:lnTo>
                    <a:pt x="15943" y="1310"/>
                  </a:lnTo>
                  <a:lnTo>
                    <a:pt x="1" y="14217"/>
                  </a:lnTo>
                  <a:cubicBezTo>
                    <a:pt x="2406" y="18182"/>
                    <a:pt x="5739" y="21503"/>
                    <a:pt x="9716" y="23885"/>
                  </a:cubicBezTo>
                  <a:lnTo>
                    <a:pt x="20789" y="5835"/>
                  </a:lnTo>
                  <a:lnTo>
                    <a:pt x="21408"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6776602" y="1672984"/>
              <a:ext cx="703143" cy="727014"/>
            </a:xfrm>
            <a:custGeom>
              <a:avLst/>
              <a:gdLst/>
              <a:ahLst/>
              <a:cxnLst/>
              <a:rect l="l" t="t" r="r" b="b"/>
              <a:pathLst>
                <a:path w="20325" h="21015" extrusionOk="0">
                  <a:moveTo>
                    <a:pt x="9692" y="0"/>
                  </a:moveTo>
                  <a:lnTo>
                    <a:pt x="667" y="14728"/>
                  </a:lnTo>
                  <a:lnTo>
                    <a:pt x="1" y="21015"/>
                  </a:lnTo>
                  <a:lnTo>
                    <a:pt x="6406" y="19479"/>
                  </a:lnTo>
                  <a:lnTo>
                    <a:pt x="20325" y="8215"/>
                  </a:lnTo>
                  <a:cubicBezTo>
                    <a:pt x="17491" y="4667"/>
                    <a:pt x="13848" y="1857"/>
                    <a:pt x="9692" y="0"/>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5887338" y="1738473"/>
              <a:ext cx="717950" cy="670174"/>
            </a:xfrm>
            <a:custGeom>
              <a:avLst/>
              <a:gdLst/>
              <a:ahLst/>
              <a:cxnLst/>
              <a:rect l="l" t="t" r="r" b="b"/>
              <a:pathLst>
                <a:path w="20753" h="19372" extrusionOk="0">
                  <a:moveTo>
                    <a:pt x="8894" y="0"/>
                  </a:moveTo>
                  <a:cubicBezTo>
                    <a:pt x="5310" y="2239"/>
                    <a:pt x="2274" y="5263"/>
                    <a:pt x="0" y="8835"/>
                  </a:cubicBezTo>
                  <a:lnTo>
                    <a:pt x="16443" y="18919"/>
                  </a:lnTo>
                  <a:lnTo>
                    <a:pt x="20753" y="19372"/>
                  </a:lnTo>
                  <a:lnTo>
                    <a:pt x="19145" y="12656"/>
                  </a:lnTo>
                  <a:lnTo>
                    <a:pt x="8894" y="0"/>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6788538" y="2568856"/>
              <a:ext cx="831664" cy="774374"/>
            </a:xfrm>
            <a:custGeom>
              <a:avLst/>
              <a:gdLst/>
              <a:ahLst/>
              <a:cxnLst/>
              <a:rect l="l" t="t" r="r" b="b"/>
              <a:pathLst>
                <a:path w="24040" h="22384" extrusionOk="0">
                  <a:moveTo>
                    <a:pt x="1" y="0"/>
                  </a:moveTo>
                  <a:lnTo>
                    <a:pt x="1227" y="5155"/>
                  </a:lnTo>
                  <a:lnTo>
                    <a:pt x="15181" y="22384"/>
                  </a:lnTo>
                  <a:cubicBezTo>
                    <a:pt x="19099" y="19348"/>
                    <a:pt x="22147" y="15347"/>
                    <a:pt x="24040" y="10775"/>
                  </a:cubicBezTo>
                  <a:lnTo>
                    <a:pt x="7811" y="822"/>
                  </a:lnTo>
                  <a:lnTo>
                    <a:pt x="1" y="0"/>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37F855F-1C13-438C-A7C7-6E4C762C1F7E}"/>
              </a:ext>
            </a:extLst>
          </p:cNvPr>
          <p:cNvPicPr>
            <a:picLocks noChangeAspect="1"/>
          </p:cNvPicPr>
          <p:nvPr/>
        </p:nvPicPr>
        <p:blipFill>
          <a:blip r:embed="rId3"/>
          <a:stretch>
            <a:fillRect/>
          </a:stretch>
        </p:blipFill>
        <p:spPr>
          <a:xfrm>
            <a:off x="499738" y="2320049"/>
            <a:ext cx="5554002" cy="2550125"/>
          </a:xfrm>
          <a:prstGeom prst="rect">
            <a:avLst/>
          </a:prstGeom>
        </p:spPr>
      </p:pic>
      <p:pic>
        <p:nvPicPr>
          <p:cNvPr id="5122" name="Picture 2" descr="Download data structure Vector Icon | Inventicons">
            <a:extLst>
              <a:ext uri="{FF2B5EF4-FFF2-40B4-BE49-F238E27FC236}">
                <a16:creationId xmlns:a16="http://schemas.microsoft.com/office/drawing/2014/main" id="{1E284114-DEBA-4BFC-A6A1-B9091A3F0A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7432" y="1684105"/>
            <a:ext cx="1798320" cy="1798320"/>
          </a:xfrm>
          <a:prstGeom prst="ellipse">
            <a:avLst/>
          </a:prstGeom>
          <a:ln w="63500" cap="rnd">
            <a:solidFill>
              <a:schemeClr val="accent5"/>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72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MEMBERS</a:t>
            </a:r>
            <a:endParaRPr dirty="0"/>
          </a:p>
        </p:txBody>
      </p:sp>
      <p:grpSp>
        <p:nvGrpSpPr>
          <p:cNvPr id="185" name="Google Shape;540;p27">
            <a:extLst>
              <a:ext uri="{FF2B5EF4-FFF2-40B4-BE49-F238E27FC236}">
                <a16:creationId xmlns:a16="http://schemas.microsoft.com/office/drawing/2014/main" id="{1D079815-7A05-4293-8AC3-DFC7DC6662C2}"/>
              </a:ext>
            </a:extLst>
          </p:cNvPr>
          <p:cNvGrpSpPr/>
          <p:nvPr/>
        </p:nvGrpSpPr>
        <p:grpSpPr>
          <a:xfrm flipH="1">
            <a:off x="4503938" y="2299325"/>
            <a:ext cx="3685702" cy="1223558"/>
            <a:chOff x="238125" y="1662850"/>
            <a:chExt cx="7137300" cy="2369400"/>
          </a:xfrm>
        </p:grpSpPr>
        <p:sp>
          <p:nvSpPr>
            <p:cNvPr id="186" name="Google Shape;541;p27">
              <a:extLst>
                <a:ext uri="{FF2B5EF4-FFF2-40B4-BE49-F238E27FC236}">
                  <a16:creationId xmlns:a16="http://schemas.microsoft.com/office/drawing/2014/main" id="{D4293FD3-B549-446A-8AAF-7E815721F5C7}"/>
                </a:ext>
              </a:extLst>
            </p:cNvPr>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42;p27">
              <a:extLst>
                <a:ext uri="{FF2B5EF4-FFF2-40B4-BE49-F238E27FC236}">
                  <a16:creationId xmlns:a16="http://schemas.microsoft.com/office/drawing/2014/main" id="{54724699-5611-475A-B49B-FEADC65B2395}"/>
                </a:ext>
              </a:extLst>
            </p:cNvPr>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43;p27">
              <a:extLst>
                <a:ext uri="{FF2B5EF4-FFF2-40B4-BE49-F238E27FC236}">
                  <a16:creationId xmlns:a16="http://schemas.microsoft.com/office/drawing/2014/main" id="{38DA26E6-1E24-4E22-91E0-03047B5A8084}"/>
                </a:ext>
              </a:extLst>
            </p:cNvPr>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44;p27">
              <a:extLst>
                <a:ext uri="{FF2B5EF4-FFF2-40B4-BE49-F238E27FC236}">
                  <a16:creationId xmlns:a16="http://schemas.microsoft.com/office/drawing/2014/main" id="{D21A9DEE-F963-4E9C-9A07-5AB3FDFE8C34}"/>
                </a:ext>
              </a:extLst>
            </p:cNvPr>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45;p27">
              <a:extLst>
                <a:ext uri="{FF2B5EF4-FFF2-40B4-BE49-F238E27FC236}">
                  <a16:creationId xmlns:a16="http://schemas.microsoft.com/office/drawing/2014/main" id="{DDD423A3-0057-477B-B6DD-B2EB3DA4BF4D}"/>
                </a:ext>
              </a:extLst>
            </p:cNvPr>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46;p27">
              <a:extLst>
                <a:ext uri="{FF2B5EF4-FFF2-40B4-BE49-F238E27FC236}">
                  <a16:creationId xmlns:a16="http://schemas.microsoft.com/office/drawing/2014/main" id="{9576F6A5-90D5-47AF-9AD6-767070F5B688}"/>
                </a:ext>
              </a:extLst>
            </p:cNvPr>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47;p27">
              <a:extLst>
                <a:ext uri="{FF2B5EF4-FFF2-40B4-BE49-F238E27FC236}">
                  <a16:creationId xmlns:a16="http://schemas.microsoft.com/office/drawing/2014/main" id="{236DC5E2-9CA2-4245-810F-26F932E015BF}"/>
                </a:ext>
              </a:extLst>
            </p:cNvPr>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48;p27">
              <a:extLst>
                <a:ext uri="{FF2B5EF4-FFF2-40B4-BE49-F238E27FC236}">
                  <a16:creationId xmlns:a16="http://schemas.microsoft.com/office/drawing/2014/main" id="{45843CDF-795F-4E66-98D9-855EF92A30D6}"/>
                </a:ext>
              </a:extLst>
            </p:cNvPr>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49;p27">
              <a:extLst>
                <a:ext uri="{FF2B5EF4-FFF2-40B4-BE49-F238E27FC236}">
                  <a16:creationId xmlns:a16="http://schemas.microsoft.com/office/drawing/2014/main" id="{65DF02EB-9A0B-441A-A415-BB9970114E64}"/>
                </a:ext>
              </a:extLst>
            </p:cNvPr>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50;p27">
              <a:extLst>
                <a:ext uri="{FF2B5EF4-FFF2-40B4-BE49-F238E27FC236}">
                  <a16:creationId xmlns:a16="http://schemas.microsoft.com/office/drawing/2014/main" id="{056D867D-C56A-479A-9253-C6A4D67911C8}"/>
                </a:ext>
              </a:extLst>
            </p:cNvPr>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51;p27">
              <a:extLst>
                <a:ext uri="{FF2B5EF4-FFF2-40B4-BE49-F238E27FC236}">
                  <a16:creationId xmlns:a16="http://schemas.microsoft.com/office/drawing/2014/main" id="{8F717373-3BD4-4B57-A526-18D0E3C41DD2}"/>
                </a:ext>
              </a:extLst>
            </p:cNvPr>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52;p27">
              <a:extLst>
                <a:ext uri="{FF2B5EF4-FFF2-40B4-BE49-F238E27FC236}">
                  <a16:creationId xmlns:a16="http://schemas.microsoft.com/office/drawing/2014/main" id="{E7D6C2A2-16C7-4B8D-8F0E-322E2D8761A4}"/>
                </a:ext>
              </a:extLst>
            </p:cNvPr>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53;p27">
              <a:extLst>
                <a:ext uri="{FF2B5EF4-FFF2-40B4-BE49-F238E27FC236}">
                  <a16:creationId xmlns:a16="http://schemas.microsoft.com/office/drawing/2014/main" id="{B7E663F2-62C7-4181-A873-77E80A440F46}"/>
                </a:ext>
              </a:extLst>
            </p:cNvPr>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54;p27">
              <a:extLst>
                <a:ext uri="{FF2B5EF4-FFF2-40B4-BE49-F238E27FC236}">
                  <a16:creationId xmlns:a16="http://schemas.microsoft.com/office/drawing/2014/main" id="{3F2A1C52-8BF8-418D-958E-C6C561012A07}"/>
                </a:ext>
              </a:extLst>
            </p:cNvPr>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55;p27">
              <a:extLst>
                <a:ext uri="{FF2B5EF4-FFF2-40B4-BE49-F238E27FC236}">
                  <a16:creationId xmlns:a16="http://schemas.microsoft.com/office/drawing/2014/main" id="{174E3314-7CA0-4327-A87D-70CBB71B1859}"/>
                </a:ext>
              </a:extLst>
            </p:cNvPr>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56;p27">
              <a:extLst>
                <a:ext uri="{FF2B5EF4-FFF2-40B4-BE49-F238E27FC236}">
                  <a16:creationId xmlns:a16="http://schemas.microsoft.com/office/drawing/2014/main" id="{8EB51B87-A0DA-4B7A-B8F9-F6C353513285}"/>
                </a:ext>
              </a:extLst>
            </p:cNvPr>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57;p27">
              <a:extLst>
                <a:ext uri="{FF2B5EF4-FFF2-40B4-BE49-F238E27FC236}">
                  <a16:creationId xmlns:a16="http://schemas.microsoft.com/office/drawing/2014/main" id="{A8FBA0B8-C541-4A01-A9AB-4C588CD8D025}"/>
                </a:ext>
              </a:extLst>
            </p:cNvPr>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58;p27">
              <a:extLst>
                <a:ext uri="{FF2B5EF4-FFF2-40B4-BE49-F238E27FC236}">
                  <a16:creationId xmlns:a16="http://schemas.microsoft.com/office/drawing/2014/main" id="{91B613B6-70B4-403A-A1C4-EB2A2CDA115F}"/>
                </a:ext>
              </a:extLst>
            </p:cNvPr>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59;p27">
              <a:extLst>
                <a:ext uri="{FF2B5EF4-FFF2-40B4-BE49-F238E27FC236}">
                  <a16:creationId xmlns:a16="http://schemas.microsoft.com/office/drawing/2014/main" id="{B4194A3D-07C2-40C7-93C3-F7F2400310A0}"/>
                </a:ext>
              </a:extLst>
            </p:cNvPr>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60;p27">
              <a:extLst>
                <a:ext uri="{FF2B5EF4-FFF2-40B4-BE49-F238E27FC236}">
                  <a16:creationId xmlns:a16="http://schemas.microsoft.com/office/drawing/2014/main" id="{9A5F87EF-7A1C-4E38-BC92-3CD5B95356E8}"/>
                </a:ext>
              </a:extLst>
            </p:cNvPr>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61;p27">
              <a:extLst>
                <a:ext uri="{FF2B5EF4-FFF2-40B4-BE49-F238E27FC236}">
                  <a16:creationId xmlns:a16="http://schemas.microsoft.com/office/drawing/2014/main" id="{A402D078-4EA5-4F51-A1E1-A169AE6D4A22}"/>
                </a:ext>
              </a:extLst>
            </p:cNvPr>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562;p27">
            <a:extLst>
              <a:ext uri="{FF2B5EF4-FFF2-40B4-BE49-F238E27FC236}">
                <a16:creationId xmlns:a16="http://schemas.microsoft.com/office/drawing/2014/main" id="{9C3EEDB3-9C50-4B65-9D97-E36D3237CCCE}"/>
              </a:ext>
            </a:extLst>
          </p:cNvPr>
          <p:cNvGrpSpPr/>
          <p:nvPr/>
        </p:nvGrpSpPr>
        <p:grpSpPr>
          <a:xfrm>
            <a:off x="971349" y="3504543"/>
            <a:ext cx="3685702" cy="1223558"/>
            <a:chOff x="238125" y="1662850"/>
            <a:chExt cx="7137300" cy="2369400"/>
          </a:xfrm>
        </p:grpSpPr>
        <p:sp>
          <p:nvSpPr>
            <p:cNvPr id="208" name="Google Shape;563;p27">
              <a:extLst>
                <a:ext uri="{FF2B5EF4-FFF2-40B4-BE49-F238E27FC236}">
                  <a16:creationId xmlns:a16="http://schemas.microsoft.com/office/drawing/2014/main" id="{7252585B-F4EE-4B4F-9F25-22AC9D417DD4}"/>
                </a:ext>
              </a:extLst>
            </p:cNvPr>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64;p27">
              <a:extLst>
                <a:ext uri="{FF2B5EF4-FFF2-40B4-BE49-F238E27FC236}">
                  <a16:creationId xmlns:a16="http://schemas.microsoft.com/office/drawing/2014/main" id="{001F5E21-E0DA-450E-B479-AC46943AD302}"/>
                </a:ext>
              </a:extLst>
            </p:cNvPr>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65;p27">
              <a:extLst>
                <a:ext uri="{FF2B5EF4-FFF2-40B4-BE49-F238E27FC236}">
                  <a16:creationId xmlns:a16="http://schemas.microsoft.com/office/drawing/2014/main" id="{D01517A3-F5CB-4E65-9870-F2F8FCB457B1}"/>
                </a:ext>
              </a:extLst>
            </p:cNvPr>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66;p27">
              <a:extLst>
                <a:ext uri="{FF2B5EF4-FFF2-40B4-BE49-F238E27FC236}">
                  <a16:creationId xmlns:a16="http://schemas.microsoft.com/office/drawing/2014/main" id="{7F82801B-403B-4732-AF6F-FA27CBDB691B}"/>
                </a:ext>
              </a:extLst>
            </p:cNvPr>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67;p27">
              <a:extLst>
                <a:ext uri="{FF2B5EF4-FFF2-40B4-BE49-F238E27FC236}">
                  <a16:creationId xmlns:a16="http://schemas.microsoft.com/office/drawing/2014/main" id="{90114EDC-0C8C-475B-BAC4-536B26A979F7}"/>
                </a:ext>
              </a:extLst>
            </p:cNvPr>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568;p27">
              <a:extLst>
                <a:ext uri="{FF2B5EF4-FFF2-40B4-BE49-F238E27FC236}">
                  <a16:creationId xmlns:a16="http://schemas.microsoft.com/office/drawing/2014/main" id="{A4D2C9D3-AF3B-4079-9D57-5C4DF86B0582}"/>
                </a:ext>
              </a:extLst>
            </p:cNvPr>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69;p27">
              <a:extLst>
                <a:ext uri="{FF2B5EF4-FFF2-40B4-BE49-F238E27FC236}">
                  <a16:creationId xmlns:a16="http://schemas.microsoft.com/office/drawing/2014/main" id="{65D349C2-2C67-4D05-811E-43A15315454B}"/>
                </a:ext>
              </a:extLst>
            </p:cNvPr>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70;p27">
              <a:extLst>
                <a:ext uri="{FF2B5EF4-FFF2-40B4-BE49-F238E27FC236}">
                  <a16:creationId xmlns:a16="http://schemas.microsoft.com/office/drawing/2014/main" id="{2CEE987D-6C26-406A-AFC4-AEC3448B1C18}"/>
                </a:ext>
              </a:extLst>
            </p:cNvPr>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71;p27">
              <a:extLst>
                <a:ext uri="{FF2B5EF4-FFF2-40B4-BE49-F238E27FC236}">
                  <a16:creationId xmlns:a16="http://schemas.microsoft.com/office/drawing/2014/main" id="{6E0D16F2-995C-4FF3-B211-9A02A892013E}"/>
                </a:ext>
              </a:extLst>
            </p:cNvPr>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572;p27">
              <a:extLst>
                <a:ext uri="{FF2B5EF4-FFF2-40B4-BE49-F238E27FC236}">
                  <a16:creationId xmlns:a16="http://schemas.microsoft.com/office/drawing/2014/main" id="{1FB88931-8FB3-4546-8779-B937D9EC5B95}"/>
                </a:ext>
              </a:extLst>
            </p:cNvPr>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573;p27">
              <a:extLst>
                <a:ext uri="{FF2B5EF4-FFF2-40B4-BE49-F238E27FC236}">
                  <a16:creationId xmlns:a16="http://schemas.microsoft.com/office/drawing/2014/main" id="{FB0583D0-A0B5-4D82-B00B-3CD299C738CA}"/>
                </a:ext>
              </a:extLst>
            </p:cNvPr>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574;p27">
              <a:extLst>
                <a:ext uri="{FF2B5EF4-FFF2-40B4-BE49-F238E27FC236}">
                  <a16:creationId xmlns:a16="http://schemas.microsoft.com/office/drawing/2014/main" id="{8D64F5C0-9ECB-48BD-8D05-3DA2DB7A14E2}"/>
                </a:ext>
              </a:extLst>
            </p:cNvPr>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575;p27">
              <a:extLst>
                <a:ext uri="{FF2B5EF4-FFF2-40B4-BE49-F238E27FC236}">
                  <a16:creationId xmlns:a16="http://schemas.microsoft.com/office/drawing/2014/main" id="{6C009C3E-7FA5-42D4-98A7-4398DE4CCFA9}"/>
                </a:ext>
              </a:extLst>
            </p:cNvPr>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576;p27">
              <a:extLst>
                <a:ext uri="{FF2B5EF4-FFF2-40B4-BE49-F238E27FC236}">
                  <a16:creationId xmlns:a16="http://schemas.microsoft.com/office/drawing/2014/main" id="{3F451D2B-783A-47D1-946F-4D238C7B9D26}"/>
                </a:ext>
              </a:extLst>
            </p:cNvPr>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577;p27">
              <a:extLst>
                <a:ext uri="{FF2B5EF4-FFF2-40B4-BE49-F238E27FC236}">
                  <a16:creationId xmlns:a16="http://schemas.microsoft.com/office/drawing/2014/main" id="{F378C671-B0CE-4F36-B21B-2ED1E83AA7EC}"/>
                </a:ext>
              </a:extLst>
            </p:cNvPr>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578;p27">
              <a:extLst>
                <a:ext uri="{FF2B5EF4-FFF2-40B4-BE49-F238E27FC236}">
                  <a16:creationId xmlns:a16="http://schemas.microsoft.com/office/drawing/2014/main" id="{531487D6-2DDB-4153-9C88-356F027F639C}"/>
                </a:ext>
              </a:extLst>
            </p:cNvPr>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79;p27">
              <a:extLst>
                <a:ext uri="{FF2B5EF4-FFF2-40B4-BE49-F238E27FC236}">
                  <a16:creationId xmlns:a16="http://schemas.microsoft.com/office/drawing/2014/main" id="{E41905E9-D62D-4F4B-B821-B9E49ADF0A1C}"/>
                </a:ext>
              </a:extLst>
            </p:cNvPr>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80;p27">
              <a:extLst>
                <a:ext uri="{FF2B5EF4-FFF2-40B4-BE49-F238E27FC236}">
                  <a16:creationId xmlns:a16="http://schemas.microsoft.com/office/drawing/2014/main" id="{134F429D-ABBD-4CA7-80F1-D34F26C46096}"/>
                </a:ext>
              </a:extLst>
            </p:cNvPr>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81;p27">
              <a:extLst>
                <a:ext uri="{FF2B5EF4-FFF2-40B4-BE49-F238E27FC236}">
                  <a16:creationId xmlns:a16="http://schemas.microsoft.com/office/drawing/2014/main" id="{460CD712-3475-479D-846C-CD2C176D6CC0}"/>
                </a:ext>
              </a:extLst>
            </p:cNvPr>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82;p27">
              <a:extLst>
                <a:ext uri="{FF2B5EF4-FFF2-40B4-BE49-F238E27FC236}">
                  <a16:creationId xmlns:a16="http://schemas.microsoft.com/office/drawing/2014/main" id="{83691337-7141-4744-B4CA-FEE529573CF8}"/>
                </a:ext>
              </a:extLst>
            </p:cNvPr>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83;p27">
              <a:extLst>
                <a:ext uri="{FF2B5EF4-FFF2-40B4-BE49-F238E27FC236}">
                  <a16:creationId xmlns:a16="http://schemas.microsoft.com/office/drawing/2014/main" id="{74DAA765-1426-4E52-829F-C53F8AED62D9}"/>
                </a:ext>
              </a:extLst>
            </p:cNvPr>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584;p27">
            <a:extLst>
              <a:ext uri="{FF2B5EF4-FFF2-40B4-BE49-F238E27FC236}">
                <a16:creationId xmlns:a16="http://schemas.microsoft.com/office/drawing/2014/main" id="{3C3E5330-4DEE-43D7-9466-2519F5984752}"/>
              </a:ext>
            </a:extLst>
          </p:cNvPr>
          <p:cNvGrpSpPr/>
          <p:nvPr/>
        </p:nvGrpSpPr>
        <p:grpSpPr>
          <a:xfrm>
            <a:off x="971349" y="1075767"/>
            <a:ext cx="3685702" cy="1223558"/>
            <a:chOff x="238125" y="1662850"/>
            <a:chExt cx="7137300" cy="2369400"/>
          </a:xfrm>
        </p:grpSpPr>
        <p:sp>
          <p:nvSpPr>
            <p:cNvPr id="232" name="Google Shape;585;p27">
              <a:extLst>
                <a:ext uri="{FF2B5EF4-FFF2-40B4-BE49-F238E27FC236}">
                  <a16:creationId xmlns:a16="http://schemas.microsoft.com/office/drawing/2014/main" id="{432FF806-0C56-48E9-B23D-522592D1CC0D}"/>
                </a:ext>
              </a:extLst>
            </p:cNvPr>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586;p27">
              <a:extLst>
                <a:ext uri="{FF2B5EF4-FFF2-40B4-BE49-F238E27FC236}">
                  <a16:creationId xmlns:a16="http://schemas.microsoft.com/office/drawing/2014/main" id="{5AFCEE98-418F-4289-B47C-6E233F0260C7}"/>
                </a:ext>
              </a:extLst>
            </p:cNvPr>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87;p27">
              <a:extLst>
                <a:ext uri="{FF2B5EF4-FFF2-40B4-BE49-F238E27FC236}">
                  <a16:creationId xmlns:a16="http://schemas.microsoft.com/office/drawing/2014/main" id="{2DAE511E-8BAB-44F8-99F2-770BCF628061}"/>
                </a:ext>
              </a:extLst>
            </p:cNvPr>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88;p27">
              <a:extLst>
                <a:ext uri="{FF2B5EF4-FFF2-40B4-BE49-F238E27FC236}">
                  <a16:creationId xmlns:a16="http://schemas.microsoft.com/office/drawing/2014/main" id="{8917BCB3-9621-4283-9593-E993FA8870A4}"/>
                </a:ext>
              </a:extLst>
            </p:cNvPr>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89;p27">
              <a:extLst>
                <a:ext uri="{FF2B5EF4-FFF2-40B4-BE49-F238E27FC236}">
                  <a16:creationId xmlns:a16="http://schemas.microsoft.com/office/drawing/2014/main" id="{48A2AC91-8F92-4359-A833-5D3E27D9FF15}"/>
                </a:ext>
              </a:extLst>
            </p:cNvPr>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90;p27">
              <a:extLst>
                <a:ext uri="{FF2B5EF4-FFF2-40B4-BE49-F238E27FC236}">
                  <a16:creationId xmlns:a16="http://schemas.microsoft.com/office/drawing/2014/main" id="{EDD32B77-A0F0-4064-A13E-A9393D39257C}"/>
                </a:ext>
              </a:extLst>
            </p:cNvPr>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591;p27">
              <a:extLst>
                <a:ext uri="{FF2B5EF4-FFF2-40B4-BE49-F238E27FC236}">
                  <a16:creationId xmlns:a16="http://schemas.microsoft.com/office/drawing/2014/main" id="{6F041C91-B151-462B-AD14-40635586D9A4}"/>
                </a:ext>
              </a:extLst>
            </p:cNvPr>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592;p27">
              <a:extLst>
                <a:ext uri="{FF2B5EF4-FFF2-40B4-BE49-F238E27FC236}">
                  <a16:creationId xmlns:a16="http://schemas.microsoft.com/office/drawing/2014/main" id="{86FAC65D-8723-40D5-B604-6052AE18E8D1}"/>
                </a:ext>
              </a:extLst>
            </p:cNvPr>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593;p27">
              <a:extLst>
                <a:ext uri="{FF2B5EF4-FFF2-40B4-BE49-F238E27FC236}">
                  <a16:creationId xmlns:a16="http://schemas.microsoft.com/office/drawing/2014/main" id="{DDA61B36-BC9C-44CD-BB73-1588A0F8EB0B}"/>
                </a:ext>
              </a:extLst>
            </p:cNvPr>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594;p27">
              <a:extLst>
                <a:ext uri="{FF2B5EF4-FFF2-40B4-BE49-F238E27FC236}">
                  <a16:creationId xmlns:a16="http://schemas.microsoft.com/office/drawing/2014/main" id="{AA0F54F4-AB4B-4899-A2B8-223313AB4A55}"/>
                </a:ext>
              </a:extLst>
            </p:cNvPr>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595;p27">
              <a:extLst>
                <a:ext uri="{FF2B5EF4-FFF2-40B4-BE49-F238E27FC236}">
                  <a16:creationId xmlns:a16="http://schemas.microsoft.com/office/drawing/2014/main" id="{FBA0B19B-2B21-4848-B5CC-BD103BBBE799}"/>
                </a:ext>
              </a:extLst>
            </p:cNvPr>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96;p27">
              <a:extLst>
                <a:ext uri="{FF2B5EF4-FFF2-40B4-BE49-F238E27FC236}">
                  <a16:creationId xmlns:a16="http://schemas.microsoft.com/office/drawing/2014/main" id="{C7DB504F-73B6-4BD0-B2F8-CA92735F0094}"/>
                </a:ext>
              </a:extLst>
            </p:cNvPr>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97;p27">
              <a:extLst>
                <a:ext uri="{FF2B5EF4-FFF2-40B4-BE49-F238E27FC236}">
                  <a16:creationId xmlns:a16="http://schemas.microsoft.com/office/drawing/2014/main" id="{04DF2AFE-3AD8-44CD-9467-E7DBCAEDB76E}"/>
                </a:ext>
              </a:extLst>
            </p:cNvPr>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598;p27">
              <a:extLst>
                <a:ext uri="{FF2B5EF4-FFF2-40B4-BE49-F238E27FC236}">
                  <a16:creationId xmlns:a16="http://schemas.microsoft.com/office/drawing/2014/main" id="{9102B029-3818-4075-9CE8-03758A8EB97F}"/>
                </a:ext>
              </a:extLst>
            </p:cNvPr>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599;p27">
              <a:extLst>
                <a:ext uri="{FF2B5EF4-FFF2-40B4-BE49-F238E27FC236}">
                  <a16:creationId xmlns:a16="http://schemas.microsoft.com/office/drawing/2014/main" id="{5ACC5C40-6CED-40CA-AF91-FEE1EACBA352}"/>
                </a:ext>
              </a:extLst>
            </p:cNvPr>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00;p27">
              <a:extLst>
                <a:ext uri="{FF2B5EF4-FFF2-40B4-BE49-F238E27FC236}">
                  <a16:creationId xmlns:a16="http://schemas.microsoft.com/office/drawing/2014/main" id="{8BB0AD8F-A1F1-45F8-94B0-CD84F8D83406}"/>
                </a:ext>
              </a:extLst>
            </p:cNvPr>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601;p27">
              <a:extLst>
                <a:ext uri="{FF2B5EF4-FFF2-40B4-BE49-F238E27FC236}">
                  <a16:creationId xmlns:a16="http://schemas.microsoft.com/office/drawing/2014/main" id="{ED55FB3A-E22F-43CF-9DBF-9C8B5011A915}"/>
                </a:ext>
              </a:extLst>
            </p:cNvPr>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602;p27">
              <a:extLst>
                <a:ext uri="{FF2B5EF4-FFF2-40B4-BE49-F238E27FC236}">
                  <a16:creationId xmlns:a16="http://schemas.microsoft.com/office/drawing/2014/main" id="{01243DFD-12AF-494A-BF9A-E673D687D951}"/>
                </a:ext>
              </a:extLst>
            </p:cNvPr>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603;p27">
              <a:extLst>
                <a:ext uri="{FF2B5EF4-FFF2-40B4-BE49-F238E27FC236}">
                  <a16:creationId xmlns:a16="http://schemas.microsoft.com/office/drawing/2014/main" id="{59278531-349A-4751-8A59-50FEBCC61685}"/>
                </a:ext>
              </a:extLst>
            </p:cNvPr>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604;p27">
              <a:extLst>
                <a:ext uri="{FF2B5EF4-FFF2-40B4-BE49-F238E27FC236}">
                  <a16:creationId xmlns:a16="http://schemas.microsoft.com/office/drawing/2014/main" id="{15B4A1CB-ADD7-4D17-ACC2-46F578BDB050}"/>
                </a:ext>
              </a:extLst>
            </p:cNvPr>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605;p27">
              <a:extLst>
                <a:ext uri="{FF2B5EF4-FFF2-40B4-BE49-F238E27FC236}">
                  <a16:creationId xmlns:a16="http://schemas.microsoft.com/office/drawing/2014/main" id="{C07E2671-5B3C-4CAF-BBB9-A2E6B45FD504}"/>
                </a:ext>
              </a:extLst>
            </p:cNvPr>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607;p27">
            <a:extLst>
              <a:ext uri="{FF2B5EF4-FFF2-40B4-BE49-F238E27FC236}">
                <a16:creationId xmlns:a16="http://schemas.microsoft.com/office/drawing/2014/main" id="{1A519A8E-9BFA-4F1E-AD79-19AD6EC48283}"/>
              </a:ext>
            </a:extLst>
          </p:cNvPr>
          <p:cNvSpPr txBox="1"/>
          <p:nvPr/>
        </p:nvSpPr>
        <p:spPr>
          <a:xfrm>
            <a:off x="2194851" y="1553232"/>
            <a:ext cx="2442300" cy="82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000" dirty="0">
                <a:solidFill>
                  <a:srgbClr val="F3F3F3"/>
                </a:solidFill>
                <a:latin typeface="Source Code Pro Light"/>
                <a:ea typeface="Source Code Pro Light"/>
                <a:cs typeface="Source Code Pro Light"/>
                <a:sym typeface="Source Code Pro Light"/>
              </a:rPr>
              <a:t>ITITIU18157</a:t>
            </a:r>
            <a:endParaRPr sz="1000" dirty="0">
              <a:solidFill>
                <a:srgbClr val="F3F3F3"/>
              </a:solidFill>
              <a:latin typeface="Source Code Pro Light"/>
              <a:ea typeface="Source Code Pro Light"/>
              <a:cs typeface="Source Code Pro Light"/>
              <a:sym typeface="Source Code Pro Light"/>
            </a:endParaRPr>
          </a:p>
        </p:txBody>
      </p:sp>
      <p:sp>
        <p:nvSpPr>
          <p:cNvPr id="254" name="Google Shape;608;p27">
            <a:extLst>
              <a:ext uri="{FF2B5EF4-FFF2-40B4-BE49-F238E27FC236}">
                <a16:creationId xmlns:a16="http://schemas.microsoft.com/office/drawing/2014/main" id="{E31EFA99-433A-4308-9FFB-528D297367FC}"/>
              </a:ext>
            </a:extLst>
          </p:cNvPr>
          <p:cNvSpPr txBox="1"/>
          <p:nvPr/>
        </p:nvSpPr>
        <p:spPr>
          <a:xfrm>
            <a:off x="4507164" y="2778451"/>
            <a:ext cx="2442300" cy="82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000" dirty="0">
                <a:solidFill>
                  <a:srgbClr val="F3F3F3"/>
                </a:solidFill>
                <a:latin typeface="Source Code Pro Light"/>
                <a:ea typeface="Source Code Pro Light"/>
                <a:cs typeface="Source Code Pro Light"/>
                <a:sym typeface="Source Code Pro Light"/>
              </a:rPr>
              <a:t>ITITIU18257</a:t>
            </a:r>
            <a:endParaRPr sz="1000" dirty="0">
              <a:solidFill>
                <a:srgbClr val="F3F3F3"/>
              </a:solidFill>
              <a:latin typeface="Source Code Pro Light"/>
              <a:ea typeface="Source Code Pro Light"/>
              <a:cs typeface="Source Code Pro Light"/>
              <a:sym typeface="Source Code Pro Light"/>
            </a:endParaRPr>
          </a:p>
        </p:txBody>
      </p:sp>
      <p:sp>
        <p:nvSpPr>
          <p:cNvPr id="255" name="Google Shape;609;p27">
            <a:extLst>
              <a:ext uri="{FF2B5EF4-FFF2-40B4-BE49-F238E27FC236}">
                <a16:creationId xmlns:a16="http://schemas.microsoft.com/office/drawing/2014/main" id="{D961FA41-3666-4918-9265-2F9B29B38588}"/>
              </a:ext>
            </a:extLst>
          </p:cNvPr>
          <p:cNvSpPr txBox="1"/>
          <p:nvPr/>
        </p:nvSpPr>
        <p:spPr>
          <a:xfrm>
            <a:off x="2194851" y="1220226"/>
            <a:ext cx="1785000" cy="453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LÊ NHẬT TRƯỜNG</a:t>
            </a:r>
            <a:endParaRPr dirty="0">
              <a:solidFill>
                <a:srgbClr val="F3F3F3"/>
              </a:solidFill>
              <a:latin typeface="Teko"/>
              <a:ea typeface="Teko"/>
              <a:cs typeface="Teko"/>
              <a:sym typeface="Teko"/>
            </a:endParaRPr>
          </a:p>
        </p:txBody>
      </p:sp>
      <p:sp>
        <p:nvSpPr>
          <p:cNvPr id="256" name="Google Shape;610;p27">
            <a:extLst>
              <a:ext uri="{FF2B5EF4-FFF2-40B4-BE49-F238E27FC236}">
                <a16:creationId xmlns:a16="http://schemas.microsoft.com/office/drawing/2014/main" id="{357BF08F-59D0-4871-BC02-BEDC7E51C19B}"/>
              </a:ext>
            </a:extLst>
          </p:cNvPr>
          <p:cNvSpPr txBox="1"/>
          <p:nvPr/>
        </p:nvSpPr>
        <p:spPr>
          <a:xfrm>
            <a:off x="5116138" y="2421941"/>
            <a:ext cx="1888121" cy="481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3F3F3"/>
                </a:solidFill>
                <a:latin typeface="Teko"/>
                <a:ea typeface="Teko"/>
                <a:cs typeface="Teko"/>
                <a:sym typeface="Teko"/>
              </a:rPr>
              <a:t>NGUYỄN HOÀNG LONG</a:t>
            </a:r>
            <a:endParaRPr dirty="0">
              <a:solidFill>
                <a:srgbClr val="F3F3F3"/>
              </a:solidFill>
              <a:latin typeface="Teko"/>
              <a:ea typeface="Teko"/>
              <a:cs typeface="Teko"/>
              <a:sym typeface="Teko"/>
            </a:endParaRPr>
          </a:p>
        </p:txBody>
      </p:sp>
      <p:sp>
        <p:nvSpPr>
          <p:cNvPr id="257" name="Google Shape;611;p27">
            <a:extLst>
              <a:ext uri="{FF2B5EF4-FFF2-40B4-BE49-F238E27FC236}">
                <a16:creationId xmlns:a16="http://schemas.microsoft.com/office/drawing/2014/main" id="{1E02DD66-46D6-4A51-8158-EF3D78ED3AEC}"/>
              </a:ext>
            </a:extLst>
          </p:cNvPr>
          <p:cNvSpPr txBox="1"/>
          <p:nvPr/>
        </p:nvSpPr>
        <p:spPr>
          <a:xfrm>
            <a:off x="2214751" y="4047387"/>
            <a:ext cx="2442300" cy="82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000" dirty="0">
                <a:solidFill>
                  <a:srgbClr val="F3F3F3"/>
                </a:solidFill>
                <a:latin typeface="Source Code Pro Light"/>
                <a:ea typeface="Source Code Pro Light"/>
                <a:cs typeface="Source Code Pro Light"/>
                <a:sym typeface="Source Code Pro Light"/>
              </a:rPr>
              <a:t>ITITIU18182</a:t>
            </a:r>
            <a:endParaRPr sz="1000" dirty="0">
              <a:solidFill>
                <a:srgbClr val="F3F3F3"/>
              </a:solidFill>
              <a:latin typeface="Source Code Pro Light"/>
              <a:ea typeface="Source Code Pro Light"/>
              <a:cs typeface="Source Code Pro Light"/>
              <a:sym typeface="Source Code Pro Light"/>
            </a:endParaRPr>
          </a:p>
        </p:txBody>
      </p:sp>
      <p:sp>
        <p:nvSpPr>
          <p:cNvPr id="258" name="Google Shape;612;p27">
            <a:extLst>
              <a:ext uri="{FF2B5EF4-FFF2-40B4-BE49-F238E27FC236}">
                <a16:creationId xmlns:a16="http://schemas.microsoft.com/office/drawing/2014/main" id="{73E081C5-0BCE-4390-96CC-93C8514F8935}"/>
              </a:ext>
            </a:extLst>
          </p:cNvPr>
          <p:cNvSpPr txBox="1"/>
          <p:nvPr/>
        </p:nvSpPr>
        <p:spPr>
          <a:xfrm>
            <a:off x="2215633" y="3706873"/>
            <a:ext cx="2003155" cy="481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NGUYỄN NGUYÊN HƯNG</a:t>
            </a:r>
            <a:endParaRPr dirty="0">
              <a:solidFill>
                <a:srgbClr val="F3F3F3"/>
              </a:solidFill>
              <a:latin typeface="Teko"/>
              <a:ea typeface="Teko"/>
              <a:cs typeface="Teko"/>
              <a:sym typeface="Teko"/>
            </a:endParaRPr>
          </a:p>
        </p:txBody>
      </p:sp>
      <p:pic>
        <p:nvPicPr>
          <p:cNvPr id="259" name="Google Shape;613;p27">
            <a:extLst>
              <a:ext uri="{FF2B5EF4-FFF2-40B4-BE49-F238E27FC236}">
                <a16:creationId xmlns:a16="http://schemas.microsoft.com/office/drawing/2014/main" id="{31DAC00E-C1AD-48CC-BB46-0F134594CB19}"/>
              </a:ext>
            </a:extLst>
          </p:cNvPr>
          <p:cNvPicPr preferRelativeResize="0"/>
          <p:nvPr/>
        </p:nvPicPr>
        <p:blipFill rotWithShape="1">
          <a:blip r:embed="rId4">
            <a:alphaModFix/>
          </a:blip>
          <a:srcRect l="13110" t="-16091" r="13110" b="42312"/>
          <a:stretch/>
        </p:blipFill>
        <p:spPr>
          <a:xfrm>
            <a:off x="1321610" y="1326012"/>
            <a:ext cx="694500" cy="665400"/>
          </a:xfrm>
          <a:prstGeom prst="ellipse">
            <a:avLst/>
          </a:prstGeom>
          <a:noFill/>
          <a:ln>
            <a:noFill/>
          </a:ln>
        </p:spPr>
      </p:pic>
      <p:pic>
        <p:nvPicPr>
          <p:cNvPr id="260" name="Google Shape;614;p27">
            <a:extLst>
              <a:ext uri="{FF2B5EF4-FFF2-40B4-BE49-F238E27FC236}">
                <a16:creationId xmlns:a16="http://schemas.microsoft.com/office/drawing/2014/main" id="{7C7650E0-D0EE-4338-9AF8-08A238BCF2E6}"/>
              </a:ext>
            </a:extLst>
          </p:cNvPr>
          <p:cNvPicPr preferRelativeResize="0"/>
          <p:nvPr/>
        </p:nvPicPr>
        <p:blipFill rotWithShape="1">
          <a:blip r:embed="rId5">
            <a:alphaModFix amt="90000"/>
          </a:blip>
          <a:srcRect b="58359"/>
          <a:stretch/>
        </p:blipFill>
        <p:spPr>
          <a:xfrm>
            <a:off x="1340193" y="3759813"/>
            <a:ext cx="694500" cy="665400"/>
          </a:xfrm>
          <a:prstGeom prst="ellipse">
            <a:avLst/>
          </a:prstGeom>
          <a:noFill/>
          <a:ln>
            <a:noFill/>
          </a:ln>
        </p:spPr>
      </p:pic>
      <p:pic>
        <p:nvPicPr>
          <p:cNvPr id="261" name="Google Shape;615;p27">
            <a:extLst>
              <a:ext uri="{FF2B5EF4-FFF2-40B4-BE49-F238E27FC236}">
                <a16:creationId xmlns:a16="http://schemas.microsoft.com/office/drawing/2014/main" id="{BDF80D87-B53D-4CEA-B7DF-8C3382BC88F9}"/>
              </a:ext>
            </a:extLst>
          </p:cNvPr>
          <p:cNvPicPr preferRelativeResize="0"/>
          <p:nvPr/>
        </p:nvPicPr>
        <p:blipFill rotWithShape="1">
          <a:blip r:embed="rId6">
            <a:alphaModFix amt="90000"/>
          </a:blip>
          <a:srcRect t="-11919" b="40927"/>
          <a:stretch/>
        </p:blipFill>
        <p:spPr>
          <a:xfrm>
            <a:off x="7149392" y="2548108"/>
            <a:ext cx="694500" cy="6654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967605" y="447689"/>
            <a:ext cx="3915821"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Algorithms</a:t>
            </a:r>
            <a:endParaRPr dirty="0"/>
          </a:p>
        </p:txBody>
      </p:sp>
      <p:grpSp>
        <p:nvGrpSpPr>
          <p:cNvPr id="249" name="Google Shape;249;p33"/>
          <p:cNvGrpSpPr/>
          <p:nvPr/>
        </p:nvGrpSpPr>
        <p:grpSpPr>
          <a:xfrm>
            <a:off x="6296320" y="1540347"/>
            <a:ext cx="2062831" cy="2062796"/>
            <a:chOff x="5686721" y="1540347"/>
            <a:chExt cx="2062831" cy="2062796"/>
          </a:xfrm>
        </p:grpSpPr>
        <p:sp>
          <p:nvSpPr>
            <p:cNvPr id="250" name="Google Shape;250;p33"/>
            <p:cNvSpPr/>
            <p:nvPr/>
          </p:nvSpPr>
          <p:spPr>
            <a:xfrm>
              <a:off x="5686721" y="1540347"/>
              <a:ext cx="2062831" cy="2062796"/>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w="223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6419478" y="1588953"/>
              <a:ext cx="441605" cy="765726"/>
            </a:xfrm>
            <a:custGeom>
              <a:avLst/>
              <a:gdLst/>
              <a:ahLst/>
              <a:cxnLst/>
              <a:rect l="l" t="t" r="r" b="b"/>
              <a:pathLst>
                <a:path w="12765" h="22134" extrusionOk="0">
                  <a:moveTo>
                    <a:pt x="8526" y="0"/>
                  </a:moveTo>
                  <a:cubicBezTo>
                    <a:pt x="5633" y="0"/>
                    <a:pt x="2763" y="441"/>
                    <a:pt x="1" y="1310"/>
                  </a:cubicBezTo>
                  <a:lnTo>
                    <a:pt x="3763" y="16978"/>
                  </a:lnTo>
                  <a:lnTo>
                    <a:pt x="7931" y="22134"/>
                  </a:lnTo>
                  <a:lnTo>
                    <a:pt x="10990" y="17145"/>
                  </a:lnTo>
                  <a:lnTo>
                    <a:pt x="12764" y="310"/>
                  </a:lnTo>
                  <a:cubicBezTo>
                    <a:pt x="11360" y="107"/>
                    <a:pt x="9943" y="0"/>
                    <a:pt x="8526" y="0"/>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6517105" y="2597674"/>
              <a:ext cx="494743" cy="950152"/>
            </a:xfrm>
            <a:custGeom>
              <a:avLst/>
              <a:gdLst/>
              <a:ahLst/>
              <a:cxnLst/>
              <a:rect l="l" t="t" r="r" b="b"/>
              <a:pathLst>
                <a:path w="14301" h="27465" extrusionOk="0">
                  <a:moveTo>
                    <a:pt x="5585" y="1"/>
                  </a:moveTo>
                  <a:lnTo>
                    <a:pt x="2263" y="5418"/>
                  </a:lnTo>
                  <a:lnTo>
                    <a:pt x="1" y="26885"/>
                  </a:lnTo>
                  <a:cubicBezTo>
                    <a:pt x="1884" y="27272"/>
                    <a:pt x="3794" y="27464"/>
                    <a:pt x="5702" y="27464"/>
                  </a:cubicBezTo>
                  <a:cubicBezTo>
                    <a:pt x="8606" y="27464"/>
                    <a:pt x="11505" y="27018"/>
                    <a:pt x="14300" y="26135"/>
                  </a:cubicBezTo>
                  <a:lnTo>
                    <a:pt x="9073" y="4322"/>
                  </a:lnTo>
                  <a:lnTo>
                    <a:pt x="5585"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5724638" y="2320049"/>
              <a:ext cx="881065" cy="468797"/>
            </a:xfrm>
            <a:custGeom>
              <a:avLst/>
              <a:gdLst/>
              <a:ahLst/>
              <a:cxnLst/>
              <a:rect l="l" t="t" r="r" b="b"/>
              <a:pathLst>
                <a:path w="25468" h="13551" extrusionOk="0">
                  <a:moveTo>
                    <a:pt x="1226" y="1"/>
                  </a:moveTo>
                  <a:cubicBezTo>
                    <a:pt x="72" y="4442"/>
                    <a:pt x="0" y="9085"/>
                    <a:pt x="1024" y="13550"/>
                  </a:cubicBezTo>
                  <a:lnTo>
                    <a:pt x="20324" y="8918"/>
                  </a:lnTo>
                  <a:lnTo>
                    <a:pt x="25468" y="4751"/>
                  </a:lnTo>
                  <a:lnTo>
                    <a:pt x="21146" y="2108"/>
                  </a:lnTo>
                  <a:lnTo>
                    <a:pt x="1226"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6848283" y="2197721"/>
              <a:ext cx="845640" cy="465891"/>
            </a:xfrm>
            <a:custGeom>
              <a:avLst/>
              <a:gdLst/>
              <a:ahLst/>
              <a:cxnLst/>
              <a:rect l="l" t="t" r="r" b="b"/>
              <a:pathLst>
                <a:path w="24444" h="13467" extrusionOk="0">
                  <a:moveTo>
                    <a:pt x="22336" y="1"/>
                  </a:moveTo>
                  <a:lnTo>
                    <a:pt x="4334" y="4323"/>
                  </a:lnTo>
                  <a:lnTo>
                    <a:pt x="0" y="7811"/>
                  </a:lnTo>
                  <a:lnTo>
                    <a:pt x="6084" y="11538"/>
                  </a:lnTo>
                  <a:lnTo>
                    <a:pt x="24313" y="13467"/>
                  </a:lnTo>
                  <a:cubicBezTo>
                    <a:pt x="24396" y="12562"/>
                    <a:pt x="24444" y="11645"/>
                    <a:pt x="24444" y="10716"/>
                  </a:cubicBezTo>
                  <a:cubicBezTo>
                    <a:pt x="24444" y="7037"/>
                    <a:pt x="23730" y="3406"/>
                    <a:pt x="22336" y="1"/>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5876198" y="2583248"/>
              <a:ext cx="740644" cy="826302"/>
            </a:xfrm>
            <a:custGeom>
              <a:avLst/>
              <a:gdLst/>
              <a:ahLst/>
              <a:cxnLst/>
              <a:rect l="l" t="t" r="r" b="b"/>
              <a:pathLst>
                <a:path w="21409" h="23885" extrusionOk="0">
                  <a:moveTo>
                    <a:pt x="21408" y="1"/>
                  </a:moveTo>
                  <a:lnTo>
                    <a:pt x="15943" y="1310"/>
                  </a:lnTo>
                  <a:lnTo>
                    <a:pt x="1" y="14217"/>
                  </a:lnTo>
                  <a:cubicBezTo>
                    <a:pt x="2406" y="18182"/>
                    <a:pt x="5739" y="21503"/>
                    <a:pt x="9716" y="23885"/>
                  </a:cubicBezTo>
                  <a:lnTo>
                    <a:pt x="20789" y="5835"/>
                  </a:lnTo>
                  <a:lnTo>
                    <a:pt x="21408"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6776602" y="1672984"/>
              <a:ext cx="703143" cy="727014"/>
            </a:xfrm>
            <a:custGeom>
              <a:avLst/>
              <a:gdLst/>
              <a:ahLst/>
              <a:cxnLst/>
              <a:rect l="l" t="t" r="r" b="b"/>
              <a:pathLst>
                <a:path w="20325" h="21015" extrusionOk="0">
                  <a:moveTo>
                    <a:pt x="9692" y="0"/>
                  </a:moveTo>
                  <a:lnTo>
                    <a:pt x="667" y="14728"/>
                  </a:lnTo>
                  <a:lnTo>
                    <a:pt x="1" y="21015"/>
                  </a:lnTo>
                  <a:lnTo>
                    <a:pt x="6406" y="19479"/>
                  </a:lnTo>
                  <a:lnTo>
                    <a:pt x="20325" y="8215"/>
                  </a:lnTo>
                  <a:cubicBezTo>
                    <a:pt x="17491" y="4667"/>
                    <a:pt x="13848" y="1857"/>
                    <a:pt x="9692" y="0"/>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5887338" y="1738473"/>
              <a:ext cx="717950" cy="670174"/>
            </a:xfrm>
            <a:custGeom>
              <a:avLst/>
              <a:gdLst/>
              <a:ahLst/>
              <a:cxnLst/>
              <a:rect l="l" t="t" r="r" b="b"/>
              <a:pathLst>
                <a:path w="20753" h="19372" extrusionOk="0">
                  <a:moveTo>
                    <a:pt x="8894" y="0"/>
                  </a:moveTo>
                  <a:cubicBezTo>
                    <a:pt x="5310" y="2239"/>
                    <a:pt x="2274" y="5263"/>
                    <a:pt x="0" y="8835"/>
                  </a:cubicBezTo>
                  <a:lnTo>
                    <a:pt x="16443" y="18919"/>
                  </a:lnTo>
                  <a:lnTo>
                    <a:pt x="20753" y="19372"/>
                  </a:lnTo>
                  <a:lnTo>
                    <a:pt x="19145" y="12656"/>
                  </a:lnTo>
                  <a:lnTo>
                    <a:pt x="8894" y="0"/>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6788538" y="2568856"/>
              <a:ext cx="831664" cy="774374"/>
            </a:xfrm>
            <a:custGeom>
              <a:avLst/>
              <a:gdLst/>
              <a:ahLst/>
              <a:cxnLst/>
              <a:rect l="l" t="t" r="r" b="b"/>
              <a:pathLst>
                <a:path w="24040" h="22384" extrusionOk="0">
                  <a:moveTo>
                    <a:pt x="1" y="0"/>
                  </a:moveTo>
                  <a:lnTo>
                    <a:pt x="1227" y="5155"/>
                  </a:lnTo>
                  <a:lnTo>
                    <a:pt x="15181" y="22384"/>
                  </a:lnTo>
                  <a:cubicBezTo>
                    <a:pt x="19099" y="19348"/>
                    <a:pt x="22147" y="15347"/>
                    <a:pt x="24040" y="10775"/>
                  </a:cubicBezTo>
                  <a:lnTo>
                    <a:pt x="7811" y="822"/>
                  </a:lnTo>
                  <a:lnTo>
                    <a:pt x="1" y="0"/>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descr="Algorithm - Free computer icons">
            <a:extLst>
              <a:ext uri="{FF2B5EF4-FFF2-40B4-BE49-F238E27FC236}">
                <a16:creationId xmlns:a16="http://schemas.microsoft.com/office/drawing/2014/main" id="{FE1E6F2B-3D21-4C7E-9FD6-23D8CA77C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332" y="1745467"/>
            <a:ext cx="1675895" cy="1675895"/>
          </a:xfrm>
          <a:prstGeom prst="ellipse">
            <a:avLst/>
          </a:prstGeom>
          <a:solidFill>
            <a:srgbClr val="D88888"/>
          </a:solidFill>
          <a:ln w="63500" cap="rnd">
            <a:solidFill>
              <a:schemeClr val="accent5">
                <a:lumMod val="40000"/>
                <a:lumOff val="6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a:extLst>
              <a:ext uri="{FF2B5EF4-FFF2-40B4-BE49-F238E27FC236}">
                <a16:creationId xmlns:a16="http://schemas.microsoft.com/office/drawing/2014/main" id="{AEAA3C60-CA8F-4945-8E35-C7E90D1FF03D}"/>
              </a:ext>
            </a:extLst>
          </p:cNvPr>
          <p:cNvPicPr>
            <a:picLocks noChangeAspect="1"/>
          </p:cNvPicPr>
          <p:nvPr/>
        </p:nvPicPr>
        <p:blipFill>
          <a:blip r:embed="rId4"/>
          <a:stretch>
            <a:fillRect/>
          </a:stretch>
        </p:blipFill>
        <p:spPr>
          <a:xfrm>
            <a:off x="491884" y="1327379"/>
            <a:ext cx="4599403" cy="3504873"/>
          </a:xfrm>
          <a:prstGeom prst="rect">
            <a:avLst/>
          </a:prstGeom>
        </p:spPr>
      </p:pic>
    </p:spTree>
    <p:extLst>
      <p:ext uri="{BB962C8B-B14F-4D97-AF65-F5344CB8AC3E}">
        <p14:creationId xmlns:p14="http://schemas.microsoft.com/office/powerpoint/2010/main" val="1257939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967605" y="447689"/>
            <a:ext cx="3915821"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Algorithms</a:t>
            </a:r>
            <a:endParaRPr dirty="0"/>
          </a:p>
        </p:txBody>
      </p:sp>
      <p:grpSp>
        <p:nvGrpSpPr>
          <p:cNvPr id="249" name="Google Shape;249;p33"/>
          <p:cNvGrpSpPr/>
          <p:nvPr/>
        </p:nvGrpSpPr>
        <p:grpSpPr>
          <a:xfrm>
            <a:off x="6296320" y="1540347"/>
            <a:ext cx="2062831" cy="2062796"/>
            <a:chOff x="5686721" y="1540347"/>
            <a:chExt cx="2062831" cy="2062796"/>
          </a:xfrm>
        </p:grpSpPr>
        <p:sp>
          <p:nvSpPr>
            <p:cNvPr id="250" name="Google Shape;250;p33"/>
            <p:cNvSpPr/>
            <p:nvPr/>
          </p:nvSpPr>
          <p:spPr>
            <a:xfrm>
              <a:off x="5686721" y="1540347"/>
              <a:ext cx="2062831" cy="2062796"/>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w="223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6419478" y="1588953"/>
              <a:ext cx="441605" cy="765726"/>
            </a:xfrm>
            <a:custGeom>
              <a:avLst/>
              <a:gdLst/>
              <a:ahLst/>
              <a:cxnLst/>
              <a:rect l="l" t="t" r="r" b="b"/>
              <a:pathLst>
                <a:path w="12765" h="22134" extrusionOk="0">
                  <a:moveTo>
                    <a:pt x="8526" y="0"/>
                  </a:moveTo>
                  <a:cubicBezTo>
                    <a:pt x="5633" y="0"/>
                    <a:pt x="2763" y="441"/>
                    <a:pt x="1" y="1310"/>
                  </a:cubicBezTo>
                  <a:lnTo>
                    <a:pt x="3763" y="16978"/>
                  </a:lnTo>
                  <a:lnTo>
                    <a:pt x="7931" y="22134"/>
                  </a:lnTo>
                  <a:lnTo>
                    <a:pt x="10990" y="17145"/>
                  </a:lnTo>
                  <a:lnTo>
                    <a:pt x="12764" y="310"/>
                  </a:lnTo>
                  <a:cubicBezTo>
                    <a:pt x="11360" y="107"/>
                    <a:pt x="9943" y="0"/>
                    <a:pt x="8526" y="0"/>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6517105" y="2597674"/>
              <a:ext cx="494743" cy="950152"/>
            </a:xfrm>
            <a:custGeom>
              <a:avLst/>
              <a:gdLst/>
              <a:ahLst/>
              <a:cxnLst/>
              <a:rect l="l" t="t" r="r" b="b"/>
              <a:pathLst>
                <a:path w="14301" h="27465" extrusionOk="0">
                  <a:moveTo>
                    <a:pt x="5585" y="1"/>
                  </a:moveTo>
                  <a:lnTo>
                    <a:pt x="2263" y="5418"/>
                  </a:lnTo>
                  <a:lnTo>
                    <a:pt x="1" y="26885"/>
                  </a:lnTo>
                  <a:cubicBezTo>
                    <a:pt x="1884" y="27272"/>
                    <a:pt x="3794" y="27464"/>
                    <a:pt x="5702" y="27464"/>
                  </a:cubicBezTo>
                  <a:cubicBezTo>
                    <a:pt x="8606" y="27464"/>
                    <a:pt x="11505" y="27018"/>
                    <a:pt x="14300" y="26135"/>
                  </a:cubicBezTo>
                  <a:lnTo>
                    <a:pt x="9073" y="4322"/>
                  </a:lnTo>
                  <a:lnTo>
                    <a:pt x="5585"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5724638" y="2320049"/>
              <a:ext cx="881065" cy="468797"/>
            </a:xfrm>
            <a:custGeom>
              <a:avLst/>
              <a:gdLst/>
              <a:ahLst/>
              <a:cxnLst/>
              <a:rect l="l" t="t" r="r" b="b"/>
              <a:pathLst>
                <a:path w="25468" h="13551" extrusionOk="0">
                  <a:moveTo>
                    <a:pt x="1226" y="1"/>
                  </a:moveTo>
                  <a:cubicBezTo>
                    <a:pt x="72" y="4442"/>
                    <a:pt x="0" y="9085"/>
                    <a:pt x="1024" y="13550"/>
                  </a:cubicBezTo>
                  <a:lnTo>
                    <a:pt x="20324" y="8918"/>
                  </a:lnTo>
                  <a:lnTo>
                    <a:pt x="25468" y="4751"/>
                  </a:lnTo>
                  <a:lnTo>
                    <a:pt x="21146" y="2108"/>
                  </a:lnTo>
                  <a:lnTo>
                    <a:pt x="1226"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6848283" y="2197721"/>
              <a:ext cx="845640" cy="465891"/>
            </a:xfrm>
            <a:custGeom>
              <a:avLst/>
              <a:gdLst/>
              <a:ahLst/>
              <a:cxnLst/>
              <a:rect l="l" t="t" r="r" b="b"/>
              <a:pathLst>
                <a:path w="24444" h="13467" extrusionOk="0">
                  <a:moveTo>
                    <a:pt x="22336" y="1"/>
                  </a:moveTo>
                  <a:lnTo>
                    <a:pt x="4334" y="4323"/>
                  </a:lnTo>
                  <a:lnTo>
                    <a:pt x="0" y="7811"/>
                  </a:lnTo>
                  <a:lnTo>
                    <a:pt x="6084" y="11538"/>
                  </a:lnTo>
                  <a:lnTo>
                    <a:pt x="24313" y="13467"/>
                  </a:lnTo>
                  <a:cubicBezTo>
                    <a:pt x="24396" y="12562"/>
                    <a:pt x="24444" y="11645"/>
                    <a:pt x="24444" y="10716"/>
                  </a:cubicBezTo>
                  <a:cubicBezTo>
                    <a:pt x="24444" y="7037"/>
                    <a:pt x="23730" y="3406"/>
                    <a:pt x="22336" y="1"/>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5876198" y="2583248"/>
              <a:ext cx="740644" cy="826302"/>
            </a:xfrm>
            <a:custGeom>
              <a:avLst/>
              <a:gdLst/>
              <a:ahLst/>
              <a:cxnLst/>
              <a:rect l="l" t="t" r="r" b="b"/>
              <a:pathLst>
                <a:path w="21409" h="23885" extrusionOk="0">
                  <a:moveTo>
                    <a:pt x="21408" y="1"/>
                  </a:moveTo>
                  <a:lnTo>
                    <a:pt x="15943" y="1310"/>
                  </a:lnTo>
                  <a:lnTo>
                    <a:pt x="1" y="14217"/>
                  </a:lnTo>
                  <a:cubicBezTo>
                    <a:pt x="2406" y="18182"/>
                    <a:pt x="5739" y="21503"/>
                    <a:pt x="9716" y="23885"/>
                  </a:cubicBezTo>
                  <a:lnTo>
                    <a:pt x="20789" y="5835"/>
                  </a:lnTo>
                  <a:lnTo>
                    <a:pt x="21408"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6776602" y="1672984"/>
              <a:ext cx="703143" cy="727014"/>
            </a:xfrm>
            <a:custGeom>
              <a:avLst/>
              <a:gdLst/>
              <a:ahLst/>
              <a:cxnLst/>
              <a:rect l="l" t="t" r="r" b="b"/>
              <a:pathLst>
                <a:path w="20325" h="21015" extrusionOk="0">
                  <a:moveTo>
                    <a:pt x="9692" y="0"/>
                  </a:moveTo>
                  <a:lnTo>
                    <a:pt x="667" y="14728"/>
                  </a:lnTo>
                  <a:lnTo>
                    <a:pt x="1" y="21015"/>
                  </a:lnTo>
                  <a:lnTo>
                    <a:pt x="6406" y="19479"/>
                  </a:lnTo>
                  <a:lnTo>
                    <a:pt x="20325" y="8215"/>
                  </a:lnTo>
                  <a:cubicBezTo>
                    <a:pt x="17491" y="4667"/>
                    <a:pt x="13848" y="1857"/>
                    <a:pt x="9692" y="0"/>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5887338" y="1738473"/>
              <a:ext cx="717950" cy="670174"/>
            </a:xfrm>
            <a:custGeom>
              <a:avLst/>
              <a:gdLst/>
              <a:ahLst/>
              <a:cxnLst/>
              <a:rect l="l" t="t" r="r" b="b"/>
              <a:pathLst>
                <a:path w="20753" h="19372" extrusionOk="0">
                  <a:moveTo>
                    <a:pt x="8894" y="0"/>
                  </a:moveTo>
                  <a:cubicBezTo>
                    <a:pt x="5310" y="2239"/>
                    <a:pt x="2274" y="5263"/>
                    <a:pt x="0" y="8835"/>
                  </a:cubicBezTo>
                  <a:lnTo>
                    <a:pt x="16443" y="18919"/>
                  </a:lnTo>
                  <a:lnTo>
                    <a:pt x="20753" y="19372"/>
                  </a:lnTo>
                  <a:lnTo>
                    <a:pt x="19145" y="12656"/>
                  </a:lnTo>
                  <a:lnTo>
                    <a:pt x="8894" y="0"/>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6788538" y="2568856"/>
              <a:ext cx="831664" cy="774374"/>
            </a:xfrm>
            <a:custGeom>
              <a:avLst/>
              <a:gdLst/>
              <a:ahLst/>
              <a:cxnLst/>
              <a:rect l="l" t="t" r="r" b="b"/>
              <a:pathLst>
                <a:path w="24040" h="22384" extrusionOk="0">
                  <a:moveTo>
                    <a:pt x="1" y="0"/>
                  </a:moveTo>
                  <a:lnTo>
                    <a:pt x="1227" y="5155"/>
                  </a:lnTo>
                  <a:lnTo>
                    <a:pt x="15181" y="22384"/>
                  </a:lnTo>
                  <a:cubicBezTo>
                    <a:pt x="19099" y="19348"/>
                    <a:pt x="22147" y="15347"/>
                    <a:pt x="24040" y="10775"/>
                  </a:cubicBezTo>
                  <a:lnTo>
                    <a:pt x="7811" y="822"/>
                  </a:lnTo>
                  <a:lnTo>
                    <a:pt x="1" y="0"/>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descr="Algorithm - Free computer icons">
            <a:extLst>
              <a:ext uri="{FF2B5EF4-FFF2-40B4-BE49-F238E27FC236}">
                <a16:creationId xmlns:a16="http://schemas.microsoft.com/office/drawing/2014/main" id="{FE1E6F2B-3D21-4C7E-9FD6-23D8CA77C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332" y="1745467"/>
            <a:ext cx="1675895" cy="1675895"/>
          </a:xfrm>
          <a:prstGeom prst="ellipse">
            <a:avLst/>
          </a:prstGeom>
          <a:solidFill>
            <a:srgbClr val="D88888"/>
          </a:solidFill>
          <a:ln w="63500" cap="rnd">
            <a:solidFill>
              <a:schemeClr val="accent5">
                <a:lumMod val="40000"/>
                <a:lumOff val="6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Picture 2">
            <a:extLst>
              <a:ext uri="{FF2B5EF4-FFF2-40B4-BE49-F238E27FC236}">
                <a16:creationId xmlns:a16="http://schemas.microsoft.com/office/drawing/2014/main" id="{1BE137AA-040D-4C62-ADE0-E3B1B810346E}"/>
              </a:ext>
            </a:extLst>
          </p:cNvPr>
          <p:cNvPicPr>
            <a:picLocks noChangeAspect="1"/>
          </p:cNvPicPr>
          <p:nvPr/>
        </p:nvPicPr>
        <p:blipFill>
          <a:blip r:embed="rId4"/>
          <a:stretch>
            <a:fillRect/>
          </a:stretch>
        </p:blipFill>
        <p:spPr>
          <a:xfrm>
            <a:off x="656178" y="1347272"/>
            <a:ext cx="4227248" cy="3450955"/>
          </a:xfrm>
          <a:prstGeom prst="rect">
            <a:avLst/>
          </a:prstGeom>
        </p:spPr>
      </p:pic>
    </p:spTree>
    <p:extLst>
      <p:ext uri="{BB962C8B-B14F-4D97-AF65-F5344CB8AC3E}">
        <p14:creationId xmlns:p14="http://schemas.microsoft.com/office/powerpoint/2010/main" val="3287969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967605" y="447689"/>
            <a:ext cx="3915821"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Algorithms</a:t>
            </a:r>
            <a:endParaRPr dirty="0"/>
          </a:p>
        </p:txBody>
      </p:sp>
      <p:grpSp>
        <p:nvGrpSpPr>
          <p:cNvPr id="249" name="Google Shape;249;p33"/>
          <p:cNvGrpSpPr/>
          <p:nvPr/>
        </p:nvGrpSpPr>
        <p:grpSpPr>
          <a:xfrm>
            <a:off x="6296320" y="1540347"/>
            <a:ext cx="2062831" cy="2062796"/>
            <a:chOff x="5686721" y="1540347"/>
            <a:chExt cx="2062831" cy="2062796"/>
          </a:xfrm>
        </p:grpSpPr>
        <p:sp>
          <p:nvSpPr>
            <p:cNvPr id="250" name="Google Shape;250;p33"/>
            <p:cNvSpPr/>
            <p:nvPr/>
          </p:nvSpPr>
          <p:spPr>
            <a:xfrm>
              <a:off x="5686721" y="1540347"/>
              <a:ext cx="2062831" cy="2062796"/>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w="223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6419478" y="1588953"/>
              <a:ext cx="441605" cy="765726"/>
            </a:xfrm>
            <a:custGeom>
              <a:avLst/>
              <a:gdLst/>
              <a:ahLst/>
              <a:cxnLst/>
              <a:rect l="l" t="t" r="r" b="b"/>
              <a:pathLst>
                <a:path w="12765" h="22134" extrusionOk="0">
                  <a:moveTo>
                    <a:pt x="8526" y="0"/>
                  </a:moveTo>
                  <a:cubicBezTo>
                    <a:pt x="5633" y="0"/>
                    <a:pt x="2763" y="441"/>
                    <a:pt x="1" y="1310"/>
                  </a:cubicBezTo>
                  <a:lnTo>
                    <a:pt x="3763" y="16978"/>
                  </a:lnTo>
                  <a:lnTo>
                    <a:pt x="7931" y="22134"/>
                  </a:lnTo>
                  <a:lnTo>
                    <a:pt x="10990" y="17145"/>
                  </a:lnTo>
                  <a:lnTo>
                    <a:pt x="12764" y="310"/>
                  </a:lnTo>
                  <a:cubicBezTo>
                    <a:pt x="11360" y="107"/>
                    <a:pt x="9943" y="0"/>
                    <a:pt x="8526" y="0"/>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6517105" y="2597674"/>
              <a:ext cx="494743" cy="950152"/>
            </a:xfrm>
            <a:custGeom>
              <a:avLst/>
              <a:gdLst/>
              <a:ahLst/>
              <a:cxnLst/>
              <a:rect l="l" t="t" r="r" b="b"/>
              <a:pathLst>
                <a:path w="14301" h="27465" extrusionOk="0">
                  <a:moveTo>
                    <a:pt x="5585" y="1"/>
                  </a:moveTo>
                  <a:lnTo>
                    <a:pt x="2263" y="5418"/>
                  </a:lnTo>
                  <a:lnTo>
                    <a:pt x="1" y="26885"/>
                  </a:lnTo>
                  <a:cubicBezTo>
                    <a:pt x="1884" y="27272"/>
                    <a:pt x="3794" y="27464"/>
                    <a:pt x="5702" y="27464"/>
                  </a:cubicBezTo>
                  <a:cubicBezTo>
                    <a:pt x="8606" y="27464"/>
                    <a:pt x="11505" y="27018"/>
                    <a:pt x="14300" y="26135"/>
                  </a:cubicBezTo>
                  <a:lnTo>
                    <a:pt x="9073" y="4322"/>
                  </a:lnTo>
                  <a:lnTo>
                    <a:pt x="5585"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5724638" y="2320049"/>
              <a:ext cx="881065" cy="468797"/>
            </a:xfrm>
            <a:custGeom>
              <a:avLst/>
              <a:gdLst/>
              <a:ahLst/>
              <a:cxnLst/>
              <a:rect l="l" t="t" r="r" b="b"/>
              <a:pathLst>
                <a:path w="25468" h="13551" extrusionOk="0">
                  <a:moveTo>
                    <a:pt x="1226" y="1"/>
                  </a:moveTo>
                  <a:cubicBezTo>
                    <a:pt x="72" y="4442"/>
                    <a:pt x="0" y="9085"/>
                    <a:pt x="1024" y="13550"/>
                  </a:cubicBezTo>
                  <a:lnTo>
                    <a:pt x="20324" y="8918"/>
                  </a:lnTo>
                  <a:lnTo>
                    <a:pt x="25468" y="4751"/>
                  </a:lnTo>
                  <a:lnTo>
                    <a:pt x="21146" y="2108"/>
                  </a:lnTo>
                  <a:lnTo>
                    <a:pt x="1226"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6848283" y="2197721"/>
              <a:ext cx="845640" cy="465891"/>
            </a:xfrm>
            <a:custGeom>
              <a:avLst/>
              <a:gdLst/>
              <a:ahLst/>
              <a:cxnLst/>
              <a:rect l="l" t="t" r="r" b="b"/>
              <a:pathLst>
                <a:path w="24444" h="13467" extrusionOk="0">
                  <a:moveTo>
                    <a:pt x="22336" y="1"/>
                  </a:moveTo>
                  <a:lnTo>
                    <a:pt x="4334" y="4323"/>
                  </a:lnTo>
                  <a:lnTo>
                    <a:pt x="0" y="7811"/>
                  </a:lnTo>
                  <a:lnTo>
                    <a:pt x="6084" y="11538"/>
                  </a:lnTo>
                  <a:lnTo>
                    <a:pt x="24313" y="13467"/>
                  </a:lnTo>
                  <a:cubicBezTo>
                    <a:pt x="24396" y="12562"/>
                    <a:pt x="24444" y="11645"/>
                    <a:pt x="24444" y="10716"/>
                  </a:cubicBezTo>
                  <a:cubicBezTo>
                    <a:pt x="24444" y="7037"/>
                    <a:pt x="23730" y="3406"/>
                    <a:pt x="22336" y="1"/>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5876198" y="2583248"/>
              <a:ext cx="740644" cy="826302"/>
            </a:xfrm>
            <a:custGeom>
              <a:avLst/>
              <a:gdLst/>
              <a:ahLst/>
              <a:cxnLst/>
              <a:rect l="l" t="t" r="r" b="b"/>
              <a:pathLst>
                <a:path w="21409" h="23885" extrusionOk="0">
                  <a:moveTo>
                    <a:pt x="21408" y="1"/>
                  </a:moveTo>
                  <a:lnTo>
                    <a:pt x="15943" y="1310"/>
                  </a:lnTo>
                  <a:lnTo>
                    <a:pt x="1" y="14217"/>
                  </a:lnTo>
                  <a:cubicBezTo>
                    <a:pt x="2406" y="18182"/>
                    <a:pt x="5739" y="21503"/>
                    <a:pt x="9716" y="23885"/>
                  </a:cubicBezTo>
                  <a:lnTo>
                    <a:pt x="20789" y="5835"/>
                  </a:lnTo>
                  <a:lnTo>
                    <a:pt x="21408"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6776602" y="1672984"/>
              <a:ext cx="703143" cy="727014"/>
            </a:xfrm>
            <a:custGeom>
              <a:avLst/>
              <a:gdLst/>
              <a:ahLst/>
              <a:cxnLst/>
              <a:rect l="l" t="t" r="r" b="b"/>
              <a:pathLst>
                <a:path w="20325" h="21015" extrusionOk="0">
                  <a:moveTo>
                    <a:pt x="9692" y="0"/>
                  </a:moveTo>
                  <a:lnTo>
                    <a:pt x="667" y="14728"/>
                  </a:lnTo>
                  <a:lnTo>
                    <a:pt x="1" y="21015"/>
                  </a:lnTo>
                  <a:lnTo>
                    <a:pt x="6406" y="19479"/>
                  </a:lnTo>
                  <a:lnTo>
                    <a:pt x="20325" y="8215"/>
                  </a:lnTo>
                  <a:cubicBezTo>
                    <a:pt x="17491" y="4667"/>
                    <a:pt x="13848" y="1857"/>
                    <a:pt x="9692" y="0"/>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5887338" y="1738473"/>
              <a:ext cx="717950" cy="670174"/>
            </a:xfrm>
            <a:custGeom>
              <a:avLst/>
              <a:gdLst/>
              <a:ahLst/>
              <a:cxnLst/>
              <a:rect l="l" t="t" r="r" b="b"/>
              <a:pathLst>
                <a:path w="20753" h="19372" extrusionOk="0">
                  <a:moveTo>
                    <a:pt x="8894" y="0"/>
                  </a:moveTo>
                  <a:cubicBezTo>
                    <a:pt x="5310" y="2239"/>
                    <a:pt x="2274" y="5263"/>
                    <a:pt x="0" y="8835"/>
                  </a:cubicBezTo>
                  <a:lnTo>
                    <a:pt x="16443" y="18919"/>
                  </a:lnTo>
                  <a:lnTo>
                    <a:pt x="20753" y="19372"/>
                  </a:lnTo>
                  <a:lnTo>
                    <a:pt x="19145" y="12656"/>
                  </a:lnTo>
                  <a:lnTo>
                    <a:pt x="8894" y="0"/>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6788538" y="2568856"/>
              <a:ext cx="831664" cy="774374"/>
            </a:xfrm>
            <a:custGeom>
              <a:avLst/>
              <a:gdLst/>
              <a:ahLst/>
              <a:cxnLst/>
              <a:rect l="l" t="t" r="r" b="b"/>
              <a:pathLst>
                <a:path w="24040" h="22384" extrusionOk="0">
                  <a:moveTo>
                    <a:pt x="1" y="0"/>
                  </a:moveTo>
                  <a:lnTo>
                    <a:pt x="1227" y="5155"/>
                  </a:lnTo>
                  <a:lnTo>
                    <a:pt x="15181" y="22384"/>
                  </a:lnTo>
                  <a:cubicBezTo>
                    <a:pt x="19099" y="19348"/>
                    <a:pt x="22147" y="15347"/>
                    <a:pt x="24040" y="10775"/>
                  </a:cubicBezTo>
                  <a:lnTo>
                    <a:pt x="7811" y="822"/>
                  </a:lnTo>
                  <a:lnTo>
                    <a:pt x="1" y="0"/>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descr="Algorithm - Free computer icons">
            <a:extLst>
              <a:ext uri="{FF2B5EF4-FFF2-40B4-BE49-F238E27FC236}">
                <a16:creationId xmlns:a16="http://schemas.microsoft.com/office/drawing/2014/main" id="{FE1E6F2B-3D21-4C7E-9FD6-23D8CA77C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332" y="1745467"/>
            <a:ext cx="1675895" cy="1675895"/>
          </a:xfrm>
          <a:prstGeom prst="ellipse">
            <a:avLst/>
          </a:prstGeom>
          <a:solidFill>
            <a:srgbClr val="D88888"/>
          </a:solidFill>
          <a:ln w="63500" cap="rnd">
            <a:solidFill>
              <a:schemeClr val="accent5">
                <a:lumMod val="40000"/>
                <a:lumOff val="6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a:extLst>
              <a:ext uri="{FF2B5EF4-FFF2-40B4-BE49-F238E27FC236}">
                <a16:creationId xmlns:a16="http://schemas.microsoft.com/office/drawing/2014/main" id="{9313EBFF-2259-4EED-94FD-E92958FEC893}"/>
              </a:ext>
            </a:extLst>
          </p:cNvPr>
          <p:cNvPicPr>
            <a:picLocks noChangeAspect="1"/>
          </p:cNvPicPr>
          <p:nvPr/>
        </p:nvPicPr>
        <p:blipFill>
          <a:blip r:embed="rId4"/>
          <a:stretch>
            <a:fillRect/>
          </a:stretch>
        </p:blipFill>
        <p:spPr>
          <a:xfrm>
            <a:off x="436009" y="1385529"/>
            <a:ext cx="5628421" cy="2991399"/>
          </a:xfrm>
          <a:prstGeom prst="rect">
            <a:avLst/>
          </a:prstGeom>
        </p:spPr>
      </p:pic>
    </p:spTree>
    <p:extLst>
      <p:ext uri="{BB962C8B-B14F-4D97-AF65-F5344CB8AC3E}">
        <p14:creationId xmlns:p14="http://schemas.microsoft.com/office/powerpoint/2010/main" val="1970519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967605" y="447689"/>
            <a:ext cx="3915821"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Algorithms</a:t>
            </a:r>
            <a:endParaRPr dirty="0"/>
          </a:p>
        </p:txBody>
      </p:sp>
      <p:grpSp>
        <p:nvGrpSpPr>
          <p:cNvPr id="249" name="Google Shape;249;p33"/>
          <p:cNvGrpSpPr/>
          <p:nvPr/>
        </p:nvGrpSpPr>
        <p:grpSpPr>
          <a:xfrm>
            <a:off x="6296320" y="1540347"/>
            <a:ext cx="2062831" cy="2062796"/>
            <a:chOff x="5686721" y="1540347"/>
            <a:chExt cx="2062831" cy="2062796"/>
          </a:xfrm>
        </p:grpSpPr>
        <p:sp>
          <p:nvSpPr>
            <p:cNvPr id="250" name="Google Shape;250;p33"/>
            <p:cNvSpPr/>
            <p:nvPr/>
          </p:nvSpPr>
          <p:spPr>
            <a:xfrm>
              <a:off x="5686721" y="1540347"/>
              <a:ext cx="2062831" cy="2062796"/>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w="223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6419478" y="1588953"/>
              <a:ext cx="441605" cy="765726"/>
            </a:xfrm>
            <a:custGeom>
              <a:avLst/>
              <a:gdLst/>
              <a:ahLst/>
              <a:cxnLst/>
              <a:rect l="l" t="t" r="r" b="b"/>
              <a:pathLst>
                <a:path w="12765" h="22134" extrusionOk="0">
                  <a:moveTo>
                    <a:pt x="8526" y="0"/>
                  </a:moveTo>
                  <a:cubicBezTo>
                    <a:pt x="5633" y="0"/>
                    <a:pt x="2763" y="441"/>
                    <a:pt x="1" y="1310"/>
                  </a:cubicBezTo>
                  <a:lnTo>
                    <a:pt x="3763" y="16978"/>
                  </a:lnTo>
                  <a:lnTo>
                    <a:pt x="7931" y="22134"/>
                  </a:lnTo>
                  <a:lnTo>
                    <a:pt x="10990" y="17145"/>
                  </a:lnTo>
                  <a:lnTo>
                    <a:pt x="12764" y="310"/>
                  </a:lnTo>
                  <a:cubicBezTo>
                    <a:pt x="11360" y="107"/>
                    <a:pt x="9943" y="0"/>
                    <a:pt x="8526" y="0"/>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6517105" y="2597674"/>
              <a:ext cx="494743" cy="950152"/>
            </a:xfrm>
            <a:custGeom>
              <a:avLst/>
              <a:gdLst/>
              <a:ahLst/>
              <a:cxnLst/>
              <a:rect l="l" t="t" r="r" b="b"/>
              <a:pathLst>
                <a:path w="14301" h="27465" extrusionOk="0">
                  <a:moveTo>
                    <a:pt x="5585" y="1"/>
                  </a:moveTo>
                  <a:lnTo>
                    <a:pt x="2263" y="5418"/>
                  </a:lnTo>
                  <a:lnTo>
                    <a:pt x="1" y="26885"/>
                  </a:lnTo>
                  <a:cubicBezTo>
                    <a:pt x="1884" y="27272"/>
                    <a:pt x="3794" y="27464"/>
                    <a:pt x="5702" y="27464"/>
                  </a:cubicBezTo>
                  <a:cubicBezTo>
                    <a:pt x="8606" y="27464"/>
                    <a:pt x="11505" y="27018"/>
                    <a:pt x="14300" y="26135"/>
                  </a:cubicBezTo>
                  <a:lnTo>
                    <a:pt x="9073" y="4322"/>
                  </a:lnTo>
                  <a:lnTo>
                    <a:pt x="5585"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5724638" y="2320049"/>
              <a:ext cx="881065" cy="468797"/>
            </a:xfrm>
            <a:custGeom>
              <a:avLst/>
              <a:gdLst/>
              <a:ahLst/>
              <a:cxnLst/>
              <a:rect l="l" t="t" r="r" b="b"/>
              <a:pathLst>
                <a:path w="25468" h="13551" extrusionOk="0">
                  <a:moveTo>
                    <a:pt x="1226" y="1"/>
                  </a:moveTo>
                  <a:cubicBezTo>
                    <a:pt x="72" y="4442"/>
                    <a:pt x="0" y="9085"/>
                    <a:pt x="1024" y="13550"/>
                  </a:cubicBezTo>
                  <a:lnTo>
                    <a:pt x="20324" y="8918"/>
                  </a:lnTo>
                  <a:lnTo>
                    <a:pt x="25468" y="4751"/>
                  </a:lnTo>
                  <a:lnTo>
                    <a:pt x="21146" y="2108"/>
                  </a:lnTo>
                  <a:lnTo>
                    <a:pt x="1226"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6848283" y="2197721"/>
              <a:ext cx="845640" cy="465891"/>
            </a:xfrm>
            <a:custGeom>
              <a:avLst/>
              <a:gdLst/>
              <a:ahLst/>
              <a:cxnLst/>
              <a:rect l="l" t="t" r="r" b="b"/>
              <a:pathLst>
                <a:path w="24444" h="13467" extrusionOk="0">
                  <a:moveTo>
                    <a:pt x="22336" y="1"/>
                  </a:moveTo>
                  <a:lnTo>
                    <a:pt x="4334" y="4323"/>
                  </a:lnTo>
                  <a:lnTo>
                    <a:pt x="0" y="7811"/>
                  </a:lnTo>
                  <a:lnTo>
                    <a:pt x="6084" y="11538"/>
                  </a:lnTo>
                  <a:lnTo>
                    <a:pt x="24313" y="13467"/>
                  </a:lnTo>
                  <a:cubicBezTo>
                    <a:pt x="24396" y="12562"/>
                    <a:pt x="24444" y="11645"/>
                    <a:pt x="24444" y="10716"/>
                  </a:cubicBezTo>
                  <a:cubicBezTo>
                    <a:pt x="24444" y="7037"/>
                    <a:pt x="23730" y="3406"/>
                    <a:pt x="22336" y="1"/>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5876198" y="2583248"/>
              <a:ext cx="740644" cy="826302"/>
            </a:xfrm>
            <a:custGeom>
              <a:avLst/>
              <a:gdLst/>
              <a:ahLst/>
              <a:cxnLst/>
              <a:rect l="l" t="t" r="r" b="b"/>
              <a:pathLst>
                <a:path w="21409" h="23885" extrusionOk="0">
                  <a:moveTo>
                    <a:pt x="21408" y="1"/>
                  </a:moveTo>
                  <a:lnTo>
                    <a:pt x="15943" y="1310"/>
                  </a:lnTo>
                  <a:lnTo>
                    <a:pt x="1" y="14217"/>
                  </a:lnTo>
                  <a:cubicBezTo>
                    <a:pt x="2406" y="18182"/>
                    <a:pt x="5739" y="21503"/>
                    <a:pt x="9716" y="23885"/>
                  </a:cubicBezTo>
                  <a:lnTo>
                    <a:pt x="20789" y="5835"/>
                  </a:lnTo>
                  <a:lnTo>
                    <a:pt x="21408"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6776602" y="1672984"/>
              <a:ext cx="703143" cy="727014"/>
            </a:xfrm>
            <a:custGeom>
              <a:avLst/>
              <a:gdLst/>
              <a:ahLst/>
              <a:cxnLst/>
              <a:rect l="l" t="t" r="r" b="b"/>
              <a:pathLst>
                <a:path w="20325" h="21015" extrusionOk="0">
                  <a:moveTo>
                    <a:pt x="9692" y="0"/>
                  </a:moveTo>
                  <a:lnTo>
                    <a:pt x="667" y="14728"/>
                  </a:lnTo>
                  <a:lnTo>
                    <a:pt x="1" y="21015"/>
                  </a:lnTo>
                  <a:lnTo>
                    <a:pt x="6406" y="19479"/>
                  </a:lnTo>
                  <a:lnTo>
                    <a:pt x="20325" y="8215"/>
                  </a:lnTo>
                  <a:cubicBezTo>
                    <a:pt x="17491" y="4667"/>
                    <a:pt x="13848" y="1857"/>
                    <a:pt x="9692" y="0"/>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5887338" y="1738473"/>
              <a:ext cx="717950" cy="670174"/>
            </a:xfrm>
            <a:custGeom>
              <a:avLst/>
              <a:gdLst/>
              <a:ahLst/>
              <a:cxnLst/>
              <a:rect l="l" t="t" r="r" b="b"/>
              <a:pathLst>
                <a:path w="20753" h="19372" extrusionOk="0">
                  <a:moveTo>
                    <a:pt x="8894" y="0"/>
                  </a:moveTo>
                  <a:cubicBezTo>
                    <a:pt x="5310" y="2239"/>
                    <a:pt x="2274" y="5263"/>
                    <a:pt x="0" y="8835"/>
                  </a:cubicBezTo>
                  <a:lnTo>
                    <a:pt x="16443" y="18919"/>
                  </a:lnTo>
                  <a:lnTo>
                    <a:pt x="20753" y="19372"/>
                  </a:lnTo>
                  <a:lnTo>
                    <a:pt x="19145" y="12656"/>
                  </a:lnTo>
                  <a:lnTo>
                    <a:pt x="8894" y="0"/>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6788538" y="2568856"/>
              <a:ext cx="831664" cy="774374"/>
            </a:xfrm>
            <a:custGeom>
              <a:avLst/>
              <a:gdLst/>
              <a:ahLst/>
              <a:cxnLst/>
              <a:rect l="l" t="t" r="r" b="b"/>
              <a:pathLst>
                <a:path w="24040" h="22384" extrusionOk="0">
                  <a:moveTo>
                    <a:pt x="1" y="0"/>
                  </a:moveTo>
                  <a:lnTo>
                    <a:pt x="1227" y="5155"/>
                  </a:lnTo>
                  <a:lnTo>
                    <a:pt x="15181" y="22384"/>
                  </a:lnTo>
                  <a:cubicBezTo>
                    <a:pt x="19099" y="19348"/>
                    <a:pt x="22147" y="15347"/>
                    <a:pt x="24040" y="10775"/>
                  </a:cubicBezTo>
                  <a:lnTo>
                    <a:pt x="7811" y="822"/>
                  </a:lnTo>
                  <a:lnTo>
                    <a:pt x="1" y="0"/>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descr="Algorithm - Free computer icons">
            <a:extLst>
              <a:ext uri="{FF2B5EF4-FFF2-40B4-BE49-F238E27FC236}">
                <a16:creationId xmlns:a16="http://schemas.microsoft.com/office/drawing/2014/main" id="{FE1E6F2B-3D21-4C7E-9FD6-23D8CA77C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332" y="1745467"/>
            <a:ext cx="1675895" cy="1675895"/>
          </a:xfrm>
          <a:prstGeom prst="ellipse">
            <a:avLst/>
          </a:prstGeom>
          <a:solidFill>
            <a:srgbClr val="D88888"/>
          </a:solidFill>
          <a:ln w="63500" cap="rnd">
            <a:solidFill>
              <a:schemeClr val="accent5">
                <a:lumMod val="40000"/>
                <a:lumOff val="6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Picture 2">
            <a:extLst>
              <a:ext uri="{FF2B5EF4-FFF2-40B4-BE49-F238E27FC236}">
                <a16:creationId xmlns:a16="http://schemas.microsoft.com/office/drawing/2014/main" id="{06FA6BDC-8856-46AE-8115-8A1CF7598016}"/>
              </a:ext>
            </a:extLst>
          </p:cNvPr>
          <p:cNvPicPr>
            <a:picLocks noChangeAspect="1"/>
          </p:cNvPicPr>
          <p:nvPr/>
        </p:nvPicPr>
        <p:blipFill>
          <a:blip r:embed="rId4"/>
          <a:stretch>
            <a:fillRect/>
          </a:stretch>
        </p:blipFill>
        <p:spPr>
          <a:xfrm>
            <a:off x="527122" y="1336378"/>
            <a:ext cx="5499391" cy="2943014"/>
          </a:xfrm>
          <a:prstGeom prst="rect">
            <a:avLst/>
          </a:prstGeom>
        </p:spPr>
      </p:pic>
    </p:spTree>
    <p:extLst>
      <p:ext uri="{BB962C8B-B14F-4D97-AF65-F5344CB8AC3E}">
        <p14:creationId xmlns:p14="http://schemas.microsoft.com/office/powerpoint/2010/main" val="1133765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967605" y="447689"/>
            <a:ext cx="4209306"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Design Patterns</a:t>
            </a:r>
            <a:endParaRPr dirty="0"/>
          </a:p>
        </p:txBody>
      </p:sp>
      <p:sp>
        <p:nvSpPr>
          <p:cNvPr id="16" name="TextBox 15">
            <a:extLst>
              <a:ext uri="{FF2B5EF4-FFF2-40B4-BE49-F238E27FC236}">
                <a16:creationId xmlns:a16="http://schemas.microsoft.com/office/drawing/2014/main" id="{7E90EC93-188E-4A1A-B5A2-860ABDC81D22}"/>
              </a:ext>
            </a:extLst>
          </p:cNvPr>
          <p:cNvSpPr txBox="1"/>
          <p:nvPr/>
        </p:nvSpPr>
        <p:spPr>
          <a:xfrm>
            <a:off x="967605" y="1423388"/>
            <a:ext cx="2843207" cy="307777"/>
          </a:xfrm>
          <a:prstGeom prst="rect">
            <a:avLst/>
          </a:prstGeom>
          <a:noFill/>
        </p:spPr>
        <p:txBody>
          <a:bodyPr wrap="square">
            <a:spAutoFit/>
          </a:bodyPr>
          <a:lstStyle/>
          <a:p>
            <a:endParaRPr lang="en-US" dirty="0"/>
          </a:p>
        </p:txBody>
      </p:sp>
      <p:pic>
        <p:nvPicPr>
          <p:cNvPr id="10242" name="Picture 2" descr="Design Patterns: Template Method in Java">
            <a:extLst>
              <a:ext uri="{FF2B5EF4-FFF2-40B4-BE49-F238E27FC236}">
                <a16:creationId xmlns:a16="http://schemas.microsoft.com/office/drawing/2014/main" id="{76761C54-7C4F-4C83-AD27-580BEA71DD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328" y="1338344"/>
            <a:ext cx="3141344" cy="224381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AB9BDCA-C521-4305-B27E-F260D0BC7D22}"/>
              </a:ext>
            </a:extLst>
          </p:cNvPr>
          <p:cNvSpPr txBox="1"/>
          <p:nvPr/>
        </p:nvSpPr>
        <p:spPr>
          <a:xfrm>
            <a:off x="3510310" y="3930374"/>
            <a:ext cx="2123381" cy="400110"/>
          </a:xfrm>
          <a:prstGeom prst="rect">
            <a:avLst/>
          </a:prstGeom>
          <a:noFill/>
        </p:spPr>
        <p:txBody>
          <a:bodyPr wrap="square">
            <a:spAutoFit/>
          </a:bodyPr>
          <a:lstStyle/>
          <a:p>
            <a:pPr algn="ctr"/>
            <a:r>
              <a:rPr lang="en-US" sz="2000" dirty="0">
                <a:solidFill>
                  <a:schemeClr val="accent4">
                    <a:lumMod val="20000"/>
                    <a:lumOff val="80000"/>
                  </a:schemeClr>
                </a:solidFill>
                <a:latin typeface="Share Tech" panose="00000500000000000000" pitchFamily="2" charset="0"/>
              </a:rPr>
              <a:t>Template</a:t>
            </a:r>
          </a:p>
        </p:txBody>
      </p:sp>
    </p:spTree>
    <p:extLst>
      <p:ext uri="{BB962C8B-B14F-4D97-AF65-F5344CB8AC3E}">
        <p14:creationId xmlns:p14="http://schemas.microsoft.com/office/powerpoint/2010/main" val="3466963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967605" y="447689"/>
            <a:ext cx="4209306"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Design Patterns</a:t>
            </a:r>
            <a:endParaRPr dirty="0"/>
          </a:p>
        </p:txBody>
      </p:sp>
      <p:sp>
        <p:nvSpPr>
          <p:cNvPr id="16" name="TextBox 15">
            <a:extLst>
              <a:ext uri="{FF2B5EF4-FFF2-40B4-BE49-F238E27FC236}">
                <a16:creationId xmlns:a16="http://schemas.microsoft.com/office/drawing/2014/main" id="{7E90EC93-188E-4A1A-B5A2-860ABDC81D22}"/>
              </a:ext>
            </a:extLst>
          </p:cNvPr>
          <p:cNvSpPr txBox="1"/>
          <p:nvPr/>
        </p:nvSpPr>
        <p:spPr>
          <a:xfrm>
            <a:off x="967605" y="1423388"/>
            <a:ext cx="2843207" cy="307777"/>
          </a:xfrm>
          <a:prstGeom prst="rect">
            <a:avLst/>
          </a:prstGeom>
          <a:noFill/>
        </p:spPr>
        <p:txBody>
          <a:bodyPr wrap="square">
            <a:spAutoFit/>
          </a:bodyPr>
          <a:lstStyle/>
          <a:p>
            <a:endParaRPr lang="en-US" dirty="0"/>
          </a:p>
        </p:txBody>
      </p:sp>
      <p:pic>
        <p:nvPicPr>
          <p:cNvPr id="11266" name="Picture 2" descr="Design Patterns: Strategy in Java">
            <a:extLst>
              <a:ext uri="{FF2B5EF4-FFF2-40B4-BE49-F238E27FC236}">
                <a16:creationId xmlns:a16="http://schemas.microsoft.com/office/drawing/2014/main" id="{A0DD9BB7-B8C2-4EAF-BE82-6DD446133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065" y="1423388"/>
            <a:ext cx="2615869" cy="186847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AB9BDCA-C521-4305-B27E-F260D0BC7D22}"/>
              </a:ext>
            </a:extLst>
          </p:cNvPr>
          <p:cNvSpPr txBox="1"/>
          <p:nvPr/>
        </p:nvSpPr>
        <p:spPr>
          <a:xfrm>
            <a:off x="3510310" y="3930374"/>
            <a:ext cx="2123381" cy="400110"/>
          </a:xfrm>
          <a:prstGeom prst="rect">
            <a:avLst/>
          </a:prstGeom>
          <a:noFill/>
        </p:spPr>
        <p:txBody>
          <a:bodyPr wrap="square">
            <a:spAutoFit/>
          </a:bodyPr>
          <a:lstStyle/>
          <a:p>
            <a:pPr algn="ctr"/>
            <a:r>
              <a:rPr lang="en-US" sz="2000" dirty="0">
                <a:solidFill>
                  <a:schemeClr val="accent4">
                    <a:lumMod val="20000"/>
                    <a:lumOff val="80000"/>
                  </a:schemeClr>
                </a:solidFill>
                <a:latin typeface="Share Tech" panose="00000500000000000000" pitchFamily="2" charset="0"/>
              </a:rPr>
              <a:t>Strategy</a:t>
            </a:r>
          </a:p>
        </p:txBody>
      </p:sp>
    </p:spTree>
    <p:extLst>
      <p:ext uri="{BB962C8B-B14F-4D97-AF65-F5344CB8AC3E}">
        <p14:creationId xmlns:p14="http://schemas.microsoft.com/office/powerpoint/2010/main" val="562816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967605" y="447689"/>
            <a:ext cx="4209306"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Design Patterns</a:t>
            </a:r>
            <a:endParaRPr dirty="0"/>
          </a:p>
        </p:txBody>
      </p:sp>
      <p:sp>
        <p:nvSpPr>
          <p:cNvPr id="16" name="TextBox 15">
            <a:extLst>
              <a:ext uri="{FF2B5EF4-FFF2-40B4-BE49-F238E27FC236}">
                <a16:creationId xmlns:a16="http://schemas.microsoft.com/office/drawing/2014/main" id="{7E90EC93-188E-4A1A-B5A2-860ABDC81D22}"/>
              </a:ext>
            </a:extLst>
          </p:cNvPr>
          <p:cNvSpPr txBox="1"/>
          <p:nvPr/>
        </p:nvSpPr>
        <p:spPr>
          <a:xfrm>
            <a:off x="967605" y="1423388"/>
            <a:ext cx="2843207" cy="307777"/>
          </a:xfrm>
          <a:prstGeom prst="rect">
            <a:avLst/>
          </a:prstGeom>
          <a:noFill/>
        </p:spPr>
        <p:txBody>
          <a:bodyPr wrap="square">
            <a:spAutoFit/>
          </a:bodyPr>
          <a:lstStyle/>
          <a:p>
            <a:endParaRPr lang="en-US" dirty="0"/>
          </a:p>
        </p:txBody>
      </p:sp>
      <p:pic>
        <p:nvPicPr>
          <p:cNvPr id="12290" name="Picture 2" descr="Observer">
            <a:extLst>
              <a:ext uri="{FF2B5EF4-FFF2-40B4-BE49-F238E27FC236}">
                <a16:creationId xmlns:a16="http://schemas.microsoft.com/office/drawing/2014/main" id="{20CD91F0-FE77-4F8B-989C-6C62AA002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428" y="1231589"/>
            <a:ext cx="2847143" cy="177946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AB9BDCA-C521-4305-B27E-F260D0BC7D22}"/>
              </a:ext>
            </a:extLst>
          </p:cNvPr>
          <p:cNvSpPr txBox="1"/>
          <p:nvPr/>
        </p:nvSpPr>
        <p:spPr>
          <a:xfrm>
            <a:off x="3510310" y="3930374"/>
            <a:ext cx="2123381" cy="400110"/>
          </a:xfrm>
          <a:prstGeom prst="rect">
            <a:avLst/>
          </a:prstGeom>
          <a:noFill/>
        </p:spPr>
        <p:txBody>
          <a:bodyPr wrap="square">
            <a:spAutoFit/>
          </a:bodyPr>
          <a:lstStyle/>
          <a:p>
            <a:pPr algn="ctr"/>
            <a:r>
              <a:rPr lang="en-US" sz="2000" dirty="0">
                <a:solidFill>
                  <a:schemeClr val="accent4">
                    <a:lumMod val="20000"/>
                    <a:lumOff val="80000"/>
                  </a:schemeClr>
                </a:solidFill>
                <a:latin typeface="Share Tech" panose="00000500000000000000" pitchFamily="2" charset="0"/>
              </a:rPr>
              <a:t>Observer</a:t>
            </a:r>
          </a:p>
        </p:txBody>
      </p:sp>
    </p:spTree>
    <p:extLst>
      <p:ext uri="{BB962C8B-B14F-4D97-AF65-F5344CB8AC3E}">
        <p14:creationId xmlns:p14="http://schemas.microsoft.com/office/powerpoint/2010/main" val="1332792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0" y="1089426"/>
            <a:ext cx="9144000" cy="9756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t>Thanks</a:t>
            </a:r>
            <a:endParaRPr sz="9600" dirty="0"/>
          </a:p>
        </p:txBody>
      </p:sp>
      <p:sp>
        <p:nvSpPr>
          <p:cNvPr id="16" name="TextBox 15">
            <a:extLst>
              <a:ext uri="{FF2B5EF4-FFF2-40B4-BE49-F238E27FC236}">
                <a16:creationId xmlns:a16="http://schemas.microsoft.com/office/drawing/2014/main" id="{7E90EC93-188E-4A1A-B5A2-860ABDC81D22}"/>
              </a:ext>
            </a:extLst>
          </p:cNvPr>
          <p:cNvSpPr txBox="1"/>
          <p:nvPr/>
        </p:nvSpPr>
        <p:spPr>
          <a:xfrm>
            <a:off x="967605" y="1423388"/>
            <a:ext cx="2843207" cy="307777"/>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22325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44" name="Google Shape;226;p32">
            <a:extLst>
              <a:ext uri="{FF2B5EF4-FFF2-40B4-BE49-F238E27FC236}">
                <a16:creationId xmlns:a16="http://schemas.microsoft.com/office/drawing/2014/main" id="{6A69806F-E759-4EC8-AB4A-5716CC26C89B}"/>
              </a:ext>
            </a:extLst>
          </p:cNvPr>
          <p:cNvSpPr/>
          <p:nvPr/>
        </p:nvSpPr>
        <p:spPr>
          <a:xfrm>
            <a:off x="5260709" y="3879777"/>
            <a:ext cx="817500" cy="817500"/>
          </a:xfrm>
          <a:prstGeom prst="ellipse">
            <a:avLst/>
          </a:prstGeom>
          <a:solidFill>
            <a:schemeClr val="tx2">
              <a:lumMod val="75000"/>
            </a:schemeClr>
          </a:solidFill>
          <a:ln w="38100"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p32">
            <a:extLst>
              <a:ext uri="{FF2B5EF4-FFF2-40B4-BE49-F238E27FC236}">
                <a16:creationId xmlns:a16="http://schemas.microsoft.com/office/drawing/2014/main" id="{0CCE6F7D-49F4-414E-A365-E5CFD93651F3}"/>
              </a:ext>
            </a:extLst>
          </p:cNvPr>
          <p:cNvSpPr/>
          <p:nvPr/>
        </p:nvSpPr>
        <p:spPr>
          <a:xfrm>
            <a:off x="5260346" y="2461877"/>
            <a:ext cx="817500" cy="817500"/>
          </a:xfrm>
          <a:prstGeom prst="ellipse">
            <a:avLst/>
          </a:prstGeom>
          <a:solidFill>
            <a:schemeClr val="tx2">
              <a:lumMod val="75000"/>
            </a:schemeClr>
          </a:solidFill>
          <a:ln w="38100"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p32">
            <a:extLst>
              <a:ext uri="{FF2B5EF4-FFF2-40B4-BE49-F238E27FC236}">
                <a16:creationId xmlns:a16="http://schemas.microsoft.com/office/drawing/2014/main" id="{A9CFAFFA-A8F7-4C3D-A828-F30E19730309}"/>
              </a:ext>
            </a:extLst>
          </p:cNvPr>
          <p:cNvSpPr/>
          <p:nvPr/>
        </p:nvSpPr>
        <p:spPr>
          <a:xfrm>
            <a:off x="5260346" y="1055727"/>
            <a:ext cx="817500" cy="817500"/>
          </a:xfrm>
          <a:prstGeom prst="ellipse">
            <a:avLst/>
          </a:prstGeom>
          <a:solidFill>
            <a:schemeClr val="tx2">
              <a:lumMod val="75000"/>
            </a:schemeClr>
          </a:solidFill>
          <a:ln w="38100"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p32">
            <a:extLst>
              <a:ext uri="{FF2B5EF4-FFF2-40B4-BE49-F238E27FC236}">
                <a16:creationId xmlns:a16="http://schemas.microsoft.com/office/drawing/2014/main" id="{FC44A497-8424-41FA-8669-8B9627F69C77}"/>
              </a:ext>
            </a:extLst>
          </p:cNvPr>
          <p:cNvSpPr/>
          <p:nvPr/>
        </p:nvSpPr>
        <p:spPr>
          <a:xfrm>
            <a:off x="1172703" y="3879777"/>
            <a:ext cx="817500" cy="817500"/>
          </a:xfrm>
          <a:prstGeom prst="ellipse">
            <a:avLst/>
          </a:prstGeom>
          <a:solidFill>
            <a:schemeClr val="tx2">
              <a:lumMod val="75000"/>
            </a:schemeClr>
          </a:solidFill>
          <a:ln w="38100"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6;p32">
            <a:extLst>
              <a:ext uri="{FF2B5EF4-FFF2-40B4-BE49-F238E27FC236}">
                <a16:creationId xmlns:a16="http://schemas.microsoft.com/office/drawing/2014/main" id="{78F35D7E-86D6-4041-A3B5-FAC818CA0FE9}"/>
              </a:ext>
            </a:extLst>
          </p:cNvPr>
          <p:cNvSpPr/>
          <p:nvPr/>
        </p:nvSpPr>
        <p:spPr>
          <a:xfrm>
            <a:off x="1161259" y="2435628"/>
            <a:ext cx="817500" cy="817500"/>
          </a:xfrm>
          <a:prstGeom prst="ellipse">
            <a:avLst/>
          </a:prstGeom>
          <a:solidFill>
            <a:schemeClr val="tx2">
              <a:lumMod val="75000"/>
            </a:schemeClr>
          </a:solidFill>
          <a:ln w="38100"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2"/>
          <p:cNvSpPr/>
          <p:nvPr/>
        </p:nvSpPr>
        <p:spPr>
          <a:xfrm>
            <a:off x="1161259" y="1043977"/>
            <a:ext cx="817500" cy="817500"/>
          </a:xfrm>
          <a:prstGeom prst="ellipse">
            <a:avLst/>
          </a:prstGeom>
          <a:solidFill>
            <a:schemeClr val="tx2">
              <a:lumMod val="75000"/>
            </a:schemeClr>
          </a:solidFill>
          <a:ln w="38100" cap="flat" cmpd="sng">
            <a:solidFill>
              <a:schemeClr val="tx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txBox="1">
            <a:spLocks noGrp="1"/>
          </p:cNvSpPr>
          <p:nvPr>
            <p:ph type="title"/>
          </p:nvPr>
        </p:nvSpPr>
        <p:spPr>
          <a:xfrm>
            <a:off x="0" y="176688"/>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231" name="Google Shape;231;p32"/>
          <p:cNvSpPr txBox="1">
            <a:spLocks noGrp="1"/>
          </p:cNvSpPr>
          <p:nvPr>
            <p:ph type="subTitle" idx="1"/>
          </p:nvPr>
        </p:nvSpPr>
        <p:spPr>
          <a:xfrm>
            <a:off x="2070532" y="1269027"/>
            <a:ext cx="2658600" cy="39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dirty="0">
                <a:solidFill>
                  <a:schemeClr val="bg1"/>
                </a:solidFill>
                <a:latin typeface="Share Tech" panose="00000500000000000000" pitchFamily="2" charset="0"/>
              </a:rPr>
              <a:t>Introduction</a:t>
            </a:r>
            <a:endParaRPr sz="2200" dirty="0">
              <a:solidFill>
                <a:schemeClr val="bg1"/>
              </a:solidFill>
              <a:highlight>
                <a:schemeClr val="dk1"/>
              </a:highlight>
              <a:latin typeface="Share Tech" panose="00000500000000000000" pitchFamily="2" charset="0"/>
            </a:endParaRPr>
          </a:p>
        </p:txBody>
      </p:sp>
      <p:sp>
        <p:nvSpPr>
          <p:cNvPr id="232" name="Google Shape;232;p32"/>
          <p:cNvSpPr txBox="1">
            <a:spLocks noGrp="1"/>
          </p:cNvSpPr>
          <p:nvPr>
            <p:ph type="subTitle" idx="2"/>
          </p:nvPr>
        </p:nvSpPr>
        <p:spPr>
          <a:xfrm>
            <a:off x="2070532" y="2648928"/>
            <a:ext cx="2332951" cy="39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200" dirty="0">
                <a:solidFill>
                  <a:schemeClr val="bg1"/>
                </a:solidFill>
                <a:latin typeface="Share Tech" panose="00000500000000000000" pitchFamily="2" charset="0"/>
              </a:rPr>
              <a:t>Data Structures</a:t>
            </a:r>
            <a:endParaRPr lang="en-US" sz="2200" dirty="0">
              <a:solidFill>
                <a:schemeClr val="bg1"/>
              </a:solidFill>
              <a:highlight>
                <a:schemeClr val="dk1"/>
              </a:highlight>
              <a:latin typeface="Share Tech" panose="00000500000000000000" pitchFamily="2" charset="0"/>
            </a:endParaRPr>
          </a:p>
        </p:txBody>
      </p:sp>
      <p:sp>
        <p:nvSpPr>
          <p:cNvPr id="235" name="Google Shape;235;p32"/>
          <p:cNvSpPr txBox="1">
            <a:spLocks noGrp="1"/>
          </p:cNvSpPr>
          <p:nvPr>
            <p:ph type="subTitle" idx="5"/>
          </p:nvPr>
        </p:nvSpPr>
        <p:spPr>
          <a:xfrm>
            <a:off x="6161632" y="1269027"/>
            <a:ext cx="2658600" cy="39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dirty="0">
                <a:solidFill>
                  <a:schemeClr val="bg1"/>
                </a:solidFill>
                <a:latin typeface="Share Tech" panose="00000500000000000000" pitchFamily="2" charset="0"/>
              </a:rPr>
              <a:t>Game Setup</a:t>
            </a:r>
            <a:endParaRPr sz="2200" dirty="0">
              <a:solidFill>
                <a:schemeClr val="bg1"/>
              </a:solidFill>
              <a:highlight>
                <a:schemeClr val="dk1"/>
              </a:highlight>
              <a:latin typeface="Share Tech" panose="00000500000000000000" pitchFamily="2" charset="0"/>
            </a:endParaRPr>
          </a:p>
        </p:txBody>
      </p:sp>
      <p:sp>
        <p:nvSpPr>
          <p:cNvPr id="21" name="Google Shape;235;p32">
            <a:extLst>
              <a:ext uri="{FF2B5EF4-FFF2-40B4-BE49-F238E27FC236}">
                <a16:creationId xmlns:a16="http://schemas.microsoft.com/office/drawing/2014/main" id="{40BE390F-E3EB-4B32-8A06-ED1985237E9D}"/>
              </a:ext>
            </a:extLst>
          </p:cNvPr>
          <p:cNvSpPr txBox="1">
            <a:spLocks/>
          </p:cNvSpPr>
          <p:nvPr/>
        </p:nvSpPr>
        <p:spPr>
          <a:xfrm>
            <a:off x="6161632" y="2648928"/>
            <a:ext cx="2658600" cy="39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80000"/>
              </a:lnSpc>
              <a:spcBef>
                <a:spcPts val="0"/>
              </a:spcBef>
              <a:spcAft>
                <a:spcPts val="0"/>
              </a:spcAft>
              <a:buClr>
                <a:schemeClr val="accent1"/>
              </a:buClr>
              <a:buSzPts val="1600"/>
              <a:buFont typeface="Roboto Mono"/>
              <a:buNone/>
              <a:defRPr sz="1600" b="1" i="0" u="none" strike="noStrike" cap="none">
                <a:solidFill>
                  <a:schemeClr val="accent2"/>
                </a:solidFill>
                <a:highlight>
                  <a:schemeClr val="dk1"/>
                </a:highlight>
                <a:latin typeface="Roboto Mono"/>
                <a:ea typeface="Roboto Mono"/>
                <a:cs typeface="Roboto Mono"/>
                <a:sym typeface="Roboto Mono"/>
              </a:defRPr>
            </a:lvl1pPr>
            <a:lvl2pPr marL="914400" marR="0" lvl="1"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2pPr>
            <a:lvl3pPr marL="1371600" marR="0" lvl="2"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3pPr>
            <a:lvl4pPr marL="1828800" marR="0" lvl="3"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4pPr>
            <a:lvl5pPr marL="2286000" marR="0" lvl="4"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5pPr>
            <a:lvl6pPr marL="2743200" marR="0" lvl="5"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6pPr>
            <a:lvl7pPr marL="3200400" marR="0" lvl="6"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7pPr>
            <a:lvl8pPr marL="3657600" marR="0" lvl="7"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8pPr>
            <a:lvl9pPr marL="4114800" marR="0" lvl="8" indent="-317500" algn="l" rtl="0">
              <a:lnSpc>
                <a:spcPct val="100000"/>
              </a:lnSpc>
              <a:spcBef>
                <a:spcPts val="1600"/>
              </a:spcBef>
              <a:spcAft>
                <a:spcPts val="160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9pPr>
          </a:lstStyle>
          <a:p>
            <a:pPr marL="0" indent="0">
              <a:spcAft>
                <a:spcPts val="1600"/>
              </a:spcAft>
            </a:pPr>
            <a:r>
              <a:rPr lang="en-US" sz="2200" dirty="0">
                <a:solidFill>
                  <a:schemeClr val="bg1"/>
                </a:solidFill>
                <a:latin typeface="Share Tech" panose="00000500000000000000" pitchFamily="2" charset="0"/>
              </a:rPr>
              <a:t>Algorithms</a:t>
            </a:r>
          </a:p>
        </p:txBody>
      </p:sp>
      <p:sp>
        <p:nvSpPr>
          <p:cNvPr id="22" name="Google Shape;236;p32">
            <a:extLst>
              <a:ext uri="{FF2B5EF4-FFF2-40B4-BE49-F238E27FC236}">
                <a16:creationId xmlns:a16="http://schemas.microsoft.com/office/drawing/2014/main" id="{FD5D26AB-D574-4797-A85F-AC86896EA0F1}"/>
              </a:ext>
            </a:extLst>
          </p:cNvPr>
          <p:cNvSpPr txBox="1">
            <a:spLocks/>
          </p:cNvSpPr>
          <p:nvPr/>
        </p:nvSpPr>
        <p:spPr>
          <a:xfrm>
            <a:off x="2070532" y="4093077"/>
            <a:ext cx="2658600" cy="39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80000"/>
              </a:lnSpc>
              <a:spcBef>
                <a:spcPts val="0"/>
              </a:spcBef>
              <a:spcAft>
                <a:spcPts val="0"/>
              </a:spcAft>
              <a:buClr>
                <a:schemeClr val="accent1"/>
              </a:buClr>
              <a:buSzPts val="1600"/>
              <a:buFont typeface="Roboto Mono"/>
              <a:buNone/>
              <a:defRPr sz="1600" b="1" i="0" u="none" strike="noStrike" cap="none">
                <a:solidFill>
                  <a:schemeClr val="accent2"/>
                </a:solidFill>
                <a:highlight>
                  <a:schemeClr val="dk1"/>
                </a:highlight>
                <a:latin typeface="Roboto Mono"/>
                <a:ea typeface="Roboto Mono"/>
                <a:cs typeface="Roboto Mono"/>
                <a:sym typeface="Roboto Mono"/>
              </a:defRPr>
            </a:lvl1pPr>
            <a:lvl2pPr marL="914400" marR="0" lvl="1"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2pPr>
            <a:lvl3pPr marL="1371600" marR="0" lvl="2"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3pPr>
            <a:lvl4pPr marL="1828800" marR="0" lvl="3"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4pPr>
            <a:lvl5pPr marL="2286000" marR="0" lvl="4"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5pPr>
            <a:lvl6pPr marL="2743200" marR="0" lvl="5"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6pPr>
            <a:lvl7pPr marL="3200400" marR="0" lvl="6"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7pPr>
            <a:lvl8pPr marL="3657600" marR="0" lvl="7"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8pPr>
            <a:lvl9pPr marL="4114800" marR="0" lvl="8" indent="-317500" algn="l" rtl="0">
              <a:lnSpc>
                <a:spcPct val="100000"/>
              </a:lnSpc>
              <a:spcBef>
                <a:spcPts val="1600"/>
              </a:spcBef>
              <a:spcAft>
                <a:spcPts val="160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9pPr>
          </a:lstStyle>
          <a:p>
            <a:pPr marL="0" indent="0">
              <a:spcAft>
                <a:spcPts val="1600"/>
              </a:spcAft>
            </a:pPr>
            <a:r>
              <a:rPr lang="en-US" sz="2200" dirty="0">
                <a:solidFill>
                  <a:schemeClr val="bg1"/>
                </a:solidFill>
                <a:latin typeface="Share Tech" panose="00000500000000000000" pitchFamily="2" charset="0"/>
              </a:rPr>
              <a:t>Design Patterns</a:t>
            </a:r>
          </a:p>
        </p:txBody>
      </p:sp>
      <p:pic>
        <p:nvPicPr>
          <p:cNvPr id="1026" name="Picture 2" descr="Anchor Vector Icon">
            <a:extLst>
              <a:ext uri="{FF2B5EF4-FFF2-40B4-BE49-F238E27FC236}">
                <a16:creationId xmlns:a16="http://schemas.microsoft.com/office/drawing/2014/main" id="{AE511548-1AD3-49B3-9BCB-EE11ED0B527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flipH="1">
            <a:off x="1247731" y="1136839"/>
            <a:ext cx="655277" cy="65527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Anchor Vector Icon">
            <a:extLst>
              <a:ext uri="{FF2B5EF4-FFF2-40B4-BE49-F238E27FC236}">
                <a16:creationId xmlns:a16="http://schemas.microsoft.com/office/drawing/2014/main" id="{E77A8FBE-58CE-430B-9C84-EE8B9A7CC23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flipH="1">
            <a:off x="1253815" y="2542989"/>
            <a:ext cx="655277" cy="65527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Anchor Vector Icon">
            <a:extLst>
              <a:ext uri="{FF2B5EF4-FFF2-40B4-BE49-F238E27FC236}">
                <a16:creationId xmlns:a16="http://schemas.microsoft.com/office/drawing/2014/main" id="{006B29C3-A521-4D9C-8B3F-24585E8EA8A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flipH="1">
            <a:off x="1242371" y="3960889"/>
            <a:ext cx="655277" cy="65527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Anchor Vector Icon">
            <a:extLst>
              <a:ext uri="{FF2B5EF4-FFF2-40B4-BE49-F238E27FC236}">
                <a16:creationId xmlns:a16="http://schemas.microsoft.com/office/drawing/2014/main" id="{A051D588-F7EE-4473-AFEE-EA7306A0990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flipH="1">
            <a:off x="5344132" y="1136839"/>
            <a:ext cx="655277" cy="65527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Anchor Vector Icon">
            <a:extLst>
              <a:ext uri="{FF2B5EF4-FFF2-40B4-BE49-F238E27FC236}">
                <a16:creationId xmlns:a16="http://schemas.microsoft.com/office/drawing/2014/main" id="{214062D7-59D6-41E7-964C-F903AACC4E1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flipH="1">
            <a:off x="5344132" y="2516740"/>
            <a:ext cx="655277" cy="65527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Anchor Vector Icon">
            <a:extLst>
              <a:ext uri="{FF2B5EF4-FFF2-40B4-BE49-F238E27FC236}">
                <a16:creationId xmlns:a16="http://schemas.microsoft.com/office/drawing/2014/main" id="{663C4371-00F5-447C-9782-7677AB7E06A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flipH="1">
            <a:off x="5344132" y="3960889"/>
            <a:ext cx="655277" cy="655277"/>
          </a:xfrm>
          <a:prstGeom prst="rect">
            <a:avLst/>
          </a:prstGeom>
          <a:noFill/>
          <a:extLst>
            <a:ext uri="{909E8E84-426E-40DD-AFC4-6F175D3DCCD1}">
              <a14:hiddenFill xmlns:a14="http://schemas.microsoft.com/office/drawing/2010/main">
                <a:solidFill>
                  <a:srgbClr val="FFFFFF"/>
                </a:solidFill>
              </a14:hiddenFill>
            </a:ext>
          </a:extLst>
        </p:spPr>
      </p:pic>
      <p:sp>
        <p:nvSpPr>
          <p:cNvPr id="47" name="Google Shape;235;p32">
            <a:extLst>
              <a:ext uri="{FF2B5EF4-FFF2-40B4-BE49-F238E27FC236}">
                <a16:creationId xmlns:a16="http://schemas.microsoft.com/office/drawing/2014/main" id="{51F3959E-E7BA-43B6-A5FE-C2176176D47D}"/>
              </a:ext>
            </a:extLst>
          </p:cNvPr>
          <p:cNvSpPr txBox="1">
            <a:spLocks/>
          </p:cNvSpPr>
          <p:nvPr/>
        </p:nvSpPr>
        <p:spPr>
          <a:xfrm>
            <a:off x="6161632" y="4093077"/>
            <a:ext cx="2658600" cy="39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80000"/>
              </a:lnSpc>
              <a:spcBef>
                <a:spcPts val="0"/>
              </a:spcBef>
              <a:spcAft>
                <a:spcPts val="0"/>
              </a:spcAft>
              <a:buClr>
                <a:schemeClr val="accent1"/>
              </a:buClr>
              <a:buSzPts val="1600"/>
              <a:buFont typeface="Roboto Mono"/>
              <a:buNone/>
              <a:defRPr sz="1600" b="1" i="0" u="none" strike="noStrike" cap="none">
                <a:solidFill>
                  <a:schemeClr val="accent2"/>
                </a:solidFill>
                <a:highlight>
                  <a:schemeClr val="dk1"/>
                </a:highlight>
                <a:latin typeface="Roboto Mono"/>
                <a:ea typeface="Roboto Mono"/>
                <a:cs typeface="Roboto Mono"/>
                <a:sym typeface="Roboto Mono"/>
              </a:defRPr>
            </a:lvl1pPr>
            <a:lvl2pPr marL="914400" marR="0" lvl="1"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2pPr>
            <a:lvl3pPr marL="1371600" marR="0" lvl="2"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3pPr>
            <a:lvl4pPr marL="1828800" marR="0" lvl="3"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4pPr>
            <a:lvl5pPr marL="2286000" marR="0" lvl="4"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5pPr>
            <a:lvl6pPr marL="2743200" marR="0" lvl="5"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6pPr>
            <a:lvl7pPr marL="3200400" marR="0" lvl="6"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7pPr>
            <a:lvl8pPr marL="3657600" marR="0" lvl="7" indent="-317500" algn="l" rtl="0">
              <a:lnSpc>
                <a:spcPct val="100000"/>
              </a:lnSpc>
              <a:spcBef>
                <a:spcPts val="1600"/>
              </a:spcBef>
              <a:spcAft>
                <a:spcPts val="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8pPr>
            <a:lvl9pPr marL="4114800" marR="0" lvl="8" indent="-317500" algn="l" rtl="0">
              <a:lnSpc>
                <a:spcPct val="100000"/>
              </a:lnSpc>
              <a:spcBef>
                <a:spcPts val="1600"/>
              </a:spcBef>
              <a:spcAft>
                <a:spcPts val="1600"/>
              </a:spcAft>
              <a:buClr>
                <a:schemeClr val="accent1"/>
              </a:buClr>
              <a:buSzPts val="1600"/>
              <a:buFont typeface="Roboto Mono"/>
              <a:buNone/>
              <a:defRPr sz="1600" b="1" i="0" u="none" strike="noStrike" cap="none">
                <a:solidFill>
                  <a:schemeClr val="accent1"/>
                </a:solidFill>
                <a:highlight>
                  <a:schemeClr val="dk1"/>
                </a:highlight>
                <a:latin typeface="Roboto Mono"/>
                <a:ea typeface="Roboto Mono"/>
                <a:cs typeface="Roboto Mono"/>
                <a:sym typeface="Roboto Mono"/>
              </a:defRPr>
            </a:lvl9pPr>
          </a:lstStyle>
          <a:p>
            <a:pPr marL="0" indent="0">
              <a:spcAft>
                <a:spcPts val="1600"/>
              </a:spcAft>
            </a:pPr>
            <a:r>
              <a:rPr lang="en-US" sz="2200" dirty="0">
                <a:solidFill>
                  <a:schemeClr val="bg1"/>
                </a:solidFill>
                <a:latin typeface="Share Tech" panose="00000500000000000000" pitchFamily="2" charset="0"/>
              </a:rPr>
              <a:t>Demo Gameplay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1000"/>
                                        <p:tgtEl>
                                          <p:spTgt spid="22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1000"/>
                                        <p:tgtEl>
                                          <p:spTgt spid="41"/>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1000"/>
                                        <p:tgtEl>
                                          <p:spTgt spid="39"/>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1000"/>
                                        <p:tgtEl>
                                          <p:spTgt spid="43"/>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1000"/>
                                        <p:tgtEl>
                                          <p:spTgt spid="40"/>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967605" y="447689"/>
            <a:ext cx="3604395"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48" name="Google Shape;248;p33"/>
          <p:cNvSpPr txBox="1">
            <a:spLocks noGrp="1"/>
          </p:cNvSpPr>
          <p:nvPr>
            <p:ph type="subTitle" idx="1"/>
          </p:nvPr>
        </p:nvSpPr>
        <p:spPr>
          <a:xfrm>
            <a:off x="503023" y="1364766"/>
            <a:ext cx="5523490" cy="34159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1"/>
                </a:solidFill>
                <a:latin typeface="Share Tech" panose="00000500000000000000" pitchFamily="2" charset="0"/>
              </a:rPr>
              <a:t>Battleship is a strategy type guessing game for two players. It is played on ruled grids on which each player’s fleet of ships are marked. The locations of the fleets are concealed from the other player. </a:t>
            </a:r>
          </a:p>
          <a:p>
            <a:pPr marL="0" lvl="0" indent="0" algn="l" rtl="0">
              <a:spcBef>
                <a:spcPts val="0"/>
              </a:spcBef>
              <a:spcAft>
                <a:spcPts val="0"/>
              </a:spcAft>
              <a:buNone/>
            </a:pPr>
            <a:endParaRPr lang="en-US" dirty="0">
              <a:solidFill>
                <a:schemeClr val="bg1"/>
              </a:solidFill>
              <a:latin typeface="Share Tech" panose="00000500000000000000" pitchFamily="2" charset="0"/>
            </a:endParaRPr>
          </a:p>
          <a:p>
            <a:pPr marL="0" lvl="0" indent="0" algn="l" rtl="0">
              <a:spcBef>
                <a:spcPts val="0"/>
              </a:spcBef>
              <a:spcAft>
                <a:spcPts val="0"/>
              </a:spcAft>
              <a:buNone/>
            </a:pPr>
            <a:r>
              <a:rPr lang="en-US" dirty="0">
                <a:solidFill>
                  <a:schemeClr val="bg1"/>
                </a:solidFill>
                <a:latin typeface="Share Tech" panose="00000500000000000000" pitchFamily="2" charset="0"/>
              </a:rPr>
              <a:t>Players alternate turns calling “shots” at the other player’s ships, and the objective of the game is to destroy the opposing player’s fleet.</a:t>
            </a:r>
          </a:p>
          <a:p>
            <a:pPr marL="0" lvl="0" indent="0" algn="l" rtl="0">
              <a:spcBef>
                <a:spcPts val="0"/>
              </a:spcBef>
              <a:spcAft>
                <a:spcPts val="0"/>
              </a:spcAft>
              <a:buNone/>
            </a:pPr>
            <a:endParaRPr lang="en-US" dirty="0">
              <a:solidFill>
                <a:schemeClr val="bg1"/>
              </a:solidFill>
              <a:latin typeface="Share Tech" panose="00000500000000000000" pitchFamily="2" charset="0"/>
            </a:endParaRPr>
          </a:p>
          <a:p>
            <a:pPr marL="0" lvl="0" indent="0" algn="l" rtl="0">
              <a:spcBef>
                <a:spcPts val="0"/>
              </a:spcBef>
              <a:spcAft>
                <a:spcPts val="0"/>
              </a:spcAft>
              <a:buNone/>
            </a:pPr>
            <a:r>
              <a:rPr lang="en-US" dirty="0">
                <a:latin typeface="Share Tech" panose="00000500000000000000" pitchFamily="2" charset="0"/>
              </a:rPr>
              <a:t>After each shot, the player is informed if the shot has been a “hit” or a “miss”, but no other information is given. In the original version the shapes of the ships are line segments of different lengths</a:t>
            </a:r>
            <a:r>
              <a:rPr lang="en-US" dirty="0">
                <a:solidFill>
                  <a:schemeClr val="bg1"/>
                </a:solidFill>
                <a:latin typeface="Share Tech" panose="00000500000000000000" pitchFamily="2" charset="0"/>
              </a:rPr>
              <a:t>.</a:t>
            </a:r>
            <a:endParaRPr dirty="0">
              <a:solidFill>
                <a:schemeClr val="bg1"/>
              </a:solidFill>
              <a:latin typeface="Share Tech" panose="00000500000000000000" pitchFamily="2" charset="0"/>
            </a:endParaRPr>
          </a:p>
        </p:txBody>
      </p:sp>
      <p:grpSp>
        <p:nvGrpSpPr>
          <p:cNvPr id="249" name="Google Shape;249;p33"/>
          <p:cNvGrpSpPr/>
          <p:nvPr/>
        </p:nvGrpSpPr>
        <p:grpSpPr>
          <a:xfrm>
            <a:off x="6296320" y="1540347"/>
            <a:ext cx="2062831" cy="2062796"/>
            <a:chOff x="5686721" y="1540347"/>
            <a:chExt cx="2062831" cy="2062796"/>
          </a:xfrm>
        </p:grpSpPr>
        <p:sp>
          <p:nvSpPr>
            <p:cNvPr id="250" name="Google Shape;250;p33"/>
            <p:cNvSpPr/>
            <p:nvPr/>
          </p:nvSpPr>
          <p:spPr>
            <a:xfrm>
              <a:off x="5686721" y="1540347"/>
              <a:ext cx="2062831" cy="2062796"/>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w="223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6419478" y="1588953"/>
              <a:ext cx="441605" cy="765726"/>
            </a:xfrm>
            <a:custGeom>
              <a:avLst/>
              <a:gdLst/>
              <a:ahLst/>
              <a:cxnLst/>
              <a:rect l="l" t="t" r="r" b="b"/>
              <a:pathLst>
                <a:path w="12765" h="22134" extrusionOk="0">
                  <a:moveTo>
                    <a:pt x="8526" y="0"/>
                  </a:moveTo>
                  <a:cubicBezTo>
                    <a:pt x="5633" y="0"/>
                    <a:pt x="2763" y="441"/>
                    <a:pt x="1" y="1310"/>
                  </a:cubicBezTo>
                  <a:lnTo>
                    <a:pt x="3763" y="16978"/>
                  </a:lnTo>
                  <a:lnTo>
                    <a:pt x="7931" y="22134"/>
                  </a:lnTo>
                  <a:lnTo>
                    <a:pt x="10990" y="17145"/>
                  </a:lnTo>
                  <a:lnTo>
                    <a:pt x="12764" y="310"/>
                  </a:lnTo>
                  <a:cubicBezTo>
                    <a:pt x="11360" y="107"/>
                    <a:pt x="9943" y="0"/>
                    <a:pt x="8526" y="0"/>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6517105" y="2597674"/>
              <a:ext cx="494743" cy="950152"/>
            </a:xfrm>
            <a:custGeom>
              <a:avLst/>
              <a:gdLst/>
              <a:ahLst/>
              <a:cxnLst/>
              <a:rect l="l" t="t" r="r" b="b"/>
              <a:pathLst>
                <a:path w="14301" h="27465" extrusionOk="0">
                  <a:moveTo>
                    <a:pt x="5585" y="1"/>
                  </a:moveTo>
                  <a:lnTo>
                    <a:pt x="2263" y="5418"/>
                  </a:lnTo>
                  <a:lnTo>
                    <a:pt x="1" y="26885"/>
                  </a:lnTo>
                  <a:cubicBezTo>
                    <a:pt x="1884" y="27272"/>
                    <a:pt x="3794" y="27464"/>
                    <a:pt x="5702" y="27464"/>
                  </a:cubicBezTo>
                  <a:cubicBezTo>
                    <a:pt x="8606" y="27464"/>
                    <a:pt x="11505" y="27018"/>
                    <a:pt x="14300" y="26135"/>
                  </a:cubicBezTo>
                  <a:lnTo>
                    <a:pt x="9073" y="4322"/>
                  </a:lnTo>
                  <a:lnTo>
                    <a:pt x="5585"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5724638" y="2320049"/>
              <a:ext cx="881065" cy="468797"/>
            </a:xfrm>
            <a:custGeom>
              <a:avLst/>
              <a:gdLst/>
              <a:ahLst/>
              <a:cxnLst/>
              <a:rect l="l" t="t" r="r" b="b"/>
              <a:pathLst>
                <a:path w="25468" h="13551" extrusionOk="0">
                  <a:moveTo>
                    <a:pt x="1226" y="1"/>
                  </a:moveTo>
                  <a:cubicBezTo>
                    <a:pt x="72" y="4442"/>
                    <a:pt x="0" y="9085"/>
                    <a:pt x="1024" y="13550"/>
                  </a:cubicBezTo>
                  <a:lnTo>
                    <a:pt x="20324" y="8918"/>
                  </a:lnTo>
                  <a:lnTo>
                    <a:pt x="25468" y="4751"/>
                  </a:lnTo>
                  <a:lnTo>
                    <a:pt x="21146" y="2108"/>
                  </a:lnTo>
                  <a:lnTo>
                    <a:pt x="1226"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6848283" y="2197721"/>
              <a:ext cx="845640" cy="465891"/>
            </a:xfrm>
            <a:custGeom>
              <a:avLst/>
              <a:gdLst/>
              <a:ahLst/>
              <a:cxnLst/>
              <a:rect l="l" t="t" r="r" b="b"/>
              <a:pathLst>
                <a:path w="24444" h="13467" extrusionOk="0">
                  <a:moveTo>
                    <a:pt x="22336" y="1"/>
                  </a:moveTo>
                  <a:lnTo>
                    <a:pt x="4334" y="4323"/>
                  </a:lnTo>
                  <a:lnTo>
                    <a:pt x="0" y="7811"/>
                  </a:lnTo>
                  <a:lnTo>
                    <a:pt x="6084" y="11538"/>
                  </a:lnTo>
                  <a:lnTo>
                    <a:pt x="24313" y="13467"/>
                  </a:lnTo>
                  <a:cubicBezTo>
                    <a:pt x="24396" y="12562"/>
                    <a:pt x="24444" y="11645"/>
                    <a:pt x="24444" y="10716"/>
                  </a:cubicBezTo>
                  <a:cubicBezTo>
                    <a:pt x="24444" y="7037"/>
                    <a:pt x="23730" y="3406"/>
                    <a:pt x="22336" y="1"/>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5876198" y="2583248"/>
              <a:ext cx="740644" cy="826302"/>
            </a:xfrm>
            <a:custGeom>
              <a:avLst/>
              <a:gdLst/>
              <a:ahLst/>
              <a:cxnLst/>
              <a:rect l="l" t="t" r="r" b="b"/>
              <a:pathLst>
                <a:path w="21409" h="23885" extrusionOk="0">
                  <a:moveTo>
                    <a:pt x="21408" y="1"/>
                  </a:moveTo>
                  <a:lnTo>
                    <a:pt x="15943" y="1310"/>
                  </a:lnTo>
                  <a:lnTo>
                    <a:pt x="1" y="14217"/>
                  </a:lnTo>
                  <a:cubicBezTo>
                    <a:pt x="2406" y="18182"/>
                    <a:pt x="5739" y="21503"/>
                    <a:pt x="9716" y="23885"/>
                  </a:cubicBezTo>
                  <a:lnTo>
                    <a:pt x="20789" y="5835"/>
                  </a:lnTo>
                  <a:lnTo>
                    <a:pt x="21408" y="1"/>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6776602" y="1672984"/>
              <a:ext cx="703143" cy="727014"/>
            </a:xfrm>
            <a:custGeom>
              <a:avLst/>
              <a:gdLst/>
              <a:ahLst/>
              <a:cxnLst/>
              <a:rect l="l" t="t" r="r" b="b"/>
              <a:pathLst>
                <a:path w="20325" h="21015" extrusionOk="0">
                  <a:moveTo>
                    <a:pt x="9692" y="0"/>
                  </a:moveTo>
                  <a:lnTo>
                    <a:pt x="667" y="14728"/>
                  </a:lnTo>
                  <a:lnTo>
                    <a:pt x="1" y="21015"/>
                  </a:lnTo>
                  <a:lnTo>
                    <a:pt x="6406" y="19479"/>
                  </a:lnTo>
                  <a:lnTo>
                    <a:pt x="20325" y="8215"/>
                  </a:lnTo>
                  <a:cubicBezTo>
                    <a:pt x="17491" y="4667"/>
                    <a:pt x="13848" y="1857"/>
                    <a:pt x="9692" y="0"/>
                  </a:cubicBez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5887338" y="1738473"/>
              <a:ext cx="717950" cy="670174"/>
            </a:xfrm>
            <a:custGeom>
              <a:avLst/>
              <a:gdLst/>
              <a:ahLst/>
              <a:cxnLst/>
              <a:rect l="l" t="t" r="r" b="b"/>
              <a:pathLst>
                <a:path w="20753" h="19372" extrusionOk="0">
                  <a:moveTo>
                    <a:pt x="8894" y="0"/>
                  </a:moveTo>
                  <a:cubicBezTo>
                    <a:pt x="5310" y="2239"/>
                    <a:pt x="2274" y="5263"/>
                    <a:pt x="0" y="8835"/>
                  </a:cubicBezTo>
                  <a:lnTo>
                    <a:pt x="16443" y="18919"/>
                  </a:lnTo>
                  <a:lnTo>
                    <a:pt x="20753" y="19372"/>
                  </a:lnTo>
                  <a:lnTo>
                    <a:pt x="19145" y="12656"/>
                  </a:lnTo>
                  <a:lnTo>
                    <a:pt x="8894" y="0"/>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6788538" y="2568856"/>
              <a:ext cx="831664" cy="774374"/>
            </a:xfrm>
            <a:custGeom>
              <a:avLst/>
              <a:gdLst/>
              <a:ahLst/>
              <a:cxnLst/>
              <a:rect l="l" t="t" r="r" b="b"/>
              <a:pathLst>
                <a:path w="24040" h="22384" extrusionOk="0">
                  <a:moveTo>
                    <a:pt x="1" y="0"/>
                  </a:moveTo>
                  <a:lnTo>
                    <a:pt x="1227" y="5155"/>
                  </a:lnTo>
                  <a:lnTo>
                    <a:pt x="15181" y="22384"/>
                  </a:lnTo>
                  <a:cubicBezTo>
                    <a:pt x="19099" y="19348"/>
                    <a:pt x="22147" y="15347"/>
                    <a:pt x="24040" y="10775"/>
                  </a:cubicBezTo>
                  <a:lnTo>
                    <a:pt x="7811" y="822"/>
                  </a:lnTo>
                  <a:lnTo>
                    <a:pt x="1" y="0"/>
                  </a:lnTo>
                  <a:close/>
                </a:path>
              </a:pathLst>
            </a:custGeom>
            <a:solidFill>
              <a:srgbClr val="FF81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Echo Of Silence -Vs- The Clan World - Echo Of Silence Events - Echo of  Silence">
            <a:extLst>
              <a:ext uri="{FF2B5EF4-FFF2-40B4-BE49-F238E27FC236}">
                <a16:creationId xmlns:a16="http://schemas.microsoft.com/office/drawing/2014/main" id="{AD9AE46E-2C51-4A02-A21C-794224613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097" y="1707929"/>
            <a:ext cx="1750637" cy="1750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967605" y="447689"/>
            <a:ext cx="3604395"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GAME RULES</a:t>
            </a:r>
            <a:endParaRPr dirty="0"/>
          </a:p>
        </p:txBody>
      </p:sp>
      <p:sp>
        <p:nvSpPr>
          <p:cNvPr id="248" name="Google Shape;248;p33"/>
          <p:cNvSpPr txBox="1">
            <a:spLocks noGrp="1"/>
          </p:cNvSpPr>
          <p:nvPr>
            <p:ph type="subTitle" idx="1"/>
          </p:nvPr>
        </p:nvSpPr>
        <p:spPr>
          <a:xfrm>
            <a:off x="503023" y="1364766"/>
            <a:ext cx="3316418" cy="34159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1"/>
                </a:solidFill>
                <a:latin typeface="Share Tech" panose="00000500000000000000" pitchFamily="2" charset="0"/>
              </a:rPr>
              <a:t> The ships are in ascending size order:</a:t>
            </a:r>
          </a:p>
          <a:p>
            <a:pPr marL="0" lvl="0" indent="0" algn="l" rtl="0">
              <a:spcBef>
                <a:spcPts val="0"/>
              </a:spcBef>
              <a:spcAft>
                <a:spcPts val="0"/>
              </a:spcAft>
              <a:buNone/>
            </a:pPr>
            <a:r>
              <a:rPr lang="en-US" dirty="0">
                <a:solidFill>
                  <a:schemeClr val="bg1"/>
                </a:solidFill>
                <a:latin typeface="Share Tech" panose="00000500000000000000" pitchFamily="2" charset="0"/>
              </a:rPr>
              <a:t>	</a:t>
            </a:r>
          </a:p>
          <a:p>
            <a:pPr marL="0" lvl="0" indent="0" algn="l" rtl="0">
              <a:spcBef>
                <a:spcPts val="0"/>
              </a:spcBef>
              <a:spcAft>
                <a:spcPts val="0"/>
              </a:spcAft>
              <a:buNone/>
            </a:pPr>
            <a:r>
              <a:rPr lang="en-US" dirty="0">
                <a:solidFill>
                  <a:schemeClr val="bg1"/>
                </a:solidFill>
                <a:latin typeface="Share Tech" panose="00000500000000000000" pitchFamily="2" charset="0"/>
              </a:rPr>
              <a:t>Patrol Boat (2x1)</a:t>
            </a:r>
          </a:p>
          <a:p>
            <a:pPr marL="0" lvl="0" indent="0" algn="l" rtl="0">
              <a:spcBef>
                <a:spcPts val="0"/>
              </a:spcBef>
              <a:spcAft>
                <a:spcPts val="0"/>
              </a:spcAft>
              <a:buNone/>
            </a:pPr>
            <a:endParaRPr lang="en-US" dirty="0">
              <a:solidFill>
                <a:schemeClr val="bg1"/>
              </a:solidFill>
              <a:latin typeface="Share Tech" panose="00000500000000000000" pitchFamily="2" charset="0"/>
            </a:endParaRPr>
          </a:p>
          <a:p>
            <a:pPr marL="0" lvl="0" indent="0" algn="l" rtl="0">
              <a:spcBef>
                <a:spcPts val="0"/>
              </a:spcBef>
              <a:spcAft>
                <a:spcPts val="0"/>
              </a:spcAft>
              <a:buNone/>
            </a:pPr>
            <a:r>
              <a:rPr lang="en-US" dirty="0">
                <a:solidFill>
                  <a:schemeClr val="bg1"/>
                </a:solidFill>
                <a:latin typeface="Share Tech" panose="00000500000000000000" pitchFamily="2" charset="0"/>
              </a:rPr>
              <a:t>Submarine (3x1)</a:t>
            </a:r>
          </a:p>
          <a:p>
            <a:pPr marL="0" lvl="0" indent="0" algn="l" rtl="0">
              <a:spcBef>
                <a:spcPts val="0"/>
              </a:spcBef>
              <a:spcAft>
                <a:spcPts val="0"/>
              </a:spcAft>
              <a:buNone/>
            </a:pPr>
            <a:endParaRPr lang="en-US" dirty="0">
              <a:solidFill>
                <a:schemeClr val="bg1"/>
              </a:solidFill>
              <a:latin typeface="Share Tech" panose="00000500000000000000" pitchFamily="2" charset="0"/>
            </a:endParaRPr>
          </a:p>
          <a:p>
            <a:pPr marL="0" lvl="0" indent="0" algn="l" rtl="0">
              <a:spcBef>
                <a:spcPts val="0"/>
              </a:spcBef>
              <a:spcAft>
                <a:spcPts val="0"/>
              </a:spcAft>
              <a:buNone/>
            </a:pPr>
            <a:r>
              <a:rPr lang="en-US" dirty="0">
                <a:solidFill>
                  <a:schemeClr val="bg1"/>
                </a:solidFill>
                <a:latin typeface="Share Tech" panose="00000500000000000000" pitchFamily="2" charset="0"/>
              </a:rPr>
              <a:t>Destroyer (3x1)</a:t>
            </a:r>
          </a:p>
          <a:p>
            <a:pPr marL="0" lvl="0" indent="0" algn="l" rtl="0">
              <a:spcBef>
                <a:spcPts val="0"/>
              </a:spcBef>
              <a:spcAft>
                <a:spcPts val="0"/>
              </a:spcAft>
              <a:buNone/>
            </a:pPr>
            <a:endParaRPr lang="en-US" dirty="0">
              <a:solidFill>
                <a:schemeClr val="bg1"/>
              </a:solidFill>
              <a:latin typeface="Share Tech" panose="00000500000000000000" pitchFamily="2" charset="0"/>
            </a:endParaRPr>
          </a:p>
          <a:p>
            <a:pPr marL="0" lvl="0" indent="0" algn="l" rtl="0">
              <a:spcBef>
                <a:spcPts val="0"/>
              </a:spcBef>
              <a:spcAft>
                <a:spcPts val="0"/>
              </a:spcAft>
              <a:buNone/>
            </a:pPr>
            <a:r>
              <a:rPr lang="en-US" dirty="0">
                <a:solidFill>
                  <a:schemeClr val="bg1"/>
                </a:solidFill>
                <a:latin typeface="Share Tech" panose="00000500000000000000" pitchFamily="2" charset="0"/>
              </a:rPr>
              <a:t>Battleship (4x1)</a:t>
            </a:r>
          </a:p>
          <a:p>
            <a:pPr marL="0" lvl="0" indent="0" algn="l" rtl="0">
              <a:spcBef>
                <a:spcPts val="0"/>
              </a:spcBef>
              <a:spcAft>
                <a:spcPts val="0"/>
              </a:spcAft>
              <a:buNone/>
            </a:pPr>
            <a:endParaRPr lang="en-US" dirty="0">
              <a:solidFill>
                <a:schemeClr val="bg1"/>
              </a:solidFill>
              <a:latin typeface="Share Tech" panose="00000500000000000000" pitchFamily="2" charset="0"/>
            </a:endParaRPr>
          </a:p>
          <a:p>
            <a:pPr marL="0" lvl="0" indent="0" algn="l" rtl="0">
              <a:spcBef>
                <a:spcPts val="0"/>
              </a:spcBef>
              <a:spcAft>
                <a:spcPts val="0"/>
              </a:spcAft>
              <a:buNone/>
            </a:pPr>
            <a:r>
              <a:rPr lang="en-US" dirty="0">
                <a:solidFill>
                  <a:schemeClr val="bg1"/>
                </a:solidFill>
                <a:latin typeface="Share Tech" panose="00000500000000000000" pitchFamily="2" charset="0"/>
              </a:rPr>
              <a:t>Aircraft Carrier (5x1)</a:t>
            </a:r>
          </a:p>
        </p:txBody>
      </p:sp>
      <p:pic>
        <p:nvPicPr>
          <p:cNvPr id="5" name="Picture 4">
            <a:extLst>
              <a:ext uri="{FF2B5EF4-FFF2-40B4-BE49-F238E27FC236}">
                <a16:creationId xmlns:a16="http://schemas.microsoft.com/office/drawing/2014/main" id="{16A75E22-16A9-434D-96A4-3F45CB1A6393}"/>
              </a:ext>
            </a:extLst>
          </p:cNvPr>
          <p:cNvPicPr>
            <a:picLocks noChangeAspect="1"/>
          </p:cNvPicPr>
          <p:nvPr/>
        </p:nvPicPr>
        <p:blipFill>
          <a:blip r:embed="rId3"/>
          <a:stretch>
            <a:fillRect/>
          </a:stretch>
        </p:blipFill>
        <p:spPr>
          <a:xfrm>
            <a:off x="3819441" y="1626498"/>
            <a:ext cx="4821536" cy="3027859"/>
          </a:xfrm>
          <a:prstGeom prst="rect">
            <a:avLst/>
          </a:prstGeom>
        </p:spPr>
      </p:pic>
    </p:spTree>
    <p:extLst>
      <p:ext uri="{BB962C8B-B14F-4D97-AF65-F5344CB8AC3E}">
        <p14:creationId xmlns:p14="http://schemas.microsoft.com/office/powerpoint/2010/main" val="3353626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967605" y="447689"/>
            <a:ext cx="3604395"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GAME RULES</a:t>
            </a:r>
            <a:endParaRPr dirty="0"/>
          </a:p>
        </p:txBody>
      </p:sp>
      <p:sp>
        <p:nvSpPr>
          <p:cNvPr id="248" name="Google Shape;248;p33"/>
          <p:cNvSpPr txBox="1">
            <a:spLocks noGrp="1"/>
          </p:cNvSpPr>
          <p:nvPr>
            <p:ph type="subTitle" idx="1"/>
          </p:nvPr>
        </p:nvSpPr>
        <p:spPr>
          <a:xfrm>
            <a:off x="503023" y="1364766"/>
            <a:ext cx="3316418" cy="34159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1"/>
                </a:solidFill>
                <a:latin typeface="Share Tech" panose="00000500000000000000" pitchFamily="2" charset="0"/>
              </a:rPr>
              <a:t>Players then take turns to fire at their opponent’s ships.</a:t>
            </a:r>
          </a:p>
          <a:p>
            <a:pPr marL="0" lvl="0" indent="0" algn="l" rtl="0">
              <a:spcBef>
                <a:spcPts val="0"/>
              </a:spcBef>
              <a:spcAft>
                <a:spcPts val="0"/>
              </a:spcAft>
              <a:buNone/>
            </a:pPr>
            <a:endParaRPr lang="en-US" dirty="0">
              <a:solidFill>
                <a:schemeClr val="bg1"/>
              </a:solidFill>
              <a:latin typeface="Share Tech" panose="00000500000000000000" pitchFamily="2" charset="0"/>
            </a:endParaRPr>
          </a:p>
          <a:p>
            <a:pPr marL="0" lvl="0" indent="0" algn="l" rtl="0">
              <a:spcBef>
                <a:spcPts val="0"/>
              </a:spcBef>
              <a:spcAft>
                <a:spcPts val="0"/>
              </a:spcAft>
              <a:buNone/>
            </a:pPr>
            <a:endParaRPr lang="en-US" dirty="0">
              <a:solidFill>
                <a:schemeClr val="bg1"/>
              </a:solidFill>
              <a:latin typeface="Share Tech" panose="00000500000000000000" pitchFamily="2" charset="0"/>
            </a:endParaRPr>
          </a:p>
          <a:p>
            <a:pPr marL="0" lvl="0" indent="0" algn="l" rtl="0">
              <a:spcBef>
                <a:spcPts val="0"/>
              </a:spcBef>
              <a:spcAft>
                <a:spcPts val="0"/>
              </a:spcAft>
              <a:buNone/>
            </a:pPr>
            <a:r>
              <a:rPr lang="en-US" dirty="0">
                <a:solidFill>
                  <a:schemeClr val="bg1"/>
                </a:solidFill>
                <a:latin typeface="Share Tech" panose="00000500000000000000" pitchFamily="2" charset="0"/>
              </a:rPr>
              <a:t>Their opponent must show whether the shot has found a target and mark the shot on their fleet grid.</a:t>
            </a:r>
          </a:p>
          <a:p>
            <a:pPr marL="0" lvl="0" indent="0" algn="l" rtl="0">
              <a:spcBef>
                <a:spcPts val="0"/>
              </a:spcBef>
              <a:spcAft>
                <a:spcPts val="0"/>
              </a:spcAft>
              <a:buNone/>
            </a:pPr>
            <a:endParaRPr lang="en-US" dirty="0">
              <a:solidFill>
                <a:schemeClr val="bg1"/>
              </a:solidFill>
              <a:latin typeface="Share Tech" panose="00000500000000000000" pitchFamily="2" charset="0"/>
            </a:endParaRPr>
          </a:p>
          <a:p>
            <a:pPr marL="0" lvl="0" indent="0" algn="l" rtl="0">
              <a:spcBef>
                <a:spcPts val="0"/>
              </a:spcBef>
              <a:spcAft>
                <a:spcPts val="0"/>
              </a:spcAft>
              <a:buNone/>
            </a:pPr>
            <a:endParaRPr lang="en-US" dirty="0">
              <a:solidFill>
                <a:schemeClr val="bg1"/>
              </a:solidFill>
              <a:latin typeface="Share Tech" panose="00000500000000000000" pitchFamily="2" charset="0"/>
            </a:endParaRPr>
          </a:p>
          <a:p>
            <a:pPr marL="0" lvl="0" indent="0" algn="l" rtl="0">
              <a:spcBef>
                <a:spcPts val="0"/>
              </a:spcBef>
              <a:spcAft>
                <a:spcPts val="0"/>
              </a:spcAft>
              <a:buNone/>
            </a:pPr>
            <a:r>
              <a:rPr lang="en-US" dirty="0">
                <a:solidFill>
                  <a:schemeClr val="bg1"/>
                </a:solidFill>
                <a:latin typeface="Share Tech" panose="00000500000000000000" pitchFamily="2" charset="0"/>
              </a:rPr>
              <a:t>When every square of a ship has been hit, the player announces that it has been sunk.</a:t>
            </a:r>
          </a:p>
          <a:p>
            <a:pPr marL="0" lvl="0" indent="0" algn="l" rtl="0">
              <a:spcBef>
                <a:spcPts val="0"/>
              </a:spcBef>
              <a:spcAft>
                <a:spcPts val="0"/>
              </a:spcAft>
              <a:buNone/>
            </a:pPr>
            <a:endParaRPr lang="en-US" dirty="0">
              <a:solidFill>
                <a:schemeClr val="bg1"/>
              </a:solidFill>
              <a:latin typeface="Share Tech" panose="00000500000000000000" pitchFamily="2" charset="0"/>
            </a:endParaRPr>
          </a:p>
        </p:txBody>
      </p:sp>
      <p:pic>
        <p:nvPicPr>
          <p:cNvPr id="3" name="Picture 2">
            <a:extLst>
              <a:ext uri="{FF2B5EF4-FFF2-40B4-BE49-F238E27FC236}">
                <a16:creationId xmlns:a16="http://schemas.microsoft.com/office/drawing/2014/main" id="{53742AF2-8C73-43EC-9A2F-161DB27D11F7}"/>
              </a:ext>
            </a:extLst>
          </p:cNvPr>
          <p:cNvPicPr>
            <a:picLocks noChangeAspect="1"/>
          </p:cNvPicPr>
          <p:nvPr/>
        </p:nvPicPr>
        <p:blipFill>
          <a:blip r:embed="rId3"/>
          <a:stretch>
            <a:fillRect/>
          </a:stretch>
        </p:blipFill>
        <p:spPr>
          <a:xfrm>
            <a:off x="3819441" y="1535262"/>
            <a:ext cx="4896561" cy="3074973"/>
          </a:xfrm>
          <a:prstGeom prst="rect">
            <a:avLst/>
          </a:prstGeom>
        </p:spPr>
      </p:pic>
    </p:spTree>
    <p:extLst>
      <p:ext uri="{BB962C8B-B14F-4D97-AF65-F5344CB8AC3E}">
        <p14:creationId xmlns:p14="http://schemas.microsoft.com/office/powerpoint/2010/main" val="326996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967605" y="447689"/>
            <a:ext cx="3604395"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GAME SETUP</a:t>
            </a:r>
            <a:endParaRPr dirty="0"/>
          </a:p>
        </p:txBody>
      </p:sp>
      <p:pic>
        <p:nvPicPr>
          <p:cNvPr id="12" name="Picture 11">
            <a:extLst>
              <a:ext uri="{FF2B5EF4-FFF2-40B4-BE49-F238E27FC236}">
                <a16:creationId xmlns:a16="http://schemas.microsoft.com/office/drawing/2014/main" id="{B6A36EA5-658D-41F2-AAEE-0ABB88F6D5F0}"/>
              </a:ext>
            </a:extLst>
          </p:cNvPr>
          <p:cNvPicPr>
            <a:picLocks noChangeAspect="1"/>
          </p:cNvPicPr>
          <p:nvPr/>
        </p:nvPicPr>
        <p:blipFill>
          <a:blip r:embed="rId3"/>
          <a:stretch>
            <a:fillRect/>
          </a:stretch>
        </p:blipFill>
        <p:spPr>
          <a:xfrm>
            <a:off x="959171" y="1231590"/>
            <a:ext cx="3805161" cy="540566"/>
          </a:xfrm>
          <a:prstGeom prst="rect">
            <a:avLst/>
          </a:prstGeom>
        </p:spPr>
      </p:pic>
      <p:pic>
        <p:nvPicPr>
          <p:cNvPr id="16" name="Picture 15">
            <a:extLst>
              <a:ext uri="{FF2B5EF4-FFF2-40B4-BE49-F238E27FC236}">
                <a16:creationId xmlns:a16="http://schemas.microsoft.com/office/drawing/2014/main" id="{A6970A0F-064A-4243-8382-85E7348C4CC6}"/>
              </a:ext>
            </a:extLst>
          </p:cNvPr>
          <p:cNvPicPr>
            <a:picLocks noChangeAspect="1"/>
          </p:cNvPicPr>
          <p:nvPr/>
        </p:nvPicPr>
        <p:blipFill>
          <a:blip r:embed="rId4"/>
          <a:stretch>
            <a:fillRect/>
          </a:stretch>
        </p:blipFill>
        <p:spPr>
          <a:xfrm>
            <a:off x="967606" y="1892509"/>
            <a:ext cx="3790512" cy="1460487"/>
          </a:xfrm>
          <a:prstGeom prst="rect">
            <a:avLst/>
          </a:prstGeom>
        </p:spPr>
      </p:pic>
      <p:pic>
        <p:nvPicPr>
          <p:cNvPr id="18" name="Picture 17">
            <a:extLst>
              <a:ext uri="{FF2B5EF4-FFF2-40B4-BE49-F238E27FC236}">
                <a16:creationId xmlns:a16="http://schemas.microsoft.com/office/drawing/2014/main" id="{DDEE5166-A4AF-4BA4-8975-B16E5FC9E4DA}"/>
              </a:ext>
            </a:extLst>
          </p:cNvPr>
          <p:cNvPicPr>
            <a:picLocks noChangeAspect="1"/>
          </p:cNvPicPr>
          <p:nvPr/>
        </p:nvPicPr>
        <p:blipFill>
          <a:blip r:embed="rId5"/>
          <a:stretch>
            <a:fillRect/>
          </a:stretch>
        </p:blipFill>
        <p:spPr>
          <a:xfrm>
            <a:off x="4839039" y="1892509"/>
            <a:ext cx="3795032" cy="2501466"/>
          </a:xfrm>
          <a:prstGeom prst="rect">
            <a:avLst/>
          </a:prstGeom>
        </p:spPr>
      </p:pic>
    </p:spTree>
    <p:extLst>
      <p:ext uri="{BB962C8B-B14F-4D97-AF65-F5344CB8AC3E}">
        <p14:creationId xmlns:p14="http://schemas.microsoft.com/office/powerpoint/2010/main" val="300053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967605" y="447689"/>
            <a:ext cx="3604395"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GAME SETUP</a:t>
            </a:r>
            <a:endParaRPr dirty="0"/>
          </a:p>
        </p:txBody>
      </p:sp>
      <p:pic>
        <p:nvPicPr>
          <p:cNvPr id="3" name="Picture 2">
            <a:extLst>
              <a:ext uri="{FF2B5EF4-FFF2-40B4-BE49-F238E27FC236}">
                <a16:creationId xmlns:a16="http://schemas.microsoft.com/office/drawing/2014/main" id="{29D94D7C-D3D2-4EC6-BF4B-B957BD31F1E6}"/>
              </a:ext>
            </a:extLst>
          </p:cNvPr>
          <p:cNvPicPr>
            <a:picLocks noChangeAspect="1"/>
          </p:cNvPicPr>
          <p:nvPr/>
        </p:nvPicPr>
        <p:blipFill>
          <a:blip r:embed="rId3"/>
          <a:stretch>
            <a:fillRect/>
          </a:stretch>
        </p:blipFill>
        <p:spPr>
          <a:xfrm>
            <a:off x="312150" y="1331181"/>
            <a:ext cx="3457575" cy="2876550"/>
          </a:xfrm>
          <a:prstGeom prst="rect">
            <a:avLst/>
          </a:prstGeom>
        </p:spPr>
      </p:pic>
      <p:pic>
        <p:nvPicPr>
          <p:cNvPr id="5" name="Picture 4">
            <a:extLst>
              <a:ext uri="{FF2B5EF4-FFF2-40B4-BE49-F238E27FC236}">
                <a16:creationId xmlns:a16="http://schemas.microsoft.com/office/drawing/2014/main" id="{79A8D8F7-B38E-427D-B5A4-7CD2E330B0B5}"/>
              </a:ext>
            </a:extLst>
          </p:cNvPr>
          <p:cNvPicPr>
            <a:picLocks noChangeAspect="1"/>
          </p:cNvPicPr>
          <p:nvPr/>
        </p:nvPicPr>
        <p:blipFill>
          <a:blip r:embed="rId4"/>
          <a:stretch>
            <a:fillRect/>
          </a:stretch>
        </p:blipFill>
        <p:spPr>
          <a:xfrm>
            <a:off x="3926475" y="1331181"/>
            <a:ext cx="4905375" cy="2876550"/>
          </a:xfrm>
          <a:prstGeom prst="rect">
            <a:avLst/>
          </a:prstGeom>
        </p:spPr>
      </p:pic>
    </p:spTree>
    <p:extLst>
      <p:ext uri="{BB962C8B-B14F-4D97-AF65-F5344CB8AC3E}">
        <p14:creationId xmlns:p14="http://schemas.microsoft.com/office/powerpoint/2010/main" val="1584319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967605" y="447689"/>
            <a:ext cx="3604395" cy="78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GAME SETUP</a:t>
            </a:r>
            <a:endParaRPr dirty="0"/>
          </a:p>
        </p:txBody>
      </p:sp>
      <p:pic>
        <p:nvPicPr>
          <p:cNvPr id="3" name="Picture 2">
            <a:extLst>
              <a:ext uri="{FF2B5EF4-FFF2-40B4-BE49-F238E27FC236}">
                <a16:creationId xmlns:a16="http://schemas.microsoft.com/office/drawing/2014/main" id="{7486BC6E-E4B0-495C-9C70-3EAB49145368}"/>
              </a:ext>
            </a:extLst>
          </p:cNvPr>
          <p:cNvPicPr>
            <a:picLocks noChangeAspect="1"/>
          </p:cNvPicPr>
          <p:nvPr/>
        </p:nvPicPr>
        <p:blipFill>
          <a:blip r:embed="rId3"/>
          <a:stretch>
            <a:fillRect/>
          </a:stretch>
        </p:blipFill>
        <p:spPr>
          <a:xfrm>
            <a:off x="967605" y="1231589"/>
            <a:ext cx="2258811" cy="3704717"/>
          </a:xfrm>
          <a:prstGeom prst="rect">
            <a:avLst/>
          </a:prstGeom>
        </p:spPr>
      </p:pic>
      <p:pic>
        <p:nvPicPr>
          <p:cNvPr id="5" name="Picture 4">
            <a:extLst>
              <a:ext uri="{FF2B5EF4-FFF2-40B4-BE49-F238E27FC236}">
                <a16:creationId xmlns:a16="http://schemas.microsoft.com/office/drawing/2014/main" id="{B7AF0834-D5DF-42CF-9859-ADDEF262C1E3}"/>
              </a:ext>
            </a:extLst>
          </p:cNvPr>
          <p:cNvPicPr>
            <a:picLocks noChangeAspect="1"/>
          </p:cNvPicPr>
          <p:nvPr/>
        </p:nvPicPr>
        <p:blipFill>
          <a:blip r:embed="rId4"/>
          <a:stretch>
            <a:fillRect/>
          </a:stretch>
        </p:blipFill>
        <p:spPr>
          <a:xfrm>
            <a:off x="3365366" y="1231589"/>
            <a:ext cx="4508634" cy="3035611"/>
          </a:xfrm>
          <a:prstGeom prst="rect">
            <a:avLst/>
          </a:prstGeom>
        </p:spPr>
      </p:pic>
    </p:spTree>
    <p:extLst>
      <p:ext uri="{BB962C8B-B14F-4D97-AF65-F5344CB8AC3E}">
        <p14:creationId xmlns:p14="http://schemas.microsoft.com/office/powerpoint/2010/main" val="2709360917"/>
      </p:ext>
    </p:extLst>
  </p:cSld>
  <p:clrMapOvr>
    <a:masterClrMapping/>
  </p:clrMapOvr>
</p:sld>
</file>

<file path=ppt/theme/theme1.xml><?xml version="1.0" encoding="utf-8"?>
<a:theme xmlns:a="http://schemas.openxmlformats.org/drawingml/2006/main" name="Simple Light">
  <a:themeElements>
    <a:clrScheme name="Simple Light">
      <a:dk1>
        <a:srgbClr val="081D32"/>
      </a:dk1>
      <a:lt1>
        <a:srgbClr val="FFFFFF"/>
      </a:lt1>
      <a:dk2>
        <a:srgbClr val="B4DEFF"/>
      </a:dk2>
      <a:lt2>
        <a:srgbClr val="53FDD8"/>
      </a:lt2>
      <a:accent1>
        <a:srgbClr val="F7F169"/>
      </a:accent1>
      <a:accent2>
        <a:srgbClr val="60EF01"/>
      </a:accent2>
      <a:accent3>
        <a:srgbClr val="6A79FF"/>
      </a:accent3>
      <a:accent4>
        <a:srgbClr val="E852BE"/>
      </a:accent4>
      <a:accent5>
        <a:srgbClr val="EB8000"/>
      </a:accent5>
      <a:accent6>
        <a:srgbClr val="C62A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BACBA8D7012C48B9C8989B75D8BCD9" ma:contentTypeVersion="8" ma:contentTypeDescription="Create a new document." ma:contentTypeScope="" ma:versionID="474cbedf9fe899a4586ab3b23203738b">
  <xsd:schema xmlns:xsd="http://www.w3.org/2001/XMLSchema" xmlns:xs="http://www.w3.org/2001/XMLSchema" xmlns:p="http://schemas.microsoft.com/office/2006/metadata/properties" xmlns:ns2="401e854d-4c99-4619-a021-0c4803366ce8" targetNamespace="http://schemas.microsoft.com/office/2006/metadata/properties" ma:root="true" ma:fieldsID="a6a39d80263f6df6fe1e331fcabb0f41" ns2:_="">
    <xsd:import namespace="401e854d-4c99-4619-a021-0c4803366ce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1e854d-4c99-4619-a021-0c4803366c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3E9AD6-0262-4674-B2D6-A2428FB082AC}"/>
</file>

<file path=customXml/itemProps2.xml><?xml version="1.0" encoding="utf-8"?>
<ds:datastoreItem xmlns:ds="http://schemas.openxmlformats.org/officeDocument/2006/customXml" ds:itemID="{69E2BD02-CF3E-4021-9433-416C6C90028E}"/>
</file>

<file path=customXml/itemProps3.xml><?xml version="1.0" encoding="utf-8"?>
<ds:datastoreItem xmlns:ds="http://schemas.openxmlformats.org/officeDocument/2006/customXml" ds:itemID="{48034D72-D5FB-4348-8A24-634800FA9B6B}"/>
</file>

<file path=docProps/app.xml><?xml version="1.0" encoding="utf-8"?>
<Properties xmlns="http://schemas.openxmlformats.org/officeDocument/2006/extended-properties" xmlns:vt="http://schemas.openxmlformats.org/officeDocument/2006/docPropsVTypes">
  <TotalTime>2627</TotalTime>
  <Words>2075</Words>
  <Application>Microsoft Office PowerPoint</Application>
  <PresentationFormat>On-screen Show (16:9)</PresentationFormat>
  <Paragraphs>153</Paragraphs>
  <Slides>27</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Amatic SC</vt:lpstr>
      <vt:lpstr>Arial</vt:lpstr>
      <vt:lpstr>Calibri</vt:lpstr>
      <vt:lpstr>Roboto Mono</vt:lpstr>
      <vt:lpstr>Share Tech</vt:lpstr>
      <vt:lpstr>Source Code Pro Light</vt:lpstr>
      <vt:lpstr>Teko</vt:lpstr>
      <vt:lpstr>Times New Roman</vt:lpstr>
      <vt:lpstr>Times-Roman</vt:lpstr>
      <vt:lpstr>Simple Light</vt:lpstr>
      <vt:lpstr>PowerPoint Presentation</vt:lpstr>
      <vt:lpstr>MEMBERS</vt:lpstr>
      <vt:lpstr>Table of Contents</vt:lpstr>
      <vt:lpstr>Introduction</vt:lpstr>
      <vt:lpstr>GAME RULES</vt:lpstr>
      <vt:lpstr>GAME RULES</vt:lpstr>
      <vt:lpstr>GAME SETUP</vt:lpstr>
      <vt:lpstr>GAME SETUP</vt:lpstr>
      <vt:lpstr>GAME SETUP</vt:lpstr>
      <vt:lpstr>GAME SETUP</vt:lpstr>
      <vt:lpstr>GAME SETUP</vt:lpstr>
      <vt:lpstr>GAME SETUP</vt:lpstr>
      <vt:lpstr>GAME SETUP</vt:lpstr>
      <vt:lpstr>PowerPoint Presentation</vt:lpstr>
      <vt:lpstr>PowerPoint Presentation</vt:lpstr>
      <vt:lpstr>PowerPoint Presentation</vt:lpstr>
      <vt:lpstr>PowerPoint Presentation</vt:lpstr>
      <vt:lpstr>Data Structures</vt:lpstr>
      <vt:lpstr>Data Structures</vt:lpstr>
      <vt:lpstr>Algorithms</vt:lpstr>
      <vt:lpstr>Algorithms</vt:lpstr>
      <vt:lpstr>Algorithms</vt:lpstr>
      <vt:lpstr>Algorithms</vt:lpstr>
      <vt:lpstr>Design Patterns</vt:lpstr>
      <vt:lpstr>Design Patterns</vt:lpstr>
      <vt:lpstr>Design Patterns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Hưng</dc:creator>
  <cp:lastModifiedBy>NGUYeN NGUYEN HUNG</cp:lastModifiedBy>
  <cp:revision>57</cp:revision>
  <dcterms:modified xsi:type="dcterms:W3CDTF">2021-06-07T07:47:12Z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0x01010070BACBA8D7012C48B9C8989B75D8BCD9</vt:lpwstr>
  </property>
</Properties>
</file>