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8" r:id="rId2"/>
    <p:sldMasterId id="2147483680" r:id="rId3"/>
    <p:sldMasterId id="2147483692" r:id="rId4"/>
    <p:sldMasterId id="2147483704" r:id="rId5"/>
  </p:sldMasterIdLst>
  <p:sldIdLst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2393204"/>
            <a:ext cx="7056107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696" y="3929373"/>
            <a:ext cx="7056107" cy="651755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54" y="876466"/>
            <a:ext cx="2353733" cy="52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9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E14C-275E-4946-B975-B49826A0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02E28-9577-4B34-8347-62086FD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9A7CB-4B1C-463C-8880-69FCDC1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7D271-7B5F-467A-BB7B-CC5A590A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8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CBE5A-C463-4939-AF19-1C3D8CF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609CB-1425-43C8-B6B5-47F7246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D2BD-D3E6-4D7C-B245-1071D4A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02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6387-5F23-4CE5-9821-D69EA0F6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45A6-C800-4032-A72F-F541E7E4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39EE-5B14-473B-863F-4839EAF8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82AA0-2342-4F9D-8BB5-B3A70ED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B82F8-DEBA-48F1-A639-AA06AB01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97646-87CC-49D9-BC72-E55E82A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54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F1A6-8327-4507-A145-3D117EC7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CFCA0-88D2-4B63-9C94-D4AEE1F71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7EDE-82B9-4F15-937E-A6A99266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CFC9-1E2C-47BC-962B-A8F3E722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8721-7527-44D1-9FE7-355BCDC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C057-B8C0-4223-BD23-DFC066C6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2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7F7E-DF78-42BA-B690-B17D0EC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736F4-8E6C-4218-9E9D-1905E81F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53C4-870A-4BC2-8E2E-7FC566BB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21AA-4AF8-4B5E-889E-93933CF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E04A-5E99-4108-A8BD-32E49244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67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D845-2DA4-4C74-B376-981FA779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212C-60AF-479D-82DA-D603D0F28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C6D8-587A-4215-B750-C176D348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43C3-AA49-4CA3-8287-9A880B38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4847-9F58-4BD6-9D92-2390973B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9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982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98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0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928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86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330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416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218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82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397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76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99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7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00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86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7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4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6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5753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109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73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2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52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0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019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348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0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998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749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55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868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7746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6414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9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E079-C376-4447-A1E7-538F48D23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2231C-CF96-4BC4-BD1A-45755CFF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6783-77EB-488F-BFE0-00987AA3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A2D1-0A9C-46C5-92AD-EB71CF67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00F7-857A-43E1-8D92-3341B71B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06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C7EC-9106-4B28-A64F-2942408B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1AC5-039C-43DA-8C3F-8E26A9A6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16FB-5A6F-465D-A537-9D9A434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224A-A3F4-47E5-920A-BF1E747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A6E9-3E3D-44CC-BA43-D95E424A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4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67DC-E07D-48CE-B796-9EF69331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3929-36ED-4432-8847-50BC58DE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48D6-8514-4AA2-9FD7-446A8EA4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DA67-84BC-47E7-B10A-3AC0C240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FB2C-6D5F-4D2E-8A3A-12384D3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9E39-6790-4EEE-BDBA-6332BA64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3376-8B36-4874-BBFC-FFB0BB9A6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8B4E-7D50-43B5-B35B-2C7A99E0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ECF8-4633-4CA6-A36F-7BA04D18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A6A8-826C-455A-83BA-0084C31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3758-F458-4D47-A829-B0DC3283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B16A-76C1-4025-8697-80BB564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8B73-7780-478E-A4F9-36F62687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1FE1-6CE1-44EA-8376-271B62A8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4AA90-FE78-402E-89F9-05C9A640C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7D2B-3CC7-4556-BC88-4213E0D4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2CE11-B628-4492-AA05-B5E2E4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FC661-DE6F-4F11-A336-6F6D9034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945A-23D2-44FB-8751-3462F6E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60190-779F-43D7-B9F8-ECF86ABD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EC6F-B2A4-4AC0-8D76-D11E9D71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4B01-1F98-4E60-82B0-896DC4DD8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19250C-76AB-4A3A-9EAA-525AC845009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4E4E-2045-4D02-A0C8-987F25BB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F7CB-F318-4C07-8FD0-8B8199D4B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252A3-C462-45C4-938B-BAB9C2574B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8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8F32D-D8B6-4B9E-9CBF-DCAC30B7B93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553ECD-7F6D-420D-93CA-D8D15EB427A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D2E3B-4FA4-4BF5-B895-DAABAC786F1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5C330-0529-4056-AE93-BC403EA88E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23456" y="1728186"/>
            <a:ext cx="7056107" cy="1440161"/>
          </a:xfrm>
        </p:spPr>
        <p:txBody>
          <a:bodyPr/>
          <a:lstStyle/>
          <a:p>
            <a:r>
              <a:rPr lang="en-US" altLang="ko-KR" sz="5400" dirty="0" smtClean="0">
                <a:ea typeface="맑은 고딕" pitchFamily="50" charset="-127"/>
              </a:rPr>
              <a:t>MINESWEEPER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35893" y="3390019"/>
            <a:ext cx="7056107" cy="24011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Team members: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1. Nguyễn </a:t>
            </a:r>
            <a:r>
              <a:rPr lang="en-US" altLang="ko-KR" dirty="0"/>
              <a:t>Hoàng </a:t>
            </a:r>
            <a:r>
              <a:rPr lang="en-US" altLang="ko-KR" dirty="0" smtClean="0"/>
              <a:t>Linh  –  ITITIU19023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Trần</a:t>
            </a:r>
            <a:r>
              <a:rPr lang="en-US" altLang="ko-KR" dirty="0"/>
              <a:t> Hoàng </a:t>
            </a:r>
            <a:r>
              <a:rPr lang="en-US" altLang="ko-KR" dirty="0" smtClean="0"/>
              <a:t>Long  </a:t>
            </a:r>
            <a:r>
              <a:rPr lang="en-US" altLang="ko-KR" dirty="0"/>
              <a:t>–  ITITSB19004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3</a:t>
            </a:r>
            <a:r>
              <a:rPr lang="en-US" altLang="ko-KR" dirty="0"/>
              <a:t>. Nguyễn </a:t>
            </a:r>
            <a:r>
              <a:rPr lang="en-US" altLang="ko-KR" dirty="0" err="1"/>
              <a:t>Đức</a:t>
            </a:r>
            <a:r>
              <a:rPr lang="en-US" altLang="ko-KR" dirty="0"/>
              <a:t> </a:t>
            </a:r>
            <a:r>
              <a:rPr lang="en-US" altLang="ko-KR" dirty="0" smtClean="0"/>
              <a:t>Minh  </a:t>
            </a:r>
            <a:r>
              <a:rPr lang="en-US" altLang="ko-KR" dirty="0"/>
              <a:t>–  ITITIU19030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err="1"/>
              <a:t>Trần</a:t>
            </a:r>
            <a:r>
              <a:rPr lang="en-US" altLang="ko-KR" dirty="0"/>
              <a:t> </a:t>
            </a:r>
            <a:r>
              <a:rPr lang="en-US" altLang="ko-KR" dirty="0" err="1"/>
              <a:t>Quang</a:t>
            </a:r>
            <a:r>
              <a:rPr lang="en-US" altLang="ko-KR" dirty="0"/>
              <a:t> </a:t>
            </a:r>
            <a:r>
              <a:rPr lang="en-US" altLang="ko-KR" dirty="0" err="1" smtClean="0"/>
              <a:t>Tùng</a:t>
            </a:r>
            <a:r>
              <a:rPr lang="en-US" altLang="ko-KR" dirty="0" smtClean="0"/>
              <a:t>  </a:t>
            </a:r>
            <a:r>
              <a:rPr lang="en-US" altLang="ko-KR" dirty="0"/>
              <a:t>–  ITITIU19237</a:t>
            </a:r>
          </a:p>
        </p:txBody>
      </p:sp>
    </p:spTree>
    <p:extLst>
      <p:ext uri="{BB962C8B-B14F-4D97-AF65-F5344CB8AC3E}">
        <p14:creationId xmlns:p14="http://schemas.microsoft.com/office/powerpoint/2010/main" val="23149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2E5A4-D43F-492C-927A-B5EA1B49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9" y="1140788"/>
            <a:ext cx="12202100" cy="572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10AFF-042A-4CBE-9A0A-93A933CEF8E1}"/>
              </a:ext>
            </a:extLst>
          </p:cNvPr>
          <p:cNvSpPr txBox="1"/>
          <p:nvPr/>
        </p:nvSpPr>
        <p:spPr>
          <a:xfrm>
            <a:off x="337352" y="195308"/>
            <a:ext cx="206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Settings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0CD2A2D-8661-4A62-9A2E-D4AE4720A2EF}"/>
              </a:ext>
            </a:extLst>
          </p:cNvPr>
          <p:cNvSpPr/>
          <p:nvPr/>
        </p:nvSpPr>
        <p:spPr>
          <a:xfrm>
            <a:off x="1411550" y="1140788"/>
            <a:ext cx="2205154" cy="413709"/>
          </a:xfrm>
          <a:prstGeom prst="borderCallout2">
            <a:avLst>
              <a:gd name="adj1" fmla="val 34823"/>
              <a:gd name="adj2" fmla="val 99972"/>
              <a:gd name="adj3" fmla="val 35588"/>
              <a:gd name="adj4" fmla="val 120086"/>
              <a:gd name="adj5" fmla="val 219138"/>
              <a:gd name="adj6" fmla="val 13496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Minefield – play area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5E4F7619-FFDA-4EF3-A59D-9468E5093911}"/>
              </a:ext>
            </a:extLst>
          </p:cNvPr>
          <p:cNvSpPr/>
          <p:nvPr/>
        </p:nvSpPr>
        <p:spPr>
          <a:xfrm>
            <a:off x="5505635" y="1140787"/>
            <a:ext cx="2205154" cy="413709"/>
          </a:xfrm>
          <a:prstGeom prst="borderCallout2">
            <a:avLst>
              <a:gd name="adj1" fmla="val 34823"/>
              <a:gd name="adj2" fmla="val 99972"/>
              <a:gd name="adj3" fmla="val 35588"/>
              <a:gd name="adj4" fmla="val 120086"/>
              <a:gd name="adj5" fmla="val 219138"/>
              <a:gd name="adj6" fmla="val 13496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Player info area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35C62625-0F51-468C-A601-0B989180527C}"/>
              </a:ext>
            </a:extLst>
          </p:cNvPr>
          <p:cNvSpPr/>
          <p:nvPr/>
        </p:nvSpPr>
        <p:spPr>
          <a:xfrm>
            <a:off x="9448800" y="3062788"/>
            <a:ext cx="2205154" cy="523790"/>
          </a:xfrm>
          <a:prstGeom prst="borderCallout2">
            <a:avLst>
              <a:gd name="adj1" fmla="val 99199"/>
              <a:gd name="adj2" fmla="val 24688"/>
              <a:gd name="adj3" fmla="val 138590"/>
              <a:gd name="adj4" fmla="val 21050"/>
              <a:gd name="adj5" fmla="val 214846"/>
              <a:gd name="adj6" fmla="val 12175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Load leaderboard from JSON</a:t>
            </a:r>
          </a:p>
        </p:txBody>
      </p:sp>
    </p:spTree>
    <p:extLst>
      <p:ext uri="{BB962C8B-B14F-4D97-AF65-F5344CB8AC3E}">
        <p14:creationId xmlns:p14="http://schemas.microsoft.com/office/powerpoint/2010/main" val="13214624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672" y="1488180"/>
            <a:ext cx="5292437" cy="1911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dimensions of the grid and number of bombs.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box “Post Score Online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to save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4472" y="591234"/>
            <a:ext cx="29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Game rules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62717" y="1237565"/>
            <a:ext cx="5319684" cy="41635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11467" y="5571897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Board setting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672" y="1488180"/>
            <a:ext cx="5292437" cy="234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dimensions of the grid and number of bombs.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box “Post Score Online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to save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gird will show on the screen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4472" y="591234"/>
            <a:ext cx="29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Game rules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1467" y="557189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The grid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22259" y="1488179"/>
            <a:ext cx="4579850" cy="38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9672" y="1488180"/>
            <a:ext cx="5292437" cy="310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dimensions of the grid and number of bombs.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box “Post Score Online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to save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gird will show on the screen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cells as many as possible, but avoid the bombs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4472" y="591234"/>
            <a:ext cx="29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Game rules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9084" y="556266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Example for cells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87390" y="1295001"/>
            <a:ext cx="4503882" cy="40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853" y="1468341"/>
            <a:ext cx="5401211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dimensions of the grid and number of bombs.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box “Post Score Online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to save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gird will show on the screen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cells as many as possible, but avoid the bombs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player can put on a flag on each cell by using right click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non-bomb cells opened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Win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472" y="591234"/>
            <a:ext cx="29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Game rules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07040" y="5581133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Player win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46305" y="1081779"/>
            <a:ext cx="4912822" cy="4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889" y="2502814"/>
            <a:ext cx="10400147" cy="244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 website requests data from our API, that API will return a 2D array containing the necessary information.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able to control this API, users need to operate directly on the following URL: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https://myapi-minesweeper.herokuapp.com/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4471" y="591234"/>
            <a:ext cx="397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III. Class diagram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889" y="1394692"/>
            <a:ext cx="284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API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5" y="304907"/>
            <a:ext cx="43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III. Class diagram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162" y="993846"/>
            <a:ext cx="284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890" y="1517066"/>
            <a:ext cx="8294256" cy="50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453" y="304907"/>
            <a:ext cx="37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III. Class diagram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125" y="1108365"/>
            <a:ext cx="284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Main app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72" y="304907"/>
            <a:ext cx="7961746" cy="64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5" y="304907"/>
            <a:ext cx="517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IV. Design Pattern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162" y="1108365"/>
            <a:ext cx="462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Singleton Pattern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2327" y="4891844"/>
            <a:ext cx="9439564" cy="1614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2 classes that manage the entire system as creating the board, recording the state of the cells, or checking if the player win or lose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and storing information.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Singleton Pattern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5663" y="1788712"/>
            <a:ext cx="7312891" cy="29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5" y="304907"/>
            <a:ext cx="517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IV. Design Pattern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162" y="1108365"/>
            <a:ext cx="462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Factory Pattern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672" y="1973439"/>
            <a:ext cx="529243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many classes for different types of cells, for example cells with bombs inside, or cells with 7 bombs around.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easier to create objects for each cell, we need a class that can create 10 different types of objects using different parameters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Use Factory Pattern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07702" y="810058"/>
            <a:ext cx="54292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0EC45A9B-DCA6-4F2D-9CBD-1BCF8D9E5336}"/>
              </a:ext>
            </a:extLst>
          </p:cNvPr>
          <p:cNvSpPr/>
          <p:nvPr/>
        </p:nvSpPr>
        <p:spPr>
          <a:xfrm>
            <a:off x="1869816" y="1629901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1A5C037A-DD2B-45E3-9EC7-4FA8C94C91BE}"/>
              </a:ext>
            </a:extLst>
          </p:cNvPr>
          <p:cNvSpPr/>
          <p:nvPr/>
        </p:nvSpPr>
        <p:spPr>
          <a:xfrm>
            <a:off x="1869817" y="1552562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1E054746-7E08-42F1-AB0D-26E8B5DA92DE}"/>
              </a:ext>
            </a:extLst>
          </p:cNvPr>
          <p:cNvSpPr/>
          <p:nvPr/>
        </p:nvSpPr>
        <p:spPr>
          <a:xfrm>
            <a:off x="2141940" y="5184636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25%</a:t>
            </a:r>
            <a:endParaRPr lang="ko-KR" alt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1B6643E-BD4F-4816-A558-1C0FF439CCDC}"/>
              </a:ext>
            </a:extLst>
          </p:cNvPr>
          <p:cNvSpPr/>
          <p:nvPr/>
        </p:nvSpPr>
        <p:spPr>
          <a:xfrm>
            <a:off x="4174166" y="1624569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8704DD7E-3EBA-40BC-A369-0DFF4A82B8C8}"/>
              </a:ext>
            </a:extLst>
          </p:cNvPr>
          <p:cNvSpPr/>
          <p:nvPr/>
        </p:nvSpPr>
        <p:spPr>
          <a:xfrm>
            <a:off x="4174168" y="1547230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58FDC561-B30F-4A44-87B4-A0C4B7A83534}"/>
              </a:ext>
            </a:extLst>
          </p:cNvPr>
          <p:cNvSpPr/>
          <p:nvPr/>
        </p:nvSpPr>
        <p:spPr>
          <a:xfrm>
            <a:off x="4446291" y="5179304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25%</a:t>
            </a:r>
            <a:endParaRPr lang="ko-KR" altLang="en-US" b="1" dirty="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16EE6CC-DD3A-4E18-8707-C8B0DE155833}"/>
              </a:ext>
            </a:extLst>
          </p:cNvPr>
          <p:cNvSpPr/>
          <p:nvPr/>
        </p:nvSpPr>
        <p:spPr>
          <a:xfrm>
            <a:off x="6406424" y="1629901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9338C416-02D7-4749-86BF-B54FCC87BD57}"/>
              </a:ext>
            </a:extLst>
          </p:cNvPr>
          <p:cNvSpPr/>
          <p:nvPr/>
        </p:nvSpPr>
        <p:spPr>
          <a:xfrm>
            <a:off x="6406426" y="1552562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A833B9A-BB6B-45A8-B1D6-EACFD077E0FF}"/>
              </a:ext>
            </a:extLst>
          </p:cNvPr>
          <p:cNvSpPr/>
          <p:nvPr/>
        </p:nvSpPr>
        <p:spPr>
          <a:xfrm>
            <a:off x="6678549" y="5184636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25%</a:t>
            </a:r>
            <a:endParaRPr lang="ko-KR" altLang="en-US" b="1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F0BC413-0667-4BFF-AC85-A34314195F2F}"/>
              </a:ext>
            </a:extLst>
          </p:cNvPr>
          <p:cNvSpPr/>
          <p:nvPr/>
        </p:nvSpPr>
        <p:spPr>
          <a:xfrm>
            <a:off x="8638682" y="1629901"/>
            <a:ext cx="1884066" cy="410716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3139A3D6-F5A9-476A-AEFA-D01CC102FB09}"/>
              </a:ext>
            </a:extLst>
          </p:cNvPr>
          <p:cNvSpPr/>
          <p:nvPr/>
        </p:nvSpPr>
        <p:spPr>
          <a:xfrm>
            <a:off x="8638684" y="1552562"/>
            <a:ext cx="188406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4D47FA64-40F5-4623-816B-FC4EF5EB434E}"/>
              </a:ext>
            </a:extLst>
          </p:cNvPr>
          <p:cNvSpPr/>
          <p:nvPr/>
        </p:nvSpPr>
        <p:spPr>
          <a:xfrm>
            <a:off x="8910807" y="5184636"/>
            <a:ext cx="1339816" cy="288032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25%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5A733-C71C-4212-8A86-731DA887531B}"/>
              </a:ext>
            </a:extLst>
          </p:cNvPr>
          <p:cNvSpPr txBox="1"/>
          <p:nvPr/>
        </p:nvSpPr>
        <p:spPr>
          <a:xfrm>
            <a:off x="6540228" y="2717693"/>
            <a:ext cx="161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Create user interface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Handle events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4794DE31-9EA4-4906-9500-7616D82B8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096" y="1644022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cs typeface="Arial" charset="0"/>
              </a:rPr>
              <a:t>Tùng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6B00BD5C-FF4A-4120-B30E-7E2D8F29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838" y="165353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charset="0"/>
              </a:rPr>
              <a:t>Minh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F0D9B189-065B-4A04-8961-86E1220A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580" y="1653536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charset="0"/>
              </a:rPr>
              <a:t>Long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65E7E665-3D1A-499A-99E1-4DD96461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29" y="1638690"/>
            <a:ext cx="899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cs typeface="Arial" charset="0"/>
              </a:rPr>
              <a:t>Linh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5A733-C71C-4212-8A86-731DA887531B}"/>
              </a:ext>
            </a:extLst>
          </p:cNvPr>
          <p:cNvSpPr txBox="1"/>
          <p:nvPr/>
        </p:nvSpPr>
        <p:spPr>
          <a:xfrm>
            <a:off x="4307970" y="2718102"/>
            <a:ext cx="161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Advanced features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Handle 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35A733-C71C-4212-8A86-731DA887531B}"/>
              </a:ext>
            </a:extLst>
          </p:cNvPr>
          <p:cNvSpPr txBox="1"/>
          <p:nvPr/>
        </p:nvSpPr>
        <p:spPr>
          <a:xfrm>
            <a:off x="2028290" y="2718102"/>
            <a:ext cx="161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Handle flow of the app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Manage 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5A733-C71C-4212-8A86-731DA887531B}"/>
              </a:ext>
            </a:extLst>
          </p:cNvPr>
          <p:cNvSpPr txBox="1"/>
          <p:nvPr/>
        </p:nvSpPr>
        <p:spPr>
          <a:xfrm>
            <a:off x="8742670" y="2717693"/>
            <a:ext cx="167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Create leaderboard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Handle events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4" y="304907"/>
            <a:ext cx="87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structures and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162" y="1108365"/>
            <a:ext cx="462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Data structures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581" y="1714821"/>
            <a:ext cx="96520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Two-dimensional 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information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grid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One-dimensional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 1D coordinates, support Stack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 Undo feature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Breadth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Search</a:t>
            </a:r>
          </a:p>
        </p:txBody>
      </p:sp>
    </p:spTree>
    <p:extLst>
      <p:ext uri="{BB962C8B-B14F-4D97-AF65-F5344CB8AC3E}">
        <p14:creationId xmlns:p14="http://schemas.microsoft.com/office/powerpoint/2010/main" val="22690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4" y="304907"/>
            <a:ext cx="87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structures and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162" y="1108365"/>
            <a:ext cx="462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581" y="1646915"/>
            <a:ext cx="9652001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352" y="2384009"/>
            <a:ext cx="310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minute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seconds_elapsed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60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9870" y="2384009"/>
            <a:ext cx="317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seconds_elapsed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% 60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581" y="2774372"/>
            <a:ext cx="4292394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Self-adjust number of bombs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5698" y="3532497"/>
            <a:ext cx="579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number of Bombs = (Row length * Column length) – 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6581" y="3901829"/>
            <a:ext cx="358707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Checking if player loses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3569" y="4639254"/>
            <a:ext cx="6817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cell contains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bomb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Lose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581" y="5032086"/>
            <a:ext cx="3571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Checking if player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17207" y="5678417"/>
            <a:ext cx="8941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Cells_are_not_bomb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Row_length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Column_length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Bomb_number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4213" y="6094749"/>
            <a:ext cx="8267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Opened cells &gt;= Cells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are not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bomb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Bomb cells not opened     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W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744" y="304907"/>
            <a:ext cx="87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structures and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162" y="1108365"/>
            <a:ext cx="462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581" y="1646915"/>
            <a:ext cx="9652001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Undo move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582" y="3753427"/>
            <a:ext cx="4188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bombs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7359" y="4488807"/>
            <a:ext cx="6505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clicking a cell with bomb at the first time = 0%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5129" y="2319183"/>
            <a:ext cx="7869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 click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record all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 in a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9933" y="2836250"/>
            <a:ext cx="10179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wants to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Pop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out the stack and get the old information 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Revert state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of all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cells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78622" y="5044331"/>
            <a:ext cx="8362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Minimum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Maximum position = Row length * Column length –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Range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position of bombs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 length * Column length – 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6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B782EEA6-B00A-44F9-84E9-9A0C96986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7570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41148" y="896293"/>
            <a:ext cx="5060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eaford"/>
                <a:ea typeface="+mn-ea"/>
                <a:cs typeface="+mn-cs"/>
              </a:rPr>
              <a:t>Linear </a:t>
            </a:r>
            <a:r>
              <a:rPr kumimoji="0" lang="en-US" sz="6000" b="0" i="0" u="none" strike="noStrike" kern="1200" cap="none" spc="0" normalizeH="0" baseline="0" noProof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eaford"/>
                <a:ea typeface="+mn-ea"/>
                <a:cs typeface="+mn-cs"/>
              </a:rPr>
              <a:t>Search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 w="0"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eaford"/>
                <a:ea typeface="+mn-ea"/>
                <a:cs typeface="+mn-cs"/>
              </a:rPr>
              <a:t>Algorihm</a:t>
            </a:r>
            <a:endParaRPr kumimoji="0" lang="x-none" sz="6000" b="0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3794" y="2205564"/>
            <a:ext cx="578818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-First, we use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entry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()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function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to clear all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contents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leaderboard.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-Next,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Linear algorithm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will checked every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and if a match is found then that particular item is returned, otherwise the search continues till the end of the data collection.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-This function’s structure is just 1 simple loop with condition statements to add every piece of data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play_name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board_dimension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num_of_bombs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, date,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time_elapse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game_state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)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leaderboard_table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. Then appending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row_element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leadboard_table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</a:b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Linear Search: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8B938-3105-F945-A602-C8C472C62692}"/>
              </a:ext>
            </a:extLst>
          </p:cNvPr>
          <p:cNvSpPr txBox="1"/>
          <p:nvPr/>
        </p:nvSpPr>
        <p:spPr>
          <a:xfrm>
            <a:off x="3080441" y="5872083"/>
            <a:ext cx="547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 </a:t>
            </a:r>
            <a:r>
              <a:rPr kumimoji="0" lang="en-US" sz="1800" b="0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eaford"/>
                <a:ea typeface="+mn-ea"/>
                <a:cs typeface="+mn-cs"/>
              </a:rPr>
              <a:t>Linear Search </a:t>
            </a:r>
            <a:r>
              <a:rPr kumimoji="0" lang="en-US" sz="1800" b="0" i="0" u="none" strike="noStrike" kern="1200" cap="none" spc="0" normalizeH="0" baseline="0" noProof="0" dirty="0" err="1" smtClean="0">
                <a:ln w="0"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Seaford"/>
                <a:ea typeface="+mn-ea"/>
                <a:cs typeface="+mn-cs"/>
              </a:rPr>
              <a:t>Algorihm</a:t>
            </a:r>
            <a:endParaRPr kumimoji="0" lang="x-none" sz="1800" b="0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0673EF1-EC84-E64B-BA06-9898B2C30B25}"/>
              </a:ext>
            </a:extLst>
          </p:cNvPr>
          <p:cNvSpPr txBox="1">
            <a:spLocks/>
          </p:cNvSpPr>
          <p:nvPr/>
        </p:nvSpPr>
        <p:spPr>
          <a:xfrm>
            <a:off x="7795035" y="1367074"/>
            <a:ext cx="3621386" cy="457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</a:b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2" y="527521"/>
            <a:ext cx="8600201" cy="52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B782EEA6-B00A-44F9-84E9-9A0C96986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10131" y="2302639"/>
            <a:ext cx="5788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-  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section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sort_by_bomb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sort_by_time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we use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insection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sort to serialize time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bombs according to the number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and time after each game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function’s structure include 2 loops for and while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     + In ”for” statement,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it will run respectively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first to the last element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subarray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;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    +with loop while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, it will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reloctae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elements having bigger value than “current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” values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to after its original position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326" y="979701"/>
            <a:ext cx="3419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8B938-3105-F945-A602-C8C472C62692}"/>
              </a:ext>
            </a:extLst>
          </p:cNvPr>
          <p:cNvSpPr txBox="1"/>
          <p:nvPr/>
        </p:nvSpPr>
        <p:spPr>
          <a:xfrm>
            <a:off x="3170976" y="5286404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Sort_by_bombs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function</a:t>
            </a:r>
            <a:endParaRPr kumimoji="0" lang="x-none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980" y="997948"/>
            <a:ext cx="7899777" cy="39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8B938-3105-F945-A602-C8C472C62692}"/>
              </a:ext>
            </a:extLst>
          </p:cNvPr>
          <p:cNvSpPr txBox="1"/>
          <p:nvPr/>
        </p:nvSpPr>
        <p:spPr>
          <a:xfrm>
            <a:off x="2161868" y="5607127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 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Sort_by_time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: function</a:t>
            </a:r>
            <a:endParaRPr kumimoji="0" lang="x-none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737" y="743208"/>
            <a:ext cx="8596914" cy="4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8B938-3105-F945-A602-C8C472C62692}"/>
              </a:ext>
            </a:extLst>
          </p:cNvPr>
          <p:cNvSpPr txBox="1"/>
          <p:nvPr/>
        </p:nvSpPr>
        <p:spPr>
          <a:xfrm>
            <a:off x="2161868" y="5607127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Leaderboard</a:t>
            </a:r>
            <a:endParaRPr kumimoji="0" lang="x-none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6" y="783303"/>
            <a:ext cx="6939386" cy="45303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39478" y="1279596"/>
            <a:ext cx="33226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Using Insertion Sort with bombs and time will make leaderboard become clear and easy to find the results and rankings after each game.</a:t>
            </a:r>
          </a:p>
        </p:txBody>
      </p:sp>
    </p:spTree>
    <p:extLst>
      <p:ext uri="{BB962C8B-B14F-4D97-AF65-F5344CB8AC3E}">
        <p14:creationId xmlns:p14="http://schemas.microsoft.com/office/powerpoint/2010/main" val="38300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B782EEA6-B00A-44F9-84E9-9A0C96986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DD676-E312-934E-96BD-ECEA86DAE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Middle click function</a:t>
            </a:r>
            <a:endParaRPr lang="en-VN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3EF1-EC84-E64B-BA06-9898B2C3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614365"/>
            <a:ext cx="4986084" cy="5537170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Reveal all the 3x3 area around the chosen click position.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Activate condition: When the number of flags in surrounding area (3x3 area) is equal to the value of the clicking cell</a:t>
            </a:r>
            <a:endParaRPr lang="en-US" sz="1800" b="0" dirty="0">
              <a:solidFill>
                <a:srgbClr val="FFFFFF"/>
              </a:solidFill>
              <a:effectLst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This function’s structure: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2 simple loops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Validate that the new generated position values do not go off bounds of the game board.</a:t>
            </a:r>
            <a:endParaRPr lang="en-US" sz="1800" b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/>
            </a:r>
            <a:br>
              <a:rPr lang="en-US" sz="1800" dirty="0">
                <a:solidFill>
                  <a:srgbClr val="FFFFFF"/>
                </a:solidFill>
              </a:rPr>
            </a:br>
            <a:endParaRPr lang="en-VN" sz="1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cs typeface="Arial" pitchFamily="34" charset="0"/>
              </a:rPr>
              <a:t>Contents</a:t>
            </a:r>
            <a:endParaRPr lang="en-US" sz="48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97460" y="1368299"/>
            <a:ext cx="6390613" cy="820719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97460" y="1368300"/>
            <a:ext cx="667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57461" y="1475822"/>
            <a:ext cx="5502280" cy="649201"/>
            <a:chOff x="3851840" y="1356248"/>
            <a:chExt cx="4392568" cy="511919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9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interface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4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Beautiful user interface for minesweeper app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97459" y="2425418"/>
            <a:ext cx="6390613" cy="820719"/>
            <a:chOff x="3131840" y="1491630"/>
            <a:chExt cx="5256584" cy="576064"/>
          </a:xfrm>
        </p:grpSpPr>
        <p:sp>
          <p:nvSpPr>
            <p:cNvPr id="33" name="Rectangle 3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34" name="Right Triangle 3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97459" y="2425419"/>
            <a:ext cx="667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57460" y="2532941"/>
            <a:ext cx="5502280" cy="649201"/>
            <a:chOff x="3851840" y="1356248"/>
            <a:chExt cx="4392568" cy="511919"/>
          </a:xfrm>
        </p:grpSpPr>
        <p:sp>
          <p:nvSpPr>
            <p:cNvPr id="46" name="TextBox 45"/>
            <p:cNvSpPr txBox="1"/>
            <p:nvPr/>
          </p:nvSpPr>
          <p:spPr>
            <a:xfrm>
              <a:off x="3851840" y="1356248"/>
              <a:ext cx="4392567" cy="29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Game rules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840" y="1625473"/>
              <a:ext cx="4392568" cy="24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Rules and interesting features for the game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7458" y="3561484"/>
            <a:ext cx="6390613" cy="820719"/>
            <a:chOff x="3131840" y="1491630"/>
            <a:chExt cx="5256584" cy="576064"/>
          </a:xfrm>
        </p:grpSpPr>
        <p:sp>
          <p:nvSpPr>
            <p:cNvPr id="49" name="Rectangle 4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397458" y="3561485"/>
            <a:ext cx="667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357459" y="3669007"/>
            <a:ext cx="5502280" cy="649201"/>
            <a:chOff x="3851840" y="1356248"/>
            <a:chExt cx="4392568" cy="511919"/>
          </a:xfrm>
        </p:grpSpPr>
        <p:sp>
          <p:nvSpPr>
            <p:cNvPr id="53" name="TextBox 52"/>
            <p:cNvSpPr txBox="1"/>
            <p:nvPr/>
          </p:nvSpPr>
          <p:spPr>
            <a:xfrm>
              <a:off x="3851840" y="1356248"/>
              <a:ext cx="4392567" cy="29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 diagram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51840" y="1625473"/>
              <a:ext cx="4392568" cy="24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 all classes in the code by class diagram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397457" y="4566158"/>
            <a:ext cx="6390613" cy="820719"/>
            <a:chOff x="3131840" y="1491630"/>
            <a:chExt cx="5256584" cy="576064"/>
          </a:xfrm>
        </p:grpSpPr>
        <p:sp>
          <p:nvSpPr>
            <p:cNvPr id="56" name="Rectangle 5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7" name="Right Triangle 5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397457" y="4566159"/>
            <a:ext cx="667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357458" y="4673681"/>
            <a:ext cx="5502280" cy="649201"/>
            <a:chOff x="3851840" y="1356248"/>
            <a:chExt cx="4392568" cy="511919"/>
          </a:xfrm>
        </p:grpSpPr>
        <p:sp>
          <p:nvSpPr>
            <p:cNvPr id="60" name="TextBox 59"/>
            <p:cNvSpPr txBox="1"/>
            <p:nvPr/>
          </p:nvSpPr>
          <p:spPr>
            <a:xfrm>
              <a:off x="3851840" y="1356248"/>
              <a:ext cx="4392567" cy="29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Pattern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51840" y="1625473"/>
              <a:ext cx="4392568" cy="24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Make the code more organized by design patterns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97457" y="5639198"/>
            <a:ext cx="6390613" cy="820719"/>
            <a:chOff x="3131840" y="1491630"/>
            <a:chExt cx="5256584" cy="576064"/>
          </a:xfrm>
        </p:grpSpPr>
        <p:sp>
          <p:nvSpPr>
            <p:cNvPr id="63" name="Rectangle 6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4" name="Right Triangle 6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397457" y="5639199"/>
            <a:ext cx="66785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57458" y="5746721"/>
            <a:ext cx="5502280" cy="649201"/>
            <a:chOff x="3851840" y="1356248"/>
            <a:chExt cx="4392568" cy="511919"/>
          </a:xfrm>
        </p:grpSpPr>
        <p:sp>
          <p:nvSpPr>
            <p:cNvPr id="67" name="TextBox 66"/>
            <p:cNvSpPr txBox="1"/>
            <p:nvPr/>
          </p:nvSpPr>
          <p:spPr>
            <a:xfrm>
              <a:off x="3851840" y="1356248"/>
              <a:ext cx="4392567" cy="29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structures and algorithms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51840" y="1625473"/>
              <a:ext cx="4392568" cy="24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the powerful logic handle for the app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0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84BD9D-47B5-FD4E-9786-E93670D0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1" y="1436687"/>
            <a:ext cx="10535618" cy="398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8B938-3105-F945-A602-C8C472C62692}"/>
              </a:ext>
            </a:extLst>
          </p:cNvPr>
          <p:cNvSpPr txBox="1"/>
          <p:nvPr/>
        </p:nvSpPr>
        <p:spPr>
          <a:xfrm>
            <a:off x="3986212" y="5592762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Couting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number of flags of 3x3 area</a:t>
            </a:r>
            <a:endParaRPr kumimoji="0" lang="en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5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891B5E-AC95-BB43-A161-D033644A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4" y="1147762"/>
            <a:ext cx="10784032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2EC9F4-1B56-7D44-BC7C-9B5227CE2F30}"/>
              </a:ext>
            </a:extLst>
          </p:cNvPr>
          <p:cNvSpPr txBox="1"/>
          <p:nvPr/>
        </p:nvSpPr>
        <p:spPr>
          <a:xfrm>
            <a:off x="4000500" y="5710237"/>
            <a:ext cx="527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Figure. Open surrounding 3x3 area</a:t>
            </a:r>
            <a:endParaRPr kumimoji="0" lang="en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148E7-1EDB-4129-A130-04858F701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9855"/>
            <a:ext cx="11147071" cy="58512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8751-C47C-224F-9A75-CE478289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05" y="976160"/>
            <a:ext cx="5415395" cy="4902115"/>
          </a:xfrm>
        </p:spPr>
        <p:txBody>
          <a:bodyPr anchor="ctr">
            <a:normAutofit/>
          </a:bodyPr>
          <a:lstStyle/>
          <a:p>
            <a:r>
              <a:rPr lang="en-US" b="1"/>
              <a:t>Expand all empty function:</a:t>
            </a:r>
            <a:endParaRPr lang="en-V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1E68C9-4F6E-4640-AE06-FCA671F7D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DE1F1-F665-1B48-BE17-E191C546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60"/>
            <a:ext cx="5114069" cy="4902125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Activate Condition: Chosen position -&gt; value of 0 (an empty white cell on the GUI).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Expand all the adjacent 0 cells until -&gt; value larger than 0.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algorithm: BFS (Breadth-First Search) running on a 2D array.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use a Queue to store the positions that have potential to keep extending.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”Visited” array.</a:t>
            </a:r>
            <a:br>
              <a:rPr lang="en-US" sz="2000" dirty="0"/>
            </a:br>
            <a:endParaRPr lang="en-VN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F3F0BE-4FF5-481A-9206-F765D61B5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059F787-70B0-BE46-94F1-18F58AB2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31" y="1062781"/>
            <a:ext cx="5824538" cy="47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162BC-70F7-C14D-A60E-0EDDC0761F5C}"/>
              </a:ext>
            </a:extLst>
          </p:cNvPr>
          <p:cNvSpPr txBox="1"/>
          <p:nvPr/>
        </p:nvSpPr>
        <p:spPr>
          <a:xfrm>
            <a:off x="4071937" y="5818286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Figure . Find all empty cells using BFS.</a:t>
            </a:r>
            <a:endParaRPr kumimoji="0" lang="en-V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914513"/>
            <a:ext cx="12192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466C1-00C7-4A6D-874C-41925C0861B3}"/>
              </a:ext>
            </a:extLst>
          </p:cNvPr>
          <p:cNvSpPr/>
          <p:nvPr/>
        </p:nvSpPr>
        <p:spPr>
          <a:xfrm>
            <a:off x="3520999" y="2875002"/>
            <a:ext cx="51500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276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2D6CE-08A1-42BD-8846-82D6F45057F0}"/>
              </a:ext>
            </a:extLst>
          </p:cNvPr>
          <p:cNvSpPr txBox="1"/>
          <p:nvPr/>
        </p:nvSpPr>
        <p:spPr>
          <a:xfrm>
            <a:off x="7528265" y="195308"/>
            <a:ext cx="384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3 main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5F29C-447C-43E7-8857-5EC9C3CB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3" y="195308"/>
            <a:ext cx="4393106" cy="207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DC63A-AB1F-4A23-AA19-05E4991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3" y="2385422"/>
            <a:ext cx="4393107" cy="2074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6B2F-981B-441E-9519-DC607EDA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3" y="4577587"/>
            <a:ext cx="4414907" cy="207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54938-57A2-42B6-841A-6943CB485B59}"/>
              </a:ext>
            </a:extLst>
          </p:cNvPr>
          <p:cNvSpPr txBox="1"/>
          <p:nvPr/>
        </p:nvSpPr>
        <p:spPr>
          <a:xfrm>
            <a:off x="4977413" y="1046536"/>
            <a:ext cx="14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C9601-D03A-4CFB-9224-991E8F9602FB}"/>
              </a:ext>
            </a:extLst>
          </p:cNvPr>
          <p:cNvSpPr txBox="1"/>
          <p:nvPr/>
        </p:nvSpPr>
        <p:spPr>
          <a:xfrm>
            <a:off x="4977414" y="3237675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BC439-C869-4389-9464-232935084A98}"/>
              </a:ext>
            </a:extLst>
          </p:cNvPr>
          <p:cNvSpPr txBox="1"/>
          <p:nvPr/>
        </p:nvSpPr>
        <p:spPr>
          <a:xfrm>
            <a:off x="4977414" y="5428814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0DC83-D5F1-4B01-B957-FF09074F8D27}"/>
              </a:ext>
            </a:extLst>
          </p:cNvPr>
          <p:cNvSpPr/>
          <p:nvPr/>
        </p:nvSpPr>
        <p:spPr>
          <a:xfrm>
            <a:off x="7146527" y="1415868"/>
            <a:ext cx="4611000" cy="401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UI is built 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JavaScript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(JS).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 – building raw components on the page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covers all button and input field animations (animated states such as hover, focus, disabled)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Front-end logic are dealt with using 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wheel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consistency.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Adobe XD: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Graph out the look of the webapp,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Apply colors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Positioning of 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E07BB-6AC4-4C08-84CC-4143C2D4336C}"/>
              </a:ext>
            </a:extLst>
          </p:cNvPr>
          <p:cNvCxnSpPr>
            <a:cxnSpLocks/>
          </p:cNvCxnSpPr>
          <p:nvPr/>
        </p:nvCxnSpPr>
        <p:spPr>
          <a:xfrm>
            <a:off x="6711518" y="195308"/>
            <a:ext cx="0" cy="646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D1ABC-1B54-4E53-B2C9-76D148533F61}"/>
              </a:ext>
            </a:extLst>
          </p:cNvPr>
          <p:cNvSpPr txBox="1"/>
          <p:nvPr/>
        </p:nvSpPr>
        <p:spPr>
          <a:xfrm>
            <a:off x="337352" y="195308"/>
            <a:ext cx="384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Main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9AFA2-C8D7-46A1-AE65-2EE26B80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5"/>
            <a:ext cx="12192000" cy="5749745"/>
          </a:xfrm>
          <a:prstGeom prst="rect">
            <a:avLst/>
          </a:prstGeom>
        </p:spPr>
      </p:pic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A8EB7880-DBE9-4621-A289-7D9571F92027}"/>
              </a:ext>
            </a:extLst>
          </p:cNvPr>
          <p:cNvSpPr/>
          <p:nvPr/>
        </p:nvSpPr>
        <p:spPr>
          <a:xfrm>
            <a:off x="7559040" y="4197196"/>
            <a:ext cx="2015490" cy="623216"/>
          </a:xfrm>
          <a:prstGeom prst="borderCallout2">
            <a:avLst>
              <a:gd name="adj1" fmla="val 16305"/>
              <a:gd name="adj2" fmla="val -15"/>
              <a:gd name="adj3" fmla="val 19514"/>
              <a:gd name="adj4" fmla="val -16963"/>
              <a:gd name="adj5" fmla="val 44964"/>
              <a:gd name="adj6" fmla="val -3407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Animation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Hyperlink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FC9AEE1-E846-4BEB-A65C-4513E9067238}"/>
              </a:ext>
            </a:extLst>
          </p:cNvPr>
          <p:cNvSpPr/>
          <p:nvPr/>
        </p:nvSpPr>
        <p:spPr>
          <a:xfrm>
            <a:off x="8237219" y="1848000"/>
            <a:ext cx="2495883" cy="623216"/>
          </a:xfrm>
          <a:prstGeom prst="borderCallout2">
            <a:avLst>
              <a:gd name="adj1" fmla="val 16305"/>
              <a:gd name="adj2" fmla="val -15"/>
              <a:gd name="adj3" fmla="val 17069"/>
              <a:gd name="adj4" fmla="val -17341"/>
              <a:gd name="adj5" fmla="val 177015"/>
              <a:gd name="adj6" fmla="val -66584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Custom font and styling</a:t>
            </a:r>
          </a:p>
        </p:txBody>
      </p:sp>
    </p:spTree>
    <p:extLst>
      <p:ext uri="{BB962C8B-B14F-4D97-AF65-F5344CB8AC3E}">
        <p14:creationId xmlns:p14="http://schemas.microsoft.com/office/powerpoint/2010/main" val="39573895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2D6CE-08A1-42BD-8846-82D6F45057F0}"/>
              </a:ext>
            </a:extLst>
          </p:cNvPr>
          <p:cNvSpPr txBox="1"/>
          <p:nvPr/>
        </p:nvSpPr>
        <p:spPr>
          <a:xfrm>
            <a:off x="7528265" y="195308"/>
            <a:ext cx="384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3 main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5F29C-447C-43E7-8857-5EC9C3CB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3" y="195308"/>
            <a:ext cx="4393106" cy="207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DC63A-AB1F-4A23-AA19-05E4991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3" y="2385422"/>
            <a:ext cx="4393107" cy="2074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6B2F-981B-441E-9519-DC607EDA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3" y="4577587"/>
            <a:ext cx="4414907" cy="207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54938-57A2-42B6-841A-6943CB485B59}"/>
              </a:ext>
            </a:extLst>
          </p:cNvPr>
          <p:cNvSpPr txBox="1"/>
          <p:nvPr/>
        </p:nvSpPr>
        <p:spPr>
          <a:xfrm>
            <a:off x="4977413" y="1046536"/>
            <a:ext cx="14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C9601-D03A-4CFB-9224-991E8F9602FB}"/>
              </a:ext>
            </a:extLst>
          </p:cNvPr>
          <p:cNvSpPr txBox="1"/>
          <p:nvPr/>
        </p:nvSpPr>
        <p:spPr>
          <a:xfrm>
            <a:off x="4977414" y="3237675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BC439-C869-4389-9464-232935084A98}"/>
              </a:ext>
            </a:extLst>
          </p:cNvPr>
          <p:cNvSpPr txBox="1"/>
          <p:nvPr/>
        </p:nvSpPr>
        <p:spPr>
          <a:xfrm>
            <a:off x="4977414" y="5428814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0DC83-D5F1-4B01-B957-FF09074F8D27}"/>
              </a:ext>
            </a:extLst>
          </p:cNvPr>
          <p:cNvSpPr/>
          <p:nvPr/>
        </p:nvSpPr>
        <p:spPr>
          <a:xfrm>
            <a:off x="7146527" y="1415868"/>
            <a:ext cx="4611000" cy="401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UI is built 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JavaScript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(JS).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 – building raw components on the page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covers all button and input field animations (animated states such as hover, focus, disabled)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Front-end logic are dealt with using 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wheel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consistency.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Adobe XD: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Graph out the look of the webapp,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Apply colors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Positioning of 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E07BB-6AC4-4C08-84CC-4143C2D4336C}"/>
              </a:ext>
            </a:extLst>
          </p:cNvPr>
          <p:cNvCxnSpPr>
            <a:cxnSpLocks/>
          </p:cNvCxnSpPr>
          <p:nvPr/>
        </p:nvCxnSpPr>
        <p:spPr>
          <a:xfrm>
            <a:off x="6711518" y="195308"/>
            <a:ext cx="0" cy="646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88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A15D8-0971-478A-AE71-5407EA2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7082"/>
            <a:ext cx="12181031" cy="5750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F0942-85DC-48D3-99A7-6E7DE654EB1B}"/>
              </a:ext>
            </a:extLst>
          </p:cNvPr>
          <p:cNvSpPr txBox="1"/>
          <p:nvPr/>
        </p:nvSpPr>
        <p:spPr>
          <a:xfrm>
            <a:off x="337352" y="195308"/>
            <a:ext cx="384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Settings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BD3950D-726C-4463-9736-C2D52B4F513D}"/>
              </a:ext>
            </a:extLst>
          </p:cNvPr>
          <p:cNvSpPr/>
          <p:nvPr/>
        </p:nvSpPr>
        <p:spPr>
          <a:xfrm>
            <a:off x="870012" y="1843929"/>
            <a:ext cx="1814536" cy="623216"/>
          </a:xfrm>
          <a:prstGeom prst="borderCallout2">
            <a:avLst>
              <a:gd name="adj1" fmla="val 34823"/>
              <a:gd name="adj2" fmla="val 99972"/>
              <a:gd name="adj3" fmla="val 35588"/>
              <a:gd name="adj4" fmla="val 120086"/>
              <a:gd name="adj5" fmla="val 201232"/>
              <a:gd name="adj6" fmla="val 153111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Slider for board size config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F64A6F65-0977-4CA6-9623-EC152A53AC52}"/>
              </a:ext>
            </a:extLst>
          </p:cNvPr>
          <p:cNvSpPr/>
          <p:nvPr/>
        </p:nvSpPr>
        <p:spPr>
          <a:xfrm>
            <a:off x="9272430" y="2805784"/>
            <a:ext cx="2015490" cy="623216"/>
          </a:xfrm>
          <a:prstGeom prst="borderCallout2">
            <a:avLst>
              <a:gd name="adj1" fmla="val 16305"/>
              <a:gd name="adj2" fmla="val -15"/>
              <a:gd name="adj3" fmla="val 19514"/>
              <a:gd name="adj4" fmla="val -16963"/>
              <a:gd name="adj5" fmla="val 42519"/>
              <a:gd name="adj6" fmla="val -32747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Value indicator – changes in real-time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7D41E-CC98-4203-A542-29088C884239}"/>
              </a:ext>
            </a:extLst>
          </p:cNvPr>
          <p:cNvSpPr/>
          <p:nvPr/>
        </p:nvSpPr>
        <p:spPr>
          <a:xfrm>
            <a:off x="8300620" y="2987432"/>
            <a:ext cx="310719" cy="310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9A106-2FE4-42FD-A4FF-57ADFC0057BB}"/>
              </a:ext>
            </a:extLst>
          </p:cNvPr>
          <p:cNvSpPr/>
          <p:nvPr/>
        </p:nvSpPr>
        <p:spPr>
          <a:xfrm>
            <a:off x="3642360" y="2805784"/>
            <a:ext cx="4542259" cy="4923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D1080-7AB7-4B72-9125-84ABE1E72559}"/>
              </a:ext>
            </a:extLst>
          </p:cNvPr>
          <p:cNvSpPr/>
          <p:nvPr/>
        </p:nvSpPr>
        <p:spPr>
          <a:xfrm>
            <a:off x="3591561" y="4317999"/>
            <a:ext cx="2636520" cy="2844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39D3A0ED-2795-40A6-B4F4-0C628169812E}"/>
              </a:ext>
            </a:extLst>
          </p:cNvPr>
          <p:cNvSpPr/>
          <p:nvPr/>
        </p:nvSpPr>
        <p:spPr>
          <a:xfrm>
            <a:off x="591312" y="3051967"/>
            <a:ext cx="2093236" cy="623216"/>
          </a:xfrm>
          <a:prstGeom prst="borderCallout2">
            <a:avLst>
              <a:gd name="adj1" fmla="val 34823"/>
              <a:gd name="adj2" fmla="val 99972"/>
              <a:gd name="adj3" fmla="val 36566"/>
              <a:gd name="adj4" fmla="val 113388"/>
              <a:gd name="adj5" fmla="val 203188"/>
              <a:gd name="adj6" fmla="val 143501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Checkbox to confirm score publish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AA820EC2-8F49-44A4-91FA-9F96AFBD3CE3}"/>
              </a:ext>
            </a:extLst>
          </p:cNvPr>
          <p:cNvSpPr/>
          <p:nvPr/>
        </p:nvSpPr>
        <p:spPr>
          <a:xfrm>
            <a:off x="591312" y="4260005"/>
            <a:ext cx="2093236" cy="623216"/>
          </a:xfrm>
          <a:prstGeom prst="borderCallout2">
            <a:avLst>
              <a:gd name="adj1" fmla="val 34823"/>
              <a:gd name="adj2" fmla="val 99972"/>
              <a:gd name="adj3" fmla="val 36566"/>
              <a:gd name="adj4" fmla="val 113388"/>
              <a:gd name="adj5" fmla="val 151835"/>
              <a:gd name="adj6" fmla="val 146413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Enabled if checkbox is checked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982E743C-D26B-4679-8A59-FAFF55139532}"/>
              </a:ext>
            </a:extLst>
          </p:cNvPr>
          <p:cNvSpPr/>
          <p:nvPr/>
        </p:nvSpPr>
        <p:spPr>
          <a:xfrm>
            <a:off x="591312" y="5439310"/>
            <a:ext cx="2093236" cy="623216"/>
          </a:xfrm>
          <a:prstGeom prst="borderCallout2">
            <a:avLst>
              <a:gd name="adj1" fmla="val 34823"/>
              <a:gd name="adj2" fmla="val 99972"/>
              <a:gd name="adj3" fmla="val 36566"/>
              <a:gd name="adj4" fmla="val 113388"/>
              <a:gd name="adj5" fmla="val 69214"/>
              <a:gd name="adj6" fmla="val 144292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Confirm config and Play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A9F42AB2-01A2-461E-BC98-03C288868647}"/>
              </a:ext>
            </a:extLst>
          </p:cNvPr>
          <p:cNvSpPr/>
          <p:nvPr/>
        </p:nvSpPr>
        <p:spPr>
          <a:xfrm>
            <a:off x="9272429" y="5585974"/>
            <a:ext cx="2206397" cy="623216"/>
          </a:xfrm>
          <a:prstGeom prst="borderCallout2">
            <a:avLst>
              <a:gd name="adj1" fmla="val 16305"/>
              <a:gd name="adj2" fmla="val -15"/>
              <a:gd name="adj3" fmla="val 19514"/>
              <a:gd name="adj4" fmla="val -16963"/>
              <a:gd name="adj5" fmla="val 42519"/>
              <a:gd name="adj6" fmla="val -36271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11539885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2D6CE-08A1-42BD-8846-82D6F45057F0}"/>
              </a:ext>
            </a:extLst>
          </p:cNvPr>
          <p:cNvSpPr txBox="1"/>
          <p:nvPr/>
        </p:nvSpPr>
        <p:spPr>
          <a:xfrm>
            <a:off x="7528265" y="195308"/>
            <a:ext cx="384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3 main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5F29C-447C-43E7-8857-5EC9C3CB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3" y="195308"/>
            <a:ext cx="4393106" cy="207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DC63A-AB1F-4A23-AA19-05E4991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3" y="2385422"/>
            <a:ext cx="4393107" cy="2074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6B2F-981B-441E-9519-DC607EDA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3" y="4577587"/>
            <a:ext cx="4414907" cy="207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54938-57A2-42B6-841A-6943CB485B59}"/>
              </a:ext>
            </a:extLst>
          </p:cNvPr>
          <p:cNvSpPr txBox="1"/>
          <p:nvPr/>
        </p:nvSpPr>
        <p:spPr>
          <a:xfrm>
            <a:off x="4977413" y="1046536"/>
            <a:ext cx="145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C9601-D03A-4CFB-9224-991E8F9602FB}"/>
              </a:ext>
            </a:extLst>
          </p:cNvPr>
          <p:cNvSpPr txBox="1"/>
          <p:nvPr/>
        </p:nvSpPr>
        <p:spPr>
          <a:xfrm>
            <a:off x="4977414" y="3237675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BC439-C869-4389-9464-232935084A98}"/>
              </a:ext>
            </a:extLst>
          </p:cNvPr>
          <p:cNvSpPr txBox="1"/>
          <p:nvPr/>
        </p:nvSpPr>
        <p:spPr>
          <a:xfrm>
            <a:off x="4977414" y="5428814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0DC83-D5F1-4B01-B957-FF09074F8D27}"/>
              </a:ext>
            </a:extLst>
          </p:cNvPr>
          <p:cNvSpPr/>
          <p:nvPr/>
        </p:nvSpPr>
        <p:spPr>
          <a:xfrm>
            <a:off x="7146527" y="1415868"/>
            <a:ext cx="4611000" cy="401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UI is built on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JavaScript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(JS).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HTML – building raw components on the page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covers all button and input field animations (animated states such as hover, focus, disabled)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Front-end logic are dealt with using JS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wheel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consistency.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Adobe XD: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Graph out the look of the webapp,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Apply colors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Positioning of 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E07BB-6AC4-4C08-84CC-4143C2D4336C}"/>
              </a:ext>
            </a:extLst>
          </p:cNvPr>
          <p:cNvCxnSpPr>
            <a:cxnSpLocks/>
          </p:cNvCxnSpPr>
          <p:nvPr/>
        </p:nvCxnSpPr>
        <p:spPr>
          <a:xfrm>
            <a:off x="6711518" y="195308"/>
            <a:ext cx="0" cy="646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9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4.xml><?xml version="1.0" encoding="utf-8"?>
<a:theme xmlns:a="http://schemas.openxmlformats.org/drawingml/2006/main" name="1_Level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ACBA8D7012C48B9C8989B75D8BCD9" ma:contentTypeVersion="8" ma:contentTypeDescription="Create a new document." ma:contentTypeScope="" ma:versionID="474cbedf9fe899a4586ab3b23203738b">
  <xsd:schema xmlns:xsd="http://www.w3.org/2001/XMLSchema" xmlns:xs="http://www.w3.org/2001/XMLSchema" xmlns:p="http://schemas.microsoft.com/office/2006/metadata/properties" xmlns:ns2="401e854d-4c99-4619-a021-0c4803366ce8" targetNamespace="http://schemas.microsoft.com/office/2006/metadata/properties" ma:root="true" ma:fieldsID="a6a39d80263f6df6fe1e331fcabb0f41" ns2:_="">
    <xsd:import namespace="401e854d-4c99-4619-a021-0c4803366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e854d-4c99-4619-a021-0c4803366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AB2AD-ACD5-4237-9262-D11BB301A4C7}"/>
</file>

<file path=customXml/itemProps2.xml><?xml version="1.0" encoding="utf-8"?>
<ds:datastoreItem xmlns:ds="http://schemas.openxmlformats.org/officeDocument/2006/customXml" ds:itemID="{C0231389-C06D-4898-93CD-C3EFF3FC8A80}"/>
</file>

<file path=customXml/itemProps3.xml><?xml version="1.0" encoding="utf-8"?>
<ds:datastoreItem xmlns:ds="http://schemas.openxmlformats.org/officeDocument/2006/customXml" ds:itemID="{B139F3FF-9E5C-42EC-AEC0-F92EB409E216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1348</Words>
  <Application>Microsoft Office PowerPoint</Application>
  <PresentationFormat>Widescreen</PresentationFormat>
  <Paragraphs>215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맑은 고딕</vt:lpstr>
      <vt:lpstr>Arial</vt:lpstr>
      <vt:lpstr>Arial Unicode MS</vt:lpstr>
      <vt:lpstr>Calibri</vt:lpstr>
      <vt:lpstr>Calibri Light</vt:lpstr>
      <vt:lpstr>Courier New</vt:lpstr>
      <vt:lpstr>Impact</vt:lpstr>
      <vt:lpstr>Seaford</vt:lpstr>
      <vt:lpstr>Segoe UI</vt:lpstr>
      <vt:lpstr>Times New Roman</vt:lpstr>
      <vt:lpstr>Wingdings</vt:lpstr>
      <vt:lpstr>Cover and End Slide Master</vt:lpstr>
      <vt:lpstr>Office Theme</vt:lpstr>
      <vt:lpstr>LevelVTI</vt:lpstr>
      <vt:lpstr>1_LevelVTI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Middle click function</vt:lpstr>
      <vt:lpstr>PowerPoint Presentation</vt:lpstr>
      <vt:lpstr>PowerPoint Presentation</vt:lpstr>
      <vt:lpstr>Expand all empty function: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45</cp:revision>
  <dcterms:created xsi:type="dcterms:W3CDTF">2021-06-05T12:41:25Z</dcterms:created>
  <dcterms:modified xsi:type="dcterms:W3CDTF">2021-06-07T06:48:51Z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0x01010070BACBA8D7012C48B9C8989B75D8BCD9</vt:lpwstr>
  </property>
</Properties>
</file>