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0" r:id="rId25"/>
    <p:sldId id="286" r:id="rId26"/>
    <p:sldId id="285" r:id="rId27"/>
    <p:sldId id="308" r:id="rId28"/>
    <p:sldId id="309" r:id="rId29"/>
    <p:sldId id="283" r:id="rId30"/>
    <p:sldId id="307" r:id="rId31"/>
    <p:sldId id="284" r:id="rId32"/>
    <p:sldId id="287" r:id="rId33"/>
    <p:sldId id="310" r:id="rId34"/>
    <p:sldId id="288" r:id="rId35"/>
    <p:sldId id="291" r:id="rId36"/>
    <p:sldId id="292" r:id="rId37"/>
    <p:sldId id="293" r:id="rId38"/>
    <p:sldId id="295" r:id="rId39"/>
    <p:sldId id="296" r:id="rId40"/>
    <p:sldId id="297" r:id="rId41"/>
    <p:sldId id="298" r:id="rId42"/>
    <p:sldId id="303" r:id="rId43"/>
    <p:sldId id="300" r:id="rId44"/>
    <p:sldId id="304" r:id="rId45"/>
    <p:sldId id="258" r:id="rId46"/>
    <p:sldId id="259" r:id="rId47"/>
    <p:sldId id="301" r:id="rId48"/>
    <p:sldId id="302" r:id="rId49"/>
    <p:sldId id="305" r:id="rId50"/>
    <p:sldId id="306" r:id="rId51"/>
    <p:sldId id="311" r:id="rId52"/>
  </p:sldIdLst>
  <p:sldSz cx="9144000" cy="6858000" type="screen4x3"/>
  <p:notesSz cx="6858000" cy="9144000"/>
  <p:custDataLst>
    <p:tags r:id="rId53"/>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CCC"/>
    <a:srgbClr val="FFFF99"/>
    <a:srgbClr val="FFCC66"/>
    <a:srgbClr val="008000"/>
    <a:srgbClr val="0000CC"/>
    <a:srgbClr val="99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60" autoAdjust="0"/>
  </p:normalViewPr>
  <p:slideViewPr>
    <p:cSldViewPr>
      <p:cViewPr varScale="1">
        <p:scale>
          <a:sx n="69" d="100"/>
          <a:sy n="69" d="100"/>
        </p:scale>
        <p:origin x="5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a:xfrm>
            <a:off x="914400" y="1524000"/>
            <a:ext cx="7623175" cy="1752600"/>
          </a:xfrm>
        </p:spPr>
        <p:txBody>
          <a:bodyPr/>
          <a:lstStyle>
            <a:lvl1pPr>
              <a:defRPr/>
            </a:lvl1pPr>
          </a:lstStyle>
          <a:p>
            <a:r>
              <a:rPr lang="en-US" altLang="en-US"/>
              <a:t>Click to edit Master title style</a:t>
            </a:r>
          </a:p>
        </p:txBody>
      </p:sp>
      <p:sp>
        <p:nvSpPr>
          <p:cNvPr id="60419" name="Rectangle 3"/>
          <p:cNvSpPr>
            <a:spLocks noGrp="1" noChangeArrowheads="1"/>
          </p:cNvSpPr>
          <p:nvPr>
            <p:ph type="subTitle" idx="1"/>
          </p:nvPr>
        </p:nvSpPr>
        <p:spPr>
          <a:xfrm>
            <a:off x="1981200" y="3962400"/>
            <a:ext cx="6553200" cy="1752600"/>
          </a:xfrm>
        </p:spPr>
        <p:txBody>
          <a:bodyPr/>
          <a:lstStyle>
            <a:lvl1pPr marL="0" indent="0" algn="ctr">
              <a:buFont typeface="Wingdings" pitchFamily="2" charset="2"/>
              <a:buNone/>
              <a:defRPr/>
            </a:lvl1pPr>
          </a:lstStyle>
          <a:p>
            <a:r>
              <a:rPr lang="en-US" altLang="en-US"/>
              <a:t>Click to edit Master subtitle style</a:t>
            </a:r>
          </a:p>
        </p:txBody>
      </p:sp>
      <p:sp>
        <p:nvSpPr>
          <p:cNvPr id="60420" name="Rectangle 4"/>
          <p:cNvSpPr>
            <a:spLocks noGrp="1" noChangeArrowheads="1"/>
          </p:cNvSpPr>
          <p:nvPr>
            <p:ph type="dt" sz="half" idx="2"/>
          </p:nvPr>
        </p:nvSpPr>
        <p:spPr/>
        <p:txBody>
          <a:bodyPr/>
          <a:lstStyle>
            <a:lvl1pPr>
              <a:defRPr/>
            </a:lvl1pPr>
          </a:lstStyle>
          <a:p>
            <a:endParaRPr lang="en-US" altLang="en-US"/>
          </a:p>
        </p:txBody>
      </p:sp>
      <p:sp>
        <p:nvSpPr>
          <p:cNvPr id="60421"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60422" name="Rectangle 6"/>
          <p:cNvSpPr>
            <a:spLocks noGrp="1" noChangeArrowheads="1"/>
          </p:cNvSpPr>
          <p:nvPr>
            <p:ph type="sldNum" sz="quarter" idx="4"/>
          </p:nvPr>
        </p:nvSpPr>
        <p:spPr/>
        <p:txBody>
          <a:bodyPr/>
          <a:lstStyle>
            <a:lvl1pPr>
              <a:defRPr/>
            </a:lvl1pPr>
          </a:lstStyle>
          <a:p>
            <a:fld id="{FE4ECE91-5C13-44C0-8025-33BF01B4EB91}" type="slidenum">
              <a:rPr lang="en-US" altLang="en-US"/>
              <a:pPr/>
              <a:t>‹#›</a:t>
            </a:fld>
            <a:endParaRPr lang="en-US" altLang="en-US"/>
          </a:p>
        </p:txBody>
      </p:sp>
      <p:sp>
        <p:nvSpPr>
          <p:cNvPr id="6042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6042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8C74927-731C-4258-9427-57FCCEAC6FF4}"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BA8ACDA-6269-416D-805D-CEEA228BEB65}"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9BAD7C1-318C-4805-B684-6ADD4F43C937}"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12E9B29-DE18-4CE9-B5BC-86ABE4B477E5}"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D93FB34-C305-4C1F-A2DE-7F19EDF1A5C0}"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CF406C7-52F5-4FD1-90B2-8DACB97672BD}"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A77C5A17-E547-4A25-BEFC-EB13373A5FF5}"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268928E-087F-49A9-9EDA-AB3C93CC880C}"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9F9AEA4-E6D1-4821-B7CA-81AA19E8DA32}"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DBE7605-0F90-4A64-8BE6-454E5BB39F51}"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457200" y="277813"/>
            <a:ext cx="8229600" cy="712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9395" name="Rectangle 3"/>
          <p:cNvSpPr>
            <a:spLocks noGrp="1" noChangeArrowheads="1"/>
          </p:cNvSpPr>
          <p:nvPr>
            <p:ph type="body" idx="1"/>
          </p:nvPr>
        </p:nvSpPr>
        <p:spPr bwMode="auto">
          <a:xfrm>
            <a:off x="457200" y="1066800"/>
            <a:ext cx="8229600" cy="5064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93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endParaRPr lang="en-US" altLang="en-US"/>
          </a:p>
        </p:txBody>
      </p:sp>
      <p:sp>
        <p:nvSpPr>
          <p:cNvPr id="593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endParaRPr lang="en-US" altLang="en-US"/>
          </a:p>
        </p:txBody>
      </p:sp>
      <p:sp>
        <p:nvSpPr>
          <p:cNvPr id="593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j-lt"/>
              </a:defRPr>
            </a:lvl1pPr>
          </a:lstStyle>
          <a:p>
            <a:fld id="{EAE2FF9F-452D-4BD7-A584-10BA4FAB42E3}" type="slidenum">
              <a:rPr lang="en-US" altLang="en-US"/>
              <a:pPr/>
              <a:t>‹#›</a:t>
            </a:fld>
            <a:endParaRPr lang="en-US" altLang="en-US"/>
          </a:p>
        </p:txBody>
      </p:sp>
      <p:sp>
        <p:nvSpPr>
          <p:cNvPr id="593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p>
        </p:txBody>
      </p:sp>
      <p:sp>
        <p:nvSpPr>
          <p:cNvPr id="594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defRPr>
      </a:lvl2pPr>
      <a:lvl3pPr algn="l" rtl="0" fontAlgn="base">
        <a:spcBef>
          <a:spcPct val="0"/>
        </a:spcBef>
        <a:spcAft>
          <a:spcPct val="0"/>
        </a:spcAft>
        <a:defRPr sz="4200">
          <a:solidFill>
            <a:schemeClr val="tx2"/>
          </a:solidFill>
          <a:latin typeface="Garamond" pitchFamily="18" charset="0"/>
        </a:defRPr>
      </a:lvl3pPr>
      <a:lvl4pPr algn="l" rtl="0" fontAlgn="base">
        <a:spcBef>
          <a:spcPct val="0"/>
        </a:spcBef>
        <a:spcAft>
          <a:spcPct val="0"/>
        </a:spcAft>
        <a:defRPr sz="4200">
          <a:solidFill>
            <a:schemeClr val="tx2"/>
          </a:solidFill>
          <a:latin typeface="Garamond" pitchFamily="18" charset="0"/>
        </a:defRPr>
      </a:lvl4pPr>
      <a:lvl5pPr algn="l" rtl="0" fontAlgn="base">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219200"/>
            <a:ext cx="7772400" cy="4267200"/>
          </a:xfrm>
        </p:spPr>
        <p:txBody>
          <a:bodyPr/>
          <a:lstStyle/>
          <a:p>
            <a:pPr algn="ctr"/>
            <a:r>
              <a:rPr lang="en-US" sz="5100" b="1" dirty="0"/>
              <a:t>Embedded Systems</a:t>
            </a:r>
            <a:r>
              <a:rPr lang="en-US" sz="3800" dirty="0"/>
              <a:t/>
            </a:r>
            <a:br>
              <a:rPr lang="en-US" sz="3800" dirty="0"/>
            </a:br>
            <a:r>
              <a:rPr lang="en-US" sz="2200" b="1" dirty="0" smtClean="0"/>
              <a:t>Lecture 12 : </a:t>
            </a:r>
            <a:r>
              <a:rPr lang="en-US" sz="2200" b="1" dirty="0"/>
              <a:t>SPI </a:t>
            </a:r>
            <a:r>
              <a:rPr lang="en-US" sz="2200" b="1" dirty="0" smtClean="0"/>
              <a:t>PROTOCOL AND</a:t>
            </a:r>
            <a:r>
              <a:rPr lang="en-US" sz="2200" b="1" dirty="0"/>
              <a:t/>
            </a:r>
            <a:br>
              <a:rPr lang="en-US" sz="2200" b="1" dirty="0"/>
            </a:br>
            <a:r>
              <a:rPr lang="en-US" sz="2200" b="1" dirty="0"/>
              <a:t>MAX7221 DISPLAY INTERFACING</a:t>
            </a:r>
            <a:br>
              <a:rPr lang="en-US" sz="2200" b="1" dirty="0"/>
            </a:br>
            <a:endParaRPr lang="en-US" sz="2200" b="1" dirty="0"/>
          </a:p>
        </p:txBody>
      </p:sp>
      <p:sp>
        <p:nvSpPr>
          <p:cNvPr id="2" name="Subtitle 1"/>
          <p:cNvSpPr>
            <a:spLocks noGrp="1"/>
          </p:cNvSpPr>
          <p:nvPr>
            <p:ph type="subTitle" idx="1"/>
          </p:nvPr>
        </p:nvSpPr>
        <p:spPr/>
        <p:txBody>
          <a:bodyPr/>
          <a:lstStyle/>
          <a:p>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Clock Polarity and Phase in SPI device</a:t>
            </a:r>
          </a:p>
        </p:txBody>
      </p:sp>
      <p:graphicFrame>
        <p:nvGraphicFramePr>
          <p:cNvPr id="325636" name="Object 4"/>
          <p:cNvGraphicFramePr>
            <a:graphicFrameLocks noChangeAspect="1"/>
          </p:cNvGraphicFramePr>
          <p:nvPr>
            <p:extLst>
              <p:ext uri="{D42A27DB-BD31-4B8C-83A1-F6EECF244321}">
                <p14:modId xmlns:p14="http://schemas.microsoft.com/office/powerpoint/2010/main" val="2312315278"/>
              </p:ext>
            </p:extLst>
          </p:nvPr>
        </p:nvGraphicFramePr>
        <p:xfrm>
          <a:off x="0" y="762000"/>
          <a:ext cx="9144000" cy="5942012"/>
        </p:xfrm>
        <a:graphic>
          <a:graphicData uri="http://schemas.openxmlformats.org/presentationml/2006/ole">
            <mc:AlternateContent xmlns:mc="http://schemas.openxmlformats.org/markup-compatibility/2006">
              <mc:Choice xmlns:v="urn:schemas-microsoft-com:vml" Requires="v">
                <p:oleObj spid="_x0000_s325651" name="Bitmap Image" r:id="rId3" imgW="11476190" imgH="7457143" progId="PBrush">
                  <p:embed/>
                </p:oleObj>
              </mc:Choice>
              <mc:Fallback>
                <p:oleObj name="Bitmap Image" r:id="rId3" imgW="11476190" imgH="7457143"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0"/>
                        <a:ext cx="9144000" cy="594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Line Callout 3 1"/>
          <p:cNvSpPr/>
          <p:nvPr/>
        </p:nvSpPr>
        <p:spPr bwMode="auto">
          <a:xfrm>
            <a:off x="304800" y="762000"/>
            <a:ext cx="8458200" cy="457200"/>
          </a:xfrm>
          <a:prstGeom prst="borderCallout3">
            <a:avLst>
              <a:gd name="adj1" fmla="val 102182"/>
              <a:gd name="adj2" fmla="val 4494"/>
              <a:gd name="adj3" fmla="val 234623"/>
              <a:gd name="adj4" fmla="val 4497"/>
              <a:gd name="adj5" fmla="val 537485"/>
              <a:gd name="adj6" fmla="val 4280"/>
              <a:gd name="adj7" fmla="val 536659"/>
              <a:gd name="adj8" fmla="val 12411"/>
            </a:avLst>
          </a:prstGeom>
          <a:solidFill>
            <a:srgbClr val="00B0F0"/>
          </a:solidFill>
          <a:ln w="38100" cap="rnd">
            <a:solidFill>
              <a:schemeClr val="accent6">
                <a:lumMod val="7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The base value of clock is Zero</a:t>
            </a:r>
          </a:p>
        </p:txBody>
      </p:sp>
      <p:sp>
        <p:nvSpPr>
          <p:cNvPr id="5" name="Line Callout 3 4"/>
          <p:cNvSpPr/>
          <p:nvPr/>
        </p:nvSpPr>
        <p:spPr bwMode="auto">
          <a:xfrm>
            <a:off x="762000" y="1295400"/>
            <a:ext cx="8001000" cy="457200"/>
          </a:xfrm>
          <a:prstGeom prst="borderCallout3">
            <a:avLst>
              <a:gd name="adj1" fmla="val 102182"/>
              <a:gd name="adj2" fmla="val 4494"/>
              <a:gd name="adj3" fmla="val 234623"/>
              <a:gd name="adj4" fmla="val 4497"/>
              <a:gd name="adj5" fmla="val 532685"/>
              <a:gd name="adj6" fmla="val 4377"/>
              <a:gd name="adj7" fmla="val 531859"/>
              <a:gd name="adj8" fmla="val 7077"/>
            </a:avLst>
          </a:prstGeom>
          <a:solidFill>
            <a:srgbClr val="FFC000"/>
          </a:solidFill>
          <a:ln w="38100">
            <a:solidFill>
              <a:srgbClr val="FFFF0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The base value of clock is One</a:t>
            </a:r>
          </a:p>
        </p:txBody>
      </p:sp>
      <p:sp>
        <p:nvSpPr>
          <p:cNvPr id="6" name="Line Callout 3 5"/>
          <p:cNvSpPr/>
          <p:nvPr/>
        </p:nvSpPr>
        <p:spPr bwMode="auto">
          <a:xfrm>
            <a:off x="1219200" y="1828800"/>
            <a:ext cx="7543800" cy="457200"/>
          </a:xfrm>
          <a:prstGeom prst="borderCallout3">
            <a:avLst>
              <a:gd name="adj1" fmla="val 102182"/>
              <a:gd name="adj2" fmla="val 4494"/>
              <a:gd name="adj3" fmla="val 234623"/>
              <a:gd name="adj4" fmla="val 4497"/>
              <a:gd name="adj5" fmla="val 537485"/>
              <a:gd name="adj6" fmla="val 4280"/>
              <a:gd name="adj7" fmla="val 647963"/>
              <a:gd name="adj8" fmla="val 4202"/>
            </a:avLst>
          </a:prstGeom>
          <a:solidFill>
            <a:srgbClr val="0070C0"/>
          </a:solidFill>
          <a:ln w="38100" cap="rnd">
            <a:solidFill>
              <a:schemeClr val="accent6">
                <a:lumMod val="75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Sample on</a:t>
            </a:r>
            <a:r>
              <a:rPr kumimoji="0" lang="en-US" sz="2000" b="1" i="0" u="none" strike="noStrike" cap="none" normalizeH="0" dirty="0" smtClean="0">
                <a:ln>
                  <a:noFill/>
                </a:ln>
                <a:solidFill>
                  <a:schemeClr val="tx1"/>
                </a:solidFill>
                <a:effectLst/>
                <a:latin typeface="Arial" charset="0"/>
              </a:rPr>
              <a:t> First Clock Edge</a:t>
            </a:r>
            <a:endParaRPr kumimoji="0" lang="en-US" sz="2000" b="1" i="0" u="none" strike="noStrike" cap="none" normalizeH="0" baseline="0" dirty="0" smtClean="0">
              <a:ln>
                <a:noFill/>
              </a:ln>
              <a:solidFill>
                <a:schemeClr val="tx1"/>
              </a:solidFill>
              <a:effectLst/>
              <a:latin typeface="Arial" charset="0"/>
            </a:endParaRPr>
          </a:p>
        </p:txBody>
      </p:sp>
      <p:sp>
        <p:nvSpPr>
          <p:cNvPr id="7" name="Line Callout 3 6"/>
          <p:cNvSpPr/>
          <p:nvPr/>
        </p:nvSpPr>
        <p:spPr bwMode="auto">
          <a:xfrm>
            <a:off x="1676400" y="2362200"/>
            <a:ext cx="7086600" cy="457200"/>
          </a:xfrm>
          <a:prstGeom prst="borderCallout3">
            <a:avLst>
              <a:gd name="adj1" fmla="val 105660"/>
              <a:gd name="adj2" fmla="val 11450"/>
              <a:gd name="adj3" fmla="val 232884"/>
              <a:gd name="adj4" fmla="val 11341"/>
              <a:gd name="adj5" fmla="val 730946"/>
              <a:gd name="adj6" fmla="val 11221"/>
              <a:gd name="adj7" fmla="val 730119"/>
              <a:gd name="adj8" fmla="val 9097"/>
            </a:avLst>
          </a:prstGeom>
          <a:solidFill>
            <a:srgbClr val="00B050"/>
          </a:solidFill>
          <a:ln w="38100">
            <a:solidFill>
              <a:srgbClr val="FFFF00"/>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r>
              <a:rPr lang="en-US" sz="2000" b="1" dirty="0">
                <a:solidFill>
                  <a:schemeClr val="tx1"/>
                </a:solidFill>
                <a:latin typeface="Arial" charset="0"/>
              </a:rPr>
              <a:t>Sample on </a:t>
            </a:r>
            <a:r>
              <a:rPr lang="en-US" sz="2000" b="1" dirty="0" smtClean="0">
                <a:solidFill>
                  <a:schemeClr val="tx1"/>
                </a:solidFill>
                <a:latin typeface="Arial" charset="0"/>
              </a:rPr>
              <a:t>Second </a:t>
            </a:r>
            <a:r>
              <a:rPr lang="en-US" sz="2000" b="1" dirty="0">
                <a:solidFill>
                  <a:schemeClr val="tx1"/>
                </a:solidFill>
                <a:latin typeface="Arial" charset="0"/>
              </a:rPr>
              <a:t>Clock 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writing data to an SPI device</a:t>
            </a:r>
          </a:p>
        </p:txBody>
      </p:sp>
      <p:sp>
        <p:nvSpPr>
          <p:cNvPr id="326659" name="Rectangle 3"/>
          <p:cNvSpPr>
            <a:spLocks noGrp="1" noChangeArrowheads="1"/>
          </p:cNvSpPr>
          <p:nvPr>
            <p:ph type="body" idx="1"/>
          </p:nvPr>
        </p:nvSpPr>
        <p:spPr>
          <a:xfrm>
            <a:off x="304800" y="914400"/>
            <a:ext cx="8458200" cy="2819400"/>
          </a:xfrm>
          <a:solidFill>
            <a:schemeClr val="bg1"/>
          </a:solidFill>
        </p:spPr>
        <p:txBody>
          <a:bodyPr/>
          <a:lstStyle/>
          <a:p>
            <a:pPr marL="571500" indent="-571500"/>
            <a:r>
              <a:rPr lang="en-US" sz="2100" b="1">
                <a:latin typeface="Courier New" pitchFamily="49" charset="0"/>
              </a:rPr>
              <a:t>In accessing SPI devices, we have two modes of operation: single-byte and multibyte.</a:t>
            </a:r>
          </a:p>
          <a:p>
            <a:pPr marL="571500" indent="-571500">
              <a:buFont typeface="Wingdings" pitchFamily="2" charset="2"/>
              <a:buNone/>
            </a:pPr>
            <a:r>
              <a:rPr lang="en-US" sz="2100" b="1">
                <a:solidFill>
                  <a:srgbClr val="0000CC"/>
                </a:solidFill>
                <a:latin typeface="Courier New" pitchFamily="49" charset="0"/>
              </a:rPr>
              <a:t>Single-byte write</a:t>
            </a:r>
            <a:r>
              <a:rPr lang="en-US" sz="2100" b="1">
                <a:latin typeface="Courier New" pitchFamily="49" charset="0"/>
              </a:rPr>
              <a:t>:</a:t>
            </a:r>
          </a:p>
          <a:p>
            <a:pPr marL="571500" indent="-571500">
              <a:buFont typeface="Wingdings" pitchFamily="2" charset="2"/>
              <a:buAutoNum type="arabicPeriod"/>
            </a:pPr>
            <a:r>
              <a:rPr lang="en-US" sz="2100" b="1">
                <a:latin typeface="Courier New" pitchFamily="49" charset="0"/>
              </a:rPr>
              <a:t>Make CE = 0 to begin writing.</a:t>
            </a:r>
          </a:p>
          <a:p>
            <a:pPr marL="571500" indent="-571500">
              <a:buFont typeface="Wingdings" pitchFamily="2" charset="2"/>
              <a:buAutoNum type="arabicPeriod"/>
            </a:pPr>
            <a:r>
              <a:rPr lang="en-US" sz="2100" b="1">
                <a:latin typeface="Courier New" pitchFamily="49" charset="0"/>
              </a:rPr>
              <a:t>The 8-bit address is shifted in, one bit at a time, with each edge of SCLK. Notice that A7 = 1 for the write operation, and the A7 bit goes in first.</a:t>
            </a:r>
          </a:p>
          <a:p>
            <a:pPr marL="571500" indent="-571500">
              <a:buFont typeface="Wingdings" pitchFamily="2" charset="2"/>
              <a:buAutoNum type="arabicPeriod"/>
            </a:pPr>
            <a:endParaRPr lang="en-US" sz="2100" b="1">
              <a:latin typeface="Courier New" pitchFamily="49" charset="0"/>
            </a:endParaRPr>
          </a:p>
          <a:p>
            <a:pPr marL="571500" indent="-571500"/>
            <a:endParaRPr lang="en-US" sz="2100" b="1">
              <a:latin typeface="Courier New" pitchFamily="49" charset="0"/>
            </a:endParaRPr>
          </a:p>
        </p:txBody>
      </p:sp>
      <p:pic>
        <p:nvPicPr>
          <p:cNvPr id="326661" name="Picture 5"/>
          <p:cNvPicPr>
            <a:picLocks noChangeAspect="1" noChangeArrowheads="1"/>
          </p:cNvPicPr>
          <p:nvPr/>
        </p:nvPicPr>
        <p:blipFill>
          <a:blip r:embed="rId2"/>
          <a:srcRect/>
          <a:stretch>
            <a:fillRect/>
          </a:stretch>
        </p:blipFill>
        <p:spPr bwMode="auto">
          <a:xfrm>
            <a:off x="104775" y="3733800"/>
            <a:ext cx="9039225" cy="2825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writing data to an SPI device</a:t>
            </a:r>
          </a:p>
        </p:txBody>
      </p:sp>
      <p:sp>
        <p:nvSpPr>
          <p:cNvPr id="327683" name="Rectangle 3"/>
          <p:cNvSpPr>
            <a:spLocks noGrp="1" noChangeArrowheads="1"/>
          </p:cNvSpPr>
          <p:nvPr>
            <p:ph type="body" idx="1"/>
          </p:nvPr>
        </p:nvSpPr>
        <p:spPr>
          <a:xfrm>
            <a:off x="304800" y="3657600"/>
            <a:ext cx="8458200" cy="2895600"/>
          </a:xfrm>
          <a:solidFill>
            <a:schemeClr val="bg1"/>
          </a:solidFill>
        </p:spPr>
        <p:txBody>
          <a:bodyPr/>
          <a:lstStyle/>
          <a:p>
            <a:pPr marL="571500" indent="-571500">
              <a:lnSpc>
                <a:spcPct val="90000"/>
              </a:lnSpc>
              <a:buFont typeface="Wingdings" pitchFamily="2" charset="2"/>
              <a:buAutoNum type="arabicPeriod" startAt="3"/>
            </a:pPr>
            <a:r>
              <a:rPr lang="en-US" sz="2100" b="1">
                <a:latin typeface="Courier New" pitchFamily="49" charset="0"/>
              </a:rPr>
              <a:t>After all 8 bits of the address are sent in, the SPI device expects to receive the data belonging to that address location immediately.</a:t>
            </a:r>
          </a:p>
          <a:p>
            <a:pPr marL="571500" indent="-571500">
              <a:lnSpc>
                <a:spcPct val="90000"/>
              </a:lnSpc>
              <a:buFont typeface="Wingdings" pitchFamily="2" charset="2"/>
              <a:buAutoNum type="arabicPeriod" startAt="3"/>
            </a:pPr>
            <a:r>
              <a:rPr lang="en-US" sz="2100" b="1">
                <a:latin typeface="Courier New" pitchFamily="49" charset="0"/>
              </a:rPr>
              <a:t>The 8-bit data is shifted in one bit at a time, with each edge of the SCLK.</a:t>
            </a:r>
          </a:p>
          <a:p>
            <a:pPr marL="571500" indent="-571500">
              <a:lnSpc>
                <a:spcPct val="90000"/>
              </a:lnSpc>
              <a:buFont typeface="Wingdings" pitchFamily="2" charset="2"/>
              <a:buAutoNum type="arabicPeriod" startAt="3"/>
            </a:pPr>
            <a:r>
              <a:rPr lang="en-US" sz="2100" b="1">
                <a:latin typeface="Courier New" pitchFamily="49" charset="0"/>
              </a:rPr>
              <a:t>Make CE = 1 to indicate the end of the write cycle</a:t>
            </a:r>
          </a:p>
        </p:txBody>
      </p:sp>
      <p:pic>
        <p:nvPicPr>
          <p:cNvPr id="327684" name="Picture 4"/>
          <p:cNvPicPr>
            <a:picLocks noChangeAspect="1" noChangeArrowheads="1"/>
          </p:cNvPicPr>
          <p:nvPr/>
        </p:nvPicPr>
        <p:blipFill>
          <a:blip r:embed="rId2"/>
          <a:srcRect/>
          <a:stretch>
            <a:fillRect/>
          </a:stretch>
        </p:blipFill>
        <p:spPr bwMode="auto">
          <a:xfrm>
            <a:off x="104775" y="762000"/>
            <a:ext cx="9039225" cy="2825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writing data to an SPI device</a:t>
            </a:r>
          </a:p>
        </p:txBody>
      </p:sp>
      <p:sp>
        <p:nvSpPr>
          <p:cNvPr id="328707" name="Rectangle 3"/>
          <p:cNvSpPr>
            <a:spLocks noGrp="1" noChangeArrowheads="1"/>
          </p:cNvSpPr>
          <p:nvPr>
            <p:ph type="body" idx="1"/>
          </p:nvPr>
        </p:nvSpPr>
        <p:spPr>
          <a:xfrm>
            <a:off x="304800" y="762000"/>
            <a:ext cx="8458200" cy="5791200"/>
          </a:xfrm>
          <a:solidFill>
            <a:schemeClr val="bg1"/>
          </a:solidFill>
        </p:spPr>
        <p:txBody>
          <a:bodyPr/>
          <a:lstStyle/>
          <a:p>
            <a:pPr marL="571500" indent="-571500">
              <a:lnSpc>
                <a:spcPct val="90000"/>
              </a:lnSpc>
              <a:buFont typeface="Wingdings" pitchFamily="2" charset="2"/>
              <a:buNone/>
            </a:pPr>
            <a:r>
              <a:rPr lang="en-US" sz="2100" b="1">
                <a:solidFill>
                  <a:srgbClr val="0000CC"/>
                </a:solidFill>
                <a:latin typeface="Courier New" pitchFamily="49" charset="0"/>
              </a:rPr>
              <a:t>Multi-byte burst write</a:t>
            </a:r>
            <a:r>
              <a:rPr lang="en-US" sz="2100" b="1">
                <a:latin typeface="Courier New" pitchFamily="49" charset="0"/>
              </a:rPr>
              <a:t>:</a:t>
            </a:r>
          </a:p>
          <a:p>
            <a:pPr marL="571500" indent="-571500">
              <a:lnSpc>
                <a:spcPct val="90000"/>
              </a:lnSpc>
            </a:pPr>
            <a:r>
              <a:rPr lang="en-US" sz="2100" b="1">
                <a:latin typeface="Courier New" pitchFamily="49" charset="0"/>
              </a:rPr>
              <a:t>In burst mode, we provide the address of the first location, followed by the data for that location. From then on, while CE = 0, consecutive bytes are written to consecutive memory locations.</a:t>
            </a:r>
          </a:p>
          <a:p>
            <a:pPr marL="571500" indent="-571500">
              <a:lnSpc>
                <a:spcPct val="90000"/>
              </a:lnSpc>
            </a:pPr>
            <a:r>
              <a:rPr lang="en-US" sz="2100" b="1">
                <a:latin typeface="Courier New" pitchFamily="49" charset="0"/>
              </a:rPr>
              <a:t>In this mode, the SPI device internally increments the address location as long as CE is LOW.</a:t>
            </a:r>
          </a:p>
          <a:p>
            <a:pPr marL="571500" indent="-571500">
              <a:lnSpc>
                <a:spcPct val="90000"/>
              </a:lnSpc>
            </a:pPr>
            <a:r>
              <a:rPr lang="en-US" sz="2100" b="1">
                <a:latin typeface="Courier New" pitchFamily="49" charset="0"/>
              </a:rPr>
              <a:t>The following steps are used to send (write) multiple bytes of data in burst mode for SPI devices as shown in Figure 17-5:</a:t>
            </a:r>
          </a:p>
          <a:p>
            <a:pPr marL="571500" indent="-571500">
              <a:lnSpc>
                <a:spcPct val="90000"/>
              </a:lnSpc>
              <a:buFont typeface="Wingdings" pitchFamily="2" charset="2"/>
              <a:buAutoNum type="arabicPeriod"/>
            </a:pPr>
            <a:r>
              <a:rPr lang="en-US" sz="2100" b="1">
                <a:latin typeface="Courier New" pitchFamily="49" charset="0"/>
              </a:rPr>
              <a:t>Make CE = 0 to begin writing.</a:t>
            </a:r>
          </a:p>
          <a:p>
            <a:pPr marL="571500" indent="-571500">
              <a:lnSpc>
                <a:spcPct val="90000"/>
              </a:lnSpc>
              <a:buFont typeface="Wingdings" pitchFamily="2" charset="2"/>
              <a:buAutoNum type="arabicPeriod"/>
            </a:pPr>
            <a:r>
              <a:rPr lang="en-US" sz="2100" b="1">
                <a:latin typeface="Courier New" pitchFamily="49" charset="0"/>
              </a:rPr>
              <a:t>The 8-bit address of the first location is provided and shifted in, one bit at a time, with each edge of SCLK. Notice that A7 = 1 for the write operation and the A7 bit goes in first.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writing data to an SPI device</a:t>
            </a:r>
          </a:p>
        </p:txBody>
      </p:sp>
      <p:sp>
        <p:nvSpPr>
          <p:cNvPr id="329731" name="Rectangle 3"/>
          <p:cNvSpPr>
            <a:spLocks noGrp="1" noChangeArrowheads="1"/>
          </p:cNvSpPr>
          <p:nvPr>
            <p:ph type="body" idx="1"/>
          </p:nvPr>
        </p:nvSpPr>
        <p:spPr>
          <a:xfrm>
            <a:off x="304800" y="2895600"/>
            <a:ext cx="8458200" cy="3657600"/>
          </a:xfrm>
          <a:solidFill>
            <a:schemeClr val="bg1"/>
          </a:solidFill>
        </p:spPr>
        <p:txBody>
          <a:bodyPr/>
          <a:lstStyle/>
          <a:p>
            <a:pPr marL="571500" indent="-571500">
              <a:lnSpc>
                <a:spcPct val="90000"/>
              </a:lnSpc>
              <a:buFont typeface="Wingdings" pitchFamily="2" charset="2"/>
              <a:buAutoNum type="arabicPeriod" startAt="3"/>
            </a:pPr>
            <a:r>
              <a:rPr lang="en-US" sz="2100" b="1">
                <a:latin typeface="Courier New" pitchFamily="49" charset="0"/>
              </a:rPr>
              <a:t>The 8-bit data for the first location is provided and shifted in, one bit at a time, with each edge of the SCLK.</a:t>
            </a:r>
          </a:p>
          <a:p>
            <a:pPr marL="571500" indent="-571500">
              <a:lnSpc>
                <a:spcPct val="90000"/>
              </a:lnSpc>
              <a:buFont typeface="Wingdings" pitchFamily="2" charset="2"/>
              <a:buAutoNum type="arabicPeriod" startAt="3"/>
            </a:pPr>
            <a:r>
              <a:rPr lang="en-US" sz="2100" b="1">
                <a:latin typeface="Courier New" pitchFamily="49" charset="0"/>
              </a:rPr>
              <a:t>From then on, we simply provide con secutive bytes of data to be placed in consecutive memory locations. In the process, CE must stay low to indicate that this is a burst mode multibyte write operation.</a:t>
            </a:r>
          </a:p>
          <a:p>
            <a:pPr marL="571500" indent="-571500">
              <a:lnSpc>
                <a:spcPct val="90000"/>
              </a:lnSpc>
              <a:buFont typeface="Wingdings" pitchFamily="2" charset="2"/>
              <a:buAutoNum type="arabicPeriod" startAt="3"/>
            </a:pPr>
            <a:r>
              <a:rPr lang="en-US" sz="2100" b="1">
                <a:latin typeface="Courier New" pitchFamily="49" charset="0"/>
              </a:rPr>
              <a:t>Make CE = 1 to end writing.</a:t>
            </a:r>
          </a:p>
          <a:p>
            <a:pPr marL="571500" indent="-571500">
              <a:lnSpc>
                <a:spcPct val="90000"/>
              </a:lnSpc>
              <a:buFont typeface="Wingdings" pitchFamily="2" charset="2"/>
              <a:buAutoNum type="arabicPeriod"/>
            </a:pPr>
            <a:endParaRPr lang="en-US" sz="2100" b="1">
              <a:latin typeface="Courier New" pitchFamily="49" charset="0"/>
            </a:endParaRPr>
          </a:p>
        </p:txBody>
      </p:sp>
      <p:pic>
        <p:nvPicPr>
          <p:cNvPr id="329732" name="Picture 4"/>
          <p:cNvPicPr>
            <a:picLocks noChangeAspect="1" noChangeArrowheads="1"/>
          </p:cNvPicPr>
          <p:nvPr/>
        </p:nvPicPr>
        <p:blipFill>
          <a:blip r:embed="rId2"/>
          <a:srcRect/>
          <a:stretch>
            <a:fillRect/>
          </a:stretch>
        </p:blipFill>
        <p:spPr bwMode="auto">
          <a:xfrm>
            <a:off x="304800" y="830263"/>
            <a:ext cx="8686800" cy="1989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reading data from an SPI device</a:t>
            </a:r>
          </a:p>
        </p:txBody>
      </p:sp>
      <p:sp>
        <p:nvSpPr>
          <p:cNvPr id="330755" name="Rectangle 3"/>
          <p:cNvSpPr>
            <a:spLocks noGrp="1" noChangeArrowheads="1"/>
          </p:cNvSpPr>
          <p:nvPr>
            <p:ph type="body" idx="1"/>
          </p:nvPr>
        </p:nvSpPr>
        <p:spPr>
          <a:xfrm>
            <a:off x="304800" y="762000"/>
            <a:ext cx="8458200" cy="5715000"/>
          </a:xfrm>
          <a:solidFill>
            <a:schemeClr val="bg1"/>
          </a:solidFill>
        </p:spPr>
        <p:txBody>
          <a:bodyPr/>
          <a:lstStyle/>
          <a:p>
            <a:pPr marL="571500" indent="-571500">
              <a:lnSpc>
                <a:spcPct val="90000"/>
              </a:lnSpc>
              <a:buFont typeface="Wingdings" pitchFamily="2" charset="2"/>
              <a:buNone/>
            </a:pPr>
            <a:r>
              <a:rPr lang="en-US" sz="2100" b="1">
                <a:solidFill>
                  <a:srgbClr val="0000CC"/>
                </a:solidFill>
                <a:latin typeface="Courier New" pitchFamily="49" charset="0"/>
              </a:rPr>
              <a:t>Single-byte read</a:t>
            </a:r>
          </a:p>
          <a:p>
            <a:pPr marL="571500" indent="-571500">
              <a:lnSpc>
                <a:spcPct val="90000"/>
              </a:lnSpc>
              <a:buFont typeface="Wingdings" pitchFamily="2" charset="2"/>
              <a:buAutoNum type="arabicPeriod"/>
            </a:pPr>
            <a:r>
              <a:rPr lang="en-US" sz="2100" b="1">
                <a:latin typeface="Courier New" pitchFamily="49" charset="0"/>
              </a:rPr>
              <a:t>Make CE = 0 to begin reading.</a:t>
            </a:r>
          </a:p>
          <a:p>
            <a:pPr marL="571500" indent="-571500">
              <a:lnSpc>
                <a:spcPct val="90000"/>
              </a:lnSpc>
              <a:buFont typeface="Wingdings" pitchFamily="2" charset="2"/>
              <a:buAutoNum type="arabicPeriod"/>
            </a:pPr>
            <a:r>
              <a:rPr lang="en-US" sz="2100" b="1">
                <a:latin typeface="Courier New" pitchFamily="49" charset="0"/>
              </a:rPr>
              <a:t>The 8-bit address is shifted in one bit at a time, with each edge of SCLK. Notice that A7 = 0 for the read operation, and the A7 bit goes in first.</a:t>
            </a:r>
          </a:p>
          <a:p>
            <a:pPr marL="571500" indent="-571500">
              <a:lnSpc>
                <a:spcPct val="90000"/>
              </a:lnSpc>
              <a:buFont typeface="Wingdings" pitchFamily="2" charset="2"/>
              <a:buAutoNum type="arabicPeriod"/>
            </a:pPr>
            <a:r>
              <a:rPr lang="en-US" sz="2100" b="1">
                <a:latin typeface="Courier New" pitchFamily="49" charset="0"/>
              </a:rPr>
              <a:t>After all 8 bits of the address are sent in, the SPI device sends out data belonging to that location.</a:t>
            </a:r>
          </a:p>
          <a:p>
            <a:pPr marL="571500" indent="-571500">
              <a:lnSpc>
                <a:spcPct val="90000"/>
              </a:lnSpc>
              <a:buFont typeface="Wingdings" pitchFamily="2" charset="2"/>
              <a:buAutoNum type="arabicPeriod"/>
            </a:pPr>
            <a:r>
              <a:rPr lang="en-US" sz="2100" b="1">
                <a:latin typeface="Courier New" pitchFamily="49" charset="0"/>
              </a:rPr>
              <a:t>The 8-bit data is shifted out one bit at a time, with each edge of the SCLK.</a:t>
            </a:r>
          </a:p>
          <a:p>
            <a:pPr marL="571500" indent="-571500">
              <a:lnSpc>
                <a:spcPct val="90000"/>
              </a:lnSpc>
              <a:buFont typeface="Wingdings" pitchFamily="2" charset="2"/>
              <a:buAutoNum type="arabicPeriod"/>
            </a:pPr>
            <a:r>
              <a:rPr lang="en-US" sz="2100" b="1">
                <a:latin typeface="Courier New" pitchFamily="49" charset="0"/>
              </a:rPr>
              <a:t>Make CE = 1 to indicate the end of the read cycle</a:t>
            </a:r>
          </a:p>
        </p:txBody>
      </p:sp>
      <p:pic>
        <p:nvPicPr>
          <p:cNvPr id="330757" name="Picture 5"/>
          <p:cNvPicPr>
            <a:picLocks noChangeAspect="1" noChangeArrowheads="1"/>
          </p:cNvPicPr>
          <p:nvPr/>
        </p:nvPicPr>
        <p:blipFill>
          <a:blip r:embed="rId2"/>
          <a:srcRect/>
          <a:stretch>
            <a:fillRect/>
          </a:stretch>
        </p:blipFill>
        <p:spPr bwMode="auto">
          <a:xfrm>
            <a:off x="76200" y="3621088"/>
            <a:ext cx="8991600" cy="3160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reading data from an SPI device</a:t>
            </a:r>
          </a:p>
        </p:txBody>
      </p:sp>
      <p:sp>
        <p:nvSpPr>
          <p:cNvPr id="331779" name="Rectangle 3"/>
          <p:cNvSpPr>
            <a:spLocks noGrp="1" noChangeArrowheads="1"/>
          </p:cNvSpPr>
          <p:nvPr>
            <p:ph type="body" idx="1"/>
          </p:nvPr>
        </p:nvSpPr>
        <p:spPr>
          <a:xfrm>
            <a:off x="304800" y="838200"/>
            <a:ext cx="8458200" cy="5715000"/>
          </a:xfrm>
          <a:solidFill>
            <a:schemeClr val="bg1"/>
          </a:solidFill>
        </p:spPr>
        <p:txBody>
          <a:bodyPr/>
          <a:lstStyle/>
          <a:p>
            <a:pPr marL="571500" indent="-571500">
              <a:buFont typeface="Wingdings" pitchFamily="2" charset="2"/>
              <a:buAutoNum type="arabicPeriod" startAt="4"/>
            </a:pPr>
            <a:r>
              <a:rPr lang="en-US" sz="2100" b="1">
                <a:latin typeface="Courier New" pitchFamily="49" charset="0"/>
              </a:rPr>
              <a:t>The 8-bit data is shifted out one bit at a time, with each edge of the SCLK.</a:t>
            </a:r>
          </a:p>
          <a:p>
            <a:pPr marL="571500" indent="-571500">
              <a:buFont typeface="Wingdings" pitchFamily="2" charset="2"/>
              <a:buAutoNum type="arabicPeriod" startAt="4"/>
            </a:pPr>
            <a:r>
              <a:rPr lang="en-US" sz="2100" b="1">
                <a:latin typeface="Courier New" pitchFamily="49" charset="0"/>
              </a:rPr>
              <a:t>Make CE = 1 to indicate the end of the read cycle.</a:t>
            </a:r>
            <a:endParaRPr lang="en-US" sz="2100" b="1">
              <a:solidFill>
                <a:srgbClr val="0000CC"/>
              </a:solidFill>
              <a:latin typeface="Courier New" pitchFamily="49" charset="0"/>
            </a:endParaRPr>
          </a:p>
          <a:p>
            <a:pPr marL="571500" indent="-571500">
              <a:buFont typeface="Wingdings" pitchFamily="2" charset="2"/>
              <a:buNone/>
            </a:pPr>
            <a:r>
              <a:rPr lang="en-US" sz="2100" b="1">
                <a:solidFill>
                  <a:srgbClr val="0000CC"/>
                </a:solidFill>
                <a:latin typeface="Courier New" pitchFamily="49" charset="0"/>
              </a:rPr>
              <a:t>Multi-byte burst read</a:t>
            </a:r>
          </a:p>
          <a:p>
            <a:pPr marL="571500" indent="-571500"/>
            <a:r>
              <a:rPr lang="en-US" sz="2100" b="1">
                <a:latin typeface="Courier New" pitchFamily="49" charset="0"/>
              </a:rPr>
              <a:t>In burst mode, we provide the address of the first location only. From then on, while CE = 0, consecutive bytes are brought out from consecutive memory locations.</a:t>
            </a:r>
          </a:p>
          <a:p>
            <a:pPr marL="571500" indent="-571500"/>
            <a:r>
              <a:rPr lang="en-US" sz="2100" b="1">
                <a:latin typeface="Courier New" pitchFamily="49" charset="0"/>
              </a:rPr>
              <a:t>In this mode, the SPI device internally increments the address location as long as CE is LOW.</a:t>
            </a:r>
          </a:p>
          <a:p>
            <a:pPr marL="571500" indent="-571500"/>
            <a:r>
              <a:rPr lang="en-US" sz="2100" b="1">
                <a:latin typeface="Courier New" pitchFamily="49" charset="0"/>
              </a:rPr>
              <a:t>The following steps are used to get (read) multiple bytes of data in burst mode for SPI devices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reading data from an SPI device</a:t>
            </a:r>
          </a:p>
        </p:txBody>
      </p:sp>
      <p:sp>
        <p:nvSpPr>
          <p:cNvPr id="332803" name="Rectangle 3"/>
          <p:cNvSpPr>
            <a:spLocks noGrp="1" noChangeArrowheads="1"/>
          </p:cNvSpPr>
          <p:nvPr>
            <p:ph type="body" idx="1"/>
          </p:nvPr>
        </p:nvSpPr>
        <p:spPr>
          <a:xfrm>
            <a:off x="304800" y="838200"/>
            <a:ext cx="8458200" cy="5715000"/>
          </a:xfrm>
          <a:solidFill>
            <a:schemeClr val="bg1"/>
          </a:solidFill>
        </p:spPr>
        <p:txBody>
          <a:bodyPr/>
          <a:lstStyle/>
          <a:p>
            <a:pPr marL="571500" indent="-571500">
              <a:buFont typeface="Wingdings" pitchFamily="2" charset="2"/>
              <a:buAutoNum type="arabicPeriod"/>
            </a:pPr>
            <a:r>
              <a:rPr lang="en-US" sz="2100" b="1">
                <a:latin typeface="Courier New" pitchFamily="49" charset="0"/>
              </a:rPr>
              <a:t>Make CE = 0 to begin reading.</a:t>
            </a:r>
          </a:p>
          <a:p>
            <a:pPr marL="571500" indent="-571500">
              <a:buFont typeface="Wingdings" pitchFamily="2" charset="2"/>
              <a:buAutoNum type="arabicPeriod"/>
            </a:pPr>
            <a:r>
              <a:rPr lang="en-US" sz="2100" b="1">
                <a:latin typeface="Courier New" pitchFamily="49" charset="0"/>
              </a:rPr>
              <a:t>The 8-bit address of the first location is provided and shifted in, one bit at a time, with each edge of SCLK. Notice that A7 = 0 for the read operation, and the A7 bit goes in first.</a:t>
            </a:r>
          </a:p>
          <a:p>
            <a:pPr marL="571500" indent="-571500">
              <a:buFont typeface="Wingdings" pitchFamily="2" charset="2"/>
              <a:buAutoNum type="arabicPeriod"/>
            </a:pPr>
            <a:r>
              <a:rPr lang="en-US" sz="2100" b="1">
                <a:latin typeface="Courier New" pitchFamily="49" charset="0"/>
              </a:rPr>
              <a:t>The 8-bit data for the first location is shifted out, one bit at a time, with each edge of the SCLK. From then on, we simply keep getting consecutive bytes of data belonging to consecutive memory locations. In the process, CE must stay LOW to indicate that this is a burst mode multibyte read operation.</a:t>
            </a:r>
          </a:p>
          <a:p>
            <a:pPr marL="571500" indent="-571500">
              <a:buFont typeface="Wingdings" pitchFamily="2" charset="2"/>
              <a:buAutoNum type="arabicPeriod"/>
            </a:pPr>
            <a:r>
              <a:rPr lang="en-US" sz="2100" b="1">
                <a:latin typeface="Courier New" pitchFamily="49" charset="0"/>
              </a:rPr>
              <a:t>Make CE = 1 to end reading.</a:t>
            </a:r>
          </a:p>
          <a:p>
            <a:pPr marL="571500" indent="-571500">
              <a:buFont typeface="Wingdings" pitchFamily="2" charset="2"/>
              <a:buAutoNum type="arabicPeriod"/>
            </a:pPr>
            <a:endParaRPr lang="en-US" sz="2100" b="1">
              <a:latin typeface="Courier New" pitchFamily="49" charset="0"/>
            </a:endParaRPr>
          </a:p>
        </p:txBody>
      </p:sp>
      <p:pic>
        <p:nvPicPr>
          <p:cNvPr id="332804" name="Picture 4"/>
          <p:cNvPicPr>
            <a:picLocks noChangeAspect="1" noChangeArrowheads="1"/>
          </p:cNvPicPr>
          <p:nvPr/>
        </p:nvPicPr>
        <p:blipFill>
          <a:blip r:embed="rId2"/>
          <a:srcRect/>
          <a:stretch>
            <a:fillRect/>
          </a:stretch>
        </p:blipFill>
        <p:spPr bwMode="auto">
          <a:xfrm>
            <a:off x="-4763" y="3657600"/>
            <a:ext cx="9148763" cy="3062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Steps for reading data from an SPI device</a:t>
            </a:r>
          </a:p>
        </p:txBody>
      </p:sp>
      <p:sp>
        <p:nvSpPr>
          <p:cNvPr id="333827" name="Rectangle 3"/>
          <p:cNvSpPr>
            <a:spLocks noGrp="1" noChangeArrowheads="1"/>
          </p:cNvSpPr>
          <p:nvPr>
            <p:ph type="body" idx="1"/>
          </p:nvPr>
        </p:nvSpPr>
        <p:spPr>
          <a:xfrm>
            <a:off x="304800" y="838200"/>
            <a:ext cx="8458200" cy="5715000"/>
          </a:xfrm>
          <a:solidFill>
            <a:schemeClr val="bg1"/>
          </a:solidFill>
        </p:spPr>
        <p:txBody>
          <a:bodyPr/>
          <a:lstStyle/>
          <a:p>
            <a:pPr marL="571500" indent="-571500">
              <a:buFont typeface="Wingdings" pitchFamily="2" charset="2"/>
              <a:buNone/>
            </a:pPr>
            <a:r>
              <a:rPr lang="en-US" sz="2100" b="1">
                <a:latin typeface="Courier New" pitchFamily="49" charset="0"/>
              </a:rPr>
              <a:t>	consecutive bytes of data belonging to consecutive memory locations. In the process, CE must stay LOW to indicate that this is a burst mode multibyte read operation.</a:t>
            </a:r>
          </a:p>
          <a:p>
            <a:pPr marL="571500" indent="-571500">
              <a:buFont typeface="Wingdings" pitchFamily="2" charset="2"/>
              <a:buAutoNum type="arabicPeriod" startAt="4"/>
            </a:pPr>
            <a:r>
              <a:rPr lang="en-US" sz="2100" b="1">
                <a:latin typeface="Courier New" pitchFamily="49" charset="0"/>
              </a:rPr>
              <a:t>Make CE = 1 to end reading.</a:t>
            </a:r>
          </a:p>
          <a:p>
            <a:pPr marL="571500" indent="-571500">
              <a:buFont typeface="Wingdings" pitchFamily="2" charset="2"/>
              <a:buAutoNum type="arabicPeriod" startAt="4"/>
            </a:pPr>
            <a:endParaRPr lang="en-US" sz="2100" b="1">
              <a:latin typeface="Courier New" pitchFamily="49" charset="0"/>
            </a:endParaRPr>
          </a:p>
        </p:txBody>
      </p:sp>
      <p:pic>
        <p:nvPicPr>
          <p:cNvPr id="333828" name="Picture 4"/>
          <p:cNvPicPr>
            <a:picLocks noChangeAspect="1" noChangeArrowheads="1"/>
          </p:cNvPicPr>
          <p:nvPr/>
        </p:nvPicPr>
        <p:blipFill>
          <a:blip r:embed="rId2"/>
          <a:srcRect/>
          <a:stretch>
            <a:fillRect/>
          </a:stretch>
        </p:blipFill>
        <p:spPr bwMode="auto">
          <a:xfrm>
            <a:off x="-4763" y="3657600"/>
            <a:ext cx="9148763" cy="3062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34851" name="Rectangle 3"/>
          <p:cNvSpPr>
            <a:spLocks noGrp="1" noChangeArrowheads="1"/>
          </p:cNvSpPr>
          <p:nvPr>
            <p:ph type="body" idx="1"/>
          </p:nvPr>
        </p:nvSpPr>
        <p:spPr>
          <a:xfrm>
            <a:off x="304800" y="838200"/>
            <a:ext cx="8458200" cy="990600"/>
          </a:xfrm>
          <a:solidFill>
            <a:schemeClr val="bg1"/>
          </a:solidFill>
        </p:spPr>
        <p:txBody>
          <a:bodyPr/>
          <a:lstStyle/>
          <a:p>
            <a:pPr marL="571500" indent="-571500">
              <a:buFont typeface="Wingdings" pitchFamily="2" charset="2"/>
              <a:buNone/>
            </a:pPr>
            <a:r>
              <a:rPr lang="en-US" sz="2100" b="1">
                <a:latin typeface="Courier New" pitchFamily="49" charset="0"/>
              </a:rPr>
              <a:t>	In AVR three registers are associated with SPI. They are SPSR (SPI Status Register), SPCR (SPI Control Register), and SPDR (SPI Data Register)</a:t>
            </a:r>
          </a:p>
          <a:p>
            <a:pPr marL="571500" indent="-571500">
              <a:buFont typeface="Wingdings" pitchFamily="2" charset="2"/>
              <a:buAutoNum type="arabicPeriod" startAt="4"/>
            </a:pPr>
            <a:endParaRPr lang="en-US" sz="2100" b="1">
              <a:latin typeface="Courier New" pitchFamily="49" charset="0"/>
            </a:endParaRPr>
          </a:p>
        </p:txBody>
      </p:sp>
      <p:pic>
        <p:nvPicPr>
          <p:cNvPr id="334853" name="Picture 5"/>
          <p:cNvPicPr>
            <a:picLocks noChangeAspect="1" noChangeArrowheads="1"/>
          </p:cNvPicPr>
          <p:nvPr/>
        </p:nvPicPr>
        <p:blipFill>
          <a:blip r:embed="rId2"/>
          <a:srcRect/>
          <a:stretch>
            <a:fillRect/>
          </a:stretch>
        </p:blipFill>
        <p:spPr bwMode="auto">
          <a:xfrm>
            <a:off x="152400" y="1828800"/>
            <a:ext cx="8839200" cy="4991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z="3200" b="1">
                <a:latin typeface="Courier New" pitchFamily="49" charset="0"/>
              </a:rPr>
              <a:t>SPI BUS Protocol</a:t>
            </a:r>
          </a:p>
        </p:txBody>
      </p:sp>
      <p:sp>
        <p:nvSpPr>
          <p:cNvPr id="100355" name="Rectangle 3"/>
          <p:cNvSpPr>
            <a:spLocks noGrp="1" noChangeArrowheads="1"/>
          </p:cNvSpPr>
          <p:nvPr>
            <p:ph type="body" idx="1"/>
          </p:nvPr>
        </p:nvSpPr>
        <p:spPr>
          <a:xfrm>
            <a:off x="304800" y="762000"/>
            <a:ext cx="8458200" cy="5867400"/>
          </a:xfrm>
          <a:solidFill>
            <a:schemeClr val="bg1"/>
          </a:solidFill>
        </p:spPr>
        <p:txBody>
          <a:bodyPr/>
          <a:lstStyle/>
          <a:p>
            <a:pPr marL="571500" indent="-571500"/>
            <a:r>
              <a:rPr lang="en-US" sz="2100" b="1">
                <a:latin typeface="Courier New" pitchFamily="49" charset="0"/>
              </a:rPr>
              <a:t>The </a:t>
            </a:r>
            <a:r>
              <a:rPr lang="en-US" sz="2100" b="1">
                <a:solidFill>
                  <a:srgbClr val="0000CC"/>
                </a:solidFill>
                <a:latin typeface="Courier New" pitchFamily="49" charset="0"/>
              </a:rPr>
              <a:t>SPI</a:t>
            </a:r>
            <a:r>
              <a:rPr lang="en-US" sz="2100" b="1">
                <a:latin typeface="Courier New" pitchFamily="49" charset="0"/>
              </a:rPr>
              <a:t> (</a:t>
            </a:r>
            <a:r>
              <a:rPr lang="en-US" sz="2100" b="1">
                <a:solidFill>
                  <a:srgbClr val="0000CC"/>
                </a:solidFill>
                <a:latin typeface="Courier New" pitchFamily="49" charset="0"/>
              </a:rPr>
              <a:t>serial peripheral interface</a:t>
            </a:r>
            <a:r>
              <a:rPr lang="en-US" sz="2100" b="1">
                <a:latin typeface="Courier New" pitchFamily="49" charset="0"/>
              </a:rPr>
              <a:t>) is a bus interface connection incorporated into many devices such as ADC, DAC, and EEPROM.</a:t>
            </a:r>
          </a:p>
          <a:p>
            <a:pPr marL="571500" indent="-571500"/>
            <a:r>
              <a:rPr lang="en-US" sz="2100" b="1">
                <a:latin typeface="Courier New" pitchFamily="49" charset="0"/>
              </a:rPr>
              <a:t>The SPI bus was originally started by Motorola Corp. (now Freescale), but in recent years has become a widely used standard adapted by many semiconductor chip companies.</a:t>
            </a:r>
          </a:p>
          <a:p>
            <a:pPr marL="571500" indent="-571500"/>
            <a:r>
              <a:rPr lang="en-US" sz="2100" b="1">
                <a:latin typeface="Courier New" pitchFamily="49" charset="0"/>
              </a:rPr>
              <a:t>SPI devices use only </a:t>
            </a:r>
            <a:r>
              <a:rPr lang="en-US" sz="2100" b="1">
                <a:solidFill>
                  <a:srgbClr val="0000CC"/>
                </a:solidFill>
                <a:latin typeface="Courier New" pitchFamily="49" charset="0"/>
              </a:rPr>
              <a:t>2 pins</a:t>
            </a:r>
            <a:r>
              <a:rPr lang="en-US" sz="2100" b="1">
                <a:latin typeface="Courier New" pitchFamily="49" charset="0"/>
              </a:rPr>
              <a:t> for data transfer, called </a:t>
            </a:r>
            <a:r>
              <a:rPr lang="en-US" sz="2100" b="1">
                <a:solidFill>
                  <a:srgbClr val="0000CC"/>
                </a:solidFill>
                <a:latin typeface="Courier New" pitchFamily="49" charset="0"/>
              </a:rPr>
              <a:t>SDI</a:t>
            </a:r>
            <a:r>
              <a:rPr lang="en-US" sz="2100" b="1">
                <a:latin typeface="Courier New" pitchFamily="49" charset="0"/>
              </a:rPr>
              <a:t> (</a:t>
            </a:r>
            <a:r>
              <a:rPr lang="en-US" sz="2100" b="1">
                <a:solidFill>
                  <a:srgbClr val="0000CC"/>
                </a:solidFill>
                <a:latin typeface="Courier New" pitchFamily="49" charset="0"/>
              </a:rPr>
              <a:t>Din</a:t>
            </a:r>
            <a:r>
              <a:rPr lang="en-US" sz="2100" b="1">
                <a:latin typeface="Courier New" pitchFamily="49" charset="0"/>
              </a:rPr>
              <a:t>) and </a:t>
            </a:r>
            <a:r>
              <a:rPr lang="en-US" sz="2100" b="1">
                <a:solidFill>
                  <a:srgbClr val="0000CC"/>
                </a:solidFill>
                <a:latin typeface="Courier New" pitchFamily="49" charset="0"/>
              </a:rPr>
              <a:t>SDO</a:t>
            </a:r>
            <a:r>
              <a:rPr lang="en-US" sz="2100" b="1">
                <a:latin typeface="Courier New" pitchFamily="49" charset="0"/>
              </a:rPr>
              <a:t> (</a:t>
            </a:r>
            <a:r>
              <a:rPr lang="en-US" sz="2100" b="1">
                <a:solidFill>
                  <a:srgbClr val="0000CC"/>
                </a:solidFill>
                <a:latin typeface="Courier New" pitchFamily="49" charset="0"/>
              </a:rPr>
              <a:t>Dout</a:t>
            </a:r>
            <a:r>
              <a:rPr lang="en-US" sz="2100" b="1">
                <a:latin typeface="Courier New" pitchFamily="49" charset="0"/>
              </a:rPr>
              <a:t>).</a:t>
            </a:r>
          </a:p>
          <a:p>
            <a:pPr marL="571500" indent="-571500"/>
            <a:r>
              <a:rPr lang="en-US" sz="2100" b="1">
                <a:latin typeface="Courier New" pitchFamily="49" charset="0"/>
              </a:rPr>
              <a:t>This reduction of data pins reduces the package size and power consumption, making them ideal for in which space is a major concern.</a:t>
            </a:r>
          </a:p>
          <a:p>
            <a:pPr marL="571500" indent="-571500"/>
            <a:r>
              <a:rPr lang="en-US" sz="2100" b="1">
                <a:latin typeface="Courier New" pitchFamily="49" charset="0"/>
              </a:rPr>
              <a:t>The SPI bus has the </a:t>
            </a:r>
            <a:r>
              <a:rPr lang="en-US" sz="2100" b="1">
                <a:solidFill>
                  <a:srgbClr val="0000CC"/>
                </a:solidFill>
                <a:latin typeface="Courier New" pitchFamily="49" charset="0"/>
              </a:rPr>
              <a:t>SCLK</a:t>
            </a:r>
            <a:r>
              <a:rPr lang="en-US" sz="2100" b="1">
                <a:latin typeface="Courier New" pitchFamily="49" charset="0"/>
              </a:rPr>
              <a:t> (</a:t>
            </a:r>
            <a:r>
              <a:rPr lang="en-US" sz="2100" b="1">
                <a:solidFill>
                  <a:srgbClr val="0000CC"/>
                </a:solidFill>
                <a:latin typeface="Courier New" pitchFamily="49" charset="0"/>
              </a:rPr>
              <a:t>shift clock</a:t>
            </a:r>
            <a:r>
              <a:rPr lang="en-US" sz="2100" b="1">
                <a:latin typeface="Courier New" pitchFamily="49" charset="0"/>
              </a:rPr>
              <a:t>) pin to synchronize the data transfer between two chips.</a:t>
            </a:r>
          </a:p>
          <a:p>
            <a:pPr marL="571500" indent="-571500"/>
            <a:r>
              <a:rPr lang="en-US" sz="2100" b="1">
                <a:latin typeface="Courier New" pitchFamily="49" charset="0"/>
              </a:rPr>
              <a:t>The last pin of the SPI bus is </a:t>
            </a:r>
            <a:r>
              <a:rPr lang="en-US" sz="2100" b="1">
                <a:solidFill>
                  <a:srgbClr val="0000CC"/>
                </a:solidFill>
                <a:latin typeface="Courier New" pitchFamily="49" charset="0"/>
              </a:rPr>
              <a:t>CE</a:t>
            </a:r>
            <a:r>
              <a:rPr lang="en-US" sz="2100" b="1">
                <a:latin typeface="Courier New" pitchFamily="49" charset="0"/>
              </a:rPr>
              <a:t> (</a:t>
            </a:r>
            <a:r>
              <a:rPr lang="en-US" sz="2100" b="1">
                <a:solidFill>
                  <a:srgbClr val="0000CC"/>
                </a:solidFill>
                <a:latin typeface="Courier New" pitchFamily="49" charset="0"/>
              </a:rPr>
              <a:t>chip enable</a:t>
            </a:r>
            <a:r>
              <a:rPr lang="en-US" sz="2100" b="1">
                <a:latin typeface="Courier New" pitchFamily="49" charset="0"/>
              </a:rPr>
              <a:t>), which is used to initiate and terminate the data transfer.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graphicFrame>
        <p:nvGraphicFramePr>
          <p:cNvPr id="335878" name="Object 6"/>
          <p:cNvGraphicFramePr>
            <a:graphicFrameLocks noChangeAspect="1"/>
          </p:cNvGraphicFramePr>
          <p:nvPr/>
        </p:nvGraphicFramePr>
        <p:xfrm>
          <a:off x="304800" y="838200"/>
          <a:ext cx="8686800" cy="5880100"/>
        </p:xfrm>
        <a:graphic>
          <a:graphicData uri="http://schemas.openxmlformats.org/presentationml/2006/ole">
            <mc:AlternateContent xmlns:mc="http://schemas.openxmlformats.org/markup-compatibility/2006">
              <mc:Choice xmlns:v="urn:schemas-microsoft-com:vml" Requires="v">
                <p:oleObj spid="_x0000_s335893" name="Bitmap Image" r:id="rId3" imgW="12676190" imgH="8580952" progId="PBrush">
                  <p:embed/>
                </p:oleObj>
              </mc:Choice>
              <mc:Fallback>
                <p:oleObj name="Bitmap Image" r:id="rId3" imgW="12676190" imgH="8580952"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838200"/>
                        <a:ext cx="8686800" cy="588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37923" name="Rectangle 3"/>
          <p:cNvSpPr>
            <a:spLocks noGrp="1" noChangeArrowheads="1"/>
          </p:cNvSpPr>
          <p:nvPr>
            <p:ph type="body" idx="1"/>
          </p:nvPr>
        </p:nvSpPr>
        <p:spPr>
          <a:xfrm>
            <a:off x="304800" y="838200"/>
            <a:ext cx="8458200" cy="990600"/>
          </a:xfrm>
          <a:solidFill>
            <a:schemeClr val="bg1"/>
          </a:solidFill>
        </p:spPr>
        <p:txBody>
          <a:bodyPr/>
          <a:lstStyle/>
          <a:p>
            <a:pPr marL="571500" indent="-571500">
              <a:buFont typeface="Wingdings" pitchFamily="2" charset="2"/>
              <a:buNone/>
            </a:pPr>
            <a:r>
              <a:rPr lang="en-US" sz="2100" b="1">
                <a:latin typeface="Courier New" pitchFamily="49" charset="0"/>
              </a:rPr>
              <a:t>	In Table 17-2 you see how SPI2X, SPR1, and SPRO are combined to make different clock frequencies for master. As you see in Table 17-2, by setting SPI2X to one, the SCK frequency is doubled.</a:t>
            </a:r>
          </a:p>
        </p:txBody>
      </p:sp>
      <p:pic>
        <p:nvPicPr>
          <p:cNvPr id="337925" name="Picture 5"/>
          <p:cNvPicPr>
            <a:picLocks noChangeAspect="1" noChangeArrowheads="1"/>
          </p:cNvPicPr>
          <p:nvPr/>
        </p:nvPicPr>
        <p:blipFill>
          <a:blip r:embed="rId2"/>
          <a:srcRect/>
          <a:stretch>
            <a:fillRect/>
          </a:stretch>
        </p:blipFill>
        <p:spPr bwMode="auto">
          <a:xfrm>
            <a:off x="152400" y="2286000"/>
            <a:ext cx="8915400" cy="33099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38947" name="Rectangle 3"/>
          <p:cNvSpPr>
            <a:spLocks noGrp="1" noChangeArrowheads="1"/>
          </p:cNvSpPr>
          <p:nvPr>
            <p:ph type="body" idx="1"/>
          </p:nvPr>
        </p:nvSpPr>
        <p:spPr>
          <a:xfrm>
            <a:off x="304800" y="838200"/>
            <a:ext cx="8458200" cy="3810000"/>
          </a:xfrm>
          <a:solidFill>
            <a:schemeClr val="bg1"/>
          </a:solidFill>
        </p:spPr>
        <p:txBody>
          <a:bodyPr/>
          <a:lstStyle/>
          <a:p>
            <a:pPr marL="571500" indent="-571500">
              <a:buFont typeface="Wingdings" pitchFamily="2" charset="2"/>
              <a:buNone/>
            </a:pPr>
            <a:r>
              <a:rPr lang="en-US" sz="2100" b="1">
                <a:solidFill>
                  <a:srgbClr val="0000CC"/>
                </a:solidFill>
                <a:latin typeface="Courier New" pitchFamily="49" charset="0"/>
              </a:rPr>
              <a:t>SPDR</a:t>
            </a:r>
            <a:r>
              <a:rPr lang="en-US" sz="2100" b="1">
                <a:latin typeface="Courier New" pitchFamily="49" charset="0"/>
              </a:rPr>
              <a:t> (</a:t>
            </a:r>
            <a:r>
              <a:rPr lang="en-US" sz="2100" b="1">
                <a:solidFill>
                  <a:srgbClr val="0000CC"/>
                </a:solidFill>
                <a:latin typeface="Courier New" pitchFamily="49" charset="0"/>
              </a:rPr>
              <a:t>The SPI Data Register</a:t>
            </a:r>
            <a:r>
              <a:rPr lang="en-US" sz="2100" b="1">
                <a:latin typeface="Courier New" pitchFamily="49" charset="0"/>
              </a:rPr>
              <a:t>)</a:t>
            </a:r>
          </a:p>
          <a:p>
            <a:pPr marL="571500" indent="-571500"/>
            <a:r>
              <a:rPr lang="en-US" sz="2100" b="1">
                <a:latin typeface="Courier New" pitchFamily="49" charset="0"/>
              </a:rPr>
              <a:t>The SPI Data Register is a read/write register. To write into SPI shift register, data must be written to SPDR. To read from the SPI shift register, you should read from SPDR. Writing to the SPDR register initiates data transmission.</a:t>
            </a:r>
          </a:p>
          <a:p>
            <a:pPr marL="571500" indent="-571500"/>
            <a:r>
              <a:rPr lang="en-US" sz="2100" b="1">
                <a:latin typeface="Courier New" pitchFamily="49" charset="0"/>
              </a:rPr>
              <a:t>Notice that you cannot write to SPDR before the last byte is transmitted completely, otherwise a collision will happen. You can read the received data before another byte of data is received completely.</a:t>
            </a:r>
          </a:p>
        </p:txBody>
      </p:sp>
      <p:graphicFrame>
        <p:nvGraphicFramePr>
          <p:cNvPr id="338949" name="Object 5"/>
          <p:cNvGraphicFramePr>
            <a:graphicFrameLocks noChangeAspect="1"/>
          </p:cNvGraphicFramePr>
          <p:nvPr/>
        </p:nvGraphicFramePr>
        <p:xfrm>
          <a:off x="228600" y="4743450"/>
          <a:ext cx="8839200" cy="1504950"/>
        </p:xfrm>
        <a:graphic>
          <a:graphicData uri="http://schemas.openxmlformats.org/presentationml/2006/ole">
            <mc:AlternateContent xmlns:mc="http://schemas.openxmlformats.org/markup-compatibility/2006">
              <mc:Choice xmlns:v="urn:schemas-microsoft-com:vml" Requires="v">
                <p:oleObj spid="_x0000_s338964" name="Bitmap Image" r:id="rId3" imgW="10676190" imgH="1819529" progId="PBrush">
                  <p:embed/>
                </p:oleObj>
              </mc:Choice>
              <mc:Fallback>
                <p:oleObj name="Bitmap Image" r:id="rId3" imgW="10676190" imgH="1819529" progId="PBrush">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743450"/>
                        <a:ext cx="88392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40995" name="Rectangle 3"/>
          <p:cNvSpPr>
            <a:spLocks noGrp="1" noChangeArrowheads="1"/>
          </p:cNvSpPr>
          <p:nvPr>
            <p:ph type="body" idx="1"/>
          </p:nvPr>
        </p:nvSpPr>
        <p:spPr>
          <a:xfrm>
            <a:off x="304800" y="762000"/>
            <a:ext cx="8458200" cy="6019800"/>
          </a:xfrm>
          <a:solidFill>
            <a:schemeClr val="bg1"/>
          </a:solidFill>
        </p:spPr>
        <p:txBody>
          <a:bodyPr/>
          <a:lstStyle/>
          <a:p>
            <a:pPr marL="571500" indent="-571500">
              <a:buFont typeface="Wingdings" pitchFamily="2" charset="2"/>
              <a:buNone/>
            </a:pPr>
            <a:r>
              <a:rPr lang="en-US" sz="2100" b="1">
                <a:solidFill>
                  <a:srgbClr val="0000CC"/>
                </a:solidFill>
                <a:latin typeface="Courier New" pitchFamily="49" charset="0"/>
              </a:rPr>
              <a:t>SS pin in AVR</a:t>
            </a:r>
            <a:endParaRPr lang="en-US" sz="2100" b="1">
              <a:latin typeface="Courier New" pitchFamily="49" charset="0"/>
            </a:endParaRPr>
          </a:p>
          <a:p>
            <a:pPr marL="571500" indent="-571500"/>
            <a:r>
              <a:rPr lang="en-US" sz="2100" b="1">
                <a:latin typeface="Courier New" pitchFamily="49" charset="0"/>
              </a:rPr>
              <a:t>The </a:t>
            </a:r>
            <a:r>
              <a:rPr lang="en-US" sz="2100" b="1">
                <a:solidFill>
                  <a:srgbClr val="0000CC"/>
                </a:solidFill>
                <a:latin typeface="Courier New" pitchFamily="49" charset="0"/>
              </a:rPr>
              <a:t>Slave Select</a:t>
            </a:r>
            <a:r>
              <a:rPr lang="en-US" sz="2100" b="1">
                <a:latin typeface="Courier New" pitchFamily="49" charset="0"/>
              </a:rPr>
              <a:t> (</a:t>
            </a:r>
            <a:r>
              <a:rPr lang="en-US" sz="2100" b="1">
                <a:solidFill>
                  <a:srgbClr val="0000CC"/>
                </a:solidFill>
                <a:latin typeface="Courier New" pitchFamily="49" charset="0"/>
              </a:rPr>
              <a:t>SS</a:t>
            </a:r>
            <a:r>
              <a:rPr lang="en-US" sz="2100" b="1">
                <a:latin typeface="Courier New" pitchFamily="49" charset="0"/>
              </a:rPr>
              <a:t>) pin of the SPI bus is used to initiate and terminate the data transfer. In AVR, there are some points regarding this pin that you should pay attention to.</a:t>
            </a:r>
          </a:p>
          <a:p>
            <a:pPr marL="571500" indent="-571500"/>
            <a:r>
              <a:rPr lang="en-US" sz="2100" b="1">
                <a:latin typeface="Courier New" pitchFamily="49" charset="0"/>
              </a:rPr>
              <a:t>When you are in master mode, you can choose to make this pin either input or output. If you make it output, the SPI circuit of AVR will not control the SS pin and you can make it one or zero by software.</a:t>
            </a:r>
          </a:p>
          <a:p>
            <a:pPr marL="571500" indent="-571500"/>
            <a:r>
              <a:rPr lang="en-US" sz="2100" b="1">
                <a:latin typeface="Courier New" pitchFamily="49" charset="0"/>
              </a:rPr>
              <a:t>When you make the SS pin an input, it will control the function of SPI. In this case you should externally make SS pin high to ensure master SPI operation.</a:t>
            </a:r>
          </a:p>
          <a:p>
            <a:pPr marL="571500" indent="-571500"/>
            <a:r>
              <a:rPr lang="en-US" sz="2100" b="1">
                <a:latin typeface="Courier New" pitchFamily="49" charset="0"/>
              </a:rPr>
              <a:t>If an external device makes the SS pin low, the SPI module stops working in master mode and</a:t>
            </a:r>
          </a:p>
          <a:p>
            <a:pPr marL="571500" indent="-571500">
              <a:buFont typeface="Wingdings" pitchFamily="2" charset="2"/>
              <a:buNone/>
            </a:pPr>
            <a:r>
              <a:rPr lang="en-US" sz="2100" b="1">
                <a:latin typeface="Courier New" pitchFamily="49" charset="0"/>
              </a:rPr>
              <a:t>	switches to slave mode by clearing the MSTR bit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39971" name="Rectangle 3"/>
          <p:cNvSpPr>
            <a:spLocks noGrp="1" noChangeArrowheads="1"/>
          </p:cNvSpPr>
          <p:nvPr>
            <p:ph type="body" idx="1"/>
          </p:nvPr>
        </p:nvSpPr>
        <p:spPr>
          <a:xfrm>
            <a:off x="304800" y="762000"/>
            <a:ext cx="8458200" cy="6096000"/>
          </a:xfrm>
          <a:solidFill>
            <a:schemeClr val="bg1"/>
          </a:solidFill>
        </p:spPr>
        <p:txBody>
          <a:bodyPr/>
          <a:lstStyle/>
          <a:p>
            <a:pPr marL="571500" indent="-571500">
              <a:buFont typeface="Wingdings" pitchFamily="2" charset="2"/>
              <a:buNone/>
            </a:pPr>
            <a:r>
              <a:rPr lang="en-US" sz="2100" b="1">
                <a:latin typeface="Courier New" pitchFamily="49" charset="0"/>
              </a:rPr>
              <a:t>	in SPCR, and then sets the SPIF bit in SPSR.</a:t>
            </a:r>
          </a:p>
          <a:p>
            <a:pPr marL="571500" indent="-571500"/>
            <a:r>
              <a:rPr lang="en-US" sz="2100" b="1">
                <a:latin typeface="Courier New" pitchFamily="49" charset="0"/>
              </a:rPr>
              <a:t>It is highly recommended to make the SS pin output if you do not want to be interrupted when you are working in master mode.</a:t>
            </a:r>
          </a:p>
          <a:p>
            <a:pPr marL="571500" indent="-571500"/>
            <a:r>
              <a:rPr lang="en-US" sz="2100" b="1">
                <a:latin typeface="Courier New" pitchFamily="49" charset="0"/>
              </a:rPr>
              <a:t>When you are in slave mode, the SS pin is always input and you cannot control it by software. You should hold it externally low to activate the SPI. When SS is driven high, SPI is disabled and all pins of SPI are input. Also the SPI module will immediately clear any partially received data in the shift register. It can be used in packet synchronizing by initiating and terminating the data transfer.</a:t>
            </a:r>
          </a:p>
          <a:p>
            <a:pPr marL="571500" indent="-571500"/>
            <a:r>
              <a:rPr lang="en-US" sz="2100" b="1">
                <a:latin typeface="Courier New" pitchFamily="49" charset="0"/>
              </a:rPr>
              <a:t>When you are working in slave mode and the SS pin is driven high by an external device, the SPI module is reset but not disabled and it is not necessary to enable it again.</a:t>
            </a:r>
          </a:p>
          <a:p>
            <a:pPr marL="571500" indent="-571500"/>
            <a:endParaRPr lang="en-US" sz="2100" b="1">
              <a:latin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 using C</a:t>
            </a:r>
          </a:p>
        </p:txBody>
      </p:sp>
      <p:sp>
        <p:nvSpPr>
          <p:cNvPr id="346115" name="Rectangle 3"/>
          <p:cNvSpPr>
            <a:spLocks noGrp="1" noChangeArrowheads="1"/>
          </p:cNvSpPr>
          <p:nvPr>
            <p:ph type="body" idx="1"/>
          </p:nvPr>
        </p:nvSpPr>
        <p:spPr>
          <a:xfrm>
            <a:off x="228600" y="914400"/>
            <a:ext cx="8686800" cy="5715000"/>
          </a:xfrm>
          <a:solidFill>
            <a:schemeClr val="bg1"/>
          </a:solidFill>
        </p:spPr>
        <p:txBody>
          <a:bodyPr/>
          <a:lstStyle/>
          <a:p>
            <a:pPr marL="571500" indent="-571500">
              <a:lnSpc>
                <a:spcPct val="80000"/>
              </a:lnSpc>
            </a:pPr>
            <a:r>
              <a:rPr lang="en-US" sz="2200" b="1">
                <a:latin typeface="Courier New" pitchFamily="49" charset="0"/>
              </a:rPr>
              <a:t>Before you start data transmission, you should set SPI Mode (Clock Polarity and Clock Phase) by setting the values of the CPOL and CPHA bits in SPCR.</a:t>
            </a:r>
          </a:p>
          <a:p>
            <a:pPr marL="571500" indent="-571500">
              <a:lnSpc>
                <a:spcPct val="80000"/>
              </a:lnSpc>
            </a:pPr>
            <a:r>
              <a:rPr lang="en-US" sz="2200" b="1">
                <a:latin typeface="Courier New" pitchFamily="49" charset="0"/>
              </a:rPr>
              <a:t>You can operate in either master or slave modes.</a:t>
            </a:r>
          </a:p>
          <a:p>
            <a:pPr marL="571500" indent="-571500">
              <a:lnSpc>
                <a:spcPct val="80000"/>
              </a:lnSpc>
              <a:buFont typeface="Wingdings" pitchFamily="2" charset="2"/>
              <a:buNone/>
            </a:pPr>
            <a:r>
              <a:rPr lang="en-US" sz="2200" b="1">
                <a:solidFill>
                  <a:srgbClr val="0000CC"/>
                </a:solidFill>
                <a:latin typeface="Courier New" pitchFamily="49" charset="0"/>
              </a:rPr>
              <a:t>Master operating mode</a:t>
            </a:r>
          </a:p>
          <a:p>
            <a:pPr marL="571500" indent="-571500">
              <a:lnSpc>
                <a:spcPct val="80000"/>
              </a:lnSpc>
            </a:pPr>
            <a:r>
              <a:rPr lang="en-US" sz="2200" b="1">
                <a:latin typeface="Courier New" pitchFamily="49" charset="0"/>
              </a:rPr>
              <a:t>If you want to work in master mode, you should set the </a:t>
            </a:r>
            <a:r>
              <a:rPr lang="en-US" sz="2200" b="1">
                <a:solidFill>
                  <a:srgbClr val="0000CC"/>
                </a:solidFill>
                <a:latin typeface="Courier New" pitchFamily="49" charset="0"/>
              </a:rPr>
              <a:t>MSTR</a:t>
            </a:r>
            <a:r>
              <a:rPr lang="en-US" sz="2200" b="1">
                <a:latin typeface="Courier New" pitchFamily="49" charset="0"/>
              </a:rPr>
              <a:t> bit to </a:t>
            </a:r>
            <a:r>
              <a:rPr lang="en-US" sz="2200" b="1">
                <a:solidFill>
                  <a:srgbClr val="0000CC"/>
                </a:solidFill>
                <a:latin typeface="Courier New" pitchFamily="49" charset="0"/>
              </a:rPr>
              <a:t>one</a:t>
            </a:r>
            <a:r>
              <a:rPr lang="en-US" sz="2200" b="1">
                <a:latin typeface="Courier New" pitchFamily="49" charset="0"/>
              </a:rPr>
              <a:t>. Also you should set </a:t>
            </a:r>
            <a:r>
              <a:rPr lang="en-US" sz="2200" b="1">
                <a:solidFill>
                  <a:srgbClr val="0000CC"/>
                </a:solidFill>
                <a:latin typeface="Courier New" pitchFamily="49" charset="0"/>
              </a:rPr>
              <a:t>SCK frequency</a:t>
            </a:r>
            <a:r>
              <a:rPr lang="en-US" sz="2200" b="1">
                <a:latin typeface="Courier New" pitchFamily="49" charset="0"/>
              </a:rPr>
              <a:t> by setting the values of </a:t>
            </a:r>
            <a:r>
              <a:rPr lang="en-US" sz="2200" b="1">
                <a:solidFill>
                  <a:srgbClr val="0000CC"/>
                </a:solidFill>
                <a:latin typeface="Courier New" pitchFamily="49" charset="0"/>
              </a:rPr>
              <a:t>SPI2X</a:t>
            </a:r>
            <a:r>
              <a:rPr lang="en-US" sz="2200" b="1">
                <a:latin typeface="Courier New" pitchFamily="49" charset="0"/>
              </a:rPr>
              <a:t>, </a:t>
            </a:r>
            <a:r>
              <a:rPr lang="en-US" sz="2200" b="1">
                <a:solidFill>
                  <a:srgbClr val="0000CC"/>
                </a:solidFill>
                <a:latin typeface="Courier New" pitchFamily="49" charset="0"/>
              </a:rPr>
              <a:t>SPR1</a:t>
            </a:r>
            <a:r>
              <a:rPr lang="en-US" sz="2200" b="1">
                <a:latin typeface="Courier New" pitchFamily="49" charset="0"/>
              </a:rPr>
              <a:t>, and </a:t>
            </a:r>
            <a:r>
              <a:rPr lang="en-US" sz="2200" b="1">
                <a:solidFill>
                  <a:srgbClr val="0000CC"/>
                </a:solidFill>
                <a:latin typeface="Courier New" pitchFamily="49" charset="0"/>
              </a:rPr>
              <a:t>SPR2</a:t>
            </a:r>
            <a:r>
              <a:rPr lang="en-US" sz="2200" b="1">
                <a:latin typeface="Courier New" pitchFamily="49" charset="0"/>
              </a:rPr>
              <a:t>.</a:t>
            </a:r>
          </a:p>
          <a:p>
            <a:pPr marL="571500" indent="-571500">
              <a:lnSpc>
                <a:spcPct val="80000"/>
              </a:lnSpc>
            </a:pPr>
            <a:r>
              <a:rPr lang="en-US" sz="2200" b="1">
                <a:latin typeface="Courier New" pitchFamily="49" charset="0"/>
              </a:rPr>
              <a:t>Then you should enable SPI by setting the </a:t>
            </a:r>
            <a:r>
              <a:rPr lang="en-US" sz="2200" b="1">
                <a:solidFill>
                  <a:srgbClr val="0000CC"/>
                </a:solidFill>
                <a:latin typeface="Courier New" pitchFamily="49" charset="0"/>
              </a:rPr>
              <a:t>SPIE</a:t>
            </a:r>
            <a:r>
              <a:rPr lang="en-US" sz="2200" b="1">
                <a:latin typeface="Courier New" pitchFamily="49" charset="0"/>
              </a:rPr>
              <a:t> bit to </a:t>
            </a:r>
            <a:r>
              <a:rPr lang="en-US" sz="2200" b="1">
                <a:solidFill>
                  <a:srgbClr val="0000CC"/>
                </a:solidFill>
                <a:latin typeface="Courier New" pitchFamily="49" charset="0"/>
              </a:rPr>
              <a:t>one</a:t>
            </a:r>
            <a:r>
              <a:rPr lang="en-US" sz="2200" b="1">
                <a:latin typeface="Courier New" pitchFamily="49" charset="0"/>
              </a:rPr>
              <a:t> before you start data transmission.</a:t>
            </a:r>
          </a:p>
          <a:p>
            <a:pPr marL="571500" indent="-571500">
              <a:lnSpc>
                <a:spcPct val="80000"/>
              </a:lnSpc>
            </a:pPr>
            <a:r>
              <a:rPr lang="en-US" sz="2200" b="1">
                <a:latin typeface="Courier New" pitchFamily="49" charset="0"/>
              </a:rPr>
              <a:t>Writing a byte to the SPI Data Register (SPDR) starts data exchange by starting the SPI clock generator.</a:t>
            </a:r>
          </a:p>
          <a:p>
            <a:pPr marL="571500" indent="-571500">
              <a:lnSpc>
                <a:spcPct val="80000"/>
              </a:lnSpc>
            </a:pPr>
            <a:r>
              <a:rPr lang="en-US" sz="2200" b="1">
                <a:latin typeface="Courier New" pitchFamily="49" charset="0"/>
              </a:rPr>
              <a:t>After shifting the last (8th) bit, the SPI clock generator stops and the SPIF flag changes to one.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 using C</a:t>
            </a:r>
          </a:p>
        </p:txBody>
      </p:sp>
      <p:sp>
        <p:nvSpPr>
          <p:cNvPr id="345091" name="Rectangle 3"/>
          <p:cNvSpPr>
            <a:spLocks noGrp="1" noChangeArrowheads="1"/>
          </p:cNvSpPr>
          <p:nvPr>
            <p:ph type="body" idx="1"/>
          </p:nvPr>
        </p:nvSpPr>
        <p:spPr>
          <a:xfrm>
            <a:off x="228600" y="914400"/>
            <a:ext cx="8458200" cy="5638800"/>
          </a:xfrm>
          <a:solidFill>
            <a:schemeClr val="bg1"/>
          </a:solidFill>
        </p:spPr>
        <p:txBody>
          <a:bodyPr/>
          <a:lstStyle/>
          <a:p>
            <a:pPr marL="571500" indent="-571500"/>
            <a:r>
              <a:rPr lang="en-US" sz="2200" b="1">
                <a:latin typeface="Courier New" pitchFamily="49" charset="0"/>
              </a:rPr>
              <a:t>The byte in the master shift register and the byte in the slave shift register are exchanged after the last clock.</a:t>
            </a:r>
          </a:p>
          <a:p>
            <a:pPr marL="571500" indent="-571500"/>
            <a:r>
              <a:rPr lang="en-US" sz="2200" b="1">
                <a:latin typeface="Courier New" pitchFamily="49" charset="0"/>
              </a:rPr>
              <a:t>Notice that you cannot write to the SPI Data Register before transmission is completed, otherwise the collision happens.</a:t>
            </a:r>
          </a:p>
          <a:p>
            <a:pPr marL="571500" indent="-571500"/>
            <a:r>
              <a:rPr lang="en-US" sz="2200" b="1">
                <a:latin typeface="Courier New" pitchFamily="49" charset="0"/>
              </a:rPr>
              <a:t>To get the received data you should read it from SPDR before the next byte arrives.</a:t>
            </a:r>
          </a:p>
          <a:p>
            <a:pPr marL="571500" indent="-571500"/>
            <a:r>
              <a:rPr lang="en-US" sz="2200" b="1">
                <a:latin typeface="Courier New" pitchFamily="49" charset="0"/>
              </a:rPr>
              <a:t>We can use interrupts or poll the SPIF to know when a byte is exchanged.</a:t>
            </a:r>
          </a:p>
          <a:p>
            <a:pPr marL="571500" indent="-571500"/>
            <a:r>
              <a:rPr lang="en-US" sz="2200" b="1">
                <a:latin typeface="Courier New" pitchFamily="49" charset="0"/>
              </a:rPr>
              <a:t>As we mentioned before, in case of multibyte burst write, the master continues to shift the next byte by writing it into SPDR.</a:t>
            </a:r>
          </a:p>
          <a:p>
            <a:pPr marL="571500" indent="-571500"/>
            <a:r>
              <a:rPr lang="en-US" sz="2200" b="1">
                <a:latin typeface="Courier New" pitchFamily="49" charset="0"/>
              </a:rPr>
              <a:t>If you want to signal the end of the packet, you should pull high the SS pin.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sz="3200" b="1">
                <a:effectLst>
                  <a:outerShdw blurRad="38100" dist="38100" dir="2700000" algn="tl">
                    <a:srgbClr val="C0C0C0"/>
                  </a:outerShdw>
                </a:effectLst>
                <a:latin typeface="Courier New" pitchFamily="49" charset="0"/>
              </a:rPr>
              <a:t>SPI Programming in AVR</a:t>
            </a:r>
          </a:p>
        </p:txBody>
      </p:sp>
      <p:sp>
        <p:nvSpPr>
          <p:cNvPr id="350211" name="Rectangle 3"/>
          <p:cNvSpPr>
            <a:spLocks noGrp="1" noChangeArrowheads="1"/>
          </p:cNvSpPr>
          <p:nvPr>
            <p:ph type="body" idx="1"/>
          </p:nvPr>
        </p:nvSpPr>
        <p:spPr/>
        <p:txBody>
          <a:bodyPr/>
          <a:lstStyle/>
          <a:p>
            <a:endParaRPr lang="en-US"/>
          </a:p>
        </p:txBody>
      </p:sp>
      <p:pic>
        <p:nvPicPr>
          <p:cNvPr id="35021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914400"/>
            <a:ext cx="8702503" cy="426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ular Callout 1"/>
          <p:cNvSpPr/>
          <p:nvPr/>
        </p:nvSpPr>
        <p:spPr bwMode="auto">
          <a:xfrm>
            <a:off x="1219200" y="5279266"/>
            <a:ext cx="1981200" cy="359534"/>
          </a:xfrm>
          <a:prstGeom prst="wedgeRoundRectCallout">
            <a:avLst>
              <a:gd name="adj1" fmla="val -42866"/>
              <a:gd name="adj2" fmla="val -1070512"/>
              <a:gd name="adj3" fmla="val 16667"/>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First Clock Edge</a:t>
            </a:r>
          </a:p>
        </p:txBody>
      </p:sp>
      <p:sp>
        <p:nvSpPr>
          <p:cNvPr id="6" name="Rounded Rectangular Callout 5"/>
          <p:cNvSpPr/>
          <p:nvPr/>
        </p:nvSpPr>
        <p:spPr bwMode="auto">
          <a:xfrm>
            <a:off x="5943600" y="5334000"/>
            <a:ext cx="1981200" cy="359534"/>
          </a:xfrm>
          <a:prstGeom prst="wedgeRoundRectCallout">
            <a:avLst>
              <a:gd name="adj1" fmla="val -3213"/>
              <a:gd name="adj2" fmla="val -801855"/>
              <a:gd name="adj3" fmla="val 16667"/>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LSB goes</a:t>
            </a:r>
            <a:r>
              <a:rPr kumimoji="0" lang="en-US" sz="1800" b="0" i="0" u="none" strike="noStrike" cap="none" normalizeH="0" dirty="0" smtClean="0">
                <a:ln>
                  <a:noFill/>
                </a:ln>
                <a:solidFill>
                  <a:schemeClr val="tx1"/>
                </a:solidFill>
                <a:effectLst/>
                <a:latin typeface="Arial" charset="0"/>
              </a:rPr>
              <a:t> at end</a:t>
            </a: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4341222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45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8373"/>
            <a:ext cx="9144000" cy="5230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11929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a:xfrm>
            <a:off x="304800" y="11430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600" b="1" dirty="0" smtClean="0">
                <a:solidFill>
                  <a:srgbClr val="008000"/>
                </a:solidFill>
                <a:latin typeface="Consolas"/>
              </a:rPr>
              <a:t>//////////////// </a:t>
            </a:r>
            <a:r>
              <a:rPr lang="en-US" sz="1600" b="1" dirty="0">
                <a:solidFill>
                  <a:srgbClr val="FF0000"/>
                </a:solidFill>
                <a:latin typeface="Consolas"/>
              </a:rPr>
              <a:t>SPI MASTER TRANSMITTER PROGRAM PAGE </a:t>
            </a:r>
            <a:r>
              <a:rPr lang="en-US" sz="1600" b="1" dirty="0" smtClean="0">
                <a:solidFill>
                  <a:srgbClr val="FF0000"/>
                </a:solidFill>
                <a:latin typeface="Consolas"/>
              </a:rPr>
              <a:t>1/2  </a:t>
            </a:r>
            <a:r>
              <a:rPr lang="en-US" sz="1600" b="1" dirty="0" smtClean="0">
                <a:solidFill>
                  <a:srgbClr val="008000"/>
                </a:solidFill>
                <a:latin typeface="Consolas"/>
              </a:rPr>
              <a:t>////////////////</a:t>
            </a:r>
            <a:endParaRPr lang="en-US" sz="1600" b="1" dirty="0">
              <a:solidFill>
                <a:srgbClr val="008000"/>
              </a:solidFill>
              <a:latin typeface="Consolas"/>
            </a:endParaRPr>
          </a:p>
          <a:p>
            <a:pPr marL="0" indent="0">
              <a:buNone/>
            </a:pPr>
            <a:r>
              <a:rPr lang="en-US" sz="1600" b="1" dirty="0" smtClean="0">
                <a:solidFill>
                  <a:srgbClr val="0000FF"/>
                </a:solidFill>
                <a:latin typeface="Consolas"/>
              </a:rPr>
              <a:t># </a:t>
            </a:r>
            <a:r>
              <a:rPr lang="en-US" sz="1600" b="1" dirty="0">
                <a:solidFill>
                  <a:srgbClr val="0000FF"/>
                </a:solidFill>
                <a:latin typeface="Consolas"/>
              </a:rPr>
              <a:t>define</a:t>
            </a:r>
            <a:r>
              <a:rPr lang="en-US" sz="1600" b="1" dirty="0">
                <a:solidFill>
                  <a:prstClr val="black"/>
                </a:solidFill>
                <a:latin typeface="Consolas"/>
              </a:rPr>
              <a:t> F_CPU </a:t>
            </a:r>
            <a:r>
              <a:rPr lang="en-US" sz="1600" b="1" dirty="0" smtClean="0">
                <a:solidFill>
                  <a:prstClr val="black"/>
                </a:solidFill>
                <a:latin typeface="Consolas"/>
              </a:rPr>
              <a:t>1000000UL	</a:t>
            </a:r>
            <a:r>
              <a:rPr lang="en-US" sz="1600" b="1" dirty="0">
                <a:solidFill>
                  <a:srgbClr val="008000"/>
                </a:solidFill>
                <a:latin typeface="Consolas"/>
              </a:rPr>
              <a:t> </a:t>
            </a:r>
            <a:r>
              <a:rPr lang="en-US" sz="1600" b="1" dirty="0" smtClean="0">
                <a:solidFill>
                  <a:srgbClr val="008000"/>
                </a:solidFill>
                <a:latin typeface="Consolas"/>
              </a:rPr>
              <a:t> // define crystal frequency for </a:t>
            </a:r>
            <a:r>
              <a:rPr lang="en-US" sz="1600" b="1" dirty="0" err="1" smtClean="0">
                <a:solidFill>
                  <a:srgbClr val="008000"/>
                </a:solidFill>
                <a:latin typeface="Consolas"/>
              </a:rPr>
              <a:t>delay.h</a:t>
            </a:r>
            <a:endParaRPr lang="en-US" sz="1600" b="1" dirty="0">
              <a:solidFill>
                <a:prstClr val="black"/>
              </a:solidFill>
              <a:latin typeface="Consolas"/>
            </a:endParaRPr>
          </a:p>
          <a:p>
            <a:pPr marL="0" indent="0">
              <a:buNone/>
            </a:pPr>
            <a:endParaRPr lang="en-US" sz="1600" b="1" dirty="0" smtClean="0">
              <a:solidFill>
                <a:srgbClr val="0000FF"/>
              </a:solidFill>
              <a:latin typeface="Consolas"/>
            </a:endParaRPr>
          </a:p>
          <a:p>
            <a:pPr marL="0" indent="0">
              <a:buNone/>
            </a:pPr>
            <a:r>
              <a:rPr lang="en-US" sz="1600" b="1" dirty="0" smtClean="0">
                <a:solidFill>
                  <a:srgbClr val="0000FF"/>
                </a:solidFill>
                <a:latin typeface="Consolas"/>
              </a:rPr>
              <a:t>#</a:t>
            </a:r>
            <a:r>
              <a:rPr lang="en-US" sz="1600" b="1" dirty="0">
                <a:solidFill>
                  <a:srgbClr val="0000FF"/>
                </a:solidFill>
                <a:latin typeface="Consolas"/>
              </a:rPr>
              <a:t>include</a:t>
            </a:r>
            <a:r>
              <a:rPr lang="en-US" sz="1600" b="1" dirty="0">
                <a:solidFill>
                  <a:prstClr val="black"/>
                </a:solidFill>
                <a:latin typeface="Consolas"/>
              </a:rPr>
              <a:t> </a:t>
            </a:r>
            <a:r>
              <a:rPr lang="en-US" sz="1600" b="1" dirty="0">
                <a:solidFill>
                  <a:srgbClr val="A31515"/>
                </a:solidFill>
                <a:latin typeface="Consolas"/>
              </a:rPr>
              <a:t>&lt;</a:t>
            </a:r>
            <a:r>
              <a:rPr lang="en-US" sz="1600" b="1" dirty="0" err="1">
                <a:solidFill>
                  <a:srgbClr val="A31515"/>
                </a:solidFill>
                <a:latin typeface="Consolas"/>
              </a:rPr>
              <a:t>avr</a:t>
            </a:r>
            <a:r>
              <a:rPr lang="en-US" sz="1600" b="1" dirty="0">
                <a:solidFill>
                  <a:srgbClr val="A31515"/>
                </a:solidFill>
                <a:latin typeface="Consolas"/>
              </a:rPr>
              <a:t>/</a:t>
            </a:r>
            <a:r>
              <a:rPr lang="en-US" sz="1600" b="1" dirty="0" err="1">
                <a:solidFill>
                  <a:srgbClr val="A31515"/>
                </a:solidFill>
                <a:latin typeface="Consolas"/>
              </a:rPr>
              <a:t>io.h</a:t>
            </a:r>
            <a:r>
              <a:rPr lang="en-US" sz="1600" b="1" dirty="0" smtClean="0">
                <a:solidFill>
                  <a:srgbClr val="A31515"/>
                </a:solidFill>
                <a:latin typeface="Consolas"/>
              </a:rPr>
              <a:t>&gt;        </a:t>
            </a:r>
            <a:r>
              <a:rPr lang="en-US" sz="1600" b="1" dirty="0" smtClean="0">
                <a:solidFill>
                  <a:srgbClr val="008000"/>
                </a:solidFill>
                <a:latin typeface="Consolas"/>
              </a:rPr>
              <a:t>// </a:t>
            </a:r>
            <a:r>
              <a:rPr lang="en-US" sz="1600" b="1" dirty="0">
                <a:solidFill>
                  <a:srgbClr val="008000"/>
                </a:solidFill>
                <a:latin typeface="Consolas"/>
              </a:rPr>
              <a:t>standard AVR header</a:t>
            </a:r>
            <a:endParaRPr lang="en-US" sz="1600" b="1" dirty="0">
              <a:solidFill>
                <a:prstClr val="black"/>
              </a:solidFill>
              <a:latin typeface="Consolas"/>
            </a:endParaRPr>
          </a:p>
          <a:p>
            <a:pPr marL="0" indent="0">
              <a:buNone/>
            </a:pPr>
            <a:r>
              <a:rPr lang="en-US" sz="1600" b="1" dirty="0">
                <a:solidFill>
                  <a:srgbClr val="0000FF"/>
                </a:solidFill>
                <a:latin typeface="Consolas"/>
              </a:rPr>
              <a:t>#include</a:t>
            </a:r>
            <a:r>
              <a:rPr lang="en-US" sz="1600" b="1" dirty="0">
                <a:solidFill>
                  <a:prstClr val="black"/>
                </a:solidFill>
                <a:latin typeface="Consolas"/>
              </a:rPr>
              <a:t> </a:t>
            </a:r>
            <a:r>
              <a:rPr lang="en-US" sz="1600" b="1" dirty="0">
                <a:solidFill>
                  <a:srgbClr val="A31515"/>
                </a:solidFill>
                <a:latin typeface="Consolas"/>
              </a:rPr>
              <a:t>&lt;</a:t>
            </a:r>
            <a:r>
              <a:rPr lang="en-US" sz="1600" b="1" dirty="0" err="1">
                <a:solidFill>
                  <a:srgbClr val="A31515"/>
                </a:solidFill>
                <a:latin typeface="Consolas"/>
              </a:rPr>
              <a:t>util</a:t>
            </a:r>
            <a:r>
              <a:rPr lang="en-US" sz="1600" b="1" dirty="0">
                <a:solidFill>
                  <a:srgbClr val="A31515"/>
                </a:solidFill>
                <a:latin typeface="Consolas"/>
              </a:rPr>
              <a:t>/</a:t>
            </a:r>
            <a:r>
              <a:rPr lang="en-US" sz="1600" b="1" dirty="0" err="1">
                <a:solidFill>
                  <a:srgbClr val="A31515"/>
                </a:solidFill>
                <a:latin typeface="Consolas"/>
              </a:rPr>
              <a:t>delay.h</a:t>
            </a:r>
            <a:r>
              <a:rPr lang="en-US" sz="1600" b="1" dirty="0">
                <a:solidFill>
                  <a:srgbClr val="A31515"/>
                </a:solidFill>
                <a:latin typeface="Consolas"/>
              </a:rPr>
              <a:t>&gt;</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SS </a:t>
            </a:r>
            <a:r>
              <a:rPr lang="en-US" sz="1600" b="1" dirty="0" smtClean="0">
                <a:solidFill>
                  <a:prstClr val="black"/>
                </a:solidFill>
                <a:latin typeface="Consolas"/>
              </a:rPr>
              <a:t>4		</a:t>
            </a:r>
            <a:r>
              <a:rPr lang="en-US" sz="1600" b="1" dirty="0">
                <a:solidFill>
                  <a:srgbClr val="008000"/>
                </a:solidFill>
                <a:latin typeface="Consolas"/>
              </a:rPr>
              <a:t>// Slave Select </a:t>
            </a:r>
            <a:r>
              <a:rPr lang="en-US" sz="1600" b="1" dirty="0" smtClean="0">
                <a:solidFill>
                  <a:srgbClr val="008000"/>
                </a:solidFill>
                <a:latin typeface="Consolas"/>
              </a:rPr>
              <a:t>       is Bit </a:t>
            </a:r>
            <a:r>
              <a:rPr lang="en-US" sz="1600" b="1" dirty="0">
                <a:solidFill>
                  <a:srgbClr val="008000"/>
                </a:solidFill>
                <a:latin typeface="Consolas"/>
              </a:rPr>
              <a:t>No.4</a:t>
            </a:r>
          </a:p>
          <a:p>
            <a:pPr marL="0" indent="0">
              <a:buNone/>
            </a:pPr>
            <a:r>
              <a:rPr lang="en-US" sz="1600" b="1" dirty="0">
                <a:solidFill>
                  <a:srgbClr val="0000FF"/>
                </a:solidFill>
                <a:latin typeface="Consolas"/>
              </a:rPr>
              <a:t>#define</a:t>
            </a:r>
            <a:r>
              <a:rPr lang="en-US" sz="1600" b="1" dirty="0">
                <a:solidFill>
                  <a:prstClr val="black"/>
                </a:solidFill>
                <a:latin typeface="Consolas"/>
              </a:rPr>
              <a:t> MOSI 5 </a:t>
            </a:r>
            <a:r>
              <a:rPr lang="en-US" sz="1600" b="1" dirty="0" smtClean="0">
                <a:solidFill>
                  <a:prstClr val="black"/>
                </a:solidFill>
                <a:latin typeface="Consolas"/>
              </a:rPr>
              <a:t>		</a:t>
            </a:r>
            <a:r>
              <a:rPr lang="en-US" sz="1600" b="1" dirty="0">
                <a:solidFill>
                  <a:srgbClr val="008000"/>
                </a:solidFill>
                <a:latin typeface="Consolas"/>
              </a:rPr>
              <a:t>// </a:t>
            </a:r>
            <a:r>
              <a:rPr lang="en-US" sz="1600" b="1" dirty="0" smtClean="0">
                <a:solidFill>
                  <a:srgbClr val="008000"/>
                </a:solidFill>
                <a:latin typeface="Consolas"/>
              </a:rPr>
              <a:t>Master Out Slave In is Bit No.5</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MISO </a:t>
            </a:r>
            <a:r>
              <a:rPr lang="en-US" sz="1600" b="1" dirty="0" smtClean="0">
                <a:solidFill>
                  <a:prstClr val="black"/>
                </a:solidFill>
                <a:latin typeface="Consolas"/>
              </a:rPr>
              <a:t>6		</a:t>
            </a:r>
            <a:r>
              <a:rPr lang="en-US" sz="1600" b="1" dirty="0" smtClean="0">
                <a:solidFill>
                  <a:srgbClr val="008000"/>
                </a:solidFill>
                <a:latin typeface="Consolas"/>
              </a:rPr>
              <a:t>// </a:t>
            </a:r>
            <a:r>
              <a:rPr lang="en-US" sz="1600" b="1" dirty="0">
                <a:solidFill>
                  <a:srgbClr val="008000"/>
                </a:solidFill>
                <a:latin typeface="Consolas"/>
              </a:rPr>
              <a:t>Master </a:t>
            </a:r>
            <a:r>
              <a:rPr lang="en-US" sz="1600" b="1" dirty="0" smtClean="0">
                <a:solidFill>
                  <a:srgbClr val="008000"/>
                </a:solidFill>
                <a:latin typeface="Consolas"/>
              </a:rPr>
              <a:t>In </a:t>
            </a:r>
            <a:r>
              <a:rPr lang="en-US" sz="1600" b="1" dirty="0">
                <a:solidFill>
                  <a:srgbClr val="008000"/>
                </a:solidFill>
                <a:latin typeface="Consolas"/>
              </a:rPr>
              <a:t>Slave </a:t>
            </a:r>
            <a:r>
              <a:rPr lang="en-US" sz="1600" b="1" dirty="0" smtClean="0">
                <a:solidFill>
                  <a:srgbClr val="008000"/>
                </a:solidFill>
                <a:latin typeface="Consolas"/>
              </a:rPr>
              <a:t>Out </a:t>
            </a:r>
            <a:r>
              <a:rPr lang="en-US" sz="1600" b="1" dirty="0">
                <a:solidFill>
                  <a:srgbClr val="008000"/>
                </a:solidFill>
                <a:latin typeface="Consolas"/>
              </a:rPr>
              <a:t>is Bit </a:t>
            </a:r>
            <a:r>
              <a:rPr lang="en-US" sz="1600" b="1" dirty="0" smtClean="0">
                <a:solidFill>
                  <a:srgbClr val="008000"/>
                </a:solidFill>
                <a:latin typeface="Consolas"/>
              </a:rPr>
              <a:t>No.6</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SCK 7 </a:t>
            </a:r>
            <a:r>
              <a:rPr lang="en-US" sz="1600" b="1" dirty="0" smtClean="0">
                <a:solidFill>
                  <a:prstClr val="black"/>
                </a:solidFill>
                <a:latin typeface="Consolas"/>
              </a:rPr>
              <a:t>		</a:t>
            </a:r>
            <a:r>
              <a:rPr lang="en-US" sz="1600" b="1" dirty="0" smtClean="0">
                <a:solidFill>
                  <a:srgbClr val="008000"/>
                </a:solidFill>
                <a:latin typeface="Consolas"/>
              </a:rPr>
              <a:t>// Shift Clock         is Bit No.7</a:t>
            </a:r>
            <a:endParaRPr lang="en-US" sz="1600" b="1" dirty="0">
              <a:solidFill>
                <a:prstClr val="black"/>
              </a:solidFill>
              <a:latin typeface="Consolas"/>
            </a:endParaRPr>
          </a:p>
          <a:p>
            <a:pPr marL="0" indent="0">
              <a:buNone/>
            </a:pPr>
            <a:endParaRPr lang="en-US" sz="1600" b="1" dirty="0">
              <a:solidFill>
                <a:prstClr val="black"/>
              </a:solidFill>
              <a:latin typeface="Consolas"/>
            </a:endParaRPr>
          </a:p>
          <a:p>
            <a:pPr marL="0" indent="0">
              <a:buNone/>
            </a:pPr>
            <a:r>
              <a:rPr lang="en-US" sz="1600" b="1" dirty="0">
                <a:solidFill>
                  <a:srgbClr val="0000FF"/>
                </a:solidFill>
                <a:latin typeface="Consolas"/>
              </a:rPr>
              <a:t>void</a:t>
            </a:r>
            <a:r>
              <a:rPr lang="en-US" sz="1600" b="1" dirty="0">
                <a:solidFill>
                  <a:prstClr val="black"/>
                </a:solidFill>
                <a:latin typeface="Consolas"/>
              </a:rPr>
              <a:t> </a:t>
            </a:r>
            <a:r>
              <a:rPr lang="en-US" sz="1600" b="1" dirty="0" err="1">
                <a:solidFill>
                  <a:prstClr val="black"/>
                </a:solidFill>
                <a:latin typeface="Consolas"/>
              </a:rPr>
              <a:t>SPI_MasterInit</a:t>
            </a:r>
            <a:r>
              <a:rPr lang="en-US" sz="1600" b="1" dirty="0">
                <a:solidFill>
                  <a:prstClr val="black"/>
                </a:solidFill>
                <a:latin typeface="Consolas"/>
              </a:rPr>
              <a:t>(</a:t>
            </a:r>
            <a:r>
              <a:rPr lang="en-US" sz="1600" b="1" dirty="0">
                <a:solidFill>
                  <a:srgbClr val="0000FF"/>
                </a:solidFill>
                <a:latin typeface="Consolas"/>
              </a:rPr>
              <a:t>void</a:t>
            </a:r>
            <a:r>
              <a:rPr lang="en-US" sz="1600" b="1" dirty="0">
                <a:solidFill>
                  <a:prstClr val="black"/>
                </a:solidFill>
                <a:latin typeface="Consolas"/>
              </a:rPr>
              <a:t>){</a:t>
            </a:r>
          </a:p>
          <a:p>
            <a:pPr marL="0" indent="0">
              <a:buNone/>
            </a:pPr>
            <a:r>
              <a:rPr lang="en-US" sz="1600" b="1" dirty="0" smtClean="0">
                <a:solidFill>
                  <a:srgbClr val="008000"/>
                </a:solidFill>
                <a:latin typeface="Consolas"/>
              </a:rPr>
              <a:t>	// </a:t>
            </a:r>
            <a:r>
              <a:rPr lang="en-US" sz="1600" b="1" dirty="0">
                <a:solidFill>
                  <a:srgbClr val="008000"/>
                </a:solidFill>
                <a:latin typeface="Consolas"/>
              </a:rPr>
              <a:t>Set MOSI, SCK and SS as </a:t>
            </a:r>
            <a:r>
              <a:rPr lang="en-US" sz="1600" b="1" dirty="0" smtClean="0">
                <a:solidFill>
                  <a:srgbClr val="008000"/>
                </a:solidFill>
                <a:latin typeface="Consolas"/>
              </a:rPr>
              <a:t>Output Pins</a:t>
            </a:r>
            <a:endParaRPr lang="en-US" sz="1600" b="1" dirty="0">
              <a:solidFill>
                <a:prstClr val="black"/>
              </a:solidFill>
              <a:latin typeface="Consolas"/>
            </a:endParaRPr>
          </a:p>
          <a:p>
            <a:pPr marL="0" indent="0">
              <a:buNone/>
            </a:pPr>
            <a:r>
              <a:rPr lang="en-US" sz="1600" b="1" dirty="0" smtClean="0">
                <a:solidFill>
                  <a:prstClr val="black"/>
                </a:solidFill>
                <a:latin typeface="Consolas"/>
              </a:rPr>
              <a:t>	DDRB </a:t>
            </a:r>
            <a:r>
              <a:rPr lang="en-US" sz="1600" b="1" dirty="0">
                <a:solidFill>
                  <a:prstClr val="black"/>
                </a:solidFill>
                <a:latin typeface="Consolas"/>
              </a:rPr>
              <a:t>|= (1&lt;&lt;MOSI) | (1&lt;&lt;SCK) | (1&lt;&lt;SS) ; </a:t>
            </a:r>
          </a:p>
          <a:p>
            <a:pPr marL="0" indent="0">
              <a:buNone/>
            </a:pPr>
            <a:r>
              <a:rPr lang="en-US" sz="1600" b="1" dirty="0" smtClean="0">
                <a:solidFill>
                  <a:prstClr val="black"/>
                </a:solidFill>
                <a:latin typeface="Consolas"/>
              </a:rPr>
              <a:t>	DDRB </a:t>
            </a:r>
            <a:r>
              <a:rPr lang="en-US" sz="1600" b="1" dirty="0">
                <a:solidFill>
                  <a:prstClr val="black"/>
                </a:solidFill>
                <a:latin typeface="Consolas"/>
              </a:rPr>
              <a:t>&amp;= ~(1&lt;&lt;MISO); </a:t>
            </a:r>
            <a:r>
              <a:rPr lang="en-US" sz="1600" b="1" dirty="0">
                <a:solidFill>
                  <a:srgbClr val="008000"/>
                </a:solidFill>
                <a:latin typeface="Consolas"/>
              </a:rPr>
              <a:t>// Set MISO as </a:t>
            </a:r>
            <a:r>
              <a:rPr lang="en-US" sz="1600" b="1" dirty="0" smtClean="0">
                <a:solidFill>
                  <a:srgbClr val="008000"/>
                </a:solidFill>
                <a:latin typeface="Consolas"/>
              </a:rPr>
              <a:t>an Input Pin</a:t>
            </a:r>
            <a:endParaRPr lang="en-US" sz="1600" b="1" dirty="0">
              <a:solidFill>
                <a:prstClr val="black"/>
              </a:solidFill>
              <a:latin typeface="Consolas"/>
            </a:endParaRPr>
          </a:p>
          <a:p>
            <a:pPr marL="0" indent="0">
              <a:buNone/>
            </a:pPr>
            <a:r>
              <a:rPr lang="en-US" sz="1600" b="1" dirty="0" smtClean="0">
                <a:solidFill>
                  <a:srgbClr val="008000"/>
                </a:solidFill>
                <a:latin typeface="Consolas"/>
              </a:rPr>
              <a:t>	// </a:t>
            </a:r>
            <a:r>
              <a:rPr lang="en-US" sz="1600" b="1" dirty="0">
                <a:solidFill>
                  <a:srgbClr val="008000"/>
                </a:solidFill>
                <a:latin typeface="Consolas"/>
              </a:rPr>
              <a:t>Enable SPI, </a:t>
            </a:r>
            <a:r>
              <a:rPr lang="en-US" sz="1600" b="1" dirty="0" smtClean="0">
                <a:solidFill>
                  <a:srgbClr val="008000"/>
                </a:solidFill>
                <a:latin typeface="Consolas"/>
              </a:rPr>
              <a:t>Master mode, Shift Clock = CLK /16</a:t>
            </a:r>
            <a:endParaRPr lang="en-US" sz="1600" b="1" dirty="0">
              <a:solidFill>
                <a:prstClr val="black"/>
              </a:solidFill>
              <a:latin typeface="Consolas"/>
            </a:endParaRPr>
          </a:p>
          <a:p>
            <a:pPr marL="0" indent="0">
              <a:buNone/>
            </a:pPr>
            <a:r>
              <a:rPr lang="en-US" sz="1600" b="1" dirty="0" smtClean="0">
                <a:solidFill>
                  <a:prstClr val="black"/>
                </a:solidFill>
                <a:latin typeface="Consolas"/>
              </a:rPr>
              <a:t>	SPCR </a:t>
            </a:r>
            <a:r>
              <a:rPr lang="en-US" sz="1600" b="1" dirty="0">
                <a:solidFill>
                  <a:prstClr val="black"/>
                </a:solidFill>
                <a:latin typeface="Consolas"/>
              </a:rPr>
              <a:t>= (1&lt;&lt;SPE)|(1&lt;&lt;MSTR)|(1&lt;&lt;SPR0</a:t>
            </a:r>
            <a:r>
              <a:rPr lang="en-US" sz="1600" b="1" dirty="0" smtClean="0">
                <a:solidFill>
                  <a:prstClr val="black"/>
                </a:solidFill>
                <a:latin typeface="Consolas"/>
              </a:rPr>
              <a:t>);</a:t>
            </a:r>
          </a:p>
          <a:p>
            <a:pPr marL="0" indent="0">
              <a:buNone/>
            </a:pPr>
            <a:r>
              <a:rPr lang="en-US" sz="1600" b="1" dirty="0">
                <a:solidFill>
                  <a:prstClr val="black"/>
                </a:solidFill>
                <a:latin typeface="Consolas"/>
              </a:rPr>
              <a:t>	PORTB &amp;= ~(1&lt;&lt;SS);		</a:t>
            </a:r>
            <a:r>
              <a:rPr lang="en-US" sz="1600" b="1" dirty="0">
                <a:solidFill>
                  <a:srgbClr val="008000"/>
                </a:solidFill>
                <a:latin typeface="Consolas"/>
              </a:rPr>
              <a:t>// Enable Slave Select </a:t>
            </a:r>
            <a:r>
              <a:rPr lang="en-US" sz="1600" b="1" dirty="0" smtClean="0">
                <a:solidFill>
                  <a:srgbClr val="008000"/>
                </a:solidFill>
                <a:latin typeface="Consolas"/>
              </a:rPr>
              <a:t>Pin</a:t>
            </a:r>
            <a:endParaRPr lang="en-US" sz="1600" b="1" dirty="0">
              <a:solidFill>
                <a:prstClr val="black"/>
              </a:solidFill>
              <a:latin typeface="Consolas"/>
            </a:endParaRPr>
          </a:p>
          <a:p>
            <a:pPr marL="0" indent="0">
              <a:buNone/>
            </a:pPr>
            <a:r>
              <a:rPr lang="en-US" sz="1600" b="1" dirty="0" smtClean="0">
                <a:solidFill>
                  <a:prstClr val="black"/>
                </a:solidFill>
                <a:latin typeface="Consolas"/>
              </a:rPr>
              <a:t>}</a:t>
            </a:r>
            <a:endParaRPr lang="en-US" sz="1600" b="1" dirty="0">
              <a:solidFill>
                <a:prstClr val="black"/>
              </a:solidFill>
              <a:latin typeface="Consolas"/>
            </a:endParaRPr>
          </a:p>
        </p:txBody>
      </p:sp>
      <p:sp>
        <p:nvSpPr>
          <p:cNvPr id="343045" name="Text Box 5"/>
          <p:cNvSpPr txBox="1">
            <a:spLocks noChangeArrowheads="1"/>
          </p:cNvSpPr>
          <p:nvPr/>
        </p:nvSpPr>
        <p:spPr bwMode="auto">
          <a:xfrm>
            <a:off x="304800" y="152400"/>
            <a:ext cx="8458200" cy="954088"/>
          </a:xfrm>
          <a:prstGeom prst="rect">
            <a:avLst/>
          </a:prstGeom>
          <a:gradFill rotWithShape="1">
            <a:gsLst>
              <a:gs pos="0">
                <a:srgbClr val="00CCFF"/>
              </a:gs>
              <a:gs pos="50000">
                <a:schemeClr val="bg1"/>
              </a:gs>
              <a:gs pos="100000">
                <a:srgbClr val="00CCFF"/>
              </a:gs>
            </a:gsLst>
            <a:lin ang="5400000" scaled="1"/>
          </a:gradFill>
          <a:ln w="38100" cmpd="dbl">
            <a:solidFill>
              <a:schemeClr val="tx1"/>
            </a:solidFill>
            <a:miter lim="800000"/>
            <a:headEnd/>
            <a:tailEnd/>
          </a:ln>
          <a:effectLst/>
        </p:spPr>
        <p:txBody>
          <a:bodyPr>
            <a:spAutoFit/>
          </a:bodyPr>
          <a:lstStyle/>
          <a:p>
            <a:pPr>
              <a:spcBef>
                <a:spcPct val="50000"/>
              </a:spcBef>
            </a:pPr>
            <a:r>
              <a:rPr lang="en-US" b="1" dirty="0">
                <a:effectLst>
                  <a:outerShdw blurRad="38100" dist="38100" dir="2700000" algn="tl">
                    <a:srgbClr val="FFFFFF"/>
                  </a:outerShdw>
                </a:effectLst>
              </a:rPr>
              <a:t>Write an AVR program to initialize the SPI for master, mode 0, with CLCK frequency = </a:t>
            </a:r>
            <a:r>
              <a:rPr lang="en-US" b="1" dirty="0" err="1">
                <a:effectLst>
                  <a:outerShdw blurRad="38100" dist="38100" dir="2700000" algn="tl">
                    <a:srgbClr val="FFFFFF"/>
                  </a:outerShdw>
                </a:effectLst>
              </a:rPr>
              <a:t>Fosc</a:t>
            </a:r>
            <a:r>
              <a:rPr lang="en-US" b="1" dirty="0">
                <a:effectLst>
                  <a:outerShdw blurRad="38100" dist="38100" dir="2700000" algn="tl">
                    <a:srgbClr val="FFFFFF"/>
                  </a:outerShdw>
                </a:effectLst>
              </a:rPr>
              <a:t>/16, and then transmit </a:t>
            </a:r>
            <a:r>
              <a:rPr lang="en-US" b="1" dirty="0" smtClean="0">
                <a:effectLst>
                  <a:outerShdw blurRad="38100" dist="38100" dir="2700000" algn="tl">
                    <a:srgbClr val="FFFFFF"/>
                  </a:outerShdw>
                </a:effectLst>
              </a:rPr>
              <a:t>0 to 255 </a:t>
            </a:r>
            <a:r>
              <a:rPr lang="en-US" b="1" dirty="0">
                <a:effectLst>
                  <a:outerShdw blurRad="38100" dist="38100" dir="2700000" algn="tl">
                    <a:srgbClr val="FFFFFF"/>
                  </a:outerShdw>
                </a:effectLst>
              </a:rPr>
              <a:t>via SPI repeatedly. The received data should be displayed on Port </a:t>
            </a:r>
            <a:r>
              <a:rPr lang="en-US" b="1" dirty="0" smtClean="0">
                <a:effectLst>
                  <a:outerShdw blurRad="38100" dist="38100" dir="2700000" algn="tl">
                    <a:srgbClr val="FFFFFF"/>
                  </a:outerShdw>
                </a:effectLst>
              </a:rPr>
              <a:t>A and </a:t>
            </a:r>
            <a:r>
              <a:rPr lang="en-US" b="1" dirty="0">
                <a:effectLst>
                  <a:outerShdw blurRad="38100" dist="38100" dir="2700000" algn="tl">
                    <a:srgbClr val="FFFFFF"/>
                  </a:outerShdw>
                </a:effectLst>
              </a:rPr>
              <a:t>s</a:t>
            </a:r>
            <a:r>
              <a:rPr lang="en-US" b="1" dirty="0" smtClean="0">
                <a:effectLst>
                  <a:outerShdw blurRad="38100" dist="38100" dir="2700000" algn="tl">
                    <a:srgbClr val="FFFFFF"/>
                  </a:outerShdw>
                </a:effectLst>
              </a:rPr>
              <a:t>end back the received no.</a:t>
            </a:r>
            <a:endParaRPr lang="en-US" b="1" dirty="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sz="3200" b="1">
                <a:latin typeface="Courier New" pitchFamily="49" charset="0"/>
              </a:rPr>
              <a:t>SPI BUS Protocol</a:t>
            </a:r>
          </a:p>
        </p:txBody>
      </p:sp>
      <p:sp>
        <p:nvSpPr>
          <p:cNvPr id="318467" name="Rectangle 3"/>
          <p:cNvSpPr>
            <a:spLocks noGrp="1" noChangeArrowheads="1"/>
          </p:cNvSpPr>
          <p:nvPr>
            <p:ph type="body" idx="1"/>
          </p:nvPr>
        </p:nvSpPr>
        <p:spPr>
          <a:xfrm>
            <a:off x="304800" y="914400"/>
            <a:ext cx="8458200" cy="5334000"/>
          </a:xfrm>
        </p:spPr>
        <p:txBody>
          <a:bodyPr/>
          <a:lstStyle/>
          <a:p>
            <a:pPr marL="571500" indent="-571500"/>
            <a:r>
              <a:rPr lang="en-US" sz="2100" b="1">
                <a:latin typeface="Courier New" pitchFamily="49" charset="0"/>
              </a:rPr>
              <a:t>These </a:t>
            </a:r>
            <a:r>
              <a:rPr lang="en-US" sz="2100" b="1">
                <a:solidFill>
                  <a:srgbClr val="0000CC"/>
                </a:solidFill>
                <a:latin typeface="Courier New" pitchFamily="49" charset="0"/>
              </a:rPr>
              <a:t>4 pins</a:t>
            </a:r>
            <a:r>
              <a:rPr lang="en-US" sz="2100" b="1">
                <a:latin typeface="Courier New" pitchFamily="49" charset="0"/>
              </a:rPr>
              <a:t>, </a:t>
            </a:r>
            <a:r>
              <a:rPr lang="en-US" sz="2100" b="1">
                <a:solidFill>
                  <a:srgbClr val="0000CC"/>
                </a:solidFill>
                <a:latin typeface="Courier New" pitchFamily="49" charset="0"/>
              </a:rPr>
              <a:t>SDI</a:t>
            </a:r>
            <a:r>
              <a:rPr lang="en-US" sz="2100" b="1">
                <a:latin typeface="Courier New" pitchFamily="49" charset="0"/>
              </a:rPr>
              <a:t>, </a:t>
            </a:r>
            <a:r>
              <a:rPr lang="en-US" sz="2100" b="1">
                <a:solidFill>
                  <a:srgbClr val="0000CC"/>
                </a:solidFill>
                <a:latin typeface="Courier New" pitchFamily="49" charset="0"/>
              </a:rPr>
              <a:t>SDO</a:t>
            </a:r>
            <a:r>
              <a:rPr lang="en-US" sz="2100" b="1">
                <a:latin typeface="Courier New" pitchFamily="49" charset="0"/>
              </a:rPr>
              <a:t>, </a:t>
            </a:r>
            <a:r>
              <a:rPr lang="en-US" sz="2100" b="1">
                <a:solidFill>
                  <a:srgbClr val="0000CC"/>
                </a:solidFill>
                <a:latin typeface="Courier New" pitchFamily="49" charset="0"/>
              </a:rPr>
              <a:t>SCLK</a:t>
            </a:r>
            <a:r>
              <a:rPr lang="en-US" sz="2100" b="1">
                <a:latin typeface="Courier New" pitchFamily="49" charset="0"/>
              </a:rPr>
              <a:t>, and </a:t>
            </a:r>
            <a:r>
              <a:rPr lang="en-US" sz="2100" b="1">
                <a:solidFill>
                  <a:srgbClr val="0000CC"/>
                </a:solidFill>
                <a:latin typeface="Courier New" pitchFamily="49" charset="0"/>
              </a:rPr>
              <a:t>CE</a:t>
            </a:r>
            <a:r>
              <a:rPr lang="en-US" sz="2100" b="1">
                <a:latin typeface="Courier New" pitchFamily="49" charset="0"/>
              </a:rPr>
              <a:t>, make the SPI a </a:t>
            </a:r>
            <a:r>
              <a:rPr lang="en-US" sz="2100" b="1">
                <a:solidFill>
                  <a:srgbClr val="0000CC"/>
                </a:solidFill>
                <a:latin typeface="Courier New" pitchFamily="49" charset="0"/>
              </a:rPr>
              <a:t>4-wire interface</a:t>
            </a:r>
            <a:r>
              <a:rPr lang="en-US" sz="2100" b="1">
                <a:latin typeface="Courier New" pitchFamily="49" charset="0"/>
              </a:rPr>
              <a:t>.</a:t>
            </a:r>
          </a:p>
          <a:p>
            <a:pPr marL="571500" indent="-571500"/>
            <a:r>
              <a:rPr lang="en-US" sz="2100" b="1">
                <a:latin typeface="Courier New" pitchFamily="49" charset="0"/>
              </a:rPr>
              <a:t>The </a:t>
            </a:r>
            <a:r>
              <a:rPr lang="en-US" sz="2100" b="1">
                <a:solidFill>
                  <a:srgbClr val="0000CC"/>
                </a:solidFill>
                <a:latin typeface="Courier New" pitchFamily="49" charset="0"/>
              </a:rPr>
              <a:t>SDI</a:t>
            </a:r>
            <a:r>
              <a:rPr lang="en-US" sz="2100" b="1">
                <a:latin typeface="Courier New" pitchFamily="49" charset="0"/>
              </a:rPr>
              <a:t>, </a:t>
            </a:r>
            <a:r>
              <a:rPr lang="en-US" sz="2100" b="1">
                <a:solidFill>
                  <a:srgbClr val="0000CC"/>
                </a:solidFill>
                <a:latin typeface="Courier New" pitchFamily="49" charset="0"/>
              </a:rPr>
              <a:t>SDO</a:t>
            </a:r>
            <a:r>
              <a:rPr lang="en-US" sz="2100" b="1">
                <a:latin typeface="Courier New" pitchFamily="49" charset="0"/>
              </a:rPr>
              <a:t>, </a:t>
            </a:r>
            <a:r>
              <a:rPr lang="en-US" sz="2100" b="1">
                <a:solidFill>
                  <a:srgbClr val="0000CC"/>
                </a:solidFill>
                <a:latin typeface="Courier New" pitchFamily="49" charset="0"/>
              </a:rPr>
              <a:t>SCLK</a:t>
            </a:r>
            <a:r>
              <a:rPr lang="en-US" sz="2100" b="1">
                <a:latin typeface="Courier New" pitchFamily="49" charset="0"/>
              </a:rPr>
              <a:t>, and </a:t>
            </a:r>
            <a:r>
              <a:rPr lang="en-US" sz="2100" b="1">
                <a:solidFill>
                  <a:srgbClr val="0000CC"/>
                </a:solidFill>
                <a:latin typeface="Courier New" pitchFamily="49" charset="0"/>
              </a:rPr>
              <a:t>CE</a:t>
            </a:r>
            <a:r>
              <a:rPr lang="en-US" sz="2100" b="1">
                <a:latin typeface="Courier New" pitchFamily="49" charset="0"/>
              </a:rPr>
              <a:t> signals are alternatively named as </a:t>
            </a:r>
            <a:r>
              <a:rPr lang="en-US" sz="2100" b="1">
                <a:solidFill>
                  <a:srgbClr val="0000CC"/>
                </a:solidFill>
                <a:latin typeface="Courier New" pitchFamily="49" charset="0"/>
              </a:rPr>
              <a:t>MOSI</a:t>
            </a:r>
            <a:r>
              <a:rPr lang="en-US" sz="2100" b="1">
                <a:latin typeface="Courier New" pitchFamily="49" charset="0"/>
              </a:rPr>
              <a:t>, </a:t>
            </a:r>
            <a:r>
              <a:rPr lang="en-US" sz="2100" b="1">
                <a:solidFill>
                  <a:srgbClr val="0000CC"/>
                </a:solidFill>
                <a:latin typeface="Courier New" pitchFamily="49" charset="0"/>
              </a:rPr>
              <a:t>MISO</a:t>
            </a:r>
            <a:r>
              <a:rPr lang="en-US" sz="2100" b="1">
                <a:latin typeface="Courier New" pitchFamily="49" charset="0"/>
              </a:rPr>
              <a:t>, </a:t>
            </a:r>
            <a:r>
              <a:rPr lang="en-US" sz="2100" b="1">
                <a:solidFill>
                  <a:srgbClr val="0000CC"/>
                </a:solidFill>
                <a:latin typeface="Courier New" pitchFamily="49" charset="0"/>
              </a:rPr>
              <a:t>SCK</a:t>
            </a:r>
            <a:r>
              <a:rPr lang="en-US" sz="2100" b="1">
                <a:latin typeface="Courier New" pitchFamily="49" charset="0"/>
              </a:rPr>
              <a:t>, and </a:t>
            </a:r>
            <a:r>
              <a:rPr lang="en-US" sz="2100" b="1">
                <a:solidFill>
                  <a:srgbClr val="0000CC"/>
                </a:solidFill>
                <a:latin typeface="Courier New" pitchFamily="49" charset="0"/>
              </a:rPr>
              <a:t>SS</a:t>
            </a:r>
            <a:r>
              <a:rPr lang="en-US" sz="2100" b="1">
                <a:latin typeface="Courier New" pitchFamily="49" charset="0"/>
              </a:rPr>
              <a:t>.</a:t>
            </a:r>
          </a:p>
        </p:txBody>
      </p:sp>
      <p:pic>
        <p:nvPicPr>
          <p:cNvPr id="318468" name="Picture 4"/>
          <p:cNvPicPr>
            <a:picLocks noChangeAspect="1" noChangeArrowheads="1"/>
          </p:cNvPicPr>
          <p:nvPr/>
        </p:nvPicPr>
        <p:blipFill>
          <a:blip r:embed="rId2"/>
          <a:srcRect/>
          <a:stretch>
            <a:fillRect/>
          </a:stretch>
        </p:blipFill>
        <p:spPr bwMode="auto">
          <a:xfrm>
            <a:off x="381000" y="2286000"/>
            <a:ext cx="8305800" cy="4484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a:xfrm>
            <a:off x="304800" y="11430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600" b="1" dirty="0" smtClean="0">
                <a:solidFill>
                  <a:srgbClr val="008000"/>
                </a:solidFill>
                <a:latin typeface="Consolas"/>
              </a:rPr>
              <a:t>///////////////// </a:t>
            </a:r>
            <a:r>
              <a:rPr lang="en-US" sz="1600" b="1" dirty="0">
                <a:solidFill>
                  <a:srgbClr val="FF0000"/>
                </a:solidFill>
                <a:latin typeface="Consolas"/>
              </a:rPr>
              <a:t>SPI MASTER TRANSMITTER PROGRAM PAGE </a:t>
            </a:r>
            <a:r>
              <a:rPr lang="en-US" sz="1600" b="1" dirty="0" smtClean="0">
                <a:solidFill>
                  <a:srgbClr val="FF0000"/>
                </a:solidFill>
                <a:latin typeface="Consolas"/>
              </a:rPr>
              <a:t>2/2 </a:t>
            </a:r>
            <a:r>
              <a:rPr lang="en-US" sz="1600" b="1" dirty="0">
                <a:solidFill>
                  <a:srgbClr val="008000"/>
                </a:solidFill>
                <a:latin typeface="Consolas"/>
              </a:rPr>
              <a:t>////////////////</a:t>
            </a:r>
          </a:p>
          <a:p>
            <a:pPr marL="0" indent="0">
              <a:buNone/>
            </a:pPr>
            <a:endParaRPr lang="en-US" sz="1600" b="1" smtClean="0">
              <a:solidFill>
                <a:srgbClr val="0000FF"/>
              </a:solidFill>
              <a:latin typeface="Consolas"/>
            </a:endParaRPr>
          </a:p>
          <a:p>
            <a:pPr marL="0" indent="0">
              <a:buNone/>
            </a:pPr>
            <a:r>
              <a:rPr lang="en-US" sz="1600" b="1" smtClean="0">
                <a:solidFill>
                  <a:srgbClr val="0000FF"/>
                </a:solidFill>
                <a:latin typeface="Consolas"/>
              </a:rPr>
              <a:t>unsigned</a:t>
            </a:r>
            <a:r>
              <a:rPr lang="en-US" sz="1600" b="1" smtClean="0">
                <a:solidFill>
                  <a:prstClr val="black"/>
                </a:solidFill>
                <a:latin typeface="Consolas"/>
              </a:rPr>
              <a:t> </a:t>
            </a:r>
            <a:r>
              <a:rPr lang="en-US" sz="1600" b="1" dirty="0">
                <a:solidFill>
                  <a:srgbClr val="0000FF"/>
                </a:solidFill>
                <a:latin typeface="Consolas"/>
              </a:rPr>
              <a:t>char</a:t>
            </a:r>
            <a:r>
              <a:rPr lang="en-US" sz="1600" b="1" dirty="0">
                <a:solidFill>
                  <a:prstClr val="black"/>
                </a:solidFill>
                <a:latin typeface="Consolas"/>
              </a:rPr>
              <a:t> </a:t>
            </a:r>
            <a:r>
              <a:rPr lang="en-US" sz="1600" b="1" dirty="0" err="1">
                <a:solidFill>
                  <a:prstClr val="black"/>
                </a:solidFill>
                <a:latin typeface="Consolas"/>
              </a:rPr>
              <a:t>SPI_MasterTransmit</a:t>
            </a:r>
            <a:r>
              <a:rPr lang="en-US" sz="1600" b="1" dirty="0">
                <a:solidFill>
                  <a:prstClr val="black"/>
                </a:solidFill>
                <a:latin typeface="Consolas"/>
              </a:rPr>
              <a:t>(</a:t>
            </a:r>
            <a:r>
              <a:rPr lang="en-US" sz="1600" b="1" dirty="0">
                <a:solidFill>
                  <a:srgbClr val="0000FF"/>
                </a:solidFill>
                <a:latin typeface="Consolas"/>
              </a:rPr>
              <a:t>unsigned</a:t>
            </a:r>
            <a:r>
              <a:rPr lang="en-US" sz="1600" b="1" dirty="0">
                <a:solidFill>
                  <a:prstClr val="black"/>
                </a:solidFill>
                <a:latin typeface="Consolas"/>
              </a:rPr>
              <a:t> </a:t>
            </a:r>
            <a:r>
              <a:rPr lang="en-US" sz="1600" b="1" dirty="0">
                <a:solidFill>
                  <a:srgbClr val="0000FF"/>
                </a:solidFill>
                <a:latin typeface="Consolas"/>
              </a:rPr>
              <a:t>char</a:t>
            </a:r>
            <a:r>
              <a:rPr lang="en-US" sz="1600" b="1" dirty="0">
                <a:solidFill>
                  <a:prstClr val="black"/>
                </a:solidFill>
                <a:latin typeface="Consolas"/>
              </a:rPr>
              <a:t> </a:t>
            </a:r>
            <a:r>
              <a:rPr lang="en-US" sz="1600" b="1" dirty="0" err="1">
                <a:solidFill>
                  <a:prstClr val="black"/>
                </a:solidFill>
                <a:latin typeface="Consolas"/>
              </a:rPr>
              <a:t>cData</a:t>
            </a:r>
            <a:r>
              <a:rPr lang="en-US" sz="1600" b="1" dirty="0">
                <a:solidFill>
                  <a:prstClr val="black"/>
                </a:solidFill>
                <a:latin typeface="Consolas"/>
              </a:rPr>
              <a:t>){</a:t>
            </a:r>
          </a:p>
          <a:p>
            <a:pPr marL="0" indent="0">
              <a:buNone/>
            </a:pPr>
            <a:r>
              <a:rPr lang="en-US" sz="1600" b="1" dirty="0" smtClean="0">
                <a:solidFill>
                  <a:srgbClr val="008000"/>
                </a:solidFill>
                <a:latin typeface="Consolas"/>
              </a:rPr>
              <a:t>	</a:t>
            </a:r>
            <a:r>
              <a:rPr lang="en-US" sz="1600" b="1" dirty="0" smtClean="0">
                <a:solidFill>
                  <a:prstClr val="black"/>
                </a:solidFill>
                <a:latin typeface="Consolas"/>
              </a:rPr>
              <a:t>SPDR </a:t>
            </a:r>
            <a:r>
              <a:rPr lang="en-US" sz="1600" b="1" dirty="0">
                <a:solidFill>
                  <a:prstClr val="black"/>
                </a:solidFill>
                <a:latin typeface="Consolas"/>
              </a:rPr>
              <a:t>= </a:t>
            </a:r>
            <a:r>
              <a:rPr lang="en-US" sz="1600" b="1" dirty="0" err="1">
                <a:solidFill>
                  <a:prstClr val="black"/>
                </a:solidFill>
                <a:latin typeface="Consolas"/>
              </a:rPr>
              <a:t>cData</a:t>
            </a:r>
            <a:r>
              <a:rPr lang="en-US" sz="1600" b="1" dirty="0" smtClean="0">
                <a:solidFill>
                  <a:prstClr val="black"/>
                </a:solidFill>
                <a:latin typeface="Consolas"/>
              </a:rPr>
              <a:t>;			</a:t>
            </a:r>
            <a:r>
              <a:rPr lang="en-US" sz="1600" b="1" dirty="0" smtClean="0">
                <a:solidFill>
                  <a:srgbClr val="008000"/>
                </a:solidFill>
                <a:latin typeface="Consolas"/>
              </a:rPr>
              <a:t>// </a:t>
            </a:r>
            <a:r>
              <a:rPr lang="en-US" sz="1600" b="1" dirty="0">
                <a:solidFill>
                  <a:srgbClr val="008000"/>
                </a:solidFill>
                <a:latin typeface="Consolas"/>
              </a:rPr>
              <a:t>Start </a:t>
            </a:r>
            <a:r>
              <a:rPr lang="en-US" sz="1600" b="1" dirty="0" smtClean="0">
                <a:solidFill>
                  <a:srgbClr val="008000"/>
                </a:solidFill>
                <a:latin typeface="Consolas"/>
              </a:rPr>
              <a:t>transmission</a:t>
            </a:r>
            <a:endParaRPr lang="en-US" sz="1600" b="1" dirty="0">
              <a:solidFill>
                <a:prstClr val="black"/>
              </a:solidFill>
              <a:latin typeface="Consolas"/>
            </a:endParaRPr>
          </a:p>
          <a:p>
            <a:pPr marL="0" indent="0">
              <a:buNone/>
            </a:pPr>
            <a:r>
              <a:rPr lang="en-US" sz="1600" b="1" dirty="0" smtClean="0">
                <a:solidFill>
                  <a:srgbClr val="008000"/>
                </a:solidFill>
                <a:latin typeface="Consolas"/>
              </a:rPr>
              <a:t>	</a:t>
            </a:r>
            <a:r>
              <a:rPr lang="en-US" sz="1600" b="1" dirty="0" smtClean="0">
                <a:solidFill>
                  <a:srgbClr val="0000FF"/>
                </a:solidFill>
                <a:latin typeface="Consolas"/>
              </a:rPr>
              <a:t>while</a:t>
            </a:r>
            <a:r>
              <a:rPr lang="en-US" sz="1600" b="1" dirty="0">
                <a:solidFill>
                  <a:prstClr val="black"/>
                </a:solidFill>
                <a:latin typeface="Consolas"/>
              </a:rPr>
              <a:t>(!(SPSR &amp; (1&lt;&lt;SPIF</a:t>
            </a:r>
            <a:r>
              <a:rPr lang="en-US" sz="1600" b="1" dirty="0" smtClean="0">
                <a:solidFill>
                  <a:prstClr val="black"/>
                </a:solidFill>
                <a:latin typeface="Consolas"/>
              </a:rPr>
              <a:t>)));	</a:t>
            </a:r>
            <a:r>
              <a:rPr lang="en-US" sz="1600" b="1" dirty="0">
                <a:solidFill>
                  <a:srgbClr val="008000"/>
                </a:solidFill>
                <a:latin typeface="Consolas"/>
              </a:rPr>
              <a:t>// Wait for transmission </a:t>
            </a:r>
            <a:r>
              <a:rPr lang="en-US" sz="1600" b="1" dirty="0" smtClean="0">
                <a:solidFill>
                  <a:srgbClr val="008000"/>
                </a:solidFill>
                <a:latin typeface="Consolas"/>
              </a:rPr>
              <a:t>complete</a:t>
            </a:r>
            <a:endParaRPr lang="en-US" sz="1600" b="1" dirty="0" smtClean="0">
              <a:solidFill>
                <a:prstClr val="black"/>
              </a:solidFill>
              <a:latin typeface="Consolas"/>
            </a:endParaRPr>
          </a:p>
          <a:p>
            <a:pPr marL="0" indent="0">
              <a:buNone/>
            </a:pPr>
            <a:r>
              <a:rPr lang="en-US" sz="1600" b="1" dirty="0">
                <a:solidFill>
                  <a:srgbClr val="0000FF"/>
                </a:solidFill>
                <a:latin typeface="Consolas"/>
              </a:rPr>
              <a:t>	</a:t>
            </a:r>
            <a:r>
              <a:rPr lang="en-US" sz="1600" b="1" dirty="0" smtClean="0">
                <a:solidFill>
                  <a:srgbClr val="0000FF"/>
                </a:solidFill>
                <a:latin typeface="Consolas"/>
              </a:rPr>
              <a:t>return</a:t>
            </a:r>
            <a:r>
              <a:rPr lang="en-US" sz="1600" b="1" dirty="0" smtClean="0">
                <a:solidFill>
                  <a:prstClr val="black"/>
                </a:solidFill>
                <a:latin typeface="Consolas"/>
              </a:rPr>
              <a:t> </a:t>
            </a:r>
            <a:r>
              <a:rPr lang="en-US" sz="1600" b="1" dirty="0">
                <a:solidFill>
                  <a:prstClr val="black"/>
                </a:solidFill>
                <a:latin typeface="Consolas"/>
              </a:rPr>
              <a:t>SPDR</a:t>
            </a:r>
            <a:r>
              <a:rPr lang="en-US" sz="1600" b="1" dirty="0" smtClean="0">
                <a:solidFill>
                  <a:prstClr val="black"/>
                </a:solidFill>
                <a:latin typeface="Consolas"/>
              </a:rPr>
              <a:t>;			</a:t>
            </a:r>
            <a:r>
              <a:rPr lang="en-US" sz="1600" b="1" dirty="0">
                <a:solidFill>
                  <a:srgbClr val="008000"/>
                </a:solidFill>
                <a:latin typeface="Consolas"/>
              </a:rPr>
              <a:t>// return the received data</a:t>
            </a:r>
          </a:p>
          <a:p>
            <a:pPr marL="0" indent="0">
              <a:buNone/>
            </a:pPr>
            <a:r>
              <a:rPr lang="en-US" sz="1600" b="1" dirty="0">
                <a:solidFill>
                  <a:prstClr val="black"/>
                </a:solidFill>
                <a:latin typeface="Consolas"/>
              </a:rPr>
              <a:t>}</a:t>
            </a:r>
          </a:p>
          <a:p>
            <a:pPr marL="0" indent="0">
              <a:buNone/>
            </a:pPr>
            <a:r>
              <a:rPr lang="en-US" sz="1600" b="1" dirty="0" err="1" smtClean="0">
                <a:solidFill>
                  <a:srgbClr val="0000FF"/>
                </a:solidFill>
                <a:latin typeface="Consolas"/>
              </a:rPr>
              <a:t>int</a:t>
            </a:r>
            <a:r>
              <a:rPr lang="en-US" sz="1600" b="1" dirty="0" smtClean="0">
                <a:solidFill>
                  <a:prstClr val="black"/>
                </a:solidFill>
                <a:latin typeface="Consolas"/>
              </a:rPr>
              <a:t> </a:t>
            </a:r>
            <a:r>
              <a:rPr lang="en-US" sz="1600" b="1" dirty="0">
                <a:solidFill>
                  <a:prstClr val="black"/>
                </a:solidFill>
                <a:latin typeface="Consolas"/>
              </a:rPr>
              <a:t>main</a:t>
            </a:r>
            <a:r>
              <a:rPr lang="en-US" sz="1600" b="1" dirty="0" smtClean="0">
                <a:solidFill>
                  <a:prstClr val="black"/>
                </a:solidFill>
                <a:latin typeface="Consolas"/>
              </a:rPr>
              <a:t>(){</a:t>
            </a:r>
            <a:endParaRPr lang="en-US" sz="1600" b="1" dirty="0">
              <a:solidFill>
                <a:prstClr val="black"/>
              </a:solidFill>
              <a:latin typeface="Consolas"/>
            </a:endParaRPr>
          </a:p>
          <a:p>
            <a:pPr marL="0" indent="0">
              <a:buNone/>
            </a:pPr>
            <a:r>
              <a:rPr lang="en-US" sz="1600" b="1" dirty="0" smtClean="0">
                <a:solidFill>
                  <a:srgbClr val="0000FF"/>
                </a:solidFill>
                <a:latin typeface="Consolas"/>
              </a:rPr>
              <a:t>	unsigned</a:t>
            </a:r>
            <a:r>
              <a:rPr lang="en-US" sz="1600" b="1" dirty="0" smtClean="0">
                <a:solidFill>
                  <a:prstClr val="black"/>
                </a:solidFill>
                <a:latin typeface="Consolas"/>
              </a:rPr>
              <a:t> </a:t>
            </a:r>
            <a:r>
              <a:rPr lang="en-US" sz="1600" b="1" dirty="0">
                <a:solidFill>
                  <a:srgbClr val="0000FF"/>
                </a:solidFill>
                <a:latin typeface="Consolas"/>
              </a:rPr>
              <a:t>char</a:t>
            </a:r>
            <a:r>
              <a:rPr lang="en-US" sz="1600" b="1" dirty="0">
                <a:solidFill>
                  <a:prstClr val="black"/>
                </a:solidFill>
                <a:latin typeface="Consolas"/>
              </a:rPr>
              <a:t> </a:t>
            </a:r>
            <a:r>
              <a:rPr lang="en-US" sz="1600" b="1" dirty="0" err="1">
                <a:solidFill>
                  <a:prstClr val="black"/>
                </a:solidFill>
                <a:latin typeface="Consolas"/>
              </a:rPr>
              <a:t>ch</a:t>
            </a:r>
            <a:r>
              <a:rPr lang="en-US" sz="1600" b="1" dirty="0">
                <a:solidFill>
                  <a:prstClr val="black"/>
                </a:solidFill>
                <a:latin typeface="Consolas"/>
              </a:rPr>
              <a:t> = 0</a:t>
            </a:r>
            <a:r>
              <a:rPr lang="en-US" sz="1600" b="1" dirty="0" smtClean="0">
                <a:solidFill>
                  <a:prstClr val="black"/>
                </a:solidFill>
                <a:latin typeface="Consolas"/>
              </a:rPr>
              <a:t>;		</a:t>
            </a:r>
            <a:r>
              <a:rPr lang="en-US" sz="1600" b="1" dirty="0">
                <a:solidFill>
                  <a:srgbClr val="008000"/>
                </a:solidFill>
                <a:latin typeface="Consolas"/>
              </a:rPr>
              <a:t>// data to send</a:t>
            </a:r>
          </a:p>
          <a:p>
            <a:pPr marL="0" indent="0">
              <a:buNone/>
            </a:pPr>
            <a:r>
              <a:rPr lang="en-US" sz="1600" b="1" dirty="0" smtClean="0">
                <a:solidFill>
                  <a:prstClr val="black"/>
                </a:solidFill>
                <a:latin typeface="Consolas"/>
              </a:rPr>
              <a:t>	DDRA </a:t>
            </a:r>
            <a:r>
              <a:rPr lang="en-US" sz="1600" b="1" dirty="0">
                <a:solidFill>
                  <a:prstClr val="black"/>
                </a:solidFill>
                <a:latin typeface="Consolas"/>
              </a:rPr>
              <a:t>= 0xFF; </a:t>
            </a:r>
            <a:r>
              <a:rPr lang="en-US" sz="1600" b="1" dirty="0" smtClean="0">
                <a:solidFill>
                  <a:prstClr val="black"/>
                </a:solidFill>
                <a:latin typeface="Consolas"/>
              </a:rPr>
              <a:t>			</a:t>
            </a:r>
            <a:r>
              <a:rPr lang="en-US" sz="1600" b="1" dirty="0" smtClean="0">
                <a:solidFill>
                  <a:srgbClr val="008000"/>
                </a:solidFill>
                <a:latin typeface="Consolas"/>
              </a:rPr>
              <a:t>// PORTA </a:t>
            </a:r>
            <a:r>
              <a:rPr lang="en-US" sz="1600" b="1" dirty="0">
                <a:solidFill>
                  <a:srgbClr val="008000"/>
                </a:solidFill>
                <a:latin typeface="Consolas"/>
              </a:rPr>
              <a:t>is </a:t>
            </a:r>
            <a:r>
              <a:rPr lang="en-US" sz="1600" b="1" dirty="0" smtClean="0">
                <a:solidFill>
                  <a:srgbClr val="008000"/>
                </a:solidFill>
                <a:latin typeface="Consolas"/>
              </a:rPr>
              <a:t>Output Port</a:t>
            </a:r>
            <a:endParaRPr lang="en-US" sz="1600" b="1" dirty="0">
              <a:solidFill>
                <a:prstClr val="black"/>
              </a:solidFill>
              <a:latin typeface="Consolas"/>
            </a:endParaRPr>
          </a:p>
          <a:p>
            <a:pPr marL="0" indent="0">
              <a:buNone/>
            </a:pPr>
            <a:r>
              <a:rPr lang="en-US" sz="1600" b="1" dirty="0" smtClean="0">
                <a:solidFill>
                  <a:prstClr val="black"/>
                </a:solidFill>
                <a:latin typeface="Consolas"/>
              </a:rPr>
              <a:t>	</a:t>
            </a:r>
            <a:r>
              <a:rPr lang="en-US" sz="1600" b="1" dirty="0" err="1" smtClean="0">
                <a:solidFill>
                  <a:prstClr val="black"/>
                </a:solidFill>
                <a:latin typeface="Consolas"/>
              </a:rPr>
              <a:t>SPI_MasterInit</a:t>
            </a:r>
            <a:r>
              <a:rPr lang="en-US" sz="1600" b="1" dirty="0" smtClean="0">
                <a:solidFill>
                  <a:prstClr val="black"/>
                </a:solidFill>
                <a:latin typeface="Consolas"/>
              </a:rPr>
              <a:t>();		</a:t>
            </a:r>
            <a:r>
              <a:rPr lang="en-US" sz="1600" b="1" dirty="0">
                <a:solidFill>
                  <a:srgbClr val="008000"/>
                </a:solidFill>
                <a:latin typeface="Consolas"/>
              </a:rPr>
              <a:t>// Run as SPI Master</a:t>
            </a:r>
          </a:p>
          <a:p>
            <a:pPr marL="0" indent="0">
              <a:buNone/>
            </a:pPr>
            <a:r>
              <a:rPr lang="en-US" sz="1600" b="1" dirty="0" smtClean="0">
                <a:solidFill>
                  <a:srgbClr val="0000FF"/>
                </a:solidFill>
                <a:latin typeface="Consolas"/>
              </a:rPr>
              <a:t>	for</a:t>
            </a:r>
            <a:r>
              <a:rPr lang="en-US" sz="1600" b="1" dirty="0" smtClean="0">
                <a:solidFill>
                  <a:prstClr val="black"/>
                </a:solidFill>
                <a:latin typeface="Consolas"/>
              </a:rPr>
              <a:t>(</a:t>
            </a:r>
            <a:r>
              <a:rPr lang="en-US" sz="1600" b="1" dirty="0" err="1" smtClean="0">
                <a:solidFill>
                  <a:prstClr val="black"/>
                </a:solidFill>
                <a:latin typeface="Consolas"/>
              </a:rPr>
              <a:t>ch</a:t>
            </a:r>
            <a:r>
              <a:rPr lang="en-US" sz="1600" b="1" dirty="0" smtClean="0">
                <a:solidFill>
                  <a:prstClr val="black"/>
                </a:solidFill>
                <a:latin typeface="Consolas"/>
              </a:rPr>
              <a:t>=0 </a:t>
            </a:r>
            <a:r>
              <a:rPr lang="en-US" sz="1600" b="1" dirty="0">
                <a:solidFill>
                  <a:prstClr val="black"/>
                </a:solidFill>
                <a:latin typeface="Consolas"/>
              </a:rPr>
              <a:t>; </a:t>
            </a:r>
            <a:r>
              <a:rPr lang="en-US" sz="1600" b="1" dirty="0" err="1">
                <a:solidFill>
                  <a:prstClr val="black"/>
                </a:solidFill>
                <a:latin typeface="Consolas"/>
              </a:rPr>
              <a:t>ch</a:t>
            </a:r>
            <a:r>
              <a:rPr lang="en-US" sz="1600" b="1" dirty="0">
                <a:solidFill>
                  <a:prstClr val="black"/>
                </a:solidFill>
                <a:latin typeface="Consolas"/>
              </a:rPr>
              <a:t>&lt;=255 ; </a:t>
            </a:r>
            <a:r>
              <a:rPr lang="en-US" sz="1600" b="1" dirty="0" err="1">
                <a:solidFill>
                  <a:prstClr val="black"/>
                </a:solidFill>
                <a:latin typeface="Consolas"/>
              </a:rPr>
              <a:t>ch</a:t>
            </a:r>
            <a:r>
              <a:rPr lang="en-US" sz="1600" b="1" dirty="0" smtClean="0">
                <a:solidFill>
                  <a:prstClr val="black"/>
                </a:solidFill>
                <a:latin typeface="Consolas"/>
              </a:rPr>
              <a:t>++){	</a:t>
            </a:r>
            <a:r>
              <a:rPr lang="en-US" sz="1600" b="1" dirty="0">
                <a:solidFill>
                  <a:srgbClr val="008000"/>
                </a:solidFill>
                <a:latin typeface="Consolas"/>
              </a:rPr>
              <a:t>// infinite for loop for 0 to 255</a:t>
            </a:r>
          </a:p>
          <a:p>
            <a:pPr marL="0" indent="0">
              <a:buNone/>
            </a:pPr>
            <a:r>
              <a:rPr lang="en-US" sz="1600" b="1" dirty="0" smtClean="0">
                <a:solidFill>
                  <a:prstClr val="black"/>
                </a:solidFill>
                <a:latin typeface="Consolas"/>
              </a:rPr>
              <a:t>		_</a:t>
            </a:r>
            <a:r>
              <a:rPr lang="en-US" sz="1600" b="1" dirty="0" err="1">
                <a:solidFill>
                  <a:prstClr val="black"/>
                </a:solidFill>
                <a:latin typeface="Consolas"/>
              </a:rPr>
              <a:t>delay_ms</a:t>
            </a:r>
            <a:r>
              <a:rPr lang="en-US" sz="1600" b="1" dirty="0">
                <a:solidFill>
                  <a:prstClr val="black"/>
                </a:solidFill>
                <a:latin typeface="Consolas"/>
              </a:rPr>
              <a:t>(1000</a:t>
            </a:r>
            <a:r>
              <a:rPr lang="en-US" sz="1600" b="1" dirty="0" smtClean="0">
                <a:solidFill>
                  <a:prstClr val="black"/>
                </a:solidFill>
                <a:latin typeface="Consolas"/>
              </a:rPr>
              <a:t>);		</a:t>
            </a:r>
            <a:r>
              <a:rPr lang="en-US" sz="1600" b="1" dirty="0">
                <a:solidFill>
                  <a:srgbClr val="008000"/>
                </a:solidFill>
                <a:latin typeface="Consolas"/>
              </a:rPr>
              <a:t>// Call One Sec delay</a:t>
            </a:r>
          </a:p>
          <a:p>
            <a:pPr marL="0" indent="0">
              <a:buNone/>
            </a:pPr>
            <a:r>
              <a:rPr lang="en-US" sz="1600" b="1" dirty="0" smtClean="0">
                <a:solidFill>
                  <a:prstClr val="black"/>
                </a:solidFill>
                <a:latin typeface="Consolas"/>
              </a:rPr>
              <a:t>		</a:t>
            </a:r>
            <a:r>
              <a:rPr lang="en-US" sz="1600" b="1" dirty="0">
                <a:solidFill>
                  <a:prstClr val="black"/>
                </a:solidFill>
                <a:latin typeface="Consolas"/>
              </a:rPr>
              <a:t> </a:t>
            </a:r>
            <a:r>
              <a:rPr lang="en-US" sz="1600" b="1" dirty="0">
                <a:solidFill>
                  <a:srgbClr val="008000"/>
                </a:solidFill>
                <a:latin typeface="Consolas"/>
              </a:rPr>
              <a:t>// send and receive data and show received at PORTA</a:t>
            </a:r>
          </a:p>
          <a:p>
            <a:pPr marL="0" indent="0">
              <a:buNone/>
            </a:pPr>
            <a:r>
              <a:rPr lang="en-US" sz="1600" b="1" dirty="0">
                <a:solidFill>
                  <a:prstClr val="black"/>
                </a:solidFill>
                <a:latin typeface="Consolas"/>
              </a:rPr>
              <a:t>	</a:t>
            </a:r>
            <a:r>
              <a:rPr lang="en-US" sz="1600" b="1" dirty="0" smtClean="0">
                <a:solidFill>
                  <a:prstClr val="black"/>
                </a:solidFill>
                <a:latin typeface="Consolas"/>
              </a:rPr>
              <a:t>	PORTA  </a:t>
            </a:r>
            <a:r>
              <a:rPr lang="en-US" sz="1600" b="1" dirty="0">
                <a:solidFill>
                  <a:prstClr val="black"/>
                </a:solidFill>
                <a:latin typeface="Consolas"/>
              </a:rPr>
              <a:t>= </a:t>
            </a:r>
            <a:r>
              <a:rPr lang="en-US" sz="1600" b="1" dirty="0" err="1">
                <a:solidFill>
                  <a:prstClr val="black"/>
                </a:solidFill>
                <a:latin typeface="Consolas"/>
              </a:rPr>
              <a:t>SPI_MasterTransmit</a:t>
            </a:r>
            <a:r>
              <a:rPr lang="en-US" sz="1600" b="1" dirty="0">
                <a:solidFill>
                  <a:prstClr val="black"/>
                </a:solidFill>
                <a:latin typeface="Consolas"/>
              </a:rPr>
              <a:t>(</a:t>
            </a:r>
            <a:r>
              <a:rPr lang="en-US" sz="1600" b="1" dirty="0" err="1">
                <a:solidFill>
                  <a:prstClr val="black"/>
                </a:solidFill>
                <a:latin typeface="Consolas"/>
              </a:rPr>
              <a:t>ch</a:t>
            </a:r>
            <a:r>
              <a:rPr lang="en-US" sz="1600" b="1" dirty="0">
                <a:solidFill>
                  <a:prstClr val="black"/>
                </a:solidFill>
                <a:latin typeface="Consolas"/>
              </a:rPr>
              <a:t>);</a:t>
            </a:r>
          </a:p>
          <a:p>
            <a:pPr marL="0" indent="0">
              <a:buNone/>
            </a:pPr>
            <a:r>
              <a:rPr lang="en-US" sz="1600" b="1" dirty="0" smtClean="0">
                <a:solidFill>
                  <a:prstClr val="black"/>
                </a:solidFill>
                <a:latin typeface="Consolas"/>
              </a:rPr>
              <a:t>	}</a:t>
            </a:r>
            <a:endParaRPr lang="en-US" sz="1600" b="1" dirty="0">
              <a:solidFill>
                <a:prstClr val="black"/>
              </a:solidFill>
              <a:latin typeface="Consolas"/>
            </a:endParaRPr>
          </a:p>
          <a:p>
            <a:pPr marL="0" indent="0">
              <a:buNone/>
            </a:pPr>
            <a:r>
              <a:rPr lang="en-US" sz="1600" b="1" dirty="0" smtClean="0">
                <a:solidFill>
                  <a:srgbClr val="0000FF"/>
                </a:solidFill>
                <a:latin typeface="Consolas"/>
              </a:rPr>
              <a:t>	return</a:t>
            </a:r>
            <a:r>
              <a:rPr lang="en-US" sz="1600" b="1" dirty="0" smtClean="0">
                <a:solidFill>
                  <a:prstClr val="black"/>
                </a:solidFill>
                <a:latin typeface="Consolas"/>
              </a:rPr>
              <a:t> </a:t>
            </a:r>
            <a:r>
              <a:rPr lang="en-US" sz="1600" b="1" dirty="0">
                <a:solidFill>
                  <a:prstClr val="black"/>
                </a:solidFill>
                <a:latin typeface="Consolas"/>
              </a:rPr>
              <a:t>0;</a:t>
            </a:r>
          </a:p>
          <a:p>
            <a:pPr marL="0" indent="0">
              <a:buNone/>
            </a:pPr>
            <a:r>
              <a:rPr lang="en-US" sz="1600" b="1" dirty="0" smtClean="0">
                <a:solidFill>
                  <a:prstClr val="black"/>
                </a:solidFill>
                <a:latin typeface="Consolas"/>
              </a:rPr>
              <a:t>}</a:t>
            </a:r>
            <a:endParaRPr lang="en-US" sz="1600" b="1" dirty="0">
              <a:solidFill>
                <a:prstClr val="black"/>
              </a:solidFill>
              <a:latin typeface="Consolas"/>
            </a:endParaRPr>
          </a:p>
        </p:txBody>
      </p:sp>
      <p:sp>
        <p:nvSpPr>
          <p:cNvPr id="343045" name="Text Box 5"/>
          <p:cNvSpPr txBox="1">
            <a:spLocks noChangeArrowheads="1"/>
          </p:cNvSpPr>
          <p:nvPr/>
        </p:nvSpPr>
        <p:spPr bwMode="auto">
          <a:xfrm>
            <a:off x="304800" y="152400"/>
            <a:ext cx="8458200" cy="954088"/>
          </a:xfrm>
          <a:prstGeom prst="rect">
            <a:avLst/>
          </a:prstGeom>
          <a:gradFill rotWithShape="1">
            <a:gsLst>
              <a:gs pos="0">
                <a:srgbClr val="00CCFF"/>
              </a:gs>
              <a:gs pos="50000">
                <a:schemeClr val="bg1"/>
              </a:gs>
              <a:gs pos="100000">
                <a:srgbClr val="00CCFF"/>
              </a:gs>
            </a:gsLst>
            <a:lin ang="5400000" scaled="1"/>
          </a:gradFill>
          <a:ln w="38100" cmpd="dbl">
            <a:solidFill>
              <a:schemeClr val="tx1"/>
            </a:solidFill>
            <a:miter lim="800000"/>
            <a:headEnd/>
            <a:tailEnd/>
          </a:ln>
          <a:effectLst/>
        </p:spPr>
        <p:txBody>
          <a:bodyPr>
            <a:spAutoFit/>
          </a:bodyPr>
          <a:lstStyle/>
          <a:p>
            <a:pPr>
              <a:spcBef>
                <a:spcPct val="50000"/>
              </a:spcBef>
            </a:pPr>
            <a:r>
              <a:rPr lang="en-US" b="1" dirty="0">
                <a:effectLst>
                  <a:outerShdw blurRad="38100" dist="38100" dir="2700000" algn="tl">
                    <a:srgbClr val="FFFFFF"/>
                  </a:outerShdw>
                </a:effectLst>
              </a:rPr>
              <a:t>Write an AVR program to initialize the SPI for master, mode 0, with CLCK frequency = </a:t>
            </a:r>
            <a:r>
              <a:rPr lang="en-US" b="1" dirty="0" err="1">
                <a:effectLst>
                  <a:outerShdw blurRad="38100" dist="38100" dir="2700000" algn="tl">
                    <a:srgbClr val="FFFFFF"/>
                  </a:outerShdw>
                </a:effectLst>
              </a:rPr>
              <a:t>Fosc</a:t>
            </a:r>
            <a:r>
              <a:rPr lang="en-US" b="1" dirty="0">
                <a:effectLst>
                  <a:outerShdw blurRad="38100" dist="38100" dir="2700000" algn="tl">
                    <a:srgbClr val="FFFFFF"/>
                  </a:outerShdw>
                </a:effectLst>
              </a:rPr>
              <a:t>/16, and then transmit </a:t>
            </a:r>
            <a:r>
              <a:rPr lang="en-US" b="1" dirty="0" smtClean="0">
                <a:effectLst>
                  <a:outerShdw blurRad="38100" dist="38100" dir="2700000" algn="tl">
                    <a:srgbClr val="FFFFFF"/>
                  </a:outerShdw>
                </a:effectLst>
              </a:rPr>
              <a:t>0 to 255 </a:t>
            </a:r>
            <a:r>
              <a:rPr lang="en-US" b="1" dirty="0">
                <a:effectLst>
                  <a:outerShdw blurRad="38100" dist="38100" dir="2700000" algn="tl">
                    <a:srgbClr val="FFFFFF"/>
                  </a:outerShdw>
                </a:effectLst>
              </a:rPr>
              <a:t>via SPI repeatedly. The received data should be displayed on Port </a:t>
            </a:r>
            <a:r>
              <a:rPr lang="en-US" b="1" dirty="0" smtClean="0">
                <a:effectLst>
                  <a:outerShdw blurRad="38100" dist="38100" dir="2700000" algn="tl">
                    <a:srgbClr val="FFFFFF"/>
                  </a:outerShdw>
                </a:effectLst>
              </a:rPr>
              <a:t>A and </a:t>
            </a:r>
            <a:r>
              <a:rPr lang="en-US" b="1" dirty="0">
                <a:effectLst>
                  <a:outerShdw blurRad="38100" dist="38100" dir="2700000" algn="tl">
                    <a:srgbClr val="FFFFFF"/>
                  </a:outerShdw>
                </a:effectLst>
              </a:rPr>
              <a:t>s</a:t>
            </a:r>
            <a:r>
              <a:rPr lang="en-US" b="1" dirty="0" smtClean="0">
                <a:effectLst>
                  <a:outerShdw blurRad="38100" dist="38100" dir="2700000" algn="tl">
                    <a:srgbClr val="FFFFFF"/>
                  </a:outerShdw>
                </a:effectLst>
              </a:rPr>
              <a:t>end back the received no.</a:t>
            </a:r>
            <a:endParaRPr lang="en-US" b="1" dirty="0">
              <a:effectLst>
                <a:outerShdw blurRad="38100" dist="38100" dir="2700000" algn="tl">
                  <a:srgbClr val="FFFFFF"/>
                </a:outerShdw>
              </a:effectLst>
            </a:endParaRPr>
          </a:p>
        </p:txBody>
      </p:sp>
    </p:spTree>
    <p:extLst>
      <p:ext uri="{BB962C8B-B14F-4D97-AF65-F5344CB8AC3E}">
        <p14:creationId xmlns:p14="http://schemas.microsoft.com/office/powerpoint/2010/main" val="35268110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44067" name="Rectangle 3"/>
          <p:cNvSpPr>
            <a:spLocks noGrp="1" noChangeArrowheads="1"/>
          </p:cNvSpPr>
          <p:nvPr>
            <p:ph type="body" idx="1"/>
          </p:nvPr>
        </p:nvSpPr>
        <p:spPr>
          <a:xfrm>
            <a:off x="304800" y="762000"/>
            <a:ext cx="8458200" cy="6096000"/>
          </a:xfrm>
          <a:solidFill>
            <a:schemeClr val="bg1"/>
          </a:solidFill>
        </p:spPr>
        <p:txBody>
          <a:bodyPr/>
          <a:lstStyle/>
          <a:p>
            <a:pPr marL="571500" indent="-571500">
              <a:lnSpc>
                <a:spcPct val="80000"/>
              </a:lnSpc>
            </a:pPr>
            <a:r>
              <a:rPr lang="en-US" sz="2200" b="1">
                <a:latin typeface="Courier New" pitchFamily="49" charset="0"/>
              </a:rPr>
              <a:t>When AVR is configured as a master, the SPI will not control the SS pin. If you want to make SS high or low, you have to do it by writing 1 or 0, respectively, to the SS bit of Port B. Slave operating mode</a:t>
            </a:r>
          </a:p>
          <a:p>
            <a:pPr marL="571500" indent="-571500">
              <a:lnSpc>
                <a:spcPct val="80000"/>
              </a:lnSpc>
              <a:buFont typeface="Wingdings" pitchFamily="2" charset="2"/>
              <a:buNone/>
            </a:pPr>
            <a:r>
              <a:rPr lang="en-US" sz="2200" b="1">
                <a:solidFill>
                  <a:srgbClr val="0000CC"/>
                </a:solidFill>
                <a:latin typeface="Courier New" pitchFamily="49" charset="0"/>
              </a:rPr>
              <a:t>Slave Operating Mode</a:t>
            </a:r>
            <a:endParaRPr lang="en-US" sz="2200" b="1">
              <a:latin typeface="Courier New" pitchFamily="49" charset="0"/>
            </a:endParaRPr>
          </a:p>
          <a:p>
            <a:pPr marL="571500" indent="-571500">
              <a:lnSpc>
                <a:spcPct val="80000"/>
              </a:lnSpc>
            </a:pPr>
            <a:r>
              <a:rPr lang="en-US" sz="2200" b="1">
                <a:latin typeface="Courier New" pitchFamily="49" charset="0"/>
              </a:rPr>
              <a:t>When AVR is configured as a slave, the function of the SPI interface depends on the SS pin. If the SS is driven high, MISO is tri-stated and the SPI interface sleeps. Only the contents of SPDR may be updated in this state.</a:t>
            </a:r>
          </a:p>
          <a:p>
            <a:pPr marL="571500" indent="-571500">
              <a:lnSpc>
                <a:spcPct val="80000"/>
              </a:lnSpc>
            </a:pPr>
            <a:r>
              <a:rPr lang="en-US" sz="2200" b="1">
                <a:latin typeface="Courier New" pitchFamily="49" charset="0"/>
              </a:rPr>
              <a:t>When SS is driven low, the data will be shifted by incoming clock pulses on the SCK pin.</a:t>
            </a:r>
          </a:p>
          <a:p>
            <a:pPr marL="571500" indent="-571500">
              <a:lnSpc>
                <a:spcPct val="80000"/>
              </a:lnSpc>
            </a:pPr>
            <a:r>
              <a:rPr lang="en-US" sz="2200" b="1">
                <a:latin typeface="Courier New" pitchFamily="49" charset="0"/>
              </a:rPr>
              <a:t>SPIF changes to one when the last bit of a byte has been shifted completely. Notice that the slave can place new data to be sent into SPDR before reading the incoming data; this is because in AVR there are two one-byte buffers to store received data.</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sz="2800" b="1">
                <a:effectLst>
                  <a:outerShdw blurRad="38100" dist="38100" dir="2700000" algn="tl">
                    <a:srgbClr val="C0C0C0"/>
                  </a:outerShdw>
                </a:effectLst>
                <a:latin typeface="Courier New" pitchFamily="49" charset="0"/>
              </a:rPr>
              <a:t>SPI Programming in AVR</a:t>
            </a:r>
          </a:p>
        </p:txBody>
      </p:sp>
      <p:sp>
        <p:nvSpPr>
          <p:cNvPr id="347139" name="Rectangle 3"/>
          <p:cNvSpPr>
            <a:spLocks noGrp="1" noChangeArrowheads="1"/>
          </p:cNvSpPr>
          <p:nvPr>
            <p:ph type="body" idx="1"/>
          </p:nvPr>
        </p:nvSpPr>
        <p:spPr>
          <a:xfrm>
            <a:off x="304800" y="762000"/>
            <a:ext cx="8458200" cy="6096000"/>
          </a:xfrm>
          <a:solidFill>
            <a:schemeClr val="bg1"/>
          </a:solidFill>
        </p:spPr>
        <p:txBody>
          <a:bodyPr/>
          <a:lstStyle/>
          <a:p>
            <a:pPr marL="571500" indent="-571500">
              <a:lnSpc>
                <a:spcPct val="80000"/>
              </a:lnSpc>
              <a:buFont typeface="Wingdings" pitchFamily="2" charset="2"/>
              <a:buNone/>
            </a:pPr>
            <a:r>
              <a:rPr lang="en-US" sz="2200" b="1">
                <a:solidFill>
                  <a:srgbClr val="0000CC"/>
                </a:solidFill>
                <a:latin typeface="Courier New" pitchFamily="49" charset="0"/>
              </a:rPr>
              <a:t>Slave Operating Mode</a:t>
            </a:r>
            <a:endParaRPr lang="en-US" sz="2200" b="1">
              <a:latin typeface="Courier New" pitchFamily="49" charset="0"/>
            </a:endParaRPr>
          </a:p>
          <a:p>
            <a:pPr marL="571500" indent="-571500">
              <a:lnSpc>
                <a:spcPct val="80000"/>
              </a:lnSpc>
            </a:pPr>
            <a:r>
              <a:rPr lang="en-US" sz="2200" b="1">
                <a:latin typeface="Courier New" pitchFamily="49" charset="0"/>
              </a:rPr>
              <a:t>In slave mode there is no need to set SCK frequency because the SCK is generated by the master.</a:t>
            </a:r>
          </a:p>
          <a:p>
            <a:pPr marL="571500" indent="-571500">
              <a:lnSpc>
                <a:spcPct val="80000"/>
              </a:lnSpc>
            </a:pPr>
            <a:r>
              <a:rPr lang="en-US" sz="2200" b="1">
                <a:latin typeface="Courier New" pitchFamily="49" charset="0"/>
              </a:rPr>
              <a:t>But you must select the SPI mode (Clock Phase and Clock Polarity) and Data Order to match with SPI mode and Data Order of the other side (master device).</a:t>
            </a:r>
          </a:p>
          <a:p>
            <a:pPr marL="571500" indent="-571500">
              <a:lnSpc>
                <a:spcPct val="80000"/>
              </a:lnSpc>
            </a:pPr>
            <a:r>
              <a:rPr lang="en-US" sz="2200" b="1">
                <a:latin typeface="Courier New" pitchFamily="49" charset="0"/>
              </a:rPr>
              <a:t>Finally you should enable the SPI by setting the SPIE bit of SPCR to one. See Next Example which is the slave version of Previous Example.</a:t>
            </a:r>
          </a:p>
          <a:p>
            <a:pPr marL="571500" indent="-571500">
              <a:lnSpc>
                <a:spcPct val="80000"/>
              </a:lnSpc>
            </a:pPr>
            <a:endParaRPr lang="en-US" sz="2200" b="1">
              <a:latin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600" b="1" dirty="0" smtClean="0">
                <a:solidFill>
                  <a:srgbClr val="008000"/>
                </a:solidFill>
                <a:latin typeface="Consolas"/>
              </a:rPr>
              <a:t>////////////////////// </a:t>
            </a:r>
            <a:r>
              <a:rPr lang="en-US" sz="1600" b="1" dirty="0">
                <a:solidFill>
                  <a:srgbClr val="FF0000"/>
                </a:solidFill>
                <a:latin typeface="Consolas"/>
              </a:rPr>
              <a:t>SPI SLAVE PROGRAM PAGE 1/2  </a:t>
            </a:r>
            <a:r>
              <a:rPr lang="en-US" sz="1600" b="1" dirty="0" smtClean="0">
                <a:solidFill>
                  <a:srgbClr val="008000"/>
                </a:solidFill>
                <a:latin typeface="Consolas"/>
              </a:rPr>
              <a:t>///////////////////////</a:t>
            </a:r>
            <a:endParaRPr lang="en-US" sz="1600" b="1" dirty="0">
              <a:solidFill>
                <a:prstClr val="black"/>
              </a:solidFill>
              <a:latin typeface="Consolas"/>
            </a:endParaRPr>
          </a:p>
          <a:p>
            <a:pPr marL="0" indent="0">
              <a:buNone/>
            </a:pPr>
            <a:endParaRPr lang="en-US" sz="1600" b="1" dirty="0" smtClean="0">
              <a:solidFill>
                <a:prstClr val="black"/>
              </a:solidFill>
              <a:latin typeface="Consolas"/>
            </a:endParaRPr>
          </a:p>
          <a:p>
            <a:pPr marL="0" indent="0">
              <a:buNone/>
            </a:pPr>
            <a:r>
              <a:rPr lang="en-US" sz="1600" b="1" dirty="0" smtClean="0">
                <a:solidFill>
                  <a:srgbClr val="0000FF"/>
                </a:solidFill>
                <a:latin typeface="Consolas"/>
              </a:rPr>
              <a:t>#</a:t>
            </a:r>
            <a:r>
              <a:rPr lang="en-US" sz="1600" b="1" dirty="0">
                <a:solidFill>
                  <a:srgbClr val="0000FF"/>
                </a:solidFill>
                <a:latin typeface="Consolas"/>
              </a:rPr>
              <a:t>define</a:t>
            </a:r>
            <a:r>
              <a:rPr lang="en-US" sz="1600" b="1" dirty="0">
                <a:solidFill>
                  <a:prstClr val="black"/>
                </a:solidFill>
                <a:latin typeface="Consolas"/>
              </a:rPr>
              <a:t> F_CPU 1000000UL  </a:t>
            </a:r>
            <a:r>
              <a:rPr lang="en-US" sz="1600" b="1" dirty="0" smtClean="0">
                <a:solidFill>
                  <a:prstClr val="black"/>
                </a:solidFill>
                <a:latin typeface="Consolas"/>
              </a:rPr>
              <a:t>	</a:t>
            </a:r>
            <a:r>
              <a:rPr lang="en-US" sz="1600" b="1" dirty="0" smtClean="0">
                <a:solidFill>
                  <a:srgbClr val="008000"/>
                </a:solidFill>
                <a:latin typeface="Consolas"/>
              </a:rPr>
              <a:t>// </a:t>
            </a:r>
            <a:r>
              <a:rPr lang="en-US" sz="1600" b="1" dirty="0">
                <a:solidFill>
                  <a:srgbClr val="008000"/>
                </a:solidFill>
                <a:latin typeface="Consolas"/>
              </a:rPr>
              <a:t>define crystal frequency for </a:t>
            </a:r>
            <a:r>
              <a:rPr lang="en-US" sz="1600" b="1" dirty="0" err="1">
                <a:solidFill>
                  <a:srgbClr val="008000"/>
                </a:solidFill>
                <a:latin typeface="Consolas"/>
              </a:rPr>
              <a:t>delay.h</a:t>
            </a:r>
            <a:endParaRPr lang="en-US" sz="1600" b="1" dirty="0">
              <a:solidFill>
                <a:prstClr val="black"/>
              </a:solidFill>
              <a:latin typeface="Consolas"/>
            </a:endParaRPr>
          </a:p>
          <a:p>
            <a:pPr marL="0" indent="0">
              <a:buNone/>
            </a:pPr>
            <a:r>
              <a:rPr lang="en-US" sz="1600" b="1" dirty="0">
                <a:solidFill>
                  <a:srgbClr val="0000FF"/>
                </a:solidFill>
                <a:latin typeface="Consolas"/>
              </a:rPr>
              <a:t>#include</a:t>
            </a:r>
            <a:r>
              <a:rPr lang="en-US" sz="1600" b="1" dirty="0">
                <a:solidFill>
                  <a:prstClr val="black"/>
                </a:solidFill>
                <a:latin typeface="Consolas"/>
              </a:rPr>
              <a:t> </a:t>
            </a:r>
            <a:r>
              <a:rPr lang="en-US" sz="1600" b="1" dirty="0">
                <a:solidFill>
                  <a:srgbClr val="A31515"/>
                </a:solidFill>
                <a:latin typeface="Consolas"/>
              </a:rPr>
              <a:t>&lt;</a:t>
            </a:r>
            <a:r>
              <a:rPr lang="en-US" sz="1600" b="1" dirty="0" err="1">
                <a:solidFill>
                  <a:srgbClr val="A31515"/>
                </a:solidFill>
                <a:latin typeface="Consolas"/>
              </a:rPr>
              <a:t>avr</a:t>
            </a:r>
            <a:r>
              <a:rPr lang="en-US" sz="1600" b="1" dirty="0">
                <a:solidFill>
                  <a:srgbClr val="A31515"/>
                </a:solidFill>
                <a:latin typeface="Consolas"/>
              </a:rPr>
              <a:t>/</a:t>
            </a:r>
            <a:r>
              <a:rPr lang="en-US" sz="1600" b="1" dirty="0" err="1">
                <a:solidFill>
                  <a:srgbClr val="A31515"/>
                </a:solidFill>
                <a:latin typeface="Consolas"/>
              </a:rPr>
              <a:t>io.h</a:t>
            </a:r>
            <a:r>
              <a:rPr lang="en-US" sz="1600" b="1" dirty="0">
                <a:solidFill>
                  <a:srgbClr val="A31515"/>
                </a:solidFill>
                <a:latin typeface="Consolas"/>
              </a:rPr>
              <a:t>&gt;</a:t>
            </a:r>
            <a:r>
              <a:rPr lang="en-US" sz="1600" b="1" dirty="0">
                <a:solidFill>
                  <a:prstClr val="black"/>
                </a:solidFill>
                <a:latin typeface="Consolas"/>
              </a:rPr>
              <a:t>  </a:t>
            </a:r>
            <a:r>
              <a:rPr lang="en-US" sz="1600" b="1" dirty="0" smtClean="0">
                <a:solidFill>
                  <a:prstClr val="black"/>
                </a:solidFill>
                <a:latin typeface="Consolas"/>
              </a:rPr>
              <a:t>		</a:t>
            </a:r>
            <a:r>
              <a:rPr lang="en-US" sz="1600" b="1" dirty="0" smtClean="0">
                <a:solidFill>
                  <a:srgbClr val="008000"/>
                </a:solidFill>
                <a:latin typeface="Consolas"/>
              </a:rPr>
              <a:t>// </a:t>
            </a:r>
            <a:r>
              <a:rPr lang="en-US" sz="1600" b="1" dirty="0">
                <a:solidFill>
                  <a:srgbClr val="008000"/>
                </a:solidFill>
                <a:latin typeface="Consolas"/>
              </a:rPr>
              <a:t>standard AVR header</a:t>
            </a:r>
            <a:endParaRPr lang="en-US" sz="1600" b="1" dirty="0">
              <a:solidFill>
                <a:prstClr val="black"/>
              </a:solidFill>
              <a:latin typeface="Consolas"/>
            </a:endParaRPr>
          </a:p>
          <a:p>
            <a:pPr marL="0" indent="0">
              <a:buNone/>
            </a:pPr>
            <a:r>
              <a:rPr lang="en-US" sz="1600" b="1" dirty="0">
                <a:solidFill>
                  <a:srgbClr val="0000FF"/>
                </a:solidFill>
                <a:latin typeface="Consolas"/>
              </a:rPr>
              <a:t>#include</a:t>
            </a:r>
            <a:r>
              <a:rPr lang="en-US" sz="1600" b="1" dirty="0">
                <a:solidFill>
                  <a:prstClr val="black"/>
                </a:solidFill>
                <a:latin typeface="Consolas"/>
              </a:rPr>
              <a:t> </a:t>
            </a:r>
            <a:r>
              <a:rPr lang="en-US" sz="1600" b="1" dirty="0">
                <a:solidFill>
                  <a:srgbClr val="A31515"/>
                </a:solidFill>
                <a:latin typeface="Consolas"/>
              </a:rPr>
              <a:t>&lt;</a:t>
            </a:r>
            <a:r>
              <a:rPr lang="en-US" sz="1600" b="1" dirty="0" err="1">
                <a:solidFill>
                  <a:srgbClr val="A31515"/>
                </a:solidFill>
                <a:latin typeface="Consolas"/>
              </a:rPr>
              <a:t>util</a:t>
            </a:r>
            <a:r>
              <a:rPr lang="en-US" sz="1600" b="1" dirty="0">
                <a:solidFill>
                  <a:srgbClr val="A31515"/>
                </a:solidFill>
                <a:latin typeface="Consolas"/>
              </a:rPr>
              <a:t>/</a:t>
            </a:r>
            <a:r>
              <a:rPr lang="en-US" sz="1600" b="1" dirty="0" err="1">
                <a:solidFill>
                  <a:srgbClr val="A31515"/>
                </a:solidFill>
                <a:latin typeface="Consolas"/>
              </a:rPr>
              <a:t>delay.h</a:t>
            </a:r>
            <a:r>
              <a:rPr lang="en-US" sz="1600" b="1" dirty="0">
                <a:solidFill>
                  <a:srgbClr val="A31515"/>
                </a:solidFill>
                <a:latin typeface="Consolas"/>
              </a:rPr>
              <a:t>&gt;</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SS </a:t>
            </a:r>
            <a:r>
              <a:rPr lang="en-US" sz="1600" b="1" dirty="0" smtClean="0">
                <a:solidFill>
                  <a:prstClr val="black"/>
                </a:solidFill>
                <a:latin typeface="Consolas"/>
              </a:rPr>
              <a:t>4			</a:t>
            </a:r>
            <a:r>
              <a:rPr lang="en-US" sz="1600" b="1" dirty="0" smtClean="0">
                <a:solidFill>
                  <a:srgbClr val="008000"/>
                </a:solidFill>
                <a:latin typeface="Consolas"/>
              </a:rPr>
              <a:t>// </a:t>
            </a:r>
            <a:r>
              <a:rPr lang="en-US" sz="1600" b="1" dirty="0">
                <a:solidFill>
                  <a:srgbClr val="008000"/>
                </a:solidFill>
                <a:latin typeface="Consolas"/>
              </a:rPr>
              <a:t>Slave Select        is Bit No.4</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MOSI 5 </a:t>
            </a:r>
            <a:r>
              <a:rPr lang="en-US" sz="1600" b="1" dirty="0" smtClean="0">
                <a:solidFill>
                  <a:prstClr val="black"/>
                </a:solidFill>
                <a:latin typeface="Consolas"/>
              </a:rPr>
              <a:t>			</a:t>
            </a:r>
            <a:r>
              <a:rPr lang="en-US" sz="1600" b="1" dirty="0" smtClean="0">
                <a:solidFill>
                  <a:srgbClr val="008000"/>
                </a:solidFill>
                <a:latin typeface="Consolas"/>
              </a:rPr>
              <a:t>// </a:t>
            </a:r>
            <a:r>
              <a:rPr lang="en-US" sz="1600" b="1" dirty="0">
                <a:solidFill>
                  <a:srgbClr val="008000"/>
                </a:solidFill>
                <a:latin typeface="Consolas"/>
              </a:rPr>
              <a:t>Master Out Slave In is Bit No.5</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MISO </a:t>
            </a:r>
            <a:r>
              <a:rPr lang="en-US" sz="1600" b="1" dirty="0" smtClean="0">
                <a:solidFill>
                  <a:prstClr val="black"/>
                </a:solidFill>
                <a:latin typeface="Consolas"/>
              </a:rPr>
              <a:t>6			</a:t>
            </a:r>
            <a:r>
              <a:rPr lang="en-US" sz="1600" b="1" dirty="0" smtClean="0">
                <a:solidFill>
                  <a:srgbClr val="008000"/>
                </a:solidFill>
                <a:latin typeface="Consolas"/>
              </a:rPr>
              <a:t>// </a:t>
            </a:r>
            <a:r>
              <a:rPr lang="en-US" sz="1600" b="1" dirty="0">
                <a:solidFill>
                  <a:srgbClr val="008000"/>
                </a:solidFill>
                <a:latin typeface="Consolas"/>
              </a:rPr>
              <a:t>Master In Slave Out is Bit No.6</a:t>
            </a:r>
            <a:endParaRPr lang="en-US" sz="1600" b="1" dirty="0">
              <a:solidFill>
                <a:prstClr val="black"/>
              </a:solidFill>
              <a:latin typeface="Consolas"/>
            </a:endParaRPr>
          </a:p>
          <a:p>
            <a:pPr marL="0" indent="0">
              <a:buNone/>
            </a:pPr>
            <a:r>
              <a:rPr lang="en-US" sz="1600" b="1" dirty="0">
                <a:solidFill>
                  <a:srgbClr val="0000FF"/>
                </a:solidFill>
                <a:latin typeface="Consolas"/>
              </a:rPr>
              <a:t>#define</a:t>
            </a:r>
            <a:r>
              <a:rPr lang="en-US" sz="1600" b="1" dirty="0">
                <a:solidFill>
                  <a:prstClr val="black"/>
                </a:solidFill>
                <a:latin typeface="Consolas"/>
              </a:rPr>
              <a:t> SCK 7 </a:t>
            </a:r>
            <a:r>
              <a:rPr lang="en-US" sz="1600" b="1" dirty="0" smtClean="0">
                <a:solidFill>
                  <a:prstClr val="black"/>
                </a:solidFill>
                <a:latin typeface="Consolas"/>
              </a:rPr>
              <a:t>			</a:t>
            </a:r>
            <a:r>
              <a:rPr lang="en-US" sz="1600" b="1" dirty="0" smtClean="0">
                <a:solidFill>
                  <a:srgbClr val="008000"/>
                </a:solidFill>
                <a:latin typeface="Consolas"/>
              </a:rPr>
              <a:t>// </a:t>
            </a:r>
            <a:r>
              <a:rPr lang="en-US" sz="1600" b="1" dirty="0">
                <a:solidFill>
                  <a:srgbClr val="008000"/>
                </a:solidFill>
                <a:latin typeface="Consolas"/>
              </a:rPr>
              <a:t>Shift Clock         is Bit No.7</a:t>
            </a:r>
            <a:endParaRPr lang="en-US" sz="1600" b="1" dirty="0">
              <a:solidFill>
                <a:prstClr val="black"/>
              </a:solidFill>
              <a:latin typeface="Consolas"/>
            </a:endParaRPr>
          </a:p>
          <a:p>
            <a:pPr marL="0" indent="0">
              <a:buNone/>
            </a:pPr>
            <a:endParaRPr lang="en-US" sz="1600" b="1" dirty="0">
              <a:solidFill>
                <a:prstClr val="black"/>
              </a:solidFill>
              <a:latin typeface="Consolas"/>
            </a:endParaRPr>
          </a:p>
          <a:p>
            <a:pPr marL="0" indent="0">
              <a:buNone/>
            </a:pPr>
            <a:r>
              <a:rPr lang="en-US" sz="1600" b="1" dirty="0">
                <a:solidFill>
                  <a:srgbClr val="0000FF"/>
                </a:solidFill>
                <a:latin typeface="Consolas"/>
              </a:rPr>
              <a:t>void</a:t>
            </a:r>
            <a:r>
              <a:rPr lang="en-US" sz="1600" b="1" dirty="0">
                <a:solidFill>
                  <a:prstClr val="black"/>
                </a:solidFill>
                <a:latin typeface="Consolas"/>
              </a:rPr>
              <a:t> </a:t>
            </a:r>
            <a:r>
              <a:rPr lang="en-US" sz="1600" b="1" dirty="0" err="1">
                <a:solidFill>
                  <a:prstClr val="black"/>
                </a:solidFill>
                <a:latin typeface="Consolas"/>
              </a:rPr>
              <a:t>SPI_SlaveInit</a:t>
            </a:r>
            <a:r>
              <a:rPr lang="en-US" sz="1600" b="1" dirty="0">
                <a:solidFill>
                  <a:prstClr val="black"/>
                </a:solidFill>
                <a:latin typeface="Consolas"/>
              </a:rPr>
              <a:t>(</a:t>
            </a:r>
            <a:r>
              <a:rPr lang="en-US" sz="1600" b="1" dirty="0">
                <a:solidFill>
                  <a:srgbClr val="0000FF"/>
                </a:solidFill>
                <a:latin typeface="Consolas"/>
              </a:rPr>
              <a:t>void</a:t>
            </a:r>
            <a:r>
              <a:rPr lang="en-US" sz="1600" b="1" dirty="0">
                <a:solidFill>
                  <a:prstClr val="black"/>
                </a:solidFill>
                <a:latin typeface="Consolas"/>
              </a:rPr>
              <a:t>){</a:t>
            </a:r>
          </a:p>
          <a:p>
            <a:pPr marL="0" indent="0">
              <a:buNone/>
            </a:pPr>
            <a:r>
              <a:rPr lang="en-US" sz="1600" b="1" dirty="0" smtClean="0">
                <a:solidFill>
                  <a:prstClr val="black"/>
                </a:solidFill>
                <a:latin typeface="Consolas"/>
              </a:rPr>
              <a:t>	DDRB </a:t>
            </a:r>
            <a:r>
              <a:rPr lang="en-US" sz="1600" b="1" dirty="0">
                <a:solidFill>
                  <a:prstClr val="black"/>
                </a:solidFill>
                <a:latin typeface="Consolas"/>
              </a:rPr>
              <a:t>|= (1&lt;&lt;MISO); </a:t>
            </a:r>
            <a:r>
              <a:rPr lang="en-US" sz="1600" b="1" dirty="0" smtClean="0">
                <a:solidFill>
                  <a:prstClr val="black"/>
                </a:solidFill>
                <a:latin typeface="Consolas"/>
              </a:rPr>
              <a:t>	</a:t>
            </a:r>
            <a:r>
              <a:rPr lang="en-US" sz="1600" b="1" dirty="0" smtClean="0">
                <a:solidFill>
                  <a:srgbClr val="008000"/>
                </a:solidFill>
                <a:latin typeface="Consolas"/>
              </a:rPr>
              <a:t>// </a:t>
            </a:r>
            <a:r>
              <a:rPr lang="en-US" sz="1600" b="1" dirty="0">
                <a:solidFill>
                  <a:srgbClr val="008000"/>
                </a:solidFill>
                <a:latin typeface="Consolas"/>
              </a:rPr>
              <a:t>Set MISO as an Output Pin</a:t>
            </a:r>
            <a:endParaRPr lang="en-US" sz="1600" b="1" dirty="0">
              <a:solidFill>
                <a:prstClr val="black"/>
              </a:solidFill>
              <a:latin typeface="Consolas"/>
            </a:endParaRPr>
          </a:p>
          <a:p>
            <a:pPr marL="0" indent="0">
              <a:buNone/>
            </a:pPr>
            <a:r>
              <a:rPr lang="en-US" sz="1600" b="1" dirty="0" smtClean="0">
                <a:solidFill>
                  <a:srgbClr val="008000"/>
                </a:solidFill>
                <a:latin typeface="Consolas"/>
              </a:rPr>
              <a:t>	// </a:t>
            </a:r>
            <a:r>
              <a:rPr lang="en-US" sz="1600" b="1" dirty="0">
                <a:solidFill>
                  <a:srgbClr val="008000"/>
                </a:solidFill>
                <a:latin typeface="Consolas"/>
              </a:rPr>
              <a:t>Set MOSI, SCK and SS as Input Pins</a:t>
            </a:r>
            <a:endParaRPr lang="en-US" sz="1600" b="1" dirty="0">
              <a:solidFill>
                <a:prstClr val="black"/>
              </a:solidFill>
              <a:latin typeface="Consolas"/>
            </a:endParaRPr>
          </a:p>
          <a:p>
            <a:pPr marL="0" indent="0">
              <a:buNone/>
            </a:pPr>
            <a:r>
              <a:rPr lang="en-US" sz="1600" b="1" dirty="0" smtClean="0">
                <a:solidFill>
                  <a:prstClr val="black"/>
                </a:solidFill>
                <a:latin typeface="Consolas"/>
              </a:rPr>
              <a:t>	DDRB </a:t>
            </a:r>
            <a:r>
              <a:rPr lang="en-US" sz="1600" b="1" dirty="0">
                <a:solidFill>
                  <a:prstClr val="black"/>
                </a:solidFill>
                <a:latin typeface="Consolas"/>
              </a:rPr>
              <a:t>&amp;= ~(1&lt;&lt;MOSI) &amp; ~(1&lt;&lt;SCK) &amp; ~(1&lt;&lt;SS) ; </a:t>
            </a:r>
          </a:p>
          <a:p>
            <a:pPr marL="0" indent="0">
              <a:buNone/>
            </a:pPr>
            <a:r>
              <a:rPr lang="en-US" sz="1600" b="1" dirty="0" smtClean="0">
                <a:solidFill>
                  <a:srgbClr val="008000"/>
                </a:solidFill>
                <a:latin typeface="Consolas"/>
              </a:rPr>
              <a:t>	// </a:t>
            </a:r>
            <a:r>
              <a:rPr lang="en-US" sz="1600" b="1" dirty="0">
                <a:solidFill>
                  <a:srgbClr val="008000"/>
                </a:solidFill>
                <a:latin typeface="Consolas"/>
              </a:rPr>
              <a:t>Enable SPI as a Slave Device</a:t>
            </a:r>
            <a:endParaRPr lang="en-US" sz="1600" b="1" dirty="0">
              <a:solidFill>
                <a:prstClr val="black"/>
              </a:solidFill>
              <a:latin typeface="Consolas"/>
            </a:endParaRPr>
          </a:p>
          <a:p>
            <a:pPr marL="0" indent="0">
              <a:buNone/>
            </a:pPr>
            <a:r>
              <a:rPr lang="en-US" sz="1600" b="1" dirty="0" smtClean="0">
                <a:solidFill>
                  <a:prstClr val="black"/>
                </a:solidFill>
                <a:latin typeface="Consolas"/>
              </a:rPr>
              <a:t>	SPCR </a:t>
            </a:r>
            <a:r>
              <a:rPr lang="en-US" sz="1600" b="1" dirty="0">
                <a:solidFill>
                  <a:prstClr val="black"/>
                </a:solidFill>
                <a:latin typeface="Consolas"/>
              </a:rPr>
              <a:t>= (1&lt;&lt;SPE);</a:t>
            </a:r>
          </a:p>
          <a:p>
            <a:pPr marL="0" indent="0">
              <a:buNone/>
            </a:pPr>
            <a:r>
              <a:rPr lang="en-US" sz="1600" b="1" dirty="0" smtClean="0">
                <a:solidFill>
                  <a:prstClr val="black"/>
                </a:solidFill>
                <a:latin typeface="Consolas"/>
              </a:rPr>
              <a:t>}</a:t>
            </a:r>
            <a:endParaRPr lang="en-US" sz="1600" b="1" dirty="0">
              <a:solidFill>
                <a:prstClr val="black"/>
              </a:solidFill>
              <a:latin typeface="Consolas"/>
            </a:endParaRPr>
          </a:p>
        </p:txBody>
      </p:sp>
      <p:sp>
        <p:nvSpPr>
          <p:cNvPr id="348163" name="Text Box 3"/>
          <p:cNvSpPr txBox="1">
            <a:spLocks noChangeArrowheads="1"/>
          </p:cNvSpPr>
          <p:nvPr/>
        </p:nvSpPr>
        <p:spPr bwMode="auto">
          <a:xfrm>
            <a:off x="304800" y="228600"/>
            <a:ext cx="8458200" cy="646331"/>
          </a:xfrm>
          <a:prstGeom prst="rect">
            <a:avLst/>
          </a:prstGeom>
          <a:gradFill rotWithShape="1">
            <a:gsLst>
              <a:gs pos="0">
                <a:srgbClr val="00CCFF"/>
              </a:gs>
              <a:gs pos="50000">
                <a:schemeClr val="bg1"/>
              </a:gs>
              <a:gs pos="100000">
                <a:srgbClr val="00CCFF"/>
              </a:gs>
            </a:gsLst>
            <a:lin ang="5400000" scaled="1"/>
          </a:gradFill>
          <a:ln w="38100" cmpd="dbl">
            <a:solidFill>
              <a:schemeClr val="tx1"/>
            </a:solidFill>
            <a:miter lim="800000"/>
            <a:headEnd/>
            <a:tailEnd/>
          </a:ln>
          <a:effectLst/>
        </p:spPr>
        <p:txBody>
          <a:bodyPr>
            <a:spAutoFit/>
          </a:bodyPr>
          <a:lstStyle/>
          <a:p>
            <a:pPr>
              <a:spcBef>
                <a:spcPct val="50000"/>
              </a:spcBef>
            </a:pPr>
            <a:r>
              <a:rPr lang="en-US" b="1" dirty="0">
                <a:effectLst>
                  <a:outerShdw blurRad="38100" dist="38100" dir="2700000" algn="tl">
                    <a:srgbClr val="FFFFFF"/>
                  </a:outerShdw>
                </a:effectLst>
              </a:rPr>
              <a:t>Write an AVR program to initialize the SPI for slave, mode 0, and Show the received data on Port A</a:t>
            </a:r>
          </a:p>
        </p:txBody>
      </p:sp>
    </p:spTree>
    <p:extLst>
      <p:ext uri="{BB962C8B-B14F-4D97-AF65-F5344CB8AC3E}">
        <p14:creationId xmlns:p14="http://schemas.microsoft.com/office/powerpoint/2010/main" val="34767784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0" indent="0">
              <a:buNone/>
            </a:pPr>
            <a:r>
              <a:rPr lang="en-US" sz="1600" b="1" dirty="0" smtClean="0">
                <a:solidFill>
                  <a:srgbClr val="008000"/>
                </a:solidFill>
                <a:latin typeface="Consolas"/>
              </a:rPr>
              <a:t>////////////////////// </a:t>
            </a:r>
            <a:r>
              <a:rPr lang="en-US" sz="1600" b="1" dirty="0">
                <a:solidFill>
                  <a:srgbClr val="FF0000"/>
                </a:solidFill>
                <a:latin typeface="Consolas"/>
              </a:rPr>
              <a:t>SPI SLAVE PROGRAM PAGE </a:t>
            </a:r>
            <a:r>
              <a:rPr lang="en-US" sz="1600" b="1" dirty="0" smtClean="0">
                <a:solidFill>
                  <a:srgbClr val="FF0000"/>
                </a:solidFill>
                <a:latin typeface="Consolas"/>
              </a:rPr>
              <a:t>2/2  </a:t>
            </a:r>
            <a:r>
              <a:rPr lang="en-US" sz="1600" b="1" dirty="0" smtClean="0">
                <a:solidFill>
                  <a:srgbClr val="008000"/>
                </a:solidFill>
                <a:latin typeface="Consolas"/>
              </a:rPr>
              <a:t>///////////////////////</a:t>
            </a:r>
            <a:endParaRPr lang="en-US" sz="1600" b="1" dirty="0">
              <a:solidFill>
                <a:prstClr val="black"/>
              </a:solidFill>
              <a:latin typeface="Consolas"/>
            </a:endParaRPr>
          </a:p>
          <a:p>
            <a:pPr marL="0" indent="0">
              <a:buNone/>
            </a:pPr>
            <a:r>
              <a:rPr lang="en-US" sz="1600" b="1" dirty="0" smtClean="0">
                <a:solidFill>
                  <a:srgbClr val="0000FF"/>
                </a:solidFill>
                <a:latin typeface="Consolas"/>
              </a:rPr>
              <a:t>unsigned</a:t>
            </a:r>
            <a:r>
              <a:rPr lang="en-US" sz="1600" b="1" dirty="0" smtClean="0">
                <a:solidFill>
                  <a:prstClr val="black"/>
                </a:solidFill>
                <a:latin typeface="Consolas"/>
              </a:rPr>
              <a:t> </a:t>
            </a:r>
            <a:r>
              <a:rPr lang="en-US" sz="1600" b="1" dirty="0">
                <a:solidFill>
                  <a:srgbClr val="0000FF"/>
                </a:solidFill>
                <a:latin typeface="Consolas"/>
              </a:rPr>
              <a:t>char</a:t>
            </a:r>
            <a:r>
              <a:rPr lang="en-US" sz="1600" b="1" dirty="0">
                <a:solidFill>
                  <a:prstClr val="black"/>
                </a:solidFill>
                <a:latin typeface="Consolas"/>
              </a:rPr>
              <a:t> </a:t>
            </a:r>
            <a:r>
              <a:rPr lang="en-US" sz="1600" b="1" dirty="0" err="1">
                <a:solidFill>
                  <a:prstClr val="black"/>
                </a:solidFill>
                <a:latin typeface="Consolas"/>
              </a:rPr>
              <a:t>SPI_SlaveReceive</a:t>
            </a:r>
            <a:r>
              <a:rPr lang="en-US" sz="1600" b="1" dirty="0">
                <a:solidFill>
                  <a:prstClr val="black"/>
                </a:solidFill>
                <a:latin typeface="Consolas"/>
              </a:rPr>
              <a:t>(</a:t>
            </a:r>
            <a:r>
              <a:rPr lang="en-US" sz="1600" b="1" dirty="0">
                <a:solidFill>
                  <a:srgbClr val="0000FF"/>
                </a:solidFill>
                <a:latin typeface="Consolas"/>
              </a:rPr>
              <a:t>unsigned</a:t>
            </a:r>
            <a:r>
              <a:rPr lang="en-US" sz="1600" b="1" dirty="0">
                <a:solidFill>
                  <a:prstClr val="black"/>
                </a:solidFill>
                <a:latin typeface="Consolas"/>
              </a:rPr>
              <a:t> </a:t>
            </a:r>
            <a:r>
              <a:rPr lang="en-US" sz="1600" b="1" dirty="0">
                <a:solidFill>
                  <a:srgbClr val="0000FF"/>
                </a:solidFill>
                <a:latin typeface="Consolas"/>
              </a:rPr>
              <a:t>char</a:t>
            </a:r>
            <a:r>
              <a:rPr lang="en-US" sz="1600" b="1" dirty="0">
                <a:solidFill>
                  <a:prstClr val="black"/>
                </a:solidFill>
                <a:latin typeface="Consolas"/>
              </a:rPr>
              <a:t> </a:t>
            </a:r>
            <a:r>
              <a:rPr lang="en-US" sz="1600" b="1" dirty="0" err="1">
                <a:solidFill>
                  <a:prstClr val="black"/>
                </a:solidFill>
                <a:latin typeface="Consolas"/>
              </a:rPr>
              <a:t>cData</a:t>
            </a:r>
            <a:r>
              <a:rPr lang="en-US" sz="1600" b="1" dirty="0">
                <a:solidFill>
                  <a:prstClr val="black"/>
                </a:solidFill>
                <a:latin typeface="Consolas"/>
              </a:rPr>
              <a:t>){</a:t>
            </a:r>
          </a:p>
          <a:p>
            <a:pPr marL="0" indent="0">
              <a:buNone/>
            </a:pPr>
            <a:r>
              <a:rPr lang="nn-NO" sz="1600" b="1" dirty="0" smtClean="0">
                <a:solidFill>
                  <a:prstClr val="black"/>
                </a:solidFill>
                <a:latin typeface="Consolas"/>
              </a:rPr>
              <a:t>	SPDR </a:t>
            </a:r>
            <a:r>
              <a:rPr lang="nn-NO" sz="1600" b="1" dirty="0">
                <a:solidFill>
                  <a:prstClr val="black"/>
                </a:solidFill>
                <a:latin typeface="Consolas"/>
              </a:rPr>
              <a:t>= cData; </a:t>
            </a:r>
            <a:r>
              <a:rPr lang="nn-NO" sz="1600" b="1" dirty="0" smtClean="0">
                <a:solidFill>
                  <a:prstClr val="black"/>
                </a:solidFill>
                <a:latin typeface="Consolas"/>
              </a:rPr>
              <a:t>				</a:t>
            </a:r>
            <a:r>
              <a:rPr lang="nn-NO" sz="1600" b="1" dirty="0" smtClean="0">
                <a:solidFill>
                  <a:srgbClr val="008000"/>
                </a:solidFill>
                <a:latin typeface="Consolas"/>
              </a:rPr>
              <a:t>// </a:t>
            </a:r>
            <a:r>
              <a:rPr lang="nn-NO" sz="1600" b="1" dirty="0">
                <a:solidFill>
                  <a:srgbClr val="008000"/>
                </a:solidFill>
                <a:latin typeface="Consolas"/>
              </a:rPr>
              <a:t>send cData to master</a:t>
            </a:r>
            <a:endParaRPr lang="nn-NO" sz="1600" b="1" dirty="0">
              <a:solidFill>
                <a:prstClr val="black"/>
              </a:solidFill>
              <a:latin typeface="Consolas"/>
            </a:endParaRPr>
          </a:p>
          <a:p>
            <a:pPr marL="0" indent="0">
              <a:buNone/>
            </a:pPr>
            <a:r>
              <a:rPr lang="en-US" sz="1600" b="1" dirty="0" smtClean="0">
                <a:solidFill>
                  <a:srgbClr val="008000"/>
                </a:solidFill>
                <a:latin typeface="Consolas"/>
              </a:rPr>
              <a:t>	// </a:t>
            </a:r>
            <a:r>
              <a:rPr lang="en-US" sz="1600" b="1" dirty="0">
                <a:solidFill>
                  <a:srgbClr val="008000"/>
                </a:solidFill>
                <a:latin typeface="Consolas"/>
              </a:rPr>
              <a:t>Wait for reception complete</a:t>
            </a:r>
            <a:endParaRPr lang="en-US" sz="1600" b="1" dirty="0">
              <a:solidFill>
                <a:prstClr val="black"/>
              </a:solidFill>
              <a:latin typeface="Consolas"/>
            </a:endParaRPr>
          </a:p>
          <a:p>
            <a:pPr marL="0" indent="0">
              <a:buNone/>
            </a:pPr>
            <a:r>
              <a:rPr lang="en-US" sz="1600" b="1" dirty="0" smtClean="0">
                <a:solidFill>
                  <a:srgbClr val="0000FF"/>
                </a:solidFill>
                <a:latin typeface="Consolas"/>
              </a:rPr>
              <a:t>	while</a:t>
            </a:r>
            <a:r>
              <a:rPr lang="en-US" sz="1600" b="1" dirty="0">
                <a:solidFill>
                  <a:prstClr val="black"/>
                </a:solidFill>
                <a:latin typeface="Consolas"/>
              </a:rPr>
              <a:t>(!(SPSR &amp; (1&lt;&lt;SPIF)));</a:t>
            </a:r>
          </a:p>
          <a:p>
            <a:pPr marL="0" indent="0">
              <a:buNone/>
            </a:pPr>
            <a:r>
              <a:rPr lang="en-US" sz="1600" b="1" dirty="0" smtClean="0">
                <a:solidFill>
                  <a:srgbClr val="008000"/>
                </a:solidFill>
                <a:latin typeface="Consolas"/>
              </a:rPr>
              <a:t>	// </a:t>
            </a:r>
            <a:r>
              <a:rPr lang="en-US" sz="1600" b="1" dirty="0">
                <a:solidFill>
                  <a:srgbClr val="008000"/>
                </a:solidFill>
                <a:latin typeface="Consolas"/>
              </a:rPr>
              <a:t>Return received data </a:t>
            </a:r>
            <a:endParaRPr lang="en-US" sz="1600" b="1" dirty="0">
              <a:solidFill>
                <a:prstClr val="black"/>
              </a:solidFill>
              <a:latin typeface="Consolas"/>
            </a:endParaRPr>
          </a:p>
          <a:p>
            <a:pPr marL="0" indent="0">
              <a:buNone/>
            </a:pPr>
            <a:r>
              <a:rPr lang="en-US" sz="1600" b="1" dirty="0" smtClean="0">
                <a:solidFill>
                  <a:srgbClr val="0000FF"/>
                </a:solidFill>
                <a:latin typeface="Consolas"/>
              </a:rPr>
              <a:t>	return</a:t>
            </a:r>
            <a:r>
              <a:rPr lang="en-US" sz="1600" b="1" dirty="0" smtClean="0">
                <a:solidFill>
                  <a:prstClr val="black"/>
                </a:solidFill>
                <a:latin typeface="Consolas"/>
              </a:rPr>
              <a:t> </a:t>
            </a:r>
            <a:r>
              <a:rPr lang="en-US" sz="1600" b="1" dirty="0">
                <a:solidFill>
                  <a:prstClr val="black"/>
                </a:solidFill>
                <a:latin typeface="Consolas"/>
              </a:rPr>
              <a:t>SPDR;</a:t>
            </a:r>
          </a:p>
          <a:p>
            <a:pPr marL="0" indent="0">
              <a:buNone/>
            </a:pPr>
            <a:r>
              <a:rPr lang="en-US" sz="1600" b="1" dirty="0">
                <a:solidFill>
                  <a:prstClr val="black"/>
                </a:solidFill>
                <a:latin typeface="Consolas"/>
              </a:rPr>
              <a:t>}</a:t>
            </a:r>
          </a:p>
          <a:p>
            <a:pPr marL="0" indent="0">
              <a:buNone/>
            </a:pPr>
            <a:endParaRPr lang="en-US" sz="1600" b="1" dirty="0" smtClean="0">
              <a:solidFill>
                <a:srgbClr val="0000FF"/>
              </a:solidFill>
              <a:latin typeface="Consolas"/>
            </a:endParaRPr>
          </a:p>
          <a:p>
            <a:pPr marL="0" indent="0">
              <a:buNone/>
            </a:pPr>
            <a:r>
              <a:rPr lang="en-US" sz="1600" b="1" dirty="0" err="1" smtClean="0">
                <a:solidFill>
                  <a:srgbClr val="0000FF"/>
                </a:solidFill>
                <a:latin typeface="Consolas"/>
              </a:rPr>
              <a:t>int</a:t>
            </a:r>
            <a:r>
              <a:rPr lang="en-US" sz="1600" b="1" dirty="0" smtClean="0">
                <a:solidFill>
                  <a:prstClr val="black"/>
                </a:solidFill>
                <a:latin typeface="Consolas"/>
              </a:rPr>
              <a:t> </a:t>
            </a:r>
            <a:r>
              <a:rPr lang="en-US" sz="1600" b="1" dirty="0">
                <a:solidFill>
                  <a:prstClr val="black"/>
                </a:solidFill>
                <a:latin typeface="Consolas"/>
              </a:rPr>
              <a:t>main(){</a:t>
            </a:r>
          </a:p>
          <a:p>
            <a:pPr marL="0" indent="0">
              <a:buNone/>
            </a:pPr>
            <a:r>
              <a:rPr lang="en-US" sz="1600" b="1" dirty="0" smtClean="0">
                <a:solidFill>
                  <a:prstClr val="black"/>
                </a:solidFill>
                <a:latin typeface="Consolas"/>
              </a:rPr>
              <a:t>	DDRA </a:t>
            </a:r>
            <a:r>
              <a:rPr lang="en-US" sz="1600" b="1" dirty="0">
                <a:solidFill>
                  <a:prstClr val="black"/>
                </a:solidFill>
                <a:latin typeface="Consolas"/>
              </a:rPr>
              <a:t>= 0xFF; </a:t>
            </a:r>
            <a:r>
              <a:rPr lang="en-US" sz="1600" b="1" dirty="0" smtClean="0">
                <a:solidFill>
                  <a:prstClr val="black"/>
                </a:solidFill>
                <a:latin typeface="Consolas"/>
              </a:rPr>
              <a:t>				</a:t>
            </a:r>
            <a:r>
              <a:rPr lang="en-US" sz="1600" b="1" dirty="0" smtClean="0">
                <a:solidFill>
                  <a:srgbClr val="008000"/>
                </a:solidFill>
                <a:latin typeface="Consolas"/>
              </a:rPr>
              <a:t>// </a:t>
            </a:r>
            <a:r>
              <a:rPr lang="en-US" sz="1600" b="1" dirty="0" err="1">
                <a:solidFill>
                  <a:srgbClr val="008000"/>
                </a:solidFill>
                <a:latin typeface="Consolas"/>
              </a:rPr>
              <a:t>PortA</a:t>
            </a:r>
            <a:r>
              <a:rPr lang="en-US" sz="1600" b="1" dirty="0">
                <a:solidFill>
                  <a:srgbClr val="008000"/>
                </a:solidFill>
                <a:latin typeface="Consolas"/>
              </a:rPr>
              <a:t> is Output</a:t>
            </a:r>
            <a:endParaRPr lang="en-US" sz="1600" b="1" dirty="0">
              <a:solidFill>
                <a:prstClr val="black"/>
              </a:solidFill>
              <a:latin typeface="Consolas"/>
            </a:endParaRPr>
          </a:p>
          <a:p>
            <a:pPr marL="0" indent="0">
              <a:buNone/>
            </a:pPr>
            <a:r>
              <a:rPr lang="en-US" sz="1600" b="1" dirty="0" smtClean="0">
                <a:solidFill>
                  <a:prstClr val="black"/>
                </a:solidFill>
                <a:latin typeface="Consolas"/>
              </a:rPr>
              <a:t>	</a:t>
            </a:r>
            <a:r>
              <a:rPr lang="en-US" sz="1600" b="1" dirty="0" err="1" smtClean="0">
                <a:solidFill>
                  <a:prstClr val="black"/>
                </a:solidFill>
                <a:latin typeface="Consolas"/>
              </a:rPr>
              <a:t>SPI_SlaveInit</a:t>
            </a:r>
            <a:r>
              <a:rPr lang="en-US" sz="1600" b="1" dirty="0" smtClean="0">
                <a:solidFill>
                  <a:prstClr val="black"/>
                </a:solidFill>
                <a:latin typeface="Consolas"/>
              </a:rPr>
              <a:t>();				</a:t>
            </a:r>
            <a:r>
              <a:rPr lang="en-US" sz="1600" b="1" dirty="0" smtClean="0">
                <a:solidFill>
                  <a:srgbClr val="008000"/>
                </a:solidFill>
                <a:latin typeface="Consolas"/>
              </a:rPr>
              <a:t>// </a:t>
            </a:r>
            <a:r>
              <a:rPr lang="en-US" sz="1600" b="1" dirty="0">
                <a:solidFill>
                  <a:srgbClr val="008000"/>
                </a:solidFill>
                <a:latin typeface="Consolas"/>
              </a:rPr>
              <a:t>configure as SPI Slave </a:t>
            </a:r>
            <a:endParaRPr lang="en-US" sz="1600" b="1" dirty="0">
              <a:solidFill>
                <a:prstClr val="black"/>
              </a:solidFill>
              <a:latin typeface="Consolas"/>
            </a:endParaRPr>
          </a:p>
          <a:p>
            <a:pPr marL="0" indent="0">
              <a:buNone/>
            </a:pPr>
            <a:r>
              <a:rPr lang="en-US" sz="1600" b="1" dirty="0" smtClean="0">
                <a:solidFill>
                  <a:srgbClr val="0000FF"/>
                </a:solidFill>
                <a:latin typeface="Consolas"/>
              </a:rPr>
              <a:t>	while</a:t>
            </a:r>
            <a:r>
              <a:rPr lang="en-US" sz="1600" b="1" dirty="0" smtClean="0">
                <a:solidFill>
                  <a:prstClr val="black"/>
                </a:solidFill>
                <a:latin typeface="Consolas"/>
              </a:rPr>
              <a:t>(1</a:t>
            </a:r>
            <a:r>
              <a:rPr lang="en-US" sz="1600" b="1" dirty="0">
                <a:solidFill>
                  <a:prstClr val="black"/>
                </a:solidFill>
                <a:latin typeface="Consolas"/>
              </a:rPr>
              <a:t>)</a:t>
            </a:r>
          </a:p>
          <a:p>
            <a:pPr marL="0" indent="0">
              <a:buNone/>
            </a:pPr>
            <a:r>
              <a:rPr lang="en-US" sz="1600" b="1" dirty="0" smtClean="0">
                <a:solidFill>
                  <a:srgbClr val="008000"/>
                </a:solidFill>
                <a:latin typeface="Consolas"/>
              </a:rPr>
              <a:t>		// </a:t>
            </a:r>
            <a:r>
              <a:rPr lang="en-US" sz="1600" b="1" dirty="0">
                <a:solidFill>
                  <a:srgbClr val="008000"/>
                </a:solidFill>
                <a:latin typeface="Consolas"/>
              </a:rPr>
              <a:t>send value of PORTA to Master and </a:t>
            </a:r>
            <a:endParaRPr lang="en-US" sz="1600" b="1" dirty="0" smtClean="0">
              <a:solidFill>
                <a:srgbClr val="008000"/>
              </a:solidFill>
              <a:latin typeface="Consolas"/>
            </a:endParaRPr>
          </a:p>
          <a:p>
            <a:pPr marL="0" indent="0">
              <a:buNone/>
            </a:pPr>
            <a:r>
              <a:rPr lang="en-US" sz="1600" b="1" dirty="0" smtClean="0">
                <a:solidFill>
                  <a:srgbClr val="008000"/>
                </a:solidFill>
                <a:latin typeface="Consolas"/>
              </a:rPr>
              <a:t>		// Show </a:t>
            </a:r>
            <a:r>
              <a:rPr lang="en-US" sz="1600" b="1" dirty="0">
                <a:solidFill>
                  <a:srgbClr val="008000"/>
                </a:solidFill>
                <a:latin typeface="Consolas"/>
              </a:rPr>
              <a:t>Received data at PORTA </a:t>
            </a:r>
            <a:endParaRPr lang="en-US" sz="1600" b="1" dirty="0">
              <a:solidFill>
                <a:prstClr val="black"/>
              </a:solidFill>
              <a:latin typeface="Consolas"/>
            </a:endParaRPr>
          </a:p>
          <a:p>
            <a:pPr marL="0" indent="0">
              <a:buNone/>
            </a:pPr>
            <a:r>
              <a:rPr lang="en-US" sz="1600" b="1" dirty="0" smtClean="0">
                <a:solidFill>
                  <a:prstClr val="black"/>
                </a:solidFill>
                <a:latin typeface="Consolas"/>
              </a:rPr>
              <a:t>		PORTA  </a:t>
            </a:r>
            <a:r>
              <a:rPr lang="en-US" sz="1600" b="1" dirty="0">
                <a:solidFill>
                  <a:prstClr val="black"/>
                </a:solidFill>
                <a:latin typeface="Consolas"/>
              </a:rPr>
              <a:t>= </a:t>
            </a:r>
            <a:r>
              <a:rPr lang="en-US" sz="1600" b="1" dirty="0" err="1">
                <a:solidFill>
                  <a:prstClr val="black"/>
                </a:solidFill>
                <a:latin typeface="Consolas"/>
              </a:rPr>
              <a:t>SPI_SlaveReceive</a:t>
            </a:r>
            <a:r>
              <a:rPr lang="en-US" sz="1600" b="1" dirty="0">
                <a:solidFill>
                  <a:prstClr val="black"/>
                </a:solidFill>
                <a:latin typeface="Consolas"/>
              </a:rPr>
              <a:t>(PORTA);</a:t>
            </a:r>
          </a:p>
          <a:p>
            <a:pPr marL="0" indent="0">
              <a:buNone/>
            </a:pPr>
            <a:r>
              <a:rPr lang="en-US" sz="1600" b="1" dirty="0" smtClean="0">
                <a:solidFill>
                  <a:srgbClr val="0000FF"/>
                </a:solidFill>
                <a:latin typeface="Consolas"/>
              </a:rPr>
              <a:t>	return</a:t>
            </a:r>
            <a:r>
              <a:rPr lang="en-US" sz="1600" b="1" dirty="0" smtClean="0">
                <a:solidFill>
                  <a:prstClr val="black"/>
                </a:solidFill>
                <a:latin typeface="Consolas"/>
              </a:rPr>
              <a:t> </a:t>
            </a:r>
            <a:r>
              <a:rPr lang="en-US" sz="1600" b="1" dirty="0">
                <a:solidFill>
                  <a:prstClr val="black"/>
                </a:solidFill>
                <a:latin typeface="Consolas"/>
              </a:rPr>
              <a:t>0;</a:t>
            </a:r>
          </a:p>
          <a:p>
            <a:pPr marL="0" indent="0">
              <a:buNone/>
            </a:pPr>
            <a:r>
              <a:rPr lang="en-US" sz="1600" b="1" dirty="0" smtClean="0">
                <a:solidFill>
                  <a:prstClr val="black"/>
                </a:solidFill>
                <a:latin typeface="Consolas"/>
              </a:rPr>
              <a:t>}</a:t>
            </a:r>
            <a:endParaRPr lang="en-US" sz="1600" b="1" dirty="0">
              <a:solidFill>
                <a:prstClr val="black"/>
              </a:solidFill>
              <a:latin typeface="Consolas"/>
            </a:endParaRPr>
          </a:p>
        </p:txBody>
      </p:sp>
      <p:sp>
        <p:nvSpPr>
          <p:cNvPr id="348163" name="Text Box 3"/>
          <p:cNvSpPr txBox="1">
            <a:spLocks noChangeArrowheads="1"/>
          </p:cNvSpPr>
          <p:nvPr/>
        </p:nvSpPr>
        <p:spPr bwMode="auto">
          <a:xfrm>
            <a:off x="304800" y="228600"/>
            <a:ext cx="8458200" cy="646331"/>
          </a:xfrm>
          <a:prstGeom prst="rect">
            <a:avLst/>
          </a:prstGeom>
          <a:gradFill rotWithShape="1">
            <a:gsLst>
              <a:gs pos="0">
                <a:srgbClr val="00CCFF"/>
              </a:gs>
              <a:gs pos="50000">
                <a:schemeClr val="bg1"/>
              </a:gs>
              <a:gs pos="100000">
                <a:srgbClr val="00CCFF"/>
              </a:gs>
            </a:gsLst>
            <a:lin ang="5400000" scaled="1"/>
          </a:gradFill>
          <a:ln w="38100" cmpd="dbl">
            <a:solidFill>
              <a:schemeClr val="tx1"/>
            </a:solidFill>
            <a:miter lim="800000"/>
            <a:headEnd/>
            <a:tailEnd/>
          </a:ln>
          <a:effectLst/>
        </p:spPr>
        <p:txBody>
          <a:bodyPr>
            <a:spAutoFit/>
          </a:bodyPr>
          <a:lstStyle/>
          <a:p>
            <a:pPr>
              <a:spcBef>
                <a:spcPct val="50000"/>
              </a:spcBef>
            </a:pPr>
            <a:r>
              <a:rPr lang="en-US" b="1" dirty="0">
                <a:effectLst>
                  <a:outerShdw blurRad="38100" dist="38100" dir="2700000" algn="tl">
                    <a:srgbClr val="FFFFFF"/>
                  </a:outerShdw>
                </a:effectLst>
              </a:rPr>
              <a:t>Write an AVR program to initialize the SPI for slave, mode 0, </a:t>
            </a:r>
            <a:r>
              <a:rPr lang="en-US" b="1" dirty="0" smtClean="0">
                <a:effectLst>
                  <a:outerShdw blurRad="38100" dist="38100" dir="2700000" algn="tl">
                    <a:srgbClr val="FFFFFF"/>
                  </a:outerShdw>
                </a:effectLst>
              </a:rPr>
              <a:t>and Show the received data on Port A</a:t>
            </a:r>
            <a:endParaRPr lang="en-US" b="1" dirty="0">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sz="3200" b="1">
                <a:latin typeface="Courier New" pitchFamily="49" charset="0"/>
              </a:rPr>
              <a:t>MAX7221 Interfacing and Prog…</a:t>
            </a:r>
          </a:p>
        </p:txBody>
      </p:sp>
      <p:sp>
        <p:nvSpPr>
          <p:cNvPr id="352262" name="Rectangle 6"/>
          <p:cNvSpPr>
            <a:spLocks noGrp="1" noChangeArrowheads="1"/>
          </p:cNvSpPr>
          <p:nvPr>
            <p:ph type="body" idx="1"/>
          </p:nvPr>
        </p:nvSpPr>
        <p:spPr>
          <a:xfrm>
            <a:off x="533400" y="762000"/>
            <a:ext cx="6934200" cy="2438400"/>
          </a:xfrm>
          <a:solidFill>
            <a:schemeClr val="bg1"/>
          </a:solidFill>
          <a:ln/>
        </p:spPr>
        <p:txBody>
          <a:bodyPr/>
          <a:lstStyle/>
          <a:p>
            <a:pPr marL="571500" indent="-571500">
              <a:lnSpc>
                <a:spcPct val="90000"/>
              </a:lnSpc>
              <a:buFont typeface="Wingdings" pitchFamily="2" charset="2"/>
              <a:buNone/>
            </a:pPr>
            <a:r>
              <a:rPr lang="en-US" sz="2100" b="1">
                <a:solidFill>
                  <a:srgbClr val="0000CC"/>
                </a:solidFill>
                <a:latin typeface="Courier New" pitchFamily="49" charset="0"/>
              </a:rPr>
              <a:t>7-Segment Display</a:t>
            </a:r>
            <a:r>
              <a:rPr lang="en-US" sz="2100" b="1">
                <a:latin typeface="Courier New" pitchFamily="49" charset="0"/>
              </a:rPr>
              <a:t>:</a:t>
            </a:r>
          </a:p>
          <a:p>
            <a:pPr marL="571500" indent="-571500">
              <a:lnSpc>
                <a:spcPct val="90000"/>
              </a:lnSpc>
            </a:pPr>
            <a:r>
              <a:rPr lang="en-US" sz="2100" b="1">
                <a:latin typeface="Courier New" pitchFamily="49" charset="0"/>
              </a:rPr>
              <a:t>In many applications, when you want to display numbers, 7-segments are the best choice. These displays are made of 7 LEDs to show different numbers plus another LED to display the decimal point.</a:t>
            </a:r>
          </a:p>
        </p:txBody>
      </p:sp>
      <p:pic>
        <p:nvPicPr>
          <p:cNvPr id="352263" name="Picture 7"/>
          <p:cNvPicPr>
            <a:picLocks noChangeAspect="1" noChangeArrowheads="1"/>
          </p:cNvPicPr>
          <p:nvPr/>
        </p:nvPicPr>
        <p:blipFill>
          <a:blip r:embed="rId2"/>
          <a:srcRect/>
          <a:stretch>
            <a:fillRect/>
          </a:stretch>
        </p:blipFill>
        <p:spPr bwMode="auto">
          <a:xfrm>
            <a:off x="7331075" y="838200"/>
            <a:ext cx="1697038" cy="2438400"/>
          </a:xfrm>
          <a:prstGeom prst="rect">
            <a:avLst/>
          </a:prstGeom>
          <a:noFill/>
          <a:ln w="9525">
            <a:noFill/>
            <a:miter lim="800000"/>
            <a:headEnd/>
            <a:tailEnd/>
          </a:ln>
          <a:effectLst/>
        </p:spPr>
      </p:pic>
      <p:pic>
        <p:nvPicPr>
          <p:cNvPr id="352265" name="Picture 9"/>
          <p:cNvPicPr>
            <a:picLocks noChangeAspect="1" noChangeArrowheads="1"/>
          </p:cNvPicPr>
          <p:nvPr/>
        </p:nvPicPr>
        <p:blipFill>
          <a:blip r:embed="rId3"/>
          <a:srcRect/>
          <a:stretch>
            <a:fillRect/>
          </a:stretch>
        </p:blipFill>
        <p:spPr bwMode="auto">
          <a:xfrm>
            <a:off x="381000" y="3352800"/>
            <a:ext cx="8458200" cy="269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sz="3200" b="1">
                <a:latin typeface="Courier New" pitchFamily="49" charset="0"/>
              </a:rPr>
              <a:t>MAX7221 Interfacing and Prog…</a:t>
            </a:r>
          </a:p>
        </p:txBody>
      </p:sp>
      <p:sp>
        <p:nvSpPr>
          <p:cNvPr id="353283" name="Rectangle 3"/>
          <p:cNvSpPr>
            <a:spLocks noGrp="1" noChangeArrowheads="1"/>
          </p:cNvSpPr>
          <p:nvPr>
            <p:ph type="body" idx="1"/>
          </p:nvPr>
        </p:nvSpPr>
        <p:spPr>
          <a:xfrm>
            <a:off x="228600" y="762000"/>
            <a:ext cx="8610600" cy="5867400"/>
          </a:xfrm>
          <a:solidFill>
            <a:schemeClr val="bg1"/>
          </a:solidFill>
          <a:ln/>
        </p:spPr>
        <p:txBody>
          <a:bodyPr/>
          <a:lstStyle/>
          <a:p>
            <a:pPr marL="571500" indent="-571500">
              <a:lnSpc>
                <a:spcPct val="90000"/>
              </a:lnSpc>
            </a:pPr>
            <a:r>
              <a:rPr lang="en-US" sz="2200" b="1">
                <a:latin typeface="Courier New" pitchFamily="49" charset="0"/>
              </a:rPr>
              <a:t>If you want to connect four 7-segment LEDs directly to a microcontroller you need 4 x 8 = 32 pins. This is not feasible.</a:t>
            </a:r>
          </a:p>
          <a:p>
            <a:pPr marL="571500" indent="-571500">
              <a:lnSpc>
                <a:spcPct val="90000"/>
              </a:lnSpc>
            </a:pPr>
            <a:r>
              <a:rPr lang="en-US" sz="2200" b="1">
                <a:latin typeface="Courier New" pitchFamily="49" charset="0"/>
              </a:rPr>
              <a:t>The MAX7221 IC is supports up to eight 7-segment LEDs. We can connect the MAX7221 to the AVR chip using SPI protocol and control up to eight 7-segment LEDs.</a:t>
            </a:r>
          </a:p>
          <a:p>
            <a:pPr marL="571500" indent="-571500">
              <a:lnSpc>
                <a:spcPct val="90000"/>
              </a:lnSpc>
            </a:pPr>
            <a:r>
              <a:rPr lang="en-US" sz="2200" b="1">
                <a:latin typeface="Courier New" pitchFamily="49" charset="0"/>
              </a:rPr>
              <a:t>The MAX7221 contains an internal decoder that can be used to convert binary numbers to 7-segment codes. That means we do not need to refresh the 7-segment LEDs.</a:t>
            </a:r>
          </a:p>
          <a:p>
            <a:pPr marL="571500" indent="-571500">
              <a:lnSpc>
                <a:spcPct val="90000"/>
              </a:lnSpc>
            </a:pPr>
            <a:r>
              <a:rPr lang="en-US" sz="2200" b="1">
                <a:latin typeface="Courier New" pitchFamily="49" charset="0"/>
              </a:rPr>
              <a:t>All you need to do is to send a binary number to the MAX7221, and the chip decodes the binary data and displays the number.</a:t>
            </a:r>
          </a:p>
          <a:p>
            <a:pPr marL="571500" indent="-571500">
              <a:lnSpc>
                <a:spcPct val="90000"/>
              </a:lnSpc>
            </a:pPr>
            <a:r>
              <a:rPr lang="en-US" sz="2200" b="1">
                <a:latin typeface="Courier New" pitchFamily="49" charset="0"/>
              </a:rPr>
              <a:t>The device includes analog and digital brightness control, an 8x8 static RAM that stores each digit, and a test mode that forces all LEDs 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sz="3200" b="1">
                <a:latin typeface="Courier New" pitchFamily="49" charset="0"/>
              </a:rPr>
              <a:t>MAX7221 Pins and Connections</a:t>
            </a:r>
          </a:p>
        </p:txBody>
      </p:sp>
      <p:sp>
        <p:nvSpPr>
          <p:cNvPr id="354307" name="Rectangle 3"/>
          <p:cNvSpPr>
            <a:spLocks noGrp="1" noChangeArrowheads="1"/>
          </p:cNvSpPr>
          <p:nvPr>
            <p:ph type="body" idx="1"/>
          </p:nvPr>
        </p:nvSpPr>
        <p:spPr>
          <a:xfrm>
            <a:off x="228600" y="914400"/>
            <a:ext cx="5867400" cy="3124200"/>
          </a:xfrm>
          <a:solidFill>
            <a:schemeClr val="bg1"/>
          </a:solidFill>
          <a:ln/>
        </p:spPr>
        <p:txBody>
          <a:bodyPr/>
          <a:lstStyle/>
          <a:p>
            <a:pPr marL="571500" indent="-571500"/>
            <a:r>
              <a:rPr lang="en-US" sz="2200" b="1">
                <a:latin typeface="Courier New" pitchFamily="49" charset="0"/>
              </a:rPr>
              <a:t>The MAX7221 is a 24-pin DIP chip. It can be directly connected to the AVR and con-trol up to eight 7-segment LEDs. A resistor or a potentiometer is the only external component that you need. Next, we will discuss the pins of the MAX7221.</a:t>
            </a:r>
          </a:p>
        </p:txBody>
      </p:sp>
      <p:pic>
        <p:nvPicPr>
          <p:cNvPr id="354308" name="Picture 4"/>
          <p:cNvPicPr>
            <a:picLocks noChangeAspect="1" noChangeArrowheads="1"/>
          </p:cNvPicPr>
          <p:nvPr/>
        </p:nvPicPr>
        <p:blipFill>
          <a:blip r:embed="rId2"/>
          <a:srcRect/>
          <a:stretch>
            <a:fillRect/>
          </a:stretch>
        </p:blipFill>
        <p:spPr bwMode="auto">
          <a:xfrm>
            <a:off x="6096000" y="685800"/>
            <a:ext cx="2916238" cy="3635375"/>
          </a:xfrm>
          <a:prstGeom prst="rect">
            <a:avLst/>
          </a:prstGeom>
          <a:noFill/>
          <a:ln w="9525">
            <a:noFill/>
            <a:miter lim="800000"/>
            <a:headEnd/>
            <a:tailEnd/>
          </a:ln>
          <a:effectLst/>
        </p:spPr>
      </p:pic>
      <p:sp>
        <p:nvSpPr>
          <p:cNvPr id="354309" name="Rectangle 5"/>
          <p:cNvSpPr>
            <a:spLocks noChangeArrowheads="1"/>
          </p:cNvSpPr>
          <p:nvPr/>
        </p:nvSpPr>
        <p:spPr bwMode="auto">
          <a:xfrm>
            <a:off x="228600" y="4343400"/>
            <a:ext cx="8610600" cy="2286000"/>
          </a:xfrm>
          <a:prstGeom prst="rect">
            <a:avLst/>
          </a:prstGeom>
          <a:solidFill>
            <a:schemeClr val="bg1"/>
          </a:solidFill>
          <a:ln w="9525">
            <a:noFill/>
            <a:miter lim="800000"/>
            <a:headEnd/>
            <a:tailEnd/>
          </a:ln>
          <a:effectLst/>
        </p:spPr>
        <p:txBody>
          <a:bodyPr/>
          <a:lstStyle/>
          <a:p>
            <a:pPr marL="571500" indent="-571500" eaLnBrk="1" hangingPunct="1">
              <a:spcBef>
                <a:spcPct val="20000"/>
              </a:spcBef>
              <a:buClr>
                <a:schemeClr val="accent1"/>
              </a:buClr>
              <a:buSzPct val="65000"/>
              <a:buFont typeface="Wingdings" pitchFamily="2" charset="2"/>
              <a:buNone/>
            </a:pPr>
            <a:r>
              <a:rPr lang="en-US" sz="2200" b="1">
                <a:solidFill>
                  <a:srgbClr val="0000CC"/>
                </a:solidFill>
                <a:latin typeface="Courier New" pitchFamily="49" charset="0"/>
              </a:rPr>
              <a:t>GND</a:t>
            </a:r>
            <a:r>
              <a:rPr lang="en-US" sz="2200" b="1">
                <a:latin typeface="Courier New" pitchFamily="49" charset="0"/>
              </a:rPr>
              <a:t>: Pin 4 and pin 9 are the ground. These should be connected to system ground</a:t>
            </a:r>
          </a:p>
          <a:p>
            <a:pPr marL="571500" indent="-571500" eaLnBrk="1" hangingPunct="1">
              <a:spcBef>
                <a:spcPct val="20000"/>
              </a:spcBef>
              <a:buClr>
                <a:schemeClr val="accent1"/>
              </a:buClr>
              <a:buSzPct val="65000"/>
              <a:buFont typeface="Wingdings" pitchFamily="2" charset="2"/>
              <a:buNone/>
            </a:pPr>
            <a:r>
              <a:rPr lang="en-US" sz="2200" b="1">
                <a:solidFill>
                  <a:srgbClr val="0000CC"/>
                </a:solidFill>
                <a:latin typeface="Courier New" pitchFamily="49" charset="0"/>
              </a:rPr>
              <a:t>Vcc</a:t>
            </a:r>
            <a:r>
              <a:rPr lang="en-US" sz="2200" b="1">
                <a:latin typeface="Courier New" pitchFamily="49" charset="0"/>
              </a:rPr>
              <a:t>: Pin 19 is the VCC and should be connected to the +5V.this pin is also the power to drive the 7-segments and the connecting wire to this pin should be able to handle 100-300 mA.</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sz="3200" b="1">
                <a:latin typeface="Courier New" pitchFamily="49" charset="0"/>
              </a:rPr>
              <a:t>MAX7221 Pins and Connections</a:t>
            </a:r>
          </a:p>
        </p:txBody>
      </p:sp>
      <p:sp>
        <p:nvSpPr>
          <p:cNvPr id="356355" name="Rectangle 3"/>
          <p:cNvSpPr>
            <a:spLocks noGrp="1" noChangeArrowheads="1"/>
          </p:cNvSpPr>
          <p:nvPr>
            <p:ph type="body" idx="1"/>
          </p:nvPr>
        </p:nvSpPr>
        <p:spPr>
          <a:xfrm>
            <a:off x="228600" y="914400"/>
            <a:ext cx="5867400" cy="3124200"/>
          </a:xfrm>
          <a:solidFill>
            <a:schemeClr val="bg1"/>
          </a:solidFill>
          <a:ln/>
        </p:spPr>
        <p:txBody>
          <a:bodyPr/>
          <a:lstStyle/>
          <a:p>
            <a:pPr marL="571500" indent="-571500">
              <a:buFont typeface="Wingdings" pitchFamily="2" charset="2"/>
              <a:buNone/>
            </a:pPr>
            <a:r>
              <a:rPr lang="en-US" sz="2200" b="1">
                <a:solidFill>
                  <a:srgbClr val="0000CC"/>
                </a:solidFill>
                <a:latin typeface="Courier New" pitchFamily="49" charset="0"/>
              </a:rPr>
              <a:t>ISET</a:t>
            </a:r>
            <a:r>
              <a:rPr lang="en-US" sz="2200" b="1">
                <a:latin typeface="Courier New" pitchFamily="49" charset="0"/>
              </a:rPr>
              <a:t>: Pin 18 is ISET and sets the maximum segment current. This pin should be connected to VCC through a resistor. A 10KΩ resistor can be connected to this pin. If you want to manually control the intensity of the segments' light, you can replace the resistor with a 50KΩ potentiometer.</a:t>
            </a:r>
          </a:p>
        </p:txBody>
      </p:sp>
      <p:pic>
        <p:nvPicPr>
          <p:cNvPr id="356356" name="Picture 4"/>
          <p:cNvPicPr>
            <a:picLocks noChangeAspect="1" noChangeArrowheads="1"/>
          </p:cNvPicPr>
          <p:nvPr/>
        </p:nvPicPr>
        <p:blipFill>
          <a:blip r:embed="rId2"/>
          <a:srcRect/>
          <a:stretch>
            <a:fillRect/>
          </a:stretch>
        </p:blipFill>
        <p:spPr bwMode="auto">
          <a:xfrm>
            <a:off x="6096000" y="685800"/>
            <a:ext cx="2916238" cy="3635375"/>
          </a:xfrm>
          <a:prstGeom prst="rect">
            <a:avLst/>
          </a:prstGeom>
          <a:noFill/>
          <a:ln w="9525">
            <a:noFill/>
            <a:miter lim="800000"/>
            <a:headEnd/>
            <a:tailEnd/>
          </a:ln>
          <a:effectLst/>
        </p:spPr>
      </p:pic>
      <p:sp>
        <p:nvSpPr>
          <p:cNvPr id="356357" name="Rectangle 5"/>
          <p:cNvSpPr>
            <a:spLocks noChangeArrowheads="1"/>
          </p:cNvSpPr>
          <p:nvPr/>
        </p:nvSpPr>
        <p:spPr bwMode="auto">
          <a:xfrm>
            <a:off x="228600" y="4343400"/>
            <a:ext cx="8610600" cy="1828800"/>
          </a:xfrm>
          <a:prstGeom prst="rect">
            <a:avLst/>
          </a:prstGeom>
          <a:solidFill>
            <a:schemeClr val="bg1"/>
          </a:solidFill>
          <a:ln w="9525">
            <a:noFill/>
            <a:miter lim="800000"/>
            <a:headEnd/>
            <a:tailEnd/>
          </a:ln>
          <a:effectLst/>
        </p:spPr>
        <p:txBody>
          <a:bodyPr/>
          <a:lstStyle/>
          <a:p>
            <a:pPr marL="571500" indent="-571500" eaLnBrk="1" hangingPunct="1">
              <a:spcBef>
                <a:spcPct val="20000"/>
              </a:spcBef>
              <a:buClr>
                <a:schemeClr val="accent1"/>
              </a:buClr>
              <a:buSzPct val="65000"/>
              <a:buFont typeface="Wingdings" pitchFamily="2" charset="2"/>
              <a:buNone/>
            </a:pPr>
            <a:r>
              <a:rPr lang="en-US" sz="2200" b="1">
                <a:solidFill>
                  <a:srgbClr val="0000CC"/>
                </a:solidFill>
                <a:latin typeface="Courier New" pitchFamily="49" charset="0"/>
              </a:rPr>
              <a:t>CS</a:t>
            </a:r>
            <a:r>
              <a:rPr lang="en-US" sz="2200" b="1">
                <a:latin typeface="Courier New" pitchFamily="49" charset="0"/>
              </a:rPr>
              <a:t> :Pin 12 is the chip select pin and should be connected to the SS pin of the AVR. Serial data is loaded into the chip while CS is low, and the last 16 bits of the serial data are latched on CS's rising edge.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sz="3200" b="1">
                <a:latin typeface="Courier New" pitchFamily="49" charset="0"/>
              </a:rPr>
              <a:t>MAX7221 Pins and Connections</a:t>
            </a:r>
          </a:p>
        </p:txBody>
      </p:sp>
      <p:sp>
        <p:nvSpPr>
          <p:cNvPr id="357379" name="Rectangle 3"/>
          <p:cNvSpPr>
            <a:spLocks noGrp="1" noChangeArrowheads="1"/>
          </p:cNvSpPr>
          <p:nvPr>
            <p:ph type="body" idx="1"/>
          </p:nvPr>
        </p:nvSpPr>
        <p:spPr>
          <a:xfrm>
            <a:off x="228600" y="762000"/>
            <a:ext cx="5867400" cy="3429000"/>
          </a:xfrm>
          <a:solidFill>
            <a:schemeClr val="bg1"/>
          </a:solidFill>
          <a:ln/>
        </p:spPr>
        <p:txBody>
          <a:bodyPr/>
          <a:lstStyle/>
          <a:p>
            <a:pPr marL="571500" indent="-571500">
              <a:buFont typeface="Wingdings" pitchFamily="2" charset="2"/>
              <a:buNone/>
            </a:pPr>
            <a:r>
              <a:rPr lang="en-US" sz="2200" b="1">
                <a:solidFill>
                  <a:srgbClr val="0000CC"/>
                </a:solidFill>
                <a:latin typeface="Courier New" pitchFamily="49" charset="0"/>
              </a:rPr>
              <a:t>DIN</a:t>
            </a:r>
            <a:r>
              <a:rPr lang="en-US" sz="2200" b="1">
                <a:latin typeface="Courier New" pitchFamily="49" charset="0"/>
              </a:rPr>
              <a:t>: Pin 1 is the serial data input and should be connected to the MOSI pin of the AVR. On CLK's rising edge, data on this pin is loaded into the internal shift register. Notice that the MAX7221 uses the SPI Mode 0, that is, read on rising edge and change on falling edge..</a:t>
            </a:r>
          </a:p>
        </p:txBody>
      </p:sp>
      <p:pic>
        <p:nvPicPr>
          <p:cNvPr id="357380" name="Picture 4"/>
          <p:cNvPicPr>
            <a:picLocks noChangeAspect="1" noChangeArrowheads="1"/>
          </p:cNvPicPr>
          <p:nvPr/>
        </p:nvPicPr>
        <p:blipFill>
          <a:blip r:embed="rId2"/>
          <a:srcRect/>
          <a:stretch>
            <a:fillRect/>
          </a:stretch>
        </p:blipFill>
        <p:spPr bwMode="auto">
          <a:xfrm>
            <a:off x="6096000" y="685800"/>
            <a:ext cx="2916238" cy="3635375"/>
          </a:xfrm>
          <a:prstGeom prst="rect">
            <a:avLst/>
          </a:prstGeom>
          <a:noFill/>
          <a:ln w="9525">
            <a:noFill/>
            <a:miter lim="800000"/>
            <a:headEnd/>
            <a:tailEnd/>
          </a:ln>
          <a:effectLst/>
        </p:spPr>
      </p:pic>
      <p:sp>
        <p:nvSpPr>
          <p:cNvPr id="357381" name="Rectangle 5"/>
          <p:cNvSpPr>
            <a:spLocks noChangeArrowheads="1"/>
          </p:cNvSpPr>
          <p:nvPr/>
        </p:nvSpPr>
        <p:spPr bwMode="auto">
          <a:xfrm>
            <a:off x="228600" y="4267200"/>
            <a:ext cx="8610600" cy="2590800"/>
          </a:xfrm>
          <a:prstGeom prst="rect">
            <a:avLst/>
          </a:prstGeom>
          <a:solidFill>
            <a:schemeClr val="bg1"/>
          </a:solidFill>
          <a:ln w="9525">
            <a:noFill/>
            <a:miter lim="800000"/>
            <a:headEnd/>
            <a:tailEnd/>
          </a:ln>
          <a:effectLst/>
        </p:spPr>
        <p:txBody>
          <a:bodyPr/>
          <a:lstStyle/>
          <a:p>
            <a:pPr marL="571500" indent="-571500" eaLnBrk="1" hangingPunct="1">
              <a:spcBef>
                <a:spcPct val="20000"/>
              </a:spcBef>
              <a:buClr>
                <a:schemeClr val="accent1"/>
              </a:buClr>
              <a:buSzPct val="65000"/>
              <a:buFont typeface="Wingdings" pitchFamily="2" charset="2"/>
              <a:buNone/>
            </a:pPr>
            <a:r>
              <a:rPr lang="en-US" sz="2200" b="1">
                <a:solidFill>
                  <a:srgbClr val="0000CC"/>
                </a:solidFill>
                <a:latin typeface="Courier New" pitchFamily="49" charset="0"/>
              </a:rPr>
              <a:t>CLK</a:t>
            </a:r>
            <a:r>
              <a:rPr lang="en-US" sz="2200" b="1">
                <a:latin typeface="Courier New" pitchFamily="49" charset="0"/>
              </a:rPr>
              <a:t>: Pin 13 is the serial clock input and should be connected to the SCK pin of the AVR. On MAX7221 the clock input is inactive when CS is high.</a:t>
            </a:r>
          </a:p>
          <a:p>
            <a:pPr marL="571500" indent="-571500" eaLnBrk="1" hangingPunct="1">
              <a:spcBef>
                <a:spcPct val="20000"/>
              </a:spcBef>
              <a:buClr>
                <a:schemeClr val="accent1"/>
              </a:buClr>
              <a:buSzPct val="65000"/>
              <a:buFont typeface="Wingdings" pitchFamily="2" charset="2"/>
              <a:buNone/>
            </a:pPr>
            <a:r>
              <a:rPr lang="en-US" sz="2200" b="1">
                <a:solidFill>
                  <a:srgbClr val="0000CC"/>
                </a:solidFill>
                <a:latin typeface="Courier New" pitchFamily="49" charset="0"/>
              </a:rPr>
              <a:t>DOUT</a:t>
            </a:r>
            <a:r>
              <a:rPr lang="en-US" sz="2200" b="1">
                <a:latin typeface="Courier New" pitchFamily="49" charset="0"/>
              </a:rPr>
              <a:t>: Pin 24 is the serial data output and is used to connect more than one MAX7221 to a single SPI bus.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sz="3200" b="1">
                <a:latin typeface="Courier New" pitchFamily="49" charset="0"/>
              </a:rPr>
              <a:t>SPI BUS Protocol</a:t>
            </a:r>
          </a:p>
        </p:txBody>
      </p:sp>
      <p:sp>
        <p:nvSpPr>
          <p:cNvPr id="319491" name="Rectangle 3"/>
          <p:cNvSpPr>
            <a:spLocks noGrp="1" noChangeArrowheads="1"/>
          </p:cNvSpPr>
          <p:nvPr>
            <p:ph type="body" idx="1"/>
          </p:nvPr>
        </p:nvSpPr>
        <p:spPr>
          <a:xfrm>
            <a:off x="304800" y="914400"/>
            <a:ext cx="8458200" cy="5334000"/>
          </a:xfrm>
        </p:spPr>
        <p:txBody>
          <a:bodyPr/>
          <a:lstStyle/>
          <a:p>
            <a:pPr marL="571500" indent="-571500"/>
            <a:r>
              <a:rPr lang="en-US" sz="2100" b="1">
                <a:latin typeface="Courier New" pitchFamily="49" charset="0"/>
              </a:rPr>
              <a:t>There is also a widely used standard called a </a:t>
            </a:r>
            <a:r>
              <a:rPr lang="en-US" sz="2100" b="1">
                <a:solidFill>
                  <a:srgbClr val="0000CC"/>
                </a:solidFill>
                <a:latin typeface="Courier New" pitchFamily="49" charset="0"/>
              </a:rPr>
              <a:t>3-wire interface</a:t>
            </a:r>
            <a:r>
              <a:rPr lang="en-US" sz="2100" b="1">
                <a:latin typeface="Courier New" pitchFamily="49" charset="0"/>
              </a:rPr>
              <a:t> bus. In a 3-wire interface bus, we have </a:t>
            </a:r>
            <a:r>
              <a:rPr lang="en-US" sz="2100" b="1">
                <a:solidFill>
                  <a:srgbClr val="0000CC"/>
                </a:solidFill>
                <a:latin typeface="Courier New" pitchFamily="49" charset="0"/>
              </a:rPr>
              <a:t>SCLK</a:t>
            </a:r>
            <a:r>
              <a:rPr lang="en-US" sz="2100" b="1">
                <a:latin typeface="Courier New" pitchFamily="49" charset="0"/>
              </a:rPr>
              <a:t> and </a:t>
            </a:r>
            <a:r>
              <a:rPr lang="en-US" sz="2100" b="1">
                <a:solidFill>
                  <a:srgbClr val="0000CC"/>
                </a:solidFill>
                <a:latin typeface="Courier New" pitchFamily="49" charset="0"/>
              </a:rPr>
              <a:t>CE</a:t>
            </a:r>
            <a:r>
              <a:rPr lang="en-US" sz="2100" b="1">
                <a:latin typeface="Courier New" pitchFamily="49" charset="0"/>
              </a:rPr>
              <a:t>, and only a single </a:t>
            </a:r>
            <a:r>
              <a:rPr lang="en-US" sz="2100" b="1">
                <a:solidFill>
                  <a:srgbClr val="0000CC"/>
                </a:solidFill>
                <a:latin typeface="Courier New" pitchFamily="49" charset="0"/>
              </a:rPr>
              <a:t>pin for data transfer</a:t>
            </a:r>
            <a:r>
              <a:rPr lang="en-US" sz="2100" b="1">
                <a:latin typeface="Courier New" pitchFamily="49" charset="0"/>
              </a:rPr>
              <a:t>.</a:t>
            </a:r>
          </a:p>
          <a:p>
            <a:pPr marL="571500" indent="-571500"/>
            <a:r>
              <a:rPr lang="en-US" sz="2100" b="1">
                <a:latin typeface="Courier New" pitchFamily="49" charset="0"/>
              </a:rPr>
              <a:t>The SPI </a:t>
            </a:r>
            <a:r>
              <a:rPr lang="en-US" sz="2100" b="1">
                <a:solidFill>
                  <a:srgbClr val="0000CC"/>
                </a:solidFill>
                <a:latin typeface="Courier New" pitchFamily="49" charset="0"/>
              </a:rPr>
              <a:t>4-wire</a:t>
            </a:r>
            <a:r>
              <a:rPr lang="en-US" sz="2100" b="1">
                <a:latin typeface="Courier New" pitchFamily="49" charset="0"/>
              </a:rPr>
              <a:t> bus can become a </a:t>
            </a:r>
            <a:r>
              <a:rPr lang="en-US" sz="2100" b="1">
                <a:solidFill>
                  <a:srgbClr val="0000CC"/>
                </a:solidFill>
                <a:latin typeface="Courier New" pitchFamily="49" charset="0"/>
              </a:rPr>
              <a:t>3-wire</a:t>
            </a:r>
            <a:r>
              <a:rPr lang="en-US" sz="2100" b="1">
                <a:latin typeface="Courier New" pitchFamily="49" charset="0"/>
              </a:rPr>
              <a:t> interface when the </a:t>
            </a:r>
            <a:r>
              <a:rPr lang="en-US" sz="2100" b="1">
                <a:solidFill>
                  <a:srgbClr val="0000CC"/>
                </a:solidFill>
                <a:latin typeface="Courier New" pitchFamily="49" charset="0"/>
              </a:rPr>
              <a:t>SDI and</a:t>
            </a:r>
            <a:r>
              <a:rPr lang="en-US" sz="2100" b="1">
                <a:latin typeface="Courier New" pitchFamily="49" charset="0"/>
              </a:rPr>
              <a:t> </a:t>
            </a:r>
            <a:r>
              <a:rPr lang="en-US" sz="2100" b="1">
                <a:solidFill>
                  <a:srgbClr val="0000CC"/>
                </a:solidFill>
                <a:latin typeface="Courier New" pitchFamily="49" charset="0"/>
              </a:rPr>
              <a:t>SDO</a:t>
            </a:r>
            <a:r>
              <a:rPr lang="en-US" sz="2100" b="1">
                <a:latin typeface="Courier New" pitchFamily="49" charset="0"/>
              </a:rPr>
              <a:t> </a:t>
            </a:r>
            <a:r>
              <a:rPr lang="en-US" sz="2100" b="1">
                <a:solidFill>
                  <a:srgbClr val="0000CC"/>
                </a:solidFill>
                <a:latin typeface="Courier New" pitchFamily="49" charset="0"/>
              </a:rPr>
              <a:t>data pins are tied</a:t>
            </a:r>
            <a:r>
              <a:rPr lang="en-US" sz="2100" b="1">
                <a:latin typeface="Courier New" pitchFamily="49" charset="0"/>
              </a:rPr>
              <a:t> together.</a:t>
            </a:r>
          </a:p>
          <a:p>
            <a:pPr marL="571500" indent="-571500"/>
            <a:r>
              <a:rPr lang="en-US" sz="2100" b="1">
                <a:latin typeface="Courier New" pitchFamily="49" charset="0"/>
              </a:rPr>
              <a:t>But there are some major differences between the SPI and 3-wire devices in the data transfer protocol.</a:t>
            </a:r>
          </a:p>
          <a:p>
            <a:pPr marL="571500" indent="-571500"/>
            <a:r>
              <a:rPr lang="en-US" sz="2100" b="1">
                <a:latin typeface="Courier New" pitchFamily="49" charset="0"/>
              </a:rPr>
              <a:t>For that reason, a </a:t>
            </a:r>
            <a:r>
              <a:rPr lang="en-US" sz="2100" b="1">
                <a:solidFill>
                  <a:srgbClr val="0000CC"/>
                </a:solidFill>
                <a:latin typeface="Courier New" pitchFamily="49" charset="0"/>
              </a:rPr>
              <a:t>device must support the 3-wire protocol internally</a:t>
            </a:r>
            <a:r>
              <a:rPr lang="en-US" sz="2100" b="1">
                <a:latin typeface="Courier New" pitchFamily="49" charset="0"/>
              </a:rPr>
              <a:t> in order to be used as a 3-wire device.</a:t>
            </a:r>
          </a:p>
          <a:p>
            <a:pPr marL="571500" indent="-571500"/>
            <a:r>
              <a:rPr lang="en-US" sz="2100" b="1">
                <a:latin typeface="Courier New" pitchFamily="49" charset="0"/>
              </a:rPr>
              <a:t>Many devices such as the </a:t>
            </a:r>
            <a:r>
              <a:rPr lang="en-US" sz="2100" b="1">
                <a:solidFill>
                  <a:srgbClr val="0000CC"/>
                </a:solidFill>
                <a:latin typeface="Courier New" pitchFamily="49" charset="0"/>
              </a:rPr>
              <a:t>DS1306</a:t>
            </a:r>
            <a:r>
              <a:rPr lang="en-US" sz="2100" b="1">
                <a:latin typeface="Courier New" pitchFamily="49" charset="0"/>
              </a:rPr>
              <a:t> </a:t>
            </a:r>
            <a:r>
              <a:rPr lang="en-US" sz="2100" b="1">
                <a:solidFill>
                  <a:srgbClr val="0000CC"/>
                </a:solidFill>
                <a:latin typeface="Courier New" pitchFamily="49" charset="0"/>
              </a:rPr>
              <a:t>RTC</a:t>
            </a:r>
            <a:r>
              <a:rPr lang="en-US" sz="2100" b="1">
                <a:latin typeface="Courier New" pitchFamily="49" charset="0"/>
              </a:rPr>
              <a:t> (</a:t>
            </a:r>
            <a:r>
              <a:rPr lang="en-US" sz="2100" b="1">
                <a:solidFill>
                  <a:srgbClr val="0000CC"/>
                </a:solidFill>
                <a:latin typeface="Courier New" pitchFamily="49" charset="0"/>
              </a:rPr>
              <a:t>real-time clock</a:t>
            </a:r>
            <a:r>
              <a:rPr lang="en-US" sz="2100" b="1">
                <a:latin typeface="Courier New" pitchFamily="49" charset="0"/>
              </a:rPr>
              <a:t>) support both SPI and 3-wire protocols.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sz="3200" b="1">
                <a:latin typeface="Courier New" pitchFamily="49" charset="0"/>
              </a:rPr>
              <a:t>MAX7221 Pins and Connections</a:t>
            </a:r>
          </a:p>
        </p:txBody>
      </p:sp>
      <p:sp>
        <p:nvSpPr>
          <p:cNvPr id="358403" name="Rectangle 3"/>
          <p:cNvSpPr>
            <a:spLocks noGrp="1" noChangeArrowheads="1"/>
          </p:cNvSpPr>
          <p:nvPr>
            <p:ph type="body" idx="1"/>
          </p:nvPr>
        </p:nvSpPr>
        <p:spPr>
          <a:xfrm>
            <a:off x="228600" y="1066800"/>
            <a:ext cx="5867400" cy="3048000"/>
          </a:xfrm>
          <a:solidFill>
            <a:schemeClr val="bg1"/>
          </a:solidFill>
          <a:ln/>
        </p:spPr>
        <p:txBody>
          <a:bodyPr/>
          <a:lstStyle/>
          <a:p>
            <a:pPr marL="571500" indent="-571500">
              <a:lnSpc>
                <a:spcPct val="80000"/>
              </a:lnSpc>
              <a:buFont typeface="Wingdings" pitchFamily="2" charset="2"/>
              <a:buNone/>
            </a:pPr>
            <a:r>
              <a:rPr lang="en-US" sz="2200" b="1">
                <a:solidFill>
                  <a:srgbClr val="0000CC"/>
                </a:solidFill>
                <a:latin typeface="Courier New" pitchFamily="49" charset="0"/>
              </a:rPr>
              <a:t>DIG0-DIG7</a:t>
            </a:r>
            <a:r>
              <a:rPr lang="en-US" sz="2200" b="1">
                <a:latin typeface="Courier New" pitchFamily="49" charset="0"/>
              </a:rPr>
              <a:t>: </a:t>
            </a:r>
          </a:p>
          <a:p>
            <a:pPr marL="571500" indent="-571500">
              <a:lnSpc>
                <a:spcPct val="80000"/>
              </a:lnSpc>
              <a:buFont typeface="Wingdings" pitchFamily="2" charset="2"/>
              <a:buNone/>
            </a:pPr>
            <a:r>
              <a:rPr lang="en-US" sz="2200" b="1">
                <a:latin typeface="Courier New" pitchFamily="49" charset="0"/>
              </a:rPr>
              <a:t>	The DIG pins are the 7-segment selector pins and should be connected to the 7-segments' common cathode pin. The MAX7221 chip can control up to eight 7-segment LEDs. These eight 7-segment dispalys are designated as DIGO to DIG7.</a:t>
            </a:r>
          </a:p>
          <a:p>
            <a:pPr marL="571500" indent="-571500">
              <a:lnSpc>
                <a:spcPct val="80000"/>
              </a:lnSpc>
              <a:buFont typeface="Wingdings" pitchFamily="2" charset="2"/>
              <a:buNone/>
            </a:pPr>
            <a:endParaRPr lang="en-US" sz="2200" b="1">
              <a:latin typeface="Courier New" pitchFamily="49" charset="0"/>
            </a:endParaRPr>
          </a:p>
        </p:txBody>
      </p:sp>
      <p:pic>
        <p:nvPicPr>
          <p:cNvPr id="358404" name="Picture 4"/>
          <p:cNvPicPr>
            <a:picLocks noChangeAspect="1" noChangeArrowheads="1"/>
          </p:cNvPicPr>
          <p:nvPr/>
        </p:nvPicPr>
        <p:blipFill>
          <a:blip r:embed="rId2"/>
          <a:srcRect/>
          <a:stretch>
            <a:fillRect/>
          </a:stretch>
        </p:blipFill>
        <p:spPr bwMode="auto">
          <a:xfrm>
            <a:off x="6096000" y="685800"/>
            <a:ext cx="2916238" cy="3635375"/>
          </a:xfrm>
          <a:prstGeom prst="rect">
            <a:avLst/>
          </a:prstGeom>
          <a:noFill/>
          <a:ln w="9525">
            <a:noFill/>
            <a:miter lim="800000"/>
            <a:headEnd/>
            <a:tailEnd/>
          </a:ln>
          <a:effectLst/>
        </p:spPr>
      </p:pic>
      <p:sp>
        <p:nvSpPr>
          <p:cNvPr id="358405" name="Rectangle 5"/>
          <p:cNvSpPr>
            <a:spLocks noChangeArrowheads="1"/>
          </p:cNvSpPr>
          <p:nvPr/>
        </p:nvSpPr>
        <p:spPr bwMode="auto">
          <a:xfrm>
            <a:off x="228600" y="4267200"/>
            <a:ext cx="8610600" cy="2438400"/>
          </a:xfrm>
          <a:prstGeom prst="rect">
            <a:avLst/>
          </a:prstGeom>
          <a:solidFill>
            <a:schemeClr val="bg1"/>
          </a:solidFill>
          <a:ln w="9525">
            <a:noFill/>
            <a:miter lim="800000"/>
            <a:headEnd/>
            <a:tailEnd/>
          </a:ln>
          <a:effectLst/>
        </p:spPr>
        <p:txBody>
          <a:bodyPr/>
          <a:lstStyle/>
          <a:p>
            <a:pPr marL="571500" indent="-571500" eaLnBrk="1" hangingPunct="1">
              <a:spcBef>
                <a:spcPct val="20000"/>
              </a:spcBef>
              <a:buClr>
                <a:schemeClr val="accent1"/>
              </a:buClr>
              <a:buSzPct val="65000"/>
              <a:buFont typeface="Wingdings" pitchFamily="2" charset="2"/>
              <a:buNone/>
            </a:pPr>
            <a:r>
              <a:rPr lang="en-US" sz="2200" b="1">
                <a:solidFill>
                  <a:srgbClr val="0000CC"/>
                </a:solidFill>
                <a:latin typeface="Courier New" pitchFamily="49" charset="0"/>
              </a:rPr>
              <a:t>SEGA…SEGG </a:t>
            </a:r>
            <a:r>
              <a:rPr lang="en-US" sz="2200" b="1">
                <a:latin typeface="Courier New" pitchFamily="49" charset="0"/>
              </a:rPr>
              <a:t>and</a:t>
            </a:r>
            <a:r>
              <a:rPr lang="en-US" sz="2200" b="1">
                <a:solidFill>
                  <a:srgbClr val="0000CC"/>
                </a:solidFill>
                <a:latin typeface="Courier New" pitchFamily="49" charset="0"/>
              </a:rPr>
              <a:t> DP</a:t>
            </a:r>
            <a:r>
              <a:rPr lang="en-US" sz="2200" b="1">
                <a:latin typeface="Courier New" pitchFamily="49" charset="0"/>
              </a:rPr>
              <a:t>: These pins select each segment and should be connected to segments of each 7-segment accordingly.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sz="3200" b="1">
                <a:latin typeface="Courier New" pitchFamily="49" charset="0"/>
              </a:rPr>
              <a:t>MAX7221 data packet format</a:t>
            </a:r>
          </a:p>
        </p:txBody>
      </p:sp>
      <p:sp>
        <p:nvSpPr>
          <p:cNvPr id="359427" name="Rectangle 3"/>
          <p:cNvSpPr>
            <a:spLocks noGrp="1" noChangeArrowheads="1"/>
          </p:cNvSpPr>
          <p:nvPr>
            <p:ph type="body" idx="1"/>
          </p:nvPr>
        </p:nvSpPr>
        <p:spPr>
          <a:xfrm>
            <a:off x="228600" y="1066800"/>
            <a:ext cx="8686800" cy="5562600"/>
          </a:xfrm>
          <a:solidFill>
            <a:schemeClr val="bg1"/>
          </a:solidFill>
          <a:ln/>
        </p:spPr>
        <p:txBody>
          <a:bodyPr/>
          <a:lstStyle/>
          <a:p>
            <a:pPr marL="571500" indent="-571500">
              <a:lnSpc>
                <a:spcPct val="80000"/>
              </a:lnSpc>
            </a:pPr>
            <a:r>
              <a:rPr lang="en-US" sz="2200" b="1" dirty="0">
                <a:latin typeface="Courier New" pitchFamily="49" charset="0"/>
              </a:rPr>
              <a:t>In MAX7221, data packets are </a:t>
            </a:r>
            <a:r>
              <a:rPr lang="en-US" sz="2200" b="1" dirty="0">
                <a:solidFill>
                  <a:srgbClr val="FF0000"/>
                </a:solidFill>
                <a:latin typeface="Courier New" pitchFamily="49" charset="0"/>
              </a:rPr>
              <a:t>16 bits long </a:t>
            </a:r>
            <a:r>
              <a:rPr lang="en-US" sz="2200" b="1" dirty="0">
                <a:latin typeface="Courier New" pitchFamily="49" charset="0"/>
              </a:rPr>
              <a:t>(two bytes). You should first make </a:t>
            </a:r>
            <a:r>
              <a:rPr lang="en-US" sz="2200" b="1" dirty="0">
                <a:solidFill>
                  <a:srgbClr val="FF0000"/>
                </a:solidFill>
                <a:latin typeface="Courier New" pitchFamily="49" charset="0"/>
              </a:rPr>
              <a:t>CS low </a:t>
            </a:r>
            <a:r>
              <a:rPr lang="en-US" sz="2200" b="1" dirty="0">
                <a:latin typeface="Courier New" pitchFamily="49" charset="0"/>
              </a:rPr>
              <a:t>before transmitting; then you transmit two bytes of data and terminate the transmission by making CS high.</a:t>
            </a:r>
          </a:p>
          <a:p>
            <a:pPr marL="571500" indent="-571500">
              <a:lnSpc>
                <a:spcPct val="80000"/>
              </a:lnSpc>
            </a:pPr>
            <a:r>
              <a:rPr lang="en-US" sz="2200" b="1" dirty="0">
                <a:latin typeface="Courier New" pitchFamily="49" charset="0"/>
              </a:rPr>
              <a:t>The </a:t>
            </a:r>
            <a:r>
              <a:rPr lang="en-US" sz="2200" b="1" dirty="0">
                <a:solidFill>
                  <a:srgbClr val="FF0000"/>
                </a:solidFill>
                <a:latin typeface="Courier New" pitchFamily="49" charset="0"/>
              </a:rPr>
              <a:t>first byte (MSBs) </a:t>
            </a:r>
            <a:r>
              <a:rPr lang="en-US" sz="2200" b="1" dirty="0">
                <a:latin typeface="Courier New" pitchFamily="49" charset="0"/>
              </a:rPr>
              <a:t>of each packet contains the </a:t>
            </a:r>
            <a:r>
              <a:rPr lang="en-US" sz="2200" b="1" dirty="0">
                <a:solidFill>
                  <a:srgbClr val="FF0000"/>
                </a:solidFill>
                <a:latin typeface="Courier New" pitchFamily="49" charset="0"/>
              </a:rPr>
              <a:t>command control</a:t>
            </a:r>
            <a:r>
              <a:rPr lang="en-US" sz="2200" b="1" dirty="0">
                <a:latin typeface="Courier New" pitchFamily="49" charset="0"/>
              </a:rPr>
              <a:t> bits, and the </a:t>
            </a:r>
            <a:r>
              <a:rPr lang="en-US" sz="2200" b="1" dirty="0">
                <a:solidFill>
                  <a:srgbClr val="FF0000"/>
                </a:solidFill>
                <a:latin typeface="Courier New" pitchFamily="49" charset="0"/>
              </a:rPr>
              <a:t>second byte </a:t>
            </a:r>
            <a:r>
              <a:rPr lang="en-US" sz="2200" b="1" dirty="0">
                <a:latin typeface="Courier New" pitchFamily="49" charset="0"/>
              </a:rPr>
              <a:t>is the </a:t>
            </a:r>
            <a:r>
              <a:rPr lang="en-US" sz="2200" b="1" dirty="0">
                <a:solidFill>
                  <a:srgbClr val="FF0000"/>
                </a:solidFill>
                <a:latin typeface="Courier New" pitchFamily="49" charset="0"/>
              </a:rPr>
              <a:t>data</a:t>
            </a:r>
            <a:r>
              <a:rPr lang="en-US" sz="2200" b="1" dirty="0">
                <a:latin typeface="Courier New" pitchFamily="49" charset="0"/>
              </a:rPr>
              <a:t> to be displayed.</a:t>
            </a:r>
          </a:p>
          <a:p>
            <a:pPr marL="571500" indent="-571500">
              <a:lnSpc>
                <a:spcPct val="80000"/>
              </a:lnSpc>
            </a:pPr>
            <a:r>
              <a:rPr lang="en-US" sz="2200" b="1" dirty="0">
                <a:latin typeface="Courier New" pitchFamily="49" charset="0"/>
              </a:rPr>
              <a:t>The </a:t>
            </a:r>
            <a:r>
              <a:rPr lang="en-US" sz="2200" b="1" dirty="0">
                <a:solidFill>
                  <a:srgbClr val="FF0000"/>
                </a:solidFill>
                <a:latin typeface="Courier New" pitchFamily="49" charset="0"/>
              </a:rPr>
              <a:t>upper four bits </a:t>
            </a:r>
            <a:r>
              <a:rPr lang="en-US" sz="2200" b="1" dirty="0">
                <a:latin typeface="Courier New" pitchFamily="49" charset="0"/>
              </a:rPr>
              <a:t>(D15-D12) of the command byte are </a:t>
            </a:r>
            <a:r>
              <a:rPr lang="en-US" sz="2200" b="1" dirty="0">
                <a:solidFill>
                  <a:srgbClr val="FF0000"/>
                </a:solidFill>
                <a:latin typeface="Courier New" pitchFamily="49" charset="0"/>
              </a:rPr>
              <a:t>don't care </a:t>
            </a:r>
            <a:r>
              <a:rPr lang="en-US" sz="2200" b="1" dirty="0">
                <a:latin typeface="Courier New" pitchFamily="49" charset="0"/>
              </a:rPr>
              <a:t>and the lower four bits (D11-D8) are used to identify the meaning of the data byte to be followed.</a:t>
            </a:r>
          </a:p>
          <a:p>
            <a:pPr marL="571500" indent="-571500">
              <a:lnSpc>
                <a:spcPct val="80000"/>
              </a:lnSpc>
            </a:pPr>
            <a:r>
              <a:rPr lang="en-US" sz="2200" b="1" dirty="0">
                <a:latin typeface="Courier New" pitchFamily="49" charset="0"/>
              </a:rPr>
              <a:t>The second byte (D7-D0) of the two-byte packet is called the data byte and is the actual data to be displayed or control the 7-segment driver.</a:t>
            </a:r>
          </a:p>
          <a:p>
            <a:pPr marL="571500" indent="-571500">
              <a:lnSpc>
                <a:spcPct val="80000"/>
              </a:lnSpc>
            </a:pPr>
            <a:r>
              <a:rPr lang="en-US" sz="2200" b="1" dirty="0">
                <a:latin typeface="Courier New" pitchFamily="49" charset="0"/>
              </a:rPr>
              <a:t>Table 17-3 shows the binary and hex values of each command.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sz="3200" b="1">
                <a:latin typeface="Courier New" pitchFamily="49" charset="0"/>
              </a:rPr>
              <a:t>MAX7221 data packet format</a:t>
            </a:r>
          </a:p>
        </p:txBody>
      </p:sp>
      <p:pic>
        <p:nvPicPr>
          <p:cNvPr id="364549" name="Picture 5"/>
          <p:cNvPicPr>
            <a:picLocks noChangeAspect="1" noChangeArrowheads="1"/>
          </p:cNvPicPr>
          <p:nvPr/>
        </p:nvPicPr>
        <p:blipFill>
          <a:blip r:embed="rId2"/>
          <a:srcRect/>
          <a:stretch>
            <a:fillRect/>
          </a:stretch>
        </p:blipFill>
        <p:spPr bwMode="auto">
          <a:xfrm>
            <a:off x="152400" y="838200"/>
            <a:ext cx="8839200" cy="5924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sz="3200" b="1">
                <a:latin typeface="Courier New" pitchFamily="49" charset="0"/>
              </a:rPr>
              <a:t>MAX7221 data packet format</a:t>
            </a:r>
          </a:p>
        </p:txBody>
      </p:sp>
      <p:pic>
        <p:nvPicPr>
          <p:cNvPr id="361476" name="Picture 4"/>
          <p:cNvPicPr>
            <a:picLocks noChangeAspect="1" noChangeArrowheads="1"/>
          </p:cNvPicPr>
          <p:nvPr/>
        </p:nvPicPr>
        <p:blipFill>
          <a:blip r:embed="rId2"/>
          <a:srcRect/>
          <a:stretch>
            <a:fillRect/>
          </a:stretch>
        </p:blipFill>
        <p:spPr bwMode="auto">
          <a:xfrm>
            <a:off x="304800" y="169863"/>
            <a:ext cx="8458200" cy="4173537"/>
          </a:xfrm>
          <a:prstGeom prst="rect">
            <a:avLst/>
          </a:prstGeom>
          <a:noFill/>
          <a:ln w="9525">
            <a:noFill/>
            <a:miter lim="800000"/>
            <a:headEnd/>
            <a:tailEnd/>
          </a:ln>
          <a:effectLst/>
        </p:spPr>
      </p:pic>
      <p:pic>
        <p:nvPicPr>
          <p:cNvPr id="361479" name="Picture 7"/>
          <p:cNvPicPr>
            <a:picLocks noChangeAspect="1" noChangeArrowheads="1"/>
          </p:cNvPicPr>
          <p:nvPr/>
        </p:nvPicPr>
        <p:blipFill>
          <a:blip r:embed="rId3"/>
          <a:srcRect/>
          <a:stretch>
            <a:fillRect/>
          </a:stretch>
        </p:blipFill>
        <p:spPr bwMode="auto">
          <a:xfrm>
            <a:off x="152400" y="4054475"/>
            <a:ext cx="8915400" cy="2651125"/>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endParaRPr lang="en-US"/>
          </a:p>
        </p:txBody>
      </p:sp>
      <p:pic>
        <p:nvPicPr>
          <p:cNvPr id="365572" name="Picture 4"/>
          <p:cNvPicPr>
            <a:picLocks noChangeAspect="1" noChangeArrowheads="1"/>
          </p:cNvPicPr>
          <p:nvPr/>
        </p:nvPicPr>
        <p:blipFill>
          <a:blip r:embed="rId2"/>
          <a:srcRect/>
          <a:stretch>
            <a:fillRect/>
          </a:stretch>
        </p:blipFill>
        <p:spPr bwMode="auto">
          <a:xfrm>
            <a:off x="0" y="2209800"/>
            <a:ext cx="9144000" cy="2547938"/>
          </a:xfrm>
          <a:prstGeom prst="rect">
            <a:avLst/>
          </a:prstGeom>
          <a:noFill/>
          <a:ln w="9525">
            <a:noFill/>
            <a:miter lim="800000"/>
            <a:headEnd/>
            <a:tailEnd/>
          </a:ln>
          <a:effectLst/>
        </p:spPr>
      </p:pic>
      <p:pic>
        <p:nvPicPr>
          <p:cNvPr id="365573" name="Picture 5"/>
          <p:cNvPicPr>
            <a:picLocks noChangeAspect="1" noChangeArrowheads="1"/>
          </p:cNvPicPr>
          <p:nvPr/>
        </p:nvPicPr>
        <p:blipFill>
          <a:blip r:embed="rId3"/>
          <a:srcRect/>
          <a:stretch>
            <a:fillRect/>
          </a:stretch>
        </p:blipFill>
        <p:spPr bwMode="auto">
          <a:xfrm>
            <a:off x="76200" y="76200"/>
            <a:ext cx="9067800" cy="2179638"/>
          </a:xfrm>
          <a:prstGeom prst="rect">
            <a:avLst/>
          </a:prstGeom>
          <a:noFill/>
          <a:ln w="9525">
            <a:noFill/>
            <a:miter lim="800000"/>
            <a:headEnd/>
            <a:tailEnd/>
          </a:ln>
          <a:effectLst/>
        </p:spPr>
      </p:pic>
      <p:pic>
        <p:nvPicPr>
          <p:cNvPr id="365574" name="Picture 6"/>
          <p:cNvPicPr>
            <a:picLocks noChangeAspect="1" noChangeArrowheads="1"/>
          </p:cNvPicPr>
          <p:nvPr/>
        </p:nvPicPr>
        <p:blipFill>
          <a:blip r:embed="rId4"/>
          <a:srcRect/>
          <a:stretch>
            <a:fillRect/>
          </a:stretch>
        </p:blipFill>
        <p:spPr bwMode="auto">
          <a:xfrm>
            <a:off x="7439025" y="4572000"/>
            <a:ext cx="1628775" cy="2209800"/>
          </a:xfrm>
          <a:prstGeom prst="rect">
            <a:avLst/>
          </a:prstGeom>
          <a:noFill/>
          <a:ln w="38100" cmpd="dbl">
            <a:solidFill>
              <a:srgbClr val="FF0000"/>
            </a:solidFill>
            <a:miter lim="800000"/>
            <a:headEnd/>
            <a:tailEnd/>
          </a:ln>
          <a:effectLst/>
        </p:spPr>
      </p:pic>
      <p:pic>
        <p:nvPicPr>
          <p:cNvPr id="365575" name="Picture 7"/>
          <p:cNvPicPr>
            <a:picLocks noChangeAspect="1" noChangeArrowheads="1"/>
          </p:cNvPicPr>
          <p:nvPr/>
        </p:nvPicPr>
        <p:blipFill>
          <a:blip r:embed="rId5"/>
          <a:srcRect/>
          <a:stretch>
            <a:fillRect/>
          </a:stretch>
        </p:blipFill>
        <p:spPr bwMode="auto">
          <a:xfrm>
            <a:off x="381000" y="5105400"/>
            <a:ext cx="7010400" cy="1141413"/>
          </a:xfrm>
          <a:prstGeom prst="rect">
            <a:avLst/>
          </a:prstGeom>
          <a:noFill/>
          <a:ln w="38100" cmpd="dbl">
            <a:solidFill>
              <a:srgbClr val="CC0000"/>
            </a:solid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424" name="Picture 8"/>
          <p:cNvPicPr>
            <a:picLocks noChangeAspect="1" noChangeArrowheads="1"/>
          </p:cNvPicPr>
          <p:nvPr/>
        </p:nvPicPr>
        <p:blipFill>
          <a:blip r:embed="rId2"/>
          <a:srcRect/>
          <a:stretch>
            <a:fillRect/>
          </a:stretch>
        </p:blipFill>
        <p:spPr bwMode="auto">
          <a:xfrm>
            <a:off x="76200" y="193916"/>
            <a:ext cx="8915400" cy="64354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sz="3200" b="1">
                <a:latin typeface="Courier New" pitchFamily="49" charset="0"/>
              </a:rPr>
              <a:t>MAX7221 Interfacing and Prog…</a:t>
            </a:r>
          </a:p>
        </p:txBody>
      </p:sp>
      <p:sp>
        <p:nvSpPr>
          <p:cNvPr id="317443"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a:lnSpc>
                <a:spcPct val="90000"/>
              </a:lnSpc>
              <a:buFont typeface="Wingdings" pitchFamily="2" charset="2"/>
              <a:buNone/>
            </a:pPr>
            <a:r>
              <a:rPr lang="en-US" sz="2200" b="1" dirty="0">
                <a:solidFill>
                  <a:srgbClr val="0000CC"/>
                </a:solidFill>
                <a:latin typeface="Courier New" pitchFamily="49" charset="0"/>
              </a:rPr>
              <a:t>#include</a:t>
            </a:r>
            <a:r>
              <a:rPr lang="en-US" sz="2200" b="1" dirty="0">
                <a:latin typeface="Courier New" pitchFamily="49" charset="0"/>
              </a:rPr>
              <a:t> &lt;</a:t>
            </a:r>
            <a:r>
              <a:rPr lang="en-US" sz="2200" b="1" dirty="0" err="1">
                <a:latin typeface="Courier New" pitchFamily="49" charset="0"/>
              </a:rPr>
              <a:t>avr</a:t>
            </a:r>
            <a:r>
              <a:rPr lang="en-US" sz="2200" b="1" dirty="0">
                <a:latin typeface="Courier New" pitchFamily="49" charset="0"/>
              </a:rPr>
              <a:t>/</a:t>
            </a:r>
            <a:r>
              <a:rPr lang="en-US" sz="2200" b="1" dirty="0" err="1">
                <a:latin typeface="Courier New" pitchFamily="49" charset="0"/>
              </a:rPr>
              <a:t>io.h</a:t>
            </a:r>
            <a:r>
              <a:rPr lang="en-US" sz="2200" b="1" dirty="0">
                <a:latin typeface="Courier New" pitchFamily="49" charset="0"/>
              </a:rPr>
              <a:t>&gt;	</a:t>
            </a:r>
            <a:r>
              <a:rPr lang="en-US" sz="2200" b="1" dirty="0">
                <a:solidFill>
                  <a:srgbClr val="008000"/>
                </a:solidFill>
                <a:latin typeface="Courier New" pitchFamily="49" charset="0"/>
              </a:rPr>
              <a:t>//standard AVR header</a:t>
            </a:r>
          </a:p>
          <a:p>
            <a:pPr marL="571500" indent="-571500">
              <a:lnSpc>
                <a:spcPct val="90000"/>
              </a:lnSpc>
              <a:buFont typeface="Wingdings" pitchFamily="2" charset="2"/>
              <a:buNone/>
            </a:pPr>
            <a:r>
              <a:rPr lang="en-US" sz="2200" b="1" dirty="0" smtClean="0">
                <a:solidFill>
                  <a:srgbClr val="0000CC"/>
                </a:solidFill>
                <a:latin typeface="Courier New" pitchFamily="49" charset="0"/>
              </a:rPr>
              <a:t>#</a:t>
            </a:r>
            <a:r>
              <a:rPr lang="en-US" sz="2200" b="1" dirty="0">
                <a:solidFill>
                  <a:srgbClr val="0000CC"/>
                </a:solidFill>
                <a:latin typeface="Courier New" pitchFamily="49" charset="0"/>
              </a:rPr>
              <a:t>define</a:t>
            </a:r>
            <a:r>
              <a:rPr lang="en-US" sz="2200" b="1" dirty="0">
                <a:latin typeface="Courier New" pitchFamily="49" charset="0"/>
              </a:rPr>
              <a:t> SS 4</a:t>
            </a:r>
          </a:p>
          <a:p>
            <a:pPr marL="571500" indent="-571500">
              <a:lnSpc>
                <a:spcPct val="90000"/>
              </a:lnSpc>
              <a:buNone/>
            </a:pPr>
            <a:r>
              <a:rPr lang="en-US" sz="2200" b="1" dirty="0" smtClean="0">
                <a:solidFill>
                  <a:srgbClr val="0000CC"/>
                </a:solidFill>
                <a:latin typeface="Courier New" pitchFamily="49" charset="0"/>
              </a:rPr>
              <a:t>#define</a:t>
            </a:r>
            <a:r>
              <a:rPr lang="en-US" sz="2200" b="1" dirty="0" smtClean="0">
                <a:latin typeface="Courier New" pitchFamily="49" charset="0"/>
              </a:rPr>
              <a:t> MOSI 5 </a:t>
            </a:r>
          </a:p>
          <a:p>
            <a:pPr marL="571500" indent="-571500">
              <a:lnSpc>
                <a:spcPct val="90000"/>
              </a:lnSpc>
              <a:buNone/>
            </a:pPr>
            <a:r>
              <a:rPr lang="en-US" sz="2200" b="1" dirty="0" smtClean="0">
                <a:solidFill>
                  <a:srgbClr val="0000CC"/>
                </a:solidFill>
                <a:latin typeface="Courier New" pitchFamily="49" charset="0"/>
              </a:rPr>
              <a:t>#define</a:t>
            </a:r>
            <a:r>
              <a:rPr lang="en-US" sz="2200" b="1" dirty="0" smtClean="0">
                <a:latin typeface="Courier New" pitchFamily="49" charset="0"/>
              </a:rPr>
              <a:t> SCK 7 </a:t>
            </a:r>
            <a:endParaRPr lang="en-US" sz="2200" b="1" dirty="0" smtClean="0">
              <a:solidFill>
                <a:srgbClr val="0000CC"/>
              </a:solidFill>
              <a:latin typeface="Courier New" pitchFamily="49" charset="0"/>
            </a:endParaRPr>
          </a:p>
          <a:p>
            <a:pPr marL="571500" indent="-571500">
              <a:lnSpc>
                <a:spcPct val="90000"/>
              </a:lnSpc>
              <a:buFont typeface="Wingdings" pitchFamily="2" charset="2"/>
              <a:buNone/>
            </a:pPr>
            <a:r>
              <a:rPr lang="en-US" sz="2200" b="1" dirty="0" smtClean="0">
                <a:solidFill>
                  <a:srgbClr val="0000CC"/>
                </a:solidFill>
                <a:latin typeface="Courier New" pitchFamily="49" charset="0"/>
              </a:rPr>
              <a:t>void</a:t>
            </a:r>
            <a:r>
              <a:rPr lang="en-US" sz="2200" b="1" dirty="0" smtClean="0">
                <a:latin typeface="Courier New" pitchFamily="49" charset="0"/>
              </a:rPr>
              <a:t> </a:t>
            </a:r>
            <a:r>
              <a:rPr lang="en-US" sz="2200" b="1" dirty="0">
                <a:latin typeface="Courier New" pitchFamily="49" charset="0"/>
              </a:rPr>
              <a:t>execute (</a:t>
            </a:r>
            <a:r>
              <a:rPr lang="en-US" sz="2200" b="1" dirty="0">
                <a:solidFill>
                  <a:srgbClr val="0000CC"/>
                </a:solidFill>
                <a:latin typeface="Courier New" pitchFamily="49" charset="0"/>
              </a:rPr>
              <a:t>unsigned</a:t>
            </a:r>
            <a:r>
              <a:rPr lang="en-US" sz="2200" b="1" dirty="0">
                <a:latin typeface="Courier New" pitchFamily="49" charset="0"/>
              </a:rPr>
              <a:t> </a:t>
            </a:r>
            <a:r>
              <a:rPr lang="en-US" sz="2200" b="1" dirty="0">
                <a:solidFill>
                  <a:srgbClr val="0000CC"/>
                </a:solidFill>
                <a:latin typeface="Courier New" pitchFamily="49" charset="0"/>
              </a:rPr>
              <a:t>char</a:t>
            </a:r>
            <a:r>
              <a:rPr lang="en-US" sz="2200" b="1" dirty="0">
                <a:latin typeface="Courier New" pitchFamily="49" charset="0"/>
              </a:rPr>
              <a:t> </a:t>
            </a:r>
            <a:r>
              <a:rPr lang="en-US" sz="2200" b="1" dirty="0" err="1">
                <a:latin typeface="Courier New" pitchFamily="49" charset="0"/>
              </a:rPr>
              <a:t>cmd</a:t>
            </a:r>
            <a:r>
              <a:rPr lang="en-US" sz="2200" b="1" dirty="0">
                <a:latin typeface="Courier New" pitchFamily="49" charset="0"/>
              </a:rPr>
              <a:t>, </a:t>
            </a:r>
            <a:r>
              <a:rPr lang="en-US" sz="2200" b="1" dirty="0">
                <a:solidFill>
                  <a:srgbClr val="0000CC"/>
                </a:solidFill>
                <a:latin typeface="Courier New" pitchFamily="49" charset="0"/>
              </a:rPr>
              <a:t>unsigned char</a:t>
            </a:r>
            <a:r>
              <a:rPr lang="en-US" sz="2200" b="1" dirty="0">
                <a:latin typeface="Courier New" pitchFamily="49" charset="0"/>
              </a:rPr>
              <a:t> data){</a:t>
            </a:r>
          </a:p>
          <a:p>
            <a:pPr marL="571500" indent="-571500">
              <a:lnSpc>
                <a:spcPct val="90000"/>
              </a:lnSpc>
              <a:buFont typeface="Wingdings" pitchFamily="2" charset="2"/>
              <a:buNone/>
            </a:pPr>
            <a:r>
              <a:rPr lang="en-US" sz="2200" b="1" dirty="0">
                <a:latin typeface="Courier New" pitchFamily="49" charset="0"/>
              </a:rPr>
              <a:t>	</a:t>
            </a:r>
            <a:r>
              <a:rPr lang="en-US" sz="2200" b="1" dirty="0">
                <a:solidFill>
                  <a:srgbClr val="008000"/>
                </a:solidFill>
                <a:latin typeface="Courier New" pitchFamily="49" charset="0"/>
              </a:rPr>
              <a:t>// initializing the packet by pulling SS low</a:t>
            </a:r>
            <a:endParaRPr lang="en-US" sz="2200" b="1" dirty="0">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PORTB &amp;= ~(1&lt;&lt;SS) ;  </a:t>
            </a:r>
            <a:endParaRPr lang="en-US" sz="2200" b="1" dirty="0">
              <a:solidFill>
                <a:srgbClr val="008000"/>
              </a:solidFill>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SPDR = </a:t>
            </a:r>
            <a:r>
              <a:rPr lang="en-US" sz="2200" b="1" dirty="0" err="1">
                <a:latin typeface="Courier New" pitchFamily="49" charset="0"/>
              </a:rPr>
              <a:t>cmd</a:t>
            </a:r>
            <a:r>
              <a:rPr lang="en-US" sz="2200" b="1" dirty="0">
                <a:latin typeface="Courier New" pitchFamily="49" charset="0"/>
              </a:rPr>
              <a:t>; 	</a:t>
            </a:r>
            <a:r>
              <a:rPr lang="en-US" sz="2200" b="1" dirty="0">
                <a:solidFill>
                  <a:srgbClr val="008000"/>
                </a:solidFill>
                <a:latin typeface="Courier New" pitchFamily="49" charset="0"/>
              </a:rPr>
              <a:t>// start CMD transmission</a:t>
            </a:r>
          </a:p>
          <a:p>
            <a:pPr marL="571500" indent="-571500">
              <a:lnSpc>
                <a:spcPct val="90000"/>
              </a:lnSpc>
              <a:buFont typeface="Wingdings" pitchFamily="2" charset="2"/>
              <a:buNone/>
            </a:pPr>
            <a:r>
              <a:rPr lang="en-US" sz="2200" b="1" dirty="0">
                <a:latin typeface="Courier New" pitchFamily="49" charset="0"/>
              </a:rPr>
              <a:t>	</a:t>
            </a:r>
            <a:r>
              <a:rPr lang="en-US" sz="2200" b="1" dirty="0">
                <a:solidFill>
                  <a:srgbClr val="008000"/>
                </a:solidFill>
                <a:latin typeface="Courier New" pitchFamily="49" charset="0"/>
              </a:rPr>
              <a:t>// wait </a:t>
            </a:r>
            <a:r>
              <a:rPr lang="en-US" sz="2200" b="1" dirty="0" err="1">
                <a:solidFill>
                  <a:srgbClr val="008000"/>
                </a:solidFill>
                <a:latin typeface="Courier New" pitchFamily="49" charset="0"/>
              </a:rPr>
              <a:t>cmd</a:t>
            </a:r>
            <a:r>
              <a:rPr lang="en-US" sz="2200" b="1" dirty="0">
                <a:solidFill>
                  <a:srgbClr val="008000"/>
                </a:solidFill>
                <a:latin typeface="Courier New" pitchFamily="49" charset="0"/>
              </a:rPr>
              <a:t> transfer to finish</a:t>
            </a:r>
            <a:endParaRPr lang="en-US" sz="2200" b="1" dirty="0">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a:t>
            </a:r>
            <a:r>
              <a:rPr lang="en-US" sz="2200" b="1" dirty="0">
                <a:solidFill>
                  <a:srgbClr val="0000CC"/>
                </a:solidFill>
                <a:latin typeface="Courier New" pitchFamily="49" charset="0"/>
              </a:rPr>
              <a:t>while</a:t>
            </a:r>
            <a:r>
              <a:rPr lang="en-US" sz="2200" b="1" dirty="0">
                <a:latin typeface="Courier New" pitchFamily="49" charset="0"/>
              </a:rPr>
              <a:t> (!(SPSR &amp; (1&lt;&lt;SPIF) ) );</a:t>
            </a:r>
            <a:endParaRPr lang="en-US" sz="2200" b="1" dirty="0">
              <a:solidFill>
                <a:srgbClr val="008000"/>
              </a:solidFill>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a:t>
            </a:r>
            <a:r>
              <a:rPr lang="en-US" sz="2200" b="1" dirty="0">
                <a:solidFill>
                  <a:srgbClr val="008000"/>
                </a:solidFill>
                <a:latin typeface="Courier New" pitchFamily="49" charset="0"/>
              </a:rPr>
              <a:t>// start DATA transmission</a:t>
            </a:r>
            <a:endParaRPr lang="en-US" sz="2200" b="1" dirty="0">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SPDR = data; 		</a:t>
            </a:r>
            <a:endParaRPr lang="en-US" sz="2200" b="1" dirty="0">
              <a:solidFill>
                <a:srgbClr val="008000"/>
              </a:solidFill>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a:t>
            </a:r>
            <a:r>
              <a:rPr lang="en-US" sz="2200" b="1" dirty="0">
                <a:solidFill>
                  <a:srgbClr val="008000"/>
                </a:solidFill>
                <a:latin typeface="Courier New" pitchFamily="49" charset="0"/>
              </a:rPr>
              <a:t>// wait data transfer to finish</a:t>
            </a:r>
            <a:endParaRPr lang="en-US" sz="2200" b="1" dirty="0">
              <a:latin typeface="Courier New" pitchFamily="49" charset="0"/>
            </a:endParaRPr>
          </a:p>
          <a:p>
            <a:pPr marL="571500" indent="-571500">
              <a:lnSpc>
                <a:spcPct val="90000"/>
              </a:lnSpc>
              <a:buFont typeface="Wingdings" pitchFamily="2" charset="2"/>
              <a:buNone/>
            </a:pPr>
            <a:r>
              <a:rPr lang="en-US" sz="2200" b="1" dirty="0">
                <a:latin typeface="Courier New" pitchFamily="49" charset="0"/>
              </a:rPr>
              <a:t>	</a:t>
            </a:r>
            <a:r>
              <a:rPr lang="en-US" sz="2200" b="1" dirty="0">
                <a:solidFill>
                  <a:srgbClr val="0000CC"/>
                </a:solidFill>
                <a:latin typeface="Courier New" pitchFamily="49" charset="0"/>
              </a:rPr>
              <a:t>while</a:t>
            </a:r>
            <a:r>
              <a:rPr lang="en-US" sz="2200" b="1" dirty="0">
                <a:latin typeface="Courier New" pitchFamily="49" charset="0"/>
              </a:rPr>
              <a:t> (!(SPSR &amp; (1&lt;&lt;SPIF) ) )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sz="3200" b="1">
                <a:latin typeface="Courier New" pitchFamily="49" charset="0"/>
              </a:rPr>
              <a:t>MAX7221 Interfacing and Prog…</a:t>
            </a:r>
          </a:p>
        </p:txBody>
      </p:sp>
      <p:sp>
        <p:nvSpPr>
          <p:cNvPr id="362499" name="Rectangle 3"/>
          <p:cNvSpPr>
            <a:spLocks noGrp="1" noChangeArrowheads="1"/>
          </p:cNvSpPr>
          <p:nvPr>
            <p:ph type="body" idx="1"/>
          </p:nvPr>
        </p:nvSpPr>
        <p:spPr>
          <a:xfrm>
            <a:off x="3048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a:lnSpc>
                <a:spcPct val="90000"/>
              </a:lnSpc>
              <a:buFont typeface="Wingdings" pitchFamily="2" charset="2"/>
              <a:buNone/>
            </a:pPr>
            <a:r>
              <a:rPr lang="en-US" sz="2000" b="1" dirty="0">
                <a:solidFill>
                  <a:srgbClr val="008000"/>
                </a:solidFill>
                <a:latin typeface="Courier New" pitchFamily="49" charset="0"/>
              </a:rPr>
              <a:t>   // terminate the packet by pulling SS high</a:t>
            </a:r>
            <a:endParaRPr lang="en-US" sz="2000" b="1" dirty="0">
              <a:latin typeface="Courier New" pitchFamily="49" charset="0"/>
            </a:endParaRPr>
          </a:p>
          <a:p>
            <a:pPr marL="571500" indent="-571500">
              <a:lnSpc>
                <a:spcPct val="90000"/>
              </a:lnSpc>
              <a:buFont typeface="Wingdings" pitchFamily="2" charset="2"/>
              <a:buNone/>
            </a:pPr>
            <a:r>
              <a:rPr lang="en-US" sz="2000" b="1" dirty="0">
                <a:latin typeface="Courier New" pitchFamily="49" charset="0"/>
              </a:rPr>
              <a:t>	PORTB |= 1&lt;&lt;SS;}</a:t>
            </a:r>
          </a:p>
          <a:p>
            <a:pPr marL="571500" indent="-571500">
              <a:lnSpc>
                <a:spcPct val="90000"/>
              </a:lnSpc>
              <a:buFont typeface="Wingdings" pitchFamily="2" charset="2"/>
              <a:buNone/>
            </a:pPr>
            <a:r>
              <a:rPr lang="en-US" sz="2000" b="1" dirty="0" err="1">
                <a:solidFill>
                  <a:srgbClr val="0000CC"/>
                </a:solidFill>
                <a:latin typeface="Courier New" pitchFamily="49" charset="0"/>
              </a:rPr>
              <a:t>int</a:t>
            </a:r>
            <a:r>
              <a:rPr lang="en-US" sz="2000" b="1" dirty="0">
                <a:latin typeface="Courier New" pitchFamily="49" charset="0"/>
              </a:rPr>
              <a:t> main (</a:t>
            </a:r>
            <a:r>
              <a:rPr lang="en-US" sz="2000" b="1" dirty="0">
                <a:solidFill>
                  <a:srgbClr val="0000CC"/>
                </a:solidFill>
                <a:latin typeface="Courier New" pitchFamily="49" charset="0"/>
              </a:rPr>
              <a:t>void</a:t>
            </a:r>
            <a:r>
              <a:rPr lang="en-US" sz="2000" b="1" dirty="0">
                <a:latin typeface="Courier New" pitchFamily="49" charset="0"/>
              </a:rPr>
              <a:t>){</a:t>
            </a:r>
          </a:p>
          <a:p>
            <a:pPr marL="571500" indent="-571500">
              <a:lnSpc>
                <a:spcPct val="90000"/>
              </a:lnSpc>
              <a:buFont typeface="Wingdings" pitchFamily="2" charset="2"/>
              <a:buNone/>
            </a:pPr>
            <a:r>
              <a:rPr lang="en-US" sz="2000" b="1" dirty="0">
                <a:latin typeface="Courier New" pitchFamily="49" charset="0"/>
              </a:rPr>
              <a:t>	/</a:t>
            </a:r>
            <a:r>
              <a:rPr lang="en-US" sz="2000" b="1" dirty="0">
                <a:solidFill>
                  <a:srgbClr val="008000"/>
                </a:solidFill>
                <a:latin typeface="Courier New" pitchFamily="49" charset="0"/>
              </a:rPr>
              <a:t>/ MOSI, SCK and SS are output</a:t>
            </a:r>
            <a:endParaRPr lang="en-US" sz="2000" b="1" dirty="0">
              <a:latin typeface="Courier New" pitchFamily="49" charset="0"/>
            </a:endParaRPr>
          </a:p>
          <a:p>
            <a:pPr marL="571500" indent="-571500">
              <a:lnSpc>
                <a:spcPct val="90000"/>
              </a:lnSpc>
              <a:buFont typeface="Wingdings" pitchFamily="2" charset="2"/>
              <a:buNone/>
            </a:pPr>
            <a:r>
              <a:rPr lang="en-US" sz="2000" b="1" dirty="0">
                <a:latin typeface="Courier New" pitchFamily="49" charset="0"/>
              </a:rPr>
              <a:t>	DDRB = (1&lt;&lt;MOSI) | (1&lt;&lt;SCK) | (1&lt;&lt;SS) ;</a:t>
            </a:r>
          </a:p>
          <a:p>
            <a:pPr marL="571500" indent="-571500">
              <a:lnSpc>
                <a:spcPct val="90000"/>
              </a:lnSpc>
              <a:buFont typeface="Wingdings" pitchFamily="2" charset="2"/>
              <a:buNone/>
            </a:pPr>
            <a:r>
              <a:rPr lang="en-US" sz="2000" b="1" dirty="0">
                <a:latin typeface="Courier New" pitchFamily="49" charset="0"/>
              </a:rPr>
              <a:t>	</a:t>
            </a:r>
            <a:r>
              <a:rPr lang="en-US" sz="2000" b="1" dirty="0">
                <a:solidFill>
                  <a:srgbClr val="008000"/>
                </a:solidFill>
                <a:latin typeface="Courier New" pitchFamily="49" charset="0"/>
              </a:rPr>
              <a:t>// enable SPI as master, </a:t>
            </a:r>
            <a:r>
              <a:rPr lang="en-US" sz="2000" b="1" dirty="0" err="1">
                <a:solidFill>
                  <a:srgbClr val="008000"/>
                </a:solidFill>
                <a:latin typeface="Courier New" pitchFamily="49" charset="0"/>
              </a:rPr>
              <a:t>SCk</a:t>
            </a:r>
            <a:r>
              <a:rPr lang="en-US" sz="2000" b="1" dirty="0">
                <a:solidFill>
                  <a:srgbClr val="008000"/>
                </a:solidFill>
                <a:latin typeface="Courier New" pitchFamily="49" charset="0"/>
              </a:rPr>
              <a:t> = </a:t>
            </a:r>
            <a:r>
              <a:rPr lang="en-US" sz="2000" b="1" dirty="0" err="1">
                <a:solidFill>
                  <a:srgbClr val="008000"/>
                </a:solidFill>
                <a:latin typeface="Courier New" pitchFamily="49" charset="0"/>
              </a:rPr>
              <a:t>FOsc</a:t>
            </a:r>
            <a:r>
              <a:rPr lang="en-US" sz="2000" b="1" dirty="0">
                <a:solidFill>
                  <a:srgbClr val="008000"/>
                </a:solidFill>
                <a:latin typeface="Courier New" pitchFamily="49" charset="0"/>
              </a:rPr>
              <a:t>/16 </a:t>
            </a:r>
            <a:endParaRPr lang="en-US" sz="2000" b="1" dirty="0">
              <a:latin typeface="Courier New" pitchFamily="49" charset="0"/>
            </a:endParaRPr>
          </a:p>
          <a:p>
            <a:pPr marL="571500" indent="-571500">
              <a:lnSpc>
                <a:spcPct val="90000"/>
              </a:lnSpc>
              <a:buFont typeface="Wingdings" pitchFamily="2" charset="2"/>
              <a:buNone/>
            </a:pPr>
            <a:r>
              <a:rPr lang="en-US" sz="2000" b="1" dirty="0">
                <a:latin typeface="Courier New" pitchFamily="49" charset="0"/>
              </a:rPr>
              <a:t>	SPCR = (1&lt;&lt;SPE)  | (1&lt;&lt;MSTR)| (1&lt;&lt;SPR0);  </a:t>
            </a:r>
            <a:endParaRPr lang="en-US" sz="2000" b="1" dirty="0">
              <a:solidFill>
                <a:srgbClr val="008000"/>
              </a:solidFill>
              <a:latin typeface="Courier New" pitchFamily="49" charset="0"/>
            </a:endParaRPr>
          </a:p>
          <a:p>
            <a:pPr marL="571500" indent="-571500">
              <a:lnSpc>
                <a:spcPct val="90000"/>
              </a:lnSpc>
              <a:buFont typeface="Wingdings" pitchFamily="2" charset="2"/>
              <a:buNone/>
            </a:pPr>
            <a:r>
              <a:rPr lang="en-US" sz="2000" b="1" dirty="0">
                <a:latin typeface="Courier New" pitchFamily="49" charset="0"/>
              </a:rPr>
              <a:t>	</a:t>
            </a:r>
            <a:r>
              <a:rPr lang="en-US" sz="2000" b="1" dirty="0" smtClean="0">
                <a:latin typeface="Courier New" pitchFamily="49" charset="0"/>
              </a:rPr>
              <a:t>execute(0x09,0x03);</a:t>
            </a:r>
            <a:r>
              <a:rPr lang="en-US" sz="2000" b="1" dirty="0">
                <a:solidFill>
                  <a:srgbClr val="008000"/>
                </a:solidFill>
                <a:latin typeface="Courier New" pitchFamily="49" charset="0"/>
              </a:rPr>
              <a:t> // decode only digit 0 and </a:t>
            </a:r>
            <a:r>
              <a:rPr lang="en-US" sz="2000" b="1" dirty="0" smtClean="0">
                <a:solidFill>
                  <a:srgbClr val="008000"/>
                </a:solidFill>
                <a:latin typeface="Courier New" pitchFamily="49" charset="0"/>
              </a:rPr>
              <a:t>1</a:t>
            </a:r>
            <a:endParaRPr lang="en-US" sz="2000" b="1" dirty="0">
              <a:solidFill>
                <a:srgbClr val="008000"/>
              </a:solidFill>
              <a:latin typeface="Courier New" pitchFamily="49" charset="0"/>
            </a:endParaRPr>
          </a:p>
          <a:p>
            <a:pPr marL="571500" indent="-571500">
              <a:lnSpc>
                <a:spcPct val="90000"/>
              </a:lnSpc>
              <a:buNone/>
            </a:pPr>
            <a:r>
              <a:rPr lang="en-US" sz="2000" b="1" dirty="0">
                <a:latin typeface="Courier New" pitchFamily="49" charset="0"/>
              </a:rPr>
              <a:t>	execute(0x0B,0x02</a:t>
            </a:r>
            <a:r>
              <a:rPr lang="en-US" sz="2000" b="1" dirty="0" smtClean="0">
                <a:latin typeface="Courier New" pitchFamily="49" charset="0"/>
              </a:rPr>
              <a:t>); </a:t>
            </a:r>
            <a:r>
              <a:rPr lang="en-US" sz="2000" b="1" dirty="0" smtClean="0">
                <a:solidFill>
                  <a:srgbClr val="008000"/>
                </a:solidFill>
                <a:latin typeface="Courier New" pitchFamily="49" charset="0"/>
              </a:rPr>
              <a:t>// Set </a:t>
            </a:r>
            <a:r>
              <a:rPr lang="en-US" sz="2000" b="1" dirty="0" err="1" smtClean="0">
                <a:solidFill>
                  <a:srgbClr val="008000"/>
                </a:solidFill>
                <a:latin typeface="Courier New" pitchFamily="49" charset="0"/>
              </a:rPr>
              <a:t>ScanLimit</a:t>
            </a:r>
            <a:r>
              <a:rPr lang="en-US" sz="2000" b="1" dirty="0" smtClean="0">
                <a:solidFill>
                  <a:srgbClr val="008000"/>
                </a:solidFill>
                <a:latin typeface="Courier New" pitchFamily="49" charset="0"/>
              </a:rPr>
              <a:t>(</a:t>
            </a:r>
            <a:r>
              <a:rPr lang="en-US" sz="2000" b="1" dirty="0" err="1" smtClean="0">
                <a:solidFill>
                  <a:srgbClr val="008000"/>
                </a:solidFill>
                <a:latin typeface="Courier New" pitchFamily="49" charset="0"/>
              </a:rPr>
              <a:t>upto</a:t>
            </a:r>
            <a:r>
              <a:rPr lang="en-US" sz="2000" b="1" dirty="0" smtClean="0">
                <a:solidFill>
                  <a:srgbClr val="008000"/>
                </a:solidFill>
                <a:latin typeface="Courier New" pitchFamily="49" charset="0"/>
              </a:rPr>
              <a:t> </a:t>
            </a:r>
            <a:r>
              <a:rPr lang="en-US" sz="2000" b="1" dirty="0">
                <a:solidFill>
                  <a:srgbClr val="008000"/>
                </a:solidFill>
                <a:latin typeface="Courier New" pitchFamily="49" charset="0"/>
              </a:rPr>
              <a:t>digit 2)</a:t>
            </a:r>
            <a:endParaRPr lang="en-US" sz="2000" b="1" dirty="0">
              <a:latin typeface="Courier New" pitchFamily="49" charset="0"/>
            </a:endParaRPr>
          </a:p>
          <a:p>
            <a:pPr marL="571500" indent="-571500">
              <a:lnSpc>
                <a:spcPct val="90000"/>
              </a:lnSpc>
              <a:buNone/>
            </a:pPr>
            <a:r>
              <a:rPr lang="en-US" sz="2000" b="1" dirty="0">
                <a:latin typeface="Courier New" pitchFamily="49" charset="0"/>
              </a:rPr>
              <a:t>	execute(0x0A,0x0F); </a:t>
            </a:r>
            <a:r>
              <a:rPr lang="en-US" sz="2000" b="1" dirty="0">
                <a:solidFill>
                  <a:srgbClr val="008000"/>
                </a:solidFill>
                <a:latin typeface="Courier New" pitchFamily="49" charset="0"/>
              </a:rPr>
              <a:t>// max intensity</a:t>
            </a:r>
          </a:p>
          <a:p>
            <a:pPr marL="571500" indent="-571500">
              <a:lnSpc>
                <a:spcPct val="90000"/>
              </a:lnSpc>
              <a:buFont typeface="Wingdings" pitchFamily="2" charset="2"/>
              <a:buNone/>
            </a:pPr>
            <a:r>
              <a:rPr lang="en-US" sz="2000" b="1" dirty="0">
                <a:latin typeface="Courier New" pitchFamily="49" charset="0"/>
              </a:rPr>
              <a:t>	</a:t>
            </a:r>
            <a:r>
              <a:rPr lang="en-US" sz="2000" b="1" dirty="0" smtClean="0">
                <a:latin typeface="Courier New" pitchFamily="49" charset="0"/>
              </a:rPr>
              <a:t>execute(0x0C,0x01</a:t>
            </a:r>
            <a:r>
              <a:rPr lang="en-US" sz="2000" b="1" dirty="0">
                <a:latin typeface="Courier New" pitchFamily="49" charset="0"/>
              </a:rPr>
              <a:t>); </a:t>
            </a:r>
            <a:r>
              <a:rPr lang="en-US" sz="2000" b="1" dirty="0">
                <a:solidFill>
                  <a:srgbClr val="008000"/>
                </a:solidFill>
                <a:latin typeface="Courier New" pitchFamily="49" charset="0"/>
              </a:rPr>
              <a:t>// Turn On Display</a:t>
            </a:r>
          </a:p>
          <a:p>
            <a:pPr marL="571500" indent="-571500">
              <a:lnSpc>
                <a:spcPct val="90000"/>
              </a:lnSpc>
              <a:buFont typeface="Wingdings" pitchFamily="2" charset="2"/>
              <a:buNone/>
            </a:pPr>
            <a:r>
              <a:rPr lang="en-US" sz="2000" b="1" dirty="0">
                <a:latin typeface="Courier New" pitchFamily="49" charset="0"/>
              </a:rPr>
              <a:t>	execute(0x01,0x07); </a:t>
            </a:r>
            <a:r>
              <a:rPr lang="en-US" sz="2000" b="1" dirty="0">
                <a:solidFill>
                  <a:srgbClr val="008000"/>
                </a:solidFill>
                <a:latin typeface="Courier New" pitchFamily="49" charset="0"/>
              </a:rPr>
              <a:t>// digit 0 is 7</a:t>
            </a:r>
          </a:p>
          <a:p>
            <a:pPr marL="571500" indent="-571500">
              <a:lnSpc>
                <a:spcPct val="90000"/>
              </a:lnSpc>
              <a:buFont typeface="Wingdings" pitchFamily="2" charset="2"/>
              <a:buNone/>
            </a:pPr>
            <a:r>
              <a:rPr lang="en-US" sz="2000" b="1" dirty="0">
                <a:latin typeface="Courier New" pitchFamily="49" charset="0"/>
              </a:rPr>
              <a:t>	execute(0x02,0x05); </a:t>
            </a:r>
            <a:r>
              <a:rPr lang="en-US" sz="2000" b="1" dirty="0">
                <a:solidFill>
                  <a:srgbClr val="008000"/>
                </a:solidFill>
                <a:latin typeface="Courier New" pitchFamily="49" charset="0"/>
              </a:rPr>
              <a:t>// digit 1 is 5</a:t>
            </a:r>
          </a:p>
          <a:p>
            <a:pPr marL="571500" indent="-571500">
              <a:lnSpc>
                <a:spcPct val="90000"/>
              </a:lnSpc>
              <a:buFont typeface="Wingdings" pitchFamily="2" charset="2"/>
              <a:buNone/>
            </a:pPr>
            <a:r>
              <a:rPr lang="en-US" sz="2000" b="1" dirty="0">
                <a:solidFill>
                  <a:srgbClr val="008000"/>
                </a:solidFill>
                <a:latin typeface="Courier New" pitchFamily="49" charset="0"/>
              </a:rPr>
              <a:t>	</a:t>
            </a:r>
            <a:r>
              <a:rPr lang="en-US" sz="2000" b="1" dirty="0">
                <a:latin typeface="Courier New" pitchFamily="49" charset="0"/>
              </a:rPr>
              <a:t>execute(0x03,0b00010111);</a:t>
            </a:r>
            <a:r>
              <a:rPr lang="en-US" sz="2000" b="1" dirty="0">
                <a:solidFill>
                  <a:srgbClr val="008000"/>
                </a:solidFill>
                <a:latin typeface="Courier New" pitchFamily="49" charset="0"/>
              </a:rPr>
              <a:t>	// digit 2 is h</a:t>
            </a:r>
          </a:p>
          <a:p>
            <a:pPr marL="571500" indent="-571500">
              <a:lnSpc>
                <a:spcPct val="90000"/>
              </a:lnSpc>
              <a:buFont typeface="Wingdings" pitchFamily="2" charset="2"/>
              <a:buNone/>
            </a:pPr>
            <a:r>
              <a:rPr lang="en-US" sz="2000" b="1" dirty="0">
                <a:latin typeface="Courier New" pitchFamily="49" charset="0"/>
              </a:rPr>
              <a:t>	</a:t>
            </a:r>
            <a:r>
              <a:rPr lang="en-US" sz="2000" b="1" dirty="0">
                <a:solidFill>
                  <a:srgbClr val="0000CC"/>
                </a:solidFill>
                <a:latin typeface="Courier New" pitchFamily="49" charset="0"/>
              </a:rPr>
              <a:t>while</a:t>
            </a:r>
            <a:r>
              <a:rPr lang="en-US" sz="2000" b="1" dirty="0">
                <a:latin typeface="Courier New" pitchFamily="49" charset="0"/>
              </a:rPr>
              <a:t>(1); </a:t>
            </a:r>
            <a:r>
              <a:rPr lang="en-US" sz="2000" b="1" dirty="0">
                <a:solidFill>
                  <a:srgbClr val="0000CC"/>
                </a:solidFill>
                <a:latin typeface="Courier New" pitchFamily="49" charset="0"/>
              </a:rPr>
              <a:t>return</a:t>
            </a:r>
            <a:r>
              <a:rPr lang="en-US" sz="2000" b="1" dirty="0">
                <a:latin typeface="Courier New" pitchFamily="49" charset="0"/>
              </a:rPr>
              <a:t> 0</a:t>
            </a:r>
            <a:r>
              <a:rPr lang="en-US" sz="2000" b="1" dirty="0" smtClean="0">
                <a:latin typeface="Courier New" pitchFamily="49" charset="0"/>
              </a:rPr>
              <a:t>;</a:t>
            </a:r>
          </a:p>
          <a:p>
            <a:pPr marL="571500" indent="-571500">
              <a:lnSpc>
                <a:spcPct val="90000"/>
              </a:lnSpc>
              <a:buFont typeface="Wingdings" pitchFamily="2" charset="2"/>
              <a:buNone/>
            </a:pPr>
            <a:r>
              <a:rPr lang="en-US" sz="2000" b="1" dirty="0" smtClean="0">
                <a:latin typeface="Courier New" pitchFamily="49" charset="0"/>
              </a:rPr>
              <a:t>}</a:t>
            </a:r>
            <a:endParaRPr lang="en-US" sz="2000" b="1" dirty="0">
              <a:latin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sz="3200" b="1">
                <a:latin typeface="Courier New" pitchFamily="49" charset="0"/>
              </a:rPr>
              <a:t>MAX7221 Interfacing and Prog…</a:t>
            </a:r>
          </a:p>
        </p:txBody>
      </p:sp>
      <p:sp>
        <p:nvSpPr>
          <p:cNvPr id="363523" name="Rectangle 3"/>
          <p:cNvSpPr>
            <a:spLocks noGrp="1" noChangeArrowheads="1"/>
          </p:cNvSpPr>
          <p:nvPr>
            <p:ph type="body" idx="1"/>
          </p:nvPr>
        </p:nvSpPr>
        <p:spPr>
          <a:xfrm>
            <a:off x="76200" y="3657600"/>
            <a:ext cx="8991600" cy="609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a:buFont typeface="Wingdings" pitchFamily="2" charset="2"/>
              <a:buNone/>
            </a:pPr>
            <a:r>
              <a:rPr lang="en-US" sz="2800" b="1">
                <a:latin typeface="Courier New" pitchFamily="49" charset="0"/>
              </a:rPr>
              <a:t>	execute(0x09,0x03);</a:t>
            </a:r>
          </a:p>
        </p:txBody>
      </p:sp>
      <p:graphicFrame>
        <p:nvGraphicFramePr>
          <p:cNvPr id="363524" name="Object 4"/>
          <p:cNvGraphicFramePr>
            <a:graphicFrameLocks noChangeAspect="1"/>
          </p:cNvGraphicFramePr>
          <p:nvPr/>
        </p:nvGraphicFramePr>
        <p:xfrm>
          <a:off x="152400" y="885825"/>
          <a:ext cx="8915400" cy="2651125"/>
        </p:xfrm>
        <a:graphic>
          <a:graphicData uri="http://schemas.openxmlformats.org/presentationml/2006/ole">
            <mc:AlternateContent xmlns:mc="http://schemas.openxmlformats.org/markup-compatibility/2006">
              <mc:Choice xmlns:v="urn:schemas-microsoft-com:vml" Requires="v">
                <p:oleObj spid="_x0000_s363539" name="Bitmap Image" r:id="rId3" imgW="7268590" imgH="2161905" progId="PBrush">
                  <p:embed/>
                </p:oleObj>
              </mc:Choice>
              <mc:Fallback>
                <p:oleObj name="Bitmap Image" r:id="rId3" imgW="7268590" imgH="2161905"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885825"/>
                        <a:ext cx="8915400" cy="2651125"/>
                      </a:xfrm>
                      <a:prstGeom prst="rect">
                        <a:avLst/>
                      </a:prstGeom>
                      <a:noFill/>
                      <a:ln w="38100" cmpd="dbl">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930" name="Picture 2"/>
          <p:cNvPicPr>
            <a:picLocks noChangeAspect="1" noChangeArrowheads="1"/>
          </p:cNvPicPr>
          <p:nvPr/>
        </p:nvPicPr>
        <p:blipFill>
          <a:blip r:embed="rId2"/>
          <a:srcRect/>
          <a:stretch>
            <a:fillRect/>
          </a:stretch>
        </p:blipFill>
        <p:spPr bwMode="auto">
          <a:xfrm>
            <a:off x="0" y="76200"/>
            <a:ext cx="9144000"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sz="3200" b="1">
                <a:latin typeface="Courier New" pitchFamily="49" charset="0"/>
              </a:rPr>
              <a:t>HOW SPI WORKS?</a:t>
            </a:r>
          </a:p>
        </p:txBody>
      </p:sp>
      <p:sp>
        <p:nvSpPr>
          <p:cNvPr id="320515" name="Rectangle 3"/>
          <p:cNvSpPr>
            <a:spLocks noGrp="1" noChangeArrowheads="1"/>
          </p:cNvSpPr>
          <p:nvPr>
            <p:ph type="body" idx="1"/>
          </p:nvPr>
        </p:nvSpPr>
        <p:spPr>
          <a:xfrm>
            <a:off x="304800" y="914400"/>
            <a:ext cx="8458200" cy="5334000"/>
          </a:xfrm>
        </p:spPr>
        <p:txBody>
          <a:bodyPr/>
          <a:lstStyle/>
          <a:p>
            <a:pPr marL="571500" indent="-571500"/>
            <a:r>
              <a:rPr lang="en-US" sz="2100" b="1">
                <a:latin typeface="Courier New" pitchFamily="49" charset="0"/>
              </a:rPr>
              <a:t>SPI consists of </a:t>
            </a:r>
            <a:r>
              <a:rPr lang="en-US" sz="2100" b="1">
                <a:solidFill>
                  <a:srgbClr val="0000CC"/>
                </a:solidFill>
                <a:latin typeface="Courier New" pitchFamily="49" charset="0"/>
              </a:rPr>
              <a:t>two shift registers</a:t>
            </a:r>
            <a:r>
              <a:rPr lang="en-US" sz="2100" b="1">
                <a:latin typeface="Courier New" pitchFamily="49" charset="0"/>
              </a:rPr>
              <a:t>, one in the master and the other in the slave side. Also, there is a </a:t>
            </a:r>
            <a:r>
              <a:rPr lang="en-US" sz="2100" b="1">
                <a:solidFill>
                  <a:srgbClr val="0000CC"/>
                </a:solidFill>
                <a:latin typeface="Courier New" pitchFamily="49" charset="0"/>
              </a:rPr>
              <a:t>clock generator</a:t>
            </a:r>
            <a:r>
              <a:rPr lang="en-US" sz="2100" b="1">
                <a:latin typeface="Courier New" pitchFamily="49" charset="0"/>
              </a:rPr>
              <a:t> in the master side that generates the clock for the shift registers.</a:t>
            </a:r>
          </a:p>
        </p:txBody>
      </p:sp>
      <p:graphicFrame>
        <p:nvGraphicFramePr>
          <p:cNvPr id="320516" name="Object 4"/>
          <p:cNvGraphicFramePr>
            <a:graphicFrameLocks noChangeAspect="1"/>
          </p:cNvGraphicFramePr>
          <p:nvPr/>
        </p:nvGraphicFramePr>
        <p:xfrm>
          <a:off x="533400" y="2514600"/>
          <a:ext cx="8153400" cy="4195763"/>
        </p:xfrm>
        <a:graphic>
          <a:graphicData uri="http://schemas.openxmlformats.org/presentationml/2006/ole">
            <mc:AlternateContent xmlns:mc="http://schemas.openxmlformats.org/markup-compatibility/2006">
              <mc:Choice xmlns:v="urn:schemas-microsoft-com:vml" Requires="v">
                <p:oleObj spid="_x0000_s320531" name="Bitmap Image" r:id="rId3" imgW="10866667" imgH="5590476" progId="PBrush">
                  <p:embed/>
                </p:oleObj>
              </mc:Choice>
              <mc:Fallback>
                <p:oleObj name="Bitmap Image" r:id="rId3" imgW="10866667" imgH="5590476"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600"/>
                        <a:ext cx="8153400" cy="419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1954" name="Picture 2"/>
          <p:cNvPicPr>
            <a:picLocks noChangeAspect="1" noChangeArrowheads="1"/>
          </p:cNvPicPr>
          <p:nvPr/>
        </p:nvPicPr>
        <p:blipFill>
          <a:blip r:embed="rId2"/>
          <a:srcRect/>
          <a:stretch>
            <a:fillRect/>
          </a:stretch>
        </p:blipFill>
        <p:spPr bwMode="auto">
          <a:xfrm>
            <a:off x="0" y="134090"/>
            <a:ext cx="9144000" cy="6419110"/>
          </a:xfrm>
          <a:prstGeom prst="rect">
            <a:avLst/>
          </a:prstGeom>
          <a:noFill/>
          <a:ln w="9525">
            <a:noFill/>
            <a:miter lim="800000"/>
            <a:headEnd/>
            <a:tailEnd/>
          </a:ln>
          <a:effectLst/>
        </p:spPr>
      </p:pic>
      <p:sp>
        <p:nvSpPr>
          <p:cNvPr id="5" name="Rectangle 4"/>
          <p:cNvSpPr/>
          <p:nvPr/>
        </p:nvSpPr>
        <p:spPr bwMode="auto">
          <a:xfrm>
            <a:off x="2667000" y="1219200"/>
            <a:ext cx="990600" cy="1371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645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92523"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262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sz="3200" b="1">
                <a:latin typeface="Courier New" pitchFamily="49" charset="0"/>
              </a:rPr>
              <a:t>HOW SPI WORKS?</a:t>
            </a:r>
          </a:p>
        </p:txBody>
      </p:sp>
      <p:sp>
        <p:nvSpPr>
          <p:cNvPr id="321539" name="Rectangle 3"/>
          <p:cNvSpPr>
            <a:spLocks noGrp="1" noChangeArrowheads="1"/>
          </p:cNvSpPr>
          <p:nvPr>
            <p:ph type="body" idx="1"/>
          </p:nvPr>
        </p:nvSpPr>
        <p:spPr>
          <a:xfrm>
            <a:off x="304800" y="914400"/>
            <a:ext cx="8458200" cy="5638800"/>
          </a:xfrm>
          <a:solidFill>
            <a:schemeClr val="bg1"/>
          </a:solidFill>
        </p:spPr>
        <p:txBody>
          <a:bodyPr/>
          <a:lstStyle/>
          <a:p>
            <a:pPr marL="571500" indent="-571500"/>
            <a:r>
              <a:rPr lang="en-US" sz="2100" b="1">
                <a:latin typeface="Courier New" pitchFamily="49" charset="0"/>
              </a:rPr>
              <a:t>The </a:t>
            </a:r>
            <a:r>
              <a:rPr lang="en-US" sz="2100" b="1">
                <a:solidFill>
                  <a:srgbClr val="0000CC"/>
                </a:solidFill>
                <a:latin typeface="Courier New" pitchFamily="49" charset="0"/>
              </a:rPr>
              <a:t>serial-out</a:t>
            </a:r>
            <a:r>
              <a:rPr lang="en-US" sz="2100" b="1">
                <a:latin typeface="Courier New" pitchFamily="49" charset="0"/>
              </a:rPr>
              <a:t> pin of the master shift register is connected to the </a:t>
            </a:r>
            <a:r>
              <a:rPr lang="en-US" sz="2100" b="1">
                <a:solidFill>
                  <a:srgbClr val="0000CC"/>
                </a:solidFill>
                <a:latin typeface="Courier New" pitchFamily="49" charset="0"/>
              </a:rPr>
              <a:t>serial-in</a:t>
            </a:r>
            <a:r>
              <a:rPr lang="en-US" sz="2100" b="1">
                <a:latin typeface="Courier New" pitchFamily="49" charset="0"/>
              </a:rPr>
              <a:t> pin of the slave shift register by </a:t>
            </a:r>
            <a:r>
              <a:rPr lang="en-US" sz="2100" b="1">
                <a:solidFill>
                  <a:srgbClr val="0000CC"/>
                </a:solidFill>
                <a:latin typeface="Courier New" pitchFamily="49" charset="0"/>
              </a:rPr>
              <a:t>MOSI</a:t>
            </a:r>
            <a:r>
              <a:rPr lang="en-US" sz="2100" b="1">
                <a:latin typeface="Courier New" pitchFamily="49" charset="0"/>
              </a:rPr>
              <a:t> (</a:t>
            </a:r>
            <a:r>
              <a:rPr lang="en-US" sz="2100" b="1">
                <a:solidFill>
                  <a:srgbClr val="0000CC"/>
                </a:solidFill>
                <a:latin typeface="Courier New" pitchFamily="49" charset="0"/>
              </a:rPr>
              <a:t>Master Out Slave In</a:t>
            </a:r>
            <a:r>
              <a:rPr lang="en-US" sz="2100" b="1">
                <a:latin typeface="Courier New" pitchFamily="49" charset="0"/>
              </a:rPr>
              <a:t>).</a:t>
            </a:r>
          </a:p>
          <a:p>
            <a:pPr marL="571500" indent="-571500"/>
            <a:r>
              <a:rPr lang="en-US" sz="2100" b="1">
                <a:latin typeface="Courier New" pitchFamily="49" charset="0"/>
              </a:rPr>
              <a:t>The </a:t>
            </a:r>
            <a:r>
              <a:rPr lang="en-US" sz="2100" b="1">
                <a:solidFill>
                  <a:srgbClr val="0000CC"/>
                </a:solidFill>
                <a:latin typeface="Courier New" pitchFamily="49" charset="0"/>
              </a:rPr>
              <a:t>serial-in</a:t>
            </a:r>
            <a:r>
              <a:rPr lang="en-US" sz="2100" b="1">
                <a:latin typeface="Courier New" pitchFamily="49" charset="0"/>
              </a:rPr>
              <a:t> pin of the master shift register is connected to the </a:t>
            </a:r>
            <a:r>
              <a:rPr lang="en-US" sz="2100" b="1">
                <a:solidFill>
                  <a:srgbClr val="0000CC"/>
                </a:solidFill>
                <a:latin typeface="Courier New" pitchFamily="49" charset="0"/>
              </a:rPr>
              <a:t>serial-out</a:t>
            </a:r>
            <a:r>
              <a:rPr lang="en-US" sz="2100" b="1">
                <a:latin typeface="Courier New" pitchFamily="49" charset="0"/>
              </a:rPr>
              <a:t> pin of the slave shift register by </a:t>
            </a:r>
            <a:r>
              <a:rPr lang="en-US" sz="2100" b="1">
                <a:solidFill>
                  <a:srgbClr val="0000CC"/>
                </a:solidFill>
                <a:latin typeface="Courier New" pitchFamily="49" charset="0"/>
              </a:rPr>
              <a:t>MISO</a:t>
            </a:r>
            <a:r>
              <a:rPr lang="en-US" sz="2100" b="1">
                <a:latin typeface="Courier New" pitchFamily="49" charset="0"/>
              </a:rPr>
              <a:t> (</a:t>
            </a:r>
            <a:r>
              <a:rPr lang="en-US" sz="2100" b="1">
                <a:solidFill>
                  <a:srgbClr val="0000CC"/>
                </a:solidFill>
                <a:latin typeface="Courier New" pitchFamily="49" charset="0"/>
              </a:rPr>
              <a:t>Master In Slave Out</a:t>
            </a:r>
            <a:r>
              <a:rPr lang="en-US" sz="2100" b="1">
                <a:latin typeface="Courier New" pitchFamily="49" charset="0"/>
              </a:rPr>
              <a:t>).</a:t>
            </a:r>
          </a:p>
          <a:p>
            <a:pPr marL="571500" indent="-571500"/>
            <a:r>
              <a:rPr lang="en-US" sz="2100" b="1">
                <a:latin typeface="Courier New" pitchFamily="49" charset="0"/>
              </a:rPr>
              <a:t>The </a:t>
            </a:r>
            <a:r>
              <a:rPr lang="en-US" sz="2100" b="1">
                <a:solidFill>
                  <a:srgbClr val="0000CC"/>
                </a:solidFill>
                <a:latin typeface="Courier New" pitchFamily="49" charset="0"/>
              </a:rPr>
              <a:t>master clock</a:t>
            </a:r>
            <a:r>
              <a:rPr lang="en-US" sz="2100" b="1">
                <a:latin typeface="Courier New" pitchFamily="49" charset="0"/>
              </a:rPr>
              <a:t> generator provides clock to the shift registers in both the master and slave.</a:t>
            </a:r>
          </a:p>
          <a:p>
            <a:pPr marL="571500" indent="-571500"/>
            <a:r>
              <a:rPr lang="en-US" sz="2100" b="1">
                <a:latin typeface="Courier New" pitchFamily="49" charset="0"/>
              </a:rPr>
              <a:t>The </a:t>
            </a:r>
            <a:r>
              <a:rPr lang="en-US" sz="2100" b="1">
                <a:solidFill>
                  <a:srgbClr val="0000CC"/>
                </a:solidFill>
                <a:latin typeface="Courier New" pitchFamily="49" charset="0"/>
              </a:rPr>
              <a:t>clock input</a:t>
            </a:r>
            <a:r>
              <a:rPr lang="en-US" sz="2100" b="1">
                <a:latin typeface="Courier New" pitchFamily="49" charset="0"/>
              </a:rPr>
              <a:t> of the shift registers can be </a:t>
            </a:r>
            <a:r>
              <a:rPr lang="en-US" sz="2100" b="1">
                <a:solidFill>
                  <a:srgbClr val="0000CC"/>
                </a:solidFill>
                <a:latin typeface="Courier New" pitchFamily="49" charset="0"/>
              </a:rPr>
              <a:t>falling-</a:t>
            </a:r>
            <a:r>
              <a:rPr lang="en-US" sz="2100" b="1">
                <a:latin typeface="Courier New" pitchFamily="49" charset="0"/>
              </a:rPr>
              <a:t> or </a:t>
            </a:r>
            <a:r>
              <a:rPr lang="en-US" sz="2100" b="1">
                <a:solidFill>
                  <a:srgbClr val="0000CC"/>
                </a:solidFill>
                <a:latin typeface="Courier New" pitchFamily="49" charset="0"/>
              </a:rPr>
              <a:t>rising-edge triggered</a:t>
            </a:r>
            <a:r>
              <a:rPr lang="en-US" sz="2100" b="1">
                <a:latin typeface="Courier New" pitchFamily="49" charset="0"/>
              </a:rPr>
              <a:t>.</a:t>
            </a:r>
          </a:p>
          <a:p>
            <a:pPr marL="571500" indent="-571500"/>
            <a:r>
              <a:rPr lang="en-US" sz="2100" b="1">
                <a:solidFill>
                  <a:srgbClr val="0000CC"/>
                </a:solidFill>
                <a:latin typeface="Courier New" pitchFamily="49" charset="0"/>
              </a:rPr>
              <a:t>Shift registers</a:t>
            </a:r>
            <a:r>
              <a:rPr lang="en-US" sz="2100" b="1">
                <a:latin typeface="Courier New" pitchFamily="49" charset="0"/>
              </a:rPr>
              <a:t> are </a:t>
            </a:r>
            <a:r>
              <a:rPr lang="en-US" sz="2100" b="1">
                <a:solidFill>
                  <a:srgbClr val="0000CC"/>
                </a:solidFill>
                <a:latin typeface="Courier New" pitchFamily="49" charset="0"/>
              </a:rPr>
              <a:t>8 bits</a:t>
            </a:r>
            <a:r>
              <a:rPr lang="en-US" sz="2100" b="1">
                <a:latin typeface="Courier New" pitchFamily="49" charset="0"/>
              </a:rPr>
              <a:t> long. So after 8 clock pulses, the contents of the two shift registers are interchanged.</a:t>
            </a:r>
          </a:p>
          <a:p>
            <a:pPr marL="571500" indent="-571500"/>
            <a:r>
              <a:rPr lang="en-US" sz="2100" b="1">
                <a:latin typeface="Courier New" pitchFamily="49" charset="0"/>
              </a:rPr>
              <a:t>When the </a:t>
            </a:r>
            <a:r>
              <a:rPr lang="en-US" sz="2100" b="1">
                <a:solidFill>
                  <a:srgbClr val="0000CC"/>
                </a:solidFill>
                <a:latin typeface="Courier New" pitchFamily="49" charset="0"/>
              </a:rPr>
              <a:t>master</a:t>
            </a:r>
            <a:r>
              <a:rPr lang="en-US" sz="2100" b="1">
                <a:latin typeface="Courier New" pitchFamily="49" charset="0"/>
              </a:rPr>
              <a:t> wants to </a:t>
            </a:r>
            <a:r>
              <a:rPr lang="en-US" sz="2100" b="1">
                <a:solidFill>
                  <a:srgbClr val="0000CC"/>
                </a:solidFill>
                <a:latin typeface="Courier New" pitchFamily="49" charset="0"/>
              </a:rPr>
              <a:t>send a byte</a:t>
            </a:r>
            <a:r>
              <a:rPr lang="en-US" sz="2100" b="1">
                <a:latin typeface="Courier New" pitchFamily="49" charset="0"/>
              </a:rPr>
              <a:t> of data, it places the byte in its </a:t>
            </a:r>
            <a:r>
              <a:rPr lang="en-US" sz="2100" b="1">
                <a:solidFill>
                  <a:srgbClr val="0000CC"/>
                </a:solidFill>
                <a:latin typeface="Courier New" pitchFamily="49" charset="0"/>
              </a:rPr>
              <a:t>shift register</a:t>
            </a:r>
            <a:r>
              <a:rPr lang="en-US" sz="2100" b="1">
                <a:latin typeface="Courier New" pitchFamily="49" charset="0"/>
              </a:rPr>
              <a:t> and generates </a:t>
            </a:r>
            <a:r>
              <a:rPr lang="en-US" sz="2100" b="1">
                <a:solidFill>
                  <a:srgbClr val="0000CC"/>
                </a:solidFill>
                <a:latin typeface="Courier New" pitchFamily="49" charset="0"/>
              </a:rPr>
              <a:t>8 clock</a:t>
            </a:r>
            <a:r>
              <a:rPr lang="en-US" sz="2100" b="1">
                <a:latin typeface="Courier New" pitchFamily="49" charset="0"/>
              </a:rPr>
              <a:t> pulses.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sz="3200" b="1">
                <a:latin typeface="Courier New" pitchFamily="49" charset="0"/>
              </a:rPr>
              <a:t>HOW SPI WORKS?</a:t>
            </a:r>
          </a:p>
        </p:txBody>
      </p:sp>
      <p:sp>
        <p:nvSpPr>
          <p:cNvPr id="322563" name="Rectangle 3"/>
          <p:cNvSpPr>
            <a:spLocks noGrp="1" noChangeArrowheads="1"/>
          </p:cNvSpPr>
          <p:nvPr>
            <p:ph type="body" idx="1"/>
          </p:nvPr>
        </p:nvSpPr>
        <p:spPr>
          <a:xfrm>
            <a:off x="304800" y="914400"/>
            <a:ext cx="8458200" cy="5334000"/>
          </a:xfrm>
        </p:spPr>
        <p:txBody>
          <a:bodyPr/>
          <a:lstStyle/>
          <a:p>
            <a:pPr marL="571500" indent="-571500"/>
            <a:r>
              <a:rPr lang="en-US" sz="2100" b="1">
                <a:latin typeface="Courier New" pitchFamily="49" charset="0"/>
              </a:rPr>
              <a:t>After 8 clock pulses the byte is transmitted to the other shift register.</a:t>
            </a:r>
          </a:p>
          <a:p>
            <a:pPr marL="571500" indent="-571500"/>
            <a:r>
              <a:rPr lang="en-US" sz="2100" b="1">
                <a:latin typeface="Courier New" pitchFamily="49" charset="0"/>
              </a:rPr>
              <a:t>When the </a:t>
            </a:r>
            <a:r>
              <a:rPr lang="en-US" sz="2100" b="1">
                <a:solidFill>
                  <a:srgbClr val="0000CC"/>
                </a:solidFill>
                <a:latin typeface="Courier New" pitchFamily="49" charset="0"/>
              </a:rPr>
              <a:t>master</a:t>
            </a:r>
            <a:r>
              <a:rPr lang="en-US" sz="2100" b="1">
                <a:latin typeface="Courier New" pitchFamily="49" charset="0"/>
              </a:rPr>
              <a:t> wants to </a:t>
            </a:r>
            <a:r>
              <a:rPr lang="en-US" sz="2100" b="1">
                <a:solidFill>
                  <a:srgbClr val="0000CC"/>
                </a:solidFill>
                <a:latin typeface="Courier New" pitchFamily="49" charset="0"/>
              </a:rPr>
              <a:t>receive a byte</a:t>
            </a:r>
            <a:r>
              <a:rPr lang="en-US" sz="2100" b="1">
                <a:latin typeface="Courier New" pitchFamily="49" charset="0"/>
              </a:rPr>
              <a:t> of data, the </a:t>
            </a:r>
            <a:r>
              <a:rPr lang="en-US" sz="2100" b="1">
                <a:solidFill>
                  <a:srgbClr val="0000CC"/>
                </a:solidFill>
                <a:latin typeface="Courier New" pitchFamily="49" charset="0"/>
              </a:rPr>
              <a:t>slave</a:t>
            </a:r>
            <a:r>
              <a:rPr lang="en-US" sz="2100" b="1">
                <a:latin typeface="Courier New" pitchFamily="49" charset="0"/>
              </a:rPr>
              <a:t> side should </a:t>
            </a:r>
            <a:r>
              <a:rPr lang="en-US" sz="2100" b="1">
                <a:solidFill>
                  <a:srgbClr val="0000CC"/>
                </a:solidFill>
                <a:latin typeface="Courier New" pitchFamily="49" charset="0"/>
              </a:rPr>
              <a:t>place the byte</a:t>
            </a:r>
            <a:r>
              <a:rPr lang="en-US" sz="2100" b="1">
                <a:latin typeface="Courier New" pitchFamily="49" charset="0"/>
              </a:rPr>
              <a:t> in its </a:t>
            </a:r>
            <a:r>
              <a:rPr lang="en-US" sz="2100" b="1">
                <a:solidFill>
                  <a:srgbClr val="0000CC"/>
                </a:solidFill>
                <a:latin typeface="Courier New" pitchFamily="49" charset="0"/>
              </a:rPr>
              <a:t>shift register</a:t>
            </a:r>
            <a:r>
              <a:rPr lang="en-US" sz="2100" b="1">
                <a:latin typeface="Courier New" pitchFamily="49" charset="0"/>
              </a:rPr>
              <a:t>, and after </a:t>
            </a:r>
            <a:r>
              <a:rPr lang="en-US" sz="2100" b="1">
                <a:solidFill>
                  <a:srgbClr val="0000CC"/>
                </a:solidFill>
                <a:latin typeface="Courier New" pitchFamily="49" charset="0"/>
              </a:rPr>
              <a:t>8 clock</a:t>
            </a:r>
            <a:r>
              <a:rPr lang="en-US" sz="2100" b="1">
                <a:latin typeface="Courier New" pitchFamily="49" charset="0"/>
              </a:rPr>
              <a:t> pulses the data will be received by the master shift register.</a:t>
            </a:r>
          </a:p>
          <a:p>
            <a:pPr marL="571500" indent="-571500"/>
            <a:r>
              <a:rPr lang="en-US" sz="2100" b="1">
                <a:latin typeface="Courier New" pitchFamily="49" charset="0"/>
              </a:rPr>
              <a:t>It must be noted that </a:t>
            </a:r>
            <a:r>
              <a:rPr lang="en-US" sz="2100" b="1">
                <a:solidFill>
                  <a:srgbClr val="0000CC"/>
                </a:solidFill>
                <a:latin typeface="Courier New" pitchFamily="49" charset="0"/>
              </a:rPr>
              <a:t>SPI </a:t>
            </a:r>
            <a:r>
              <a:rPr lang="en-US" sz="2100" b="1">
                <a:latin typeface="Courier New" pitchFamily="49" charset="0"/>
              </a:rPr>
              <a:t>is </a:t>
            </a:r>
            <a:r>
              <a:rPr lang="en-US" sz="2100" b="1">
                <a:solidFill>
                  <a:srgbClr val="0000CC"/>
                </a:solidFill>
                <a:latin typeface="Courier New" pitchFamily="49" charset="0"/>
              </a:rPr>
              <a:t>full duplex</a:t>
            </a:r>
            <a:r>
              <a:rPr lang="en-US" sz="2100" b="1">
                <a:latin typeface="Courier New" pitchFamily="49" charset="0"/>
              </a:rPr>
              <a:t>, meaning that it sends and receives data at the same time.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sz="3200" b="1">
                <a:latin typeface="Courier New" pitchFamily="49" charset="0"/>
              </a:rPr>
              <a:t>SPI read and write</a:t>
            </a:r>
          </a:p>
        </p:txBody>
      </p:sp>
      <p:sp>
        <p:nvSpPr>
          <p:cNvPr id="323587" name="Rectangle 3"/>
          <p:cNvSpPr>
            <a:spLocks noGrp="1" noChangeArrowheads="1"/>
          </p:cNvSpPr>
          <p:nvPr>
            <p:ph type="body" idx="1"/>
          </p:nvPr>
        </p:nvSpPr>
        <p:spPr>
          <a:xfrm>
            <a:off x="304800" y="914400"/>
            <a:ext cx="8458200" cy="5562600"/>
          </a:xfrm>
          <a:solidFill>
            <a:schemeClr val="bg1"/>
          </a:solidFill>
        </p:spPr>
        <p:txBody>
          <a:bodyPr/>
          <a:lstStyle/>
          <a:p>
            <a:pPr marL="571500" indent="-571500"/>
            <a:r>
              <a:rPr lang="en-US" sz="2100" b="1">
                <a:latin typeface="Courier New" pitchFamily="49" charset="0"/>
              </a:rPr>
              <a:t>We use the </a:t>
            </a:r>
            <a:r>
              <a:rPr lang="en-US" sz="2100" b="1">
                <a:solidFill>
                  <a:srgbClr val="0000CC"/>
                </a:solidFill>
                <a:latin typeface="Courier New" pitchFamily="49" charset="0"/>
              </a:rPr>
              <a:t>microcontroller</a:t>
            </a:r>
            <a:r>
              <a:rPr lang="en-US" sz="2100" b="1">
                <a:latin typeface="Courier New" pitchFamily="49" charset="0"/>
              </a:rPr>
              <a:t> as the </a:t>
            </a:r>
            <a:r>
              <a:rPr lang="en-US" sz="2100" b="1">
                <a:solidFill>
                  <a:srgbClr val="0000CC"/>
                </a:solidFill>
                <a:latin typeface="Courier New" pitchFamily="49" charset="0"/>
              </a:rPr>
              <a:t>master</a:t>
            </a:r>
            <a:r>
              <a:rPr lang="en-US" sz="2100" b="1">
                <a:latin typeface="Courier New" pitchFamily="49" charset="0"/>
              </a:rPr>
              <a:t> while the </a:t>
            </a:r>
            <a:r>
              <a:rPr lang="en-US" sz="2100" b="1">
                <a:solidFill>
                  <a:srgbClr val="0000CC"/>
                </a:solidFill>
                <a:latin typeface="Courier New" pitchFamily="49" charset="0"/>
              </a:rPr>
              <a:t>SPI device</a:t>
            </a:r>
            <a:r>
              <a:rPr lang="en-US" sz="2100" b="1">
                <a:latin typeface="Courier New" pitchFamily="49" charset="0"/>
              </a:rPr>
              <a:t> acts as a </a:t>
            </a:r>
            <a:r>
              <a:rPr lang="en-US" sz="2100" b="1">
                <a:solidFill>
                  <a:srgbClr val="0000CC"/>
                </a:solidFill>
                <a:latin typeface="Courier New" pitchFamily="49" charset="0"/>
              </a:rPr>
              <a:t>slave</a:t>
            </a:r>
            <a:r>
              <a:rPr lang="en-US" sz="2100" b="1">
                <a:latin typeface="Courier New" pitchFamily="49" charset="0"/>
              </a:rPr>
              <a:t>. So the µc generates the </a:t>
            </a:r>
            <a:r>
              <a:rPr lang="en-US" sz="2100" b="1">
                <a:solidFill>
                  <a:srgbClr val="0000CC"/>
                </a:solidFill>
                <a:latin typeface="Courier New" pitchFamily="49" charset="0"/>
              </a:rPr>
              <a:t>SCLK</a:t>
            </a:r>
            <a:r>
              <a:rPr lang="en-US" sz="2100" b="1">
                <a:latin typeface="Courier New" pitchFamily="49" charset="0"/>
              </a:rPr>
              <a:t>, which is fed to the </a:t>
            </a:r>
            <a:r>
              <a:rPr lang="en-US" sz="2100" b="1">
                <a:solidFill>
                  <a:srgbClr val="0000CC"/>
                </a:solidFill>
                <a:latin typeface="Courier New" pitchFamily="49" charset="0"/>
              </a:rPr>
              <a:t>SCLK</a:t>
            </a:r>
            <a:r>
              <a:rPr lang="en-US" sz="2100" b="1">
                <a:latin typeface="Courier New" pitchFamily="49" charset="0"/>
              </a:rPr>
              <a:t> pin of the SPI device.</a:t>
            </a:r>
          </a:p>
          <a:p>
            <a:pPr marL="571500" indent="-571500"/>
            <a:r>
              <a:rPr lang="en-US" sz="2100" b="1">
                <a:latin typeface="Courier New" pitchFamily="49" charset="0"/>
              </a:rPr>
              <a:t>The SPI protocol uses </a:t>
            </a:r>
            <a:r>
              <a:rPr lang="en-US" sz="2100" b="1">
                <a:solidFill>
                  <a:srgbClr val="0000CC"/>
                </a:solidFill>
                <a:latin typeface="Courier New" pitchFamily="49" charset="0"/>
              </a:rPr>
              <a:t>SCLK</a:t>
            </a:r>
            <a:r>
              <a:rPr lang="en-US" sz="2100" b="1">
                <a:latin typeface="Courier New" pitchFamily="49" charset="0"/>
              </a:rPr>
              <a:t> to synchronize the transfer of information one bit at a time, where the most-significant bit </a:t>
            </a:r>
            <a:r>
              <a:rPr lang="en-US" sz="2100" b="1">
                <a:solidFill>
                  <a:srgbClr val="0000CC"/>
                </a:solidFill>
                <a:latin typeface="Courier New" pitchFamily="49" charset="0"/>
              </a:rPr>
              <a:t>(MSB) goes in first</a:t>
            </a:r>
            <a:r>
              <a:rPr lang="en-US" sz="2100" b="1">
                <a:latin typeface="Courier New" pitchFamily="49" charset="0"/>
              </a:rPr>
              <a:t>.</a:t>
            </a:r>
          </a:p>
          <a:p>
            <a:pPr marL="571500" indent="-571500"/>
            <a:r>
              <a:rPr lang="en-US" sz="2100" b="1">
                <a:latin typeface="Courier New" pitchFamily="49" charset="0"/>
              </a:rPr>
              <a:t>During the transfer, the </a:t>
            </a:r>
            <a:r>
              <a:rPr lang="en-US" sz="2100" b="1">
                <a:solidFill>
                  <a:srgbClr val="0000CC"/>
                </a:solidFill>
                <a:latin typeface="Courier New" pitchFamily="49" charset="0"/>
              </a:rPr>
              <a:t>CE must stay HIGH</a:t>
            </a:r>
            <a:r>
              <a:rPr lang="en-US" sz="2100" b="1">
                <a:latin typeface="Courier New" pitchFamily="49" charset="0"/>
              </a:rPr>
              <a:t>.</a:t>
            </a:r>
          </a:p>
          <a:p>
            <a:pPr marL="571500" indent="-571500"/>
            <a:r>
              <a:rPr lang="en-US" sz="2100" b="1">
                <a:latin typeface="Courier New" pitchFamily="49" charset="0"/>
              </a:rPr>
              <a:t>The information (address and data) is transferr-ed between the microcontroller and the SPI device in groups of 8 bits, where the </a:t>
            </a:r>
            <a:r>
              <a:rPr lang="en-US" sz="2100" b="1">
                <a:solidFill>
                  <a:srgbClr val="0000CC"/>
                </a:solidFill>
                <a:latin typeface="Courier New" pitchFamily="49" charset="0"/>
              </a:rPr>
              <a:t>address byte is followed immediately by the data byte</a:t>
            </a:r>
            <a:r>
              <a:rPr lang="en-US" sz="2100" b="1">
                <a:latin typeface="Courier New" pitchFamily="49" charset="0"/>
              </a:rPr>
              <a:t>.</a:t>
            </a:r>
          </a:p>
          <a:p>
            <a:pPr marL="571500" indent="-571500"/>
            <a:r>
              <a:rPr lang="en-US" sz="2100" b="1">
                <a:latin typeface="Courier New" pitchFamily="49" charset="0"/>
              </a:rPr>
              <a:t>To distinguish between the read and write operations, the </a:t>
            </a:r>
            <a:r>
              <a:rPr lang="en-US" sz="2100" b="1">
                <a:solidFill>
                  <a:srgbClr val="0000CC"/>
                </a:solidFill>
                <a:latin typeface="Courier New" pitchFamily="49" charset="0"/>
              </a:rPr>
              <a:t>D7 bit of the address byte is always 1 for write</a:t>
            </a:r>
            <a:r>
              <a:rPr lang="en-US" sz="2100" b="1">
                <a:latin typeface="Courier New" pitchFamily="49" charset="0"/>
              </a:rPr>
              <a:t>, while </a:t>
            </a:r>
            <a:r>
              <a:rPr lang="en-US" sz="2100" b="1">
                <a:solidFill>
                  <a:srgbClr val="0000CC"/>
                </a:solidFill>
                <a:latin typeface="Courier New" pitchFamily="49" charset="0"/>
              </a:rPr>
              <a:t>for the read, the D7 bit is LOW</a:t>
            </a:r>
            <a:r>
              <a:rPr lang="en-US" sz="2100" b="1">
                <a:latin typeface="Courier New" pitchFamily="49"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sz="2400" b="1">
                <a:effectLst>
                  <a:outerShdw blurRad="38100" dist="38100" dir="2700000" algn="tl">
                    <a:srgbClr val="C0C0C0"/>
                  </a:outerShdw>
                </a:effectLst>
                <a:latin typeface="Courier New" pitchFamily="49" charset="0"/>
              </a:rPr>
              <a:t>Clock Polarity and Phase in SPI device</a:t>
            </a:r>
          </a:p>
        </p:txBody>
      </p:sp>
      <p:sp>
        <p:nvSpPr>
          <p:cNvPr id="324611" name="Rectangle 3"/>
          <p:cNvSpPr>
            <a:spLocks noGrp="1" noChangeArrowheads="1"/>
          </p:cNvSpPr>
          <p:nvPr>
            <p:ph type="body" idx="1"/>
          </p:nvPr>
        </p:nvSpPr>
        <p:spPr>
          <a:xfrm>
            <a:off x="304800" y="914400"/>
            <a:ext cx="8458200" cy="5562600"/>
          </a:xfrm>
          <a:solidFill>
            <a:schemeClr val="bg1"/>
          </a:solidFill>
        </p:spPr>
        <p:txBody>
          <a:bodyPr/>
          <a:lstStyle/>
          <a:p>
            <a:pPr marL="571500" indent="-571500"/>
            <a:r>
              <a:rPr lang="en-US" sz="2100" b="1" dirty="0">
                <a:latin typeface="Courier New" pitchFamily="49" charset="0"/>
              </a:rPr>
              <a:t>In SPI communication, the master and slave(s) must agree on the </a:t>
            </a:r>
            <a:r>
              <a:rPr lang="en-US" sz="2100" b="1" dirty="0">
                <a:solidFill>
                  <a:srgbClr val="0000CC"/>
                </a:solidFill>
                <a:latin typeface="Courier New" pitchFamily="49" charset="0"/>
              </a:rPr>
              <a:t>clock polarity</a:t>
            </a:r>
            <a:r>
              <a:rPr lang="en-US" sz="2100" b="1" dirty="0">
                <a:latin typeface="Courier New" pitchFamily="49" charset="0"/>
              </a:rPr>
              <a:t> and </a:t>
            </a:r>
            <a:r>
              <a:rPr lang="en-US" sz="2100" b="1" dirty="0">
                <a:solidFill>
                  <a:srgbClr val="0000CC"/>
                </a:solidFill>
                <a:latin typeface="Courier New" pitchFamily="49" charset="0"/>
              </a:rPr>
              <a:t>phase</a:t>
            </a:r>
            <a:r>
              <a:rPr lang="en-US" sz="2100" b="1" dirty="0">
                <a:latin typeface="Courier New" pitchFamily="49" charset="0"/>
              </a:rPr>
              <a:t> with respect to the data.</a:t>
            </a:r>
          </a:p>
          <a:p>
            <a:pPr marL="571500" indent="-571500"/>
            <a:r>
              <a:rPr lang="en-US" sz="2100" b="1" dirty="0" err="1">
                <a:latin typeface="Courier New" pitchFamily="49" charset="0"/>
              </a:rPr>
              <a:t>Freescale</a:t>
            </a:r>
            <a:r>
              <a:rPr lang="en-US" sz="2100" b="1" dirty="0">
                <a:latin typeface="Courier New" pitchFamily="49" charset="0"/>
              </a:rPr>
              <a:t> names these two options as </a:t>
            </a:r>
            <a:r>
              <a:rPr lang="en-US" sz="2100" b="1" dirty="0">
                <a:solidFill>
                  <a:srgbClr val="0000CC"/>
                </a:solidFill>
                <a:latin typeface="Courier New" pitchFamily="49" charset="0"/>
              </a:rPr>
              <a:t>CPOL</a:t>
            </a:r>
            <a:r>
              <a:rPr lang="en-US" sz="2100" b="1" dirty="0">
                <a:latin typeface="Courier New" pitchFamily="49" charset="0"/>
              </a:rPr>
              <a:t> (</a:t>
            </a:r>
            <a:r>
              <a:rPr lang="en-US" sz="2100" b="1" dirty="0">
                <a:solidFill>
                  <a:srgbClr val="0000CC"/>
                </a:solidFill>
                <a:latin typeface="Courier New" pitchFamily="49" charset="0"/>
              </a:rPr>
              <a:t>clock polarity</a:t>
            </a:r>
            <a:r>
              <a:rPr lang="en-US" sz="2100" b="1" dirty="0">
                <a:latin typeface="Courier New" pitchFamily="49" charset="0"/>
              </a:rPr>
              <a:t>) and </a:t>
            </a:r>
            <a:r>
              <a:rPr lang="en-US" sz="2100" b="1" dirty="0">
                <a:solidFill>
                  <a:srgbClr val="0000CC"/>
                </a:solidFill>
                <a:latin typeface="Courier New" pitchFamily="49" charset="0"/>
              </a:rPr>
              <a:t>CPHA</a:t>
            </a:r>
            <a:r>
              <a:rPr lang="en-US" sz="2100" b="1" dirty="0">
                <a:latin typeface="Courier New" pitchFamily="49" charset="0"/>
              </a:rPr>
              <a:t> (</a:t>
            </a:r>
            <a:r>
              <a:rPr lang="en-US" sz="2100" b="1" dirty="0">
                <a:solidFill>
                  <a:srgbClr val="0000CC"/>
                </a:solidFill>
                <a:latin typeface="Courier New" pitchFamily="49" charset="0"/>
              </a:rPr>
              <a:t>clock phase</a:t>
            </a:r>
            <a:r>
              <a:rPr lang="en-US" sz="2100" b="1" dirty="0">
                <a:latin typeface="Courier New" pitchFamily="49" charset="0"/>
              </a:rPr>
              <a:t>), respectively, and most companies like Atmel have adopted that convention.</a:t>
            </a:r>
          </a:p>
          <a:p>
            <a:pPr marL="571500" indent="-571500"/>
            <a:r>
              <a:rPr lang="en-US" sz="2100" b="1" dirty="0">
                <a:latin typeface="Courier New" pitchFamily="49" charset="0"/>
              </a:rPr>
              <a:t>At </a:t>
            </a:r>
            <a:r>
              <a:rPr lang="en-US" sz="2100" b="1" dirty="0">
                <a:solidFill>
                  <a:srgbClr val="0000CC"/>
                </a:solidFill>
                <a:latin typeface="Courier New" pitchFamily="49" charset="0"/>
              </a:rPr>
              <a:t>CPOL </a:t>
            </a:r>
            <a:r>
              <a:rPr lang="en-US" sz="2100" b="1" dirty="0">
                <a:latin typeface="Courier New" pitchFamily="49" charset="0"/>
              </a:rPr>
              <a:t>=</a:t>
            </a:r>
            <a:r>
              <a:rPr lang="en-US" sz="2100" b="1" dirty="0">
                <a:solidFill>
                  <a:srgbClr val="0000CC"/>
                </a:solidFill>
                <a:latin typeface="Courier New" pitchFamily="49" charset="0"/>
              </a:rPr>
              <a:t> 0</a:t>
            </a:r>
            <a:r>
              <a:rPr lang="en-US" sz="2100" b="1" dirty="0">
                <a:latin typeface="Courier New" pitchFamily="49" charset="0"/>
              </a:rPr>
              <a:t> the </a:t>
            </a:r>
            <a:r>
              <a:rPr lang="en-US" sz="2100" b="1" dirty="0">
                <a:solidFill>
                  <a:srgbClr val="0000CC"/>
                </a:solidFill>
                <a:latin typeface="Courier New" pitchFamily="49" charset="0"/>
              </a:rPr>
              <a:t>base value</a:t>
            </a:r>
            <a:r>
              <a:rPr lang="en-US" sz="2100" b="1" dirty="0">
                <a:latin typeface="Courier New" pitchFamily="49" charset="0"/>
              </a:rPr>
              <a:t> of the clock is </a:t>
            </a:r>
            <a:r>
              <a:rPr lang="en-US" sz="2100" b="1" dirty="0">
                <a:solidFill>
                  <a:srgbClr val="0000CC"/>
                </a:solidFill>
                <a:latin typeface="Courier New" pitchFamily="49" charset="0"/>
              </a:rPr>
              <a:t>zero</a:t>
            </a:r>
            <a:r>
              <a:rPr lang="en-US" sz="2100" b="1" dirty="0">
                <a:latin typeface="Courier New" pitchFamily="49" charset="0"/>
              </a:rPr>
              <a:t>, while at </a:t>
            </a:r>
            <a:r>
              <a:rPr lang="en-US" sz="2100" b="1" dirty="0">
                <a:solidFill>
                  <a:srgbClr val="0000CC"/>
                </a:solidFill>
                <a:latin typeface="Courier New" pitchFamily="49" charset="0"/>
              </a:rPr>
              <a:t>CPOL</a:t>
            </a:r>
            <a:r>
              <a:rPr lang="en-US" sz="2100" b="1" dirty="0">
                <a:latin typeface="Courier New" pitchFamily="49" charset="0"/>
              </a:rPr>
              <a:t> = </a:t>
            </a:r>
            <a:r>
              <a:rPr lang="en-US" sz="2100" b="1" dirty="0">
                <a:solidFill>
                  <a:srgbClr val="0000CC"/>
                </a:solidFill>
                <a:latin typeface="Courier New" pitchFamily="49" charset="0"/>
              </a:rPr>
              <a:t>1</a:t>
            </a:r>
            <a:r>
              <a:rPr lang="en-US" sz="2100" b="1" dirty="0">
                <a:latin typeface="Courier New" pitchFamily="49" charset="0"/>
              </a:rPr>
              <a:t> the base value of the clock is </a:t>
            </a:r>
            <a:r>
              <a:rPr lang="en-US" sz="2100" b="1" dirty="0">
                <a:solidFill>
                  <a:srgbClr val="0000CC"/>
                </a:solidFill>
                <a:latin typeface="Courier New" pitchFamily="49" charset="0"/>
              </a:rPr>
              <a:t>one</a:t>
            </a:r>
            <a:r>
              <a:rPr lang="en-US" sz="2100" b="1" dirty="0">
                <a:latin typeface="Courier New" pitchFamily="49" charset="0"/>
              </a:rPr>
              <a:t>. </a:t>
            </a:r>
            <a:r>
              <a:rPr lang="en-US" sz="2100" b="1" dirty="0">
                <a:solidFill>
                  <a:srgbClr val="0000CC"/>
                </a:solidFill>
                <a:latin typeface="Courier New" pitchFamily="49" charset="0"/>
              </a:rPr>
              <a:t>CPHA</a:t>
            </a:r>
            <a:r>
              <a:rPr lang="en-US" sz="2100" b="1" dirty="0">
                <a:latin typeface="Courier New" pitchFamily="49" charset="0"/>
              </a:rPr>
              <a:t> = </a:t>
            </a:r>
            <a:r>
              <a:rPr lang="en-US" sz="2100" b="1" dirty="0">
                <a:solidFill>
                  <a:srgbClr val="0000CC"/>
                </a:solidFill>
                <a:latin typeface="Courier New" pitchFamily="49" charset="0"/>
              </a:rPr>
              <a:t>0</a:t>
            </a:r>
            <a:r>
              <a:rPr lang="en-US" sz="2100" b="1" dirty="0">
                <a:latin typeface="Courier New" pitchFamily="49" charset="0"/>
              </a:rPr>
              <a:t> means </a:t>
            </a:r>
            <a:r>
              <a:rPr lang="en-US" sz="2100" b="1" dirty="0">
                <a:solidFill>
                  <a:srgbClr val="0000CC"/>
                </a:solidFill>
                <a:latin typeface="Courier New" pitchFamily="49" charset="0"/>
              </a:rPr>
              <a:t>sample on the leading (first) clock edge</a:t>
            </a:r>
            <a:r>
              <a:rPr lang="en-US" sz="2100" b="1" dirty="0">
                <a:latin typeface="Courier New" pitchFamily="49" charset="0"/>
              </a:rPr>
              <a:t>, while </a:t>
            </a:r>
            <a:r>
              <a:rPr lang="en-US" sz="2100" b="1" dirty="0">
                <a:solidFill>
                  <a:srgbClr val="0000CC"/>
                </a:solidFill>
                <a:latin typeface="Courier New" pitchFamily="49" charset="0"/>
              </a:rPr>
              <a:t>CPHA = 1 means sample on the trailing (second) clock</a:t>
            </a:r>
            <a:r>
              <a:rPr lang="en-US" sz="2100" b="1" dirty="0">
                <a:latin typeface="Courier New" pitchFamily="49" charset="0"/>
              </a:rPr>
              <a:t>.</a:t>
            </a:r>
          </a:p>
          <a:p>
            <a:pPr marL="571500" indent="-571500"/>
            <a:r>
              <a:rPr lang="en-US" sz="2100" b="1" dirty="0">
                <a:latin typeface="Courier New" pitchFamily="49" charset="0"/>
              </a:rPr>
              <a:t>If the </a:t>
            </a:r>
            <a:r>
              <a:rPr lang="en-US" sz="2100" b="1" dirty="0">
                <a:solidFill>
                  <a:srgbClr val="0000CC"/>
                </a:solidFill>
                <a:latin typeface="Courier New" pitchFamily="49" charset="0"/>
              </a:rPr>
              <a:t>base value</a:t>
            </a:r>
            <a:r>
              <a:rPr lang="en-US" sz="2100" b="1" dirty="0">
                <a:latin typeface="Courier New" pitchFamily="49" charset="0"/>
              </a:rPr>
              <a:t> of the </a:t>
            </a:r>
            <a:r>
              <a:rPr lang="en-US" sz="2100" b="1" dirty="0">
                <a:solidFill>
                  <a:srgbClr val="0000CC"/>
                </a:solidFill>
                <a:latin typeface="Courier New" pitchFamily="49" charset="0"/>
              </a:rPr>
              <a:t>clock</a:t>
            </a:r>
            <a:r>
              <a:rPr lang="en-US" sz="2100" b="1" dirty="0">
                <a:latin typeface="Courier New" pitchFamily="49" charset="0"/>
              </a:rPr>
              <a:t> is </a:t>
            </a:r>
            <a:r>
              <a:rPr lang="en-US" sz="2100" b="1" dirty="0">
                <a:solidFill>
                  <a:srgbClr val="0000CC"/>
                </a:solidFill>
                <a:latin typeface="Courier New" pitchFamily="49" charset="0"/>
              </a:rPr>
              <a:t>zero</a:t>
            </a:r>
            <a:r>
              <a:rPr lang="en-US" sz="2100" b="1" dirty="0">
                <a:latin typeface="Courier New" pitchFamily="49" charset="0"/>
              </a:rPr>
              <a:t>, the leading (</a:t>
            </a:r>
            <a:r>
              <a:rPr lang="en-US" sz="2100" b="1" dirty="0">
                <a:solidFill>
                  <a:srgbClr val="0000CC"/>
                </a:solidFill>
                <a:latin typeface="Courier New" pitchFamily="49" charset="0"/>
              </a:rPr>
              <a:t>first</a:t>
            </a:r>
            <a:r>
              <a:rPr lang="en-US" sz="2100" b="1" dirty="0">
                <a:latin typeface="Courier New" pitchFamily="49" charset="0"/>
              </a:rPr>
              <a:t>) </a:t>
            </a:r>
            <a:r>
              <a:rPr lang="en-US" sz="2100" b="1" dirty="0">
                <a:solidFill>
                  <a:srgbClr val="0000CC"/>
                </a:solidFill>
                <a:latin typeface="Courier New" pitchFamily="49" charset="0"/>
              </a:rPr>
              <a:t>clock edge</a:t>
            </a:r>
            <a:r>
              <a:rPr lang="en-US" sz="2100" b="1" dirty="0">
                <a:latin typeface="Courier New" pitchFamily="49" charset="0"/>
              </a:rPr>
              <a:t>, </a:t>
            </a:r>
            <a:r>
              <a:rPr lang="en-US" sz="2100" b="1" dirty="0">
                <a:solidFill>
                  <a:srgbClr val="0000CC"/>
                </a:solidFill>
                <a:latin typeface="Courier New" pitchFamily="49" charset="0"/>
              </a:rPr>
              <a:t>is the rising edge</a:t>
            </a:r>
            <a:r>
              <a:rPr lang="en-US" sz="2100" b="1" dirty="0">
                <a:latin typeface="Courier New" pitchFamily="49" charset="0"/>
              </a:rPr>
              <a:t> but if the </a:t>
            </a:r>
            <a:r>
              <a:rPr lang="en-US" sz="2100" b="1" dirty="0">
                <a:solidFill>
                  <a:srgbClr val="0000CC"/>
                </a:solidFill>
                <a:latin typeface="Courier New" pitchFamily="49" charset="0"/>
              </a:rPr>
              <a:t>base value</a:t>
            </a:r>
            <a:r>
              <a:rPr lang="en-US" sz="2100" b="1" dirty="0">
                <a:latin typeface="Courier New" pitchFamily="49" charset="0"/>
              </a:rPr>
              <a:t> of the </a:t>
            </a:r>
            <a:r>
              <a:rPr lang="en-US" sz="2100" b="1" dirty="0">
                <a:solidFill>
                  <a:srgbClr val="0000CC"/>
                </a:solidFill>
                <a:latin typeface="Courier New" pitchFamily="49" charset="0"/>
              </a:rPr>
              <a:t>clock is one</a:t>
            </a:r>
            <a:r>
              <a:rPr lang="en-US" sz="2100" b="1" dirty="0">
                <a:latin typeface="Courier New" pitchFamily="49" charset="0"/>
              </a:rPr>
              <a:t>, the leading (</a:t>
            </a:r>
            <a:r>
              <a:rPr lang="en-US" sz="2100" b="1" dirty="0">
                <a:solidFill>
                  <a:srgbClr val="0000CC"/>
                </a:solidFill>
                <a:latin typeface="Courier New" pitchFamily="49" charset="0"/>
              </a:rPr>
              <a:t>first</a:t>
            </a:r>
            <a:r>
              <a:rPr lang="en-US" sz="2100" b="1" dirty="0">
                <a:latin typeface="Courier New" pitchFamily="49" charset="0"/>
              </a:rPr>
              <a:t>) </a:t>
            </a:r>
            <a:r>
              <a:rPr lang="en-US" sz="2100" b="1" dirty="0">
                <a:solidFill>
                  <a:srgbClr val="0000CC"/>
                </a:solidFill>
                <a:latin typeface="Courier New" pitchFamily="49" charset="0"/>
              </a:rPr>
              <a:t>clock edge</a:t>
            </a:r>
            <a:r>
              <a:rPr lang="en-US" sz="2100" b="1" dirty="0">
                <a:latin typeface="Courier New" pitchFamily="49" charset="0"/>
              </a:rPr>
              <a:t> is </a:t>
            </a:r>
            <a:r>
              <a:rPr lang="en-US" sz="2100" b="1" dirty="0">
                <a:solidFill>
                  <a:srgbClr val="0000CC"/>
                </a:solidFill>
                <a:latin typeface="Courier New" pitchFamily="49" charset="0"/>
              </a:rPr>
              <a:t>falling edge</a:t>
            </a:r>
            <a:r>
              <a:rPr lang="en-US" sz="2100" b="1" dirty="0">
                <a:latin typeface="Courier New" pitchFamily="49" charset="0"/>
              </a:rPr>
              <a:t>.</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Embedded Systems&amp;#x0D;&amp;#x0A;Engr. Rashid Farid Chishti&amp;#x0D;&amp;#x0A;chishti@iiu.edu.pk&amp;#x0D;&amp;#x0A;&amp;#x0D;&amp;#x0A;   Chapter 17: SPI PROTOCOL AND&amp;#x0D;&amp;#x0A;MAX7221 DISPLAY INT&quot;/&gt;&lt;property id=&quot;20307&quot; value=&quot;256&quot;/&gt;&lt;/object&gt;&lt;object type=&quot;3&quot; unique_id=&quot;10005&quot;&gt;&lt;property id=&quot;20148&quot; value=&quot;5&quot;/&gt;&lt;property id=&quot;20300&quot; value=&quot;Slide 2 - &amp;quot;SPI BUS Protocol&amp;quot;&quot;/&gt;&lt;property id=&quot;20307&quot; value=&quot;257&quot;/&gt;&lt;/object&gt;&lt;object type=&quot;3&quot; unique_id=&quot;10006&quot;&gt;&lt;property id=&quot;20148&quot; value=&quot;5&quot;/&gt;&lt;property id=&quot;20300&quot; value=&quot;Slide 3 - &amp;quot;SPI BUS Protocol&amp;quot;&quot;/&gt;&lt;property id=&quot;20307&quot; value=&quot;260&quot;/&gt;&lt;/object&gt;&lt;object type=&quot;3&quot; unique_id=&quot;10007&quot;&gt;&lt;property id=&quot;20148&quot; value=&quot;5&quot;/&gt;&lt;property id=&quot;20300&quot; value=&quot;Slide 4 - &amp;quot;SPI BUS Protocol&amp;quot;&quot;/&gt;&lt;property id=&quot;20307&quot; value=&quot;261&quot;/&gt;&lt;/object&gt;&lt;object type=&quot;3&quot; unique_id=&quot;10008&quot;&gt;&lt;property id=&quot;20148&quot; value=&quot;5&quot;/&gt;&lt;property id=&quot;20300&quot; value=&quot;Slide 5 - &amp;quot;HOW SPI WORKS?&amp;quot;&quot;/&gt;&lt;property id=&quot;20307&quot; value=&quot;262&quot;/&gt;&lt;/object&gt;&lt;object type=&quot;3&quot; unique_id=&quot;10009&quot;&gt;&lt;property id=&quot;20148&quot; value=&quot;5&quot;/&gt;&lt;property id=&quot;20300&quot; value=&quot;Slide 6 - &amp;quot;HOW SPI WORKS?&amp;quot;&quot;/&gt;&lt;property id=&quot;20307&quot; value=&quot;263&quot;/&gt;&lt;/object&gt;&lt;object type=&quot;3&quot; unique_id=&quot;10010&quot;&gt;&lt;property id=&quot;20148&quot; value=&quot;5&quot;/&gt;&lt;property id=&quot;20300&quot; value=&quot;Slide 7 - &amp;quot;HOW SPI WORKS?&amp;quot;&quot;/&gt;&lt;property id=&quot;20307&quot; value=&quot;264&quot;/&gt;&lt;/object&gt;&lt;object type=&quot;3&quot; unique_id=&quot;10011&quot;&gt;&lt;property id=&quot;20148&quot; value=&quot;5&quot;/&gt;&lt;property id=&quot;20300&quot; value=&quot;Slide 8 - &amp;quot;SPI read and write&amp;quot;&quot;/&gt;&lt;property id=&quot;20307&quot; value=&quot;265&quot;/&gt;&lt;/object&gt;&lt;object type=&quot;3&quot; unique_id=&quot;10012&quot;&gt;&lt;property id=&quot;20148&quot; value=&quot;5&quot;/&gt;&lt;property id=&quot;20300&quot; value=&quot;Slide 9 - &amp;quot;Clock Polarity and Phase in SPI device&amp;quot;&quot;/&gt;&lt;property id=&quot;20307&quot; value=&quot;266&quot;/&gt;&lt;/object&gt;&lt;object type=&quot;3&quot; unique_id=&quot;10013&quot;&gt;&lt;property id=&quot;20148&quot; value=&quot;5&quot;/&gt;&lt;property id=&quot;20300&quot; value=&quot;Slide 10 - &amp;quot;Clock Polarity and Phase in SPI device&amp;quot;&quot;/&gt;&lt;property id=&quot;20307&quot; value=&quot;267&quot;/&gt;&lt;/object&gt;&lt;object type=&quot;3&quot; unique_id=&quot;10014&quot;&gt;&lt;property id=&quot;20148&quot; value=&quot;5&quot;/&gt;&lt;property id=&quot;20300&quot; value=&quot;Slide 11 - &amp;quot;Steps for writing data to an SPI device&amp;quot;&quot;/&gt;&lt;property id=&quot;20307&quot; value=&quot;268&quot;/&gt;&lt;/object&gt;&lt;object type=&quot;3&quot; unique_id=&quot;10015&quot;&gt;&lt;property id=&quot;20148&quot; value=&quot;5&quot;/&gt;&lt;property id=&quot;20300&quot; value=&quot;Slide 12 - &amp;quot;Steps for writing data to an SPI device&amp;quot;&quot;/&gt;&lt;property id=&quot;20307&quot; value=&quot;269&quot;/&gt;&lt;/object&gt;&lt;object type=&quot;3&quot; unique_id=&quot;10016&quot;&gt;&lt;property id=&quot;20148&quot; value=&quot;5&quot;/&gt;&lt;property id=&quot;20300&quot; value=&quot;Slide 13 - &amp;quot;Steps for writing data to an SPI device&amp;quot;&quot;/&gt;&lt;property id=&quot;20307&quot; value=&quot;270&quot;/&gt;&lt;/object&gt;&lt;object type=&quot;3&quot; unique_id=&quot;10017&quot;&gt;&lt;property id=&quot;20148&quot; value=&quot;5&quot;/&gt;&lt;property id=&quot;20300&quot; value=&quot;Slide 14 - &amp;quot;Steps for writing data to an SPI device&amp;quot;&quot;/&gt;&lt;property id=&quot;20307&quot; value=&quot;271&quot;/&gt;&lt;/object&gt;&lt;object type=&quot;3&quot; unique_id=&quot;10018&quot;&gt;&lt;property id=&quot;20148&quot; value=&quot;5&quot;/&gt;&lt;property id=&quot;20300&quot; value=&quot;Slide 15 - &amp;quot;Steps for reading data from an SPI device&amp;quot;&quot;/&gt;&lt;property id=&quot;20307&quot; value=&quot;272&quot;/&gt;&lt;/object&gt;&lt;object type=&quot;3&quot; unique_id=&quot;10019&quot;&gt;&lt;property id=&quot;20148&quot; value=&quot;5&quot;/&gt;&lt;property id=&quot;20300&quot; value=&quot;Slide 16 - &amp;quot;Steps for reading data from an SPI device&amp;quot;&quot;/&gt;&lt;property id=&quot;20307&quot; value=&quot;273&quot;/&gt;&lt;/object&gt;&lt;object type=&quot;3&quot; unique_id=&quot;10020&quot;&gt;&lt;property id=&quot;20148&quot; value=&quot;5&quot;/&gt;&lt;property id=&quot;20300&quot; value=&quot;Slide 17 - &amp;quot;Steps for reading data from an SPI device&amp;quot;&quot;/&gt;&lt;property id=&quot;20307&quot; value=&quot;274&quot;/&gt;&lt;/object&gt;&lt;object type=&quot;3&quot; unique_id=&quot;10021&quot;&gt;&lt;property id=&quot;20148&quot; value=&quot;5&quot;/&gt;&lt;property id=&quot;20300&quot; value=&quot;Slide 18 - &amp;quot;Steps for reading data from an SPI device&amp;quot;&quot;/&gt;&lt;property id=&quot;20307&quot; value=&quot;275&quot;/&gt;&lt;/object&gt;&lt;object type=&quot;3&quot; unique_id=&quot;10022&quot;&gt;&lt;property id=&quot;20148&quot; value=&quot;5&quot;/&gt;&lt;property id=&quot;20300&quot; value=&quot;Slide 19 - &amp;quot;SPI Programming in AVR&amp;quot;&quot;/&gt;&lt;property id=&quot;20307&quot; value=&quot;276&quot;/&gt;&lt;/object&gt;&lt;object type=&quot;3&quot; unique_id=&quot;10023&quot;&gt;&lt;property id=&quot;20148&quot; value=&quot;5&quot;/&gt;&lt;property id=&quot;20300&quot; value=&quot;Slide 20 - &amp;quot;SPI Programming in AVR&amp;quot;&quot;/&gt;&lt;property id=&quot;20307&quot; value=&quot;277&quot;/&gt;&lt;/object&gt;&lt;object type=&quot;3&quot; unique_id=&quot;10024&quot;&gt;&lt;property id=&quot;20148&quot; value=&quot;5&quot;/&gt;&lt;property id=&quot;20300&quot; value=&quot;Slide 21 - &amp;quot;SPI Programming in AVR&amp;quot;&quot;/&gt;&lt;property id=&quot;20307&quot; value=&quot;278&quot;/&gt;&lt;/object&gt;&lt;object type=&quot;3&quot; unique_id=&quot;10025&quot;&gt;&lt;property id=&quot;20148&quot; value=&quot;5&quot;/&gt;&lt;property id=&quot;20300&quot; value=&quot;Slide 22 - &amp;quot;SPI Programming in AVR&amp;quot;&quot;/&gt;&lt;property id=&quot;20307&quot; value=&quot;279&quot;/&gt;&lt;/object&gt;&lt;object type=&quot;3&quot; unique_id=&quot;10026&quot;&gt;&lt;property id=&quot;20148&quot; value=&quot;5&quot;/&gt;&lt;property id=&quot;20300&quot; value=&quot;Slide 23 - &amp;quot;SPI Programming in AVR&amp;quot;&quot;/&gt;&lt;property id=&quot;20307&quot; value=&quot;281&quot;/&gt;&lt;/object&gt;&lt;object type=&quot;3&quot; unique_id=&quot;10027&quot;&gt;&lt;property id=&quot;20148&quot; value=&quot;5&quot;/&gt;&lt;property id=&quot;20300&quot; value=&quot;Slide 24 - &amp;quot;SPI Programming in AVR&amp;quot;&quot;/&gt;&lt;property id=&quot;20307&quot; value=&quot;280&quot;/&gt;&lt;/object&gt;&lt;object type=&quot;3&quot; unique_id=&quot;10028&quot;&gt;&lt;property id=&quot;20148&quot; value=&quot;5&quot;/&gt;&lt;property id=&quot;20300&quot; value=&quot;Slide 25 - &amp;quot;SPI Programming in AVR using C&amp;quot;&quot;/&gt;&lt;property id=&quot;20307&quot; value=&quot;286&quot;/&gt;&lt;/object&gt;&lt;object type=&quot;3&quot; unique_id=&quot;10029&quot;&gt;&lt;property id=&quot;20148&quot; value=&quot;5&quot;/&gt;&lt;property id=&quot;20300&quot; value=&quot;Slide 26 - &amp;quot;SPI Programming in AVR using C&amp;quot;&quot;/&gt;&lt;property id=&quot;20307&quot; value=&quot;285&quot;/&gt;&lt;/object&gt;&lt;object type=&quot;3&quot; unique_id=&quot;10030&quot;&gt;&lt;property id=&quot;20148&quot; value=&quot;5&quot;/&gt;&lt;property id=&quot;20300&quot; value=&quot;Slide 27&quot;/&gt;&lt;property id=&quot;20307&quot; value=&quot;283&quot;/&gt;&lt;/object&gt;&lt;object type=&quot;3&quot; unique_id=&quot;10031&quot;&gt;&lt;property id=&quot;20148&quot; value=&quot;5&quot;/&gt;&lt;property id=&quot;20300&quot; value=&quot;Slide 28 - &amp;quot;SPI Programming&amp;quot;&quot;/&gt;&lt;property id=&quot;20307&quot; value=&quot;282&quot;/&gt;&lt;/object&gt;&lt;object type=&quot;3&quot; unique_id=&quot;10032&quot;&gt;&lt;property id=&quot;20148&quot; value=&quot;5&quot;/&gt;&lt;property id=&quot;20300&quot; value=&quot;Slide 29 - &amp;quot;SPI Programming in AVR&amp;quot;&quot;/&gt;&lt;property id=&quot;20307&quot; value=&quot;284&quot;/&gt;&lt;/object&gt;&lt;object type=&quot;3&quot; unique_id=&quot;10033&quot;&gt;&lt;property id=&quot;20148&quot; value=&quot;5&quot;/&gt;&lt;property id=&quot;20300&quot; value=&quot;Slide 30 - &amp;quot;SPI Programming in AVR&amp;quot;&quot;/&gt;&lt;property id=&quot;20307&quot; value=&quot;287&quot;/&gt;&lt;/object&gt;&lt;object type=&quot;3&quot; unique_id=&quot;10034&quot;&gt;&lt;property id=&quot;20148&quot; value=&quot;5&quot;/&gt;&lt;property id=&quot;20300&quot; value=&quot;Slide 31&quot;/&gt;&lt;property id=&quot;20307&quot; value=&quot;288&quot;/&gt;&lt;/object&gt;&lt;object type=&quot;3&quot; unique_id=&quot;10035&quot;&gt;&lt;property id=&quot;20148&quot; value=&quot;5&quot;/&gt;&lt;property id=&quot;20300&quot; value=&quot;Slide 32 - &amp;quot;SPI Programming in AVR&amp;quot;&quot;/&gt;&lt;property id=&quot;20307&quot; value=&quot;289&quot;/&gt;&lt;/object&gt;&lt;object type=&quot;3&quot; unique_id=&quot;10036&quot;&gt;&lt;property id=&quot;20148&quot; value=&quot;5&quot;/&gt;&lt;property id=&quot;20300&quot; value=&quot;Slide 33&quot;/&gt;&lt;property id=&quot;20307&quot; value=&quot;290&quot;/&gt;&lt;/object&gt;&lt;object type=&quot;3&quot; unique_id=&quot;10037&quot;&gt;&lt;property id=&quot;20148&quot; value=&quot;5&quot;/&gt;&lt;property id=&quot;20300&quot; value=&quot;Slide 34 - &amp;quot;MAX7221 Interfacing and Prog…&amp;quot;&quot;/&gt;&lt;property id=&quot;20307&quot; value=&quot;291&quot;/&gt;&lt;/object&gt;&lt;object type=&quot;3&quot; unique_id=&quot;10038&quot;&gt;&lt;property id=&quot;20148&quot; value=&quot;5&quot;/&gt;&lt;property id=&quot;20300&quot; value=&quot;Slide 35 - &amp;quot;MAX7221 Interfacing and Prog…&amp;quot;&quot;/&gt;&lt;property id=&quot;20307&quot; value=&quot;292&quot;/&gt;&lt;/object&gt;&lt;object type=&quot;3&quot; unique_id=&quot;10039&quot;&gt;&lt;property id=&quot;20148&quot; value=&quot;5&quot;/&gt;&lt;property id=&quot;20300&quot; value=&quot;Slide 36 - &amp;quot;MAX7221 Pins and Connections&amp;quot;&quot;/&gt;&lt;property id=&quot;20307&quot; value=&quot;293&quot;/&gt;&lt;/object&gt;&lt;object type=&quot;3&quot; unique_id=&quot;10040&quot;&gt;&lt;property id=&quot;20148&quot; value=&quot;5&quot;/&gt;&lt;property id=&quot;20300&quot; value=&quot;Slide 37 - &amp;quot;MAX7221 Pins and Connections&amp;quot;&quot;/&gt;&lt;property id=&quot;20307&quot; value=&quot;295&quot;/&gt;&lt;/object&gt;&lt;object type=&quot;3&quot; unique_id=&quot;10041&quot;&gt;&lt;property id=&quot;20148&quot; value=&quot;5&quot;/&gt;&lt;property id=&quot;20300&quot; value=&quot;Slide 38 - &amp;quot;MAX7221 Pins and Connections&amp;quot;&quot;/&gt;&lt;property id=&quot;20307&quot; value=&quot;296&quot;/&gt;&lt;/object&gt;&lt;object type=&quot;3&quot; unique_id=&quot;10042&quot;&gt;&lt;property id=&quot;20148&quot; value=&quot;5&quot;/&gt;&lt;property id=&quot;20300&quot; value=&quot;Slide 39 - &amp;quot;MAX7221 Pins and Connections&amp;quot;&quot;/&gt;&lt;property id=&quot;20307&quot; value=&quot;297&quot;/&gt;&lt;/object&gt;&lt;object type=&quot;3&quot; unique_id=&quot;10043&quot;&gt;&lt;property id=&quot;20148&quot; value=&quot;5&quot;/&gt;&lt;property id=&quot;20300&quot; value=&quot;Slide 40 - &amp;quot;MAX7221 data packet format&amp;quot;&quot;/&gt;&lt;property id=&quot;20307&quot; value=&quot;298&quot;/&gt;&lt;/object&gt;&lt;object type=&quot;3&quot; unique_id=&quot;10044&quot;&gt;&lt;property id=&quot;20148&quot; value=&quot;5&quot;/&gt;&lt;property id=&quot;20300&quot; value=&quot;Slide 41 - &amp;quot;MAX7221 data packet format&amp;quot;&quot;/&gt;&lt;property id=&quot;20307&quot; value=&quot;303&quot;/&gt;&lt;/object&gt;&lt;object type=&quot;3&quot; unique_id=&quot;10045&quot;&gt;&lt;property id=&quot;20148&quot; value=&quot;5&quot;/&gt;&lt;property id=&quot;20300&quot; value=&quot;Slide 42 - &amp;quot;MAX7221 data packet format&amp;quot;&quot;/&gt;&lt;property id=&quot;20307&quot; value=&quot;300&quot;/&gt;&lt;/object&gt;&lt;object type=&quot;3&quot; unique_id=&quot;10046&quot;&gt;&lt;property id=&quot;20148&quot; value=&quot;5&quot;/&gt;&lt;property id=&quot;20300&quot; value=&quot;Slide 43&quot;/&gt;&lt;property id=&quot;20307&quot; value=&quot;304&quot;/&gt;&lt;/object&gt;&lt;object type=&quot;3&quot; unique_id=&quot;10047&quot;&gt;&lt;property id=&quot;20148&quot; value=&quot;5&quot;/&gt;&lt;property id=&quot;20300&quot; value=&quot;Slide 44&quot;/&gt;&lt;property id=&quot;20307&quot; value=&quot;258&quot;/&gt;&lt;/object&gt;&lt;object type=&quot;3&quot; unique_id=&quot;10048&quot;&gt;&lt;property id=&quot;20148&quot; value=&quot;5&quot;/&gt;&lt;property id=&quot;20300&quot; value=&quot;Slide 45 - &amp;quot;MAX7221 Interfacing and Prog…&amp;quot;&quot;/&gt;&lt;property id=&quot;20307&quot; value=&quot;259&quot;/&gt;&lt;/object&gt;&lt;object type=&quot;3&quot; unique_id=&quot;10049&quot;&gt;&lt;property id=&quot;20148&quot; value=&quot;5&quot;/&gt;&lt;property id=&quot;20300&quot; value=&quot;Slide 46 - &amp;quot;MAX7221 Interfacing and Prog…&amp;quot;&quot;/&gt;&lt;property id=&quot;20307&quot; value=&quot;301&quot;/&gt;&lt;/object&gt;&lt;object type=&quot;3&quot; unique_id=&quot;10050&quot;&gt;&lt;property id=&quot;20148&quot; value=&quot;5&quot;/&gt;&lt;property id=&quot;20300&quot; value=&quot;Slide 47 - &amp;quot;MAX7221 Interfacing and Prog…&amp;quot;&quot;/&gt;&lt;property id=&quot;20307&quot; value=&quot;302&quot;/&gt;&lt;/object&gt;&lt;object type=&quot;3&quot; unique_id=&quot;10149&quot;&gt;&lt;property id=&quot;20148&quot; value=&quot;5&quot;/&gt;&lt;property id=&quot;20300&quot; value=&quot;Slide 48&quot;/&gt;&lt;property id=&quot;20307&quot; value=&quot;305&quot;/&gt;&lt;/object&gt;&lt;object type=&quot;3&quot; unique_id=&quot;10150&quot;&gt;&lt;property id=&quot;20148&quot; value=&quot;5&quot;/&gt;&lt;property id=&quot;20300&quot; value=&quot;Slide 49&quot;/&gt;&lt;property id=&quot;20307&quot; value=&quot;306&quot;/&gt;&lt;/object&gt;&lt;/object&gt;&lt;/object&gt;&lt;/database&gt;"/>
  <p:tag name="SECTOMILLISECCONVERTED" val="1"/>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6183</TotalTime>
  <Words>3358</Words>
  <Application>Microsoft Office PowerPoint</Application>
  <PresentationFormat>On-screen Show (4:3)</PresentationFormat>
  <Paragraphs>279</Paragraphs>
  <Slides>51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8" baseType="lpstr">
      <vt:lpstr>Arial</vt:lpstr>
      <vt:lpstr>Consolas</vt:lpstr>
      <vt:lpstr>Courier New</vt:lpstr>
      <vt:lpstr>Garamond</vt:lpstr>
      <vt:lpstr>Wingdings</vt:lpstr>
      <vt:lpstr>Edge</vt:lpstr>
      <vt:lpstr>Bitmap Image</vt:lpstr>
      <vt:lpstr>Embedded Systems Lecture 12 : SPI PROTOCOL AND MAX7221 DISPLAY INTERFACING </vt:lpstr>
      <vt:lpstr>SPI BUS Protocol</vt:lpstr>
      <vt:lpstr>SPI BUS Protocol</vt:lpstr>
      <vt:lpstr>SPI BUS Protocol</vt:lpstr>
      <vt:lpstr>HOW SPI WORKS?</vt:lpstr>
      <vt:lpstr>HOW SPI WORKS?</vt:lpstr>
      <vt:lpstr>HOW SPI WORKS?</vt:lpstr>
      <vt:lpstr>SPI read and write</vt:lpstr>
      <vt:lpstr>Clock Polarity and Phase in SPI device</vt:lpstr>
      <vt:lpstr>Clock Polarity and Phase in SPI device</vt:lpstr>
      <vt:lpstr>Steps for writing data to an SPI device</vt:lpstr>
      <vt:lpstr>Steps for writing data to an SPI device</vt:lpstr>
      <vt:lpstr>Steps for writing data to an SPI device</vt:lpstr>
      <vt:lpstr>Steps for writing data to an SPI device</vt:lpstr>
      <vt:lpstr>Steps for reading data from an SPI device</vt:lpstr>
      <vt:lpstr>Steps for reading data from an SPI device</vt:lpstr>
      <vt:lpstr>Steps for reading data from an SPI device</vt:lpstr>
      <vt:lpstr>Steps for reading data from an SPI device</vt:lpstr>
      <vt:lpstr>SPI Programming in AVR</vt:lpstr>
      <vt:lpstr>SPI Programming in AVR</vt:lpstr>
      <vt:lpstr>SPI Programming in AVR</vt:lpstr>
      <vt:lpstr>SPI Programming in AVR</vt:lpstr>
      <vt:lpstr>SPI Programming in AVR</vt:lpstr>
      <vt:lpstr>SPI Programming in AVR</vt:lpstr>
      <vt:lpstr>SPI Programming in AVR using C</vt:lpstr>
      <vt:lpstr>SPI Programming in AVR using C</vt:lpstr>
      <vt:lpstr>SPI Programming in AVR</vt:lpstr>
      <vt:lpstr>PowerPoint Presentation</vt:lpstr>
      <vt:lpstr>PowerPoint Presentation</vt:lpstr>
      <vt:lpstr>PowerPoint Presentation</vt:lpstr>
      <vt:lpstr>SPI Programming in AVR</vt:lpstr>
      <vt:lpstr>SPI Programming in AVR</vt:lpstr>
      <vt:lpstr>PowerPoint Presentation</vt:lpstr>
      <vt:lpstr>PowerPoint Presentation</vt:lpstr>
      <vt:lpstr>MAX7221 Interfacing and Prog…</vt:lpstr>
      <vt:lpstr>MAX7221 Interfacing and Prog…</vt:lpstr>
      <vt:lpstr>MAX7221 Pins and Connections</vt:lpstr>
      <vt:lpstr>MAX7221 Pins and Connections</vt:lpstr>
      <vt:lpstr>MAX7221 Pins and Connections</vt:lpstr>
      <vt:lpstr>MAX7221 Pins and Connections</vt:lpstr>
      <vt:lpstr>MAX7221 data packet format</vt:lpstr>
      <vt:lpstr>MAX7221 data packet format</vt:lpstr>
      <vt:lpstr>MAX7221 data packet format</vt:lpstr>
      <vt:lpstr>PowerPoint Presentation</vt:lpstr>
      <vt:lpstr>PowerPoint Presentation</vt:lpstr>
      <vt:lpstr>MAX7221 Interfacing and Prog…</vt:lpstr>
      <vt:lpstr>MAX7221 Interfacing and Prog…</vt:lpstr>
      <vt:lpstr>MAX7221 Interfacing and Prog…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Chishti</dc:creator>
  <cp:lastModifiedBy>VO dang khoa</cp:lastModifiedBy>
  <cp:revision>177</cp:revision>
  <dcterms:created xsi:type="dcterms:W3CDTF">1601-01-01T00:00:00Z</dcterms:created>
  <dcterms:modified xsi:type="dcterms:W3CDTF">2020-05-03T16:01:55Z</dcterms:modified>
</cp:coreProperties>
</file>