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sldIdLst>
    <p:sldId id="390" r:id="rId2"/>
    <p:sldId id="366" r:id="rId3"/>
    <p:sldId id="369" r:id="rId4"/>
    <p:sldId id="378" r:id="rId5"/>
    <p:sldId id="370" r:id="rId6"/>
    <p:sldId id="374" r:id="rId7"/>
    <p:sldId id="375" r:id="rId8"/>
    <p:sldId id="376" r:id="rId9"/>
    <p:sldId id="373" r:id="rId10"/>
    <p:sldId id="379" r:id="rId11"/>
    <p:sldId id="344" r:id="rId12"/>
    <p:sldId id="303" r:id="rId13"/>
    <p:sldId id="381" r:id="rId14"/>
    <p:sldId id="382" r:id="rId15"/>
    <p:sldId id="38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00CC"/>
    <a:srgbClr val="FF0000"/>
    <a:srgbClr val="008000"/>
    <a:srgbClr val="006600"/>
    <a:srgbClr val="FFCCCC"/>
    <a:srgbClr val="FFFF99"/>
    <a:srgbClr val="FFCC6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5462" autoAdjust="0"/>
  </p:normalViewPr>
  <p:slideViewPr>
    <p:cSldViewPr>
      <p:cViewPr varScale="1">
        <p:scale>
          <a:sx n="68" d="100"/>
          <a:sy n="68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FB0F4-D93D-418B-966B-D0DEDB58EE0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CD203-2AAD-4213-92BC-4B0290F6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B0027A1-D4E6-833B-8EE3-054032204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B8F1DB-D77B-48A8-8E9F-493B70579A49}" type="slidenum">
              <a:rPr lang="en-US" altLang="en-US" smtClean="0">
                <a:cs typeface="Arial" panose="020B0604020202020204" pitchFamily="34" charset="0"/>
              </a:rPr>
              <a:pPr/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3E1FEB9-0FCC-9E1A-9BB9-EF5604B2E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E569AC3-0DAB-62F1-4B89-342942557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95EC4-3711-4BBF-AFD2-44174B7052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A713B-481D-4A0C-9A3B-675176151F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9B00A-69AF-4C04-AE2F-B42BAE44A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92EA3-8647-436E-B1A0-3D8583EBBA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680FE-F624-4446-98B8-02EF048913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64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64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5A884-E140-4808-AB2C-0EC5362DC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B632-36A4-47B4-85EF-E5045176AA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F4DFC-1B34-4A7C-AC43-97B0B7CCE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05E71-1DEB-4B12-8A49-F850CD383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D63AA-9519-42C3-B416-E64652896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2BF3C-845B-4C59-8D5D-A2A36577A8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84F751F0-D464-4773-938B-EE4A61729E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93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2E0DA6BA-7244-79AA-AA56-769FDA1F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4008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020745D5-B5A8-4F25-9618-6988A042336D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51AA768-7517-88F6-FBBA-E92206EC3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1920875"/>
            <a:ext cx="51466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MICRO-PROCESSING SYSTEM</a:t>
            </a:r>
          </a:p>
        </p:txBody>
      </p:sp>
      <p:sp>
        <p:nvSpPr>
          <p:cNvPr id="6148" name="Text Box 9">
            <a:extLst>
              <a:ext uri="{FF2B5EF4-FFF2-40B4-BE49-F238E27FC236}">
                <a16:creationId xmlns:a16="http://schemas.microsoft.com/office/drawing/2014/main" id="{6AE499A2-112F-684B-EC85-CF92AB96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296863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University</a:t>
            </a: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028" name="Picture 12">
            <a:extLst>
              <a:ext uri="{FF2B5EF4-FFF2-40B4-BE49-F238E27FC236}">
                <a16:creationId xmlns:a16="http://schemas.microsoft.com/office/drawing/2014/main" id="{F0286C41-4770-9818-AC39-EA542657A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9882" r="9511" b="9882"/>
          <a:stretch>
            <a:fillRect/>
          </a:stretch>
        </p:blipFill>
        <p:spPr bwMode="auto">
          <a:xfrm>
            <a:off x="1588" y="0"/>
            <a:ext cx="9747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13">
            <a:extLst>
              <a:ext uri="{FF2B5EF4-FFF2-40B4-BE49-F238E27FC236}">
                <a16:creationId xmlns:a16="http://schemas.microsoft.com/office/drawing/2014/main" id="{44E0A752-B8CD-9052-9BB0-91036DFC6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902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1" name="Rectangle 14">
            <a:extLst>
              <a:ext uri="{FF2B5EF4-FFF2-40B4-BE49-F238E27FC236}">
                <a16:creationId xmlns:a16="http://schemas.microsoft.com/office/drawing/2014/main" id="{28989F5F-7CE7-62A1-9320-60A685BB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177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152" name="Object 16">
            <a:extLst>
              <a:ext uri="{FF2B5EF4-FFF2-40B4-BE49-F238E27FC236}">
                <a16:creationId xmlns:a16="http://schemas.microsoft.com/office/drawing/2014/main" id="{38864E9D-8E76-D212-6A10-819E564C8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89138"/>
          <a:ext cx="37242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723810" imgH="2066667" progId="Paint.Picture">
                  <p:embed/>
                </p:oleObj>
              </mc:Choice>
              <mc:Fallback>
                <p:oleObj name="Bitmap Image" r:id="rId4" imgW="3723810" imgH="2066667" progId="Paint.Picture">
                  <p:embed/>
                  <p:pic>
                    <p:nvPicPr>
                      <p:cNvPr id="6152" name="Object 16">
                        <a:extLst>
                          <a:ext uri="{FF2B5EF4-FFF2-40B4-BE49-F238E27FC236}">
                            <a16:creationId xmlns:a16="http://schemas.microsoft.com/office/drawing/2014/main" id="{38864E9D-8E76-D212-6A10-819E564C8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9138"/>
                        <a:ext cx="3724275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17">
            <a:extLst>
              <a:ext uri="{FF2B5EF4-FFF2-40B4-BE49-F238E27FC236}">
                <a16:creationId xmlns:a16="http://schemas.microsoft.com/office/drawing/2014/main" id="{DA0354D2-CD7C-2F2E-3EBC-D7B54DE88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05413"/>
            <a:ext cx="65166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Vo Minh Thanh, M.Eng</a:t>
            </a:r>
          </a:p>
          <a:p>
            <a:pPr eaLnBrk="1" hangingPunct="1"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School Of Electrical Engineering</a:t>
            </a:r>
          </a:p>
        </p:txBody>
      </p:sp>
      <p:sp>
        <p:nvSpPr>
          <p:cNvPr id="6154" name="Text Box 18">
            <a:extLst>
              <a:ext uri="{FF2B5EF4-FFF2-40B4-BE49-F238E27FC236}">
                <a16:creationId xmlns:a16="http://schemas.microsoft.com/office/drawing/2014/main" id="{BE7ACDC0-503E-F6F0-7BF1-F45106737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651125"/>
            <a:ext cx="55340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US" altLang="en-US" sz="2000" b="1" i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9B</a:t>
            </a: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AVR</a:t>
            </a: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Serial Port Programming</a:t>
            </a:r>
            <a:b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Assembly and C</a:t>
            </a:r>
            <a:b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i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latin typeface="Courier New" pitchFamily="49" charset="0"/>
              </a:rPr>
              <a:t>USART Programming using Polling</a:t>
            </a:r>
            <a:endParaRPr lang="en-US" sz="3200" b="1" dirty="0">
              <a:latin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838200"/>
            <a:ext cx="7010400" cy="530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66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latin typeface="Courier New" pitchFamily="49" charset="0"/>
              </a:rPr>
              <a:t>USART Programming Using Interrupt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458200" cy="5562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#include </a:t>
            </a:r>
            <a:r>
              <a:rPr lang="en-US" sz="1400" b="1" dirty="0">
                <a:latin typeface="Consolas"/>
              </a:rPr>
              <a:t>&lt;</a:t>
            </a:r>
            <a:r>
              <a:rPr lang="en-US" sz="1400" b="1" dirty="0" err="1">
                <a:latin typeface="Consolas"/>
              </a:rPr>
              <a:t>avr</a:t>
            </a:r>
            <a:r>
              <a:rPr lang="en-US" sz="1400" b="1" dirty="0">
                <a:latin typeface="Consolas"/>
              </a:rPr>
              <a:t>/</a:t>
            </a:r>
            <a:r>
              <a:rPr lang="en-US" sz="1400" b="1" dirty="0" err="1">
                <a:latin typeface="Consolas"/>
              </a:rPr>
              <a:t>io.h</a:t>
            </a:r>
            <a:r>
              <a:rPr lang="en-US" sz="1400" b="1" dirty="0"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#include </a:t>
            </a:r>
            <a:r>
              <a:rPr lang="en-US" sz="1400" b="1" dirty="0">
                <a:latin typeface="Consolas"/>
              </a:rPr>
              <a:t>&lt;</a:t>
            </a:r>
            <a:r>
              <a:rPr lang="en-US" sz="1400" b="1" dirty="0" err="1">
                <a:latin typeface="Consolas"/>
              </a:rPr>
              <a:t>avr</a:t>
            </a:r>
            <a:r>
              <a:rPr lang="en-US" sz="1400" b="1" dirty="0">
                <a:latin typeface="Consolas"/>
              </a:rPr>
              <a:t>/</a:t>
            </a:r>
            <a:r>
              <a:rPr lang="en-US" sz="1400" b="1" dirty="0" err="1">
                <a:latin typeface="Consolas"/>
              </a:rPr>
              <a:t>interrupt.h</a:t>
            </a:r>
            <a:r>
              <a:rPr lang="en-US" sz="1400" b="1" dirty="0"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>
                <a:latin typeface="Consolas"/>
              </a:rPr>
              <a:t> </a:t>
            </a:r>
            <a:r>
              <a:rPr lang="en-US" sz="1400" b="1" dirty="0" err="1">
                <a:latin typeface="Consolas"/>
              </a:rPr>
              <a:t>Tx</a:t>
            </a:r>
            <a:r>
              <a:rPr lang="en-US" sz="1400" b="1" dirty="0">
                <a:latin typeface="Consolas"/>
              </a:rPr>
              <a:t>(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400" b="1" dirty="0"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400" b="1" dirty="0">
                <a:latin typeface="Consolas"/>
              </a:rPr>
              <a:t> data ){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    while</a:t>
            </a:r>
            <a:r>
              <a:rPr lang="en-US" sz="1400" b="1" dirty="0">
                <a:latin typeface="Consolas"/>
              </a:rPr>
              <a:t> ( !(UCSRA &amp; (1&lt;&lt;UDRE)) ); 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// wait until UDR is empty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    UDR = data;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ISR (</a:t>
            </a:r>
            <a:r>
              <a:rPr lang="en-US" sz="1400" b="1" dirty="0" err="1">
                <a:latin typeface="Consolas"/>
              </a:rPr>
              <a:t>USART_RXC_vect</a:t>
            </a:r>
            <a:r>
              <a:rPr lang="en-US" sz="1400" b="1" dirty="0"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    PORTB = UDR; </a:t>
            </a:r>
            <a:r>
              <a:rPr lang="en-US" sz="1400" b="1" dirty="0" err="1">
                <a:latin typeface="Consolas"/>
              </a:rPr>
              <a:t>Tx</a:t>
            </a:r>
            <a:r>
              <a:rPr lang="en-US" sz="1400" b="1" dirty="0">
                <a:latin typeface="Consolas"/>
              </a:rPr>
              <a:t>(++PORTB);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>
                <a:latin typeface="Consolas"/>
              </a:rPr>
              <a:t> </a:t>
            </a:r>
            <a:r>
              <a:rPr lang="en-US" sz="1400" b="1" dirty="0" err="1">
                <a:latin typeface="Consolas"/>
              </a:rPr>
              <a:t>init_s</a:t>
            </a:r>
            <a:r>
              <a:rPr lang="en-US" sz="1400" b="1" dirty="0">
                <a:latin typeface="Consolas"/>
              </a:rPr>
              <a:t>(){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    DDRD  = DDRD &amp; 0xFE;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    UCSRB = (1&lt;&lt;RXEN )|(1&lt;&lt;TXEN )|(1&lt;&lt;RXCIE); 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// Rx, </a:t>
            </a:r>
            <a:r>
              <a:rPr lang="en-US" sz="1400" b="1" dirty="0" err="1">
                <a:solidFill>
                  <a:srgbClr val="008000"/>
                </a:solidFill>
                <a:latin typeface="Consolas"/>
              </a:rPr>
              <a:t>Tx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 and Receive Interrupt Enable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    UCSRC = (1&lt;&lt;UCSZ1)|(1&lt;&lt;UCSZ0);            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// 8-bit data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    UBRRH = 415&gt;&gt;8; UBRRL = 415;	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// For 8 MHz Crystal and 1200 baud rate</a:t>
            </a:r>
            <a:endParaRPr lang="en-US" sz="1400" b="1" dirty="0"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    </a:t>
            </a:r>
            <a:r>
              <a:rPr lang="en-US" sz="1400" b="1" dirty="0" err="1">
                <a:latin typeface="Consolas"/>
              </a:rPr>
              <a:t>sei</a:t>
            </a:r>
            <a:r>
              <a:rPr lang="en-US" sz="1400" b="1" dirty="0"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latin typeface="Consolas"/>
              </a:rPr>
              <a:t> main(){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    DDRB = 0XFF;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    </a:t>
            </a:r>
            <a:r>
              <a:rPr lang="en-US" sz="1400" b="1" dirty="0" err="1">
                <a:latin typeface="Consolas"/>
              </a:rPr>
              <a:t>init_s</a:t>
            </a:r>
            <a:r>
              <a:rPr lang="en-US" sz="1400" b="1" dirty="0"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b="1" dirty="0">
                <a:latin typeface="Consolas"/>
              </a:rPr>
              <a:t>(1);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>
                <a:latin typeface="Courier New" pitchFamily="49" charset="0"/>
              </a:rPr>
              <a:t>MAX232 Connection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990601"/>
            <a:ext cx="834993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>
                <a:latin typeface="Courier New" pitchFamily="49" charset="0"/>
              </a:rPr>
              <a:t>MAX232 Connection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CB2D5-2DD2-4AB8-AFE0-ABC31263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5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>
                <a:latin typeface="Courier New" pitchFamily="49" charset="0"/>
              </a:rPr>
              <a:t>MAX232 Connection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57341-8169-4A9D-90AC-45A10E6A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95350"/>
            <a:ext cx="5638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5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>
                <a:latin typeface="Courier New" pitchFamily="49" charset="0"/>
              </a:rPr>
              <a:t>FT232 Connection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363" y="1219200"/>
            <a:ext cx="8669639" cy="49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6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Rockwell" pitchFamily="18" charset="0"/>
              </a:rPr>
              <a:t>Serial Port Registers</a:t>
            </a:r>
            <a:endParaRPr lang="th-TH" sz="3200" dirty="0">
              <a:latin typeface="Rockwell" pitchFamily="18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7150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In the AVR microcontroller five registers are associated with the USART. They are</a:t>
            </a:r>
          </a:p>
          <a:p>
            <a:pPr lvl="1"/>
            <a:r>
              <a:rPr lang="en-US" sz="2400" dirty="0">
                <a:latin typeface="Calibri" pitchFamily="34" charset="0"/>
              </a:rPr>
              <a:t>UBRR	(USART Baud Rate Register)</a:t>
            </a:r>
          </a:p>
          <a:p>
            <a:pPr lvl="1"/>
            <a:r>
              <a:rPr lang="en-US" sz="2400" dirty="0">
                <a:latin typeface="Calibri" pitchFamily="34" charset="0"/>
              </a:rPr>
              <a:t>UDR 	(USART Data Register)</a:t>
            </a:r>
          </a:p>
          <a:p>
            <a:pPr lvl="1"/>
            <a:r>
              <a:rPr lang="en-US" sz="2400" dirty="0">
                <a:latin typeface="Calibri" pitchFamily="34" charset="0"/>
              </a:rPr>
              <a:t>UCSRA	(USART Control and Status Register A)</a:t>
            </a:r>
          </a:p>
          <a:p>
            <a:pPr lvl="1"/>
            <a:r>
              <a:rPr lang="en-US" sz="2400" dirty="0">
                <a:latin typeface="Calibri" pitchFamily="34" charset="0"/>
              </a:rPr>
              <a:t>UCSRB	(USART Control and Status Register B)</a:t>
            </a:r>
          </a:p>
          <a:p>
            <a:pPr lvl="1"/>
            <a:r>
              <a:rPr lang="en-US" sz="2400" dirty="0">
                <a:latin typeface="Calibri" pitchFamily="34" charset="0"/>
              </a:rPr>
              <a:t>UCSRC	(USART Control and Status Register C)</a:t>
            </a:r>
          </a:p>
          <a:p>
            <a:r>
              <a:rPr lang="en-US" sz="2800" dirty="0">
                <a:latin typeface="Calibri" pitchFamily="34" charset="0"/>
              </a:rPr>
              <a:t>UBRR (12-bit USART Baud Rate Register)</a:t>
            </a:r>
          </a:p>
          <a:p>
            <a:pPr lvl="1"/>
            <a:r>
              <a:rPr lang="en-US" sz="2400" dirty="0">
                <a:latin typeface="Calibri" pitchFamily="34" charset="0"/>
              </a:rPr>
              <a:t>The USART Baud Rate Register (UBRR) is 12-bit (0-4095) register. This register is used to set baud rate of USART.</a:t>
            </a:r>
          </a:p>
          <a:p>
            <a:r>
              <a:rPr lang="en-US" sz="2800" dirty="0">
                <a:latin typeface="Calibri" pitchFamily="34" charset="0"/>
              </a:rPr>
              <a:t>UDR (8-bit USART Data Register)</a:t>
            </a:r>
          </a:p>
          <a:p>
            <a:pPr lvl="1"/>
            <a:r>
              <a:rPr lang="en-US" sz="2400" dirty="0">
                <a:latin typeface="Calibri" pitchFamily="34" charset="0"/>
              </a:rPr>
              <a:t>UDR is used to send or receive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Rockwell" pitchFamily="18" charset="0"/>
              </a:rPr>
              <a:t>UBRR	(USART Baud Rate Register)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7150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For a given crystal frequency, the value loaded into the </a:t>
            </a:r>
            <a:r>
              <a:rPr lang="en-US" sz="2400" b="1" dirty="0">
                <a:latin typeface="Calibri" pitchFamily="34" charset="0"/>
              </a:rPr>
              <a:t>UBRR</a:t>
            </a:r>
            <a:r>
              <a:rPr lang="en-US" sz="2400" dirty="0">
                <a:latin typeface="Calibri" pitchFamily="34" charset="0"/>
              </a:rPr>
              <a:t> decides the baud rate.</a:t>
            </a:r>
          </a:p>
          <a:p>
            <a:r>
              <a:rPr lang="en-US" sz="2400" b="1" dirty="0">
                <a:solidFill>
                  <a:srgbClr val="0000CC"/>
                </a:solidFill>
                <a:latin typeface="Calibri" pitchFamily="34" charset="0"/>
              </a:rPr>
              <a:t>Two 8-bit registers together define the baud rate.</a:t>
            </a:r>
          </a:p>
        </p:txBody>
      </p:sp>
    </p:spTree>
    <p:extLst>
      <p:ext uri="{BB962C8B-B14F-4D97-AF65-F5344CB8AC3E}">
        <p14:creationId xmlns:p14="http://schemas.microsoft.com/office/powerpoint/2010/main" val="218986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Rockwell" pitchFamily="18" charset="0"/>
              </a:rPr>
              <a:t>UBRR	(USART Baud Rate Register)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8200"/>
                <a:ext cx="8458200" cy="5715000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400" dirty="0">
                    <a:latin typeface="Calibri" pitchFamily="34" charset="0"/>
                  </a:rPr>
                  <a:t>For a given crystal frequency, the value loaded into the </a:t>
                </a:r>
                <a:r>
                  <a:rPr lang="en-US" sz="2400" b="1" dirty="0">
                    <a:latin typeface="Calibri" pitchFamily="34" charset="0"/>
                  </a:rPr>
                  <a:t>UBRR</a:t>
                </a:r>
                <a:r>
                  <a:rPr lang="en-US" sz="2400" dirty="0">
                    <a:latin typeface="Calibri" pitchFamily="34" charset="0"/>
                  </a:rPr>
                  <a:t> decides the baud rate.</a:t>
                </a:r>
              </a:p>
              <a:p>
                <a:r>
                  <a:rPr lang="en-US" sz="2400" dirty="0">
                    <a:latin typeface="Calibri" pitchFamily="34" charset="0"/>
                  </a:rPr>
                  <a:t>The relation between the value loaded into </a:t>
                </a:r>
                <a:r>
                  <a:rPr lang="en-US" sz="2400" b="1" dirty="0">
                    <a:latin typeface="Calibri" pitchFamily="34" charset="0"/>
                  </a:rPr>
                  <a:t>UBBR</a:t>
                </a:r>
                <a:r>
                  <a:rPr lang="en-US" sz="2400" dirty="0">
                    <a:latin typeface="Calibri" pitchFamily="34" charset="0"/>
                  </a:rPr>
                  <a:t> and the </a:t>
                </a:r>
                <a:r>
                  <a:rPr lang="en-US" sz="2400" i="1" dirty="0" err="1">
                    <a:solidFill>
                      <a:srgbClr val="0000CC"/>
                    </a:solidFill>
                    <a:latin typeface="Calibri" pitchFamily="34" charset="0"/>
                  </a:rPr>
                  <a:t>Fosc</a:t>
                </a:r>
                <a:r>
                  <a:rPr lang="en-US" sz="2400" dirty="0">
                    <a:latin typeface="Calibri" pitchFamily="34" charset="0"/>
                  </a:rPr>
                  <a:t> (frequency of oscillator connected to the XTAL1 and XTAL2 pins) is dictated by the following formula: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𝑩𝒂𝒖𝒅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𝑹𝒂𝒕𝒆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𝑶𝑺𝑪</m:t>
                            </m:r>
                          </m:sub>
                        </m:sSub>
                      </m:num>
                      <m:den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𝟏𝟔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𝑼𝑩𝑹𝑹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b="1" dirty="0">
                  <a:latin typeface="Calibri" pitchFamily="34" charset="0"/>
                </a:endParaRP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Example:	 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𝑩𝒂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𝒖𝒅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𝑹𝒂𝒕𝒆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𝟕𝟑𝟕𝟐𝟖𝟎𝟎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𝟏𝟔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𝟒𝟕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𝟕𝟑𝟕𝟐𝟖𝟎𝟎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𝟕𝟔𝟖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𝟗𝟔𝟎𝟎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r>
                  <a:rPr lang="en-US" sz="2400" dirty="0">
                    <a:latin typeface="Calibri" pitchFamily="34" charset="0"/>
                  </a:rPr>
                  <a:t>To get the </a:t>
                </a:r>
                <a:r>
                  <a:rPr lang="en-US" sz="2400" b="1" dirty="0">
                    <a:solidFill>
                      <a:srgbClr val="0000CC"/>
                    </a:solidFill>
                    <a:latin typeface="Calibri" pitchFamily="34" charset="0"/>
                  </a:rPr>
                  <a:t>X</a:t>
                </a:r>
                <a:r>
                  <a:rPr lang="en-US" sz="2400" dirty="0">
                    <a:latin typeface="Calibri" pitchFamily="34" charset="0"/>
                  </a:rPr>
                  <a:t> value for different baud rates we can solve the equation as follows: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𝑼𝑩𝑹𝑹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𝑶𝑺𝑪</m:t>
                            </m:r>
                          </m:sub>
                        </m:sSub>
                      </m:num>
                      <m:den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𝟏𝟔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𝑩𝒂𝒖𝒅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𝑹𝒂𝒕𝒆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0000CC"/>
                    </a:solidFill>
                    <a:latin typeface="Calibri" pitchFamily="34" charset="0"/>
                  </a:rPr>
                  <a:t>  </a:t>
                </a:r>
              </a:p>
              <a:p>
                <a:endParaRPr lang="en-US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Example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itchFamily="34" charset="0"/>
                  </a:rPr>
                  <a:t>:		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𝑼𝑩𝑹𝑹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𝟕𝟑𝟕𝟐𝟖𝟎𝟎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𝟏𝟔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𝟗𝟔𝟎𝟎</m:t>
                        </m:r>
                      </m:den>
                    </m:f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𝟒𝟖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𝟒𝟕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r>
                  <a:rPr lang="en-US" sz="2000" b="1" dirty="0">
                    <a:latin typeface="Calibri" pitchFamily="34" charset="0"/>
                  </a:rPr>
                  <a:t>The value of UBRR can be from 0 to 4095.</a:t>
                </a:r>
                <a:endParaRPr lang="en-US" sz="2000" b="1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 algn="ctr">
                  <a:buNone/>
                </a:pPr>
                <a:endParaRPr lang="en-US" sz="2400" b="1" dirty="0">
                  <a:solidFill>
                    <a:srgbClr val="0000CC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66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8200"/>
                <a:ext cx="8458200" cy="5715000"/>
              </a:xfrm>
              <a:blipFill rotWithShape="1">
                <a:blip r:embed="rId2"/>
                <a:stretch>
                  <a:fillRect l="-288" t="-854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2209800" y="2834640"/>
            <a:ext cx="3733800" cy="6858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62400" y="4495800"/>
            <a:ext cx="3505200" cy="6858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lowchart: Document 2"/>
          <p:cNvSpPr/>
          <p:nvPr/>
        </p:nvSpPr>
        <p:spPr bwMode="auto">
          <a:xfrm>
            <a:off x="6705600" y="2680716"/>
            <a:ext cx="1905000" cy="748284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/>
              </a:rPr>
              <a:t>For </a:t>
            </a:r>
            <a:r>
              <a:rPr lang="en-US" sz="1600" b="1" dirty="0">
                <a:solidFill>
                  <a:srgbClr val="0000CC"/>
                </a:solidFill>
                <a:latin typeface="Calibri"/>
              </a:rPr>
              <a:t>U2X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sz="1600" b="1" dirty="0">
                <a:solidFill>
                  <a:srgbClr val="0000CC"/>
                </a:solidFill>
                <a:latin typeface="Calibri"/>
              </a:rPr>
              <a:t>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Replace 16 with 8</a:t>
            </a:r>
          </a:p>
        </p:txBody>
      </p:sp>
    </p:spTree>
    <p:extLst>
      <p:ext uri="{BB962C8B-B14F-4D97-AF65-F5344CB8AC3E}">
        <p14:creationId xmlns:p14="http://schemas.microsoft.com/office/powerpoint/2010/main" val="203925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Rockwell" pitchFamily="18" charset="0"/>
              </a:rPr>
              <a:t>Different Values of UBRR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04580"/>
              </p:ext>
            </p:extLst>
          </p:nvPr>
        </p:nvGraphicFramePr>
        <p:xfrm>
          <a:off x="304800" y="1143000"/>
          <a:ext cx="8610600" cy="3771900"/>
        </p:xfrm>
        <a:graphic>
          <a:graphicData uri="http://schemas.openxmlformats.org/drawingml/2006/table">
            <a:tbl>
              <a:tblPr/>
              <a:tblGrid>
                <a:gridCol w="84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22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8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06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21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Fosc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MHz     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Decimal to Hexadecimal Conversion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Baud Rate (bps)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U2X =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U2X =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DEC =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254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5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HEX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UBRR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UBRR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567.18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1135.36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207.33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Hexadecimal to Decimal Conversion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HEX =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FE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DEC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 of UBRR =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U2X = 0 Baud Rate=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4,807.69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 of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U2X = 1 Baud Rate=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9,615.38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 of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 of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 of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5105400"/>
                <a:ext cx="3347390" cy="61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CC"/>
                          </a:solidFill>
                          <a:latin typeface="Cambria Math"/>
                        </a:rPr>
                        <m:t>𝑼𝑩𝑹𝑹</m:t>
                      </m:r>
                      <m:r>
                        <a:rPr lang="en-US" b="1" i="1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𝑶𝑺𝑪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𝟏𝟔</m:t>
                          </m:r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𝑩𝒂𝒖𝒅</m:t>
                          </m:r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𝑹𝒂𝒕𝒆</m:t>
                          </m:r>
                        </m:den>
                      </m:f>
                      <m:r>
                        <a:rPr lang="en-US" b="1" i="1">
                          <a:solidFill>
                            <a:srgbClr val="0000CC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05400"/>
                <a:ext cx="3347390" cy="6108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87254" y="5056221"/>
                <a:ext cx="3323346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CC"/>
                          </a:solidFill>
                          <a:latin typeface="Cambria Math"/>
                        </a:rPr>
                        <m:t>𝑩𝒂𝒖𝒅</m:t>
                      </m:r>
                      <m:r>
                        <a:rPr lang="en-US" b="1" i="1">
                          <a:solidFill>
                            <a:srgbClr val="0000CC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00CC"/>
                          </a:solidFill>
                          <a:latin typeface="Cambria Math"/>
                        </a:rPr>
                        <m:t>𝑹𝒂𝒕𝒆</m:t>
                      </m:r>
                      <m:r>
                        <a:rPr lang="en-US" b="1" i="1">
                          <a:solidFill>
                            <a:srgbClr val="0000CC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𝑶𝑺𝑪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𝟏𝟔</m:t>
                          </m:r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𝑼𝑩𝑹𝑹</m:t>
                          </m:r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54" y="5056221"/>
                <a:ext cx="3323346" cy="6600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10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 sz="2400" dirty="0">
                <a:latin typeface="Rockwell" pitchFamily="18" charset="0"/>
              </a:rPr>
              <a:t>UCSRA	(USART Control and Status Register A)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55972"/>
              </p:ext>
            </p:extLst>
          </p:nvPr>
        </p:nvGraphicFramePr>
        <p:xfrm>
          <a:off x="381000" y="914400"/>
          <a:ext cx="8382000" cy="5041410"/>
        </p:xfrm>
        <a:graphic>
          <a:graphicData uri="http://schemas.openxmlformats.org/drawingml/2006/table">
            <a:tbl>
              <a:tblPr/>
              <a:tblGrid>
                <a:gridCol w="27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800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800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43601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171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57"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Bit No.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D7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D6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D5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D4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D3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D2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D1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D0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Register Value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57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Bit Name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RXC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TXC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UDRE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FE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DOR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PE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U2X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MPCM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 DEC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 HEX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57"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Value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RXC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D7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USART Receive Complete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TXC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D6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USART Transmit Complete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Receive buffer is empty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Receive buffer is empty so transmit complete  interrupt is executed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67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There is new data in the receive buffer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Entire frame in the transmit shift register has been transmitted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34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UDRE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D5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USART Data Register Empty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FE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D4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Frame Error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Wait, do not write to UDR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No frame error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Tramsmit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data buffer is empty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Frame error has occurred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fontAlgn="t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DOR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D3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Data Over Run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PE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D2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Parity Error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No Data Over Run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No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Paroty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Error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Data over run is detected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Parity Error is detected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45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fontAlgn="t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U2X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Double the USART Transmission Speed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MPCM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Multi-processor Communication Mode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Single Baud Rate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Disable Multi-processor Communication Mode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Double Date Transfer rate for Asynchronous Communication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Enable Multi-processor Communication Mode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85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3857">
                <a:tc gridSpan="31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UCSRA (USART Control and Status Register A)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4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 sz="2400" dirty="0">
                <a:latin typeface="Rockwell" pitchFamily="18" charset="0"/>
              </a:rPr>
              <a:t>UCSRB	(USART Control and Status Register B)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4865"/>
              </p:ext>
            </p:extLst>
          </p:nvPr>
        </p:nvGraphicFramePr>
        <p:xfrm>
          <a:off x="381000" y="914400"/>
          <a:ext cx="8229593" cy="4873770"/>
        </p:xfrm>
        <a:graphic>
          <a:graphicData uri="http://schemas.openxmlformats.org/drawingml/2006/table">
            <a:tbl>
              <a:tblPr/>
              <a:tblGrid>
                <a:gridCol w="27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800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800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80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80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171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57"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Bit No.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D7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D6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D5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D4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D3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D2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D1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D0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Register Value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57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Bit Name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RXCIE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TXCIE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UDRIE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RXEN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TXEN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UCSZ2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RXB8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TXB8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 DEC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 HEX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57"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Value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58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RXCIE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D7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Receive Complete Interrupt Enable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TXCIE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D6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Transmit Complete Interrupt Enable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This Interrupt is disabled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This Interrupt is disabled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67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This interrupt is enabled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This interrupt is enabled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458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UDRIE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D5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Data Register Empty Interrupt Enable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RXEN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D4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Receive Enable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This Interrupt is disabled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USART receiver is disabled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This interrupt is enabled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Enable the USART receiver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45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TXEN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D3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Transmit Enable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UCSZ2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D2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Character Size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USART transmitter is disabled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This bit combined with the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UCSZ1:0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bits in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UCSRC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sets the number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Enable the USART transmitter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data bits (character size) in a frame.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85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RXB8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D1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Receive data bit 8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TXB8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Transmit data bit 8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This is the ninth data bit of the received character when using serial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This is the ninth data bit of the transmitted character when using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frames with nine data bits.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serial frames with nine data bits.</a:t>
                      </a: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85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3857">
                <a:tc gridSpan="31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UCSRB (USART Control and Status Register B)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36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 sz="2400" dirty="0">
                <a:latin typeface="Rockwell" pitchFamily="18" charset="0"/>
              </a:rPr>
              <a:t>UCSRC	(USART Control and Status Register C)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11706"/>
              </p:ext>
            </p:extLst>
          </p:nvPr>
        </p:nvGraphicFramePr>
        <p:xfrm>
          <a:off x="381007" y="914400"/>
          <a:ext cx="8588285" cy="4678638"/>
        </p:xfrm>
        <a:graphic>
          <a:graphicData uri="http://schemas.openxmlformats.org/drawingml/2006/table">
            <a:tbl>
              <a:tblPr/>
              <a:tblGrid>
                <a:gridCol w="42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9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9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65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357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437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10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35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25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80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4440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7359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0591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3009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</a:tblGrid>
              <a:tr h="171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57"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Bit No.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D7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D6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D5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D4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D3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D2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D1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D0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Register Value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57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Bit Name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URSEL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UMSEL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UPM1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UPM0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USBS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UCSZ1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UCSZ0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UCPOL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 DEC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 HEX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57"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Value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06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58"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URSEL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D7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Register Select UBRRH or UCSRC because both have same I/O address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UMSEL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D6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USART Mode Select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UBRRH Register is Selected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Asynchronous operation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67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4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UCSRC register is selected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Synchronous operation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458"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UPM1:0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D5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D4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Parity Mode</a:t>
                      </a:r>
                    </a:p>
                  </a:txBody>
                  <a:tcPr marL="8175" marR="8175" marT="8175" marB="0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UCSZ1:0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D2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D1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Character Size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Parity</a:t>
                      </a:r>
                    </a:p>
                  </a:txBody>
                  <a:tcPr marL="8175" marR="8175" marT="8175" marB="0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If UCFZ2=0, Character Size = 5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Reserved</a:t>
                      </a:r>
                    </a:p>
                  </a:txBody>
                  <a:tcPr marL="8175" marR="8175" marT="8175" marB="0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If UCFZ2=0, Character Size = 6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Even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Parity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If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UCFZ2=0, Character Size = 7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357">
                <a:tc gridSpan="2">
                  <a:txBody>
                    <a:bodyPr/>
                    <a:lstStyle/>
                    <a:p>
                      <a:pPr algn="l" fontAlgn="t"/>
                      <a:endParaRPr lang="en-US" sz="12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Odd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Parity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rtl="0" fontAlgn="ctr"/>
                      <a:endParaRPr lang="en-US" sz="12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If UCFZ2=0, Character Size = 8 </a:t>
                      </a:r>
                    </a:p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else   Character Size = 9</a:t>
                      </a:r>
                    </a:p>
                  </a:txBody>
                  <a:tcPr marL="8175" marR="8175" marT="8175" marB="0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4"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3"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75" marR="8175" marT="817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857"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USBS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2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D3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Stop Bit Select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UCPOL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Clock Polarity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 one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stop bit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This bit is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used for synchronous mode only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4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 two stop bits</a:t>
                      </a: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3"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175" marR="8175" marT="8175" marB="0"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4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3"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75" marR="8175" marT="817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85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857">
                <a:tc gridSpan="35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UCSRC (USART Control and Status Register C)</a:t>
                      </a:r>
                    </a:p>
                  </a:txBody>
                  <a:tcPr marL="8175" marR="8175" marT="81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4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latin typeface="Courier New" pitchFamily="49" charset="0"/>
              </a:rPr>
              <a:t>USART Programming using Polling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latin typeface="Consolas"/>
              </a:rPr>
              <a:t>avr</a:t>
            </a:r>
            <a:r>
              <a:rPr lang="en-US" sz="1400" b="1" dirty="0">
                <a:solidFill>
                  <a:srgbClr val="A31515"/>
                </a:solidFill>
                <a:latin typeface="Consolas"/>
              </a:rPr>
              <a:t>/</a:t>
            </a:r>
            <a:r>
              <a:rPr lang="en-US" sz="1400" b="1" dirty="0" err="1">
                <a:solidFill>
                  <a:srgbClr val="A31515"/>
                </a:solidFill>
                <a:latin typeface="Consolas"/>
              </a:rPr>
              <a:t>io.h</a:t>
            </a:r>
            <a:r>
              <a:rPr lang="en-US" sz="1400" b="1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Tx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data ){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( !(UCSRA &amp; (1&lt;&lt;UDRE)) ); 	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// wait until UDR is empty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    UDR = data;                      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// Putting data into UDR, sends the data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unsigned char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Rx(){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    while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( !(UCSRA &amp; (1&lt;&lt;RXC)) ); 	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// wait for the Receive Complete (RXC) Flag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UDR;                      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// Get and return received data from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init_s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(){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    UCSRB = (1&lt;&lt;RXEN) |(1&lt;&lt;TXEN);    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// Enable USART Receiver and Transmitter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    UCSRC = (1&lt;&lt;UCSZ1)|(1&lt;&lt;UCSZ0);   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// Mode3: Use 8-bit data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    UBRRL = 51;                      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// For 1 MHz Crystal and 1200 baud rate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main(){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    DDRB = 0XFF; DDRD = 0XFE;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init_s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    while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(1){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PORTB = Rx();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Tx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(++PORTB);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93933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8281</TotalTime>
  <Words>2133</Words>
  <Application>Microsoft Office PowerPoint</Application>
  <PresentationFormat>On-screen Show (4:3)</PresentationFormat>
  <Paragraphs>1123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Narrow</vt:lpstr>
      <vt:lpstr>Calibri</vt:lpstr>
      <vt:lpstr>Cambria Math</vt:lpstr>
      <vt:lpstr>Consolas</vt:lpstr>
      <vt:lpstr>Courier New</vt:lpstr>
      <vt:lpstr>Garamond</vt:lpstr>
      <vt:lpstr>Rockwell</vt:lpstr>
      <vt:lpstr>Wingdings</vt:lpstr>
      <vt:lpstr>Edge</vt:lpstr>
      <vt:lpstr>Bitmap Image</vt:lpstr>
      <vt:lpstr>PowerPoint Presentation</vt:lpstr>
      <vt:lpstr>Serial Port Registers</vt:lpstr>
      <vt:lpstr>UBRR (USART Baud Rate Register)</vt:lpstr>
      <vt:lpstr>UBRR (USART Baud Rate Register)</vt:lpstr>
      <vt:lpstr>Different Values of UBRR</vt:lpstr>
      <vt:lpstr>UCSRA (USART Control and Status Register A)</vt:lpstr>
      <vt:lpstr>UCSRB (USART Control and Status Register B)</vt:lpstr>
      <vt:lpstr>UCSRC (USART Control and Status Register C)</vt:lpstr>
      <vt:lpstr>USART Programming using Polling</vt:lpstr>
      <vt:lpstr>USART Programming using Polling</vt:lpstr>
      <vt:lpstr>USART Programming Using Interrupt</vt:lpstr>
      <vt:lpstr>MAX232 Connection Diagram</vt:lpstr>
      <vt:lpstr>MAX232 Connection Diagram</vt:lpstr>
      <vt:lpstr>MAX232 Connection Diagram</vt:lpstr>
      <vt:lpstr>FT232 Connection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Chishti</dc:creator>
  <cp:lastModifiedBy>Vo Minh Thanh</cp:lastModifiedBy>
  <cp:revision>456</cp:revision>
  <dcterms:created xsi:type="dcterms:W3CDTF">1601-01-01T00:00:00Z</dcterms:created>
  <dcterms:modified xsi:type="dcterms:W3CDTF">2023-12-13T04:01:39Z</dcterms:modified>
</cp:coreProperties>
</file>