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3"/>
  </p:sldMasterIdLst>
  <p:notesMasterIdLst>
    <p:notesMasterId r:id="rId62"/>
  </p:notesMasterIdLst>
  <p:handoutMasterIdLst>
    <p:handoutMasterId r:id="rId63"/>
  </p:handoutMasterIdLst>
  <p:sldIdLst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281" r:id="rId25"/>
    <p:sldId id="282" r:id="rId26"/>
    <p:sldId id="283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300" r:id="rId53"/>
    <p:sldId id="301" r:id="rId54"/>
    <p:sldId id="302" r:id="rId55"/>
    <p:sldId id="303" r:id="rId56"/>
    <p:sldId id="309" r:id="rId57"/>
    <p:sldId id="310" r:id="rId58"/>
    <p:sldId id="311" r:id="rId59"/>
    <p:sldId id="312" r:id="rId60"/>
    <p:sldId id="313" r:id="rId61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BA3"/>
    <a:srgbClr val="009900"/>
    <a:srgbClr val="FF3300"/>
    <a:srgbClr val="86ABF6"/>
    <a:srgbClr val="7BA4F5"/>
    <a:srgbClr val="709CF4"/>
    <a:srgbClr val="AFF4AA"/>
    <a:srgbClr val="F9F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445" autoAdjust="0"/>
  </p:normalViewPr>
  <p:slideViewPr>
    <p:cSldViewPr snapToGrid="0">
      <p:cViewPr varScale="1">
        <p:scale>
          <a:sx n="47" d="100"/>
          <a:sy n="47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presProps" Target="pres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 Minh Thanh" userId="dcb7aa32-7044-4a00-993e-09627ee70856" providerId="ADAL" clId="{169365AE-4AF1-A945-93CA-9F5201E1D7FA}"/>
    <pc:docChg chg="custSel modSld">
      <pc:chgData name="Vo Minh Thanh" userId="dcb7aa32-7044-4a00-993e-09627ee70856" providerId="ADAL" clId="{169365AE-4AF1-A945-93CA-9F5201E1D7FA}" dt="2021-02-24T16:16:32.922" v="2"/>
      <pc:docMkLst>
        <pc:docMk/>
      </pc:docMkLst>
      <pc:sldChg chg="addSp">
        <pc:chgData name="Vo Minh Thanh" userId="dcb7aa32-7044-4a00-993e-09627ee70856" providerId="ADAL" clId="{169365AE-4AF1-A945-93CA-9F5201E1D7FA}" dt="2021-02-24T16:16:32.922" v="2"/>
        <pc:sldMkLst>
          <pc:docMk/>
          <pc:sldMk cId="0" sldId="314"/>
        </pc:sldMkLst>
        <pc:grpChg chg="add">
          <ac:chgData name="Vo Minh Thanh" userId="dcb7aa32-7044-4a00-993e-09627ee70856" providerId="ADAL" clId="{169365AE-4AF1-A945-93CA-9F5201E1D7FA}" dt="2021-02-24T16:16:32.922" v="2"/>
          <ac:grpSpMkLst>
            <pc:docMk/>
            <pc:sldMk cId="0" sldId="314"/>
            <ac:grpSpMk id="4" creationId="{36B862D3-A429-4C4C-AC87-01FF06C0FF68}"/>
          </ac:grpSpMkLst>
        </pc:grpChg>
        <pc:inkChg chg="add">
          <ac:chgData name="Vo Minh Thanh" userId="dcb7aa32-7044-4a00-993e-09627ee70856" providerId="ADAL" clId="{169365AE-4AF1-A945-93CA-9F5201E1D7FA}" dt="2021-02-24T16:16:30.977" v="0"/>
          <ac:inkMkLst>
            <pc:docMk/>
            <pc:sldMk cId="0" sldId="314"/>
            <ac:inkMk id="2" creationId="{17589F01-E117-964F-A934-3928D0B9C167}"/>
          </ac:inkMkLst>
        </pc:inkChg>
        <pc:inkChg chg="add">
          <ac:chgData name="Vo Minh Thanh" userId="dcb7aa32-7044-4a00-993e-09627ee70856" providerId="ADAL" clId="{169365AE-4AF1-A945-93CA-9F5201E1D7FA}" dt="2021-02-24T16:16:32.404" v="1"/>
          <ac:inkMkLst>
            <pc:docMk/>
            <pc:sldMk cId="0" sldId="314"/>
            <ac:inkMk id="3" creationId="{730A457E-29A3-2442-9214-4EC082B82774}"/>
          </ac:inkMkLst>
        </pc:ink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94360C-A503-49A2-B6DD-A1AEC0F9D8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C1B93-4F7E-4D59-84B2-64B1FB36EF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FEB2687-EAB4-47FD-9BEE-C57AAF14742E}" type="datetimeFigureOut">
              <a:rPr lang="en-US"/>
              <a:pPr>
                <a:defRPr/>
              </a:pPr>
              <a:t>2/24/21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7F980-927A-40A0-8C0F-72EC1982A3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8DEDF-4A8F-4DEF-BACD-DB79DFBB87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04E76E-689D-4289-BADA-F5C6740E5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16:16:30.9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1297 1 7913,'0'15'-1541,"0"0"1539,0-7 1,-2-1-1,-3-7 1,-5 0-1,-1-2 1,-1-1-1,2-2 1,0 0-1,0 0-150,0 0 123,0 0 0,1 7 30,4 3 0,2-4 0,0 6 31,-2 0 0,-2-6 0,3 6-18,-1 0 1,-1-4 0,2 7 22,-1 2 0,-5-4 0,4 2-28,-3 2 0,4 2 0,-5 1 0,-2 0 6,-1 0 0,-4 2 0,-1 1 1,-2 4 10,1 1 1,-4 2 0,-2 5-1,-5 2-2,-6 3 0,1-1 1,-7 6-1,-3 4-8,-2 4 1,2 1 0,-7 3 0,2 0 5,1 1 0,9-6 0,-7 12 0,0-4-37,0-1 1,14-9 0,-4 4 0,3 1 30,3 2 0,2 3 0,-4 2 1,4-2 1,4 1 0,5-15 0,-3 13 0,1-2 11,3 0 0,9-14 0,5 1 1,4-2-27,1 0 0,1-4 1,4 1-1,5-6-23,4-3 1,2-5 0,3 4 0,3-2 31,1-4 0,2-1 0,5-4 0,1-3 28,-1-5 1,7 2-1,3-2 1,5-2-16,5-1 1,-1-9 0,8-4-1,5-6 78,6-3 0,1-5 1,0 4-1,-1 1-83,1-1 1,-5 6 0,-1-1-1,-6 8-31,-6 1 1,-9 6-1,-4-3 1,-1 6-10,-4 3 1,-7 7 0,-6-2 0,-5 5-39,-5 5 0,-2-3 1,-5 3-1,1-2 45,-6 2 0,-5-1 1,-8 6-1,-1 2 51,-4 1 0,1-1 1,-6 1-1,-3 4 37,-6 0 0,1 7 0,-6-1 1,2 1-28,4-4 0,-1-2 0,1 3 0,-3 2-24,3 1 1,8-8-1,6-7 1,6-2-27,3-4 0,7-1 1,-1-4-1,8-1-57,6-2 0,5-7 0,5 2 1,5-1 35,3 1 1,-1-4 0,2 4 0,6-5-4,7-5 1,1 0-1,11-8 1,1-5-57,4-4 0,-6-3 0,11-5 0,1-1 40,2 1 1,-13 0 0,-2 2 0,-3 1 32,-3 2 1,-9 6-1,2 1 1,-11 4-33,-8 4 1,-3 5-1,-2-3 10,0 1 1,-5 2 0,0 5-251,2 0 1,2-6 280,1-4 0,6-11 0,3-2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24T16:16:32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1 7720,'0'17'0,"0"3"0,2-3-120,3 3 1,-4-9-1,4-1-272,-3 2 1,-9-3 330,-3 1 1,2-5 31,-2 5 0,7-5 0,-2 5-20,3 1 0,4-4 0,3-2 30,5-3 1,3 3 0,2 0 0,2-2 5,3-1 0,-2-2 0,6 0 42,-2 0-31,4 0 1,-2-7 0,4-1 0,1-4 20,1-3 1,-3 3 0,8-8 0,-3 3 6,-2 2 0,-5 0 1,-1 0-1,-3 2 8,-2 3 0,-3-2 0,0 7 4,-1 2 0,-9 3-16,-6 5 0,-1 3 1,-9 9-1,-2 1 4,-2 2 1,-1 2-1,-1-2 1,-3 5-20,-1 4 0,0-4 1,5 0-1,-2 0 11,-3-1 1,8 3-1,-1-7 1,3-2-5,2-1 1,4-2 0,1-2 0,6-1 11,7-2 0,10-7 0,5 2 0,6-3-3,4-2 0,3-5 0,8 0 1,-1 0-78,0-2 1,-5 6 0,-1-4-1,-2 3-53,-4 2 1,-1 0 0,-2 0 106,0 0 0,0 7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A21A85D-E261-4478-B1E8-DF30271C91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799CA84-D64D-4C00-AF85-CE38A4E4B79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4AB27443-EBE5-4884-B573-71885B27F4C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C6AC9BC-A0A3-41BB-8E6F-1D49BE6D70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A47C5F6B-997E-4E17-97C7-C8365D9D80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18EE3757-D32C-4995-AD3B-7236AE6807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292E8C-68D0-4EA6-8A2E-DD8DD9E857D2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3CA9F634-D419-4EAC-823C-59A11651B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10EBA23D-FD4C-4F05-99ED-72427EEB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4E23E583-C386-43CB-A178-5C1157DE96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E5A16B-9426-4B6A-881B-F161398C27EE}" type="slidenum">
              <a:rPr lang="ar-SA" altLang="en-US"/>
              <a:pPr eaLnBrk="1" hangingPunct="1"/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2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0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59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59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17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008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5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7913"/>
            <a:ext cx="4095750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077913"/>
            <a:ext cx="4097338" cy="538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306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54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89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420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694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83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74FE9EE-ABB8-49A6-8AA6-6F5E30BB23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03975"/>
            <a:ext cx="9144000" cy="45402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6768E17-AD33-4C89-BE06-99E0AD07A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rgbClr val="86ABF6">
                  <a:alpha val="82001"/>
                </a:srgbClr>
              </a:gs>
              <a:gs pos="100000">
                <a:srgbClr val="86ABF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CA51CFC-C4D9-4131-9ED9-2DD96E59B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7913"/>
            <a:ext cx="8345488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24145A10-594B-4B53-BA5F-3D0F453270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6400800"/>
            <a:ext cx="3781425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000" i="1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  <a:t>AVR Microcontroller and Embedded System Using Assembly and C</a:t>
            </a:r>
          </a:p>
          <a:p>
            <a:pPr>
              <a:defRPr/>
            </a:pPr>
            <a:r>
              <a:rPr lang="en-US" sz="1000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  <a:t>Mazidi, Naimi, and Naimi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8292F9DB-1521-4097-83DA-153E5655E3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57800" y="6384925"/>
            <a:ext cx="3810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defRPr/>
            </a:pPr>
            <a:r>
              <a:rPr lang="en-US" sz="1000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  <a:t>© 2011   Pearson Higher Education,</a:t>
            </a:r>
            <a:br>
              <a:rPr lang="en-US" sz="1000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</a:br>
            <a:r>
              <a:rPr lang="en-US" sz="1000">
                <a:solidFill>
                  <a:srgbClr val="FFFFFF"/>
                </a:solidFill>
                <a:latin typeface="Times" pitchFamily="1" charset="0"/>
                <a:ea typeface="ＭＳ Ｐゴシック" pitchFamily="34" charset="-128"/>
              </a:rPr>
              <a:t>Upper Saddle River, NJ 07458. •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55000"/>
        <a:buFont typeface="Wingdings" panose="05000000000000000000" pitchFamily="2" charset="2"/>
        <a:buChar char="n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anose="05000000000000000000" pitchFamily="2" charset="2"/>
        <a:buChar char="n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file:///C:/Users/Lecturer/SEE%203223%20atmega32/Lecture%20Notes/AVRStudio4/m32def.inc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7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DE2F4AC-74EE-4CCE-AEBF-61BCD9B45C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16063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AVR Assembly Language Programming</a:t>
            </a:r>
            <a:br>
              <a:rPr lang="en-US" dirty="0"/>
            </a:br>
            <a:r>
              <a:rPr lang="en-US" sz="2800" dirty="0"/>
              <a:t>Chapter 2 (</a:t>
            </a:r>
            <a:r>
              <a:rPr lang="en-US" sz="2800" dirty="0" err="1"/>
              <a:t>pp</a:t>
            </a:r>
            <a:r>
              <a:rPr lang="en-US" sz="2800" dirty="0"/>
              <a:t> 75 - 79)</a:t>
            </a:r>
          </a:p>
        </p:txBody>
      </p:sp>
      <p:pic>
        <p:nvPicPr>
          <p:cNvPr id="7171" name="Picture 7">
            <a:extLst>
              <a:ext uri="{FF2B5EF4-FFF2-40B4-BE49-F238E27FC236}">
                <a16:creationId xmlns:a16="http://schemas.microsoft.com/office/drawing/2014/main" id="{01081F88-9603-40E4-84F1-832E19957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617913"/>
            <a:ext cx="3941763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8">
            <a:extLst>
              <a:ext uri="{FF2B5EF4-FFF2-40B4-BE49-F238E27FC236}">
                <a16:creationId xmlns:a16="http://schemas.microsoft.com/office/drawing/2014/main" id="{5609E0A0-62F0-40DA-BD27-FA4C8BC1F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3876675"/>
            <a:ext cx="4057650" cy="1752600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The AVR microcontroller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and embedded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00"/>
                </a:solidFill>
                <a:latin typeface="Tahoma" panose="020B0604030504040204" pitchFamily="34" charset="0"/>
              </a:rPr>
              <a:t>systems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Tahoma" panose="020B0604030504040204" pitchFamily="34" charset="0"/>
              </a:rPr>
              <a:t>using assembly and 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B862D3-A429-4C4C-AC87-01FF06C0FF68}"/>
              </a:ext>
            </a:extLst>
          </p:cNvPr>
          <p:cNvGrpSpPr/>
          <p:nvPr/>
        </p:nvGrpSpPr>
        <p:grpSpPr>
          <a:xfrm>
            <a:off x="5003330" y="2567561"/>
            <a:ext cx="1140120" cy="944280"/>
            <a:chOff x="5003330" y="2567561"/>
            <a:chExt cx="1140120" cy="94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7589F01-E117-964F-A934-3928D0B9C167}"/>
                    </a:ext>
                  </a:extLst>
                </p14:cNvPr>
                <p14:cNvContentPartPr/>
                <p14:nvPr/>
              </p14:nvContentPartPr>
              <p14:xfrm>
                <a:off x="5003330" y="2567561"/>
                <a:ext cx="732960" cy="944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7589F01-E117-964F-A934-3928D0B9C1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88210" y="2552441"/>
                  <a:ext cx="76356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0A457E-29A3-2442-9214-4EC082B82774}"/>
                    </a:ext>
                  </a:extLst>
                </p14:cNvPr>
                <p14:cNvContentPartPr/>
                <p14:nvPr/>
              </p14:nvContentPartPr>
              <p14:xfrm>
                <a:off x="5811890" y="3283961"/>
                <a:ext cx="331560" cy="152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0A457E-29A3-2442-9214-4EC082B827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96770" y="3268841"/>
                  <a:ext cx="361800" cy="182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1B88-B075-4F05-A4A9-1279D7D6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387" name="Picture 2">
            <a:extLst>
              <a:ext uri="{FF2B5EF4-FFF2-40B4-BE49-F238E27FC236}">
                <a16:creationId xmlns:a16="http://schemas.microsoft.com/office/drawing/2014/main" id="{0D54CF34-47E8-4C1E-91F6-C29516F801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88913"/>
            <a:ext cx="9144000" cy="6053137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632B-15AC-41F3-85AE-10F34040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E8B8681E-CBF4-453E-8403-59169582C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" y="109538"/>
            <a:ext cx="9069388" cy="624840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8ED7-9332-4D32-85E6-5FA103A3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2D53CFEE-C3CF-44B4-AA3F-2475E1BFA9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9863"/>
            <a:ext cx="9144000" cy="6167437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9E6B-CFCD-4AA2-82F3-0DCE6D16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E875108C-01CD-41EF-AFC5-44D728F295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1913"/>
            <a:ext cx="9144000" cy="6316662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E1DB-BBCB-42B7-86D9-84825EC1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FBBE1CE9-D5D3-4D10-BDC5-0ED2577C2B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92088"/>
            <a:ext cx="9144000" cy="6145212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6619-9A1F-457D-8FC4-A973B1C8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A1DCF3A7-C724-4811-9A21-6C8BB79290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3513"/>
            <a:ext cx="9144000" cy="6092825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9339-FCD0-406D-B483-5C8326E9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B392C77B-13A1-4BC0-B134-7C5C571D95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93700"/>
            <a:ext cx="9144000" cy="5684838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696CA-3796-4D75-AE5B-5434BC37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7FF27472-5FA0-40BD-8D43-9DDBFF89D6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7163"/>
            <a:ext cx="9144000" cy="6140450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8386-FD1E-47F0-BBE1-C1E94568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4579" name="Picture 2">
            <a:extLst>
              <a:ext uri="{FF2B5EF4-FFF2-40B4-BE49-F238E27FC236}">
                <a16:creationId xmlns:a16="http://schemas.microsoft.com/office/drawing/2014/main" id="{F7373668-1498-41FE-B282-5F473E1447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74650"/>
            <a:ext cx="9144000" cy="5346700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40E1-6465-47C2-9BAB-800166E9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0754E021-A9DB-40BA-82E5-EDED89D7EE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84250"/>
            <a:ext cx="9144000" cy="500856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5887-F4E8-40EF-9AE3-7E9BD00A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The AVR Assembler</a:t>
            </a:r>
            <a:endParaRPr lang="en-US" sz="3200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546F826-71EB-48BE-8918-CED9A5D1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We use the AVRASM2 assembler that comes with AVR studio </a:t>
            </a:r>
          </a:p>
          <a:p>
            <a:r>
              <a:rPr lang="en-US" altLang="en-US"/>
              <a:t>The Assembler performs the conversion from English mnemonics to opcodes that are programmed into the microcontroller </a:t>
            </a:r>
          </a:p>
          <a:p>
            <a:r>
              <a:rPr lang="en-US" altLang="en-US"/>
              <a:t>C compilers generate assembly language mnemonics that are then assembled by an assembler </a:t>
            </a:r>
          </a:p>
          <a:p>
            <a:r>
              <a:rPr lang="en-US" altLang="en-US"/>
              <a:t>Much confusion arises when one does not have a conceptual understanding of the different assembly phases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D929-6FCB-4735-B124-48E74A30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7DBC647A-220E-43D4-8147-748A394EBA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288" y="955675"/>
            <a:ext cx="8804275" cy="5348288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C8F-E1EE-4448-AADB-716F2419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F07FEB1F-750B-4F29-B620-C2BDFDAF7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888" y="179388"/>
            <a:ext cx="8905875" cy="6157912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ABA4C27-E8D2-469E-A053-0CD7A4B1C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Assembler Directives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2400" dirty="0"/>
              <a:t>.EQU and .SET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ED4B516-DAEA-4301-8016-948DD07CE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.EQU </a:t>
            </a:r>
            <a:r>
              <a:rPr lang="en-US" altLang="en-US" i="1"/>
              <a:t>name</a:t>
            </a:r>
            <a:r>
              <a:rPr lang="en-US" altLang="en-US"/>
              <a:t> = </a:t>
            </a:r>
            <a:r>
              <a:rPr lang="en-US" altLang="en-US" i="1"/>
              <a:t>value</a:t>
            </a:r>
          </a:p>
          <a:p>
            <a:pPr lvl="1" eaLnBrk="1" hangingPunct="1"/>
            <a:r>
              <a:rPr lang="en-US" altLang="en-US" i="1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.EQU	COUNT = 0x25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LDI	R21, COUNT		;R21 = 0x25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LDI	R22, COUNT + 3		;R22 = 0x28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.SET </a:t>
            </a:r>
            <a:r>
              <a:rPr lang="en-US" altLang="en-US" i="1"/>
              <a:t>name</a:t>
            </a:r>
            <a:r>
              <a:rPr lang="en-US" altLang="en-US"/>
              <a:t> = </a:t>
            </a:r>
            <a:r>
              <a:rPr lang="en-US" altLang="en-US" i="1"/>
              <a:t>value</a:t>
            </a:r>
          </a:p>
          <a:p>
            <a:pPr lvl="1" eaLnBrk="1" hangingPunct="1"/>
            <a:r>
              <a:rPr lang="en-US" altLang="en-US" i="1"/>
              <a:t>Example: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.SET	COUNT = 0x25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LDI	R21, COUNT		;R21 = 0x25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LDI	R22, COUNT + 3		;R22 = 0x28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.SET	COUNT = 0x19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		LDI	R21, COUNT		;R21 = 0x19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AC8122B-E3C4-4AB8-8FC9-9A32119AC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Assembler Directives</a:t>
            </a:r>
            <a:br>
              <a:rPr lang="en-US" sz="3200"/>
            </a:br>
            <a:r>
              <a:rPr lang="en-US" sz="3200"/>
              <a:t> </a:t>
            </a:r>
            <a:r>
              <a:rPr lang="en-US" sz="2400"/>
              <a:t>.INCLUDE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ED7AF6B-917C-46D5-A49A-208CB26C5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.INCLUDE "</a:t>
            </a:r>
            <a:r>
              <a:rPr lang="en-US" altLang="en-US" i="1"/>
              <a:t>filename.ext</a:t>
            </a:r>
            <a:r>
              <a:rPr lang="en-US" altLang="en-US"/>
              <a:t>"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44" name="Picture 4">
            <a:extLst>
              <a:ext uri="{FF2B5EF4-FFF2-40B4-BE49-F238E27FC236}">
                <a16:creationId xmlns:a16="http://schemas.microsoft.com/office/drawing/2014/main" id="{5C906672-A7DD-4D54-892F-116BD64D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1792288"/>
            <a:ext cx="63182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38D0C870-D5C2-4B1E-9EFD-ADC864C6FA77}"/>
              </a:ext>
            </a:extLst>
          </p:cNvPr>
          <p:cNvGrpSpPr>
            <a:grpSpLocks/>
          </p:cNvGrpSpPr>
          <p:nvPr/>
        </p:nvGrpSpPr>
        <p:grpSpPr bwMode="auto">
          <a:xfrm>
            <a:off x="1176338" y="2590800"/>
            <a:ext cx="6738937" cy="2146300"/>
            <a:chOff x="702" y="2473"/>
            <a:chExt cx="4245" cy="1352"/>
          </a:xfrm>
        </p:grpSpPr>
        <p:sp>
          <p:nvSpPr>
            <p:cNvPr id="4108" name="Rectangle 6">
              <a:extLst>
                <a:ext uri="{FF2B5EF4-FFF2-40B4-BE49-F238E27FC236}">
                  <a16:creationId xmlns:a16="http://schemas.microsoft.com/office/drawing/2014/main" id="{210281E1-9847-425B-B01F-387D0363B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473"/>
              <a:ext cx="4245" cy="13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09" name="Rectangle 7">
              <a:extLst>
                <a:ext uri="{FF2B5EF4-FFF2-40B4-BE49-F238E27FC236}">
                  <a16:creationId xmlns:a16="http://schemas.microsoft.com/office/drawing/2014/main" id="{75CBDA72-328C-4B04-90B8-C9F89175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2694"/>
              <a:ext cx="4058" cy="10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10" name="Rectangle 8">
              <a:extLst>
                <a:ext uri="{FF2B5EF4-FFF2-40B4-BE49-F238E27FC236}">
                  <a16:creationId xmlns:a16="http://schemas.microsoft.com/office/drawing/2014/main" id="{2DABBC20-5B27-4652-B95D-4B5CA7EC9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2682"/>
              <a:ext cx="4070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.equ	SREG	= 0x3f</a:t>
              </a:r>
            </a:p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.equ	SPL	= 0x3d</a:t>
              </a:r>
            </a:p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.equ	SPH	= 0x3e</a:t>
              </a:r>
            </a:p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.equ	INT_VECTORS_SIZE = 42	  ; size in words</a:t>
              </a:r>
            </a:p>
          </p:txBody>
        </p:sp>
        <p:sp>
          <p:nvSpPr>
            <p:cNvPr id="29711" name="Rectangle 9">
              <a:extLst>
                <a:ext uri="{FF2B5EF4-FFF2-40B4-BE49-F238E27FC236}">
                  <a16:creationId xmlns:a16="http://schemas.microsoft.com/office/drawing/2014/main" id="{B3A27ACA-3213-45FE-8CC3-183DFCA74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496"/>
              <a:ext cx="960" cy="174"/>
            </a:xfrm>
            <a:prstGeom prst="rect">
              <a:avLst/>
            </a:prstGeom>
            <a:solidFill>
              <a:srgbClr val="74F87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9712" name="Text Box 10">
              <a:extLst>
                <a:ext uri="{FF2B5EF4-FFF2-40B4-BE49-F238E27FC236}">
                  <a16:creationId xmlns:a16="http://schemas.microsoft.com/office/drawing/2014/main" id="{D4598E3D-1EF4-4D56-87DA-2FDDF879B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2474"/>
              <a:ext cx="9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  <a:hlinkClick r:id="rId3" action="ppaction://hlinkfile"/>
                </a:rPr>
                <a:t>M32def.inc</a:t>
              </a:r>
              <a:endParaRPr lang="en-US" altLang="en-US" sz="16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1D608364-8859-4A40-A36A-969FBA8E3626}"/>
              </a:ext>
            </a:extLst>
          </p:cNvPr>
          <p:cNvGrpSpPr>
            <a:grpSpLocks/>
          </p:cNvGrpSpPr>
          <p:nvPr/>
        </p:nvGrpSpPr>
        <p:grpSpPr bwMode="auto">
          <a:xfrm>
            <a:off x="1190625" y="4883150"/>
            <a:ext cx="6738938" cy="1565275"/>
            <a:chOff x="750" y="3104"/>
            <a:chExt cx="4245" cy="986"/>
          </a:xfrm>
        </p:grpSpPr>
        <p:sp>
          <p:nvSpPr>
            <p:cNvPr id="4103" name="Rectangle 12">
              <a:extLst>
                <a:ext uri="{FF2B5EF4-FFF2-40B4-BE49-F238E27FC236}">
                  <a16:creationId xmlns:a16="http://schemas.microsoft.com/office/drawing/2014/main" id="{AAA7B533-2CE3-441E-8CF5-8258A52F6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113"/>
              <a:ext cx="4245" cy="97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9704" name="Rectangle 13">
              <a:extLst>
                <a:ext uri="{FF2B5EF4-FFF2-40B4-BE49-F238E27FC236}">
                  <a16:creationId xmlns:a16="http://schemas.microsoft.com/office/drawing/2014/main" id="{C2995E3D-7467-40E2-A2BE-E558224B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3334"/>
              <a:ext cx="4058" cy="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705" name="Rectangle 14">
              <a:extLst>
                <a:ext uri="{FF2B5EF4-FFF2-40B4-BE49-F238E27FC236}">
                  <a16:creationId xmlns:a16="http://schemas.microsoft.com/office/drawing/2014/main" id="{BC426332-7959-41FC-927E-0BAFD1757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3322"/>
              <a:ext cx="4070" cy="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.INCLUDE "M32DEF.INC"</a:t>
              </a:r>
            </a:p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LDI   R20, 10</a:t>
              </a:r>
            </a:p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OUT   SPL, R20</a:t>
              </a:r>
              <a:r>
                <a:rPr lang="en-US" altLang="en-US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29706" name="Rectangle 15">
              <a:extLst>
                <a:ext uri="{FF2B5EF4-FFF2-40B4-BE49-F238E27FC236}">
                  <a16:creationId xmlns:a16="http://schemas.microsoft.com/office/drawing/2014/main" id="{67E58059-15A9-40E2-8988-8FA1071CC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136"/>
              <a:ext cx="960" cy="17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9707" name="Text Box 16">
              <a:extLst>
                <a:ext uri="{FF2B5EF4-FFF2-40B4-BE49-F238E27FC236}">
                  <a16:creationId xmlns:a16="http://schemas.microsoft.com/office/drawing/2014/main" id="{D6AD6283-65D6-4E0E-9548-71D399CE3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3104"/>
              <a:ext cx="9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</a:rPr>
                <a:t>Program.asm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66C59CD-9146-444E-950B-CEFFB0BB2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Assembler Directives</a:t>
            </a:r>
            <a:br>
              <a:rPr lang="en-US" sz="3200"/>
            </a:br>
            <a:r>
              <a:rPr lang="en-US" sz="3200"/>
              <a:t> </a:t>
            </a:r>
            <a:r>
              <a:rPr lang="en-US" sz="2400"/>
              <a:t>.ORG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D0812B4-806F-480A-A9C8-618C575C5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77913"/>
            <a:ext cx="8345488" cy="1260475"/>
          </a:xfrm>
        </p:spPr>
        <p:txBody>
          <a:bodyPr/>
          <a:lstStyle/>
          <a:p>
            <a:pPr eaLnBrk="1" hangingPunct="1"/>
            <a:r>
              <a:rPr lang="en-US" altLang="en-US"/>
              <a:t>.ORG </a:t>
            </a:r>
            <a:r>
              <a:rPr lang="en-US" altLang="en-US" i="1"/>
              <a:t>address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724" name="Group 28">
            <a:extLst>
              <a:ext uri="{FF2B5EF4-FFF2-40B4-BE49-F238E27FC236}">
                <a16:creationId xmlns:a16="http://schemas.microsoft.com/office/drawing/2014/main" id="{D2FAB468-EB9A-4420-84A4-4D0E4B2E358F}"/>
              </a:ext>
            </a:extLst>
          </p:cNvPr>
          <p:cNvGrpSpPr>
            <a:grpSpLocks/>
          </p:cNvGrpSpPr>
          <p:nvPr/>
        </p:nvGrpSpPr>
        <p:grpSpPr bwMode="auto">
          <a:xfrm>
            <a:off x="1466850" y="3538538"/>
            <a:ext cx="3182938" cy="2025650"/>
            <a:chOff x="750" y="2786"/>
            <a:chExt cx="2005" cy="1276"/>
          </a:xfrm>
        </p:grpSpPr>
        <p:sp>
          <p:nvSpPr>
            <p:cNvPr id="5129" name="Rectangle 21">
              <a:extLst>
                <a:ext uri="{FF2B5EF4-FFF2-40B4-BE49-F238E27FC236}">
                  <a16:creationId xmlns:a16="http://schemas.microsoft.com/office/drawing/2014/main" id="{CA38C796-0389-4BB9-BA6B-610150DED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786"/>
              <a:ext cx="2005" cy="127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0730" name="Rectangle 22">
              <a:extLst>
                <a:ext uri="{FF2B5EF4-FFF2-40B4-BE49-F238E27FC236}">
                  <a16:creationId xmlns:a16="http://schemas.microsoft.com/office/drawing/2014/main" id="{86B48D3F-5309-4792-A749-5F24E382E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074"/>
              <a:ext cx="1917" cy="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731" name="Rectangle 23">
              <a:extLst>
                <a:ext uri="{FF2B5EF4-FFF2-40B4-BE49-F238E27FC236}">
                  <a16:creationId xmlns:a16="http://schemas.microsoft.com/office/drawing/2014/main" id="{B9777CB5-93E2-4E24-8108-D21FA4F54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3059"/>
              <a:ext cx="1922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.ORG 0</a:t>
              </a:r>
            </a:p>
            <a:p>
              <a:pPr eaLnBrk="1" hangingPunct="1"/>
              <a:r>
                <a:rPr lang="pt-BR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LDI  R16, 0x25</a:t>
              </a:r>
            </a:p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.ORG 0x7</a:t>
              </a:r>
            </a:p>
            <a:p>
              <a:pPr eaLnBrk="1" hangingPunct="1"/>
              <a:r>
                <a:rPr lang="pt-BR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LDI  R17, 0x34</a:t>
              </a:r>
            </a:p>
            <a:p>
              <a:pPr eaLnBrk="1" hangingPunct="1"/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LDI  R18, 0x31</a:t>
              </a:r>
            </a:p>
          </p:txBody>
        </p:sp>
        <p:sp>
          <p:nvSpPr>
            <p:cNvPr id="30732" name="Rectangle 24">
              <a:extLst>
                <a:ext uri="{FF2B5EF4-FFF2-40B4-BE49-F238E27FC236}">
                  <a16:creationId xmlns:a16="http://schemas.microsoft.com/office/drawing/2014/main" id="{533133ED-6690-4291-940C-660929353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816"/>
              <a:ext cx="1103" cy="227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30733" name="Text Box 25">
              <a:extLst>
                <a:ext uri="{FF2B5EF4-FFF2-40B4-BE49-F238E27FC236}">
                  <a16:creationId xmlns:a16="http://schemas.microsoft.com/office/drawing/2014/main" id="{8A3E0A67-90C4-49C7-AE2F-2BC967523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2829"/>
              <a:ext cx="97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>
                  <a:solidFill>
                    <a:srgbClr val="000000"/>
                  </a:solidFill>
                </a:rPr>
                <a:t>Program.asm</a:t>
              </a:r>
            </a:p>
          </p:txBody>
        </p:sp>
      </p:grpSp>
      <p:grpSp>
        <p:nvGrpSpPr>
          <p:cNvPr id="30725" name="Group 32">
            <a:extLst>
              <a:ext uri="{FF2B5EF4-FFF2-40B4-BE49-F238E27FC236}">
                <a16:creationId xmlns:a16="http://schemas.microsoft.com/office/drawing/2014/main" id="{33DC52A3-A36F-4768-8F49-9F756ACAAF5C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3108325"/>
            <a:ext cx="1028700" cy="3048000"/>
            <a:chOff x="3713" y="1939"/>
            <a:chExt cx="648" cy="1920"/>
          </a:xfrm>
        </p:grpSpPr>
        <p:sp>
          <p:nvSpPr>
            <p:cNvPr id="30727" name="Text Box 30">
              <a:extLst>
                <a:ext uri="{FF2B5EF4-FFF2-40B4-BE49-F238E27FC236}">
                  <a16:creationId xmlns:a16="http://schemas.microsoft.com/office/drawing/2014/main" id="{87F7D25E-DBFC-4A60-BC64-6005F81CC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" y="1939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00    </a:t>
              </a:r>
              <a:r>
                <a:rPr lang="en-US" altLang="en-US" sz="1200" b="1">
                  <a:solidFill>
                    <a:srgbClr val="000000"/>
                  </a:solidFill>
                </a:rPr>
                <a:t>E205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01    0000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02    0000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03    0000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04    0000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05    0000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06    0000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07    </a:t>
              </a:r>
              <a:r>
                <a:rPr lang="en-US" altLang="en-US" sz="1200" b="1">
                  <a:solidFill>
                    <a:srgbClr val="000000"/>
                  </a:solidFill>
                </a:rPr>
                <a:t>E314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08    </a:t>
              </a:r>
              <a:r>
                <a:rPr lang="en-US" altLang="en-US" sz="1200" b="1">
                  <a:solidFill>
                    <a:srgbClr val="000000"/>
                  </a:solidFill>
                </a:rPr>
                <a:t>E321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09    0000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0A    0000</a:t>
              </a:r>
            </a:p>
          </p:txBody>
        </p:sp>
        <p:sp>
          <p:nvSpPr>
            <p:cNvPr id="30728" name="Line 31">
              <a:extLst>
                <a:ext uri="{FF2B5EF4-FFF2-40B4-BE49-F238E27FC236}">
                  <a16:creationId xmlns:a16="http://schemas.microsoft.com/office/drawing/2014/main" id="{B27D86B9-E615-4A2A-9DBD-0BAC46AFB3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1940"/>
              <a:ext cx="0" cy="1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6" name="AutoShape 33">
            <a:extLst>
              <a:ext uri="{FF2B5EF4-FFF2-40B4-BE49-F238E27FC236}">
                <a16:creationId xmlns:a16="http://schemas.microsoft.com/office/drawing/2014/main" id="{31D28D91-C128-4F27-BC28-68C601E7D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488" y="3976688"/>
            <a:ext cx="2046287" cy="1030287"/>
          </a:xfrm>
          <a:prstGeom prst="rightArrow">
            <a:avLst>
              <a:gd name="adj1" fmla="val 50000"/>
              <a:gd name="adj2" fmla="val 49653"/>
            </a:avLst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</a:rPr>
              <a:t>assembler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3111-7BA5-4767-B148-4522C110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Assembler Functions</a:t>
            </a:r>
            <a:endParaRPr lang="en-US" sz="3200" dirty="0"/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457B9305-857A-449F-957A-30B38A6B7B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1139825"/>
            <a:ext cx="8347075" cy="3844925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BE2E-E74F-408F-9F88-9D98BC6C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Assembler Functions</a:t>
            </a:r>
            <a:endParaRPr lang="en-US" sz="3200" dirty="0"/>
          </a:p>
        </p:txBody>
      </p:sp>
      <p:pic>
        <p:nvPicPr>
          <p:cNvPr id="32771" name="Picture 2">
            <a:extLst>
              <a:ext uri="{FF2B5EF4-FFF2-40B4-BE49-F238E27FC236}">
                <a16:creationId xmlns:a16="http://schemas.microsoft.com/office/drawing/2014/main" id="{788F5D3B-178A-4220-9203-D477CB355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" y="895350"/>
            <a:ext cx="9121775" cy="5408613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E263-CF74-4438-9E10-F7931C71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Assembler Operators</a:t>
            </a:r>
            <a:endParaRPr lang="en-US" sz="3200" dirty="0"/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46DE83AA-7C47-471A-8121-97DD19CD3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1076325"/>
            <a:ext cx="8345488" cy="5141913"/>
          </a:xfr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3299-508F-4F57-9C46-084B4ABE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Some Assembler Operators</a:t>
            </a:r>
            <a:endParaRPr lang="en-US" sz="3200" dirty="0"/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F94A2D42-8B65-4508-A3A2-A454D4A975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450" y="873125"/>
            <a:ext cx="8512175" cy="550545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0844-796C-4A6A-8FB4-6C881094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Some Assembler Operators</a:t>
            </a:r>
            <a:endParaRPr lang="en-US" sz="3200" dirty="0"/>
          </a:p>
        </p:txBody>
      </p:sp>
      <p:pic>
        <p:nvPicPr>
          <p:cNvPr id="35843" name="Picture 2">
            <a:extLst>
              <a:ext uri="{FF2B5EF4-FFF2-40B4-BE49-F238E27FC236}">
                <a16:creationId xmlns:a16="http://schemas.microsoft.com/office/drawing/2014/main" id="{7225716C-EF51-43FA-B5AF-D1B6110613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915988"/>
            <a:ext cx="8345488" cy="5380037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ABA6-AAC5-48D5-BBD9-8EF0614A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9219" name="Picture 2">
            <a:extLst>
              <a:ext uri="{FF2B5EF4-FFF2-40B4-BE49-F238E27FC236}">
                <a16:creationId xmlns:a16="http://schemas.microsoft.com/office/drawing/2014/main" id="{AD68A2A6-0B6C-4B09-9430-A0025D7ED7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638" y="0"/>
            <a:ext cx="8086725" cy="6384925"/>
          </a:xfr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17DF-FB0B-4E50-9DF0-89B9D643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Some Assembler Operators</a:t>
            </a:r>
            <a:endParaRPr lang="en-US" sz="3200" dirty="0"/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D8195451-974E-42A1-B358-1CD11FB39C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993775"/>
            <a:ext cx="8345488" cy="5346700"/>
          </a:xfr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1DD9-B32F-47C1-951C-559D23FE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Some Assembler Operators</a:t>
            </a:r>
            <a:endParaRPr lang="en-US" sz="3200" dirty="0"/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44C1EEB1-0FFC-4A7F-BF08-A089C0E849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1074738"/>
            <a:ext cx="8345488" cy="5062537"/>
          </a:xfr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C9F8-B5DA-4A1B-81A6-3B815FDB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Some Assembler Operators</a:t>
            </a:r>
            <a:endParaRPr lang="en-US" sz="3200" dirty="0"/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1177168C-C9B1-4E6C-A46D-4D6BD15ACF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995363"/>
            <a:ext cx="8345488" cy="5343525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504B-FC53-4C40-9A62-F4FA3EB7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Some Assembler Operators</a:t>
            </a:r>
            <a:endParaRPr lang="en-US" sz="3200" dirty="0"/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94516447-BFBB-4930-A044-7FD7D4D6F8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1001713"/>
            <a:ext cx="8345488" cy="5330825"/>
          </a:xfr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0706-78D2-442C-ABED-2C4903F2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Some Assembler Operators</a:t>
            </a:r>
            <a:endParaRPr lang="en-US" sz="3200" dirty="0"/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E2CF74AA-2AC4-4262-9975-77F29A8DB5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925" y="984250"/>
            <a:ext cx="8345488" cy="5326063"/>
          </a:xfr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0236-6855-45D9-A4B5-78481115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Some Assembler Operators</a:t>
            </a:r>
            <a:endParaRPr lang="en-US" sz="3200" dirty="0"/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C8881DC2-5B86-48BA-9205-CAD2BB3AAB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875" y="979488"/>
            <a:ext cx="8345488" cy="5375275"/>
          </a:xfr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0063-D815-46F9-90F9-27BC34BA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Assembler Preprocessor </a:t>
            </a:r>
            <a:endParaRPr lang="en-US" sz="3200" dirty="0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228F4B43-7583-45CA-8B0B-149FA7A568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4025" y="955675"/>
            <a:ext cx="8312150" cy="5381625"/>
          </a:xfr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7ED27DA-A824-4A0E-B007-D03E78496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Assembler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FCC341-FADE-4457-9C21-B1C3FA9B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873125"/>
            <a:ext cx="1755775" cy="7254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</a:rPr>
              <a:t>Assembly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A9C7BE-1263-4E71-AD97-C1F6FFFA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2990850"/>
            <a:ext cx="1755775" cy="7254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000000"/>
                </a:solidFill>
              </a:rPr>
              <a:t>Machine</a:t>
            </a:r>
          </a:p>
          <a:p>
            <a:pPr algn="ctr" eaLnBrk="1" hangingPunct="1"/>
            <a:r>
              <a:rPr lang="en-US" altLang="en-US" b="1">
                <a:solidFill>
                  <a:srgbClr val="000000"/>
                </a:solidFill>
              </a:rPr>
              <a:t> Language</a:t>
            </a:r>
          </a:p>
        </p:txBody>
      </p:sp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DE657483-2B9B-4EAB-B0A3-4EEE8B7D4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75" y="1893888"/>
          <a:ext cx="5649913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5649485" imgH="3536130" progId="Visio.Drawing.11">
                  <p:embed/>
                </p:oleObj>
              </mc:Choice>
              <mc:Fallback>
                <p:oleObj name="Visio" r:id="rId3" imgW="5649485" imgH="3536130" progId="Visio.Drawing.11">
                  <p:embed/>
                  <p:pic>
                    <p:nvPicPr>
                      <p:cNvPr id="1026" name="Object 8">
                        <a:extLst>
                          <a:ext uri="{FF2B5EF4-FFF2-40B4-BE49-F238E27FC236}">
                            <a16:creationId xmlns:a16="http://schemas.microsoft.com/office/drawing/2014/main" id="{DE657483-2B9B-4EAB-B0A3-4EEE8B7D4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893888"/>
                        <a:ext cx="5649913" cy="353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AutoShape 9">
            <a:extLst>
              <a:ext uri="{FF2B5EF4-FFF2-40B4-BE49-F238E27FC236}">
                <a16:creationId xmlns:a16="http://schemas.microsoft.com/office/drawing/2014/main" id="{253CA3CA-1BA6-4BF8-808F-E6EB9E8D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1684338"/>
            <a:ext cx="1754187" cy="1247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FFFF66"/>
                </a:solidFill>
              </a:rPr>
              <a:t>assembler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1DD223F-BEBA-4D60-913D-888F08840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Flash memory and PC register</a:t>
            </a: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EFC9D0CF-98AC-44AE-8279-98A08B743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275113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2050" name="Object 5">
                        <a:extLst>
                          <a:ext uri="{FF2B5EF4-FFF2-40B4-BE49-F238E27FC236}">
                            <a16:creationId xmlns:a16="http://schemas.microsoft.com/office/drawing/2014/main" id="{EFC9D0CF-98AC-44AE-8279-98A08B7430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75113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7" name="Object 55">
            <a:extLst>
              <a:ext uri="{FF2B5EF4-FFF2-40B4-BE49-F238E27FC236}">
                <a16:creationId xmlns:a16="http://schemas.microsoft.com/office/drawing/2014/main" id="{AE879F5C-A7AE-4F70-8969-A80010D6A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4788" y="4032250"/>
          <a:ext cx="9842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5" imgW="894283" imgH="679399" progId="Visio.Drawing.11">
                  <p:embed/>
                </p:oleObj>
              </mc:Choice>
              <mc:Fallback>
                <p:oleObj name="Visio" r:id="rId5" imgW="894283" imgH="679399" progId="Visio.Drawing.11">
                  <p:embed/>
                  <p:pic>
                    <p:nvPicPr>
                      <p:cNvPr id="33847" name="Object 55">
                        <a:extLst>
                          <a:ext uri="{FF2B5EF4-FFF2-40B4-BE49-F238E27FC236}">
                            <a16:creationId xmlns:a16="http://schemas.microsoft.com/office/drawing/2014/main" id="{AE879F5C-A7AE-4F70-8969-A80010D6A0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4032250"/>
                        <a:ext cx="9842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Line 56">
            <a:extLst>
              <a:ext uri="{FF2B5EF4-FFF2-40B4-BE49-F238E27FC236}">
                <a16:creationId xmlns:a16="http://schemas.microsoft.com/office/drawing/2014/main" id="{E4EF6922-AD7A-499B-A1C8-8138DCB0BE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80352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4" name="Text Box 57">
            <a:extLst>
              <a:ext uri="{FF2B5EF4-FFF2-40B4-BE49-F238E27FC236}">
                <a16:creationId xmlns:a16="http://schemas.microsoft.com/office/drawing/2014/main" id="{A0DC282A-60D1-4107-92C0-FD595A83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246062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16-bit</a:t>
            </a:r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F6B40F65-7401-4340-B0BA-445C739BB099}"/>
              </a:ext>
            </a:extLst>
          </p:cNvPr>
          <p:cNvGrpSpPr>
            <a:grpSpLocks/>
          </p:cNvGrpSpPr>
          <p:nvPr/>
        </p:nvGrpSpPr>
        <p:grpSpPr bwMode="auto">
          <a:xfrm>
            <a:off x="3730625" y="1116013"/>
            <a:ext cx="1028700" cy="3040062"/>
            <a:chOff x="2356" y="593"/>
            <a:chExt cx="648" cy="1915"/>
          </a:xfrm>
        </p:grpSpPr>
        <p:sp>
          <p:nvSpPr>
            <p:cNvPr id="2080" name="Text Box 58">
              <a:extLst>
                <a:ext uri="{FF2B5EF4-FFF2-40B4-BE49-F238E27FC236}">
                  <a16:creationId xmlns:a16="http://schemas.microsoft.com/office/drawing/2014/main" id="{5F7D986F-3B62-42BC-91CF-459D8D075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00    E205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01    E314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02    E321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03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04    0F02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05    E01B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06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07    9300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08    0300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09    940C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0A    0009</a:t>
              </a:r>
            </a:p>
          </p:txBody>
        </p:sp>
        <p:sp>
          <p:nvSpPr>
            <p:cNvPr id="2081" name="Line 59">
              <a:extLst>
                <a:ext uri="{FF2B5EF4-FFF2-40B4-BE49-F238E27FC236}">
                  <a16:creationId xmlns:a16="http://schemas.microsoft.com/office/drawing/2014/main" id="{513F4A7D-B1CE-459E-9062-8603959CC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53" name="Text Box 61">
            <a:extLst>
              <a:ext uri="{FF2B5EF4-FFF2-40B4-BE49-F238E27FC236}">
                <a16:creationId xmlns:a16="http://schemas.microsoft.com/office/drawing/2014/main" id="{9C71DC85-D076-4D8F-A9E1-D76D6DE05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1127125"/>
            <a:ext cx="657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E205</a:t>
            </a:r>
          </a:p>
        </p:txBody>
      </p:sp>
      <p:sp>
        <p:nvSpPr>
          <p:cNvPr id="33856" name="Text Box 64">
            <a:extLst>
              <a:ext uri="{FF2B5EF4-FFF2-40B4-BE49-F238E27FC236}">
                <a16:creationId xmlns:a16="http://schemas.microsoft.com/office/drawing/2014/main" id="{0B76430A-75CE-4736-B75F-B146E5339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638" y="13970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E314</a:t>
            </a:r>
          </a:p>
        </p:txBody>
      </p:sp>
      <p:sp>
        <p:nvSpPr>
          <p:cNvPr id="33857" name="Text Box 65">
            <a:extLst>
              <a:ext uri="{FF2B5EF4-FFF2-40B4-BE49-F238E27FC236}">
                <a16:creationId xmlns:a16="http://schemas.microsoft.com/office/drawing/2014/main" id="{F1EDA66B-7883-4D23-A52C-E0C404EFF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463" y="1671638"/>
            <a:ext cx="6858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E321</a:t>
            </a:r>
          </a:p>
        </p:txBody>
      </p:sp>
      <p:sp>
        <p:nvSpPr>
          <p:cNvPr id="33858" name="Text Box 66">
            <a:extLst>
              <a:ext uri="{FF2B5EF4-FFF2-40B4-BE49-F238E27FC236}">
                <a16:creationId xmlns:a16="http://schemas.microsoft.com/office/drawing/2014/main" id="{F2892E0D-7D10-4720-AEFA-A4BDFC2DF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1952625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0F01</a:t>
            </a:r>
          </a:p>
        </p:txBody>
      </p:sp>
      <p:sp>
        <p:nvSpPr>
          <p:cNvPr id="33859" name="Text Box 67">
            <a:extLst>
              <a:ext uri="{FF2B5EF4-FFF2-40B4-BE49-F238E27FC236}">
                <a16:creationId xmlns:a16="http://schemas.microsoft.com/office/drawing/2014/main" id="{51517D4D-B5D5-4EE7-B751-1EE3BD48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2220913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0F02</a:t>
            </a:r>
          </a:p>
        </p:txBody>
      </p:sp>
      <p:sp>
        <p:nvSpPr>
          <p:cNvPr id="33860" name="Text Box 68">
            <a:extLst>
              <a:ext uri="{FF2B5EF4-FFF2-40B4-BE49-F238E27FC236}">
                <a16:creationId xmlns:a16="http://schemas.microsoft.com/office/drawing/2014/main" id="{BD04267D-13B0-41B3-81D1-AA52CA8F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500313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E01B</a:t>
            </a:r>
          </a:p>
        </p:txBody>
      </p:sp>
      <p:sp>
        <p:nvSpPr>
          <p:cNvPr id="33862" name="Text Box 70">
            <a:extLst>
              <a:ext uri="{FF2B5EF4-FFF2-40B4-BE49-F238E27FC236}">
                <a16:creationId xmlns:a16="http://schemas.microsoft.com/office/drawing/2014/main" id="{0D56E668-1F01-474A-B857-07EEBF075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525" y="27749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0F01</a:t>
            </a:r>
          </a:p>
        </p:txBody>
      </p:sp>
      <p:sp>
        <p:nvSpPr>
          <p:cNvPr id="33864" name="Text Box 72">
            <a:extLst>
              <a:ext uri="{FF2B5EF4-FFF2-40B4-BE49-F238E27FC236}">
                <a16:creationId xmlns:a16="http://schemas.microsoft.com/office/drawing/2014/main" id="{57D14AF9-8C8E-484A-B974-4E3DC1BB2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30416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9300</a:t>
            </a:r>
          </a:p>
        </p:txBody>
      </p:sp>
      <p:sp>
        <p:nvSpPr>
          <p:cNvPr id="33865" name="Text Box 73">
            <a:extLst>
              <a:ext uri="{FF2B5EF4-FFF2-40B4-BE49-F238E27FC236}">
                <a16:creationId xmlns:a16="http://schemas.microsoft.com/office/drawing/2014/main" id="{A0027612-981A-42AB-939E-CD39E1B6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33210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0300</a:t>
            </a:r>
          </a:p>
        </p:txBody>
      </p:sp>
      <p:sp>
        <p:nvSpPr>
          <p:cNvPr id="33867" name="Text Box 75">
            <a:extLst>
              <a:ext uri="{FF2B5EF4-FFF2-40B4-BE49-F238E27FC236}">
                <a16:creationId xmlns:a16="http://schemas.microsoft.com/office/drawing/2014/main" id="{F78691E1-B31A-4E5A-9528-83AB8DE04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75" y="35877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940C</a:t>
            </a:r>
          </a:p>
        </p:txBody>
      </p:sp>
      <p:sp>
        <p:nvSpPr>
          <p:cNvPr id="33868" name="Text Box 76">
            <a:extLst>
              <a:ext uri="{FF2B5EF4-FFF2-40B4-BE49-F238E27FC236}">
                <a16:creationId xmlns:a16="http://schemas.microsoft.com/office/drawing/2014/main" id="{35A442E4-B3A9-4CD4-8446-9E04023A0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86080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000000"/>
                </a:solidFill>
              </a:rPr>
              <a:t>0009</a:t>
            </a:r>
          </a:p>
        </p:txBody>
      </p:sp>
      <p:sp>
        <p:nvSpPr>
          <p:cNvPr id="33869" name="Text Box 77">
            <a:extLst>
              <a:ext uri="{FF2B5EF4-FFF2-40B4-BE49-F238E27FC236}">
                <a16:creationId xmlns:a16="http://schemas.microsoft.com/office/drawing/2014/main" id="{496C0D85-9103-4D14-84EA-C40B3FB4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1878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3870" name="Text Box 78">
            <a:extLst>
              <a:ext uri="{FF2B5EF4-FFF2-40B4-BE49-F238E27FC236}">
                <a16:creationId xmlns:a16="http://schemas.microsoft.com/office/drawing/2014/main" id="{E9B24485-F3F1-449E-A1A8-932C0C08F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419417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874" name="Text Box 82">
            <a:extLst>
              <a:ext uri="{FF2B5EF4-FFF2-40B4-BE49-F238E27FC236}">
                <a16:creationId xmlns:a16="http://schemas.microsoft.com/office/drawing/2014/main" id="{97FDB21E-27E2-496E-8570-D3BD8D92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19417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875" name="Text Box 83">
            <a:extLst>
              <a:ext uri="{FF2B5EF4-FFF2-40B4-BE49-F238E27FC236}">
                <a16:creationId xmlns:a16="http://schemas.microsoft.com/office/drawing/2014/main" id="{01D1A303-CD47-42E9-AC26-68786C6CE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25" y="41878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3876" name="Text Box 84">
            <a:extLst>
              <a:ext uri="{FF2B5EF4-FFF2-40B4-BE49-F238E27FC236}">
                <a16:creationId xmlns:a16="http://schemas.microsoft.com/office/drawing/2014/main" id="{D122CC73-AF20-4F0F-9682-2FA233E6E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2005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3877" name="Text Box 85">
            <a:extLst>
              <a:ext uri="{FF2B5EF4-FFF2-40B4-BE49-F238E27FC236}">
                <a16:creationId xmlns:a16="http://schemas.microsoft.com/office/drawing/2014/main" id="{D01E7A1F-8E2F-4906-9712-6D00B655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419417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878" name="Text Box 86">
            <a:extLst>
              <a:ext uri="{FF2B5EF4-FFF2-40B4-BE49-F238E27FC236}">
                <a16:creationId xmlns:a16="http://schemas.microsoft.com/office/drawing/2014/main" id="{0AE4BA30-E3F4-463D-B8A0-5A05A8C4A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21005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33879" name="Text Box 87">
            <a:extLst>
              <a:ext uri="{FF2B5EF4-FFF2-40B4-BE49-F238E27FC236}">
                <a16:creationId xmlns:a16="http://schemas.microsoft.com/office/drawing/2014/main" id="{BB175A31-6157-437E-B058-AF97175AE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419735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:a16="http://schemas.microsoft.com/office/drawing/2014/main" id="{0D92EA84-4329-42A3-AF4F-5CAC03A5C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2037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:a16="http://schemas.microsoft.com/office/drawing/2014/main" id="{7562C2C7-FAF3-4728-BE85-D2638491C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191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:a16="http://schemas.microsoft.com/office/drawing/2014/main" id="{5712D878-19FA-4A3F-ADC1-1100E791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419735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83" name="Text Box 91">
            <a:extLst>
              <a:ext uri="{FF2B5EF4-FFF2-40B4-BE49-F238E27FC236}">
                <a16:creationId xmlns:a16="http://schemas.microsoft.com/office/drawing/2014/main" id="{0E2AEF7C-630A-453D-8ABB-1FDD0ACA6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2037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0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3884" name="AutoShape 92">
            <a:extLst>
              <a:ext uri="{FF2B5EF4-FFF2-40B4-BE49-F238E27FC236}">
                <a16:creationId xmlns:a16="http://schemas.microsoft.com/office/drawing/2014/main" id="{CED41263-7B9E-4932-9F60-6AE160967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028700"/>
            <a:ext cx="2754313" cy="2528888"/>
          </a:xfrm>
          <a:prstGeom prst="verticalScroll">
            <a:avLst>
              <a:gd name="adj" fmla="val 12500"/>
            </a:avLst>
          </a:prstGeom>
          <a:solidFill>
            <a:srgbClr val="F7F8C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LDI  R16, 0x25</a:t>
            </a:r>
          </a:p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LDI  R17, $34</a:t>
            </a:r>
          </a:p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LDI  R18, 0x31</a:t>
            </a:r>
          </a:p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R16, R17</a:t>
            </a:r>
          </a:p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R16, R18</a:t>
            </a:r>
          </a:p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LDI  R17, 11</a:t>
            </a:r>
          </a:p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R16, R17</a:t>
            </a:r>
          </a:p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STS  SUM, R16</a:t>
            </a:r>
          </a:p>
          <a:p>
            <a:pPr eaLnBrk="1" hangingPunct="1"/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HERE:JMP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0208 0.5518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 0.5120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46 L 0.09914 0.4692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3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09948 0.4280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10017 0.39143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9844 0.3502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3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10017 0.31135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3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10018 0.2715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3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10018 0.2326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3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09878 0.1946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33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9739 0.15393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33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7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3" grpId="0"/>
      <p:bldP spid="33853" grpId="1"/>
      <p:bldP spid="33853" grpId="2"/>
      <p:bldP spid="33856" grpId="0"/>
      <p:bldP spid="33856" grpId="1"/>
      <p:bldP spid="33856" grpId="2"/>
      <p:bldP spid="33857" grpId="0"/>
      <p:bldP spid="33857" grpId="1"/>
      <p:bldP spid="33857" grpId="2"/>
      <p:bldP spid="33858" grpId="0"/>
      <p:bldP spid="33858" grpId="1"/>
      <p:bldP spid="33858" grpId="2"/>
      <p:bldP spid="33859" grpId="0"/>
      <p:bldP spid="33859" grpId="1"/>
      <p:bldP spid="33859" grpId="2"/>
      <p:bldP spid="33860" grpId="0"/>
      <p:bldP spid="33860" grpId="1"/>
      <p:bldP spid="33860" grpId="2"/>
      <p:bldP spid="33862" grpId="0"/>
      <p:bldP spid="33862" grpId="1"/>
      <p:bldP spid="33862" grpId="2"/>
      <p:bldP spid="33864" grpId="0"/>
      <p:bldP spid="33864" grpId="1"/>
      <p:bldP spid="33864" grpId="2"/>
      <p:bldP spid="33865" grpId="0"/>
      <p:bldP spid="33865" grpId="1"/>
      <p:bldP spid="33865" grpId="2"/>
      <p:bldP spid="33867" grpId="0"/>
      <p:bldP spid="33867" grpId="1"/>
      <p:bldP spid="33867" grpId="2"/>
      <p:bldP spid="33868" grpId="0"/>
      <p:bldP spid="33868" grpId="1"/>
      <p:bldP spid="33868" grpId="2"/>
      <p:bldP spid="33869" grpId="0"/>
      <p:bldP spid="33869" grpId="1"/>
      <p:bldP spid="33870" grpId="0"/>
      <p:bldP spid="33870" grpId="1"/>
      <p:bldP spid="33874" grpId="0"/>
      <p:bldP spid="33874" grpId="1"/>
      <p:bldP spid="33875" grpId="0"/>
      <p:bldP spid="33875" grpId="1"/>
      <p:bldP spid="33876" grpId="0"/>
      <p:bldP spid="33876" grpId="1"/>
      <p:bldP spid="33877" grpId="0"/>
      <p:bldP spid="33877" grpId="1"/>
      <p:bldP spid="33878" grpId="0"/>
      <p:bldP spid="33878" grpId="1"/>
      <p:bldP spid="33879" grpId="0"/>
      <p:bldP spid="33879" grpId="1"/>
      <p:bldP spid="33880" grpId="0"/>
      <p:bldP spid="33880" grpId="1"/>
      <p:bldP spid="33881" grpId="0"/>
      <p:bldP spid="33881" grpId="1"/>
      <p:bldP spid="33882" grpId="0"/>
      <p:bldP spid="33882" grpId="1"/>
      <p:bldP spid="33883" grpId="0"/>
      <p:bldP spid="33883" grpId="1"/>
      <p:bldP spid="3388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8793323-29E9-47CD-946C-F158E6502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Fetch and execute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54893AEA-E078-49B1-8D2C-31B2B3B25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150" y="1077913"/>
            <a:ext cx="3352800" cy="722312"/>
          </a:xfrm>
        </p:spPr>
        <p:txBody>
          <a:bodyPr/>
          <a:lstStyle/>
          <a:p>
            <a:pPr eaLnBrk="1" hangingPunct="1"/>
            <a:r>
              <a:rPr lang="en-US" altLang="en-US"/>
              <a:t>Old Architectures</a:t>
            </a:r>
          </a:p>
        </p:txBody>
      </p:sp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86112237-0EC0-4EE7-A594-DFEBAA283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271938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86112237-0EC0-4EE7-A594-DFEBAA283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71938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Line 6">
            <a:extLst>
              <a:ext uri="{FF2B5EF4-FFF2-40B4-BE49-F238E27FC236}">
                <a16:creationId xmlns:a16="http://schemas.microsoft.com/office/drawing/2014/main" id="{F3521403-2E65-4516-B979-D302038D2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717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Text Box 7">
            <a:extLst>
              <a:ext uri="{FF2B5EF4-FFF2-40B4-BE49-F238E27FC236}">
                <a16:creationId xmlns:a16="http://schemas.microsoft.com/office/drawing/2014/main" id="{0A87FF85-D5DD-49EE-BBDE-AE303D79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242887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16-bit</a:t>
            </a:r>
          </a:p>
        </p:txBody>
      </p:sp>
      <p:grpSp>
        <p:nvGrpSpPr>
          <p:cNvPr id="3079" name="Group 8">
            <a:extLst>
              <a:ext uri="{FF2B5EF4-FFF2-40B4-BE49-F238E27FC236}">
                <a16:creationId xmlns:a16="http://schemas.microsoft.com/office/drawing/2014/main" id="{3654D0A4-DA61-49B9-ABF8-FAF0B53F9769}"/>
              </a:ext>
            </a:extLst>
          </p:cNvPr>
          <p:cNvGrpSpPr>
            <a:grpSpLocks/>
          </p:cNvGrpSpPr>
          <p:nvPr/>
        </p:nvGrpSpPr>
        <p:grpSpPr bwMode="auto">
          <a:xfrm>
            <a:off x="3730625" y="1084263"/>
            <a:ext cx="1028700" cy="3040062"/>
            <a:chOff x="2356" y="593"/>
            <a:chExt cx="648" cy="1915"/>
          </a:xfrm>
        </p:grpSpPr>
        <p:sp>
          <p:nvSpPr>
            <p:cNvPr id="3090" name="Text Box 9">
              <a:extLst>
                <a:ext uri="{FF2B5EF4-FFF2-40B4-BE49-F238E27FC236}">
                  <a16:creationId xmlns:a16="http://schemas.microsoft.com/office/drawing/2014/main" id="{97558582-BC74-4B77-AA9E-4F645640D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00    E205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01    E314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02    E321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03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04    0F02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05    E01B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06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07    9300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08    0300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09    940C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0A    0009</a:t>
              </a:r>
            </a:p>
          </p:txBody>
        </p:sp>
        <p:sp>
          <p:nvSpPr>
            <p:cNvPr id="3091" name="Line 10">
              <a:extLst>
                <a:ext uri="{FF2B5EF4-FFF2-40B4-BE49-F238E27FC236}">
                  <a16:creationId xmlns:a16="http://schemas.microsoft.com/office/drawing/2014/main" id="{B2DBC553-CBB1-4A0C-B5E1-39D06269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0" name="Rectangle 34">
            <a:extLst>
              <a:ext uri="{FF2B5EF4-FFF2-40B4-BE49-F238E27FC236}">
                <a16:creationId xmlns:a16="http://schemas.microsoft.com/office/drawing/2014/main" id="{AE0F78EA-701B-43A5-9402-AB8CCE911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2987675"/>
            <a:ext cx="2405062" cy="2152650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81" name="Rectangle 35">
            <a:extLst>
              <a:ext uri="{FF2B5EF4-FFF2-40B4-BE49-F238E27FC236}">
                <a16:creationId xmlns:a16="http://schemas.microsoft.com/office/drawing/2014/main" id="{DBABBE30-74A2-408F-92BA-4BC1E27FD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3205163"/>
            <a:ext cx="1417637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Fetch</a:t>
            </a:r>
          </a:p>
        </p:txBody>
      </p:sp>
      <p:sp>
        <p:nvSpPr>
          <p:cNvPr id="3082" name="Rectangle 36">
            <a:extLst>
              <a:ext uri="{FF2B5EF4-FFF2-40B4-BE49-F238E27FC236}">
                <a16:creationId xmlns:a16="http://schemas.microsoft.com/office/drawing/2014/main" id="{71A244FA-7C67-4083-8E65-CA19B8939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513" y="4275138"/>
            <a:ext cx="1417637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Execute</a:t>
            </a:r>
          </a:p>
        </p:txBody>
      </p:sp>
      <p:sp>
        <p:nvSpPr>
          <p:cNvPr id="3083" name="Line 37">
            <a:extLst>
              <a:ext uri="{FF2B5EF4-FFF2-40B4-BE49-F238E27FC236}">
                <a16:creationId xmlns:a16="http://schemas.microsoft.com/office/drawing/2014/main" id="{622F117F-5EBD-497F-BD90-57C31FC82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7538" y="3851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38">
            <a:extLst>
              <a:ext uri="{FF2B5EF4-FFF2-40B4-BE49-F238E27FC236}">
                <a16:creationId xmlns:a16="http://schemas.microsoft.com/office/drawing/2014/main" id="{12B29F75-BCEF-4BB5-8690-66F80BA3B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9149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39">
            <a:extLst>
              <a:ext uri="{FF2B5EF4-FFF2-40B4-BE49-F238E27FC236}">
                <a16:creationId xmlns:a16="http://schemas.microsoft.com/office/drawing/2014/main" id="{C5B1E988-ED6F-43F3-A593-479350F9C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1188" y="2781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90CAB2C2-9DBC-4F8D-AE96-5B15668F7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2562225"/>
            <a:ext cx="1079500" cy="287338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Instruct 1</a:t>
            </a: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73855FDF-1B1F-4725-948B-EC65A3344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2273300"/>
            <a:ext cx="1079500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Instruct 2</a:t>
            </a:r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75CDEA31-C3D3-4C4F-93DB-5E6BCFDAC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1985963"/>
            <a:ext cx="1079500" cy="287337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  <a:contourClr>
              <a:srgbClr val="86BBF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Instruct 3</a:t>
            </a:r>
          </a:p>
        </p:txBody>
      </p:sp>
      <p:sp>
        <p:nvSpPr>
          <p:cNvPr id="52267" name="Rectangle 43">
            <a:extLst>
              <a:ext uri="{FF2B5EF4-FFF2-40B4-BE49-F238E27FC236}">
                <a16:creationId xmlns:a16="http://schemas.microsoft.com/office/drawing/2014/main" id="{0AAAB67F-E7EE-41E4-BB65-FD55201A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1698625"/>
            <a:ext cx="1079500" cy="288925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  <a:contourClr>
              <a:srgbClr val="EF673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Instruct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4" grpId="0" animBg="1"/>
      <p:bldP spid="52264" grpId="1" animBg="1"/>
      <p:bldP spid="52264" grpId="2" animBg="1"/>
      <p:bldP spid="52265" grpId="0" animBg="1"/>
      <p:bldP spid="52265" grpId="1" animBg="1"/>
      <p:bldP spid="52266" grpId="0" animBg="1"/>
      <p:bldP spid="52266" grpId="1" animBg="1"/>
      <p:bldP spid="52266" grpId="2" animBg="1"/>
      <p:bldP spid="52267" grpId="0" animBg="1"/>
      <p:bldP spid="52267" grpId="1" animBg="1"/>
      <p:bldP spid="5226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547C-BC75-4237-BC68-FDACEB4D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1C105433-84EC-4429-9C16-F8D592DBC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2925" y="0"/>
            <a:ext cx="7980363" cy="6459538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BAFF6E1-2E7D-45A3-A306-AD436A851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Pipelining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BF3561F-B37E-4640-89AD-2E571FC93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150" y="1077913"/>
            <a:ext cx="3352800" cy="722312"/>
          </a:xfrm>
        </p:spPr>
        <p:txBody>
          <a:bodyPr/>
          <a:lstStyle/>
          <a:p>
            <a:pPr eaLnBrk="1" hangingPunct="1"/>
            <a:r>
              <a:rPr lang="en-US" altLang="en-US"/>
              <a:t>Pipelining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86BB5BB1-EB52-40ED-A707-40603519F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9025" y="271938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86BB5BB1-EB52-40ED-A707-40603519F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271938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Line 5">
            <a:extLst>
              <a:ext uri="{FF2B5EF4-FFF2-40B4-BE49-F238E27FC236}">
                <a16:creationId xmlns:a16="http://schemas.microsoft.com/office/drawing/2014/main" id="{C1DC117D-2A3C-4510-83C5-47F563A76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717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246895BA-31FB-4588-8ED4-1D0F0D6E5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2428875"/>
            <a:ext cx="78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</a:rPr>
              <a:t>16-bit</a:t>
            </a:r>
          </a:p>
        </p:txBody>
      </p:sp>
      <p:grpSp>
        <p:nvGrpSpPr>
          <p:cNvPr id="4103" name="Group 7">
            <a:extLst>
              <a:ext uri="{FF2B5EF4-FFF2-40B4-BE49-F238E27FC236}">
                <a16:creationId xmlns:a16="http://schemas.microsoft.com/office/drawing/2014/main" id="{D21BA9CC-0566-4D91-88B1-052EE2784F0B}"/>
              </a:ext>
            </a:extLst>
          </p:cNvPr>
          <p:cNvGrpSpPr>
            <a:grpSpLocks/>
          </p:cNvGrpSpPr>
          <p:nvPr/>
        </p:nvGrpSpPr>
        <p:grpSpPr bwMode="auto">
          <a:xfrm>
            <a:off x="3730625" y="1084263"/>
            <a:ext cx="1028700" cy="3040062"/>
            <a:chOff x="2356" y="593"/>
            <a:chExt cx="648" cy="1915"/>
          </a:xfrm>
        </p:grpSpPr>
        <p:sp>
          <p:nvSpPr>
            <p:cNvPr id="4114" name="Text Box 8">
              <a:extLst>
                <a:ext uri="{FF2B5EF4-FFF2-40B4-BE49-F238E27FC236}">
                  <a16:creationId xmlns:a16="http://schemas.microsoft.com/office/drawing/2014/main" id="{386427D5-FF4C-4D86-8809-6709ADB5B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00    E205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01    E314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02    E321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03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04    0F02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05    E01B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06    0F01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07    9300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08    0300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09    940C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200">
                  <a:solidFill>
                    <a:srgbClr val="000000"/>
                  </a:solidFill>
                </a:rPr>
                <a:t>0A    0009</a:t>
              </a:r>
            </a:p>
          </p:txBody>
        </p:sp>
        <p:sp>
          <p:nvSpPr>
            <p:cNvPr id="4115" name="Line 9">
              <a:extLst>
                <a:ext uri="{FF2B5EF4-FFF2-40B4-BE49-F238E27FC236}">
                  <a16:creationId xmlns:a16="http://schemas.microsoft.com/office/drawing/2014/main" id="{A41DCA30-3CB0-445B-AF43-700D7B2370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4" name="Rectangle 20">
            <a:extLst>
              <a:ext uri="{FF2B5EF4-FFF2-40B4-BE49-F238E27FC236}">
                <a16:creationId xmlns:a16="http://schemas.microsoft.com/office/drawing/2014/main" id="{EF1B8E5E-FC39-4274-83ED-B49C7FE04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3116263"/>
            <a:ext cx="2405063" cy="2152650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5" name="Rectangle 21">
            <a:extLst>
              <a:ext uri="{FF2B5EF4-FFF2-40B4-BE49-F238E27FC236}">
                <a16:creationId xmlns:a16="http://schemas.microsoft.com/office/drawing/2014/main" id="{2CD54FAC-8C74-46AC-81AF-43FF4F25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3333750"/>
            <a:ext cx="1417638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Fetch</a:t>
            </a:r>
          </a:p>
        </p:txBody>
      </p:sp>
      <p:sp>
        <p:nvSpPr>
          <p:cNvPr id="4106" name="Rectangle 22">
            <a:extLst>
              <a:ext uri="{FF2B5EF4-FFF2-40B4-BE49-F238E27FC236}">
                <a16:creationId xmlns:a16="http://schemas.microsoft.com/office/drawing/2014/main" id="{BCC9FE21-314A-4FCE-B5B6-83578A163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4403725"/>
            <a:ext cx="1417638" cy="647700"/>
          </a:xfrm>
          <a:prstGeom prst="rect">
            <a:avLst/>
          </a:prstGeom>
          <a:solidFill>
            <a:srgbClr val="00C421">
              <a:alpha val="349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Execute</a:t>
            </a:r>
          </a:p>
        </p:txBody>
      </p:sp>
      <p:sp>
        <p:nvSpPr>
          <p:cNvPr id="4107" name="Line 23">
            <a:extLst>
              <a:ext uri="{FF2B5EF4-FFF2-40B4-BE49-F238E27FC236}">
                <a16:creationId xmlns:a16="http://schemas.microsoft.com/office/drawing/2014/main" id="{9C7966AF-100B-4499-B91D-D3C1C0917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1325" y="39798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24">
            <a:extLst>
              <a:ext uri="{FF2B5EF4-FFF2-40B4-BE49-F238E27FC236}">
                <a16:creationId xmlns:a16="http://schemas.microsoft.com/office/drawing/2014/main" id="{72FD0C1C-CBEE-4746-940E-636BEC87F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7513" y="5043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25">
            <a:extLst>
              <a:ext uri="{FF2B5EF4-FFF2-40B4-BE49-F238E27FC236}">
                <a16:creationId xmlns:a16="http://schemas.microsoft.com/office/drawing/2014/main" id="{8677DEB5-0E32-4E45-A893-2B058F36F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4975" y="2909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74" name="Rectangle 26">
            <a:extLst>
              <a:ext uri="{FF2B5EF4-FFF2-40B4-BE49-F238E27FC236}">
                <a16:creationId xmlns:a16="http://schemas.microsoft.com/office/drawing/2014/main" id="{1185F6E1-6582-4728-A743-A67B0B8F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2690813"/>
            <a:ext cx="1079500" cy="287337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Instruct 1</a:t>
            </a:r>
          </a:p>
        </p:txBody>
      </p:sp>
      <p:sp>
        <p:nvSpPr>
          <p:cNvPr id="53275" name="Rectangle 27">
            <a:extLst>
              <a:ext uri="{FF2B5EF4-FFF2-40B4-BE49-F238E27FC236}">
                <a16:creationId xmlns:a16="http://schemas.microsoft.com/office/drawing/2014/main" id="{0AEF9D26-787E-4EC2-BBC9-8C507A40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2401888"/>
            <a:ext cx="1079500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Instruct 2</a:t>
            </a:r>
          </a:p>
        </p:txBody>
      </p:sp>
      <p:sp>
        <p:nvSpPr>
          <p:cNvPr id="53276" name="Rectangle 28">
            <a:extLst>
              <a:ext uri="{FF2B5EF4-FFF2-40B4-BE49-F238E27FC236}">
                <a16:creationId xmlns:a16="http://schemas.microsoft.com/office/drawing/2014/main" id="{42596BCC-E3AB-4DCC-A6D3-73CA7C00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2114550"/>
            <a:ext cx="1079500" cy="287338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  <a:contourClr>
              <a:srgbClr val="86BBF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Instruct 3</a:t>
            </a:r>
          </a:p>
        </p:txBody>
      </p:sp>
      <p:sp>
        <p:nvSpPr>
          <p:cNvPr id="53277" name="Rectangle 29">
            <a:extLst>
              <a:ext uri="{FF2B5EF4-FFF2-40B4-BE49-F238E27FC236}">
                <a16:creationId xmlns:a16="http://schemas.microsoft.com/office/drawing/2014/main" id="{0C365E15-D976-446C-8AF9-08A452C8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1827213"/>
            <a:ext cx="1079500" cy="288925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  <a:contourClr>
              <a:srgbClr val="EF6731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0000"/>
                </a:solidFill>
              </a:rPr>
              <a:t>Instruct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 animBg="1"/>
      <p:bldP spid="53274" grpId="1" animBg="1"/>
      <p:bldP spid="53274" grpId="2" animBg="1"/>
      <p:bldP spid="53275" grpId="0" animBg="1"/>
      <p:bldP spid="53275" grpId="1" animBg="1"/>
      <p:bldP spid="53275" grpId="2" animBg="1"/>
      <p:bldP spid="53276" grpId="0" animBg="1"/>
      <p:bldP spid="53276" grpId="1" animBg="1"/>
      <p:bldP spid="53276" grpId="2" animBg="1"/>
      <p:bldP spid="53277" grpId="0" animBg="1"/>
      <p:bldP spid="53277" grpId="1" animBg="1"/>
      <p:bldP spid="53277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98B3BA4-3679-4167-9A7B-7BF8790D4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How to speed up the CPU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4BF8A5B-520F-49A9-B4CC-DA5EF9988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Increase the clock frequency</a:t>
            </a:r>
          </a:p>
          <a:p>
            <a:pPr lvl="1" eaLnBrk="1" hangingPunct="1"/>
            <a:r>
              <a:rPr lang="en-US" altLang="en-US"/>
              <a:t>More frequency </a:t>
            </a:r>
            <a:r>
              <a:rPr lang="en-US" altLang="en-US">
                <a:sym typeface="Wingdings" panose="05000000000000000000" pitchFamily="2" charset="2"/>
              </a:rPr>
              <a:t> More power consumption &amp; more heat</a:t>
            </a:r>
          </a:p>
          <a:p>
            <a:pPr lvl="1" eaLnBrk="1" hangingPunct="1"/>
            <a:r>
              <a:rPr lang="en-US" altLang="en-US">
                <a:sym typeface="Wingdings" panose="05000000000000000000" pitchFamily="2" charset="2"/>
              </a:rPr>
              <a:t>Limitations</a:t>
            </a:r>
          </a:p>
          <a:p>
            <a:pPr eaLnBrk="1" hangingPunct="1"/>
            <a:r>
              <a:rPr lang="en-US" altLang="en-US"/>
              <a:t>Change the architecture</a:t>
            </a:r>
          </a:p>
          <a:p>
            <a:pPr lvl="1" eaLnBrk="1" hangingPunct="1"/>
            <a:r>
              <a:rPr lang="en-US" altLang="en-US"/>
              <a:t>Pipelining</a:t>
            </a:r>
          </a:p>
          <a:p>
            <a:pPr lvl="1" eaLnBrk="1" hangingPunct="1"/>
            <a:r>
              <a:rPr lang="en-US" altLang="en-US"/>
              <a:t>RISC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3439400-E242-4239-8B2E-6818EA24A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/>
              <a:t>Changing the architecture</a:t>
            </a:r>
            <a:br>
              <a:rPr lang="en-US" sz="3200"/>
            </a:br>
            <a:r>
              <a:rPr lang="en-US" sz="3200"/>
              <a:t>RISC vs. CISC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1EBF9B-1A8B-4991-80AE-EDCB5B333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CISC (Complex Instruction Set Computer)</a:t>
            </a:r>
          </a:p>
          <a:p>
            <a:pPr lvl="1" eaLnBrk="1" hangingPunct="1"/>
            <a:r>
              <a:rPr lang="en-US" altLang="en-US"/>
              <a:t>Put as many instruction as you can into the CPU</a:t>
            </a:r>
          </a:p>
          <a:p>
            <a:pPr eaLnBrk="1" hangingPunct="1"/>
            <a:r>
              <a:rPr lang="en-US" altLang="en-US"/>
              <a:t>RISC (Reduced Instruction Set Computer)</a:t>
            </a:r>
          </a:p>
          <a:p>
            <a:pPr lvl="1" eaLnBrk="1" hangingPunct="1"/>
            <a:r>
              <a:rPr lang="en-US" altLang="en-US"/>
              <a:t>Reduce the number of instructions, and use your facilities in a more proper way.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E91C873-4A18-4BB8-B755-345E21BC1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RISC architecture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7B88CE3-E796-4096-B9CB-6C49FE9A4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 1</a:t>
            </a:r>
          </a:p>
          <a:p>
            <a:pPr lvl="1" eaLnBrk="1" hangingPunct="1"/>
            <a:r>
              <a:rPr lang="en-US" altLang="en-US"/>
              <a:t>RISC processors have a fixed instruction size. It makes the task of instruction decoder easier.</a:t>
            </a:r>
          </a:p>
          <a:p>
            <a:pPr lvl="2" eaLnBrk="1" hangingPunct="1"/>
            <a:r>
              <a:rPr lang="en-US" altLang="en-US"/>
              <a:t>In AVR the instructions are 2 or 4 bytes.</a:t>
            </a:r>
          </a:p>
          <a:p>
            <a:pPr lvl="1" eaLnBrk="1" hangingPunct="1"/>
            <a:r>
              <a:rPr lang="en-US" altLang="en-US"/>
              <a:t>In CISC processors instructions have different lengths</a:t>
            </a:r>
          </a:p>
          <a:p>
            <a:pPr lvl="2" eaLnBrk="1" hangingPunct="1"/>
            <a:r>
              <a:rPr lang="en-US" altLang="en-US"/>
              <a:t>E.g. in 8051</a:t>
            </a:r>
          </a:p>
          <a:p>
            <a:pPr lvl="3" eaLnBrk="1" hangingPunct="1"/>
            <a:r>
              <a:rPr lang="en-US" altLang="en-US"/>
              <a:t>CLR C  		; a 1-byte instruction</a:t>
            </a:r>
          </a:p>
          <a:p>
            <a:pPr lvl="3" eaLnBrk="1" hangingPunct="1"/>
            <a:r>
              <a:rPr lang="en-US" altLang="en-US"/>
              <a:t>ADD A, #20H 	; a 2-byte instruction</a:t>
            </a:r>
          </a:p>
          <a:p>
            <a:pPr lvl="3" eaLnBrk="1" hangingPunct="1"/>
            <a:r>
              <a:rPr lang="en-US" altLang="en-US"/>
              <a:t>LJMP HERE	; a 3-byte instruction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E09D035-A98B-4161-9330-ED16F1CF3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RISC architecture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F0F6E3B-46C1-4643-93A9-E4568E016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 2: reduce the number of instructions</a:t>
            </a:r>
          </a:p>
          <a:p>
            <a:pPr lvl="1" eaLnBrk="1" hangingPunct="1"/>
            <a:r>
              <a:rPr lang="en-US" altLang="en-US"/>
              <a:t>Pros: Reduces the number of used transistors</a:t>
            </a:r>
          </a:p>
          <a:p>
            <a:pPr lvl="1" eaLnBrk="1" hangingPunct="1"/>
            <a:r>
              <a:rPr lang="en-US" altLang="en-US"/>
              <a:t>Cons:</a:t>
            </a:r>
          </a:p>
          <a:p>
            <a:pPr lvl="2" eaLnBrk="1" hangingPunct="1"/>
            <a:r>
              <a:rPr lang="en-US" altLang="en-US"/>
              <a:t>Can make the assembly programming more difficult </a:t>
            </a:r>
          </a:p>
          <a:p>
            <a:pPr lvl="2" eaLnBrk="1" hangingPunct="1"/>
            <a:r>
              <a:rPr lang="en-US" altLang="en-US"/>
              <a:t>Can lead to using more memory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8805097-7CCA-4DE9-AEA4-03CBCC380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RISC architecture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D106BB4-44DD-43F1-ADB6-FDA8DDEAB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 3: limit the addressing mode</a:t>
            </a:r>
          </a:p>
          <a:p>
            <a:pPr lvl="1" eaLnBrk="1" hangingPunct="1"/>
            <a:r>
              <a:rPr lang="en-US" altLang="en-US"/>
              <a:t>Advantage</a:t>
            </a:r>
          </a:p>
          <a:p>
            <a:pPr lvl="2" eaLnBrk="1" hangingPunct="1"/>
            <a:r>
              <a:rPr lang="en-US" altLang="en-US"/>
              <a:t>hardwiring</a:t>
            </a:r>
          </a:p>
          <a:p>
            <a:pPr lvl="1" eaLnBrk="1" hangingPunct="1"/>
            <a:r>
              <a:rPr lang="en-US" altLang="en-US"/>
              <a:t>Disadvantage</a:t>
            </a:r>
          </a:p>
          <a:p>
            <a:pPr lvl="2" eaLnBrk="1" hangingPunct="1"/>
            <a:r>
              <a:rPr lang="en-US" altLang="en-US"/>
              <a:t>Can make the assembly programming more difficult </a:t>
            </a:r>
          </a:p>
          <a:p>
            <a:pPr lvl="2" eaLnBrk="1" hangingPunct="1"/>
            <a:endParaRPr lang="en-US" altLang="en-US"/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9A56426-DC49-4DA3-8032-6C152F244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RISC architecture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37B604A-10B0-4A3C-8137-CF512A037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 4: Load/Store  </a:t>
            </a:r>
          </a:p>
          <a:p>
            <a:pPr eaLnBrk="1" hangingPunct="1"/>
            <a:endParaRPr lang="en-US" altLang="en-US"/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F36FD620-956A-4BD3-BC83-C0FBDAA9C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7538"/>
            <a:ext cx="2697163" cy="952500"/>
          </a:xfrm>
          <a:prstGeom prst="rect">
            <a:avLst/>
          </a:prstGeom>
          <a:noFill/>
          <a:ln w="9525">
            <a:solidFill>
              <a:srgbClr val="161AC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en-US" sz="1400" b="1">
                <a:solidFill>
                  <a:srgbClr val="161A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 R20, 0x200</a:t>
            </a:r>
          </a:p>
          <a:p>
            <a:pPr lvl="1" eaLnBrk="1" hangingPunct="1"/>
            <a:r>
              <a:rPr lang="en-US" altLang="en-US" sz="1400" b="1">
                <a:solidFill>
                  <a:srgbClr val="161A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 R21, 0x220</a:t>
            </a:r>
          </a:p>
          <a:p>
            <a:pPr lvl="1" eaLnBrk="1" hangingPunct="1"/>
            <a:r>
              <a:rPr lang="en-US" altLang="en-US" sz="1400" b="1">
                <a:solidFill>
                  <a:srgbClr val="EA6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R20, R21</a:t>
            </a:r>
          </a:p>
          <a:p>
            <a:pPr lvl="1" eaLnBrk="1" hangingPunct="1"/>
            <a:r>
              <a:rPr lang="en-US" altLang="en-US" sz="1400" b="1">
                <a:solidFill>
                  <a:srgbClr val="161A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 0x230, R20</a:t>
            </a: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4AD6BCCA-876F-4ABB-94CE-330BF98E3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8863" y="2446338"/>
          <a:ext cx="5326062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5122" name="Object 5">
                        <a:extLst>
                          <a:ext uri="{FF2B5EF4-FFF2-40B4-BE49-F238E27FC236}">
                            <a16:creationId xmlns:a16="http://schemas.microsoft.com/office/drawing/2014/main" id="{4AD6BCCA-876F-4ABB-94CE-330BF98E3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2446338"/>
                        <a:ext cx="5326062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B643B6B-3E1D-4085-ACA5-B687ED168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RISC architecture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24398F4-C55D-44A6-B5F5-DD7AAE0CD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Feature 5 (Harvard architecture): separate buses for opcodes and operands</a:t>
            </a:r>
          </a:p>
          <a:p>
            <a:pPr lvl="1" eaLnBrk="1" hangingPunct="1"/>
            <a:r>
              <a:rPr lang="en-US" altLang="en-US" sz="2000"/>
              <a:t>Advantage: opcodes and operands can go in and out of the CPU together.</a:t>
            </a:r>
          </a:p>
          <a:p>
            <a:pPr lvl="1" eaLnBrk="1" hangingPunct="1"/>
            <a:r>
              <a:rPr lang="en-US" altLang="en-US" sz="2000"/>
              <a:t>Disadvantage: leads to more cost in general purpose computers.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C6355804-D9E7-4445-8DA5-BB84BDF2D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4567238"/>
            <a:ext cx="866775" cy="1554162"/>
          </a:xfrm>
          <a:prstGeom prst="rect">
            <a:avLst/>
          </a:prstGeom>
          <a:solidFill>
            <a:srgbClr val="86BBF6">
              <a:alpha val="83136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968D0F5-F04C-4F48-A733-34421C3A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5556250"/>
            <a:ext cx="1382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Address bus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14FF194E-13FD-43D8-9FB6-8BF714DA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4892675"/>
            <a:ext cx="1120775" cy="777875"/>
          </a:xfrm>
          <a:prstGeom prst="rect">
            <a:avLst/>
          </a:prstGeom>
          <a:solidFill>
            <a:srgbClr val="F7F09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000000"/>
                </a:solidFill>
              </a:rPr>
              <a:t>Data</a:t>
            </a:r>
          </a:p>
          <a:p>
            <a:pPr algn="ctr" eaLnBrk="1" hangingPunct="1"/>
            <a:r>
              <a:rPr lang="en-US" altLang="en-US" sz="1400" b="1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79C22262-DD3B-4E50-AA94-E529E97A2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7038" y="5681663"/>
            <a:ext cx="0" cy="153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CC66C077-C814-4BBC-B264-C86EDAE12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8588" y="5859463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1DFB7EFC-BF9E-472D-BC8E-1D8CE2EC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3825" y="5467350"/>
            <a:ext cx="12303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B9AF6DBD-8EA2-4616-84FE-FC397F943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3825" y="5143500"/>
            <a:ext cx="12303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1">
            <a:extLst>
              <a:ext uri="{FF2B5EF4-FFF2-40B4-BE49-F238E27FC236}">
                <a16:creationId xmlns:a16="http://schemas.microsoft.com/office/drawing/2014/main" id="{72CB2DE7-9B22-4A54-BC1E-9602FA8C7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5178425"/>
            <a:ext cx="1382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Data bus</a:t>
            </a:r>
          </a:p>
        </p:txBody>
      </p:sp>
      <p:sp>
        <p:nvSpPr>
          <p:cNvPr id="49164" name="Text Box 12">
            <a:extLst>
              <a:ext uri="{FF2B5EF4-FFF2-40B4-BE49-F238E27FC236}">
                <a16:creationId xmlns:a16="http://schemas.microsoft.com/office/drawing/2014/main" id="{30BA9B63-33F8-48E5-B30E-D5DFDC3EA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300" y="4848225"/>
            <a:ext cx="1382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Control bus</a:t>
            </a:r>
          </a:p>
        </p:txBody>
      </p:sp>
      <p:sp>
        <p:nvSpPr>
          <p:cNvPr id="49165" name="Text Box 13">
            <a:extLst>
              <a:ext uri="{FF2B5EF4-FFF2-40B4-BE49-F238E27FC236}">
                <a16:creationId xmlns:a16="http://schemas.microsoft.com/office/drawing/2014/main" id="{9F1ABF0B-8163-4FBC-A678-3BBF4C66FE4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057525" y="5518150"/>
            <a:ext cx="135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Address bus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24586408-8D4C-4F1D-9F71-3732E03A652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973263" y="4854575"/>
            <a:ext cx="1120775" cy="777875"/>
          </a:xfrm>
          <a:prstGeom prst="rect">
            <a:avLst/>
          </a:prstGeom>
          <a:solidFill>
            <a:srgbClr val="CFF2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000000"/>
                </a:solidFill>
              </a:rPr>
              <a:t>Code</a:t>
            </a:r>
          </a:p>
          <a:p>
            <a:pPr algn="ctr" eaLnBrk="1" hangingPunct="1"/>
            <a:r>
              <a:rPr lang="en-US" altLang="en-US" sz="1400" b="1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49167" name="Line 15">
            <a:extLst>
              <a:ext uri="{FF2B5EF4-FFF2-40B4-BE49-F238E27FC236}">
                <a16:creationId xmlns:a16="http://schemas.microsoft.com/office/drawing/2014/main" id="{5FCF8C8D-3B05-4555-BF93-73D42AAFE6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57488" y="5643563"/>
            <a:ext cx="0" cy="153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8" name="Line 16">
            <a:extLst>
              <a:ext uri="{FF2B5EF4-FFF2-40B4-BE49-F238E27FC236}">
                <a16:creationId xmlns:a16="http://schemas.microsoft.com/office/drawing/2014/main" id="{7148A57E-C416-43FC-8E65-7C7D00D6B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5821363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9" name="Line 17">
            <a:extLst>
              <a:ext uri="{FF2B5EF4-FFF2-40B4-BE49-F238E27FC236}">
                <a16:creationId xmlns:a16="http://schemas.microsoft.com/office/drawing/2014/main" id="{FFE7A10D-67CD-48CB-9EDD-B6B6C69FE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8" y="5429250"/>
            <a:ext cx="12303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Line 18">
            <a:extLst>
              <a:ext uri="{FF2B5EF4-FFF2-40B4-BE49-F238E27FC236}">
                <a16:creationId xmlns:a16="http://schemas.microsoft.com/office/drawing/2014/main" id="{1EE39427-D6C4-4051-B8E0-D723ED502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0388" y="5105400"/>
            <a:ext cx="12303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1" name="Text Box 19">
            <a:extLst>
              <a:ext uri="{FF2B5EF4-FFF2-40B4-BE49-F238E27FC236}">
                <a16:creationId xmlns:a16="http://schemas.microsoft.com/office/drawing/2014/main" id="{C88800A0-7124-415C-8B97-195C773DE3D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054350" y="5140325"/>
            <a:ext cx="1274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Data bus</a:t>
            </a:r>
          </a:p>
        </p:txBody>
      </p:sp>
      <p:sp>
        <p:nvSpPr>
          <p:cNvPr id="49172" name="Text Box 20">
            <a:extLst>
              <a:ext uri="{FF2B5EF4-FFF2-40B4-BE49-F238E27FC236}">
                <a16:creationId xmlns:a16="http://schemas.microsoft.com/office/drawing/2014/main" id="{3018659C-15B3-4B67-A138-B4AF55DD116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065463" y="4810125"/>
            <a:ext cx="1274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>
                <a:solidFill>
                  <a:srgbClr val="000000"/>
                </a:solidFill>
              </a:rPr>
              <a:t>Control bus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5EBE7604-9A50-4E29-93B8-59560F429FAA}"/>
              </a:ext>
            </a:extLst>
          </p:cNvPr>
          <p:cNvGrpSpPr>
            <a:grpSpLocks/>
          </p:cNvGrpSpPr>
          <p:nvPr/>
        </p:nvGrpSpPr>
        <p:grpSpPr bwMode="auto">
          <a:xfrm>
            <a:off x="841375" y="1117600"/>
            <a:ext cx="7402513" cy="3295650"/>
            <a:chOff x="530" y="704"/>
            <a:chExt cx="4663" cy="2076"/>
          </a:xfrm>
        </p:grpSpPr>
        <p:sp>
          <p:nvSpPr>
            <p:cNvPr id="16411" name="Rectangle 22">
              <a:extLst>
                <a:ext uri="{FF2B5EF4-FFF2-40B4-BE49-F238E27FC236}">
                  <a16:creationId xmlns:a16="http://schemas.microsoft.com/office/drawing/2014/main" id="{B5108F2D-A217-410B-BDF8-C8DAD6F49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704"/>
              <a:ext cx="4663" cy="2076"/>
            </a:xfrm>
            <a:prstGeom prst="rect">
              <a:avLst/>
            </a:prstGeom>
            <a:solidFill>
              <a:srgbClr val="FCF9D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49180" name="Rectangle 23">
              <a:extLst>
                <a:ext uri="{FF2B5EF4-FFF2-40B4-BE49-F238E27FC236}">
                  <a16:creationId xmlns:a16="http://schemas.microsoft.com/office/drawing/2014/main" id="{577D2D83-0BCC-4481-A10B-2AA7817FE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1341"/>
              <a:ext cx="1515" cy="1356"/>
            </a:xfrm>
            <a:prstGeom prst="rect">
              <a:avLst/>
            </a:prstGeom>
            <a:solidFill>
              <a:srgbClr val="E6F8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9181" name="Rectangle 24">
              <a:extLst>
                <a:ext uri="{FF2B5EF4-FFF2-40B4-BE49-F238E27FC236}">
                  <a16:creationId xmlns:a16="http://schemas.microsoft.com/office/drawing/2014/main" id="{EB863E1D-7BD2-4754-A0EE-9FB637FBD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1478"/>
              <a:ext cx="893" cy="408"/>
            </a:xfrm>
            <a:prstGeom prst="rect">
              <a:avLst/>
            </a:prstGeom>
            <a:solidFill>
              <a:srgbClr val="00C421">
                <a:alpha val="349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0000"/>
                  </a:solidFill>
                </a:rPr>
                <a:t>Fetch</a:t>
              </a:r>
            </a:p>
          </p:txBody>
        </p:sp>
        <p:sp>
          <p:nvSpPr>
            <p:cNvPr id="49182" name="Rectangle 25">
              <a:extLst>
                <a:ext uri="{FF2B5EF4-FFF2-40B4-BE49-F238E27FC236}">
                  <a16:creationId xmlns:a16="http://schemas.microsoft.com/office/drawing/2014/main" id="{2B58F5BB-788D-4C59-B619-73A02D9A8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152"/>
              <a:ext cx="893" cy="408"/>
            </a:xfrm>
            <a:prstGeom prst="rect">
              <a:avLst/>
            </a:prstGeom>
            <a:solidFill>
              <a:srgbClr val="00C421">
                <a:alpha val="349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solidFill>
                    <a:srgbClr val="000000"/>
                  </a:solidFill>
                </a:rPr>
                <a:t>Execute</a:t>
              </a:r>
            </a:p>
          </p:txBody>
        </p:sp>
      </p:grpSp>
      <p:sp>
        <p:nvSpPr>
          <p:cNvPr id="44058" name="Line 26">
            <a:extLst>
              <a:ext uri="{FF2B5EF4-FFF2-40B4-BE49-F238E27FC236}">
                <a16:creationId xmlns:a16="http://schemas.microsoft.com/office/drawing/2014/main" id="{C3A39061-34FC-485E-92DF-8EB5BFEEB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2992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4FFFB8B8-7FF0-443C-B178-909D91DCD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025" y="19224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Rectangle 28">
            <a:extLst>
              <a:ext uri="{FF2B5EF4-FFF2-40B4-BE49-F238E27FC236}">
                <a16:creationId xmlns:a16="http://schemas.microsoft.com/office/drawing/2014/main" id="{65CAB636-111A-4494-8EDA-3B534392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1703388"/>
            <a:ext cx="1368425" cy="287337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FFFD6B"/>
                </a:solidFill>
              </a:rPr>
              <a:t>LDS R20, 0x100</a:t>
            </a:r>
          </a:p>
        </p:txBody>
      </p:sp>
      <p:sp>
        <p:nvSpPr>
          <p:cNvPr id="44061" name="Rectangle 29">
            <a:extLst>
              <a:ext uri="{FF2B5EF4-FFF2-40B4-BE49-F238E27FC236}">
                <a16:creationId xmlns:a16="http://schemas.microsoft.com/office/drawing/2014/main" id="{CB898C29-BCA0-4D00-93F5-6B21077AE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575" y="1414463"/>
            <a:ext cx="1368425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scene3d>
            <a:camera prst="legacyObliqueTopRight">
              <a:rot lat="2129997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1">
                <a:solidFill>
                  <a:srgbClr val="FFFD6B"/>
                </a:solidFill>
              </a:rPr>
              <a:t>ADD R20, R21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EEAFAFF6-53F3-44A7-ABD2-75D561A8F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266825"/>
            <a:ext cx="3609975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 R20, 0x100 ; R20 = [0x100]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R20,R21    ; R20 = R20 + R21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28218 L -1.38889E-6 0.425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32407 L -1.38889E-6 0.4270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  <p:bldP spid="44060" grpId="1" animBg="1"/>
      <p:bldP spid="44060" grpId="2" animBg="1"/>
      <p:bldP spid="44061" grpId="0" animBg="1"/>
      <p:bldP spid="44061" grpId="1" animBg="1"/>
      <p:bldP spid="44061" grpId="2" animBg="1"/>
      <p:bldP spid="4406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5F08168-09F8-4DB3-9456-65C593407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RISC architecture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B5490B4-D305-4AAB-A162-C7E23334B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 6: more than 95% of instructions are executed in 1 machine cycle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7A393C-E845-49FB-BC8F-E9019B0B1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RISC architecture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FC4A3450-C550-40E1-B5EF-D07B7C9BD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 7</a:t>
            </a:r>
          </a:p>
          <a:p>
            <a:pPr lvl="1" eaLnBrk="1" hangingPunct="1"/>
            <a:r>
              <a:rPr lang="en-US" altLang="en-US"/>
              <a:t>RISC processors have at least 32 registers. Decreases the need for stack and memory usages. </a:t>
            </a:r>
          </a:p>
          <a:p>
            <a:pPr lvl="2" eaLnBrk="1" hangingPunct="1"/>
            <a:r>
              <a:rPr lang="en-US" altLang="en-US"/>
              <a:t>In AVR there are 32 general purpose registers (R0 to R31)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0D8B-1055-47D4-8453-86738862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b="1" i="1" dirty="0"/>
              <a:t>Assembler Directives</a:t>
            </a:r>
            <a:endParaRPr lang="en-US" sz="3200" dirty="0"/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B93AE950-9466-4AFB-B7E8-B4CB780864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38" y="1138238"/>
            <a:ext cx="8888412" cy="4957762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DEA7-0C05-4D7A-A15C-B232E28F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2-5</a:t>
            </a:r>
            <a:endParaRPr lang="en-MY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55F87BF1-3A0C-4BB5-B411-110789326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3" y="3127375"/>
            <a:ext cx="6630987" cy="65087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/>
              <a:t>Write the program in AVR Studio to verify that The Z flag is the one when the result is zero. Verify:</a:t>
            </a:r>
            <a:endParaRPr lang="en-MY" altLang="en-US" sz="18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047144-7AA8-4200-BDB7-A7353001FEC1}"/>
              </a:ext>
            </a:extLst>
          </p:cNvPr>
          <p:cNvSpPr txBox="1">
            <a:spLocks/>
          </p:cNvSpPr>
          <p:nvPr/>
        </p:nvSpPr>
        <p:spPr bwMode="auto">
          <a:xfrm>
            <a:off x="347663" y="5738813"/>
            <a:ext cx="6630987" cy="652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55000"/>
              <a:buFont typeface="Wingdings" pitchFamily="2" charset="2"/>
              <a:buChar char="n"/>
              <a:defRPr sz="26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50000"/>
              <a:buFont typeface="Wingdings" pitchFamily="2" charset="2"/>
              <a:buChar char="n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sz="1800" dirty="0"/>
              <a:t>Note: do not forget to add </a:t>
            </a:r>
            <a:r>
              <a:rPr lang="en-US" sz="1800" dirty="0" err="1"/>
              <a:t>iat</a:t>
            </a:r>
            <a:r>
              <a:rPr lang="en-US" sz="1800" dirty="0"/>
              <a:t> the beginning of the program: </a:t>
            </a:r>
          </a:p>
          <a:p>
            <a:pPr marL="635000" indent="0">
              <a:buFont typeface="Wingdings" pitchFamily="2" charset="2"/>
              <a:buNone/>
              <a:defRPr/>
            </a:pPr>
            <a:r>
              <a:rPr lang="en-MY" sz="1800" dirty="0"/>
              <a:t>.include "M32DEF.inc"</a:t>
            </a:r>
          </a:p>
        </p:txBody>
      </p:sp>
      <p:pic>
        <p:nvPicPr>
          <p:cNvPr id="52229" name="Picture 7">
            <a:extLst>
              <a:ext uri="{FF2B5EF4-FFF2-40B4-BE49-F238E27FC236}">
                <a16:creationId xmlns:a16="http://schemas.microsoft.com/office/drawing/2014/main" id="{F36E42FC-ED45-4ABB-845B-55831A244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28700"/>
            <a:ext cx="8939212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8">
            <a:extLst>
              <a:ext uri="{FF2B5EF4-FFF2-40B4-BE49-F238E27FC236}">
                <a16:creationId xmlns:a16="http://schemas.microsoft.com/office/drawing/2014/main" id="{FFA73EC5-6C2C-4974-9519-5AC6221E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3765550"/>
            <a:ext cx="3876675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62AF-D32F-42BE-8E61-E70A7705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2- 6</a:t>
            </a:r>
            <a:endParaRPr lang="en-MY" dirty="0"/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DCA50F75-08B3-4433-A70A-B6BDD283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" y="3209925"/>
            <a:ext cx="4086225" cy="3952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/>
              <a:t>Verify using AVR Studio</a:t>
            </a:r>
            <a:endParaRPr lang="en-MY" altLang="en-US" sz="1800" b="1"/>
          </a:p>
        </p:txBody>
      </p:sp>
      <p:pic>
        <p:nvPicPr>
          <p:cNvPr id="53252" name="Picture 6">
            <a:extLst>
              <a:ext uri="{FF2B5EF4-FFF2-40B4-BE49-F238E27FC236}">
                <a16:creationId xmlns:a16="http://schemas.microsoft.com/office/drawing/2014/main" id="{828AAFDD-3333-43C6-AC32-BD17E2FF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074738"/>
            <a:ext cx="9004300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>
            <a:extLst>
              <a:ext uri="{FF2B5EF4-FFF2-40B4-BE49-F238E27FC236}">
                <a16:creationId xmlns:a16="http://schemas.microsoft.com/office/drawing/2014/main" id="{767A8E01-2EB9-401B-9C7A-83E44E52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786188"/>
            <a:ext cx="8712200" cy="229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8E23C-5B5D-47EB-8572-FAB97B43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2- 7</a:t>
            </a:r>
            <a:endParaRPr lang="en-MY" dirty="0"/>
          </a:p>
        </p:txBody>
      </p:sp>
      <p:pic>
        <p:nvPicPr>
          <p:cNvPr id="54275" name="Picture 5">
            <a:extLst>
              <a:ext uri="{FF2B5EF4-FFF2-40B4-BE49-F238E27FC236}">
                <a16:creationId xmlns:a16="http://schemas.microsoft.com/office/drawing/2014/main" id="{C45F986C-1D30-4036-A09C-D1E697A0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238"/>
            <a:ext cx="901065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Content Placeholder 2">
            <a:extLst>
              <a:ext uri="{FF2B5EF4-FFF2-40B4-BE49-F238E27FC236}">
                <a16:creationId xmlns:a16="http://schemas.microsoft.com/office/drawing/2014/main" id="{1A3DAE0F-285F-4E1A-A13B-7A8F1D23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" y="3209925"/>
            <a:ext cx="4086225" cy="3952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/>
              <a:t>Verify using AVR Studio</a:t>
            </a:r>
            <a:endParaRPr lang="en-MY" altLang="en-US" sz="1800" b="1"/>
          </a:p>
        </p:txBody>
      </p:sp>
      <p:pic>
        <p:nvPicPr>
          <p:cNvPr id="54277" name="Picture 6">
            <a:extLst>
              <a:ext uri="{FF2B5EF4-FFF2-40B4-BE49-F238E27FC236}">
                <a16:creationId xmlns:a16="http://schemas.microsoft.com/office/drawing/2014/main" id="{E65078CB-6274-4E71-AEFD-03AC4551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825875"/>
            <a:ext cx="77073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D304D-A31E-4865-B28E-9AB14D56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2- 8</a:t>
            </a:r>
            <a:endParaRPr lang="en-MY" dirty="0"/>
          </a:p>
        </p:txBody>
      </p:sp>
      <p:pic>
        <p:nvPicPr>
          <p:cNvPr id="55299" name="Picture 4">
            <a:extLst>
              <a:ext uri="{FF2B5EF4-FFF2-40B4-BE49-F238E27FC236}">
                <a16:creationId xmlns:a16="http://schemas.microsoft.com/office/drawing/2014/main" id="{FB085E1C-44C2-484C-B549-5F2B7264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73163"/>
            <a:ext cx="8805862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0" name="Content Placeholder 2">
            <a:extLst>
              <a:ext uri="{FF2B5EF4-FFF2-40B4-BE49-F238E27FC236}">
                <a16:creationId xmlns:a16="http://schemas.microsoft.com/office/drawing/2014/main" id="{2A0E3F38-008F-46C8-A77F-9181D58F5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2930525"/>
            <a:ext cx="4086225" cy="3952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/>
              <a:t>Verify using AVR Studio</a:t>
            </a:r>
            <a:endParaRPr lang="en-MY" altLang="en-US" sz="1800" b="1"/>
          </a:p>
        </p:txBody>
      </p:sp>
      <p:pic>
        <p:nvPicPr>
          <p:cNvPr id="55301" name="Picture 5">
            <a:extLst>
              <a:ext uri="{FF2B5EF4-FFF2-40B4-BE49-F238E27FC236}">
                <a16:creationId xmlns:a16="http://schemas.microsoft.com/office/drawing/2014/main" id="{FE63B363-53AC-46CE-B2EE-29FAA9D3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681413"/>
            <a:ext cx="7377112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4362-97F3-4D34-BB8E-BC6E08BF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Problems (5)</a:t>
            </a:r>
            <a:endParaRPr lang="en-MY" dirty="0"/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08C8F3D7-86D4-43C5-9469-8C0B27475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871538"/>
            <a:ext cx="6172200" cy="550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F71D-028C-47B8-9400-8F996D7F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Exercise</a:t>
            </a:r>
            <a:endParaRPr lang="en-MY" dirty="0"/>
          </a:p>
        </p:txBody>
      </p:sp>
      <p:pic>
        <p:nvPicPr>
          <p:cNvPr id="57347" name="Picture 2">
            <a:extLst>
              <a:ext uri="{FF2B5EF4-FFF2-40B4-BE49-F238E27FC236}">
                <a16:creationId xmlns:a16="http://schemas.microsoft.com/office/drawing/2014/main" id="{589E0A9F-E847-4BC0-B717-096CD6EE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295400"/>
            <a:ext cx="8102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3">
            <a:extLst>
              <a:ext uri="{FF2B5EF4-FFF2-40B4-BE49-F238E27FC236}">
                <a16:creationId xmlns:a16="http://schemas.microsoft.com/office/drawing/2014/main" id="{41D3B5AA-0255-43AD-B49A-A95119AB7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606675"/>
            <a:ext cx="82407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ED7B-A150-4DCF-B4D7-E8564DE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Problems (6)</a:t>
            </a:r>
            <a:endParaRPr lang="en-MY" dirty="0"/>
          </a:p>
        </p:txBody>
      </p:sp>
      <p:pic>
        <p:nvPicPr>
          <p:cNvPr id="58371" name="Picture 2">
            <a:extLst>
              <a:ext uri="{FF2B5EF4-FFF2-40B4-BE49-F238E27FC236}">
                <a16:creationId xmlns:a16="http://schemas.microsoft.com/office/drawing/2014/main" id="{A8C95E6D-4A08-4B25-9859-6C58966C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249363"/>
            <a:ext cx="8653463" cy="495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2D7E-7589-4335-B728-0AC19220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 (7)</a:t>
            </a:r>
            <a:endParaRPr lang="en-MY" dirty="0"/>
          </a:p>
        </p:txBody>
      </p:sp>
      <p:pic>
        <p:nvPicPr>
          <p:cNvPr id="59395" name="Picture 2">
            <a:extLst>
              <a:ext uri="{FF2B5EF4-FFF2-40B4-BE49-F238E27FC236}">
                <a16:creationId xmlns:a16="http://schemas.microsoft.com/office/drawing/2014/main" id="{C39CAD18-2B97-452C-8973-B69D41E7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12813"/>
            <a:ext cx="7947025" cy="545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93F8-4B69-486D-8460-679ACC54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 (8)</a:t>
            </a:r>
            <a:endParaRPr lang="en-MY" dirty="0"/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1A2F9726-8BB2-426A-B516-7C5822C5B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4003675"/>
            <a:ext cx="84963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5">
            <a:extLst>
              <a:ext uri="{FF2B5EF4-FFF2-40B4-BE49-F238E27FC236}">
                <a16:creationId xmlns:a16="http://schemas.microsoft.com/office/drawing/2014/main" id="{6E579113-D48E-4AC2-AFA3-58017C2B2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969963"/>
            <a:ext cx="8526462" cy="28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6979-0BB9-40A8-A49F-C98052D1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Assembler Directives</a:t>
            </a:r>
          </a:p>
        </p:txBody>
      </p:sp>
      <p:pic>
        <p:nvPicPr>
          <p:cNvPr id="12291" name="Picture 2">
            <a:extLst>
              <a:ext uri="{FF2B5EF4-FFF2-40B4-BE49-F238E27FC236}">
                <a16:creationId xmlns:a16="http://schemas.microsoft.com/office/drawing/2014/main" id="{67DFD38C-5619-44A5-B851-E83DB1891F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8075" y="839788"/>
            <a:ext cx="7142163" cy="5548312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7E3C-9DE0-4BA5-9B86-12E74B8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FC299008-747A-4E27-B0F1-BC0CE6BB8F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488" y="158750"/>
            <a:ext cx="8783637" cy="617537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67BD6-A6A6-40FD-9A7F-9E688C2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4339" name="Picture 2">
            <a:extLst>
              <a:ext uri="{FF2B5EF4-FFF2-40B4-BE49-F238E27FC236}">
                <a16:creationId xmlns:a16="http://schemas.microsoft.com/office/drawing/2014/main" id="{DF4967F3-7BC1-4C4C-926D-FF1C083E53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63" y="98425"/>
            <a:ext cx="8940800" cy="6319838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0A13-8847-4415-927F-72D37B27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03127DCB-2F3C-40D3-BA67-6B01BF764E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0488"/>
            <a:ext cx="9144000" cy="6288087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FB2FAC6A33B4BBA6CE54042BFED18" ma:contentTypeVersion="13" ma:contentTypeDescription="Create a new document." ma:contentTypeScope="" ma:versionID="9508802bc2f12348d63a95a2d5577a65">
  <xsd:schema xmlns:xsd="http://www.w3.org/2001/XMLSchema" xmlns:xs="http://www.w3.org/2001/XMLSchema" xmlns:p="http://schemas.microsoft.com/office/2006/metadata/properties" xmlns:ns2="b5cb9f44-311c-445b-9866-25f271cab314" xmlns:ns3="ee417b48-3509-4adc-aece-057ffb1ddd75" targetNamespace="http://schemas.microsoft.com/office/2006/metadata/properties" ma:root="true" ma:fieldsID="75f2676ff3220a3140c9f247f4c44187" ns2:_="" ns3:_="">
    <xsd:import namespace="b5cb9f44-311c-445b-9866-25f271cab314"/>
    <xsd:import namespace="ee417b48-3509-4adc-aece-057ffb1ddd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b9f44-311c-445b-9866-25f271cab3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9e843ba-a953-499c-ac66-cd1f7cdc69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417b48-3509-4adc-aece-057ffb1ddd7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b1c42e8-cad1-4a8d-90ad-1ac89161c324}" ma:internalName="TaxCatchAll" ma:showField="CatchAllData" ma:web="ee417b48-3509-4adc-aece-057ffb1ddd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e417b48-3509-4adc-aece-057ffb1ddd75" xsi:nil="true"/>
    <lcf76f155ced4ddcb4097134ff3c332f xmlns="b5cb9f44-311c-445b-9866-25f271cab31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9127E32-07DD-413E-B241-CB3F938A8CAA}"/>
</file>

<file path=customXml/itemProps2.xml><?xml version="1.0" encoding="utf-8"?>
<ds:datastoreItem xmlns:ds="http://schemas.openxmlformats.org/officeDocument/2006/customXml" ds:itemID="{7DE64C6A-1C01-46FB-B198-F74127DB98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91FEF0-713E-4ACE-9703-C713493C73C8}"/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772</Words>
  <Application>Microsoft Office PowerPoint</Application>
  <PresentationFormat>On-screen Show (4:3)</PresentationFormat>
  <Paragraphs>248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2_Default Design</vt:lpstr>
      <vt:lpstr>AVR Assembly Language Programming Chapter 2 (pp 75 - 79)</vt:lpstr>
      <vt:lpstr>The AVR Assembler</vt:lpstr>
      <vt:lpstr>PowerPoint Presentation</vt:lpstr>
      <vt:lpstr>PowerPoint Presentation</vt:lpstr>
      <vt:lpstr>Assembler Directives</vt:lpstr>
      <vt:lpstr>Assembler Directives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Assembler Directives  .EQU and .SET</vt:lpstr>
      <vt:lpstr>Assembler Directives  .INCLUDE</vt:lpstr>
      <vt:lpstr>Assembler Directives  .ORG</vt:lpstr>
      <vt:lpstr>Assembler Functions</vt:lpstr>
      <vt:lpstr>Assembler Functions</vt:lpstr>
      <vt:lpstr>Assembler Operators</vt:lpstr>
      <vt:lpstr>Some Assembler Operators</vt:lpstr>
      <vt:lpstr>Some Assembler Operators</vt:lpstr>
      <vt:lpstr>Some Assembler Operators</vt:lpstr>
      <vt:lpstr>Some Assembler Operators</vt:lpstr>
      <vt:lpstr>Some Assembler Operators</vt:lpstr>
      <vt:lpstr>Some Assembler Operators</vt:lpstr>
      <vt:lpstr>Some Assembler Operators</vt:lpstr>
      <vt:lpstr>Some Assembler Operators</vt:lpstr>
      <vt:lpstr>Assembler Preprocessor </vt:lpstr>
      <vt:lpstr>Assembler</vt:lpstr>
      <vt:lpstr>Flash memory and PC register</vt:lpstr>
      <vt:lpstr>Fetch and execute</vt:lpstr>
      <vt:lpstr>Pipelining</vt:lpstr>
      <vt:lpstr>How to speed up the CPU</vt:lpstr>
      <vt:lpstr>Changing the architecture RISC vs. CISC</vt:lpstr>
      <vt:lpstr>RISC architecture</vt:lpstr>
      <vt:lpstr>RISC architecture</vt:lpstr>
      <vt:lpstr>RISC architecture</vt:lpstr>
      <vt:lpstr>RISC architecture</vt:lpstr>
      <vt:lpstr>RISC architecture</vt:lpstr>
      <vt:lpstr>RISC architecture</vt:lpstr>
      <vt:lpstr>RISC architecture</vt:lpstr>
      <vt:lpstr>Example 2-5</vt:lpstr>
      <vt:lpstr>Example 2- 6</vt:lpstr>
      <vt:lpstr>Example 2- 7</vt:lpstr>
      <vt:lpstr>Example 2- 8</vt:lpstr>
      <vt:lpstr>Problems (5)</vt:lpstr>
      <vt:lpstr>Programming Exercise</vt:lpstr>
      <vt:lpstr>Problems (6)</vt:lpstr>
      <vt:lpstr>Problem (7)</vt:lpstr>
      <vt:lpstr>Problem (8)</vt:lpstr>
    </vt:vector>
  </TitlesOfParts>
  <LinksUpToDate>false</LinksUpToDate>
  <SharedDoc>false</SharedDoc>
  <HyperlinkBase>www.MicroDigitalEd.com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AVR microcontroller: history and features</dc:title>
  <dc:subject>Chapter 1: Introduction to AVR</dc:subject>
  <dc:creator>Muhammad Ali Mazidi, Sarmad and Sepehr Naimi (BIHE university)</dc:creator>
  <cp:keywords>AVR family, microcontrollers, mega, tiny, classic</cp:keywords>
  <dc:description>version 1.2</dc:description>
  <cp:lastModifiedBy>Vo Minh Thanh</cp:lastModifiedBy>
  <cp:revision>46</cp:revision>
  <dcterms:created xsi:type="dcterms:W3CDTF">2008-09-18T20:50:32Z</dcterms:created>
  <dcterms:modified xsi:type="dcterms:W3CDTF">2021-02-24T16:16:35Z</dcterms:modified>
  <cp:category>AVR microcontroller, hardware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0x010100E62FB2FAC6A33B4BBA6CE54042BFED18</vt:lpwstr>
  </property>
  <property fmtid="{D5CDD505-2E9C-101B-9397-08002B2CF9AE}" pid="3" name="MediaServiceImageTags">
    <vt:lpwstr/>
  </property>
</Properties>
</file>