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834" r:id="rId2"/>
  </p:sldMasterIdLst>
  <p:sldIdLst>
    <p:sldId id="256" r:id="rId3"/>
    <p:sldId id="257" r:id="rId4"/>
    <p:sldId id="258" r:id="rId5"/>
    <p:sldId id="264" r:id="rId6"/>
    <p:sldId id="304" r:id="rId7"/>
    <p:sldId id="265" r:id="rId8"/>
    <p:sldId id="283" r:id="rId9"/>
    <p:sldId id="286" r:id="rId10"/>
    <p:sldId id="266" r:id="rId11"/>
    <p:sldId id="267" r:id="rId12"/>
    <p:sldId id="305" r:id="rId13"/>
    <p:sldId id="268" r:id="rId14"/>
    <p:sldId id="269" r:id="rId15"/>
    <p:sldId id="270" r:id="rId16"/>
    <p:sldId id="271" r:id="rId17"/>
    <p:sldId id="312" r:id="rId18"/>
    <p:sldId id="282" r:id="rId19"/>
    <p:sldId id="280" r:id="rId20"/>
    <p:sldId id="272" r:id="rId21"/>
    <p:sldId id="288" r:id="rId22"/>
    <p:sldId id="284" r:id="rId23"/>
    <p:sldId id="273" r:id="rId24"/>
    <p:sldId id="274" r:id="rId25"/>
    <p:sldId id="289" r:id="rId26"/>
    <p:sldId id="309" r:id="rId27"/>
    <p:sldId id="290" r:id="rId28"/>
    <p:sldId id="275" r:id="rId29"/>
    <p:sldId id="276" r:id="rId30"/>
    <p:sldId id="277" r:id="rId31"/>
    <p:sldId id="278" r:id="rId32"/>
    <p:sldId id="292" r:id="rId33"/>
    <p:sldId id="311" r:id="rId34"/>
    <p:sldId id="291" r:id="rId35"/>
    <p:sldId id="279" r:id="rId36"/>
    <p:sldId id="285" r:id="rId37"/>
    <p:sldId id="306" r:id="rId38"/>
    <p:sldId id="332" r:id="rId39"/>
    <p:sldId id="294" r:id="rId40"/>
    <p:sldId id="295" r:id="rId41"/>
    <p:sldId id="297" r:id="rId42"/>
    <p:sldId id="317" r:id="rId43"/>
    <p:sldId id="315" r:id="rId44"/>
    <p:sldId id="316" r:id="rId45"/>
    <p:sldId id="296" r:id="rId46"/>
    <p:sldId id="320" r:id="rId47"/>
    <p:sldId id="319" r:id="rId48"/>
    <p:sldId id="318" r:id="rId49"/>
    <p:sldId id="298" r:id="rId50"/>
    <p:sldId id="322" r:id="rId51"/>
    <p:sldId id="323" r:id="rId52"/>
    <p:sldId id="321" r:id="rId53"/>
    <p:sldId id="303" r:id="rId54"/>
    <p:sldId id="307" r:id="rId55"/>
    <p:sldId id="308" r:id="rId56"/>
    <p:sldId id="310" r:id="rId57"/>
    <p:sldId id="313" r:id="rId58"/>
    <p:sldId id="314" r:id="rId59"/>
    <p:sldId id="324" r:id="rId60"/>
    <p:sldId id="333" r:id="rId61"/>
    <p:sldId id="325" r:id="rId62"/>
    <p:sldId id="334" r:id="rId63"/>
    <p:sldId id="326" r:id="rId64"/>
    <p:sldId id="335" r:id="rId65"/>
    <p:sldId id="327" r:id="rId66"/>
    <p:sldId id="330" r:id="rId67"/>
    <p:sldId id="328" r:id="rId68"/>
    <p:sldId id="329" r:id="rId69"/>
    <p:sldId id="331"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61A1C3-FAF2-4CE2-A5A2-E98EFB341CEA}" type="doc">
      <dgm:prSet loTypeId="urn:microsoft.com/office/officeart/2008/layout/VerticalCurvedList" loCatId="list" qsTypeId="urn:microsoft.com/office/officeart/2005/8/quickstyle/simple5" qsCatId="simple" csTypeId="urn:microsoft.com/office/officeart/2005/8/colors/accent0_3" csCatId="mainScheme" phldr="1"/>
      <dgm:spPr/>
      <dgm:t>
        <a:bodyPr/>
        <a:lstStyle/>
        <a:p>
          <a:endParaRPr lang="vi-VN"/>
        </a:p>
      </dgm:t>
    </dgm:pt>
    <dgm:pt modelId="{16FB7119-C295-4ED6-B07E-F14202AC6B07}">
      <dgm:prSet phldrT="[Văn bản]"/>
      <dgm:spPr/>
      <dgm:t>
        <a:bodyPr/>
        <a:lstStyle/>
        <a:p>
          <a:r>
            <a:rPr lang="vi-VN" dirty="0" err="1">
              <a:latin typeface="Times New Roman" panose="02020603050405020304" pitchFamily="18" charset="0"/>
              <a:cs typeface="Times New Roman" panose="02020603050405020304" pitchFamily="18" charset="0"/>
            </a:rPr>
            <a:t>Chapter</a:t>
          </a:r>
          <a:r>
            <a:rPr lang="vi-VN" baseline="0" dirty="0">
              <a:latin typeface="Times New Roman" panose="02020603050405020304" pitchFamily="18" charset="0"/>
              <a:cs typeface="Times New Roman" panose="02020603050405020304" pitchFamily="18" charset="0"/>
            </a:rPr>
            <a:t> 1:Wave</a:t>
          </a:r>
          <a:endParaRPr lang="vi-VN" dirty="0">
            <a:latin typeface="Times New Roman" panose="02020603050405020304" pitchFamily="18" charset="0"/>
            <a:cs typeface="Times New Roman" panose="02020603050405020304" pitchFamily="18" charset="0"/>
          </a:endParaRPr>
        </a:p>
      </dgm:t>
    </dgm:pt>
    <dgm:pt modelId="{8D48AC2E-37DA-4CE6-AE30-BBB271CC61CF}" type="parTrans" cxnId="{C3A96B9A-E80A-4AB6-BF85-925A1175C1D3}">
      <dgm:prSet/>
      <dgm:spPr/>
      <dgm:t>
        <a:bodyPr/>
        <a:lstStyle/>
        <a:p>
          <a:endParaRPr lang="vi-VN"/>
        </a:p>
      </dgm:t>
    </dgm:pt>
    <dgm:pt modelId="{81BC8EFB-74DF-43BA-A23F-32976E445B79}" type="sibTrans" cxnId="{C3A96B9A-E80A-4AB6-BF85-925A1175C1D3}">
      <dgm:prSet/>
      <dgm:spPr/>
      <dgm:t>
        <a:bodyPr/>
        <a:lstStyle/>
        <a:p>
          <a:endParaRPr lang="vi-VN"/>
        </a:p>
      </dgm:t>
    </dgm:pt>
    <dgm:pt modelId="{9587C644-1838-47D6-BA07-29FAAC80A4D8}">
      <dgm:prSet phldrT="[Văn bản]"/>
      <dgm:spPr/>
      <dgm:t>
        <a:bodyPr/>
        <a:lstStyle/>
        <a:p>
          <a:r>
            <a:rPr lang="vi-VN" dirty="0" err="1">
              <a:latin typeface="Times New Roman" panose="02020603050405020304" pitchFamily="18" charset="0"/>
              <a:cs typeface="Times New Roman" panose="02020603050405020304" pitchFamily="18" charset="0"/>
            </a:rPr>
            <a:t>Chapter</a:t>
          </a:r>
          <a:r>
            <a:rPr lang="vi-VN" baseline="0" dirty="0">
              <a:latin typeface="Times New Roman" panose="02020603050405020304" pitchFamily="18" charset="0"/>
              <a:cs typeface="Times New Roman" panose="02020603050405020304" pitchFamily="18" charset="0"/>
            </a:rPr>
            <a:t> 2: </a:t>
          </a:r>
          <a:r>
            <a:rPr lang="vi-VN" baseline="0" dirty="0" err="1">
              <a:latin typeface="Times New Roman" panose="02020603050405020304" pitchFamily="18" charset="0"/>
              <a:cs typeface="Times New Roman" panose="02020603050405020304" pitchFamily="18" charset="0"/>
            </a:rPr>
            <a:t>Light</a:t>
          </a:r>
          <a:endParaRPr lang="vi-VN" dirty="0">
            <a:latin typeface="Times New Roman" panose="02020603050405020304" pitchFamily="18" charset="0"/>
            <a:cs typeface="Times New Roman" panose="02020603050405020304" pitchFamily="18" charset="0"/>
          </a:endParaRPr>
        </a:p>
      </dgm:t>
    </dgm:pt>
    <dgm:pt modelId="{340AC385-2AD9-4320-AD80-FA71568C8023}" type="parTrans" cxnId="{A26BE534-1EFF-4A19-9580-F67114007D5D}">
      <dgm:prSet/>
      <dgm:spPr/>
      <dgm:t>
        <a:bodyPr/>
        <a:lstStyle/>
        <a:p>
          <a:endParaRPr lang="vi-VN"/>
        </a:p>
      </dgm:t>
    </dgm:pt>
    <dgm:pt modelId="{CC0802BE-4007-4032-9023-C5F36E6A172A}" type="sibTrans" cxnId="{A26BE534-1EFF-4A19-9580-F67114007D5D}">
      <dgm:prSet/>
      <dgm:spPr/>
      <dgm:t>
        <a:bodyPr/>
        <a:lstStyle/>
        <a:p>
          <a:endParaRPr lang="vi-VN"/>
        </a:p>
      </dgm:t>
    </dgm:pt>
    <dgm:pt modelId="{EDB06FE2-7B9A-4B21-A00C-5BC14FCFA195}">
      <dgm:prSet phldrT="[Văn bản]"/>
      <dgm:spPr/>
      <dgm:t>
        <a:bodyPr/>
        <a:lstStyle/>
        <a:p>
          <a:r>
            <a:rPr lang="vi-VN" dirty="0" err="1">
              <a:latin typeface="Times New Roman" panose="02020603050405020304" pitchFamily="18" charset="0"/>
              <a:cs typeface="Times New Roman" panose="02020603050405020304" pitchFamily="18" charset="0"/>
            </a:rPr>
            <a:t>Review</a:t>
          </a:r>
          <a:endParaRPr lang="vi-VN" dirty="0">
            <a:latin typeface="Times New Roman" panose="02020603050405020304" pitchFamily="18" charset="0"/>
            <a:cs typeface="Times New Roman" panose="02020603050405020304" pitchFamily="18" charset="0"/>
          </a:endParaRPr>
        </a:p>
      </dgm:t>
    </dgm:pt>
    <dgm:pt modelId="{2A2E9E48-5429-45E9-923E-8098B0CE78A4}" type="parTrans" cxnId="{C2460C38-C845-4902-BD9A-489510F48EF1}">
      <dgm:prSet/>
      <dgm:spPr/>
      <dgm:t>
        <a:bodyPr/>
        <a:lstStyle/>
        <a:p>
          <a:endParaRPr lang="vi-VN"/>
        </a:p>
      </dgm:t>
    </dgm:pt>
    <dgm:pt modelId="{7F174673-5AA2-4610-A44A-9CA7B4FF3569}" type="sibTrans" cxnId="{C2460C38-C845-4902-BD9A-489510F48EF1}">
      <dgm:prSet/>
      <dgm:spPr/>
      <dgm:t>
        <a:bodyPr/>
        <a:lstStyle/>
        <a:p>
          <a:endParaRPr lang="vi-VN"/>
        </a:p>
      </dgm:t>
    </dgm:pt>
    <dgm:pt modelId="{7EC0B35B-60CE-44C0-9B67-9D50195011F1}" type="pres">
      <dgm:prSet presAssocID="{6861A1C3-FAF2-4CE2-A5A2-E98EFB341CEA}" presName="Name0" presStyleCnt="0">
        <dgm:presLayoutVars>
          <dgm:chMax val="7"/>
          <dgm:chPref val="7"/>
          <dgm:dir/>
        </dgm:presLayoutVars>
      </dgm:prSet>
      <dgm:spPr/>
    </dgm:pt>
    <dgm:pt modelId="{E9DD2940-C305-427A-85FF-A868AC2E6570}" type="pres">
      <dgm:prSet presAssocID="{6861A1C3-FAF2-4CE2-A5A2-E98EFB341CEA}" presName="Name1" presStyleCnt="0"/>
      <dgm:spPr/>
    </dgm:pt>
    <dgm:pt modelId="{65EA3B78-2618-4E16-B2C1-C6DCF9363875}" type="pres">
      <dgm:prSet presAssocID="{6861A1C3-FAF2-4CE2-A5A2-E98EFB341CEA}" presName="cycle" presStyleCnt="0"/>
      <dgm:spPr/>
    </dgm:pt>
    <dgm:pt modelId="{2B2F9AE1-F49C-4B33-B0ED-F91D3FD16EAF}" type="pres">
      <dgm:prSet presAssocID="{6861A1C3-FAF2-4CE2-A5A2-E98EFB341CEA}" presName="srcNode" presStyleLbl="node1" presStyleIdx="0" presStyleCnt="3"/>
      <dgm:spPr/>
    </dgm:pt>
    <dgm:pt modelId="{899A3FE5-D9C8-48A3-94EA-1F2075BC6365}" type="pres">
      <dgm:prSet presAssocID="{6861A1C3-FAF2-4CE2-A5A2-E98EFB341CEA}" presName="conn" presStyleLbl="parChTrans1D2" presStyleIdx="0" presStyleCnt="1"/>
      <dgm:spPr/>
    </dgm:pt>
    <dgm:pt modelId="{8978E56D-4DD7-407B-AB8A-A6BAA5BE981B}" type="pres">
      <dgm:prSet presAssocID="{6861A1C3-FAF2-4CE2-A5A2-E98EFB341CEA}" presName="extraNode" presStyleLbl="node1" presStyleIdx="0" presStyleCnt="3"/>
      <dgm:spPr/>
    </dgm:pt>
    <dgm:pt modelId="{AF8E68F3-B1E6-46AE-B71E-E0170AADD92C}" type="pres">
      <dgm:prSet presAssocID="{6861A1C3-FAF2-4CE2-A5A2-E98EFB341CEA}" presName="dstNode" presStyleLbl="node1" presStyleIdx="0" presStyleCnt="3"/>
      <dgm:spPr/>
    </dgm:pt>
    <dgm:pt modelId="{26F7896A-8C07-49E7-AEA3-6238148DE48F}" type="pres">
      <dgm:prSet presAssocID="{16FB7119-C295-4ED6-B07E-F14202AC6B07}" presName="text_1" presStyleLbl="node1" presStyleIdx="0" presStyleCnt="3">
        <dgm:presLayoutVars>
          <dgm:bulletEnabled val="1"/>
        </dgm:presLayoutVars>
      </dgm:prSet>
      <dgm:spPr/>
    </dgm:pt>
    <dgm:pt modelId="{0C8F714B-2D05-498A-8220-663EAA079AC8}" type="pres">
      <dgm:prSet presAssocID="{16FB7119-C295-4ED6-B07E-F14202AC6B07}" presName="accent_1" presStyleCnt="0"/>
      <dgm:spPr/>
    </dgm:pt>
    <dgm:pt modelId="{3DDA1777-F5B6-4ACA-8663-A9D619CB9D37}" type="pres">
      <dgm:prSet presAssocID="{16FB7119-C295-4ED6-B07E-F14202AC6B07}" presName="accentRepeatNode" presStyleLbl="solidFgAcc1" presStyleIdx="0" presStyleCnt="3"/>
      <dgm:spPr/>
    </dgm:pt>
    <dgm:pt modelId="{6E99DAB0-2612-487F-91F2-45BD67169CDF}" type="pres">
      <dgm:prSet presAssocID="{9587C644-1838-47D6-BA07-29FAAC80A4D8}" presName="text_2" presStyleLbl="node1" presStyleIdx="1" presStyleCnt="3">
        <dgm:presLayoutVars>
          <dgm:bulletEnabled val="1"/>
        </dgm:presLayoutVars>
      </dgm:prSet>
      <dgm:spPr/>
    </dgm:pt>
    <dgm:pt modelId="{3CD7BE31-B6AF-4EEA-8FBA-9A2EE4FF44A6}" type="pres">
      <dgm:prSet presAssocID="{9587C644-1838-47D6-BA07-29FAAC80A4D8}" presName="accent_2" presStyleCnt="0"/>
      <dgm:spPr/>
    </dgm:pt>
    <dgm:pt modelId="{B4F619F8-9E81-4588-8F68-C770909B4DA5}" type="pres">
      <dgm:prSet presAssocID="{9587C644-1838-47D6-BA07-29FAAC80A4D8}" presName="accentRepeatNode" presStyleLbl="solidFgAcc1" presStyleIdx="1" presStyleCnt="3"/>
      <dgm:spPr/>
    </dgm:pt>
    <dgm:pt modelId="{4F654225-0432-40F9-9151-A3FDBE2D19F2}" type="pres">
      <dgm:prSet presAssocID="{EDB06FE2-7B9A-4B21-A00C-5BC14FCFA195}" presName="text_3" presStyleLbl="node1" presStyleIdx="2" presStyleCnt="3">
        <dgm:presLayoutVars>
          <dgm:bulletEnabled val="1"/>
        </dgm:presLayoutVars>
      </dgm:prSet>
      <dgm:spPr/>
    </dgm:pt>
    <dgm:pt modelId="{5E31D6A5-F5FA-4B03-AECE-62E5A61A867F}" type="pres">
      <dgm:prSet presAssocID="{EDB06FE2-7B9A-4B21-A00C-5BC14FCFA195}" presName="accent_3" presStyleCnt="0"/>
      <dgm:spPr/>
    </dgm:pt>
    <dgm:pt modelId="{A827B1AA-5DE4-4080-8EDA-6024B9CCF7D4}" type="pres">
      <dgm:prSet presAssocID="{EDB06FE2-7B9A-4B21-A00C-5BC14FCFA195}" presName="accentRepeatNode" presStyleLbl="solidFgAcc1" presStyleIdx="2" presStyleCnt="3"/>
      <dgm:spPr/>
    </dgm:pt>
  </dgm:ptLst>
  <dgm:cxnLst>
    <dgm:cxn modelId="{A26BE534-1EFF-4A19-9580-F67114007D5D}" srcId="{6861A1C3-FAF2-4CE2-A5A2-E98EFB341CEA}" destId="{9587C644-1838-47D6-BA07-29FAAC80A4D8}" srcOrd="1" destOrd="0" parTransId="{340AC385-2AD9-4320-AD80-FA71568C8023}" sibTransId="{CC0802BE-4007-4032-9023-C5F36E6A172A}"/>
    <dgm:cxn modelId="{C2460C38-C845-4902-BD9A-489510F48EF1}" srcId="{6861A1C3-FAF2-4CE2-A5A2-E98EFB341CEA}" destId="{EDB06FE2-7B9A-4B21-A00C-5BC14FCFA195}" srcOrd="2" destOrd="0" parTransId="{2A2E9E48-5429-45E9-923E-8098B0CE78A4}" sibTransId="{7F174673-5AA2-4610-A44A-9CA7B4FF3569}"/>
    <dgm:cxn modelId="{74888943-DC7B-49A5-AB59-9EC9F38EDBB0}" type="presOf" srcId="{9587C644-1838-47D6-BA07-29FAAC80A4D8}" destId="{6E99DAB0-2612-487F-91F2-45BD67169CDF}" srcOrd="0" destOrd="0" presId="urn:microsoft.com/office/officeart/2008/layout/VerticalCurvedList"/>
    <dgm:cxn modelId="{57709046-EC46-4818-A9FD-6942181D0A6C}" type="presOf" srcId="{81BC8EFB-74DF-43BA-A23F-32976E445B79}" destId="{899A3FE5-D9C8-48A3-94EA-1F2075BC6365}" srcOrd="0" destOrd="0" presId="urn:microsoft.com/office/officeart/2008/layout/VerticalCurvedList"/>
    <dgm:cxn modelId="{B7D4BD4D-683A-47B0-B72C-14F3BFB455C8}" type="presOf" srcId="{EDB06FE2-7B9A-4B21-A00C-5BC14FCFA195}" destId="{4F654225-0432-40F9-9151-A3FDBE2D19F2}" srcOrd="0" destOrd="0" presId="urn:microsoft.com/office/officeart/2008/layout/VerticalCurvedList"/>
    <dgm:cxn modelId="{6AAA108E-FEE5-4E6C-84A5-65B3EBB4AD36}" type="presOf" srcId="{6861A1C3-FAF2-4CE2-A5A2-E98EFB341CEA}" destId="{7EC0B35B-60CE-44C0-9B67-9D50195011F1}" srcOrd="0" destOrd="0" presId="urn:microsoft.com/office/officeart/2008/layout/VerticalCurvedList"/>
    <dgm:cxn modelId="{C3A96B9A-E80A-4AB6-BF85-925A1175C1D3}" srcId="{6861A1C3-FAF2-4CE2-A5A2-E98EFB341CEA}" destId="{16FB7119-C295-4ED6-B07E-F14202AC6B07}" srcOrd="0" destOrd="0" parTransId="{8D48AC2E-37DA-4CE6-AE30-BBB271CC61CF}" sibTransId="{81BC8EFB-74DF-43BA-A23F-32976E445B79}"/>
    <dgm:cxn modelId="{DCBA82DA-3429-44A9-9D63-D84531644195}" type="presOf" srcId="{16FB7119-C295-4ED6-B07E-F14202AC6B07}" destId="{26F7896A-8C07-49E7-AEA3-6238148DE48F}" srcOrd="0" destOrd="0" presId="urn:microsoft.com/office/officeart/2008/layout/VerticalCurvedList"/>
    <dgm:cxn modelId="{E6CE521D-3C08-4354-9D6E-01DF3D664288}" type="presParOf" srcId="{7EC0B35B-60CE-44C0-9B67-9D50195011F1}" destId="{E9DD2940-C305-427A-85FF-A868AC2E6570}" srcOrd="0" destOrd="0" presId="urn:microsoft.com/office/officeart/2008/layout/VerticalCurvedList"/>
    <dgm:cxn modelId="{36FD86A1-6BBC-49A1-9E2A-0C6662FF44F5}" type="presParOf" srcId="{E9DD2940-C305-427A-85FF-A868AC2E6570}" destId="{65EA3B78-2618-4E16-B2C1-C6DCF9363875}" srcOrd="0" destOrd="0" presId="urn:microsoft.com/office/officeart/2008/layout/VerticalCurvedList"/>
    <dgm:cxn modelId="{4E361250-C44F-4A9A-885A-B382DD9FEEC4}" type="presParOf" srcId="{65EA3B78-2618-4E16-B2C1-C6DCF9363875}" destId="{2B2F9AE1-F49C-4B33-B0ED-F91D3FD16EAF}" srcOrd="0" destOrd="0" presId="urn:microsoft.com/office/officeart/2008/layout/VerticalCurvedList"/>
    <dgm:cxn modelId="{1A0D7E46-F4FF-4173-9303-DD25F177F21B}" type="presParOf" srcId="{65EA3B78-2618-4E16-B2C1-C6DCF9363875}" destId="{899A3FE5-D9C8-48A3-94EA-1F2075BC6365}" srcOrd="1" destOrd="0" presId="urn:microsoft.com/office/officeart/2008/layout/VerticalCurvedList"/>
    <dgm:cxn modelId="{5CC8A7F2-9E19-4C75-943C-A7B2398128B6}" type="presParOf" srcId="{65EA3B78-2618-4E16-B2C1-C6DCF9363875}" destId="{8978E56D-4DD7-407B-AB8A-A6BAA5BE981B}" srcOrd="2" destOrd="0" presId="urn:microsoft.com/office/officeart/2008/layout/VerticalCurvedList"/>
    <dgm:cxn modelId="{F433B5FB-F47C-4273-9CCB-CBE164AFC6C6}" type="presParOf" srcId="{65EA3B78-2618-4E16-B2C1-C6DCF9363875}" destId="{AF8E68F3-B1E6-46AE-B71E-E0170AADD92C}" srcOrd="3" destOrd="0" presId="urn:microsoft.com/office/officeart/2008/layout/VerticalCurvedList"/>
    <dgm:cxn modelId="{ADC5C1C7-7347-46B9-8551-EBD16C60DA24}" type="presParOf" srcId="{E9DD2940-C305-427A-85FF-A868AC2E6570}" destId="{26F7896A-8C07-49E7-AEA3-6238148DE48F}" srcOrd="1" destOrd="0" presId="urn:microsoft.com/office/officeart/2008/layout/VerticalCurvedList"/>
    <dgm:cxn modelId="{7766250D-FA69-471F-84FC-068D1CDF56C8}" type="presParOf" srcId="{E9DD2940-C305-427A-85FF-A868AC2E6570}" destId="{0C8F714B-2D05-498A-8220-663EAA079AC8}" srcOrd="2" destOrd="0" presId="urn:microsoft.com/office/officeart/2008/layout/VerticalCurvedList"/>
    <dgm:cxn modelId="{921DB5A6-7ED8-4350-ACBC-84D14A7C97A0}" type="presParOf" srcId="{0C8F714B-2D05-498A-8220-663EAA079AC8}" destId="{3DDA1777-F5B6-4ACA-8663-A9D619CB9D37}" srcOrd="0" destOrd="0" presId="urn:microsoft.com/office/officeart/2008/layout/VerticalCurvedList"/>
    <dgm:cxn modelId="{D7DE501D-D3DA-4932-BEC4-A0DC56C0EF9D}" type="presParOf" srcId="{E9DD2940-C305-427A-85FF-A868AC2E6570}" destId="{6E99DAB0-2612-487F-91F2-45BD67169CDF}" srcOrd="3" destOrd="0" presId="urn:microsoft.com/office/officeart/2008/layout/VerticalCurvedList"/>
    <dgm:cxn modelId="{2DC87968-4E03-48B8-B0DC-A37B20DCC71F}" type="presParOf" srcId="{E9DD2940-C305-427A-85FF-A868AC2E6570}" destId="{3CD7BE31-B6AF-4EEA-8FBA-9A2EE4FF44A6}" srcOrd="4" destOrd="0" presId="urn:microsoft.com/office/officeart/2008/layout/VerticalCurvedList"/>
    <dgm:cxn modelId="{AC0627F8-2FE5-467C-8594-143FD1C672AF}" type="presParOf" srcId="{3CD7BE31-B6AF-4EEA-8FBA-9A2EE4FF44A6}" destId="{B4F619F8-9E81-4588-8F68-C770909B4DA5}" srcOrd="0" destOrd="0" presId="urn:microsoft.com/office/officeart/2008/layout/VerticalCurvedList"/>
    <dgm:cxn modelId="{D6904EC4-3962-41C4-AF0A-0D678D45EE39}" type="presParOf" srcId="{E9DD2940-C305-427A-85FF-A868AC2E6570}" destId="{4F654225-0432-40F9-9151-A3FDBE2D19F2}" srcOrd="5" destOrd="0" presId="urn:microsoft.com/office/officeart/2008/layout/VerticalCurvedList"/>
    <dgm:cxn modelId="{1C2A100A-A68B-416E-BA18-CB23AF400B8B}" type="presParOf" srcId="{E9DD2940-C305-427A-85FF-A868AC2E6570}" destId="{5E31D6A5-F5FA-4B03-AECE-62E5A61A867F}" srcOrd="6" destOrd="0" presId="urn:microsoft.com/office/officeart/2008/layout/VerticalCurvedList"/>
    <dgm:cxn modelId="{CCF1D0D8-7C72-4AB1-9154-5E189F99EB11}" type="presParOf" srcId="{5E31D6A5-F5FA-4B03-AECE-62E5A61A867F}" destId="{A827B1AA-5DE4-4080-8EDA-6024B9CCF7D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9A3FE5-D9C8-48A3-94EA-1F2075BC6365}">
      <dsp:nvSpPr>
        <dsp:cNvPr id="0" name=""/>
        <dsp:cNvSpPr/>
      </dsp:nvSpPr>
      <dsp:spPr>
        <a:xfrm>
          <a:off x="-4586853" y="-703270"/>
          <a:ext cx="5463928" cy="5463928"/>
        </a:xfrm>
        <a:prstGeom prst="blockArc">
          <a:avLst>
            <a:gd name="adj1" fmla="val 18900000"/>
            <a:gd name="adj2" fmla="val 2700000"/>
            <a:gd name="adj3" fmla="val 395"/>
          </a:avLst>
        </a:prstGeom>
        <a:noFill/>
        <a:ln w="34925" cap="flat" cmpd="sng" algn="in">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F7896A-8C07-49E7-AEA3-6238148DE48F}">
      <dsp:nvSpPr>
        <dsp:cNvPr id="0" name=""/>
        <dsp:cNvSpPr/>
      </dsp:nvSpPr>
      <dsp:spPr>
        <a:xfrm>
          <a:off x="564075" y="405738"/>
          <a:ext cx="9807095" cy="811477"/>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4110" tIns="111760" rIns="111760" bIns="111760" numCol="1" spcCol="1270" anchor="ctr" anchorCtr="0">
          <a:noAutofit/>
        </a:bodyPr>
        <a:lstStyle/>
        <a:p>
          <a:pPr marL="0" lvl="0" indent="0" algn="l" defTabSz="1955800">
            <a:lnSpc>
              <a:spcPct val="90000"/>
            </a:lnSpc>
            <a:spcBef>
              <a:spcPct val="0"/>
            </a:spcBef>
            <a:spcAft>
              <a:spcPct val="35000"/>
            </a:spcAft>
            <a:buNone/>
          </a:pPr>
          <a:r>
            <a:rPr lang="vi-VN" sz="4400" kern="1200" dirty="0" err="1">
              <a:latin typeface="Times New Roman" panose="02020603050405020304" pitchFamily="18" charset="0"/>
              <a:cs typeface="Times New Roman" panose="02020603050405020304" pitchFamily="18" charset="0"/>
            </a:rPr>
            <a:t>Chapter</a:t>
          </a:r>
          <a:r>
            <a:rPr lang="vi-VN" sz="4400" kern="1200" baseline="0" dirty="0">
              <a:latin typeface="Times New Roman" panose="02020603050405020304" pitchFamily="18" charset="0"/>
              <a:cs typeface="Times New Roman" panose="02020603050405020304" pitchFamily="18" charset="0"/>
            </a:rPr>
            <a:t> 1:Wave</a:t>
          </a:r>
          <a:endParaRPr lang="vi-VN" sz="4400" kern="1200" dirty="0">
            <a:latin typeface="Times New Roman" panose="02020603050405020304" pitchFamily="18" charset="0"/>
            <a:cs typeface="Times New Roman" panose="02020603050405020304" pitchFamily="18" charset="0"/>
          </a:endParaRPr>
        </a:p>
      </dsp:txBody>
      <dsp:txXfrm>
        <a:off x="564075" y="405738"/>
        <a:ext cx="9807095" cy="811477"/>
      </dsp:txXfrm>
    </dsp:sp>
    <dsp:sp modelId="{3DDA1777-F5B6-4ACA-8663-A9D619CB9D37}">
      <dsp:nvSpPr>
        <dsp:cNvPr id="0" name=""/>
        <dsp:cNvSpPr/>
      </dsp:nvSpPr>
      <dsp:spPr>
        <a:xfrm>
          <a:off x="56901" y="304304"/>
          <a:ext cx="1014346" cy="1014346"/>
        </a:xfrm>
        <a:prstGeom prst="ellipse">
          <a:avLst/>
        </a:prstGeom>
        <a:solidFill>
          <a:schemeClr val="lt2">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6E99DAB0-2612-487F-91F2-45BD67169CDF}">
      <dsp:nvSpPr>
        <dsp:cNvPr id="0" name=""/>
        <dsp:cNvSpPr/>
      </dsp:nvSpPr>
      <dsp:spPr>
        <a:xfrm>
          <a:off x="859047" y="1622954"/>
          <a:ext cx="9512123" cy="811477"/>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4110" tIns="111760" rIns="111760" bIns="111760" numCol="1" spcCol="1270" anchor="ctr" anchorCtr="0">
          <a:noAutofit/>
        </a:bodyPr>
        <a:lstStyle/>
        <a:p>
          <a:pPr marL="0" lvl="0" indent="0" algn="l" defTabSz="1955800">
            <a:lnSpc>
              <a:spcPct val="90000"/>
            </a:lnSpc>
            <a:spcBef>
              <a:spcPct val="0"/>
            </a:spcBef>
            <a:spcAft>
              <a:spcPct val="35000"/>
            </a:spcAft>
            <a:buNone/>
          </a:pPr>
          <a:r>
            <a:rPr lang="vi-VN" sz="4400" kern="1200" dirty="0" err="1">
              <a:latin typeface="Times New Roman" panose="02020603050405020304" pitchFamily="18" charset="0"/>
              <a:cs typeface="Times New Roman" panose="02020603050405020304" pitchFamily="18" charset="0"/>
            </a:rPr>
            <a:t>Chapter</a:t>
          </a:r>
          <a:r>
            <a:rPr lang="vi-VN" sz="4400" kern="1200" baseline="0" dirty="0">
              <a:latin typeface="Times New Roman" panose="02020603050405020304" pitchFamily="18" charset="0"/>
              <a:cs typeface="Times New Roman" panose="02020603050405020304" pitchFamily="18" charset="0"/>
            </a:rPr>
            <a:t> 2: </a:t>
          </a:r>
          <a:r>
            <a:rPr lang="vi-VN" sz="4400" kern="1200" baseline="0" dirty="0" err="1">
              <a:latin typeface="Times New Roman" panose="02020603050405020304" pitchFamily="18" charset="0"/>
              <a:cs typeface="Times New Roman" panose="02020603050405020304" pitchFamily="18" charset="0"/>
            </a:rPr>
            <a:t>Light</a:t>
          </a:r>
          <a:endParaRPr lang="vi-VN" sz="4400" kern="1200" dirty="0">
            <a:latin typeface="Times New Roman" panose="02020603050405020304" pitchFamily="18" charset="0"/>
            <a:cs typeface="Times New Roman" panose="02020603050405020304" pitchFamily="18" charset="0"/>
          </a:endParaRPr>
        </a:p>
      </dsp:txBody>
      <dsp:txXfrm>
        <a:off x="859047" y="1622954"/>
        <a:ext cx="9512123" cy="811477"/>
      </dsp:txXfrm>
    </dsp:sp>
    <dsp:sp modelId="{B4F619F8-9E81-4588-8F68-C770909B4DA5}">
      <dsp:nvSpPr>
        <dsp:cNvPr id="0" name=""/>
        <dsp:cNvSpPr/>
      </dsp:nvSpPr>
      <dsp:spPr>
        <a:xfrm>
          <a:off x="351873" y="1521520"/>
          <a:ext cx="1014346" cy="1014346"/>
        </a:xfrm>
        <a:prstGeom prst="ellipse">
          <a:avLst/>
        </a:prstGeom>
        <a:solidFill>
          <a:schemeClr val="lt2">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4F654225-0432-40F9-9151-A3FDBE2D19F2}">
      <dsp:nvSpPr>
        <dsp:cNvPr id="0" name=""/>
        <dsp:cNvSpPr/>
      </dsp:nvSpPr>
      <dsp:spPr>
        <a:xfrm>
          <a:off x="564075" y="2840170"/>
          <a:ext cx="9807095" cy="811477"/>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4110" tIns="111760" rIns="111760" bIns="111760" numCol="1" spcCol="1270" anchor="ctr" anchorCtr="0">
          <a:noAutofit/>
        </a:bodyPr>
        <a:lstStyle/>
        <a:p>
          <a:pPr marL="0" lvl="0" indent="0" algn="l" defTabSz="1955800">
            <a:lnSpc>
              <a:spcPct val="90000"/>
            </a:lnSpc>
            <a:spcBef>
              <a:spcPct val="0"/>
            </a:spcBef>
            <a:spcAft>
              <a:spcPct val="35000"/>
            </a:spcAft>
            <a:buNone/>
          </a:pPr>
          <a:r>
            <a:rPr lang="vi-VN" sz="4400" kern="1200" dirty="0" err="1">
              <a:latin typeface="Times New Roman" panose="02020603050405020304" pitchFamily="18" charset="0"/>
              <a:cs typeface="Times New Roman" panose="02020603050405020304" pitchFamily="18" charset="0"/>
            </a:rPr>
            <a:t>Review</a:t>
          </a:r>
          <a:endParaRPr lang="vi-VN" sz="4400" kern="1200" dirty="0">
            <a:latin typeface="Times New Roman" panose="02020603050405020304" pitchFamily="18" charset="0"/>
            <a:cs typeface="Times New Roman" panose="02020603050405020304" pitchFamily="18" charset="0"/>
          </a:endParaRPr>
        </a:p>
      </dsp:txBody>
      <dsp:txXfrm>
        <a:off x="564075" y="2840170"/>
        <a:ext cx="9807095" cy="811477"/>
      </dsp:txXfrm>
    </dsp:sp>
    <dsp:sp modelId="{A827B1AA-5DE4-4080-8EDA-6024B9CCF7D4}">
      <dsp:nvSpPr>
        <dsp:cNvPr id="0" name=""/>
        <dsp:cNvSpPr/>
      </dsp:nvSpPr>
      <dsp:spPr>
        <a:xfrm>
          <a:off x="56901" y="2738736"/>
          <a:ext cx="1014346" cy="1014346"/>
        </a:xfrm>
        <a:prstGeom prst="ellipse">
          <a:avLst/>
        </a:prstGeom>
        <a:solidFill>
          <a:schemeClr val="lt2">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vi-VN"/>
              <a:t>Bấm để sửa kiểu tiêu đề Bản cái</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E625CFE9-41A5-4D8D-9C3B-C82822E89409}" type="datetimeFigureOut">
              <a:rPr lang="vi-VN" smtClean="0"/>
              <a:t>06/04/2019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062C6FE-7F3C-4BD4-A28A-741D085B6DD6}" type="slidenum">
              <a:rPr lang="vi-VN" smtClean="0"/>
              <a:t>‹#›</a:t>
            </a:fld>
            <a:endParaRPr lang="vi-VN"/>
          </a:p>
        </p:txBody>
      </p:sp>
    </p:spTree>
    <p:extLst>
      <p:ext uri="{BB962C8B-B14F-4D97-AF65-F5344CB8AC3E}">
        <p14:creationId xmlns:p14="http://schemas.microsoft.com/office/powerpoint/2010/main" val="102044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E625CFE9-41A5-4D8D-9C3B-C82822E89409}" type="datetimeFigureOut">
              <a:rPr lang="vi-VN" smtClean="0"/>
              <a:t>06/04/2019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062C6FE-7F3C-4BD4-A28A-741D085B6DD6}" type="slidenum">
              <a:rPr lang="vi-VN" smtClean="0"/>
              <a:t>‹#›</a:t>
            </a:fld>
            <a:endParaRPr lang="vi-VN"/>
          </a:p>
        </p:txBody>
      </p:sp>
    </p:spTree>
    <p:extLst>
      <p:ext uri="{BB962C8B-B14F-4D97-AF65-F5344CB8AC3E}">
        <p14:creationId xmlns:p14="http://schemas.microsoft.com/office/powerpoint/2010/main" val="807485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vi-VN"/>
              <a:t>Bấm để sửa kiểu tiêu đề Bản cái</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p>
            <a:fld id="{E625CFE9-41A5-4D8D-9C3B-C82822E89409}" type="datetimeFigureOut">
              <a:rPr lang="vi-VN" smtClean="0"/>
              <a:t>06/04/2019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062C6FE-7F3C-4BD4-A28A-741D085B6DD6}" type="slidenum">
              <a:rPr lang="vi-VN" smtClean="0"/>
              <a:t>‹#›</a:t>
            </a:fld>
            <a:endParaRPr lang="vi-VN"/>
          </a:p>
        </p:txBody>
      </p:sp>
    </p:spTree>
    <p:extLst>
      <p:ext uri="{BB962C8B-B14F-4D97-AF65-F5344CB8AC3E}">
        <p14:creationId xmlns:p14="http://schemas.microsoft.com/office/powerpoint/2010/main" val="3176416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vi-VN"/>
              <a:t>Bấm để sửa kiểu tiêu đề Bản cái</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625CFE9-41A5-4D8D-9C3B-C82822E89409}" type="datetimeFigureOut">
              <a:rPr lang="vi-VN" smtClean="0"/>
              <a:t>06/04/2019</a:t>
            </a:fld>
            <a:endParaRPr lang="vi-V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vi-V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062C6FE-7F3C-4BD4-A28A-741D085B6DD6}" type="slidenum">
              <a:rPr lang="vi-VN" smtClean="0"/>
              <a:t>‹#›</a:t>
            </a:fld>
            <a:endParaRPr lang="vi-V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94281720"/>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E625CFE9-41A5-4D8D-9C3B-C82822E89409}" type="datetimeFigureOut">
              <a:rPr lang="vi-VN" smtClean="0"/>
              <a:t>06/04/2019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062C6FE-7F3C-4BD4-A28A-741D085B6DD6}" type="slidenum">
              <a:rPr lang="vi-VN" smtClean="0"/>
              <a:t>‹#›</a:t>
            </a:fld>
            <a:endParaRPr lang="vi-VN"/>
          </a:p>
        </p:txBody>
      </p:sp>
    </p:spTree>
    <p:extLst>
      <p:ext uri="{BB962C8B-B14F-4D97-AF65-F5344CB8AC3E}">
        <p14:creationId xmlns:p14="http://schemas.microsoft.com/office/powerpoint/2010/main" val="2052800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Đầu trang của Phầ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vi-VN"/>
              <a:t>Bấm để sửa kiểu tiêu đề Bản cái</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625CFE9-41A5-4D8D-9C3B-C82822E89409}" type="datetimeFigureOut">
              <a:rPr lang="vi-VN" smtClean="0"/>
              <a:t>06/04/2019</a:t>
            </a:fld>
            <a:endParaRPr lang="vi-V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vi-V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062C6FE-7F3C-4BD4-A28A-741D085B6DD6}" type="slidenum">
              <a:rPr lang="vi-VN" smtClean="0"/>
              <a:t>‹#›</a:t>
            </a:fld>
            <a:endParaRPr lang="vi-V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33032187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vi-VN"/>
              <a:t>Bấm để sửa kiểu tiêu đề Bản cái</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E625CFE9-41A5-4D8D-9C3B-C82822E89409}" type="datetimeFigureOut">
              <a:rPr lang="vi-VN" smtClean="0"/>
              <a:t>06/04/2019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062C6FE-7F3C-4BD4-A28A-741D085B6DD6}" type="slidenum">
              <a:rPr lang="vi-VN" smtClean="0"/>
              <a:t>‹#›</a:t>
            </a:fld>
            <a:endParaRPr lang="vi-VN"/>
          </a:p>
        </p:txBody>
      </p:sp>
    </p:spTree>
    <p:extLst>
      <p:ext uri="{BB962C8B-B14F-4D97-AF65-F5344CB8AC3E}">
        <p14:creationId xmlns:p14="http://schemas.microsoft.com/office/powerpoint/2010/main" val="4219404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vi-VN"/>
              <a:t>Bấm để sửa kiểu tiêu đề Bản cái</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E625CFE9-41A5-4D8D-9C3B-C82822E89409}" type="datetimeFigureOut">
              <a:rPr lang="vi-VN" smtClean="0"/>
              <a:t>06/04/2019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4062C6FE-7F3C-4BD4-A28A-741D085B6DD6}" type="slidenum">
              <a:rPr lang="vi-VN" smtClean="0"/>
              <a:t>‹#›</a:t>
            </a:fld>
            <a:endParaRPr lang="vi-VN"/>
          </a:p>
        </p:txBody>
      </p:sp>
    </p:spTree>
    <p:extLst>
      <p:ext uri="{BB962C8B-B14F-4D97-AF65-F5344CB8AC3E}">
        <p14:creationId xmlns:p14="http://schemas.microsoft.com/office/powerpoint/2010/main" val="683099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E625CFE9-41A5-4D8D-9C3B-C82822E89409}" type="datetimeFigureOut">
              <a:rPr lang="vi-VN" smtClean="0"/>
              <a:t>06/04/2019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4062C6FE-7F3C-4BD4-A28A-741D085B6DD6}" type="slidenum">
              <a:rPr lang="vi-VN" smtClean="0"/>
              <a:t>‹#›</a:t>
            </a:fld>
            <a:endParaRPr lang="vi-VN"/>
          </a:p>
        </p:txBody>
      </p:sp>
    </p:spTree>
    <p:extLst>
      <p:ext uri="{BB962C8B-B14F-4D97-AF65-F5344CB8AC3E}">
        <p14:creationId xmlns:p14="http://schemas.microsoft.com/office/powerpoint/2010/main" val="3574845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5CFE9-41A5-4D8D-9C3B-C82822E89409}" type="datetimeFigureOut">
              <a:rPr lang="vi-VN" smtClean="0"/>
              <a:t>06/04/2019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4062C6FE-7F3C-4BD4-A28A-741D085B6DD6}" type="slidenum">
              <a:rPr lang="vi-VN" smtClean="0"/>
              <a:t>‹#›</a:t>
            </a:fld>
            <a:endParaRPr lang="vi-VN"/>
          </a:p>
        </p:txBody>
      </p:sp>
    </p:spTree>
    <p:extLst>
      <p:ext uri="{BB962C8B-B14F-4D97-AF65-F5344CB8AC3E}">
        <p14:creationId xmlns:p14="http://schemas.microsoft.com/office/powerpoint/2010/main" val="319155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Nội dung với Chú thích">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vi-VN"/>
              <a:t>Bấm để sửa kiểu tiêu đề Bản cái</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625CFE9-41A5-4D8D-9C3B-C82822E89409}" type="datetimeFigureOut">
              <a:rPr lang="vi-VN" smtClean="0"/>
              <a:t>06/04/2019</a:t>
            </a:fld>
            <a:endParaRPr lang="vi-V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vi-V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62C6FE-7F3C-4BD4-A28A-741D085B6DD6}" type="slidenum">
              <a:rPr lang="vi-VN" smtClean="0"/>
              <a:t>‹#›</a:t>
            </a:fld>
            <a:endParaRPr lang="vi-V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8491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E625CFE9-41A5-4D8D-9C3B-C82822E89409}" type="datetimeFigureOut">
              <a:rPr lang="vi-VN" smtClean="0"/>
              <a:t>06/04/2019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062C6FE-7F3C-4BD4-A28A-741D085B6DD6}" type="slidenum">
              <a:rPr lang="vi-VN" smtClean="0"/>
              <a:t>‹#›</a:t>
            </a:fld>
            <a:endParaRPr lang="vi-VN"/>
          </a:p>
        </p:txBody>
      </p:sp>
    </p:spTree>
    <p:extLst>
      <p:ext uri="{BB962C8B-B14F-4D97-AF65-F5344CB8AC3E}">
        <p14:creationId xmlns:p14="http://schemas.microsoft.com/office/powerpoint/2010/main" val="2735598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Ảnh với Chú thích">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625CFE9-41A5-4D8D-9C3B-C82822E89409}" type="datetimeFigureOut">
              <a:rPr lang="vi-VN" smtClean="0"/>
              <a:t>06/04/2019</a:t>
            </a:fld>
            <a:endParaRPr lang="vi-V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vi-V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62C6FE-7F3C-4BD4-A28A-741D085B6DD6}" type="slidenum">
              <a:rPr lang="vi-VN" smtClean="0"/>
              <a:t>‹#›</a:t>
            </a:fld>
            <a:endParaRPr lang="vi-V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83105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E625CFE9-41A5-4D8D-9C3B-C82822E89409}" type="datetimeFigureOut">
              <a:rPr lang="vi-VN" smtClean="0"/>
              <a:t>06/04/2019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062C6FE-7F3C-4BD4-A28A-741D085B6DD6}" type="slidenum">
              <a:rPr lang="vi-VN" smtClean="0"/>
              <a:t>‹#›</a:t>
            </a:fld>
            <a:endParaRPr lang="vi-VN"/>
          </a:p>
        </p:txBody>
      </p:sp>
    </p:spTree>
    <p:extLst>
      <p:ext uri="{BB962C8B-B14F-4D97-AF65-F5344CB8AC3E}">
        <p14:creationId xmlns:p14="http://schemas.microsoft.com/office/powerpoint/2010/main" val="10260694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E625CFE9-41A5-4D8D-9C3B-C82822E89409}" type="datetimeFigureOut">
              <a:rPr lang="vi-VN" smtClean="0"/>
              <a:t>06/04/2019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062C6FE-7F3C-4BD4-A28A-741D085B6DD6}" type="slidenum">
              <a:rPr lang="vi-VN" smtClean="0"/>
              <a:t>‹#›</a:t>
            </a:fld>
            <a:endParaRPr lang="vi-VN"/>
          </a:p>
        </p:txBody>
      </p:sp>
    </p:spTree>
    <p:extLst>
      <p:ext uri="{BB962C8B-B14F-4D97-AF65-F5344CB8AC3E}">
        <p14:creationId xmlns:p14="http://schemas.microsoft.com/office/powerpoint/2010/main" val="243230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vi-VN"/>
              <a:t>Bấm để sửa kiểu tiêu đề Bản cái</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E625CFE9-41A5-4D8D-9C3B-C82822E89409}" type="datetimeFigureOut">
              <a:rPr lang="vi-VN" smtClean="0"/>
              <a:t>06/04/2019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062C6FE-7F3C-4BD4-A28A-741D085B6DD6}" type="slidenum">
              <a:rPr lang="vi-VN" smtClean="0"/>
              <a:t>‹#›</a:t>
            </a:fld>
            <a:endParaRPr lang="vi-VN"/>
          </a:p>
        </p:txBody>
      </p:sp>
    </p:spTree>
    <p:extLst>
      <p:ext uri="{BB962C8B-B14F-4D97-AF65-F5344CB8AC3E}">
        <p14:creationId xmlns:p14="http://schemas.microsoft.com/office/powerpoint/2010/main" val="201662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E625CFE9-41A5-4D8D-9C3B-C82822E89409}" type="datetimeFigureOut">
              <a:rPr lang="vi-VN" smtClean="0"/>
              <a:t>06/04/2019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062C6FE-7F3C-4BD4-A28A-741D085B6DD6}" type="slidenum">
              <a:rPr lang="vi-VN" smtClean="0"/>
              <a:t>‹#›</a:t>
            </a:fld>
            <a:endParaRPr lang="vi-VN"/>
          </a:p>
        </p:txBody>
      </p:sp>
    </p:spTree>
    <p:extLst>
      <p:ext uri="{BB962C8B-B14F-4D97-AF65-F5344CB8AC3E}">
        <p14:creationId xmlns:p14="http://schemas.microsoft.com/office/powerpoint/2010/main" val="247171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hép so sán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845127" y="2507550"/>
            <a:ext cx="5156200" cy="3680525"/>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172200" y="2507550"/>
            <a:ext cx="5181601" cy="3680525"/>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Date Placeholder 6"/>
          <p:cNvSpPr>
            <a:spLocks noGrp="1"/>
          </p:cNvSpPr>
          <p:nvPr>
            <p:ph type="dt" sz="half" idx="10"/>
          </p:nvPr>
        </p:nvSpPr>
        <p:spPr/>
        <p:txBody>
          <a:bodyPr/>
          <a:lstStyle/>
          <a:p>
            <a:fld id="{E625CFE9-41A5-4D8D-9C3B-C82822E89409}" type="datetimeFigureOut">
              <a:rPr lang="vi-VN" smtClean="0"/>
              <a:t>06/04/2019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4062C6FE-7F3C-4BD4-A28A-741D085B6DD6}" type="slidenum">
              <a:rPr lang="vi-VN" smtClean="0"/>
              <a:t>‹#›</a:t>
            </a:fld>
            <a:endParaRPr lang="vi-VN"/>
          </a:p>
        </p:txBody>
      </p:sp>
      <p:sp>
        <p:nvSpPr>
          <p:cNvPr id="10" name="Title 9"/>
          <p:cNvSpPr>
            <a:spLocks noGrp="1"/>
          </p:cNvSpPr>
          <p:nvPr>
            <p:ph type="title"/>
          </p:nvPr>
        </p:nvSpPr>
        <p:spPr/>
        <p:txBody>
          <a:bodyPr/>
          <a:lstStyle/>
          <a:p>
            <a:r>
              <a:rPr lang="vi-VN"/>
              <a:t>Bấm để sửa kiểu tiêu đề Bản cái</a:t>
            </a:r>
            <a:endParaRPr lang="en-US" dirty="0"/>
          </a:p>
        </p:txBody>
      </p:sp>
    </p:spTree>
    <p:extLst>
      <p:ext uri="{BB962C8B-B14F-4D97-AF65-F5344CB8AC3E}">
        <p14:creationId xmlns:p14="http://schemas.microsoft.com/office/powerpoint/2010/main" val="3256946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ỉ Tiêu đề">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625CFE9-41A5-4D8D-9C3B-C82822E89409}" type="datetimeFigureOut">
              <a:rPr lang="vi-VN" smtClean="0"/>
              <a:t>06/04/2019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4062C6FE-7F3C-4BD4-A28A-741D085B6DD6}" type="slidenum">
              <a:rPr lang="vi-VN" smtClean="0"/>
              <a:t>‹#›</a:t>
            </a:fld>
            <a:endParaRPr lang="vi-VN"/>
          </a:p>
        </p:txBody>
      </p:sp>
      <p:sp>
        <p:nvSpPr>
          <p:cNvPr id="6" name="Title 5"/>
          <p:cNvSpPr>
            <a:spLocks noGrp="1"/>
          </p:cNvSpPr>
          <p:nvPr>
            <p:ph type="title"/>
          </p:nvPr>
        </p:nvSpPr>
        <p:spPr/>
        <p:txBody>
          <a:bodyPr/>
          <a:lstStyle/>
          <a:p>
            <a:r>
              <a:rPr lang="vi-VN"/>
              <a:t>Bấm để sửa kiểu tiêu đề Bản cái</a:t>
            </a:r>
            <a:endParaRPr lang="en-US"/>
          </a:p>
        </p:txBody>
      </p:sp>
    </p:spTree>
    <p:extLst>
      <p:ext uri="{BB962C8B-B14F-4D97-AF65-F5344CB8AC3E}">
        <p14:creationId xmlns:p14="http://schemas.microsoft.com/office/powerpoint/2010/main" val="2284134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5CFE9-41A5-4D8D-9C3B-C82822E89409}" type="datetimeFigureOut">
              <a:rPr lang="vi-VN" smtClean="0"/>
              <a:t>06/04/2019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4062C6FE-7F3C-4BD4-A28A-741D085B6DD6}" type="slidenum">
              <a:rPr lang="vi-VN" smtClean="0"/>
              <a:t>‹#›</a:t>
            </a:fld>
            <a:endParaRPr lang="vi-VN"/>
          </a:p>
        </p:txBody>
      </p:sp>
    </p:spTree>
    <p:extLst>
      <p:ext uri="{BB962C8B-B14F-4D97-AF65-F5344CB8AC3E}">
        <p14:creationId xmlns:p14="http://schemas.microsoft.com/office/powerpoint/2010/main" val="3998871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vi-VN"/>
              <a:t>Bấm để sửa kiểu tiêu đề Bản cái</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E625CFE9-41A5-4D8D-9C3B-C82822E89409}" type="datetimeFigureOut">
              <a:rPr lang="vi-VN" smtClean="0"/>
              <a:t>06/04/2019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062C6FE-7F3C-4BD4-A28A-741D085B6DD6}" type="slidenum">
              <a:rPr lang="vi-VN" smtClean="0"/>
              <a:t>‹#›</a:t>
            </a:fld>
            <a:endParaRPr lang="vi-VN"/>
          </a:p>
        </p:txBody>
      </p:sp>
    </p:spTree>
    <p:extLst>
      <p:ext uri="{BB962C8B-B14F-4D97-AF65-F5344CB8AC3E}">
        <p14:creationId xmlns:p14="http://schemas.microsoft.com/office/powerpoint/2010/main" val="264016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vi-VN"/>
              <a:t>Bấm để sửa kiểu tiêu đề Bản cái</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E625CFE9-41A5-4D8D-9C3B-C82822E89409}" type="datetimeFigureOut">
              <a:rPr lang="vi-VN" smtClean="0"/>
              <a:t>06/04/2019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062C6FE-7F3C-4BD4-A28A-741D085B6DD6}" type="slidenum">
              <a:rPr lang="vi-VN" smtClean="0"/>
              <a:t>‹#›</a:t>
            </a:fld>
            <a:endParaRPr lang="vi-VN"/>
          </a:p>
        </p:txBody>
      </p:sp>
    </p:spTree>
    <p:extLst>
      <p:ext uri="{BB962C8B-B14F-4D97-AF65-F5344CB8AC3E}">
        <p14:creationId xmlns:p14="http://schemas.microsoft.com/office/powerpoint/2010/main" val="1559718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625CFE9-41A5-4D8D-9C3B-C82822E89409}" type="datetimeFigureOut">
              <a:rPr lang="vi-VN" smtClean="0"/>
              <a:t>06/04/2019</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vi-VN"/>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062C6FE-7F3C-4BD4-A28A-741D085B6DD6}" type="slidenum">
              <a:rPr lang="vi-VN" smtClean="0"/>
              <a:t>‹#›</a:t>
            </a:fld>
            <a:endParaRPr lang="vi-VN"/>
          </a:p>
        </p:txBody>
      </p:sp>
    </p:spTree>
    <p:extLst>
      <p:ext uri="{BB962C8B-B14F-4D97-AF65-F5344CB8AC3E}">
        <p14:creationId xmlns:p14="http://schemas.microsoft.com/office/powerpoint/2010/main" val="67986860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625CFE9-41A5-4D8D-9C3B-C82822E89409}" type="datetimeFigureOut">
              <a:rPr lang="vi-VN" smtClean="0"/>
              <a:t>06/04/2019</a:t>
            </a:fld>
            <a:endParaRPr lang="vi-V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vi-V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062C6FE-7F3C-4BD4-A28A-741D085B6DD6}" type="slidenum">
              <a:rPr lang="vi-VN" smtClean="0"/>
              <a:t>‹#›</a:t>
            </a:fld>
            <a:endParaRPr lang="vi-V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439654"/>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5" Type="http://schemas.openxmlformats.org/officeDocument/2006/relationships/image" Target="../media/image11.jpg"/><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30.png"/><Relationship Id="rId1" Type="http://schemas.openxmlformats.org/officeDocument/2006/relationships/slideLayout" Target="../slideLayouts/slideLayout13.xml"/><Relationship Id="rId4" Type="http://schemas.openxmlformats.org/officeDocument/2006/relationships/image" Target="../media/image380.png"/></Relationships>
</file>

<file path=ppt/slides/_rels/slide39.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4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370.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48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image" Target="../media/image490.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440.png"/><Relationship Id="rId1" Type="http://schemas.openxmlformats.org/officeDocument/2006/relationships/slideLayout" Target="../slideLayouts/slideLayout13.xml"/><Relationship Id="rId4" Type="http://schemas.openxmlformats.org/officeDocument/2006/relationships/image" Target="../media/image50.wmf"/></Relationships>
</file>

<file path=ppt/slides/_rels/slide54.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477D5B7-0EE3-4920-90B1-DAF51C7A5874}"/>
              </a:ext>
            </a:extLst>
          </p:cNvPr>
          <p:cNvSpPr>
            <a:spLocks noGrp="1"/>
          </p:cNvSpPr>
          <p:nvPr>
            <p:ph type="ctrTitle"/>
          </p:nvPr>
        </p:nvSpPr>
        <p:spPr>
          <a:xfrm>
            <a:off x="1176291" y="1575125"/>
            <a:ext cx="9839417" cy="2387600"/>
          </a:xfrm>
        </p:spPr>
        <p:txBody>
          <a:bodyPr>
            <a:normAutofit/>
          </a:bodyPr>
          <a:lstStyle/>
          <a:p>
            <a:pPr algn="ctr"/>
            <a:r>
              <a:rPr lang="vi-VN" sz="8000" dirty="0">
                <a:latin typeface="Times New Roman" panose="02020603050405020304" pitchFamily="18" charset="0"/>
                <a:cs typeface="Times New Roman" panose="02020603050405020304" pitchFamily="18" charset="0"/>
              </a:rPr>
              <a:t>TUTORIAL CLASS </a:t>
            </a:r>
            <a:br>
              <a:rPr lang="vi-VN" dirty="0">
                <a:latin typeface="Times New Roman" panose="02020603050405020304" pitchFamily="18" charset="0"/>
                <a:cs typeface="Times New Roman" panose="02020603050405020304" pitchFamily="18" charset="0"/>
              </a:rPr>
            </a:br>
            <a:r>
              <a:rPr lang="vi-VN" sz="3200" dirty="0">
                <a:latin typeface="Times New Roman" panose="02020603050405020304" pitchFamily="18" charset="0"/>
                <a:cs typeface="Times New Roman" panose="02020603050405020304" pitchFamily="18" charset="0"/>
              </a:rPr>
              <a:t>(</a:t>
            </a:r>
            <a:r>
              <a:rPr lang="vi-VN" sz="3200" dirty="0" err="1">
                <a:latin typeface="Times New Roman" panose="02020603050405020304" pitchFamily="18" charset="0"/>
                <a:cs typeface="Times New Roman" panose="02020603050405020304" pitchFamily="18" charset="0"/>
              </a:rPr>
              <a:t>Physics</a:t>
            </a:r>
            <a:r>
              <a:rPr lang="vi-VN" sz="3200" dirty="0">
                <a:latin typeface="Times New Roman" panose="02020603050405020304" pitchFamily="18" charset="0"/>
                <a:cs typeface="Times New Roman" panose="02020603050405020304" pitchFamily="18" charset="0"/>
              </a:rPr>
              <a:t> 4 – </a:t>
            </a:r>
            <a:r>
              <a:rPr lang="vi-VN" sz="3200" dirty="0" err="1">
                <a:latin typeface="Times New Roman" panose="02020603050405020304" pitchFamily="18" charset="0"/>
                <a:cs typeface="Times New Roman" panose="02020603050405020304" pitchFamily="18" charset="0"/>
              </a:rPr>
              <a:t>Midterm</a:t>
            </a:r>
            <a:r>
              <a:rPr lang="vi-VN" sz="3200" dirty="0">
                <a:latin typeface="Times New Roman" panose="02020603050405020304" pitchFamily="18" charset="0"/>
                <a:cs typeface="Times New Roman" panose="02020603050405020304" pitchFamily="18" charset="0"/>
              </a:rPr>
              <a:t>)</a:t>
            </a:r>
          </a:p>
        </p:txBody>
      </p:sp>
      <p:sp>
        <p:nvSpPr>
          <p:cNvPr id="3" name="Tiêu đề phụ 2">
            <a:extLst>
              <a:ext uri="{FF2B5EF4-FFF2-40B4-BE49-F238E27FC236}">
                <a16:creationId xmlns:a16="http://schemas.microsoft.com/office/drawing/2014/main" id="{B487061F-DD98-4AF4-B4A6-4065C3B78E69}"/>
              </a:ext>
            </a:extLst>
          </p:cNvPr>
          <p:cNvSpPr>
            <a:spLocks noGrp="1"/>
          </p:cNvSpPr>
          <p:nvPr>
            <p:ph type="subTitle" idx="1"/>
          </p:nvPr>
        </p:nvSpPr>
        <p:spPr>
          <a:xfrm>
            <a:off x="2678097" y="4625189"/>
            <a:ext cx="9144000" cy="1655763"/>
          </a:xfrm>
        </p:spPr>
        <p:txBody>
          <a:bodyPr/>
          <a:lstStyle/>
          <a:p>
            <a:r>
              <a:rPr lang="vi-VN" dirty="0"/>
              <a:t>Truong Le Gia Bao – SESEIU17001</a:t>
            </a:r>
          </a:p>
        </p:txBody>
      </p:sp>
    </p:spTree>
    <p:extLst>
      <p:ext uri="{BB962C8B-B14F-4D97-AF65-F5344CB8AC3E}">
        <p14:creationId xmlns:p14="http://schemas.microsoft.com/office/powerpoint/2010/main" val="3950678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371600" y="685800"/>
            <a:ext cx="9601200" cy="832282"/>
          </a:xfrm>
        </p:spPr>
        <p:txBody>
          <a:bodyPr>
            <a:normAutofit fontScale="90000"/>
          </a:bodyPr>
          <a:lstStyle/>
          <a:p>
            <a:r>
              <a:rPr lang="vi-VN" sz="3600" dirty="0"/>
              <a:t>1.Mechanical </a:t>
            </a:r>
            <a:r>
              <a:rPr lang="vi-VN" sz="3600" dirty="0" err="1"/>
              <a:t>Wave</a:t>
            </a:r>
            <a:br>
              <a:rPr lang="vi-VN" sz="3600" dirty="0"/>
            </a:br>
            <a:r>
              <a:rPr lang="vi-VN" sz="2700" dirty="0"/>
              <a:t>1.3 </a:t>
            </a:r>
            <a:r>
              <a:rPr lang="vi-VN" sz="2700" dirty="0" err="1"/>
              <a:t>Interference</a:t>
            </a:r>
            <a:endParaRPr lang="vi-VN" sz="2700" dirty="0"/>
          </a:p>
        </p:txBody>
      </p:sp>
      <p:sp>
        <p:nvSpPr>
          <p:cNvPr id="5" name="Chỗ dành sẵn cho Nội dung 4">
            <a:extLst>
              <a:ext uri="{FF2B5EF4-FFF2-40B4-BE49-F238E27FC236}">
                <a16:creationId xmlns:a16="http://schemas.microsoft.com/office/drawing/2014/main" id="{8F806B85-22D0-4EA1-A904-D1F98D4E9B44}"/>
              </a:ext>
            </a:extLst>
          </p:cNvPr>
          <p:cNvSpPr>
            <a:spLocks noGrp="1"/>
          </p:cNvSpPr>
          <p:nvPr>
            <p:ph idx="1"/>
          </p:nvPr>
        </p:nvSpPr>
        <p:spPr>
          <a:xfrm>
            <a:off x="1481831" y="1638300"/>
            <a:ext cx="7422812" cy="4336372"/>
          </a:xfrm>
        </p:spPr>
        <p:txBody>
          <a:bodyPr>
            <a:normAutofit/>
          </a:bodyPr>
          <a:lstStyle/>
          <a:p>
            <a:pPr marL="0" indent="0">
              <a:buNone/>
            </a:pPr>
            <a:endParaRPr lang="en-US" sz="2400" b="0" dirty="0">
              <a:latin typeface="Times New Roman" panose="02020603050405020304" pitchFamily="18" charset="0"/>
            </a:endParaRPr>
          </a:p>
          <a:p>
            <a:pPr marL="0" indent="0">
              <a:buNone/>
            </a:pPr>
            <a:endParaRPr lang="en-US" sz="2400" b="0" dirty="0">
              <a:latin typeface="Times New Roman" panose="02020603050405020304" pitchFamily="18" charset="0"/>
            </a:endParaRPr>
          </a:p>
          <a:p>
            <a:pPr marL="0" indent="0">
              <a:buNone/>
            </a:pPr>
            <a:endParaRPr lang="vi-VN" sz="2400" dirty="0">
              <a:latin typeface="Times New Roman" panose="02020603050405020304" pitchFamily="18" charset="0"/>
              <a:cs typeface="Times New Roman" panose="02020603050405020304" pitchFamily="18" charset="0"/>
            </a:endParaRPr>
          </a:p>
        </p:txBody>
      </p:sp>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p:pic>
        <p:nvPicPr>
          <p:cNvPr id="6" name="Hình ảnh 5">
            <a:extLst>
              <a:ext uri="{FF2B5EF4-FFF2-40B4-BE49-F238E27FC236}">
                <a16:creationId xmlns:a16="http://schemas.microsoft.com/office/drawing/2014/main" id="{5EC14F45-464C-4970-B8B2-086F9FD1F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995" y="1277743"/>
            <a:ext cx="4261282" cy="3409025"/>
          </a:xfrm>
          <a:prstGeom prst="rect">
            <a:avLst/>
          </a:prstGeom>
        </p:spPr>
      </p:pic>
      <mc:AlternateContent xmlns:mc="http://schemas.openxmlformats.org/markup-compatibility/2006" xmlns:a14="http://schemas.microsoft.com/office/drawing/2010/main">
        <mc:Choice Requires="a14">
          <p:sp>
            <p:nvSpPr>
              <p:cNvPr id="17" name="Hộp Văn bản 16">
                <a:extLst>
                  <a:ext uri="{FF2B5EF4-FFF2-40B4-BE49-F238E27FC236}">
                    <a16:creationId xmlns:a16="http://schemas.microsoft.com/office/drawing/2014/main" id="{D05295FB-6915-4E18-9097-C289DECE5C43}"/>
                  </a:ext>
                </a:extLst>
              </p:cNvPr>
              <p:cNvSpPr txBox="1"/>
              <p:nvPr/>
            </p:nvSpPr>
            <p:spPr>
              <a:xfrm>
                <a:off x="1953087" y="5007006"/>
                <a:ext cx="8886158" cy="149137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vi-VN" sz="2800" b="1" i="1" smtClean="0">
                          <a:latin typeface="Cambria Math" panose="02040503050406030204" pitchFamily="18" charset="0"/>
                        </a:rPr>
                        <m:t>𝜹</m:t>
                      </m:r>
                      <m:r>
                        <a:rPr lang="vi-VN" sz="2800" b="1" i="1" smtClean="0">
                          <a:latin typeface="Cambria Math" panose="02040503050406030204" pitchFamily="18" charset="0"/>
                        </a:rPr>
                        <m:t>=</m:t>
                      </m:r>
                      <m:sSub>
                        <m:sSubPr>
                          <m:ctrlPr>
                            <a:rPr lang="vi-VN" sz="2800" b="1" i="1" smtClean="0">
                              <a:latin typeface="Cambria Math" panose="02040503050406030204" pitchFamily="18" charset="0"/>
                            </a:rPr>
                          </m:ctrlPr>
                        </m:sSubPr>
                        <m:e>
                          <m:r>
                            <a:rPr lang="vi-VN" sz="2800" b="1" i="1" smtClean="0">
                              <a:latin typeface="Cambria Math" panose="02040503050406030204" pitchFamily="18" charset="0"/>
                            </a:rPr>
                            <m:t>𝒅</m:t>
                          </m:r>
                        </m:e>
                        <m:sub>
                          <m:r>
                            <a:rPr lang="vi-VN" sz="2800" b="1" i="1" smtClean="0">
                              <a:latin typeface="Cambria Math" panose="02040503050406030204" pitchFamily="18" charset="0"/>
                            </a:rPr>
                            <m:t>𝟏</m:t>
                          </m:r>
                        </m:sub>
                      </m:sSub>
                      <m:r>
                        <a:rPr lang="vi-VN" sz="2800" b="1" i="1" smtClean="0">
                          <a:latin typeface="Cambria Math" panose="02040503050406030204" pitchFamily="18" charset="0"/>
                        </a:rPr>
                        <m:t>−</m:t>
                      </m:r>
                      <m:sSub>
                        <m:sSubPr>
                          <m:ctrlPr>
                            <a:rPr lang="vi-VN" sz="2800" b="1" i="1" smtClean="0">
                              <a:latin typeface="Cambria Math" panose="02040503050406030204" pitchFamily="18" charset="0"/>
                            </a:rPr>
                          </m:ctrlPr>
                        </m:sSubPr>
                        <m:e>
                          <m:r>
                            <a:rPr lang="vi-VN" sz="2800" b="1" i="1" smtClean="0">
                              <a:latin typeface="Cambria Math" panose="02040503050406030204" pitchFamily="18" charset="0"/>
                            </a:rPr>
                            <m:t>𝒅</m:t>
                          </m:r>
                        </m:e>
                        <m:sub>
                          <m:r>
                            <a:rPr lang="vi-VN" sz="2800" b="1" i="1" smtClean="0">
                              <a:latin typeface="Cambria Math" panose="02040503050406030204" pitchFamily="18" charset="0"/>
                            </a:rPr>
                            <m:t>𝟐</m:t>
                          </m:r>
                        </m:sub>
                      </m:sSub>
                      <m:r>
                        <a:rPr lang="vi-VN" sz="2800" b="1" i="1" smtClean="0">
                          <a:latin typeface="Cambria Math" panose="02040503050406030204" pitchFamily="18" charset="0"/>
                        </a:rPr>
                        <m:t>=</m:t>
                      </m:r>
                      <m:r>
                        <a:rPr lang="vi-VN" sz="2800" b="1" i="1" smtClean="0">
                          <a:latin typeface="Cambria Math" panose="02040503050406030204" pitchFamily="18" charset="0"/>
                        </a:rPr>
                        <m:t>𝒌</m:t>
                      </m:r>
                      <m:r>
                        <a:rPr lang="vi-VN" sz="2800" b="1" i="1" smtClean="0">
                          <a:latin typeface="Cambria Math" panose="02040503050406030204" pitchFamily="18" charset="0"/>
                        </a:rPr>
                        <m:t>𝝀</m:t>
                      </m:r>
                      <m:r>
                        <a:rPr lang="vi-VN" sz="2800" b="1" i="1" smtClean="0">
                          <a:latin typeface="Cambria Math" panose="02040503050406030204" pitchFamily="18" charset="0"/>
                        </a:rPr>
                        <m:t>⇒</m:t>
                      </m:r>
                      <m:r>
                        <a:rPr lang="vi-VN" sz="2800" b="1" i="1" smtClean="0">
                          <a:latin typeface="Cambria Math" panose="02040503050406030204" pitchFamily="18" charset="0"/>
                        </a:rPr>
                        <m:t>𝑪𝒐𝒏𝒔𝒕𝒓𝒖𝒄𝒕𝒊𝒗𝒆</m:t>
                      </m:r>
                      <m:r>
                        <a:rPr lang="vi-VN" sz="2800" b="1" i="1" smtClean="0">
                          <a:latin typeface="Cambria Math" panose="02040503050406030204" pitchFamily="18" charset="0"/>
                        </a:rPr>
                        <m:t> </m:t>
                      </m:r>
                      <m:r>
                        <a:rPr lang="vi-VN" sz="2800" b="1" i="1" smtClean="0">
                          <a:latin typeface="Cambria Math" panose="02040503050406030204" pitchFamily="18" charset="0"/>
                        </a:rPr>
                        <m:t>𝒊𝒏𝒕𝒆𝒓𝒇𝒆𝒓𝒆𝒏𝒄𝒆</m:t>
                      </m:r>
                    </m:oMath>
                  </m:oMathPara>
                </a14:m>
                <a:endParaRPr lang="vi-VN" sz="2800" b="1" dirty="0"/>
              </a:p>
              <a:p>
                <a:pPr/>
                <a14:m>
                  <m:oMathPara xmlns:m="http://schemas.openxmlformats.org/officeDocument/2006/math">
                    <m:oMathParaPr>
                      <m:jc m:val="left"/>
                    </m:oMathParaPr>
                    <m:oMath xmlns:m="http://schemas.openxmlformats.org/officeDocument/2006/math">
                      <m:r>
                        <a:rPr lang="vi-VN" sz="2800" b="1" i="1" smtClean="0">
                          <a:latin typeface="Cambria Math" panose="02040503050406030204" pitchFamily="18" charset="0"/>
                        </a:rPr>
                        <m:t>𝜹</m:t>
                      </m:r>
                      <m:r>
                        <a:rPr lang="vi-VN" sz="2800" b="1" i="1" smtClean="0">
                          <a:latin typeface="Cambria Math" panose="02040503050406030204" pitchFamily="18" charset="0"/>
                        </a:rPr>
                        <m:t>=</m:t>
                      </m:r>
                      <m:sSub>
                        <m:sSubPr>
                          <m:ctrlPr>
                            <a:rPr lang="vi-VN" sz="2800" b="1" i="1">
                              <a:latin typeface="Cambria Math" panose="02040503050406030204" pitchFamily="18" charset="0"/>
                            </a:rPr>
                          </m:ctrlPr>
                        </m:sSubPr>
                        <m:e>
                          <m:r>
                            <a:rPr lang="vi-VN" sz="2800" b="1" i="1">
                              <a:latin typeface="Cambria Math" panose="02040503050406030204" pitchFamily="18" charset="0"/>
                            </a:rPr>
                            <m:t>𝒅</m:t>
                          </m:r>
                        </m:e>
                        <m:sub>
                          <m:r>
                            <a:rPr lang="vi-VN" sz="2800" b="1" i="1">
                              <a:latin typeface="Cambria Math" panose="02040503050406030204" pitchFamily="18" charset="0"/>
                            </a:rPr>
                            <m:t>𝟏</m:t>
                          </m:r>
                        </m:sub>
                      </m:sSub>
                      <m:r>
                        <a:rPr lang="vi-VN" sz="2800" b="1" i="1">
                          <a:latin typeface="Cambria Math" panose="02040503050406030204" pitchFamily="18" charset="0"/>
                        </a:rPr>
                        <m:t>−</m:t>
                      </m:r>
                      <m:sSub>
                        <m:sSubPr>
                          <m:ctrlPr>
                            <a:rPr lang="vi-VN" sz="2800" b="1" i="1">
                              <a:latin typeface="Cambria Math" panose="02040503050406030204" pitchFamily="18" charset="0"/>
                            </a:rPr>
                          </m:ctrlPr>
                        </m:sSubPr>
                        <m:e>
                          <m:r>
                            <a:rPr lang="vi-VN" sz="2800" b="1" i="1">
                              <a:latin typeface="Cambria Math" panose="02040503050406030204" pitchFamily="18" charset="0"/>
                            </a:rPr>
                            <m:t>𝒅</m:t>
                          </m:r>
                        </m:e>
                        <m:sub>
                          <m:r>
                            <a:rPr lang="vi-VN" sz="2800" b="1" i="1">
                              <a:latin typeface="Cambria Math" panose="02040503050406030204" pitchFamily="18" charset="0"/>
                            </a:rPr>
                            <m:t>𝟐</m:t>
                          </m:r>
                        </m:sub>
                      </m:sSub>
                      <m:r>
                        <a:rPr lang="vi-VN" sz="2800" b="1" i="1">
                          <a:latin typeface="Cambria Math" panose="02040503050406030204" pitchFamily="18" charset="0"/>
                        </a:rPr>
                        <m:t>=</m:t>
                      </m:r>
                      <m:d>
                        <m:dPr>
                          <m:ctrlPr>
                            <a:rPr lang="vi-VN" sz="2800" b="1" i="1" smtClean="0">
                              <a:latin typeface="Cambria Math" panose="02040503050406030204" pitchFamily="18" charset="0"/>
                            </a:rPr>
                          </m:ctrlPr>
                        </m:dPr>
                        <m:e>
                          <m:r>
                            <a:rPr lang="vi-VN" sz="2800" b="1" i="1" smtClean="0">
                              <a:latin typeface="Cambria Math" panose="02040503050406030204" pitchFamily="18" charset="0"/>
                            </a:rPr>
                            <m:t>𝒌</m:t>
                          </m:r>
                          <m:r>
                            <a:rPr lang="vi-VN" sz="2800" b="1" i="1" smtClean="0">
                              <a:latin typeface="Cambria Math" panose="02040503050406030204" pitchFamily="18" charset="0"/>
                            </a:rPr>
                            <m:t>+</m:t>
                          </m:r>
                          <m:f>
                            <m:fPr>
                              <m:ctrlPr>
                                <a:rPr lang="vi-VN" sz="2800" b="1" i="1" smtClean="0">
                                  <a:latin typeface="Cambria Math" panose="02040503050406030204" pitchFamily="18" charset="0"/>
                                </a:rPr>
                              </m:ctrlPr>
                            </m:fPr>
                            <m:num>
                              <m:r>
                                <a:rPr lang="vi-VN" sz="2800" b="1" i="1" smtClean="0">
                                  <a:latin typeface="Cambria Math" panose="02040503050406030204" pitchFamily="18" charset="0"/>
                                </a:rPr>
                                <m:t>𝟏</m:t>
                              </m:r>
                            </m:num>
                            <m:den>
                              <m:r>
                                <a:rPr lang="vi-VN" sz="2800" b="1" i="1" smtClean="0">
                                  <a:latin typeface="Cambria Math" panose="02040503050406030204" pitchFamily="18" charset="0"/>
                                </a:rPr>
                                <m:t>𝟐</m:t>
                              </m:r>
                            </m:den>
                          </m:f>
                        </m:e>
                      </m:d>
                      <m:r>
                        <a:rPr lang="vi-VN" sz="2800" b="1" i="1">
                          <a:latin typeface="Cambria Math" panose="02040503050406030204" pitchFamily="18" charset="0"/>
                        </a:rPr>
                        <m:t>𝝀</m:t>
                      </m:r>
                      <m:r>
                        <a:rPr lang="vi-VN" sz="2800" b="1" i="1" smtClean="0">
                          <a:latin typeface="Cambria Math" panose="02040503050406030204" pitchFamily="18" charset="0"/>
                        </a:rPr>
                        <m:t>⇒</m:t>
                      </m:r>
                      <m:r>
                        <a:rPr lang="vi-VN" sz="2800" b="1" i="1" smtClean="0">
                          <a:latin typeface="Cambria Math" panose="02040503050406030204" pitchFamily="18" charset="0"/>
                        </a:rPr>
                        <m:t>𝑫𝒆𝒔𝒕𝒓𝒖𝒄𝒕𝒊𝒗𝒆</m:t>
                      </m:r>
                      <m:r>
                        <a:rPr lang="vi-VN" sz="2800" b="1" i="1" smtClean="0">
                          <a:latin typeface="Cambria Math" panose="02040503050406030204" pitchFamily="18" charset="0"/>
                        </a:rPr>
                        <m:t> </m:t>
                      </m:r>
                      <m:r>
                        <a:rPr lang="vi-VN" sz="2800" b="1" i="1" smtClean="0">
                          <a:latin typeface="Cambria Math" panose="02040503050406030204" pitchFamily="18" charset="0"/>
                        </a:rPr>
                        <m:t>𝒊𝒏𝒕𝒆𝒓𝒇𝒆𝒓𝒏𝒄𝒆</m:t>
                      </m:r>
                    </m:oMath>
                  </m:oMathPara>
                </a14:m>
                <a:endParaRPr lang="vi-VN" sz="2800" b="1" dirty="0"/>
              </a:p>
            </p:txBody>
          </p:sp>
        </mc:Choice>
        <mc:Fallback xmlns="">
          <p:sp>
            <p:nvSpPr>
              <p:cNvPr id="17" name="Hộp Văn bản 16">
                <a:extLst>
                  <a:ext uri="{FF2B5EF4-FFF2-40B4-BE49-F238E27FC236}">
                    <a16:creationId xmlns:a16="http://schemas.microsoft.com/office/drawing/2014/main" id="{D05295FB-6915-4E18-9097-C289DECE5C43}"/>
                  </a:ext>
                </a:extLst>
              </p:cNvPr>
              <p:cNvSpPr txBox="1">
                <a:spLocks noRot="1" noChangeAspect="1" noMove="1" noResize="1" noEditPoints="1" noAdjustHandles="1" noChangeArrowheads="1" noChangeShapeType="1" noTextEdit="1"/>
              </p:cNvSpPr>
              <p:nvPr/>
            </p:nvSpPr>
            <p:spPr>
              <a:xfrm>
                <a:off x="1953087" y="5007006"/>
                <a:ext cx="8886158" cy="1491370"/>
              </a:xfrm>
              <a:prstGeom prst="rect">
                <a:avLst/>
              </a:prstGeom>
              <a:blipFill>
                <a:blip r:embed="rId3"/>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3698734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15358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Two speakers are driven by a common oscillator at 800 Hz and face each other at a distance of</a:t>
            </a:r>
          </a:p>
          <a:p>
            <a:r>
              <a:rPr lang="en-US" sz="2000" dirty="0">
                <a:latin typeface="Times New Roman" panose="02020603050405020304" pitchFamily="18" charset="0"/>
                <a:cs typeface="Times New Roman" panose="02020603050405020304" pitchFamily="18" charset="0"/>
              </a:rPr>
              <a:t>1.25 m. Locate the points along a line joining the two speakers where relative minima of sound</a:t>
            </a:r>
          </a:p>
          <a:p>
            <a:r>
              <a:rPr lang="en-US" sz="2000" dirty="0">
                <a:latin typeface="Times New Roman" panose="02020603050405020304" pitchFamily="18" charset="0"/>
                <a:cs typeface="Times New Roman" panose="02020603050405020304" pitchFamily="18" charset="0"/>
              </a:rPr>
              <a:t>pressure would be expected. (Use v = 343 m/s.)</a:t>
            </a:r>
            <a:endParaRPr lang="vi-VN" sz="2000" dirty="0">
              <a:latin typeface="Times New Roman" panose="02020603050405020304" pitchFamily="18" charset="0"/>
              <a:cs typeface="Times New Roman" panose="02020603050405020304" pitchFamily="18" charset="0"/>
            </a:endParaRPr>
          </a:p>
          <a:p>
            <a:pPr algn="r"/>
            <a:r>
              <a:rPr lang="vi-VN" sz="2000" dirty="0">
                <a:latin typeface="Times New Roman" panose="02020603050405020304" pitchFamily="18" charset="0"/>
                <a:cs typeface="Times New Roman" panose="02020603050405020304" pitchFamily="18" charset="0"/>
              </a:rPr>
              <a:t>[</a:t>
            </a:r>
            <a:r>
              <a:rPr lang="vi-VN" sz="2000" dirty="0" err="1">
                <a:latin typeface="Times New Roman" panose="02020603050405020304" pitchFamily="18" charset="0"/>
                <a:cs typeface="Times New Roman" panose="02020603050405020304" pitchFamily="18" charset="0"/>
              </a:rPr>
              <a:t>Extra</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Problem</a:t>
            </a:r>
            <a:r>
              <a:rPr lang="vi-VN" sz="2000" dirty="0">
                <a:latin typeface="Times New Roman" panose="02020603050405020304" pitchFamily="18" charset="0"/>
                <a:cs typeface="Times New Roman" panose="02020603050405020304" pitchFamily="18" charset="0"/>
              </a:rPr>
              <a:t> - </a:t>
            </a:r>
            <a:r>
              <a:rPr lang="vi-VN" sz="2000" dirty="0" err="1">
                <a:latin typeface="Times New Roman" panose="02020603050405020304" pitchFamily="18" charset="0"/>
                <a:cs typeface="Times New Roman" panose="02020603050405020304" pitchFamily="18" charset="0"/>
              </a:rPr>
              <a:t>Wave</a:t>
            </a:r>
            <a:r>
              <a:rPr lang="vi-VN" sz="20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D5EB8F6C-562A-45D1-9ACC-22CBC887469A}"/>
                  </a:ext>
                </a:extLst>
              </p:cNvPr>
              <p:cNvSpPr txBox="1"/>
              <p:nvPr/>
            </p:nvSpPr>
            <p:spPr>
              <a:xfrm>
                <a:off x="1233997" y="1784412"/>
                <a:ext cx="9978500" cy="4374980"/>
              </a:xfrm>
              <a:prstGeom prst="rect">
                <a:avLst/>
              </a:prstGeom>
              <a:noFill/>
            </p:spPr>
            <p:txBody>
              <a:bodyPr wrap="square" rtlCol="0">
                <a:spAutoFit/>
              </a:bodyPr>
              <a:lstStyle/>
              <a:p>
                <a:r>
                  <a:rPr lang="vi-VN" sz="2000" dirty="0">
                    <a:latin typeface="Times New Roman" panose="02020603050405020304" pitchFamily="18" charset="0"/>
                    <a:cs typeface="Times New Roman" panose="02020603050405020304" pitchFamily="18" charset="0"/>
                  </a:rPr>
                  <a:t>The </a:t>
                </a:r>
                <a:r>
                  <a:rPr lang="vi-VN" sz="2000" dirty="0" err="1">
                    <a:latin typeface="Times New Roman" panose="02020603050405020304" pitchFamily="18" charset="0"/>
                    <a:cs typeface="Times New Roman" panose="02020603050405020304" pitchFamily="18" charset="0"/>
                  </a:rPr>
                  <a:t>wavelength</a:t>
                </a:r>
                <a:r>
                  <a:rPr lang="vi-VN" sz="2000" dirty="0">
                    <a:latin typeface="Times New Roman" panose="02020603050405020304" pitchFamily="18" charset="0"/>
                    <a:cs typeface="Times New Roman" panose="02020603050405020304" pitchFamily="18" charset="0"/>
                  </a:rPr>
                  <a:t>:</a:t>
                </a:r>
                <a14:m>
                  <m:oMath xmlns:m="http://schemas.openxmlformats.org/officeDocument/2006/math">
                    <m:r>
                      <a:rPr lang="vi-VN" sz="2000" i="1">
                        <a:latin typeface="Cambria Math" panose="02040503050406030204" pitchFamily="18" charset="0"/>
                      </a:rPr>
                      <m:t>𝜆</m:t>
                    </m:r>
                    <m:r>
                      <a:rPr lang="vi-VN" sz="2000" b="0" i="1" smtClean="0">
                        <a:latin typeface="Cambria Math" panose="02040503050406030204" pitchFamily="18" charset="0"/>
                      </a:rPr>
                      <m:t>=</m:t>
                    </m:r>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𝑣</m:t>
                        </m:r>
                      </m:num>
                      <m:den>
                        <m:r>
                          <a:rPr lang="vi-VN" sz="2000" b="0" i="1" smtClean="0">
                            <a:latin typeface="Cambria Math" panose="02040503050406030204" pitchFamily="18" charset="0"/>
                          </a:rPr>
                          <m:t>𝑓</m:t>
                        </m:r>
                      </m:den>
                    </m:f>
                    <m:r>
                      <a:rPr lang="vi-VN" sz="2000" b="0" i="1" smtClean="0">
                        <a:latin typeface="Cambria Math" panose="02040503050406030204" pitchFamily="18" charset="0"/>
                      </a:rPr>
                      <m:t>=</m:t>
                    </m:r>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343</m:t>
                        </m:r>
                      </m:num>
                      <m:den>
                        <m:r>
                          <a:rPr lang="vi-VN" sz="2000" b="0" i="1" smtClean="0">
                            <a:latin typeface="Cambria Math" panose="02040503050406030204" pitchFamily="18" charset="0"/>
                          </a:rPr>
                          <m:t>800</m:t>
                        </m:r>
                      </m:den>
                    </m:f>
                    <m:r>
                      <a:rPr lang="vi-VN" sz="2000" b="0" i="1" smtClean="0">
                        <a:latin typeface="Cambria Math" panose="02040503050406030204" pitchFamily="18" charset="0"/>
                      </a:rPr>
                      <m:t>=0,42875(</m:t>
                    </m:r>
                    <m:r>
                      <a:rPr lang="vi-VN" sz="2000" b="0" i="1" smtClean="0">
                        <a:latin typeface="Cambria Math" panose="02040503050406030204" pitchFamily="18" charset="0"/>
                      </a:rPr>
                      <m:t>𝑚</m:t>
                    </m:r>
                    <m:r>
                      <a:rPr lang="vi-VN" sz="2000" b="0" i="1" smtClean="0">
                        <a:latin typeface="Cambria Math" panose="02040503050406030204" pitchFamily="18" charset="0"/>
                      </a:rPr>
                      <m:t>)</m:t>
                    </m:r>
                  </m:oMath>
                </a14:m>
                <a:endParaRPr lang="vi-VN" sz="2000" dirty="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The </a:t>
                </a:r>
                <a:r>
                  <a:rPr lang="vi-VN" sz="2000" dirty="0" err="1">
                    <a:latin typeface="Times New Roman" panose="02020603050405020304" pitchFamily="18" charset="0"/>
                    <a:cs typeface="Times New Roman" panose="02020603050405020304" pitchFamily="18" charset="0"/>
                  </a:rPr>
                  <a:t>path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difference</a:t>
                </a:r>
                <a:r>
                  <a:rPr lang="vi-VN" sz="2000" dirty="0">
                    <a:latin typeface="Times New Roman" panose="02020603050405020304" pitchFamily="18" charset="0"/>
                    <a:cs typeface="Times New Roman" panose="02020603050405020304" pitchFamily="18" charset="0"/>
                  </a:rPr>
                  <a:t>: </a:t>
                </a:r>
                <a14:m>
                  <m:oMath xmlns:m="http://schemas.openxmlformats.org/officeDocument/2006/math">
                    <m:r>
                      <a:rPr lang="vi-VN" sz="2000" b="0" i="1">
                        <a:latin typeface="Cambria Math" panose="02040503050406030204" pitchFamily="18" charset="0"/>
                      </a:rPr>
                      <m:t>𝛿</m:t>
                    </m:r>
                    <m:r>
                      <a:rPr lang="vi-VN" sz="2000" b="0" i="1">
                        <a:latin typeface="Cambria Math" panose="02040503050406030204" pitchFamily="18" charset="0"/>
                      </a:rPr>
                      <m:t>=</m:t>
                    </m:r>
                    <m:sSub>
                      <m:sSubPr>
                        <m:ctrlPr>
                          <a:rPr lang="vi-VN" sz="2000" i="1">
                            <a:latin typeface="Cambria Math" panose="02040503050406030204" pitchFamily="18" charset="0"/>
                          </a:rPr>
                        </m:ctrlPr>
                      </m:sSubPr>
                      <m:e>
                        <m:r>
                          <a:rPr lang="vi-VN" sz="2000" b="0" i="1">
                            <a:latin typeface="Cambria Math" panose="02040503050406030204" pitchFamily="18" charset="0"/>
                          </a:rPr>
                          <m:t>𝑑</m:t>
                        </m:r>
                      </m:e>
                      <m:sub>
                        <m:r>
                          <a:rPr lang="vi-VN" sz="2000" b="0" i="1">
                            <a:latin typeface="Cambria Math" panose="02040503050406030204" pitchFamily="18" charset="0"/>
                          </a:rPr>
                          <m:t>1</m:t>
                        </m:r>
                      </m:sub>
                    </m:sSub>
                    <m:r>
                      <a:rPr lang="vi-VN" sz="2000" b="0" i="1">
                        <a:latin typeface="Cambria Math" panose="02040503050406030204" pitchFamily="18" charset="0"/>
                      </a:rPr>
                      <m:t>−</m:t>
                    </m:r>
                    <m:sSub>
                      <m:sSubPr>
                        <m:ctrlPr>
                          <a:rPr lang="vi-VN" sz="2000" i="1">
                            <a:latin typeface="Cambria Math" panose="02040503050406030204" pitchFamily="18" charset="0"/>
                          </a:rPr>
                        </m:ctrlPr>
                      </m:sSubPr>
                      <m:e>
                        <m:r>
                          <a:rPr lang="vi-VN" sz="2000" b="0" i="1">
                            <a:latin typeface="Cambria Math" panose="02040503050406030204" pitchFamily="18" charset="0"/>
                          </a:rPr>
                          <m:t>𝑑</m:t>
                        </m:r>
                      </m:e>
                      <m:sub>
                        <m:r>
                          <a:rPr lang="vi-VN" sz="2000" b="0" i="1">
                            <a:latin typeface="Cambria Math" panose="02040503050406030204" pitchFamily="18" charset="0"/>
                          </a:rPr>
                          <m:t>2</m:t>
                        </m:r>
                      </m:sub>
                    </m:sSub>
                    <m:r>
                      <a:rPr lang="vi-VN" sz="2000" b="0" i="1">
                        <a:latin typeface="Cambria Math" panose="02040503050406030204" pitchFamily="18" charset="0"/>
                      </a:rPr>
                      <m:t>=</m:t>
                    </m:r>
                    <m:d>
                      <m:dPr>
                        <m:ctrlPr>
                          <a:rPr lang="vi-VN" sz="2000" b="0" i="1" smtClean="0">
                            <a:latin typeface="Cambria Math" panose="02040503050406030204" pitchFamily="18" charset="0"/>
                          </a:rPr>
                        </m:ctrlPr>
                      </m:dPr>
                      <m:e>
                        <m:r>
                          <a:rPr lang="vi-VN" sz="2000" b="0" i="1" smtClean="0">
                            <a:latin typeface="Cambria Math" panose="02040503050406030204" pitchFamily="18" charset="0"/>
                          </a:rPr>
                          <m:t>𝑘</m:t>
                        </m:r>
                        <m:r>
                          <a:rPr lang="vi-VN" sz="2000" b="0" i="1" smtClean="0">
                            <a:latin typeface="Cambria Math" panose="02040503050406030204" pitchFamily="18" charset="0"/>
                          </a:rPr>
                          <m:t>+</m:t>
                        </m:r>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1</m:t>
                            </m:r>
                          </m:num>
                          <m:den>
                            <m:r>
                              <a:rPr lang="vi-VN" sz="2000" b="0" i="1" smtClean="0">
                                <a:latin typeface="Cambria Math" panose="02040503050406030204" pitchFamily="18" charset="0"/>
                              </a:rPr>
                              <m:t>2</m:t>
                            </m:r>
                          </m:den>
                        </m:f>
                      </m:e>
                    </m:d>
                    <m:r>
                      <a:rPr lang="vi-VN" sz="2000" b="0" i="1">
                        <a:latin typeface="Cambria Math" panose="02040503050406030204" pitchFamily="18" charset="0"/>
                      </a:rPr>
                      <m:t>𝜆</m:t>
                    </m:r>
                    <m:r>
                      <a:rPr lang="vi-VN" sz="2000" b="0" i="0" smtClean="0">
                        <a:latin typeface="Cambria Math" panose="02040503050406030204" pitchFamily="18" charset="0"/>
                      </a:rPr>
                      <m:t>⇒</m:t>
                    </m:r>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i="1">
                            <a:latin typeface="Cambria Math" panose="02040503050406030204" pitchFamily="18" charset="0"/>
                          </a:rPr>
                          <m:t>1</m:t>
                        </m:r>
                      </m:sub>
                    </m:sSub>
                    <m:r>
                      <a:rPr lang="vi-VN" sz="2000" i="1">
                        <a:latin typeface="Cambria Math" panose="02040503050406030204" pitchFamily="18" charset="0"/>
                      </a:rPr>
                      <m:t>−</m:t>
                    </m:r>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i="1">
                            <a:latin typeface="Cambria Math" panose="02040503050406030204" pitchFamily="18" charset="0"/>
                          </a:rPr>
                          <m:t>2</m:t>
                        </m:r>
                      </m:sub>
                    </m:sSub>
                    <m:r>
                      <a:rPr lang="vi-VN" sz="2000" b="0" i="1" smtClean="0">
                        <a:latin typeface="Cambria Math" panose="02040503050406030204" pitchFamily="18" charset="0"/>
                      </a:rPr>
                      <m:t>=0,42875</m:t>
                    </m:r>
                    <m:d>
                      <m:dPr>
                        <m:ctrlPr>
                          <a:rPr lang="vi-VN" sz="2000" b="0" i="1" smtClean="0">
                            <a:latin typeface="Cambria Math" panose="02040503050406030204" pitchFamily="18" charset="0"/>
                          </a:rPr>
                        </m:ctrlPr>
                      </m:dPr>
                      <m:e>
                        <m:r>
                          <a:rPr lang="vi-VN" sz="2000" b="0" i="1" smtClean="0">
                            <a:latin typeface="Cambria Math" panose="02040503050406030204" pitchFamily="18" charset="0"/>
                          </a:rPr>
                          <m:t>𝑘</m:t>
                        </m:r>
                        <m:r>
                          <a:rPr lang="vi-VN" sz="2000" b="0" i="1" smtClean="0">
                            <a:latin typeface="Cambria Math" panose="02040503050406030204" pitchFamily="18" charset="0"/>
                          </a:rPr>
                          <m:t>+</m:t>
                        </m:r>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1</m:t>
                            </m:r>
                          </m:num>
                          <m:den>
                            <m:r>
                              <a:rPr lang="vi-VN" sz="2000" b="0" i="1" smtClean="0">
                                <a:latin typeface="Cambria Math" panose="02040503050406030204" pitchFamily="18" charset="0"/>
                              </a:rPr>
                              <m:t>2</m:t>
                            </m:r>
                          </m:den>
                        </m:f>
                      </m:e>
                    </m:d>
                  </m:oMath>
                </a14:m>
                <a:endParaRPr lang="vi-VN" sz="2000" b="0" dirty="0">
                  <a:latin typeface="Times New Roman" panose="02020603050405020304" pitchFamily="18" charset="0"/>
                </a:endParaRPr>
              </a:p>
              <a:p>
                <a:r>
                  <a:rPr lang="vi-VN" sz="2000" dirty="0" err="1">
                    <a:latin typeface="Times New Roman" panose="02020603050405020304" pitchFamily="18" charset="0"/>
                  </a:rPr>
                  <a:t>Since</a:t>
                </a:r>
                <a:r>
                  <a:rPr lang="vi-VN" sz="2000" dirty="0">
                    <a:latin typeface="Times New Roman" panose="02020603050405020304" pitchFamily="18" charset="0"/>
                  </a:rPr>
                  <a:t>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i="1">
                            <a:latin typeface="Cambria Math" panose="02040503050406030204" pitchFamily="18" charset="0"/>
                          </a:rPr>
                          <m:t>1</m:t>
                        </m:r>
                      </m:sub>
                    </m:sSub>
                    <m:r>
                      <a:rPr lang="vi-VN" sz="2000" b="0" i="1" smtClean="0">
                        <a:latin typeface="Cambria Math" panose="02040503050406030204" pitchFamily="18" charset="0"/>
                      </a:rPr>
                      <m:t>+</m:t>
                    </m:r>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i="1">
                            <a:latin typeface="Cambria Math" panose="02040503050406030204" pitchFamily="18" charset="0"/>
                          </a:rPr>
                          <m:t>2</m:t>
                        </m:r>
                      </m:sub>
                    </m:sSub>
                    <m:r>
                      <a:rPr lang="vi-VN" sz="2000" b="0" i="1" smtClean="0">
                        <a:latin typeface="Cambria Math" panose="02040503050406030204" pitchFamily="18" charset="0"/>
                      </a:rPr>
                      <m:t>=</m:t>
                    </m:r>
                    <m:r>
                      <a:rPr lang="vi-VN" sz="2000" b="0" i="1" smtClean="0">
                        <a:latin typeface="Cambria Math" panose="02040503050406030204" pitchFamily="18" charset="0"/>
                      </a:rPr>
                      <m:t>𝐴𝐵</m:t>
                    </m:r>
                    <m:r>
                      <a:rPr lang="vi-VN" sz="2000" b="0" i="1" smtClean="0">
                        <a:latin typeface="Cambria Math" panose="02040503050406030204" pitchFamily="18" charset="0"/>
                      </a:rPr>
                      <m:t>⇒</m:t>
                    </m:r>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b="0" i="1" smtClean="0">
                            <a:latin typeface="Cambria Math" panose="02040503050406030204" pitchFamily="18" charset="0"/>
                          </a:rPr>
                          <m:t>2</m:t>
                        </m:r>
                      </m:sub>
                    </m:sSub>
                    <m:r>
                      <a:rPr lang="vi-VN" sz="2000" b="0" i="1" smtClean="0">
                        <a:latin typeface="Cambria Math" panose="02040503050406030204" pitchFamily="18" charset="0"/>
                      </a:rPr>
                      <m:t>=</m:t>
                    </m:r>
                    <m:r>
                      <a:rPr lang="vi-VN" sz="2000" b="0" i="1" smtClean="0">
                        <a:latin typeface="Cambria Math" panose="02040503050406030204" pitchFamily="18" charset="0"/>
                      </a:rPr>
                      <m:t>𝐴𝐵</m:t>
                    </m:r>
                    <m:r>
                      <a:rPr lang="vi-VN" sz="2000" b="0" i="1" smtClean="0">
                        <a:latin typeface="Cambria Math" panose="02040503050406030204" pitchFamily="18" charset="0"/>
                      </a:rPr>
                      <m:t> −</m:t>
                    </m:r>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b="0" i="1" smtClean="0">
                            <a:latin typeface="Cambria Math" panose="02040503050406030204" pitchFamily="18" charset="0"/>
                          </a:rPr>
                          <m:t>1</m:t>
                        </m:r>
                      </m:sub>
                    </m:sSub>
                  </m:oMath>
                </a14:m>
                <a:endParaRPr lang="vi-VN" sz="2000" b="0" dirty="0">
                  <a:latin typeface="Times New Roman" panose="02020603050405020304" pitchFamily="18" charset="0"/>
                </a:endParaRPr>
              </a:p>
              <a:p>
                <a:r>
                  <a:rPr lang="vi-VN" sz="2000" dirty="0" err="1">
                    <a:latin typeface="Times New Roman" panose="02020603050405020304" pitchFamily="18" charset="0"/>
                  </a:rPr>
                  <a:t>Therefore</a:t>
                </a:r>
                <a:r>
                  <a:rPr lang="vi-VN" sz="2000" dirty="0">
                    <a:latin typeface="Times New Roman" panose="02020603050405020304" pitchFamily="18" charset="0"/>
                  </a:rPr>
                  <a:t>: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i="1">
                            <a:latin typeface="Cambria Math" panose="02040503050406030204" pitchFamily="18" charset="0"/>
                          </a:rPr>
                          <m:t>1</m:t>
                        </m:r>
                      </m:sub>
                    </m:sSub>
                  </m:oMath>
                </a14:m>
                <a:r>
                  <a:rPr lang="vi-VN" sz="2000" b="0" dirty="0">
                    <a:latin typeface="Times New Roman" panose="02020603050405020304" pitchFamily="18" charset="0"/>
                  </a:rPr>
                  <a:t> = </a:t>
                </a:r>
                <a14:m>
                  <m:oMath xmlns:m="http://schemas.openxmlformats.org/officeDocument/2006/math">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𝐴𝐵</m:t>
                        </m:r>
                      </m:num>
                      <m:den>
                        <m:r>
                          <a:rPr lang="vi-VN" sz="2000" b="0" i="1" smtClean="0">
                            <a:latin typeface="Cambria Math" panose="02040503050406030204" pitchFamily="18" charset="0"/>
                          </a:rPr>
                          <m:t>2</m:t>
                        </m:r>
                      </m:den>
                    </m:f>
                    <m:r>
                      <a:rPr lang="vi-VN" sz="2000" b="0" i="1" smtClean="0">
                        <a:latin typeface="Cambria Math" panose="02040503050406030204" pitchFamily="18" charset="0"/>
                      </a:rPr>
                      <m:t>+0,214375</m:t>
                    </m:r>
                  </m:oMath>
                </a14:m>
                <a:r>
                  <a:rPr lang="vi-VN" sz="2000" dirty="0"/>
                  <a:t> </a:t>
                </a:r>
                <a14:m>
                  <m:oMath xmlns:m="http://schemas.openxmlformats.org/officeDocument/2006/math">
                    <m:d>
                      <m:dPr>
                        <m:ctrlPr>
                          <a:rPr lang="vi-VN" sz="2000" i="1">
                            <a:latin typeface="Cambria Math" panose="02040503050406030204" pitchFamily="18" charset="0"/>
                          </a:rPr>
                        </m:ctrlPr>
                      </m:dPr>
                      <m:e>
                        <m:r>
                          <a:rPr lang="vi-VN" sz="2000" i="1">
                            <a:latin typeface="Cambria Math" panose="02040503050406030204" pitchFamily="18" charset="0"/>
                          </a:rPr>
                          <m:t>𝑘</m:t>
                        </m:r>
                        <m:r>
                          <a:rPr lang="vi-VN" sz="2000" i="1">
                            <a:latin typeface="Cambria Math" panose="02040503050406030204" pitchFamily="18" charset="0"/>
                          </a:rPr>
                          <m:t>+</m:t>
                        </m:r>
                        <m:f>
                          <m:fPr>
                            <m:ctrlPr>
                              <a:rPr lang="vi-VN" sz="2000" i="1">
                                <a:latin typeface="Cambria Math" panose="02040503050406030204" pitchFamily="18" charset="0"/>
                              </a:rPr>
                            </m:ctrlPr>
                          </m:fPr>
                          <m:num>
                            <m:r>
                              <a:rPr lang="vi-VN" sz="2000" i="1">
                                <a:latin typeface="Cambria Math" panose="02040503050406030204" pitchFamily="18" charset="0"/>
                              </a:rPr>
                              <m:t>1</m:t>
                            </m:r>
                          </m:num>
                          <m:den>
                            <m:r>
                              <a:rPr lang="vi-VN" sz="2000" i="1">
                                <a:latin typeface="Cambria Math" panose="02040503050406030204" pitchFamily="18" charset="0"/>
                              </a:rPr>
                              <m:t>2</m:t>
                            </m:r>
                          </m:den>
                        </m:f>
                      </m:e>
                    </m:d>
                    <m:r>
                      <a:rPr lang="vi-VN" sz="2000" b="0" i="1" smtClean="0">
                        <a:latin typeface="Cambria Math" panose="02040503050406030204" pitchFamily="18" charset="0"/>
                      </a:rPr>
                      <m:t>=0,625+0,214375</m:t>
                    </m:r>
                    <m:d>
                      <m:dPr>
                        <m:ctrlPr>
                          <a:rPr lang="vi-VN" sz="2000" b="0" i="1" smtClean="0">
                            <a:latin typeface="Cambria Math" panose="02040503050406030204" pitchFamily="18" charset="0"/>
                          </a:rPr>
                        </m:ctrlPr>
                      </m:dPr>
                      <m:e>
                        <m:r>
                          <a:rPr lang="vi-VN" sz="2000" b="0" i="1" smtClean="0">
                            <a:latin typeface="Cambria Math" panose="02040503050406030204" pitchFamily="18" charset="0"/>
                          </a:rPr>
                          <m:t>𝑘</m:t>
                        </m:r>
                        <m:r>
                          <a:rPr lang="vi-VN" sz="2000" b="0" i="1" smtClean="0">
                            <a:latin typeface="Cambria Math" panose="02040503050406030204" pitchFamily="18" charset="0"/>
                          </a:rPr>
                          <m:t>+</m:t>
                        </m:r>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1</m:t>
                            </m:r>
                          </m:num>
                          <m:den>
                            <m:r>
                              <a:rPr lang="vi-VN" sz="2000" b="0" i="1" smtClean="0">
                                <a:latin typeface="Cambria Math" panose="02040503050406030204" pitchFamily="18" charset="0"/>
                              </a:rPr>
                              <m:t>2</m:t>
                            </m:r>
                          </m:den>
                        </m:f>
                      </m:e>
                    </m:d>
                  </m:oMath>
                </a14:m>
                <a:endParaRPr lang="vi-VN" sz="2000" b="0" dirty="0">
                  <a:latin typeface="Times New Roman" panose="02020603050405020304" pitchFamily="18" charset="0"/>
                </a:endParaRPr>
              </a:p>
              <a:p>
                <a:r>
                  <a:rPr lang="vi-VN" sz="2000" dirty="0" err="1">
                    <a:latin typeface="Times New Roman" panose="02020603050405020304" pitchFamily="18" charset="0"/>
                    <a:cs typeface="Times New Roman" panose="02020603050405020304" pitchFamily="18" charset="0"/>
                  </a:rPr>
                  <a:t>We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have</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condition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for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relative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minima</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along</a:t>
                </a:r>
                <a:r>
                  <a:rPr lang="vi-VN" sz="2000" dirty="0">
                    <a:latin typeface="Times New Roman" panose="02020603050405020304" pitchFamily="18" charset="0"/>
                    <a:cs typeface="Times New Roman" panose="02020603050405020304" pitchFamily="18" charset="0"/>
                  </a:rPr>
                  <a:t> a </a:t>
                </a:r>
                <a:r>
                  <a:rPr lang="vi-VN" sz="2000" dirty="0" err="1">
                    <a:latin typeface="Times New Roman" panose="02020603050405020304" pitchFamily="18" charset="0"/>
                    <a:cs typeface="Times New Roman" panose="02020603050405020304" pitchFamily="18" charset="0"/>
                  </a:rPr>
                  <a:t>line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joining</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two</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speakers</a:t>
                </a:r>
                <a:endParaRPr lang="vi-VN"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
                        <m:fPr>
                          <m:ctrlPr>
                            <a:rPr lang="vi-VN" sz="2000" i="1" smtClean="0">
                              <a:latin typeface="Cambria Math" panose="02040503050406030204" pitchFamily="18" charset="0"/>
                              <a:cs typeface="Times New Roman" panose="02020603050405020304" pitchFamily="18" charset="0"/>
                            </a:rPr>
                          </m:ctrlPr>
                        </m:fPr>
                        <m:num>
                          <m:r>
                            <a:rPr lang="vi-VN" sz="2000" b="0" i="1" smtClean="0">
                              <a:latin typeface="Cambria Math" panose="02040503050406030204" pitchFamily="18" charset="0"/>
                              <a:cs typeface="Times New Roman" panose="02020603050405020304" pitchFamily="18" charset="0"/>
                            </a:rPr>
                            <m:t>−</m:t>
                          </m:r>
                          <m:r>
                            <a:rPr lang="vi-VN" sz="2000" b="0" i="1" smtClean="0">
                              <a:latin typeface="Cambria Math" panose="02040503050406030204" pitchFamily="18" charset="0"/>
                              <a:cs typeface="Times New Roman" panose="02020603050405020304" pitchFamily="18" charset="0"/>
                            </a:rPr>
                            <m:t>𝐴𝐵</m:t>
                          </m:r>
                        </m:num>
                        <m:den>
                          <m:r>
                            <a:rPr lang="vi-VN" sz="2000" i="1">
                              <a:latin typeface="Cambria Math" panose="02040503050406030204" pitchFamily="18" charset="0"/>
                            </a:rPr>
                            <m:t>𝜆</m:t>
                          </m:r>
                        </m:den>
                      </m:f>
                      <m:r>
                        <a:rPr lang="vi-VN" sz="2000" b="0" i="1" smtClean="0">
                          <a:latin typeface="Cambria Math" panose="02040503050406030204" pitchFamily="18" charset="0"/>
                          <a:cs typeface="Times New Roman" panose="02020603050405020304" pitchFamily="18" charset="0"/>
                        </a:rPr>
                        <m:t>≤</m:t>
                      </m:r>
                      <m:r>
                        <a:rPr lang="vi-VN" sz="2000" b="0" i="1" smtClean="0">
                          <a:latin typeface="Cambria Math" panose="02040503050406030204" pitchFamily="18" charset="0"/>
                          <a:cs typeface="Times New Roman" panose="02020603050405020304" pitchFamily="18" charset="0"/>
                        </a:rPr>
                        <m:t>𝑘</m:t>
                      </m:r>
                      <m:r>
                        <a:rPr lang="vi-VN" sz="2000" b="0" i="1" smtClean="0">
                          <a:latin typeface="Cambria Math" panose="02040503050406030204" pitchFamily="18" charset="0"/>
                          <a:cs typeface="Times New Roman" panose="02020603050405020304" pitchFamily="18" charset="0"/>
                        </a:rPr>
                        <m:t>+</m:t>
                      </m:r>
                      <m:f>
                        <m:fPr>
                          <m:ctrlPr>
                            <a:rPr lang="vi-VN" sz="2000" b="0" i="1" smtClean="0">
                              <a:latin typeface="Cambria Math" panose="02040503050406030204" pitchFamily="18" charset="0"/>
                              <a:cs typeface="Times New Roman" panose="02020603050405020304" pitchFamily="18" charset="0"/>
                            </a:rPr>
                          </m:ctrlPr>
                        </m:fPr>
                        <m:num>
                          <m:r>
                            <a:rPr lang="vi-VN" sz="2000" b="0" i="1" smtClean="0">
                              <a:latin typeface="Cambria Math" panose="02040503050406030204" pitchFamily="18" charset="0"/>
                              <a:cs typeface="Times New Roman" panose="02020603050405020304" pitchFamily="18" charset="0"/>
                            </a:rPr>
                            <m:t>1</m:t>
                          </m:r>
                        </m:num>
                        <m:den>
                          <m:r>
                            <a:rPr lang="vi-VN" sz="2000" b="0" i="1" smtClean="0">
                              <a:latin typeface="Cambria Math" panose="02040503050406030204" pitchFamily="18" charset="0"/>
                              <a:cs typeface="Times New Roman" panose="02020603050405020304" pitchFamily="18" charset="0"/>
                            </a:rPr>
                            <m:t>2</m:t>
                          </m:r>
                        </m:den>
                      </m:f>
                      <m:r>
                        <a:rPr lang="vi-VN" sz="2000" b="0" i="1" smtClean="0">
                          <a:latin typeface="Cambria Math" panose="02040503050406030204" pitchFamily="18" charset="0"/>
                          <a:cs typeface="Times New Roman" panose="02020603050405020304" pitchFamily="18" charset="0"/>
                        </a:rPr>
                        <m:t>≤ </m:t>
                      </m:r>
                      <m:f>
                        <m:fPr>
                          <m:ctrlPr>
                            <a:rPr lang="vi-VN" sz="2000" b="0" i="1" smtClean="0">
                              <a:latin typeface="Cambria Math" panose="02040503050406030204" pitchFamily="18" charset="0"/>
                              <a:cs typeface="Times New Roman" panose="02020603050405020304" pitchFamily="18" charset="0"/>
                            </a:rPr>
                          </m:ctrlPr>
                        </m:fPr>
                        <m:num>
                          <m:r>
                            <a:rPr lang="vi-VN" sz="2000" b="0" i="1" smtClean="0">
                              <a:latin typeface="Cambria Math" panose="02040503050406030204" pitchFamily="18" charset="0"/>
                              <a:cs typeface="Times New Roman" panose="02020603050405020304" pitchFamily="18" charset="0"/>
                            </a:rPr>
                            <m:t>𝐴𝐵</m:t>
                          </m:r>
                        </m:num>
                        <m:den>
                          <m:r>
                            <a:rPr lang="vi-VN" sz="2000" i="1">
                              <a:latin typeface="Cambria Math" panose="02040503050406030204" pitchFamily="18" charset="0"/>
                            </a:rPr>
                            <m:t>𝜆</m:t>
                          </m:r>
                        </m:den>
                      </m:f>
                    </m:oMath>
                  </m:oMathPara>
                </a14:m>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sym typeface="Wingdings" panose="05000000000000000000" pitchFamily="2" charset="2"/>
                  </a:rPr>
                  <a:t></a:t>
                </a:r>
                <a14:m>
                  <m:oMath xmlns:m="http://schemas.openxmlformats.org/officeDocument/2006/math">
                    <m:f>
                      <m:fPr>
                        <m:ctrlPr>
                          <a:rPr lang="vi-VN" sz="2000" i="1" smtClean="0">
                            <a:latin typeface="Cambria Math" panose="02040503050406030204" pitchFamily="18" charset="0"/>
                            <a:cs typeface="Times New Roman" panose="02020603050405020304" pitchFamily="18" charset="0"/>
                            <a:sym typeface="Wingdings" panose="05000000000000000000" pitchFamily="2" charset="2"/>
                          </a:rPr>
                        </m:ctrlPr>
                      </m:fPr>
                      <m:num>
                        <m:r>
                          <a:rPr lang="vi-VN" sz="2000" b="0" i="1" smtClean="0">
                            <a:latin typeface="Cambria Math" panose="02040503050406030204" pitchFamily="18" charset="0"/>
                            <a:cs typeface="Times New Roman" panose="02020603050405020304" pitchFamily="18" charset="0"/>
                            <a:sym typeface="Wingdings" panose="05000000000000000000" pitchFamily="2" charset="2"/>
                          </a:rPr>
                          <m:t>−1,25</m:t>
                        </m:r>
                      </m:num>
                      <m:den>
                        <m:r>
                          <a:rPr lang="vi-VN" sz="2000" b="0" i="1" smtClean="0">
                            <a:latin typeface="Cambria Math" panose="02040503050406030204" pitchFamily="18" charset="0"/>
                            <a:cs typeface="Times New Roman" panose="02020603050405020304" pitchFamily="18" charset="0"/>
                            <a:sym typeface="Wingdings" panose="05000000000000000000" pitchFamily="2" charset="2"/>
                          </a:rPr>
                          <m:t>0,42875</m:t>
                        </m:r>
                      </m:den>
                    </m:f>
                    <m:r>
                      <a:rPr lang="vi-VN" sz="2000" b="0" i="1" smtClean="0">
                        <a:latin typeface="Cambria Math" panose="02040503050406030204" pitchFamily="18" charset="0"/>
                        <a:cs typeface="Times New Roman" panose="02020603050405020304" pitchFamily="18" charset="0"/>
                        <a:sym typeface="Wingdings" panose="05000000000000000000" pitchFamily="2" charset="2"/>
                      </a:rPr>
                      <m:t>≤</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𝑘</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m:t>
                    </m:r>
                    <m:f>
                      <m:fPr>
                        <m:ctrlPr>
                          <a:rPr lang="vi-VN" sz="2000" b="0" i="1" smtClean="0">
                            <a:latin typeface="Cambria Math" panose="02040503050406030204" pitchFamily="18" charset="0"/>
                            <a:cs typeface="Times New Roman" panose="02020603050405020304" pitchFamily="18" charset="0"/>
                            <a:sym typeface="Wingdings" panose="05000000000000000000" pitchFamily="2" charset="2"/>
                          </a:rPr>
                        </m:ctrlPr>
                      </m:fPr>
                      <m:num>
                        <m:r>
                          <a:rPr lang="vi-VN" sz="2000" b="0" i="1" smtClean="0">
                            <a:latin typeface="Cambria Math" panose="02040503050406030204" pitchFamily="18" charset="0"/>
                            <a:cs typeface="Times New Roman" panose="02020603050405020304" pitchFamily="18" charset="0"/>
                            <a:sym typeface="Wingdings" panose="05000000000000000000" pitchFamily="2" charset="2"/>
                          </a:rPr>
                          <m:t>1</m:t>
                        </m:r>
                      </m:num>
                      <m:den>
                        <m:r>
                          <a:rPr lang="vi-VN" sz="2000" b="0" i="1" smtClean="0">
                            <a:latin typeface="Cambria Math" panose="02040503050406030204" pitchFamily="18" charset="0"/>
                            <a:cs typeface="Times New Roman" panose="02020603050405020304" pitchFamily="18" charset="0"/>
                            <a:sym typeface="Wingdings" panose="05000000000000000000" pitchFamily="2" charset="2"/>
                          </a:rPr>
                          <m:t>2</m:t>
                        </m:r>
                      </m:den>
                    </m:f>
                    <m:r>
                      <a:rPr lang="vi-VN" sz="2000" b="0" i="1" smtClean="0">
                        <a:latin typeface="Cambria Math" panose="02040503050406030204" pitchFamily="18" charset="0"/>
                        <a:cs typeface="Times New Roman" panose="02020603050405020304" pitchFamily="18" charset="0"/>
                        <a:sym typeface="Wingdings" panose="05000000000000000000" pitchFamily="2" charset="2"/>
                      </a:rPr>
                      <m:t>≤ </m:t>
                    </m:r>
                    <m:f>
                      <m:fPr>
                        <m:ctrlPr>
                          <a:rPr lang="vi-VN" sz="2000" b="0" i="1" smtClean="0">
                            <a:latin typeface="Cambria Math" panose="02040503050406030204" pitchFamily="18" charset="0"/>
                            <a:cs typeface="Times New Roman" panose="02020603050405020304" pitchFamily="18" charset="0"/>
                            <a:sym typeface="Wingdings" panose="05000000000000000000" pitchFamily="2" charset="2"/>
                          </a:rPr>
                        </m:ctrlPr>
                      </m:fPr>
                      <m:num>
                        <m:r>
                          <a:rPr lang="vi-VN" sz="2000" b="0" i="1" smtClean="0">
                            <a:latin typeface="Cambria Math" panose="02040503050406030204" pitchFamily="18" charset="0"/>
                            <a:cs typeface="Times New Roman" panose="02020603050405020304" pitchFamily="18" charset="0"/>
                            <a:sym typeface="Wingdings" panose="05000000000000000000" pitchFamily="2" charset="2"/>
                          </a:rPr>
                          <m:t>1,25</m:t>
                        </m:r>
                      </m:num>
                      <m:den>
                        <m:r>
                          <a:rPr lang="vi-VN" sz="2000" b="0" i="1" smtClean="0">
                            <a:latin typeface="Cambria Math" panose="02040503050406030204" pitchFamily="18" charset="0"/>
                            <a:cs typeface="Times New Roman" panose="02020603050405020304" pitchFamily="18" charset="0"/>
                            <a:sym typeface="Wingdings" panose="05000000000000000000" pitchFamily="2" charset="2"/>
                          </a:rPr>
                          <m:t>0,42875</m:t>
                        </m:r>
                      </m:den>
                    </m:f>
                    <m:r>
                      <a:rPr lang="vi-VN" sz="2000" b="0" i="1" smtClean="0">
                        <a:latin typeface="Cambria Math" panose="02040503050406030204" pitchFamily="18" charset="0"/>
                        <a:cs typeface="Times New Roman" panose="02020603050405020304" pitchFamily="18" charset="0"/>
                        <a:sym typeface="Wingdings" panose="05000000000000000000" pitchFamily="2" charset="2"/>
                      </a:rPr>
                      <m:t>⇒−3,4≤</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𝑘</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≤2,4⇒</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𝑘</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m:t>
                    </m:r>
                    <m:d>
                      <m:dPr>
                        <m:begChr m:val="{"/>
                        <m:endChr m:val="}"/>
                        <m:ctrlPr>
                          <a:rPr lang="vi-VN" sz="2000" b="0" i="1" smtClean="0">
                            <a:latin typeface="Cambria Math" panose="02040503050406030204" pitchFamily="18" charset="0"/>
                            <a:cs typeface="Times New Roman" panose="02020603050405020304" pitchFamily="18" charset="0"/>
                            <a:sym typeface="Wingdings" panose="05000000000000000000" pitchFamily="2" charset="2"/>
                          </a:rPr>
                        </m:ctrlPr>
                      </m:dPr>
                      <m:e>
                        <m:r>
                          <a:rPr lang="vi-VN" sz="2000" b="0" i="1" smtClean="0">
                            <a:latin typeface="Cambria Math" panose="02040503050406030204" pitchFamily="18" charset="0"/>
                            <a:cs typeface="Times New Roman" panose="02020603050405020304" pitchFamily="18" charset="0"/>
                            <a:sym typeface="Wingdings" panose="05000000000000000000" pitchFamily="2" charset="2"/>
                          </a:rPr>
                          <m:t>−3,−2,−1,0,1,2</m:t>
                        </m:r>
                      </m:e>
                    </m:d>
                  </m:oMath>
                </a14:m>
                <a:endParaRPr lang="vi-VN" sz="2000" b="0" dirty="0">
                  <a:latin typeface="Times New Roman" panose="02020603050405020304" pitchFamily="18" charset="0"/>
                  <a:cs typeface="Times New Roman" panose="02020603050405020304" pitchFamily="18" charset="0"/>
                  <a:sym typeface="Wingdings" panose="05000000000000000000" pitchFamily="2" charset="2"/>
                </a:endParaRPr>
              </a:p>
              <a:p>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Conclusion</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points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along</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line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joing</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two</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speaker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have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relative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minima</a:t>
                </a:r>
                <a:endParaRPr lang="vi-VN"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i="1">
                              <a:latin typeface="Cambria Math" panose="02040503050406030204" pitchFamily="18" charset="0"/>
                            </a:rPr>
                            <m:t>1</m:t>
                          </m:r>
                        </m:sub>
                      </m:sSub>
                      <m:r>
                        <a:rPr lang="vi-VN" sz="2000">
                          <a:latin typeface="Cambria Math" panose="02040503050406030204" pitchFamily="18" charset="0"/>
                          <a:ea typeface="Cambria Math" panose="02040503050406030204" pitchFamily="18" charset="0"/>
                        </a:rPr>
                        <m:t>≈</m:t>
                      </m:r>
                      <m:r>
                        <a:rPr lang="vi-VN" sz="2000" b="0" i="0" smtClean="0">
                          <a:latin typeface="Cambria Math" panose="02040503050406030204" pitchFamily="18" charset="0"/>
                        </a:rPr>
                        <m:t>0,089(</m:t>
                      </m:r>
                      <m:r>
                        <m:rPr>
                          <m:sty m:val="p"/>
                        </m:rPr>
                        <a:rPr lang="vi-VN" sz="2000" b="0" i="0" smtClean="0">
                          <a:latin typeface="Cambria Math" panose="02040503050406030204" pitchFamily="18" charset="0"/>
                        </a:rPr>
                        <m:t>m</m:t>
                      </m:r>
                      <m:r>
                        <a:rPr lang="vi-VN" sz="2000" b="0" i="0" smtClean="0">
                          <a:latin typeface="Cambria Math" panose="02040503050406030204" pitchFamily="18" charset="0"/>
                        </a:rPr>
                        <m:t>);0,303(</m:t>
                      </m:r>
                      <m:r>
                        <m:rPr>
                          <m:sty m:val="p"/>
                        </m:rPr>
                        <a:rPr lang="vi-VN" sz="2000" b="0" i="0" smtClean="0">
                          <a:latin typeface="Cambria Math" panose="02040503050406030204" pitchFamily="18" charset="0"/>
                        </a:rPr>
                        <m:t>m</m:t>
                      </m:r>
                      <m:r>
                        <a:rPr lang="vi-VN" sz="2000" b="0" i="0" smtClean="0">
                          <a:latin typeface="Cambria Math" panose="02040503050406030204" pitchFamily="18" charset="0"/>
                        </a:rPr>
                        <m:t>);0,517(</m:t>
                      </m:r>
                      <m:r>
                        <m:rPr>
                          <m:sty m:val="p"/>
                        </m:rPr>
                        <a:rPr lang="vi-VN" sz="2000" b="0" i="0" smtClean="0">
                          <a:latin typeface="Cambria Math" panose="02040503050406030204" pitchFamily="18" charset="0"/>
                        </a:rPr>
                        <m:t>m</m:t>
                      </m:r>
                      <m:r>
                        <a:rPr lang="vi-VN" sz="2000" b="0" i="0" smtClean="0">
                          <a:latin typeface="Cambria Math" panose="02040503050406030204" pitchFamily="18" charset="0"/>
                        </a:rPr>
                        <m:t>);0,73(</m:t>
                      </m:r>
                      <m:r>
                        <m:rPr>
                          <m:sty m:val="p"/>
                        </m:rPr>
                        <a:rPr lang="vi-VN" sz="2000" b="0" i="0" smtClean="0">
                          <a:latin typeface="Cambria Math" panose="02040503050406030204" pitchFamily="18" charset="0"/>
                        </a:rPr>
                        <m:t>m</m:t>
                      </m:r>
                      <m:r>
                        <a:rPr lang="vi-VN" sz="2000" b="0" i="0" smtClean="0">
                          <a:latin typeface="Cambria Math" panose="02040503050406030204" pitchFamily="18" charset="0"/>
                        </a:rPr>
                        <m:t>);0,94(</m:t>
                      </m:r>
                      <m:r>
                        <m:rPr>
                          <m:sty m:val="p"/>
                        </m:rPr>
                        <a:rPr lang="vi-VN" sz="2000" b="0" i="0" smtClean="0">
                          <a:latin typeface="Cambria Math" panose="02040503050406030204" pitchFamily="18" charset="0"/>
                        </a:rPr>
                        <m:t>m</m:t>
                      </m:r>
                      <m:r>
                        <a:rPr lang="vi-VN" sz="2000" b="0" i="0" smtClean="0">
                          <a:latin typeface="Cambria Math" panose="02040503050406030204" pitchFamily="18" charset="0"/>
                        </a:rPr>
                        <m:t>);1,16(</m:t>
                      </m:r>
                      <m:r>
                        <m:rPr>
                          <m:sty m:val="p"/>
                        </m:rPr>
                        <a:rPr lang="vi-VN" sz="2000" b="0" i="0" smtClean="0">
                          <a:latin typeface="Cambria Math" panose="02040503050406030204" pitchFamily="18" charset="0"/>
                        </a:rPr>
                        <m:t>m</m:t>
                      </m:r>
                      <m:r>
                        <a:rPr lang="vi-VN" sz="2000" b="0" i="0" smtClean="0">
                          <a:latin typeface="Cambria Math" panose="02040503050406030204" pitchFamily="18" charset="0"/>
                        </a:rPr>
                        <m:t>)</m:t>
                      </m:r>
                    </m:oMath>
                  </m:oMathPara>
                </a14:m>
                <a:endParaRPr lang="vi-VN" sz="2000" dirty="0">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D5EB8F6C-562A-45D1-9ACC-22CBC887469A}"/>
                  </a:ext>
                </a:extLst>
              </p:cNvPr>
              <p:cNvSpPr txBox="1">
                <a:spLocks noRot="1" noChangeAspect="1" noMove="1" noResize="1" noEditPoints="1" noAdjustHandles="1" noChangeArrowheads="1" noChangeShapeType="1" noTextEdit="1"/>
              </p:cNvSpPr>
              <p:nvPr/>
            </p:nvSpPr>
            <p:spPr>
              <a:xfrm>
                <a:off x="1233997" y="1784412"/>
                <a:ext cx="9978500" cy="4374980"/>
              </a:xfrm>
              <a:prstGeom prst="rect">
                <a:avLst/>
              </a:prstGeom>
              <a:blipFill>
                <a:blip r:embed="rId2"/>
                <a:stretch>
                  <a:fillRect l="-611" b="-697"/>
                </a:stretch>
              </a:blipFill>
            </p:spPr>
            <p:txBody>
              <a:bodyPr/>
              <a:lstStyle/>
              <a:p>
                <a:r>
                  <a:rPr lang="vi-VN">
                    <a:noFill/>
                  </a:rPr>
                  <a:t> </a:t>
                </a:r>
              </a:p>
            </p:txBody>
          </p:sp>
        </mc:Fallback>
      </mc:AlternateContent>
    </p:spTree>
    <p:extLst>
      <p:ext uri="{BB962C8B-B14F-4D97-AF65-F5344CB8AC3E}">
        <p14:creationId xmlns:p14="http://schemas.microsoft.com/office/powerpoint/2010/main" val="423453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371600" y="685800"/>
            <a:ext cx="9601200" cy="832282"/>
          </a:xfrm>
        </p:spPr>
        <p:txBody>
          <a:bodyPr>
            <a:normAutofit fontScale="90000"/>
          </a:bodyPr>
          <a:lstStyle/>
          <a:p>
            <a:r>
              <a:rPr lang="vi-VN" sz="3600" dirty="0"/>
              <a:t>1.Mechanical </a:t>
            </a:r>
            <a:r>
              <a:rPr lang="vi-VN" sz="3600" dirty="0" err="1"/>
              <a:t>Wave</a:t>
            </a:r>
            <a:br>
              <a:rPr lang="vi-VN" sz="3600" dirty="0"/>
            </a:br>
            <a:r>
              <a:rPr lang="vi-VN" sz="2700" dirty="0"/>
              <a:t>1.4 </a:t>
            </a:r>
            <a:r>
              <a:rPr lang="vi-VN" sz="2700" dirty="0" err="1"/>
              <a:t>Standing</a:t>
            </a:r>
            <a:r>
              <a:rPr lang="vi-VN" sz="2700" dirty="0"/>
              <a:t> </a:t>
            </a:r>
            <a:r>
              <a:rPr lang="vi-VN" sz="2700" dirty="0" err="1"/>
              <a:t>wave</a:t>
            </a:r>
            <a:endParaRPr lang="vi-VN" sz="2700" dirty="0"/>
          </a:p>
        </p:txBody>
      </p:sp>
      <mc:AlternateContent xmlns:mc="http://schemas.openxmlformats.org/markup-compatibility/2006" xmlns:a14="http://schemas.microsoft.com/office/drawing/2010/main">
        <mc:Choice Requires="a14">
          <p:sp>
            <p:nvSpPr>
              <p:cNvPr id="5" name="Chỗ dành sẵn cho Nội dung 4">
                <a:extLst>
                  <a:ext uri="{FF2B5EF4-FFF2-40B4-BE49-F238E27FC236}">
                    <a16:creationId xmlns:a16="http://schemas.microsoft.com/office/drawing/2014/main" id="{8F806B85-22D0-4EA1-A904-D1F98D4E9B44}"/>
                  </a:ext>
                </a:extLst>
              </p:cNvPr>
              <p:cNvSpPr>
                <a:spLocks noGrp="1"/>
              </p:cNvSpPr>
              <p:nvPr>
                <p:ph idx="1"/>
              </p:nvPr>
            </p:nvSpPr>
            <p:spPr>
              <a:xfrm>
                <a:off x="1481830" y="1638300"/>
                <a:ext cx="10085773" cy="4336372"/>
              </a:xfrm>
            </p:spPr>
            <p:txBody>
              <a:bodyPr>
                <a:normAutofit/>
              </a:bodyPr>
              <a:lstStyle/>
              <a:p>
                <a:pPr marL="0" indent="0">
                  <a:buNone/>
                </a:pPr>
                <a:r>
                  <a:rPr lang="en-US" sz="2400" b="0" dirty="0">
                    <a:latin typeface="Times New Roman" panose="02020603050405020304" pitchFamily="18" charset="0"/>
                    <a:cs typeface="Times New Roman" panose="02020603050405020304" pitchFamily="18" charset="0"/>
                  </a:rPr>
                  <a:t>It is the combination of two waves in opposite direction:</a:t>
                </a:r>
              </a:p>
              <a:p>
                <a:pPr marL="0" indent="0">
                  <a:buNone/>
                </a:pPr>
                <a14:m>
                  <m:oMathPara xmlns:m="http://schemas.openxmlformats.org/officeDocument/2006/math">
                    <m:oMathParaPr>
                      <m:jc m:val="centerGroup"/>
                    </m:oMathParaPr>
                    <m:oMath xmlns:m="http://schemas.openxmlformats.org/officeDocument/2006/math">
                      <m:sSub>
                        <m:sSubPr>
                          <m:ctrlPr>
                            <a:rPr lang="vi-VN" sz="2400" i="1">
                              <a:latin typeface="Cambria Math" panose="02040503050406030204" pitchFamily="18" charset="0"/>
                            </a:rPr>
                          </m:ctrlPr>
                        </m:sSubPr>
                        <m:e>
                          <m:r>
                            <a:rPr lang="vi-VN" sz="2400" i="1">
                              <a:latin typeface="Cambria Math" panose="02040503050406030204" pitchFamily="18" charset="0"/>
                            </a:rPr>
                            <m:t>𝑦</m:t>
                          </m:r>
                        </m:e>
                        <m:sub>
                          <m:r>
                            <a:rPr lang="vi-VN"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𝐴𝑠𝑖𝑛</m:t>
                      </m:r>
                      <m:d>
                        <m:dPr>
                          <m:ctrlPr>
                            <a:rPr lang="en-US" sz="2400" i="1">
                              <a:latin typeface="Cambria Math" panose="02040503050406030204" pitchFamily="18" charset="0"/>
                            </a:rPr>
                          </m:ctrlPr>
                        </m:dPr>
                        <m:e>
                          <m:r>
                            <a:rPr lang="vi-VN" sz="2400" i="1" dirty="0">
                              <a:latin typeface="Cambria Math" panose="02040503050406030204" pitchFamily="18" charset="0"/>
                            </a:rPr>
                            <m:t>𝜔</m:t>
                          </m:r>
                          <m:r>
                            <a:rPr lang="en-US" sz="2400" i="1" dirty="0">
                              <a:latin typeface="Cambria Math" panose="02040503050406030204" pitchFamily="18" charset="0"/>
                            </a:rPr>
                            <m:t>𝑡</m:t>
                          </m:r>
                          <m:r>
                            <a:rPr lang="en-US" sz="2400" i="1" dirty="0">
                              <a:latin typeface="Cambria Math" panose="02040503050406030204" pitchFamily="18" charset="0"/>
                            </a:rPr>
                            <m:t>−</m:t>
                          </m:r>
                          <m:r>
                            <a:rPr lang="en-US" sz="2400" i="1" dirty="0">
                              <a:latin typeface="Cambria Math" panose="02040503050406030204" pitchFamily="18" charset="0"/>
                            </a:rPr>
                            <m:t>𝐾</m:t>
                          </m:r>
                          <m:sSub>
                            <m:sSubPr>
                              <m:ctrlPr>
                                <a:rPr lang="vi-VN" sz="2400" i="1" dirty="0">
                                  <a:latin typeface="Cambria Math" panose="02040503050406030204" pitchFamily="18" charset="0"/>
                                </a:rPr>
                              </m:ctrlPr>
                            </m:sSubPr>
                            <m:e>
                              <m:r>
                                <a:rPr lang="vi-VN" sz="2400" i="1" dirty="0">
                                  <a:latin typeface="Cambria Math" panose="02040503050406030204" pitchFamily="18" charset="0"/>
                                </a:rPr>
                                <m:t>𝑥</m:t>
                              </m:r>
                            </m:e>
                            <m:sub>
                              <m:r>
                                <a:rPr lang="vi-VN" sz="2400" dirty="0">
                                  <a:latin typeface="Cambria Math" panose="02040503050406030204" pitchFamily="18" charset="0"/>
                                </a:rPr>
                                <m:t>1</m:t>
                              </m:r>
                            </m:sub>
                          </m:sSub>
                        </m:e>
                      </m:d>
                      <m:r>
                        <a:rPr lang="en-US" sz="2400" i="1" dirty="0">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𝑦</m:t>
                          </m:r>
                        </m:e>
                        <m:sub>
                          <m:r>
                            <a:rPr lang="vi-VN"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𝐴𝑠𝑖𝑛</m:t>
                      </m:r>
                      <m:d>
                        <m:dPr>
                          <m:ctrlPr>
                            <a:rPr lang="en-US" sz="2400" i="1">
                              <a:latin typeface="Cambria Math" panose="02040503050406030204" pitchFamily="18" charset="0"/>
                            </a:rPr>
                          </m:ctrlPr>
                        </m:dPr>
                        <m:e>
                          <m:r>
                            <a:rPr lang="vi-VN" sz="2400" i="1" dirty="0">
                              <a:latin typeface="Cambria Math" panose="02040503050406030204" pitchFamily="18" charset="0"/>
                            </a:rPr>
                            <m:t>𝜔</m:t>
                          </m:r>
                          <m:r>
                            <a:rPr lang="en-US" sz="2400" i="1" dirty="0">
                              <a:latin typeface="Cambria Math" panose="02040503050406030204" pitchFamily="18" charset="0"/>
                            </a:rPr>
                            <m:t>𝑡</m:t>
                          </m:r>
                          <m:r>
                            <a:rPr lang="en-US" sz="2400" b="0" i="1" dirty="0" smtClean="0">
                              <a:latin typeface="Cambria Math" panose="02040503050406030204" pitchFamily="18" charset="0"/>
                            </a:rPr>
                            <m:t>+</m:t>
                          </m:r>
                          <m:r>
                            <a:rPr lang="en-US" sz="2400" i="1" dirty="0">
                              <a:latin typeface="Cambria Math" panose="02040503050406030204" pitchFamily="18" charset="0"/>
                            </a:rPr>
                            <m:t>𝐾</m:t>
                          </m:r>
                          <m:sSub>
                            <m:sSubPr>
                              <m:ctrlPr>
                                <a:rPr lang="vi-VN" sz="2400" i="1" dirty="0">
                                  <a:latin typeface="Cambria Math" panose="02040503050406030204" pitchFamily="18" charset="0"/>
                                </a:rPr>
                              </m:ctrlPr>
                            </m:sSubPr>
                            <m:e>
                              <m:r>
                                <a:rPr lang="vi-VN" sz="2400" i="1" dirty="0">
                                  <a:latin typeface="Cambria Math" panose="02040503050406030204" pitchFamily="18" charset="0"/>
                                </a:rPr>
                                <m:t>𝑥</m:t>
                              </m:r>
                            </m:e>
                            <m:sub>
                              <m:r>
                                <a:rPr lang="vi-VN" sz="2400" dirty="0">
                                  <a:latin typeface="Cambria Math" panose="02040503050406030204" pitchFamily="18" charset="0"/>
                                </a:rPr>
                                <m:t>2</m:t>
                              </m:r>
                            </m:sub>
                          </m:sSub>
                        </m:e>
                      </m:d>
                    </m:oMath>
                  </m:oMathPara>
                </a14:m>
                <a:endParaRPr lang="vi-VN" sz="2400" b="0" dirty="0">
                  <a:latin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vi-VN" sz="2400" b="0" i="1" smtClean="0">
                          <a:latin typeface="Cambria Math" panose="02040503050406030204" pitchFamily="18" charset="0"/>
                        </a:rPr>
                        <m:t>𝑦</m:t>
                      </m:r>
                      <m:r>
                        <a:rPr lang="vi-VN" sz="2400" b="0" i="1" smtClean="0">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𝑦</m:t>
                          </m:r>
                        </m:e>
                        <m:sub>
                          <m:r>
                            <a:rPr lang="vi-VN" sz="2400" i="1">
                              <a:latin typeface="Cambria Math" panose="02040503050406030204" pitchFamily="18" charset="0"/>
                            </a:rPr>
                            <m:t>1</m:t>
                          </m:r>
                        </m:sub>
                      </m:sSub>
                      <m:r>
                        <a:rPr lang="vi-VN" sz="2400" b="0" i="1" smtClean="0">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𝑦</m:t>
                          </m:r>
                        </m:e>
                        <m:sub>
                          <m:r>
                            <a:rPr lang="vi-VN" sz="2400" i="1">
                              <a:latin typeface="Cambria Math" panose="02040503050406030204" pitchFamily="18" charset="0"/>
                            </a:rPr>
                            <m:t>2</m:t>
                          </m:r>
                        </m:sub>
                      </m:sSub>
                      <m:r>
                        <a:rPr lang="vi-VN" sz="2400" b="0" i="1" smtClean="0">
                          <a:latin typeface="Cambria Math" panose="02040503050406030204" pitchFamily="18" charset="0"/>
                        </a:rPr>
                        <m:t>=</m:t>
                      </m:r>
                      <m:r>
                        <a:rPr lang="vi-VN" sz="2400" b="0" i="1" smtClean="0">
                          <a:latin typeface="Cambria Math" panose="02040503050406030204" pitchFamily="18" charset="0"/>
                        </a:rPr>
                        <m:t>2</m:t>
                      </m:r>
                      <m:r>
                        <a:rPr lang="vi-VN" sz="2400" b="0" i="1" smtClean="0">
                          <a:latin typeface="Cambria Math" panose="02040503050406030204" pitchFamily="18" charset="0"/>
                        </a:rPr>
                        <m:t>𝐴𝑠𝑖𝑛</m:t>
                      </m:r>
                      <m:d>
                        <m:dPr>
                          <m:ctrlPr>
                            <a:rPr lang="vi-VN" sz="2400" b="0" i="1" smtClean="0">
                              <a:latin typeface="Cambria Math" panose="02040503050406030204" pitchFamily="18" charset="0"/>
                            </a:rPr>
                          </m:ctrlPr>
                        </m:dPr>
                        <m:e>
                          <m:r>
                            <a:rPr lang="vi-VN" sz="2400" b="0" i="1" smtClean="0">
                              <a:latin typeface="Cambria Math" panose="02040503050406030204" pitchFamily="18" charset="0"/>
                            </a:rPr>
                            <m:t>𝐾𝑥</m:t>
                          </m:r>
                        </m:e>
                      </m:d>
                      <m:func>
                        <m:funcPr>
                          <m:ctrlPr>
                            <a:rPr lang="vi-VN" sz="2400" b="0" i="1" smtClean="0">
                              <a:latin typeface="Cambria Math" panose="02040503050406030204" pitchFamily="18" charset="0"/>
                            </a:rPr>
                          </m:ctrlPr>
                        </m:funcPr>
                        <m:fName>
                          <m:r>
                            <m:rPr>
                              <m:sty m:val="p"/>
                            </m:rPr>
                            <a:rPr lang="vi-VN" sz="2400" b="0" i="0" smtClean="0">
                              <a:latin typeface="Cambria Math" panose="02040503050406030204" pitchFamily="18" charset="0"/>
                            </a:rPr>
                            <m:t>cos</m:t>
                          </m:r>
                        </m:fName>
                        <m:e>
                          <m:d>
                            <m:dPr>
                              <m:ctrlPr>
                                <a:rPr lang="vi-VN" sz="2400" b="0" i="1" smtClean="0">
                                  <a:latin typeface="Cambria Math" panose="02040503050406030204" pitchFamily="18" charset="0"/>
                                </a:rPr>
                              </m:ctrlPr>
                            </m:dPr>
                            <m:e>
                              <m:r>
                                <a:rPr lang="vi-VN" sz="2400" i="1" dirty="0">
                                  <a:latin typeface="Cambria Math" panose="02040503050406030204" pitchFamily="18" charset="0"/>
                                </a:rPr>
                                <m:t>𝜔</m:t>
                              </m:r>
                              <m:r>
                                <a:rPr lang="en-US" sz="2400" i="1" dirty="0">
                                  <a:latin typeface="Cambria Math" panose="02040503050406030204" pitchFamily="18" charset="0"/>
                                </a:rPr>
                                <m:t>𝑡</m:t>
                              </m:r>
                            </m:e>
                          </m:d>
                        </m:e>
                      </m:func>
                    </m:oMath>
                  </m:oMathPara>
                </a14:m>
                <a:endParaRPr lang="en-US" sz="2400" b="0" dirty="0">
                  <a:latin typeface="Times New Roman" panose="02020603050405020304" pitchFamily="18" charset="0"/>
                </a:endParaRPr>
              </a:p>
              <a:p>
                <a:pPr marL="0" indent="0">
                  <a:buNone/>
                </a:pPr>
                <a:r>
                  <a:rPr lang="en-US" sz="2400" b="0" dirty="0">
                    <a:latin typeface="Times New Roman" panose="02020603050405020304" pitchFamily="18" charset="0"/>
                  </a:rPr>
                  <a:t>The position of nodes (the standing wave vibrates at minimum amplitude):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r>
                            <a:rPr lang="vi-VN" sz="2400" i="1">
                              <a:latin typeface="Cambria Math" panose="02040503050406030204" pitchFamily="18" charset="0"/>
                            </a:rPr>
                            <m:t>𝜆</m:t>
                          </m:r>
                        </m:num>
                        <m:den>
                          <m:r>
                            <a:rPr lang="en-US" sz="2400" b="0" i="1" smtClean="0">
                              <a:latin typeface="Cambria Math" panose="02040503050406030204" pitchFamily="18" charset="0"/>
                            </a:rPr>
                            <m:t>2</m:t>
                          </m:r>
                        </m:den>
                      </m:f>
                    </m:oMath>
                  </m:oMathPara>
                </a14:m>
                <a:endParaRPr lang="en-US" sz="2400" b="0" i="1" dirty="0">
                  <a:latin typeface="Cambria Math" panose="02040503050406030204" pitchFamily="18" charset="0"/>
                </a:endParaRPr>
              </a:p>
              <a:p>
                <a:pPr marL="0" indent="0">
                  <a:buNone/>
                </a:pPr>
                <a:r>
                  <a:rPr lang="en-US" sz="2400" dirty="0">
                    <a:latin typeface="Times New Roman" panose="02020603050405020304" pitchFamily="18" charset="0"/>
                    <a:cs typeface="Times New Roman" panose="02020603050405020304" pitchFamily="18" charset="0"/>
                  </a:rPr>
                  <a:t>The position of antinodes (the standing waves vibrates at maximum amplitude):</a:t>
                </a:r>
              </a:p>
              <a:p>
                <a:pPr marL="0" indent="0">
                  <a:buNone/>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f>
                        <m:fPr>
                          <m:ctrlPr>
                            <a:rPr lang="vi-VN" sz="2400" b="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e>
                          </m:d>
                          <m:r>
                            <a:rPr lang="vi-VN" sz="2400" i="1">
                              <a:latin typeface="Cambria Math" panose="02040503050406030204" pitchFamily="18" charset="0"/>
                            </a:rPr>
                            <m:t>𝜆</m:t>
                          </m:r>
                        </m:num>
                        <m:den>
                          <m:r>
                            <a:rPr lang="vi-VN" sz="2400" b="0" i="1" smtClean="0">
                              <a:latin typeface="Cambria Math" panose="02040503050406030204" pitchFamily="18" charset="0"/>
                            </a:rPr>
                            <m:t>2</m:t>
                          </m:r>
                        </m:den>
                      </m:f>
                    </m:oMath>
                  </m:oMathPara>
                </a14:m>
                <a:endParaRPr lang="en-US" sz="2400" b="0" dirty="0">
                  <a:latin typeface="Times New Roman" panose="02020603050405020304" pitchFamily="18" charset="0"/>
                </a:endParaRPr>
              </a:p>
              <a:p>
                <a:pPr marL="0" indent="0">
                  <a:buNone/>
                </a:pPr>
                <a:endParaRPr lang="vi-VN" sz="2400" dirty="0">
                  <a:latin typeface="Times New Roman" panose="02020603050405020304" pitchFamily="18" charset="0"/>
                  <a:cs typeface="Times New Roman" panose="02020603050405020304" pitchFamily="18" charset="0"/>
                </a:endParaRPr>
              </a:p>
            </p:txBody>
          </p:sp>
        </mc:Choice>
        <mc:Fallback xmlns="">
          <p:sp>
            <p:nvSpPr>
              <p:cNvPr id="5" name="Chỗ dành sẵn cho Nội dung 4">
                <a:extLst>
                  <a:ext uri="{FF2B5EF4-FFF2-40B4-BE49-F238E27FC236}">
                    <a16:creationId xmlns:a16="http://schemas.microsoft.com/office/drawing/2014/main" id="{8F806B85-22D0-4EA1-A904-D1F98D4E9B44}"/>
                  </a:ext>
                </a:extLst>
              </p:cNvPr>
              <p:cNvSpPr>
                <a:spLocks noGrp="1" noRot="1" noChangeAspect="1" noMove="1" noResize="1" noEditPoints="1" noAdjustHandles="1" noChangeArrowheads="1" noChangeShapeType="1" noTextEdit="1"/>
              </p:cNvSpPr>
              <p:nvPr>
                <p:ph idx="1"/>
              </p:nvPr>
            </p:nvSpPr>
            <p:spPr>
              <a:xfrm>
                <a:off x="1481830" y="1638300"/>
                <a:ext cx="10085773" cy="4336372"/>
              </a:xfrm>
              <a:blipFill>
                <a:blip r:embed="rId2"/>
                <a:stretch>
                  <a:fillRect l="-906" t="-1547"/>
                </a:stretch>
              </a:blipFill>
            </p:spPr>
            <p:txBody>
              <a:bodyPr/>
              <a:lstStyle/>
              <a:p>
                <a:r>
                  <a:rPr lang="vi-VN">
                    <a:noFill/>
                  </a:rPr>
                  <a:t> </a:t>
                </a:r>
              </a:p>
            </p:txBody>
          </p:sp>
        </mc:Fallback>
      </mc:AlternateContent>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p:spTree>
    <p:extLst>
      <p:ext uri="{BB962C8B-B14F-4D97-AF65-F5344CB8AC3E}">
        <p14:creationId xmlns:p14="http://schemas.microsoft.com/office/powerpoint/2010/main" val="308130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371600" y="685800"/>
            <a:ext cx="9601200" cy="832282"/>
          </a:xfrm>
        </p:spPr>
        <p:txBody>
          <a:bodyPr>
            <a:normAutofit fontScale="90000"/>
          </a:bodyPr>
          <a:lstStyle/>
          <a:p>
            <a:r>
              <a:rPr lang="vi-VN" sz="3600" dirty="0"/>
              <a:t>2.Mechanical </a:t>
            </a:r>
            <a:r>
              <a:rPr lang="vi-VN" sz="3600" dirty="0" err="1"/>
              <a:t>Wave</a:t>
            </a:r>
            <a:br>
              <a:rPr lang="vi-VN" sz="3600" dirty="0"/>
            </a:br>
            <a:r>
              <a:rPr lang="vi-VN" sz="2700" dirty="0"/>
              <a:t>2.4 </a:t>
            </a:r>
            <a:r>
              <a:rPr lang="vi-VN" sz="2700" dirty="0" err="1"/>
              <a:t>Standing</a:t>
            </a:r>
            <a:r>
              <a:rPr lang="vi-VN" sz="2700" dirty="0"/>
              <a:t> </a:t>
            </a:r>
            <a:r>
              <a:rPr lang="vi-VN" sz="2700" dirty="0" err="1"/>
              <a:t>wave</a:t>
            </a:r>
            <a:endParaRPr lang="vi-VN" sz="2700" dirty="0"/>
          </a:p>
        </p:txBody>
      </p:sp>
      <p:pic>
        <p:nvPicPr>
          <p:cNvPr id="6" name="Chỗ dành sẵn cho Nội dung 5">
            <a:extLst>
              <a:ext uri="{FF2B5EF4-FFF2-40B4-BE49-F238E27FC236}">
                <a16:creationId xmlns:a16="http://schemas.microsoft.com/office/drawing/2014/main" id="{17E2BCA6-E39F-4A0A-8B43-999E52FD44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386" y="1669002"/>
            <a:ext cx="9289591" cy="3870663"/>
          </a:xfrm>
        </p:spPr>
      </p:pic>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p:spTree>
    <p:extLst>
      <p:ext uri="{BB962C8B-B14F-4D97-AF65-F5344CB8AC3E}">
        <p14:creationId xmlns:p14="http://schemas.microsoft.com/office/powerpoint/2010/main" val="3972277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371600" y="685800"/>
            <a:ext cx="9601200" cy="832282"/>
          </a:xfrm>
        </p:spPr>
        <p:txBody>
          <a:bodyPr>
            <a:normAutofit fontScale="90000"/>
          </a:bodyPr>
          <a:lstStyle/>
          <a:p>
            <a:r>
              <a:rPr lang="vi-VN" sz="3600" dirty="0"/>
              <a:t>1.Mechanical </a:t>
            </a:r>
            <a:r>
              <a:rPr lang="vi-VN" sz="3600" dirty="0" err="1"/>
              <a:t>Wave</a:t>
            </a:r>
            <a:br>
              <a:rPr lang="vi-VN" sz="3600" dirty="0"/>
            </a:br>
            <a:r>
              <a:rPr lang="vi-VN" sz="2700" dirty="0"/>
              <a:t>1.4 </a:t>
            </a:r>
            <a:r>
              <a:rPr lang="vi-VN" sz="2700" dirty="0" err="1"/>
              <a:t>Standing</a:t>
            </a:r>
            <a:r>
              <a:rPr lang="vi-VN" sz="2700" dirty="0"/>
              <a:t> </a:t>
            </a:r>
            <a:r>
              <a:rPr lang="vi-VN" sz="2700" dirty="0" err="1"/>
              <a:t>wave</a:t>
            </a:r>
            <a:endParaRPr lang="vi-VN" sz="2700" dirty="0"/>
          </a:p>
        </p:txBody>
      </p:sp>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B15005D1-70F2-444F-8990-C262AC4B8953}"/>
                  </a:ext>
                </a:extLst>
              </p:cNvPr>
              <p:cNvSpPr>
                <a:spLocks noGrp="1"/>
              </p:cNvSpPr>
              <p:nvPr>
                <p:ph idx="1"/>
              </p:nvPr>
            </p:nvSpPr>
            <p:spPr>
              <a:xfrm>
                <a:off x="1371600" y="1638300"/>
                <a:ext cx="5313285" cy="3581400"/>
              </a:xfrm>
            </p:spPr>
            <p:txBody>
              <a:bodyPr/>
              <a:lstStyle/>
              <a:p>
                <a:pPr marL="0" indent="0">
                  <a:buNone/>
                </a:pPr>
                <a:r>
                  <a:rPr lang="vi-VN" dirty="0">
                    <a:latin typeface="Times New Roman" panose="02020603050405020304" pitchFamily="18" charset="0"/>
                    <a:cs typeface="Times New Roman" panose="02020603050405020304" pitchFamily="18" charset="0"/>
                  </a:rPr>
                  <a:t>The </a:t>
                </a:r>
                <a:r>
                  <a:rPr lang="vi-VN" dirty="0" err="1">
                    <a:latin typeface="Times New Roman" panose="02020603050405020304" pitchFamily="18" charset="0"/>
                    <a:cs typeface="Times New Roman" panose="02020603050405020304" pitchFamily="18" charset="0"/>
                  </a:rPr>
                  <a:t>frequency</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of</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standing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waves</a:t>
                </a:r>
                <a:r>
                  <a:rPr lang="vi-VN" dirty="0">
                    <a:latin typeface="Times New Roman" panose="02020603050405020304" pitchFamily="18" charset="0"/>
                    <a:cs typeface="Times New Roman" panose="02020603050405020304" pitchFamily="18" charset="0"/>
                  </a:rPr>
                  <a:t> in a </a:t>
                </a:r>
                <a:r>
                  <a:rPr lang="vi-VN" dirty="0" err="1">
                    <a:latin typeface="Times New Roman" panose="02020603050405020304" pitchFamily="18" charset="0"/>
                    <a:cs typeface="Times New Roman" panose="02020603050405020304" pitchFamily="18" charset="0"/>
                  </a:rPr>
                  <a:t>string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fixed</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at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both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ends</a:t>
                </a:r>
                <a:r>
                  <a:rPr lang="vi-VN" dirty="0">
                    <a:latin typeface="Times New Roman" panose="02020603050405020304" pitchFamily="18" charset="0"/>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cs typeface="Times New Roman" panose="02020603050405020304" pitchFamily="18" charset="0"/>
                        </a:rPr>
                        <m:t>𝑓</m:t>
                      </m:r>
                      <m:r>
                        <a:rPr lang="vi-VN" b="0" i="1" smtClean="0">
                          <a:latin typeface="Cambria Math" panose="02040503050406030204" pitchFamily="18" charset="0"/>
                          <a:cs typeface="Times New Roman" panose="02020603050405020304" pitchFamily="18" charset="0"/>
                        </a:rPr>
                        <m:t>= </m:t>
                      </m:r>
                      <m:f>
                        <m:fPr>
                          <m:ctrlPr>
                            <a:rPr lang="vi-VN" b="0" i="1" smtClean="0">
                              <a:latin typeface="Cambria Math" panose="02040503050406030204" pitchFamily="18" charset="0"/>
                              <a:cs typeface="Times New Roman" panose="02020603050405020304" pitchFamily="18" charset="0"/>
                            </a:rPr>
                          </m:ctrlPr>
                        </m:fPr>
                        <m:num>
                          <m:r>
                            <a:rPr lang="vi-VN" b="0" i="1" smtClean="0">
                              <a:latin typeface="Cambria Math" panose="02040503050406030204" pitchFamily="18" charset="0"/>
                              <a:cs typeface="Times New Roman" panose="02020603050405020304" pitchFamily="18" charset="0"/>
                            </a:rPr>
                            <m:t>𝑣</m:t>
                          </m:r>
                        </m:num>
                        <m:den>
                          <m:r>
                            <a:rPr lang="vi-VN" i="1">
                              <a:latin typeface="Cambria Math" panose="02040503050406030204" pitchFamily="18" charset="0"/>
                            </a:rPr>
                            <m:t>𝜆</m:t>
                          </m:r>
                        </m:den>
                      </m:f>
                      <m:r>
                        <a:rPr lang="vi-VN" b="0" i="1" smtClean="0">
                          <a:latin typeface="Cambria Math" panose="02040503050406030204" pitchFamily="18" charset="0"/>
                          <a:cs typeface="Times New Roman" panose="02020603050405020304" pitchFamily="18" charset="0"/>
                        </a:rPr>
                        <m:t>=</m:t>
                      </m:r>
                      <m:f>
                        <m:fPr>
                          <m:ctrlPr>
                            <a:rPr lang="vi-VN" b="0" i="1" smtClean="0">
                              <a:latin typeface="Cambria Math" panose="02040503050406030204" pitchFamily="18" charset="0"/>
                              <a:cs typeface="Times New Roman" panose="02020603050405020304" pitchFamily="18" charset="0"/>
                            </a:rPr>
                          </m:ctrlPr>
                        </m:fPr>
                        <m:num>
                          <m:r>
                            <a:rPr lang="vi-VN" b="0" i="1" smtClean="0">
                              <a:latin typeface="Cambria Math" panose="02040503050406030204" pitchFamily="18" charset="0"/>
                              <a:cs typeface="Times New Roman" panose="02020603050405020304" pitchFamily="18" charset="0"/>
                            </a:rPr>
                            <m:t>𝑛</m:t>
                          </m:r>
                        </m:num>
                        <m:den>
                          <m:r>
                            <a:rPr lang="vi-VN" b="0" i="1" smtClean="0">
                              <a:latin typeface="Cambria Math" panose="02040503050406030204" pitchFamily="18" charset="0"/>
                              <a:cs typeface="Times New Roman" panose="02020603050405020304" pitchFamily="18" charset="0"/>
                            </a:rPr>
                            <m:t>2</m:t>
                          </m:r>
                          <m:r>
                            <a:rPr lang="vi-VN" b="0" i="1" smtClean="0">
                              <a:latin typeface="Cambria Math" panose="02040503050406030204" pitchFamily="18" charset="0"/>
                              <a:cs typeface="Times New Roman" panose="02020603050405020304" pitchFamily="18" charset="0"/>
                            </a:rPr>
                            <m:t>𝐿</m:t>
                          </m:r>
                        </m:den>
                      </m:f>
                      <m:rad>
                        <m:radPr>
                          <m:degHide m:val="on"/>
                          <m:ctrlPr>
                            <a:rPr lang="vi-VN" b="0" i="1" smtClean="0">
                              <a:latin typeface="Cambria Math" panose="02040503050406030204" pitchFamily="18" charset="0"/>
                              <a:cs typeface="Times New Roman" panose="02020603050405020304" pitchFamily="18" charset="0"/>
                            </a:rPr>
                          </m:ctrlPr>
                        </m:radPr>
                        <m:deg/>
                        <m:e>
                          <m:f>
                            <m:fPr>
                              <m:ctrlPr>
                                <a:rPr lang="vi-VN" b="0" i="1" smtClean="0">
                                  <a:latin typeface="Cambria Math" panose="02040503050406030204" pitchFamily="18" charset="0"/>
                                  <a:cs typeface="Times New Roman" panose="02020603050405020304" pitchFamily="18" charset="0"/>
                                </a:rPr>
                              </m:ctrlPr>
                            </m:fPr>
                            <m:num>
                              <m:r>
                                <a:rPr lang="vi-VN" b="0" i="1" smtClean="0">
                                  <a:latin typeface="Cambria Math" panose="02040503050406030204" pitchFamily="18" charset="0"/>
                                  <a:cs typeface="Times New Roman" panose="02020603050405020304" pitchFamily="18" charset="0"/>
                                </a:rPr>
                                <m:t>𝑇</m:t>
                              </m:r>
                            </m:num>
                            <m:den>
                              <m:r>
                                <a:rPr lang="vi-VN" b="0" i="1" smtClean="0">
                                  <a:latin typeface="Cambria Math" panose="02040503050406030204" pitchFamily="18" charset="0"/>
                                </a:rPr>
                                <m:t>𝜇</m:t>
                              </m:r>
                            </m:den>
                          </m:f>
                          <m:r>
                            <a:rPr lang="vi-VN" b="0" i="1" smtClean="0">
                              <a:latin typeface="Cambria Math" panose="02040503050406030204" pitchFamily="18" charset="0"/>
                              <a:cs typeface="Times New Roman" panose="02020603050405020304" pitchFamily="18" charset="0"/>
                            </a:rPr>
                            <m:t> </m:t>
                          </m:r>
                        </m:e>
                      </m:rad>
                      <m:r>
                        <a:rPr lang="vi-VN" b="0" i="1" smtClean="0">
                          <a:latin typeface="Cambria Math" panose="02040503050406030204" pitchFamily="18" charset="0"/>
                          <a:cs typeface="Times New Roman" panose="02020603050405020304" pitchFamily="18" charset="0"/>
                        </a:rPr>
                        <m:t> </m:t>
                      </m:r>
                      <m:d>
                        <m:dPr>
                          <m:ctrlPr>
                            <a:rPr lang="vi-VN" b="0" i="1" smtClean="0">
                              <a:latin typeface="Cambria Math" panose="02040503050406030204" pitchFamily="18" charset="0"/>
                              <a:cs typeface="Times New Roman" panose="02020603050405020304" pitchFamily="18" charset="0"/>
                            </a:rPr>
                          </m:ctrlPr>
                        </m:dPr>
                        <m:e>
                          <m:r>
                            <a:rPr lang="vi-VN" b="0" i="1" smtClean="0">
                              <a:latin typeface="Cambria Math" panose="02040503050406030204" pitchFamily="18" charset="0"/>
                              <a:cs typeface="Times New Roman" panose="02020603050405020304" pitchFamily="18" charset="0"/>
                            </a:rPr>
                            <m:t>𝑛</m:t>
                          </m:r>
                          <m:r>
                            <a:rPr lang="vi-VN" b="0" i="1" smtClean="0">
                              <a:latin typeface="Cambria Math" panose="02040503050406030204" pitchFamily="18" charset="0"/>
                              <a:cs typeface="Times New Roman" panose="02020603050405020304" pitchFamily="18" charset="0"/>
                            </a:rPr>
                            <m:t>=0,1,2,…</m:t>
                          </m:r>
                        </m:e>
                      </m:d>
                    </m:oMath>
                  </m:oMathPara>
                </a14:m>
                <a:endParaRPr lang="vi-VN" b="0" dirty="0">
                  <a:latin typeface="Times New Roman" panose="02020603050405020304" pitchFamily="18" charset="0"/>
                  <a:cs typeface="Times New Roman" panose="02020603050405020304" pitchFamily="18" charset="0"/>
                </a:endParaRPr>
              </a:p>
              <a:p>
                <a:pPr marL="0" indent="0">
                  <a:buNone/>
                </a:pPr>
                <a:r>
                  <a:rPr lang="vi-VN" dirty="0">
                    <a:latin typeface="Times New Roman" panose="02020603050405020304" pitchFamily="18" charset="0"/>
                    <a:cs typeface="Times New Roman" panose="02020603050405020304" pitchFamily="18" charset="0"/>
                  </a:rPr>
                  <a:t>The </a:t>
                </a:r>
                <a:r>
                  <a:rPr lang="vi-VN" dirty="0" err="1">
                    <a:latin typeface="Times New Roman" panose="02020603050405020304" pitchFamily="18" charset="0"/>
                    <a:cs typeface="Times New Roman" panose="02020603050405020304" pitchFamily="18" charset="0"/>
                  </a:rPr>
                  <a:t>fundamental</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frequency</a:t>
                </a:r>
                <a:r>
                  <a:rPr lang="vi-VN" dirty="0">
                    <a:latin typeface="Times New Roman" panose="02020603050405020304" pitchFamily="18" charset="0"/>
                    <a:cs typeface="Times New Roman" panose="02020603050405020304" pitchFamily="18" charset="0"/>
                  </a:rPr>
                  <a:t> (n =1): </a:t>
                </a:r>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𝑓</m:t>
                        </m:r>
                      </m:e>
                      <m:sub>
                        <m:r>
                          <a:rPr lang="vi-VN" b="0" i="1" smtClean="0">
                            <a:latin typeface="Cambria Math" panose="02040503050406030204" pitchFamily="18" charset="0"/>
                          </a:rPr>
                          <m:t>1</m:t>
                        </m:r>
                      </m:sub>
                    </m:sSub>
                    <m:r>
                      <a:rPr lang="vi-VN" b="0" i="1" smtClean="0">
                        <a:latin typeface="Cambria Math" panose="02040503050406030204" pitchFamily="18" charset="0"/>
                        <a:cs typeface="Times New Roman" panose="02020603050405020304" pitchFamily="18" charset="0"/>
                      </a:rPr>
                      <m:t>=</m:t>
                    </m:r>
                  </m:oMath>
                </a14:m>
                <a:r>
                  <a:rPr lang="vi-VN" dirty="0">
                    <a:cs typeface="Times New Roman" panose="02020603050405020304" pitchFamily="18" charset="0"/>
                  </a:rPr>
                  <a:t> </a:t>
                </a:r>
                <a14:m>
                  <m:oMath xmlns:m="http://schemas.openxmlformats.org/officeDocument/2006/math">
                    <m:f>
                      <m:fPr>
                        <m:ctrlPr>
                          <a:rPr lang="vi-VN" i="1">
                            <a:latin typeface="Cambria Math" panose="02040503050406030204" pitchFamily="18" charset="0"/>
                            <a:cs typeface="Times New Roman" panose="02020603050405020304" pitchFamily="18" charset="0"/>
                          </a:rPr>
                        </m:ctrlPr>
                      </m:fPr>
                      <m:num>
                        <m:r>
                          <a:rPr lang="vi-VN" b="0" i="1" smtClean="0">
                            <a:latin typeface="Cambria Math" panose="02040503050406030204" pitchFamily="18" charset="0"/>
                            <a:cs typeface="Times New Roman" panose="02020603050405020304" pitchFamily="18" charset="0"/>
                          </a:rPr>
                          <m:t>1</m:t>
                        </m:r>
                      </m:num>
                      <m:den>
                        <m:r>
                          <a:rPr lang="vi-VN" i="1">
                            <a:latin typeface="Cambria Math" panose="02040503050406030204" pitchFamily="18" charset="0"/>
                            <a:cs typeface="Times New Roman" panose="02020603050405020304" pitchFamily="18" charset="0"/>
                          </a:rPr>
                          <m:t>2</m:t>
                        </m:r>
                        <m:r>
                          <a:rPr lang="vi-VN" i="1">
                            <a:latin typeface="Cambria Math" panose="02040503050406030204" pitchFamily="18" charset="0"/>
                            <a:cs typeface="Times New Roman" panose="02020603050405020304" pitchFamily="18" charset="0"/>
                          </a:rPr>
                          <m:t>𝐿</m:t>
                        </m:r>
                      </m:den>
                    </m:f>
                    <m:rad>
                      <m:radPr>
                        <m:degHide m:val="on"/>
                        <m:ctrlPr>
                          <a:rPr lang="vi-VN" i="1">
                            <a:latin typeface="Cambria Math" panose="02040503050406030204" pitchFamily="18" charset="0"/>
                            <a:cs typeface="Times New Roman" panose="02020603050405020304" pitchFamily="18" charset="0"/>
                          </a:rPr>
                        </m:ctrlPr>
                      </m:radPr>
                      <m:deg/>
                      <m:e>
                        <m:f>
                          <m:fPr>
                            <m:ctrlPr>
                              <a:rPr lang="vi-VN" i="1">
                                <a:latin typeface="Cambria Math" panose="02040503050406030204" pitchFamily="18" charset="0"/>
                                <a:cs typeface="Times New Roman" panose="02020603050405020304" pitchFamily="18" charset="0"/>
                              </a:rPr>
                            </m:ctrlPr>
                          </m:fPr>
                          <m:num>
                            <m:r>
                              <a:rPr lang="vi-VN" i="1">
                                <a:latin typeface="Cambria Math" panose="02040503050406030204" pitchFamily="18" charset="0"/>
                                <a:cs typeface="Times New Roman" panose="02020603050405020304" pitchFamily="18" charset="0"/>
                              </a:rPr>
                              <m:t>𝑇</m:t>
                            </m:r>
                          </m:num>
                          <m:den>
                            <m:r>
                              <a:rPr lang="vi-VN" i="1">
                                <a:latin typeface="Cambria Math" panose="02040503050406030204" pitchFamily="18" charset="0"/>
                              </a:rPr>
                              <m:t>𝜇</m:t>
                            </m:r>
                          </m:den>
                        </m:f>
                        <m:r>
                          <a:rPr lang="vi-VN" i="1">
                            <a:latin typeface="Cambria Math" panose="02040503050406030204" pitchFamily="18" charset="0"/>
                            <a:cs typeface="Times New Roman" panose="02020603050405020304" pitchFamily="18" charset="0"/>
                          </a:rPr>
                          <m:t> </m:t>
                        </m:r>
                      </m:e>
                    </m:rad>
                  </m:oMath>
                </a14:m>
                <a:endParaRPr lang="vi-VN" b="0" dirty="0">
                  <a:latin typeface="Times New Roman" panose="02020603050405020304" pitchFamily="18" charset="0"/>
                  <a:cs typeface="Times New Roman" panose="02020603050405020304" pitchFamily="18" charset="0"/>
                </a:endParaRPr>
              </a:p>
              <a:p>
                <a:pPr marL="0" indent="0">
                  <a:buNone/>
                </a:pPr>
                <a:r>
                  <a:rPr lang="vi-VN" dirty="0">
                    <a:latin typeface="Times New Roman" panose="02020603050405020304" pitchFamily="18" charset="0"/>
                    <a:cs typeface="Times New Roman" panose="02020603050405020304" pitchFamily="18" charset="0"/>
                  </a:rPr>
                  <a:t>=&gt; </a:t>
                </a:r>
                <a14:m>
                  <m:oMath xmlns:m="http://schemas.openxmlformats.org/officeDocument/2006/math">
                    <m:sSub>
                      <m:sSubPr>
                        <m:ctrlPr>
                          <a:rPr lang="vi-VN" i="1" smtClean="0">
                            <a:latin typeface="Cambria Math" panose="02040503050406030204" pitchFamily="18" charset="0"/>
                          </a:rPr>
                        </m:ctrlPr>
                      </m:sSubPr>
                      <m:e>
                        <m:r>
                          <a:rPr lang="vi-VN" i="1" smtClean="0">
                            <a:latin typeface="Cambria Math" panose="02040503050406030204" pitchFamily="18" charset="0"/>
                          </a:rPr>
                          <m:t>𝑓</m:t>
                        </m:r>
                      </m:e>
                      <m:sub>
                        <m:r>
                          <a:rPr lang="vi-VN" i="1" smtClean="0">
                            <a:latin typeface="Cambria Math" panose="02040503050406030204" pitchFamily="18" charset="0"/>
                          </a:rPr>
                          <m:t>𝑛</m:t>
                        </m:r>
                      </m:sub>
                    </m:sSub>
                    <m:r>
                      <a:rPr lang="vi-VN" i="1" smtClean="0">
                        <a:latin typeface="Cambria Math" panose="02040503050406030204" pitchFamily="18" charset="0"/>
                      </a:rPr>
                      <m:t>=</m:t>
                    </m:r>
                    <m:r>
                      <a:rPr lang="vi-VN" i="1" smtClean="0">
                        <a:latin typeface="Cambria Math" panose="02040503050406030204" pitchFamily="18" charset="0"/>
                      </a:rPr>
                      <m:t>𝑛</m:t>
                    </m:r>
                    <m:sSub>
                      <m:sSubPr>
                        <m:ctrlPr>
                          <a:rPr lang="vi-VN" i="1" smtClean="0">
                            <a:latin typeface="Cambria Math" panose="02040503050406030204" pitchFamily="18" charset="0"/>
                          </a:rPr>
                        </m:ctrlPr>
                      </m:sSubPr>
                      <m:e>
                        <m:r>
                          <a:rPr lang="vi-VN" i="1" smtClean="0">
                            <a:latin typeface="Cambria Math" panose="02040503050406030204" pitchFamily="18" charset="0"/>
                          </a:rPr>
                          <m:t>𝑓</m:t>
                        </m:r>
                      </m:e>
                      <m:sub>
                        <m:r>
                          <a:rPr lang="vi-VN" i="1" smtClean="0">
                            <a:latin typeface="Cambria Math" panose="02040503050406030204" pitchFamily="18" charset="0"/>
                          </a:rPr>
                          <m:t>1</m:t>
                        </m:r>
                      </m:sub>
                    </m:sSub>
                  </m:oMath>
                </a14:m>
                <a:endParaRPr lang="vi-VN" b="0" dirty="0">
                  <a:latin typeface="Times New Roman" panose="02020603050405020304" pitchFamily="18" charset="0"/>
                  <a:cs typeface="Times New Roman" panose="02020603050405020304" pitchFamily="18" charset="0"/>
                </a:endParaRPr>
              </a:p>
              <a:p>
                <a:pPr marL="0" indent="0">
                  <a:buNone/>
                </a:pPr>
                <a:endParaRPr lang="vi-VN" b="0" dirty="0">
                  <a:latin typeface="Times New Roman" panose="02020603050405020304" pitchFamily="18" charset="0"/>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B15005D1-70F2-444F-8990-C262AC4B8953}"/>
                  </a:ext>
                </a:extLst>
              </p:cNvPr>
              <p:cNvSpPr>
                <a:spLocks noGrp="1" noRot="1" noChangeAspect="1" noMove="1" noResize="1" noEditPoints="1" noAdjustHandles="1" noChangeArrowheads="1" noChangeShapeType="1" noTextEdit="1"/>
              </p:cNvSpPr>
              <p:nvPr>
                <p:ph idx="1"/>
              </p:nvPr>
            </p:nvSpPr>
            <p:spPr>
              <a:xfrm>
                <a:off x="1371600" y="1638300"/>
                <a:ext cx="5313285" cy="3581400"/>
              </a:xfrm>
              <a:blipFill>
                <a:blip r:embed="rId2"/>
                <a:stretch>
                  <a:fillRect l="-1147" t="-1533"/>
                </a:stretch>
              </a:blipFill>
            </p:spPr>
            <p:txBody>
              <a:bodyPr/>
              <a:lstStyle/>
              <a:p>
                <a:r>
                  <a:rPr lang="vi-VN">
                    <a:noFill/>
                  </a:rPr>
                  <a:t> </a:t>
                </a:r>
              </a:p>
            </p:txBody>
          </p:sp>
        </mc:Fallback>
      </mc:AlternateContent>
      <p:pic>
        <p:nvPicPr>
          <p:cNvPr id="7" name="Hình ảnh 6">
            <a:extLst>
              <a:ext uri="{FF2B5EF4-FFF2-40B4-BE49-F238E27FC236}">
                <a16:creationId xmlns:a16="http://schemas.microsoft.com/office/drawing/2014/main" id="{F06924F2-3121-4EE6-97D9-5F6B38D10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9131" y="1518082"/>
            <a:ext cx="4782285" cy="3581400"/>
          </a:xfrm>
          <a:prstGeom prst="rect">
            <a:avLst/>
          </a:prstGeom>
        </p:spPr>
      </p:pic>
    </p:spTree>
    <p:extLst>
      <p:ext uri="{BB962C8B-B14F-4D97-AF65-F5344CB8AC3E}">
        <p14:creationId xmlns:p14="http://schemas.microsoft.com/office/powerpoint/2010/main" val="8580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371600" y="685800"/>
            <a:ext cx="9601200" cy="832282"/>
          </a:xfrm>
        </p:spPr>
        <p:txBody>
          <a:bodyPr>
            <a:normAutofit fontScale="90000"/>
          </a:bodyPr>
          <a:lstStyle/>
          <a:p>
            <a:r>
              <a:rPr lang="vi-VN" sz="3600" dirty="0"/>
              <a:t>2.Mechanical </a:t>
            </a:r>
            <a:r>
              <a:rPr lang="vi-VN" sz="3600" dirty="0" err="1"/>
              <a:t>Wave</a:t>
            </a:r>
            <a:br>
              <a:rPr lang="vi-VN" sz="3600" dirty="0"/>
            </a:br>
            <a:r>
              <a:rPr lang="vi-VN" sz="2700" dirty="0"/>
              <a:t>2.4 </a:t>
            </a:r>
            <a:r>
              <a:rPr lang="vi-VN" sz="2700" dirty="0" err="1"/>
              <a:t>Standing</a:t>
            </a:r>
            <a:r>
              <a:rPr lang="vi-VN" sz="2700" dirty="0"/>
              <a:t> </a:t>
            </a:r>
            <a:r>
              <a:rPr lang="vi-VN" sz="2700" dirty="0" err="1"/>
              <a:t>wave</a:t>
            </a:r>
            <a:endParaRPr lang="vi-VN" sz="2700" dirty="0"/>
          </a:p>
        </p:txBody>
      </p:sp>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mc:AlternateContent xmlns:mc="http://schemas.openxmlformats.org/markup-compatibility/2006" xmlns:a14="http://schemas.microsoft.com/office/drawing/2010/main">
        <mc:Choice Requires="a14">
          <p:sp>
            <p:nvSpPr>
              <p:cNvPr id="10" name="Hình chữ nhật 9">
                <a:extLst>
                  <a:ext uri="{FF2B5EF4-FFF2-40B4-BE49-F238E27FC236}">
                    <a16:creationId xmlns:a16="http://schemas.microsoft.com/office/drawing/2014/main" id="{C3C0B3F1-6F58-4BF6-8C93-EC7643CF5902}"/>
                  </a:ext>
                </a:extLst>
              </p:cNvPr>
              <p:cNvSpPr/>
              <p:nvPr/>
            </p:nvSpPr>
            <p:spPr>
              <a:xfrm>
                <a:off x="1676400" y="5305472"/>
                <a:ext cx="5260021" cy="1288879"/>
              </a:xfrm>
              <a:prstGeom prst="rect">
                <a:avLst/>
              </a:prstGeom>
            </p:spPr>
            <p:txBody>
              <a:bodyPr wrap="square">
                <a:spAutoFit/>
              </a:bodyPr>
              <a:lstStyle/>
              <a:p>
                <a:pPr lvl="0">
                  <a:lnSpc>
                    <a:spcPct val="107000"/>
                  </a:lnSpc>
                  <a:spcAft>
                    <a:spcPts val="800"/>
                  </a:spcAft>
                </a:pPr>
                <a:r>
                  <a:rPr lang="vi-VN" sz="2000" dirty="0">
                    <a:latin typeface="Times New Roman" panose="02020603050405020304" pitchFamily="18" charset="0"/>
                    <a:ea typeface="Times New Roman" panose="02020603050405020304" pitchFamily="18" charset="0"/>
                    <a:cs typeface="Times New Roman" panose="02020603050405020304" pitchFamily="18" charset="0"/>
                  </a:rPr>
                  <a:t>The </a:t>
                </a:r>
                <a:r>
                  <a:rPr lang="vi-VN" sz="2000" dirty="0" err="1">
                    <a:latin typeface="Times New Roman" panose="02020603050405020304" pitchFamily="18" charset="0"/>
                    <a:ea typeface="Times New Roman" panose="02020603050405020304" pitchFamily="18" charset="0"/>
                    <a:cs typeface="Times New Roman" panose="02020603050405020304" pitchFamily="18" charset="0"/>
                  </a:rPr>
                  <a:t>wavelength</a:t>
                </a:r>
                <a:r>
                  <a:rPr lang="vi-VN"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vi-V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vi-VN" sz="2000" i="1">
                            <a:latin typeface="Cambria Math" panose="02040503050406030204" pitchFamily="18" charset="0"/>
                            <a:ea typeface="Times New Roman" panose="02020603050405020304" pitchFamily="18" charset="0"/>
                            <a:cs typeface="Times New Roman" panose="02020603050405020304" pitchFamily="18" charset="0"/>
                          </a:rPr>
                          <m:t>𝜆</m:t>
                        </m:r>
                      </m:e>
                      <m:sub>
                        <m:r>
                          <a:rPr lang="vi-VN" sz="2000" i="1">
                            <a:latin typeface="Cambria Math" panose="02040503050406030204" pitchFamily="18" charset="0"/>
                            <a:ea typeface="Times New Roman" panose="02020603050405020304" pitchFamily="18" charset="0"/>
                            <a:cs typeface="Times New Roman" panose="02020603050405020304" pitchFamily="18" charset="0"/>
                          </a:rPr>
                          <m:t>𝑛</m:t>
                        </m:r>
                      </m:sub>
                    </m:sSub>
                    <m:r>
                      <a:rPr lang="vi-VN" sz="2000" i="1">
                        <a:latin typeface="Cambria Math" panose="02040503050406030204" pitchFamily="18" charset="0"/>
                        <a:ea typeface="Times New Roman" panose="02020603050405020304" pitchFamily="18" charset="0"/>
                        <a:cs typeface="Times New Roman" panose="02020603050405020304" pitchFamily="18" charset="0"/>
                      </a:rPr>
                      <m:t>= </m:t>
                    </m:r>
                    <m:f>
                      <m:fPr>
                        <m:ctrlPr>
                          <a:rPr lang="vi-VN"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vi-VN" sz="2000" i="1">
                            <a:latin typeface="Cambria Math" panose="02040503050406030204" pitchFamily="18" charset="0"/>
                            <a:ea typeface="Times New Roman" panose="02020603050405020304" pitchFamily="18" charset="0"/>
                            <a:cs typeface="Times New Roman" panose="02020603050405020304" pitchFamily="18" charset="0"/>
                          </a:rPr>
                          <m:t>2</m:t>
                        </m:r>
                        <m:r>
                          <a:rPr lang="vi-VN" sz="2000" i="1">
                            <a:latin typeface="Cambria Math" panose="02040503050406030204" pitchFamily="18" charset="0"/>
                            <a:ea typeface="Times New Roman" panose="02020603050405020304" pitchFamily="18" charset="0"/>
                            <a:cs typeface="Times New Roman" panose="02020603050405020304" pitchFamily="18" charset="0"/>
                          </a:rPr>
                          <m:t>𝐿</m:t>
                        </m:r>
                      </m:num>
                      <m:den>
                        <m:r>
                          <a:rPr lang="vi-VN" sz="2000" i="1">
                            <a:latin typeface="Cambria Math" panose="02040503050406030204" pitchFamily="18" charset="0"/>
                            <a:ea typeface="Times New Roman" panose="02020603050405020304" pitchFamily="18" charset="0"/>
                            <a:cs typeface="Times New Roman" panose="02020603050405020304" pitchFamily="18" charset="0"/>
                          </a:rPr>
                          <m:t>𝑛</m:t>
                        </m:r>
                      </m:den>
                    </m:f>
                  </m:oMath>
                </a14:m>
                <a:r>
                  <a:rPr lang="vi-VN" sz="2000" dirty="0">
                    <a:latin typeface="Times New Roman" panose="02020603050405020304" pitchFamily="18" charset="0"/>
                    <a:ea typeface="Times New Roman" panose="02020603050405020304" pitchFamily="18" charset="0"/>
                    <a:cs typeface="Times New Roman" panose="02020603050405020304" pitchFamily="18" charset="0"/>
                  </a:rPr>
                  <a:t> (n = 1,2,3,…)</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p>
                <a:r>
                  <a:rPr lang="vi-VN" sz="2000" dirty="0">
                    <a:latin typeface="Times New Roman" panose="02020603050405020304" pitchFamily="18" charset="0"/>
                    <a:ea typeface="Times New Roman" panose="02020603050405020304" pitchFamily="18" charset="0"/>
                  </a:rPr>
                  <a:t>The </a:t>
                </a:r>
                <a:r>
                  <a:rPr lang="vi-VN" sz="2000" dirty="0" err="1">
                    <a:latin typeface="Times New Roman" panose="02020603050405020304" pitchFamily="18" charset="0"/>
                    <a:ea typeface="Times New Roman" panose="02020603050405020304" pitchFamily="18" charset="0"/>
                  </a:rPr>
                  <a:t>frequency</a:t>
                </a:r>
                <a:r>
                  <a:rPr lang="vi-VN" sz="2000" dirty="0">
                    <a:latin typeface="Times New Roman" panose="02020603050405020304" pitchFamily="18" charset="0"/>
                    <a:ea typeface="Times New Roman" panose="02020603050405020304" pitchFamily="18" charset="0"/>
                  </a:rPr>
                  <a:t>: </a:t>
                </a:r>
                <a14:m>
                  <m:oMath xmlns:m="http://schemas.openxmlformats.org/officeDocument/2006/math">
                    <m:sSub>
                      <m:sSubPr>
                        <m:ctrlPr>
                          <a:rPr lang="vi-V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vi-VN" sz="2000" i="1">
                            <a:latin typeface="Cambria Math" panose="02040503050406030204" pitchFamily="18" charset="0"/>
                            <a:ea typeface="Times New Roman" panose="02020603050405020304" pitchFamily="18" charset="0"/>
                            <a:cs typeface="Times New Roman" panose="02020603050405020304" pitchFamily="18" charset="0"/>
                          </a:rPr>
                          <m:t>𝑓</m:t>
                        </m:r>
                      </m:e>
                      <m:sub>
                        <m:r>
                          <a:rPr lang="vi-VN" sz="2000" i="1">
                            <a:latin typeface="Cambria Math" panose="02040503050406030204" pitchFamily="18" charset="0"/>
                            <a:ea typeface="Times New Roman" panose="02020603050405020304" pitchFamily="18" charset="0"/>
                            <a:cs typeface="Times New Roman" panose="02020603050405020304" pitchFamily="18" charset="0"/>
                          </a:rPr>
                          <m:t>𝑛</m:t>
                        </m:r>
                      </m:sub>
                    </m:sSub>
                    <m:r>
                      <a:rPr lang="vi-VN" sz="2000" i="1">
                        <a:latin typeface="Cambria Math" panose="02040503050406030204" pitchFamily="18" charset="0"/>
                        <a:ea typeface="Times New Roman" panose="02020603050405020304" pitchFamily="18" charset="0"/>
                        <a:cs typeface="Times New Roman" panose="02020603050405020304" pitchFamily="18" charset="0"/>
                      </a:rPr>
                      <m:t>= </m:t>
                    </m:r>
                    <m:f>
                      <m:fPr>
                        <m:ctrlPr>
                          <a:rPr lang="vi-VN"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vi-VN" sz="2000" i="1">
                            <a:latin typeface="Cambria Math" panose="02040503050406030204" pitchFamily="18" charset="0"/>
                            <a:ea typeface="Times New Roman" panose="02020603050405020304" pitchFamily="18" charset="0"/>
                            <a:cs typeface="Times New Roman" panose="02020603050405020304" pitchFamily="18" charset="0"/>
                          </a:rPr>
                          <m:t>𝑣</m:t>
                        </m:r>
                      </m:num>
                      <m:den>
                        <m:sSub>
                          <m:sSubPr>
                            <m:ctrlPr>
                              <a:rPr lang="vi-V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vi-VN" sz="2000" i="1">
                                <a:latin typeface="Cambria Math" panose="02040503050406030204" pitchFamily="18" charset="0"/>
                                <a:ea typeface="Times New Roman" panose="02020603050405020304" pitchFamily="18" charset="0"/>
                                <a:cs typeface="Times New Roman" panose="02020603050405020304" pitchFamily="18" charset="0"/>
                              </a:rPr>
                              <m:t>𝜆</m:t>
                            </m:r>
                          </m:e>
                          <m:sub>
                            <m:r>
                              <a:rPr lang="vi-VN" sz="2000" i="1">
                                <a:latin typeface="Cambria Math" panose="02040503050406030204" pitchFamily="18" charset="0"/>
                                <a:ea typeface="Times New Roman" panose="02020603050405020304" pitchFamily="18" charset="0"/>
                                <a:cs typeface="Times New Roman" panose="02020603050405020304" pitchFamily="18" charset="0"/>
                              </a:rPr>
                              <m:t>𝑛</m:t>
                            </m:r>
                          </m:sub>
                        </m:sSub>
                      </m:den>
                    </m:f>
                    <m:r>
                      <a:rPr lang="vi-VN"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vi-VN"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vi-VN" sz="2000" i="1">
                            <a:latin typeface="Cambria Math" panose="02040503050406030204" pitchFamily="18" charset="0"/>
                            <a:ea typeface="Times New Roman" panose="02020603050405020304" pitchFamily="18" charset="0"/>
                            <a:cs typeface="Times New Roman" panose="02020603050405020304" pitchFamily="18" charset="0"/>
                          </a:rPr>
                          <m:t>𝑛𝑣</m:t>
                        </m:r>
                      </m:num>
                      <m:den>
                        <m:r>
                          <a:rPr lang="vi-VN" sz="2000" i="1">
                            <a:latin typeface="Cambria Math" panose="02040503050406030204" pitchFamily="18" charset="0"/>
                            <a:ea typeface="Times New Roman" panose="02020603050405020304" pitchFamily="18" charset="0"/>
                            <a:cs typeface="Times New Roman" panose="02020603050405020304" pitchFamily="18" charset="0"/>
                          </a:rPr>
                          <m:t>2</m:t>
                        </m:r>
                        <m:r>
                          <a:rPr lang="vi-VN" sz="2000" i="1">
                            <a:latin typeface="Cambria Math" panose="02040503050406030204" pitchFamily="18" charset="0"/>
                            <a:ea typeface="Times New Roman" panose="02020603050405020304" pitchFamily="18" charset="0"/>
                            <a:cs typeface="Times New Roman" panose="02020603050405020304" pitchFamily="18" charset="0"/>
                          </a:rPr>
                          <m:t>𝐿</m:t>
                        </m:r>
                      </m:den>
                    </m:f>
                    <m:r>
                      <a:rPr lang="vi-VN" sz="2000" i="1">
                        <a:latin typeface="Cambria Math" panose="02040503050406030204" pitchFamily="18" charset="0"/>
                        <a:ea typeface="Times New Roman" panose="02020603050405020304" pitchFamily="18" charset="0"/>
                        <a:cs typeface="Times New Roman" panose="02020603050405020304" pitchFamily="18" charset="0"/>
                      </a:rPr>
                      <m:t> = </m:t>
                    </m:r>
                    <m:f>
                      <m:fPr>
                        <m:ctrlPr>
                          <a:rPr lang="vi-VN"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vi-VN" sz="2000" i="1">
                            <a:latin typeface="Cambria Math" panose="02040503050406030204" pitchFamily="18" charset="0"/>
                            <a:ea typeface="Times New Roman" panose="02020603050405020304" pitchFamily="18" charset="0"/>
                            <a:cs typeface="Times New Roman" panose="02020603050405020304" pitchFamily="18" charset="0"/>
                          </a:rPr>
                          <m:t>𝑛</m:t>
                        </m:r>
                      </m:num>
                      <m:den>
                        <m:r>
                          <a:rPr lang="vi-VN" sz="2000" i="1">
                            <a:latin typeface="Cambria Math" panose="02040503050406030204" pitchFamily="18" charset="0"/>
                            <a:ea typeface="Times New Roman" panose="02020603050405020304" pitchFamily="18" charset="0"/>
                            <a:cs typeface="Times New Roman" panose="02020603050405020304" pitchFamily="18" charset="0"/>
                          </a:rPr>
                          <m:t>2</m:t>
                        </m:r>
                        <m:r>
                          <a:rPr lang="vi-VN" sz="2000" i="1">
                            <a:latin typeface="Cambria Math" panose="02040503050406030204" pitchFamily="18" charset="0"/>
                            <a:ea typeface="Times New Roman" panose="02020603050405020304" pitchFamily="18" charset="0"/>
                            <a:cs typeface="Times New Roman" panose="02020603050405020304" pitchFamily="18" charset="0"/>
                          </a:rPr>
                          <m:t>𝐿</m:t>
                        </m:r>
                      </m:den>
                    </m:f>
                    <m:rad>
                      <m:radPr>
                        <m:degHide m:val="on"/>
                        <m:ctrlPr>
                          <a:rPr lang="vi-VN" sz="2000" i="1">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vi-VN"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vi-VN" sz="2000" i="1">
                                <a:latin typeface="Cambria Math" panose="02040503050406030204" pitchFamily="18" charset="0"/>
                                <a:ea typeface="Times New Roman" panose="02020603050405020304" pitchFamily="18" charset="0"/>
                                <a:cs typeface="Times New Roman" panose="02020603050405020304" pitchFamily="18" charset="0"/>
                              </a:rPr>
                              <m:t>𝑇</m:t>
                            </m:r>
                          </m:num>
                          <m:den>
                            <m:r>
                              <a:rPr lang="vi-VN" sz="2000" i="1">
                                <a:latin typeface="Cambria Math" panose="02040503050406030204" pitchFamily="18" charset="0"/>
                                <a:ea typeface="Times New Roman" panose="02020603050405020304" pitchFamily="18" charset="0"/>
                                <a:cs typeface="Times New Roman" panose="02020603050405020304" pitchFamily="18" charset="0"/>
                              </a:rPr>
                              <m:t>µ</m:t>
                            </m:r>
                          </m:den>
                        </m:f>
                      </m:e>
                    </m:rad>
                  </m:oMath>
                </a14:m>
                <a:endParaRPr lang="vi-VN" sz="2000" dirty="0"/>
              </a:p>
            </p:txBody>
          </p:sp>
        </mc:Choice>
        <mc:Fallback xmlns="">
          <p:sp>
            <p:nvSpPr>
              <p:cNvPr id="10" name="Hình chữ nhật 9">
                <a:extLst>
                  <a:ext uri="{FF2B5EF4-FFF2-40B4-BE49-F238E27FC236}">
                    <a16:creationId xmlns:a16="http://schemas.microsoft.com/office/drawing/2014/main" id="{C3C0B3F1-6F58-4BF6-8C93-EC7643CF5902}"/>
                  </a:ext>
                </a:extLst>
              </p:cNvPr>
              <p:cNvSpPr>
                <a:spLocks noRot="1" noChangeAspect="1" noMove="1" noResize="1" noEditPoints="1" noAdjustHandles="1" noChangeArrowheads="1" noChangeShapeType="1" noTextEdit="1"/>
              </p:cNvSpPr>
              <p:nvPr/>
            </p:nvSpPr>
            <p:spPr>
              <a:xfrm>
                <a:off x="1676400" y="5305472"/>
                <a:ext cx="5260021" cy="1288879"/>
              </a:xfrm>
              <a:prstGeom prst="rect">
                <a:avLst/>
              </a:prstGeom>
              <a:blipFill>
                <a:blip r:embed="rId2"/>
                <a:stretch>
                  <a:fillRect l="-1159"/>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2" name="Hình chữ nhật 11">
                <a:extLst>
                  <a:ext uri="{FF2B5EF4-FFF2-40B4-BE49-F238E27FC236}">
                    <a16:creationId xmlns:a16="http://schemas.microsoft.com/office/drawing/2014/main" id="{1D3BFBF0-C92A-440C-B9D7-76746FD9A2D8}"/>
                  </a:ext>
                </a:extLst>
              </p:cNvPr>
              <p:cNvSpPr/>
              <p:nvPr/>
            </p:nvSpPr>
            <p:spPr>
              <a:xfrm>
                <a:off x="6622743" y="5429354"/>
                <a:ext cx="6096000" cy="1230145"/>
              </a:xfrm>
              <a:prstGeom prst="rect">
                <a:avLst/>
              </a:prstGeom>
            </p:spPr>
            <p:txBody>
              <a:bodyPr>
                <a:spAutoFit/>
              </a:bodyPr>
              <a:lstStyle/>
              <a:p>
                <a:pPr lvl="0">
                  <a:lnSpc>
                    <a:spcPct val="107000"/>
                  </a:lnSpc>
                  <a:spcAft>
                    <a:spcPts val="0"/>
                  </a:spcAft>
                </a:pPr>
                <a:r>
                  <a:rPr lang="vi-VN" sz="2000" dirty="0">
                    <a:latin typeface="Times New Roman" panose="02020603050405020304" pitchFamily="18" charset="0"/>
                    <a:ea typeface="Times New Roman" panose="02020603050405020304" pitchFamily="18" charset="0"/>
                    <a:cs typeface="Times New Roman" panose="02020603050405020304" pitchFamily="18" charset="0"/>
                  </a:rPr>
                  <a:t>The </a:t>
                </a:r>
                <a:r>
                  <a:rPr lang="vi-VN" sz="2000" dirty="0" err="1">
                    <a:latin typeface="Times New Roman" panose="02020603050405020304" pitchFamily="18" charset="0"/>
                    <a:ea typeface="Times New Roman" panose="02020603050405020304" pitchFamily="18" charset="0"/>
                    <a:cs typeface="Times New Roman" panose="02020603050405020304" pitchFamily="18" charset="0"/>
                  </a:rPr>
                  <a:t>wavelength</a:t>
                </a:r>
                <a:r>
                  <a:rPr lang="vi-VN"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vi-V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vi-VN" sz="2000" i="1">
                            <a:latin typeface="Cambria Math" panose="02040503050406030204" pitchFamily="18" charset="0"/>
                            <a:ea typeface="Times New Roman" panose="02020603050405020304" pitchFamily="18" charset="0"/>
                            <a:cs typeface="Times New Roman" panose="02020603050405020304" pitchFamily="18" charset="0"/>
                          </a:rPr>
                          <m:t>𝜆</m:t>
                        </m:r>
                      </m:e>
                      <m:sub>
                        <m:r>
                          <a:rPr lang="vi-VN" sz="2000" i="1">
                            <a:latin typeface="Cambria Math" panose="02040503050406030204" pitchFamily="18" charset="0"/>
                            <a:ea typeface="Times New Roman" panose="02020603050405020304" pitchFamily="18" charset="0"/>
                            <a:cs typeface="Times New Roman" panose="02020603050405020304" pitchFamily="18" charset="0"/>
                          </a:rPr>
                          <m:t>𝑛</m:t>
                        </m:r>
                      </m:sub>
                    </m:sSub>
                    <m:r>
                      <a:rPr lang="vi-VN" sz="2000" i="1">
                        <a:latin typeface="Cambria Math" panose="02040503050406030204" pitchFamily="18" charset="0"/>
                        <a:ea typeface="Times New Roman" panose="02020603050405020304" pitchFamily="18" charset="0"/>
                        <a:cs typeface="Times New Roman" panose="02020603050405020304" pitchFamily="18" charset="0"/>
                      </a:rPr>
                      <m:t>= </m:t>
                    </m:r>
                    <m:f>
                      <m:fPr>
                        <m:ctrlPr>
                          <a:rPr lang="vi-VN"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vi-VN" sz="2000" i="1">
                            <a:latin typeface="Cambria Math" panose="02040503050406030204" pitchFamily="18" charset="0"/>
                            <a:ea typeface="Times New Roman" panose="02020603050405020304" pitchFamily="18" charset="0"/>
                            <a:cs typeface="Times New Roman" panose="02020603050405020304" pitchFamily="18" charset="0"/>
                          </a:rPr>
                          <m:t>4</m:t>
                        </m:r>
                        <m:r>
                          <a:rPr lang="vi-VN" sz="2000" i="1">
                            <a:latin typeface="Cambria Math" panose="02040503050406030204" pitchFamily="18" charset="0"/>
                            <a:ea typeface="Times New Roman" panose="02020603050405020304" pitchFamily="18" charset="0"/>
                            <a:cs typeface="Times New Roman" panose="02020603050405020304" pitchFamily="18" charset="0"/>
                          </a:rPr>
                          <m:t>𝐿</m:t>
                        </m:r>
                      </m:num>
                      <m:den>
                        <m:r>
                          <a:rPr lang="vi-VN" sz="2000" i="1">
                            <a:latin typeface="Cambria Math" panose="02040503050406030204" pitchFamily="18" charset="0"/>
                            <a:ea typeface="Times New Roman" panose="02020603050405020304" pitchFamily="18" charset="0"/>
                            <a:cs typeface="Times New Roman" panose="02020603050405020304" pitchFamily="18" charset="0"/>
                          </a:rPr>
                          <m:t>𝑛</m:t>
                        </m:r>
                      </m:den>
                    </m:f>
                  </m:oMath>
                </a14:m>
                <a:r>
                  <a:rPr lang="vi-VN" sz="2000" dirty="0">
                    <a:latin typeface="Times New Roman" panose="02020603050405020304" pitchFamily="18" charset="0"/>
                    <a:ea typeface="Times New Roman" panose="02020603050405020304" pitchFamily="18" charset="0"/>
                    <a:cs typeface="Times New Roman" panose="02020603050405020304" pitchFamily="18" charset="0"/>
                  </a:rPr>
                  <a:t> (n = 1,3,5,…)</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p>
                <a:pPr lvl="0">
                  <a:lnSpc>
                    <a:spcPct val="107000"/>
                  </a:lnSpc>
                  <a:spcAft>
                    <a:spcPts val="800"/>
                  </a:spcAft>
                </a:pPr>
                <a:r>
                  <a:rPr lang="vi-VN" sz="2000" dirty="0">
                    <a:latin typeface="Times New Roman" panose="02020603050405020304" pitchFamily="18" charset="0"/>
                    <a:ea typeface="Times New Roman" panose="02020603050405020304" pitchFamily="18" charset="0"/>
                    <a:cs typeface="Times New Roman" panose="02020603050405020304" pitchFamily="18" charset="0"/>
                  </a:rPr>
                  <a:t>The </a:t>
                </a:r>
                <a:r>
                  <a:rPr lang="vi-VN" sz="2000" dirty="0" err="1">
                    <a:latin typeface="Times New Roman" panose="02020603050405020304" pitchFamily="18" charset="0"/>
                    <a:ea typeface="Times New Roman" panose="02020603050405020304" pitchFamily="18" charset="0"/>
                    <a:cs typeface="Times New Roman" panose="02020603050405020304" pitchFamily="18" charset="0"/>
                  </a:rPr>
                  <a:t>frequency</a:t>
                </a:r>
                <a:r>
                  <a:rPr lang="vi-VN"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vi-V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vi-VN" sz="2000" i="1">
                            <a:latin typeface="Cambria Math" panose="02040503050406030204" pitchFamily="18" charset="0"/>
                            <a:ea typeface="Times New Roman" panose="02020603050405020304" pitchFamily="18" charset="0"/>
                            <a:cs typeface="Times New Roman" panose="02020603050405020304" pitchFamily="18" charset="0"/>
                          </a:rPr>
                          <m:t>𝑓</m:t>
                        </m:r>
                      </m:e>
                      <m:sub>
                        <m:r>
                          <a:rPr lang="vi-VN" sz="2000" i="1">
                            <a:latin typeface="Cambria Math" panose="02040503050406030204" pitchFamily="18" charset="0"/>
                            <a:ea typeface="Times New Roman" panose="02020603050405020304" pitchFamily="18" charset="0"/>
                            <a:cs typeface="Times New Roman" panose="02020603050405020304" pitchFamily="18" charset="0"/>
                          </a:rPr>
                          <m:t>𝑛</m:t>
                        </m:r>
                      </m:sub>
                    </m:sSub>
                    <m:r>
                      <a:rPr lang="vi-VN" sz="2000" i="1">
                        <a:latin typeface="Cambria Math" panose="02040503050406030204" pitchFamily="18" charset="0"/>
                        <a:ea typeface="Times New Roman" panose="02020603050405020304" pitchFamily="18" charset="0"/>
                        <a:cs typeface="Times New Roman" panose="02020603050405020304" pitchFamily="18" charset="0"/>
                      </a:rPr>
                      <m:t>= </m:t>
                    </m:r>
                    <m:f>
                      <m:fPr>
                        <m:ctrlPr>
                          <a:rPr lang="vi-VN"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vi-VN" sz="2000" i="1">
                            <a:latin typeface="Cambria Math" panose="02040503050406030204" pitchFamily="18" charset="0"/>
                            <a:ea typeface="Times New Roman" panose="02020603050405020304" pitchFamily="18" charset="0"/>
                            <a:cs typeface="Times New Roman" panose="02020603050405020304" pitchFamily="18" charset="0"/>
                          </a:rPr>
                          <m:t>𝑣</m:t>
                        </m:r>
                      </m:num>
                      <m:den>
                        <m:sSub>
                          <m:sSubPr>
                            <m:ctrlPr>
                              <a:rPr lang="vi-VN"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vi-VN" sz="2000" i="1">
                                <a:latin typeface="Cambria Math" panose="02040503050406030204" pitchFamily="18" charset="0"/>
                                <a:ea typeface="Times New Roman" panose="02020603050405020304" pitchFamily="18" charset="0"/>
                                <a:cs typeface="Times New Roman" panose="02020603050405020304" pitchFamily="18" charset="0"/>
                              </a:rPr>
                              <m:t>𝜆</m:t>
                            </m:r>
                          </m:e>
                          <m:sub>
                            <m:r>
                              <a:rPr lang="vi-VN" sz="2000" i="1">
                                <a:latin typeface="Cambria Math" panose="02040503050406030204" pitchFamily="18" charset="0"/>
                                <a:ea typeface="Times New Roman" panose="02020603050405020304" pitchFamily="18" charset="0"/>
                                <a:cs typeface="Times New Roman" panose="02020603050405020304" pitchFamily="18" charset="0"/>
                              </a:rPr>
                              <m:t>𝑛</m:t>
                            </m:r>
                          </m:sub>
                        </m:sSub>
                      </m:den>
                    </m:f>
                    <m:r>
                      <a:rPr lang="vi-VN"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vi-VN"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vi-VN" sz="2000" i="1">
                            <a:latin typeface="Cambria Math" panose="02040503050406030204" pitchFamily="18" charset="0"/>
                            <a:ea typeface="Times New Roman" panose="02020603050405020304" pitchFamily="18" charset="0"/>
                            <a:cs typeface="Times New Roman" panose="02020603050405020304" pitchFamily="18" charset="0"/>
                          </a:rPr>
                          <m:t>𝑛𝑣</m:t>
                        </m:r>
                      </m:num>
                      <m:den>
                        <m:r>
                          <a:rPr lang="vi-VN" sz="2000" i="1">
                            <a:latin typeface="Cambria Math" panose="02040503050406030204" pitchFamily="18" charset="0"/>
                            <a:ea typeface="Times New Roman" panose="02020603050405020304" pitchFamily="18" charset="0"/>
                            <a:cs typeface="Times New Roman" panose="02020603050405020304" pitchFamily="18" charset="0"/>
                          </a:rPr>
                          <m:t>4</m:t>
                        </m:r>
                        <m:r>
                          <a:rPr lang="vi-VN" sz="2000" i="1">
                            <a:latin typeface="Cambria Math" panose="02040503050406030204" pitchFamily="18" charset="0"/>
                            <a:ea typeface="Times New Roman" panose="02020603050405020304" pitchFamily="18" charset="0"/>
                            <a:cs typeface="Times New Roman" panose="02020603050405020304" pitchFamily="18" charset="0"/>
                          </a:rPr>
                          <m:t>𝐿</m:t>
                        </m:r>
                      </m:den>
                    </m:f>
                    <m:r>
                      <a:rPr lang="vi-VN" sz="2000" i="1">
                        <a:latin typeface="Cambria Math" panose="02040503050406030204" pitchFamily="18" charset="0"/>
                        <a:ea typeface="Times New Roman" panose="02020603050405020304" pitchFamily="18" charset="0"/>
                        <a:cs typeface="Times New Roman" panose="02020603050405020304" pitchFamily="18" charset="0"/>
                      </a:rPr>
                      <m:t> = </m:t>
                    </m:r>
                    <m:f>
                      <m:fPr>
                        <m:ctrlPr>
                          <a:rPr lang="vi-VN"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vi-VN" sz="2000" i="1">
                            <a:latin typeface="Cambria Math" panose="02040503050406030204" pitchFamily="18" charset="0"/>
                            <a:ea typeface="Times New Roman" panose="02020603050405020304" pitchFamily="18" charset="0"/>
                            <a:cs typeface="Times New Roman" panose="02020603050405020304" pitchFamily="18" charset="0"/>
                          </a:rPr>
                          <m:t>𝑛</m:t>
                        </m:r>
                      </m:num>
                      <m:den>
                        <m:r>
                          <a:rPr lang="vi-VN" sz="2000" i="1">
                            <a:latin typeface="Cambria Math" panose="02040503050406030204" pitchFamily="18" charset="0"/>
                            <a:ea typeface="Times New Roman" panose="02020603050405020304" pitchFamily="18" charset="0"/>
                            <a:cs typeface="Times New Roman" panose="02020603050405020304" pitchFamily="18" charset="0"/>
                          </a:rPr>
                          <m:t>4</m:t>
                        </m:r>
                        <m:r>
                          <a:rPr lang="vi-VN" sz="2000" i="1">
                            <a:latin typeface="Cambria Math" panose="02040503050406030204" pitchFamily="18" charset="0"/>
                            <a:ea typeface="Times New Roman" panose="02020603050405020304" pitchFamily="18" charset="0"/>
                            <a:cs typeface="Times New Roman" panose="02020603050405020304" pitchFamily="18" charset="0"/>
                          </a:rPr>
                          <m:t>𝐿</m:t>
                        </m:r>
                      </m:den>
                    </m:f>
                    <m:rad>
                      <m:radPr>
                        <m:degHide m:val="on"/>
                        <m:ctrlPr>
                          <a:rPr lang="vi-VN" sz="2000" i="1">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vi-VN"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vi-VN" sz="2000" i="1">
                                <a:latin typeface="Cambria Math" panose="02040503050406030204" pitchFamily="18" charset="0"/>
                                <a:ea typeface="Times New Roman" panose="02020603050405020304" pitchFamily="18" charset="0"/>
                                <a:cs typeface="Times New Roman" panose="02020603050405020304" pitchFamily="18" charset="0"/>
                              </a:rPr>
                              <m:t>𝑇</m:t>
                            </m:r>
                          </m:num>
                          <m:den>
                            <m:r>
                              <a:rPr lang="vi-VN" sz="2000" i="1">
                                <a:latin typeface="Cambria Math" panose="02040503050406030204" pitchFamily="18" charset="0"/>
                                <a:ea typeface="Times New Roman" panose="02020603050405020304" pitchFamily="18" charset="0"/>
                                <a:cs typeface="Times New Roman" panose="02020603050405020304" pitchFamily="18" charset="0"/>
                              </a:rPr>
                              <m:t>µ</m:t>
                            </m:r>
                          </m:den>
                        </m:f>
                      </m:e>
                    </m:rad>
                  </m:oMath>
                </a14:m>
                <a:endParaRPr lang="vi-VN" sz="2000" dirty="0">
                  <a:effectLst/>
                  <a:latin typeface="Arial" panose="020B0604020202020204" pitchFamily="34" charset="0"/>
                  <a:ea typeface="Arial" panose="020B0604020202020204" pitchFamily="34" charset="0"/>
                  <a:cs typeface="Times New Roman" panose="02020603050405020304" pitchFamily="18" charset="0"/>
                </a:endParaRPr>
              </a:p>
            </p:txBody>
          </p:sp>
        </mc:Choice>
        <mc:Fallback xmlns="">
          <p:sp>
            <p:nvSpPr>
              <p:cNvPr id="12" name="Hình chữ nhật 11">
                <a:extLst>
                  <a:ext uri="{FF2B5EF4-FFF2-40B4-BE49-F238E27FC236}">
                    <a16:creationId xmlns:a16="http://schemas.microsoft.com/office/drawing/2014/main" id="{1D3BFBF0-C92A-440C-B9D7-76746FD9A2D8}"/>
                  </a:ext>
                </a:extLst>
              </p:cNvPr>
              <p:cNvSpPr>
                <a:spLocks noRot="1" noChangeAspect="1" noMove="1" noResize="1" noEditPoints="1" noAdjustHandles="1" noChangeArrowheads="1" noChangeShapeType="1" noTextEdit="1"/>
              </p:cNvSpPr>
              <p:nvPr/>
            </p:nvSpPr>
            <p:spPr>
              <a:xfrm>
                <a:off x="6622743" y="5429354"/>
                <a:ext cx="6096000" cy="1230145"/>
              </a:xfrm>
              <a:prstGeom prst="rect">
                <a:avLst/>
              </a:prstGeom>
              <a:blipFill>
                <a:blip r:embed="rId3"/>
                <a:stretch>
                  <a:fillRect l="-1000"/>
                </a:stretch>
              </a:blipFill>
            </p:spPr>
            <p:txBody>
              <a:bodyPr/>
              <a:lstStyle/>
              <a:p>
                <a:r>
                  <a:rPr lang="vi-VN">
                    <a:noFill/>
                  </a:rPr>
                  <a:t> </a:t>
                </a:r>
              </a:p>
            </p:txBody>
          </p:sp>
        </mc:Fallback>
      </mc:AlternateContent>
      <p:cxnSp>
        <p:nvCxnSpPr>
          <p:cNvPr id="14" name="Đường nối Thẳng 13">
            <a:extLst>
              <a:ext uri="{FF2B5EF4-FFF2-40B4-BE49-F238E27FC236}">
                <a16:creationId xmlns:a16="http://schemas.microsoft.com/office/drawing/2014/main" id="{D27FA792-0F33-4767-9306-5F050734C4A8}"/>
              </a:ext>
            </a:extLst>
          </p:cNvPr>
          <p:cNvCxnSpPr>
            <a:cxnSpLocks/>
          </p:cNvCxnSpPr>
          <p:nvPr/>
        </p:nvCxnSpPr>
        <p:spPr>
          <a:xfrm>
            <a:off x="6329778" y="1546529"/>
            <a:ext cx="0" cy="4925292"/>
          </a:xfrm>
          <a:prstGeom prst="line">
            <a:avLst/>
          </a:prstGeom>
        </p:spPr>
        <p:style>
          <a:lnRef idx="1">
            <a:schemeClr val="dk1"/>
          </a:lnRef>
          <a:fillRef idx="0">
            <a:schemeClr val="dk1"/>
          </a:fillRef>
          <a:effectRef idx="0">
            <a:schemeClr val="dk1"/>
          </a:effectRef>
          <a:fontRef idx="minor">
            <a:schemeClr val="tx1"/>
          </a:fontRef>
        </p:style>
      </p:cxnSp>
      <p:pic>
        <p:nvPicPr>
          <p:cNvPr id="16" name="Hình ảnh 15">
            <a:extLst>
              <a:ext uri="{FF2B5EF4-FFF2-40B4-BE49-F238E27FC236}">
                <a16:creationId xmlns:a16="http://schemas.microsoft.com/office/drawing/2014/main" id="{290EFFDC-6D7F-405E-AEAB-E518BD632B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277" y="1545083"/>
            <a:ext cx="3564194" cy="3760389"/>
          </a:xfrm>
          <a:prstGeom prst="rect">
            <a:avLst/>
          </a:prstGeom>
        </p:spPr>
      </p:pic>
      <p:pic>
        <p:nvPicPr>
          <p:cNvPr id="19" name="Hình ảnh 18">
            <a:extLst>
              <a:ext uri="{FF2B5EF4-FFF2-40B4-BE49-F238E27FC236}">
                <a16:creationId xmlns:a16="http://schemas.microsoft.com/office/drawing/2014/main" id="{11FC5AA5-9240-450C-992C-F7898ABE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2385" y="1607605"/>
            <a:ext cx="3504935" cy="3697867"/>
          </a:xfrm>
          <a:prstGeom prst="rect">
            <a:avLst/>
          </a:prstGeom>
        </p:spPr>
      </p:pic>
    </p:spTree>
    <p:extLst>
      <p:ext uri="{BB962C8B-B14F-4D97-AF65-F5344CB8AC3E}">
        <p14:creationId xmlns:p14="http://schemas.microsoft.com/office/powerpoint/2010/main" val="4015910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1899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dirty="0">
                <a:latin typeface="Times New Roman" panose="02020603050405020304" pitchFamily="18" charset="0"/>
                <a:cs typeface="Times New Roman" panose="02020603050405020304" pitchFamily="18" charset="0"/>
              </a:rPr>
              <a:t>The </a:t>
            </a:r>
            <a:r>
              <a:rPr lang="vi-VN" sz="2000" dirty="0" err="1">
                <a:latin typeface="Times New Roman" panose="02020603050405020304" pitchFamily="18" charset="0"/>
                <a:cs typeface="Times New Roman" panose="02020603050405020304" pitchFamily="18" charset="0"/>
              </a:rPr>
              <a:t>fundmental</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frequency</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if</a:t>
            </a:r>
            <a:r>
              <a:rPr lang="vi-VN" sz="2000" dirty="0">
                <a:latin typeface="Times New Roman" panose="02020603050405020304" pitchFamily="18" charset="0"/>
                <a:cs typeface="Times New Roman" panose="02020603050405020304" pitchFamily="18" charset="0"/>
              </a:rPr>
              <a:t> a </a:t>
            </a:r>
            <a:r>
              <a:rPr lang="vi-VN" sz="2000" dirty="0" err="1">
                <a:latin typeface="Times New Roman" panose="02020603050405020304" pitchFamily="18" charset="0"/>
                <a:cs typeface="Times New Roman" panose="02020603050405020304" pitchFamily="18" charset="0"/>
              </a:rPr>
              <a:t>pipe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that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opened</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both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ends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is</a:t>
            </a:r>
            <a:r>
              <a:rPr lang="vi-VN" sz="2000" dirty="0">
                <a:latin typeface="Times New Roman" panose="02020603050405020304" pitchFamily="18" charset="0"/>
                <a:cs typeface="Times New Roman" panose="02020603050405020304" pitchFamily="18" charset="0"/>
              </a:rPr>
              <a:t> 594 </a:t>
            </a:r>
            <a:r>
              <a:rPr lang="vi-VN" sz="2000" dirty="0" err="1">
                <a:latin typeface="Times New Roman" panose="02020603050405020304" pitchFamily="18" charset="0"/>
                <a:cs typeface="Times New Roman" panose="02020603050405020304" pitchFamily="18" charset="0"/>
              </a:rPr>
              <a:t>Hz</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a) </a:t>
            </a:r>
            <a:r>
              <a:rPr lang="vi-VN" sz="2000" dirty="0" err="1">
                <a:latin typeface="Times New Roman" panose="02020603050405020304" pitchFamily="18" charset="0"/>
                <a:cs typeface="Times New Roman" panose="02020603050405020304" pitchFamily="18" charset="0"/>
              </a:rPr>
              <a:t>How</a:t>
            </a:r>
            <a:r>
              <a:rPr lang="vi-VN" sz="2000" dirty="0">
                <a:latin typeface="Times New Roman" panose="02020603050405020304" pitchFamily="18" charset="0"/>
                <a:cs typeface="Times New Roman" panose="02020603050405020304" pitchFamily="18" charset="0"/>
              </a:rPr>
              <a:t> long </a:t>
            </a:r>
            <a:r>
              <a:rPr lang="vi-VN" sz="2000" dirty="0" err="1">
                <a:latin typeface="Times New Roman" panose="02020603050405020304" pitchFamily="18" charset="0"/>
                <a:cs typeface="Times New Roman" panose="02020603050405020304" pitchFamily="18" charset="0"/>
              </a:rPr>
              <a:t>is</a:t>
            </a:r>
            <a:r>
              <a:rPr lang="vi-VN" sz="2000" dirty="0">
                <a:latin typeface="Times New Roman" panose="02020603050405020304" pitchFamily="18" charset="0"/>
                <a:cs typeface="Times New Roman" panose="02020603050405020304" pitchFamily="18" charset="0"/>
              </a:rPr>
              <a:t> this </a:t>
            </a:r>
            <a:r>
              <a:rPr lang="vi-VN" sz="2000" dirty="0" err="1">
                <a:latin typeface="Times New Roman" panose="02020603050405020304" pitchFamily="18" charset="0"/>
                <a:cs typeface="Times New Roman" panose="02020603050405020304" pitchFamily="18" charset="0"/>
              </a:rPr>
              <a:t>pipe</a:t>
            </a:r>
            <a:r>
              <a:rPr lang="vi-VN" sz="2000" dirty="0">
                <a:latin typeface="Times New Roman" panose="02020603050405020304" pitchFamily="18" charset="0"/>
                <a:cs typeface="Times New Roman" panose="02020603050405020304" pitchFamily="18" charset="0"/>
              </a:rPr>
              <a:t> ?</a:t>
            </a:r>
          </a:p>
          <a:p>
            <a:r>
              <a:rPr lang="vi-VN" sz="2000" dirty="0" err="1">
                <a:latin typeface="Times New Roman" panose="02020603050405020304" pitchFamily="18" charset="0"/>
                <a:cs typeface="Times New Roman" panose="02020603050405020304" pitchFamily="18" charset="0"/>
              </a:rPr>
              <a:t>If</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one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end</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now</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closed</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find</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b) The </a:t>
            </a:r>
            <a:r>
              <a:rPr lang="vi-VN" sz="2000" dirty="0" err="1">
                <a:latin typeface="Times New Roman" panose="02020603050405020304" pitchFamily="18" charset="0"/>
                <a:cs typeface="Times New Roman" panose="02020603050405020304" pitchFamily="18" charset="0"/>
              </a:rPr>
              <a:t>wavelength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and</a:t>
            </a:r>
            <a:r>
              <a:rPr lang="vi-VN" sz="2000" dirty="0">
                <a:latin typeface="Times New Roman" panose="02020603050405020304" pitchFamily="18" charset="0"/>
                <a:cs typeface="Times New Roman" panose="02020603050405020304" pitchFamily="18" charset="0"/>
              </a:rPr>
              <a:t> </a:t>
            </a:r>
          </a:p>
          <a:p>
            <a:r>
              <a:rPr lang="vi-VN" sz="2000" dirty="0">
                <a:latin typeface="Times New Roman" panose="02020603050405020304" pitchFamily="18" charset="0"/>
                <a:cs typeface="Times New Roman" panose="02020603050405020304" pitchFamily="18" charset="0"/>
              </a:rPr>
              <a:t>c) The </a:t>
            </a:r>
            <a:r>
              <a:rPr lang="vi-VN" sz="2000" dirty="0" err="1">
                <a:latin typeface="Times New Roman" panose="02020603050405020304" pitchFamily="18" charset="0"/>
                <a:cs typeface="Times New Roman" panose="02020603050405020304" pitchFamily="18" charset="0"/>
              </a:rPr>
              <a:t>frequency</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of</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new</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fundamental</a:t>
            </a:r>
            <a:endParaRPr lang="vi-VN" sz="2000" dirty="0">
              <a:latin typeface="Times New Roman" panose="02020603050405020304" pitchFamily="18" charset="0"/>
              <a:cs typeface="Times New Roman" panose="02020603050405020304" pitchFamily="18" charset="0"/>
            </a:endParaRPr>
          </a:p>
          <a:p>
            <a:pPr algn="r"/>
            <a:r>
              <a:rPr lang="vi-VN" sz="2000" dirty="0">
                <a:latin typeface="Times New Roman" panose="02020603050405020304" pitchFamily="18" charset="0"/>
                <a:cs typeface="Times New Roman" panose="02020603050405020304" pitchFamily="18" charset="0"/>
              </a:rPr>
              <a:t>[</a:t>
            </a:r>
            <a:r>
              <a:rPr lang="vi-VN" sz="2000" dirty="0" err="1">
                <a:latin typeface="Times New Roman" panose="02020603050405020304" pitchFamily="18" charset="0"/>
                <a:cs typeface="Times New Roman" panose="02020603050405020304" pitchFamily="18" charset="0"/>
              </a:rPr>
              <a:t>June</a:t>
            </a:r>
            <a:r>
              <a:rPr lang="vi-VN" sz="2000" dirty="0">
                <a:latin typeface="Times New Roman" panose="02020603050405020304" pitchFamily="18" charset="0"/>
                <a:cs typeface="Times New Roman" panose="02020603050405020304" pitchFamily="18" charset="0"/>
              </a:rPr>
              <a:t> – 2013] </a:t>
            </a:r>
          </a:p>
        </p:txBody>
      </p:sp>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A540656E-21B4-4E9B-92AD-33D94C92917C}"/>
                  </a:ext>
                </a:extLst>
              </p:cNvPr>
              <p:cNvSpPr txBox="1"/>
              <p:nvPr/>
            </p:nvSpPr>
            <p:spPr>
              <a:xfrm>
                <a:off x="1313895" y="2006353"/>
                <a:ext cx="10635449" cy="4703211"/>
              </a:xfrm>
              <a:prstGeom prst="rect">
                <a:avLst/>
              </a:prstGeom>
              <a:noFill/>
            </p:spPr>
            <p:txBody>
              <a:bodyPr wrap="square" rtlCol="0">
                <a:spAutoFit/>
              </a:bodyPr>
              <a:lstStyle/>
              <a:p>
                <a:pPr marL="342900" indent="-342900">
                  <a:buAutoNum type="alphaLcParenR"/>
                </a:pPr>
                <a:r>
                  <a:rPr lang="vi-VN" sz="2400" dirty="0">
                    <a:latin typeface="Times New Roman" panose="02020603050405020304" pitchFamily="18" charset="0"/>
                    <a:cs typeface="Times New Roman" panose="02020603050405020304" pitchFamily="18" charset="0"/>
                  </a:rPr>
                  <a:t>The </a:t>
                </a:r>
                <a:r>
                  <a:rPr lang="vi-VN" sz="2400" dirty="0" err="1">
                    <a:latin typeface="Times New Roman" panose="02020603050405020304" pitchFamily="18" charset="0"/>
                    <a:cs typeface="Times New Roman" panose="02020603050405020304" pitchFamily="18" charset="0"/>
                  </a:rPr>
                  <a:t>fundamental</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frequency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of</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pipe</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vi-VN" sz="2400" i="1">
                            <a:latin typeface="Cambria Math" panose="02040503050406030204" pitchFamily="18" charset="0"/>
                          </a:rPr>
                        </m:ctrlPr>
                      </m:sSubPr>
                      <m:e>
                        <m:r>
                          <a:rPr lang="vi-VN" sz="2400" i="1">
                            <a:latin typeface="Cambria Math" panose="02040503050406030204" pitchFamily="18" charset="0"/>
                          </a:rPr>
                          <m:t>𝑓</m:t>
                        </m:r>
                      </m:e>
                      <m:sub>
                        <m:r>
                          <a:rPr lang="vi-VN" sz="2400" i="1">
                            <a:latin typeface="Cambria Math" panose="02040503050406030204" pitchFamily="18" charset="0"/>
                          </a:rPr>
                          <m:t>1</m:t>
                        </m:r>
                      </m:sub>
                    </m:sSub>
                    <m:r>
                      <a:rPr lang="vi-VN" sz="2400" b="0" i="0" smtClean="0">
                        <a:latin typeface="Cambria Math" panose="02040503050406030204" pitchFamily="18" charset="0"/>
                      </a:rPr>
                      <m:t>=</m:t>
                    </m:r>
                    <m:f>
                      <m:fPr>
                        <m:ctrlPr>
                          <a:rPr lang="vi-VN" sz="2400" i="1">
                            <a:latin typeface="Cambria Math" panose="02040503050406030204" pitchFamily="18" charset="0"/>
                            <a:ea typeface="Times New Roman" panose="02020603050405020304" pitchFamily="18" charset="0"/>
                            <a:cs typeface="Times New Roman" panose="02020603050405020304" pitchFamily="18" charset="0"/>
                          </a:rPr>
                        </m:ctrlPr>
                      </m:fPr>
                      <m:num>
                        <m:r>
                          <a:rPr lang="vi-VN" sz="2400" i="1">
                            <a:latin typeface="Cambria Math" panose="02040503050406030204" pitchFamily="18" charset="0"/>
                            <a:ea typeface="Times New Roman" panose="02020603050405020304" pitchFamily="18" charset="0"/>
                            <a:cs typeface="Times New Roman" panose="02020603050405020304" pitchFamily="18" charset="0"/>
                          </a:rPr>
                          <m:t>𝑣</m:t>
                        </m:r>
                      </m:num>
                      <m:den>
                        <m:r>
                          <a:rPr lang="vi-VN" sz="2400" b="0" i="1" smtClean="0">
                            <a:latin typeface="Cambria Math" panose="02040503050406030204" pitchFamily="18" charset="0"/>
                            <a:ea typeface="Times New Roman" panose="02020603050405020304" pitchFamily="18" charset="0"/>
                            <a:cs typeface="Times New Roman" panose="02020603050405020304" pitchFamily="18" charset="0"/>
                          </a:rPr>
                          <m:t>2</m:t>
                        </m:r>
                        <m:r>
                          <a:rPr lang="vi-VN" sz="2400" i="1">
                            <a:latin typeface="Cambria Math" panose="02040503050406030204" pitchFamily="18" charset="0"/>
                            <a:ea typeface="Times New Roman" panose="02020603050405020304" pitchFamily="18" charset="0"/>
                            <a:cs typeface="Times New Roman" panose="02020603050405020304" pitchFamily="18" charset="0"/>
                          </a:rPr>
                          <m:t>𝐿</m:t>
                        </m:r>
                      </m:den>
                    </m:f>
                    <m:r>
                      <a:rPr lang="vi-VN" sz="2400" b="0" i="1" smtClean="0">
                        <a:latin typeface="Cambria Math" panose="02040503050406030204" pitchFamily="18" charset="0"/>
                        <a:ea typeface="Times New Roman" panose="02020603050405020304" pitchFamily="18" charset="0"/>
                        <a:cs typeface="Times New Roman" panose="02020603050405020304" pitchFamily="18" charset="0"/>
                      </a:rPr>
                      <m:t>=</m:t>
                    </m:r>
                    <m:r>
                      <a:rPr lang="vi-VN" sz="2400" b="0" i="1" smtClean="0">
                        <a:latin typeface="Cambria Math" panose="02040503050406030204" pitchFamily="18" charset="0"/>
                        <a:ea typeface="Times New Roman" panose="02020603050405020304" pitchFamily="18" charset="0"/>
                        <a:cs typeface="Times New Roman" panose="02020603050405020304" pitchFamily="18" charset="0"/>
                      </a:rPr>
                      <m:t>594</m:t>
                    </m:r>
                  </m:oMath>
                </a14:m>
                <a:endParaRPr lang="vi-VN" sz="2400" b="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Þ"/>
                </a:pPr>
                <a:r>
                  <a:rPr lang="vi-VN" sz="2400" dirty="0">
                    <a:latin typeface="Times New Roman" panose="02020603050405020304" pitchFamily="18" charset="0"/>
                    <a:cs typeface="Times New Roman" panose="02020603050405020304" pitchFamily="18" charset="0"/>
                  </a:rPr>
                  <a:t>The </a:t>
                </a:r>
                <a:r>
                  <a:rPr lang="vi-VN" sz="2400" dirty="0" err="1">
                    <a:latin typeface="Times New Roman" panose="02020603050405020304" pitchFamily="18" charset="0"/>
                    <a:cs typeface="Times New Roman" panose="02020603050405020304" pitchFamily="18" charset="0"/>
                  </a:rPr>
                  <a:t>length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of</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pipe</a:t>
                </a:r>
                <a:r>
                  <a:rPr lang="vi-VN" sz="2400" dirty="0">
                    <a:latin typeface="Times New Roman" panose="02020603050405020304" pitchFamily="18" charset="0"/>
                    <a:cs typeface="Times New Roman" panose="02020603050405020304" pitchFamily="18" charset="0"/>
                  </a:rPr>
                  <a:t>:</a:t>
                </a:r>
              </a:p>
              <a:p>
                <a:pPr algn="ctr"/>
                <a:r>
                  <a:rPr lang="vi-VN" sz="2400" dirty="0">
                    <a:latin typeface="Times New Roman" panose="02020603050405020304" pitchFamily="18" charset="0"/>
                    <a:cs typeface="Times New Roman" panose="02020603050405020304" pitchFamily="18" charset="0"/>
                  </a:rPr>
                  <a:t> </a:t>
                </a:r>
                <a14:m>
                  <m:oMath xmlns:m="http://schemas.openxmlformats.org/officeDocument/2006/math">
                    <m:r>
                      <a:rPr lang="vi-VN" sz="2400" b="0" i="1" smtClean="0">
                        <a:latin typeface="Cambria Math" panose="02040503050406030204" pitchFamily="18" charset="0"/>
                        <a:cs typeface="Times New Roman" panose="02020603050405020304" pitchFamily="18" charset="0"/>
                      </a:rPr>
                      <m:t>𝐿</m:t>
                    </m:r>
                    <m:r>
                      <a:rPr lang="vi-VN" sz="2400" b="0" i="1" smtClean="0">
                        <a:latin typeface="Cambria Math" panose="02040503050406030204" pitchFamily="18" charset="0"/>
                        <a:cs typeface="Times New Roman" panose="02020603050405020304" pitchFamily="18" charset="0"/>
                      </a:rPr>
                      <m:t>= </m:t>
                    </m:r>
                    <m:f>
                      <m:fPr>
                        <m:ctrlPr>
                          <a:rPr lang="vi-VN" sz="2400" b="0" i="1" smtClean="0">
                            <a:latin typeface="Cambria Math" panose="02040503050406030204" pitchFamily="18" charset="0"/>
                            <a:cs typeface="Times New Roman" panose="02020603050405020304" pitchFamily="18" charset="0"/>
                          </a:rPr>
                        </m:ctrlPr>
                      </m:fPr>
                      <m:num>
                        <m:r>
                          <a:rPr lang="vi-VN" sz="2400" b="0" i="1" smtClean="0">
                            <a:latin typeface="Cambria Math" panose="02040503050406030204" pitchFamily="18" charset="0"/>
                            <a:cs typeface="Times New Roman" panose="02020603050405020304" pitchFamily="18" charset="0"/>
                          </a:rPr>
                          <m:t>𝑣</m:t>
                        </m:r>
                      </m:num>
                      <m:den>
                        <m:r>
                          <a:rPr lang="vi-VN" sz="2400" b="0" i="1" smtClean="0">
                            <a:latin typeface="Cambria Math" panose="02040503050406030204" pitchFamily="18" charset="0"/>
                            <a:cs typeface="Times New Roman" panose="02020603050405020304" pitchFamily="18" charset="0"/>
                          </a:rPr>
                          <m:t>2</m:t>
                        </m:r>
                        <m:sSub>
                          <m:sSubPr>
                            <m:ctrlPr>
                              <a:rPr lang="vi-VN" sz="2400" i="1">
                                <a:latin typeface="Cambria Math" panose="02040503050406030204" pitchFamily="18" charset="0"/>
                              </a:rPr>
                            </m:ctrlPr>
                          </m:sSubPr>
                          <m:e>
                            <m:r>
                              <a:rPr lang="vi-VN" sz="2400" i="1">
                                <a:latin typeface="Cambria Math" panose="02040503050406030204" pitchFamily="18" charset="0"/>
                              </a:rPr>
                              <m:t>𝑓</m:t>
                            </m:r>
                          </m:e>
                          <m:sub>
                            <m:r>
                              <a:rPr lang="vi-VN" sz="2400" i="1">
                                <a:latin typeface="Cambria Math" panose="02040503050406030204" pitchFamily="18" charset="0"/>
                              </a:rPr>
                              <m:t>1</m:t>
                            </m:r>
                          </m:sub>
                        </m:sSub>
                      </m:den>
                    </m:f>
                    <m:r>
                      <a:rPr lang="vi-VN" sz="2400" b="0" i="1" smtClean="0">
                        <a:latin typeface="Cambria Math" panose="02040503050406030204" pitchFamily="18" charset="0"/>
                        <a:cs typeface="Times New Roman" panose="02020603050405020304" pitchFamily="18" charset="0"/>
                      </a:rPr>
                      <m:t>=</m:t>
                    </m:r>
                    <m:f>
                      <m:fPr>
                        <m:ctrlPr>
                          <a:rPr lang="vi-VN" sz="2400" b="0" i="1" smtClean="0">
                            <a:latin typeface="Cambria Math" panose="02040503050406030204" pitchFamily="18" charset="0"/>
                            <a:cs typeface="Times New Roman" panose="02020603050405020304" pitchFamily="18" charset="0"/>
                          </a:rPr>
                        </m:ctrlPr>
                      </m:fPr>
                      <m:num>
                        <m:r>
                          <a:rPr lang="vi-VN" sz="2400" b="0" i="1" smtClean="0">
                            <a:latin typeface="Cambria Math" panose="02040503050406030204" pitchFamily="18" charset="0"/>
                            <a:cs typeface="Times New Roman" panose="02020603050405020304" pitchFamily="18" charset="0"/>
                          </a:rPr>
                          <m:t>348</m:t>
                        </m:r>
                      </m:num>
                      <m:den>
                        <m:r>
                          <a:rPr lang="vi-VN" sz="2400" b="0" i="1" smtClean="0">
                            <a:latin typeface="Cambria Math" panose="02040503050406030204" pitchFamily="18" charset="0"/>
                            <a:cs typeface="Times New Roman" panose="02020603050405020304" pitchFamily="18" charset="0"/>
                          </a:rPr>
                          <m:t>2</m:t>
                        </m:r>
                        <m:r>
                          <a:rPr lang="vi-VN" sz="2400" b="0" i="1" smtClean="0">
                            <a:latin typeface="Cambria Math" panose="02040503050406030204" pitchFamily="18" charset="0"/>
                            <a:cs typeface="Times New Roman" panose="02020603050405020304" pitchFamily="18" charset="0"/>
                          </a:rPr>
                          <m:t>.</m:t>
                        </m:r>
                        <m:r>
                          <a:rPr lang="vi-VN" sz="2400" b="0" i="1" smtClean="0">
                            <a:latin typeface="Cambria Math" panose="02040503050406030204" pitchFamily="18" charset="0"/>
                            <a:cs typeface="Times New Roman" panose="02020603050405020304" pitchFamily="18" charset="0"/>
                          </a:rPr>
                          <m:t>594</m:t>
                        </m:r>
                      </m:den>
                    </m:f>
                    <m:r>
                      <a:rPr lang="vi-V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vi-VN" sz="2400" b="0" i="1" smtClean="0">
                        <a:latin typeface="Cambria Math" panose="02040503050406030204" pitchFamily="18" charset="0"/>
                        <a:ea typeface="Cambria Math" panose="02040503050406030204" pitchFamily="18" charset="0"/>
                        <a:cs typeface="Times New Roman" panose="02020603050405020304" pitchFamily="18" charset="0"/>
                      </a:rPr>
                      <m:t>0</m:t>
                    </m:r>
                    <m:r>
                      <a:rPr lang="vi-V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vi-VN" sz="2400" b="0" i="1" smtClean="0">
                        <a:latin typeface="Cambria Math" panose="02040503050406030204" pitchFamily="18" charset="0"/>
                        <a:ea typeface="Cambria Math" panose="02040503050406030204" pitchFamily="18" charset="0"/>
                        <a:cs typeface="Times New Roman" panose="02020603050405020304" pitchFamily="18" charset="0"/>
                      </a:rPr>
                      <m:t>3</m:t>
                    </m:r>
                    <m:r>
                      <a:rPr lang="vi-VN" sz="2400" b="0" i="1" smtClean="0">
                        <a:latin typeface="Cambria Math" panose="02040503050406030204" pitchFamily="18" charset="0"/>
                        <a:ea typeface="Cambria Math" panose="02040503050406030204" pitchFamily="18" charset="0"/>
                        <a:cs typeface="Times New Roman" panose="02020603050405020304" pitchFamily="18" charset="0"/>
                      </a:rPr>
                      <m:t> </m:t>
                    </m:r>
                    <m:d>
                      <m:dPr>
                        <m:ctrlPr>
                          <a:rPr lang="vi-VN" sz="2400" b="0" i="1" smtClean="0">
                            <a:latin typeface="Cambria Math" panose="02040503050406030204" pitchFamily="18" charset="0"/>
                            <a:cs typeface="Times New Roman" panose="02020603050405020304" pitchFamily="18" charset="0"/>
                          </a:rPr>
                        </m:ctrlPr>
                      </m:dPr>
                      <m:e>
                        <m:r>
                          <a:rPr lang="vi-VN" sz="2400" b="0" i="1" smtClean="0">
                            <a:latin typeface="Cambria Math" panose="02040503050406030204" pitchFamily="18" charset="0"/>
                            <a:cs typeface="Times New Roman" panose="02020603050405020304" pitchFamily="18" charset="0"/>
                          </a:rPr>
                          <m:t>𝑚</m:t>
                        </m:r>
                      </m:e>
                    </m:d>
                  </m:oMath>
                </a14:m>
                <a:endParaRPr lang="vi-VN" sz="2400" b="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In </a:t>
                </a:r>
                <a:r>
                  <a:rPr lang="vi-VN" sz="2400" dirty="0" err="1">
                    <a:latin typeface="Times New Roman" panose="02020603050405020304" pitchFamily="18" charset="0"/>
                    <a:cs typeface="Times New Roman" panose="02020603050405020304" pitchFamily="18" charset="0"/>
                  </a:rPr>
                  <a:t>case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that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one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end</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is</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now</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closed</a:t>
                </a:r>
                <a:r>
                  <a:rPr lang="vi-VN" sz="2400" dirty="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b) The </a:t>
                </a:r>
                <a:r>
                  <a:rPr lang="vi-VN" sz="2400" dirty="0" err="1">
                    <a:latin typeface="Times New Roman" panose="02020603050405020304" pitchFamily="18" charset="0"/>
                    <a:cs typeface="Times New Roman" panose="02020603050405020304" pitchFamily="18" charset="0"/>
                  </a:rPr>
                  <a:t>wavelength</a:t>
                </a:r>
                <a:r>
                  <a:rPr lang="vi-VN" sz="2400" dirty="0">
                    <a:latin typeface="Times New Roman" panose="02020603050405020304" pitchFamily="18" charset="0"/>
                    <a:cs typeface="Times New Roman" panose="02020603050405020304" pitchFamily="18" charset="0"/>
                  </a:rPr>
                  <a:t>: </a:t>
                </a:r>
                <a:endParaRPr lang="vi-VN"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vi-VN" sz="2400" i="1">
                          <a:latin typeface="Cambria Math" panose="02040503050406030204" pitchFamily="18" charset="0"/>
                        </a:rPr>
                        <m:t>𝜆</m:t>
                      </m:r>
                      <m:r>
                        <a:rPr lang="vi-VN" sz="2400" b="0" i="0" smtClean="0">
                          <a:latin typeface="Cambria Math" panose="02040503050406030204" pitchFamily="18" charset="0"/>
                        </a:rPr>
                        <m:t>=</m:t>
                      </m:r>
                      <m:f>
                        <m:fPr>
                          <m:ctrlPr>
                            <a:rPr lang="vi-VN" sz="2400" i="1" dirty="0" smtClean="0">
                              <a:latin typeface="Cambria Math" panose="02040503050406030204" pitchFamily="18" charset="0"/>
                              <a:cs typeface="Times New Roman" panose="02020603050405020304" pitchFamily="18" charset="0"/>
                            </a:rPr>
                          </m:ctrlPr>
                        </m:fPr>
                        <m:num>
                          <m:r>
                            <a:rPr lang="vi-VN" sz="2400" b="0" i="1" dirty="0" smtClean="0">
                              <a:latin typeface="Cambria Math" panose="02040503050406030204" pitchFamily="18" charset="0"/>
                              <a:cs typeface="Times New Roman" panose="02020603050405020304" pitchFamily="18" charset="0"/>
                            </a:rPr>
                            <m:t>4</m:t>
                          </m:r>
                          <m:r>
                            <a:rPr lang="vi-VN" sz="2400" b="0" i="1" dirty="0" smtClean="0">
                              <a:latin typeface="Cambria Math" panose="02040503050406030204" pitchFamily="18" charset="0"/>
                              <a:cs typeface="Times New Roman" panose="02020603050405020304" pitchFamily="18" charset="0"/>
                            </a:rPr>
                            <m:t>𝐿</m:t>
                          </m:r>
                        </m:num>
                        <m:den>
                          <m:r>
                            <a:rPr lang="vi-VN" sz="2400" b="0" i="1" dirty="0" smtClean="0">
                              <a:latin typeface="Cambria Math" panose="02040503050406030204" pitchFamily="18" charset="0"/>
                              <a:cs typeface="Times New Roman" panose="02020603050405020304" pitchFamily="18" charset="0"/>
                            </a:rPr>
                            <m:t>𝑛</m:t>
                          </m:r>
                        </m:den>
                      </m:f>
                      <m:r>
                        <a:rPr lang="vi-VN" sz="2400" b="0" i="1" dirty="0" smtClean="0">
                          <a:latin typeface="Cambria Math" panose="02040503050406030204" pitchFamily="18" charset="0"/>
                          <a:cs typeface="Times New Roman" panose="02020603050405020304" pitchFamily="18" charset="0"/>
                        </a:rPr>
                        <m:t>=</m:t>
                      </m:r>
                      <m:f>
                        <m:fPr>
                          <m:ctrlPr>
                            <a:rPr lang="vi-VN" sz="2400" b="0" i="1" dirty="0" smtClean="0">
                              <a:latin typeface="Cambria Math" panose="02040503050406030204" pitchFamily="18" charset="0"/>
                              <a:cs typeface="Times New Roman" panose="02020603050405020304" pitchFamily="18" charset="0"/>
                            </a:rPr>
                          </m:ctrlPr>
                        </m:fPr>
                        <m:num>
                          <m:r>
                            <a:rPr lang="vi-VN" sz="2400" b="0" i="1" dirty="0" smtClean="0">
                              <a:latin typeface="Cambria Math" panose="02040503050406030204" pitchFamily="18" charset="0"/>
                              <a:cs typeface="Times New Roman" panose="02020603050405020304" pitchFamily="18" charset="0"/>
                            </a:rPr>
                            <m:t>4</m:t>
                          </m:r>
                          <m:r>
                            <a:rPr lang="vi-VN" sz="2400" b="0" i="1" dirty="0" smtClean="0">
                              <a:latin typeface="Cambria Math" panose="02040503050406030204" pitchFamily="18" charset="0"/>
                              <a:cs typeface="Times New Roman" panose="02020603050405020304" pitchFamily="18" charset="0"/>
                            </a:rPr>
                            <m:t>.</m:t>
                          </m:r>
                          <m:r>
                            <a:rPr lang="vi-VN" sz="2400" b="0" i="1" dirty="0" smtClean="0">
                              <a:latin typeface="Cambria Math" panose="02040503050406030204" pitchFamily="18" charset="0"/>
                              <a:cs typeface="Times New Roman" panose="02020603050405020304" pitchFamily="18" charset="0"/>
                            </a:rPr>
                            <m:t>0</m:t>
                          </m:r>
                          <m:r>
                            <a:rPr lang="vi-VN" sz="2400" b="0" i="1" dirty="0" smtClean="0">
                              <a:latin typeface="Cambria Math" panose="02040503050406030204" pitchFamily="18" charset="0"/>
                              <a:cs typeface="Times New Roman" panose="02020603050405020304" pitchFamily="18" charset="0"/>
                            </a:rPr>
                            <m:t>,</m:t>
                          </m:r>
                          <m:r>
                            <a:rPr lang="vi-VN" sz="2400" b="0" i="1" dirty="0" smtClean="0">
                              <a:latin typeface="Cambria Math" panose="02040503050406030204" pitchFamily="18" charset="0"/>
                              <a:cs typeface="Times New Roman" panose="02020603050405020304" pitchFamily="18" charset="0"/>
                            </a:rPr>
                            <m:t>3</m:t>
                          </m:r>
                        </m:num>
                        <m:den>
                          <m:r>
                            <a:rPr lang="vi-VN" sz="2400" b="0" i="1" dirty="0" smtClean="0">
                              <a:latin typeface="Cambria Math" panose="02040503050406030204" pitchFamily="18" charset="0"/>
                              <a:cs typeface="Times New Roman" panose="02020603050405020304" pitchFamily="18" charset="0"/>
                            </a:rPr>
                            <m:t>𝑛</m:t>
                          </m:r>
                        </m:den>
                      </m:f>
                      <m:r>
                        <a:rPr lang="vi-VN" sz="2400" b="0" i="1" dirty="0" smtClean="0">
                          <a:latin typeface="Cambria Math" panose="02040503050406030204" pitchFamily="18" charset="0"/>
                          <a:cs typeface="Times New Roman" panose="02020603050405020304" pitchFamily="18" charset="0"/>
                        </a:rPr>
                        <m:t>=</m:t>
                      </m:r>
                      <m:f>
                        <m:fPr>
                          <m:ctrlPr>
                            <a:rPr lang="vi-VN" sz="2400" b="0" i="1" dirty="0" smtClean="0">
                              <a:latin typeface="Cambria Math" panose="02040503050406030204" pitchFamily="18" charset="0"/>
                              <a:cs typeface="Times New Roman" panose="02020603050405020304" pitchFamily="18" charset="0"/>
                            </a:rPr>
                          </m:ctrlPr>
                        </m:fPr>
                        <m:num>
                          <m:r>
                            <a:rPr lang="vi-VN" sz="2400" b="0" i="1" dirty="0" smtClean="0">
                              <a:latin typeface="Cambria Math" panose="02040503050406030204" pitchFamily="18" charset="0"/>
                              <a:cs typeface="Times New Roman" panose="02020603050405020304" pitchFamily="18" charset="0"/>
                            </a:rPr>
                            <m:t>6</m:t>
                          </m:r>
                        </m:num>
                        <m:den>
                          <m:r>
                            <a:rPr lang="vi-VN" sz="2400" b="0" i="1" dirty="0" smtClean="0">
                              <a:latin typeface="Cambria Math" panose="02040503050406030204" pitchFamily="18" charset="0"/>
                              <a:cs typeface="Times New Roman" panose="02020603050405020304" pitchFamily="18" charset="0"/>
                            </a:rPr>
                            <m:t>5</m:t>
                          </m:r>
                          <m:r>
                            <a:rPr lang="vi-VN" sz="2400" b="0" i="1" dirty="0" smtClean="0">
                              <a:latin typeface="Cambria Math" panose="02040503050406030204" pitchFamily="18" charset="0"/>
                              <a:cs typeface="Times New Roman" panose="02020603050405020304" pitchFamily="18" charset="0"/>
                            </a:rPr>
                            <m:t>𝑛</m:t>
                          </m:r>
                        </m:den>
                      </m:f>
                      <m:r>
                        <a:rPr lang="vi-VN" sz="2400" b="0" i="1" dirty="0" smtClean="0">
                          <a:latin typeface="Cambria Math" panose="02040503050406030204" pitchFamily="18" charset="0"/>
                          <a:cs typeface="Times New Roman" panose="02020603050405020304" pitchFamily="18" charset="0"/>
                        </a:rPr>
                        <m:t> </m:t>
                      </m:r>
                      <m:d>
                        <m:dPr>
                          <m:ctrlPr>
                            <a:rPr lang="vi-VN" sz="2400" b="0" i="1" dirty="0" smtClean="0">
                              <a:latin typeface="Cambria Math" panose="02040503050406030204" pitchFamily="18" charset="0"/>
                              <a:cs typeface="Times New Roman" panose="02020603050405020304" pitchFamily="18" charset="0"/>
                            </a:rPr>
                          </m:ctrlPr>
                        </m:dPr>
                        <m:e>
                          <m:r>
                            <a:rPr lang="vi-VN" sz="2400" b="0" i="1" dirty="0" smtClean="0">
                              <a:latin typeface="Cambria Math" panose="02040503050406030204" pitchFamily="18" charset="0"/>
                              <a:cs typeface="Times New Roman" panose="02020603050405020304" pitchFamily="18" charset="0"/>
                            </a:rPr>
                            <m:t>𝑛</m:t>
                          </m:r>
                          <m:r>
                            <a:rPr lang="vi-VN" sz="2400" b="0" i="1" dirty="0" smtClean="0">
                              <a:latin typeface="Cambria Math" panose="02040503050406030204" pitchFamily="18" charset="0"/>
                              <a:cs typeface="Times New Roman" panose="02020603050405020304" pitchFamily="18" charset="0"/>
                            </a:rPr>
                            <m:t>=</m:t>
                          </m:r>
                          <m:r>
                            <a:rPr lang="vi-VN" sz="2400" b="0" i="1" dirty="0" smtClean="0">
                              <a:latin typeface="Cambria Math" panose="02040503050406030204" pitchFamily="18" charset="0"/>
                              <a:cs typeface="Times New Roman" panose="02020603050405020304" pitchFamily="18" charset="0"/>
                            </a:rPr>
                            <m:t>1</m:t>
                          </m:r>
                          <m:r>
                            <a:rPr lang="vi-VN" sz="2400" b="0" i="1" dirty="0" smtClean="0">
                              <a:latin typeface="Cambria Math" panose="02040503050406030204" pitchFamily="18" charset="0"/>
                              <a:cs typeface="Times New Roman" panose="02020603050405020304" pitchFamily="18" charset="0"/>
                            </a:rPr>
                            <m:t>,</m:t>
                          </m:r>
                          <m:r>
                            <a:rPr lang="vi-VN" sz="2400" b="0" i="1" dirty="0" smtClean="0">
                              <a:latin typeface="Cambria Math" panose="02040503050406030204" pitchFamily="18" charset="0"/>
                              <a:cs typeface="Times New Roman" panose="02020603050405020304" pitchFamily="18" charset="0"/>
                            </a:rPr>
                            <m:t>3</m:t>
                          </m:r>
                          <m:r>
                            <a:rPr lang="vi-VN" sz="2400" b="0" i="1" dirty="0" smtClean="0">
                              <a:latin typeface="Cambria Math" panose="02040503050406030204" pitchFamily="18" charset="0"/>
                              <a:cs typeface="Times New Roman" panose="02020603050405020304" pitchFamily="18" charset="0"/>
                            </a:rPr>
                            <m:t>,</m:t>
                          </m:r>
                          <m:r>
                            <a:rPr lang="vi-VN" sz="2400" b="0" i="1" dirty="0" smtClean="0">
                              <a:latin typeface="Cambria Math" panose="02040503050406030204" pitchFamily="18" charset="0"/>
                              <a:cs typeface="Times New Roman" panose="02020603050405020304" pitchFamily="18" charset="0"/>
                            </a:rPr>
                            <m:t>5</m:t>
                          </m:r>
                          <m:r>
                            <a:rPr lang="vi-VN" sz="2400" b="0" i="1" dirty="0" smtClean="0">
                              <a:latin typeface="Cambria Math" panose="02040503050406030204" pitchFamily="18" charset="0"/>
                              <a:cs typeface="Times New Roman" panose="02020603050405020304" pitchFamily="18" charset="0"/>
                            </a:rPr>
                            <m:t>,…</m:t>
                          </m:r>
                        </m:e>
                      </m:d>
                    </m:oMath>
                  </m:oMathPara>
                </a14:m>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c) The </a:t>
                </a:r>
                <a:r>
                  <a:rPr lang="vi-VN" sz="2400" dirty="0" err="1">
                    <a:latin typeface="Times New Roman" panose="02020603050405020304" pitchFamily="18" charset="0"/>
                    <a:cs typeface="Times New Roman" panose="02020603050405020304" pitchFamily="18" charset="0"/>
                  </a:rPr>
                  <a:t>new</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fundamental</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frequency</a:t>
                </a:r>
                <a:r>
                  <a:rPr lang="vi-VN" sz="24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sSub>
                        <m:sSubPr>
                          <m:ctrlPr>
                            <a:rPr lang="vi-VN" sz="2400" i="1">
                              <a:latin typeface="Cambria Math" panose="02040503050406030204" pitchFamily="18" charset="0"/>
                            </a:rPr>
                          </m:ctrlPr>
                        </m:sSubPr>
                        <m:e>
                          <m:r>
                            <a:rPr lang="vi-VN" sz="2400" i="1">
                              <a:latin typeface="Cambria Math" panose="02040503050406030204" pitchFamily="18" charset="0"/>
                            </a:rPr>
                            <m:t>𝑓</m:t>
                          </m:r>
                        </m:e>
                        <m:sub>
                          <m:r>
                            <a:rPr lang="vi-VN" sz="2400" i="1">
                              <a:latin typeface="Cambria Math" panose="02040503050406030204" pitchFamily="18" charset="0"/>
                            </a:rPr>
                            <m:t>1</m:t>
                          </m:r>
                        </m:sub>
                      </m:sSub>
                      <m:r>
                        <a:rPr lang="vi-VN" sz="2400" b="0" i="0" smtClean="0">
                          <a:latin typeface="Cambria Math" panose="02040503050406030204" pitchFamily="18" charset="0"/>
                        </a:rPr>
                        <m:t>=</m:t>
                      </m:r>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𝑣</m:t>
                          </m:r>
                        </m:num>
                        <m:den>
                          <m:r>
                            <a:rPr lang="vi-VN" sz="2400" b="0" i="1" smtClean="0">
                              <a:latin typeface="Cambria Math" panose="02040503050406030204" pitchFamily="18" charset="0"/>
                            </a:rPr>
                            <m:t>4</m:t>
                          </m:r>
                          <m:r>
                            <a:rPr lang="vi-VN" sz="2400" b="0" i="1" smtClean="0">
                              <a:latin typeface="Cambria Math" panose="02040503050406030204" pitchFamily="18" charset="0"/>
                            </a:rPr>
                            <m:t>𝐿</m:t>
                          </m:r>
                        </m:den>
                      </m:f>
                      <m:r>
                        <a:rPr lang="vi-VN" sz="2400" b="0" i="1" smtClean="0">
                          <a:latin typeface="Cambria Math" panose="02040503050406030204" pitchFamily="18" charset="0"/>
                        </a:rPr>
                        <m:t>=</m:t>
                      </m:r>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348</m:t>
                          </m:r>
                        </m:num>
                        <m:den>
                          <m:r>
                            <a:rPr lang="vi-VN" sz="2400" b="0" i="1" smtClean="0">
                              <a:latin typeface="Cambria Math" panose="02040503050406030204" pitchFamily="18" charset="0"/>
                            </a:rPr>
                            <m:t>4</m:t>
                          </m:r>
                          <m:r>
                            <a:rPr lang="vi-VN" sz="2400" b="0" i="1" smtClean="0">
                              <a:latin typeface="Cambria Math" panose="02040503050406030204" pitchFamily="18" charset="0"/>
                            </a:rPr>
                            <m:t>. </m:t>
                          </m:r>
                          <m:r>
                            <a:rPr lang="vi-VN" sz="2400" b="0" i="1" smtClean="0">
                              <a:latin typeface="Cambria Math" panose="02040503050406030204" pitchFamily="18" charset="0"/>
                            </a:rPr>
                            <m:t>0</m:t>
                          </m:r>
                          <m:r>
                            <a:rPr lang="vi-VN" sz="2400" b="0" i="1" smtClean="0">
                              <a:latin typeface="Cambria Math" panose="02040503050406030204" pitchFamily="18" charset="0"/>
                            </a:rPr>
                            <m:t>,</m:t>
                          </m:r>
                          <m:r>
                            <a:rPr lang="vi-VN" sz="2400" b="0" i="1" smtClean="0">
                              <a:latin typeface="Cambria Math" panose="02040503050406030204" pitchFamily="18" charset="0"/>
                            </a:rPr>
                            <m:t>3</m:t>
                          </m:r>
                        </m:den>
                      </m:f>
                      <m:r>
                        <a:rPr lang="vi-VN" sz="2400" b="0" i="1" smtClean="0">
                          <a:latin typeface="Cambria Math" panose="02040503050406030204" pitchFamily="18" charset="0"/>
                        </a:rPr>
                        <m:t>=</m:t>
                      </m:r>
                      <m:r>
                        <a:rPr lang="vi-VN" sz="2400" b="0" i="1" smtClean="0">
                          <a:latin typeface="Cambria Math" panose="02040503050406030204" pitchFamily="18" charset="0"/>
                        </a:rPr>
                        <m:t>290</m:t>
                      </m:r>
                      <m:r>
                        <a:rPr lang="vi-VN" sz="2400" b="0" i="1" smtClean="0">
                          <a:latin typeface="Cambria Math" panose="02040503050406030204" pitchFamily="18" charset="0"/>
                        </a:rPr>
                        <m:t> (</m:t>
                      </m:r>
                      <m:r>
                        <a:rPr lang="vi-VN" sz="2400" b="0" i="1" smtClean="0">
                          <a:latin typeface="Cambria Math" panose="02040503050406030204" pitchFamily="18" charset="0"/>
                        </a:rPr>
                        <m:t>𝐻𝑧</m:t>
                      </m:r>
                      <m:r>
                        <a:rPr lang="vi-VN" sz="2400" b="0" i="1" smtClean="0">
                          <a:latin typeface="Cambria Math" panose="02040503050406030204" pitchFamily="18" charset="0"/>
                        </a:rPr>
                        <m:t>)</m:t>
                      </m:r>
                    </m:oMath>
                  </m:oMathPara>
                </a14:m>
                <a:endParaRPr lang="vi-VN" sz="2400" b="0" dirty="0">
                  <a:latin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vi-VN" sz="2400" b="0" i="0" smtClean="0">
                          <a:latin typeface="Cambria Math" panose="02040503050406030204" pitchFamily="18" charset="0"/>
                        </a:rPr>
                        <m:t> </m:t>
                      </m:r>
                    </m:oMath>
                  </m:oMathPara>
                </a14:m>
                <a:endParaRPr lang="vi-VN" sz="2400"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mc:Choice>
        <mc:Fallback xmlns="">
          <p:sp>
            <p:nvSpPr>
              <p:cNvPr id="3" name="Hộp Văn bản 2">
                <a:extLst>
                  <a:ext uri="{FF2B5EF4-FFF2-40B4-BE49-F238E27FC236}">
                    <a16:creationId xmlns:a16="http://schemas.microsoft.com/office/drawing/2014/main" id="{A540656E-21B4-4E9B-92AD-33D94C92917C}"/>
                  </a:ext>
                </a:extLst>
              </p:cNvPr>
              <p:cNvSpPr txBox="1">
                <a:spLocks noRot="1" noChangeAspect="1" noMove="1" noResize="1" noEditPoints="1" noAdjustHandles="1" noChangeArrowheads="1" noChangeShapeType="1" noTextEdit="1"/>
              </p:cNvSpPr>
              <p:nvPr/>
            </p:nvSpPr>
            <p:spPr>
              <a:xfrm>
                <a:off x="1313895" y="2006353"/>
                <a:ext cx="10635449" cy="4703211"/>
              </a:xfrm>
              <a:prstGeom prst="rect">
                <a:avLst/>
              </a:prstGeom>
              <a:blipFill>
                <a:blip r:embed="rId2"/>
                <a:stretch>
                  <a:fillRect l="-917" t="-130"/>
                </a:stretch>
              </a:blipFill>
            </p:spPr>
            <p:txBody>
              <a:bodyPr/>
              <a:lstStyle/>
              <a:p>
                <a:r>
                  <a:rPr lang="vi-VN">
                    <a:noFill/>
                  </a:rPr>
                  <a:t> </a:t>
                </a:r>
              </a:p>
            </p:txBody>
          </p:sp>
        </mc:Fallback>
      </mc:AlternateContent>
    </p:spTree>
    <p:extLst>
      <p:ext uri="{BB962C8B-B14F-4D97-AF65-F5344CB8AC3E}">
        <p14:creationId xmlns:p14="http://schemas.microsoft.com/office/powerpoint/2010/main" val="67223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1757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err="1">
                <a:latin typeface="Times New Roman" panose="02020603050405020304" pitchFamily="18" charset="0"/>
                <a:cs typeface="Times New Roman" panose="02020603050405020304" pitchFamily="18" charset="0"/>
              </a:rPr>
              <a:t>If</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two</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adjacent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natural</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frequencies</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of</a:t>
            </a:r>
            <a:r>
              <a:rPr lang="vi-VN" sz="2400" dirty="0">
                <a:latin typeface="Times New Roman" panose="02020603050405020304" pitchFamily="18" charset="0"/>
                <a:cs typeface="Times New Roman" panose="02020603050405020304" pitchFamily="18" charset="0"/>
              </a:rPr>
              <a:t> an </a:t>
            </a:r>
            <a:r>
              <a:rPr lang="vi-VN" sz="2400" dirty="0" err="1">
                <a:latin typeface="Times New Roman" panose="02020603050405020304" pitchFamily="18" charset="0"/>
                <a:cs typeface="Times New Roman" panose="02020603050405020304" pitchFamily="18" charset="0"/>
              </a:rPr>
              <a:t>organ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pipe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are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determined</a:t>
            </a:r>
            <a:r>
              <a:rPr lang="vi-VN" sz="2400" dirty="0">
                <a:latin typeface="Times New Roman" panose="02020603050405020304" pitchFamily="18" charset="0"/>
                <a:cs typeface="Times New Roman" panose="02020603050405020304" pitchFamily="18" charset="0"/>
              </a:rPr>
              <a:t> to be 550Hz </a:t>
            </a:r>
            <a:r>
              <a:rPr lang="vi-VN" sz="2400" dirty="0" err="1">
                <a:latin typeface="Times New Roman" panose="02020603050405020304" pitchFamily="18" charset="0"/>
                <a:cs typeface="Times New Roman" panose="02020603050405020304" pitchFamily="18" charset="0"/>
              </a:rPr>
              <a:t>and</a:t>
            </a:r>
            <a:r>
              <a:rPr lang="vi-VN" sz="2400" dirty="0">
                <a:latin typeface="Times New Roman" panose="02020603050405020304" pitchFamily="18" charset="0"/>
                <a:cs typeface="Times New Roman" panose="02020603050405020304" pitchFamily="18" charset="0"/>
              </a:rPr>
              <a:t> 650 </a:t>
            </a:r>
            <a:r>
              <a:rPr lang="vi-VN" sz="2400" dirty="0" err="1">
                <a:latin typeface="Times New Roman" panose="02020603050405020304" pitchFamily="18" charset="0"/>
                <a:cs typeface="Times New Roman" panose="02020603050405020304" pitchFamily="18" charset="0"/>
              </a:rPr>
              <a:t>Hz</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calculate</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fundamental</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frequency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and</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length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of</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pipe</a:t>
            </a:r>
            <a:r>
              <a:rPr lang="vi-VN" sz="2400" dirty="0">
                <a:latin typeface="Times New Roman" panose="02020603050405020304" pitchFamily="18" charset="0"/>
                <a:cs typeface="Times New Roman" panose="02020603050405020304" pitchFamily="18" charset="0"/>
              </a:rPr>
              <a:t>. The v = 340 m/s </a:t>
            </a:r>
            <a:r>
              <a:rPr lang="vi-VN" sz="2400" dirty="0" err="1">
                <a:latin typeface="Times New Roman" panose="02020603050405020304" pitchFamily="18" charset="0"/>
                <a:cs typeface="Times New Roman" panose="02020603050405020304" pitchFamily="18" charset="0"/>
              </a:rPr>
              <a:t>as</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speed</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of</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sound</a:t>
            </a:r>
            <a:r>
              <a:rPr lang="vi-VN" sz="2400" dirty="0">
                <a:latin typeface="Times New Roman" panose="02020603050405020304" pitchFamily="18" charset="0"/>
                <a:cs typeface="Times New Roman" panose="02020603050405020304" pitchFamily="18" charset="0"/>
              </a:rPr>
              <a:t> in </a:t>
            </a:r>
            <a:r>
              <a:rPr lang="vi-VN" sz="2400" dirty="0" err="1">
                <a:latin typeface="Times New Roman" panose="02020603050405020304" pitchFamily="18" charset="0"/>
                <a:cs typeface="Times New Roman" panose="02020603050405020304" pitchFamily="18" charset="0"/>
              </a:rPr>
              <a:t>air</a:t>
            </a:r>
            <a:endParaRPr lang="vi-VN" sz="2400" dirty="0">
              <a:latin typeface="Times New Roman" panose="02020603050405020304" pitchFamily="18" charset="0"/>
              <a:cs typeface="Times New Roman" panose="02020603050405020304" pitchFamily="18" charset="0"/>
            </a:endParaRPr>
          </a:p>
          <a:p>
            <a:pPr algn="r"/>
            <a:r>
              <a:rPr lang="vi-VN" sz="2400" dirty="0">
                <a:latin typeface="Times New Roman" panose="02020603050405020304" pitchFamily="18" charset="0"/>
                <a:cs typeface="Times New Roman" panose="02020603050405020304" pitchFamily="18" charset="0"/>
              </a:rPr>
              <a:t>[</a:t>
            </a:r>
            <a:r>
              <a:rPr lang="vi-VN" sz="2400" dirty="0" err="1">
                <a:latin typeface="Times New Roman" panose="02020603050405020304" pitchFamily="18" charset="0"/>
                <a:cs typeface="Times New Roman" panose="02020603050405020304" pitchFamily="18" charset="0"/>
              </a:rPr>
              <a:t>April</a:t>
            </a:r>
            <a:r>
              <a:rPr lang="vi-VN" sz="2400" dirty="0">
                <a:latin typeface="Times New Roman" panose="02020603050405020304" pitchFamily="18" charset="0"/>
                <a:cs typeface="Times New Roman" panose="02020603050405020304" pitchFamily="18" charset="0"/>
              </a:rPr>
              <a:t> – 2013]</a:t>
            </a: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A98A5E03-51E4-48B2-999E-9905E5D27BA0}"/>
                  </a:ext>
                </a:extLst>
              </p:cNvPr>
              <p:cNvSpPr txBox="1"/>
              <p:nvPr/>
            </p:nvSpPr>
            <p:spPr>
              <a:xfrm>
                <a:off x="1296140" y="2139518"/>
                <a:ext cx="10484528" cy="3943067"/>
              </a:xfrm>
              <a:prstGeom prst="rect">
                <a:avLst/>
              </a:prstGeom>
              <a:noFill/>
            </p:spPr>
            <p:txBody>
              <a:bodyPr wrap="square" rtlCol="0">
                <a:spAutoFit/>
              </a:bodyPr>
              <a:lstStyle/>
              <a:p>
                <a:r>
                  <a:rPr lang="vi-VN" sz="2400" dirty="0">
                    <a:latin typeface="Times New Roman" panose="02020603050405020304" pitchFamily="18" charset="0"/>
                    <a:cs typeface="Times New Roman" panose="02020603050405020304" pitchFamily="18" charset="0"/>
                  </a:rPr>
                  <a:t>We </a:t>
                </a:r>
                <a:r>
                  <a:rPr lang="vi-VN" sz="2400" dirty="0" err="1">
                    <a:latin typeface="Times New Roman" panose="02020603050405020304" pitchFamily="18" charset="0"/>
                    <a:cs typeface="Times New Roman" panose="02020603050405020304" pitchFamily="18" charset="0"/>
                  </a:rPr>
                  <a:t>have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Two</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adjacent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natural</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frequencies</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of</a:t>
                </a:r>
                <a:r>
                  <a:rPr lang="vi-VN" sz="2400" dirty="0">
                    <a:latin typeface="Times New Roman" panose="02020603050405020304" pitchFamily="18" charset="0"/>
                    <a:cs typeface="Times New Roman" panose="02020603050405020304" pitchFamily="18" charset="0"/>
                  </a:rPr>
                  <a:t> an </a:t>
                </a:r>
                <a:r>
                  <a:rPr lang="vi-VN" sz="2400" dirty="0" err="1">
                    <a:latin typeface="Times New Roman" panose="02020603050405020304" pitchFamily="18" charset="0"/>
                    <a:cs typeface="Times New Roman" panose="02020603050405020304" pitchFamily="18" charset="0"/>
                  </a:rPr>
                  <a:t>organ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pipe</a:t>
                </a:r>
                <a:r>
                  <a:rPr lang="vi-VN" sz="24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sSub>
                        <m:sSubPr>
                          <m:ctrlPr>
                            <a:rPr lang="vi-VN" sz="2400" i="1" smtClean="0">
                              <a:latin typeface="Cambria Math" panose="02040503050406030204" pitchFamily="18" charset="0"/>
                            </a:rPr>
                          </m:ctrlPr>
                        </m:sSubPr>
                        <m:e>
                          <m:r>
                            <a:rPr lang="vi-VN" sz="2400" i="1" smtClean="0">
                              <a:latin typeface="Cambria Math" panose="02040503050406030204" pitchFamily="18" charset="0"/>
                            </a:rPr>
                            <m:t>𝑓</m:t>
                          </m:r>
                        </m:e>
                        <m:sub>
                          <m:sSub>
                            <m:sSubPr>
                              <m:ctrlPr>
                                <a:rPr lang="vi-VN" sz="2400" i="1" smtClean="0">
                                  <a:latin typeface="Cambria Math" panose="02040503050406030204" pitchFamily="18" charset="0"/>
                                </a:rPr>
                              </m:ctrlPr>
                            </m:sSubPr>
                            <m:e>
                              <m:r>
                                <a:rPr lang="vi-VN" sz="2400" i="1" smtClean="0">
                                  <a:latin typeface="Cambria Math" panose="02040503050406030204" pitchFamily="18" charset="0"/>
                                </a:rPr>
                                <m:t>𝑛</m:t>
                              </m:r>
                            </m:e>
                            <m:sub>
                              <m:r>
                                <a:rPr lang="vi-VN" sz="2400" i="1" smtClean="0">
                                  <a:latin typeface="Cambria Math" panose="02040503050406030204" pitchFamily="18" charset="0"/>
                                </a:rPr>
                                <m:t>2</m:t>
                              </m:r>
                            </m:sub>
                          </m:sSub>
                        </m:sub>
                      </m:sSub>
                      <m:r>
                        <a:rPr lang="vi-VN" sz="2400" b="0" i="1" smtClean="0">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𝑓</m:t>
                          </m:r>
                        </m:e>
                        <m:sub>
                          <m:r>
                            <a:rPr lang="vi-VN" sz="2400" b="0" i="1" smtClean="0">
                              <a:latin typeface="Cambria Math" panose="02040503050406030204" pitchFamily="18" charset="0"/>
                            </a:rPr>
                            <m:t>𝑛</m:t>
                          </m:r>
                          <m:r>
                            <a:rPr lang="vi-VN" sz="2400" b="0" i="1" smtClean="0">
                              <a:latin typeface="Cambria Math" panose="02040503050406030204" pitchFamily="18" charset="0"/>
                            </a:rPr>
                            <m:t>1</m:t>
                          </m:r>
                        </m:sub>
                      </m:sSub>
                      <m:r>
                        <a:rPr lang="vi-VN" sz="2400" b="0" i="1" smtClean="0">
                          <a:latin typeface="Cambria Math" panose="02040503050406030204" pitchFamily="18" charset="0"/>
                        </a:rPr>
                        <m:t>=</m:t>
                      </m:r>
                      <m:f>
                        <m:fPr>
                          <m:ctrlPr>
                            <a:rPr lang="vi-VN" sz="2400" i="1" dirty="0" smtClean="0">
                              <a:latin typeface="Cambria Math" panose="02040503050406030204" pitchFamily="18" charset="0"/>
                            </a:rPr>
                          </m:ctrlPr>
                        </m:fPr>
                        <m:num>
                          <m:sSub>
                            <m:sSubPr>
                              <m:ctrlPr>
                                <a:rPr lang="vi-VN" sz="2400" i="1" dirty="0">
                                  <a:latin typeface="Cambria Math" panose="02040503050406030204" pitchFamily="18" charset="0"/>
                                </a:rPr>
                              </m:ctrlPr>
                            </m:sSubPr>
                            <m:e>
                              <m:r>
                                <a:rPr lang="vi-VN" sz="2400" i="1" dirty="0">
                                  <a:latin typeface="Cambria Math" panose="02040503050406030204" pitchFamily="18" charset="0"/>
                                </a:rPr>
                                <m:t>𝑛</m:t>
                              </m:r>
                            </m:e>
                            <m:sub>
                              <m:r>
                                <a:rPr lang="vi-VN" sz="2400" dirty="0">
                                  <a:latin typeface="Cambria Math" panose="02040503050406030204" pitchFamily="18" charset="0"/>
                                </a:rPr>
                                <m:t>2</m:t>
                              </m:r>
                            </m:sub>
                          </m:sSub>
                          <m:r>
                            <a:rPr lang="vi-VN" sz="2400" b="0" i="1" dirty="0" smtClean="0">
                              <a:latin typeface="Cambria Math" panose="02040503050406030204" pitchFamily="18" charset="0"/>
                            </a:rPr>
                            <m:t>𝑣</m:t>
                          </m:r>
                        </m:num>
                        <m:den>
                          <m:r>
                            <a:rPr lang="vi-VN" sz="2400" b="0" i="1" dirty="0" smtClean="0">
                              <a:latin typeface="Cambria Math" panose="02040503050406030204" pitchFamily="18" charset="0"/>
                            </a:rPr>
                            <m:t>4</m:t>
                          </m:r>
                          <m:r>
                            <a:rPr lang="vi-VN" sz="2400" b="0" i="1" dirty="0" smtClean="0">
                              <a:latin typeface="Cambria Math" panose="02040503050406030204" pitchFamily="18" charset="0"/>
                            </a:rPr>
                            <m:t>𝐿</m:t>
                          </m:r>
                        </m:den>
                      </m:f>
                      <m:r>
                        <a:rPr lang="vi-VN" sz="2400" b="0" i="1" dirty="0" smtClean="0">
                          <a:latin typeface="Cambria Math" panose="02040503050406030204" pitchFamily="18" charset="0"/>
                        </a:rPr>
                        <m:t> −</m:t>
                      </m:r>
                      <m:f>
                        <m:fPr>
                          <m:ctrlPr>
                            <a:rPr lang="vi-VN" sz="2400" i="1" dirty="0" smtClean="0">
                              <a:latin typeface="Cambria Math" panose="02040503050406030204" pitchFamily="18" charset="0"/>
                            </a:rPr>
                          </m:ctrlPr>
                        </m:fPr>
                        <m:num>
                          <m:sSub>
                            <m:sSubPr>
                              <m:ctrlPr>
                                <a:rPr lang="vi-VN" sz="2400" i="1" dirty="0">
                                  <a:latin typeface="Cambria Math" panose="02040503050406030204" pitchFamily="18" charset="0"/>
                                </a:rPr>
                              </m:ctrlPr>
                            </m:sSubPr>
                            <m:e>
                              <m:r>
                                <a:rPr lang="vi-VN" sz="2400" i="1" dirty="0">
                                  <a:latin typeface="Cambria Math" panose="02040503050406030204" pitchFamily="18" charset="0"/>
                                </a:rPr>
                                <m:t>𝑛</m:t>
                              </m:r>
                            </m:e>
                            <m:sub>
                              <m:r>
                                <a:rPr lang="vi-VN" sz="2400" dirty="0">
                                  <a:latin typeface="Cambria Math" panose="02040503050406030204" pitchFamily="18" charset="0"/>
                                </a:rPr>
                                <m:t>1</m:t>
                              </m:r>
                            </m:sub>
                          </m:sSub>
                          <m:r>
                            <a:rPr lang="vi-VN" sz="2400" b="0" i="1" dirty="0" smtClean="0">
                              <a:latin typeface="Cambria Math" panose="02040503050406030204" pitchFamily="18" charset="0"/>
                            </a:rPr>
                            <m:t>𝑣</m:t>
                          </m:r>
                        </m:num>
                        <m:den>
                          <m:r>
                            <a:rPr lang="vi-VN" sz="2400" b="0" i="1" dirty="0" smtClean="0">
                              <a:latin typeface="Cambria Math" panose="02040503050406030204" pitchFamily="18" charset="0"/>
                            </a:rPr>
                            <m:t>4</m:t>
                          </m:r>
                          <m:r>
                            <a:rPr lang="vi-VN" sz="2400" b="0" i="1" dirty="0" smtClean="0">
                              <a:latin typeface="Cambria Math" panose="02040503050406030204" pitchFamily="18" charset="0"/>
                            </a:rPr>
                            <m:t>𝐿</m:t>
                          </m:r>
                        </m:den>
                      </m:f>
                      <m:r>
                        <a:rPr lang="vi-VN" sz="2400" b="0" i="1" dirty="0" smtClean="0">
                          <a:latin typeface="Cambria Math" panose="02040503050406030204" pitchFamily="18" charset="0"/>
                        </a:rPr>
                        <m:t>=</m:t>
                      </m:r>
                      <m:d>
                        <m:dPr>
                          <m:ctrlPr>
                            <a:rPr lang="vi-VN" sz="2400" b="0" i="1" dirty="0" smtClean="0">
                              <a:latin typeface="Cambria Math" panose="02040503050406030204" pitchFamily="18" charset="0"/>
                            </a:rPr>
                          </m:ctrlPr>
                        </m:dPr>
                        <m:e>
                          <m:sSub>
                            <m:sSubPr>
                              <m:ctrlPr>
                                <a:rPr lang="vi-VN" sz="2400" i="1" dirty="0">
                                  <a:latin typeface="Cambria Math" panose="02040503050406030204" pitchFamily="18" charset="0"/>
                                </a:rPr>
                              </m:ctrlPr>
                            </m:sSubPr>
                            <m:e>
                              <m:r>
                                <a:rPr lang="vi-VN" sz="2400" i="1" dirty="0">
                                  <a:latin typeface="Cambria Math" panose="02040503050406030204" pitchFamily="18" charset="0"/>
                                </a:rPr>
                                <m:t>𝑛</m:t>
                              </m:r>
                            </m:e>
                            <m:sub>
                              <m:r>
                                <a:rPr lang="vi-VN" sz="2400" dirty="0">
                                  <a:latin typeface="Cambria Math" panose="02040503050406030204" pitchFamily="18" charset="0"/>
                                </a:rPr>
                                <m:t>2</m:t>
                              </m:r>
                            </m:sub>
                          </m:sSub>
                          <m:r>
                            <a:rPr lang="vi-VN" sz="2400" b="0" i="0" dirty="0" smtClean="0">
                              <a:latin typeface="Cambria Math" panose="02040503050406030204" pitchFamily="18" charset="0"/>
                            </a:rPr>
                            <m:t>−</m:t>
                          </m:r>
                          <m:sSub>
                            <m:sSubPr>
                              <m:ctrlPr>
                                <a:rPr lang="vi-VN" sz="2400" i="1" dirty="0">
                                  <a:latin typeface="Cambria Math" panose="02040503050406030204" pitchFamily="18" charset="0"/>
                                </a:rPr>
                              </m:ctrlPr>
                            </m:sSubPr>
                            <m:e>
                              <m:r>
                                <a:rPr lang="vi-VN" sz="2400" i="1" dirty="0">
                                  <a:latin typeface="Cambria Math" panose="02040503050406030204" pitchFamily="18" charset="0"/>
                                </a:rPr>
                                <m:t>𝑛</m:t>
                              </m:r>
                            </m:e>
                            <m:sub>
                              <m:r>
                                <a:rPr lang="vi-VN" sz="2400" dirty="0">
                                  <a:latin typeface="Cambria Math" panose="02040503050406030204" pitchFamily="18" charset="0"/>
                                </a:rPr>
                                <m:t>1</m:t>
                              </m:r>
                            </m:sub>
                          </m:sSub>
                        </m:e>
                      </m:d>
                      <m:f>
                        <m:fPr>
                          <m:ctrlPr>
                            <a:rPr lang="vi-VN" sz="2400" b="0" i="1" dirty="0" smtClean="0">
                              <a:latin typeface="Cambria Math" panose="02040503050406030204" pitchFamily="18" charset="0"/>
                            </a:rPr>
                          </m:ctrlPr>
                        </m:fPr>
                        <m:num>
                          <m:r>
                            <a:rPr lang="vi-VN" sz="2400" b="0" i="1" dirty="0" smtClean="0">
                              <a:latin typeface="Cambria Math" panose="02040503050406030204" pitchFamily="18" charset="0"/>
                            </a:rPr>
                            <m:t>𝑣</m:t>
                          </m:r>
                        </m:num>
                        <m:den>
                          <m:r>
                            <a:rPr lang="vi-VN" sz="2400" b="0" i="1" dirty="0" smtClean="0">
                              <a:latin typeface="Cambria Math" panose="02040503050406030204" pitchFamily="18" charset="0"/>
                            </a:rPr>
                            <m:t>4</m:t>
                          </m:r>
                          <m:r>
                            <a:rPr lang="vi-VN" sz="2400" b="0" i="1" dirty="0" smtClean="0">
                              <a:latin typeface="Cambria Math" panose="02040503050406030204" pitchFamily="18" charset="0"/>
                            </a:rPr>
                            <m:t>𝐿</m:t>
                          </m:r>
                        </m:den>
                      </m:f>
                      <m:r>
                        <a:rPr lang="vi-VN" sz="2400" b="0" i="1" dirty="0" smtClean="0">
                          <a:latin typeface="Cambria Math" panose="02040503050406030204" pitchFamily="18" charset="0"/>
                        </a:rPr>
                        <m:t>=</m:t>
                      </m:r>
                      <m:f>
                        <m:fPr>
                          <m:ctrlPr>
                            <a:rPr lang="vi-VN" sz="2400" b="0" i="1" dirty="0" smtClean="0">
                              <a:latin typeface="Cambria Math" panose="02040503050406030204" pitchFamily="18" charset="0"/>
                            </a:rPr>
                          </m:ctrlPr>
                        </m:fPr>
                        <m:num>
                          <m:r>
                            <a:rPr lang="vi-VN" sz="2400" b="0" i="1" dirty="0" smtClean="0">
                              <a:latin typeface="Cambria Math" panose="02040503050406030204" pitchFamily="18" charset="0"/>
                            </a:rPr>
                            <m:t>2</m:t>
                          </m:r>
                          <m:r>
                            <a:rPr lang="vi-VN" sz="2400" b="0" i="1" dirty="0" smtClean="0">
                              <a:latin typeface="Cambria Math" panose="02040503050406030204" pitchFamily="18" charset="0"/>
                            </a:rPr>
                            <m:t>𝑣</m:t>
                          </m:r>
                        </m:num>
                        <m:den>
                          <m:r>
                            <a:rPr lang="vi-VN" sz="2400" b="0" i="1" dirty="0" smtClean="0">
                              <a:latin typeface="Cambria Math" panose="02040503050406030204" pitchFamily="18" charset="0"/>
                            </a:rPr>
                            <m:t>4</m:t>
                          </m:r>
                          <m:r>
                            <a:rPr lang="vi-VN" sz="2400" b="0" i="1" dirty="0" smtClean="0">
                              <a:latin typeface="Cambria Math" panose="02040503050406030204" pitchFamily="18" charset="0"/>
                            </a:rPr>
                            <m:t>𝐿</m:t>
                          </m:r>
                        </m:den>
                      </m:f>
                      <m:r>
                        <a:rPr lang="vi-VN" sz="2400" b="0" i="1" dirty="0" smtClean="0">
                          <a:latin typeface="Cambria Math" panose="02040503050406030204" pitchFamily="18" charset="0"/>
                        </a:rPr>
                        <m:t>=2</m:t>
                      </m:r>
                      <m:sSub>
                        <m:sSubPr>
                          <m:ctrlPr>
                            <a:rPr lang="vi-VN" sz="2400" i="1">
                              <a:latin typeface="Cambria Math" panose="02040503050406030204" pitchFamily="18" charset="0"/>
                            </a:rPr>
                          </m:ctrlPr>
                        </m:sSubPr>
                        <m:e>
                          <m:r>
                            <a:rPr lang="vi-VN" sz="2400" i="1">
                              <a:latin typeface="Cambria Math" panose="02040503050406030204" pitchFamily="18" charset="0"/>
                            </a:rPr>
                            <m:t>𝑓</m:t>
                          </m:r>
                        </m:e>
                        <m:sub>
                          <m:r>
                            <a:rPr lang="vi-VN" sz="2400" i="1">
                              <a:latin typeface="Cambria Math" panose="02040503050406030204" pitchFamily="18" charset="0"/>
                            </a:rPr>
                            <m:t>1</m:t>
                          </m:r>
                        </m:sub>
                      </m:sSub>
                      <m:r>
                        <a:rPr lang="vi-VN" sz="2400" b="0" i="1" smtClean="0">
                          <a:latin typeface="Cambria Math" panose="02040503050406030204" pitchFamily="18" charset="0"/>
                        </a:rPr>
                        <m:t>=650 −550=100</m:t>
                      </m:r>
                    </m:oMath>
                  </m:oMathPara>
                </a14:m>
                <a:endParaRPr lang="vi-VN" sz="2400" b="0" dirty="0">
                  <a:latin typeface="Times New Roman" panose="02020603050405020304" pitchFamily="18" charset="0"/>
                </a:endParaRPr>
              </a:p>
              <a:p>
                <a:endParaRPr lang="vi-VN" sz="2400" b="0" dirty="0">
                  <a:latin typeface="Times New Roman" panose="02020603050405020304" pitchFamily="18" charset="0"/>
                </a:endParaRPr>
              </a:p>
              <a:p>
                <a:pPr algn="ctr"/>
                <a:r>
                  <a:rPr lang="vi-VN" sz="2400" dirty="0">
                    <a:latin typeface="Times New Roman" panose="02020603050405020304" pitchFamily="18" charset="0"/>
                    <a:cs typeface="Times New Roman" panose="02020603050405020304" pitchFamily="18" charset="0"/>
                  </a:rPr>
                  <a:t>(</a:t>
                </a:r>
                <a:r>
                  <a:rPr lang="vi-VN" sz="2400" dirty="0" err="1">
                    <a:latin typeface="Times New Roman" panose="02020603050405020304" pitchFamily="18" charset="0"/>
                    <a:cs typeface="Times New Roman" panose="02020603050405020304" pitchFamily="18" charset="0"/>
                  </a:rPr>
                  <a:t>Since</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vi-VN" sz="2400" i="1" dirty="0">
                            <a:latin typeface="Cambria Math" panose="02040503050406030204" pitchFamily="18" charset="0"/>
                          </a:rPr>
                        </m:ctrlPr>
                      </m:sSubPr>
                      <m:e>
                        <m:r>
                          <a:rPr lang="vi-VN" sz="2400" i="1" dirty="0">
                            <a:latin typeface="Cambria Math" panose="02040503050406030204" pitchFamily="18" charset="0"/>
                          </a:rPr>
                          <m:t>𝑛</m:t>
                        </m:r>
                      </m:e>
                      <m:sub>
                        <m:r>
                          <a:rPr lang="vi-VN" sz="2400" dirty="0">
                            <a:latin typeface="Cambria Math" panose="02040503050406030204" pitchFamily="18" charset="0"/>
                          </a:rPr>
                          <m:t>2</m:t>
                        </m:r>
                      </m:sub>
                    </m:sSub>
                  </m:oMath>
                </a14:m>
                <a:r>
                  <a:rPr lang="vi-V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vi-VN" sz="2400" i="1" dirty="0">
                            <a:latin typeface="Cambria Math" panose="02040503050406030204" pitchFamily="18" charset="0"/>
                          </a:rPr>
                        </m:ctrlPr>
                      </m:sSubPr>
                      <m:e>
                        <m:r>
                          <a:rPr lang="vi-VN" sz="2400" i="1" dirty="0">
                            <a:latin typeface="Cambria Math" panose="02040503050406030204" pitchFamily="18" charset="0"/>
                          </a:rPr>
                          <m:t>𝑛</m:t>
                        </m:r>
                      </m:e>
                      <m:sub>
                        <m:r>
                          <a:rPr lang="vi-VN" sz="2400" dirty="0">
                            <a:latin typeface="Cambria Math" panose="02040503050406030204" pitchFamily="18" charset="0"/>
                          </a:rPr>
                          <m:t>1</m:t>
                        </m:r>
                      </m:sub>
                    </m:sSub>
                  </m:oMath>
                </a14:m>
                <a:r>
                  <a:rPr lang="vi-VN" sz="2400" dirty="0">
                    <a:latin typeface="Times New Roman" panose="02020603050405020304" pitchFamily="18" charset="0"/>
                    <a:cs typeface="Times New Roman" panose="02020603050405020304" pitchFamily="18" charset="0"/>
                  </a:rPr>
                  <a:t> +2)</a:t>
                </a:r>
              </a:p>
              <a:p>
                <a:pPr marL="285750" indent="-285750">
                  <a:buFont typeface="Symbol" panose="05050102010706020507" pitchFamily="18" charset="2"/>
                  <a:buChar char="Þ"/>
                </a:pPr>
                <a14:m>
                  <m:oMath xmlns:m="http://schemas.openxmlformats.org/officeDocument/2006/math">
                    <m:sSub>
                      <m:sSubPr>
                        <m:ctrlPr>
                          <a:rPr lang="vi-VN" sz="2400" i="1">
                            <a:latin typeface="Cambria Math" panose="02040503050406030204" pitchFamily="18" charset="0"/>
                          </a:rPr>
                        </m:ctrlPr>
                      </m:sSubPr>
                      <m:e>
                        <m:r>
                          <a:rPr lang="vi-VN" sz="2400" i="1">
                            <a:latin typeface="Cambria Math" panose="02040503050406030204" pitchFamily="18" charset="0"/>
                          </a:rPr>
                          <m:t>𝑓</m:t>
                        </m:r>
                      </m:e>
                      <m:sub>
                        <m:r>
                          <a:rPr lang="vi-VN" sz="2400" i="1">
                            <a:latin typeface="Cambria Math" panose="02040503050406030204" pitchFamily="18" charset="0"/>
                          </a:rPr>
                          <m:t>1</m:t>
                        </m:r>
                      </m:sub>
                    </m:sSub>
                  </m:oMath>
                </a14:m>
                <a:r>
                  <a:rPr lang="vi-VN" sz="2400" dirty="0">
                    <a:latin typeface="Times New Roman" panose="02020603050405020304" pitchFamily="18" charset="0"/>
                    <a:cs typeface="Times New Roman" panose="02020603050405020304" pitchFamily="18" charset="0"/>
                  </a:rPr>
                  <a:t> = 50 (</a:t>
                </a:r>
                <a:r>
                  <a:rPr lang="vi-VN" sz="2400" dirty="0" err="1">
                    <a:latin typeface="Times New Roman" panose="02020603050405020304" pitchFamily="18" charset="0"/>
                    <a:cs typeface="Times New Roman" panose="02020603050405020304" pitchFamily="18" charset="0"/>
                  </a:rPr>
                  <a:t>Hz</a:t>
                </a:r>
                <a:r>
                  <a:rPr lang="vi-VN" sz="2400" dirty="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The </a:t>
                </a:r>
                <a:r>
                  <a:rPr lang="vi-VN" sz="2400" dirty="0" err="1">
                    <a:latin typeface="Times New Roman" panose="02020603050405020304" pitchFamily="18" charset="0"/>
                    <a:cs typeface="Times New Roman" panose="02020603050405020304" pitchFamily="18" charset="0"/>
                  </a:rPr>
                  <a:t>length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of</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pipe</a:t>
                </a:r>
                <a:r>
                  <a:rPr lang="vi-VN" sz="24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vi-VN" sz="2400" i="1">
                          <a:latin typeface="Cambria Math" panose="02040503050406030204" pitchFamily="18" charset="0"/>
                          <a:cs typeface="Times New Roman" panose="02020603050405020304" pitchFamily="18" charset="0"/>
                        </a:rPr>
                        <m:t>𝐿</m:t>
                      </m:r>
                      <m:r>
                        <a:rPr lang="vi-VN" sz="2400" i="1">
                          <a:latin typeface="Cambria Math" panose="02040503050406030204" pitchFamily="18" charset="0"/>
                          <a:cs typeface="Times New Roman" panose="02020603050405020304" pitchFamily="18" charset="0"/>
                        </a:rPr>
                        <m:t>= </m:t>
                      </m:r>
                      <m:f>
                        <m:fPr>
                          <m:ctrlPr>
                            <a:rPr lang="vi-VN" sz="2400" i="1">
                              <a:latin typeface="Cambria Math" panose="02040503050406030204" pitchFamily="18" charset="0"/>
                              <a:cs typeface="Times New Roman" panose="02020603050405020304" pitchFamily="18" charset="0"/>
                            </a:rPr>
                          </m:ctrlPr>
                        </m:fPr>
                        <m:num>
                          <m:r>
                            <a:rPr lang="vi-VN" sz="2400" i="1">
                              <a:latin typeface="Cambria Math" panose="02040503050406030204" pitchFamily="18" charset="0"/>
                              <a:cs typeface="Times New Roman" panose="02020603050405020304" pitchFamily="18" charset="0"/>
                            </a:rPr>
                            <m:t>𝑣</m:t>
                          </m:r>
                        </m:num>
                        <m:den>
                          <m:r>
                            <a:rPr lang="vi-VN" sz="2400" b="0" i="1" smtClean="0">
                              <a:latin typeface="Cambria Math" panose="02040503050406030204" pitchFamily="18" charset="0"/>
                              <a:cs typeface="Times New Roman" panose="02020603050405020304" pitchFamily="18" charset="0"/>
                            </a:rPr>
                            <m:t>4</m:t>
                          </m:r>
                          <m:sSub>
                            <m:sSubPr>
                              <m:ctrlPr>
                                <a:rPr lang="vi-VN" sz="2400" i="1">
                                  <a:latin typeface="Cambria Math" panose="02040503050406030204" pitchFamily="18" charset="0"/>
                                </a:rPr>
                              </m:ctrlPr>
                            </m:sSubPr>
                            <m:e>
                              <m:r>
                                <a:rPr lang="vi-VN" sz="2400" i="1">
                                  <a:latin typeface="Cambria Math" panose="02040503050406030204" pitchFamily="18" charset="0"/>
                                </a:rPr>
                                <m:t>𝑓</m:t>
                              </m:r>
                            </m:e>
                            <m:sub>
                              <m:r>
                                <a:rPr lang="vi-VN" sz="2400" i="1">
                                  <a:latin typeface="Cambria Math" panose="02040503050406030204" pitchFamily="18" charset="0"/>
                                </a:rPr>
                                <m:t>1</m:t>
                              </m:r>
                            </m:sub>
                          </m:sSub>
                        </m:den>
                      </m:f>
                      <m:r>
                        <a:rPr lang="vi-VN" sz="2400" b="0" i="1" smtClean="0">
                          <a:latin typeface="Cambria Math" panose="02040503050406030204" pitchFamily="18" charset="0"/>
                        </a:rPr>
                        <m:t>=</m:t>
                      </m:r>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340</m:t>
                          </m:r>
                        </m:num>
                        <m:den>
                          <m:r>
                            <a:rPr lang="vi-VN" sz="2400" b="0" i="1" smtClean="0">
                              <a:latin typeface="Cambria Math" panose="02040503050406030204" pitchFamily="18" charset="0"/>
                            </a:rPr>
                            <m:t>4.50</m:t>
                          </m:r>
                        </m:den>
                      </m:f>
                      <m:r>
                        <a:rPr lang="vi-VN" sz="2400" b="0" i="1" smtClean="0">
                          <a:latin typeface="Cambria Math" panose="02040503050406030204" pitchFamily="18" charset="0"/>
                        </a:rPr>
                        <m:t>=1.7 (</m:t>
                      </m:r>
                      <m:r>
                        <a:rPr lang="vi-VN" sz="2400" b="0" i="1" smtClean="0">
                          <a:latin typeface="Cambria Math" panose="02040503050406030204" pitchFamily="18" charset="0"/>
                        </a:rPr>
                        <m:t>𝑚</m:t>
                      </m:r>
                      <m:r>
                        <a:rPr lang="vi-VN" sz="2400" b="0" i="1" smtClean="0">
                          <a:latin typeface="Cambria Math" panose="02040503050406030204" pitchFamily="18" charset="0"/>
                        </a:rPr>
                        <m:t>)</m:t>
                      </m:r>
                    </m:oMath>
                  </m:oMathPara>
                </a14:m>
                <a:endParaRPr lang="vi-VN" sz="2400" dirty="0">
                  <a:latin typeface="Times New Roman" panose="02020603050405020304" pitchFamily="18" charset="0"/>
                  <a:cs typeface="Times New Roman" panose="02020603050405020304" pitchFamily="18" charset="0"/>
                </a:endParaRPr>
              </a:p>
              <a:p>
                <a:pPr algn="ctr"/>
                <a:endParaRPr lang="vi-VN"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A98A5E03-51E4-48B2-999E-9905E5D27BA0}"/>
                  </a:ext>
                </a:extLst>
              </p:cNvPr>
              <p:cNvSpPr txBox="1">
                <a:spLocks noRot="1" noChangeAspect="1" noMove="1" noResize="1" noEditPoints="1" noAdjustHandles="1" noChangeArrowheads="1" noChangeShapeType="1" noTextEdit="1"/>
              </p:cNvSpPr>
              <p:nvPr/>
            </p:nvSpPr>
            <p:spPr>
              <a:xfrm>
                <a:off x="1296140" y="2139518"/>
                <a:ext cx="10484528" cy="3943067"/>
              </a:xfrm>
              <a:prstGeom prst="rect">
                <a:avLst/>
              </a:prstGeom>
              <a:blipFill>
                <a:blip r:embed="rId2"/>
                <a:stretch>
                  <a:fillRect l="-930" t="-1236"/>
                </a:stretch>
              </a:blipFill>
            </p:spPr>
            <p:txBody>
              <a:bodyPr/>
              <a:lstStyle/>
              <a:p>
                <a:r>
                  <a:rPr lang="vi-VN">
                    <a:noFill/>
                  </a:rPr>
                  <a:t> </a:t>
                </a:r>
              </a:p>
            </p:txBody>
          </p:sp>
        </mc:Fallback>
      </mc:AlternateContent>
    </p:spTree>
    <p:extLst>
      <p:ext uri="{BB962C8B-B14F-4D97-AF65-F5344CB8AC3E}">
        <p14:creationId xmlns:p14="http://schemas.microsoft.com/office/powerpoint/2010/main" val="402046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21927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dirty="0">
                <a:latin typeface="Times New Roman" panose="02020603050405020304" pitchFamily="18" charset="0"/>
                <a:cs typeface="Times New Roman" panose="02020603050405020304" pitchFamily="18" charset="0"/>
              </a:rPr>
              <a:t>The </a:t>
            </a:r>
            <a:r>
              <a:rPr lang="vi-VN" sz="2000" dirty="0" err="1">
                <a:latin typeface="Times New Roman" panose="02020603050405020304" pitchFamily="18" charset="0"/>
                <a:cs typeface="Times New Roman" panose="02020603050405020304" pitchFamily="18" charset="0"/>
              </a:rPr>
              <a:t>auditory</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canal</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of</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car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filled</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with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air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One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end</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open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and</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other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end</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closed</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by</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eardrum</a:t>
            </a:r>
            <a:r>
              <a:rPr lang="vi-VN" sz="2000" dirty="0">
                <a:latin typeface="Times New Roman" panose="02020603050405020304" pitchFamily="18" charset="0"/>
                <a:cs typeface="Times New Roman" panose="02020603050405020304" pitchFamily="18" charset="0"/>
              </a:rPr>
              <a:t>. A </a:t>
            </a:r>
            <a:r>
              <a:rPr lang="vi-VN" sz="2000" dirty="0" err="1">
                <a:latin typeface="Times New Roman" panose="02020603050405020304" pitchFamily="18" charset="0"/>
                <a:cs typeface="Times New Roman" panose="02020603050405020304" pitchFamily="18" charset="0"/>
              </a:rPr>
              <a:t>particular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person’s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auditory</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canal</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is</a:t>
            </a:r>
            <a:r>
              <a:rPr lang="vi-VN" sz="2000" dirty="0">
                <a:latin typeface="Times New Roman" panose="02020603050405020304" pitchFamily="18" charset="0"/>
                <a:cs typeface="Times New Roman" panose="02020603050405020304" pitchFamily="18" charset="0"/>
              </a:rPr>
              <a:t> 2.40 </a:t>
            </a:r>
            <a:r>
              <a:rPr lang="vi-VN" sz="2000" dirty="0" err="1">
                <a:latin typeface="Times New Roman" panose="02020603050405020304" pitchFamily="18" charset="0"/>
                <a:cs typeface="Times New Roman" panose="02020603050405020304" pitchFamily="18" charset="0"/>
              </a:rPr>
              <a:t>cm</a:t>
            </a:r>
            <a:r>
              <a:rPr lang="vi-VN" sz="2000" dirty="0">
                <a:latin typeface="Times New Roman" panose="02020603050405020304" pitchFamily="18" charset="0"/>
                <a:cs typeface="Times New Roman" panose="02020603050405020304" pitchFamily="18" charset="0"/>
              </a:rPr>
              <a:t> long </a:t>
            </a:r>
            <a:r>
              <a:rPr lang="vi-VN" sz="2000" dirty="0" err="1">
                <a:latin typeface="Times New Roman" panose="02020603050405020304" pitchFamily="18" charset="0"/>
                <a:cs typeface="Times New Roman" panose="02020603050405020304" pitchFamily="18" charset="0"/>
              </a:rPr>
              <a:t>and</a:t>
            </a:r>
            <a:r>
              <a:rPr lang="vi-VN" sz="2000" dirty="0">
                <a:latin typeface="Times New Roman" panose="02020603050405020304" pitchFamily="18" charset="0"/>
                <a:cs typeface="Times New Roman" panose="02020603050405020304" pitchFamily="18" charset="0"/>
              </a:rPr>
              <a:t> can be </a:t>
            </a:r>
            <a:r>
              <a:rPr lang="vi-VN" sz="2000" dirty="0" err="1">
                <a:latin typeface="Times New Roman" panose="02020603050405020304" pitchFamily="18" charset="0"/>
                <a:cs typeface="Times New Roman" panose="02020603050405020304" pitchFamily="18" charset="0"/>
              </a:rPr>
              <a:t>modeled</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as</a:t>
            </a:r>
            <a:r>
              <a:rPr lang="vi-VN" sz="2000" dirty="0">
                <a:latin typeface="Times New Roman" panose="02020603050405020304" pitchFamily="18" charset="0"/>
                <a:cs typeface="Times New Roman" panose="02020603050405020304" pitchFamily="18" charset="0"/>
              </a:rPr>
              <a:t> a </a:t>
            </a:r>
            <a:r>
              <a:rPr lang="vi-VN" sz="2000" dirty="0" err="1">
                <a:latin typeface="Times New Roman" panose="02020603050405020304" pitchFamily="18" charset="0"/>
                <a:cs typeface="Times New Roman" panose="02020603050405020304" pitchFamily="18" charset="0"/>
              </a:rPr>
              <a:t>piped</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a) </a:t>
            </a:r>
            <a:r>
              <a:rPr lang="vi-VN" sz="2000" dirty="0" err="1">
                <a:latin typeface="Times New Roman" panose="02020603050405020304" pitchFamily="18" charset="0"/>
                <a:cs typeface="Times New Roman" panose="02020603050405020304" pitchFamily="18" charset="0"/>
              </a:rPr>
              <a:t>What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are</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fundamental</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frequency</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and</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wavelength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of</a:t>
            </a:r>
            <a:r>
              <a:rPr lang="vi-VN" sz="2000" dirty="0">
                <a:latin typeface="Times New Roman" panose="02020603050405020304" pitchFamily="18" charset="0"/>
                <a:cs typeface="Times New Roman" panose="02020603050405020304" pitchFamily="18" charset="0"/>
              </a:rPr>
              <a:t> this </a:t>
            </a:r>
            <a:r>
              <a:rPr lang="vi-VN" sz="2000" dirty="0" err="1">
                <a:latin typeface="Times New Roman" panose="02020603050405020304" pitchFamily="18" charset="0"/>
                <a:cs typeface="Times New Roman" panose="02020603050405020304" pitchFamily="18" charset="0"/>
              </a:rPr>
              <a:t>person’s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auditory</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canal</a:t>
            </a:r>
            <a:r>
              <a:rPr lang="vi-VN" sz="2000" dirty="0">
                <a:latin typeface="Times New Roman" panose="02020603050405020304" pitchFamily="18" charset="0"/>
                <a:cs typeface="Times New Roman" panose="02020603050405020304" pitchFamily="18" charset="0"/>
              </a:rPr>
              <a:t> ? </a:t>
            </a:r>
            <a:r>
              <a:rPr lang="vi-VN" sz="2000" dirty="0" err="1">
                <a:latin typeface="Times New Roman" panose="02020603050405020304" pitchFamily="18" charset="0"/>
                <a:cs typeface="Times New Roman" panose="02020603050405020304" pitchFamily="18" charset="0"/>
              </a:rPr>
              <a:t>Is</a:t>
            </a:r>
            <a:r>
              <a:rPr lang="vi-VN" sz="2000" dirty="0">
                <a:latin typeface="Times New Roman" panose="02020603050405020304" pitchFamily="18" charset="0"/>
                <a:cs typeface="Times New Roman" panose="02020603050405020304" pitchFamily="18" charset="0"/>
              </a:rPr>
              <a:t> this </a:t>
            </a:r>
            <a:r>
              <a:rPr lang="vi-VN" sz="2000" dirty="0" err="1">
                <a:latin typeface="Times New Roman" panose="02020603050405020304" pitchFamily="18" charset="0"/>
                <a:cs typeface="Times New Roman" panose="02020603050405020304" pitchFamily="18" charset="0"/>
              </a:rPr>
              <a:t>sound</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audible</a:t>
            </a:r>
            <a:r>
              <a:rPr lang="vi-VN" sz="2000" dirty="0">
                <a:latin typeface="Times New Roman" panose="02020603050405020304" pitchFamily="18" charset="0"/>
                <a:cs typeface="Times New Roman" panose="02020603050405020304" pitchFamily="18" charset="0"/>
              </a:rPr>
              <a:t> ?</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b) </a:t>
            </a:r>
            <a:r>
              <a:rPr lang="vi-VN" sz="2000" dirty="0" err="1">
                <a:latin typeface="Times New Roman" panose="02020603050405020304" pitchFamily="18" charset="0"/>
                <a:cs typeface="Times New Roman" panose="02020603050405020304" pitchFamily="18" charset="0"/>
              </a:rPr>
              <a:t>Find</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frequency</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of</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highest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audible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harmonic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of</a:t>
            </a:r>
            <a:r>
              <a:rPr lang="vi-VN" sz="2000" dirty="0">
                <a:latin typeface="Times New Roman" panose="02020603050405020304" pitchFamily="18" charset="0"/>
                <a:cs typeface="Times New Roman" panose="02020603050405020304" pitchFamily="18" charset="0"/>
              </a:rPr>
              <a:t> this </a:t>
            </a:r>
            <a:r>
              <a:rPr lang="vi-VN" sz="2000" dirty="0" err="1">
                <a:latin typeface="Times New Roman" panose="02020603050405020304" pitchFamily="18" charset="0"/>
                <a:cs typeface="Times New Roman" panose="02020603050405020304" pitchFamily="18" charset="0"/>
              </a:rPr>
              <a:t>person’s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canal</a:t>
            </a:r>
            <a:r>
              <a:rPr lang="vi-VN" sz="2000" dirty="0">
                <a:latin typeface="Times New Roman" panose="02020603050405020304" pitchFamily="18" charset="0"/>
                <a:cs typeface="Times New Roman" panose="02020603050405020304" pitchFamily="18" charset="0"/>
              </a:rPr>
              <a:t> ? </a:t>
            </a:r>
            <a:r>
              <a:rPr lang="vi-VN" sz="2000" dirty="0" err="1">
                <a:latin typeface="Times New Roman" panose="02020603050405020304" pitchFamily="18" charset="0"/>
                <a:cs typeface="Times New Roman" panose="02020603050405020304" pitchFamily="18" charset="0"/>
              </a:rPr>
              <a:t>Which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harmonic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is</a:t>
            </a:r>
            <a:r>
              <a:rPr lang="vi-VN" sz="2000" dirty="0">
                <a:latin typeface="Times New Roman" panose="02020603050405020304" pitchFamily="18" charset="0"/>
                <a:cs typeface="Times New Roman" panose="02020603050405020304" pitchFamily="18" charset="0"/>
              </a:rPr>
              <a:t> this ?</a:t>
            </a:r>
          </a:p>
          <a:p>
            <a:pPr algn="r"/>
            <a:r>
              <a:rPr lang="vi-VN" sz="2000" dirty="0">
                <a:latin typeface="Times New Roman" panose="02020603050405020304" pitchFamily="18" charset="0"/>
                <a:cs typeface="Times New Roman" panose="02020603050405020304" pitchFamily="18" charset="0"/>
              </a:rPr>
              <a:t>[</a:t>
            </a:r>
            <a:r>
              <a:rPr lang="vi-VN" sz="2000" dirty="0" err="1">
                <a:latin typeface="Times New Roman" panose="02020603050405020304" pitchFamily="18" charset="0"/>
                <a:cs typeface="Times New Roman" panose="02020603050405020304" pitchFamily="18" charset="0"/>
              </a:rPr>
              <a:t>July</a:t>
            </a:r>
            <a:r>
              <a:rPr lang="vi-VN" sz="2000" dirty="0">
                <a:latin typeface="Times New Roman" panose="02020603050405020304" pitchFamily="18" charset="0"/>
                <a:cs typeface="Times New Roman" panose="02020603050405020304" pitchFamily="18" charset="0"/>
              </a:rPr>
              <a:t> – 2014]</a:t>
            </a:r>
          </a:p>
        </p:txBody>
      </p:sp>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8625EB50-A29A-4AC3-B622-D6378C683739}"/>
                  </a:ext>
                </a:extLst>
              </p:cNvPr>
              <p:cNvSpPr txBox="1"/>
              <p:nvPr/>
            </p:nvSpPr>
            <p:spPr>
              <a:xfrm>
                <a:off x="1340528" y="2432482"/>
                <a:ext cx="10404629" cy="4387227"/>
              </a:xfrm>
              <a:prstGeom prst="rect">
                <a:avLst/>
              </a:prstGeom>
              <a:noFill/>
            </p:spPr>
            <p:txBody>
              <a:bodyPr wrap="square" rtlCol="0">
                <a:spAutoFit/>
              </a:bodyPr>
              <a:lstStyle/>
              <a:p>
                <a:pPr marL="342900" indent="-342900">
                  <a:buAutoNum type="alphaLcParenR"/>
                </a:pPr>
                <a:r>
                  <a:rPr lang="vi-VN" sz="2000" dirty="0">
                    <a:latin typeface="Times New Roman" panose="02020603050405020304" pitchFamily="18" charset="0"/>
                    <a:cs typeface="Times New Roman" panose="02020603050405020304" pitchFamily="18" charset="0"/>
                  </a:rPr>
                  <a:t>The </a:t>
                </a:r>
                <a:r>
                  <a:rPr lang="vi-VN" sz="2000" dirty="0" err="1">
                    <a:latin typeface="Times New Roman" panose="02020603050405020304" pitchFamily="18" charset="0"/>
                    <a:cs typeface="Times New Roman" panose="02020603050405020304" pitchFamily="18" charset="0"/>
                  </a:rPr>
                  <a:t>fundamental</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frequency</a:t>
                </a:r>
                <a:r>
                  <a:rPr lang="vi-VN" sz="20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𝑓</m:t>
                          </m:r>
                        </m:e>
                        <m:sub>
                          <m:r>
                            <a:rPr lang="vi-VN" sz="2000" i="1">
                              <a:latin typeface="Cambria Math" panose="02040503050406030204" pitchFamily="18" charset="0"/>
                            </a:rPr>
                            <m:t>1</m:t>
                          </m:r>
                        </m:sub>
                      </m:sSub>
                      <m:r>
                        <a:rPr lang="vi-VN" sz="2000" b="0" i="0" smtClean="0">
                          <a:latin typeface="Cambria Math" panose="02040503050406030204" pitchFamily="18" charset="0"/>
                        </a:rPr>
                        <m:t>=</m:t>
                      </m:r>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𝑣</m:t>
                          </m:r>
                        </m:num>
                        <m:den>
                          <m:r>
                            <a:rPr lang="vi-VN" sz="2000" b="0" i="1" smtClean="0">
                              <a:latin typeface="Cambria Math" panose="02040503050406030204" pitchFamily="18" charset="0"/>
                            </a:rPr>
                            <m:t>4</m:t>
                          </m:r>
                          <m:r>
                            <a:rPr lang="vi-VN" sz="2000" b="0" i="1" smtClean="0">
                              <a:latin typeface="Cambria Math" panose="02040503050406030204" pitchFamily="18" charset="0"/>
                            </a:rPr>
                            <m:t>𝐿</m:t>
                          </m:r>
                        </m:den>
                      </m:f>
                      <m:r>
                        <a:rPr lang="vi-VN" sz="2000" b="0" i="1" smtClean="0">
                          <a:latin typeface="Cambria Math" panose="02040503050406030204" pitchFamily="18" charset="0"/>
                        </a:rPr>
                        <m:t>=</m:t>
                      </m:r>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348</m:t>
                          </m:r>
                        </m:num>
                        <m:den>
                          <m:r>
                            <a:rPr lang="vi-VN" sz="2000" b="0" i="1" smtClean="0">
                              <a:latin typeface="Cambria Math" panose="02040503050406030204" pitchFamily="18" charset="0"/>
                            </a:rPr>
                            <m:t>4. 2,4 . </m:t>
                          </m:r>
                          <m:sSup>
                            <m:sSupPr>
                              <m:ctrlPr>
                                <a:rPr lang="vi-VN" sz="2000" b="0" i="1" smtClean="0">
                                  <a:latin typeface="Cambria Math" panose="02040503050406030204" pitchFamily="18" charset="0"/>
                                </a:rPr>
                              </m:ctrlPr>
                            </m:sSupPr>
                            <m:e>
                              <m:r>
                                <a:rPr lang="vi-VN" sz="2000" b="0" i="1" smtClean="0">
                                  <a:latin typeface="Cambria Math" panose="02040503050406030204" pitchFamily="18" charset="0"/>
                                </a:rPr>
                                <m:t>10</m:t>
                              </m:r>
                            </m:e>
                            <m:sup>
                              <m:r>
                                <a:rPr lang="vi-VN" sz="2000" b="0" i="1" smtClean="0">
                                  <a:latin typeface="Cambria Math" panose="02040503050406030204" pitchFamily="18" charset="0"/>
                                </a:rPr>
                                <m:t>−2</m:t>
                              </m:r>
                            </m:sup>
                          </m:sSup>
                        </m:den>
                      </m:f>
                      <m:r>
                        <a:rPr lang="vi-VN" sz="2000" b="0" i="1" smtClean="0">
                          <a:latin typeface="Cambria Math" panose="02040503050406030204" pitchFamily="18" charset="0"/>
                        </a:rPr>
                        <m:t>=3625 </m:t>
                      </m:r>
                      <m:r>
                        <a:rPr lang="vi-VN" sz="2000" b="0" i="1" smtClean="0">
                          <a:latin typeface="Cambria Math" panose="02040503050406030204" pitchFamily="18" charset="0"/>
                        </a:rPr>
                        <m:t>𝐻𝑧</m:t>
                      </m:r>
                    </m:oMath>
                  </m:oMathPara>
                </a14:m>
                <a:endParaRPr lang="vi-VN" sz="2000" b="0" dirty="0">
                  <a:latin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The </a:t>
                </a:r>
                <a:r>
                  <a:rPr lang="vi-VN" sz="2000" dirty="0" err="1">
                    <a:latin typeface="Times New Roman" panose="02020603050405020304" pitchFamily="18" charset="0"/>
                    <a:cs typeface="Times New Roman" panose="02020603050405020304" pitchFamily="18" charset="0"/>
                  </a:rPr>
                  <a:t>wavelength</a:t>
                </a:r>
                <a:r>
                  <a:rPr lang="vi-VN" sz="2000" dirty="0">
                    <a:latin typeface="Times New Roman" panose="02020603050405020304" pitchFamily="18" charset="0"/>
                    <a:cs typeface="Times New Roman" panose="02020603050405020304" pitchFamily="18" charset="0"/>
                  </a:rPr>
                  <a:t>: </a:t>
                </a:r>
                <a14:m>
                  <m:oMath xmlns:m="http://schemas.openxmlformats.org/officeDocument/2006/math">
                    <m:r>
                      <a:rPr lang="vi-VN" sz="2000" i="1">
                        <a:latin typeface="Cambria Math" panose="02040503050406030204" pitchFamily="18" charset="0"/>
                      </a:rPr>
                      <m:t>𝜆</m:t>
                    </m:r>
                    <m:r>
                      <a:rPr lang="vi-VN" sz="2000">
                        <a:latin typeface="Cambria Math" panose="02040503050406030204" pitchFamily="18" charset="0"/>
                      </a:rPr>
                      <m:t>=</m:t>
                    </m:r>
                    <m:f>
                      <m:fPr>
                        <m:ctrlPr>
                          <a:rPr lang="vi-VN" sz="2000" i="1" dirty="0">
                            <a:latin typeface="Cambria Math" panose="02040503050406030204" pitchFamily="18" charset="0"/>
                            <a:cs typeface="Times New Roman" panose="02020603050405020304" pitchFamily="18" charset="0"/>
                          </a:rPr>
                        </m:ctrlPr>
                      </m:fPr>
                      <m:num>
                        <m:r>
                          <a:rPr lang="vi-VN" sz="2000" i="1" dirty="0">
                            <a:latin typeface="Cambria Math" panose="02040503050406030204" pitchFamily="18" charset="0"/>
                            <a:cs typeface="Times New Roman" panose="02020603050405020304" pitchFamily="18" charset="0"/>
                          </a:rPr>
                          <m:t>4</m:t>
                        </m:r>
                        <m:r>
                          <a:rPr lang="vi-VN" sz="2000" i="1" dirty="0">
                            <a:latin typeface="Cambria Math" panose="02040503050406030204" pitchFamily="18" charset="0"/>
                            <a:cs typeface="Times New Roman" panose="02020603050405020304" pitchFamily="18" charset="0"/>
                          </a:rPr>
                          <m:t>𝐿</m:t>
                        </m:r>
                      </m:num>
                      <m:den>
                        <m:r>
                          <a:rPr lang="vi-VN" sz="2000" i="1" dirty="0">
                            <a:latin typeface="Cambria Math" panose="02040503050406030204" pitchFamily="18" charset="0"/>
                            <a:cs typeface="Times New Roman" panose="02020603050405020304" pitchFamily="18" charset="0"/>
                          </a:rPr>
                          <m:t>𝑛</m:t>
                        </m:r>
                      </m:den>
                    </m:f>
                  </m:oMath>
                </a14:m>
                <a:r>
                  <a:rPr lang="vi-VN" sz="2000" dirty="0">
                    <a:latin typeface="Times New Roman" panose="02020603050405020304" pitchFamily="18" charset="0"/>
                    <a:cs typeface="Times New Roman" panose="02020603050405020304" pitchFamily="18" charset="0"/>
                  </a:rPr>
                  <a:t> = </a:t>
                </a:r>
                <a14:m>
                  <m:oMath xmlns:m="http://schemas.openxmlformats.org/officeDocument/2006/math">
                    <m:f>
                      <m:fPr>
                        <m:ctrlPr>
                          <a:rPr lang="vi-VN" sz="2000" i="1" smtClean="0">
                            <a:latin typeface="Cambria Math" panose="02040503050406030204" pitchFamily="18" charset="0"/>
                            <a:cs typeface="Times New Roman" panose="02020603050405020304" pitchFamily="18" charset="0"/>
                          </a:rPr>
                        </m:ctrlPr>
                      </m:fPr>
                      <m:num>
                        <m:sSup>
                          <m:sSupPr>
                            <m:ctrlPr>
                              <a:rPr lang="vi-VN" sz="2000" b="0" i="1" smtClean="0">
                                <a:latin typeface="Cambria Math" panose="02040503050406030204" pitchFamily="18" charset="0"/>
                                <a:cs typeface="Times New Roman" panose="02020603050405020304" pitchFamily="18" charset="0"/>
                              </a:rPr>
                            </m:ctrlPr>
                          </m:sSupPr>
                          <m:e>
                            <m:r>
                              <a:rPr lang="vi-VN" sz="2000" b="0" i="1" smtClean="0">
                                <a:latin typeface="Cambria Math" panose="02040503050406030204" pitchFamily="18" charset="0"/>
                                <a:cs typeface="Times New Roman" panose="02020603050405020304" pitchFamily="18" charset="0"/>
                              </a:rPr>
                              <m:t>4.2,4.10</m:t>
                            </m:r>
                          </m:e>
                          <m:sup>
                            <m:r>
                              <a:rPr lang="vi-VN" sz="2000" b="0" i="1" smtClean="0">
                                <a:latin typeface="Cambria Math" panose="02040503050406030204" pitchFamily="18" charset="0"/>
                                <a:cs typeface="Times New Roman" panose="02020603050405020304" pitchFamily="18" charset="0"/>
                              </a:rPr>
                              <m:t>−2</m:t>
                            </m:r>
                          </m:sup>
                        </m:sSup>
                      </m:num>
                      <m:den>
                        <m:r>
                          <a:rPr lang="vi-VN" sz="2000" b="0" i="1" smtClean="0">
                            <a:latin typeface="Cambria Math" panose="02040503050406030204" pitchFamily="18" charset="0"/>
                            <a:cs typeface="Times New Roman" panose="02020603050405020304" pitchFamily="18" charset="0"/>
                          </a:rPr>
                          <m:t>𝑛</m:t>
                        </m:r>
                      </m:den>
                    </m:f>
                    <m:r>
                      <a:rPr lang="vi-VN" sz="2000" b="0" i="1" smtClean="0">
                        <a:latin typeface="Cambria Math" panose="02040503050406030204" pitchFamily="18" charset="0"/>
                        <a:cs typeface="Times New Roman" panose="02020603050405020304" pitchFamily="18" charset="0"/>
                      </a:rPr>
                      <m:t>=</m:t>
                    </m:r>
                    <m:f>
                      <m:fPr>
                        <m:ctrlPr>
                          <a:rPr lang="vi-VN" sz="2000" b="0" i="1" smtClean="0">
                            <a:latin typeface="Cambria Math" panose="02040503050406030204" pitchFamily="18" charset="0"/>
                            <a:cs typeface="Times New Roman" panose="02020603050405020304" pitchFamily="18" charset="0"/>
                          </a:rPr>
                        </m:ctrlPr>
                      </m:fPr>
                      <m:num>
                        <m:r>
                          <a:rPr lang="vi-VN" sz="2000" b="0" i="1" smtClean="0">
                            <a:latin typeface="Cambria Math" panose="02040503050406030204" pitchFamily="18" charset="0"/>
                            <a:cs typeface="Times New Roman" panose="02020603050405020304" pitchFamily="18" charset="0"/>
                          </a:rPr>
                          <m:t>0,096</m:t>
                        </m:r>
                      </m:num>
                      <m:den>
                        <m:r>
                          <a:rPr lang="vi-VN" sz="2000" b="0" i="1" smtClean="0">
                            <a:latin typeface="Cambria Math" panose="02040503050406030204" pitchFamily="18" charset="0"/>
                            <a:cs typeface="Times New Roman" panose="02020603050405020304" pitchFamily="18" charset="0"/>
                          </a:rPr>
                          <m:t>𝑛</m:t>
                        </m:r>
                      </m:den>
                    </m:f>
                    <m:r>
                      <a:rPr lang="vi-VN" sz="2000" b="0" i="1" smtClean="0">
                        <a:latin typeface="Cambria Math" panose="02040503050406030204" pitchFamily="18" charset="0"/>
                        <a:cs typeface="Times New Roman" panose="02020603050405020304" pitchFamily="18" charset="0"/>
                      </a:rPr>
                      <m:t> </m:t>
                    </m:r>
                    <m:d>
                      <m:dPr>
                        <m:ctrlPr>
                          <a:rPr lang="vi-VN" sz="2000" b="0" i="1" smtClean="0">
                            <a:latin typeface="Cambria Math" panose="02040503050406030204" pitchFamily="18" charset="0"/>
                            <a:cs typeface="Times New Roman" panose="02020603050405020304" pitchFamily="18" charset="0"/>
                          </a:rPr>
                        </m:ctrlPr>
                      </m:dPr>
                      <m:e>
                        <m:r>
                          <a:rPr lang="vi-VN" sz="2000" b="0" i="1" smtClean="0">
                            <a:latin typeface="Cambria Math" panose="02040503050406030204" pitchFamily="18" charset="0"/>
                            <a:cs typeface="Times New Roman" panose="02020603050405020304" pitchFamily="18" charset="0"/>
                          </a:rPr>
                          <m:t>𝑛</m:t>
                        </m:r>
                        <m:r>
                          <a:rPr lang="vi-VN" sz="2000" b="0" i="1" smtClean="0">
                            <a:latin typeface="Cambria Math" panose="02040503050406030204" pitchFamily="18" charset="0"/>
                            <a:cs typeface="Times New Roman" panose="02020603050405020304" pitchFamily="18" charset="0"/>
                          </a:rPr>
                          <m:t>=1,3,5,..</m:t>
                        </m:r>
                      </m:e>
                    </m:d>
                  </m:oMath>
                </a14:m>
                <a:endParaRPr lang="vi-VN" sz="2000" b="0" dirty="0">
                  <a:latin typeface="Times New Roman" panose="02020603050405020304" pitchFamily="18" charset="0"/>
                  <a:cs typeface="Times New Roman" panose="02020603050405020304" pitchFamily="18" charset="0"/>
                </a:endParaRPr>
              </a:p>
              <a:p>
                <a:r>
                  <a:rPr lang="vi-VN" sz="2000" dirty="0" err="1">
                    <a:latin typeface="Times New Roman" panose="02020603050405020304" pitchFamily="18" charset="0"/>
                    <a:cs typeface="Times New Roman" panose="02020603050405020304" pitchFamily="18" charset="0"/>
                  </a:rPr>
                  <a:t>Since</a:t>
                </a:r>
                <a:r>
                  <a:rPr lang="vi-VN" sz="2000" dirty="0">
                    <a:latin typeface="Times New Roman" panose="02020603050405020304" pitchFamily="18" charset="0"/>
                    <a:cs typeface="Times New Roman" panose="02020603050405020304" pitchFamily="18" charset="0"/>
                  </a:rPr>
                  <a:t>: </a:t>
                </a:r>
                <a14:m>
                  <m:oMath xmlns:m="http://schemas.openxmlformats.org/officeDocument/2006/math">
                    <m:r>
                      <a:rPr lang="vi-VN" sz="2000" b="0" i="1" smtClean="0">
                        <a:latin typeface="Cambria Math" panose="02040503050406030204" pitchFamily="18" charset="0"/>
                        <a:cs typeface="Times New Roman" panose="02020603050405020304" pitchFamily="18" charset="0"/>
                      </a:rPr>
                      <m:t>20≤ </m:t>
                    </m:r>
                    <m:sSub>
                      <m:sSubPr>
                        <m:ctrlPr>
                          <a:rPr lang="vi-VN" sz="2000" i="1">
                            <a:latin typeface="Cambria Math" panose="02040503050406030204" pitchFamily="18" charset="0"/>
                          </a:rPr>
                        </m:ctrlPr>
                      </m:sSubPr>
                      <m:e>
                        <m:r>
                          <a:rPr lang="vi-VN" sz="2000" i="1">
                            <a:latin typeface="Cambria Math" panose="02040503050406030204" pitchFamily="18" charset="0"/>
                          </a:rPr>
                          <m:t>𝑓</m:t>
                        </m:r>
                      </m:e>
                      <m:sub>
                        <m:r>
                          <a:rPr lang="vi-VN" sz="2000" i="1">
                            <a:latin typeface="Cambria Math" panose="02040503050406030204" pitchFamily="18" charset="0"/>
                          </a:rPr>
                          <m:t>1</m:t>
                        </m:r>
                      </m:sub>
                    </m:sSub>
                    <m:r>
                      <a:rPr lang="vi-VN" sz="2000" b="0" i="1" smtClean="0">
                        <a:latin typeface="Cambria Math" panose="02040503050406030204" pitchFamily="18" charset="0"/>
                      </a:rPr>
                      <m:t>≤20000⇒ </m:t>
                    </m:r>
                  </m:oMath>
                </a14:m>
                <a:r>
                  <a:rPr lang="vi-VN" sz="2000" dirty="0">
                    <a:latin typeface="Times New Roman" panose="02020603050405020304" pitchFamily="18" charset="0"/>
                    <a:cs typeface="Times New Roman" panose="02020603050405020304" pitchFamily="18" charset="0"/>
                  </a:rPr>
                  <a:t>  This </a:t>
                </a:r>
                <a:r>
                  <a:rPr lang="vi-VN" sz="2000" dirty="0" err="1">
                    <a:latin typeface="Times New Roman" panose="02020603050405020304" pitchFamily="18" charset="0"/>
                    <a:cs typeface="Times New Roman" panose="02020603050405020304" pitchFamily="18" charset="0"/>
                  </a:rPr>
                  <a:t>sound</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audible</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b) </a:t>
                </a:r>
                <a:r>
                  <a:rPr lang="vi-VN" sz="2000" dirty="0" err="1">
                    <a:latin typeface="Times New Roman" panose="02020603050405020304" pitchFamily="18" charset="0"/>
                    <a:cs typeface="Times New Roman" panose="02020603050405020304" pitchFamily="18" charset="0"/>
                  </a:rPr>
                  <a:t>We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have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Normal</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human</a:t>
                </a:r>
                <a:r>
                  <a:rPr lang="vi-VN" sz="2000" dirty="0">
                    <a:latin typeface="Times New Roman" panose="02020603050405020304" pitchFamily="18" charset="0"/>
                    <a:cs typeface="Times New Roman" panose="02020603050405020304" pitchFamily="18" charset="0"/>
                  </a:rPr>
                  <a:t> can </a:t>
                </a:r>
                <a:r>
                  <a:rPr lang="vi-VN" sz="2000" dirty="0" err="1">
                    <a:latin typeface="Times New Roman" panose="02020603050405020304" pitchFamily="18" charset="0"/>
                    <a:cs typeface="Times New Roman" panose="02020603050405020304" pitchFamily="18" charset="0"/>
                  </a:rPr>
                  <a:t>hear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between</a:t>
                </a:r>
                <a:r>
                  <a:rPr lang="vi-VN" sz="2000" dirty="0">
                    <a:latin typeface="Times New Roman" panose="02020603050405020304" pitchFamily="18" charset="0"/>
                    <a:cs typeface="Times New Roman" panose="02020603050405020304" pitchFamily="18" charset="0"/>
                  </a:rPr>
                  <a:t> 20 </a:t>
                </a:r>
                <a:r>
                  <a:rPr lang="vi-VN" sz="2000" dirty="0" err="1">
                    <a:latin typeface="Times New Roman" panose="02020603050405020304" pitchFamily="18" charset="0"/>
                    <a:cs typeface="Times New Roman" panose="02020603050405020304" pitchFamily="18" charset="0"/>
                  </a:rPr>
                  <a:t>Hz</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and</a:t>
                </a:r>
                <a:r>
                  <a:rPr lang="vi-VN" sz="2000" dirty="0">
                    <a:latin typeface="Times New Roman" panose="02020603050405020304" pitchFamily="18" charset="0"/>
                    <a:cs typeface="Times New Roman" panose="02020603050405020304" pitchFamily="18" charset="0"/>
                  </a:rPr>
                  <a:t> 20000 </a:t>
                </a:r>
                <a:r>
                  <a:rPr lang="vi-VN" sz="2000" dirty="0" err="1">
                    <a:latin typeface="Times New Roman" panose="02020603050405020304" pitchFamily="18" charset="0"/>
                    <a:cs typeface="Times New Roman" panose="02020603050405020304" pitchFamily="18" charset="0"/>
                  </a:rPr>
                  <a:t>Hz</a:t>
                </a:r>
                <a:endParaRPr lang="vi-VN"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vi-VN" sz="2000" b="0" i="1" smtClean="0">
                          <a:latin typeface="Cambria Math" panose="02040503050406030204" pitchFamily="18" charset="0"/>
                          <a:cs typeface="Times New Roman" panose="02020603050405020304" pitchFamily="18" charset="0"/>
                        </a:rPr>
                        <m:t>20≤</m:t>
                      </m:r>
                      <m:r>
                        <a:rPr lang="vi-VN" sz="2000" b="0" i="1" smtClean="0">
                          <a:latin typeface="Cambria Math" panose="02040503050406030204" pitchFamily="18" charset="0"/>
                          <a:cs typeface="Times New Roman" panose="02020603050405020304" pitchFamily="18" charset="0"/>
                        </a:rPr>
                        <m:t>𝑛</m:t>
                      </m:r>
                      <m:sSub>
                        <m:sSubPr>
                          <m:ctrlPr>
                            <a:rPr lang="vi-VN" sz="2000" i="1">
                              <a:latin typeface="Cambria Math" panose="02040503050406030204" pitchFamily="18" charset="0"/>
                            </a:rPr>
                          </m:ctrlPr>
                        </m:sSubPr>
                        <m:e>
                          <m:r>
                            <a:rPr lang="vi-VN" sz="2000" i="1">
                              <a:latin typeface="Cambria Math" panose="02040503050406030204" pitchFamily="18" charset="0"/>
                            </a:rPr>
                            <m:t>𝑓</m:t>
                          </m:r>
                        </m:e>
                        <m:sub>
                          <m:r>
                            <a:rPr lang="vi-VN" sz="2000" i="1">
                              <a:latin typeface="Cambria Math" panose="02040503050406030204" pitchFamily="18" charset="0"/>
                            </a:rPr>
                            <m:t>1</m:t>
                          </m:r>
                        </m:sub>
                      </m:sSub>
                      <m:r>
                        <a:rPr lang="vi-VN" sz="2000" b="0" i="1" smtClean="0">
                          <a:latin typeface="Cambria Math" panose="02040503050406030204" pitchFamily="18" charset="0"/>
                        </a:rPr>
                        <m:t>≤20000</m:t>
                      </m:r>
                    </m:oMath>
                  </m:oMathPara>
                </a14:m>
                <a:endParaRPr lang="vi-VN" sz="2000" b="0" dirty="0">
                  <a:latin typeface="Times New Roman" panose="02020603050405020304" pitchFamily="18" charset="0"/>
                </a:endParaRPr>
              </a:p>
              <a:p>
                <a:pPr marL="285750" indent="-285750" algn="ctr">
                  <a:buFont typeface="Wingdings" panose="05000000000000000000" pitchFamily="2" charset="2"/>
                  <a:buChar char="ó"/>
                </a:pPr>
                <a14:m>
                  <m:oMath xmlns:m="http://schemas.openxmlformats.org/officeDocument/2006/math">
                    <m:r>
                      <a:rPr lang="vi-VN" sz="2000" b="0" i="1" smtClean="0">
                        <a:latin typeface="Cambria Math" panose="02040503050406030204" pitchFamily="18" charset="0"/>
                        <a:cs typeface="Times New Roman" panose="02020603050405020304" pitchFamily="18" charset="0"/>
                        <a:sym typeface="Wingdings" panose="05000000000000000000" pitchFamily="2" charset="2"/>
                      </a:rPr>
                      <m:t>20≤3625</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𝑛</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≤20000</m:t>
                    </m:r>
                  </m:oMath>
                </a14:m>
                <a:endParaRPr lang="vi-VN" sz="2000" b="0" dirty="0">
                  <a:latin typeface="Times New Roman" panose="02020603050405020304" pitchFamily="18" charset="0"/>
                  <a:cs typeface="Times New Roman" panose="02020603050405020304" pitchFamily="18" charset="0"/>
                  <a:sym typeface="Wingdings" panose="05000000000000000000" pitchFamily="2" charset="2"/>
                </a:endParaRPr>
              </a:p>
              <a:p>
                <a:pPr marL="285750" indent="-285750" algn="ctr">
                  <a:buFont typeface="Wingdings" panose="05000000000000000000" pitchFamily="2" charset="2"/>
                  <a:buChar char="ó"/>
                </a:pPr>
                <a14:m>
                  <m:oMath xmlns:m="http://schemas.openxmlformats.org/officeDocument/2006/math">
                    <m:sSup>
                      <m:sSupPr>
                        <m:ctrlPr>
                          <a:rPr lang="vi-VN" sz="2000" b="0" i="1" smtClean="0">
                            <a:latin typeface="Cambria Math" panose="02040503050406030204" pitchFamily="18" charset="0"/>
                            <a:cs typeface="Times New Roman" panose="02020603050405020304" pitchFamily="18" charset="0"/>
                          </a:rPr>
                        </m:ctrlPr>
                      </m:sSupPr>
                      <m:e>
                        <m:r>
                          <a:rPr lang="vi-VN" sz="2000" b="0" i="1" smtClean="0">
                            <a:latin typeface="Cambria Math" panose="02040503050406030204" pitchFamily="18" charset="0"/>
                            <a:cs typeface="Times New Roman" panose="02020603050405020304" pitchFamily="18" charset="0"/>
                          </a:rPr>
                          <m:t>5,5.10</m:t>
                        </m:r>
                      </m:e>
                      <m:sup>
                        <m:r>
                          <a:rPr lang="vi-VN" sz="2000" b="0" i="1" smtClean="0">
                            <a:latin typeface="Cambria Math" panose="02040503050406030204" pitchFamily="18" charset="0"/>
                            <a:cs typeface="Times New Roman" panose="02020603050405020304" pitchFamily="18" charset="0"/>
                          </a:rPr>
                          <m:t>−3</m:t>
                        </m:r>
                      </m:sup>
                    </m:sSup>
                    <m:r>
                      <a:rPr lang="vi-VN" sz="2000" b="0" i="1" smtClean="0">
                        <a:latin typeface="Cambria Math" panose="02040503050406030204" pitchFamily="18" charset="0"/>
                        <a:cs typeface="Times New Roman" panose="02020603050405020304" pitchFamily="18" charset="0"/>
                      </a:rPr>
                      <m:t>≤</m:t>
                    </m:r>
                    <m:r>
                      <a:rPr lang="vi-VN" sz="2000" b="0" i="1" smtClean="0">
                        <a:latin typeface="Cambria Math" panose="02040503050406030204" pitchFamily="18" charset="0"/>
                        <a:cs typeface="Times New Roman" panose="02020603050405020304" pitchFamily="18" charset="0"/>
                      </a:rPr>
                      <m:t>𝑛</m:t>
                    </m:r>
                    <m:r>
                      <a:rPr lang="vi-VN" sz="2000" b="0" i="1" smtClean="0">
                        <a:latin typeface="Cambria Math" panose="02040503050406030204" pitchFamily="18" charset="0"/>
                        <a:cs typeface="Times New Roman" panose="02020603050405020304" pitchFamily="18" charset="0"/>
                      </a:rPr>
                      <m:t>≤5.517</m:t>
                    </m:r>
                  </m:oMath>
                </a14:m>
                <a:endParaRPr lang="vi-VN" sz="2000" dirty="0">
                  <a:latin typeface="Times New Roman" panose="02020603050405020304" pitchFamily="18" charset="0"/>
                  <a:cs typeface="Times New Roman" panose="02020603050405020304" pitchFamily="18" charset="0"/>
                </a:endParaRPr>
              </a:p>
              <a:p>
                <a:r>
                  <a:rPr lang="vi-VN" sz="2000" dirty="0" err="1">
                    <a:latin typeface="Times New Roman" panose="02020603050405020304" pitchFamily="18" charset="0"/>
                    <a:cs typeface="Times New Roman" panose="02020603050405020304" pitchFamily="18" charset="0"/>
                  </a:rPr>
                  <a:t>Since</a:t>
                </a:r>
                <a:r>
                  <a:rPr lang="vi-VN" sz="2000" dirty="0">
                    <a:latin typeface="Times New Roman" panose="02020603050405020304" pitchFamily="18" charset="0"/>
                    <a:cs typeface="Times New Roman" panose="02020603050405020304" pitchFamily="18" charset="0"/>
                  </a:rPr>
                  <a:t> n </a:t>
                </a:r>
                <a:r>
                  <a:rPr lang="vi-VN" sz="2000" dirty="0" err="1">
                    <a:latin typeface="Times New Roman" panose="02020603050405020304" pitchFamily="18" charset="0"/>
                    <a:cs typeface="Times New Roman" panose="02020603050405020304" pitchFamily="18" charset="0"/>
                  </a:rPr>
                  <a:t>is</a:t>
                </a:r>
                <a:r>
                  <a:rPr lang="vi-VN" sz="2000" dirty="0">
                    <a:latin typeface="Times New Roman" panose="02020603050405020304" pitchFamily="18" charset="0"/>
                    <a:cs typeface="Times New Roman" panose="02020603050405020304" pitchFamily="18" charset="0"/>
                  </a:rPr>
                  <a:t> an </a:t>
                </a:r>
                <a:r>
                  <a:rPr lang="vi-VN" sz="2000" dirty="0" err="1">
                    <a:latin typeface="Times New Roman" panose="02020603050405020304" pitchFamily="18" charset="0"/>
                    <a:cs typeface="Times New Roman" panose="02020603050405020304" pitchFamily="18" charset="0"/>
                  </a:rPr>
                  <a:t>odd</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number</a:t>
                </a:r>
                <a:r>
                  <a:rPr lang="vi-VN" sz="2000" dirty="0">
                    <a:latin typeface="Times New Roman" panose="02020603050405020304" pitchFamily="18" charset="0"/>
                    <a:cs typeface="Times New Roman" panose="02020603050405020304" pitchFamily="18" charset="0"/>
                  </a:rPr>
                  <a:t> =&gt; n = {1,3,5}</a:t>
                </a:r>
              </a:p>
              <a:p>
                <a:r>
                  <a:rPr lang="vi-VN" sz="2000" dirty="0" err="1">
                    <a:latin typeface="Times New Roman" panose="02020603050405020304" pitchFamily="18" charset="0"/>
                    <a:cs typeface="Times New Roman" panose="02020603050405020304" pitchFamily="18" charset="0"/>
                  </a:rPr>
                  <a:t>Therefore</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highest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audible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harmonic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of</a:t>
                </a:r>
                <a:r>
                  <a:rPr lang="vi-VN" sz="2000" dirty="0">
                    <a:latin typeface="Times New Roman" panose="02020603050405020304" pitchFamily="18" charset="0"/>
                    <a:cs typeface="Times New Roman" panose="02020603050405020304" pitchFamily="18" charset="0"/>
                  </a:rPr>
                  <a:t> this </a:t>
                </a:r>
                <a:r>
                  <a:rPr lang="vi-VN" sz="2000" dirty="0" err="1">
                    <a:latin typeface="Times New Roman" panose="02020603050405020304" pitchFamily="18" charset="0"/>
                    <a:cs typeface="Times New Roman" panose="02020603050405020304" pitchFamily="18" charset="0"/>
                  </a:rPr>
                  <a:t>person’s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canal</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is</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fifth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harmonic</a:t>
                </a:r>
                <a:endParaRPr lang="vi-VN" sz="2000" dirty="0">
                  <a:latin typeface="Times New Roman" panose="02020603050405020304" pitchFamily="18" charset="0"/>
                  <a:cs typeface="Times New Roman" panose="02020603050405020304" pitchFamily="18" charset="0"/>
                </a:endParaRPr>
              </a:p>
              <a:p>
                <a:pPr algn="ctr"/>
                <a:r>
                  <a:rPr lang="vi-V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𝑓</m:t>
                        </m:r>
                      </m:e>
                      <m:sub>
                        <m:r>
                          <a:rPr lang="vi-VN" sz="2000" b="0" i="1" smtClean="0">
                            <a:latin typeface="Cambria Math" panose="02040503050406030204" pitchFamily="18" charset="0"/>
                          </a:rPr>
                          <m:t>5</m:t>
                        </m:r>
                      </m:sub>
                    </m:sSub>
                    <m:r>
                      <a:rPr lang="vi-VN" sz="2000" b="0" i="1" smtClean="0">
                        <a:latin typeface="Cambria Math" panose="02040503050406030204" pitchFamily="18" charset="0"/>
                      </a:rPr>
                      <m:t>=</m:t>
                    </m:r>
                  </m:oMath>
                </a14:m>
                <a:r>
                  <a:rPr lang="vi-VN" sz="2000" dirty="0"/>
                  <a:t> </a:t>
                </a:r>
                <a14:m>
                  <m:oMath xmlns:m="http://schemas.openxmlformats.org/officeDocument/2006/math">
                    <m:f>
                      <m:fPr>
                        <m:ctrlPr>
                          <a:rPr lang="vi-VN" sz="2000" i="1">
                            <a:latin typeface="Cambria Math" panose="02040503050406030204" pitchFamily="18" charset="0"/>
                          </a:rPr>
                        </m:ctrlPr>
                      </m:fPr>
                      <m:num>
                        <m:r>
                          <a:rPr lang="vi-VN" sz="2000" b="0" i="1" smtClean="0">
                            <a:latin typeface="Cambria Math" panose="02040503050406030204" pitchFamily="18" charset="0"/>
                          </a:rPr>
                          <m:t>5</m:t>
                        </m:r>
                        <m:r>
                          <a:rPr lang="vi-VN" sz="2000" i="1">
                            <a:latin typeface="Cambria Math" panose="02040503050406030204" pitchFamily="18" charset="0"/>
                          </a:rPr>
                          <m:t>𝑣</m:t>
                        </m:r>
                      </m:num>
                      <m:den>
                        <m:r>
                          <a:rPr lang="vi-VN" sz="2000" i="1">
                            <a:latin typeface="Cambria Math" panose="02040503050406030204" pitchFamily="18" charset="0"/>
                          </a:rPr>
                          <m:t>4</m:t>
                        </m:r>
                        <m:r>
                          <a:rPr lang="vi-VN" sz="2000" i="1">
                            <a:latin typeface="Cambria Math" panose="02040503050406030204" pitchFamily="18" charset="0"/>
                          </a:rPr>
                          <m:t>𝐿</m:t>
                        </m:r>
                      </m:den>
                    </m:f>
                    <m:r>
                      <a:rPr lang="vi-VN" sz="2000" b="0" i="1" smtClean="0">
                        <a:latin typeface="Cambria Math" panose="02040503050406030204" pitchFamily="18" charset="0"/>
                      </a:rPr>
                      <m:t>=</m:t>
                    </m:r>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5.348</m:t>
                        </m:r>
                      </m:num>
                      <m:den>
                        <m:sSup>
                          <m:sSupPr>
                            <m:ctrlPr>
                              <a:rPr lang="vi-VN" sz="2000" b="0" i="1" smtClean="0">
                                <a:latin typeface="Cambria Math" panose="02040503050406030204" pitchFamily="18" charset="0"/>
                              </a:rPr>
                            </m:ctrlPr>
                          </m:sSupPr>
                          <m:e>
                            <m:r>
                              <a:rPr lang="vi-VN" sz="2000" b="0" i="1" smtClean="0">
                                <a:latin typeface="Cambria Math" panose="02040503050406030204" pitchFamily="18" charset="0"/>
                              </a:rPr>
                              <m:t>4.2,4.10</m:t>
                            </m:r>
                          </m:e>
                          <m:sup>
                            <m:r>
                              <a:rPr lang="vi-VN" sz="2000" b="0" i="1" smtClean="0">
                                <a:latin typeface="Cambria Math" panose="02040503050406030204" pitchFamily="18" charset="0"/>
                              </a:rPr>
                              <m:t>−2</m:t>
                            </m:r>
                          </m:sup>
                        </m:sSup>
                      </m:den>
                    </m:f>
                    <m:r>
                      <a:rPr lang="vi-VN" sz="2000" b="0" i="1" smtClean="0">
                        <a:latin typeface="Cambria Math" panose="02040503050406030204" pitchFamily="18" charset="0"/>
                      </a:rPr>
                      <m:t>=18125 (</m:t>
                    </m:r>
                    <m:r>
                      <a:rPr lang="vi-VN" sz="2000" b="0" i="1" smtClean="0">
                        <a:latin typeface="Cambria Math" panose="02040503050406030204" pitchFamily="18" charset="0"/>
                      </a:rPr>
                      <m:t>𝐻𝑧</m:t>
                    </m:r>
                    <m:r>
                      <a:rPr lang="vi-VN" sz="2000" b="0" i="1" smtClean="0">
                        <a:latin typeface="Cambria Math" panose="02040503050406030204" pitchFamily="18" charset="0"/>
                      </a:rPr>
                      <m:t>)</m:t>
                    </m:r>
                  </m:oMath>
                </a14:m>
                <a:endParaRPr lang="vi-VN" sz="2000"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mc:Choice>
        <mc:Fallback xmlns="">
          <p:sp>
            <p:nvSpPr>
              <p:cNvPr id="3" name="Hộp Văn bản 2">
                <a:extLst>
                  <a:ext uri="{FF2B5EF4-FFF2-40B4-BE49-F238E27FC236}">
                    <a16:creationId xmlns:a16="http://schemas.microsoft.com/office/drawing/2014/main" id="{8625EB50-A29A-4AC3-B622-D6378C683739}"/>
                  </a:ext>
                </a:extLst>
              </p:cNvPr>
              <p:cNvSpPr txBox="1">
                <a:spLocks noRot="1" noChangeAspect="1" noMove="1" noResize="1" noEditPoints="1" noAdjustHandles="1" noChangeArrowheads="1" noChangeShapeType="1" noTextEdit="1"/>
              </p:cNvSpPr>
              <p:nvPr/>
            </p:nvSpPr>
            <p:spPr>
              <a:xfrm>
                <a:off x="1340528" y="2432482"/>
                <a:ext cx="10404629" cy="4387227"/>
              </a:xfrm>
              <a:prstGeom prst="rect">
                <a:avLst/>
              </a:prstGeom>
              <a:blipFill>
                <a:blip r:embed="rId2"/>
                <a:stretch>
                  <a:fillRect l="-644" t="-694"/>
                </a:stretch>
              </a:blipFill>
            </p:spPr>
            <p:txBody>
              <a:bodyPr/>
              <a:lstStyle/>
              <a:p>
                <a:r>
                  <a:rPr lang="vi-VN">
                    <a:noFill/>
                  </a:rPr>
                  <a:t> </a:t>
                </a:r>
              </a:p>
            </p:txBody>
          </p:sp>
        </mc:Fallback>
      </mc:AlternateContent>
    </p:spTree>
    <p:extLst>
      <p:ext uri="{BB962C8B-B14F-4D97-AF65-F5344CB8AC3E}">
        <p14:creationId xmlns:p14="http://schemas.microsoft.com/office/powerpoint/2010/main" val="288572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371600" y="685800"/>
            <a:ext cx="9601200" cy="832282"/>
          </a:xfrm>
        </p:spPr>
        <p:txBody>
          <a:bodyPr>
            <a:normAutofit fontScale="90000"/>
          </a:bodyPr>
          <a:lstStyle/>
          <a:p>
            <a:r>
              <a:rPr lang="vi-VN" sz="3600" dirty="0"/>
              <a:t>1.Mechanical </a:t>
            </a:r>
            <a:r>
              <a:rPr lang="vi-VN" sz="3600" dirty="0" err="1"/>
              <a:t>Wave</a:t>
            </a:r>
            <a:br>
              <a:rPr lang="vi-VN" sz="3600" dirty="0"/>
            </a:br>
            <a:r>
              <a:rPr lang="vi-VN" sz="2700" dirty="0"/>
              <a:t>1.5 </a:t>
            </a:r>
            <a:r>
              <a:rPr lang="vi-VN" sz="2700" dirty="0" err="1"/>
              <a:t>Sound</a:t>
            </a:r>
            <a:r>
              <a:rPr lang="vi-VN" sz="2700" dirty="0"/>
              <a:t> </a:t>
            </a:r>
            <a:r>
              <a:rPr lang="vi-VN" sz="2700" dirty="0" err="1"/>
              <a:t>wave</a:t>
            </a:r>
            <a:endParaRPr lang="vi-VN" sz="2700" dirty="0"/>
          </a:p>
        </p:txBody>
      </p:sp>
      <mc:AlternateContent xmlns:mc="http://schemas.openxmlformats.org/markup-compatibility/2006" xmlns:a14="http://schemas.microsoft.com/office/drawing/2010/main">
        <mc:Choice Requires="a14">
          <p:sp>
            <p:nvSpPr>
              <p:cNvPr id="5" name="Chỗ dành sẵn cho Nội dung 4">
                <a:extLst>
                  <a:ext uri="{FF2B5EF4-FFF2-40B4-BE49-F238E27FC236}">
                    <a16:creationId xmlns:a16="http://schemas.microsoft.com/office/drawing/2014/main" id="{8F806B85-22D0-4EA1-A904-D1F98D4E9B44}"/>
                  </a:ext>
                </a:extLst>
              </p:cNvPr>
              <p:cNvSpPr>
                <a:spLocks noGrp="1"/>
              </p:cNvSpPr>
              <p:nvPr>
                <p:ph idx="1"/>
              </p:nvPr>
            </p:nvSpPr>
            <p:spPr>
              <a:xfrm>
                <a:off x="1481830" y="1638300"/>
                <a:ext cx="10085773" cy="4336372"/>
              </a:xfrm>
            </p:spPr>
            <p:txBody>
              <a:bodyPr>
                <a:normAutofit/>
              </a:bodyPr>
              <a:lstStyle/>
              <a:p>
                <a:pPr marL="0" indent="0">
                  <a:buNone/>
                </a:pPr>
                <a:r>
                  <a:rPr lang="vi-VN" sz="2400" dirty="0">
                    <a:latin typeface="Times New Roman" panose="02020603050405020304" pitchFamily="18" charset="0"/>
                    <a:cs typeface="Times New Roman" panose="02020603050405020304" pitchFamily="18" charset="0"/>
                  </a:rPr>
                  <a:t>Nomrmally, </a:t>
                </a:r>
                <a:r>
                  <a:rPr lang="vi-VN" sz="2400" dirty="0" err="1">
                    <a:latin typeface="Times New Roman" panose="02020603050405020304" pitchFamily="18" charset="0"/>
                    <a:cs typeface="Times New Roman" panose="02020603050405020304" pitchFamily="18" charset="0"/>
                  </a:rPr>
                  <a:t>human</a:t>
                </a:r>
                <a:r>
                  <a:rPr lang="vi-VN" sz="2400" dirty="0">
                    <a:latin typeface="Times New Roman" panose="02020603050405020304" pitchFamily="18" charset="0"/>
                    <a:cs typeface="Times New Roman" panose="02020603050405020304" pitchFamily="18" charset="0"/>
                  </a:rPr>
                  <a:t> can </a:t>
                </a:r>
                <a:r>
                  <a:rPr lang="vi-VN" sz="2400" dirty="0" err="1">
                    <a:latin typeface="Times New Roman" panose="02020603050405020304" pitchFamily="18" charset="0"/>
                    <a:cs typeface="Times New Roman" panose="02020603050405020304" pitchFamily="18" charset="0"/>
                  </a:rPr>
                  <a:t>hear</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between</a:t>
                </a:r>
                <a:r>
                  <a:rPr lang="vi-VN" sz="2400" dirty="0">
                    <a:latin typeface="Times New Roman" panose="02020603050405020304" pitchFamily="18" charset="0"/>
                    <a:cs typeface="Times New Roman" panose="02020603050405020304" pitchFamily="18" charset="0"/>
                  </a:rPr>
                  <a:t> 20 </a:t>
                </a:r>
                <a:r>
                  <a:rPr lang="vi-VN" sz="2400" dirty="0" err="1">
                    <a:latin typeface="Times New Roman" panose="02020603050405020304" pitchFamily="18" charset="0"/>
                    <a:cs typeface="Times New Roman" panose="02020603050405020304" pitchFamily="18" charset="0"/>
                  </a:rPr>
                  <a:t>and</a:t>
                </a:r>
                <a:r>
                  <a:rPr lang="vi-VN" sz="2400" dirty="0">
                    <a:latin typeface="Times New Roman" panose="02020603050405020304" pitchFamily="18" charset="0"/>
                    <a:cs typeface="Times New Roman" panose="02020603050405020304" pitchFamily="18" charset="0"/>
                  </a:rPr>
                  <a:t> 20 000 </a:t>
                </a:r>
                <a:r>
                  <a:rPr lang="vi-VN" sz="2400" dirty="0" err="1">
                    <a:latin typeface="Times New Roman" panose="02020603050405020304" pitchFamily="18" charset="0"/>
                    <a:cs typeface="Times New Roman" panose="02020603050405020304" pitchFamily="18" charset="0"/>
                  </a:rPr>
                  <a:t>Hz</a:t>
                </a:r>
                <a:endParaRPr lang="vi-VN" sz="2400" dirty="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The </a:t>
                </a:r>
                <a:r>
                  <a:rPr lang="vi-VN" sz="2400" dirty="0" err="1">
                    <a:latin typeface="Times New Roman" panose="02020603050405020304" pitchFamily="18" charset="0"/>
                    <a:cs typeface="Times New Roman" panose="02020603050405020304" pitchFamily="18" charset="0"/>
                  </a:rPr>
                  <a:t>intensity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of</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sound</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wave</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rate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at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which</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unit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energy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flows</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through</a:t>
                </a:r>
                <a:r>
                  <a:rPr lang="vi-VN" sz="2400" dirty="0">
                    <a:latin typeface="Times New Roman" panose="02020603050405020304" pitchFamily="18" charset="0"/>
                    <a:cs typeface="Times New Roman" panose="02020603050405020304" pitchFamily="18" charset="0"/>
                  </a:rPr>
                  <a:t> a </a:t>
                </a:r>
                <a:r>
                  <a:rPr lang="vi-VN" sz="2400" dirty="0" err="1">
                    <a:latin typeface="Times New Roman" panose="02020603050405020304" pitchFamily="18" charset="0"/>
                    <a:cs typeface="Times New Roman" panose="02020603050405020304" pitchFamily="18" charset="0"/>
                  </a:rPr>
                  <a:t>unit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area</a:t>
                </a:r>
                <a:endParaRPr lang="vi-VN"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vi-VN" sz="2400" b="0" i="1" smtClean="0">
                          <a:latin typeface="Cambria Math" panose="02040503050406030204" pitchFamily="18" charset="0"/>
                          <a:cs typeface="Times New Roman" panose="02020603050405020304" pitchFamily="18" charset="0"/>
                        </a:rPr>
                        <m:t>𝐼</m:t>
                      </m:r>
                      <m:r>
                        <a:rPr lang="vi-VN" sz="2400" b="0" i="1" smtClean="0">
                          <a:latin typeface="Cambria Math" panose="02040503050406030204" pitchFamily="18" charset="0"/>
                          <a:cs typeface="Times New Roman" panose="02020603050405020304" pitchFamily="18" charset="0"/>
                        </a:rPr>
                        <m:t>=</m:t>
                      </m:r>
                      <m:f>
                        <m:fPr>
                          <m:ctrlPr>
                            <a:rPr lang="vi-VN" sz="2400" b="0" i="1" smtClean="0">
                              <a:latin typeface="Cambria Math" panose="02040503050406030204" pitchFamily="18" charset="0"/>
                              <a:cs typeface="Times New Roman" panose="02020603050405020304" pitchFamily="18" charset="0"/>
                            </a:rPr>
                          </m:ctrlPr>
                        </m:fPr>
                        <m:num>
                          <m:r>
                            <a:rPr lang="vi-VN" sz="2400" b="0" i="1" smtClean="0">
                              <a:latin typeface="Cambria Math" panose="02040503050406030204" pitchFamily="18" charset="0"/>
                              <a:cs typeface="Times New Roman" panose="02020603050405020304" pitchFamily="18" charset="0"/>
                            </a:rPr>
                            <m:t>𝑃</m:t>
                          </m:r>
                        </m:num>
                        <m:den>
                          <m:r>
                            <a:rPr lang="vi-VN" sz="2400" b="0" i="1" smtClean="0">
                              <a:latin typeface="Cambria Math" panose="02040503050406030204" pitchFamily="18" charset="0"/>
                              <a:cs typeface="Times New Roman" panose="02020603050405020304" pitchFamily="18" charset="0"/>
                            </a:rPr>
                            <m:t>𝐴</m:t>
                          </m:r>
                        </m:den>
                      </m:f>
                      <m:r>
                        <a:rPr lang="vi-VN" sz="2400" b="0" i="1" smtClean="0">
                          <a:latin typeface="Cambria Math" panose="02040503050406030204" pitchFamily="18" charset="0"/>
                          <a:cs typeface="Times New Roman" panose="02020603050405020304" pitchFamily="18" charset="0"/>
                        </a:rPr>
                        <m:t>=</m:t>
                      </m:r>
                      <m:f>
                        <m:fPr>
                          <m:ctrlPr>
                            <a:rPr lang="vi-VN" sz="2400" b="0" i="1" smtClean="0">
                              <a:latin typeface="Cambria Math" panose="02040503050406030204" pitchFamily="18" charset="0"/>
                              <a:cs typeface="Times New Roman" panose="02020603050405020304" pitchFamily="18" charset="0"/>
                            </a:rPr>
                          </m:ctrlPr>
                        </m:fPr>
                        <m:num>
                          <m:r>
                            <a:rPr lang="vi-VN" sz="2400" b="0" i="1" smtClean="0">
                              <a:latin typeface="Cambria Math" panose="02040503050406030204" pitchFamily="18" charset="0"/>
                              <a:cs typeface="Times New Roman" panose="02020603050405020304" pitchFamily="18" charset="0"/>
                            </a:rPr>
                            <m:t>𝑃</m:t>
                          </m:r>
                        </m:num>
                        <m:den>
                          <m:r>
                            <a:rPr lang="vi-VN" sz="2400" b="0" i="1" smtClean="0">
                              <a:latin typeface="Cambria Math" panose="02040503050406030204" pitchFamily="18" charset="0"/>
                              <a:cs typeface="Times New Roman" panose="02020603050405020304" pitchFamily="18" charset="0"/>
                            </a:rPr>
                            <m:t>4</m:t>
                          </m:r>
                          <m:r>
                            <a:rPr lang="vi-VN" sz="2400" i="1" dirty="0">
                              <a:latin typeface="Cambria Math" panose="02040503050406030204" pitchFamily="18" charset="0"/>
                            </a:rPr>
                            <m:t>𝜋</m:t>
                          </m:r>
                          <m:sSup>
                            <m:sSupPr>
                              <m:ctrlPr>
                                <a:rPr lang="vi-VN" sz="2400" b="0" i="1" dirty="0" smtClean="0">
                                  <a:latin typeface="Cambria Math" panose="02040503050406030204" pitchFamily="18" charset="0"/>
                                </a:rPr>
                              </m:ctrlPr>
                            </m:sSupPr>
                            <m:e>
                              <m:r>
                                <a:rPr lang="vi-VN" sz="2400" b="0" i="1" dirty="0" smtClean="0">
                                  <a:latin typeface="Cambria Math" panose="02040503050406030204" pitchFamily="18" charset="0"/>
                                </a:rPr>
                                <m:t>𝑟</m:t>
                              </m:r>
                            </m:e>
                            <m:sup>
                              <m:r>
                                <a:rPr lang="vi-VN" sz="2400" b="0" i="1" dirty="0" smtClean="0">
                                  <a:latin typeface="Cambria Math" panose="02040503050406030204" pitchFamily="18" charset="0"/>
                                </a:rPr>
                                <m:t>2</m:t>
                              </m:r>
                            </m:sup>
                          </m:sSup>
                        </m:den>
                      </m:f>
                    </m:oMath>
                  </m:oMathPara>
                </a14:m>
                <a:endParaRPr lang="vi-VN" sz="2400" dirty="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The </a:t>
                </a:r>
                <a:r>
                  <a:rPr lang="vi-VN" sz="2400" dirty="0" err="1">
                    <a:latin typeface="Times New Roman" panose="02020603050405020304" pitchFamily="18" charset="0"/>
                    <a:cs typeface="Times New Roman" panose="02020603050405020304" pitchFamily="18" charset="0"/>
                  </a:rPr>
                  <a:t>relationship</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between</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intensity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and</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distance</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r>
                      <a:rPr lang="vi-VN" sz="2400" b="0" i="1" smtClean="0">
                        <a:latin typeface="Cambria Math" panose="02040503050406030204" pitchFamily="18" charset="0"/>
                        <a:cs typeface="Times New Roman" panose="02020603050405020304" pitchFamily="18" charset="0"/>
                      </a:rPr>
                      <m:t>𝐼</m:t>
                    </m:r>
                    <m:r>
                      <a:rPr lang="vi-VN" sz="2400" b="0" i="1" smtClean="0">
                        <a:latin typeface="Cambria Math" panose="02040503050406030204" pitchFamily="18" charset="0"/>
                        <a:cs typeface="Times New Roman" panose="02020603050405020304" pitchFamily="18" charset="0"/>
                      </a:rPr>
                      <m:t> ~ </m:t>
                    </m:r>
                    <m:sSup>
                      <m:sSupPr>
                        <m:ctrlPr>
                          <a:rPr lang="vi-VN"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vi-VN" sz="24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vi-VN" sz="2400" b="0" i="1" smtClean="0">
                            <a:latin typeface="Cambria Math" panose="02040503050406030204" pitchFamily="18" charset="0"/>
                            <a:ea typeface="Cambria Math" panose="02040503050406030204" pitchFamily="18" charset="0"/>
                            <a:cs typeface="Times New Roman" panose="02020603050405020304" pitchFamily="18" charset="0"/>
                          </a:rPr>
                          <m:t>2</m:t>
                        </m:r>
                      </m:sup>
                    </m:sSup>
                  </m:oMath>
                </a14:m>
                <a:endParaRPr lang="vi-VN" sz="2400" b="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The </a:t>
                </a:r>
                <a:r>
                  <a:rPr lang="vi-VN" sz="2400" dirty="0" err="1">
                    <a:latin typeface="Times New Roman" panose="02020603050405020304" pitchFamily="18" charset="0"/>
                    <a:cs typeface="Times New Roman" panose="02020603050405020304" pitchFamily="18" charset="0"/>
                  </a:rPr>
                  <a:t>intensity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sound</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level</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or</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decibel</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level</a:t>
                </a:r>
                <a:endParaRPr lang="vi-VN"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vi-VN" sz="2400" i="1" smtClean="0">
                          <a:latin typeface="Cambria Math" panose="02040503050406030204" pitchFamily="18" charset="0"/>
                        </a:rPr>
                        <m:t>𝛽</m:t>
                      </m:r>
                      <m:r>
                        <a:rPr lang="vi-VN" sz="2400" i="1" smtClean="0">
                          <a:latin typeface="Cambria Math" panose="02040503050406030204" pitchFamily="18" charset="0"/>
                        </a:rPr>
                        <m:t>=10</m:t>
                      </m:r>
                      <m:func>
                        <m:funcPr>
                          <m:ctrlPr>
                            <a:rPr lang="vi-VN" sz="2400" i="1" smtClean="0">
                              <a:latin typeface="Cambria Math" panose="02040503050406030204" pitchFamily="18" charset="0"/>
                            </a:rPr>
                          </m:ctrlPr>
                        </m:funcPr>
                        <m:fName>
                          <m:r>
                            <m:rPr>
                              <m:sty m:val="p"/>
                            </m:rPr>
                            <a:rPr lang="vi-VN" sz="2400" i="1" smtClean="0">
                              <a:latin typeface="Cambria Math" panose="02040503050406030204" pitchFamily="18" charset="0"/>
                            </a:rPr>
                            <m:t>log</m:t>
                          </m:r>
                        </m:fName>
                        <m:e>
                          <m:f>
                            <m:fPr>
                              <m:ctrlPr>
                                <a:rPr lang="vi-VN" sz="2400" i="1" smtClean="0">
                                  <a:latin typeface="Cambria Math" panose="02040503050406030204" pitchFamily="18" charset="0"/>
                                </a:rPr>
                              </m:ctrlPr>
                            </m:fPr>
                            <m:num>
                              <m:r>
                                <a:rPr lang="vi-VN" sz="2400" i="1" smtClean="0">
                                  <a:latin typeface="Cambria Math" panose="02040503050406030204" pitchFamily="18" charset="0"/>
                                </a:rPr>
                                <m:t>𝐼</m:t>
                              </m:r>
                            </m:num>
                            <m:den>
                              <m:sSub>
                                <m:sSubPr>
                                  <m:ctrlPr>
                                    <a:rPr lang="vi-VN" sz="2400" i="1" smtClean="0">
                                      <a:latin typeface="Cambria Math" panose="02040503050406030204" pitchFamily="18" charset="0"/>
                                    </a:rPr>
                                  </m:ctrlPr>
                                </m:sSubPr>
                                <m:e>
                                  <m:r>
                                    <a:rPr lang="vi-VN" sz="2400" i="1" smtClean="0">
                                      <a:latin typeface="Cambria Math" panose="02040503050406030204" pitchFamily="18" charset="0"/>
                                    </a:rPr>
                                    <m:t>𝐼</m:t>
                                  </m:r>
                                </m:e>
                                <m:sub>
                                  <m:r>
                                    <a:rPr lang="vi-VN" sz="2400" i="1" smtClean="0">
                                      <a:latin typeface="Cambria Math" panose="02040503050406030204" pitchFamily="18" charset="0"/>
                                    </a:rPr>
                                    <m:t>0</m:t>
                                  </m:r>
                                </m:sub>
                              </m:sSub>
                            </m:den>
                          </m:f>
                        </m:e>
                      </m:func>
                    </m:oMath>
                  </m:oMathPara>
                </a14:m>
                <a:endParaRPr lang="vi-VN" sz="2400" dirty="0">
                  <a:latin typeface="Times New Roman" panose="02020603050405020304" pitchFamily="18" charset="0"/>
                </a:endParaRPr>
              </a:p>
              <a:p>
                <a:pPr marL="0" indent="0">
                  <a:buNone/>
                </a:pPr>
                <a:r>
                  <a:rPr lang="vi-VN" sz="2400" dirty="0" err="1">
                    <a:latin typeface="Times New Roman" panose="02020603050405020304" pitchFamily="18" charset="0"/>
                    <a:cs typeface="Times New Roman" panose="02020603050405020304" pitchFamily="18" charset="0"/>
                  </a:rPr>
                  <a:t>with</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vi-VN" sz="2400" i="1">
                            <a:latin typeface="Cambria Math" panose="02040503050406030204" pitchFamily="18" charset="0"/>
                          </a:rPr>
                        </m:ctrlPr>
                      </m:sSubPr>
                      <m:e>
                        <m:r>
                          <a:rPr lang="vi-VN" sz="2400" i="1">
                            <a:latin typeface="Cambria Math" panose="02040503050406030204" pitchFamily="18" charset="0"/>
                          </a:rPr>
                          <m:t>𝐼</m:t>
                        </m:r>
                      </m:e>
                      <m:sub>
                        <m:r>
                          <a:rPr lang="vi-VN" sz="2400" i="1">
                            <a:latin typeface="Cambria Math" panose="02040503050406030204" pitchFamily="18" charset="0"/>
                          </a:rPr>
                          <m:t>0</m:t>
                        </m:r>
                      </m:sub>
                    </m:sSub>
                  </m:oMath>
                </a14:m>
                <a:r>
                  <a:rPr lang="vi-VN" sz="24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vi-VN" sz="2400" b="0" i="1" smtClean="0">
                            <a:latin typeface="Cambria Math" panose="02040503050406030204" pitchFamily="18" charset="0"/>
                            <a:cs typeface="Times New Roman" panose="02020603050405020304" pitchFamily="18" charset="0"/>
                          </a:rPr>
                        </m:ctrlPr>
                      </m:sSupPr>
                      <m:e>
                        <m:r>
                          <a:rPr lang="vi-VN" sz="2400" b="0" i="1" smtClean="0">
                            <a:latin typeface="Cambria Math" panose="02040503050406030204" pitchFamily="18" charset="0"/>
                            <a:cs typeface="Times New Roman" panose="02020603050405020304" pitchFamily="18" charset="0"/>
                          </a:rPr>
                          <m:t>10</m:t>
                        </m:r>
                      </m:e>
                      <m:sup>
                        <m:r>
                          <a:rPr lang="vi-VN" sz="2400" b="0" i="1" smtClean="0">
                            <a:latin typeface="Cambria Math" panose="02040503050406030204" pitchFamily="18" charset="0"/>
                            <a:cs typeface="Times New Roman" panose="02020603050405020304" pitchFamily="18" charset="0"/>
                          </a:rPr>
                          <m:t>12</m:t>
                        </m:r>
                      </m:sup>
                    </m:sSup>
                    <m:f>
                      <m:fPr>
                        <m:ctrlPr>
                          <a:rPr lang="vi-VN" sz="2400" b="0" i="1" smtClean="0">
                            <a:latin typeface="Cambria Math" panose="02040503050406030204" pitchFamily="18" charset="0"/>
                            <a:cs typeface="Times New Roman" panose="02020603050405020304" pitchFamily="18" charset="0"/>
                          </a:rPr>
                        </m:ctrlPr>
                      </m:fPr>
                      <m:num>
                        <m:r>
                          <a:rPr lang="vi-VN" sz="2400" b="0" i="1" smtClean="0">
                            <a:latin typeface="Cambria Math" panose="02040503050406030204" pitchFamily="18" charset="0"/>
                            <a:cs typeface="Times New Roman" panose="02020603050405020304" pitchFamily="18" charset="0"/>
                          </a:rPr>
                          <m:t>𝑊</m:t>
                        </m:r>
                      </m:num>
                      <m:den>
                        <m:sSup>
                          <m:sSupPr>
                            <m:ctrlPr>
                              <a:rPr lang="vi-VN" sz="2400" b="0" i="1" smtClean="0">
                                <a:latin typeface="Cambria Math" panose="02040503050406030204" pitchFamily="18" charset="0"/>
                                <a:cs typeface="Times New Roman" panose="02020603050405020304" pitchFamily="18" charset="0"/>
                              </a:rPr>
                            </m:ctrlPr>
                          </m:sSupPr>
                          <m:e>
                            <m:r>
                              <a:rPr lang="vi-VN" sz="2400" b="0" i="1" smtClean="0">
                                <a:latin typeface="Cambria Math" panose="02040503050406030204" pitchFamily="18" charset="0"/>
                                <a:cs typeface="Times New Roman" panose="02020603050405020304" pitchFamily="18" charset="0"/>
                              </a:rPr>
                              <m:t>𝑚</m:t>
                            </m:r>
                          </m:e>
                          <m:sup>
                            <m:r>
                              <a:rPr lang="vi-VN" sz="2400" b="0" i="1" smtClean="0">
                                <a:latin typeface="Cambria Math" panose="02040503050406030204" pitchFamily="18" charset="0"/>
                                <a:cs typeface="Times New Roman" panose="02020603050405020304" pitchFamily="18" charset="0"/>
                              </a:rPr>
                              <m:t>2</m:t>
                            </m:r>
                          </m:sup>
                        </m:sSup>
                      </m:den>
                    </m:f>
                    <m:r>
                      <a:rPr lang="vi-VN" sz="2400" b="0" i="1" smtClean="0">
                        <a:latin typeface="Cambria Math" panose="02040503050406030204" pitchFamily="18" charset="0"/>
                        <a:cs typeface="Times New Roman" panose="02020603050405020304" pitchFamily="18" charset="0"/>
                      </a:rPr>
                      <m:t> (</m:t>
                    </m:r>
                  </m:oMath>
                </a14:m>
                <a:r>
                  <a:rPr lang="vi-VN" sz="2400" dirty="0" err="1">
                    <a:latin typeface="Times New Roman" panose="02020603050405020304" pitchFamily="18" charset="0"/>
                    <a:cs typeface="Times New Roman" panose="02020603050405020304" pitchFamily="18" charset="0"/>
                  </a:rPr>
                  <a:t>threshold</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of</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hearing</a:t>
                </a:r>
                <a:r>
                  <a:rPr lang="vi-VN" sz="2400" dirty="0">
                    <a:latin typeface="Times New Roman" panose="02020603050405020304" pitchFamily="18" charset="0"/>
                    <a:cs typeface="Times New Roman" panose="02020603050405020304" pitchFamily="18" charset="0"/>
                  </a:rPr>
                  <a:t>)</a:t>
                </a:r>
              </a:p>
            </p:txBody>
          </p:sp>
        </mc:Choice>
        <mc:Fallback xmlns="">
          <p:sp>
            <p:nvSpPr>
              <p:cNvPr id="5" name="Chỗ dành sẵn cho Nội dung 4">
                <a:extLst>
                  <a:ext uri="{FF2B5EF4-FFF2-40B4-BE49-F238E27FC236}">
                    <a16:creationId xmlns:a16="http://schemas.microsoft.com/office/drawing/2014/main" id="{8F806B85-22D0-4EA1-A904-D1F98D4E9B44}"/>
                  </a:ext>
                </a:extLst>
              </p:cNvPr>
              <p:cNvSpPr>
                <a:spLocks noGrp="1" noRot="1" noChangeAspect="1" noMove="1" noResize="1" noEditPoints="1" noAdjustHandles="1" noChangeArrowheads="1" noChangeShapeType="1" noTextEdit="1"/>
              </p:cNvSpPr>
              <p:nvPr>
                <p:ph idx="1"/>
              </p:nvPr>
            </p:nvSpPr>
            <p:spPr>
              <a:xfrm>
                <a:off x="1481830" y="1638300"/>
                <a:ext cx="10085773" cy="4336372"/>
              </a:xfrm>
              <a:blipFill>
                <a:blip r:embed="rId2"/>
                <a:stretch>
                  <a:fillRect l="-906" t="-1547" b="-844"/>
                </a:stretch>
              </a:blipFill>
            </p:spPr>
            <p:txBody>
              <a:bodyPr/>
              <a:lstStyle/>
              <a:p>
                <a:r>
                  <a:rPr lang="vi-VN">
                    <a:noFill/>
                  </a:rPr>
                  <a:t> </a:t>
                </a:r>
              </a:p>
            </p:txBody>
          </p:sp>
        </mc:Fallback>
      </mc:AlternateContent>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p:spTree>
    <p:extLst>
      <p:ext uri="{BB962C8B-B14F-4D97-AF65-F5344CB8AC3E}">
        <p14:creationId xmlns:p14="http://schemas.microsoft.com/office/powerpoint/2010/main" val="3696369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28584D7-E9FB-4FE4-9687-E971C1E9BBCC}"/>
              </a:ext>
            </a:extLst>
          </p:cNvPr>
          <p:cNvSpPr>
            <a:spLocks noGrp="1"/>
          </p:cNvSpPr>
          <p:nvPr>
            <p:ph type="title"/>
          </p:nvPr>
        </p:nvSpPr>
        <p:spPr/>
        <p:txBody>
          <a:bodyPr/>
          <a:lstStyle/>
          <a:p>
            <a:r>
              <a:rPr lang="vi-VN" dirty="0" err="1"/>
              <a:t>Outline</a:t>
            </a:r>
            <a:endParaRPr lang="vi-VN" dirty="0"/>
          </a:p>
        </p:txBody>
      </p:sp>
      <p:graphicFrame>
        <p:nvGraphicFramePr>
          <p:cNvPr id="4" name="Chỗ dành sẵn cho Nội dung 3">
            <a:extLst>
              <a:ext uri="{FF2B5EF4-FFF2-40B4-BE49-F238E27FC236}">
                <a16:creationId xmlns:a16="http://schemas.microsoft.com/office/drawing/2014/main" id="{B279BB25-4DE6-416E-AC54-B681DEF6D34E}"/>
              </a:ext>
            </a:extLst>
          </p:cNvPr>
          <p:cNvGraphicFramePr>
            <a:graphicFrameLocks noGrp="1"/>
          </p:cNvGraphicFramePr>
          <p:nvPr>
            <p:ph idx="1"/>
            <p:extLst>
              <p:ext uri="{D42A27DB-BD31-4B8C-83A1-F6EECF244321}">
                <p14:modId xmlns:p14="http://schemas.microsoft.com/office/powerpoint/2010/main" val="3751925567"/>
              </p:ext>
            </p:extLst>
          </p:nvPr>
        </p:nvGraphicFramePr>
        <p:xfrm>
          <a:off x="1096962" y="1846263"/>
          <a:ext cx="10426253" cy="4057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6091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5" y="106531"/>
            <a:ext cx="10946907" cy="1464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The sound level at a distance of 3.00 m from a source is 120 </a:t>
            </a:r>
            <a:r>
              <a:rPr lang="en-US" sz="2000" dirty="0" err="1">
                <a:latin typeface="Times New Roman" panose="02020603050405020304" pitchFamily="18" charset="0"/>
                <a:cs typeface="Times New Roman" panose="02020603050405020304" pitchFamily="18" charset="0"/>
              </a:rPr>
              <a:t>dB.</a:t>
            </a:r>
            <a:r>
              <a:rPr lang="en-US" sz="2000" dirty="0">
                <a:latin typeface="Times New Roman" panose="02020603050405020304" pitchFamily="18" charset="0"/>
                <a:cs typeface="Times New Roman" panose="02020603050405020304" pitchFamily="18" charset="0"/>
              </a:rPr>
              <a:t> At what distances is the sound level</a:t>
            </a:r>
          </a:p>
          <a:p>
            <a:r>
              <a:rPr lang="en-US" sz="2000" dirty="0">
                <a:latin typeface="Times New Roman" panose="02020603050405020304" pitchFamily="18" charset="0"/>
                <a:cs typeface="Times New Roman" panose="02020603050405020304" pitchFamily="18" charset="0"/>
              </a:rPr>
              <a:t>(a) 100 dB and</a:t>
            </a:r>
          </a:p>
          <a:p>
            <a:r>
              <a:rPr lang="en-US" sz="2000" dirty="0">
                <a:latin typeface="Times New Roman" panose="02020603050405020304" pitchFamily="18" charset="0"/>
                <a:cs typeface="Times New Roman" panose="02020603050405020304" pitchFamily="18" charset="0"/>
              </a:rPr>
              <a:t>(b) 10.0 dB?</a:t>
            </a:r>
          </a:p>
          <a:p>
            <a:pPr algn="r"/>
            <a:r>
              <a:rPr lang="en-US" sz="2000" dirty="0">
                <a:latin typeface="Times New Roman" panose="02020603050405020304" pitchFamily="18" charset="0"/>
                <a:cs typeface="Times New Roman" panose="02020603050405020304" pitchFamily="18" charset="0"/>
              </a:rPr>
              <a:t>[Extra Problem – Wave]</a:t>
            </a:r>
            <a:endParaRPr lang="vi-V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A3ED73C5-06C4-4273-A8A5-08CF35048217}"/>
                  </a:ext>
                </a:extLst>
              </p:cNvPr>
              <p:cNvSpPr txBox="1"/>
              <p:nvPr/>
            </p:nvSpPr>
            <p:spPr>
              <a:xfrm>
                <a:off x="1260629" y="1793289"/>
                <a:ext cx="10537794" cy="453605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 have: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𝛽</m:t>
                        </m:r>
                      </m:e>
                      <m:sub>
                        <m:r>
                          <a:rPr lang="en-US" sz="2400" i="1" smtClean="0">
                            <a:latin typeface="Cambria Math" panose="02040503050406030204" pitchFamily="18" charset="0"/>
                          </a:rPr>
                          <m:t>1</m:t>
                        </m:r>
                      </m:sub>
                    </m:sSub>
                    <m:r>
                      <a:rPr lang="en-US" sz="240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𝛽</m:t>
                        </m:r>
                      </m:e>
                      <m:sub>
                        <m:r>
                          <a:rPr lang="en-US" sz="240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10</m:t>
                    </m:r>
                    <m:r>
                      <a:rPr lang="en-US" sz="2400" b="0" i="1" smtClean="0">
                        <a:latin typeface="Cambria Math" panose="02040503050406030204" pitchFamily="18" charset="0"/>
                      </a:rPr>
                      <m:t>𝑙𝑜𝑔</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1</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b="0" i="1" smtClean="0">
                                <a:latin typeface="Cambria Math" panose="02040503050406030204" pitchFamily="18" charset="0"/>
                              </a:rPr>
                              <m:t>0</m:t>
                            </m:r>
                          </m:sub>
                        </m:sSub>
                      </m:den>
                    </m:f>
                    <m:r>
                      <a:rPr lang="en-US" sz="2400" b="0" i="1" smtClean="0">
                        <a:latin typeface="Cambria Math" panose="02040503050406030204" pitchFamily="18" charset="0"/>
                      </a:rPr>
                      <m:t>−</m:t>
                    </m:r>
                    <m:r>
                      <a:rPr lang="en-US" sz="2400" i="1">
                        <a:latin typeface="Cambria Math" panose="02040503050406030204" pitchFamily="18" charset="0"/>
                      </a:rPr>
                      <m:t>10</m:t>
                    </m:r>
                    <m:r>
                      <a:rPr lang="en-US" sz="2400" i="1">
                        <a:latin typeface="Cambria Math" panose="02040503050406030204" pitchFamily="18" charset="0"/>
                      </a:rPr>
                      <m:t>𝑙𝑜𝑔</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b="0" i="1" smtClean="0">
                                <a:latin typeface="Cambria Math" panose="02040503050406030204" pitchFamily="18" charset="0"/>
                              </a:rPr>
                              <m:t>2</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0</m:t>
                            </m:r>
                          </m:sub>
                        </m:sSub>
                      </m:den>
                    </m:f>
                    <m:r>
                      <a:rPr lang="en-US" sz="2400" b="0" i="1" smtClean="0">
                        <a:latin typeface="Cambria Math" panose="02040503050406030204" pitchFamily="18" charset="0"/>
                      </a:rPr>
                      <m:t>=</m:t>
                    </m:r>
                    <m:r>
                      <a:rPr lang="en-US" sz="2400" b="0" i="1" smtClean="0">
                        <a:latin typeface="Cambria Math" panose="02040503050406030204" pitchFamily="18" charset="0"/>
                      </a:rPr>
                      <m:t>10</m:t>
                    </m:r>
                    <m:r>
                      <a:rPr lang="en-US" sz="2400" b="0" i="1" smtClean="0">
                        <a:latin typeface="Cambria Math" panose="02040503050406030204" pitchFamily="18" charset="0"/>
                      </a:rPr>
                      <m:t>𝑙𝑜𝑔</m:t>
                    </m:r>
                    <m:f>
                      <m:fPr>
                        <m:ctrlPr>
                          <a:rPr lang="en-US" sz="2400" b="0" i="1" smtClean="0">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1</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2</m:t>
                            </m:r>
                          </m:sub>
                        </m:sSub>
                      </m:den>
                    </m:f>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Since: The intensity is inversely proportion to the square of the distance</a:t>
                </a:r>
              </a:p>
              <a:p>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1</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2</m:t>
                              </m:r>
                            </m:sub>
                          </m:sSub>
                        </m:den>
                      </m:f>
                      <m:r>
                        <a:rPr lang="vi-VN" sz="2400" b="0" i="1" smtClean="0">
                          <a:latin typeface="Cambria Math" panose="02040503050406030204" pitchFamily="18" charset="0"/>
                        </a:rPr>
                        <m:t>=</m:t>
                      </m:r>
                      <m:f>
                        <m:fPr>
                          <m:ctrlPr>
                            <a:rPr lang="vi-VN" sz="2400" i="1" smtClean="0">
                              <a:latin typeface="Cambria Math" panose="02040503050406030204" pitchFamily="18" charset="0"/>
                              <a:cs typeface="Times New Roman" panose="02020603050405020304" pitchFamily="18" charset="0"/>
                            </a:rPr>
                          </m:ctrlPr>
                        </m:fPr>
                        <m:num>
                          <m:sSubSup>
                            <m:sSubSupPr>
                              <m:ctrlPr>
                                <a:rPr lang="vi-VN" sz="2400" b="0" i="1" smtClean="0">
                                  <a:latin typeface="Cambria Math" panose="02040503050406030204" pitchFamily="18" charset="0"/>
                                </a:rPr>
                              </m:ctrlPr>
                            </m:sSubSupPr>
                            <m:e>
                              <m:r>
                                <a:rPr lang="en-US" sz="2400" b="0" i="1" smtClean="0">
                                  <a:latin typeface="Cambria Math" panose="02040503050406030204" pitchFamily="18" charset="0"/>
                                </a:rPr>
                                <m:t>𝑟</m:t>
                              </m:r>
                            </m:e>
                            <m:sub>
                              <m:r>
                                <a:rPr lang="en-US" sz="2400" b="0" i="1" smtClean="0">
                                  <a:latin typeface="Cambria Math" panose="02040503050406030204" pitchFamily="18" charset="0"/>
                                </a:rPr>
                                <m:t>2</m:t>
                              </m:r>
                            </m:sub>
                            <m:sup>
                              <m:r>
                                <a:rPr lang="vi-VN" sz="2400" b="0" i="1" smtClean="0">
                                  <a:latin typeface="Cambria Math" panose="02040503050406030204" pitchFamily="18" charset="0"/>
                                </a:rPr>
                                <m:t>2</m:t>
                              </m:r>
                            </m:sup>
                          </m:sSubSup>
                        </m:num>
                        <m:den>
                          <m:sSubSup>
                            <m:sSubSupPr>
                              <m:ctrlPr>
                                <a:rPr lang="vi-VN" sz="2400" b="0" i="1" smtClean="0">
                                  <a:latin typeface="Cambria Math" panose="02040503050406030204" pitchFamily="18" charset="0"/>
                                </a:rPr>
                              </m:ctrlPr>
                            </m:sSubSupPr>
                            <m:e>
                              <m:r>
                                <a:rPr lang="en-US" sz="2400" b="0" i="1" smtClean="0">
                                  <a:latin typeface="Cambria Math" panose="02040503050406030204" pitchFamily="18" charset="0"/>
                                </a:rPr>
                                <m:t>𝑟</m:t>
                              </m:r>
                            </m:e>
                            <m:sub>
                              <m:r>
                                <a:rPr lang="en-US" sz="2400" i="1">
                                  <a:latin typeface="Cambria Math" panose="02040503050406030204" pitchFamily="18" charset="0"/>
                                </a:rPr>
                                <m:t>1</m:t>
                              </m:r>
                            </m:sub>
                            <m:sup>
                              <m:r>
                                <a:rPr lang="vi-VN" sz="2400" b="0" i="1" smtClean="0">
                                  <a:latin typeface="Cambria Math" panose="02040503050406030204" pitchFamily="18" charset="0"/>
                                </a:rPr>
                                <m:t>2</m:t>
                              </m:r>
                            </m:sup>
                          </m:sSubSup>
                        </m:den>
                      </m:f>
                    </m:oMath>
                  </m:oMathPara>
                </a14:m>
                <a:endParaRPr lang="vi-VN" sz="2400" dirty="0">
                  <a:latin typeface="Times New Roman" panose="02020603050405020304" pitchFamily="18" charset="0"/>
                  <a:cs typeface="Times New Roman" panose="02020603050405020304" pitchFamily="18" charset="0"/>
                </a:endParaRPr>
              </a:p>
              <a:p>
                <a:r>
                  <a:rPr lang="vi-VN" sz="2400" dirty="0" err="1">
                    <a:latin typeface="Times New Roman" panose="02020603050405020304" pitchFamily="18" charset="0"/>
                    <a:cs typeface="Times New Roman" panose="02020603050405020304" pitchFamily="18" charset="0"/>
                  </a:rPr>
                  <a:t>Therefore</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2</m:t>
                        </m:r>
                      </m:sub>
                    </m:sSub>
                  </m:oMath>
                </a14:m>
                <a:r>
                  <a:rPr lang="vi-VN" sz="2400" dirty="0">
                    <a:latin typeface="Times New Roman" panose="02020603050405020304" pitchFamily="18" charset="0"/>
                    <a:cs typeface="Times New Roman" panose="02020603050405020304" pitchFamily="18" charset="0"/>
                  </a:rPr>
                  <a:t> = </a:t>
                </a:r>
                <a14:m>
                  <m:oMath xmlns:m="http://schemas.openxmlformats.org/officeDocument/2006/math">
                    <m:r>
                      <a:rPr lang="en-US" sz="2400" i="1">
                        <a:latin typeface="Cambria Math" panose="02040503050406030204" pitchFamily="18" charset="0"/>
                      </a:rPr>
                      <m:t>10</m:t>
                    </m:r>
                    <m:r>
                      <m:rPr>
                        <m:sty m:val="p"/>
                      </m:rPr>
                      <a:rPr lang="en-US" sz="2400" i="0">
                        <a:latin typeface="Cambria Math" panose="02040503050406030204" pitchFamily="18" charset="0"/>
                      </a:rPr>
                      <m:t>log</m:t>
                    </m:r>
                    <m:f>
                      <m:fPr>
                        <m:ctrlPr>
                          <a:rPr lang="vi-VN" sz="2400" i="1">
                            <a:latin typeface="Cambria Math" panose="02040503050406030204" pitchFamily="18" charset="0"/>
                            <a:cs typeface="Times New Roman" panose="02020603050405020304" pitchFamily="18" charset="0"/>
                          </a:rPr>
                        </m:ctrlPr>
                      </m:fPr>
                      <m:num>
                        <m:sSubSup>
                          <m:sSubSupPr>
                            <m:ctrlPr>
                              <a:rPr lang="vi-VN"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2</m:t>
                            </m:r>
                          </m:sub>
                          <m:sup>
                            <m:r>
                              <a:rPr lang="vi-VN" sz="2400" i="1">
                                <a:latin typeface="Cambria Math" panose="02040503050406030204" pitchFamily="18" charset="0"/>
                              </a:rPr>
                              <m:t>2</m:t>
                            </m:r>
                          </m:sup>
                        </m:sSubSup>
                      </m:num>
                      <m:den>
                        <m:sSubSup>
                          <m:sSubSupPr>
                            <m:ctrlPr>
                              <a:rPr lang="vi-VN"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1</m:t>
                            </m:r>
                          </m:sub>
                          <m:sup>
                            <m:r>
                              <a:rPr lang="vi-VN" sz="2400" i="1">
                                <a:latin typeface="Cambria Math" panose="02040503050406030204" pitchFamily="18" charset="0"/>
                              </a:rPr>
                              <m:t>2</m:t>
                            </m:r>
                          </m:sup>
                        </m:sSubSup>
                      </m:den>
                    </m:f>
                  </m:oMath>
                </a14:m>
                <a:endParaRPr lang="en-US" sz="2400" dirty="0">
                  <a:latin typeface="Times New Roman" panose="02020603050405020304" pitchFamily="18" charset="0"/>
                  <a:cs typeface="Times New Roman" panose="02020603050405020304" pitchFamily="18" charset="0"/>
                </a:endParaRPr>
              </a:p>
              <a:p>
                <a:pPr marL="342900" indent="-342900">
                  <a:buAutoNum type="alphaLcParenR"/>
                </a:pPr>
                <a:r>
                  <a:rPr lang="en-US" sz="2400" dirty="0">
                    <a:latin typeface="Times New Roman" panose="02020603050405020304" pitchFamily="18" charset="0"/>
                    <a:cs typeface="Times New Roman" panose="02020603050405020304" pitchFamily="18" charset="0"/>
                  </a:rPr>
                  <a:t>We have: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2</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r>
                      <a:rPr lang="en-US" sz="2400" i="1">
                        <a:latin typeface="Cambria Math" panose="02040503050406030204" pitchFamily="18" charset="0"/>
                      </a:rPr>
                      <m:t>10</m:t>
                    </m:r>
                    <m:r>
                      <m:rPr>
                        <m:sty m:val="p"/>
                      </m:rPr>
                      <a:rPr lang="en-US" sz="2400">
                        <a:latin typeface="Cambria Math" panose="02040503050406030204" pitchFamily="18" charset="0"/>
                      </a:rPr>
                      <m:t>log</m:t>
                    </m:r>
                    <m:f>
                      <m:fPr>
                        <m:ctrlPr>
                          <a:rPr lang="vi-VN" sz="2400" i="1">
                            <a:latin typeface="Cambria Math" panose="02040503050406030204" pitchFamily="18" charset="0"/>
                            <a:cs typeface="Times New Roman" panose="02020603050405020304" pitchFamily="18" charset="0"/>
                          </a:rPr>
                        </m:ctrlPr>
                      </m:fPr>
                      <m:num>
                        <m:sSubSup>
                          <m:sSubSupPr>
                            <m:ctrlPr>
                              <a:rPr lang="vi-VN"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2</m:t>
                            </m:r>
                          </m:sub>
                          <m:sup>
                            <m:r>
                              <a:rPr lang="vi-VN" sz="2400" i="1">
                                <a:latin typeface="Cambria Math" panose="02040503050406030204" pitchFamily="18" charset="0"/>
                              </a:rPr>
                              <m:t>2</m:t>
                            </m:r>
                          </m:sup>
                        </m:sSubSup>
                      </m:num>
                      <m:den>
                        <m:sSubSup>
                          <m:sSubSupPr>
                            <m:ctrlPr>
                              <a:rPr lang="vi-VN"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1</m:t>
                            </m:r>
                          </m:sub>
                          <m:sup>
                            <m:r>
                              <a:rPr lang="vi-VN" sz="2400" i="1">
                                <a:latin typeface="Cambria Math" panose="02040503050406030204" pitchFamily="18" charset="0"/>
                              </a:rPr>
                              <m:t>2</m:t>
                            </m:r>
                          </m:sup>
                        </m:sSubSup>
                      </m:den>
                    </m:f>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r>
                      <a:rPr lang="en-US" sz="2400" i="1">
                        <a:latin typeface="Cambria Math" panose="02040503050406030204" pitchFamily="18" charset="0"/>
                      </a:rPr>
                      <m:t>10</m:t>
                    </m:r>
                    <m:r>
                      <m:rPr>
                        <m:sty m:val="p"/>
                      </m:rPr>
                      <a:rPr lang="en-US" sz="2400">
                        <a:latin typeface="Cambria Math" panose="02040503050406030204" pitchFamily="18" charset="0"/>
                      </a:rPr>
                      <m:t>log</m:t>
                    </m:r>
                    <m:f>
                      <m:fPr>
                        <m:ctrlPr>
                          <a:rPr lang="vi-VN" sz="2400" i="1">
                            <a:latin typeface="Cambria Math" panose="02040503050406030204" pitchFamily="18" charset="0"/>
                            <a:cs typeface="Times New Roman" panose="02020603050405020304" pitchFamily="18" charset="0"/>
                          </a:rPr>
                        </m:ctrlPr>
                      </m:fPr>
                      <m:num>
                        <m:sSubSup>
                          <m:sSubSupPr>
                            <m:ctrlPr>
                              <a:rPr lang="vi-VN"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2</m:t>
                            </m:r>
                          </m:sub>
                          <m:sup>
                            <m:r>
                              <a:rPr lang="vi-VN" sz="2400" i="1">
                                <a:latin typeface="Cambria Math" panose="02040503050406030204" pitchFamily="18" charset="0"/>
                              </a:rPr>
                              <m:t>2</m:t>
                            </m:r>
                          </m:sup>
                        </m:sSubSup>
                      </m:num>
                      <m:den>
                        <m:sSup>
                          <m:sSupPr>
                            <m:ctrlPr>
                              <a:rPr lang="vi-VN" sz="2400" b="0" i="1" smtClean="0">
                                <a:latin typeface="Cambria Math" panose="02040503050406030204" pitchFamily="18" charset="0"/>
                              </a:rPr>
                            </m:ctrlPr>
                          </m:sSupPr>
                          <m:e>
                            <m:r>
                              <a:rPr lang="vi-VN" sz="2400" b="0" i="1" smtClean="0">
                                <a:latin typeface="Cambria Math" panose="02040503050406030204" pitchFamily="18" charset="0"/>
                              </a:rPr>
                              <m:t>3</m:t>
                            </m:r>
                          </m:e>
                          <m:sup>
                            <m:r>
                              <a:rPr lang="vi-VN" sz="2400" b="0" i="1" smtClean="0">
                                <a:latin typeface="Cambria Math" panose="02040503050406030204" pitchFamily="18" charset="0"/>
                              </a:rPr>
                              <m:t>2</m:t>
                            </m:r>
                          </m:sup>
                        </m:sSup>
                      </m:den>
                    </m:f>
                    <m:r>
                      <a:rPr lang="vi-VN" sz="2400" b="0" i="1" smtClean="0">
                        <a:latin typeface="Cambria Math" panose="02040503050406030204" pitchFamily="18" charset="0"/>
                      </a:rPr>
                      <m:t>=</m:t>
                    </m:r>
                    <m:r>
                      <a:rPr lang="vi-VN" sz="2400" b="0" i="1" smtClean="0">
                        <a:latin typeface="Cambria Math" panose="02040503050406030204" pitchFamily="18" charset="0"/>
                      </a:rPr>
                      <m:t>120</m:t>
                    </m:r>
                    <m:r>
                      <a:rPr lang="vi-VN" sz="2400" b="0" i="1" smtClean="0">
                        <a:latin typeface="Cambria Math" panose="02040503050406030204" pitchFamily="18" charset="0"/>
                      </a:rPr>
                      <m:t> −</m:t>
                    </m:r>
                    <m:r>
                      <a:rPr lang="vi-VN" sz="2400" b="0" i="1" smtClean="0">
                        <a:latin typeface="Cambria Math" panose="02040503050406030204" pitchFamily="18" charset="0"/>
                      </a:rPr>
                      <m:t>100</m:t>
                    </m:r>
                    <m:r>
                      <a:rPr lang="vi-VN" sz="2400" b="0" i="1" smtClean="0">
                        <a:latin typeface="Cambria Math" panose="02040503050406030204" pitchFamily="18" charset="0"/>
                      </a:rPr>
                      <m:t>=</m:t>
                    </m:r>
                    <m:r>
                      <a:rPr lang="vi-VN" sz="2400" b="0" i="1" smtClean="0">
                        <a:latin typeface="Cambria Math" panose="02040503050406030204" pitchFamily="18" charset="0"/>
                      </a:rPr>
                      <m:t>20</m:t>
                    </m:r>
                  </m:oMath>
                </a14:m>
                <a:endParaRPr lang="vi-VN" sz="2400" b="0" dirty="0">
                  <a:latin typeface="Times New Roman" panose="02020603050405020304" pitchFamily="18" charset="0"/>
                </a:endParaRPr>
              </a:p>
              <a:p>
                <a:pPr marL="285750" indent="-285750">
                  <a:buFont typeface="Symbol" panose="05050102010706020507" pitchFamily="18" charset="2"/>
                  <a:buChar char="Þ"/>
                </a:pPr>
                <a14:m>
                  <m:oMath xmlns:m="http://schemas.openxmlformats.org/officeDocument/2006/math">
                    <m:sSub>
                      <m:sSubPr>
                        <m:ctrlPr>
                          <a:rPr lang="vi-VN" sz="2400" i="1" smtClean="0">
                            <a:latin typeface="Cambria Math" panose="02040503050406030204" pitchFamily="18" charset="0"/>
                          </a:rPr>
                        </m:ctrlPr>
                      </m:sSubPr>
                      <m:e>
                        <m:r>
                          <a:rPr lang="vi-VN" sz="2400" b="0" i="1" smtClean="0">
                            <a:latin typeface="Cambria Math" panose="02040503050406030204" pitchFamily="18" charset="0"/>
                          </a:rPr>
                          <m:t> </m:t>
                        </m:r>
                        <m:r>
                          <a:rPr lang="vi-VN" sz="2400" i="1" smtClean="0">
                            <a:latin typeface="Cambria Math" panose="02040503050406030204" pitchFamily="18" charset="0"/>
                          </a:rPr>
                          <m:t>𝑟</m:t>
                        </m:r>
                      </m:e>
                      <m:sub>
                        <m:r>
                          <a:rPr lang="vi-VN" sz="2400" i="1" smtClean="0">
                            <a:latin typeface="Cambria Math" panose="02040503050406030204" pitchFamily="18" charset="0"/>
                          </a:rPr>
                          <m:t>2</m:t>
                        </m:r>
                      </m:sub>
                    </m:sSub>
                    <m:r>
                      <a:rPr lang="vi-VN" sz="2400" b="0" i="1" smtClean="0">
                        <a:latin typeface="Cambria Math" panose="02040503050406030204" pitchFamily="18" charset="0"/>
                      </a:rPr>
                      <m:t>=</m:t>
                    </m:r>
                    <m:r>
                      <a:rPr lang="vi-VN" sz="2400" b="0" i="1" smtClean="0">
                        <a:latin typeface="Cambria Math" panose="02040503050406030204" pitchFamily="18" charset="0"/>
                      </a:rPr>
                      <m:t>30</m:t>
                    </m:r>
                    <m:r>
                      <a:rPr lang="vi-VN" sz="2400" b="0" i="1" smtClean="0">
                        <a:latin typeface="Cambria Math" panose="02040503050406030204" pitchFamily="18" charset="0"/>
                      </a:rPr>
                      <m:t> </m:t>
                    </m:r>
                    <m:d>
                      <m:dPr>
                        <m:ctrlPr>
                          <a:rPr lang="vi-VN" sz="2400" b="0" i="1" smtClean="0">
                            <a:latin typeface="Cambria Math" panose="02040503050406030204" pitchFamily="18" charset="0"/>
                          </a:rPr>
                        </m:ctrlPr>
                      </m:dPr>
                      <m:e>
                        <m:r>
                          <a:rPr lang="vi-VN" sz="2400" b="0" i="1" smtClean="0">
                            <a:latin typeface="Cambria Math" panose="02040503050406030204" pitchFamily="18" charset="0"/>
                          </a:rPr>
                          <m:t>𝑚</m:t>
                        </m:r>
                      </m:e>
                    </m:d>
                  </m:oMath>
                </a14:m>
                <a:endParaRPr lang="vi-VN" sz="2400" b="0" dirty="0">
                  <a:latin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b) </a:t>
                </a:r>
                <a:r>
                  <a:rPr lang="vi-VN" sz="2400" dirty="0" err="1">
                    <a:latin typeface="Times New Roman" panose="02020603050405020304" pitchFamily="18" charset="0"/>
                    <a:cs typeface="Times New Roman" panose="02020603050405020304" pitchFamily="18" charset="0"/>
                  </a:rPr>
                  <a:t>We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have</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b="0" i="1" smtClean="0">
                            <a:latin typeface="Cambria Math" panose="02040503050406030204" pitchFamily="18" charset="0"/>
                          </a:rPr>
                          <m:t>3</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r>
                      <a:rPr lang="en-US" sz="2400" i="1">
                        <a:latin typeface="Cambria Math" panose="02040503050406030204" pitchFamily="18" charset="0"/>
                      </a:rPr>
                      <m:t>10</m:t>
                    </m:r>
                    <m:r>
                      <m:rPr>
                        <m:sty m:val="p"/>
                      </m:rPr>
                      <a:rPr lang="en-US" sz="2400">
                        <a:latin typeface="Cambria Math" panose="02040503050406030204" pitchFamily="18" charset="0"/>
                      </a:rPr>
                      <m:t>log</m:t>
                    </m:r>
                    <m:f>
                      <m:fPr>
                        <m:ctrlPr>
                          <a:rPr lang="vi-VN" sz="2400" i="1">
                            <a:latin typeface="Cambria Math" panose="02040503050406030204" pitchFamily="18" charset="0"/>
                            <a:cs typeface="Times New Roman" panose="02020603050405020304" pitchFamily="18" charset="0"/>
                          </a:rPr>
                        </m:ctrlPr>
                      </m:fPr>
                      <m:num>
                        <m:sSubSup>
                          <m:sSubSupPr>
                            <m:ctrlPr>
                              <a:rPr lang="vi-VN" sz="2400" i="1">
                                <a:latin typeface="Cambria Math" panose="02040503050406030204" pitchFamily="18" charset="0"/>
                              </a:rPr>
                            </m:ctrlPr>
                          </m:sSubSupPr>
                          <m:e>
                            <m:r>
                              <a:rPr lang="en-US" sz="2400" i="1">
                                <a:latin typeface="Cambria Math" panose="02040503050406030204" pitchFamily="18" charset="0"/>
                              </a:rPr>
                              <m:t>𝑟</m:t>
                            </m:r>
                          </m:e>
                          <m:sub>
                            <m:r>
                              <a:rPr lang="en-US" sz="2400" b="0" i="1" smtClean="0">
                                <a:latin typeface="Cambria Math" panose="02040503050406030204" pitchFamily="18" charset="0"/>
                              </a:rPr>
                              <m:t>3</m:t>
                            </m:r>
                          </m:sub>
                          <m:sup>
                            <m:r>
                              <a:rPr lang="vi-VN" sz="2400" i="1">
                                <a:latin typeface="Cambria Math" panose="02040503050406030204" pitchFamily="18" charset="0"/>
                              </a:rPr>
                              <m:t>2</m:t>
                            </m:r>
                          </m:sup>
                        </m:sSubSup>
                      </m:num>
                      <m:den>
                        <m:sSubSup>
                          <m:sSubSupPr>
                            <m:ctrlPr>
                              <a:rPr lang="vi-VN"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1</m:t>
                            </m:r>
                          </m:sub>
                          <m:sup>
                            <m:r>
                              <a:rPr lang="vi-VN" sz="2400" i="1">
                                <a:latin typeface="Cambria Math" panose="02040503050406030204" pitchFamily="18" charset="0"/>
                              </a:rPr>
                              <m:t>2</m:t>
                            </m:r>
                          </m:sup>
                        </m:sSubSup>
                      </m:den>
                    </m:f>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r>
                      <a:rPr lang="en-US" sz="2400" i="1">
                        <a:latin typeface="Cambria Math" panose="02040503050406030204" pitchFamily="18" charset="0"/>
                      </a:rPr>
                      <m:t>10</m:t>
                    </m:r>
                    <m:r>
                      <m:rPr>
                        <m:sty m:val="p"/>
                      </m:rPr>
                      <a:rPr lang="en-US" sz="2400">
                        <a:latin typeface="Cambria Math" panose="02040503050406030204" pitchFamily="18" charset="0"/>
                      </a:rPr>
                      <m:t>log</m:t>
                    </m:r>
                    <m:f>
                      <m:fPr>
                        <m:ctrlPr>
                          <a:rPr lang="vi-VN" sz="2400" i="1">
                            <a:latin typeface="Cambria Math" panose="02040503050406030204" pitchFamily="18" charset="0"/>
                            <a:cs typeface="Times New Roman" panose="02020603050405020304" pitchFamily="18" charset="0"/>
                          </a:rPr>
                        </m:ctrlPr>
                      </m:fPr>
                      <m:num>
                        <m:sSubSup>
                          <m:sSubSupPr>
                            <m:ctrlPr>
                              <a:rPr lang="vi-VN" sz="2400" i="1">
                                <a:latin typeface="Cambria Math" panose="02040503050406030204" pitchFamily="18" charset="0"/>
                              </a:rPr>
                            </m:ctrlPr>
                          </m:sSubSupPr>
                          <m:e>
                            <m:r>
                              <a:rPr lang="en-US" sz="2400" i="1">
                                <a:latin typeface="Cambria Math" panose="02040503050406030204" pitchFamily="18" charset="0"/>
                              </a:rPr>
                              <m:t>𝑟</m:t>
                            </m:r>
                          </m:e>
                          <m:sub>
                            <m:r>
                              <a:rPr lang="en-US" sz="2400" b="0" i="1" smtClean="0">
                                <a:latin typeface="Cambria Math" panose="02040503050406030204" pitchFamily="18" charset="0"/>
                              </a:rPr>
                              <m:t>3</m:t>
                            </m:r>
                          </m:sub>
                          <m:sup>
                            <m:r>
                              <a:rPr lang="vi-VN" sz="2400" i="1">
                                <a:latin typeface="Cambria Math" panose="02040503050406030204" pitchFamily="18" charset="0"/>
                              </a:rPr>
                              <m:t>2</m:t>
                            </m:r>
                          </m:sup>
                        </m:sSubSup>
                      </m:num>
                      <m:den>
                        <m:sSup>
                          <m:sSupPr>
                            <m:ctrlPr>
                              <a:rPr lang="vi-VN" sz="2400" i="1">
                                <a:latin typeface="Cambria Math" panose="02040503050406030204" pitchFamily="18" charset="0"/>
                              </a:rPr>
                            </m:ctrlPr>
                          </m:sSupPr>
                          <m:e>
                            <m:r>
                              <a:rPr lang="vi-VN" sz="2400" i="1">
                                <a:latin typeface="Cambria Math" panose="02040503050406030204" pitchFamily="18" charset="0"/>
                              </a:rPr>
                              <m:t>3</m:t>
                            </m:r>
                          </m:e>
                          <m:sup>
                            <m:r>
                              <a:rPr lang="vi-VN" sz="2400" i="1">
                                <a:latin typeface="Cambria Math" panose="02040503050406030204" pitchFamily="18" charset="0"/>
                              </a:rPr>
                              <m:t>2</m:t>
                            </m:r>
                          </m:sup>
                        </m:sSup>
                      </m:den>
                    </m:f>
                    <m:r>
                      <a:rPr lang="vi-VN" sz="2400" i="1">
                        <a:latin typeface="Cambria Math" panose="02040503050406030204" pitchFamily="18" charset="0"/>
                      </a:rPr>
                      <m:t>=</m:t>
                    </m:r>
                    <m:r>
                      <a:rPr lang="vi-VN" sz="2400" i="1">
                        <a:latin typeface="Cambria Math" panose="02040503050406030204" pitchFamily="18" charset="0"/>
                      </a:rPr>
                      <m:t>120</m:t>
                    </m:r>
                    <m:r>
                      <a:rPr lang="vi-VN" sz="2400" i="1">
                        <a:latin typeface="Cambria Math" panose="02040503050406030204" pitchFamily="18" charset="0"/>
                      </a:rPr>
                      <m:t> −</m:t>
                    </m:r>
                    <m:r>
                      <a:rPr lang="vi-VN" sz="2400" i="1">
                        <a:latin typeface="Cambria Math" panose="02040503050406030204" pitchFamily="18" charset="0"/>
                      </a:rPr>
                      <m:t>10</m:t>
                    </m:r>
                    <m:r>
                      <a:rPr lang="vi-VN" sz="2400" i="1">
                        <a:latin typeface="Cambria Math" panose="02040503050406030204" pitchFamily="18" charset="0"/>
                      </a:rPr>
                      <m:t>=</m:t>
                    </m:r>
                    <m:r>
                      <a:rPr lang="vi-VN" sz="2400" b="0" i="1" smtClean="0">
                        <a:latin typeface="Cambria Math" panose="02040503050406030204" pitchFamily="18" charset="0"/>
                      </a:rPr>
                      <m:t>110</m:t>
                    </m:r>
                  </m:oMath>
                </a14:m>
                <a:endParaRPr lang="vi-VN" sz="2400" b="0" dirty="0">
                  <a:latin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=&gt; </a:t>
                </a:r>
                <a14:m>
                  <m:oMath xmlns:m="http://schemas.openxmlformats.org/officeDocument/2006/math">
                    <m:sSub>
                      <m:sSubPr>
                        <m:ctrlPr>
                          <a:rPr lang="vi-VN" sz="2400" i="1" smtClean="0">
                            <a:latin typeface="Cambria Math" panose="02040503050406030204" pitchFamily="18" charset="0"/>
                          </a:rPr>
                        </m:ctrlPr>
                      </m:sSubPr>
                      <m:e>
                        <m:r>
                          <a:rPr lang="vi-VN" sz="2400" i="1" smtClean="0">
                            <a:latin typeface="Cambria Math" panose="02040503050406030204" pitchFamily="18" charset="0"/>
                          </a:rPr>
                          <m:t>𝑟</m:t>
                        </m:r>
                      </m:e>
                      <m:sub>
                        <m:r>
                          <a:rPr lang="vi-VN" sz="2400" i="1" smtClean="0">
                            <a:latin typeface="Cambria Math" panose="02040503050406030204" pitchFamily="18" charset="0"/>
                          </a:rPr>
                          <m:t>3</m:t>
                        </m:r>
                      </m:sub>
                    </m:sSub>
                    <m:r>
                      <a:rPr lang="vi-VN" sz="2400" b="0" i="1" smtClean="0">
                        <a:latin typeface="Cambria Math" panose="02040503050406030204" pitchFamily="18" charset="0"/>
                      </a:rPr>
                      <m:t>=</m:t>
                    </m:r>
                    <m:r>
                      <a:rPr lang="vi-VN" sz="2400" b="0" i="1" smtClean="0">
                        <a:latin typeface="Cambria Math" panose="02040503050406030204" pitchFamily="18" charset="0"/>
                      </a:rPr>
                      <m:t>948683</m:t>
                    </m:r>
                    <m:r>
                      <a:rPr lang="vi-VN" sz="2400" b="0" i="1" smtClean="0">
                        <a:latin typeface="Cambria Math" panose="02040503050406030204" pitchFamily="18" charset="0"/>
                      </a:rPr>
                      <m:t>,</m:t>
                    </m:r>
                    <m:r>
                      <a:rPr lang="vi-VN" sz="2400" b="0" i="1" smtClean="0">
                        <a:latin typeface="Cambria Math" panose="02040503050406030204" pitchFamily="18" charset="0"/>
                      </a:rPr>
                      <m:t>29</m:t>
                    </m:r>
                    <m:r>
                      <a:rPr lang="vi-VN" sz="2400" b="0" i="1" smtClean="0">
                        <a:latin typeface="Cambria Math" panose="02040503050406030204" pitchFamily="18" charset="0"/>
                      </a:rPr>
                      <m:t> (</m:t>
                    </m:r>
                    <m:r>
                      <a:rPr lang="vi-VN" sz="2400" b="0" i="1" smtClean="0">
                        <a:latin typeface="Cambria Math" panose="02040503050406030204" pitchFamily="18" charset="0"/>
                      </a:rPr>
                      <m:t>𝑚</m:t>
                    </m:r>
                    <m:r>
                      <a:rPr lang="vi-VN" sz="2400" b="0" i="1" smtClean="0">
                        <a:latin typeface="Cambria Math" panose="02040503050406030204" pitchFamily="18" charset="0"/>
                      </a:rPr>
                      <m:t>)</m:t>
                    </m:r>
                  </m:oMath>
                </a14:m>
                <a:endParaRPr lang="vi-VN" sz="2400" dirty="0">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A3ED73C5-06C4-4273-A8A5-08CF35048217}"/>
                  </a:ext>
                </a:extLst>
              </p:cNvPr>
              <p:cNvSpPr txBox="1">
                <a:spLocks noRot="1" noChangeAspect="1" noMove="1" noResize="1" noEditPoints="1" noAdjustHandles="1" noChangeArrowheads="1" noChangeShapeType="1" noTextEdit="1"/>
              </p:cNvSpPr>
              <p:nvPr/>
            </p:nvSpPr>
            <p:spPr>
              <a:xfrm>
                <a:off x="1260629" y="1793289"/>
                <a:ext cx="10537794" cy="4536050"/>
              </a:xfrm>
              <a:prstGeom prst="rect">
                <a:avLst/>
              </a:prstGeom>
              <a:blipFill>
                <a:blip r:embed="rId2"/>
                <a:stretch>
                  <a:fillRect l="-926" b="-2151"/>
                </a:stretch>
              </a:blipFill>
            </p:spPr>
            <p:txBody>
              <a:bodyPr/>
              <a:lstStyle/>
              <a:p>
                <a:r>
                  <a:rPr lang="vi-VN">
                    <a:noFill/>
                  </a:rPr>
                  <a:t> </a:t>
                </a:r>
              </a:p>
            </p:txBody>
          </p:sp>
        </mc:Fallback>
      </mc:AlternateContent>
    </p:spTree>
    <p:extLst>
      <p:ext uri="{BB962C8B-B14F-4D97-AF65-F5344CB8AC3E}">
        <p14:creationId xmlns:p14="http://schemas.microsoft.com/office/powerpoint/2010/main" val="72700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2130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Two friends attend a rock concert and bring along a sound meter. With this device, one of the friends measures a sound level of 105 dB, whereas the other, who sits 2.8m closer to the stage, measures 108 </a:t>
            </a:r>
            <a:r>
              <a:rPr lang="en-US" sz="2400" dirty="0" err="1">
                <a:latin typeface="Times New Roman" panose="02020603050405020304" pitchFamily="18" charset="0"/>
                <a:cs typeface="Times New Roman" panose="02020603050405020304" pitchFamily="18" charset="0"/>
              </a:rPr>
              <a:t>dB.</a:t>
            </a:r>
            <a:r>
              <a:rPr lang="en-US" sz="2400" dirty="0">
                <a:latin typeface="Times New Roman" panose="02020603050405020304" pitchFamily="18" charset="0"/>
                <a:cs typeface="Times New Roman" panose="02020603050405020304" pitchFamily="18" charset="0"/>
              </a:rPr>
              <a:t> How far are the two friends from the loudspeaker on stage ?</a:t>
            </a:r>
          </a:p>
          <a:p>
            <a:pPr algn="r"/>
            <a:r>
              <a:rPr lang="en-US" sz="2400" dirty="0">
                <a:latin typeface="Times New Roman" panose="02020603050405020304" pitchFamily="18" charset="0"/>
                <a:cs typeface="Times New Roman" panose="02020603050405020304" pitchFamily="18" charset="0"/>
              </a:rPr>
              <a:t>[April – 2018]</a:t>
            </a:r>
            <a:endParaRPr lang="vi-V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Hình chữ nhật 1">
                <a:extLst>
                  <a:ext uri="{FF2B5EF4-FFF2-40B4-BE49-F238E27FC236}">
                    <a16:creationId xmlns:a16="http://schemas.microsoft.com/office/drawing/2014/main" id="{F2BB594E-BE1C-43DF-BD8F-B8A59FB1A1C0}"/>
                  </a:ext>
                </a:extLst>
              </p:cNvPr>
              <p:cNvSpPr/>
              <p:nvPr/>
            </p:nvSpPr>
            <p:spPr>
              <a:xfrm>
                <a:off x="1334610" y="2337547"/>
                <a:ext cx="10508202" cy="426495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We have: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2</m:t>
                        </m:r>
                      </m:sub>
                    </m:sSub>
                    <m:r>
                      <a:rPr lang="en-US" sz="2400" i="1">
                        <a:latin typeface="Cambria Math" panose="02040503050406030204" pitchFamily="18" charset="0"/>
                      </a:rPr>
                      <m:t>=10</m:t>
                    </m:r>
                    <m:r>
                      <a:rPr lang="en-US" sz="2400" i="1">
                        <a:latin typeface="Cambria Math" panose="02040503050406030204" pitchFamily="18" charset="0"/>
                      </a:rPr>
                      <m:t>𝑙𝑜𝑔</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1</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0</m:t>
                            </m:r>
                          </m:sub>
                        </m:sSub>
                      </m:den>
                    </m:f>
                    <m:r>
                      <a:rPr lang="en-US" sz="2400" i="1">
                        <a:latin typeface="Cambria Math" panose="02040503050406030204" pitchFamily="18" charset="0"/>
                      </a:rPr>
                      <m:t>−10</m:t>
                    </m:r>
                    <m:r>
                      <a:rPr lang="en-US" sz="2400" i="1">
                        <a:latin typeface="Cambria Math" panose="02040503050406030204" pitchFamily="18" charset="0"/>
                      </a:rPr>
                      <m:t>𝑙𝑜𝑔</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2</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0</m:t>
                            </m:r>
                          </m:sub>
                        </m:sSub>
                      </m:den>
                    </m:f>
                    <m:r>
                      <a:rPr lang="en-US" sz="2400" i="1">
                        <a:latin typeface="Cambria Math" panose="02040503050406030204" pitchFamily="18" charset="0"/>
                      </a:rPr>
                      <m:t>=10</m:t>
                    </m:r>
                    <m:r>
                      <a:rPr lang="en-US" sz="2400" i="1">
                        <a:latin typeface="Cambria Math" panose="02040503050406030204" pitchFamily="18" charset="0"/>
                      </a:rPr>
                      <m:t>𝑙𝑜𝑔</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1</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2</m:t>
                            </m:r>
                          </m:sub>
                        </m:sSub>
                      </m:den>
                    </m:f>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Since: The intensity is inversely proportion to the square of the distance</a:t>
                </a:r>
              </a:p>
              <a:p>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1</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2</m:t>
                              </m:r>
                            </m:sub>
                          </m:sSub>
                        </m:den>
                      </m:f>
                      <m:r>
                        <a:rPr lang="vi-VN" sz="2400" i="1">
                          <a:latin typeface="Cambria Math" panose="02040503050406030204" pitchFamily="18" charset="0"/>
                        </a:rPr>
                        <m:t>=</m:t>
                      </m:r>
                      <m:f>
                        <m:fPr>
                          <m:ctrlPr>
                            <a:rPr lang="vi-VN" sz="2400" i="1">
                              <a:latin typeface="Cambria Math" panose="02040503050406030204" pitchFamily="18" charset="0"/>
                              <a:cs typeface="Times New Roman" panose="02020603050405020304" pitchFamily="18" charset="0"/>
                            </a:rPr>
                          </m:ctrlPr>
                        </m:fPr>
                        <m:num>
                          <m:sSubSup>
                            <m:sSubSupPr>
                              <m:ctrlPr>
                                <a:rPr lang="vi-VN"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2</m:t>
                              </m:r>
                            </m:sub>
                            <m:sup>
                              <m:r>
                                <a:rPr lang="vi-VN" sz="2400" i="1">
                                  <a:latin typeface="Cambria Math" panose="02040503050406030204" pitchFamily="18" charset="0"/>
                                </a:rPr>
                                <m:t>2</m:t>
                              </m:r>
                            </m:sup>
                          </m:sSubSup>
                        </m:num>
                        <m:den>
                          <m:sSubSup>
                            <m:sSubSupPr>
                              <m:ctrlPr>
                                <a:rPr lang="vi-VN"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1</m:t>
                              </m:r>
                            </m:sub>
                            <m:sup>
                              <m:r>
                                <a:rPr lang="vi-VN" sz="2400" i="1">
                                  <a:latin typeface="Cambria Math" panose="02040503050406030204" pitchFamily="18" charset="0"/>
                                </a:rPr>
                                <m:t>2</m:t>
                              </m:r>
                            </m:sup>
                          </m:sSubSup>
                        </m:den>
                      </m:f>
                    </m:oMath>
                  </m:oMathPara>
                </a14:m>
                <a:endParaRPr lang="vi-VN" sz="2400" dirty="0">
                  <a:latin typeface="Times New Roman" panose="02020603050405020304" pitchFamily="18" charset="0"/>
                  <a:cs typeface="Times New Roman" panose="02020603050405020304" pitchFamily="18" charset="0"/>
                </a:endParaRPr>
              </a:p>
              <a:p>
                <a:r>
                  <a:rPr lang="vi-VN" sz="2400" dirty="0" err="1">
                    <a:latin typeface="Times New Roman" panose="02020603050405020304" pitchFamily="18" charset="0"/>
                    <a:cs typeface="Times New Roman" panose="02020603050405020304" pitchFamily="18" charset="0"/>
                  </a:rPr>
                  <a:t>Therefore</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2</m:t>
                        </m:r>
                      </m:sub>
                    </m:sSub>
                  </m:oMath>
                </a14:m>
                <a:r>
                  <a:rPr lang="vi-VN" sz="2400" dirty="0">
                    <a:latin typeface="Times New Roman" panose="02020603050405020304" pitchFamily="18" charset="0"/>
                    <a:cs typeface="Times New Roman" panose="02020603050405020304" pitchFamily="18" charset="0"/>
                  </a:rPr>
                  <a:t> = </a:t>
                </a:r>
                <a14:m>
                  <m:oMath xmlns:m="http://schemas.openxmlformats.org/officeDocument/2006/math">
                    <m:r>
                      <a:rPr lang="en-US" sz="2400" i="1">
                        <a:latin typeface="Cambria Math" panose="02040503050406030204" pitchFamily="18" charset="0"/>
                      </a:rPr>
                      <m:t>10</m:t>
                    </m:r>
                    <m:r>
                      <m:rPr>
                        <m:sty m:val="p"/>
                      </m:rPr>
                      <a:rPr lang="en-US" sz="2400">
                        <a:latin typeface="Cambria Math" panose="02040503050406030204" pitchFamily="18" charset="0"/>
                      </a:rPr>
                      <m:t>log</m:t>
                    </m:r>
                    <m:f>
                      <m:fPr>
                        <m:ctrlPr>
                          <a:rPr lang="vi-VN" sz="2400" i="1">
                            <a:latin typeface="Cambria Math" panose="02040503050406030204" pitchFamily="18" charset="0"/>
                            <a:cs typeface="Times New Roman" panose="02020603050405020304" pitchFamily="18" charset="0"/>
                          </a:rPr>
                        </m:ctrlPr>
                      </m:fPr>
                      <m:num>
                        <m:sSubSup>
                          <m:sSubSupPr>
                            <m:ctrlPr>
                              <a:rPr lang="vi-VN"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2</m:t>
                            </m:r>
                          </m:sub>
                          <m:sup>
                            <m:r>
                              <a:rPr lang="vi-VN" sz="2400" i="1">
                                <a:latin typeface="Cambria Math" panose="02040503050406030204" pitchFamily="18" charset="0"/>
                              </a:rPr>
                              <m:t>2</m:t>
                            </m:r>
                          </m:sup>
                        </m:sSubSup>
                      </m:num>
                      <m:den>
                        <m:sSubSup>
                          <m:sSubSupPr>
                            <m:ctrlPr>
                              <a:rPr lang="vi-VN"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1</m:t>
                            </m:r>
                          </m:sub>
                          <m:sup>
                            <m:r>
                              <a:rPr lang="vi-VN" sz="2400" i="1">
                                <a:latin typeface="Cambria Math" panose="02040503050406030204" pitchFamily="18" charset="0"/>
                              </a:rPr>
                              <m:t>2</m:t>
                            </m:r>
                          </m:sup>
                        </m:sSubSup>
                      </m:den>
                    </m:f>
                  </m:oMath>
                </a14:m>
                <a:r>
                  <a:rPr lang="vi-VN" sz="2400" dirty="0"/>
                  <a:t> </a:t>
                </a:r>
                <a14:m>
                  <m:oMath xmlns:m="http://schemas.openxmlformats.org/officeDocument/2006/math">
                    <m:r>
                      <a:rPr lang="vi-VN" sz="2400" b="0" i="1" smtClean="0">
                        <a:latin typeface="Cambria Math" panose="02040503050406030204" pitchFamily="18" charset="0"/>
                      </a:rPr>
                      <m:t>=105 −108=−3</m:t>
                    </m:r>
                  </m:oMath>
                </a14:m>
                <a:endParaRPr lang="vi-VN" sz="2400" dirty="0"/>
              </a:p>
              <a:p>
                <a:pPr marL="285750" indent="-285750">
                  <a:buFont typeface="Symbol" panose="05050102010706020507" pitchFamily="18" charset="2"/>
                  <a:buChar char="Þ"/>
                </a:pPr>
                <a:r>
                  <a:rPr lang="vi-VN" sz="2400" b="0" dirty="0">
                    <a:latin typeface="Times New Roman" panose="02020603050405020304" pitchFamily="18" charset="0"/>
                    <a:ea typeface="Cambria Math" panose="02040503050406030204" pitchFamily="18" charset="0"/>
                  </a:rPr>
                  <a:t> </a:t>
                </a:r>
                <a14:m>
                  <m:oMath xmlns:m="http://schemas.openxmlformats.org/officeDocument/2006/math">
                    <m:sSub>
                      <m:sSubPr>
                        <m:ctrlPr>
                          <a:rPr lang="vi-VN" sz="2400" i="1" dirty="0">
                            <a:latin typeface="Cambria Math" panose="02040503050406030204" pitchFamily="18" charset="0"/>
                          </a:rPr>
                        </m:ctrlPr>
                      </m:sSubPr>
                      <m:e>
                        <m:r>
                          <a:rPr lang="vi-VN" sz="2400" i="1" dirty="0">
                            <a:latin typeface="Cambria Math" panose="02040503050406030204" pitchFamily="18" charset="0"/>
                          </a:rPr>
                          <m:t>𝑟</m:t>
                        </m:r>
                      </m:e>
                      <m:sub>
                        <m:r>
                          <a:rPr lang="vi-VN" sz="2400" dirty="0">
                            <a:latin typeface="Cambria Math" panose="02040503050406030204" pitchFamily="18" charset="0"/>
                          </a:rPr>
                          <m:t>2</m:t>
                        </m:r>
                      </m:sub>
                    </m:sSub>
                  </m:oMath>
                </a14:m>
                <a:r>
                  <a:rPr lang="vi-VN" sz="2400" b="0" dirty="0">
                    <a:latin typeface="Times New Roman" panose="02020603050405020304" pitchFamily="18" charset="0"/>
                    <a:ea typeface="Cambria Math" panose="02040503050406030204" pitchFamily="18" charset="0"/>
                  </a:rPr>
                  <a:t> </a:t>
                </a:r>
                <a14:m>
                  <m:oMath xmlns:m="http://schemas.openxmlformats.org/officeDocument/2006/math">
                    <m:r>
                      <a:rPr lang="vi-VN" sz="2400" b="0" i="1" dirty="0" smtClean="0">
                        <a:latin typeface="Cambria Math" panose="02040503050406030204" pitchFamily="18" charset="0"/>
                        <a:ea typeface="Cambria Math" panose="02040503050406030204" pitchFamily="18" charset="0"/>
                      </a:rPr>
                      <m:t>≈0,707</m:t>
                    </m:r>
                    <m:sSub>
                      <m:sSubPr>
                        <m:ctrlPr>
                          <a:rPr lang="vi-VN" sz="2400" i="1" dirty="0">
                            <a:latin typeface="Cambria Math" panose="02040503050406030204" pitchFamily="18" charset="0"/>
                          </a:rPr>
                        </m:ctrlPr>
                      </m:sSubPr>
                      <m:e>
                        <m:r>
                          <a:rPr lang="vi-VN" sz="2400" i="1" dirty="0">
                            <a:latin typeface="Cambria Math" panose="02040503050406030204" pitchFamily="18" charset="0"/>
                          </a:rPr>
                          <m:t>𝑟</m:t>
                        </m:r>
                      </m:e>
                      <m:sub>
                        <m:r>
                          <a:rPr lang="vi-VN" sz="2400" dirty="0">
                            <a:latin typeface="Cambria Math" panose="02040503050406030204" pitchFamily="18" charset="0"/>
                          </a:rPr>
                          <m:t>1</m:t>
                        </m:r>
                      </m:sub>
                    </m:sSub>
                  </m:oMath>
                </a14:m>
                <a:endParaRPr lang="vi-VN" sz="2400" b="0" dirty="0">
                  <a:latin typeface="Times New Roman" panose="02020603050405020304" pitchFamily="18" charset="0"/>
                  <a:ea typeface="Cambria Math" panose="02040503050406030204" pitchFamily="18" charset="0"/>
                </a:endParaRPr>
              </a:p>
              <a:p>
                <a:r>
                  <a:rPr lang="vi-VN" sz="2400" dirty="0" err="1">
                    <a:latin typeface="Times New Roman" panose="02020603050405020304" pitchFamily="18" charset="0"/>
                    <a:cs typeface="Times New Roman" panose="02020603050405020304" pitchFamily="18" charset="0"/>
                  </a:rPr>
                  <a:t>Therefore</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distance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between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two</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friends</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from</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loudspeaker</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stage</a:t>
                </a:r>
                <a:r>
                  <a:rPr lang="vi-VN" sz="24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vi-VN" sz="2400" b="0" i="1" smtClean="0">
                          <a:latin typeface="Cambria Math" panose="02040503050406030204" pitchFamily="18" charset="0"/>
                          <a:cs typeface="Times New Roman" panose="02020603050405020304" pitchFamily="18" charset="0"/>
                        </a:rPr>
                        <m:t>𝑑</m:t>
                      </m:r>
                      <m:r>
                        <a:rPr lang="vi-VN" sz="2400" b="0" i="1" smtClean="0">
                          <a:latin typeface="Cambria Math" panose="02040503050406030204" pitchFamily="18" charset="0"/>
                          <a:cs typeface="Times New Roman" panose="02020603050405020304" pitchFamily="18" charset="0"/>
                        </a:rPr>
                        <m:t>=</m:t>
                      </m:r>
                      <m:sSub>
                        <m:sSubPr>
                          <m:ctrlPr>
                            <a:rPr lang="vi-VN" sz="2400" i="1" dirty="0" smtClean="0">
                              <a:latin typeface="Cambria Math" panose="02040503050406030204" pitchFamily="18" charset="0"/>
                            </a:rPr>
                          </m:ctrlPr>
                        </m:sSubPr>
                        <m:e>
                          <m:r>
                            <a:rPr lang="vi-VN" sz="2400" i="1" dirty="0" smtClean="0">
                              <a:latin typeface="Cambria Math" panose="02040503050406030204" pitchFamily="18" charset="0"/>
                            </a:rPr>
                            <m:t>𝑟</m:t>
                          </m:r>
                        </m:e>
                        <m:sub>
                          <m:r>
                            <a:rPr lang="vi-VN" sz="2400" i="0" dirty="0" smtClean="0">
                              <a:latin typeface="Cambria Math" panose="02040503050406030204" pitchFamily="18" charset="0"/>
                            </a:rPr>
                            <m:t>1</m:t>
                          </m:r>
                        </m:sub>
                      </m:sSub>
                      <m:r>
                        <a:rPr lang="vi-VN" sz="2400" i="0" dirty="0" smtClean="0">
                          <a:latin typeface="Cambria Math" panose="02040503050406030204" pitchFamily="18" charset="0"/>
                        </a:rPr>
                        <m:t>−</m:t>
                      </m:r>
                      <m:sSub>
                        <m:sSubPr>
                          <m:ctrlPr>
                            <a:rPr lang="vi-VN" sz="2400" i="1" dirty="0" smtClean="0">
                              <a:latin typeface="Cambria Math" panose="02040503050406030204" pitchFamily="18" charset="0"/>
                            </a:rPr>
                          </m:ctrlPr>
                        </m:sSubPr>
                        <m:e>
                          <m:r>
                            <a:rPr lang="vi-VN" sz="2400" i="1" dirty="0" smtClean="0">
                              <a:latin typeface="Cambria Math" panose="02040503050406030204" pitchFamily="18" charset="0"/>
                            </a:rPr>
                            <m:t>𝑟</m:t>
                          </m:r>
                        </m:e>
                        <m:sub>
                          <m:r>
                            <a:rPr lang="vi-VN" sz="2400" i="0" dirty="0" smtClean="0">
                              <a:latin typeface="Cambria Math" panose="02040503050406030204" pitchFamily="18" charset="0"/>
                            </a:rPr>
                            <m:t>2</m:t>
                          </m:r>
                        </m:sub>
                      </m:sSub>
                      <m:r>
                        <a:rPr lang="vi-VN" sz="2400" b="0" i="1" dirty="0" smtClean="0">
                          <a:latin typeface="Cambria Math" panose="02040503050406030204" pitchFamily="18" charset="0"/>
                        </a:rPr>
                        <m:t>=</m:t>
                      </m:r>
                      <m:sSub>
                        <m:sSubPr>
                          <m:ctrlPr>
                            <a:rPr lang="vi-VN" sz="2400" i="1" dirty="0">
                              <a:latin typeface="Cambria Math" panose="02040503050406030204" pitchFamily="18" charset="0"/>
                            </a:rPr>
                          </m:ctrlPr>
                        </m:sSubPr>
                        <m:e>
                          <m:r>
                            <a:rPr lang="vi-VN" sz="2400" i="1" dirty="0">
                              <a:latin typeface="Cambria Math" panose="02040503050406030204" pitchFamily="18" charset="0"/>
                            </a:rPr>
                            <m:t>𝑟</m:t>
                          </m:r>
                        </m:e>
                        <m:sub>
                          <m:r>
                            <a:rPr lang="vi-VN" sz="2400" dirty="0">
                              <a:latin typeface="Cambria Math" panose="02040503050406030204" pitchFamily="18" charset="0"/>
                            </a:rPr>
                            <m:t>1</m:t>
                          </m:r>
                        </m:sub>
                      </m:sSub>
                      <m:r>
                        <a:rPr lang="vi-VN" sz="2400" b="0" i="1" dirty="0" smtClean="0">
                          <a:latin typeface="Cambria Math" panose="02040503050406030204" pitchFamily="18" charset="0"/>
                        </a:rPr>
                        <m:t>−</m:t>
                      </m:r>
                      <m:r>
                        <a:rPr lang="vi-VN" sz="2400" i="1" dirty="0">
                          <a:latin typeface="Cambria Math" panose="02040503050406030204" pitchFamily="18" charset="0"/>
                          <a:ea typeface="Cambria Math" panose="02040503050406030204" pitchFamily="18" charset="0"/>
                        </a:rPr>
                        <m:t>0,707</m:t>
                      </m:r>
                      <m:sSub>
                        <m:sSubPr>
                          <m:ctrlPr>
                            <a:rPr lang="vi-VN" sz="2400" i="1" dirty="0">
                              <a:latin typeface="Cambria Math" panose="02040503050406030204" pitchFamily="18" charset="0"/>
                            </a:rPr>
                          </m:ctrlPr>
                        </m:sSubPr>
                        <m:e>
                          <m:r>
                            <a:rPr lang="vi-VN" sz="2400" i="1" dirty="0">
                              <a:latin typeface="Cambria Math" panose="02040503050406030204" pitchFamily="18" charset="0"/>
                            </a:rPr>
                            <m:t>𝑟</m:t>
                          </m:r>
                        </m:e>
                        <m:sub>
                          <m:r>
                            <a:rPr lang="vi-VN" sz="2400" dirty="0">
                              <a:latin typeface="Cambria Math" panose="02040503050406030204" pitchFamily="18" charset="0"/>
                            </a:rPr>
                            <m:t>1</m:t>
                          </m:r>
                        </m:sub>
                      </m:sSub>
                      <m:r>
                        <a:rPr lang="vi-VN" sz="2400" b="0" i="1" dirty="0" smtClean="0">
                          <a:latin typeface="Cambria Math" panose="02040503050406030204" pitchFamily="18" charset="0"/>
                        </a:rPr>
                        <m:t>=0,293</m:t>
                      </m:r>
                      <m:sSub>
                        <m:sSubPr>
                          <m:ctrlPr>
                            <a:rPr lang="vi-VN" sz="2400" i="1" dirty="0">
                              <a:latin typeface="Cambria Math" panose="02040503050406030204" pitchFamily="18" charset="0"/>
                            </a:rPr>
                          </m:ctrlPr>
                        </m:sSubPr>
                        <m:e>
                          <m:r>
                            <a:rPr lang="vi-VN" sz="2400" i="1" dirty="0">
                              <a:latin typeface="Cambria Math" panose="02040503050406030204" pitchFamily="18" charset="0"/>
                            </a:rPr>
                            <m:t>𝑟</m:t>
                          </m:r>
                        </m:e>
                        <m:sub>
                          <m:r>
                            <a:rPr lang="vi-VN" sz="2400" dirty="0">
                              <a:latin typeface="Cambria Math" panose="02040503050406030204" pitchFamily="18" charset="0"/>
                            </a:rPr>
                            <m:t>1</m:t>
                          </m:r>
                        </m:sub>
                      </m:sSub>
                      <m:r>
                        <a:rPr lang="vi-VN" sz="2400" b="0" i="1" dirty="0" smtClean="0">
                          <a:latin typeface="Cambria Math" panose="02040503050406030204" pitchFamily="18" charset="0"/>
                        </a:rPr>
                        <m:t>= 2,8 </m:t>
                      </m:r>
                    </m:oMath>
                  </m:oMathPara>
                </a14:m>
                <a:endParaRPr lang="vi-VN" sz="2400" b="0" dirty="0">
                  <a:latin typeface="Times New Roman" panose="02020603050405020304" pitchFamily="18" charset="0"/>
                </a:endParaRPr>
              </a:p>
              <a:p>
                <a:pPr/>
                <a:r>
                  <a:rPr lang="vi-VN" sz="2400" dirty="0">
                    <a:latin typeface="Times New Roman" panose="02020603050405020304" pitchFamily="18" charset="0"/>
                    <a:cs typeface="Times New Roman" panose="02020603050405020304" pitchFamily="18" charset="0"/>
                    <a:sym typeface="Wingdings" panose="05000000000000000000" pitchFamily="2" charset="2"/>
                  </a:rPr>
                  <a:t></a:t>
                </a:r>
                <a14:m>
                  <m:oMath xmlns:m="http://schemas.openxmlformats.org/officeDocument/2006/math">
                    <m:sSub>
                      <m:sSubPr>
                        <m:ctrlPr>
                          <a:rPr lang="vi-VN" sz="2400" i="1" dirty="0">
                            <a:latin typeface="Cambria Math" panose="02040503050406030204" pitchFamily="18" charset="0"/>
                          </a:rPr>
                        </m:ctrlPr>
                      </m:sSubPr>
                      <m:e>
                        <m:r>
                          <a:rPr lang="vi-VN" sz="2400" i="1" dirty="0">
                            <a:latin typeface="Cambria Math" panose="02040503050406030204" pitchFamily="18" charset="0"/>
                          </a:rPr>
                          <m:t>𝑟</m:t>
                        </m:r>
                      </m:e>
                      <m:sub>
                        <m:r>
                          <a:rPr lang="vi-VN" sz="2400" dirty="0">
                            <a:latin typeface="Cambria Math" panose="02040503050406030204" pitchFamily="18" charset="0"/>
                          </a:rPr>
                          <m:t>1</m:t>
                        </m:r>
                      </m:sub>
                    </m:sSub>
                    <m:r>
                      <a:rPr lang="vi-VN" sz="2400" i="1" dirty="0">
                        <a:latin typeface="Cambria Math" panose="02040503050406030204" pitchFamily="18" charset="0"/>
                        <a:ea typeface="Cambria Math" panose="02040503050406030204" pitchFamily="18" charset="0"/>
                      </a:rPr>
                      <m:t>≈</m:t>
                    </m:r>
                    <m:r>
                      <a:rPr lang="vi-VN" sz="2400" b="0" i="1" dirty="0" smtClean="0">
                        <a:latin typeface="Cambria Math" panose="02040503050406030204" pitchFamily="18" charset="0"/>
                        <a:ea typeface="Cambria Math" panose="02040503050406030204" pitchFamily="18" charset="0"/>
                      </a:rPr>
                      <m:t>9,55 </m:t>
                    </m:r>
                    <m:d>
                      <m:dPr>
                        <m:ctrlPr>
                          <a:rPr lang="vi-VN" sz="2400" b="0" i="1" dirty="0" smtClean="0">
                            <a:latin typeface="Cambria Math" panose="02040503050406030204" pitchFamily="18" charset="0"/>
                            <a:ea typeface="Cambria Math" panose="02040503050406030204" pitchFamily="18" charset="0"/>
                          </a:rPr>
                        </m:ctrlPr>
                      </m:dPr>
                      <m:e>
                        <m:r>
                          <a:rPr lang="vi-VN" sz="2400" b="0" i="1" dirty="0" smtClean="0">
                            <a:latin typeface="Cambria Math" panose="02040503050406030204" pitchFamily="18" charset="0"/>
                            <a:ea typeface="Cambria Math" panose="02040503050406030204" pitchFamily="18" charset="0"/>
                          </a:rPr>
                          <m:t>𝑚</m:t>
                        </m:r>
                      </m:e>
                    </m:d>
                    <m:r>
                      <a:rPr lang="vi-VN" sz="2400" b="0" i="1" dirty="0" smtClean="0">
                        <a:latin typeface="Cambria Math" panose="02040503050406030204" pitchFamily="18" charset="0"/>
                        <a:ea typeface="Cambria Math" panose="02040503050406030204" pitchFamily="18" charset="0"/>
                      </a:rPr>
                      <m:t>;</m:t>
                    </m:r>
                    <m:sSub>
                      <m:sSubPr>
                        <m:ctrlPr>
                          <a:rPr lang="vi-VN" sz="2400" i="1" dirty="0">
                            <a:latin typeface="Cambria Math" panose="02040503050406030204" pitchFamily="18" charset="0"/>
                          </a:rPr>
                        </m:ctrlPr>
                      </m:sSubPr>
                      <m:e>
                        <m:r>
                          <a:rPr lang="vi-VN" sz="2400" i="1" dirty="0">
                            <a:latin typeface="Cambria Math" panose="02040503050406030204" pitchFamily="18" charset="0"/>
                          </a:rPr>
                          <m:t>𝑟</m:t>
                        </m:r>
                      </m:e>
                      <m:sub>
                        <m:r>
                          <a:rPr lang="vi-VN" sz="2400" dirty="0">
                            <a:latin typeface="Cambria Math" panose="02040503050406030204" pitchFamily="18" charset="0"/>
                          </a:rPr>
                          <m:t>2</m:t>
                        </m:r>
                      </m:sub>
                    </m:sSub>
                    <m:r>
                      <a:rPr lang="vi-VN" sz="2400" i="1" dirty="0" smtClean="0">
                        <a:latin typeface="Cambria Math" panose="02040503050406030204" pitchFamily="18" charset="0"/>
                        <a:ea typeface="Cambria Math" panose="02040503050406030204" pitchFamily="18" charset="0"/>
                      </a:rPr>
                      <m:t>≈</m:t>
                    </m:r>
                    <m:r>
                      <a:rPr lang="vi-VN" sz="2400" b="0" i="1" dirty="0" smtClean="0">
                        <a:latin typeface="Cambria Math" panose="02040503050406030204" pitchFamily="18" charset="0"/>
                        <a:ea typeface="Cambria Math" panose="02040503050406030204" pitchFamily="18" charset="0"/>
                      </a:rPr>
                      <m:t>6,756 (</m:t>
                    </m:r>
                    <m:r>
                      <a:rPr lang="vi-VN" sz="2400" b="0" i="1" dirty="0" smtClean="0">
                        <a:latin typeface="Cambria Math" panose="02040503050406030204" pitchFamily="18" charset="0"/>
                        <a:ea typeface="Cambria Math" panose="02040503050406030204" pitchFamily="18" charset="0"/>
                      </a:rPr>
                      <m:t>𝑚</m:t>
                    </m:r>
                    <m:r>
                      <a:rPr lang="vi-VN" sz="2400" b="0" i="1" dirty="0" smtClean="0">
                        <a:latin typeface="Cambria Math" panose="02040503050406030204" pitchFamily="18" charset="0"/>
                        <a:ea typeface="Cambria Math" panose="02040503050406030204" pitchFamily="18" charset="0"/>
                      </a:rPr>
                      <m:t>)</m:t>
                    </m:r>
                  </m:oMath>
                </a14:m>
                <a:endParaRPr lang="vi-VN" sz="2400" dirty="0">
                  <a:latin typeface="Times New Roman" panose="02020603050405020304" pitchFamily="18" charset="0"/>
                  <a:cs typeface="Times New Roman" panose="02020603050405020304" pitchFamily="18" charset="0"/>
                </a:endParaRPr>
              </a:p>
              <a:p>
                <a:endParaRPr lang="vi-VN" dirty="0"/>
              </a:p>
            </p:txBody>
          </p:sp>
        </mc:Choice>
        <mc:Fallback>
          <p:sp>
            <p:nvSpPr>
              <p:cNvPr id="2" name="Hình chữ nhật 1">
                <a:extLst>
                  <a:ext uri="{FF2B5EF4-FFF2-40B4-BE49-F238E27FC236}">
                    <a16:creationId xmlns:a16="http://schemas.microsoft.com/office/drawing/2014/main" id="{F2BB594E-BE1C-43DF-BD8F-B8A59FB1A1C0}"/>
                  </a:ext>
                </a:extLst>
              </p:cNvPr>
              <p:cNvSpPr>
                <a:spLocks noRot="1" noChangeAspect="1" noMove="1" noResize="1" noEditPoints="1" noAdjustHandles="1" noChangeArrowheads="1" noChangeShapeType="1" noTextEdit="1"/>
              </p:cNvSpPr>
              <p:nvPr/>
            </p:nvSpPr>
            <p:spPr>
              <a:xfrm>
                <a:off x="1334610" y="2337547"/>
                <a:ext cx="10508202" cy="4264950"/>
              </a:xfrm>
              <a:prstGeom prst="rect">
                <a:avLst/>
              </a:prstGeom>
              <a:blipFill>
                <a:blip r:embed="rId2"/>
                <a:stretch>
                  <a:fillRect l="-928"/>
                </a:stretch>
              </a:blipFill>
            </p:spPr>
            <p:txBody>
              <a:bodyPr/>
              <a:lstStyle/>
              <a:p>
                <a:r>
                  <a:rPr lang="vi-VN">
                    <a:noFill/>
                  </a:rPr>
                  <a:t> </a:t>
                </a:r>
              </a:p>
            </p:txBody>
          </p:sp>
        </mc:Fallback>
      </mc:AlternateContent>
    </p:spTree>
    <p:extLst>
      <p:ext uri="{BB962C8B-B14F-4D97-AF65-F5344CB8AC3E}">
        <p14:creationId xmlns:p14="http://schemas.microsoft.com/office/powerpoint/2010/main" val="290594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371600" y="685800"/>
            <a:ext cx="9601200" cy="832282"/>
          </a:xfrm>
        </p:spPr>
        <p:txBody>
          <a:bodyPr>
            <a:normAutofit fontScale="90000"/>
          </a:bodyPr>
          <a:lstStyle/>
          <a:p>
            <a:r>
              <a:rPr lang="vi-VN" sz="3600" dirty="0"/>
              <a:t>1.Mechanical </a:t>
            </a:r>
            <a:r>
              <a:rPr lang="vi-VN" sz="3600" dirty="0" err="1"/>
              <a:t>Wave</a:t>
            </a:r>
            <a:br>
              <a:rPr lang="vi-VN" sz="3600" dirty="0"/>
            </a:br>
            <a:r>
              <a:rPr lang="vi-VN" sz="2700" dirty="0"/>
              <a:t>1.6 </a:t>
            </a:r>
            <a:r>
              <a:rPr lang="vi-VN" sz="2700" dirty="0" err="1"/>
              <a:t>Doppler</a:t>
            </a:r>
            <a:r>
              <a:rPr lang="vi-VN" sz="2700" dirty="0"/>
              <a:t> </a:t>
            </a:r>
            <a:r>
              <a:rPr lang="vi-VN" sz="2700" dirty="0" err="1"/>
              <a:t>effect</a:t>
            </a:r>
            <a:endParaRPr lang="vi-VN" sz="2700" dirty="0"/>
          </a:p>
        </p:txBody>
      </p:sp>
      <mc:AlternateContent xmlns:mc="http://schemas.openxmlformats.org/markup-compatibility/2006" xmlns:a14="http://schemas.microsoft.com/office/drawing/2010/main">
        <mc:Choice Requires="a14">
          <p:sp>
            <p:nvSpPr>
              <p:cNvPr id="5" name="Chỗ dành sẵn cho Nội dung 4">
                <a:extLst>
                  <a:ext uri="{FF2B5EF4-FFF2-40B4-BE49-F238E27FC236}">
                    <a16:creationId xmlns:a16="http://schemas.microsoft.com/office/drawing/2014/main" id="{8F806B85-22D0-4EA1-A904-D1F98D4E9B44}"/>
                  </a:ext>
                </a:extLst>
              </p:cNvPr>
              <p:cNvSpPr>
                <a:spLocks noGrp="1"/>
              </p:cNvSpPr>
              <p:nvPr>
                <p:ph idx="1"/>
              </p:nvPr>
            </p:nvSpPr>
            <p:spPr>
              <a:xfrm>
                <a:off x="1481830" y="1638300"/>
                <a:ext cx="10085773" cy="433637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Doppler effect is the change in frequency or wavelength of a wave in relation to an observer who is moving relative to the wave source.</a:t>
                </a:r>
              </a:p>
              <a:p>
                <a:pPr marL="0" indent="0">
                  <a:buNone/>
                </a:pPr>
                <a:r>
                  <a:rPr lang="en-US" sz="2400" dirty="0">
                    <a:latin typeface="Times New Roman" panose="02020603050405020304" pitchFamily="18" charset="0"/>
                    <a:cs typeface="Times New Roman" panose="02020603050405020304" pitchFamily="18" charset="0"/>
                  </a:rPr>
                  <a:t>The frequency received by the observer relative to the source</a:t>
                </a: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𝑓</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𝑣</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cs typeface="Times New Roman" panose="02020603050405020304" pitchFamily="18" charset="0"/>
                            </a:rPr>
                            <m:t>𝑣</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𝑠</m:t>
                              </m:r>
                            </m:sub>
                          </m:sSub>
                        </m:den>
                      </m:f>
                      <m:r>
                        <a:rPr lang="en-US" sz="2400" b="0" i="1" smtClean="0">
                          <a:latin typeface="Cambria Math" panose="02040503050406030204" pitchFamily="18" charset="0"/>
                          <a:cs typeface="Times New Roman" panose="02020603050405020304" pitchFamily="18" charset="0"/>
                        </a:rPr>
                        <m:t>𝑓</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0</m:t>
                        </m:r>
                      </m:sub>
                    </m:sSub>
                  </m:oMath>
                </a14:m>
                <a:r>
                  <a:rPr lang="en-US" sz="2400" dirty="0">
                    <a:latin typeface="Times New Roman" panose="02020603050405020304" pitchFamily="18" charset="0"/>
                    <a:cs typeface="Times New Roman" panose="02020603050405020304" pitchFamily="18" charset="0"/>
                  </a:rPr>
                  <a:t>: the velocity of the observer </a:t>
                </a:r>
              </a:p>
              <a:p>
                <a:pPr marL="0" indent="0">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𝑠</m:t>
                        </m:r>
                      </m:sub>
                    </m:sSub>
                  </m:oMath>
                </a14:m>
                <a:r>
                  <a:rPr lang="en-US" sz="2400" dirty="0">
                    <a:latin typeface="Times New Roman" panose="02020603050405020304" pitchFamily="18" charset="0"/>
                    <a:cs typeface="Times New Roman" panose="02020603050405020304" pitchFamily="18" charset="0"/>
                  </a:rPr>
                  <a:t>: the velocity of the source</a:t>
                </a:r>
              </a:p>
              <a:p>
                <a:pPr marL="0" indent="0">
                  <a:buNone/>
                </a:pPr>
                <a14:m>
                  <m:oMath xmlns:m="http://schemas.openxmlformats.org/officeDocument/2006/math">
                    <m:r>
                      <a:rPr lang="en-US" sz="2400" i="1">
                        <a:latin typeface="Cambria Math" panose="02040503050406030204" pitchFamily="18" charset="0"/>
                        <a:cs typeface="Times New Roman" panose="02020603050405020304" pitchFamily="18" charset="0"/>
                      </a:rPr>
                      <m:t>𝑣</m:t>
                    </m:r>
                  </m:oMath>
                </a14:m>
                <a:r>
                  <a:rPr lang="en-US" sz="2400" dirty="0">
                    <a:latin typeface="Times New Roman" panose="02020603050405020304" pitchFamily="18" charset="0"/>
                    <a:cs typeface="Times New Roman" panose="02020603050405020304" pitchFamily="18" charset="0"/>
                  </a:rPr>
                  <a:t>: the velocity of the sound wave</a:t>
                </a:r>
                <a:endParaRPr lang="vi-VN" sz="2400" dirty="0">
                  <a:latin typeface="Times New Roman" panose="02020603050405020304" pitchFamily="18" charset="0"/>
                  <a:cs typeface="Times New Roman" panose="02020603050405020304" pitchFamily="18" charset="0"/>
                </a:endParaRPr>
              </a:p>
            </p:txBody>
          </p:sp>
        </mc:Choice>
        <mc:Fallback xmlns="">
          <p:sp>
            <p:nvSpPr>
              <p:cNvPr id="5" name="Chỗ dành sẵn cho Nội dung 4">
                <a:extLst>
                  <a:ext uri="{FF2B5EF4-FFF2-40B4-BE49-F238E27FC236}">
                    <a16:creationId xmlns:a16="http://schemas.microsoft.com/office/drawing/2014/main" id="{8F806B85-22D0-4EA1-A904-D1F98D4E9B44}"/>
                  </a:ext>
                </a:extLst>
              </p:cNvPr>
              <p:cNvSpPr>
                <a:spLocks noGrp="1" noRot="1" noChangeAspect="1" noMove="1" noResize="1" noEditPoints="1" noAdjustHandles="1" noChangeArrowheads="1" noChangeShapeType="1" noTextEdit="1"/>
              </p:cNvSpPr>
              <p:nvPr>
                <p:ph idx="1"/>
              </p:nvPr>
            </p:nvSpPr>
            <p:spPr>
              <a:xfrm>
                <a:off x="1481830" y="1638300"/>
                <a:ext cx="10085773" cy="4336372"/>
              </a:xfrm>
              <a:blipFill>
                <a:blip r:embed="rId2"/>
                <a:stretch>
                  <a:fillRect l="-906" t="-1547" r="-60"/>
                </a:stretch>
              </a:blipFill>
            </p:spPr>
            <p:txBody>
              <a:bodyPr/>
              <a:lstStyle/>
              <a:p>
                <a:r>
                  <a:rPr lang="vi-VN">
                    <a:noFill/>
                  </a:rPr>
                  <a:t> </a:t>
                </a:r>
              </a:p>
            </p:txBody>
          </p:sp>
        </mc:Fallback>
      </mc:AlternateContent>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p:spTree>
    <p:extLst>
      <p:ext uri="{BB962C8B-B14F-4D97-AF65-F5344CB8AC3E}">
        <p14:creationId xmlns:p14="http://schemas.microsoft.com/office/powerpoint/2010/main" val="3427335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371600" y="685800"/>
            <a:ext cx="9601200" cy="832282"/>
          </a:xfrm>
        </p:spPr>
        <p:txBody>
          <a:bodyPr>
            <a:normAutofit fontScale="90000"/>
          </a:bodyPr>
          <a:lstStyle/>
          <a:p>
            <a:r>
              <a:rPr lang="vi-VN" sz="3600" dirty="0"/>
              <a:t>2.Mechanical </a:t>
            </a:r>
            <a:r>
              <a:rPr lang="vi-VN" sz="3600" dirty="0" err="1"/>
              <a:t>Wave</a:t>
            </a:r>
            <a:br>
              <a:rPr lang="vi-VN" sz="3600" dirty="0"/>
            </a:br>
            <a:r>
              <a:rPr lang="vi-VN" sz="2700" dirty="0"/>
              <a:t>2.6 </a:t>
            </a:r>
            <a:r>
              <a:rPr lang="vi-VN" sz="2700" dirty="0" err="1"/>
              <a:t>Doppler</a:t>
            </a:r>
            <a:r>
              <a:rPr lang="vi-VN" sz="2700" dirty="0"/>
              <a:t> </a:t>
            </a:r>
            <a:r>
              <a:rPr lang="vi-VN" sz="2700" dirty="0" err="1"/>
              <a:t>effect</a:t>
            </a:r>
            <a:endParaRPr lang="vi-VN" sz="2700" dirty="0"/>
          </a:p>
        </p:txBody>
      </p:sp>
      <p:pic>
        <p:nvPicPr>
          <p:cNvPr id="6" name="Chỗ dành sẵn cho Nội dung 5">
            <a:extLst>
              <a:ext uri="{FF2B5EF4-FFF2-40B4-BE49-F238E27FC236}">
                <a16:creationId xmlns:a16="http://schemas.microsoft.com/office/drawing/2014/main" id="{677B7910-5C0B-437A-9DE5-536978F838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3314" y="1518082"/>
            <a:ext cx="6752692" cy="5064519"/>
          </a:xfrm>
        </p:spPr>
      </p:pic>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p:spTree>
    <p:extLst>
      <p:ext uri="{BB962C8B-B14F-4D97-AF65-F5344CB8AC3E}">
        <p14:creationId xmlns:p14="http://schemas.microsoft.com/office/powerpoint/2010/main" val="868591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209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While standing near a railroad crossing, a person hears a distant train horn. The frequency emitted by the horn is 440 Hz. The train is traveling at 20 m/s and the speed of sound is 348 m/s.</a:t>
            </a:r>
          </a:p>
          <a:p>
            <a:r>
              <a:rPr lang="en-US" sz="2000" dirty="0">
                <a:latin typeface="Times New Roman" panose="02020603050405020304" pitchFamily="18" charset="0"/>
                <a:cs typeface="Times New Roman" panose="02020603050405020304" pitchFamily="18" charset="0"/>
              </a:rPr>
              <a:t>a) The adjusted frequency that reaches the bystander as the train approaches the crossing</a:t>
            </a:r>
          </a:p>
          <a:p>
            <a:r>
              <a:rPr lang="en-US" sz="2000" dirty="0">
                <a:latin typeface="Times New Roman" panose="02020603050405020304" pitchFamily="18" charset="0"/>
                <a:cs typeface="Times New Roman" panose="02020603050405020304" pitchFamily="18" charset="0"/>
              </a:rPr>
              <a:t>b) The adjusted frequency that reaches the bystander once the train has passed the crossing</a:t>
            </a:r>
          </a:p>
          <a:p>
            <a:pPr algn="r"/>
            <a:r>
              <a:rPr lang="en-US" sz="2000" dirty="0">
                <a:latin typeface="Times New Roman" panose="02020603050405020304" pitchFamily="18" charset="0"/>
                <a:cs typeface="Times New Roman" panose="02020603050405020304" pitchFamily="18" charset="0"/>
              </a:rPr>
              <a:t>[July – 2017]</a:t>
            </a:r>
            <a:endParaRPr lang="vi-VN" sz="2000" dirty="0">
              <a:latin typeface="Times New Roman" panose="02020603050405020304" pitchFamily="18" charset="0"/>
              <a:cs typeface="Times New Roman" panose="02020603050405020304" pitchFamily="18" charset="0"/>
            </a:endParaRPr>
          </a:p>
        </p:txBody>
      </p:sp>
      <p:sp>
        <p:nvSpPr>
          <p:cNvPr id="2" name="Hộp Văn bản 1">
            <a:extLst>
              <a:ext uri="{FF2B5EF4-FFF2-40B4-BE49-F238E27FC236}">
                <a16:creationId xmlns:a16="http://schemas.microsoft.com/office/drawing/2014/main" id="{E17F91A0-C38F-412C-8FF3-23FB343041E4}"/>
              </a:ext>
            </a:extLst>
          </p:cNvPr>
          <p:cNvSpPr txBox="1"/>
          <p:nvPr/>
        </p:nvSpPr>
        <p:spPr>
          <a:xfrm>
            <a:off x="1331650" y="2325950"/>
            <a:ext cx="10555550" cy="2450236"/>
          </a:xfrm>
          <a:prstGeom prst="rect">
            <a:avLst/>
          </a:prstGeom>
          <a:noFill/>
        </p:spPr>
        <p:txBody>
          <a:bodyPr wrap="square" rtlCol="0">
            <a:spAutoFit/>
          </a:bodyPr>
          <a:lstStyle/>
          <a:p>
            <a:endParaRPr lang="vi-VN" dirty="0"/>
          </a:p>
        </p:txBody>
      </p:sp>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63B4E320-AA61-4F5A-99ED-CBFB57CC902D}"/>
                  </a:ext>
                </a:extLst>
              </p:cNvPr>
              <p:cNvSpPr txBox="1"/>
              <p:nvPr/>
            </p:nvSpPr>
            <p:spPr>
              <a:xfrm>
                <a:off x="1331650" y="2423604"/>
                <a:ext cx="10253709" cy="3857338"/>
              </a:xfrm>
              <a:prstGeom prst="rect">
                <a:avLst/>
              </a:prstGeom>
              <a:noFill/>
            </p:spPr>
            <p:txBody>
              <a:bodyPr wrap="square" rtlCol="0">
                <a:spAutoFit/>
              </a:bodyPr>
              <a:lstStyle/>
              <a:p>
                <a:pPr marL="342900" indent="-342900">
                  <a:buAutoNum type="alphaLcParenR"/>
                </a:pPr>
                <a:r>
                  <a:rPr lang="vi-VN" sz="2800" dirty="0">
                    <a:latin typeface="Times New Roman" panose="02020603050405020304" pitchFamily="18" charset="0"/>
                    <a:cs typeface="Times New Roman" panose="02020603050405020304" pitchFamily="18" charset="0"/>
                  </a:rPr>
                  <a:t>According to the </a:t>
                </a:r>
                <a:r>
                  <a:rPr lang="vi-VN" sz="2800" dirty="0" err="1">
                    <a:latin typeface="Times New Roman" panose="02020603050405020304" pitchFamily="18" charset="0"/>
                    <a:cs typeface="Times New Roman" panose="02020603050405020304" pitchFamily="18" charset="0"/>
                  </a:rPr>
                  <a:t>Doppler</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effect</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when</a:t>
                </a:r>
                <a:r>
                  <a:rPr lang="vi-VN" sz="2800" dirty="0">
                    <a:latin typeface="Times New Roman" panose="02020603050405020304" pitchFamily="18" charset="0"/>
                    <a:cs typeface="Times New Roman" panose="02020603050405020304" pitchFamily="18" charset="0"/>
                  </a:rPr>
                  <a:t> the </a:t>
                </a:r>
                <a:r>
                  <a:rPr lang="vi-VN" sz="2800" dirty="0" err="1">
                    <a:latin typeface="Times New Roman" panose="02020603050405020304" pitchFamily="18" charset="0"/>
                    <a:cs typeface="Times New Roman" panose="02020603050405020304" pitchFamily="18" charset="0"/>
                  </a:rPr>
                  <a:t>train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approaches</a:t>
                </a:r>
                <a:r>
                  <a:rPr lang="vi-VN" sz="2800" dirty="0">
                    <a:latin typeface="Times New Roman" panose="02020603050405020304" pitchFamily="18" charset="0"/>
                    <a:cs typeface="Times New Roman" panose="02020603050405020304" pitchFamily="18" charset="0"/>
                  </a:rPr>
                  <a:t> the </a:t>
                </a:r>
                <a:r>
                  <a:rPr lang="vi-VN" sz="2800" dirty="0" err="1">
                    <a:latin typeface="Times New Roman" panose="02020603050405020304" pitchFamily="18" charset="0"/>
                    <a:cs typeface="Times New Roman" panose="02020603050405020304" pitchFamily="18" charset="0"/>
                  </a:rPr>
                  <a:t>crossing</a:t>
                </a:r>
                <a:endParaRPr lang="vi-VN"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vi-VN" sz="2800" b="0" i="1" smtClean="0">
                              <a:latin typeface="Cambria Math" panose="02040503050406030204" pitchFamily="18" charset="0"/>
                              <a:cs typeface="Times New Roman" panose="02020603050405020304" pitchFamily="18" charset="0"/>
                            </a:rPr>
                          </m:ctrlPr>
                        </m:sSupPr>
                        <m:e>
                          <m:r>
                            <a:rPr lang="vi-VN" sz="2800" b="0" i="1" smtClean="0">
                              <a:latin typeface="Cambria Math" panose="02040503050406030204" pitchFamily="18" charset="0"/>
                              <a:cs typeface="Times New Roman" panose="02020603050405020304" pitchFamily="18" charset="0"/>
                            </a:rPr>
                            <m:t>𝑓</m:t>
                          </m:r>
                        </m:e>
                        <m:sup>
                          <m:r>
                            <a:rPr lang="vi-VN" sz="2800" b="0" i="1" smtClean="0">
                              <a:latin typeface="Cambria Math" panose="02040503050406030204" pitchFamily="18" charset="0"/>
                              <a:cs typeface="Times New Roman" panose="02020603050405020304" pitchFamily="18" charset="0"/>
                            </a:rPr>
                            <m:t>′</m:t>
                          </m:r>
                        </m:sup>
                      </m:sSup>
                      <m:r>
                        <a:rPr lang="vi-VN" sz="2800" b="0" i="1" smtClean="0">
                          <a:latin typeface="Cambria Math" panose="02040503050406030204" pitchFamily="18" charset="0"/>
                          <a:cs typeface="Times New Roman" panose="02020603050405020304" pitchFamily="18" charset="0"/>
                        </a:rPr>
                        <m:t>=</m:t>
                      </m:r>
                      <m:f>
                        <m:fPr>
                          <m:ctrlPr>
                            <a:rPr lang="en-US" sz="2800" i="1">
                              <a:latin typeface="Cambria Math" panose="02040503050406030204" pitchFamily="18" charset="0"/>
                              <a:cs typeface="Times New Roman" panose="02020603050405020304" pitchFamily="18" charset="0"/>
                            </a:rPr>
                          </m:ctrlPr>
                        </m:fPr>
                        <m:num>
                          <m:r>
                            <a:rPr lang="en-US" sz="2800" i="1">
                              <a:latin typeface="Cambria Math" panose="02040503050406030204" pitchFamily="18" charset="0"/>
                              <a:cs typeface="Times New Roman" panose="02020603050405020304" pitchFamily="18" charset="0"/>
                            </a:rPr>
                            <m:t>𝑣</m:t>
                          </m:r>
                        </m:num>
                        <m:den>
                          <m:r>
                            <a:rPr lang="en-US" sz="2800" i="1">
                              <a:latin typeface="Cambria Math" panose="02040503050406030204" pitchFamily="18" charset="0"/>
                              <a:cs typeface="Times New Roman" panose="02020603050405020304" pitchFamily="18" charset="0"/>
                            </a:rPr>
                            <m:t>𝑣</m:t>
                          </m:r>
                          <m:r>
                            <a:rPr lang="en-US" sz="2800" b="0" i="1" smtClean="0">
                              <a:latin typeface="Cambria Math" panose="02040503050406030204" pitchFamily="18" charset="0"/>
                              <a:cs typeface="Times New Roman" panose="020206030504050203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𝑠</m:t>
                              </m:r>
                            </m:sub>
                          </m:sSub>
                        </m:den>
                      </m:f>
                      <m:r>
                        <a:rPr lang="en-US" sz="2800" i="1">
                          <a:latin typeface="Cambria Math" panose="02040503050406030204" pitchFamily="18" charset="0"/>
                          <a:cs typeface="Times New Roman" panose="02020603050405020304" pitchFamily="18" charset="0"/>
                        </a:rPr>
                        <m:t>𝑓</m:t>
                      </m:r>
                      <m:r>
                        <a:rPr lang="en-US" sz="2800" b="0" i="1" smtClean="0">
                          <a:latin typeface="Cambria Math" panose="02040503050406030204" pitchFamily="18" charset="0"/>
                          <a:cs typeface="Times New Roman" panose="02020603050405020304" pitchFamily="18" charset="0"/>
                        </a:rPr>
                        <m:t>= </m:t>
                      </m:r>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348</m:t>
                          </m:r>
                        </m:num>
                        <m:den>
                          <m:r>
                            <a:rPr lang="en-US" sz="2800" b="0" i="1" smtClean="0">
                              <a:latin typeface="Cambria Math" panose="02040503050406030204" pitchFamily="18" charset="0"/>
                              <a:cs typeface="Times New Roman" panose="02020603050405020304" pitchFamily="18" charset="0"/>
                            </a:rPr>
                            <m:t>348−20</m:t>
                          </m:r>
                        </m:den>
                      </m:f>
                      <m:r>
                        <a:rPr lang="en-US" sz="2800" b="0" i="1" smtClean="0">
                          <a:latin typeface="Cambria Math" panose="02040503050406030204" pitchFamily="18" charset="0"/>
                          <a:cs typeface="Times New Roman" panose="02020603050405020304" pitchFamily="18" charset="0"/>
                        </a:rPr>
                        <m:t>. 440=466,82 </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𝐻𝑧</m:t>
                          </m:r>
                        </m:e>
                      </m:d>
                    </m:oMath>
                  </m:oMathPara>
                </a14:m>
                <a:endParaRPr lang="en-US" sz="2800" b="0" i="1" dirty="0">
                  <a:latin typeface="Cambria Math" panose="020405030504060302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b) According to the Doppler effect, when the train has passed the crossing</a:t>
                </a:r>
              </a:p>
              <a:p>
                <a:pPr/>
                <a14:m>
                  <m:oMathPara xmlns:m="http://schemas.openxmlformats.org/officeDocument/2006/math">
                    <m:oMathParaPr>
                      <m:jc m:val="center"/>
                    </m:oMathParaPr>
                    <m:oMath xmlns:m="http://schemas.openxmlformats.org/officeDocument/2006/math">
                      <m:sSup>
                        <m:sSupPr>
                          <m:ctrlPr>
                            <a:rPr lang="vi-VN" sz="2800" i="1">
                              <a:latin typeface="Cambria Math" panose="02040503050406030204" pitchFamily="18" charset="0"/>
                              <a:cs typeface="Times New Roman" panose="02020603050405020304" pitchFamily="18" charset="0"/>
                            </a:rPr>
                          </m:ctrlPr>
                        </m:sSupPr>
                        <m:e>
                          <m:r>
                            <a:rPr lang="vi-VN" sz="2800" i="1">
                              <a:latin typeface="Cambria Math" panose="02040503050406030204" pitchFamily="18" charset="0"/>
                              <a:cs typeface="Times New Roman" panose="02020603050405020304" pitchFamily="18" charset="0"/>
                            </a:rPr>
                            <m:t>𝑓</m:t>
                          </m:r>
                        </m:e>
                        <m:sup>
                          <m:r>
                            <a:rPr lang="vi-VN" sz="2800" i="1">
                              <a:latin typeface="Cambria Math" panose="02040503050406030204" pitchFamily="18" charset="0"/>
                              <a:cs typeface="Times New Roman" panose="02020603050405020304" pitchFamily="18" charset="0"/>
                            </a:rPr>
                            <m:t>′</m:t>
                          </m:r>
                        </m:sup>
                      </m:sSup>
                      <m:r>
                        <a:rPr lang="vi-VN" sz="2800" i="1">
                          <a:latin typeface="Cambria Math" panose="02040503050406030204" pitchFamily="18" charset="0"/>
                          <a:cs typeface="Times New Roman" panose="02020603050405020304" pitchFamily="18" charset="0"/>
                        </a:rPr>
                        <m:t>=</m:t>
                      </m:r>
                      <m:f>
                        <m:fPr>
                          <m:ctrlPr>
                            <a:rPr lang="en-US" sz="2800" i="1">
                              <a:latin typeface="Cambria Math" panose="02040503050406030204" pitchFamily="18" charset="0"/>
                              <a:cs typeface="Times New Roman" panose="02020603050405020304" pitchFamily="18" charset="0"/>
                            </a:rPr>
                          </m:ctrlPr>
                        </m:fPr>
                        <m:num>
                          <m:r>
                            <a:rPr lang="en-US" sz="2800" i="1">
                              <a:latin typeface="Cambria Math" panose="02040503050406030204" pitchFamily="18" charset="0"/>
                              <a:cs typeface="Times New Roman" panose="02020603050405020304" pitchFamily="18" charset="0"/>
                            </a:rPr>
                            <m:t>𝑣</m:t>
                          </m:r>
                        </m:num>
                        <m:den>
                          <m:r>
                            <a:rPr lang="en-US" sz="2800" i="1">
                              <a:latin typeface="Cambria Math" panose="02040503050406030204" pitchFamily="18" charset="0"/>
                              <a:cs typeface="Times New Roman" panose="02020603050405020304" pitchFamily="18" charset="0"/>
                            </a:rPr>
                            <m:t>𝑣</m:t>
                          </m:r>
                          <m:r>
                            <a:rPr lang="en-US" sz="2800" b="0" i="1" smtClean="0">
                              <a:latin typeface="Cambria Math" panose="02040503050406030204" pitchFamily="18" charset="0"/>
                              <a:cs typeface="Times New Roman" panose="020206030504050203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𝑠</m:t>
                              </m:r>
                            </m:sub>
                          </m:sSub>
                        </m:den>
                      </m:f>
                      <m:r>
                        <a:rPr lang="en-US" sz="2800" i="1">
                          <a:latin typeface="Cambria Math" panose="02040503050406030204" pitchFamily="18" charset="0"/>
                          <a:cs typeface="Times New Roman" panose="02020603050405020304" pitchFamily="18" charset="0"/>
                        </a:rPr>
                        <m:t>𝑓</m:t>
                      </m:r>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348</m:t>
                          </m:r>
                        </m:num>
                        <m:den>
                          <m:r>
                            <a:rPr lang="en-US" sz="2800" b="0" i="1" smtClean="0">
                              <a:latin typeface="Cambria Math" panose="02040503050406030204" pitchFamily="18" charset="0"/>
                              <a:cs typeface="Times New Roman" panose="02020603050405020304" pitchFamily="18" charset="0"/>
                            </a:rPr>
                            <m:t>348+20 </m:t>
                          </m:r>
                        </m:den>
                      </m:f>
                      <m:r>
                        <a:rPr lang="en-US" sz="2800" b="0" i="1" smtClean="0">
                          <a:latin typeface="Cambria Math" panose="02040503050406030204" pitchFamily="18" charset="0"/>
                          <a:cs typeface="Times New Roman" panose="02020603050405020304" pitchFamily="18" charset="0"/>
                        </a:rPr>
                        <m:t>.440=416,08 (</m:t>
                      </m:r>
                      <m:r>
                        <a:rPr lang="en-US" sz="2800" b="0" i="1" smtClean="0">
                          <a:latin typeface="Cambria Math" panose="02040503050406030204" pitchFamily="18" charset="0"/>
                          <a:cs typeface="Times New Roman" panose="02020603050405020304" pitchFamily="18" charset="0"/>
                        </a:rPr>
                        <m:t>𝐻𝑧</m:t>
                      </m:r>
                      <m:r>
                        <a:rPr lang="en-US" sz="2800" b="0" i="1" smtClean="0">
                          <a:latin typeface="Cambria Math" panose="02040503050406030204" pitchFamily="18" charset="0"/>
                          <a:cs typeface="Times New Roman" panose="02020603050405020304" pitchFamily="18" charset="0"/>
                        </a:rPr>
                        <m:t>)</m:t>
                      </m:r>
                    </m:oMath>
                  </m:oMathPara>
                </a14:m>
                <a:endParaRPr lang="en-US" sz="2800"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mc:Choice>
        <mc:Fallback xmlns="">
          <p:sp>
            <p:nvSpPr>
              <p:cNvPr id="3" name="Hộp Văn bản 2">
                <a:extLst>
                  <a:ext uri="{FF2B5EF4-FFF2-40B4-BE49-F238E27FC236}">
                    <a16:creationId xmlns:a16="http://schemas.microsoft.com/office/drawing/2014/main" id="{63B4E320-AA61-4F5A-99ED-CBFB57CC902D}"/>
                  </a:ext>
                </a:extLst>
              </p:cNvPr>
              <p:cNvSpPr txBox="1">
                <a:spLocks noRot="1" noChangeAspect="1" noMove="1" noResize="1" noEditPoints="1" noAdjustHandles="1" noChangeArrowheads="1" noChangeShapeType="1" noTextEdit="1"/>
              </p:cNvSpPr>
              <p:nvPr/>
            </p:nvSpPr>
            <p:spPr>
              <a:xfrm>
                <a:off x="1331650" y="2423604"/>
                <a:ext cx="10253709" cy="3857338"/>
              </a:xfrm>
              <a:prstGeom prst="rect">
                <a:avLst/>
              </a:prstGeom>
              <a:blipFill>
                <a:blip r:embed="rId2"/>
                <a:stretch>
                  <a:fillRect l="-1189" t="-1741"/>
                </a:stretch>
              </a:blipFill>
            </p:spPr>
            <p:txBody>
              <a:bodyPr/>
              <a:lstStyle/>
              <a:p>
                <a:r>
                  <a:rPr lang="vi-VN">
                    <a:noFill/>
                  </a:rPr>
                  <a:t> </a:t>
                </a:r>
              </a:p>
            </p:txBody>
          </p:sp>
        </mc:Fallback>
      </mc:AlternateContent>
    </p:spTree>
    <p:extLst>
      <p:ext uri="{BB962C8B-B14F-4D97-AF65-F5344CB8AC3E}">
        <p14:creationId xmlns:p14="http://schemas.microsoft.com/office/powerpoint/2010/main" val="237434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5" y="106529"/>
            <a:ext cx="11009051" cy="2450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An ambulance has picked up an injured rock climber and is heading directly away from the canyon wall (where the climber was injured) at a speed of 31.3 m/s. The ambulance’s siren has a frequency of 400 Hz. After the ambulance turns off the siren, the injured rock climber can hear the reflected sound from the canyon wall for a few seconds. The velocity of sound in air is 343 m/s.</a:t>
            </a:r>
          </a:p>
          <a:p>
            <a:pPr marL="457200" indent="-457200">
              <a:buAutoNum type="alphaLcParenR"/>
            </a:pPr>
            <a:r>
              <a:rPr lang="en-US" sz="2000" dirty="0">
                <a:latin typeface="Times New Roman" panose="02020603050405020304" pitchFamily="18" charset="0"/>
                <a:cs typeface="Times New Roman" panose="02020603050405020304" pitchFamily="18" charset="0"/>
              </a:rPr>
              <a:t>What is the frequency of the sound measured by a stationary observer standing at the canyon wall?</a:t>
            </a:r>
          </a:p>
          <a:p>
            <a:pPr marL="457200" indent="-457200">
              <a:buAutoNum type="alphaLcParenR"/>
            </a:pPr>
            <a:r>
              <a:rPr lang="en-US" sz="2000" dirty="0">
                <a:latin typeface="Times New Roman" panose="02020603050405020304" pitchFamily="18" charset="0"/>
                <a:cs typeface="Times New Roman" panose="02020603050405020304" pitchFamily="18" charset="0"/>
              </a:rPr>
              <a:t>What is the frequency of the reflected sound from the ambulance’s siren as heard by the injured rock climber in the ambulance</a:t>
            </a:r>
          </a:p>
          <a:p>
            <a:pPr algn="r"/>
            <a:r>
              <a:rPr lang="en-US" sz="2000" dirty="0">
                <a:latin typeface="Times New Roman" panose="02020603050405020304" pitchFamily="18" charset="0"/>
                <a:cs typeface="Times New Roman" panose="02020603050405020304" pitchFamily="18" charset="0"/>
              </a:rPr>
              <a:t>[April – 2018] </a:t>
            </a:r>
            <a:endParaRPr lang="vi-V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4A5B832F-86F5-456D-8CB2-A35870062F07}"/>
                  </a:ext>
                </a:extLst>
              </p:cNvPr>
              <p:cNvSpPr txBox="1"/>
              <p:nvPr/>
            </p:nvSpPr>
            <p:spPr>
              <a:xfrm>
                <a:off x="1438183" y="2663301"/>
                <a:ext cx="10457895" cy="3082254"/>
              </a:xfrm>
              <a:prstGeom prst="rect">
                <a:avLst/>
              </a:prstGeom>
              <a:noFill/>
            </p:spPr>
            <p:txBody>
              <a:bodyPr wrap="square" rtlCol="0">
                <a:spAutoFit/>
              </a:bodyPr>
              <a:lstStyle/>
              <a:p>
                <a:pPr marL="342900" indent="-342900">
                  <a:buAutoNum type="alphaLcParenR"/>
                </a:pPr>
                <a:r>
                  <a:rPr lang="en-US" sz="2400" dirty="0">
                    <a:latin typeface="Times New Roman" panose="02020603050405020304" pitchFamily="18" charset="0"/>
                    <a:cs typeface="Times New Roman" panose="02020603050405020304" pitchFamily="18" charset="0"/>
                  </a:rPr>
                  <a:t>The frequency of the sound measured by a stationary observer standing at the canyon wall</a:t>
                </a:r>
              </a:p>
              <a:p>
                <a:pPr algn="ctr"/>
                <a14:m>
                  <m:oMathPara xmlns:m="http://schemas.openxmlformats.org/officeDocument/2006/math">
                    <m:oMathParaPr>
                      <m:jc m:val="centerGroup"/>
                    </m:oMathParaPr>
                    <m:oMath xmlns:m="http://schemas.openxmlformats.org/officeDocument/2006/math">
                      <m:sSub>
                        <m:sSubPr>
                          <m:ctrlPr>
                            <a:rPr lang="vi-VN" sz="2400" i="1" smtClean="0">
                              <a:latin typeface="Cambria Math" panose="02040503050406030204" pitchFamily="18" charset="0"/>
                            </a:rPr>
                          </m:ctrlPr>
                        </m:sSubPr>
                        <m:e>
                          <m:r>
                            <a:rPr lang="vi-VN" sz="2400" i="1" smtClean="0">
                              <a:latin typeface="Cambria Math" panose="02040503050406030204" pitchFamily="18" charset="0"/>
                            </a:rPr>
                            <m:t>𝑓</m:t>
                          </m:r>
                        </m:e>
                        <m:sub>
                          <m:r>
                            <a:rPr lang="vi-VN" sz="2400" i="1" smtClean="0">
                              <a:latin typeface="Cambria Math" panose="02040503050406030204" pitchFamily="18" charset="0"/>
                            </a:rPr>
                            <m:t>𝑤</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𝑣</m:t>
                          </m:r>
                        </m:num>
                        <m:den>
                          <m:r>
                            <a:rPr lang="en-US" sz="2400" b="0" i="1" smtClean="0">
                              <a:latin typeface="Cambria Math" panose="02040503050406030204" pitchFamily="18" charset="0"/>
                            </a:rPr>
                            <m:t>𝑣</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𝑎</m:t>
                              </m:r>
                            </m:sub>
                          </m:sSub>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343</m:t>
                          </m:r>
                        </m:num>
                        <m:den>
                          <m:r>
                            <a:rPr lang="en-US" sz="2400" b="0" i="1" smtClean="0">
                              <a:latin typeface="Cambria Math" panose="02040503050406030204" pitchFamily="18" charset="0"/>
                            </a:rPr>
                            <m:t>343</m:t>
                          </m:r>
                          <m:r>
                            <a:rPr lang="en-US" sz="2400" b="0" i="1" smtClean="0">
                              <a:latin typeface="Cambria Math" panose="02040503050406030204" pitchFamily="18" charset="0"/>
                            </a:rPr>
                            <m:t>+</m:t>
                          </m:r>
                          <m:r>
                            <a:rPr lang="en-US" sz="2400" b="0" i="1" smtClean="0">
                              <a:latin typeface="Cambria Math" panose="02040503050406030204" pitchFamily="18" charset="0"/>
                            </a:rPr>
                            <m:t>31</m:t>
                          </m:r>
                          <m:r>
                            <a:rPr lang="en-US" sz="2400" b="0" i="1" smtClean="0">
                              <a:latin typeface="Cambria Math" panose="02040503050406030204" pitchFamily="18" charset="0"/>
                            </a:rPr>
                            <m:t>,</m:t>
                          </m:r>
                          <m:r>
                            <a:rPr lang="en-US" sz="2400" b="0" i="1" smtClean="0">
                              <a:latin typeface="Cambria Math" panose="02040503050406030204" pitchFamily="18" charset="0"/>
                            </a:rPr>
                            <m:t>3</m:t>
                          </m:r>
                        </m:den>
                      </m:f>
                      <m:r>
                        <a:rPr lang="en-US" sz="2400" b="0" i="1" smtClean="0">
                          <a:latin typeface="Cambria Math" panose="02040503050406030204" pitchFamily="18" charset="0"/>
                        </a:rPr>
                        <m:t>. </m:t>
                      </m:r>
                      <m:r>
                        <a:rPr lang="en-US" sz="2400" b="0" i="1" smtClean="0">
                          <a:latin typeface="Cambria Math" panose="02040503050406030204" pitchFamily="18" charset="0"/>
                        </a:rPr>
                        <m:t>400</m:t>
                      </m:r>
                      <m:r>
                        <a:rPr lang="en-US" sz="2400" b="0" i="1" smtClean="0">
                          <a:latin typeface="Cambria Math" panose="02040503050406030204" pitchFamily="18" charset="0"/>
                        </a:rPr>
                        <m:t>=</m:t>
                      </m:r>
                      <m:r>
                        <a:rPr lang="en-US" sz="2400" b="0" i="1" smtClean="0">
                          <a:latin typeface="Cambria Math" panose="02040503050406030204" pitchFamily="18" charset="0"/>
                        </a:rPr>
                        <m:t>366</m:t>
                      </m:r>
                      <m:r>
                        <a:rPr lang="en-US" sz="2400" b="0" i="1" smtClean="0">
                          <a:latin typeface="Cambria Math" panose="02040503050406030204" pitchFamily="18" charset="0"/>
                        </a:rPr>
                        <m:t>,</m:t>
                      </m:r>
                      <m:r>
                        <a:rPr lang="en-US" sz="2400" b="0" i="1" smtClean="0">
                          <a:latin typeface="Cambria Math" panose="02040503050406030204" pitchFamily="18" charset="0"/>
                        </a:rPr>
                        <m:t>55</m:t>
                      </m:r>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𝐻𝑧</m:t>
                          </m:r>
                        </m:e>
                      </m:d>
                    </m:oMath>
                  </m:oMathPara>
                </a14:m>
                <a:endParaRPr lang="en-US" sz="2400" b="0" dirty="0">
                  <a:latin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 The frequency of the reflected sound from the ambulance’s siren as heard by the injured rock climber in the ambulance:</a:t>
                </a:r>
              </a:p>
              <a:p>
                <a:pPr/>
                <a14:m>
                  <m:oMathPara xmlns:m="http://schemas.openxmlformats.org/officeDocument/2006/math">
                    <m:oMathParaPr>
                      <m:jc m:val="centerGroup"/>
                    </m:oMathParaPr>
                    <m:oMath xmlns:m="http://schemas.openxmlformats.org/officeDocument/2006/math">
                      <m:sSub>
                        <m:sSubPr>
                          <m:ctrlPr>
                            <a:rPr lang="vi-VN" sz="2400" i="1" smtClean="0">
                              <a:latin typeface="Cambria Math" panose="02040503050406030204" pitchFamily="18" charset="0"/>
                            </a:rPr>
                          </m:ctrlPr>
                        </m:sSubPr>
                        <m:e>
                          <m:r>
                            <a:rPr lang="vi-VN" sz="2400" i="1" smtClean="0">
                              <a:latin typeface="Cambria Math" panose="02040503050406030204" pitchFamily="18" charset="0"/>
                            </a:rPr>
                            <m:t>𝑓</m:t>
                          </m:r>
                        </m:e>
                        <m:sub>
                          <m:r>
                            <a:rPr lang="vi-VN" sz="2400" i="1" smtClean="0">
                              <a:latin typeface="Cambria Math" panose="02040503050406030204" pitchFamily="18" charset="0"/>
                            </a:rPr>
                            <m:t>𝑖</m:t>
                          </m:r>
                        </m:sub>
                      </m:sSub>
                      <m:r>
                        <a:rPr lang="vi-VN"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𝑣</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𝑎</m:t>
                              </m:r>
                            </m:sub>
                          </m:sSub>
                        </m:num>
                        <m:den>
                          <m:r>
                            <a:rPr lang="en-US" sz="2400" i="1">
                              <a:latin typeface="Cambria Math" panose="02040503050406030204" pitchFamily="18" charset="0"/>
                            </a:rPr>
                            <m:t>𝑣</m:t>
                          </m:r>
                        </m:den>
                      </m:f>
                      <m:sSub>
                        <m:sSubPr>
                          <m:ctrlPr>
                            <a:rPr lang="vi-VN" sz="2400" i="1">
                              <a:latin typeface="Cambria Math" panose="02040503050406030204" pitchFamily="18" charset="0"/>
                            </a:rPr>
                          </m:ctrlPr>
                        </m:sSubPr>
                        <m:e>
                          <m:r>
                            <a:rPr lang="vi-VN" sz="2400" i="1">
                              <a:latin typeface="Cambria Math" panose="02040503050406030204" pitchFamily="18" charset="0"/>
                            </a:rPr>
                            <m:t>𝑓</m:t>
                          </m:r>
                        </m:e>
                        <m:sub>
                          <m:r>
                            <a:rPr lang="vi-VN" sz="2400" i="1">
                              <a:latin typeface="Cambria Math" panose="02040503050406030204" pitchFamily="18" charset="0"/>
                            </a:rPr>
                            <m:t>𝑤</m:t>
                          </m:r>
                        </m:sub>
                      </m:sSub>
                      <m:r>
                        <a:rPr lang="vi-VN" sz="2400" b="0" i="1" smtClean="0">
                          <a:latin typeface="Cambria Math" panose="02040503050406030204" pitchFamily="18" charset="0"/>
                        </a:rPr>
                        <m:t>=</m:t>
                      </m:r>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343</m:t>
                          </m:r>
                          <m:r>
                            <a:rPr lang="vi-VN" sz="2400" b="0" i="1" smtClean="0">
                              <a:latin typeface="Cambria Math" panose="02040503050406030204" pitchFamily="18" charset="0"/>
                            </a:rPr>
                            <m:t>−</m:t>
                          </m:r>
                          <m:r>
                            <a:rPr lang="vi-VN" sz="2400" b="0" i="1" smtClean="0">
                              <a:latin typeface="Cambria Math" panose="02040503050406030204" pitchFamily="18" charset="0"/>
                            </a:rPr>
                            <m:t>31</m:t>
                          </m:r>
                          <m:r>
                            <a:rPr lang="vi-VN" sz="2400" b="0" i="1" smtClean="0">
                              <a:latin typeface="Cambria Math" panose="02040503050406030204" pitchFamily="18" charset="0"/>
                            </a:rPr>
                            <m:t>,</m:t>
                          </m:r>
                          <m:r>
                            <a:rPr lang="vi-VN" sz="2400" b="0" i="1" smtClean="0">
                              <a:latin typeface="Cambria Math" panose="02040503050406030204" pitchFamily="18" charset="0"/>
                            </a:rPr>
                            <m:t>3</m:t>
                          </m:r>
                        </m:num>
                        <m:den>
                          <m:r>
                            <a:rPr lang="vi-VN" sz="2400" b="0" i="1" smtClean="0">
                              <a:latin typeface="Cambria Math" panose="02040503050406030204" pitchFamily="18" charset="0"/>
                            </a:rPr>
                            <m:t>343</m:t>
                          </m:r>
                        </m:den>
                      </m:f>
                      <m:r>
                        <a:rPr lang="vi-VN" sz="2400" b="0" i="1" smtClean="0">
                          <a:latin typeface="Cambria Math" panose="02040503050406030204" pitchFamily="18" charset="0"/>
                        </a:rPr>
                        <m:t>.</m:t>
                      </m:r>
                      <m:r>
                        <a:rPr lang="vi-VN" sz="2400" b="0" i="1" smtClean="0">
                          <a:latin typeface="Cambria Math" panose="02040503050406030204" pitchFamily="18" charset="0"/>
                        </a:rPr>
                        <m:t>366</m:t>
                      </m:r>
                      <m:r>
                        <a:rPr lang="vi-VN" sz="2400" b="0" i="1" smtClean="0">
                          <a:latin typeface="Cambria Math" panose="02040503050406030204" pitchFamily="18" charset="0"/>
                        </a:rPr>
                        <m:t>,</m:t>
                      </m:r>
                      <m:r>
                        <a:rPr lang="vi-VN" sz="2400" b="0" i="1" smtClean="0">
                          <a:latin typeface="Cambria Math" panose="02040503050406030204" pitchFamily="18" charset="0"/>
                        </a:rPr>
                        <m:t>55</m:t>
                      </m:r>
                      <m:r>
                        <a:rPr lang="vi-VN" sz="2400" b="0" i="1" smtClean="0">
                          <a:latin typeface="Cambria Math" panose="02040503050406030204" pitchFamily="18" charset="0"/>
                        </a:rPr>
                        <m:t>=</m:t>
                      </m:r>
                      <m:r>
                        <a:rPr lang="vi-VN" sz="2400" b="0" i="1" smtClean="0">
                          <a:latin typeface="Cambria Math" panose="02040503050406030204" pitchFamily="18" charset="0"/>
                        </a:rPr>
                        <m:t>333</m:t>
                      </m:r>
                      <m:r>
                        <a:rPr lang="vi-VN" sz="2400" b="0" i="1" smtClean="0">
                          <a:latin typeface="Cambria Math" panose="02040503050406030204" pitchFamily="18" charset="0"/>
                        </a:rPr>
                        <m:t>,</m:t>
                      </m:r>
                      <m:r>
                        <a:rPr lang="vi-VN" sz="2400" b="0" i="1" smtClean="0">
                          <a:latin typeface="Cambria Math" panose="02040503050406030204" pitchFamily="18" charset="0"/>
                        </a:rPr>
                        <m:t>1</m:t>
                      </m:r>
                      <m:r>
                        <a:rPr lang="vi-VN" sz="2400" b="0" i="1" smtClean="0">
                          <a:latin typeface="Cambria Math" panose="02040503050406030204" pitchFamily="18" charset="0"/>
                        </a:rPr>
                        <m:t> (</m:t>
                      </m:r>
                      <m:r>
                        <a:rPr lang="vi-VN" sz="2400" b="0" i="1" smtClean="0">
                          <a:latin typeface="Cambria Math" panose="02040503050406030204" pitchFamily="18" charset="0"/>
                        </a:rPr>
                        <m:t>𝐻𝑧</m:t>
                      </m:r>
                      <m:r>
                        <a:rPr lang="vi-VN" sz="2400" b="0" i="1" smtClean="0">
                          <a:latin typeface="Cambria Math" panose="02040503050406030204" pitchFamily="18" charset="0"/>
                        </a:rPr>
                        <m:t>)</m:t>
                      </m:r>
                    </m:oMath>
                  </m:oMathPara>
                </a14:m>
                <a:endParaRPr lang="vi-VN" sz="2400" dirty="0">
                  <a:latin typeface="Times New Roman" panose="02020603050405020304" pitchFamily="18" charset="0"/>
                  <a:cs typeface="Times New Roman" panose="02020603050405020304" pitchFamily="18" charset="0"/>
                </a:endParaRPr>
              </a:p>
            </p:txBody>
          </p:sp>
        </mc:Choice>
        <mc:Fallback xmlns="">
          <p:sp>
            <p:nvSpPr>
              <p:cNvPr id="3" name="Hộp Văn bản 2">
                <a:extLst>
                  <a:ext uri="{FF2B5EF4-FFF2-40B4-BE49-F238E27FC236}">
                    <a16:creationId xmlns:a16="http://schemas.microsoft.com/office/drawing/2014/main" id="{4A5B832F-86F5-456D-8CB2-A35870062F07}"/>
                  </a:ext>
                </a:extLst>
              </p:cNvPr>
              <p:cNvSpPr txBox="1">
                <a:spLocks noRot="1" noChangeAspect="1" noMove="1" noResize="1" noEditPoints="1" noAdjustHandles="1" noChangeArrowheads="1" noChangeShapeType="1" noTextEdit="1"/>
              </p:cNvSpPr>
              <p:nvPr/>
            </p:nvSpPr>
            <p:spPr>
              <a:xfrm>
                <a:off x="1438183" y="2663301"/>
                <a:ext cx="10457895" cy="3082254"/>
              </a:xfrm>
              <a:prstGeom prst="rect">
                <a:avLst/>
              </a:prstGeom>
              <a:blipFill>
                <a:blip r:embed="rId2"/>
                <a:stretch>
                  <a:fillRect l="-933" t="-1581" r="-233"/>
                </a:stretch>
              </a:blipFill>
            </p:spPr>
            <p:txBody>
              <a:bodyPr/>
              <a:lstStyle/>
              <a:p>
                <a:r>
                  <a:rPr lang="vi-VN">
                    <a:noFill/>
                  </a:rPr>
                  <a:t> </a:t>
                </a:r>
              </a:p>
            </p:txBody>
          </p:sp>
        </mc:Fallback>
      </mc:AlternateContent>
    </p:spTree>
    <p:extLst>
      <p:ext uri="{BB962C8B-B14F-4D97-AF65-F5344CB8AC3E}">
        <p14:creationId xmlns:p14="http://schemas.microsoft.com/office/powerpoint/2010/main" val="34463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209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A submarine A travels through water at a speed of 8 m/s, emitting a sonar wave at a frequency of 1400 Hz. The speed of sound in the water is 1533 m/s. A second submarine is moving toward A at 9 m/s</a:t>
            </a:r>
          </a:p>
          <a:p>
            <a:pPr marL="457200" indent="-457200">
              <a:buAutoNum type="alphaLcParenR"/>
            </a:pPr>
            <a:r>
              <a:rPr lang="en-US" sz="2000" dirty="0">
                <a:latin typeface="Times New Roman" panose="02020603050405020304" pitchFamily="18" charset="0"/>
                <a:cs typeface="Times New Roman" panose="02020603050405020304" pitchFamily="18" charset="0"/>
              </a:rPr>
              <a:t>What frequency is detected by an observer on B as the submarines approach each other ?</a:t>
            </a:r>
          </a:p>
          <a:p>
            <a:pPr marL="457200" indent="-457200">
              <a:buAutoNum type="alphaLcParenR"/>
            </a:pPr>
            <a:r>
              <a:rPr lang="en-US" sz="2000" dirty="0">
                <a:latin typeface="Times New Roman" panose="02020603050405020304" pitchFamily="18" charset="0"/>
                <a:cs typeface="Times New Roman" panose="02020603050405020304" pitchFamily="18" charset="0"/>
              </a:rPr>
              <a:t>While the submarines approach each other, some of the sound from A reflects from B and returns to A. If this sound were to be detected by an observer on sub A, what is its frequency ?</a:t>
            </a:r>
          </a:p>
          <a:p>
            <a:pPr algn="r"/>
            <a:r>
              <a:rPr lang="en-US" sz="2000" dirty="0">
                <a:latin typeface="Times New Roman" panose="02020603050405020304" pitchFamily="18" charset="0"/>
                <a:cs typeface="Times New Roman" panose="02020603050405020304" pitchFamily="18" charset="0"/>
              </a:rPr>
              <a:t>[November – 2018]</a:t>
            </a:r>
          </a:p>
        </p:txBody>
      </p:sp>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B26FD00F-3A0A-461C-A1D7-70DC7A01E7F1}"/>
                  </a:ext>
                </a:extLst>
              </p:cNvPr>
              <p:cNvSpPr txBox="1"/>
              <p:nvPr/>
            </p:nvSpPr>
            <p:spPr>
              <a:xfrm>
                <a:off x="1384917" y="2512381"/>
                <a:ext cx="10573304" cy="3093283"/>
              </a:xfrm>
              <a:prstGeom prst="rect">
                <a:avLst/>
              </a:prstGeom>
              <a:noFill/>
            </p:spPr>
            <p:txBody>
              <a:bodyPr wrap="square" rtlCol="0">
                <a:spAutoFit/>
              </a:bodyPr>
              <a:lstStyle/>
              <a:p>
                <a:pPr marL="342900" indent="-342900">
                  <a:buAutoNum type="alphaLcParenR"/>
                </a:pPr>
                <a:r>
                  <a:rPr lang="en-US" sz="2400" dirty="0">
                    <a:latin typeface="Times New Roman" panose="02020603050405020304" pitchFamily="18" charset="0"/>
                    <a:cs typeface="Times New Roman" panose="02020603050405020304" pitchFamily="18" charset="0"/>
                  </a:rPr>
                  <a:t>The frequency is detected by an observer on B as the submarines approach each other:</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𝐵</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𝑣</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𝐵</m:t>
                              </m:r>
                            </m:sub>
                          </m:sSub>
                        </m:num>
                        <m:den>
                          <m:r>
                            <a:rPr lang="en-US" sz="2400" b="0" i="1" smtClean="0">
                              <a:latin typeface="Cambria Math" panose="02040503050406030204" pitchFamily="18" charset="0"/>
                            </a:rPr>
                            <m:t>𝑣</m:t>
                          </m:r>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𝐴</m:t>
                              </m:r>
                            </m:sub>
                          </m:sSub>
                        </m:den>
                      </m:f>
                      <m:sSub>
                        <m:sSubPr>
                          <m:ctrlPr>
                            <a:rPr lang="vi-VN" sz="2400" i="1" dirty="0" smtClean="0">
                              <a:latin typeface="Cambria Math" panose="02040503050406030204" pitchFamily="18" charset="0"/>
                            </a:rPr>
                          </m:ctrlPr>
                        </m:sSubPr>
                        <m:e>
                          <m:r>
                            <a:rPr lang="vi-VN" sz="2400" i="1" dirty="0">
                              <a:latin typeface="Cambria Math" panose="02040503050406030204" pitchFamily="18" charset="0"/>
                            </a:rPr>
                            <m:t>𝑓</m:t>
                          </m:r>
                        </m:e>
                        <m:sub>
                          <m:r>
                            <a:rPr lang="vi-VN" sz="2400" i="1" dirty="0">
                              <a:latin typeface="Cambria Math" panose="02040503050406030204" pitchFamily="18" charset="0"/>
                            </a:rPr>
                            <m:t>𝐴</m:t>
                          </m:r>
                        </m:sub>
                      </m:sSub>
                      <m:r>
                        <a:rPr lang="vi-VN" sz="2400" b="0" i="1" dirty="0" smtClean="0">
                          <a:latin typeface="Cambria Math" panose="02040503050406030204" pitchFamily="18" charset="0"/>
                        </a:rPr>
                        <m:t>=</m:t>
                      </m:r>
                      <m:f>
                        <m:fPr>
                          <m:ctrlPr>
                            <a:rPr lang="vi-VN" sz="2400" b="0" i="1" dirty="0" smtClean="0">
                              <a:latin typeface="Cambria Math" panose="02040503050406030204" pitchFamily="18" charset="0"/>
                            </a:rPr>
                          </m:ctrlPr>
                        </m:fPr>
                        <m:num>
                          <m:r>
                            <a:rPr lang="vi-VN" sz="2400" b="0" i="1" dirty="0" smtClean="0">
                              <a:latin typeface="Cambria Math" panose="02040503050406030204" pitchFamily="18" charset="0"/>
                            </a:rPr>
                            <m:t>1533+9</m:t>
                          </m:r>
                        </m:num>
                        <m:den>
                          <m:r>
                            <a:rPr lang="vi-VN" sz="2400" b="0" i="1" dirty="0" smtClean="0">
                              <a:latin typeface="Cambria Math" panose="02040503050406030204" pitchFamily="18" charset="0"/>
                            </a:rPr>
                            <m:t>1533 −8</m:t>
                          </m:r>
                        </m:den>
                      </m:f>
                      <m:r>
                        <a:rPr lang="vi-VN" sz="2400" b="0" i="1" dirty="0" smtClean="0">
                          <a:latin typeface="Cambria Math" panose="02040503050406030204" pitchFamily="18" charset="0"/>
                        </a:rPr>
                        <m:t>.1400=1415,6 </m:t>
                      </m:r>
                      <m:d>
                        <m:dPr>
                          <m:ctrlPr>
                            <a:rPr lang="vi-VN" sz="2400" b="0" i="1" dirty="0" smtClean="0">
                              <a:latin typeface="Cambria Math" panose="02040503050406030204" pitchFamily="18" charset="0"/>
                            </a:rPr>
                          </m:ctrlPr>
                        </m:dPr>
                        <m:e>
                          <m:r>
                            <a:rPr lang="vi-VN" sz="2400" b="0" i="1" dirty="0" smtClean="0">
                              <a:latin typeface="Cambria Math" panose="02040503050406030204" pitchFamily="18" charset="0"/>
                            </a:rPr>
                            <m:t>𝐻𝑧</m:t>
                          </m:r>
                        </m:e>
                      </m:d>
                    </m:oMath>
                  </m:oMathPara>
                </a14:m>
                <a:endParaRPr lang="vi-VN" sz="2400" b="0" dirty="0">
                  <a:latin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b) </a:t>
                </a:r>
                <a:r>
                  <a:rPr lang="vi-VN" sz="2400" dirty="0" err="1">
                    <a:latin typeface="Times New Roman" panose="02020603050405020304" pitchFamily="18" charset="0"/>
                    <a:cs typeface="Times New Roman" panose="02020603050405020304" pitchFamily="18" charset="0"/>
                  </a:rPr>
                  <a:t>We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have</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reflected</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sound</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is</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equal</a:t>
                </a:r>
                <a:r>
                  <a:rPr lang="vi-VN" sz="2400" dirty="0">
                    <a:latin typeface="Times New Roman" panose="02020603050405020304" pitchFamily="18" charset="0"/>
                    <a:cs typeface="Times New Roman" panose="02020603050405020304" pitchFamily="18" charset="0"/>
                  </a:rPr>
                  <a:t> to the </a:t>
                </a:r>
                <a:r>
                  <a:rPr lang="vi-VN" sz="2400" dirty="0" err="1">
                    <a:latin typeface="Times New Roman" panose="02020603050405020304" pitchFamily="18" charset="0"/>
                    <a:cs typeface="Times New Roman" panose="02020603050405020304" pitchFamily="18" charset="0"/>
                  </a:rPr>
                  <a:t>incident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sound</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vi-VN" sz="2400" i="1" smtClean="0">
                            <a:latin typeface="Cambria Math" panose="02040503050406030204" pitchFamily="18" charset="0"/>
                          </a:rPr>
                        </m:ctrlPr>
                      </m:sSubSupPr>
                      <m:e>
                        <m:r>
                          <a:rPr lang="vi-VN" sz="2400" b="0" i="1" smtClean="0">
                            <a:latin typeface="Cambria Math" panose="02040503050406030204" pitchFamily="18" charset="0"/>
                          </a:rPr>
                          <m:t>𝑓</m:t>
                        </m:r>
                      </m:e>
                      <m:sub>
                        <m:r>
                          <a:rPr lang="vi-VN" sz="2400" i="1" smtClean="0">
                            <a:latin typeface="Cambria Math" panose="02040503050406030204" pitchFamily="18" charset="0"/>
                          </a:rPr>
                          <m:t>𝐵</m:t>
                        </m:r>
                      </m:sub>
                      <m:sup>
                        <m:r>
                          <a:rPr lang="vi-VN" sz="2400" i="1" smtClean="0">
                            <a:latin typeface="Cambria Math" panose="02040503050406030204" pitchFamily="18" charset="0"/>
                          </a:rPr>
                          <m:t>′</m:t>
                        </m:r>
                      </m:sup>
                    </m:sSubSup>
                    <m:r>
                      <a:rPr lang="vi-VN" sz="2400" i="1" smtClean="0">
                        <a:latin typeface="Cambria Math" panose="02040503050406030204" pitchFamily="18" charset="0"/>
                      </a:rPr>
                      <m:t>=</m:t>
                    </m:r>
                    <m:sSub>
                      <m:sSubPr>
                        <m:ctrlPr>
                          <a:rPr lang="vi-VN" sz="2400" i="1" smtClean="0">
                            <a:latin typeface="Cambria Math" panose="02040503050406030204" pitchFamily="18" charset="0"/>
                          </a:rPr>
                        </m:ctrlPr>
                      </m:sSubPr>
                      <m:e>
                        <m:r>
                          <a:rPr lang="vi-VN" sz="2400" b="0" i="1" smtClean="0">
                            <a:latin typeface="Cambria Math" panose="02040503050406030204" pitchFamily="18" charset="0"/>
                          </a:rPr>
                          <m:t>𝑓</m:t>
                        </m:r>
                      </m:e>
                      <m:sub>
                        <m:r>
                          <a:rPr lang="vi-VN" sz="2400" i="1" smtClean="0">
                            <a:latin typeface="Cambria Math" panose="02040503050406030204" pitchFamily="18" charset="0"/>
                          </a:rPr>
                          <m:t>𝐵</m:t>
                        </m:r>
                      </m:sub>
                    </m:sSub>
                  </m:oMath>
                </a14:m>
                <a:endParaRPr lang="vi-VN" sz="2400" dirty="0">
                  <a:latin typeface="Times New Roman" panose="02020603050405020304" pitchFamily="18" charset="0"/>
                  <a:cs typeface="Times New Roman" panose="02020603050405020304" pitchFamily="18" charset="0"/>
                </a:endParaRPr>
              </a:p>
              <a:p>
                <a:r>
                  <a:rPr lang="vi-VN" sz="2400" dirty="0" err="1">
                    <a:latin typeface="Times New Roman" panose="02020603050405020304" pitchFamily="18" charset="0"/>
                    <a:cs typeface="Times New Roman" panose="02020603050405020304" pitchFamily="18" charset="0"/>
                  </a:rPr>
                  <a:t>Therefore</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frequency</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of</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reflected</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sound</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detected</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by</a:t>
                </a:r>
                <a:r>
                  <a:rPr lang="vi-VN" sz="2400" dirty="0">
                    <a:latin typeface="Times New Roman" panose="02020603050405020304" pitchFamily="18" charset="0"/>
                    <a:cs typeface="Times New Roman" panose="02020603050405020304" pitchFamily="18" charset="0"/>
                  </a:rPr>
                  <a:t> an </a:t>
                </a:r>
                <a:r>
                  <a:rPr lang="vi-VN" sz="2400" dirty="0" err="1">
                    <a:latin typeface="Times New Roman" panose="02020603050405020304" pitchFamily="18" charset="0"/>
                    <a:cs typeface="Times New Roman" panose="02020603050405020304" pitchFamily="18" charset="0"/>
                  </a:rPr>
                  <a:t>observer</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sub</a:t>
                </a:r>
                <a:r>
                  <a:rPr lang="vi-VN" sz="2400" dirty="0">
                    <a:latin typeface="Times New Roman" panose="02020603050405020304" pitchFamily="18" charset="0"/>
                    <a:cs typeface="Times New Roman" panose="02020603050405020304" pitchFamily="18" charset="0"/>
                  </a:rPr>
                  <a:t> A:</a:t>
                </a:r>
              </a:p>
              <a:p>
                <a:pPr/>
                <a14:m>
                  <m:oMathPara xmlns:m="http://schemas.openxmlformats.org/officeDocument/2006/math">
                    <m:oMathParaPr>
                      <m:jc m:val="centerGroup"/>
                    </m:oMathParaPr>
                    <m:oMath xmlns:m="http://schemas.openxmlformats.org/officeDocument/2006/math">
                      <m:sSubSup>
                        <m:sSubSupPr>
                          <m:ctrlPr>
                            <a:rPr lang="vi-VN" sz="2400" i="1">
                              <a:latin typeface="Cambria Math" panose="02040503050406030204" pitchFamily="18" charset="0"/>
                            </a:rPr>
                          </m:ctrlPr>
                        </m:sSubSupPr>
                        <m:e>
                          <m:r>
                            <a:rPr lang="vi-VN" sz="2400" i="1">
                              <a:latin typeface="Cambria Math" panose="02040503050406030204" pitchFamily="18" charset="0"/>
                            </a:rPr>
                            <m:t>𝑓</m:t>
                          </m:r>
                        </m:e>
                        <m:sub>
                          <m:r>
                            <a:rPr lang="vi-VN" sz="2400" b="0" i="1" smtClean="0">
                              <a:latin typeface="Cambria Math" panose="02040503050406030204" pitchFamily="18" charset="0"/>
                            </a:rPr>
                            <m:t>𝐴</m:t>
                          </m:r>
                        </m:sub>
                        <m:sup>
                          <m:r>
                            <a:rPr lang="vi-VN" sz="2400" i="1">
                              <a:latin typeface="Cambria Math" panose="02040503050406030204" pitchFamily="18" charset="0"/>
                            </a:rPr>
                            <m:t>′</m:t>
                          </m:r>
                        </m:sup>
                      </m:sSubSup>
                      <m:r>
                        <a:rPr lang="vi-VN" sz="2400" b="0" i="1" smtClean="0">
                          <a:latin typeface="Cambria Math" panose="02040503050406030204" pitchFamily="18" charset="0"/>
                        </a:rPr>
                        <m:t>=</m:t>
                      </m:r>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𝑣</m:t>
                          </m:r>
                          <m:r>
                            <a:rPr lang="vi-VN"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𝐴</m:t>
                              </m:r>
                            </m:sub>
                          </m:sSub>
                        </m:num>
                        <m:den>
                          <m:r>
                            <a:rPr lang="vi-VN" sz="2400" b="0" i="1" smtClean="0">
                              <a:latin typeface="Cambria Math" panose="02040503050406030204" pitchFamily="18" charset="0"/>
                            </a:rPr>
                            <m:t>𝑣</m:t>
                          </m:r>
                          <m:r>
                            <a:rPr lang="vi-VN" sz="2400" b="0" i="1"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𝐵</m:t>
                              </m:r>
                            </m:sub>
                          </m:sSub>
                        </m:den>
                      </m:f>
                      <m:sSubSup>
                        <m:sSubSupPr>
                          <m:ctrlPr>
                            <a:rPr lang="vi-VN" sz="2400" i="1">
                              <a:latin typeface="Cambria Math" panose="02040503050406030204" pitchFamily="18" charset="0"/>
                            </a:rPr>
                          </m:ctrlPr>
                        </m:sSubSupPr>
                        <m:e>
                          <m:r>
                            <a:rPr lang="vi-VN" sz="2400" i="1">
                              <a:latin typeface="Cambria Math" panose="02040503050406030204" pitchFamily="18" charset="0"/>
                            </a:rPr>
                            <m:t>𝑓</m:t>
                          </m:r>
                        </m:e>
                        <m:sub>
                          <m:r>
                            <a:rPr lang="vi-VN" sz="2400" i="1">
                              <a:latin typeface="Cambria Math" panose="02040503050406030204" pitchFamily="18" charset="0"/>
                            </a:rPr>
                            <m:t>𝐵</m:t>
                          </m:r>
                        </m:sub>
                        <m:sup>
                          <m:r>
                            <a:rPr lang="vi-VN" sz="2400" i="1">
                              <a:latin typeface="Cambria Math" panose="02040503050406030204" pitchFamily="18" charset="0"/>
                            </a:rPr>
                            <m:t>′</m:t>
                          </m:r>
                        </m:sup>
                      </m:sSubSup>
                      <m:r>
                        <a:rPr lang="vi-VN" sz="2400" b="0" i="1" smtClean="0">
                          <a:latin typeface="Cambria Math" panose="02040503050406030204" pitchFamily="18" charset="0"/>
                        </a:rPr>
                        <m:t>=</m:t>
                      </m:r>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1533+8</m:t>
                          </m:r>
                        </m:num>
                        <m:den>
                          <m:r>
                            <a:rPr lang="vi-VN" sz="2400" b="0" i="1" smtClean="0">
                              <a:latin typeface="Cambria Math" panose="02040503050406030204" pitchFamily="18" charset="0"/>
                            </a:rPr>
                            <m:t>1533−9</m:t>
                          </m:r>
                        </m:den>
                      </m:f>
                      <m:r>
                        <a:rPr lang="vi-VN" sz="2400" b="0" i="1" smtClean="0">
                          <a:latin typeface="Cambria Math" panose="02040503050406030204" pitchFamily="18" charset="0"/>
                        </a:rPr>
                        <m:t>.1415,6=1431,39 (</m:t>
                      </m:r>
                      <m:r>
                        <a:rPr lang="vi-VN" sz="2400" b="0" i="1" smtClean="0">
                          <a:latin typeface="Cambria Math" panose="02040503050406030204" pitchFamily="18" charset="0"/>
                        </a:rPr>
                        <m:t>𝐻𝑧</m:t>
                      </m:r>
                      <m:r>
                        <a:rPr lang="vi-VN" sz="2400" b="0" i="1" smtClean="0">
                          <a:latin typeface="Cambria Math" panose="02040503050406030204" pitchFamily="18" charset="0"/>
                        </a:rPr>
                        <m:t>)</m:t>
                      </m:r>
                    </m:oMath>
                  </m:oMathPara>
                </a14:m>
                <a:endParaRPr lang="vi-VN" sz="2400" dirty="0">
                  <a:latin typeface="Times New Roman" panose="02020603050405020304" pitchFamily="18" charset="0"/>
                  <a:cs typeface="Times New Roman" panose="02020603050405020304" pitchFamily="18" charset="0"/>
                </a:endParaRPr>
              </a:p>
            </p:txBody>
          </p:sp>
        </mc:Choice>
        <mc:Fallback xmlns="">
          <p:sp>
            <p:nvSpPr>
              <p:cNvPr id="3" name="Hộp Văn bản 2">
                <a:extLst>
                  <a:ext uri="{FF2B5EF4-FFF2-40B4-BE49-F238E27FC236}">
                    <a16:creationId xmlns:a16="http://schemas.microsoft.com/office/drawing/2014/main" id="{B26FD00F-3A0A-461C-A1D7-70DC7A01E7F1}"/>
                  </a:ext>
                </a:extLst>
              </p:cNvPr>
              <p:cNvSpPr txBox="1">
                <a:spLocks noRot="1" noChangeAspect="1" noMove="1" noResize="1" noEditPoints="1" noAdjustHandles="1" noChangeArrowheads="1" noChangeShapeType="1" noTextEdit="1"/>
              </p:cNvSpPr>
              <p:nvPr/>
            </p:nvSpPr>
            <p:spPr>
              <a:xfrm>
                <a:off x="1384917" y="2512381"/>
                <a:ext cx="10573304" cy="3093283"/>
              </a:xfrm>
              <a:prstGeom prst="rect">
                <a:avLst/>
              </a:prstGeom>
              <a:blipFill>
                <a:blip r:embed="rId2"/>
                <a:stretch>
                  <a:fillRect l="-865" t="-1575"/>
                </a:stretch>
              </a:blipFill>
            </p:spPr>
            <p:txBody>
              <a:bodyPr/>
              <a:lstStyle/>
              <a:p>
                <a:r>
                  <a:rPr lang="vi-VN">
                    <a:noFill/>
                  </a:rPr>
                  <a:t> </a:t>
                </a:r>
              </a:p>
            </p:txBody>
          </p:sp>
        </mc:Fallback>
      </mc:AlternateContent>
    </p:spTree>
    <p:extLst>
      <p:ext uri="{BB962C8B-B14F-4D97-AF65-F5344CB8AC3E}">
        <p14:creationId xmlns:p14="http://schemas.microsoft.com/office/powerpoint/2010/main" val="161722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êu đề 5">
            <a:extLst>
              <a:ext uri="{FF2B5EF4-FFF2-40B4-BE49-F238E27FC236}">
                <a16:creationId xmlns:a16="http://schemas.microsoft.com/office/drawing/2014/main" id="{23F21BF9-A5F6-41FB-A543-09C895EA9BC3}"/>
              </a:ext>
            </a:extLst>
          </p:cNvPr>
          <p:cNvSpPr>
            <a:spLocks noGrp="1"/>
          </p:cNvSpPr>
          <p:nvPr>
            <p:ph type="title"/>
          </p:nvPr>
        </p:nvSpPr>
        <p:spPr>
          <a:xfrm>
            <a:off x="765024" y="1215303"/>
            <a:ext cx="9612971" cy="2852737"/>
          </a:xfrm>
        </p:spPr>
        <p:txBody>
          <a:bodyPr/>
          <a:lstStyle/>
          <a:p>
            <a:r>
              <a:rPr lang="vi-VN" dirty="0" err="1">
                <a:latin typeface="Times New Roman" panose="02020603050405020304" pitchFamily="18" charset="0"/>
                <a:cs typeface="Times New Roman" panose="02020603050405020304" pitchFamily="18" charset="0"/>
              </a:rPr>
              <a:t>Chapter</a:t>
            </a:r>
            <a:r>
              <a:rPr lang="vi-VN" dirty="0">
                <a:latin typeface="Times New Roman" panose="02020603050405020304" pitchFamily="18" charset="0"/>
                <a:cs typeface="Times New Roman" panose="02020603050405020304" pitchFamily="18" charset="0"/>
              </a:rPr>
              <a:t> 2:</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LIGHT</a:t>
            </a:r>
          </a:p>
        </p:txBody>
      </p:sp>
    </p:spTree>
    <p:extLst>
      <p:ext uri="{BB962C8B-B14F-4D97-AF65-F5344CB8AC3E}">
        <p14:creationId xmlns:p14="http://schemas.microsoft.com/office/powerpoint/2010/main" val="572180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371600" y="685800"/>
            <a:ext cx="9601200" cy="832282"/>
          </a:xfrm>
        </p:spPr>
        <p:txBody>
          <a:bodyPr>
            <a:normAutofit/>
          </a:bodyPr>
          <a:lstStyle/>
          <a:p>
            <a:r>
              <a:rPr lang="vi-VN" sz="3200" dirty="0"/>
              <a:t>1. The </a:t>
            </a:r>
            <a:r>
              <a:rPr lang="vi-VN" sz="3200" dirty="0" err="1"/>
              <a:t>nature</a:t>
            </a:r>
            <a:r>
              <a:rPr lang="vi-VN" sz="3200" dirty="0"/>
              <a:t> </a:t>
            </a:r>
            <a:r>
              <a:rPr lang="vi-VN" sz="3200" dirty="0" err="1"/>
              <a:t>of</a:t>
            </a:r>
            <a:r>
              <a:rPr lang="vi-VN" sz="3200" dirty="0"/>
              <a:t> </a:t>
            </a:r>
            <a:r>
              <a:rPr lang="vi-VN" sz="3200" dirty="0" err="1"/>
              <a:t>light</a:t>
            </a:r>
            <a:endParaRPr lang="vi-VN" sz="3200" dirty="0"/>
          </a:p>
        </p:txBody>
      </p:sp>
      <mc:AlternateContent xmlns:mc="http://schemas.openxmlformats.org/markup-compatibility/2006" xmlns:a14="http://schemas.microsoft.com/office/drawing/2010/main">
        <mc:Choice Requires="a14">
          <p:sp>
            <p:nvSpPr>
              <p:cNvPr id="5" name="Chỗ dành sẵn cho Nội dung 4">
                <a:extLst>
                  <a:ext uri="{FF2B5EF4-FFF2-40B4-BE49-F238E27FC236}">
                    <a16:creationId xmlns:a16="http://schemas.microsoft.com/office/drawing/2014/main" id="{8F806B85-22D0-4EA1-A904-D1F98D4E9B44}"/>
                  </a:ext>
                </a:extLst>
              </p:cNvPr>
              <p:cNvSpPr>
                <a:spLocks noGrp="1"/>
              </p:cNvSpPr>
              <p:nvPr>
                <p:ph idx="1"/>
              </p:nvPr>
            </p:nvSpPr>
            <p:spPr>
              <a:xfrm>
                <a:off x="1481830" y="1638300"/>
                <a:ext cx="10085773" cy="433637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Light has dual nature: behave likes a wave (diffraction, interference) and behave like a particle (refraction, reflection)</a:t>
                </a:r>
              </a:p>
              <a:p>
                <a:pPr marL="0" indent="0">
                  <a:buNone/>
                </a:pPr>
                <a:r>
                  <a:rPr lang="en-US" sz="2400" dirty="0">
                    <a:latin typeface="Times New Roman" panose="02020603050405020304" pitchFamily="18" charset="0"/>
                    <a:cs typeface="Times New Roman" panose="02020603050405020304" pitchFamily="18" charset="0"/>
                  </a:rPr>
                  <a:t>The energy of photon: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h𝑓</m:t>
                      </m:r>
                      <m:r>
                        <a:rPr lang="en-US" sz="2400" b="0" i="1" smtClean="0">
                          <a:latin typeface="Cambria Math" panose="02040503050406030204" pitchFamily="18" charset="0"/>
                          <a:cs typeface="Times New Roman" panose="02020603050405020304" pitchFamily="18" charset="0"/>
                        </a:rPr>
                        <m:t>= </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h𝑐</m:t>
                          </m:r>
                        </m:num>
                        <m:den>
                          <m:r>
                            <a:rPr lang="vi-VN" sz="2400" i="1">
                              <a:latin typeface="Cambria Math" panose="02040503050406030204" pitchFamily="18" charset="0"/>
                            </a:rPr>
                            <m:t>𝜆</m:t>
                          </m:r>
                        </m:den>
                      </m:f>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c: the speed of light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3.10</m:t>
                        </m:r>
                      </m:e>
                      <m:sup>
                        <m:r>
                          <a:rPr lang="en-US" sz="2400" b="0" i="1" smtClean="0">
                            <a:latin typeface="Cambria Math" panose="02040503050406030204" pitchFamily="18" charset="0"/>
                            <a:cs typeface="Times New Roman" panose="02020603050405020304" pitchFamily="18" charset="0"/>
                          </a:rPr>
                          <m:t>8</m:t>
                        </m:r>
                      </m:sup>
                    </m:sSup>
                    <m:r>
                      <a:rPr lang="en-US" sz="2400" b="0" i="1" smtClean="0">
                        <a:latin typeface="Cambria Math" panose="02040503050406030204" pitchFamily="18" charset="0"/>
                        <a:cs typeface="Times New Roman" panose="02020603050405020304" pitchFamily="18" charset="0"/>
                      </a:rPr>
                      <m:t>𝑚</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𝑠</m:t>
                    </m:r>
                    <m:r>
                      <a:rPr lang="en-US" sz="2400" b="0" i="1" smtClean="0">
                        <a:latin typeface="Cambria Math" panose="02040503050406030204" pitchFamily="18" charset="0"/>
                        <a:cs typeface="Times New Roman" panose="02020603050405020304" pitchFamily="18" charset="0"/>
                      </a:rPr>
                      <m:t>)</m:t>
                    </m:r>
                  </m:oMath>
                </a14:m>
                <a:endParaRPr lang="en-US" sz="2400" b="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h: Planck’s constant (=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6.63.10</m:t>
                        </m:r>
                      </m:e>
                      <m:sup>
                        <m:r>
                          <a:rPr lang="en-US" sz="2400" b="0" i="1" smtClean="0">
                            <a:latin typeface="Cambria Math" panose="02040503050406030204" pitchFamily="18" charset="0"/>
                            <a:cs typeface="Times New Roman" panose="02020603050405020304" pitchFamily="18" charset="0"/>
                          </a:rPr>
                          <m:t>−34</m:t>
                        </m:r>
                      </m:sup>
                    </m:sSup>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𝑠</m:t>
                    </m:r>
                    <m:r>
                      <a:rPr lang="en-US" sz="2400" b="0" i="1" smtClean="0">
                        <a:latin typeface="Cambria Math" panose="02040503050406030204" pitchFamily="18" charset="0"/>
                        <a:cs typeface="Times New Roman" panose="02020603050405020304" pitchFamily="18" charset="0"/>
                      </a:rPr>
                      <m:t>)</m:t>
                    </m:r>
                  </m:oMath>
                </a14:m>
                <a:endParaRPr lang="en-US" sz="2400" b="0" dirty="0">
                  <a:latin typeface="Times New Roman" panose="02020603050405020304" pitchFamily="18" charset="0"/>
                  <a:cs typeface="Times New Roman" panose="02020603050405020304" pitchFamily="18" charset="0"/>
                </a:endParaRPr>
              </a:p>
              <a:p>
                <a:pPr marL="0" indent="0">
                  <a:buNone/>
                </a:pPr>
                <a:endParaRPr lang="vi-VN" sz="2400" dirty="0">
                  <a:latin typeface="Times New Roman" panose="02020603050405020304" pitchFamily="18" charset="0"/>
                  <a:cs typeface="Times New Roman" panose="02020603050405020304" pitchFamily="18" charset="0"/>
                </a:endParaRPr>
              </a:p>
            </p:txBody>
          </p:sp>
        </mc:Choice>
        <mc:Fallback xmlns="">
          <p:sp>
            <p:nvSpPr>
              <p:cNvPr id="5" name="Chỗ dành sẵn cho Nội dung 4">
                <a:extLst>
                  <a:ext uri="{FF2B5EF4-FFF2-40B4-BE49-F238E27FC236}">
                    <a16:creationId xmlns:a16="http://schemas.microsoft.com/office/drawing/2014/main" id="{8F806B85-22D0-4EA1-A904-D1F98D4E9B44}"/>
                  </a:ext>
                </a:extLst>
              </p:cNvPr>
              <p:cNvSpPr>
                <a:spLocks noGrp="1" noRot="1" noChangeAspect="1" noMove="1" noResize="1" noEditPoints="1" noAdjustHandles="1" noChangeArrowheads="1" noChangeShapeType="1" noTextEdit="1"/>
              </p:cNvSpPr>
              <p:nvPr>
                <p:ph idx="1"/>
              </p:nvPr>
            </p:nvSpPr>
            <p:spPr>
              <a:xfrm>
                <a:off x="1481830" y="1638300"/>
                <a:ext cx="10085773" cy="4336372"/>
              </a:xfrm>
              <a:blipFill>
                <a:blip r:embed="rId2"/>
                <a:stretch>
                  <a:fillRect l="-906" t="-1547" r="-725"/>
                </a:stretch>
              </a:blipFill>
            </p:spPr>
            <p:txBody>
              <a:bodyPr/>
              <a:lstStyle/>
              <a:p>
                <a:r>
                  <a:rPr lang="vi-VN">
                    <a:noFill/>
                  </a:rPr>
                  <a:t> </a:t>
                </a:r>
              </a:p>
            </p:txBody>
          </p:sp>
        </mc:Fallback>
      </mc:AlternateContent>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p:spTree>
    <p:extLst>
      <p:ext uri="{BB962C8B-B14F-4D97-AF65-F5344CB8AC3E}">
        <p14:creationId xmlns:p14="http://schemas.microsoft.com/office/powerpoint/2010/main" val="793822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371600" y="685800"/>
            <a:ext cx="9601200" cy="832282"/>
          </a:xfrm>
        </p:spPr>
        <p:txBody>
          <a:bodyPr>
            <a:normAutofit fontScale="90000"/>
          </a:bodyPr>
          <a:lstStyle/>
          <a:p>
            <a:r>
              <a:rPr lang="vi-VN" sz="3600" dirty="0"/>
              <a:t>2. </a:t>
            </a:r>
            <a:r>
              <a:rPr lang="vi-VN" sz="3600" dirty="0" err="1"/>
              <a:t>Interference</a:t>
            </a:r>
            <a:br>
              <a:rPr lang="vi-VN" sz="3200" dirty="0"/>
            </a:br>
            <a:r>
              <a:rPr lang="vi-VN" sz="2700" dirty="0"/>
              <a:t>2.1 </a:t>
            </a:r>
            <a:r>
              <a:rPr lang="vi-VN" sz="2700" dirty="0" err="1"/>
              <a:t>Interference</a:t>
            </a:r>
            <a:r>
              <a:rPr lang="vi-VN" sz="2700" dirty="0"/>
              <a:t> </a:t>
            </a:r>
            <a:r>
              <a:rPr lang="vi-VN" sz="2700" dirty="0" err="1"/>
              <a:t>of</a:t>
            </a:r>
            <a:r>
              <a:rPr lang="vi-VN" sz="2700" dirty="0"/>
              <a:t> </a:t>
            </a:r>
            <a:r>
              <a:rPr lang="vi-VN" sz="2700" dirty="0" err="1"/>
              <a:t>light</a:t>
            </a:r>
            <a:r>
              <a:rPr lang="vi-VN" sz="2700" dirty="0"/>
              <a:t> (</a:t>
            </a:r>
            <a:r>
              <a:rPr lang="vi-VN" sz="2700" dirty="0" err="1"/>
              <a:t>Young’s</a:t>
            </a:r>
            <a:r>
              <a:rPr lang="vi-VN" sz="2700" dirty="0"/>
              <a:t> </a:t>
            </a:r>
            <a:r>
              <a:rPr lang="vi-VN" sz="2700" dirty="0" err="1"/>
              <a:t>experiment</a:t>
            </a:r>
            <a:r>
              <a:rPr lang="vi-VN" sz="2700" dirty="0"/>
              <a:t>)</a:t>
            </a:r>
          </a:p>
        </p:txBody>
      </p:sp>
      <mc:AlternateContent xmlns:mc="http://schemas.openxmlformats.org/markup-compatibility/2006" xmlns:a14="http://schemas.microsoft.com/office/drawing/2010/main">
        <mc:Choice Requires="a14">
          <p:sp>
            <p:nvSpPr>
              <p:cNvPr id="5" name="Chỗ dành sẵn cho Nội dung 4">
                <a:extLst>
                  <a:ext uri="{FF2B5EF4-FFF2-40B4-BE49-F238E27FC236}">
                    <a16:creationId xmlns:a16="http://schemas.microsoft.com/office/drawing/2014/main" id="{8F806B85-22D0-4EA1-A904-D1F98D4E9B44}"/>
                  </a:ext>
                </a:extLst>
              </p:cNvPr>
              <p:cNvSpPr>
                <a:spLocks noGrp="1"/>
              </p:cNvSpPr>
              <p:nvPr>
                <p:ph idx="1"/>
              </p:nvPr>
            </p:nvSpPr>
            <p:spPr>
              <a:xfrm>
                <a:off x="1481830" y="1638300"/>
                <a:ext cx="10085773" cy="433637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For the interference of light, we have:</a:t>
                </a:r>
              </a:p>
              <a:p>
                <a:pPr marL="0" indent="0" algn="ctr">
                  <a:buNone/>
                </a:pPr>
                <a14:m>
                  <m:oMath xmlns:m="http://schemas.openxmlformats.org/officeDocument/2006/math">
                    <m:r>
                      <a:rPr lang="vi-VN" sz="2400" b="0" i="1">
                        <a:latin typeface="Cambria Math" panose="02040503050406030204" pitchFamily="18" charset="0"/>
                      </a:rPr>
                      <m:t>𝛿</m:t>
                    </m:r>
                    <m:r>
                      <a:rPr lang="vi-VN" sz="2400" b="0" i="1">
                        <a:latin typeface="Cambria Math" panose="02040503050406030204" pitchFamily="18" charset="0"/>
                      </a:rPr>
                      <m:t>=</m:t>
                    </m:r>
                    <m:sSub>
                      <m:sSubPr>
                        <m:ctrlPr>
                          <a:rPr lang="vi-VN" sz="2400" i="1">
                            <a:latin typeface="Cambria Math" panose="02040503050406030204" pitchFamily="18" charset="0"/>
                          </a:rPr>
                        </m:ctrlPr>
                      </m:sSubPr>
                      <m:e>
                        <m:r>
                          <a:rPr lang="vi-VN" sz="2400" b="0" i="1">
                            <a:latin typeface="Cambria Math" panose="02040503050406030204" pitchFamily="18" charset="0"/>
                          </a:rPr>
                          <m:t>𝑑</m:t>
                        </m:r>
                      </m:e>
                      <m:sub>
                        <m:r>
                          <a:rPr lang="vi-VN" sz="2400" b="0" i="1">
                            <a:latin typeface="Cambria Math" panose="02040503050406030204" pitchFamily="18" charset="0"/>
                          </a:rPr>
                          <m:t>1</m:t>
                        </m:r>
                      </m:sub>
                    </m:sSub>
                    <m:r>
                      <a:rPr lang="vi-VN" sz="2400" b="0" i="1">
                        <a:latin typeface="Cambria Math" panose="02040503050406030204" pitchFamily="18" charset="0"/>
                      </a:rPr>
                      <m:t>−</m:t>
                    </m:r>
                    <m:sSub>
                      <m:sSubPr>
                        <m:ctrlPr>
                          <a:rPr lang="vi-VN" sz="2400" i="1">
                            <a:latin typeface="Cambria Math" panose="02040503050406030204" pitchFamily="18" charset="0"/>
                          </a:rPr>
                        </m:ctrlPr>
                      </m:sSubPr>
                      <m:e>
                        <m:r>
                          <a:rPr lang="vi-VN" sz="2400" b="0" i="1">
                            <a:latin typeface="Cambria Math" panose="02040503050406030204" pitchFamily="18" charset="0"/>
                          </a:rPr>
                          <m:t>𝑑</m:t>
                        </m:r>
                      </m:e>
                      <m:sub>
                        <m:r>
                          <a:rPr lang="vi-VN" sz="2400" b="0" i="1">
                            <a:latin typeface="Cambria Math" panose="02040503050406030204" pitchFamily="18" charset="0"/>
                          </a:rPr>
                          <m:t>2</m:t>
                        </m:r>
                      </m:sub>
                    </m:sSub>
                  </m:oMath>
                </a14:m>
                <a:r>
                  <a:rPr lang="vi-VN" sz="2400" dirty="0">
                    <a:latin typeface="Times New Roman" panose="02020603050405020304" pitchFamily="18" charset="0"/>
                    <a:cs typeface="Times New Roman" panose="02020603050405020304" pitchFamily="18" charset="0"/>
                  </a:rPr>
                  <a:t> </a:t>
                </a:r>
                <a14:m>
                  <m:oMath xmlns:m="http://schemas.openxmlformats.org/officeDocument/2006/math">
                    <m:r>
                      <a:rPr lang="vi-VN" sz="2400" i="1" dirty="0" smtClean="0">
                        <a:latin typeface="Cambria Math" panose="02040503050406030204" pitchFamily="18" charset="0"/>
                        <a:ea typeface="Cambria Math" panose="02040503050406030204" pitchFamily="18" charset="0"/>
                        <a:cs typeface="Times New Roman" panose="02020603050405020304" pitchFamily="18" charset="0"/>
                      </a:rPr>
                      <m:t>~</m:t>
                    </m:r>
                    <m:r>
                      <a:rPr lang="vi-VN" sz="2400" b="0" i="1" dirty="0" smtClean="0">
                        <a:latin typeface="Cambria Math" panose="02040503050406030204" pitchFamily="18" charset="0"/>
                        <a:ea typeface="Cambria Math" panose="02040503050406030204" pitchFamily="18" charset="0"/>
                        <a:cs typeface="Times New Roman" panose="02020603050405020304" pitchFamily="18" charset="0"/>
                      </a:rPr>
                      <m:t> </m:t>
                    </m:r>
                    <m:r>
                      <a:rPr lang="vi-VN" sz="2400" b="0" i="1" dirty="0" smtClean="0">
                        <a:latin typeface="Cambria Math" panose="02040503050406030204" pitchFamily="18" charset="0"/>
                        <a:ea typeface="Cambria Math" panose="02040503050406030204" pitchFamily="18" charset="0"/>
                        <a:cs typeface="Times New Roman" panose="02020603050405020304" pitchFamily="18" charset="0"/>
                      </a:rPr>
                      <m:t>𝑑𝑠𝑖𝑛</m:t>
                    </m:r>
                    <m:r>
                      <a:rPr lang="vi-VN" sz="2400" i="1" dirty="0" smtClean="0">
                        <a:latin typeface="Cambria Math" panose="02040503050406030204" pitchFamily="18" charset="0"/>
                      </a:rPr>
                      <m:t>𝜃</m:t>
                    </m:r>
                    <m:r>
                      <a:rPr lang="vi-VN" sz="2400" b="0" i="1" dirty="0" smtClean="0">
                        <a:latin typeface="Cambria Math" panose="02040503050406030204" pitchFamily="18" charset="0"/>
                      </a:rPr>
                      <m:t> </m:t>
                    </m:r>
                    <m:r>
                      <a:rPr lang="vi-VN" sz="2400" b="0" i="1" dirty="0" smtClean="0">
                        <a:latin typeface="Cambria Math" panose="02040503050406030204" pitchFamily="18" charset="0"/>
                        <a:ea typeface="Cambria Math" panose="02040503050406030204" pitchFamily="18" charset="0"/>
                      </a:rPr>
                      <m:t>~</m:t>
                    </m:r>
                    <m:r>
                      <a:rPr lang="vi-VN" sz="2400" b="0" i="1" dirty="0" smtClean="0">
                        <a:latin typeface="Cambria Math" panose="02040503050406030204" pitchFamily="18" charset="0"/>
                        <a:ea typeface="Cambria Math" panose="02040503050406030204" pitchFamily="18" charset="0"/>
                      </a:rPr>
                      <m:t>𝑑𝑡𝑎𝑛</m:t>
                    </m:r>
                    <m:r>
                      <a:rPr lang="vi-VN" sz="2400" i="1" dirty="0" smtClean="0">
                        <a:latin typeface="Cambria Math" panose="02040503050406030204" pitchFamily="18" charset="0"/>
                      </a:rPr>
                      <m:t>𝜃</m:t>
                    </m:r>
                    <m:r>
                      <a:rPr lang="vi-VN" sz="2400" b="0" i="1" dirty="0" smtClean="0">
                        <a:latin typeface="Cambria Math" panose="02040503050406030204" pitchFamily="18" charset="0"/>
                      </a:rPr>
                      <m:t>= </m:t>
                    </m:r>
                    <m:f>
                      <m:fPr>
                        <m:ctrlPr>
                          <a:rPr lang="vi-VN" sz="2400" i="1" dirty="0" smtClean="0">
                            <a:latin typeface="Cambria Math" panose="02040503050406030204" pitchFamily="18" charset="0"/>
                          </a:rPr>
                        </m:ctrlPr>
                      </m:fPr>
                      <m:num>
                        <m:r>
                          <a:rPr lang="vi-VN" sz="2400" dirty="0">
                            <a:latin typeface="Cambria Math" panose="02040503050406030204" pitchFamily="18" charset="0"/>
                          </a:rPr>
                          <m:t>ⅆ</m:t>
                        </m:r>
                        <m:r>
                          <a:rPr lang="vi-VN" sz="2400" i="1" dirty="0">
                            <a:latin typeface="Cambria Math" panose="02040503050406030204" pitchFamily="18" charset="0"/>
                          </a:rPr>
                          <m:t>𝑦</m:t>
                        </m:r>
                      </m:num>
                      <m:den>
                        <m:r>
                          <a:rPr lang="vi-VN" sz="2400" i="1" dirty="0">
                            <a:latin typeface="Cambria Math" panose="02040503050406030204" pitchFamily="18" charset="0"/>
                          </a:rPr>
                          <m:t>𝐿</m:t>
                        </m:r>
                      </m:den>
                    </m:f>
                  </m:oMath>
                </a14:m>
                <a:endParaRPr lang="vi-VN" sz="2400" dirty="0">
                  <a:latin typeface="Times New Roman" panose="02020603050405020304" pitchFamily="18" charset="0"/>
                </a:endParaRPr>
              </a:p>
              <a:p>
                <a:pPr marL="0" indent="0">
                  <a:buNone/>
                </a:pPr>
                <a:r>
                  <a:rPr lang="vi-VN" sz="2400" dirty="0" err="1">
                    <a:latin typeface="Times New Roman" panose="02020603050405020304" pitchFamily="18" charset="0"/>
                    <a:cs typeface="Times New Roman" panose="02020603050405020304" pitchFamily="18" charset="0"/>
                  </a:rPr>
                  <a:t>Therefore</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position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of</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bright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fringe</a:t>
                </a:r>
                <a:r>
                  <a:rPr lang="vi-VN" sz="2400" dirty="0">
                    <a:latin typeface="Times New Roman" panose="02020603050405020304" pitchFamily="18" charset="0"/>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r>
                        <a:rPr lang="vi-VN" sz="2400" i="1">
                          <a:latin typeface="Cambria Math" panose="02040503050406030204" pitchFamily="18" charset="0"/>
                        </a:rPr>
                        <m:t>𝛿</m:t>
                      </m:r>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𝑑</m:t>
                          </m:r>
                        </m:e>
                        <m:sub>
                          <m:r>
                            <a:rPr lang="vi-VN" sz="2400" i="1">
                              <a:latin typeface="Cambria Math" panose="02040503050406030204" pitchFamily="18" charset="0"/>
                            </a:rPr>
                            <m:t>1</m:t>
                          </m:r>
                        </m:sub>
                      </m:sSub>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𝑑</m:t>
                          </m:r>
                        </m:e>
                        <m:sub>
                          <m:r>
                            <a:rPr lang="vi-VN" sz="2400" i="1">
                              <a:latin typeface="Cambria Math" panose="02040503050406030204" pitchFamily="18" charset="0"/>
                            </a:rPr>
                            <m:t>2</m:t>
                          </m:r>
                        </m:sub>
                      </m:sSub>
                      <m:r>
                        <a:rPr lang="vi-VN" sz="2400" dirty="0">
                          <a:latin typeface="Cambria Math" panose="02040503050406030204" pitchFamily="18" charset="0"/>
                          <a:ea typeface="Cambria Math" panose="02040503050406030204" pitchFamily="18" charset="0"/>
                        </a:rPr>
                        <m:t>~</m:t>
                      </m:r>
                      <m:f>
                        <m:fPr>
                          <m:ctrlPr>
                            <a:rPr lang="vi-VN" sz="2400" i="1" dirty="0">
                              <a:latin typeface="Cambria Math" panose="02040503050406030204" pitchFamily="18" charset="0"/>
                            </a:rPr>
                          </m:ctrlPr>
                        </m:fPr>
                        <m:num>
                          <m:r>
                            <a:rPr lang="vi-VN" sz="2400" dirty="0">
                              <a:latin typeface="Cambria Math" panose="02040503050406030204" pitchFamily="18" charset="0"/>
                            </a:rPr>
                            <m:t>ⅆ</m:t>
                          </m:r>
                          <m:r>
                            <a:rPr lang="vi-VN" sz="2400" i="1" dirty="0">
                              <a:latin typeface="Cambria Math" panose="02040503050406030204" pitchFamily="18" charset="0"/>
                            </a:rPr>
                            <m:t>𝑦</m:t>
                          </m:r>
                        </m:num>
                        <m:den>
                          <m:r>
                            <a:rPr lang="vi-VN" sz="2400" i="1" dirty="0">
                              <a:latin typeface="Cambria Math" panose="02040503050406030204" pitchFamily="18" charset="0"/>
                            </a:rPr>
                            <m:t>𝐿</m:t>
                          </m:r>
                        </m:den>
                      </m:f>
                      <m:r>
                        <a:rPr lang="vi-VN" sz="2400" b="0" i="1" dirty="0" smtClean="0">
                          <a:latin typeface="Cambria Math" panose="02040503050406030204" pitchFamily="18" charset="0"/>
                        </a:rPr>
                        <m:t>=</m:t>
                      </m:r>
                      <m:r>
                        <a:rPr lang="vi-VN" sz="2400" b="0" i="1" dirty="0" smtClean="0">
                          <a:latin typeface="Cambria Math" panose="02040503050406030204" pitchFamily="18" charset="0"/>
                        </a:rPr>
                        <m:t>𝑘</m:t>
                      </m:r>
                      <m:r>
                        <a:rPr lang="vi-VN" sz="2400" i="1">
                          <a:latin typeface="Cambria Math" panose="02040503050406030204" pitchFamily="18" charset="0"/>
                        </a:rPr>
                        <m:t>𝜆</m:t>
                      </m:r>
                      <m:r>
                        <a:rPr lang="vi-VN" sz="2400" b="0" i="0" smtClean="0">
                          <a:latin typeface="Cambria Math" panose="02040503050406030204" pitchFamily="18" charset="0"/>
                        </a:rPr>
                        <m:t>⇒ </m:t>
                      </m:r>
                      <m:sSub>
                        <m:sSubPr>
                          <m:ctrlPr>
                            <a:rPr lang="vi-VN" sz="2400" i="1" dirty="0" smtClean="0">
                              <a:latin typeface="Cambria Math" panose="02040503050406030204" pitchFamily="18" charset="0"/>
                            </a:rPr>
                          </m:ctrlPr>
                        </m:sSubPr>
                        <m:e>
                          <m:r>
                            <a:rPr lang="vi-VN" sz="2400" i="1" dirty="0">
                              <a:latin typeface="Cambria Math" panose="02040503050406030204" pitchFamily="18" charset="0"/>
                            </a:rPr>
                            <m:t>𝑦</m:t>
                          </m:r>
                        </m:e>
                        <m:sub>
                          <m:r>
                            <a:rPr lang="vi-VN" sz="2400" i="1" dirty="0">
                              <a:latin typeface="Cambria Math" panose="02040503050406030204" pitchFamily="18" charset="0"/>
                            </a:rPr>
                            <m:t>𝑏</m:t>
                          </m:r>
                          <m:r>
                            <a:rPr lang="vi-VN" sz="2400" b="0" i="1" dirty="0" smtClean="0">
                              <a:latin typeface="Cambria Math" panose="02040503050406030204" pitchFamily="18" charset="0"/>
                            </a:rPr>
                            <m:t>𝑟𝑖𝑔h𝑡</m:t>
                          </m:r>
                          <m:r>
                            <a:rPr lang="vi-VN" sz="2400" b="0" i="1" dirty="0" smtClean="0">
                              <a:latin typeface="Cambria Math" panose="02040503050406030204" pitchFamily="18" charset="0"/>
                            </a:rPr>
                            <m:t> </m:t>
                          </m:r>
                        </m:sub>
                      </m:sSub>
                      <m:r>
                        <a:rPr lang="vi-VN" sz="2400" b="0" i="1" dirty="0" smtClean="0">
                          <a:latin typeface="Cambria Math" panose="02040503050406030204" pitchFamily="18" charset="0"/>
                        </a:rPr>
                        <m:t>=</m:t>
                      </m:r>
                      <m:r>
                        <a:rPr lang="vi-VN" sz="2400" b="0" i="1" dirty="0" smtClean="0">
                          <a:latin typeface="Cambria Math" panose="02040503050406030204" pitchFamily="18" charset="0"/>
                        </a:rPr>
                        <m:t>𝑘</m:t>
                      </m:r>
                      <m:f>
                        <m:fPr>
                          <m:ctrlPr>
                            <a:rPr lang="vi-VN" sz="2400" b="0" i="1" dirty="0" smtClean="0">
                              <a:latin typeface="Cambria Math" panose="02040503050406030204" pitchFamily="18" charset="0"/>
                            </a:rPr>
                          </m:ctrlPr>
                        </m:fPr>
                        <m:num>
                          <m:r>
                            <a:rPr lang="vi-VN" sz="2400" b="0" i="1" dirty="0" smtClean="0">
                              <a:latin typeface="Cambria Math" panose="02040503050406030204" pitchFamily="18" charset="0"/>
                            </a:rPr>
                            <m:t>𝐿</m:t>
                          </m:r>
                        </m:num>
                        <m:den>
                          <m:r>
                            <a:rPr lang="vi-VN" sz="2400" b="0" i="1" dirty="0" smtClean="0">
                              <a:latin typeface="Cambria Math" panose="02040503050406030204" pitchFamily="18" charset="0"/>
                            </a:rPr>
                            <m:t>𝑑</m:t>
                          </m:r>
                        </m:den>
                      </m:f>
                      <m:r>
                        <a:rPr lang="vi-VN" sz="2400" i="1">
                          <a:latin typeface="Cambria Math" panose="02040503050406030204" pitchFamily="18" charset="0"/>
                        </a:rPr>
                        <m:t>𝜆</m:t>
                      </m:r>
                      <m:r>
                        <a:rPr lang="vi-VN" sz="2400" b="0" i="1" smtClean="0">
                          <a:latin typeface="Cambria Math" panose="02040503050406030204" pitchFamily="18" charset="0"/>
                        </a:rPr>
                        <m:t>=</m:t>
                      </m:r>
                      <m:r>
                        <a:rPr lang="vi-VN" sz="2400" b="0" i="1" smtClean="0">
                          <a:latin typeface="Cambria Math" panose="02040503050406030204" pitchFamily="18" charset="0"/>
                        </a:rPr>
                        <m:t>𝑘𝑖</m:t>
                      </m:r>
                    </m:oMath>
                  </m:oMathPara>
                </a14:m>
                <a:endParaRPr lang="vi-VN" sz="2400" dirty="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The </a:t>
                </a:r>
                <a:r>
                  <a:rPr lang="vi-VN" sz="2400" dirty="0" err="1">
                    <a:latin typeface="Times New Roman" panose="02020603050405020304" pitchFamily="18" charset="0"/>
                    <a:cs typeface="Times New Roman" panose="02020603050405020304" pitchFamily="18" charset="0"/>
                  </a:rPr>
                  <a:t>position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of</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dark</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fringe</a:t>
                </a:r>
                <a:endParaRPr lang="vi-VN"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vi-VN" sz="2400" i="1">
                          <a:latin typeface="Cambria Math" panose="02040503050406030204" pitchFamily="18" charset="0"/>
                        </a:rPr>
                        <m:t>𝛿</m:t>
                      </m:r>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𝑑</m:t>
                          </m:r>
                        </m:e>
                        <m:sub>
                          <m:r>
                            <a:rPr lang="vi-VN" sz="2400" i="1">
                              <a:latin typeface="Cambria Math" panose="02040503050406030204" pitchFamily="18" charset="0"/>
                            </a:rPr>
                            <m:t>1</m:t>
                          </m:r>
                        </m:sub>
                      </m:sSub>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𝑑</m:t>
                          </m:r>
                        </m:e>
                        <m:sub>
                          <m:r>
                            <a:rPr lang="vi-VN" sz="2400" i="1">
                              <a:latin typeface="Cambria Math" panose="02040503050406030204" pitchFamily="18" charset="0"/>
                            </a:rPr>
                            <m:t>2</m:t>
                          </m:r>
                        </m:sub>
                      </m:sSub>
                      <m:r>
                        <a:rPr lang="vi-VN" sz="2400" dirty="0">
                          <a:latin typeface="Cambria Math" panose="02040503050406030204" pitchFamily="18" charset="0"/>
                          <a:ea typeface="Cambria Math" panose="02040503050406030204" pitchFamily="18" charset="0"/>
                        </a:rPr>
                        <m:t>~</m:t>
                      </m:r>
                      <m:f>
                        <m:fPr>
                          <m:ctrlPr>
                            <a:rPr lang="vi-VN" sz="2400" i="1" dirty="0">
                              <a:latin typeface="Cambria Math" panose="02040503050406030204" pitchFamily="18" charset="0"/>
                            </a:rPr>
                          </m:ctrlPr>
                        </m:fPr>
                        <m:num>
                          <m:r>
                            <a:rPr lang="vi-VN" sz="2400" dirty="0">
                              <a:latin typeface="Cambria Math" panose="02040503050406030204" pitchFamily="18" charset="0"/>
                            </a:rPr>
                            <m:t>ⅆ</m:t>
                          </m:r>
                          <m:r>
                            <a:rPr lang="vi-VN" sz="2400" i="1" dirty="0">
                              <a:latin typeface="Cambria Math" panose="02040503050406030204" pitchFamily="18" charset="0"/>
                            </a:rPr>
                            <m:t>𝑦</m:t>
                          </m:r>
                        </m:num>
                        <m:den>
                          <m:r>
                            <a:rPr lang="vi-VN" sz="2400" i="1" dirty="0">
                              <a:latin typeface="Cambria Math" panose="02040503050406030204" pitchFamily="18" charset="0"/>
                            </a:rPr>
                            <m:t>𝐿</m:t>
                          </m:r>
                        </m:den>
                      </m:f>
                      <m:r>
                        <a:rPr lang="vi-VN" sz="2400" i="1" dirty="0">
                          <a:latin typeface="Cambria Math" panose="02040503050406030204" pitchFamily="18" charset="0"/>
                        </a:rPr>
                        <m:t>=</m:t>
                      </m:r>
                      <m:d>
                        <m:dPr>
                          <m:ctrlPr>
                            <a:rPr lang="vi-VN" sz="2400" b="0" i="1" dirty="0" smtClean="0">
                              <a:latin typeface="Cambria Math" panose="02040503050406030204" pitchFamily="18" charset="0"/>
                            </a:rPr>
                          </m:ctrlPr>
                        </m:dPr>
                        <m:e>
                          <m:r>
                            <a:rPr lang="vi-VN" sz="2400" b="0" i="1" dirty="0" smtClean="0">
                              <a:latin typeface="Cambria Math" panose="02040503050406030204" pitchFamily="18" charset="0"/>
                            </a:rPr>
                            <m:t>𝑘</m:t>
                          </m:r>
                          <m:r>
                            <a:rPr lang="vi-VN" sz="2400" b="0" i="1" dirty="0" smtClean="0">
                              <a:latin typeface="Cambria Math" panose="02040503050406030204" pitchFamily="18" charset="0"/>
                            </a:rPr>
                            <m:t>+</m:t>
                          </m:r>
                          <m:f>
                            <m:fPr>
                              <m:ctrlPr>
                                <a:rPr lang="vi-VN" sz="2400" b="0" i="1" dirty="0" smtClean="0">
                                  <a:latin typeface="Cambria Math" panose="02040503050406030204" pitchFamily="18" charset="0"/>
                                </a:rPr>
                              </m:ctrlPr>
                            </m:fPr>
                            <m:num>
                              <m:r>
                                <a:rPr lang="vi-VN" sz="2400" b="0" i="1" dirty="0" smtClean="0">
                                  <a:latin typeface="Cambria Math" panose="02040503050406030204" pitchFamily="18" charset="0"/>
                                </a:rPr>
                                <m:t>1</m:t>
                              </m:r>
                            </m:num>
                            <m:den>
                              <m:r>
                                <a:rPr lang="vi-VN" sz="2400" b="0" i="1" dirty="0" smtClean="0">
                                  <a:latin typeface="Cambria Math" panose="02040503050406030204" pitchFamily="18" charset="0"/>
                                </a:rPr>
                                <m:t>2</m:t>
                              </m:r>
                            </m:den>
                          </m:f>
                        </m:e>
                      </m:d>
                      <m:r>
                        <a:rPr lang="vi-VN" sz="2400" i="1">
                          <a:latin typeface="Cambria Math" panose="02040503050406030204" pitchFamily="18" charset="0"/>
                        </a:rPr>
                        <m:t>𝜆</m:t>
                      </m:r>
                      <m:r>
                        <a:rPr lang="vi-VN" sz="2400">
                          <a:latin typeface="Cambria Math" panose="02040503050406030204" pitchFamily="18" charset="0"/>
                        </a:rPr>
                        <m:t>⇒ </m:t>
                      </m:r>
                      <m:sSub>
                        <m:sSubPr>
                          <m:ctrlPr>
                            <a:rPr lang="vi-VN" sz="2400" i="1" dirty="0">
                              <a:latin typeface="Cambria Math" panose="02040503050406030204" pitchFamily="18" charset="0"/>
                            </a:rPr>
                          </m:ctrlPr>
                        </m:sSubPr>
                        <m:e>
                          <m:r>
                            <a:rPr lang="vi-VN" sz="2400" i="1" dirty="0">
                              <a:latin typeface="Cambria Math" panose="02040503050406030204" pitchFamily="18" charset="0"/>
                            </a:rPr>
                            <m:t>𝑦</m:t>
                          </m:r>
                        </m:e>
                        <m:sub>
                          <m:r>
                            <a:rPr lang="vi-VN" sz="2400" i="1" dirty="0">
                              <a:latin typeface="Cambria Math" panose="02040503050406030204" pitchFamily="18" charset="0"/>
                            </a:rPr>
                            <m:t>𝑏𝑟𝑖𝑔h𝑡</m:t>
                          </m:r>
                          <m:r>
                            <a:rPr lang="vi-VN" sz="2400" i="1" dirty="0">
                              <a:latin typeface="Cambria Math" panose="02040503050406030204" pitchFamily="18" charset="0"/>
                            </a:rPr>
                            <m:t> </m:t>
                          </m:r>
                        </m:sub>
                      </m:sSub>
                      <m:r>
                        <a:rPr lang="vi-VN" sz="2400" i="1" dirty="0">
                          <a:latin typeface="Cambria Math" panose="02040503050406030204" pitchFamily="18" charset="0"/>
                        </a:rPr>
                        <m:t>=</m:t>
                      </m:r>
                      <m:d>
                        <m:dPr>
                          <m:ctrlPr>
                            <a:rPr lang="vi-VN" sz="2400" b="0" i="1" dirty="0" smtClean="0">
                              <a:latin typeface="Cambria Math" panose="02040503050406030204" pitchFamily="18" charset="0"/>
                            </a:rPr>
                          </m:ctrlPr>
                        </m:dPr>
                        <m:e>
                          <m:r>
                            <a:rPr lang="vi-VN" sz="2400" b="0" i="1" dirty="0" smtClean="0">
                              <a:latin typeface="Cambria Math" panose="02040503050406030204" pitchFamily="18" charset="0"/>
                            </a:rPr>
                            <m:t>𝑘</m:t>
                          </m:r>
                          <m:r>
                            <a:rPr lang="vi-VN" sz="2400" b="0" i="1" dirty="0" smtClean="0">
                              <a:latin typeface="Cambria Math" panose="02040503050406030204" pitchFamily="18" charset="0"/>
                            </a:rPr>
                            <m:t>+</m:t>
                          </m:r>
                          <m:f>
                            <m:fPr>
                              <m:ctrlPr>
                                <a:rPr lang="vi-VN" sz="2400" b="0" i="1" dirty="0" smtClean="0">
                                  <a:latin typeface="Cambria Math" panose="02040503050406030204" pitchFamily="18" charset="0"/>
                                </a:rPr>
                              </m:ctrlPr>
                            </m:fPr>
                            <m:num>
                              <m:r>
                                <a:rPr lang="vi-VN" sz="2400" b="0" i="1" dirty="0" smtClean="0">
                                  <a:latin typeface="Cambria Math" panose="02040503050406030204" pitchFamily="18" charset="0"/>
                                </a:rPr>
                                <m:t>1</m:t>
                              </m:r>
                            </m:num>
                            <m:den>
                              <m:r>
                                <a:rPr lang="vi-VN" sz="2400" b="0" i="1" dirty="0" smtClean="0">
                                  <a:latin typeface="Cambria Math" panose="02040503050406030204" pitchFamily="18" charset="0"/>
                                </a:rPr>
                                <m:t>2</m:t>
                              </m:r>
                            </m:den>
                          </m:f>
                        </m:e>
                      </m:d>
                      <m:f>
                        <m:fPr>
                          <m:ctrlPr>
                            <a:rPr lang="vi-VN" sz="2400" i="1" dirty="0">
                              <a:latin typeface="Cambria Math" panose="02040503050406030204" pitchFamily="18" charset="0"/>
                            </a:rPr>
                          </m:ctrlPr>
                        </m:fPr>
                        <m:num>
                          <m:r>
                            <a:rPr lang="vi-VN" sz="2400" i="1" dirty="0">
                              <a:latin typeface="Cambria Math" panose="02040503050406030204" pitchFamily="18" charset="0"/>
                            </a:rPr>
                            <m:t>𝐿</m:t>
                          </m:r>
                        </m:num>
                        <m:den>
                          <m:r>
                            <a:rPr lang="vi-VN" sz="2400" i="1" dirty="0">
                              <a:latin typeface="Cambria Math" panose="02040503050406030204" pitchFamily="18" charset="0"/>
                            </a:rPr>
                            <m:t>𝑑</m:t>
                          </m:r>
                        </m:den>
                      </m:f>
                      <m:r>
                        <a:rPr lang="vi-VN" sz="2400" i="1">
                          <a:latin typeface="Cambria Math" panose="02040503050406030204" pitchFamily="18" charset="0"/>
                        </a:rPr>
                        <m:t>𝜆</m:t>
                      </m:r>
                      <m:r>
                        <a:rPr lang="vi-VN" sz="2400" b="0" i="1" smtClean="0">
                          <a:latin typeface="Cambria Math" panose="02040503050406030204" pitchFamily="18" charset="0"/>
                        </a:rPr>
                        <m:t>=</m:t>
                      </m:r>
                      <m:d>
                        <m:dPr>
                          <m:ctrlPr>
                            <a:rPr lang="vi-VN" sz="2400" b="0" i="1" smtClean="0">
                              <a:latin typeface="Cambria Math" panose="02040503050406030204" pitchFamily="18" charset="0"/>
                            </a:rPr>
                          </m:ctrlPr>
                        </m:dPr>
                        <m:e>
                          <m:r>
                            <a:rPr lang="vi-VN" sz="2400" b="0" i="1" smtClean="0">
                              <a:latin typeface="Cambria Math" panose="02040503050406030204" pitchFamily="18" charset="0"/>
                            </a:rPr>
                            <m:t>𝑘</m:t>
                          </m:r>
                          <m:r>
                            <a:rPr lang="vi-VN" sz="2400" b="0" i="1" smtClean="0">
                              <a:latin typeface="Cambria Math" panose="02040503050406030204" pitchFamily="18" charset="0"/>
                            </a:rPr>
                            <m:t>+</m:t>
                          </m:r>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1</m:t>
                              </m:r>
                            </m:num>
                            <m:den>
                              <m:r>
                                <a:rPr lang="vi-VN" sz="2400" b="0" i="1" smtClean="0">
                                  <a:latin typeface="Cambria Math" panose="02040503050406030204" pitchFamily="18" charset="0"/>
                                </a:rPr>
                                <m:t>2</m:t>
                              </m:r>
                            </m:den>
                          </m:f>
                        </m:e>
                      </m:d>
                      <m:r>
                        <a:rPr lang="vi-VN" sz="2400" b="0" i="1" smtClean="0">
                          <a:latin typeface="Cambria Math" panose="02040503050406030204" pitchFamily="18" charset="0"/>
                        </a:rPr>
                        <m:t>𝑖</m:t>
                      </m:r>
                    </m:oMath>
                  </m:oMathPara>
                </a14:m>
                <a:endParaRPr lang="vi-VN" sz="2400" dirty="0">
                  <a:latin typeface="Times New Roman" panose="02020603050405020304" pitchFamily="18" charset="0"/>
                  <a:cs typeface="Times New Roman" panose="02020603050405020304" pitchFamily="18" charset="0"/>
                </a:endParaRPr>
              </a:p>
              <a:p>
                <a:pPr marL="0" indent="0">
                  <a:buNone/>
                </a:pPr>
                <a:endParaRPr lang="vi-VN" sz="2400" dirty="0">
                  <a:latin typeface="Times New Roman" panose="02020603050405020304" pitchFamily="18" charset="0"/>
                  <a:cs typeface="Times New Roman" panose="02020603050405020304" pitchFamily="18" charset="0"/>
                </a:endParaRPr>
              </a:p>
            </p:txBody>
          </p:sp>
        </mc:Choice>
        <mc:Fallback xmlns="">
          <p:sp>
            <p:nvSpPr>
              <p:cNvPr id="5" name="Chỗ dành sẵn cho Nội dung 4">
                <a:extLst>
                  <a:ext uri="{FF2B5EF4-FFF2-40B4-BE49-F238E27FC236}">
                    <a16:creationId xmlns:a16="http://schemas.microsoft.com/office/drawing/2014/main" id="{8F806B85-22D0-4EA1-A904-D1F98D4E9B44}"/>
                  </a:ext>
                </a:extLst>
              </p:cNvPr>
              <p:cNvSpPr>
                <a:spLocks noGrp="1" noRot="1" noChangeAspect="1" noMove="1" noResize="1" noEditPoints="1" noAdjustHandles="1" noChangeArrowheads="1" noChangeShapeType="1" noTextEdit="1"/>
              </p:cNvSpPr>
              <p:nvPr>
                <p:ph idx="1"/>
              </p:nvPr>
            </p:nvSpPr>
            <p:spPr>
              <a:xfrm>
                <a:off x="1481830" y="1638300"/>
                <a:ext cx="10085773" cy="4336372"/>
              </a:xfrm>
              <a:blipFill>
                <a:blip r:embed="rId2"/>
                <a:stretch>
                  <a:fillRect l="-906" t="-1547"/>
                </a:stretch>
              </a:blipFill>
            </p:spPr>
            <p:txBody>
              <a:bodyPr/>
              <a:lstStyle/>
              <a:p>
                <a:r>
                  <a:rPr lang="vi-VN">
                    <a:noFill/>
                  </a:rPr>
                  <a:t> </a:t>
                </a:r>
              </a:p>
            </p:txBody>
          </p:sp>
        </mc:Fallback>
      </mc:AlternateContent>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p:spTree>
    <p:extLst>
      <p:ext uri="{BB962C8B-B14F-4D97-AF65-F5344CB8AC3E}">
        <p14:creationId xmlns:p14="http://schemas.microsoft.com/office/powerpoint/2010/main" val="2684970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êu đề 5">
            <a:extLst>
              <a:ext uri="{FF2B5EF4-FFF2-40B4-BE49-F238E27FC236}">
                <a16:creationId xmlns:a16="http://schemas.microsoft.com/office/drawing/2014/main" id="{23F21BF9-A5F6-41FB-A543-09C895EA9BC3}"/>
              </a:ext>
            </a:extLst>
          </p:cNvPr>
          <p:cNvSpPr>
            <a:spLocks noGrp="1"/>
          </p:cNvSpPr>
          <p:nvPr>
            <p:ph type="title"/>
          </p:nvPr>
        </p:nvSpPr>
        <p:spPr>
          <a:xfrm>
            <a:off x="765024" y="1215303"/>
            <a:ext cx="9612971" cy="2852737"/>
          </a:xfrm>
        </p:spPr>
        <p:txBody>
          <a:bodyPr/>
          <a:lstStyle/>
          <a:p>
            <a:r>
              <a:rPr lang="vi-VN" dirty="0" err="1">
                <a:latin typeface="Times New Roman" panose="02020603050405020304" pitchFamily="18" charset="0"/>
                <a:cs typeface="Times New Roman" panose="02020603050405020304" pitchFamily="18" charset="0"/>
              </a:rPr>
              <a:t>Chapter</a:t>
            </a:r>
            <a:r>
              <a:rPr lang="vi-VN" dirty="0">
                <a:latin typeface="Times New Roman" panose="02020603050405020304" pitchFamily="18" charset="0"/>
                <a:cs typeface="Times New Roman" panose="02020603050405020304" pitchFamily="18" charset="0"/>
              </a:rPr>
              <a:t> 1:</a:t>
            </a:r>
            <a:br>
              <a:rPr lang="vi-VN" dirty="0">
                <a:latin typeface="Times New Roman" panose="02020603050405020304" pitchFamily="18" charset="0"/>
                <a:cs typeface="Times New Roman" panose="02020603050405020304" pitchFamily="18" charset="0"/>
              </a:rPr>
            </a:br>
            <a:r>
              <a:rPr lang="vi-VN" dirty="0" err="1">
                <a:latin typeface="Times New Roman" panose="02020603050405020304" pitchFamily="18" charset="0"/>
                <a:cs typeface="Times New Roman" panose="02020603050405020304" pitchFamily="18" charset="0"/>
              </a:rPr>
              <a:t>wave</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48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371600" y="685800"/>
            <a:ext cx="9601200" cy="832282"/>
          </a:xfrm>
        </p:spPr>
        <p:txBody>
          <a:bodyPr>
            <a:normAutofit fontScale="90000"/>
          </a:bodyPr>
          <a:lstStyle/>
          <a:p>
            <a:r>
              <a:rPr lang="vi-VN" sz="3600" dirty="0"/>
              <a:t>2. </a:t>
            </a:r>
            <a:r>
              <a:rPr lang="vi-VN" sz="3600" dirty="0" err="1"/>
              <a:t>Interference</a:t>
            </a:r>
            <a:br>
              <a:rPr lang="vi-VN" sz="3200" dirty="0"/>
            </a:br>
            <a:r>
              <a:rPr lang="vi-VN" sz="2700" dirty="0"/>
              <a:t>2.1 </a:t>
            </a:r>
            <a:r>
              <a:rPr lang="vi-VN" sz="2700" dirty="0" err="1"/>
              <a:t>Interference</a:t>
            </a:r>
            <a:r>
              <a:rPr lang="vi-VN" sz="2700" dirty="0"/>
              <a:t> </a:t>
            </a:r>
            <a:r>
              <a:rPr lang="vi-VN" sz="2700" dirty="0" err="1"/>
              <a:t>of</a:t>
            </a:r>
            <a:r>
              <a:rPr lang="vi-VN" sz="2700" dirty="0"/>
              <a:t> </a:t>
            </a:r>
            <a:r>
              <a:rPr lang="vi-VN" sz="2700" dirty="0" err="1"/>
              <a:t>light</a:t>
            </a:r>
            <a:r>
              <a:rPr lang="vi-VN" sz="2700" dirty="0"/>
              <a:t> (</a:t>
            </a:r>
            <a:r>
              <a:rPr lang="vi-VN" sz="2700" dirty="0" err="1"/>
              <a:t>Young’s</a:t>
            </a:r>
            <a:r>
              <a:rPr lang="vi-VN" sz="2700" dirty="0"/>
              <a:t> </a:t>
            </a:r>
            <a:r>
              <a:rPr lang="vi-VN" sz="2700" dirty="0" err="1"/>
              <a:t>experiment</a:t>
            </a:r>
            <a:r>
              <a:rPr lang="vi-VN" sz="2700" dirty="0"/>
              <a:t>)</a:t>
            </a:r>
          </a:p>
        </p:txBody>
      </p:sp>
      <p:pic>
        <p:nvPicPr>
          <p:cNvPr id="6" name="Chỗ dành sẵn cho Nội dung 5">
            <a:extLst>
              <a:ext uri="{FF2B5EF4-FFF2-40B4-BE49-F238E27FC236}">
                <a16:creationId xmlns:a16="http://schemas.microsoft.com/office/drawing/2014/main" id="{694BB20A-5BAD-4E0F-B60F-3EED56CC36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795046"/>
            <a:ext cx="5434042" cy="3513801"/>
          </a:xfrm>
        </p:spPr>
      </p:pic>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p:pic>
        <p:nvPicPr>
          <p:cNvPr id="8" name="Hình ảnh 7">
            <a:extLst>
              <a:ext uri="{FF2B5EF4-FFF2-40B4-BE49-F238E27FC236}">
                <a16:creationId xmlns:a16="http://schemas.microsoft.com/office/drawing/2014/main" id="{2EFFF7AD-837C-40A3-B97B-0734DA5A1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1378" y="1732902"/>
            <a:ext cx="5520622" cy="3864435"/>
          </a:xfrm>
          <a:prstGeom prst="rect">
            <a:avLst/>
          </a:prstGeom>
        </p:spPr>
      </p:pic>
    </p:spTree>
    <p:extLst>
      <p:ext uri="{BB962C8B-B14F-4D97-AF65-F5344CB8AC3E}">
        <p14:creationId xmlns:p14="http://schemas.microsoft.com/office/powerpoint/2010/main" val="3438362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147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Coherent light contains two wavelengths, 660 nm (red) and 470 nm (blue), passes through two narrow slits separated by 0.3 mm, and the interference pattern is observed on a screen 5m from the slits. What is the distance on the screen between the first-order bright fringes for the two wavelengths ?</a:t>
            </a:r>
          </a:p>
          <a:p>
            <a:pPr algn="r"/>
            <a:r>
              <a:rPr lang="en-US" sz="2000" dirty="0">
                <a:latin typeface="Times New Roman" panose="02020603050405020304" pitchFamily="18" charset="0"/>
                <a:cs typeface="Times New Roman" panose="02020603050405020304" pitchFamily="18" charset="0"/>
              </a:rPr>
              <a:t>[June – 2013]</a:t>
            </a: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E9FF6BFD-FAE0-4CA5-84F2-3ADFAA6BCDCD}"/>
                  </a:ext>
                </a:extLst>
              </p:cNvPr>
              <p:cNvSpPr txBox="1"/>
              <p:nvPr/>
            </p:nvSpPr>
            <p:spPr>
              <a:xfrm>
                <a:off x="1313895" y="1828800"/>
                <a:ext cx="10360241" cy="371281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position of the first-order bright fringe of red light interference:</a:t>
                </a:r>
              </a:p>
              <a:p>
                <a:pPr/>
                <a14:m>
                  <m:oMathPara xmlns:m="http://schemas.openxmlformats.org/officeDocument/2006/math">
                    <m:oMathParaPr>
                      <m:jc m:val="centerGroup"/>
                    </m:oMathParaPr>
                    <m:oMath xmlns:m="http://schemas.openxmlformats.org/officeDocument/2006/math">
                      <m:sSub>
                        <m:sSubPr>
                          <m:ctrlPr>
                            <a:rPr lang="vi-VN" sz="2400" i="1" smtClean="0">
                              <a:latin typeface="Cambria Math" panose="02040503050406030204" pitchFamily="18" charset="0"/>
                            </a:rPr>
                          </m:ctrlPr>
                        </m:sSubPr>
                        <m:e>
                          <m:r>
                            <a:rPr lang="vi-VN" sz="2400" i="1" smtClean="0">
                              <a:latin typeface="Cambria Math" panose="02040503050406030204" pitchFamily="18" charset="0"/>
                            </a:rPr>
                            <m:t>𝑦</m:t>
                          </m:r>
                        </m:e>
                        <m:sub>
                          <m:r>
                            <a:rPr lang="vi-VN" sz="2400" i="1" smtClean="0">
                              <a:latin typeface="Cambria Math" panose="02040503050406030204" pitchFamily="18" charset="0"/>
                            </a:rPr>
                            <m:t>𝑟</m:t>
                          </m:r>
                        </m:sub>
                      </m:sSub>
                      <m:r>
                        <a:rPr lang="en-US" sz="2400" b="0" i="1" smtClean="0">
                          <a:latin typeface="Cambria Math" panose="02040503050406030204" pitchFamily="18" charset="0"/>
                        </a:rPr>
                        <m:t>=</m:t>
                      </m:r>
                      <m:sSub>
                        <m:sSubPr>
                          <m:ctrlPr>
                            <a:rPr lang="vi-VN" sz="2400" i="1" dirty="0" smtClean="0">
                              <a:latin typeface="Cambria Math" panose="02040503050406030204" pitchFamily="18" charset="0"/>
                            </a:rPr>
                          </m:ctrlPr>
                        </m:sSubPr>
                        <m:e>
                          <m:r>
                            <a:rPr lang="vi-VN" sz="2400" i="1" dirty="0">
                              <a:latin typeface="Cambria Math" panose="02040503050406030204" pitchFamily="18" charset="0"/>
                            </a:rPr>
                            <m:t>𝑘</m:t>
                          </m:r>
                        </m:e>
                        <m:sub>
                          <m:r>
                            <a:rPr lang="vi-VN" sz="2400" i="1" dirty="0">
                              <a:latin typeface="Cambria Math" panose="02040503050406030204" pitchFamily="18" charset="0"/>
                            </a:rPr>
                            <m:t>𝑟</m:t>
                          </m:r>
                        </m:sub>
                      </m:sSub>
                      <m:f>
                        <m:fPr>
                          <m:ctrlPr>
                            <a:rPr lang="vi-VN" sz="2400" i="1" dirty="0" smtClean="0">
                              <a:latin typeface="Cambria Math" panose="02040503050406030204" pitchFamily="18" charset="0"/>
                            </a:rPr>
                          </m:ctrlPr>
                        </m:fPr>
                        <m:num>
                          <m:r>
                            <a:rPr lang="vi-VN" sz="2400" b="0" i="1" dirty="0" smtClean="0">
                              <a:latin typeface="Cambria Math" panose="02040503050406030204" pitchFamily="18" charset="0"/>
                            </a:rPr>
                            <m:t>𝐿</m:t>
                          </m:r>
                        </m:num>
                        <m:den>
                          <m:r>
                            <a:rPr lang="vi-VN" sz="2400" b="0" i="1" dirty="0" smtClean="0">
                              <a:latin typeface="Cambria Math" panose="02040503050406030204" pitchFamily="18" charset="0"/>
                            </a:rPr>
                            <m:t>𝑑</m:t>
                          </m:r>
                        </m:den>
                      </m:f>
                      <m:sSub>
                        <m:sSubPr>
                          <m:ctrlPr>
                            <a:rPr lang="vi-VN" sz="2400" i="1" dirty="0" smtClean="0">
                              <a:latin typeface="Cambria Math" panose="02040503050406030204" pitchFamily="18" charset="0"/>
                            </a:rPr>
                          </m:ctrlPr>
                        </m:sSubPr>
                        <m:e>
                          <m:r>
                            <a:rPr lang="vi-VN" sz="2400" i="1" dirty="0">
                              <a:latin typeface="Cambria Math" panose="02040503050406030204" pitchFamily="18" charset="0"/>
                            </a:rPr>
                            <m:t>𝜆</m:t>
                          </m:r>
                        </m:e>
                        <m:sub>
                          <m:r>
                            <a:rPr lang="vi-VN" sz="2400" i="1" dirty="0">
                              <a:latin typeface="Cambria Math" panose="02040503050406030204" pitchFamily="18" charset="0"/>
                            </a:rPr>
                            <m:t>𝑟</m:t>
                          </m:r>
                        </m:sub>
                      </m:sSub>
                      <m:r>
                        <a:rPr lang="vi-VN" sz="2400" b="0" i="1" dirty="0" smtClean="0">
                          <a:latin typeface="Cambria Math" panose="02040503050406030204" pitchFamily="18" charset="0"/>
                        </a:rPr>
                        <m:t>= </m:t>
                      </m:r>
                      <m:f>
                        <m:fPr>
                          <m:ctrlPr>
                            <a:rPr lang="vi-VN" sz="2400" b="0" i="1" dirty="0" smtClean="0">
                              <a:latin typeface="Cambria Math" panose="02040503050406030204" pitchFamily="18" charset="0"/>
                            </a:rPr>
                          </m:ctrlPr>
                        </m:fPr>
                        <m:num>
                          <m:sSub>
                            <m:sSubPr>
                              <m:ctrlPr>
                                <a:rPr lang="vi-VN" sz="2400" i="1" dirty="0">
                                  <a:latin typeface="Cambria Math" panose="02040503050406030204" pitchFamily="18" charset="0"/>
                                </a:rPr>
                              </m:ctrlPr>
                            </m:sSubPr>
                            <m:e>
                              <m:r>
                                <a:rPr lang="vi-VN" sz="2400" i="1" dirty="0">
                                  <a:latin typeface="Cambria Math" panose="02040503050406030204" pitchFamily="18" charset="0"/>
                                </a:rPr>
                                <m:t>𝜆</m:t>
                              </m:r>
                            </m:e>
                            <m:sub>
                              <m:r>
                                <a:rPr lang="vi-VN" sz="2400" i="1" dirty="0">
                                  <a:latin typeface="Cambria Math" panose="02040503050406030204" pitchFamily="18" charset="0"/>
                                </a:rPr>
                                <m:t>𝑟</m:t>
                              </m:r>
                            </m:sub>
                          </m:sSub>
                          <m:r>
                            <a:rPr lang="vi-VN" sz="2400" b="0" i="1" dirty="0" smtClean="0">
                              <a:latin typeface="Cambria Math" panose="02040503050406030204" pitchFamily="18" charset="0"/>
                            </a:rPr>
                            <m:t>𝐿</m:t>
                          </m:r>
                        </m:num>
                        <m:den>
                          <m:r>
                            <a:rPr lang="vi-VN" sz="2400" b="0" i="1" dirty="0" smtClean="0">
                              <a:latin typeface="Cambria Math" panose="02040503050406030204" pitchFamily="18" charset="0"/>
                            </a:rPr>
                            <m:t>𝑑</m:t>
                          </m:r>
                        </m:den>
                      </m:f>
                    </m:oMath>
                  </m:oMathPara>
                </a14:m>
                <a:endParaRPr lang="vi-VN" sz="2400" b="0" dirty="0">
                  <a:latin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The </a:t>
                </a:r>
                <a:r>
                  <a:rPr lang="vi-VN" sz="2400" dirty="0" err="1">
                    <a:latin typeface="Times New Roman" panose="02020603050405020304" pitchFamily="18" charset="0"/>
                    <a:cs typeface="Times New Roman" panose="02020603050405020304" pitchFamily="18" charset="0"/>
                  </a:rPr>
                  <a:t>position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of</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first-order</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bright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fringe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of</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blue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light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interference</a:t>
                </a:r>
                <a:r>
                  <a:rPr lang="vi-VN" sz="24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sSub>
                        <m:sSubPr>
                          <m:ctrlPr>
                            <a:rPr lang="vi-VN" sz="2400" i="1">
                              <a:latin typeface="Cambria Math" panose="02040503050406030204" pitchFamily="18" charset="0"/>
                            </a:rPr>
                          </m:ctrlPr>
                        </m:sSubPr>
                        <m:e>
                          <m:r>
                            <a:rPr lang="vi-VN" sz="2400" i="1">
                              <a:latin typeface="Cambria Math" panose="02040503050406030204" pitchFamily="18" charset="0"/>
                            </a:rPr>
                            <m:t>𝑦</m:t>
                          </m:r>
                        </m:e>
                        <m:sub>
                          <m:r>
                            <a:rPr lang="vi-VN" sz="2400" b="0" i="1" smtClean="0">
                              <a:latin typeface="Cambria Math" panose="02040503050406030204" pitchFamily="18" charset="0"/>
                            </a:rPr>
                            <m:t>𝑏</m:t>
                          </m:r>
                        </m:sub>
                      </m:sSub>
                      <m:r>
                        <a:rPr lang="en-US" sz="2400" i="1">
                          <a:latin typeface="Cambria Math" panose="02040503050406030204" pitchFamily="18" charset="0"/>
                        </a:rPr>
                        <m:t>=</m:t>
                      </m:r>
                      <m:sSub>
                        <m:sSubPr>
                          <m:ctrlPr>
                            <a:rPr lang="vi-VN" sz="2400" i="1" dirty="0">
                              <a:latin typeface="Cambria Math" panose="02040503050406030204" pitchFamily="18" charset="0"/>
                            </a:rPr>
                          </m:ctrlPr>
                        </m:sSubPr>
                        <m:e>
                          <m:r>
                            <a:rPr lang="vi-VN" sz="2400" i="1" dirty="0">
                              <a:latin typeface="Cambria Math" panose="02040503050406030204" pitchFamily="18" charset="0"/>
                            </a:rPr>
                            <m:t>𝑘</m:t>
                          </m:r>
                        </m:e>
                        <m:sub>
                          <m:r>
                            <a:rPr lang="vi-VN" sz="2400" b="0" i="1" dirty="0" smtClean="0">
                              <a:latin typeface="Cambria Math" panose="02040503050406030204" pitchFamily="18" charset="0"/>
                            </a:rPr>
                            <m:t>𝑏</m:t>
                          </m:r>
                        </m:sub>
                      </m:sSub>
                      <m:f>
                        <m:fPr>
                          <m:ctrlPr>
                            <a:rPr lang="vi-VN" sz="2400" i="1" dirty="0">
                              <a:latin typeface="Cambria Math" panose="02040503050406030204" pitchFamily="18" charset="0"/>
                            </a:rPr>
                          </m:ctrlPr>
                        </m:fPr>
                        <m:num>
                          <m:r>
                            <a:rPr lang="vi-VN" sz="2400" i="1" dirty="0">
                              <a:latin typeface="Cambria Math" panose="02040503050406030204" pitchFamily="18" charset="0"/>
                            </a:rPr>
                            <m:t>𝐿</m:t>
                          </m:r>
                        </m:num>
                        <m:den>
                          <m:r>
                            <a:rPr lang="vi-VN" sz="2400" i="1" dirty="0">
                              <a:latin typeface="Cambria Math" panose="02040503050406030204" pitchFamily="18" charset="0"/>
                            </a:rPr>
                            <m:t>𝑑</m:t>
                          </m:r>
                        </m:den>
                      </m:f>
                      <m:sSub>
                        <m:sSubPr>
                          <m:ctrlPr>
                            <a:rPr lang="vi-VN" sz="2400" i="1" dirty="0">
                              <a:latin typeface="Cambria Math" panose="02040503050406030204" pitchFamily="18" charset="0"/>
                            </a:rPr>
                          </m:ctrlPr>
                        </m:sSubPr>
                        <m:e>
                          <m:r>
                            <a:rPr lang="vi-VN" sz="2400" i="1" dirty="0">
                              <a:latin typeface="Cambria Math" panose="02040503050406030204" pitchFamily="18" charset="0"/>
                            </a:rPr>
                            <m:t>𝜆</m:t>
                          </m:r>
                        </m:e>
                        <m:sub>
                          <m:r>
                            <a:rPr lang="vi-VN" sz="2400" b="0" i="1" dirty="0" smtClean="0">
                              <a:latin typeface="Cambria Math" panose="02040503050406030204" pitchFamily="18" charset="0"/>
                            </a:rPr>
                            <m:t>𝑏</m:t>
                          </m:r>
                        </m:sub>
                      </m:sSub>
                      <m:r>
                        <a:rPr lang="vi-VN" sz="2400" i="1" dirty="0">
                          <a:latin typeface="Cambria Math" panose="02040503050406030204" pitchFamily="18" charset="0"/>
                        </a:rPr>
                        <m:t>= </m:t>
                      </m:r>
                      <m:f>
                        <m:fPr>
                          <m:ctrlPr>
                            <a:rPr lang="vi-VN" sz="2400" i="1" dirty="0">
                              <a:latin typeface="Cambria Math" panose="02040503050406030204" pitchFamily="18" charset="0"/>
                            </a:rPr>
                          </m:ctrlPr>
                        </m:fPr>
                        <m:num>
                          <m:sSub>
                            <m:sSubPr>
                              <m:ctrlPr>
                                <a:rPr lang="vi-VN" sz="2400" i="1" dirty="0">
                                  <a:latin typeface="Cambria Math" panose="02040503050406030204" pitchFamily="18" charset="0"/>
                                </a:rPr>
                              </m:ctrlPr>
                            </m:sSubPr>
                            <m:e>
                              <m:r>
                                <a:rPr lang="vi-VN" sz="2400" i="1" dirty="0">
                                  <a:latin typeface="Cambria Math" panose="02040503050406030204" pitchFamily="18" charset="0"/>
                                </a:rPr>
                                <m:t>𝜆</m:t>
                              </m:r>
                            </m:e>
                            <m:sub>
                              <m:r>
                                <a:rPr lang="vi-VN" sz="2400" b="0" i="1" dirty="0" smtClean="0">
                                  <a:latin typeface="Cambria Math" panose="02040503050406030204" pitchFamily="18" charset="0"/>
                                </a:rPr>
                                <m:t>𝑏</m:t>
                              </m:r>
                            </m:sub>
                          </m:sSub>
                          <m:r>
                            <a:rPr lang="vi-VN" sz="2400" i="1" dirty="0">
                              <a:latin typeface="Cambria Math" panose="02040503050406030204" pitchFamily="18" charset="0"/>
                            </a:rPr>
                            <m:t>𝐿</m:t>
                          </m:r>
                        </m:num>
                        <m:den>
                          <m:r>
                            <a:rPr lang="vi-VN" sz="2400" i="1" dirty="0">
                              <a:latin typeface="Cambria Math" panose="02040503050406030204" pitchFamily="18" charset="0"/>
                            </a:rPr>
                            <m:t>𝑑</m:t>
                          </m:r>
                        </m:den>
                      </m:f>
                    </m:oMath>
                  </m:oMathPara>
                </a14:m>
                <a:endParaRPr lang="vi-VN" sz="2400" dirty="0">
                  <a:latin typeface="Times New Roman" panose="02020603050405020304" pitchFamily="18" charset="0"/>
                  <a:cs typeface="Times New Roman" panose="02020603050405020304" pitchFamily="18" charset="0"/>
                </a:endParaRPr>
              </a:p>
              <a:p>
                <a:r>
                  <a:rPr lang="vi-VN" sz="2400" dirty="0" err="1">
                    <a:latin typeface="Times New Roman" panose="02020603050405020304" pitchFamily="18" charset="0"/>
                    <a:cs typeface="Times New Roman" panose="02020603050405020304" pitchFamily="18" charset="0"/>
                  </a:rPr>
                  <a:t>Therefore</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distance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between</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first-order</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bright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fringes</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for</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two</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wavelength</a:t>
                </a:r>
                <a:r>
                  <a:rPr lang="vi-VN" sz="24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vi-VN" sz="2400" b="0" i="1" smtClean="0">
                          <a:latin typeface="Cambria Math" panose="02040503050406030204" pitchFamily="18" charset="0"/>
                          <a:cs typeface="Times New Roman" panose="02020603050405020304" pitchFamily="18" charset="0"/>
                        </a:rPr>
                        <m:t>𝑑</m:t>
                      </m:r>
                      <m:r>
                        <a:rPr lang="vi-VN" sz="2400" b="0" i="1" smtClean="0">
                          <a:latin typeface="Cambria Math" panose="02040503050406030204" pitchFamily="18" charset="0"/>
                          <a:cs typeface="Times New Roman" panose="020206030504050203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𝑦</m:t>
                          </m:r>
                        </m:e>
                        <m:sub>
                          <m:r>
                            <a:rPr lang="vi-VN" sz="2400" i="1">
                              <a:latin typeface="Cambria Math" panose="02040503050406030204" pitchFamily="18" charset="0"/>
                            </a:rPr>
                            <m:t>𝑟</m:t>
                          </m:r>
                        </m:sub>
                      </m:sSub>
                      <m:r>
                        <a:rPr lang="vi-VN" sz="2400" b="0" i="1" smtClean="0">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𝑦</m:t>
                          </m:r>
                        </m:e>
                        <m:sub>
                          <m:r>
                            <a:rPr lang="vi-VN" sz="2400" i="1">
                              <a:latin typeface="Cambria Math" panose="02040503050406030204" pitchFamily="18" charset="0"/>
                            </a:rPr>
                            <m:t>𝑏</m:t>
                          </m:r>
                        </m:sub>
                      </m:sSub>
                      <m:r>
                        <a:rPr lang="vi-VN" sz="2400" b="0" i="1" smtClean="0">
                          <a:latin typeface="Cambria Math" panose="02040503050406030204" pitchFamily="18" charset="0"/>
                        </a:rPr>
                        <m:t>=</m:t>
                      </m:r>
                      <m:d>
                        <m:dPr>
                          <m:ctrlPr>
                            <a:rPr lang="vi-VN" sz="2400" b="0" i="1" smtClean="0">
                              <a:latin typeface="Cambria Math" panose="02040503050406030204" pitchFamily="18" charset="0"/>
                            </a:rPr>
                          </m:ctrlPr>
                        </m:dPr>
                        <m:e>
                          <m:sSub>
                            <m:sSubPr>
                              <m:ctrlPr>
                                <a:rPr lang="vi-VN" sz="2400" i="1" dirty="0">
                                  <a:latin typeface="Cambria Math" panose="02040503050406030204" pitchFamily="18" charset="0"/>
                                </a:rPr>
                              </m:ctrlPr>
                            </m:sSubPr>
                            <m:e>
                              <m:r>
                                <a:rPr lang="vi-VN" sz="2400" i="1" dirty="0">
                                  <a:latin typeface="Cambria Math" panose="02040503050406030204" pitchFamily="18" charset="0"/>
                                </a:rPr>
                                <m:t>𝜆</m:t>
                              </m:r>
                            </m:e>
                            <m:sub>
                              <m:r>
                                <a:rPr lang="vi-VN" sz="2400" i="1" dirty="0">
                                  <a:latin typeface="Cambria Math" panose="02040503050406030204" pitchFamily="18" charset="0"/>
                                </a:rPr>
                                <m:t>𝑟</m:t>
                              </m:r>
                            </m:sub>
                          </m:sSub>
                          <m:r>
                            <a:rPr lang="vi-VN" sz="2400" b="0" i="0" dirty="0" smtClean="0">
                              <a:latin typeface="Cambria Math" panose="02040503050406030204" pitchFamily="18" charset="0"/>
                            </a:rPr>
                            <m:t>−</m:t>
                          </m:r>
                          <m:sSub>
                            <m:sSubPr>
                              <m:ctrlPr>
                                <a:rPr lang="vi-VN" sz="2400" i="1" dirty="0">
                                  <a:latin typeface="Cambria Math" panose="02040503050406030204" pitchFamily="18" charset="0"/>
                                </a:rPr>
                              </m:ctrlPr>
                            </m:sSubPr>
                            <m:e>
                              <m:r>
                                <a:rPr lang="vi-VN" sz="2400" i="1" dirty="0">
                                  <a:latin typeface="Cambria Math" panose="02040503050406030204" pitchFamily="18" charset="0"/>
                                </a:rPr>
                                <m:t>𝜆</m:t>
                              </m:r>
                            </m:e>
                            <m:sub>
                              <m:r>
                                <a:rPr lang="vi-VN" sz="2400" i="1" dirty="0">
                                  <a:latin typeface="Cambria Math" panose="02040503050406030204" pitchFamily="18" charset="0"/>
                                </a:rPr>
                                <m:t>𝑏</m:t>
                              </m:r>
                            </m:sub>
                          </m:sSub>
                        </m:e>
                      </m:d>
                      <m:f>
                        <m:fPr>
                          <m:ctrlPr>
                            <a:rPr lang="vi-VN" sz="2400" b="0" i="1" dirty="0" smtClean="0">
                              <a:latin typeface="Cambria Math" panose="02040503050406030204" pitchFamily="18" charset="0"/>
                            </a:rPr>
                          </m:ctrlPr>
                        </m:fPr>
                        <m:num>
                          <m:r>
                            <a:rPr lang="vi-VN" sz="2400" b="0" i="1" dirty="0" smtClean="0">
                              <a:latin typeface="Cambria Math" panose="02040503050406030204" pitchFamily="18" charset="0"/>
                            </a:rPr>
                            <m:t>𝐿</m:t>
                          </m:r>
                        </m:num>
                        <m:den>
                          <m:r>
                            <a:rPr lang="vi-VN" sz="2400" b="0" i="1" dirty="0" smtClean="0">
                              <a:latin typeface="Cambria Math" panose="02040503050406030204" pitchFamily="18" charset="0"/>
                            </a:rPr>
                            <m:t>𝑑</m:t>
                          </m:r>
                        </m:den>
                      </m:f>
                      <m:r>
                        <a:rPr lang="vi-VN" sz="2400" b="0" i="1" dirty="0" smtClean="0">
                          <a:latin typeface="Cambria Math" panose="02040503050406030204" pitchFamily="18" charset="0"/>
                        </a:rPr>
                        <m:t>=</m:t>
                      </m:r>
                      <m:d>
                        <m:dPr>
                          <m:ctrlPr>
                            <a:rPr lang="vi-VN" sz="2400" b="0" i="1" dirty="0" smtClean="0">
                              <a:latin typeface="Cambria Math" panose="02040503050406030204" pitchFamily="18" charset="0"/>
                            </a:rPr>
                          </m:ctrlPr>
                        </m:dPr>
                        <m:e>
                          <m:r>
                            <a:rPr lang="vi-VN" sz="2400" b="0" i="1" dirty="0" smtClean="0">
                              <a:latin typeface="Cambria Math" panose="02040503050406030204" pitchFamily="18" charset="0"/>
                            </a:rPr>
                            <m:t>660</m:t>
                          </m:r>
                          <m:r>
                            <a:rPr lang="vi-VN" sz="2400" b="0" i="1" dirty="0" smtClean="0">
                              <a:latin typeface="Cambria Math" panose="02040503050406030204" pitchFamily="18" charset="0"/>
                            </a:rPr>
                            <m:t> −</m:t>
                          </m:r>
                          <m:r>
                            <a:rPr lang="vi-VN" sz="2400" b="0" i="1" dirty="0" smtClean="0">
                              <a:latin typeface="Cambria Math" panose="02040503050406030204" pitchFamily="18" charset="0"/>
                            </a:rPr>
                            <m:t>470</m:t>
                          </m:r>
                        </m:e>
                      </m:d>
                      <m:r>
                        <a:rPr lang="vi-VN" sz="2400" b="0" i="1" dirty="0" smtClean="0">
                          <a:latin typeface="Cambria Math" panose="02040503050406030204" pitchFamily="18" charset="0"/>
                        </a:rPr>
                        <m:t>.</m:t>
                      </m:r>
                      <m:sSup>
                        <m:sSupPr>
                          <m:ctrlPr>
                            <a:rPr lang="vi-VN" sz="2400" b="0" i="1" dirty="0" smtClean="0">
                              <a:latin typeface="Cambria Math" panose="02040503050406030204" pitchFamily="18" charset="0"/>
                            </a:rPr>
                          </m:ctrlPr>
                        </m:sSupPr>
                        <m:e>
                          <m:r>
                            <a:rPr lang="vi-VN" sz="2400" b="0" i="1" dirty="0" smtClean="0">
                              <a:latin typeface="Cambria Math" panose="02040503050406030204" pitchFamily="18" charset="0"/>
                            </a:rPr>
                            <m:t>10</m:t>
                          </m:r>
                        </m:e>
                        <m:sup>
                          <m:r>
                            <a:rPr lang="vi-VN" sz="2400" b="0" i="1" dirty="0" smtClean="0">
                              <a:latin typeface="Cambria Math" panose="02040503050406030204" pitchFamily="18" charset="0"/>
                            </a:rPr>
                            <m:t>−</m:t>
                          </m:r>
                          <m:r>
                            <a:rPr lang="vi-VN" sz="2400" b="0" i="1" dirty="0" smtClean="0">
                              <a:latin typeface="Cambria Math" panose="02040503050406030204" pitchFamily="18" charset="0"/>
                            </a:rPr>
                            <m:t>9</m:t>
                          </m:r>
                        </m:sup>
                      </m:sSup>
                      <m:f>
                        <m:fPr>
                          <m:ctrlPr>
                            <a:rPr lang="vi-VN" sz="2400" b="0" i="1" dirty="0" smtClean="0">
                              <a:latin typeface="Cambria Math" panose="02040503050406030204" pitchFamily="18" charset="0"/>
                            </a:rPr>
                          </m:ctrlPr>
                        </m:fPr>
                        <m:num>
                          <m:r>
                            <a:rPr lang="vi-VN" sz="2400" b="0" i="1" dirty="0" smtClean="0">
                              <a:latin typeface="Cambria Math" panose="02040503050406030204" pitchFamily="18" charset="0"/>
                            </a:rPr>
                            <m:t>5</m:t>
                          </m:r>
                        </m:num>
                        <m:den>
                          <m:sSup>
                            <m:sSupPr>
                              <m:ctrlPr>
                                <a:rPr lang="vi-VN" sz="2400" b="0" i="1" dirty="0" smtClean="0">
                                  <a:latin typeface="Cambria Math" panose="02040503050406030204" pitchFamily="18" charset="0"/>
                                </a:rPr>
                              </m:ctrlPr>
                            </m:sSupPr>
                            <m:e>
                              <m:r>
                                <a:rPr lang="vi-VN" sz="2400" b="0" i="1" dirty="0" smtClean="0">
                                  <a:latin typeface="Cambria Math" panose="02040503050406030204" pitchFamily="18" charset="0"/>
                                </a:rPr>
                                <m:t>0</m:t>
                              </m:r>
                              <m:r>
                                <a:rPr lang="vi-VN" sz="2400" b="0" i="1" dirty="0" smtClean="0">
                                  <a:latin typeface="Cambria Math" panose="02040503050406030204" pitchFamily="18" charset="0"/>
                                </a:rPr>
                                <m:t>,</m:t>
                              </m:r>
                              <m:r>
                                <a:rPr lang="vi-VN" sz="2400" b="0" i="1" dirty="0" smtClean="0">
                                  <a:latin typeface="Cambria Math" panose="02040503050406030204" pitchFamily="18" charset="0"/>
                                </a:rPr>
                                <m:t>3</m:t>
                              </m:r>
                              <m:r>
                                <a:rPr lang="vi-VN" sz="2400" b="0" i="1" dirty="0" smtClean="0">
                                  <a:latin typeface="Cambria Math" panose="02040503050406030204" pitchFamily="18" charset="0"/>
                                </a:rPr>
                                <m:t>.</m:t>
                              </m:r>
                              <m:r>
                                <a:rPr lang="vi-VN" sz="2400" b="0" i="1" dirty="0" smtClean="0">
                                  <a:latin typeface="Cambria Math" panose="02040503050406030204" pitchFamily="18" charset="0"/>
                                </a:rPr>
                                <m:t>10</m:t>
                              </m:r>
                            </m:e>
                            <m:sup>
                              <m:r>
                                <a:rPr lang="vi-VN" sz="2400" b="0" i="1" dirty="0" smtClean="0">
                                  <a:latin typeface="Cambria Math" panose="02040503050406030204" pitchFamily="18" charset="0"/>
                                </a:rPr>
                                <m:t>−</m:t>
                              </m:r>
                              <m:r>
                                <a:rPr lang="vi-VN" sz="2400" b="0" i="1" dirty="0" smtClean="0">
                                  <a:latin typeface="Cambria Math" panose="02040503050406030204" pitchFamily="18" charset="0"/>
                                </a:rPr>
                                <m:t>3</m:t>
                              </m:r>
                            </m:sup>
                          </m:sSup>
                        </m:den>
                      </m:f>
                      <m:r>
                        <a:rPr lang="vi-VN" sz="2400" i="1" dirty="0">
                          <a:latin typeface="Cambria Math" panose="02040503050406030204" pitchFamily="18" charset="0"/>
                          <a:ea typeface="Cambria Math" panose="02040503050406030204" pitchFamily="18" charset="0"/>
                        </a:rPr>
                        <m:t>≈</m:t>
                      </m:r>
                      <m:r>
                        <a:rPr lang="vi-VN" sz="2400" b="0" i="1" dirty="0" smtClean="0">
                          <a:latin typeface="Cambria Math" panose="02040503050406030204" pitchFamily="18" charset="0"/>
                          <a:ea typeface="Cambria Math" panose="02040503050406030204" pitchFamily="18" charset="0"/>
                        </a:rPr>
                        <m:t>3</m:t>
                      </m:r>
                      <m:r>
                        <a:rPr lang="vi-VN" sz="2400" b="0" i="1" dirty="0" smtClean="0">
                          <a:latin typeface="Cambria Math" panose="02040503050406030204" pitchFamily="18" charset="0"/>
                          <a:ea typeface="Cambria Math" panose="02040503050406030204" pitchFamily="18" charset="0"/>
                        </a:rPr>
                        <m:t>,</m:t>
                      </m:r>
                      <m:r>
                        <a:rPr lang="vi-VN" sz="2400" b="0" i="1" dirty="0" smtClean="0">
                          <a:latin typeface="Cambria Math" panose="02040503050406030204" pitchFamily="18" charset="0"/>
                          <a:ea typeface="Cambria Math" panose="02040503050406030204" pitchFamily="18" charset="0"/>
                        </a:rPr>
                        <m:t>16</m:t>
                      </m:r>
                      <m:r>
                        <a:rPr lang="vi-VN" sz="2400" b="0" i="1" dirty="0" smtClean="0">
                          <a:latin typeface="Cambria Math" panose="02040503050406030204" pitchFamily="18" charset="0"/>
                          <a:ea typeface="Cambria Math" panose="02040503050406030204" pitchFamily="18" charset="0"/>
                        </a:rPr>
                        <m:t> (</m:t>
                      </m:r>
                      <m:r>
                        <a:rPr lang="vi-VN" sz="2400" b="0" i="1" dirty="0" smtClean="0">
                          <a:latin typeface="Cambria Math" panose="02040503050406030204" pitchFamily="18" charset="0"/>
                          <a:ea typeface="Cambria Math" panose="02040503050406030204" pitchFamily="18" charset="0"/>
                        </a:rPr>
                        <m:t>𝑚𝑚</m:t>
                      </m:r>
                      <m:r>
                        <a:rPr lang="vi-VN" sz="2400" b="0" i="1" dirty="0" smtClean="0">
                          <a:latin typeface="Cambria Math" panose="02040503050406030204" pitchFamily="18" charset="0"/>
                          <a:ea typeface="Cambria Math" panose="02040503050406030204" pitchFamily="18" charset="0"/>
                        </a:rPr>
                        <m:t>)</m:t>
                      </m:r>
                    </m:oMath>
                  </m:oMathPara>
                </a14:m>
                <a:endParaRPr lang="vi-VN" sz="2400" dirty="0">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E9FF6BFD-FAE0-4CA5-84F2-3ADFAA6BCDCD}"/>
                  </a:ext>
                </a:extLst>
              </p:cNvPr>
              <p:cNvSpPr txBox="1">
                <a:spLocks noRot="1" noChangeAspect="1" noMove="1" noResize="1" noEditPoints="1" noAdjustHandles="1" noChangeArrowheads="1" noChangeShapeType="1" noTextEdit="1"/>
              </p:cNvSpPr>
              <p:nvPr/>
            </p:nvSpPr>
            <p:spPr>
              <a:xfrm>
                <a:off x="1313895" y="1828800"/>
                <a:ext cx="10360241" cy="3712811"/>
              </a:xfrm>
              <a:prstGeom prst="rect">
                <a:avLst/>
              </a:prstGeom>
              <a:blipFill>
                <a:blip r:embed="rId2"/>
                <a:stretch>
                  <a:fillRect l="-942" t="-1314"/>
                </a:stretch>
              </a:blipFill>
            </p:spPr>
            <p:txBody>
              <a:bodyPr/>
              <a:lstStyle/>
              <a:p>
                <a:r>
                  <a:rPr lang="vi-VN">
                    <a:noFill/>
                  </a:rPr>
                  <a:t> </a:t>
                </a:r>
              </a:p>
            </p:txBody>
          </p:sp>
        </mc:Fallback>
      </mc:AlternateContent>
    </p:spTree>
    <p:extLst>
      <p:ext uri="{BB962C8B-B14F-4D97-AF65-F5344CB8AC3E}">
        <p14:creationId xmlns:p14="http://schemas.microsoft.com/office/powerpoint/2010/main" val="106348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209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In a Young’s double slit experiment, it is found that blue light of wavelength 467 nm gives a second-order maximum at a certain location on the screen. What wavelength of visible light would have a minimum at the same location ? What is the color of those lights ?</a:t>
            </a:r>
          </a:p>
          <a:p>
            <a:pPr algn="r"/>
            <a:r>
              <a:rPr lang="en-US" sz="2000" dirty="0">
                <a:latin typeface="Times New Roman" panose="02020603050405020304" pitchFamily="18" charset="0"/>
                <a:cs typeface="Times New Roman" panose="02020603050405020304" pitchFamily="18" charset="0"/>
              </a:rPr>
              <a:t>[July – 2017]</a:t>
            </a:r>
          </a:p>
        </p:txBody>
      </p:sp>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22E0C74D-1763-4FFA-BFEC-D809AA3D6578}"/>
                  </a:ext>
                </a:extLst>
              </p:cNvPr>
              <p:cNvSpPr txBox="1"/>
              <p:nvPr/>
            </p:nvSpPr>
            <p:spPr>
              <a:xfrm>
                <a:off x="1216240" y="2308194"/>
                <a:ext cx="10431262" cy="433888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position of second-order maximum of blue light interference:</a:t>
                </a:r>
              </a:p>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𝑦</m:t>
                          </m:r>
                        </m:e>
                        <m:sub>
                          <m:r>
                            <a:rPr lang="en-US" sz="2000" i="1" smtClean="0">
                              <a:latin typeface="Cambria Math" panose="02040503050406030204" pitchFamily="18" charset="0"/>
                            </a:rPr>
                            <m:t>𝑏</m:t>
                          </m:r>
                        </m:sub>
                      </m:sSub>
                      <m:r>
                        <a:rPr lang="en-US" sz="2000" b="0" i="1" smtClean="0">
                          <a:latin typeface="Cambria Math" panose="02040503050406030204" pitchFamily="18" charset="0"/>
                        </a:rPr>
                        <m:t>=2</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𝐿</m:t>
                          </m:r>
                        </m:num>
                        <m:den>
                          <m:r>
                            <a:rPr lang="en-US" sz="2000" b="0" i="1" smtClean="0">
                              <a:latin typeface="Cambria Math" panose="02040503050406030204" pitchFamily="18" charset="0"/>
                            </a:rPr>
                            <m:t>𝑑</m:t>
                          </m:r>
                        </m:den>
                      </m:f>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𝜆</m:t>
                          </m:r>
                        </m:e>
                        <m:sub>
                          <m:r>
                            <a:rPr lang="en-US" sz="2000" i="1" dirty="0" smtClean="0">
                              <a:latin typeface="Cambria Math" panose="02040503050406030204" pitchFamily="18" charset="0"/>
                            </a:rPr>
                            <m:t>𝑏</m:t>
                          </m:r>
                        </m:sub>
                      </m:sSub>
                    </m:oMath>
                  </m:oMathPara>
                </a14:m>
                <a:endParaRPr lang="en-US" sz="2000" dirty="0">
                  <a:latin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position of minimum of another visible light interference:</a:t>
                </a:r>
              </a:p>
              <a:p>
                <a:pPr algn="ctr"/>
                <a14:m>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rPr>
                          <m:t>𝑦</m:t>
                        </m:r>
                      </m:e>
                      <m:sup>
                        <m:r>
                          <a:rPr lang="en-US" sz="2000" i="1" smtClean="0">
                            <a:latin typeface="Cambria Math" panose="02040503050406030204" pitchFamily="18" charset="0"/>
                          </a:rPr>
                          <m:t>′</m:t>
                        </m:r>
                      </m:sup>
                    </m:sSup>
                    <m:r>
                      <a:rPr lang="en-US" sz="2000" b="0" i="1" smtClean="0">
                        <a:latin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d>
                      <m:dPr>
                        <m:ctrlPr>
                          <a:rPr lang="vi-VN" sz="2000" i="1" dirty="0">
                            <a:latin typeface="Cambria Math" panose="02040503050406030204" pitchFamily="18" charset="0"/>
                          </a:rPr>
                        </m:ctrlPr>
                      </m:dPr>
                      <m:e>
                        <m:r>
                          <a:rPr lang="vi-VN" sz="2000" i="1" dirty="0">
                            <a:latin typeface="Cambria Math" panose="02040503050406030204" pitchFamily="18" charset="0"/>
                          </a:rPr>
                          <m:t>𝑘</m:t>
                        </m:r>
                        <m:r>
                          <a:rPr lang="vi-VN" sz="2000" i="1" dirty="0">
                            <a:latin typeface="Cambria Math" panose="02040503050406030204" pitchFamily="18" charset="0"/>
                          </a:rPr>
                          <m:t>+</m:t>
                        </m:r>
                        <m:f>
                          <m:fPr>
                            <m:ctrlPr>
                              <a:rPr lang="vi-VN" sz="2000" i="1" dirty="0">
                                <a:latin typeface="Cambria Math" panose="02040503050406030204" pitchFamily="18" charset="0"/>
                              </a:rPr>
                            </m:ctrlPr>
                          </m:fPr>
                          <m:num>
                            <m:r>
                              <a:rPr lang="vi-VN" sz="2000" i="1" dirty="0">
                                <a:latin typeface="Cambria Math" panose="02040503050406030204" pitchFamily="18" charset="0"/>
                              </a:rPr>
                              <m:t>1</m:t>
                            </m:r>
                          </m:num>
                          <m:den>
                            <m:r>
                              <a:rPr lang="vi-VN" sz="2000" i="1" dirty="0">
                                <a:latin typeface="Cambria Math" panose="02040503050406030204" pitchFamily="18" charset="0"/>
                              </a:rPr>
                              <m:t>2</m:t>
                            </m:r>
                          </m:den>
                        </m:f>
                      </m:e>
                    </m:d>
                    <m:f>
                      <m:fPr>
                        <m:ctrlPr>
                          <a:rPr lang="vi-VN" sz="2000" i="1" dirty="0">
                            <a:latin typeface="Cambria Math" panose="02040503050406030204" pitchFamily="18" charset="0"/>
                          </a:rPr>
                        </m:ctrlPr>
                      </m:fPr>
                      <m:num>
                        <m:r>
                          <a:rPr lang="vi-VN" sz="2000" i="1" dirty="0">
                            <a:latin typeface="Cambria Math" panose="02040503050406030204" pitchFamily="18" charset="0"/>
                          </a:rPr>
                          <m:t>𝐿</m:t>
                        </m:r>
                      </m:num>
                      <m:den>
                        <m:r>
                          <a:rPr lang="vi-VN" sz="2000" i="1" dirty="0">
                            <a:latin typeface="Cambria Math" panose="02040503050406030204" pitchFamily="18" charset="0"/>
                          </a:rPr>
                          <m:t>𝑑</m:t>
                        </m:r>
                      </m:den>
                    </m:f>
                    <m:r>
                      <a:rPr lang="vi-VN" sz="2000" i="1">
                        <a:latin typeface="Cambria Math" panose="02040503050406030204" pitchFamily="18" charset="0"/>
                      </a:rPr>
                      <m:t>𝜆</m:t>
                    </m:r>
                    <m:r>
                      <a:rPr lang="vi-VN" sz="2000" b="0" i="1" smtClean="0">
                        <a:latin typeface="Cambria Math" panose="02040503050406030204" pitchFamily="18" charset="0"/>
                      </a:rPr>
                      <m:t>′</m:t>
                    </m:r>
                  </m:oMath>
                </a14:m>
                <a:endParaRPr lang="vi-VN" sz="2000" dirty="0">
                  <a:latin typeface="Times New Roman" panose="02020603050405020304" pitchFamily="18" charset="0"/>
                  <a:cs typeface="Times New Roman" panose="02020603050405020304" pitchFamily="18" charset="0"/>
                </a:endParaRPr>
              </a:p>
              <a:p>
                <a:r>
                  <a:rPr lang="vi-VN" sz="2000" dirty="0" err="1">
                    <a:latin typeface="Times New Roman" panose="02020603050405020304" pitchFamily="18" charset="0"/>
                    <a:cs typeface="Times New Roman" panose="02020603050405020304" pitchFamily="18" charset="0"/>
                  </a:rPr>
                  <a:t>Since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locates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at</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same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location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of</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second-order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maximum</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of</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blue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light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interference</a:t>
                </a:r>
                <a:r>
                  <a:rPr lang="vi-VN" sz="20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sup>
                      </m:sSup>
                      <m:r>
                        <a:rPr lang="en-US" sz="2000" b="0" i="0"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𝑏</m:t>
                          </m:r>
                        </m:sub>
                      </m:sSub>
                      <m:r>
                        <a:rPr lang="en-US" sz="2000" dirty="0">
                          <a:latin typeface="Cambria Math" panose="02040503050406030204" pitchFamily="18" charset="0"/>
                          <a:sym typeface="Wingdings" panose="05000000000000000000" pitchFamily="2" charset="2"/>
                        </a:rPr>
                        <m:t></m:t>
                      </m:r>
                      <m:d>
                        <m:dPr>
                          <m:ctrlPr>
                            <a:rPr lang="vi-VN" sz="2000" i="1" dirty="0">
                              <a:latin typeface="Cambria Math" panose="02040503050406030204" pitchFamily="18" charset="0"/>
                            </a:rPr>
                          </m:ctrlPr>
                        </m:dPr>
                        <m:e>
                          <m:r>
                            <a:rPr lang="vi-VN" sz="2000" i="1" dirty="0">
                              <a:latin typeface="Cambria Math" panose="02040503050406030204" pitchFamily="18" charset="0"/>
                            </a:rPr>
                            <m:t>𝑘</m:t>
                          </m:r>
                          <m:r>
                            <a:rPr lang="vi-VN" sz="2000" i="1" dirty="0">
                              <a:latin typeface="Cambria Math" panose="02040503050406030204" pitchFamily="18" charset="0"/>
                            </a:rPr>
                            <m:t>+</m:t>
                          </m:r>
                          <m:f>
                            <m:fPr>
                              <m:ctrlPr>
                                <a:rPr lang="vi-VN" sz="2000" i="1" dirty="0">
                                  <a:latin typeface="Cambria Math" panose="02040503050406030204" pitchFamily="18" charset="0"/>
                                </a:rPr>
                              </m:ctrlPr>
                            </m:fPr>
                            <m:num>
                              <m:r>
                                <a:rPr lang="vi-VN" sz="2000" i="1" dirty="0">
                                  <a:latin typeface="Cambria Math" panose="02040503050406030204" pitchFamily="18" charset="0"/>
                                </a:rPr>
                                <m:t>1</m:t>
                              </m:r>
                            </m:num>
                            <m:den>
                              <m:r>
                                <a:rPr lang="vi-VN" sz="2000" i="1" dirty="0">
                                  <a:latin typeface="Cambria Math" panose="02040503050406030204" pitchFamily="18" charset="0"/>
                                </a:rPr>
                                <m:t>2</m:t>
                              </m:r>
                            </m:den>
                          </m:f>
                        </m:e>
                      </m:d>
                      <m:sSup>
                        <m:sSupPr>
                          <m:ctrlPr>
                            <a:rPr lang="vi-VN" sz="2000" i="1">
                              <a:latin typeface="Cambria Math" panose="02040503050406030204" pitchFamily="18" charset="0"/>
                            </a:rPr>
                          </m:ctrlPr>
                        </m:sSupPr>
                        <m:e>
                          <m:r>
                            <a:rPr lang="vi-VN" sz="2000" i="1">
                              <a:latin typeface="Cambria Math" panose="02040503050406030204" pitchFamily="18" charset="0"/>
                            </a:rPr>
                            <m:t>𝜆</m:t>
                          </m:r>
                        </m:e>
                        <m:sup>
                          <m:r>
                            <a:rPr lang="vi-VN" sz="2000" i="1">
                              <a:latin typeface="Cambria Math" panose="02040503050406030204" pitchFamily="18" charset="0"/>
                            </a:rPr>
                            <m:t>′</m:t>
                          </m:r>
                        </m:sup>
                      </m:sSup>
                      <m:r>
                        <a:rPr lang="vi-VN" sz="2000" b="0" i="1" smtClean="0">
                          <a:latin typeface="Cambria Math" panose="02040503050406030204" pitchFamily="18" charset="0"/>
                        </a:rPr>
                        <m:t>=</m:t>
                      </m:r>
                      <m:r>
                        <a:rPr lang="vi-VN" sz="2000" b="0" i="0" smtClean="0">
                          <a:latin typeface="Cambria Math" panose="02040503050406030204" pitchFamily="18" charset="0"/>
                        </a:rPr>
                        <m:t>2</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𝜆</m:t>
                          </m:r>
                        </m:e>
                        <m:sub>
                          <m:r>
                            <a:rPr lang="en-US" sz="2000" i="1" dirty="0">
                              <a:latin typeface="Cambria Math" panose="02040503050406030204" pitchFamily="18" charset="0"/>
                            </a:rPr>
                            <m:t>𝑏</m:t>
                          </m:r>
                        </m:sub>
                      </m:sSub>
                      <m:r>
                        <a:rPr lang="en-US" sz="2000" b="0" i="0" dirty="0" smtClean="0">
                          <a:latin typeface="Cambria Math" panose="02040503050406030204" pitchFamily="18" charset="0"/>
                        </a:rPr>
                        <m:t>=2.467=934 </m:t>
                      </m:r>
                      <m:r>
                        <a:rPr lang="en-US" sz="2000" b="0" i="1" dirty="0" smtClean="0">
                          <a:latin typeface="Cambria Math" panose="02040503050406030204" pitchFamily="18" charset="0"/>
                          <a:sym typeface="Wingdings" panose="05000000000000000000" pitchFamily="2" charset="2"/>
                        </a:rPr>
                        <m:t></m:t>
                      </m:r>
                      <m:sSup>
                        <m:sSupPr>
                          <m:ctrlPr>
                            <a:rPr lang="vi-VN" sz="2000" i="1">
                              <a:latin typeface="Cambria Math" panose="02040503050406030204" pitchFamily="18" charset="0"/>
                            </a:rPr>
                          </m:ctrlPr>
                        </m:sSupPr>
                        <m:e>
                          <m:r>
                            <a:rPr lang="vi-VN" sz="2000" i="1">
                              <a:latin typeface="Cambria Math" panose="02040503050406030204" pitchFamily="18" charset="0"/>
                            </a:rPr>
                            <m:t>𝜆</m:t>
                          </m:r>
                        </m:e>
                        <m:sup>
                          <m:r>
                            <a:rPr lang="vi-VN" sz="2000" i="1">
                              <a:latin typeface="Cambria Math" panose="02040503050406030204" pitchFamily="18" charset="0"/>
                            </a:rPr>
                            <m:t>′</m:t>
                          </m:r>
                        </m:sup>
                      </m:sSup>
                      <m:r>
                        <a:rPr lang="vi-VN" sz="2000" b="0" i="1" smtClean="0">
                          <a:latin typeface="Cambria Math" panose="02040503050406030204" pitchFamily="18" charset="0"/>
                        </a:rPr>
                        <m:t>=</m:t>
                      </m:r>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934</m:t>
                          </m:r>
                        </m:num>
                        <m:den>
                          <m:r>
                            <a:rPr lang="vi-VN" sz="2000" b="0" i="1" smtClean="0">
                              <a:latin typeface="Cambria Math" panose="02040503050406030204" pitchFamily="18" charset="0"/>
                            </a:rPr>
                            <m:t>(</m:t>
                          </m:r>
                          <m:r>
                            <a:rPr lang="vi-VN" sz="2000" b="0" i="1" smtClean="0">
                              <a:latin typeface="Cambria Math" panose="02040503050406030204" pitchFamily="18" charset="0"/>
                            </a:rPr>
                            <m:t>𝑘</m:t>
                          </m:r>
                          <m:r>
                            <a:rPr lang="vi-VN" sz="2000" b="0" i="1" smtClean="0">
                              <a:latin typeface="Cambria Math" panose="02040503050406030204" pitchFamily="18" charset="0"/>
                            </a:rPr>
                            <m:t>+</m:t>
                          </m:r>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1</m:t>
                              </m:r>
                            </m:num>
                            <m:den>
                              <m:r>
                                <a:rPr lang="vi-VN" sz="2000" b="0" i="1" smtClean="0">
                                  <a:latin typeface="Cambria Math" panose="02040503050406030204" pitchFamily="18" charset="0"/>
                                </a:rPr>
                                <m:t>2</m:t>
                              </m:r>
                            </m:den>
                          </m:f>
                          <m:r>
                            <a:rPr lang="vi-VN" sz="2000" b="0" i="1" smtClean="0">
                              <a:latin typeface="Cambria Math" panose="02040503050406030204" pitchFamily="18" charset="0"/>
                            </a:rPr>
                            <m:t>)</m:t>
                          </m:r>
                        </m:den>
                      </m:f>
                    </m:oMath>
                  </m:oMathPara>
                </a14:m>
                <a:endParaRPr lang="vi-VN" sz="2000" b="0" dirty="0">
                  <a:latin typeface="Times New Roman" panose="02020603050405020304" pitchFamily="18" charset="0"/>
                </a:endParaRPr>
              </a:p>
              <a:p>
                <a:r>
                  <a:rPr lang="vi-VN" sz="2000" dirty="0" err="1">
                    <a:latin typeface="Times New Roman" panose="02020603050405020304" pitchFamily="18" charset="0"/>
                    <a:cs typeface="Times New Roman" panose="02020603050405020304" pitchFamily="18" charset="0"/>
                  </a:rPr>
                  <a:t>We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have</a:t>
                </a:r>
                <a:r>
                  <a:rPr lang="vi-VN" sz="2000" dirty="0">
                    <a:latin typeface="Times New Roman" panose="02020603050405020304" pitchFamily="18" charset="0"/>
                    <a:cs typeface="Times New Roman" panose="02020603050405020304" pitchFamily="18" charset="0"/>
                  </a:rPr>
                  <a:t>: </a:t>
                </a:r>
                <a14:m>
                  <m:oMath xmlns:m="http://schemas.openxmlformats.org/officeDocument/2006/math">
                    <m:r>
                      <a:rPr lang="vi-VN" sz="2000" b="0" i="1" smtClean="0">
                        <a:latin typeface="Cambria Math" panose="02040503050406030204" pitchFamily="18" charset="0"/>
                        <a:cs typeface="Times New Roman" panose="02020603050405020304" pitchFamily="18" charset="0"/>
                      </a:rPr>
                      <m:t>380≤</m:t>
                    </m:r>
                    <m:sSup>
                      <m:sSupPr>
                        <m:ctrlPr>
                          <a:rPr lang="vi-VN" sz="2000" i="1">
                            <a:latin typeface="Cambria Math" panose="02040503050406030204" pitchFamily="18" charset="0"/>
                          </a:rPr>
                        </m:ctrlPr>
                      </m:sSupPr>
                      <m:e>
                        <m:r>
                          <a:rPr lang="vi-VN" sz="2000" i="1">
                            <a:latin typeface="Cambria Math" panose="02040503050406030204" pitchFamily="18" charset="0"/>
                          </a:rPr>
                          <m:t>𝜆</m:t>
                        </m:r>
                      </m:e>
                      <m:sup>
                        <m:r>
                          <a:rPr lang="vi-VN" sz="2000" i="1">
                            <a:latin typeface="Cambria Math" panose="02040503050406030204" pitchFamily="18" charset="0"/>
                          </a:rPr>
                          <m:t>′</m:t>
                        </m:r>
                      </m:sup>
                    </m:sSup>
                    <m:r>
                      <a:rPr lang="vi-VN" sz="2000" b="0" i="1" smtClean="0">
                        <a:latin typeface="Cambria Math" panose="02040503050406030204" pitchFamily="18" charset="0"/>
                      </a:rPr>
                      <m:t>≤760⇒380≤</m:t>
                    </m:r>
                    <m:f>
                      <m:fPr>
                        <m:ctrlPr>
                          <a:rPr lang="vi-VN" sz="2000" i="1">
                            <a:latin typeface="Cambria Math" panose="02040503050406030204" pitchFamily="18" charset="0"/>
                          </a:rPr>
                        </m:ctrlPr>
                      </m:fPr>
                      <m:num>
                        <m:r>
                          <a:rPr lang="vi-VN" sz="2000" i="1">
                            <a:latin typeface="Cambria Math" panose="02040503050406030204" pitchFamily="18" charset="0"/>
                          </a:rPr>
                          <m:t>934</m:t>
                        </m:r>
                      </m:num>
                      <m:den>
                        <m:d>
                          <m:dPr>
                            <m:ctrlPr>
                              <a:rPr lang="vi-VN" sz="2000" i="1">
                                <a:latin typeface="Cambria Math" panose="02040503050406030204" pitchFamily="18" charset="0"/>
                              </a:rPr>
                            </m:ctrlPr>
                          </m:dPr>
                          <m:e>
                            <m:r>
                              <a:rPr lang="vi-VN" sz="2000" i="1">
                                <a:latin typeface="Cambria Math" panose="02040503050406030204" pitchFamily="18" charset="0"/>
                              </a:rPr>
                              <m:t>𝑘</m:t>
                            </m:r>
                            <m:r>
                              <a:rPr lang="vi-VN" sz="2000" i="1">
                                <a:latin typeface="Cambria Math" panose="02040503050406030204" pitchFamily="18" charset="0"/>
                              </a:rPr>
                              <m:t>+</m:t>
                            </m:r>
                            <m:f>
                              <m:fPr>
                                <m:ctrlPr>
                                  <a:rPr lang="vi-VN" sz="2000" i="1">
                                    <a:latin typeface="Cambria Math" panose="02040503050406030204" pitchFamily="18" charset="0"/>
                                  </a:rPr>
                                </m:ctrlPr>
                              </m:fPr>
                              <m:num>
                                <m:r>
                                  <a:rPr lang="vi-VN" sz="2000" i="1">
                                    <a:latin typeface="Cambria Math" panose="02040503050406030204" pitchFamily="18" charset="0"/>
                                  </a:rPr>
                                  <m:t>1</m:t>
                                </m:r>
                              </m:num>
                              <m:den>
                                <m:r>
                                  <a:rPr lang="vi-VN" sz="2000" i="1">
                                    <a:latin typeface="Cambria Math" panose="02040503050406030204" pitchFamily="18" charset="0"/>
                                  </a:rPr>
                                  <m:t>2</m:t>
                                </m:r>
                              </m:den>
                            </m:f>
                          </m:e>
                        </m:d>
                      </m:den>
                    </m:f>
                    <m:r>
                      <a:rPr lang="vi-VN" sz="2000" b="0" i="0" smtClean="0">
                        <a:latin typeface="Cambria Math" panose="02040503050406030204" pitchFamily="18" charset="0"/>
                      </a:rPr>
                      <m:t>≤760 </m:t>
                    </m:r>
                    <m:r>
                      <a:rPr lang="vi-VN" sz="2000" b="0" i="1" smtClean="0">
                        <a:latin typeface="Cambria Math" panose="02040503050406030204" pitchFamily="18" charset="0"/>
                        <a:sym typeface="Wingdings" panose="05000000000000000000" pitchFamily="2" charset="2"/>
                      </a:rPr>
                      <m:t> 0,72≤</m:t>
                    </m:r>
                    <m:r>
                      <a:rPr lang="vi-VN" sz="2000" b="0" i="1" smtClean="0">
                        <a:latin typeface="Cambria Math" panose="02040503050406030204" pitchFamily="18" charset="0"/>
                        <a:sym typeface="Wingdings" panose="05000000000000000000" pitchFamily="2" charset="2"/>
                      </a:rPr>
                      <m:t>𝑘</m:t>
                    </m:r>
                    <m:r>
                      <a:rPr lang="vi-VN" sz="2000" b="0" i="1" smtClean="0">
                        <a:latin typeface="Cambria Math" panose="02040503050406030204" pitchFamily="18" charset="0"/>
                        <a:sym typeface="Wingdings" panose="05000000000000000000" pitchFamily="2" charset="2"/>
                      </a:rPr>
                      <m:t>≤1,95</m:t>
                    </m:r>
                  </m:oMath>
                </a14:m>
                <a:r>
                  <a:rPr lang="vi-VN" sz="2000" dirty="0">
                    <a:latin typeface="Times New Roman" panose="02020603050405020304" pitchFamily="18" charset="0"/>
                    <a:cs typeface="Times New Roman" panose="02020603050405020304" pitchFamily="18" charset="0"/>
                    <a:sym typeface="Wingdings" panose="05000000000000000000" pitchFamily="2" charset="2"/>
                  </a:rPr>
                  <a:t> </a:t>
                </a:r>
                <a14:m>
                  <m:oMath xmlns:m="http://schemas.openxmlformats.org/officeDocument/2006/math">
                    <m:r>
                      <a:rPr lang="vi-VN" sz="2000" b="0" i="1" smtClean="0">
                        <a:latin typeface="Cambria Math" panose="02040503050406030204" pitchFamily="18" charset="0"/>
                        <a:cs typeface="Times New Roman" panose="02020603050405020304" pitchFamily="18" charset="0"/>
                        <a:sym typeface="Wingdings" panose="05000000000000000000" pitchFamily="2" charset="2"/>
                      </a:rPr>
                      <m:t>𝑘</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=1 </m:t>
                    </m:r>
                  </m:oMath>
                </a14:m>
                <a:r>
                  <a:rPr lang="vi-VN" sz="2000" dirty="0">
                    <a:latin typeface="Times New Roman" panose="02020603050405020304" pitchFamily="18" charset="0"/>
                    <a:cs typeface="Times New Roman" panose="02020603050405020304" pitchFamily="18" charset="0"/>
                  </a:rPr>
                  <a:t>(k </a:t>
                </a:r>
                <a:r>
                  <a:rPr lang="vi-VN" sz="2000" dirty="0" err="1">
                    <a:latin typeface="Times New Roman" panose="02020603050405020304" pitchFamily="18" charset="0"/>
                    <a:cs typeface="Times New Roman" panose="02020603050405020304" pitchFamily="18" charset="0"/>
                  </a:rPr>
                  <a:t>is</a:t>
                </a:r>
                <a:r>
                  <a:rPr lang="vi-VN" sz="2000" dirty="0">
                    <a:latin typeface="Times New Roman" panose="02020603050405020304" pitchFamily="18" charset="0"/>
                    <a:cs typeface="Times New Roman" panose="02020603050405020304" pitchFamily="18" charset="0"/>
                  </a:rPr>
                  <a:t> an </a:t>
                </a:r>
                <a:r>
                  <a:rPr lang="vi-VN" sz="2000" dirty="0" err="1">
                    <a:latin typeface="Times New Roman" panose="02020603050405020304" pitchFamily="18" charset="0"/>
                    <a:cs typeface="Times New Roman" panose="02020603050405020304" pitchFamily="18" charset="0"/>
                  </a:rPr>
                  <a:t>interger</a:t>
                </a:r>
                <a:r>
                  <a:rPr lang="vi-VN" sz="2000" dirty="0">
                    <a:latin typeface="Times New Roman" panose="02020603050405020304" pitchFamily="18" charset="0"/>
                    <a:cs typeface="Times New Roman" panose="02020603050405020304" pitchFamily="18" charset="0"/>
                  </a:rPr>
                  <a:t>)</a:t>
                </a:r>
              </a:p>
              <a:p>
                <a:r>
                  <a:rPr lang="vi-VN" sz="2000" dirty="0" err="1">
                    <a:latin typeface="Times New Roman" panose="02020603050405020304" pitchFamily="18" charset="0"/>
                    <a:cs typeface="Times New Roman" panose="02020603050405020304" pitchFamily="18" charset="0"/>
                  </a:rPr>
                  <a:t>Therefore</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wavelength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of</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visible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light</a:t>
                </a:r>
                <a:r>
                  <a:rPr lang="vi-VN" sz="20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vi-VN" sz="2000" i="1">
                            <a:latin typeface="Cambria Math" panose="02040503050406030204" pitchFamily="18" charset="0"/>
                          </a:rPr>
                        </m:ctrlPr>
                      </m:sSupPr>
                      <m:e>
                        <m:r>
                          <a:rPr lang="vi-VN" sz="2000" i="1">
                            <a:latin typeface="Cambria Math" panose="02040503050406030204" pitchFamily="18" charset="0"/>
                          </a:rPr>
                          <m:t>𝜆</m:t>
                        </m:r>
                      </m:e>
                      <m:sup>
                        <m:r>
                          <a:rPr lang="vi-VN" sz="2000" i="1">
                            <a:latin typeface="Cambria Math" panose="02040503050406030204" pitchFamily="18" charset="0"/>
                          </a:rPr>
                          <m:t>′</m:t>
                        </m:r>
                      </m:sup>
                    </m:sSup>
                    <m:r>
                      <a:rPr lang="vi-VN" sz="2000" i="1">
                        <a:latin typeface="Cambria Math" panose="02040503050406030204" pitchFamily="18" charset="0"/>
                      </a:rPr>
                      <m:t>=</m:t>
                    </m:r>
                    <m:f>
                      <m:fPr>
                        <m:ctrlPr>
                          <a:rPr lang="vi-VN" sz="2000" i="1">
                            <a:latin typeface="Cambria Math" panose="02040503050406030204" pitchFamily="18" charset="0"/>
                          </a:rPr>
                        </m:ctrlPr>
                      </m:fPr>
                      <m:num>
                        <m:r>
                          <a:rPr lang="vi-VN" sz="2000" i="1">
                            <a:latin typeface="Cambria Math" panose="02040503050406030204" pitchFamily="18" charset="0"/>
                          </a:rPr>
                          <m:t>934</m:t>
                        </m:r>
                      </m:num>
                      <m:den>
                        <m:r>
                          <a:rPr lang="vi-VN" sz="2000" i="1">
                            <a:latin typeface="Cambria Math" panose="02040503050406030204" pitchFamily="18" charset="0"/>
                          </a:rPr>
                          <m:t>(</m:t>
                        </m:r>
                        <m:r>
                          <a:rPr lang="vi-VN" sz="2000" i="1">
                            <a:latin typeface="Cambria Math" panose="02040503050406030204" pitchFamily="18" charset="0"/>
                          </a:rPr>
                          <m:t>𝑘</m:t>
                        </m:r>
                        <m:r>
                          <a:rPr lang="vi-VN" sz="2000" i="1">
                            <a:latin typeface="Cambria Math" panose="02040503050406030204" pitchFamily="18" charset="0"/>
                          </a:rPr>
                          <m:t>+</m:t>
                        </m:r>
                        <m:f>
                          <m:fPr>
                            <m:ctrlPr>
                              <a:rPr lang="vi-VN" sz="2000" i="1">
                                <a:latin typeface="Cambria Math" panose="02040503050406030204" pitchFamily="18" charset="0"/>
                              </a:rPr>
                            </m:ctrlPr>
                          </m:fPr>
                          <m:num>
                            <m:r>
                              <a:rPr lang="vi-VN" sz="2000" i="1">
                                <a:latin typeface="Cambria Math" panose="02040503050406030204" pitchFamily="18" charset="0"/>
                              </a:rPr>
                              <m:t>1</m:t>
                            </m:r>
                          </m:num>
                          <m:den>
                            <m:r>
                              <a:rPr lang="vi-VN" sz="2000" i="1">
                                <a:latin typeface="Cambria Math" panose="02040503050406030204" pitchFamily="18" charset="0"/>
                              </a:rPr>
                              <m:t>2</m:t>
                            </m:r>
                          </m:den>
                        </m:f>
                        <m:r>
                          <a:rPr lang="vi-VN" sz="2000" i="1">
                            <a:latin typeface="Cambria Math" panose="02040503050406030204" pitchFamily="18" charset="0"/>
                          </a:rPr>
                          <m:t>)</m:t>
                        </m:r>
                      </m:den>
                    </m:f>
                  </m:oMath>
                </a14:m>
                <a:r>
                  <a:rPr lang="vi-VN" sz="2000" dirty="0">
                    <a:latin typeface="Times New Roman" panose="02020603050405020304" pitchFamily="18" charset="0"/>
                    <a:cs typeface="Times New Roman" panose="02020603050405020304" pitchFamily="18" charset="0"/>
                  </a:rPr>
                  <a:t> = </a:t>
                </a:r>
                <a14:m>
                  <m:oMath xmlns:m="http://schemas.openxmlformats.org/officeDocument/2006/math">
                    <m:f>
                      <m:fPr>
                        <m:ctrlPr>
                          <a:rPr lang="vi-VN" sz="2000" i="1" smtClean="0">
                            <a:latin typeface="Cambria Math" panose="02040503050406030204" pitchFamily="18" charset="0"/>
                            <a:cs typeface="Times New Roman" panose="02020603050405020304" pitchFamily="18" charset="0"/>
                          </a:rPr>
                        </m:ctrlPr>
                      </m:fPr>
                      <m:num>
                        <m:r>
                          <a:rPr lang="vi-VN" sz="2000" b="0" i="1" smtClean="0">
                            <a:latin typeface="Cambria Math" panose="02040503050406030204" pitchFamily="18" charset="0"/>
                            <a:cs typeface="Times New Roman" panose="02020603050405020304" pitchFamily="18" charset="0"/>
                          </a:rPr>
                          <m:t>934</m:t>
                        </m:r>
                      </m:num>
                      <m:den>
                        <m:r>
                          <a:rPr lang="vi-VN" sz="2000" b="0" i="1" smtClean="0">
                            <a:latin typeface="Cambria Math" panose="02040503050406030204" pitchFamily="18" charset="0"/>
                            <a:cs typeface="Times New Roman" panose="02020603050405020304" pitchFamily="18" charset="0"/>
                          </a:rPr>
                          <m:t>1+</m:t>
                        </m:r>
                        <m:f>
                          <m:fPr>
                            <m:ctrlPr>
                              <a:rPr lang="vi-VN" sz="2000" b="0" i="1" smtClean="0">
                                <a:latin typeface="Cambria Math" panose="02040503050406030204" pitchFamily="18" charset="0"/>
                                <a:cs typeface="Times New Roman" panose="02020603050405020304" pitchFamily="18" charset="0"/>
                              </a:rPr>
                            </m:ctrlPr>
                          </m:fPr>
                          <m:num>
                            <m:r>
                              <a:rPr lang="vi-VN" sz="2000" b="0" i="1" smtClean="0">
                                <a:latin typeface="Cambria Math" panose="02040503050406030204" pitchFamily="18" charset="0"/>
                                <a:cs typeface="Times New Roman" panose="02020603050405020304" pitchFamily="18" charset="0"/>
                              </a:rPr>
                              <m:t>1</m:t>
                            </m:r>
                          </m:num>
                          <m:den>
                            <m:r>
                              <a:rPr lang="vi-VN" sz="2000" b="0" i="1" smtClean="0">
                                <a:latin typeface="Cambria Math" panose="02040503050406030204" pitchFamily="18" charset="0"/>
                                <a:cs typeface="Times New Roman" panose="02020603050405020304" pitchFamily="18" charset="0"/>
                              </a:rPr>
                              <m:t>2</m:t>
                            </m:r>
                          </m:den>
                        </m:f>
                      </m:den>
                    </m:f>
                    <m:r>
                      <a:rPr lang="vi-VN" sz="2000" b="0" i="1" smtClean="0">
                        <a:latin typeface="Cambria Math" panose="02040503050406030204" pitchFamily="18" charset="0"/>
                        <a:cs typeface="Times New Roman" panose="02020603050405020304" pitchFamily="18" charset="0"/>
                      </a:rPr>
                      <m:t>=622,67 </m:t>
                    </m:r>
                    <m:d>
                      <m:dPr>
                        <m:ctrlPr>
                          <a:rPr lang="vi-VN" sz="2000" b="0" i="1" smtClean="0">
                            <a:latin typeface="Cambria Math" panose="02040503050406030204" pitchFamily="18" charset="0"/>
                            <a:cs typeface="Times New Roman" panose="02020603050405020304" pitchFamily="18" charset="0"/>
                          </a:rPr>
                        </m:ctrlPr>
                      </m:dPr>
                      <m:e>
                        <m:r>
                          <a:rPr lang="vi-VN" sz="2000" b="0" i="1" smtClean="0">
                            <a:latin typeface="Cambria Math" panose="02040503050406030204" pitchFamily="18" charset="0"/>
                            <a:cs typeface="Times New Roman" panose="02020603050405020304" pitchFamily="18" charset="0"/>
                          </a:rPr>
                          <m:t>𝑛𝑚</m:t>
                        </m:r>
                      </m:e>
                    </m:d>
                  </m:oMath>
                </a14:m>
                <a:endParaRPr lang="vi-VN" sz="2000" b="0" dirty="0">
                  <a:latin typeface="Times New Roman" panose="02020603050405020304" pitchFamily="18" charset="0"/>
                  <a:cs typeface="Times New Roman" panose="02020603050405020304" pitchFamily="18" charset="0"/>
                </a:endParaRPr>
              </a:p>
              <a:p>
                <a:r>
                  <a:rPr lang="vi-VN" sz="2000" dirty="0" err="1">
                    <a:latin typeface="Times New Roman" panose="02020603050405020304" pitchFamily="18" charset="0"/>
                    <a:cs typeface="Times New Roman" panose="02020603050405020304" pitchFamily="18" charset="0"/>
                  </a:rPr>
                  <a:t>Conclusion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That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light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orange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light</a:t>
                </a:r>
                <a:endParaRPr lang="vi-VN" sz="2000" dirty="0">
                  <a:latin typeface="Times New Roman" panose="02020603050405020304" pitchFamily="18" charset="0"/>
                  <a:cs typeface="Times New Roman" panose="02020603050405020304" pitchFamily="18" charset="0"/>
                </a:endParaRPr>
              </a:p>
            </p:txBody>
          </p:sp>
        </mc:Choice>
        <mc:Fallback xmlns="">
          <p:sp>
            <p:nvSpPr>
              <p:cNvPr id="3" name="Hộp Văn bản 2">
                <a:extLst>
                  <a:ext uri="{FF2B5EF4-FFF2-40B4-BE49-F238E27FC236}">
                    <a16:creationId xmlns:a16="http://schemas.microsoft.com/office/drawing/2014/main" id="{22E0C74D-1763-4FFA-BFEC-D809AA3D6578}"/>
                  </a:ext>
                </a:extLst>
              </p:cNvPr>
              <p:cNvSpPr txBox="1">
                <a:spLocks noRot="1" noChangeAspect="1" noMove="1" noResize="1" noEditPoints="1" noAdjustHandles="1" noChangeArrowheads="1" noChangeShapeType="1" noTextEdit="1"/>
              </p:cNvSpPr>
              <p:nvPr/>
            </p:nvSpPr>
            <p:spPr>
              <a:xfrm>
                <a:off x="1216240" y="2308194"/>
                <a:ext cx="10431262" cy="4338880"/>
              </a:xfrm>
              <a:prstGeom prst="rect">
                <a:avLst/>
              </a:prstGeom>
              <a:blipFill>
                <a:blip r:embed="rId2"/>
                <a:stretch>
                  <a:fillRect l="-643" t="-844" b="-1688"/>
                </a:stretch>
              </a:blipFill>
            </p:spPr>
            <p:txBody>
              <a:bodyPr/>
              <a:lstStyle/>
              <a:p>
                <a:r>
                  <a:rPr lang="vi-VN">
                    <a:noFill/>
                  </a:rPr>
                  <a:t> </a:t>
                </a:r>
              </a:p>
            </p:txBody>
          </p:sp>
        </mc:Fallback>
      </mc:AlternateContent>
    </p:spTree>
    <p:extLst>
      <p:ext uri="{BB962C8B-B14F-4D97-AF65-F5344CB8AC3E}">
        <p14:creationId xmlns:p14="http://schemas.microsoft.com/office/powerpoint/2010/main" val="199179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209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In a Young’s interference experiment, the two slits are separated by 0.105 mm and the incident light includes two wavelengths: 540 nm (green) and 450 nm (blue). The overlapping interference pattern are observed on a screen 1.4m from the slits.</a:t>
            </a:r>
          </a:p>
          <a:p>
            <a:r>
              <a:rPr lang="en-US" sz="2000" dirty="0">
                <a:latin typeface="Times New Roman" panose="02020603050405020304" pitchFamily="18" charset="0"/>
                <a:cs typeface="Times New Roman" panose="02020603050405020304" pitchFamily="18" charset="0"/>
              </a:rPr>
              <a:t>Calculate the minimum distance from the center of the screen to a point when a bright fringe of the green light coincides with a bright fringe of the blue light</a:t>
            </a:r>
          </a:p>
          <a:p>
            <a:pPr algn="r"/>
            <a:r>
              <a:rPr lang="en-US" sz="2000" dirty="0">
                <a:latin typeface="Times New Roman" panose="02020603050405020304" pitchFamily="18" charset="0"/>
                <a:cs typeface="Times New Roman" panose="02020603050405020304" pitchFamily="18" charset="0"/>
              </a:rPr>
              <a:t>[November – 2018]</a:t>
            </a: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7F104F90-5DA8-4692-A86C-D1384C0B3CC4}"/>
                  </a:ext>
                </a:extLst>
              </p:cNvPr>
              <p:cNvSpPr txBox="1"/>
              <p:nvPr/>
            </p:nvSpPr>
            <p:spPr>
              <a:xfrm>
                <a:off x="1402672" y="2450237"/>
                <a:ext cx="10502283" cy="4321119"/>
              </a:xfrm>
              <a:prstGeom prst="rect">
                <a:avLst/>
              </a:prstGeom>
              <a:noFill/>
            </p:spPr>
            <p:txBody>
              <a:bodyPr wrap="square" rtlCol="0">
                <a:spAutoFit/>
              </a:bodyPr>
              <a:lstStyle/>
              <a:p>
                <a:r>
                  <a:rPr lang="vi-VN" sz="2000" dirty="0">
                    <a:latin typeface="Times New Roman" panose="02020603050405020304" pitchFamily="18" charset="0"/>
                    <a:cs typeface="Times New Roman" panose="02020603050405020304" pitchFamily="18" charset="0"/>
                  </a:rPr>
                  <a:t>The </a:t>
                </a:r>
                <a:r>
                  <a:rPr lang="vi-VN" sz="2000" dirty="0" err="1">
                    <a:latin typeface="Times New Roman" panose="02020603050405020304" pitchFamily="18" charset="0"/>
                    <a:cs typeface="Times New Roman" panose="02020603050405020304" pitchFamily="18" charset="0"/>
                  </a:rPr>
                  <a:t>position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of</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bright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fringes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of</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green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light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interference</a:t>
                </a:r>
                <a:r>
                  <a:rPr lang="vi-VN" sz="20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𝑦</m:t>
                          </m:r>
                        </m:e>
                        <m:sub>
                          <m:r>
                            <a:rPr lang="vi-VN" sz="2000" b="0" i="1" smtClean="0">
                              <a:latin typeface="Cambria Math" panose="02040503050406030204" pitchFamily="18" charset="0"/>
                            </a:rPr>
                            <m:t>𝑔</m:t>
                          </m:r>
                        </m:sub>
                      </m:sSub>
                      <m:r>
                        <a:rPr lang="en-US" sz="2000" i="1">
                          <a:latin typeface="Cambria Math" panose="02040503050406030204" pitchFamily="18" charset="0"/>
                        </a:rPr>
                        <m:t>=</m:t>
                      </m:r>
                      <m:sSub>
                        <m:sSubPr>
                          <m:ctrlPr>
                            <a:rPr lang="vi-VN" sz="2000" i="1" dirty="0">
                              <a:latin typeface="Cambria Math" panose="02040503050406030204" pitchFamily="18" charset="0"/>
                            </a:rPr>
                          </m:ctrlPr>
                        </m:sSubPr>
                        <m:e>
                          <m:r>
                            <a:rPr lang="vi-VN" sz="2000" i="1" dirty="0">
                              <a:latin typeface="Cambria Math" panose="02040503050406030204" pitchFamily="18" charset="0"/>
                            </a:rPr>
                            <m:t>𝑘</m:t>
                          </m:r>
                        </m:e>
                        <m:sub>
                          <m:r>
                            <a:rPr lang="vi-VN" sz="2000" b="0" i="1" dirty="0" smtClean="0">
                              <a:latin typeface="Cambria Math" panose="02040503050406030204" pitchFamily="18" charset="0"/>
                            </a:rPr>
                            <m:t>𝑔</m:t>
                          </m:r>
                        </m:sub>
                      </m:sSub>
                      <m:f>
                        <m:fPr>
                          <m:ctrlPr>
                            <a:rPr lang="vi-VN" sz="2000" i="1" dirty="0">
                              <a:latin typeface="Cambria Math" panose="02040503050406030204" pitchFamily="18" charset="0"/>
                            </a:rPr>
                          </m:ctrlPr>
                        </m:fPr>
                        <m:num>
                          <m:r>
                            <a:rPr lang="vi-VN" sz="2000" i="1" dirty="0">
                              <a:latin typeface="Cambria Math" panose="02040503050406030204" pitchFamily="18" charset="0"/>
                            </a:rPr>
                            <m:t>𝐿</m:t>
                          </m:r>
                        </m:num>
                        <m:den>
                          <m:r>
                            <a:rPr lang="vi-VN" sz="2000" i="1" dirty="0">
                              <a:latin typeface="Cambria Math" panose="02040503050406030204" pitchFamily="18" charset="0"/>
                            </a:rPr>
                            <m:t>𝑑</m:t>
                          </m:r>
                        </m:den>
                      </m:f>
                      <m:sSub>
                        <m:sSubPr>
                          <m:ctrlPr>
                            <a:rPr lang="vi-VN" sz="2000" i="1" dirty="0">
                              <a:latin typeface="Cambria Math" panose="02040503050406030204" pitchFamily="18" charset="0"/>
                            </a:rPr>
                          </m:ctrlPr>
                        </m:sSubPr>
                        <m:e>
                          <m:r>
                            <a:rPr lang="vi-VN" sz="2000" i="1" dirty="0">
                              <a:latin typeface="Cambria Math" panose="02040503050406030204" pitchFamily="18" charset="0"/>
                            </a:rPr>
                            <m:t>𝜆</m:t>
                          </m:r>
                        </m:e>
                        <m:sub>
                          <m:r>
                            <a:rPr lang="vi-VN" sz="2000" b="0" i="1" dirty="0" smtClean="0">
                              <a:latin typeface="Cambria Math" panose="02040503050406030204" pitchFamily="18" charset="0"/>
                            </a:rPr>
                            <m:t>𝑔</m:t>
                          </m:r>
                        </m:sub>
                      </m:sSub>
                    </m:oMath>
                  </m:oMathPara>
                </a14:m>
                <a:endParaRPr lang="vi-VN" sz="2000" dirty="0">
                  <a:latin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The </a:t>
                </a:r>
                <a:r>
                  <a:rPr lang="vi-VN" sz="2000" dirty="0" err="1">
                    <a:latin typeface="Times New Roman" panose="02020603050405020304" pitchFamily="18" charset="0"/>
                    <a:cs typeface="Times New Roman" panose="02020603050405020304" pitchFamily="18" charset="0"/>
                  </a:rPr>
                  <a:t>position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of</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bright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fringes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of</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blue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light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interference</a:t>
                </a:r>
                <a:r>
                  <a:rPr lang="vi-VN" sz="20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𝑦</m:t>
                          </m:r>
                        </m:e>
                        <m:sub>
                          <m:r>
                            <a:rPr lang="vi-VN" sz="2000" i="1">
                              <a:latin typeface="Cambria Math" panose="02040503050406030204" pitchFamily="18" charset="0"/>
                            </a:rPr>
                            <m:t>𝑏</m:t>
                          </m:r>
                        </m:sub>
                      </m:sSub>
                      <m:r>
                        <a:rPr lang="en-US" sz="2000" i="1">
                          <a:latin typeface="Cambria Math" panose="02040503050406030204" pitchFamily="18" charset="0"/>
                        </a:rPr>
                        <m:t>=</m:t>
                      </m:r>
                      <m:sSub>
                        <m:sSubPr>
                          <m:ctrlPr>
                            <a:rPr lang="vi-VN" sz="2000" i="1" dirty="0">
                              <a:latin typeface="Cambria Math" panose="02040503050406030204" pitchFamily="18" charset="0"/>
                            </a:rPr>
                          </m:ctrlPr>
                        </m:sSubPr>
                        <m:e>
                          <m:r>
                            <a:rPr lang="vi-VN" sz="2000" i="1" dirty="0">
                              <a:latin typeface="Cambria Math" panose="02040503050406030204" pitchFamily="18" charset="0"/>
                            </a:rPr>
                            <m:t>𝑘</m:t>
                          </m:r>
                        </m:e>
                        <m:sub>
                          <m:r>
                            <a:rPr lang="vi-VN" sz="2000" i="1" dirty="0">
                              <a:latin typeface="Cambria Math" panose="02040503050406030204" pitchFamily="18" charset="0"/>
                            </a:rPr>
                            <m:t>𝑏</m:t>
                          </m:r>
                        </m:sub>
                      </m:sSub>
                      <m:f>
                        <m:fPr>
                          <m:ctrlPr>
                            <a:rPr lang="vi-VN" sz="2000" i="1" dirty="0">
                              <a:latin typeface="Cambria Math" panose="02040503050406030204" pitchFamily="18" charset="0"/>
                            </a:rPr>
                          </m:ctrlPr>
                        </m:fPr>
                        <m:num>
                          <m:r>
                            <a:rPr lang="vi-VN" sz="2000" i="1" dirty="0">
                              <a:latin typeface="Cambria Math" panose="02040503050406030204" pitchFamily="18" charset="0"/>
                            </a:rPr>
                            <m:t>𝐿</m:t>
                          </m:r>
                        </m:num>
                        <m:den>
                          <m:r>
                            <a:rPr lang="vi-VN" sz="2000" i="1" dirty="0">
                              <a:latin typeface="Cambria Math" panose="02040503050406030204" pitchFamily="18" charset="0"/>
                            </a:rPr>
                            <m:t>𝑑</m:t>
                          </m:r>
                        </m:den>
                      </m:f>
                      <m:sSub>
                        <m:sSubPr>
                          <m:ctrlPr>
                            <a:rPr lang="vi-VN" sz="2000" i="1" dirty="0">
                              <a:latin typeface="Cambria Math" panose="02040503050406030204" pitchFamily="18" charset="0"/>
                            </a:rPr>
                          </m:ctrlPr>
                        </m:sSubPr>
                        <m:e>
                          <m:r>
                            <a:rPr lang="vi-VN" sz="2000" i="1" dirty="0">
                              <a:latin typeface="Cambria Math" panose="02040503050406030204" pitchFamily="18" charset="0"/>
                            </a:rPr>
                            <m:t>𝜆</m:t>
                          </m:r>
                        </m:e>
                        <m:sub>
                          <m:r>
                            <a:rPr lang="vi-VN" sz="2000" i="1" dirty="0">
                              <a:latin typeface="Cambria Math" panose="02040503050406030204" pitchFamily="18" charset="0"/>
                            </a:rPr>
                            <m:t>𝑏</m:t>
                          </m:r>
                        </m:sub>
                      </m:sSub>
                    </m:oMath>
                  </m:oMathPara>
                </a14:m>
                <a:endParaRPr lang="vi-V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Since a bright fringe of the green light coincides with a bright fringe of the blue light:</a:t>
                </a:r>
              </a:p>
              <a:p>
                <a:pPr/>
                <a14:m>
                  <m:oMathPara xmlns:m="http://schemas.openxmlformats.org/officeDocument/2006/math">
                    <m:oMathParaPr>
                      <m:jc m:val="centerGroup"/>
                    </m:oMathParaPr>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𝑦</m:t>
                          </m:r>
                        </m:e>
                        <m:sub>
                          <m:r>
                            <a:rPr lang="vi-VN" sz="2000" i="1">
                              <a:latin typeface="Cambria Math" panose="02040503050406030204" pitchFamily="18" charset="0"/>
                            </a:rPr>
                            <m:t>𝑔</m:t>
                          </m:r>
                        </m:sub>
                      </m:sSub>
                      <m:r>
                        <a:rPr lang="vi-VN" sz="2000" b="0" i="0" smtClean="0">
                          <a:latin typeface="Cambria Math" panose="02040503050406030204" pitchFamily="18" charset="0"/>
                        </a:rPr>
                        <m:t>=</m:t>
                      </m:r>
                      <m:sSub>
                        <m:sSubPr>
                          <m:ctrlPr>
                            <a:rPr lang="vi-VN" sz="2000" i="1">
                              <a:latin typeface="Cambria Math" panose="02040503050406030204" pitchFamily="18" charset="0"/>
                            </a:rPr>
                          </m:ctrlPr>
                        </m:sSubPr>
                        <m:e>
                          <m:r>
                            <a:rPr lang="vi-VN" sz="2000" i="1">
                              <a:latin typeface="Cambria Math" panose="02040503050406030204" pitchFamily="18" charset="0"/>
                            </a:rPr>
                            <m:t>𝑦</m:t>
                          </m:r>
                        </m:e>
                        <m:sub>
                          <m:r>
                            <a:rPr lang="vi-VN" sz="2000" i="1">
                              <a:latin typeface="Cambria Math" panose="02040503050406030204" pitchFamily="18" charset="0"/>
                            </a:rPr>
                            <m:t>𝑏</m:t>
                          </m:r>
                        </m:sub>
                      </m:sSub>
                      <m:r>
                        <a:rPr lang="vi-VN" sz="2000" dirty="0">
                          <a:latin typeface="Cambria Math" panose="02040503050406030204" pitchFamily="18" charset="0"/>
                          <a:sym typeface="Wingdings" panose="05000000000000000000" pitchFamily="2" charset="2"/>
                        </a:rPr>
                        <m:t></m:t>
                      </m:r>
                      <m:sSub>
                        <m:sSubPr>
                          <m:ctrlPr>
                            <a:rPr lang="vi-VN" sz="2000" i="1" dirty="0">
                              <a:latin typeface="Cambria Math" panose="02040503050406030204" pitchFamily="18" charset="0"/>
                            </a:rPr>
                          </m:ctrlPr>
                        </m:sSubPr>
                        <m:e>
                          <m:r>
                            <a:rPr lang="vi-VN" sz="2000" i="1" dirty="0">
                              <a:latin typeface="Cambria Math" panose="02040503050406030204" pitchFamily="18" charset="0"/>
                            </a:rPr>
                            <m:t>𝑘</m:t>
                          </m:r>
                        </m:e>
                        <m:sub>
                          <m:r>
                            <a:rPr lang="vi-VN" sz="2000" i="1" dirty="0">
                              <a:latin typeface="Cambria Math" panose="02040503050406030204" pitchFamily="18" charset="0"/>
                            </a:rPr>
                            <m:t>𝑔</m:t>
                          </m:r>
                        </m:sub>
                      </m:sSub>
                      <m:sSub>
                        <m:sSubPr>
                          <m:ctrlPr>
                            <a:rPr lang="vi-VN" sz="2000" i="1" dirty="0">
                              <a:latin typeface="Cambria Math" panose="02040503050406030204" pitchFamily="18" charset="0"/>
                            </a:rPr>
                          </m:ctrlPr>
                        </m:sSubPr>
                        <m:e>
                          <m:r>
                            <a:rPr lang="vi-VN" sz="2000" i="1" dirty="0">
                              <a:latin typeface="Cambria Math" panose="02040503050406030204" pitchFamily="18" charset="0"/>
                            </a:rPr>
                            <m:t>𝜆</m:t>
                          </m:r>
                        </m:e>
                        <m:sub>
                          <m:r>
                            <a:rPr lang="vi-VN" sz="2000" i="1" dirty="0">
                              <a:latin typeface="Cambria Math" panose="02040503050406030204" pitchFamily="18" charset="0"/>
                            </a:rPr>
                            <m:t>𝑔</m:t>
                          </m:r>
                        </m:sub>
                      </m:sSub>
                      <m:r>
                        <a:rPr lang="vi-VN" sz="2000" b="0" i="1" dirty="0" smtClean="0">
                          <a:latin typeface="Cambria Math" panose="02040503050406030204" pitchFamily="18" charset="0"/>
                        </a:rPr>
                        <m:t>=</m:t>
                      </m:r>
                      <m:sSub>
                        <m:sSubPr>
                          <m:ctrlPr>
                            <a:rPr lang="vi-VN" sz="2000" i="1" dirty="0">
                              <a:latin typeface="Cambria Math" panose="02040503050406030204" pitchFamily="18" charset="0"/>
                            </a:rPr>
                          </m:ctrlPr>
                        </m:sSubPr>
                        <m:e>
                          <m:r>
                            <a:rPr lang="vi-VN" sz="2000" i="1" dirty="0">
                              <a:latin typeface="Cambria Math" panose="02040503050406030204" pitchFamily="18" charset="0"/>
                            </a:rPr>
                            <m:t>𝑘</m:t>
                          </m:r>
                        </m:e>
                        <m:sub>
                          <m:r>
                            <a:rPr lang="vi-VN" sz="2000" i="1" dirty="0">
                              <a:latin typeface="Cambria Math" panose="02040503050406030204" pitchFamily="18" charset="0"/>
                            </a:rPr>
                            <m:t>𝑏</m:t>
                          </m:r>
                        </m:sub>
                      </m:sSub>
                      <m:sSub>
                        <m:sSubPr>
                          <m:ctrlPr>
                            <a:rPr lang="vi-VN" sz="2000" i="1" dirty="0">
                              <a:latin typeface="Cambria Math" panose="02040503050406030204" pitchFamily="18" charset="0"/>
                            </a:rPr>
                          </m:ctrlPr>
                        </m:sSubPr>
                        <m:e>
                          <m:r>
                            <a:rPr lang="vi-VN" sz="2000" i="1" dirty="0">
                              <a:latin typeface="Cambria Math" panose="02040503050406030204" pitchFamily="18" charset="0"/>
                            </a:rPr>
                            <m:t>𝜆</m:t>
                          </m:r>
                        </m:e>
                        <m:sub>
                          <m:r>
                            <a:rPr lang="vi-VN" sz="2000" i="1" dirty="0">
                              <a:latin typeface="Cambria Math" panose="02040503050406030204" pitchFamily="18" charset="0"/>
                            </a:rPr>
                            <m:t>𝑏</m:t>
                          </m:r>
                        </m:sub>
                      </m:sSub>
                      <m:r>
                        <a:rPr lang="vi-VN" sz="2000" b="0" i="0" dirty="0" smtClean="0">
                          <a:latin typeface="Cambria Math" panose="02040503050406030204" pitchFamily="18" charset="0"/>
                        </a:rPr>
                        <m:t> </m:t>
                      </m:r>
                      <m:r>
                        <a:rPr lang="vi-VN" sz="2000" b="0" i="1" dirty="0" smtClean="0">
                          <a:latin typeface="Cambria Math" panose="02040503050406030204" pitchFamily="18" charset="0"/>
                          <a:sym typeface="Wingdings" panose="05000000000000000000" pitchFamily="2" charset="2"/>
                        </a:rPr>
                        <m:t></m:t>
                      </m:r>
                      <m:f>
                        <m:fPr>
                          <m:ctrlPr>
                            <a:rPr lang="vi-VN" sz="2000" b="0" i="1" dirty="0" smtClean="0">
                              <a:latin typeface="Cambria Math" panose="02040503050406030204" pitchFamily="18" charset="0"/>
                              <a:sym typeface="Wingdings" panose="05000000000000000000" pitchFamily="2" charset="2"/>
                            </a:rPr>
                          </m:ctrlPr>
                        </m:fPr>
                        <m:num>
                          <m:sSub>
                            <m:sSubPr>
                              <m:ctrlPr>
                                <a:rPr lang="vi-VN" sz="2000" i="1" dirty="0">
                                  <a:latin typeface="Cambria Math" panose="02040503050406030204" pitchFamily="18" charset="0"/>
                                </a:rPr>
                              </m:ctrlPr>
                            </m:sSubPr>
                            <m:e>
                              <m:r>
                                <a:rPr lang="vi-VN" sz="2000" i="1" dirty="0">
                                  <a:latin typeface="Cambria Math" panose="02040503050406030204" pitchFamily="18" charset="0"/>
                                </a:rPr>
                                <m:t>𝑘</m:t>
                              </m:r>
                            </m:e>
                            <m:sub>
                              <m:r>
                                <a:rPr lang="vi-VN" sz="2000" i="1" dirty="0">
                                  <a:latin typeface="Cambria Math" panose="02040503050406030204" pitchFamily="18" charset="0"/>
                                </a:rPr>
                                <m:t>𝑔</m:t>
                              </m:r>
                            </m:sub>
                          </m:sSub>
                        </m:num>
                        <m:den>
                          <m:sSub>
                            <m:sSubPr>
                              <m:ctrlPr>
                                <a:rPr lang="vi-VN" sz="2000" i="1" dirty="0">
                                  <a:latin typeface="Cambria Math" panose="02040503050406030204" pitchFamily="18" charset="0"/>
                                </a:rPr>
                              </m:ctrlPr>
                            </m:sSubPr>
                            <m:e>
                              <m:r>
                                <a:rPr lang="vi-VN" sz="2000" i="1" dirty="0">
                                  <a:latin typeface="Cambria Math" panose="02040503050406030204" pitchFamily="18" charset="0"/>
                                </a:rPr>
                                <m:t>𝑘</m:t>
                              </m:r>
                            </m:e>
                            <m:sub>
                              <m:r>
                                <a:rPr lang="vi-VN" sz="2000" i="1" dirty="0">
                                  <a:latin typeface="Cambria Math" panose="02040503050406030204" pitchFamily="18" charset="0"/>
                                </a:rPr>
                                <m:t>𝑏</m:t>
                              </m:r>
                            </m:sub>
                          </m:sSub>
                        </m:den>
                      </m:f>
                      <m:r>
                        <a:rPr lang="vi-VN" sz="2000" b="0" i="1" dirty="0" smtClean="0">
                          <a:latin typeface="Cambria Math" panose="02040503050406030204" pitchFamily="18" charset="0"/>
                          <a:sym typeface="Wingdings" panose="05000000000000000000" pitchFamily="2" charset="2"/>
                        </a:rPr>
                        <m:t>=</m:t>
                      </m:r>
                      <m:f>
                        <m:fPr>
                          <m:ctrlPr>
                            <a:rPr lang="vi-VN" sz="2000" b="0" i="1" dirty="0" smtClean="0">
                              <a:latin typeface="Cambria Math" panose="02040503050406030204" pitchFamily="18" charset="0"/>
                              <a:sym typeface="Wingdings" panose="05000000000000000000" pitchFamily="2" charset="2"/>
                            </a:rPr>
                          </m:ctrlPr>
                        </m:fPr>
                        <m:num>
                          <m:sSub>
                            <m:sSubPr>
                              <m:ctrlPr>
                                <a:rPr lang="vi-VN" sz="2000" i="1" dirty="0">
                                  <a:latin typeface="Cambria Math" panose="02040503050406030204" pitchFamily="18" charset="0"/>
                                </a:rPr>
                              </m:ctrlPr>
                            </m:sSubPr>
                            <m:e>
                              <m:r>
                                <a:rPr lang="vi-VN" sz="2000" i="1" dirty="0">
                                  <a:latin typeface="Cambria Math" panose="02040503050406030204" pitchFamily="18" charset="0"/>
                                </a:rPr>
                                <m:t>𝜆</m:t>
                              </m:r>
                            </m:e>
                            <m:sub>
                              <m:r>
                                <a:rPr lang="vi-VN" sz="2000" i="1" dirty="0">
                                  <a:latin typeface="Cambria Math" panose="02040503050406030204" pitchFamily="18" charset="0"/>
                                </a:rPr>
                                <m:t>𝑏</m:t>
                              </m:r>
                            </m:sub>
                          </m:sSub>
                        </m:num>
                        <m:den>
                          <m:sSub>
                            <m:sSubPr>
                              <m:ctrlPr>
                                <a:rPr lang="vi-VN" sz="2000" i="1" dirty="0">
                                  <a:latin typeface="Cambria Math" panose="02040503050406030204" pitchFamily="18" charset="0"/>
                                </a:rPr>
                              </m:ctrlPr>
                            </m:sSubPr>
                            <m:e>
                              <m:r>
                                <a:rPr lang="vi-VN" sz="2000" i="1" dirty="0">
                                  <a:latin typeface="Cambria Math" panose="02040503050406030204" pitchFamily="18" charset="0"/>
                                </a:rPr>
                                <m:t>𝜆</m:t>
                              </m:r>
                            </m:e>
                            <m:sub>
                              <m:r>
                                <a:rPr lang="vi-VN" sz="2000" i="1" dirty="0">
                                  <a:latin typeface="Cambria Math" panose="02040503050406030204" pitchFamily="18" charset="0"/>
                                </a:rPr>
                                <m:t>𝑔</m:t>
                              </m:r>
                            </m:sub>
                          </m:sSub>
                        </m:den>
                      </m:f>
                      <m:r>
                        <a:rPr lang="vi-VN" sz="2000" b="0" i="1" dirty="0" smtClean="0">
                          <a:latin typeface="Cambria Math" panose="02040503050406030204" pitchFamily="18" charset="0"/>
                          <a:sym typeface="Wingdings" panose="05000000000000000000" pitchFamily="2" charset="2"/>
                        </a:rPr>
                        <m:t>=</m:t>
                      </m:r>
                      <m:f>
                        <m:fPr>
                          <m:ctrlPr>
                            <a:rPr lang="vi-VN" sz="2000" b="0" i="1" dirty="0" smtClean="0">
                              <a:latin typeface="Cambria Math" panose="02040503050406030204" pitchFamily="18" charset="0"/>
                              <a:sym typeface="Wingdings" panose="05000000000000000000" pitchFamily="2" charset="2"/>
                            </a:rPr>
                          </m:ctrlPr>
                        </m:fPr>
                        <m:num>
                          <m:r>
                            <a:rPr lang="vi-VN" sz="2000" b="0" i="1" dirty="0" smtClean="0">
                              <a:latin typeface="Cambria Math" panose="02040503050406030204" pitchFamily="18" charset="0"/>
                              <a:sym typeface="Wingdings" panose="05000000000000000000" pitchFamily="2" charset="2"/>
                            </a:rPr>
                            <m:t>450</m:t>
                          </m:r>
                        </m:num>
                        <m:den>
                          <m:r>
                            <a:rPr lang="vi-VN" sz="2000" b="0" i="1" dirty="0" smtClean="0">
                              <a:latin typeface="Cambria Math" panose="02040503050406030204" pitchFamily="18" charset="0"/>
                              <a:sym typeface="Wingdings" panose="05000000000000000000" pitchFamily="2" charset="2"/>
                            </a:rPr>
                            <m:t>540</m:t>
                          </m:r>
                        </m:den>
                      </m:f>
                      <m:r>
                        <a:rPr lang="vi-VN" sz="2000" b="0" i="1" dirty="0" smtClean="0">
                          <a:latin typeface="Cambria Math" panose="02040503050406030204" pitchFamily="18" charset="0"/>
                          <a:sym typeface="Wingdings" panose="05000000000000000000" pitchFamily="2" charset="2"/>
                        </a:rPr>
                        <m:t>=</m:t>
                      </m:r>
                      <m:f>
                        <m:fPr>
                          <m:ctrlPr>
                            <a:rPr lang="vi-VN" sz="2000" b="0" i="1" dirty="0" smtClean="0">
                              <a:latin typeface="Cambria Math" panose="02040503050406030204" pitchFamily="18" charset="0"/>
                              <a:sym typeface="Wingdings" panose="05000000000000000000" pitchFamily="2" charset="2"/>
                            </a:rPr>
                          </m:ctrlPr>
                        </m:fPr>
                        <m:num>
                          <m:r>
                            <a:rPr lang="vi-VN" sz="2000" b="0" i="1" dirty="0" smtClean="0">
                              <a:latin typeface="Cambria Math" panose="02040503050406030204" pitchFamily="18" charset="0"/>
                              <a:sym typeface="Wingdings" panose="05000000000000000000" pitchFamily="2" charset="2"/>
                            </a:rPr>
                            <m:t>5</m:t>
                          </m:r>
                        </m:num>
                        <m:den>
                          <m:r>
                            <a:rPr lang="vi-VN" sz="2000" b="0" i="1" dirty="0" smtClean="0">
                              <a:latin typeface="Cambria Math" panose="02040503050406030204" pitchFamily="18" charset="0"/>
                              <a:sym typeface="Wingdings" panose="05000000000000000000" pitchFamily="2" charset="2"/>
                            </a:rPr>
                            <m:t>6</m:t>
                          </m:r>
                        </m:den>
                      </m:f>
                    </m:oMath>
                  </m:oMathPara>
                </a14:m>
                <a:endParaRPr lang="vi-VN" sz="2000" b="0" dirty="0">
                  <a:latin typeface="Times New Roman" panose="02020603050405020304" pitchFamily="18" charset="0"/>
                  <a:sym typeface="Wingdings" panose="05000000000000000000" pitchFamily="2" charset="2"/>
                </a:endParaRPr>
              </a:p>
              <a:p>
                <a:r>
                  <a:rPr lang="vi-VN" sz="2000" dirty="0" err="1">
                    <a:latin typeface="Times New Roman" panose="02020603050405020304" pitchFamily="18" charset="0"/>
                    <a:cs typeface="Times New Roman" panose="02020603050405020304" pitchFamily="18" charset="0"/>
                  </a:rPr>
                  <a:t>Therefore</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minimum</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distance</a:t>
                </a:r>
                <a:r>
                  <a:rPr lang="vi-VN" sz="20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vi-VN" sz="2000" b="0" i="1" smtClean="0">
                          <a:latin typeface="Cambria Math" panose="02040503050406030204" pitchFamily="18" charset="0"/>
                          <a:cs typeface="Times New Roman" panose="02020603050405020304" pitchFamily="18" charset="0"/>
                        </a:rPr>
                        <m:t>𝑑</m:t>
                      </m:r>
                      <m:r>
                        <a:rPr lang="vi-VN" sz="2000" b="0" i="1" smtClean="0">
                          <a:latin typeface="Cambria Math" panose="02040503050406030204" pitchFamily="18" charset="0"/>
                          <a:cs typeface="Times New Roman" panose="02020603050405020304" pitchFamily="18" charset="0"/>
                        </a:rPr>
                        <m:t>=</m:t>
                      </m:r>
                      <m:sSub>
                        <m:sSubPr>
                          <m:ctrlPr>
                            <a:rPr lang="vi-VN" sz="2000" i="1">
                              <a:latin typeface="Cambria Math" panose="02040503050406030204" pitchFamily="18" charset="0"/>
                            </a:rPr>
                          </m:ctrlPr>
                        </m:sSubPr>
                        <m:e>
                          <m:r>
                            <a:rPr lang="vi-VN" sz="2000" i="1">
                              <a:latin typeface="Cambria Math" panose="02040503050406030204" pitchFamily="18" charset="0"/>
                            </a:rPr>
                            <m:t>𝑦</m:t>
                          </m:r>
                        </m:e>
                        <m:sub>
                          <m:r>
                            <a:rPr lang="vi-VN" sz="2000" i="1">
                              <a:latin typeface="Cambria Math" panose="02040503050406030204" pitchFamily="18" charset="0"/>
                            </a:rPr>
                            <m:t>𝑏</m:t>
                          </m:r>
                        </m:sub>
                      </m:sSub>
                      <m:r>
                        <a:rPr lang="vi-VN" sz="2000" b="0" i="1" smtClean="0">
                          <a:latin typeface="Cambria Math" panose="02040503050406030204" pitchFamily="18" charset="0"/>
                        </a:rPr>
                        <m:t>=</m:t>
                      </m:r>
                      <m:sSub>
                        <m:sSubPr>
                          <m:ctrlPr>
                            <a:rPr lang="vi-VN" sz="2000" i="1">
                              <a:latin typeface="Cambria Math" panose="02040503050406030204" pitchFamily="18" charset="0"/>
                            </a:rPr>
                          </m:ctrlPr>
                        </m:sSubPr>
                        <m:e>
                          <m:r>
                            <a:rPr lang="vi-VN" sz="2000" i="1">
                              <a:latin typeface="Cambria Math" panose="02040503050406030204" pitchFamily="18" charset="0"/>
                            </a:rPr>
                            <m:t>𝑦</m:t>
                          </m:r>
                        </m:e>
                        <m:sub>
                          <m:r>
                            <a:rPr lang="vi-VN" sz="2000" i="1">
                              <a:latin typeface="Cambria Math" panose="02040503050406030204" pitchFamily="18" charset="0"/>
                            </a:rPr>
                            <m:t>𝑔</m:t>
                          </m:r>
                        </m:sub>
                      </m:sSub>
                      <m:r>
                        <a:rPr lang="vi-VN" sz="2000" b="0" i="1" smtClean="0">
                          <a:latin typeface="Cambria Math" panose="02040503050406030204" pitchFamily="18" charset="0"/>
                        </a:rPr>
                        <m:t>=5</m:t>
                      </m:r>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𝐿</m:t>
                          </m:r>
                        </m:num>
                        <m:den>
                          <m:r>
                            <a:rPr lang="vi-VN" sz="2000" b="0" i="1" smtClean="0">
                              <a:latin typeface="Cambria Math" panose="02040503050406030204" pitchFamily="18" charset="0"/>
                            </a:rPr>
                            <m:t>𝑑</m:t>
                          </m:r>
                        </m:den>
                      </m:f>
                      <m:sSub>
                        <m:sSubPr>
                          <m:ctrlPr>
                            <a:rPr lang="vi-VN" sz="2000" i="1" dirty="0">
                              <a:latin typeface="Cambria Math" panose="02040503050406030204" pitchFamily="18" charset="0"/>
                            </a:rPr>
                          </m:ctrlPr>
                        </m:sSubPr>
                        <m:e>
                          <m:r>
                            <a:rPr lang="vi-VN" sz="2000" i="1" dirty="0">
                              <a:latin typeface="Cambria Math" panose="02040503050406030204" pitchFamily="18" charset="0"/>
                            </a:rPr>
                            <m:t>𝜆</m:t>
                          </m:r>
                        </m:e>
                        <m:sub>
                          <m:r>
                            <a:rPr lang="vi-VN" sz="2000" i="1" dirty="0">
                              <a:latin typeface="Cambria Math" panose="02040503050406030204" pitchFamily="18" charset="0"/>
                            </a:rPr>
                            <m:t>𝑔</m:t>
                          </m:r>
                        </m:sub>
                      </m:sSub>
                      <m:r>
                        <a:rPr lang="vi-VN" sz="2000" b="0" i="1" dirty="0" smtClean="0">
                          <a:latin typeface="Cambria Math" panose="02040503050406030204" pitchFamily="18" charset="0"/>
                        </a:rPr>
                        <m:t>=5.</m:t>
                      </m:r>
                      <m:f>
                        <m:fPr>
                          <m:ctrlPr>
                            <a:rPr lang="vi-VN" sz="2000" b="0" i="1" dirty="0" smtClean="0">
                              <a:latin typeface="Cambria Math" panose="02040503050406030204" pitchFamily="18" charset="0"/>
                            </a:rPr>
                          </m:ctrlPr>
                        </m:fPr>
                        <m:num>
                          <m:r>
                            <a:rPr lang="vi-VN" sz="2000" b="0" i="1" dirty="0" smtClean="0">
                              <a:latin typeface="Cambria Math" panose="02040503050406030204" pitchFamily="18" charset="0"/>
                            </a:rPr>
                            <m:t>1,4</m:t>
                          </m:r>
                        </m:num>
                        <m:den>
                          <m:r>
                            <a:rPr lang="vi-VN" sz="2000" b="0" i="1" dirty="0" smtClean="0">
                              <a:latin typeface="Cambria Math" panose="02040503050406030204" pitchFamily="18" charset="0"/>
                            </a:rPr>
                            <m:t>0,105 . </m:t>
                          </m:r>
                          <m:sSup>
                            <m:sSupPr>
                              <m:ctrlPr>
                                <a:rPr lang="vi-VN" sz="2000" b="0" i="1" dirty="0" smtClean="0">
                                  <a:latin typeface="Cambria Math" panose="02040503050406030204" pitchFamily="18" charset="0"/>
                                </a:rPr>
                              </m:ctrlPr>
                            </m:sSupPr>
                            <m:e>
                              <m:r>
                                <a:rPr lang="vi-VN" sz="2000" b="0" i="1" dirty="0" smtClean="0">
                                  <a:latin typeface="Cambria Math" panose="02040503050406030204" pitchFamily="18" charset="0"/>
                                </a:rPr>
                                <m:t>10</m:t>
                              </m:r>
                            </m:e>
                            <m:sup>
                              <m:r>
                                <a:rPr lang="vi-VN" sz="2000" b="0" i="1" dirty="0" smtClean="0">
                                  <a:latin typeface="Cambria Math" panose="02040503050406030204" pitchFamily="18" charset="0"/>
                                </a:rPr>
                                <m:t>−3</m:t>
                              </m:r>
                            </m:sup>
                          </m:sSup>
                        </m:den>
                      </m:f>
                      <m:r>
                        <a:rPr lang="vi-VN" sz="2000" b="0" i="1" dirty="0" smtClean="0">
                          <a:latin typeface="Cambria Math" panose="02040503050406030204" pitchFamily="18" charset="0"/>
                        </a:rPr>
                        <m:t>.</m:t>
                      </m:r>
                      <m:sSup>
                        <m:sSupPr>
                          <m:ctrlPr>
                            <a:rPr lang="vi-VN" sz="2000" b="0" i="1" dirty="0" smtClean="0">
                              <a:latin typeface="Cambria Math" panose="02040503050406030204" pitchFamily="18" charset="0"/>
                            </a:rPr>
                          </m:ctrlPr>
                        </m:sSupPr>
                        <m:e>
                          <m:r>
                            <a:rPr lang="vi-VN" sz="2000" b="0" i="1" dirty="0" smtClean="0">
                              <a:latin typeface="Cambria Math" panose="02040503050406030204" pitchFamily="18" charset="0"/>
                            </a:rPr>
                            <m:t>540.10</m:t>
                          </m:r>
                        </m:e>
                        <m:sup>
                          <m:r>
                            <a:rPr lang="vi-VN" sz="2000" b="0" i="1" dirty="0" smtClean="0">
                              <a:latin typeface="Cambria Math" panose="02040503050406030204" pitchFamily="18" charset="0"/>
                            </a:rPr>
                            <m:t>−9</m:t>
                          </m:r>
                        </m:sup>
                      </m:sSup>
                      <m:r>
                        <a:rPr lang="vi-VN" sz="2000" b="0" i="1" dirty="0" smtClean="0">
                          <a:latin typeface="Cambria Math" panose="02040503050406030204" pitchFamily="18" charset="0"/>
                        </a:rPr>
                        <m:t>=</m:t>
                      </m:r>
                      <m:r>
                        <a:rPr lang="vi-VN" sz="2000" b="0" i="1" dirty="0" smtClean="0">
                          <a:latin typeface="Cambria Math" panose="02040503050406030204" pitchFamily="18" charset="0"/>
                          <a:ea typeface="Cambria Math" panose="02040503050406030204" pitchFamily="18" charset="0"/>
                        </a:rPr>
                        <m:t>36 (</m:t>
                      </m:r>
                      <m:r>
                        <a:rPr lang="vi-VN" sz="2000" b="0" i="1" dirty="0" smtClean="0">
                          <a:latin typeface="Cambria Math" panose="02040503050406030204" pitchFamily="18" charset="0"/>
                          <a:ea typeface="Cambria Math" panose="02040503050406030204" pitchFamily="18" charset="0"/>
                        </a:rPr>
                        <m:t>𝑚𝑚</m:t>
                      </m:r>
                      <m:r>
                        <a:rPr lang="vi-VN" sz="2000" b="0" i="1" dirty="0" smtClean="0">
                          <a:latin typeface="Cambria Math" panose="02040503050406030204" pitchFamily="18" charset="0"/>
                          <a:ea typeface="Cambria Math" panose="02040503050406030204" pitchFamily="18" charset="0"/>
                        </a:rPr>
                        <m:t>)</m:t>
                      </m:r>
                    </m:oMath>
                  </m:oMathPara>
                </a14:m>
                <a:endParaRPr lang="vi-VN" sz="2000"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7F104F90-5DA8-4692-A86C-D1384C0B3CC4}"/>
                  </a:ext>
                </a:extLst>
              </p:cNvPr>
              <p:cNvSpPr txBox="1">
                <a:spLocks noRot="1" noChangeAspect="1" noMove="1" noResize="1" noEditPoints="1" noAdjustHandles="1" noChangeArrowheads="1" noChangeShapeType="1" noTextEdit="1"/>
              </p:cNvSpPr>
              <p:nvPr/>
            </p:nvSpPr>
            <p:spPr>
              <a:xfrm>
                <a:off x="1402672" y="2450237"/>
                <a:ext cx="10502283" cy="4321119"/>
              </a:xfrm>
              <a:prstGeom prst="rect">
                <a:avLst/>
              </a:prstGeom>
              <a:blipFill>
                <a:blip r:embed="rId2"/>
                <a:stretch>
                  <a:fillRect l="-580" t="-846"/>
                </a:stretch>
              </a:blipFill>
            </p:spPr>
            <p:txBody>
              <a:bodyPr/>
              <a:lstStyle/>
              <a:p>
                <a:r>
                  <a:rPr lang="vi-VN">
                    <a:noFill/>
                  </a:rPr>
                  <a:t> </a:t>
                </a:r>
              </a:p>
            </p:txBody>
          </p:sp>
        </mc:Fallback>
      </mc:AlternateContent>
    </p:spTree>
    <p:extLst>
      <p:ext uri="{BB962C8B-B14F-4D97-AF65-F5344CB8AC3E}">
        <p14:creationId xmlns:p14="http://schemas.microsoft.com/office/powerpoint/2010/main" val="24073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371600" y="685800"/>
            <a:ext cx="9601200" cy="832282"/>
          </a:xfrm>
        </p:spPr>
        <p:txBody>
          <a:bodyPr>
            <a:normAutofit fontScale="90000"/>
          </a:bodyPr>
          <a:lstStyle/>
          <a:p>
            <a:r>
              <a:rPr lang="vi-VN" sz="3600" dirty="0"/>
              <a:t>2. </a:t>
            </a:r>
            <a:r>
              <a:rPr lang="vi-VN" sz="3600" dirty="0" err="1"/>
              <a:t>Interference</a:t>
            </a:r>
            <a:br>
              <a:rPr lang="vi-VN" sz="3200" dirty="0"/>
            </a:br>
            <a:r>
              <a:rPr lang="vi-VN" sz="2700" dirty="0"/>
              <a:t>2.2 Thin </a:t>
            </a:r>
            <a:r>
              <a:rPr lang="vi-VN" sz="2700" dirty="0" err="1"/>
              <a:t>film</a:t>
            </a:r>
            <a:r>
              <a:rPr lang="vi-VN" sz="2700" dirty="0"/>
              <a:t> </a:t>
            </a:r>
            <a:r>
              <a:rPr lang="vi-VN" sz="2700" dirty="0" err="1"/>
              <a:t>interference</a:t>
            </a:r>
            <a:endParaRPr lang="vi-VN" sz="2700" dirty="0"/>
          </a:p>
        </p:txBody>
      </p:sp>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p:sp>
        <p:nvSpPr>
          <p:cNvPr id="3" name="Chỗ dành sẵn cho Nội dung 2">
            <a:extLst>
              <a:ext uri="{FF2B5EF4-FFF2-40B4-BE49-F238E27FC236}">
                <a16:creationId xmlns:a16="http://schemas.microsoft.com/office/drawing/2014/main" id="{89BD4455-AA7F-4A66-A042-BD9017EF867C}"/>
              </a:ext>
            </a:extLst>
          </p:cNvPr>
          <p:cNvSpPr>
            <a:spLocks noGrp="1"/>
          </p:cNvSpPr>
          <p:nvPr>
            <p:ph idx="1"/>
          </p:nvPr>
        </p:nvSpPr>
        <p:spPr>
          <a:xfrm>
            <a:off x="1371600" y="1762218"/>
            <a:ext cx="9601200" cy="358140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Change of phase due to reflection:</a:t>
            </a:r>
            <a:endParaRPr lang="vi-VN" sz="2400" dirty="0">
              <a:latin typeface="Times New Roman" panose="02020603050405020304" pitchFamily="18" charset="0"/>
              <a:cs typeface="Times New Roman" panose="02020603050405020304" pitchFamily="18" charset="0"/>
            </a:endParaRPr>
          </a:p>
        </p:txBody>
      </p:sp>
      <p:pic>
        <p:nvPicPr>
          <p:cNvPr id="6" name="Hình ảnh 5">
            <a:extLst>
              <a:ext uri="{FF2B5EF4-FFF2-40B4-BE49-F238E27FC236}">
                <a16:creationId xmlns:a16="http://schemas.microsoft.com/office/drawing/2014/main" id="{D0417BD7-9233-4E41-ACA9-0C405831D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216" y="2231842"/>
            <a:ext cx="9887883" cy="3111775"/>
          </a:xfrm>
          <a:prstGeom prst="rect">
            <a:avLst/>
          </a:prstGeom>
        </p:spPr>
      </p:pic>
    </p:spTree>
    <p:extLst>
      <p:ext uri="{BB962C8B-B14F-4D97-AF65-F5344CB8AC3E}">
        <p14:creationId xmlns:p14="http://schemas.microsoft.com/office/powerpoint/2010/main" val="1415501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371600" y="685800"/>
            <a:ext cx="9601200" cy="832282"/>
          </a:xfrm>
        </p:spPr>
        <p:txBody>
          <a:bodyPr>
            <a:normAutofit fontScale="90000"/>
          </a:bodyPr>
          <a:lstStyle/>
          <a:p>
            <a:r>
              <a:rPr lang="vi-VN" sz="3600" dirty="0"/>
              <a:t>2. </a:t>
            </a:r>
            <a:r>
              <a:rPr lang="vi-VN" sz="3600" dirty="0" err="1"/>
              <a:t>Interference</a:t>
            </a:r>
            <a:br>
              <a:rPr lang="vi-VN" sz="3200" dirty="0"/>
            </a:br>
            <a:r>
              <a:rPr lang="vi-VN" sz="2700" dirty="0"/>
              <a:t>2.2 Thin </a:t>
            </a:r>
            <a:r>
              <a:rPr lang="vi-VN" sz="2700" dirty="0" err="1"/>
              <a:t>film</a:t>
            </a:r>
            <a:r>
              <a:rPr lang="vi-VN" sz="2700" dirty="0"/>
              <a:t> </a:t>
            </a:r>
            <a:r>
              <a:rPr lang="vi-VN" sz="2700" dirty="0" err="1"/>
              <a:t>interference</a:t>
            </a:r>
            <a:endParaRPr lang="vi-VN" sz="2700" dirty="0"/>
          </a:p>
        </p:txBody>
      </p:sp>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89BD4455-AA7F-4A66-A042-BD9017EF867C}"/>
                  </a:ext>
                </a:extLst>
              </p:cNvPr>
              <p:cNvSpPr>
                <a:spLocks noGrp="1"/>
              </p:cNvSpPr>
              <p:nvPr>
                <p:ph idx="1"/>
              </p:nvPr>
            </p:nvSpPr>
            <p:spPr>
              <a:xfrm>
                <a:off x="1371600" y="1762218"/>
                <a:ext cx="6289829" cy="3581400"/>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Condition for constructive interference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2</m:t>
                      </m:r>
                      <m:r>
                        <a:rPr lang="en-US" sz="2800" b="0" i="1" smtClean="0">
                          <a:latin typeface="Cambria Math" panose="02040503050406030204" pitchFamily="18" charset="0"/>
                          <a:cs typeface="Times New Roman" panose="02020603050405020304" pitchFamily="18" charset="0"/>
                        </a:rPr>
                        <m:t>𝑛𝑡</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𝑚</m:t>
                      </m:r>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1</m:t>
                          </m:r>
                        </m:num>
                        <m:den>
                          <m:r>
                            <a:rPr lang="en-US" sz="2800" b="0" i="1" smtClean="0">
                              <a:latin typeface="Cambria Math" panose="02040503050406030204" pitchFamily="18" charset="0"/>
                              <a:cs typeface="Times New Roman" panose="02020603050405020304" pitchFamily="18" charset="0"/>
                            </a:rPr>
                            <m:t>2</m:t>
                          </m:r>
                        </m:den>
                      </m:f>
                      <m:r>
                        <a:rPr lang="en-US" sz="2800" b="0" i="1" smtClean="0">
                          <a:latin typeface="Cambria Math" panose="02040503050406030204" pitchFamily="18" charset="0"/>
                          <a:cs typeface="Times New Roman" panose="02020603050405020304" pitchFamily="18" charset="0"/>
                        </a:rPr>
                        <m:t>)</m:t>
                      </m:r>
                      <m:r>
                        <a:rPr lang="vi-VN" sz="2800" i="1">
                          <a:latin typeface="Cambria Math" panose="02040503050406030204" pitchFamily="18" charset="0"/>
                        </a:rPr>
                        <m:t>𝜆</m:t>
                      </m:r>
                    </m:oMath>
                  </m:oMathPara>
                </a14:m>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Condition for destructive interference: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2</m:t>
                      </m:r>
                      <m:r>
                        <a:rPr lang="en-US" sz="2800" b="0" i="1" smtClean="0">
                          <a:latin typeface="Cambria Math" panose="02040503050406030204" pitchFamily="18" charset="0"/>
                          <a:cs typeface="Times New Roman" panose="02020603050405020304" pitchFamily="18" charset="0"/>
                        </a:rPr>
                        <m:t>𝑛𝑡</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𝑚</m:t>
                      </m:r>
                      <m:r>
                        <a:rPr lang="vi-VN" sz="2800" i="1">
                          <a:latin typeface="Cambria Math" panose="02040503050406030204" pitchFamily="18" charset="0"/>
                        </a:rPr>
                        <m:t>𝜆</m:t>
                      </m:r>
                    </m:oMath>
                  </m:oMathPara>
                </a14:m>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t: the thickness of the film</a:t>
                </a:r>
                <a:endParaRPr lang="vi-VN" sz="2800" dirty="0">
                  <a:latin typeface="Times New Roman" panose="02020603050405020304" pitchFamily="18" charset="0"/>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89BD4455-AA7F-4A66-A042-BD9017EF867C}"/>
                  </a:ext>
                </a:extLst>
              </p:cNvPr>
              <p:cNvSpPr>
                <a:spLocks noGrp="1" noRot="1" noChangeAspect="1" noMove="1" noResize="1" noEditPoints="1" noAdjustHandles="1" noChangeArrowheads="1" noChangeShapeType="1" noTextEdit="1"/>
              </p:cNvSpPr>
              <p:nvPr>
                <p:ph idx="1"/>
              </p:nvPr>
            </p:nvSpPr>
            <p:spPr>
              <a:xfrm>
                <a:off x="1371600" y="1762218"/>
                <a:ext cx="6289829" cy="3581400"/>
              </a:xfrm>
              <a:blipFill>
                <a:blip r:embed="rId2"/>
                <a:stretch>
                  <a:fillRect l="-1938" t="-2381"/>
                </a:stretch>
              </a:blipFill>
            </p:spPr>
            <p:txBody>
              <a:bodyPr/>
              <a:lstStyle/>
              <a:p>
                <a:r>
                  <a:rPr lang="vi-VN">
                    <a:noFill/>
                  </a:rPr>
                  <a:t> </a:t>
                </a:r>
              </a:p>
            </p:txBody>
          </p:sp>
        </mc:Fallback>
      </mc:AlternateContent>
      <p:pic>
        <p:nvPicPr>
          <p:cNvPr id="7" name="Hình ảnh 6">
            <a:extLst>
              <a:ext uri="{FF2B5EF4-FFF2-40B4-BE49-F238E27FC236}">
                <a16:creationId xmlns:a16="http://schemas.microsoft.com/office/drawing/2014/main" id="{0A10F30D-0122-400E-8C2C-1D956C211B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746" y="1361611"/>
            <a:ext cx="4009029" cy="3581399"/>
          </a:xfrm>
          <a:prstGeom prst="rect">
            <a:avLst/>
          </a:prstGeom>
        </p:spPr>
      </p:pic>
    </p:spTree>
    <p:extLst>
      <p:ext uri="{BB962C8B-B14F-4D97-AF65-F5344CB8AC3E}">
        <p14:creationId xmlns:p14="http://schemas.microsoft.com/office/powerpoint/2010/main" val="2184941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209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Light of the wavelength 516 nm is incident perpendicularly on two glass plates. The glass plates are spaced at one end by a thin piece of Kapton film. Due to the wedge of air created by this film, 25 bright interference fringes are observed across the top plate, with a dark fringe at the end by the film.</a:t>
            </a:r>
          </a:p>
          <a:p>
            <a:r>
              <a:rPr lang="en-US" sz="2000" dirty="0">
                <a:latin typeface="Times New Roman" panose="02020603050405020304" pitchFamily="18" charset="0"/>
                <a:cs typeface="Times New Roman" panose="02020603050405020304" pitchFamily="18" charset="0"/>
              </a:rPr>
              <a:t>How thick is the film ?</a:t>
            </a:r>
          </a:p>
          <a:p>
            <a:pPr algn="r"/>
            <a:r>
              <a:rPr lang="en-US" sz="2000" dirty="0">
                <a:latin typeface="Times New Roman" panose="02020603050405020304" pitchFamily="18" charset="0"/>
                <a:cs typeface="Times New Roman" panose="02020603050405020304" pitchFamily="18" charset="0"/>
              </a:rPr>
              <a:t>[April – 2018]</a:t>
            </a:r>
          </a:p>
        </p:txBody>
      </p:sp>
      <p:pic>
        <p:nvPicPr>
          <p:cNvPr id="3" name="Picture 14">
            <a:extLst>
              <a:ext uri="{FF2B5EF4-FFF2-40B4-BE49-F238E27FC236}">
                <a16:creationId xmlns:a16="http://schemas.microsoft.com/office/drawing/2014/main" id="{BF72AFAB-22C7-428A-88FD-978BF74D310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36132" y="2554862"/>
            <a:ext cx="3016189" cy="2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464EA6C4-D525-41AA-8710-8BDC1F35FF0C}"/>
                  </a:ext>
                </a:extLst>
              </p:cNvPr>
              <p:cNvSpPr txBox="1"/>
              <p:nvPr/>
            </p:nvSpPr>
            <p:spPr>
              <a:xfrm>
                <a:off x="1651246" y="3080551"/>
                <a:ext cx="7306323" cy="1844223"/>
              </a:xfrm>
              <a:prstGeom prst="rect">
                <a:avLst/>
              </a:prstGeom>
              <a:noFill/>
            </p:spPr>
            <p:txBody>
              <a:bodyPr wrap="square" rtlCol="0">
                <a:spAutoFit/>
              </a:bodyPr>
              <a:lstStyle/>
              <a:p>
                <a:r>
                  <a:rPr lang="vi-VN" sz="2400" dirty="0">
                    <a:latin typeface="Times New Roman" panose="02020603050405020304" pitchFamily="18" charset="0"/>
                    <a:cs typeface="Times New Roman" panose="02020603050405020304" pitchFamily="18" charset="0"/>
                  </a:rPr>
                  <a:t>We </a:t>
                </a:r>
                <a:r>
                  <a:rPr lang="vi-VN" sz="2400" dirty="0" err="1">
                    <a:latin typeface="Times New Roman" panose="02020603050405020304" pitchFamily="18" charset="0"/>
                    <a:cs typeface="Times New Roman" panose="02020603050405020304" pitchFamily="18" charset="0"/>
                  </a:rPr>
                  <a:t>have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Condition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for</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constructive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interference</a:t>
                </a:r>
                <a:r>
                  <a:rPr lang="vi-VN" sz="24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vi-VN" sz="2400" b="0" i="1" smtClean="0">
                          <a:latin typeface="Cambria Math" panose="02040503050406030204" pitchFamily="18" charset="0"/>
                          <a:cs typeface="Times New Roman" panose="02020603050405020304" pitchFamily="18" charset="0"/>
                        </a:rPr>
                        <m:t>2</m:t>
                      </m:r>
                      <m:r>
                        <a:rPr lang="vi-VN" sz="2400" b="0" i="1" smtClean="0">
                          <a:latin typeface="Cambria Math" panose="02040503050406030204" pitchFamily="18" charset="0"/>
                          <a:cs typeface="Times New Roman" panose="02020603050405020304" pitchFamily="18" charset="0"/>
                        </a:rPr>
                        <m:t>𝑛𝑡</m:t>
                      </m:r>
                      <m:r>
                        <a:rPr lang="vi-VN" sz="2400" b="0" i="1" smtClean="0">
                          <a:latin typeface="Cambria Math" panose="02040503050406030204" pitchFamily="18" charset="0"/>
                          <a:cs typeface="Times New Roman" panose="02020603050405020304" pitchFamily="18" charset="0"/>
                        </a:rPr>
                        <m:t>=</m:t>
                      </m:r>
                      <m:d>
                        <m:dPr>
                          <m:ctrlPr>
                            <a:rPr lang="vi-VN" sz="2400" b="0" i="1" smtClean="0">
                              <a:latin typeface="Cambria Math" panose="02040503050406030204" pitchFamily="18" charset="0"/>
                              <a:cs typeface="Times New Roman" panose="02020603050405020304" pitchFamily="18" charset="0"/>
                            </a:rPr>
                          </m:ctrlPr>
                        </m:dPr>
                        <m:e>
                          <m:r>
                            <a:rPr lang="vi-VN" sz="2400" b="0" i="1" smtClean="0">
                              <a:latin typeface="Cambria Math" panose="02040503050406030204" pitchFamily="18" charset="0"/>
                              <a:cs typeface="Times New Roman" panose="02020603050405020304" pitchFamily="18" charset="0"/>
                            </a:rPr>
                            <m:t>𝑚</m:t>
                          </m:r>
                          <m:r>
                            <a:rPr lang="vi-VN" sz="2400" b="0" i="1" smtClean="0">
                              <a:latin typeface="Cambria Math" panose="02040503050406030204" pitchFamily="18" charset="0"/>
                              <a:cs typeface="Times New Roman" panose="02020603050405020304" pitchFamily="18" charset="0"/>
                            </a:rPr>
                            <m:t>+</m:t>
                          </m:r>
                          <m:f>
                            <m:fPr>
                              <m:ctrlPr>
                                <a:rPr lang="vi-VN" sz="2400" b="0" i="1" smtClean="0">
                                  <a:latin typeface="Cambria Math" panose="02040503050406030204" pitchFamily="18" charset="0"/>
                                  <a:cs typeface="Times New Roman" panose="02020603050405020304" pitchFamily="18" charset="0"/>
                                </a:rPr>
                              </m:ctrlPr>
                            </m:fPr>
                            <m:num>
                              <m:r>
                                <a:rPr lang="vi-VN" sz="2400" b="0" i="1" smtClean="0">
                                  <a:latin typeface="Cambria Math" panose="02040503050406030204" pitchFamily="18" charset="0"/>
                                  <a:cs typeface="Times New Roman" panose="02020603050405020304" pitchFamily="18" charset="0"/>
                                </a:rPr>
                                <m:t>1</m:t>
                              </m:r>
                            </m:num>
                            <m:den>
                              <m:r>
                                <a:rPr lang="vi-VN" sz="2400" b="0" i="1" smtClean="0">
                                  <a:latin typeface="Cambria Math" panose="02040503050406030204" pitchFamily="18" charset="0"/>
                                  <a:cs typeface="Times New Roman" panose="02020603050405020304" pitchFamily="18" charset="0"/>
                                </a:rPr>
                                <m:t>2</m:t>
                              </m:r>
                            </m:den>
                          </m:f>
                        </m:e>
                      </m:d>
                      <m:r>
                        <a:rPr lang="vi-VN" sz="2400" i="1">
                          <a:latin typeface="Cambria Math" panose="02040503050406030204" pitchFamily="18" charset="0"/>
                        </a:rPr>
                        <m:t>𝜆</m:t>
                      </m:r>
                    </m:oMath>
                  </m:oMathPara>
                </a14:m>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sym typeface="Wingdings" panose="05000000000000000000" pitchFamily="2" charset="2"/>
                  </a:rPr>
                  <a:t></a:t>
                </a:r>
                <a14:m>
                  <m:oMath xmlns:m="http://schemas.openxmlformats.org/officeDocument/2006/math">
                    <m:r>
                      <a:rPr lang="vi-VN" sz="2400" b="0" i="1" smtClean="0">
                        <a:latin typeface="Cambria Math" panose="02040503050406030204" pitchFamily="18" charset="0"/>
                        <a:cs typeface="Times New Roman" panose="02020603050405020304" pitchFamily="18" charset="0"/>
                        <a:sym typeface="Wingdings" panose="05000000000000000000" pitchFamily="2" charset="2"/>
                      </a:rPr>
                      <m:t>2</m:t>
                    </m:r>
                    <m:r>
                      <a:rPr lang="vi-VN" sz="2400" b="0" i="1" smtClean="0">
                        <a:latin typeface="Cambria Math" panose="02040503050406030204" pitchFamily="18" charset="0"/>
                        <a:cs typeface="Times New Roman" panose="02020603050405020304" pitchFamily="18" charset="0"/>
                        <a:sym typeface="Wingdings" panose="05000000000000000000" pitchFamily="2" charset="2"/>
                      </a:rPr>
                      <m:t>𝑡</m:t>
                    </m:r>
                    <m:r>
                      <a:rPr lang="vi-VN" sz="2400" b="0" i="1" smtClean="0">
                        <a:latin typeface="Cambria Math" panose="02040503050406030204" pitchFamily="18" charset="0"/>
                        <a:cs typeface="Times New Roman" panose="02020603050405020304" pitchFamily="18" charset="0"/>
                        <a:sym typeface="Wingdings" panose="05000000000000000000" pitchFamily="2" charset="2"/>
                      </a:rPr>
                      <m:t>=</m:t>
                    </m:r>
                    <m:d>
                      <m:dPr>
                        <m:ctrlPr>
                          <a:rPr lang="vi-VN" sz="2400" b="0" i="1" smtClean="0">
                            <a:latin typeface="Cambria Math" panose="02040503050406030204" pitchFamily="18" charset="0"/>
                            <a:cs typeface="Times New Roman" panose="02020603050405020304" pitchFamily="18" charset="0"/>
                            <a:sym typeface="Wingdings" panose="05000000000000000000" pitchFamily="2" charset="2"/>
                          </a:rPr>
                        </m:ctrlPr>
                      </m:dPr>
                      <m:e>
                        <m:r>
                          <a:rPr lang="vi-VN" sz="2400" b="0" i="1" smtClean="0">
                            <a:latin typeface="Cambria Math" panose="02040503050406030204" pitchFamily="18" charset="0"/>
                            <a:cs typeface="Times New Roman" panose="02020603050405020304" pitchFamily="18" charset="0"/>
                            <a:sym typeface="Wingdings" panose="05000000000000000000" pitchFamily="2" charset="2"/>
                          </a:rPr>
                          <m:t>25</m:t>
                        </m:r>
                        <m:r>
                          <a:rPr lang="vi-VN" sz="2400" b="0" i="1" smtClean="0">
                            <a:latin typeface="Cambria Math" panose="02040503050406030204" pitchFamily="18" charset="0"/>
                            <a:cs typeface="Times New Roman" panose="02020603050405020304" pitchFamily="18" charset="0"/>
                            <a:sym typeface="Wingdings" panose="05000000000000000000" pitchFamily="2" charset="2"/>
                          </a:rPr>
                          <m:t>+</m:t>
                        </m:r>
                        <m:f>
                          <m:fPr>
                            <m:ctrlPr>
                              <a:rPr lang="vi-VN" sz="2400" b="0" i="1" smtClean="0">
                                <a:latin typeface="Cambria Math" panose="02040503050406030204" pitchFamily="18" charset="0"/>
                                <a:cs typeface="Times New Roman" panose="02020603050405020304" pitchFamily="18" charset="0"/>
                                <a:sym typeface="Wingdings" panose="05000000000000000000" pitchFamily="2" charset="2"/>
                              </a:rPr>
                            </m:ctrlPr>
                          </m:fPr>
                          <m:num>
                            <m:r>
                              <a:rPr lang="vi-VN" sz="2400" b="0" i="1" smtClean="0">
                                <a:latin typeface="Cambria Math" panose="02040503050406030204" pitchFamily="18" charset="0"/>
                                <a:cs typeface="Times New Roman" panose="02020603050405020304" pitchFamily="18" charset="0"/>
                                <a:sym typeface="Wingdings" panose="05000000000000000000" pitchFamily="2" charset="2"/>
                              </a:rPr>
                              <m:t>1</m:t>
                            </m:r>
                          </m:num>
                          <m:den>
                            <m:r>
                              <a:rPr lang="vi-VN" sz="2400" b="0" i="1" smtClean="0">
                                <a:latin typeface="Cambria Math" panose="02040503050406030204" pitchFamily="18" charset="0"/>
                                <a:cs typeface="Times New Roman" panose="02020603050405020304" pitchFamily="18" charset="0"/>
                                <a:sym typeface="Wingdings" panose="05000000000000000000" pitchFamily="2" charset="2"/>
                              </a:rPr>
                              <m:t>2</m:t>
                            </m:r>
                          </m:den>
                        </m:f>
                      </m:e>
                    </m:d>
                    <m:r>
                      <a:rPr lang="vi-VN" sz="2400" b="0" i="1" smtClean="0">
                        <a:latin typeface="Cambria Math" panose="02040503050406030204" pitchFamily="18" charset="0"/>
                        <a:cs typeface="Times New Roman" panose="02020603050405020304" pitchFamily="18" charset="0"/>
                        <a:sym typeface="Wingdings" panose="05000000000000000000" pitchFamily="2" charset="2"/>
                      </a:rPr>
                      <m:t>.</m:t>
                    </m:r>
                    <m:r>
                      <a:rPr lang="vi-VN" sz="2400" b="0" i="1" smtClean="0">
                        <a:latin typeface="Cambria Math" panose="02040503050406030204" pitchFamily="18" charset="0"/>
                        <a:cs typeface="Times New Roman" panose="02020603050405020304" pitchFamily="18" charset="0"/>
                        <a:sym typeface="Wingdings" panose="05000000000000000000" pitchFamily="2" charset="2"/>
                      </a:rPr>
                      <m:t>516</m:t>
                    </m:r>
                    <m:r>
                      <a:rPr lang="vi-VN" sz="2400" b="0" i="1" smtClean="0">
                        <a:latin typeface="Cambria Math" panose="02040503050406030204" pitchFamily="18" charset="0"/>
                        <a:cs typeface="Times New Roman" panose="02020603050405020304" pitchFamily="18" charset="0"/>
                        <a:sym typeface="Wingdings" panose="05000000000000000000" pitchFamily="2" charset="2"/>
                      </a:rPr>
                      <m:t>. </m:t>
                    </m:r>
                    <m:sSup>
                      <m:sSupPr>
                        <m:ctrlPr>
                          <a:rPr lang="vi-VN" sz="2400" b="0" i="1" smtClean="0">
                            <a:latin typeface="Cambria Math" panose="02040503050406030204" pitchFamily="18" charset="0"/>
                            <a:cs typeface="Times New Roman" panose="02020603050405020304" pitchFamily="18" charset="0"/>
                            <a:sym typeface="Wingdings" panose="05000000000000000000" pitchFamily="2" charset="2"/>
                          </a:rPr>
                        </m:ctrlPr>
                      </m:sSupPr>
                      <m:e>
                        <m:r>
                          <a:rPr lang="vi-VN" sz="2400" b="0" i="1" smtClean="0">
                            <a:latin typeface="Cambria Math" panose="02040503050406030204" pitchFamily="18" charset="0"/>
                            <a:cs typeface="Times New Roman" panose="02020603050405020304" pitchFamily="18" charset="0"/>
                            <a:sym typeface="Wingdings" panose="05000000000000000000" pitchFamily="2" charset="2"/>
                          </a:rPr>
                          <m:t>10</m:t>
                        </m:r>
                      </m:e>
                      <m:sup>
                        <m:r>
                          <a:rPr lang="vi-VN" sz="2400" b="0" i="1" smtClean="0">
                            <a:latin typeface="Cambria Math" panose="02040503050406030204" pitchFamily="18" charset="0"/>
                            <a:cs typeface="Times New Roman" panose="02020603050405020304" pitchFamily="18" charset="0"/>
                            <a:sym typeface="Wingdings" panose="05000000000000000000" pitchFamily="2" charset="2"/>
                          </a:rPr>
                          <m:t>−</m:t>
                        </m:r>
                        <m:r>
                          <a:rPr lang="vi-VN" sz="2400" b="0" i="1" smtClean="0">
                            <a:latin typeface="Cambria Math" panose="02040503050406030204" pitchFamily="18" charset="0"/>
                            <a:cs typeface="Times New Roman" panose="02020603050405020304" pitchFamily="18" charset="0"/>
                            <a:sym typeface="Wingdings" panose="05000000000000000000" pitchFamily="2" charset="2"/>
                          </a:rPr>
                          <m:t>9</m:t>
                        </m:r>
                      </m:sup>
                    </m:sSup>
                    <m:r>
                      <a:rPr lang="vi-VN" sz="2400" b="0" i="1" smtClean="0">
                        <a:latin typeface="Cambria Math" panose="02040503050406030204" pitchFamily="18" charset="0"/>
                        <a:cs typeface="Times New Roman" panose="02020603050405020304" pitchFamily="18" charset="0"/>
                        <a:sym typeface="Wingdings" panose="05000000000000000000" pitchFamily="2" charset="2"/>
                      </a:rPr>
                      <m:t>⇒</m:t>
                    </m:r>
                    <m:r>
                      <a:rPr lang="vi-VN" sz="2400" b="0" i="1" smtClean="0">
                        <a:latin typeface="Cambria Math" panose="02040503050406030204" pitchFamily="18" charset="0"/>
                        <a:cs typeface="Times New Roman" panose="02020603050405020304" pitchFamily="18" charset="0"/>
                        <a:sym typeface="Wingdings" panose="05000000000000000000" pitchFamily="2" charset="2"/>
                      </a:rPr>
                      <m:t>𝑡</m:t>
                    </m:r>
                    <m:r>
                      <a:rPr lang="vi-VN" sz="2400" b="0" i="1" smtClean="0">
                        <a:latin typeface="Cambria Math" panose="02040503050406030204" pitchFamily="18" charset="0"/>
                        <a:cs typeface="Times New Roman" panose="02020603050405020304" pitchFamily="18" charset="0"/>
                        <a:sym typeface="Wingdings" panose="05000000000000000000" pitchFamily="2" charset="2"/>
                      </a:rPr>
                      <m:t>=</m:t>
                    </m:r>
                    <m:r>
                      <a:rPr lang="vi-VN" sz="2400" b="0" i="1" smtClean="0">
                        <a:latin typeface="Cambria Math" panose="02040503050406030204" pitchFamily="18" charset="0"/>
                        <a:cs typeface="Times New Roman" panose="02020603050405020304" pitchFamily="18" charset="0"/>
                        <a:sym typeface="Wingdings" panose="05000000000000000000" pitchFamily="2" charset="2"/>
                      </a:rPr>
                      <m:t>6</m:t>
                    </m:r>
                    <m:r>
                      <a:rPr lang="vi-VN" sz="2400" b="0" i="1" smtClean="0">
                        <a:latin typeface="Cambria Math" panose="02040503050406030204" pitchFamily="18" charset="0"/>
                        <a:cs typeface="Times New Roman" panose="02020603050405020304" pitchFamily="18" charset="0"/>
                        <a:sym typeface="Wingdings" panose="05000000000000000000" pitchFamily="2" charset="2"/>
                      </a:rPr>
                      <m:t>, </m:t>
                    </m:r>
                    <m:r>
                      <a:rPr lang="vi-VN" sz="2400" b="0" i="1" smtClean="0">
                        <a:latin typeface="Cambria Math" panose="02040503050406030204" pitchFamily="18" charset="0"/>
                        <a:cs typeface="Times New Roman" panose="02020603050405020304" pitchFamily="18" charset="0"/>
                        <a:sym typeface="Wingdings" panose="05000000000000000000" pitchFamily="2" charset="2"/>
                      </a:rPr>
                      <m:t>579</m:t>
                    </m:r>
                    <m:r>
                      <a:rPr lang="vi-VN" sz="2400" b="0" i="1" smtClean="0">
                        <a:latin typeface="Cambria Math" panose="02040503050406030204" pitchFamily="18" charset="0"/>
                        <a:cs typeface="Times New Roman" panose="02020603050405020304" pitchFamily="18" charset="0"/>
                        <a:sym typeface="Wingdings" panose="05000000000000000000" pitchFamily="2" charset="2"/>
                      </a:rPr>
                      <m:t>(</m:t>
                    </m:r>
                    <m:r>
                      <a:rPr lang="vi-VN" sz="2400" i="1" dirty="0" smtClean="0">
                        <a:latin typeface="Cambria Math" panose="02040503050406030204" pitchFamily="18" charset="0"/>
                      </a:rPr>
                      <m:t>𝜇</m:t>
                    </m:r>
                    <m:r>
                      <a:rPr lang="vi-VN" sz="2400" i="1" dirty="0" smtClean="0">
                        <a:latin typeface="Cambria Math" panose="02040503050406030204" pitchFamily="18" charset="0"/>
                      </a:rPr>
                      <m:t>𝑚</m:t>
                    </m:r>
                    <m:r>
                      <a:rPr lang="vi-VN" sz="2400" b="0" i="1" dirty="0" smtClean="0">
                        <a:latin typeface="Cambria Math" panose="02040503050406030204" pitchFamily="18" charset="0"/>
                      </a:rPr>
                      <m:t>)</m:t>
                    </m:r>
                  </m:oMath>
                </a14:m>
                <a:endParaRPr lang="vi-VN" sz="2400" dirty="0">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464EA6C4-D525-41AA-8710-8BDC1F35FF0C}"/>
                  </a:ext>
                </a:extLst>
              </p:cNvPr>
              <p:cNvSpPr txBox="1">
                <a:spLocks noRot="1" noChangeAspect="1" noMove="1" noResize="1" noEditPoints="1" noAdjustHandles="1" noChangeArrowheads="1" noChangeShapeType="1" noTextEdit="1"/>
              </p:cNvSpPr>
              <p:nvPr/>
            </p:nvSpPr>
            <p:spPr>
              <a:xfrm>
                <a:off x="1651246" y="3080551"/>
                <a:ext cx="7306323" cy="1844223"/>
              </a:xfrm>
              <a:prstGeom prst="rect">
                <a:avLst/>
              </a:prstGeom>
              <a:blipFill>
                <a:blip r:embed="rId3"/>
                <a:stretch>
                  <a:fillRect l="-1336" t="-2640" b="-1650"/>
                </a:stretch>
              </a:blipFill>
            </p:spPr>
            <p:txBody>
              <a:bodyPr/>
              <a:lstStyle/>
              <a:p>
                <a:r>
                  <a:rPr lang="vi-VN">
                    <a:noFill/>
                  </a:rPr>
                  <a:t> </a:t>
                </a:r>
              </a:p>
            </p:txBody>
          </p:sp>
        </mc:Fallback>
      </mc:AlternateContent>
    </p:spTree>
    <p:extLst>
      <p:ext uri="{BB962C8B-B14F-4D97-AF65-F5344CB8AC3E}">
        <p14:creationId xmlns:p14="http://schemas.microsoft.com/office/powerpoint/2010/main" val="334795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0"/>
            <a:ext cx="10911398" cy="16867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rPr>
              <a:t>Two rectangular pieces of plane glass are laid one upon the other on a table. A thin strip of paper is placed between them at one edge so that a very thin wedge of air is formed. The plates are illuminated at normal incidence by 546 nm light from a mercury-vapor lamp. Interference fringes are formed, with 15 fringes per centimeter. Find the angle of the wedge.</a:t>
            </a:r>
          </a:p>
          <a:p>
            <a:pPr algn="r"/>
            <a:r>
              <a:rPr lang="en-US" dirty="0">
                <a:latin typeface="Times New Roman" panose="02020603050405020304" pitchFamily="18" charset="0"/>
                <a:cs typeface="Times New Roman" panose="02020603050405020304" pitchFamily="18" charset="0"/>
              </a:rPr>
              <a:t>[July – 2017]</a:t>
            </a:r>
          </a:p>
          <a:p>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1371F5B6-C292-42A3-B81B-A03A51C81099}"/>
                  </a:ext>
                </a:extLst>
              </p:cNvPr>
              <p:cNvSpPr txBox="1"/>
              <p:nvPr/>
            </p:nvSpPr>
            <p:spPr>
              <a:xfrm>
                <a:off x="1260630" y="1686757"/>
                <a:ext cx="10386874" cy="5094985"/>
              </a:xfrm>
              <a:prstGeom prst="rect">
                <a:avLst/>
              </a:prstGeom>
              <a:noFill/>
            </p:spPr>
            <p:txBody>
              <a:bodyPr wrap="square" rtlCol="0">
                <a:spAutoFit/>
              </a:bodyPr>
              <a:lstStyle/>
              <a:p>
                <a:r>
                  <a:rPr lang="vi-VN" sz="2000" dirty="0">
                    <a:latin typeface="Times New Roman" panose="02020603050405020304" pitchFamily="18" charset="0"/>
                    <a:cs typeface="Times New Roman" panose="02020603050405020304" pitchFamily="18" charset="0"/>
                  </a:rPr>
                  <a:t>We </a:t>
                </a:r>
                <a:r>
                  <a:rPr lang="vi-VN" sz="2000" dirty="0" err="1">
                    <a:latin typeface="Times New Roman" panose="02020603050405020304" pitchFamily="18" charset="0"/>
                    <a:cs typeface="Times New Roman" panose="02020603050405020304" pitchFamily="18" charset="0"/>
                  </a:rPr>
                  <a:t>have</a:t>
                </a:r>
                <a:r>
                  <a:rPr lang="vi-VN" sz="2000" dirty="0">
                    <a:latin typeface="Times New Roman" panose="02020603050405020304" pitchFamily="18" charset="0"/>
                    <a:cs typeface="Times New Roman" panose="02020603050405020304" pitchFamily="18" charset="0"/>
                  </a:rPr>
                  <a:t>: 15 </a:t>
                </a:r>
                <a:r>
                  <a:rPr lang="vi-VN" sz="2000" dirty="0" err="1">
                    <a:latin typeface="Times New Roman" panose="02020603050405020304" pitchFamily="18" charset="0"/>
                    <a:cs typeface="Times New Roman" panose="02020603050405020304" pitchFamily="18" charset="0"/>
                  </a:rPr>
                  <a:t>fringes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per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centimeter</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The </a:t>
                </a:r>
                <a:r>
                  <a:rPr lang="vi-VN" sz="2000" dirty="0" err="1">
                    <a:latin typeface="Times New Roman" panose="02020603050405020304" pitchFamily="18" charset="0"/>
                    <a:cs typeface="Times New Roman" panose="02020603050405020304" pitchFamily="18" charset="0"/>
                  </a:rPr>
                  <a:t>distance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between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each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fringe</a:t>
                </a:r>
                <a:r>
                  <a:rPr lang="vi-VN" sz="2000" dirty="0">
                    <a:latin typeface="Times New Roman" panose="02020603050405020304" pitchFamily="18" charset="0"/>
                    <a:cs typeface="Times New Roman" panose="02020603050405020304" pitchFamily="18" charset="0"/>
                  </a:rPr>
                  <a:t>: </a:t>
                </a:r>
                <a14:m>
                  <m:oMath xmlns:m="http://schemas.openxmlformats.org/officeDocument/2006/math">
                    <m:r>
                      <a:rPr lang="vi-VN" sz="2000" b="0" i="1" smtClean="0">
                        <a:latin typeface="Cambria Math" panose="02040503050406030204" pitchFamily="18" charset="0"/>
                        <a:cs typeface="Times New Roman" panose="02020603050405020304" pitchFamily="18" charset="0"/>
                      </a:rPr>
                      <m:t>𝑑</m:t>
                    </m:r>
                    <m:r>
                      <a:rPr lang="vi-VN" sz="2000" b="0" i="1" smtClean="0">
                        <a:latin typeface="Cambria Math" panose="02040503050406030204" pitchFamily="18" charset="0"/>
                        <a:cs typeface="Times New Roman" panose="02020603050405020304" pitchFamily="18" charset="0"/>
                      </a:rPr>
                      <m:t>= </m:t>
                    </m:r>
                    <m:f>
                      <m:fPr>
                        <m:ctrlPr>
                          <a:rPr lang="vi-VN" sz="2000" b="0" i="1" smtClean="0">
                            <a:latin typeface="Cambria Math" panose="02040503050406030204" pitchFamily="18" charset="0"/>
                            <a:cs typeface="Times New Roman" panose="02020603050405020304" pitchFamily="18" charset="0"/>
                          </a:rPr>
                        </m:ctrlPr>
                      </m:fPr>
                      <m:num>
                        <m:r>
                          <a:rPr lang="vi-VN" sz="2000" b="0" i="1" smtClean="0">
                            <a:latin typeface="Cambria Math" panose="02040503050406030204" pitchFamily="18" charset="0"/>
                            <a:cs typeface="Times New Roman" panose="02020603050405020304" pitchFamily="18" charset="0"/>
                          </a:rPr>
                          <m:t>1</m:t>
                        </m:r>
                        <m:r>
                          <a:rPr lang="vi-VN" sz="2000" b="0" i="1" smtClean="0">
                            <a:latin typeface="Cambria Math" panose="02040503050406030204" pitchFamily="18" charset="0"/>
                            <a:cs typeface="Times New Roman" panose="02020603050405020304" pitchFamily="18" charset="0"/>
                          </a:rPr>
                          <m:t>𝑐𝑚</m:t>
                        </m:r>
                      </m:num>
                      <m:den>
                        <m:r>
                          <a:rPr lang="vi-VN" sz="2000" b="0" i="1" smtClean="0">
                            <a:latin typeface="Cambria Math" panose="02040503050406030204" pitchFamily="18" charset="0"/>
                            <a:cs typeface="Times New Roman" panose="02020603050405020304" pitchFamily="18" charset="0"/>
                          </a:rPr>
                          <m:t>𝑁𝑢𝑚𝑏𝑒𝑟</m:t>
                        </m:r>
                        <m:r>
                          <a:rPr lang="vi-VN" sz="2000" b="0" i="1" smtClean="0">
                            <a:latin typeface="Cambria Math" panose="02040503050406030204" pitchFamily="18" charset="0"/>
                            <a:cs typeface="Times New Roman" panose="02020603050405020304" pitchFamily="18" charset="0"/>
                          </a:rPr>
                          <m:t> </m:t>
                        </m:r>
                        <m:r>
                          <a:rPr lang="vi-VN" sz="2000" b="0" i="1" smtClean="0">
                            <a:latin typeface="Cambria Math" panose="02040503050406030204" pitchFamily="18" charset="0"/>
                            <a:cs typeface="Times New Roman" panose="02020603050405020304" pitchFamily="18" charset="0"/>
                          </a:rPr>
                          <m:t>𝑜𝑓</m:t>
                        </m:r>
                        <m:r>
                          <a:rPr lang="vi-VN" sz="2000" b="0" i="1" smtClean="0">
                            <a:latin typeface="Cambria Math" panose="02040503050406030204" pitchFamily="18" charset="0"/>
                            <a:cs typeface="Times New Roman" panose="02020603050405020304" pitchFamily="18" charset="0"/>
                          </a:rPr>
                          <m:t> </m:t>
                        </m:r>
                        <m:r>
                          <a:rPr lang="vi-VN" sz="2000" b="0" i="1" smtClean="0">
                            <a:latin typeface="Cambria Math" panose="02040503050406030204" pitchFamily="18" charset="0"/>
                            <a:cs typeface="Times New Roman" panose="02020603050405020304" pitchFamily="18" charset="0"/>
                          </a:rPr>
                          <m:t>𝑓𝑟𝑖𝑛𝑔𝑒𝑠</m:t>
                        </m:r>
                      </m:den>
                    </m:f>
                    <m:r>
                      <a:rPr lang="vi-VN" sz="2000" b="0" i="1" smtClean="0">
                        <a:latin typeface="Cambria Math" panose="02040503050406030204" pitchFamily="18" charset="0"/>
                        <a:cs typeface="Times New Roman" panose="02020603050405020304" pitchFamily="18" charset="0"/>
                      </a:rPr>
                      <m:t>= </m:t>
                    </m:r>
                    <m:f>
                      <m:fPr>
                        <m:ctrlPr>
                          <a:rPr lang="vi-VN" sz="2000" b="0" i="1" smtClean="0">
                            <a:latin typeface="Cambria Math" panose="02040503050406030204" pitchFamily="18" charset="0"/>
                            <a:cs typeface="Times New Roman" panose="02020603050405020304" pitchFamily="18" charset="0"/>
                          </a:rPr>
                        </m:ctrlPr>
                      </m:fPr>
                      <m:num>
                        <m:sSup>
                          <m:sSupPr>
                            <m:ctrlPr>
                              <a:rPr lang="vi-VN" sz="2000" b="0" i="1" smtClean="0">
                                <a:latin typeface="Cambria Math" panose="02040503050406030204" pitchFamily="18" charset="0"/>
                                <a:cs typeface="Times New Roman" panose="02020603050405020304" pitchFamily="18" charset="0"/>
                              </a:rPr>
                            </m:ctrlPr>
                          </m:sSupPr>
                          <m:e>
                            <m:r>
                              <a:rPr lang="vi-VN" sz="2000" b="0" i="1" smtClean="0">
                                <a:latin typeface="Cambria Math" panose="02040503050406030204" pitchFamily="18" charset="0"/>
                                <a:cs typeface="Times New Roman" panose="02020603050405020304" pitchFamily="18" charset="0"/>
                              </a:rPr>
                              <m:t>10</m:t>
                            </m:r>
                          </m:e>
                          <m:sup>
                            <m:r>
                              <a:rPr lang="vi-VN" sz="2000" b="0" i="1" smtClean="0">
                                <a:latin typeface="Cambria Math" panose="02040503050406030204" pitchFamily="18" charset="0"/>
                                <a:cs typeface="Times New Roman" panose="02020603050405020304" pitchFamily="18" charset="0"/>
                              </a:rPr>
                              <m:t>−2</m:t>
                            </m:r>
                          </m:sup>
                        </m:sSup>
                      </m:num>
                      <m:den>
                        <m:r>
                          <a:rPr lang="vi-VN" sz="2000" b="0" i="1" smtClean="0">
                            <a:latin typeface="Cambria Math" panose="02040503050406030204" pitchFamily="18" charset="0"/>
                            <a:cs typeface="Times New Roman" panose="02020603050405020304" pitchFamily="18" charset="0"/>
                          </a:rPr>
                          <m:t>15</m:t>
                        </m:r>
                      </m:den>
                    </m:f>
                    <m:r>
                      <a:rPr lang="vi-VN" sz="2000" b="0" i="1" smtClean="0">
                        <a:latin typeface="Cambria Math" panose="02040503050406030204" pitchFamily="18" charset="0"/>
                        <a:cs typeface="Times New Roman" panose="02020603050405020304" pitchFamily="18" charset="0"/>
                      </a:rPr>
                      <m:t>=</m:t>
                    </m:r>
                    <m:f>
                      <m:fPr>
                        <m:ctrlPr>
                          <a:rPr lang="vi-VN" sz="2000" b="0" i="1" smtClean="0">
                            <a:latin typeface="Cambria Math" panose="02040503050406030204" pitchFamily="18" charset="0"/>
                            <a:cs typeface="Times New Roman" panose="02020603050405020304" pitchFamily="18" charset="0"/>
                          </a:rPr>
                        </m:ctrlPr>
                      </m:fPr>
                      <m:num>
                        <m:r>
                          <a:rPr lang="vi-VN" sz="2000" b="0" i="1" smtClean="0">
                            <a:latin typeface="Cambria Math" panose="02040503050406030204" pitchFamily="18" charset="0"/>
                            <a:cs typeface="Times New Roman" panose="02020603050405020304" pitchFamily="18" charset="0"/>
                          </a:rPr>
                          <m:t>1</m:t>
                        </m:r>
                      </m:num>
                      <m:den>
                        <m:r>
                          <a:rPr lang="vi-VN" sz="2000" b="0" i="1" smtClean="0">
                            <a:latin typeface="Cambria Math" panose="02040503050406030204" pitchFamily="18" charset="0"/>
                            <a:cs typeface="Times New Roman" panose="02020603050405020304" pitchFamily="18" charset="0"/>
                          </a:rPr>
                          <m:t>1500</m:t>
                        </m:r>
                      </m:den>
                    </m:f>
                    <m:d>
                      <m:dPr>
                        <m:ctrlPr>
                          <a:rPr lang="vi-VN" sz="2000" b="0" i="1" smtClean="0">
                            <a:latin typeface="Cambria Math" panose="02040503050406030204" pitchFamily="18" charset="0"/>
                            <a:cs typeface="Times New Roman" panose="02020603050405020304" pitchFamily="18" charset="0"/>
                          </a:rPr>
                        </m:ctrlPr>
                      </m:dPr>
                      <m:e>
                        <m:r>
                          <a:rPr lang="vi-VN" sz="2000" b="0" i="1" smtClean="0">
                            <a:latin typeface="Cambria Math" panose="02040503050406030204" pitchFamily="18" charset="0"/>
                            <a:cs typeface="Times New Roman" panose="02020603050405020304" pitchFamily="18" charset="0"/>
                          </a:rPr>
                          <m:t>𝑚</m:t>
                        </m:r>
                      </m:e>
                    </m:d>
                  </m:oMath>
                </a14:m>
                <a:endParaRPr lang="vi-VN" sz="2000" b="0" i="1" dirty="0">
                  <a:latin typeface="Cambria Math" panose="020405030504060302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The thickness of an </a:t>
                </a:r>
                <a:r>
                  <a:rPr lang="vi-VN" sz="2000" dirty="0" err="1">
                    <a:latin typeface="Times New Roman" panose="02020603050405020304" pitchFamily="18" charset="0"/>
                    <a:cs typeface="Times New Roman" panose="02020603050405020304" pitchFamily="18" charset="0"/>
                  </a:rPr>
                  <a:t>abitrary</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bright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fringe</a:t>
                </a:r>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
                    </m:oMathParaPr>
                    <m:oMath xmlns:m="http://schemas.openxmlformats.org/officeDocument/2006/math">
                      <m:r>
                        <a:rPr lang="en-US" sz="2000" i="1">
                          <a:latin typeface="Cambria Math" panose="02040503050406030204" pitchFamily="18" charset="0"/>
                          <a:cs typeface="Times New Roman" panose="02020603050405020304" pitchFamily="18" charset="0"/>
                        </a:rPr>
                        <m:t>2</m:t>
                      </m:r>
                      <m:r>
                        <a:rPr lang="en-US" sz="2000" i="1">
                          <a:latin typeface="Cambria Math" panose="02040503050406030204" pitchFamily="18" charset="0"/>
                          <a:cs typeface="Times New Roman" panose="02020603050405020304" pitchFamily="18" charset="0"/>
                        </a:rPr>
                        <m:t>𝑛</m:t>
                      </m:r>
                      <m:sSub>
                        <m:sSubPr>
                          <m:ctrlPr>
                            <a:rPr lang="en-US" sz="2000" i="1" smtClean="0">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1</m:t>
                          </m:r>
                        </m:sub>
                      </m:sSub>
                      <m:r>
                        <a:rPr lang="en-US" sz="2000" i="1">
                          <a:latin typeface="Cambria Math" panose="02040503050406030204" pitchFamily="18" charset="0"/>
                          <a:cs typeface="Times New Roman" panose="02020603050405020304" pitchFamily="18" charset="0"/>
                        </a:rPr>
                        <m:t>=</m:t>
                      </m:r>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𝑚</m:t>
                          </m:r>
                          <m:r>
                            <a:rPr lang="en-US" sz="2000" i="1">
                              <a:latin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cs typeface="Times New Roman" panose="02020603050405020304" pitchFamily="18" charset="0"/>
                                </a:rPr>
                                <m:t>2</m:t>
                              </m:r>
                            </m:den>
                          </m:f>
                        </m:e>
                      </m:d>
                      <m:r>
                        <a:rPr lang="vi-VN" sz="2000" i="1">
                          <a:latin typeface="Cambria Math" panose="02040503050406030204" pitchFamily="18" charset="0"/>
                        </a:rPr>
                        <m:t>𝜆</m:t>
                      </m:r>
                    </m:oMath>
                  </m:oMathPara>
                </a14:m>
                <a:endParaRPr lang="en-US" sz="2000" dirty="0">
                  <a:latin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thickness of the next bright fringe</a:t>
                </a:r>
              </a:p>
              <a:p>
                <a:pPr/>
                <a14:m>
                  <m:oMathPara xmlns:m="http://schemas.openxmlformats.org/officeDocument/2006/math">
                    <m:oMathParaPr>
                      <m:jc m:val="center"/>
                    </m:oMathParaPr>
                    <m:oMath xmlns:m="http://schemas.openxmlformats.org/officeDocument/2006/math">
                      <m:r>
                        <a:rPr lang="en-US" sz="2000" i="1">
                          <a:latin typeface="Cambria Math" panose="02040503050406030204" pitchFamily="18" charset="0"/>
                          <a:cs typeface="Times New Roman" panose="02020603050405020304" pitchFamily="18" charset="0"/>
                        </a:rPr>
                        <m:t>2</m:t>
                      </m:r>
                      <m:r>
                        <a:rPr lang="en-US" sz="2000" i="1">
                          <a:latin typeface="Cambria Math" panose="02040503050406030204" pitchFamily="18" charset="0"/>
                          <a:cs typeface="Times New Roman" panose="02020603050405020304" pitchFamily="18" charset="0"/>
                        </a:rPr>
                        <m:t>𝑛</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b="0" i="1" smtClean="0">
                              <a:latin typeface="Cambria Math" panose="02040503050406030204" pitchFamily="18" charset="0"/>
                            </a:rPr>
                            <m:t>2</m:t>
                          </m:r>
                        </m:sub>
                      </m:sSub>
                      <m:r>
                        <a:rPr lang="en-US" sz="2000" i="1">
                          <a:latin typeface="Cambria Math" panose="02040503050406030204" pitchFamily="18" charset="0"/>
                          <a:cs typeface="Times New Roman" panose="02020603050405020304" pitchFamily="18" charset="0"/>
                        </a:rPr>
                        <m:t>=</m:t>
                      </m:r>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𝑚</m:t>
                          </m:r>
                          <m:r>
                            <a:rPr lang="en-US" sz="2000" b="0" i="1" smtClean="0">
                              <a:latin typeface="Cambria Math" panose="02040503050406030204" pitchFamily="18" charset="0"/>
                              <a:cs typeface="Times New Roman" panose="02020603050405020304" pitchFamily="18" charset="0"/>
                            </a:rPr>
                            <m:t>+1</m:t>
                          </m:r>
                          <m:r>
                            <a:rPr lang="en-US" sz="2000" i="1">
                              <a:latin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cs typeface="Times New Roman" panose="02020603050405020304" pitchFamily="18" charset="0"/>
                                </a:rPr>
                                <m:t>2</m:t>
                              </m:r>
                            </m:den>
                          </m:f>
                        </m:e>
                      </m:d>
                      <m:r>
                        <a:rPr lang="vi-VN" sz="2000" i="1">
                          <a:latin typeface="Cambria Math" panose="02040503050406030204" pitchFamily="18" charset="0"/>
                        </a:rPr>
                        <m:t>𝜆</m:t>
                      </m:r>
                    </m:oMath>
                  </m:oMathPara>
                </a14:m>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Therefore:</a:t>
                </a:r>
              </a:p>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2</m:t>
                      </m:r>
                      <m:r>
                        <a:rPr lang="en-US" sz="2000" b="0" i="1" smtClean="0">
                          <a:latin typeface="Cambria Math" panose="02040503050406030204" pitchFamily="18" charset="0"/>
                          <a:cs typeface="Times New Roman" panose="02020603050405020304" pitchFamily="18" charset="0"/>
                        </a:rPr>
                        <m:t>𝑛</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𝑚</m:t>
                          </m:r>
                          <m:r>
                            <a:rPr lang="en-US" sz="2000" i="1">
                              <a:latin typeface="Cambria Math" panose="02040503050406030204" pitchFamily="18" charset="0"/>
                              <a:cs typeface="Times New Roman" panose="02020603050405020304" pitchFamily="18" charset="0"/>
                            </a:rPr>
                            <m:t>+1+</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cs typeface="Times New Roman" panose="02020603050405020304" pitchFamily="18" charset="0"/>
                                </a:rPr>
                                <m:t>2</m:t>
                              </m:r>
                            </m:den>
                          </m:f>
                        </m:e>
                      </m:d>
                      <m:r>
                        <a:rPr lang="vi-VN" sz="2000" i="1">
                          <a:latin typeface="Cambria Math" panose="02040503050406030204" pitchFamily="18" charset="0"/>
                        </a:rPr>
                        <m:t>𝜆</m:t>
                      </m:r>
                      <m:r>
                        <a:rPr lang="en-US" sz="2000" b="0" i="1" dirty="0" smtClean="0">
                          <a:latin typeface="Cambria Math" panose="02040503050406030204" pitchFamily="18" charset="0"/>
                        </a:rPr>
                        <m:t>−</m:t>
                      </m:r>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𝑚</m:t>
                          </m:r>
                          <m:r>
                            <a:rPr lang="en-US" sz="2000" i="1">
                              <a:latin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cs typeface="Times New Roman" panose="02020603050405020304" pitchFamily="18" charset="0"/>
                                </a:rPr>
                                <m:t>2</m:t>
                              </m:r>
                            </m:den>
                          </m:f>
                        </m:e>
                      </m:d>
                      <m:r>
                        <a:rPr lang="vi-VN" sz="2000" i="1">
                          <a:latin typeface="Cambria Math" panose="02040503050406030204" pitchFamily="18" charset="0"/>
                        </a:rPr>
                        <m:t>𝜆</m:t>
                      </m:r>
                      <m:r>
                        <a:rPr lang="vi-VN" sz="2000" b="0" i="1" smtClean="0">
                          <a:latin typeface="Cambria Math" panose="02040503050406030204" pitchFamily="18" charset="0"/>
                        </a:rPr>
                        <m:t>=</m:t>
                      </m:r>
                      <m:r>
                        <a:rPr lang="vi-VN" sz="2000" i="1">
                          <a:latin typeface="Cambria Math" panose="02040503050406030204" pitchFamily="18" charset="0"/>
                        </a:rPr>
                        <m:t>𝜆</m:t>
                      </m:r>
                      <m:r>
                        <a:rPr lang="vi-VN"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 </m:t>
                      </m:r>
                      <m:f>
                        <m:f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vi-VN" sz="2000" i="1">
                              <a:latin typeface="Cambria Math" panose="02040503050406030204" pitchFamily="18" charset="0"/>
                            </a:rPr>
                            <m:t>𝜆</m:t>
                          </m:r>
                        </m:num>
                        <m:den>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𝑛</m:t>
                          </m:r>
                        </m:den>
                      </m:f>
                      <m:r>
                        <a:rPr lang="en-US" sz="2000" b="0" i="1" smtClean="0">
                          <a:latin typeface="Cambria Math" panose="02040503050406030204" pitchFamily="18" charset="0"/>
                          <a:ea typeface="Cambria Math" panose="02040503050406030204" pitchFamily="18" charset="0"/>
                          <a:cs typeface="Times New Roman" panose="02020603050405020304" pitchFamily="18" charset="0"/>
                        </a:rPr>
                        <m:t>= </m:t>
                      </m:r>
                      <m:f>
                        <m:f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ea typeface="Cambria Math" panose="02040503050406030204" pitchFamily="18" charset="0"/>
                              <a:cs typeface="Times New Roman" panose="02020603050405020304" pitchFamily="18" charset="0"/>
                            </a:rPr>
                            <m:t>546 . </m:t>
                          </m:r>
                          <m:sSup>
                            <m:sSup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−9</m:t>
                              </m:r>
                            </m:sup>
                          </m:sSup>
                        </m:num>
                        <m:den>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den>
                      </m:f>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273.10</m:t>
                          </m:r>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−9</m:t>
                          </m:r>
                        </m:sup>
                      </m:sSup>
                      <m:d>
                        <m:d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𝑚</m:t>
                          </m:r>
                        </m:e>
                      </m:d>
                    </m:oMath>
                  </m:oMathPara>
                </a14:m>
                <a:endParaRPr lang="en-US" sz="2000" b="0" dirty="0">
                  <a:latin typeface="Times New Roman" panose="02020603050405020304" pitchFamily="18" charset="0"/>
                  <a:ea typeface="Cambria Math" panose="020405030504060302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angle of the wedge:</a:t>
                </a:r>
              </a:p>
              <a:p>
                <a:pPr/>
                <a14:m>
                  <m:oMathPara xmlns:m="http://schemas.openxmlformats.org/officeDocument/2006/math">
                    <m:oMathParaPr>
                      <m:jc m:val="center"/>
                    </m:oMathParaPr>
                    <m:oMath xmlns:m="http://schemas.openxmlformats.org/officeDocument/2006/math">
                      <m:r>
                        <a:rPr lang="en-US" sz="2000" i="1">
                          <a:latin typeface="Cambria Math" panose="02040503050406030204" pitchFamily="18" charset="0"/>
                          <a:cs typeface="Times New Roman" panose="02020603050405020304" pitchFamily="18" charset="0"/>
                        </a:rPr>
                        <m:t>𝑠𝑖𝑛</m:t>
                      </m:r>
                      <m:r>
                        <a:rPr lang="en-US" sz="2000" i="1" dirty="0">
                          <a:latin typeface="Cambria Math" panose="02040503050406030204" pitchFamily="18" charset="0"/>
                        </a:rPr>
                        <m:t>𝜃</m:t>
                      </m:r>
                      <m:r>
                        <a:rPr lang="en-US" sz="2000" b="0" i="0" dirty="0" smtClean="0">
                          <a:latin typeface="Cambria Math" panose="02040503050406030204" pitchFamily="18" charset="0"/>
                        </a:rPr>
                        <m:t>= </m:t>
                      </m:r>
                      <m:f>
                        <m:fPr>
                          <m:ctrlPr>
                            <a:rPr lang="en-US" sz="2000" b="0" i="1" dirty="0"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𝑡</m:t>
                          </m:r>
                        </m:num>
                        <m:den>
                          <m:r>
                            <a:rPr lang="en-US" sz="2000" b="0" i="1" dirty="0" smtClean="0">
                              <a:latin typeface="Cambria Math" panose="02040503050406030204" pitchFamily="18" charset="0"/>
                            </a:rPr>
                            <m:t>𝑑</m:t>
                          </m:r>
                        </m:den>
                      </m:f>
                      <m:r>
                        <a:rPr lang="en-US" sz="2000" b="0" i="1" dirty="0" smtClean="0">
                          <a:latin typeface="Cambria Math" panose="02040503050406030204" pitchFamily="18" charset="0"/>
                        </a:rPr>
                        <m:t>= </m:t>
                      </m:r>
                      <m:f>
                        <m:fPr>
                          <m:ctrlPr>
                            <a:rPr lang="en-US" sz="2000" b="0" i="1" dirty="0" smtClean="0">
                              <a:latin typeface="Cambria Math" panose="02040503050406030204" pitchFamily="18" charset="0"/>
                            </a:rPr>
                          </m:ctrlPr>
                        </m:fPr>
                        <m:num>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273.10</m:t>
                              </m:r>
                            </m:e>
                            <m:sup>
                              <m:r>
                                <a:rPr lang="en-US" sz="2000" b="0" i="1" dirty="0" smtClean="0">
                                  <a:latin typeface="Cambria Math" panose="02040503050406030204" pitchFamily="18" charset="0"/>
                                </a:rPr>
                                <m:t>−9</m:t>
                              </m:r>
                            </m:sup>
                          </m:sSup>
                        </m:num>
                        <m:den>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r>
                                <a:rPr lang="en-US" sz="2000" b="0" i="1" dirty="0" smtClean="0">
                                  <a:latin typeface="Cambria Math" panose="02040503050406030204" pitchFamily="18" charset="0"/>
                                </a:rPr>
                                <m:t>1500</m:t>
                              </m:r>
                            </m:den>
                          </m:f>
                        </m:den>
                      </m:f>
                      <m:r>
                        <a:rPr lang="en-US" sz="2000" b="0" i="1" dirty="0" smtClean="0">
                          <a:latin typeface="Cambria Math" panose="02040503050406030204" pitchFamily="18" charset="0"/>
                        </a:rPr>
                        <m:t>=</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4,095.10</m:t>
                          </m:r>
                        </m:e>
                        <m:sup>
                          <m:r>
                            <a:rPr lang="en-US" sz="2000" b="0" i="1" dirty="0" smtClean="0">
                              <a:latin typeface="Cambria Math" panose="02040503050406030204" pitchFamily="18" charset="0"/>
                            </a:rPr>
                            <m:t>−4</m:t>
                          </m:r>
                        </m:sup>
                      </m:sSup>
                      <m:r>
                        <a:rPr lang="en-US" sz="2000" b="0" i="1" dirty="0" smtClean="0">
                          <a:latin typeface="Cambria Math" panose="02040503050406030204" pitchFamily="18" charset="0"/>
                        </a:rPr>
                        <m:t>⇒</m:t>
                      </m:r>
                      <m:r>
                        <a:rPr lang="vi-VN" sz="2000" i="1">
                          <a:latin typeface="Cambria Math" panose="02040503050406030204" pitchFamily="18" charset="0"/>
                        </a:rPr>
                        <m:t>𝜃</m:t>
                      </m:r>
                      <m:r>
                        <a:rPr lang="vi-VN" sz="2000" i="1">
                          <a:latin typeface="Cambria Math" panose="02040503050406030204" pitchFamily="18" charset="0"/>
                          <a:ea typeface="Cambria Math" panose="02040503050406030204" pitchFamily="18" charset="0"/>
                        </a:rPr>
                        <m:t>≈</m:t>
                      </m:r>
                      <m:sSup>
                        <m:sSupPr>
                          <m:ctrlPr>
                            <a:rPr lang="vi-VN" sz="2000" i="1" dirty="0">
                              <a:latin typeface="Cambria Math" panose="02040503050406030204" pitchFamily="18" charset="0"/>
                            </a:rPr>
                          </m:ctrlPr>
                        </m:sSupPr>
                        <m:e>
                          <m:r>
                            <a:rPr lang="vi-VN" sz="2000" b="0" i="0" dirty="0" smtClean="0">
                              <a:latin typeface="Cambria Math" panose="02040503050406030204" pitchFamily="18" charset="0"/>
                            </a:rPr>
                            <m:t>0,023</m:t>
                          </m:r>
                        </m:e>
                        <m:sup>
                          <m:r>
                            <a:rPr lang="vi-VN" sz="2000" dirty="0">
                              <a:latin typeface="Cambria Math" panose="02040503050406030204" pitchFamily="18" charset="0"/>
                            </a:rPr>
                            <m:t>0</m:t>
                          </m:r>
                        </m:sup>
                      </m:sSup>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4" name="Hộp Văn bản 3">
                <a:extLst>
                  <a:ext uri="{FF2B5EF4-FFF2-40B4-BE49-F238E27FC236}">
                    <a16:creationId xmlns:a16="http://schemas.microsoft.com/office/drawing/2014/main" id="{1371F5B6-C292-42A3-B81B-A03A51C81099}"/>
                  </a:ext>
                </a:extLst>
              </p:cNvPr>
              <p:cNvSpPr txBox="1">
                <a:spLocks noRot="1" noChangeAspect="1" noMove="1" noResize="1" noEditPoints="1" noAdjustHandles="1" noChangeArrowheads="1" noChangeShapeType="1" noTextEdit="1"/>
              </p:cNvSpPr>
              <p:nvPr/>
            </p:nvSpPr>
            <p:spPr>
              <a:xfrm>
                <a:off x="1260630" y="1686757"/>
                <a:ext cx="10386874" cy="5094985"/>
              </a:xfrm>
              <a:prstGeom prst="rect">
                <a:avLst/>
              </a:prstGeom>
              <a:blipFill>
                <a:blip r:embed="rId2"/>
                <a:stretch>
                  <a:fillRect l="-646" t="-719"/>
                </a:stretch>
              </a:blipFill>
            </p:spPr>
            <p:txBody>
              <a:bodyPr/>
              <a:lstStyle/>
              <a:p>
                <a:r>
                  <a:rPr lang="vi-VN">
                    <a:noFill/>
                  </a:rPr>
                  <a:t> </a:t>
                </a:r>
              </a:p>
            </p:txBody>
          </p:sp>
        </mc:Fallback>
      </mc:AlternateContent>
      <p:pic>
        <p:nvPicPr>
          <p:cNvPr id="6" name="Picture 14">
            <a:extLst>
              <a:ext uri="{FF2B5EF4-FFF2-40B4-BE49-F238E27FC236}">
                <a16:creationId xmlns:a16="http://schemas.microsoft.com/office/drawing/2014/main" id="{DD4B91C6-E8A1-4141-9DE5-CF6F9D0F4D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357064" y="1912769"/>
            <a:ext cx="2290440" cy="2330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077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Hình chữ nhật: Góc Tròn 6">
                <a:extLst>
                  <a:ext uri="{FF2B5EF4-FFF2-40B4-BE49-F238E27FC236}">
                    <a16:creationId xmlns:a16="http://schemas.microsoft.com/office/drawing/2014/main" id="{C7B86AF1-4D3A-4439-8B13-4DC66C2E676B}"/>
                  </a:ext>
                </a:extLst>
              </p:cNvPr>
              <p:cNvSpPr/>
              <p:nvPr/>
            </p:nvSpPr>
            <p:spPr>
              <a:xfrm>
                <a:off x="1117845" y="106530"/>
                <a:ext cx="11000173" cy="2254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The two glass plates in Figure 1 are two microscope slides 10 cm long. At one end they are in contact, at the other end they are separated by a piece of paper 0.02 mm thick. The upper of the two plates is a plastic material with index of refraction n = 1.4, the wedge is filled with a silicone grease having n = 1.5, and the bottom plate is a dense flint glass with n = 1.6. Assume monochromatic light with a wavelength in air of </a:t>
                </a:r>
                <a14:m>
                  <m:oMath xmlns:m="http://schemas.openxmlformats.org/officeDocument/2006/math">
                    <m:r>
                      <a:rPr lang="vi-VN" sz="2000" i="1">
                        <a:latin typeface="Cambria Math" panose="02040503050406030204" pitchFamily="18" charset="0"/>
                      </a:rPr>
                      <m:t>𝜆</m:t>
                    </m:r>
                  </m:oMath>
                </a14:m>
                <a:r>
                  <a:rPr lang="en-US" sz="2000" dirty="0">
                    <a:latin typeface="Times New Roman" panose="02020603050405020304" pitchFamily="18" charset="0"/>
                    <a:cs typeface="Times New Roman" panose="02020603050405020304" pitchFamily="18" charset="0"/>
                  </a:rPr>
                  <a:t> = 500 nm. What is the spacing of the interference fringes seen by reflection ? Is the fringe at the line of contact bright or dark ?</a:t>
                </a:r>
              </a:p>
              <a:p>
                <a:pPr algn="r"/>
                <a:r>
                  <a:rPr lang="en-US" sz="2000" dirty="0">
                    <a:latin typeface="Times New Roman" panose="02020603050405020304" pitchFamily="18" charset="0"/>
                    <a:cs typeface="Times New Roman" panose="02020603050405020304" pitchFamily="18" charset="0"/>
                  </a:rPr>
                  <a:t>[2018]</a:t>
                </a:r>
              </a:p>
            </p:txBody>
          </p:sp>
        </mc:Choice>
        <mc:Fallback xmlns="">
          <p:sp>
            <p:nvSpPr>
              <p:cNvPr id="7" name="Hình chữ nhật: Góc Tròn 6">
                <a:extLst>
                  <a:ext uri="{FF2B5EF4-FFF2-40B4-BE49-F238E27FC236}">
                    <a16:creationId xmlns:a16="http://schemas.microsoft.com/office/drawing/2014/main" id="{C7B86AF1-4D3A-4439-8B13-4DC66C2E676B}"/>
                  </a:ext>
                </a:extLst>
              </p:cNvPr>
              <p:cNvSpPr>
                <a:spLocks noRot="1" noChangeAspect="1" noMove="1" noResize="1" noEditPoints="1" noAdjustHandles="1" noChangeArrowheads="1" noChangeShapeType="1" noTextEdit="1"/>
              </p:cNvSpPr>
              <p:nvPr/>
            </p:nvSpPr>
            <p:spPr>
              <a:xfrm>
                <a:off x="1117845" y="106530"/>
                <a:ext cx="11000173" cy="2254930"/>
              </a:xfrm>
              <a:prstGeom prst="roundRect">
                <a:avLst/>
              </a:prstGeom>
              <a:blipFill>
                <a:blip r:embed="rId2"/>
                <a:stretch>
                  <a:fillRect b="-3457"/>
                </a:stretch>
              </a:blipFill>
            </p:spPr>
            <p:txBody>
              <a:bodyPr/>
              <a:lstStyle/>
              <a:p>
                <a:r>
                  <a:rPr lang="vi-VN">
                    <a:noFill/>
                  </a:rPr>
                  <a:t> </a:t>
                </a:r>
              </a:p>
            </p:txBody>
          </p:sp>
        </mc:Fallback>
      </mc:AlternateContent>
      <p:pic>
        <p:nvPicPr>
          <p:cNvPr id="3" name="Picture 12">
            <a:extLst>
              <a:ext uri="{FF2B5EF4-FFF2-40B4-BE49-F238E27FC236}">
                <a16:creationId xmlns:a16="http://schemas.microsoft.com/office/drawing/2014/main" id="{D1E90E38-B008-468F-A303-4EFBF74643D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42934" y="3420122"/>
            <a:ext cx="3986814" cy="2189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ECB59AEA-F4AB-4984-892A-9356B5F91124}"/>
                  </a:ext>
                </a:extLst>
              </p:cNvPr>
              <p:cNvSpPr txBox="1"/>
              <p:nvPr/>
            </p:nvSpPr>
            <p:spPr>
              <a:xfrm>
                <a:off x="1447060" y="2583402"/>
                <a:ext cx="6631620" cy="427527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two reflected waves from the line of contact are in phase (they both undergo the same phase shift), so the line of contact is at a bright fringe. </a:t>
                </a:r>
              </a:p>
              <a:p>
                <a:r>
                  <a:rPr lang="en-US" sz="2400" dirty="0">
                    <a:latin typeface="Times New Roman" panose="02020603050405020304" pitchFamily="18" charset="0"/>
                    <a:cs typeface="Times New Roman" panose="02020603050405020304" pitchFamily="18" charset="0"/>
                  </a:rPr>
                  <a:t>Condition for constructive interference: </a:t>
                </a:r>
                <a:endParaRPr lang="en-US" sz="2400" b="0" i="1" dirty="0">
                  <a:latin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𝑛𝑡</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𝑚</m:t>
                      </m:r>
                      <m:r>
                        <a:rPr lang="vi-VN" sz="2400" i="1">
                          <a:latin typeface="Cambria Math" panose="02040503050406030204" pitchFamily="18" charset="0"/>
                        </a:rPr>
                        <m:t>𝜆</m:t>
                      </m:r>
                    </m:oMath>
                  </m:oMathPara>
                </a14:m>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=&gt; </a:t>
                </a:r>
                <a14:m>
                  <m:oMath xmlns:m="http://schemas.openxmlformats.org/officeDocument/2006/math">
                    <m:r>
                      <a:rPr lang="vi-VN" sz="2400" b="0" i="1" smtClean="0">
                        <a:latin typeface="Cambria Math" panose="02040503050406030204" pitchFamily="18" charset="0"/>
                        <a:cs typeface="Times New Roman" panose="02020603050405020304" pitchFamily="18" charset="0"/>
                      </a:rPr>
                      <m:t>𝑡</m:t>
                    </m:r>
                    <m:r>
                      <a:rPr lang="vi-VN" sz="2400" b="0" i="1" smtClean="0">
                        <a:latin typeface="Cambria Math" panose="02040503050406030204" pitchFamily="18" charset="0"/>
                        <a:cs typeface="Times New Roman" panose="02020603050405020304" pitchFamily="18" charset="0"/>
                      </a:rPr>
                      <m:t>= </m:t>
                    </m:r>
                    <m:f>
                      <m:fPr>
                        <m:ctrlPr>
                          <a:rPr lang="vi-VN" sz="2400" b="0" i="1" smtClean="0">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𝑚</m:t>
                        </m:r>
                        <m:r>
                          <a:rPr lang="vi-VN" sz="2400" i="1">
                            <a:latin typeface="Cambria Math" panose="02040503050406030204" pitchFamily="18" charset="0"/>
                          </a:rPr>
                          <m:t>𝜆</m:t>
                        </m:r>
                      </m:num>
                      <m:den>
                        <m:r>
                          <a:rPr lang="vi-VN" sz="2400" b="0" i="1" smtClean="0">
                            <a:latin typeface="Cambria Math" panose="02040503050406030204" pitchFamily="18" charset="0"/>
                            <a:cs typeface="Times New Roman" panose="02020603050405020304" pitchFamily="18" charset="0"/>
                          </a:rPr>
                          <m:t>2</m:t>
                        </m:r>
                        <m:r>
                          <a:rPr lang="vi-VN" sz="2400" b="0" i="1" smtClean="0">
                            <a:latin typeface="Cambria Math" panose="02040503050406030204" pitchFamily="18" charset="0"/>
                            <a:cs typeface="Times New Roman" panose="02020603050405020304" pitchFamily="18" charset="0"/>
                          </a:rPr>
                          <m:t>𝑛</m:t>
                        </m:r>
                      </m:den>
                    </m:f>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have: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𝑥</m:t>
                        </m:r>
                      </m:num>
                      <m:den>
                        <m:r>
                          <a:rPr lang="en-US" sz="2400" b="0" i="1" smtClean="0">
                            <a:latin typeface="Cambria Math" panose="02040503050406030204" pitchFamily="18" charset="0"/>
                            <a:cs typeface="Times New Roman" panose="02020603050405020304" pitchFamily="18" charset="0"/>
                          </a:rPr>
                          <m:t>𝑡</m:t>
                        </m:r>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𝑙</m:t>
                        </m:r>
                      </m:num>
                      <m:den>
                        <m:r>
                          <a:rPr lang="en-US" sz="2400" b="0" i="1" smtClean="0">
                            <a:latin typeface="Cambria Math" panose="02040503050406030204" pitchFamily="18" charset="0"/>
                            <a:cs typeface="Times New Roman" panose="02020603050405020304" pitchFamily="18" charset="0"/>
                          </a:rPr>
                          <m:t>h</m:t>
                        </m:r>
                      </m:den>
                    </m:f>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𝑡𝑙</m:t>
                        </m:r>
                      </m:num>
                      <m:den>
                        <m:r>
                          <a:rPr lang="en-US" sz="2400" b="0" i="1" smtClean="0">
                            <a:latin typeface="Cambria Math" panose="02040503050406030204" pitchFamily="18" charset="0"/>
                            <a:cs typeface="Times New Roman" panose="02020603050405020304" pitchFamily="18" charset="0"/>
                          </a:rPr>
                          <m:t>h</m:t>
                        </m:r>
                      </m:den>
                    </m:f>
                    <m:r>
                      <a:rPr lang="en-US" sz="2400" b="0" i="1" smtClean="0">
                        <a:latin typeface="Cambria Math" panose="02040503050406030204" pitchFamily="18" charset="0"/>
                        <a:cs typeface="Times New Roman" panose="02020603050405020304" pitchFamily="18" charset="0"/>
                      </a:rPr>
                      <m:t>=</m:t>
                    </m:r>
                    <m:f>
                      <m:fPr>
                        <m:ctrlPr>
                          <a:rPr lang="vi-VN"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𝑚</m:t>
                        </m:r>
                        <m:r>
                          <a:rPr lang="vi-VN" sz="2400" i="1">
                            <a:latin typeface="Cambria Math" panose="02040503050406030204" pitchFamily="18" charset="0"/>
                          </a:rPr>
                          <m:t>𝜆</m:t>
                        </m:r>
                        <m:r>
                          <a:rPr lang="vi-VN" sz="2400" b="0" i="1" smtClean="0">
                            <a:latin typeface="Cambria Math" panose="02040503050406030204" pitchFamily="18" charset="0"/>
                          </a:rPr>
                          <m:t>𝑙</m:t>
                        </m:r>
                      </m:num>
                      <m:den>
                        <m:r>
                          <a:rPr lang="vi-VN" sz="2400" i="1">
                            <a:latin typeface="Cambria Math" panose="02040503050406030204" pitchFamily="18" charset="0"/>
                            <a:cs typeface="Times New Roman" panose="02020603050405020304" pitchFamily="18" charset="0"/>
                          </a:rPr>
                          <m:t>2</m:t>
                        </m:r>
                        <m:r>
                          <a:rPr lang="vi-VN" sz="2400" i="1">
                            <a:latin typeface="Cambria Math" panose="02040503050406030204" pitchFamily="18" charset="0"/>
                            <a:cs typeface="Times New Roman" panose="02020603050405020304" pitchFamily="18" charset="0"/>
                          </a:rPr>
                          <m:t>𝑛h</m:t>
                        </m:r>
                      </m:den>
                    </m:f>
                  </m:oMath>
                </a14:m>
                <a:endParaRPr lang="vi-VN" sz="2400" dirty="0">
                  <a:latin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Þ"/>
                </a:pPr>
                <a14:m>
                  <m:oMath xmlns:m="http://schemas.openxmlformats.org/officeDocument/2006/math">
                    <m:r>
                      <a:rPr lang="vi-VN" sz="2400" b="0" i="1" smtClean="0">
                        <a:latin typeface="Cambria Math" panose="02040503050406030204" pitchFamily="18" charset="0"/>
                        <a:cs typeface="Times New Roman" panose="02020603050405020304" pitchFamily="18" charset="0"/>
                      </a:rPr>
                      <m:t>𝑥</m:t>
                    </m:r>
                    <m:r>
                      <a:rPr lang="vi-VN" sz="2400" b="0" i="1" smtClean="0">
                        <a:latin typeface="Cambria Math" panose="02040503050406030204" pitchFamily="18" charset="0"/>
                        <a:cs typeface="Times New Roman" panose="02020603050405020304" pitchFamily="18" charset="0"/>
                      </a:rPr>
                      <m:t>= </m:t>
                    </m:r>
                    <m:f>
                      <m:fPr>
                        <m:ctrlPr>
                          <a:rPr lang="vi-VN" sz="2400" b="0" i="1" smtClean="0">
                            <a:latin typeface="Cambria Math" panose="02040503050406030204" pitchFamily="18" charset="0"/>
                            <a:cs typeface="Times New Roman" panose="02020603050405020304" pitchFamily="18" charset="0"/>
                          </a:rPr>
                        </m:ctrlPr>
                      </m:fPr>
                      <m:num>
                        <m:r>
                          <a:rPr lang="vi-VN" sz="2400" b="0" i="1" smtClean="0">
                            <a:latin typeface="Cambria Math" panose="02040503050406030204" pitchFamily="18" charset="0"/>
                            <a:cs typeface="Times New Roman" panose="02020603050405020304" pitchFamily="18" charset="0"/>
                          </a:rPr>
                          <m:t>𝑚</m:t>
                        </m:r>
                        <m:r>
                          <a:rPr lang="vi-VN" sz="2400" b="0" i="1" smtClean="0">
                            <a:latin typeface="Cambria Math" panose="02040503050406030204" pitchFamily="18" charset="0"/>
                            <a:cs typeface="Times New Roman" panose="02020603050405020304" pitchFamily="18" charset="0"/>
                          </a:rPr>
                          <m:t>.</m:t>
                        </m:r>
                        <m:sSup>
                          <m:sSupPr>
                            <m:ctrlPr>
                              <a:rPr lang="vi-VN" sz="2400" b="0" i="1" smtClean="0">
                                <a:latin typeface="Cambria Math" panose="02040503050406030204" pitchFamily="18" charset="0"/>
                                <a:cs typeface="Times New Roman" panose="02020603050405020304" pitchFamily="18" charset="0"/>
                              </a:rPr>
                            </m:ctrlPr>
                          </m:sSupPr>
                          <m:e>
                            <m:r>
                              <a:rPr lang="vi-VN" sz="2400" b="0" i="1" smtClean="0">
                                <a:latin typeface="Cambria Math" panose="02040503050406030204" pitchFamily="18" charset="0"/>
                                <a:cs typeface="Times New Roman" panose="02020603050405020304" pitchFamily="18" charset="0"/>
                              </a:rPr>
                              <m:t>500.10</m:t>
                            </m:r>
                          </m:e>
                          <m:sup>
                            <m:r>
                              <a:rPr lang="vi-VN" sz="2400" b="0" i="1" smtClean="0">
                                <a:latin typeface="Cambria Math" panose="02040503050406030204" pitchFamily="18" charset="0"/>
                                <a:cs typeface="Times New Roman" panose="02020603050405020304" pitchFamily="18" charset="0"/>
                              </a:rPr>
                              <m:t>−9</m:t>
                            </m:r>
                          </m:sup>
                        </m:sSup>
                        <m:r>
                          <a:rPr lang="vi-VN" sz="2400" b="0" i="1" smtClean="0">
                            <a:latin typeface="Cambria Math" panose="02040503050406030204" pitchFamily="18" charset="0"/>
                            <a:cs typeface="Times New Roman" panose="02020603050405020304" pitchFamily="18" charset="0"/>
                          </a:rPr>
                          <m:t>.</m:t>
                        </m:r>
                        <m:sSup>
                          <m:sSupPr>
                            <m:ctrlPr>
                              <a:rPr lang="vi-VN" sz="2400" b="0" i="1" smtClean="0">
                                <a:latin typeface="Cambria Math" panose="02040503050406030204" pitchFamily="18" charset="0"/>
                                <a:cs typeface="Times New Roman" panose="02020603050405020304" pitchFamily="18" charset="0"/>
                              </a:rPr>
                            </m:ctrlPr>
                          </m:sSupPr>
                          <m:e>
                            <m:r>
                              <a:rPr lang="vi-VN" sz="2400" b="0" i="1" smtClean="0">
                                <a:latin typeface="Cambria Math" panose="02040503050406030204" pitchFamily="18" charset="0"/>
                                <a:cs typeface="Times New Roman" panose="02020603050405020304" pitchFamily="18" charset="0"/>
                              </a:rPr>
                              <m:t>10.10</m:t>
                            </m:r>
                          </m:e>
                          <m:sup>
                            <m:r>
                              <a:rPr lang="vi-VN" sz="2400" b="0" i="1" smtClean="0">
                                <a:latin typeface="Cambria Math" panose="02040503050406030204" pitchFamily="18" charset="0"/>
                                <a:cs typeface="Times New Roman" panose="02020603050405020304" pitchFamily="18" charset="0"/>
                              </a:rPr>
                              <m:t>−2</m:t>
                            </m:r>
                          </m:sup>
                        </m:sSup>
                      </m:num>
                      <m:den>
                        <m:sSup>
                          <m:sSupPr>
                            <m:ctrlPr>
                              <a:rPr lang="vi-VN" sz="2400" b="0" i="1" smtClean="0">
                                <a:latin typeface="Cambria Math" panose="02040503050406030204" pitchFamily="18" charset="0"/>
                                <a:cs typeface="Times New Roman" panose="02020603050405020304" pitchFamily="18" charset="0"/>
                              </a:rPr>
                            </m:ctrlPr>
                          </m:sSupPr>
                          <m:e>
                            <m:r>
                              <a:rPr lang="vi-VN" sz="2400" b="0" i="1" smtClean="0">
                                <a:latin typeface="Cambria Math" panose="02040503050406030204" pitchFamily="18" charset="0"/>
                                <a:cs typeface="Times New Roman" panose="02020603050405020304" pitchFamily="18" charset="0"/>
                              </a:rPr>
                              <m:t>2.1,5.0,02.10</m:t>
                            </m:r>
                          </m:e>
                          <m:sup>
                            <m:r>
                              <a:rPr lang="vi-VN" sz="2400" b="0" i="1" smtClean="0">
                                <a:latin typeface="Cambria Math" panose="02040503050406030204" pitchFamily="18" charset="0"/>
                                <a:cs typeface="Times New Roman" panose="02020603050405020304" pitchFamily="18" charset="0"/>
                              </a:rPr>
                              <m:t>−3</m:t>
                            </m:r>
                          </m:sup>
                        </m:sSup>
                      </m:den>
                    </m:f>
                    <m:r>
                      <a:rPr lang="vi-VN" sz="2400" b="0" i="1" smtClean="0">
                        <a:latin typeface="Cambria Math" panose="02040503050406030204" pitchFamily="18" charset="0"/>
                        <a:cs typeface="Times New Roman" panose="02020603050405020304" pitchFamily="18" charset="0"/>
                      </a:rPr>
                      <m:t>=0,833</m:t>
                    </m:r>
                    <m:r>
                      <a:rPr lang="vi-VN" sz="2400" b="0" i="1" smtClean="0">
                        <a:latin typeface="Cambria Math" panose="02040503050406030204" pitchFamily="18" charset="0"/>
                        <a:cs typeface="Times New Roman" panose="02020603050405020304" pitchFamily="18" charset="0"/>
                      </a:rPr>
                      <m:t>𝑚</m:t>
                    </m:r>
                    <m:r>
                      <a:rPr lang="vi-VN" sz="2400" b="0" i="1" smtClean="0">
                        <a:latin typeface="Cambria Math" panose="02040503050406030204" pitchFamily="18" charset="0"/>
                        <a:cs typeface="Times New Roman" panose="02020603050405020304" pitchFamily="18" charset="0"/>
                      </a:rPr>
                      <m:t> </m:t>
                    </m:r>
                    <m:d>
                      <m:dPr>
                        <m:ctrlPr>
                          <a:rPr lang="vi-VN" sz="2400" b="0" i="1" smtClean="0">
                            <a:latin typeface="Cambria Math" panose="02040503050406030204" pitchFamily="18" charset="0"/>
                            <a:cs typeface="Times New Roman" panose="02020603050405020304" pitchFamily="18" charset="0"/>
                          </a:rPr>
                        </m:ctrlPr>
                      </m:dPr>
                      <m:e>
                        <m:r>
                          <a:rPr lang="vi-VN" sz="2400" b="0" i="1" smtClean="0">
                            <a:latin typeface="Cambria Math" panose="02040503050406030204" pitchFamily="18" charset="0"/>
                            <a:cs typeface="Times New Roman" panose="02020603050405020304" pitchFamily="18" charset="0"/>
                          </a:rPr>
                          <m:t>𝑚𝑚</m:t>
                        </m:r>
                      </m:e>
                    </m:d>
                  </m:oMath>
                </a14:m>
                <a:endParaRPr lang="vi-VN" sz="2400" b="0" dirty="0">
                  <a:latin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Þ"/>
                </a:pPr>
                <a14:m>
                  <m:oMath xmlns:m="http://schemas.openxmlformats.org/officeDocument/2006/math">
                    <m:r>
                      <a:rPr lang="vi-VN" sz="2400" b="0" i="1" smtClean="0">
                        <a:latin typeface="Cambria Math" panose="02040503050406030204" pitchFamily="18" charset="0"/>
                        <a:cs typeface="Times New Roman" panose="02020603050405020304" pitchFamily="18" charset="0"/>
                      </a:rPr>
                      <m:t>𝑥</m:t>
                    </m:r>
                    <m:r>
                      <a:rPr lang="vi-VN" sz="2400" b="0" i="1" smtClean="0">
                        <a:latin typeface="Cambria Math" panose="02040503050406030204" pitchFamily="18" charset="0"/>
                        <a:cs typeface="Times New Roman" panose="02020603050405020304" pitchFamily="18" charset="0"/>
                      </a:rPr>
                      <m:t>=0,833 </m:t>
                    </m:r>
                    <m:d>
                      <m:dPr>
                        <m:ctrlPr>
                          <a:rPr lang="vi-VN" sz="2400" b="0" i="1" smtClean="0">
                            <a:latin typeface="Cambria Math" panose="02040503050406030204" pitchFamily="18" charset="0"/>
                            <a:cs typeface="Times New Roman" panose="02020603050405020304" pitchFamily="18" charset="0"/>
                          </a:rPr>
                        </m:ctrlPr>
                      </m:dPr>
                      <m:e>
                        <m:r>
                          <a:rPr lang="vi-VN" sz="2400" b="0" i="1" smtClean="0">
                            <a:latin typeface="Cambria Math" panose="02040503050406030204" pitchFamily="18" charset="0"/>
                            <a:cs typeface="Times New Roman" panose="02020603050405020304" pitchFamily="18" charset="0"/>
                          </a:rPr>
                          <m:t>𝑚𝑚</m:t>
                        </m:r>
                      </m:e>
                    </m:d>
                    <m:r>
                      <a:rPr lang="vi-VN" sz="2400" b="0" i="1" smtClean="0">
                        <a:latin typeface="Cambria Math" panose="02040503050406030204" pitchFamily="18" charset="0"/>
                        <a:cs typeface="Times New Roman" panose="02020603050405020304" pitchFamily="18" charset="0"/>
                      </a:rPr>
                      <m:t>;1,666 </m:t>
                    </m:r>
                    <m:d>
                      <m:dPr>
                        <m:ctrlPr>
                          <a:rPr lang="vi-VN" sz="2400" b="0" i="1" smtClean="0">
                            <a:latin typeface="Cambria Math" panose="02040503050406030204" pitchFamily="18" charset="0"/>
                            <a:cs typeface="Times New Roman" panose="02020603050405020304" pitchFamily="18" charset="0"/>
                          </a:rPr>
                        </m:ctrlPr>
                      </m:dPr>
                      <m:e>
                        <m:r>
                          <a:rPr lang="vi-VN" sz="2400" b="0" i="1" smtClean="0">
                            <a:latin typeface="Cambria Math" panose="02040503050406030204" pitchFamily="18" charset="0"/>
                            <a:cs typeface="Times New Roman" panose="02020603050405020304" pitchFamily="18" charset="0"/>
                          </a:rPr>
                          <m:t>𝑚𝑚</m:t>
                        </m:r>
                      </m:e>
                    </m:d>
                    <m:r>
                      <a:rPr lang="vi-VN" sz="2400" b="0" i="1" smtClean="0">
                        <a:latin typeface="Cambria Math" panose="02040503050406030204" pitchFamily="18" charset="0"/>
                        <a:cs typeface="Times New Roman" panose="02020603050405020304" pitchFamily="18" charset="0"/>
                      </a:rPr>
                      <m:t>;2,499 </m:t>
                    </m:r>
                    <m:d>
                      <m:dPr>
                        <m:ctrlPr>
                          <a:rPr lang="vi-VN" sz="2400" b="0" i="1" smtClean="0">
                            <a:latin typeface="Cambria Math" panose="02040503050406030204" pitchFamily="18" charset="0"/>
                            <a:cs typeface="Times New Roman" panose="02020603050405020304" pitchFamily="18" charset="0"/>
                          </a:rPr>
                        </m:ctrlPr>
                      </m:dPr>
                      <m:e>
                        <m:r>
                          <a:rPr lang="vi-VN" sz="2400" b="0" i="1" smtClean="0">
                            <a:latin typeface="Cambria Math" panose="02040503050406030204" pitchFamily="18" charset="0"/>
                            <a:cs typeface="Times New Roman" panose="02020603050405020304" pitchFamily="18" charset="0"/>
                          </a:rPr>
                          <m:t>𝑚𝑚</m:t>
                        </m:r>
                      </m:e>
                    </m:d>
                    <m:r>
                      <a:rPr lang="vi-VN"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ECB59AEA-F4AB-4984-892A-9356B5F91124}"/>
                  </a:ext>
                </a:extLst>
              </p:cNvPr>
              <p:cNvSpPr txBox="1">
                <a:spLocks noRot="1" noChangeAspect="1" noMove="1" noResize="1" noEditPoints="1" noAdjustHandles="1" noChangeArrowheads="1" noChangeShapeType="1" noTextEdit="1"/>
              </p:cNvSpPr>
              <p:nvPr/>
            </p:nvSpPr>
            <p:spPr>
              <a:xfrm>
                <a:off x="1447060" y="2583402"/>
                <a:ext cx="6631620" cy="4275273"/>
              </a:xfrm>
              <a:prstGeom prst="rect">
                <a:avLst/>
              </a:prstGeom>
              <a:blipFill>
                <a:blip r:embed="rId4"/>
                <a:stretch>
                  <a:fillRect l="-1471" t="-1141" r="-1379"/>
                </a:stretch>
              </a:blipFill>
            </p:spPr>
            <p:txBody>
              <a:bodyPr/>
              <a:lstStyle/>
              <a:p>
                <a:r>
                  <a:rPr lang="vi-VN">
                    <a:noFill/>
                  </a:rPr>
                  <a:t> </a:t>
                </a:r>
              </a:p>
            </p:txBody>
          </p:sp>
        </mc:Fallback>
      </mc:AlternateContent>
    </p:spTree>
    <p:extLst>
      <p:ext uri="{BB962C8B-B14F-4D97-AF65-F5344CB8AC3E}">
        <p14:creationId xmlns:p14="http://schemas.microsoft.com/office/powerpoint/2010/main" val="7053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371600" y="685800"/>
            <a:ext cx="9601200" cy="832282"/>
          </a:xfrm>
        </p:spPr>
        <p:txBody>
          <a:bodyPr>
            <a:normAutofit fontScale="90000"/>
          </a:bodyPr>
          <a:lstStyle/>
          <a:p>
            <a:r>
              <a:rPr lang="vi-VN" sz="3600" dirty="0"/>
              <a:t>3. </a:t>
            </a:r>
            <a:r>
              <a:rPr lang="vi-VN" sz="3600" dirty="0" err="1"/>
              <a:t>Diffraction</a:t>
            </a:r>
            <a:br>
              <a:rPr lang="vi-VN" sz="3200" dirty="0"/>
            </a:br>
            <a:r>
              <a:rPr lang="vi-VN" sz="2700" dirty="0"/>
              <a:t>3.1 </a:t>
            </a:r>
            <a:r>
              <a:rPr lang="vi-VN" sz="2700" dirty="0" err="1"/>
              <a:t>Single-slit</a:t>
            </a:r>
            <a:r>
              <a:rPr lang="vi-VN" sz="2700" dirty="0"/>
              <a:t> </a:t>
            </a:r>
            <a:r>
              <a:rPr lang="vi-VN" sz="2700" dirty="0" err="1"/>
              <a:t>diffraction</a:t>
            </a:r>
            <a:endParaRPr lang="vi-VN" sz="2700" dirty="0"/>
          </a:p>
        </p:txBody>
      </p:sp>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89BD4455-AA7F-4A66-A042-BD9017EF867C}"/>
                  </a:ext>
                </a:extLst>
              </p:cNvPr>
              <p:cNvSpPr>
                <a:spLocks noGrp="1"/>
              </p:cNvSpPr>
              <p:nvPr>
                <p:ph idx="1"/>
              </p:nvPr>
            </p:nvSpPr>
            <p:spPr>
              <a:xfrm>
                <a:off x="1371600" y="1762218"/>
                <a:ext cx="6289829" cy="3581400"/>
              </a:xfrm>
            </p:spPr>
            <p:txBody>
              <a:bodyPr>
                <a:normAutofit/>
              </a:bodyPr>
              <a:lstStyle/>
              <a:p>
                <a:pPr marL="0" indent="0">
                  <a:buNone/>
                </a:pPr>
                <a:r>
                  <a:rPr lang="vi-VN" sz="2800" dirty="0">
                    <a:latin typeface="Times New Roman" panose="02020603050405020304" pitchFamily="18" charset="0"/>
                    <a:cs typeface="Times New Roman" panose="02020603050405020304" pitchFamily="18" charset="0"/>
                  </a:rPr>
                  <a:t>The </a:t>
                </a:r>
                <a:r>
                  <a:rPr lang="vi-VN" sz="2800" dirty="0" err="1">
                    <a:latin typeface="Times New Roman" panose="02020603050405020304" pitchFamily="18" charset="0"/>
                    <a:cs typeface="Times New Roman" panose="02020603050405020304" pitchFamily="18" charset="0"/>
                  </a:rPr>
                  <a:t>general</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condition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for</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destructive</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interference</a:t>
                </a:r>
                <a:endParaRPr lang="vi-VN" sz="2800" dirty="0">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r>
                      <a:rPr lang="vi-VN" sz="2800" i="1">
                        <a:latin typeface="Cambria Math" panose="02040503050406030204" pitchFamily="18" charset="0"/>
                      </a:rPr>
                      <m:t>𝑠𝑖𝑛</m:t>
                    </m:r>
                    <m:r>
                      <a:rPr lang="vi-VN" sz="2800" i="1">
                        <a:latin typeface="Cambria Math" panose="02040503050406030204" pitchFamily="18" charset="0"/>
                      </a:rPr>
                      <m:t>𝜃</m:t>
                    </m:r>
                    <m:r>
                      <a:rPr lang="vi-VN" sz="2800" i="1">
                        <a:latin typeface="Cambria Math" panose="02040503050406030204" pitchFamily="18" charset="0"/>
                      </a:rPr>
                      <m:t>=</m:t>
                    </m:r>
                    <m:r>
                      <a:rPr lang="vi-VN" sz="2800" i="1">
                        <a:latin typeface="Cambria Math" panose="02040503050406030204" pitchFamily="18" charset="0"/>
                      </a:rPr>
                      <m:t>𝑚</m:t>
                    </m:r>
                    <m:f>
                      <m:fPr>
                        <m:ctrlPr>
                          <a:rPr lang="vi-VN" sz="2800" i="1">
                            <a:latin typeface="Cambria Math" panose="02040503050406030204" pitchFamily="18" charset="0"/>
                          </a:rPr>
                        </m:ctrlPr>
                      </m:fPr>
                      <m:num>
                        <m:r>
                          <a:rPr lang="en-US" sz="2800" i="1">
                            <a:latin typeface="Cambria Math" panose="02040503050406030204" pitchFamily="18" charset="0"/>
                          </a:rPr>
                          <m:t>𝜆</m:t>
                        </m:r>
                      </m:num>
                      <m:den>
                        <m:r>
                          <a:rPr lang="vi-VN" sz="2800" i="1">
                            <a:latin typeface="Cambria Math" panose="02040503050406030204" pitchFamily="18" charset="0"/>
                          </a:rPr>
                          <m:t>𝑎</m:t>
                        </m:r>
                      </m:den>
                    </m:f>
                  </m:oMath>
                </a14:m>
                <a:r>
                  <a:rPr lang="vi-VN" sz="2800" dirty="0">
                    <a:latin typeface="Times New Roman" panose="02020603050405020304" pitchFamily="18" charset="0"/>
                    <a:cs typeface="Times New Roman" panose="02020603050405020304" pitchFamily="18" charset="0"/>
                  </a:rPr>
                  <a:t>  (m = 1,2,3,…)</a:t>
                </a:r>
              </a:p>
              <a:p>
                <a:pPr marL="0" indent="0">
                  <a:buNone/>
                </a:pPr>
                <a:r>
                  <a:rPr lang="vi-VN" sz="2800" dirty="0">
                    <a:latin typeface="Times New Roman" panose="02020603050405020304" pitchFamily="18" charset="0"/>
                    <a:cs typeface="Times New Roman" panose="02020603050405020304" pitchFamily="18" charset="0"/>
                  </a:rPr>
                  <a:t>(a: the </a:t>
                </a:r>
                <a:r>
                  <a:rPr lang="vi-VN" sz="2800" dirty="0" err="1">
                    <a:latin typeface="Times New Roman" panose="02020603050405020304" pitchFamily="18" charset="0"/>
                    <a:cs typeface="Times New Roman" panose="02020603050405020304" pitchFamily="18" charset="0"/>
                  </a:rPr>
                  <a:t>width</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of</a:t>
                </a:r>
                <a:r>
                  <a:rPr lang="vi-VN" sz="2800" dirty="0">
                    <a:latin typeface="Times New Roman" panose="02020603050405020304" pitchFamily="18" charset="0"/>
                    <a:cs typeface="Times New Roman" panose="02020603050405020304" pitchFamily="18" charset="0"/>
                  </a:rPr>
                  <a:t> the </a:t>
                </a:r>
                <a:r>
                  <a:rPr lang="vi-VN" sz="2800" dirty="0" err="1">
                    <a:latin typeface="Times New Roman" panose="02020603050405020304" pitchFamily="18" charset="0"/>
                    <a:cs typeface="Times New Roman" panose="02020603050405020304" pitchFamily="18" charset="0"/>
                  </a:rPr>
                  <a:t>split</a:t>
                </a:r>
                <a:r>
                  <a:rPr lang="vi-VN" sz="2800" dirty="0">
                    <a:latin typeface="Times New Roman" panose="02020603050405020304" pitchFamily="18" charset="0"/>
                    <a:cs typeface="Times New Roman" panose="02020603050405020304" pitchFamily="18" charset="0"/>
                  </a:rPr>
                  <a:t>)</a:t>
                </a:r>
              </a:p>
              <a:p>
                <a:pPr marL="0" indent="0">
                  <a:buNone/>
                </a:pPr>
                <a:r>
                  <a:rPr lang="vi-VN" sz="2800" dirty="0" err="1">
                    <a:latin typeface="Times New Roman" panose="02020603050405020304" pitchFamily="18" charset="0"/>
                    <a:cs typeface="Times New Roman" panose="02020603050405020304" pitchFamily="18" charset="0"/>
                  </a:rPr>
                  <a:t>Position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of</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dark</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fringe</a:t>
                </a:r>
                <a:endParaRPr lang="vi-VN" sz="2800" dirty="0"/>
              </a:p>
              <a:p>
                <a:pPr marL="0" indent="0">
                  <a:buNone/>
                </a:pPr>
                <a14:m>
                  <m:oMathPara xmlns:m="http://schemas.openxmlformats.org/officeDocument/2006/math">
                    <m:oMathParaPr>
                      <m:jc m:val="centerGroup"/>
                    </m:oMathParaPr>
                    <m:oMath xmlns:m="http://schemas.openxmlformats.org/officeDocument/2006/math">
                      <m:sSub>
                        <m:sSubPr>
                          <m:ctrlPr>
                            <a:rPr lang="vi-VN" sz="2800" i="1">
                              <a:latin typeface="Cambria Math" panose="02040503050406030204" pitchFamily="18" charset="0"/>
                            </a:rPr>
                          </m:ctrlPr>
                        </m:sSubPr>
                        <m:e>
                          <m:r>
                            <a:rPr lang="vi-VN" sz="2800" i="1">
                              <a:latin typeface="Cambria Math" panose="02040503050406030204" pitchFamily="18" charset="0"/>
                            </a:rPr>
                            <m:t>𝑦</m:t>
                          </m:r>
                        </m:e>
                        <m:sub>
                          <m:r>
                            <a:rPr lang="vi-VN" sz="2800" i="1">
                              <a:latin typeface="Cambria Math" panose="02040503050406030204" pitchFamily="18" charset="0"/>
                            </a:rPr>
                            <m:t>𝑚</m:t>
                          </m:r>
                        </m:sub>
                      </m:sSub>
                      <m:r>
                        <a:rPr lang="vi-VN" sz="2800" i="1">
                          <a:latin typeface="Cambria Math" panose="02040503050406030204" pitchFamily="18" charset="0"/>
                        </a:rPr>
                        <m:t>=</m:t>
                      </m:r>
                      <m:r>
                        <a:rPr lang="vi-VN" sz="2800" i="1">
                          <a:latin typeface="Cambria Math" panose="02040503050406030204" pitchFamily="18" charset="0"/>
                        </a:rPr>
                        <m:t>𝑚</m:t>
                      </m:r>
                      <m:f>
                        <m:fPr>
                          <m:ctrlPr>
                            <a:rPr lang="vi-VN" sz="2800" i="1">
                              <a:latin typeface="Cambria Math" panose="02040503050406030204" pitchFamily="18" charset="0"/>
                            </a:rPr>
                          </m:ctrlPr>
                        </m:fPr>
                        <m:num>
                          <m:r>
                            <a:rPr lang="vi-VN" sz="2800" i="1">
                              <a:latin typeface="Cambria Math" panose="02040503050406030204" pitchFamily="18" charset="0"/>
                            </a:rPr>
                            <m:t>𝐿</m:t>
                          </m:r>
                          <m:r>
                            <a:rPr lang="en-US" sz="2800" i="1">
                              <a:latin typeface="Cambria Math" panose="02040503050406030204" pitchFamily="18" charset="0"/>
                            </a:rPr>
                            <m:t>𝜆</m:t>
                          </m:r>
                        </m:num>
                        <m:den>
                          <m:r>
                            <a:rPr lang="vi-VN" sz="2800" i="1">
                              <a:latin typeface="Cambria Math" panose="02040503050406030204" pitchFamily="18" charset="0"/>
                            </a:rPr>
                            <m:t>𝑎</m:t>
                          </m:r>
                        </m:den>
                      </m:f>
                    </m:oMath>
                  </m:oMathPara>
                </a14:m>
                <a:endParaRPr lang="vi-VN" sz="2800" dirty="0"/>
              </a:p>
              <a:p>
                <a:pPr marL="0" indent="0">
                  <a:buNone/>
                </a:pPr>
                <a:endParaRPr lang="vi-VN" sz="2800" dirty="0">
                  <a:latin typeface="Times New Roman" panose="02020603050405020304" pitchFamily="18" charset="0"/>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89BD4455-AA7F-4A66-A042-BD9017EF867C}"/>
                  </a:ext>
                </a:extLst>
              </p:cNvPr>
              <p:cNvSpPr>
                <a:spLocks noGrp="1" noRot="1" noChangeAspect="1" noMove="1" noResize="1" noEditPoints="1" noAdjustHandles="1" noChangeArrowheads="1" noChangeShapeType="1" noTextEdit="1"/>
              </p:cNvSpPr>
              <p:nvPr>
                <p:ph idx="1"/>
              </p:nvPr>
            </p:nvSpPr>
            <p:spPr>
              <a:xfrm>
                <a:off x="1371600" y="1762218"/>
                <a:ext cx="6289829" cy="3581400"/>
              </a:xfrm>
              <a:blipFill>
                <a:blip r:embed="rId2"/>
                <a:stretch>
                  <a:fillRect l="-1938" t="-2381"/>
                </a:stretch>
              </a:blipFill>
            </p:spPr>
            <p:txBody>
              <a:bodyPr/>
              <a:lstStyle/>
              <a:p>
                <a:r>
                  <a:rPr lang="vi-VN">
                    <a:noFill/>
                  </a:rPr>
                  <a:t> </a:t>
                </a:r>
              </a:p>
            </p:txBody>
          </p:sp>
        </mc:Fallback>
      </mc:AlternateContent>
      <p:pic>
        <p:nvPicPr>
          <p:cNvPr id="6" name="Picture 10">
            <a:extLst>
              <a:ext uri="{FF2B5EF4-FFF2-40B4-BE49-F238E27FC236}">
                <a16:creationId xmlns:a16="http://schemas.microsoft.com/office/drawing/2014/main" id="{5F4C0111-CCF4-4429-AA90-DEF750B7579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18180" y="1762218"/>
            <a:ext cx="4292566" cy="3242568"/>
          </a:xfrm>
          <a:prstGeom prst="rect">
            <a:avLst/>
          </a:prstGeom>
          <a:noFill/>
          <a:ln>
            <a:noFill/>
          </a:ln>
          <a:extLst/>
        </p:spPr>
      </p:pic>
    </p:spTree>
    <p:extLst>
      <p:ext uri="{BB962C8B-B14F-4D97-AF65-F5344CB8AC3E}">
        <p14:creationId xmlns:p14="http://schemas.microsoft.com/office/powerpoint/2010/main" val="3787678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371600" y="685800"/>
            <a:ext cx="9601200" cy="832282"/>
          </a:xfrm>
        </p:spPr>
        <p:txBody>
          <a:bodyPr>
            <a:normAutofit fontScale="90000"/>
          </a:bodyPr>
          <a:lstStyle/>
          <a:p>
            <a:r>
              <a:rPr lang="vi-VN" sz="3600" dirty="0"/>
              <a:t>1.Mechanical </a:t>
            </a:r>
            <a:r>
              <a:rPr lang="vi-VN" sz="3600" dirty="0" err="1"/>
              <a:t>Wave</a:t>
            </a:r>
            <a:br>
              <a:rPr lang="vi-VN" sz="3600" dirty="0"/>
            </a:br>
            <a:r>
              <a:rPr lang="vi-VN" sz="2700" dirty="0"/>
              <a:t>1.1 The </a:t>
            </a:r>
            <a:r>
              <a:rPr lang="vi-VN" sz="2700" dirty="0" err="1"/>
              <a:t>wave</a:t>
            </a:r>
            <a:r>
              <a:rPr lang="vi-VN" sz="2700" dirty="0"/>
              <a:t> </a:t>
            </a:r>
            <a:r>
              <a:rPr lang="vi-VN" sz="2700" dirty="0" err="1"/>
              <a:t>equation</a:t>
            </a:r>
            <a:endParaRPr lang="vi-VN" sz="2700" dirty="0"/>
          </a:p>
        </p:txBody>
      </p:sp>
      <mc:AlternateContent xmlns:mc="http://schemas.openxmlformats.org/markup-compatibility/2006" xmlns:a14="http://schemas.microsoft.com/office/drawing/2010/main">
        <mc:Choice Requires="a14">
          <p:sp>
            <p:nvSpPr>
              <p:cNvPr id="5" name="Chỗ dành sẵn cho Nội dung 4">
                <a:extLst>
                  <a:ext uri="{FF2B5EF4-FFF2-40B4-BE49-F238E27FC236}">
                    <a16:creationId xmlns:a16="http://schemas.microsoft.com/office/drawing/2014/main" id="{8F806B85-22D0-4EA1-A904-D1F98D4E9B44}"/>
                  </a:ext>
                </a:extLst>
              </p:cNvPr>
              <p:cNvSpPr>
                <a:spLocks noGrp="1"/>
              </p:cNvSpPr>
              <p:nvPr>
                <p:ph idx="1"/>
              </p:nvPr>
            </p:nvSpPr>
            <p:spPr>
              <a:xfrm>
                <a:off x="1481831" y="1638300"/>
                <a:ext cx="5717960" cy="433637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Wave: Propagation of oscillation in space</a:t>
                </a:r>
              </a:p>
              <a:p>
                <a:pPr marL="0" indent="0">
                  <a:buNone/>
                </a:pPr>
                <a:r>
                  <a:rPr lang="en-US" sz="2400" dirty="0">
                    <a:latin typeface="Times New Roman" panose="02020603050405020304" pitchFamily="18" charset="0"/>
                    <a:cs typeface="Times New Roman" panose="02020603050405020304" pitchFamily="18" charset="0"/>
                  </a:rPr>
                  <a:t>The wave equation: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𝐴𝑠𝑖𝑛</m:t>
                      </m:r>
                      <m:d>
                        <m:dPr>
                          <m:ctrlPr>
                            <a:rPr lang="en-US" sz="2400" b="0" i="1" smtClean="0">
                              <a:latin typeface="Cambria Math" panose="02040503050406030204" pitchFamily="18" charset="0"/>
                              <a:cs typeface="Times New Roman" panose="02020603050405020304" pitchFamily="18" charset="0"/>
                            </a:rPr>
                          </m:ctrlPr>
                        </m:dPr>
                        <m:e>
                          <m:f>
                            <m:fPr>
                              <m:ctrlPr>
                                <a:rPr lang="en-US" sz="2400" b="0" i="1" dirty="0"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2</m:t>
                              </m:r>
                              <m:r>
                                <a:rPr lang="vi-VN" sz="2400" i="1" dirty="0" smtClean="0">
                                  <a:latin typeface="Cambria Math" panose="02040503050406030204" pitchFamily="18" charset="0"/>
                                </a:rPr>
                                <m:t>𝜋</m:t>
                              </m:r>
                            </m:num>
                            <m:den>
                              <m:r>
                                <a:rPr lang="vi-VN" sz="2400" i="1" dirty="0" smtClean="0">
                                  <a:latin typeface="Cambria Math" panose="02040503050406030204" pitchFamily="18" charset="0"/>
                                </a:rPr>
                                <m:t>𝑇</m:t>
                              </m:r>
                            </m:den>
                          </m:f>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f>
                            <m:fPr>
                              <m:ctrlPr>
                                <a:rPr lang="en-US" sz="2400" b="0" i="1" dirty="0" smtClean="0">
                                  <a:latin typeface="Cambria Math" panose="02040503050406030204" pitchFamily="18" charset="0"/>
                                </a:rPr>
                              </m:ctrlPr>
                            </m:fPr>
                            <m:num>
                              <m:r>
                                <a:rPr lang="en-US" sz="2400" i="1">
                                  <a:latin typeface="Cambria Math" panose="02040503050406030204" pitchFamily="18" charset="0"/>
                                  <a:cs typeface="Times New Roman" panose="02020603050405020304" pitchFamily="18" charset="0"/>
                                </a:rPr>
                                <m:t>2</m:t>
                              </m:r>
                              <m:r>
                                <a:rPr lang="vi-VN" sz="2400" i="1" dirty="0">
                                  <a:latin typeface="Cambria Math" panose="02040503050406030204" pitchFamily="18" charset="0"/>
                                </a:rPr>
                                <m:t>𝜋</m:t>
                              </m:r>
                            </m:num>
                            <m:den>
                              <m:r>
                                <a:rPr lang="vi-VN" sz="2400" i="1" dirty="0" smtClean="0">
                                  <a:latin typeface="Cambria Math" panose="02040503050406030204" pitchFamily="18" charset="0"/>
                                </a:rPr>
                                <m:t>𝜆</m:t>
                              </m:r>
                            </m:den>
                          </m:f>
                          <m:r>
                            <a:rPr lang="en-US" sz="2400" b="0" i="1" dirty="0" smtClean="0">
                              <a:latin typeface="Cambria Math" panose="02040503050406030204" pitchFamily="18" charset="0"/>
                            </a:rPr>
                            <m:t>𝑥</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𝐴𝑠𝑖𝑛</m:t>
                      </m:r>
                      <m:d>
                        <m:dPr>
                          <m:ctrlPr>
                            <a:rPr lang="en-US" sz="2400" b="0" i="1" dirty="0" smtClean="0">
                              <a:latin typeface="Cambria Math" panose="02040503050406030204" pitchFamily="18" charset="0"/>
                            </a:rPr>
                          </m:ctrlPr>
                        </m:dPr>
                        <m:e>
                          <m:r>
                            <a:rPr lang="vi-VN" sz="2400" i="1" dirty="0">
                              <a:latin typeface="Cambria Math" panose="02040503050406030204" pitchFamily="18" charset="0"/>
                            </a:rPr>
                            <m:t>𝜔</m:t>
                          </m:r>
                          <m:r>
                            <m:rPr>
                              <m:sty m:val="p"/>
                            </m:rPr>
                            <a:rPr lang="vi-VN" sz="2400" b="0" i="0" dirty="0" smtClean="0">
                              <a:latin typeface="Cambria Math" panose="02040503050406030204" pitchFamily="18" charset="0"/>
                            </a:rPr>
                            <m:t>t</m:t>
                          </m:r>
                          <m:r>
                            <a:rPr lang="vi-VN" sz="2400" b="0" i="0" dirty="0" smtClean="0">
                              <a:latin typeface="Cambria Math" panose="02040503050406030204" pitchFamily="18" charset="0"/>
                            </a:rPr>
                            <m:t>−</m:t>
                          </m:r>
                          <m:r>
                            <m:rPr>
                              <m:sty m:val="p"/>
                            </m:rPr>
                            <a:rPr lang="vi-VN" sz="2400" b="0" i="0" dirty="0" smtClean="0">
                              <a:latin typeface="Cambria Math" panose="02040503050406030204" pitchFamily="18" charset="0"/>
                            </a:rPr>
                            <m:t>Kx</m:t>
                          </m:r>
                        </m:e>
                      </m:d>
                    </m:oMath>
                  </m:oMathPara>
                </a14:m>
                <a:endParaRPr lang="vi-VN" sz="2400" b="0" dirty="0">
                  <a:latin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The </a:t>
                </a:r>
                <a:r>
                  <a:rPr lang="vi-VN" sz="2400" dirty="0" err="1">
                    <a:latin typeface="Times New Roman" panose="02020603050405020304" pitchFamily="18" charset="0"/>
                    <a:cs typeface="Times New Roman" panose="02020603050405020304" pitchFamily="18" charset="0"/>
                  </a:rPr>
                  <a:t>wavelength</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r>
                      <a:rPr lang="vi-VN" sz="2400" i="1" smtClean="0">
                        <a:latin typeface="Cambria Math" panose="02040503050406030204" pitchFamily="18" charset="0"/>
                      </a:rPr>
                      <m:t>𝜆</m:t>
                    </m:r>
                    <m:r>
                      <a:rPr lang="vi-VN" sz="2400" b="0" i="1" smtClean="0">
                        <a:latin typeface="Cambria Math" panose="02040503050406030204" pitchFamily="18" charset="0"/>
                      </a:rPr>
                      <m:t>=</m:t>
                    </m:r>
                    <m:r>
                      <a:rPr lang="vi-VN" sz="2400" b="0" i="1" smtClean="0">
                        <a:latin typeface="Cambria Math" panose="02040503050406030204" pitchFamily="18" charset="0"/>
                      </a:rPr>
                      <m:t>𝑣𝑇</m:t>
                    </m:r>
                  </m:oMath>
                </a14:m>
                <a:endParaRPr lang="vi-VN" sz="2400" b="0" dirty="0">
                  <a:latin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The </a:t>
                </a:r>
                <a:r>
                  <a:rPr lang="vi-VN" sz="2400" dirty="0" err="1">
                    <a:latin typeface="Times New Roman" panose="02020603050405020304" pitchFamily="18" charset="0"/>
                    <a:cs typeface="Times New Roman" panose="02020603050405020304" pitchFamily="18" charset="0"/>
                  </a:rPr>
                  <a:t>wave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number</a:t>
                </a:r>
                <a:r>
                  <a:rPr lang="vi-VN" sz="2400" dirty="0">
                    <a:latin typeface="Times New Roman" panose="02020603050405020304" pitchFamily="18" charset="0"/>
                    <a:cs typeface="Times New Roman" panose="02020603050405020304" pitchFamily="18" charset="0"/>
                  </a:rPr>
                  <a:t>:</a:t>
                </a:r>
                <a14:m>
                  <m:oMath xmlns:m="http://schemas.openxmlformats.org/officeDocument/2006/math">
                    <m:r>
                      <a:rPr lang="vi-VN" sz="2400" b="0" i="1" smtClean="0">
                        <a:latin typeface="Cambria Math" panose="02040503050406030204" pitchFamily="18" charset="0"/>
                        <a:cs typeface="Times New Roman" panose="02020603050405020304" pitchFamily="18" charset="0"/>
                      </a:rPr>
                      <m:t>𝐾</m:t>
                    </m:r>
                    <m:r>
                      <a:rPr lang="vi-VN" sz="2400" b="0" i="1" smtClean="0">
                        <a:latin typeface="Cambria Math" panose="02040503050406030204" pitchFamily="18" charset="0"/>
                        <a:cs typeface="Times New Roman" panose="02020603050405020304" pitchFamily="18" charset="0"/>
                      </a:rPr>
                      <m:t>=</m:t>
                    </m:r>
                    <m:f>
                      <m:fPr>
                        <m:ctrlPr>
                          <a:rPr lang="en-US" sz="2400" i="1" dirty="0">
                            <a:latin typeface="Cambria Math" panose="02040503050406030204" pitchFamily="18" charset="0"/>
                          </a:rPr>
                        </m:ctrlPr>
                      </m:fPr>
                      <m:num>
                        <m:r>
                          <a:rPr lang="en-US" sz="2400" i="1">
                            <a:latin typeface="Cambria Math" panose="02040503050406030204" pitchFamily="18" charset="0"/>
                            <a:cs typeface="Times New Roman" panose="02020603050405020304" pitchFamily="18" charset="0"/>
                          </a:rPr>
                          <m:t>2</m:t>
                        </m:r>
                        <m:r>
                          <a:rPr lang="vi-VN" sz="2400" i="1" dirty="0">
                            <a:latin typeface="Cambria Math" panose="02040503050406030204" pitchFamily="18" charset="0"/>
                          </a:rPr>
                          <m:t>𝜋</m:t>
                        </m:r>
                      </m:num>
                      <m:den>
                        <m:r>
                          <a:rPr lang="vi-VN" sz="2400" i="1" dirty="0">
                            <a:latin typeface="Cambria Math" panose="02040503050406030204" pitchFamily="18" charset="0"/>
                          </a:rPr>
                          <m:t>𝜆</m:t>
                        </m:r>
                      </m:den>
                    </m:f>
                  </m:oMath>
                </a14:m>
                <a:endParaRPr lang="vi-VN" sz="2400" dirty="0">
                  <a:latin typeface="Times New Roman" panose="02020603050405020304" pitchFamily="18" charset="0"/>
                  <a:cs typeface="Times New Roman" panose="02020603050405020304" pitchFamily="18" charset="0"/>
                </a:endParaRPr>
              </a:p>
              <a:p>
                <a:pPr marL="0" indent="0">
                  <a:buNone/>
                </a:pPr>
                <a:endParaRPr lang="vi-VN" sz="2400" dirty="0">
                  <a:latin typeface="Times New Roman" panose="02020603050405020304" pitchFamily="18" charset="0"/>
                  <a:cs typeface="Times New Roman" panose="02020603050405020304" pitchFamily="18" charset="0"/>
                </a:endParaRPr>
              </a:p>
            </p:txBody>
          </p:sp>
        </mc:Choice>
        <mc:Fallback xmlns="">
          <p:sp>
            <p:nvSpPr>
              <p:cNvPr id="5" name="Chỗ dành sẵn cho Nội dung 4">
                <a:extLst>
                  <a:ext uri="{FF2B5EF4-FFF2-40B4-BE49-F238E27FC236}">
                    <a16:creationId xmlns:a16="http://schemas.microsoft.com/office/drawing/2014/main" id="{8F806B85-22D0-4EA1-A904-D1F98D4E9B44}"/>
                  </a:ext>
                </a:extLst>
              </p:cNvPr>
              <p:cNvSpPr>
                <a:spLocks noGrp="1" noRot="1" noChangeAspect="1" noMove="1" noResize="1" noEditPoints="1" noAdjustHandles="1" noChangeArrowheads="1" noChangeShapeType="1" noTextEdit="1"/>
              </p:cNvSpPr>
              <p:nvPr>
                <p:ph idx="1"/>
              </p:nvPr>
            </p:nvSpPr>
            <p:spPr>
              <a:xfrm>
                <a:off x="1481831" y="1638300"/>
                <a:ext cx="5717960" cy="4336372"/>
              </a:xfrm>
              <a:blipFill>
                <a:blip r:embed="rId2"/>
                <a:stretch>
                  <a:fillRect l="-1599" t="-1547"/>
                </a:stretch>
              </a:blipFill>
            </p:spPr>
            <p:txBody>
              <a:bodyPr/>
              <a:lstStyle/>
              <a:p>
                <a:r>
                  <a:rPr lang="vi-VN">
                    <a:noFill/>
                  </a:rPr>
                  <a:t> </a:t>
                </a:r>
              </a:p>
            </p:txBody>
          </p:sp>
        </mc:Fallback>
      </mc:AlternateContent>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p:pic>
        <p:nvPicPr>
          <p:cNvPr id="6" name="Hình ảnh 5">
            <a:extLst>
              <a:ext uri="{FF2B5EF4-FFF2-40B4-BE49-F238E27FC236}">
                <a16:creationId xmlns:a16="http://schemas.microsoft.com/office/drawing/2014/main" id="{04D3964A-CC35-4259-AFC5-C263FB1B4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9791" y="1548909"/>
            <a:ext cx="4538956" cy="3404217"/>
          </a:xfrm>
          <a:prstGeom prst="rect">
            <a:avLst/>
          </a:prstGeom>
        </p:spPr>
      </p:pic>
    </p:spTree>
    <p:extLst>
      <p:ext uri="{BB962C8B-B14F-4D97-AF65-F5344CB8AC3E}">
        <p14:creationId xmlns:p14="http://schemas.microsoft.com/office/powerpoint/2010/main" val="3023226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371600" y="685800"/>
            <a:ext cx="9601200" cy="832282"/>
          </a:xfrm>
        </p:spPr>
        <p:txBody>
          <a:bodyPr>
            <a:normAutofit fontScale="90000"/>
          </a:bodyPr>
          <a:lstStyle/>
          <a:p>
            <a:r>
              <a:rPr lang="vi-VN" sz="3600" dirty="0"/>
              <a:t>3. </a:t>
            </a:r>
            <a:r>
              <a:rPr lang="vi-VN" sz="3600" dirty="0" err="1"/>
              <a:t>Diffraction</a:t>
            </a:r>
            <a:br>
              <a:rPr lang="vi-VN" sz="3200" dirty="0"/>
            </a:br>
            <a:r>
              <a:rPr lang="vi-VN" sz="2700" dirty="0"/>
              <a:t>3.1 </a:t>
            </a:r>
            <a:r>
              <a:rPr lang="vi-VN" sz="2700" dirty="0" err="1"/>
              <a:t>Single-slit</a:t>
            </a:r>
            <a:r>
              <a:rPr lang="vi-VN" sz="2700" dirty="0"/>
              <a:t> </a:t>
            </a:r>
            <a:r>
              <a:rPr lang="vi-VN" sz="2700" dirty="0" err="1"/>
              <a:t>diffraction</a:t>
            </a:r>
            <a:endParaRPr lang="vi-VN" sz="2700" dirty="0"/>
          </a:p>
        </p:txBody>
      </p:sp>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p:sp>
        <p:nvSpPr>
          <p:cNvPr id="3" name="Chỗ dành sẵn cho Nội dung 2">
            <a:extLst>
              <a:ext uri="{FF2B5EF4-FFF2-40B4-BE49-F238E27FC236}">
                <a16:creationId xmlns:a16="http://schemas.microsoft.com/office/drawing/2014/main" id="{89BD4455-AA7F-4A66-A042-BD9017EF867C}"/>
              </a:ext>
            </a:extLst>
          </p:cNvPr>
          <p:cNvSpPr>
            <a:spLocks noGrp="1"/>
          </p:cNvSpPr>
          <p:nvPr>
            <p:ph idx="1"/>
          </p:nvPr>
        </p:nvSpPr>
        <p:spPr>
          <a:xfrm>
            <a:off x="1371600" y="1762218"/>
            <a:ext cx="6289829" cy="3581400"/>
          </a:xfrm>
        </p:spPr>
        <p:txBody>
          <a:bodyPr>
            <a:normAutofit/>
          </a:bodyPr>
          <a:lstStyle/>
          <a:p>
            <a:pPr marL="0" indent="0">
              <a:buNone/>
            </a:pPr>
            <a:endParaRPr lang="vi-VN" sz="2800" dirty="0"/>
          </a:p>
          <a:p>
            <a:pPr marL="0" indent="0">
              <a:buNone/>
            </a:pPr>
            <a:endParaRPr lang="vi-VN" sz="2800" dirty="0">
              <a:latin typeface="Times New Roman" panose="02020603050405020304" pitchFamily="18" charset="0"/>
              <a:cs typeface="Times New Roman" panose="02020603050405020304" pitchFamily="18" charset="0"/>
            </a:endParaRPr>
          </a:p>
        </p:txBody>
      </p:sp>
      <p:pic>
        <p:nvPicPr>
          <p:cNvPr id="7" name="Hình ảnh 6">
            <a:extLst>
              <a:ext uri="{FF2B5EF4-FFF2-40B4-BE49-F238E27FC236}">
                <a16:creationId xmlns:a16="http://schemas.microsoft.com/office/drawing/2014/main" id="{544186B3-994D-46D6-B2A9-B356CBA33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055" y="1803396"/>
            <a:ext cx="9524676" cy="3784358"/>
          </a:xfrm>
          <a:prstGeom prst="rect">
            <a:avLst/>
          </a:prstGeom>
        </p:spPr>
      </p:pic>
    </p:spTree>
    <p:extLst>
      <p:ext uri="{BB962C8B-B14F-4D97-AF65-F5344CB8AC3E}">
        <p14:creationId xmlns:p14="http://schemas.microsoft.com/office/powerpoint/2010/main" val="22506338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209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A slit 1.00 mm wide is illuminated by light of wavelength 589 nm. We see a diffraction pattern on a</a:t>
            </a:r>
          </a:p>
          <a:p>
            <a:r>
              <a:rPr lang="en-US" sz="2000" dirty="0">
                <a:latin typeface="Times New Roman" panose="02020603050405020304" pitchFamily="18" charset="0"/>
                <a:cs typeface="Times New Roman" panose="02020603050405020304" pitchFamily="18" charset="0"/>
              </a:rPr>
              <a:t>screen 3.00 m away. What is the distance between the first two diffraction minima on the same side of</a:t>
            </a:r>
          </a:p>
          <a:p>
            <a:r>
              <a:rPr lang="en-US" sz="2000" dirty="0">
                <a:latin typeface="Times New Roman" panose="02020603050405020304" pitchFamily="18" charset="0"/>
                <a:cs typeface="Times New Roman" panose="02020603050405020304" pitchFamily="18" charset="0"/>
              </a:rPr>
              <a:t>the central diffraction maximum?</a:t>
            </a:r>
          </a:p>
          <a:p>
            <a:pPr algn="r"/>
            <a:r>
              <a:rPr lang="en-US" sz="2000" dirty="0">
                <a:latin typeface="Times New Roman" panose="02020603050405020304" pitchFamily="18" charset="0"/>
                <a:cs typeface="Times New Roman" panose="02020603050405020304" pitchFamily="18" charset="0"/>
              </a:rPr>
              <a:t>[Extra Problem – Light]</a:t>
            </a: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01939446-5647-4D81-918E-63D8DB3AC8C5}"/>
                  </a:ext>
                </a:extLst>
              </p:cNvPr>
              <p:cNvSpPr txBox="1"/>
              <p:nvPr/>
            </p:nvSpPr>
            <p:spPr>
              <a:xfrm>
                <a:off x="1322773" y="2423604"/>
                <a:ext cx="10431262" cy="371364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position of the first minima:</a:t>
                </a: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𝐿</m:t>
                          </m:r>
                          <m:r>
                            <a:rPr lang="en-US" sz="2400" i="1">
                              <a:latin typeface="Cambria Math" panose="02040503050406030204" pitchFamily="18" charset="0"/>
                            </a:rPr>
                            <m:t>𝜆</m:t>
                          </m:r>
                        </m:num>
                        <m:den>
                          <m:r>
                            <a:rPr lang="en-US" sz="2400" b="0" i="1" smtClean="0">
                              <a:latin typeface="Cambria Math" panose="02040503050406030204" pitchFamily="18" charset="0"/>
                            </a:rPr>
                            <m:t>𝑎</m:t>
                          </m:r>
                        </m:den>
                      </m:f>
                    </m:oMath>
                  </m:oMathPara>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position of the second minima:</a:t>
                </a:r>
              </a:p>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2</m:t>
                          </m:r>
                        </m:sub>
                      </m:sSub>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2</m:t>
                          </m:r>
                          <m:r>
                            <a:rPr lang="en-US" sz="2400" i="1">
                              <a:latin typeface="Cambria Math" panose="02040503050406030204" pitchFamily="18" charset="0"/>
                            </a:rPr>
                            <m:t>𝐿</m:t>
                          </m:r>
                          <m:r>
                            <a:rPr lang="en-US" sz="2400" i="1">
                              <a:latin typeface="Cambria Math" panose="02040503050406030204" pitchFamily="18" charset="0"/>
                            </a:rPr>
                            <m:t>𝜆</m:t>
                          </m:r>
                        </m:num>
                        <m:den>
                          <m:r>
                            <a:rPr lang="en-US" sz="2400" i="1">
                              <a:latin typeface="Cambria Math" panose="02040503050406030204" pitchFamily="18" charset="0"/>
                            </a:rPr>
                            <m:t>𝑎</m:t>
                          </m:r>
                        </m:den>
                      </m:f>
                    </m:oMath>
                  </m:oMathPara>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distance between the first two diffraction minima on the same side of the central diffraction maximum:</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𝑑</m:t>
                      </m:r>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1</m:t>
                          </m:r>
                        </m:sub>
                      </m:sSub>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rPr>
                            <m:t>𝐿</m:t>
                          </m:r>
                          <m:r>
                            <a:rPr lang="en-US" sz="2400" i="1">
                              <a:latin typeface="Cambria Math" panose="02040503050406030204" pitchFamily="18" charset="0"/>
                            </a:rPr>
                            <m:t>𝜆</m:t>
                          </m:r>
                        </m:num>
                        <m:den>
                          <m:r>
                            <a:rPr lang="en-US" sz="2400" i="1">
                              <a:latin typeface="Cambria Math" panose="02040503050406030204" pitchFamily="18" charset="0"/>
                            </a:rPr>
                            <m:t>𝑎</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𝐿</m:t>
                          </m:r>
                          <m:r>
                            <a:rPr lang="en-US" sz="2400" i="1">
                              <a:latin typeface="Cambria Math" panose="02040503050406030204" pitchFamily="18" charset="0"/>
                            </a:rPr>
                            <m:t>𝜆</m:t>
                          </m:r>
                        </m:num>
                        <m:den>
                          <m:r>
                            <a:rPr lang="en-US" sz="2400" i="1">
                              <a:latin typeface="Cambria Math" panose="02040503050406030204" pitchFamily="18" charset="0"/>
                            </a:rPr>
                            <m:t>𝑎</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𝐿</m:t>
                          </m:r>
                          <m:r>
                            <a:rPr lang="en-US" sz="2400" i="1">
                              <a:latin typeface="Cambria Math" panose="02040503050406030204" pitchFamily="18" charset="0"/>
                            </a:rPr>
                            <m:t>𝜆</m:t>
                          </m:r>
                        </m:num>
                        <m:den>
                          <m:r>
                            <a:rPr lang="en-US" sz="2400" i="1">
                              <a:latin typeface="Cambria Math" panose="02040503050406030204" pitchFamily="18" charset="0"/>
                            </a:rPr>
                            <m:t>𝑎</m:t>
                          </m:r>
                        </m:den>
                      </m:f>
                      <m:r>
                        <a:rPr lang="en-US" sz="2400" i="1">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3 . 589 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−9</m:t>
                              </m:r>
                            </m:sup>
                          </m:sSup>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den>
                      </m:f>
                      <m:r>
                        <a:rPr lang="en-US" sz="2400" b="0" i="1" smtClean="0">
                          <a:latin typeface="Cambria Math" panose="02040503050406030204" pitchFamily="18" charset="0"/>
                        </a:rPr>
                        <m:t>=1,767 (</m:t>
                      </m:r>
                      <m:r>
                        <a:rPr lang="en-US" sz="2400" b="0" i="1" smtClean="0">
                          <a:latin typeface="Cambria Math" panose="02040503050406030204" pitchFamily="18" charset="0"/>
                        </a:rPr>
                        <m:t>𝑚𝑚</m:t>
                      </m:r>
                      <m:r>
                        <a:rPr lang="en-US" sz="2400" b="0" i="1" smtClean="0">
                          <a:latin typeface="Cambria Math" panose="02040503050406030204" pitchFamily="18" charset="0"/>
                        </a:rPr>
                        <m:t>)</m:t>
                      </m:r>
                    </m:oMath>
                  </m:oMathPara>
                </a14:m>
                <a:endParaRPr lang="vi-VN" sz="2400" dirty="0">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01939446-5647-4D81-918E-63D8DB3AC8C5}"/>
                  </a:ext>
                </a:extLst>
              </p:cNvPr>
              <p:cNvSpPr txBox="1">
                <a:spLocks noRot="1" noChangeAspect="1" noMove="1" noResize="1" noEditPoints="1" noAdjustHandles="1" noChangeArrowheads="1" noChangeShapeType="1" noTextEdit="1"/>
              </p:cNvSpPr>
              <p:nvPr/>
            </p:nvSpPr>
            <p:spPr>
              <a:xfrm>
                <a:off x="1322773" y="2423604"/>
                <a:ext cx="10431262" cy="3713645"/>
              </a:xfrm>
              <a:prstGeom prst="rect">
                <a:avLst/>
              </a:prstGeom>
              <a:blipFill>
                <a:blip r:embed="rId2"/>
                <a:stretch>
                  <a:fillRect l="-935" t="-1314"/>
                </a:stretch>
              </a:blipFill>
            </p:spPr>
            <p:txBody>
              <a:bodyPr/>
              <a:lstStyle/>
              <a:p>
                <a:r>
                  <a:rPr lang="vi-VN">
                    <a:noFill/>
                  </a:rPr>
                  <a:t> </a:t>
                </a:r>
              </a:p>
            </p:txBody>
          </p:sp>
        </mc:Fallback>
      </mc:AlternateContent>
    </p:spTree>
    <p:extLst>
      <p:ext uri="{BB962C8B-B14F-4D97-AF65-F5344CB8AC3E}">
        <p14:creationId xmlns:p14="http://schemas.microsoft.com/office/powerpoint/2010/main" val="24622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209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Light of wavelength 585 nm falls on a slit 0.0666 mm wide</a:t>
            </a:r>
          </a:p>
          <a:p>
            <a:pPr marL="457200" indent="-457200">
              <a:buAutoNum type="alphaLcParenR"/>
            </a:pPr>
            <a:r>
              <a:rPr lang="en-US" sz="2000" dirty="0">
                <a:latin typeface="Times New Roman" panose="02020603050405020304" pitchFamily="18" charset="0"/>
                <a:cs typeface="Times New Roman" panose="02020603050405020304" pitchFamily="18" charset="0"/>
              </a:rPr>
              <a:t>On a very large distant screen, how many totally dark fringes will there be, including both sides of the central bright spot ?</a:t>
            </a:r>
          </a:p>
          <a:p>
            <a:pPr marL="457200" indent="-457200">
              <a:buAutoNum type="alphaLcParenR"/>
            </a:pPr>
            <a:r>
              <a:rPr lang="en-US" sz="2000" dirty="0">
                <a:latin typeface="Times New Roman" panose="02020603050405020304" pitchFamily="18" charset="0"/>
                <a:cs typeface="Times New Roman" panose="02020603050405020304" pitchFamily="18" charset="0"/>
              </a:rPr>
              <a:t>At what angle will the dark fringe that is the most distant from the central bright fringe occur ?</a:t>
            </a:r>
          </a:p>
          <a:p>
            <a:pPr algn="r"/>
            <a:r>
              <a:rPr lang="en-US" sz="2000" dirty="0">
                <a:latin typeface="Times New Roman" panose="02020603050405020304" pitchFamily="18" charset="0"/>
                <a:cs typeface="Times New Roman" panose="02020603050405020304" pitchFamily="18" charset="0"/>
              </a:rPr>
              <a:t>[June – 2013]</a:t>
            </a: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F8838273-0FED-4418-BB1F-37B94C53669B}"/>
                  </a:ext>
                </a:extLst>
              </p:cNvPr>
              <p:cNvSpPr txBox="1"/>
              <p:nvPr/>
            </p:nvSpPr>
            <p:spPr>
              <a:xfrm>
                <a:off x="1313895" y="2476870"/>
                <a:ext cx="10715349" cy="4078424"/>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 The angular position:</a:t>
                </a:r>
                <a:r>
                  <a:rPr lang="vi-VN" sz="2000" dirty="0"/>
                  <a:t> </a:t>
                </a:r>
                <a14:m>
                  <m:oMath xmlns:m="http://schemas.openxmlformats.org/officeDocument/2006/math">
                    <m:r>
                      <a:rPr lang="vi-VN" sz="2000" i="1">
                        <a:latin typeface="Cambria Math" panose="02040503050406030204" pitchFamily="18" charset="0"/>
                      </a:rPr>
                      <m:t>𝑠𝑖𝑛</m:t>
                    </m:r>
                    <m:r>
                      <a:rPr lang="vi-VN" sz="2000" i="1">
                        <a:latin typeface="Cambria Math" panose="02040503050406030204" pitchFamily="18" charset="0"/>
                      </a:rPr>
                      <m:t>𝜃</m:t>
                    </m:r>
                    <m:r>
                      <a:rPr lang="vi-VN" sz="2000" i="1">
                        <a:latin typeface="Cambria Math" panose="02040503050406030204" pitchFamily="18" charset="0"/>
                      </a:rPr>
                      <m:t>=</m:t>
                    </m:r>
                    <m:r>
                      <a:rPr lang="vi-VN" sz="2000" i="1">
                        <a:latin typeface="Cambria Math" panose="02040503050406030204" pitchFamily="18" charset="0"/>
                      </a:rPr>
                      <m:t>𝑚</m:t>
                    </m:r>
                    <m:f>
                      <m:fPr>
                        <m:ctrlPr>
                          <a:rPr lang="vi-VN" sz="2000" i="1">
                            <a:latin typeface="Cambria Math" panose="02040503050406030204" pitchFamily="18" charset="0"/>
                          </a:rPr>
                        </m:ctrlPr>
                      </m:fPr>
                      <m:num>
                        <m:r>
                          <a:rPr lang="en-US" sz="2000" i="1">
                            <a:latin typeface="Cambria Math" panose="02040503050406030204" pitchFamily="18" charset="0"/>
                          </a:rPr>
                          <m:t>𝜆</m:t>
                        </m:r>
                      </m:num>
                      <m:den>
                        <m:r>
                          <a:rPr lang="vi-VN" sz="2000" i="1">
                            <a:latin typeface="Cambria Math" panose="02040503050406030204" pitchFamily="18" charset="0"/>
                          </a:rPr>
                          <m:t>𝑎</m:t>
                        </m:r>
                      </m:den>
                    </m:f>
                  </m:oMath>
                </a14:m>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have: </a:t>
                </a:r>
                <a:endParaRPr lang="en-US" sz="2000" b="0" i="1" dirty="0">
                  <a:latin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−1≤</m:t>
                      </m:r>
                      <m:r>
                        <a:rPr lang="vi-VN" sz="2000" i="1">
                          <a:latin typeface="Cambria Math" panose="02040503050406030204" pitchFamily="18" charset="0"/>
                        </a:rPr>
                        <m:t>𝑠𝑖𝑛</m:t>
                      </m:r>
                      <m:r>
                        <a:rPr lang="vi-VN" sz="2000" i="1">
                          <a:latin typeface="Cambria Math" panose="02040503050406030204" pitchFamily="18" charset="0"/>
                        </a:rPr>
                        <m:t>𝜃</m:t>
                      </m:r>
                      <m:r>
                        <a:rPr lang="vi-VN" sz="2000" b="0" i="1" smtClean="0">
                          <a:latin typeface="Cambria Math" panose="02040503050406030204" pitchFamily="18" charset="0"/>
                        </a:rPr>
                        <m:t>≤1</m:t>
                      </m:r>
                    </m:oMath>
                  </m:oMathPara>
                </a14:m>
                <a:endParaRPr lang="vi-VN" sz="2000" b="0" dirty="0">
                  <a:latin typeface="Times New Roman" panose="02020603050405020304" pitchFamily="18" charset="0"/>
                </a:endParaRPr>
              </a:p>
              <a:p>
                <a:pPr algn="ctr"/>
                <a:r>
                  <a:rPr lang="vi-VN" sz="2000" b="0" dirty="0">
                    <a:latin typeface="Times New Roman" panose="02020603050405020304" pitchFamily="18" charset="0"/>
                    <a:sym typeface="Wingdings" panose="05000000000000000000" pitchFamily="2" charset="2"/>
                  </a:rPr>
                  <a:t></a:t>
                </a:r>
                <a14:m>
                  <m:oMath xmlns:m="http://schemas.openxmlformats.org/officeDocument/2006/math">
                    <m:r>
                      <a:rPr lang="vi-VN" sz="2000" b="0" i="1" smtClean="0">
                        <a:latin typeface="Cambria Math" panose="02040503050406030204" pitchFamily="18" charset="0"/>
                        <a:sym typeface="Wingdings" panose="05000000000000000000" pitchFamily="2" charset="2"/>
                      </a:rPr>
                      <m:t>−1≤</m:t>
                    </m:r>
                    <m:r>
                      <a:rPr lang="vi-VN" sz="2000" i="1">
                        <a:latin typeface="Cambria Math" panose="02040503050406030204" pitchFamily="18" charset="0"/>
                      </a:rPr>
                      <m:t>𝑚</m:t>
                    </m:r>
                    <m:f>
                      <m:fPr>
                        <m:ctrlPr>
                          <a:rPr lang="vi-VN" sz="2000" i="1">
                            <a:latin typeface="Cambria Math" panose="02040503050406030204" pitchFamily="18" charset="0"/>
                          </a:rPr>
                        </m:ctrlPr>
                      </m:fPr>
                      <m:num>
                        <m:r>
                          <a:rPr lang="en-US" sz="2000" i="1">
                            <a:latin typeface="Cambria Math" panose="02040503050406030204" pitchFamily="18" charset="0"/>
                          </a:rPr>
                          <m:t>𝜆</m:t>
                        </m:r>
                      </m:num>
                      <m:den>
                        <m:r>
                          <a:rPr lang="vi-VN" sz="2000" i="1">
                            <a:latin typeface="Cambria Math" panose="02040503050406030204" pitchFamily="18" charset="0"/>
                          </a:rPr>
                          <m:t>𝑎</m:t>
                        </m:r>
                      </m:den>
                    </m:f>
                    <m:r>
                      <a:rPr lang="vi-VN" sz="2000" b="0" i="1" smtClean="0">
                        <a:latin typeface="Cambria Math" panose="02040503050406030204" pitchFamily="18" charset="0"/>
                      </a:rPr>
                      <m:t>≤1 </m:t>
                    </m:r>
                    <m:r>
                      <a:rPr lang="vi-VN" sz="2000" b="0" i="1" smtClean="0">
                        <a:latin typeface="Cambria Math" panose="02040503050406030204" pitchFamily="18" charset="0"/>
                        <a:sym typeface="Wingdings" panose="05000000000000000000" pitchFamily="2" charset="2"/>
                      </a:rPr>
                      <m:t></m:t>
                    </m:r>
                    <m:r>
                      <a:rPr lang="vi-VN" sz="2000" b="0" i="1" smtClean="0">
                        <a:latin typeface="Cambria Math" panose="02040503050406030204" pitchFamily="18" charset="0"/>
                      </a:rPr>
                      <m:t>−</m:t>
                    </m:r>
                    <m:f>
                      <m:fPr>
                        <m:ctrlPr>
                          <a:rPr lang="vi-VN" sz="2000" i="1" dirty="0" smtClean="0">
                            <a:latin typeface="Cambria Math" panose="02040503050406030204" pitchFamily="18" charset="0"/>
                          </a:rPr>
                        </m:ctrlPr>
                      </m:fPr>
                      <m:num>
                        <m:r>
                          <a:rPr lang="vi-VN" sz="2000" b="0" i="1" dirty="0" smtClean="0">
                            <a:latin typeface="Cambria Math" panose="02040503050406030204" pitchFamily="18" charset="0"/>
                          </a:rPr>
                          <m:t>𝑎</m:t>
                        </m:r>
                      </m:num>
                      <m:den>
                        <m:r>
                          <a:rPr lang="en-US" sz="2000" i="1">
                            <a:latin typeface="Cambria Math" panose="02040503050406030204" pitchFamily="18" charset="0"/>
                          </a:rPr>
                          <m:t>𝜆</m:t>
                        </m:r>
                      </m:den>
                    </m:f>
                    <m:r>
                      <a:rPr lang="vi-VN" sz="2000" b="0" i="1" dirty="0" smtClean="0">
                        <a:latin typeface="Cambria Math" panose="02040503050406030204" pitchFamily="18" charset="0"/>
                      </a:rPr>
                      <m:t>≤</m:t>
                    </m:r>
                    <m:r>
                      <a:rPr lang="vi-VN" sz="2000" b="0" i="1" smtClean="0">
                        <a:latin typeface="Cambria Math" panose="02040503050406030204" pitchFamily="18" charset="0"/>
                        <a:sym typeface="Wingdings" panose="05000000000000000000" pitchFamily="2" charset="2"/>
                      </a:rPr>
                      <m:t>𝑚</m:t>
                    </m:r>
                    <m:r>
                      <a:rPr lang="vi-VN" sz="2000" b="0" i="1" smtClean="0">
                        <a:latin typeface="Cambria Math" panose="02040503050406030204" pitchFamily="18" charset="0"/>
                        <a:sym typeface="Wingdings" panose="05000000000000000000" pitchFamily="2" charset="2"/>
                      </a:rPr>
                      <m:t>≤</m:t>
                    </m:r>
                    <m:f>
                      <m:fPr>
                        <m:ctrlPr>
                          <a:rPr lang="vi-VN" sz="2000" b="0" i="1" smtClean="0">
                            <a:latin typeface="Cambria Math" panose="02040503050406030204" pitchFamily="18" charset="0"/>
                            <a:sym typeface="Wingdings" panose="05000000000000000000" pitchFamily="2" charset="2"/>
                          </a:rPr>
                        </m:ctrlPr>
                      </m:fPr>
                      <m:num>
                        <m:r>
                          <a:rPr lang="vi-VN" sz="2000" b="0" i="1" smtClean="0">
                            <a:latin typeface="Cambria Math" panose="02040503050406030204" pitchFamily="18" charset="0"/>
                            <a:sym typeface="Wingdings" panose="05000000000000000000" pitchFamily="2" charset="2"/>
                          </a:rPr>
                          <m:t>𝑎</m:t>
                        </m:r>
                      </m:num>
                      <m:den>
                        <m:r>
                          <a:rPr lang="en-US" sz="2000" i="1">
                            <a:latin typeface="Cambria Math" panose="02040503050406030204" pitchFamily="18" charset="0"/>
                          </a:rPr>
                          <m:t>𝜆</m:t>
                        </m:r>
                      </m:den>
                    </m:f>
                    <m:r>
                      <a:rPr lang="vi-VN" sz="2000" b="0" i="1" smtClean="0">
                        <a:latin typeface="Cambria Math" panose="02040503050406030204" pitchFamily="18" charset="0"/>
                        <a:sym typeface="Wingdings" panose="05000000000000000000" pitchFamily="2" charset="2"/>
                      </a:rPr>
                      <m:t>−113,84≤</m:t>
                    </m:r>
                    <m:r>
                      <a:rPr lang="vi-VN" sz="2000" b="0" i="1" smtClean="0">
                        <a:latin typeface="Cambria Math" panose="02040503050406030204" pitchFamily="18" charset="0"/>
                        <a:sym typeface="Wingdings" panose="05000000000000000000" pitchFamily="2" charset="2"/>
                      </a:rPr>
                      <m:t>𝑚</m:t>
                    </m:r>
                    <m:r>
                      <a:rPr lang="vi-VN" sz="2000" b="0" i="1" smtClean="0">
                        <a:latin typeface="Cambria Math" panose="02040503050406030204" pitchFamily="18" charset="0"/>
                        <a:sym typeface="Wingdings" panose="05000000000000000000" pitchFamily="2" charset="2"/>
                      </a:rPr>
                      <m:t>≤113,84</m:t>
                    </m:r>
                  </m:oMath>
                </a14:m>
                <a:endParaRPr lang="vi-VN" sz="2000" b="0" dirty="0">
                  <a:latin typeface="Times New Roman" panose="02020603050405020304" pitchFamily="18" charset="0"/>
                  <a:sym typeface="Wingdings" panose="05000000000000000000" pitchFamily="2" charset="2"/>
                </a:endParaRPr>
              </a:p>
              <a:p>
                <a:r>
                  <a:rPr lang="vi-VN" sz="2000" b="0" dirty="0" err="1">
                    <a:latin typeface="Times New Roman" panose="02020603050405020304" pitchFamily="18" charset="0"/>
                    <a:sym typeface="Wingdings" panose="05000000000000000000" pitchFamily="2" charset="2"/>
                  </a:rPr>
                  <a:t>Since</a:t>
                </a:r>
                <a:r>
                  <a:rPr lang="vi-VN" sz="2000" b="0" dirty="0">
                    <a:latin typeface="Times New Roman" panose="02020603050405020304" pitchFamily="18" charset="0"/>
                    <a:sym typeface="Wingdings" panose="05000000000000000000" pitchFamily="2" charset="2"/>
                  </a:rPr>
                  <a:t> m </a:t>
                </a:r>
                <a:r>
                  <a:rPr lang="vi-VN" sz="2000" b="0" dirty="0" err="1">
                    <a:latin typeface="Times New Roman" panose="02020603050405020304" pitchFamily="18" charset="0"/>
                    <a:sym typeface="Wingdings" panose="05000000000000000000" pitchFamily="2" charset="2"/>
                  </a:rPr>
                  <a:t>is</a:t>
                </a:r>
                <a:r>
                  <a:rPr lang="vi-VN" sz="2000" b="0" dirty="0">
                    <a:latin typeface="Times New Roman" panose="02020603050405020304" pitchFamily="18" charset="0"/>
                    <a:sym typeface="Wingdings" panose="05000000000000000000" pitchFamily="2" charset="2"/>
                  </a:rPr>
                  <a:t> an </a:t>
                </a:r>
                <a:r>
                  <a:rPr lang="vi-VN" sz="2000" b="0" dirty="0" err="1">
                    <a:latin typeface="Times New Roman" panose="02020603050405020304" pitchFamily="18" charset="0"/>
                    <a:sym typeface="Wingdings" panose="05000000000000000000" pitchFamily="2" charset="2"/>
                  </a:rPr>
                  <a:t>integer</a:t>
                </a:r>
                <a:r>
                  <a:rPr lang="vi-VN" sz="2000" b="0" dirty="0">
                    <a:latin typeface="Times New Roman" panose="02020603050405020304" pitchFamily="18" charset="0"/>
                    <a:sym typeface="Wingdings" panose="05000000000000000000" pitchFamily="2" charset="2"/>
                  </a:rPr>
                  <a:t> </a:t>
                </a:r>
                <a:r>
                  <a:rPr lang="vi-VN" sz="2000" b="0" dirty="0" err="1">
                    <a:latin typeface="Times New Roman" panose="02020603050405020304" pitchFamily="18" charset="0"/>
                    <a:sym typeface="Wingdings" panose="05000000000000000000" pitchFamily="2" charset="2"/>
                  </a:rPr>
                  <a:t>number</a:t>
                </a:r>
                <a:r>
                  <a:rPr lang="vi-VN" sz="2000" b="0" dirty="0">
                    <a:latin typeface="Times New Roman" panose="02020603050405020304" pitchFamily="18" charset="0"/>
                    <a:sym typeface="Wingdings" panose="05000000000000000000" pitchFamily="2" charset="2"/>
                  </a:rPr>
                  <a:t>  m = {-113,-112,….,112,113} (</a:t>
                </a:r>
                <a:r>
                  <a:rPr lang="vi-VN" sz="2000" b="0" dirty="0" err="1">
                    <a:latin typeface="Times New Roman" panose="02020603050405020304" pitchFamily="18" charset="0"/>
                    <a:sym typeface="Wingdings" panose="05000000000000000000" pitchFamily="2" charset="2"/>
                  </a:rPr>
                  <a:t>not</a:t>
                </a:r>
                <a:r>
                  <a:rPr lang="vi-VN" sz="2000" b="0" dirty="0">
                    <a:latin typeface="Times New Roman" panose="02020603050405020304" pitchFamily="18" charset="0"/>
                    <a:sym typeface="Wingdings" panose="05000000000000000000" pitchFamily="2" charset="2"/>
                  </a:rPr>
                  <a:t> </a:t>
                </a:r>
                <a:r>
                  <a:rPr lang="vi-VN" sz="2000" b="0" dirty="0" err="1">
                    <a:latin typeface="Times New Roman" panose="02020603050405020304" pitchFamily="18" charset="0"/>
                    <a:sym typeface="Wingdings" panose="05000000000000000000" pitchFamily="2" charset="2"/>
                  </a:rPr>
                  <a:t>including</a:t>
                </a:r>
                <a:r>
                  <a:rPr lang="vi-VN" sz="2000" b="0" dirty="0">
                    <a:latin typeface="Times New Roman" panose="02020603050405020304" pitchFamily="18" charset="0"/>
                    <a:sym typeface="Wingdings" panose="05000000000000000000" pitchFamily="2" charset="2"/>
                  </a:rPr>
                  <a:t> m = 0 )</a:t>
                </a:r>
              </a:p>
              <a:p>
                <a:r>
                  <a:rPr lang="vi-VN" sz="2000" b="0" dirty="0" err="1">
                    <a:latin typeface="Times New Roman" panose="02020603050405020304" pitchFamily="18" charset="0"/>
                  </a:rPr>
                  <a:t>Therefore</a:t>
                </a:r>
                <a:r>
                  <a:rPr lang="vi-VN" sz="2000" b="0" dirty="0">
                    <a:latin typeface="Times New Roman" panose="02020603050405020304" pitchFamily="18" charset="0"/>
                  </a:rPr>
                  <a:t>: </a:t>
                </a:r>
                <a:r>
                  <a:rPr lang="vi-VN" sz="2000" b="0" dirty="0" err="1">
                    <a:latin typeface="Times New Roman" panose="02020603050405020304" pitchFamily="18" charset="0"/>
                  </a:rPr>
                  <a:t>On</a:t>
                </a:r>
                <a:r>
                  <a:rPr lang="vi-VN" sz="2000" b="0" dirty="0">
                    <a:latin typeface="Times New Roman" panose="02020603050405020304" pitchFamily="18" charset="0"/>
                  </a:rPr>
                  <a:t> a </a:t>
                </a:r>
                <a:r>
                  <a:rPr lang="vi-VN" sz="2000" b="0" dirty="0" err="1">
                    <a:latin typeface="Times New Roman" panose="02020603050405020304" pitchFamily="18" charset="0"/>
                  </a:rPr>
                  <a:t>very</a:t>
                </a:r>
                <a:r>
                  <a:rPr lang="vi-VN" sz="2000" b="0" dirty="0">
                    <a:latin typeface="Times New Roman" panose="02020603050405020304" pitchFamily="18" charset="0"/>
                  </a:rPr>
                  <a:t> </a:t>
                </a:r>
                <a:r>
                  <a:rPr lang="vi-VN" sz="2000" b="0" dirty="0" err="1">
                    <a:latin typeface="Times New Roman" panose="02020603050405020304" pitchFamily="18" charset="0"/>
                  </a:rPr>
                  <a:t>large</a:t>
                </a:r>
                <a:r>
                  <a:rPr lang="vi-VN" sz="2000" b="0" dirty="0">
                    <a:latin typeface="Times New Roman" panose="02020603050405020304" pitchFamily="18" charset="0"/>
                  </a:rPr>
                  <a:t> </a:t>
                </a:r>
                <a:r>
                  <a:rPr lang="vi-VN" sz="2000" b="0" dirty="0" err="1">
                    <a:latin typeface="Times New Roman" panose="02020603050405020304" pitchFamily="18" charset="0"/>
                  </a:rPr>
                  <a:t>screen</a:t>
                </a:r>
                <a:r>
                  <a:rPr lang="vi-VN" sz="2000" b="0" dirty="0">
                    <a:latin typeface="Times New Roman" panose="02020603050405020304" pitchFamily="18" charset="0"/>
                  </a:rPr>
                  <a:t>, </a:t>
                </a:r>
                <a:r>
                  <a:rPr lang="vi-VN" sz="2000" b="0" dirty="0" err="1">
                    <a:latin typeface="Times New Roman" panose="02020603050405020304" pitchFamily="18" charset="0"/>
                  </a:rPr>
                  <a:t>there</a:t>
                </a:r>
                <a:r>
                  <a:rPr lang="vi-VN" sz="2000" b="0" dirty="0">
                    <a:latin typeface="Times New Roman" panose="02020603050405020304" pitchFamily="18" charset="0"/>
                  </a:rPr>
                  <a:t> </a:t>
                </a:r>
                <a:r>
                  <a:rPr lang="vi-VN" sz="2000" b="0" dirty="0" err="1">
                    <a:latin typeface="Times New Roman" panose="02020603050405020304" pitchFamily="18" charset="0"/>
                  </a:rPr>
                  <a:t>are</a:t>
                </a:r>
                <a:r>
                  <a:rPr lang="vi-VN" sz="2000" b="0" dirty="0">
                    <a:latin typeface="Times New Roman" panose="02020603050405020304" pitchFamily="18" charset="0"/>
                  </a:rPr>
                  <a:t> </a:t>
                </a:r>
                <a:r>
                  <a:rPr lang="vi-VN" sz="2000" b="0" dirty="0" err="1">
                    <a:latin typeface="Times New Roman" panose="02020603050405020304" pitchFamily="18" charset="0"/>
                  </a:rPr>
                  <a:t>totally</a:t>
                </a:r>
                <a:r>
                  <a:rPr lang="vi-VN" sz="2000" b="0" dirty="0">
                    <a:latin typeface="Times New Roman" panose="02020603050405020304" pitchFamily="18" charset="0"/>
                  </a:rPr>
                  <a:t> 226 </a:t>
                </a:r>
                <a:r>
                  <a:rPr lang="vi-VN" sz="2000" b="0" dirty="0" err="1">
                    <a:latin typeface="Times New Roman" panose="02020603050405020304" pitchFamily="18" charset="0"/>
                  </a:rPr>
                  <a:t>dark</a:t>
                </a:r>
                <a:r>
                  <a:rPr lang="vi-VN" sz="2000" b="0" dirty="0">
                    <a:latin typeface="Times New Roman" panose="02020603050405020304" pitchFamily="18" charset="0"/>
                  </a:rPr>
                  <a:t> </a:t>
                </a:r>
                <a:r>
                  <a:rPr lang="vi-VN" sz="2000" b="0" dirty="0" err="1">
                    <a:latin typeface="Times New Roman" panose="02020603050405020304" pitchFamily="18" charset="0"/>
                  </a:rPr>
                  <a:t>fringes</a:t>
                </a:r>
                <a:endParaRPr lang="vi-VN" sz="2000" b="0" dirty="0">
                  <a:latin typeface="Times New Roman" panose="02020603050405020304" pitchFamily="18" charset="0"/>
                </a:endParaRPr>
              </a:p>
              <a:p>
                <a:r>
                  <a:rPr lang="en-US" sz="2000" b="0" dirty="0">
                    <a:latin typeface="Times New Roman" panose="02020603050405020304" pitchFamily="18" charset="0"/>
                  </a:rPr>
                  <a:t>b) The most distant dark fringe from the central bright fringe </a:t>
                </a:r>
                <a:r>
                  <a:rPr lang="en-US" sz="2000" b="0" dirty="0">
                    <a:latin typeface="Times New Roman" panose="02020603050405020304" pitchFamily="18" charset="0"/>
                    <a:sym typeface="Wingdings" panose="05000000000000000000" pitchFamily="2" charset="2"/>
                  </a:rPr>
                  <a:t> m = 113</a:t>
                </a:r>
              </a:p>
              <a:p>
                <a:r>
                  <a:rPr lang="en-US" sz="2000" dirty="0">
                    <a:latin typeface="Times New Roman" panose="02020603050405020304" pitchFamily="18" charset="0"/>
                    <a:sym typeface="Wingdings" panose="05000000000000000000" pitchFamily="2" charset="2"/>
                  </a:rPr>
                  <a:t>Therefore: </a:t>
                </a:r>
              </a:p>
              <a:p>
                <a:pPr/>
                <a14:m>
                  <m:oMathPara xmlns:m="http://schemas.openxmlformats.org/officeDocument/2006/math">
                    <m:oMathParaPr>
                      <m:jc m:val="centerGroup"/>
                    </m:oMathParaPr>
                    <m:oMath xmlns:m="http://schemas.openxmlformats.org/officeDocument/2006/math">
                      <m:r>
                        <a:rPr lang="vi-VN" sz="2000" i="1">
                          <a:latin typeface="Cambria Math" panose="02040503050406030204" pitchFamily="18" charset="0"/>
                        </a:rPr>
                        <m:t>𝑠𝑖𝑛</m:t>
                      </m:r>
                      <m:r>
                        <a:rPr lang="vi-VN" sz="2000" i="1">
                          <a:latin typeface="Cambria Math" panose="02040503050406030204" pitchFamily="18" charset="0"/>
                        </a:rPr>
                        <m:t>𝜃</m:t>
                      </m:r>
                      <m:r>
                        <a:rPr lang="vi-VN" sz="2000" i="1">
                          <a:latin typeface="Cambria Math" panose="02040503050406030204" pitchFamily="18" charset="0"/>
                        </a:rPr>
                        <m:t>=</m:t>
                      </m:r>
                      <m:r>
                        <a:rPr lang="vi-VN" sz="2000" i="1">
                          <a:latin typeface="Cambria Math" panose="02040503050406030204" pitchFamily="18" charset="0"/>
                        </a:rPr>
                        <m:t>𝑚</m:t>
                      </m:r>
                      <m:f>
                        <m:fPr>
                          <m:ctrlPr>
                            <a:rPr lang="vi-VN" sz="2000" i="1">
                              <a:latin typeface="Cambria Math" panose="02040503050406030204" pitchFamily="18" charset="0"/>
                            </a:rPr>
                          </m:ctrlPr>
                        </m:fPr>
                        <m:num>
                          <m:r>
                            <a:rPr lang="en-US" sz="2000" i="1">
                              <a:latin typeface="Cambria Math" panose="02040503050406030204" pitchFamily="18" charset="0"/>
                            </a:rPr>
                            <m:t>𝜆</m:t>
                          </m:r>
                        </m:num>
                        <m:den>
                          <m:r>
                            <a:rPr lang="vi-VN" sz="2000" i="1">
                              <a:latin typeface="Cambria Math" panose="02040503050406030204" pitchFamily="18" charset="0"/>
                            </a:rPr>
                            <m:t>𝑎</m:t>
                          </m:r>
                        </m:den>
                      </m:f>
                      <m:r>
                        <a:rPr lang="vi-VN" sz="2000" b="0" i="1" smtClean="0">
                          <a:latin typeface="Cambria Math" panose="02040503050406030204" pitchFamily="18" charset="0"/>
                        </a:rPr>
                        <m:t>=113</m:t>
                      </m:r>
                      <m:f>
                        <m:fPr>
                          <m:ctrlPr>
                            <a:rPr lang="vi-VN" sz="2000" i="1">
                              <a:latin typeface="Cambria Math" panose="02040503050406030204" pitchFamily="18" charset="0"/>
                            </a:rPr>
                          </m:ctrlPr>
                        </m:fPr>
                        <m:num>
                          <m:r>
                            <a:rPr lang="en-US" sz="2000" i="1">
                              <a:latin typeface="Cambria Math" panose="02040503050406030204" pitchFamily="18" charset="0"/>
                            </a:rPr>
                            <m:t>𝜆</m:t>
                          </m:r>
                        </m:num>
                        <m:den>
                          <m:r>
                            <a:rPr lang="vi-VN" sz="2000" i="1">
                              <a:latin typeface="Cambria Math" panose="02040503050406030204" pitchFamily="18" charset="0"/>
                            </a:rPr>
                            <m:t>𝑎</m:t>
                          </m:r>
                        </m:den>
                      </m:f>
                      <m:r>
                        <a:rPr lang="vi-VN" sz="2000" b="0" i="1" smtClean="0">
                          <a:latin typeface="Cambria Math" panose="02040503050406030204" pitchFamily="18" charset="0"/>
                        </a:rPr>
                        <m:t>=</m:t>
                      </m:r>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113 . 585 . </m:t>
                          </m:r>
                          <m:sSup>
                            <m:sSupPr>
                              <m:ctrlPr>
                                <a:rPr lang="vi-VN" sz="2000" b="0" i="1" smtClean="0">
                                  <a:latin typeface="Cambria Math" panose="02040503050406030204" pitchFamily="18" charset="0"/>
                                </a:rPr>
                              </m:ctrlPr>
                            </m:sSupPr>
                            <m:e>
                              <m:r>
                                <a:rPr lang="vi-VN" sz="2000" b="0" i="1" smtClean="0">
                                  <a:latin typeface="Cambria Math" panose="02040503050406030204" pitchFamily="18" charset="0"/>
                                </a:rPr>
                                <m:t>10</m:t>
                              </m:r>
                            </m:e>
                            <m:sup>
                              <m:r>
                                <a:rPr lang="vi-VN" sz="2000" b="0" i="1" smtClean="0">
                                  <a:latin typeface="Cambria Math" panose="02040503050406030204" pitchFamily="18" charset="0"/>
                                </a:rPr>
                                <m:t>−9</m:t>
                              </m:r>
                            </m:sup>
                          </m:sSup>
                        </m:num>
                        <m:den>
                          <m:r>
                            <a:rPr lang="vi-VN" sz="2000" b="0" i="1" smtClean="0">
                              <a:latin typeface="Cambria Math" panose="02040503050406030204" pitchFamily="18" charset="0"/>
                            </a:rPr>
                            <m:t>0,0666 . </m:t>
                          </m:r>
                          <m:sSup>
                            <m:sSupPr>
                              <m:ctrlPr>
                                <a:rPr lang="vi-VN" sz="2000" b="0" i="1" smtClean="0">
                                  <a:latin typeface="Cambria Math" panose="02040503050406030204" pitchFamily="18" charset="0"/>
                                </a:rPr>
                              </m:ctrlPr>
                            </m:sSupPr>
                            <m:e>
                              <m:r>
                                <a:rPr lang="vi-VN" sz="2000" b="0" i="1" smtClean="0">
                                  <a:latin typeface="Cambria Math" panose="02040503050406030204" pitchFamily="18" charset="0"/>
                                </a:rPr>
                                <m:t>10</m:t>
                              </m:r>
                            </m:e>
                            <m:sup>
                              <m:r>
                                <a:rPr lang="vi-VN" sz="2000" b="0" i="1" smtClean="0">
                                  <a:latin typeface="Cambria Math" panose="02040503050406030204" pitchFamily="18" charset="0"/>
                                </a:rPr>
                                <m:t>−3</m:t>
                              </m:r>
                            </m:sup>
                          </m:sSup>
                        </m:den>
                      </m:f>
                      <m:r>
                        <a:rPr lang="vi-VN" sz="2000" b="0" i="1" smtClean="0">
                          <a:latin typeface="Cambria Math" panose="02040503050406030204" pitchFamily="18" charset="0"/>
                        </a:rPr>
                        <m:t>=0,99256</m:t>
                      </m:r>
                    </m:oMath>
                  </m:oMathPara>
                </a14:m>
                <a:endParaRPr lang="vi-VN" sz="2000" b="0" dirty="0">
                  <a:latin typeface="Times New Roman" panose="02020603050405020304" pitchFamily="18" charset="0"/>
                </a:endParaRPr>
              </a:p>
              <a:p>
                <a:r>
                  <a:rPr lang="vi-VN" sz="2000" b="0" dirty="0">
                    <a:latin typeface="Times New Roman" panose="02020603050405020304" pitchFamily="18" charset="0"/>
                    <a:sym typeface="Wingdings" panose="05000000000000000000" pitchFamily="2" charset="2"/>
                  </a:rPr>
                  <a:t></a:t>
                </a:r>
                <a14:m>
                  <m:oMath xmlns:m="http://schemas.openxmlformats.org/officeDocument/2006/math">
                    <m:r>
                      <a:rPr lang="vi-VN" sz="2000" i="1">
                        <a:latin typeface="Cambria Math" panose="02040503050406030204" pitchFamily="18" charset="0"/>
                      </a:rPr>
                      <m:t>𝜃</m:t>
                    </m:r>
                    <m:r>
                      <a:rPr lang="vi-VN" sz="2000" i="1">
                        <a:latin typeface="Cambria Math" panose="02040503050406030204" pitchFamily="18" charset="0"/>
                        <a:ea typeface="Cambria Math" panose="02040503050406030204" pitchFamily="18" charset="0"/>
                      </a:rPr>
                      <m:t>≈</m:t>
                    </m:r>
                    <m:sSup>
                      <m:sSupPr>
                        <m:ctrlPr>
                          <a:rPr lang="vi-VN" sz="2000" b="0" i="1" dirty="0" smtClean="0">
                            <a:latin typeface="Cambria Math" panose="02040503050406030204" pitchFamily="18" charset="0"/>
                          </a:rPr>
                        </m:ctrlPr>
                      </m:sSupPr>
                      <m:e>
                        <m:r>
                          <a:rPr lang="vi-VN" sz="2000" b="0" dirty="0" smtClean="0">
                            <a:latin typeface="Cambria Math" panose="02040503050406030204" pitchFamily="18" charset="0"/>
                          </a:rPr>
                          <m:t>83</m:t>
                        </m:r>
                      </m:e>
                      <m:sup>
                        <m:r>
                          <a:rPr lang="vi-VN" sz="2000" b="0" i="0" dirty="0" smtClean="0">
                            <a:latin typeface="Cambria Math" panose="02040503050406030204" pitchFamily="18" charset="0"/>
                          </a:rPr>
                          <m:t>0</m:t>
                        </m:r>
                      </m:sup>
                    </m:sSup>
                  </m:oMath>
                </a14:m>
                <a:endParaRPr lang="vi-VN" sz="2000" b="0" dirty="0">
                  <a:latin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F8838273-0FED-4418-BB1F-37B94C53669B}"/>
                  </a:ext>
                </a:extLst>
              </p:cNvPr>
              <p:cNvSpPr txBox="1">
                <a:spLocks noRot="1" noChangeAspect="1" noMove="1" noResize="1" noEditPoints="1" noAdjustHandles="1" noChangeArrowheads="1" noChangeShapeType="1" noTextEdit="1"/>
              </p:cNvSpPr>
              <p:nvPr/>
            </p:nvSpPr>
            <p:spPr>
              <a:xfrm>
                <a:off x="1313895" y="2476870"/>
                <a:ext cx="10715349" cy="4078424"/>
              </a:xfrm>
              <a:prstGeom prst="rect">
                <a:avLst/>
              </a:prstGeom>
              <a:blipFill>
                <a:blip r:embed="rId2"/>
                <a:stretch>
                  <a:fillRect l="-626"/>
                </a:stretch>
              </a:blipFill>
            </p:spPr>
            <p:txBody>
              <a:bodyPr/>
              <a:lstStyle/>
              <a:p>
                <a:r>
                  <a:rPr lang="vi-VN">
                    <a:noFill/>
                  </a:rPr>
                  <a:t> </a:t>
                </a:r>
              </a:p>
            </p:txBody>
          </p:sp>
        </mc:Fallback>
      </mc:AlternateContent>
    </p:spTree>
    <p:extLst>
      <p:ext uri="{BB962C8B-B14F-4D97-AF65-F5344CB8AC3E}">
        <p14:creationId xmlns:p14="http://schemas.microsoft.com/office/powerpoint/2010/main" val="240194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209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Monochromatic light of wavelength 580 nm passes through a single slit and the diffraction pattern is observed on a screen. Both the source and screen are far enough from the slit for Fraunhofer diffraction to apply. If the first diffraction minima are at </a:t>
                </a:r>
                <a14:m>
                  <m:oMath xmlns:m="http://schemas.openxmlformats.org/officeDocument/2006/math">
                    <m:r>
                      <a:rPr lang="en-US" sz="2000" b="0" i="1" smtClean="0">
                        <a:latin typeface="Cambria Math" panose="02040503050406030204" pitchFamily="18" charset="0"/>
                        <a:cs typeface="Times New Roman" panose="02020603050405020304" pitchFamily="18" charset="0"/>
                      </a:rPr>
                      <m:t>± </m:t>
                    </m:r>
                    <m:r>
                      <a:rPr lang="en-US" sz="2000" dirty="0" smtClean="0">
                        <a:latin typeface="Cambria Math" panose="02040503050406030204" pitchFamily="18" charset="0"/>
                      </a:rPr>
                      <m:t>9</m:t>
                    </m:r>
                    <m:sSup>
                      <m:sSupPr>
                        <m:ctrlPr>
                          <a:rPr lang="en-US" sz="2000" i="1" dirty="0">
                            <a:latin typeface="Cambria Math" panose="02040503050406030204" pitchFamily="18" charset="0"/>
                          </a:rPr>
                        </m:ctrlPr>
                      </m:sSupPr>
                      <m:e>
                        <m:r>
                          <a:rPr lang="en-US" sz="2000" b="0" i="0" dirty="0" smtClean="0">
                            <a:latin typeface="Cambria Math" panose="02040503050406030204" pitchFamily="18" charset="0"/>
                          </a:rPr>
                          <m:t>0</m:t>
                        </m:r>
                      </m:e>
                      <m:sup>
                        <m:r>
                          <a:rPr lang="en-US" sz="2000" i="0" dirty="0">
                            <a:latin typeface="Cambria Math" panose="02040503050406030204" pitchFamily="18" charset="0"/>
                          </a:rPr>
                          <m:t>0</m:t>
                        </m:r>
                      </m:sup>
                    </m:sSup>
                    <m:r>
                      <a:rPr lang="en-US" sz="2000" b="0" i="1" dirty="0" smtClean="0">
                        <a:latin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so the central maximum completely fills the screen, what is the width of the slit ?</a:t>
                </a:r>
              </a:p>
              <a:p>
                <a:pPr algn="r"/>
                <a:r>
                  <a:rPr lang="en-US" sz="2000" dirty="0">
                    <a:latin typeface="Times New Roman" panose="02020603050405020304" pitchFamily="18" charset="0"/>
                    <a:cs typeface="Times New Roman" panose="02020603050405020304" pitchFamily="18" charset="0"/>
                  </a:rPr>
                  <a:t>[July – 2014]</a:t>
                </a:r>
              </a:p>
            </p:txBody>
          </p:sp>
        </mc:Choice>
        <mc:Fallback xmlns="">
          <p:sp>
            <p:nvSpPr>
              <p:cNvPr id="7" name="Hình chữ nhật: Góc Tròn 6">
                <a:extLst>
                  <a:ext uri="{FF2B5EF4-FFF2-40B4-BE49-F238E27FC236}">
                    <a16:creationId xmlns:a16="http://schemas.microsoft.com/office/drawing/2014/main" id="{C7B86AF1-4D3A-4439-8B13-4DC66C2E676B}"/>
                  </a:ext>
                </a:extLst>
              </p:cNvPr>
              <p:cNvSpPr>
                <a:spLocks noRot="1" noChangeAspect="1" noMove="1" noResize="1" noEditPoints="1" noAdjustHandles="1" noChangeArrowheads="1" noChangeShapeType="1" noTextEdit="1"/>
              </p:cNvSpPr>
              <p:nvPr/>
            </p:nvSpPr>
            <p:spPr>
              <a:xfrm>
                <a:off x="1117846" y="106530"/>
                <a:ext cx="10911398" cy="2095132"/>
              </a:xfrm>
              <a:prstGeom prst="roundRect">
                <a:avLst/>
              </a:prstGeom>
              <a:blipFill>
                <a:blip r:embed="rId2"/>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98A3406F-6F70-4F36-BF9E-0A01E8A93A8A}"/>
                  </a:ext>
                </a:extLst>
              </p:cNvPr>
              <p:cNvSpPr txBox="1"/>
              <p:nvPr/>
            </p:nvSpPr>
            <p:spPr>
              <a:xfrm>
                <a:off x="1305017" y="2432482"/>
                <a:ext cx="10493406" cy="3544112"/>
              </a:xfrm>
              <a:prstGeom prst="rect">
                <a:avLst/>
              </a:prstGeom>
              <a:noFill/>
            </p:spPr>
            <p:txBody>
              <a:bodyPr wrap="square" rtlCol="0">
                <a:spAutoFit/>
              </a:bodyPr>
              <a:lstStyle/>
              <a:p>
                <a:r>
                  <a:rPr lang="vi-VN" sz="2800" dirty="0">
                    <a:latin typeface="Times New Roman" panose="02020603050405020304" pitchFamily="18" charset="0"/>
                    <a:cs typeface="Times New Roman" panose="02020603050405020304" pitchFamily="18" charset="0"/>
                  </a:rPr>
                  <a:t>The </a:t>
                </a:r>
                <a:r>
                  <a:rPr lang="vi-VN" sz="2800" dirty="0" err="1">
                    <a:latin typeface="Times New Roman" panose="02020603050405020304" pitchFamily="18" charset="0"/>
                    <a:cs typeface="Times New Roman" panose="02020603050405020304" pitchFamily="18" charset="0"/>
                  </a:rPr>
                  <a:t>angular</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position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of</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first</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diffraction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minima</a:t>
                </a:r>
                <a:r>
                  <a:rPr lang="vi-VN" sz="28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vi-VN" sz="2800" i="1">
                          <a:latin typeface="Cambria Math" panose="02040503050406030204" pitchFamily="18" charset="0"/>
                        </a:rPr>
                        <m:t>𝑠𝑖𝑛</m:t>
                      </m:r>
                      <m:r>
                        <a:rPr lang="vi-VN" sz="2800" i="1">
                          <a:latin typeface="Cambria Math" panose="02040503050406030204" pitchFamily="18" charset="0"/>
                        </a:rPr>
                        <m:t>𝜃</m:t>
                      </m:r>
                      <m:r>
                        <a:rPr lang="vi-VN" sz="2800" i="1">
                          <a:latin typeface="Cambria Math" panose="02040503050406030204" pitchFamily="18" charset="0"/>
                        </a:rPr>
                        <m:t>=</m:t>
                      </m:r>
                      <m:f>
                        <m:fPr>
                          <m:ctrlPr>
                            <a:rPr lang="vi-VN" sz="2800" i="1">
                              <a:latin typeface="Cambria Math" panose="02040503050406030204" pitchFamily="18" charset="0"/>
                            </a:rPr>
                          </m:ctrlPr>
                        </m:fPr>
                        <m:num>
                          <m:r>
                            <a:rPr lang="en-US" sz="2800" i="1">
                              <a:latin typeface="Cambria Math" panose="02040503050406030204" pitchFamily="18" charset="0"/>
                            </a:rPr>
                            <m:t>𝜆</m:t>
                          </m:r>
                        </m:num>
                        <m:den>
                          <m:r>
                            <a:rPr lang="vi-VN" sz="2800" i="1">
                              <a:latin typeface="Cambria Math" panose="02040503050406030204" pitchFamily="18" charset="0"/>
                            </a:rPr>
                            <m:t>𝑎</m:t>
                          </m:r>
                        </m:den>
                      </m:f>
                    </m:oMath>
                  </m:oMathPara>
                </a14:m>
                <a:endParaRPr lang="vi-VN" sz="2800" dirty="0">
                  <a:latin typeface="Times New Roman" panose="02020603050405020304" pitchFamily="18" charset="0"/>
                </a:endParaRPr>
              </a:p>
              <a:p>
                <a:r>
                  <a:rPr lang="vi-VN" sz="2800" dirty="0" err="1">
                    <a:latin typeface="Times New Roman" panose="02020603050405020304" pitchFamily="18" charset="0"/>
                    <a:cs typeface="Times New Roman" panose="02020603050405020304" pitchFamily="18" charset="0"/>
                  </a:rPr>
                  <a:t>Since</a:t>
                </a:r>
                <a:r>
                  <a:rPr lang="vi-VN" sz="2800" dirty="0">
                    <a:latin typeface="Times New Roman" panose="02020603050405020304" pitchFamily="18" charset="0"/>
                    <a:cs typeface="Times New Roman" panose="02020603050405020304" pitchFamily="18" charset="0"/>
                  </a:rPr>
                  <a:t> </a:t>
                </a:r>
                <a14:m>
                  <m:oMath xmlns:m="http://schemas.openxmlformats.org/officeDocument/2006/math">
                    <m:r>
                      <a:rPr lang="vi-VN" sz="2800" i="1">
                        <a:latin typeface="Cambria Math" panose="02040503050406030204" pitchFamily="18" charset="0"/>
                      </a:rPr>
                      <m:t>𝜃</m:t>
                    </m:r>
                    <m:r>
                      <a:rPr lang="vi-VN" sz="2800" b="0" i="1" smtClean="0">
                        <a:latin typeface="Cambria Math" panose="02040503050406030204" pitchFamily="18" charset="0"/>
                      </a:rPr>
                      <m:t>=</m:t>
                    </m:r>
                  </m:oMath>
                </a14:m>
                <a:r>
                  <a:rPr lang="vi-VN" sz="2800" dirty="0"/>
                  <a:t> </a:t>
                </a:r>
                <a14:m>
                  <m:oMath xmlns:m="http://schemas.openxmlformats.org/officeDocument/2006/math">
                    <m:sSup>
                      <m:sSupPr>
                        <m:ctrlPr>
                          <a:rPr lang="vi-VN" sz="2800" i="1" dirty="0">
                            <a:latin typeface="Cambria Math" panose="02040503050406030204" pitchFamily="18" charset="0"/>
                          </a:rPr>
                        </m:ctrlPr>
                      </m:sSupPr>
                      <m:e>
                        <m:r>
                          <a:rPr lang="vi-VN" sz="2800" b="0" i="0" dirty="0" smtClean="0">
                            <a:latin typeface="Cambria Math" panose="02040503050406030204" pitchFamily="18" charset="0"/>
                          </a:rPr>
                          <m:t>90</m:t>
                        </m:r>
                      </m:e>
                      <m:sup>
                        <m:r>
                          <a:rPr lang="vi-VN" sz="2800" dirty="0">
                            <a:latin typeface="Cambria Math" panose="02040503050406030204" pitchFamily="18" charset="0"/>
                          </a:rPr>
                          <m:t>0</m:t>
                        </m:r>
                      </m:sup>
                    </m:sSup>
                    <m:r>
                      <a:rPr lang="vi-VN" sz="2800" b="0" i="1" dirty="0" smtClean="0">
                        <a:latin typeface="Cambria Math" panose="02040503050406030204" pitchFamily="18" charset="0"/>
                      </a:rPr>
                      <m:t> </m:t>
                    </m:r>
                    <m:r>
                      <a:rPr lang="vi-VN" sz="2800" b="0" i="1" dirty="0" smtClean="0">
                        <a:latin typeface="Cambria Math" panose="02040503050406030204" pitchFamily="18" charset="0"/>
                        <a:sym typeface="Wingdings" panose="05000000000000000000" pitchFamily="2" charset="2"/>
                      </a:rPr>
                      <m:t></m:t>
                    </m:r>
                    <m:r>
                      <a:rPr lang="vi-VN" sz="2800" b="0" i="1" dirty="0" smtClean="0">
                        <a:latin typeface="Cambria Math" panose="02040503050406030204" pitchFamily="18" charset="0"/>
                        <a:sym typeface="Wingdings" panose="05000000000000000000" pitchFamily="2" charset="2"/>
                      </a:rPr>
                      <m:t>𝑠𝑖𝑛</m:t>
                    </m:r>
                    <m:sSup>
                      <m:sSupPr>
                        <m:ctrlPr>
                          <a:rPr lang="vi-VN" sz="2800" i="1" dirty="0">
                            <a:latin typeface="Cambria Math" panose="02040503050406030204" pitchFamily="18" charset="0"/>
                          </a:rPr>
                        </m:ctrlPr>
                      </m:sSupPr>
                      <m:e>
                        <m:r>
                          <a:rPr lang="vi-VN" sz="2800" dirty="0">
                            <a:latin typeface="Cambria Math" panose="02040503050406030204" pitchFamily="18" charset="0"/>
                          </a:rPr>
                          <m:t>90</m:t>
                        </m:r>
                      </m:e>
                      <m:sup>
                        <m:r>
                          <a:rPr lang="vi-VN" sz="2800" dirty="0">
                            <a:latin typeface="Cambria Math" panose="02040503050406030204" pitchFamily="18" charset="0"/>
                          </a:rPr>
                          <m:t>0</m:t>
                        </m:r>
                      </m:sup>
                    </m:sSup>
                    <m:r>
                      <a:rPr lang="vi-VN" sz="2800" b="0" i="1" dirty="0" smtClean="0">
                        <a:latin typeface="Cambria Math" panose="02040503050406030204" pitchFamily="18" charset="0"/>
                      </a:rPr>
                      <m:t>=</m:t>
                    </m:r>
                    <m:f>
                      <m:fPr>
                        <m:ctrlPr>
                          <a:rPr lang="vi-VN" sz="2800" i="1">
                            <a:latin typeface="Cambria Math" panose="02040503050406030204" pitchFamily="18" charset="0"/>
                          </a:rPr>
                        </m:ctrlPr>
                      </m:fPr>
                      <m:num>
                        <m:r>
                          <a:rPr lang="en-US" sz="2800" i="1">
                            <a:latin typeface="Cambria Math" panose="02040503050406030204" pitchFamily="18" charset="0"/>
                          </a:rPr>
                          <m:t>𝜆</m:t>
                        </m:r>
                      </m:num>
                      <m:den>
                        <m:r>
                          <a:rPr lang="vi-VN" sz="2800" i="1">
                            <a:latin typeface="Cambria Math" panose="02040503050406030204" pitchFamily="18" charset="0"/>
                          </a:rPr>
                          <m:t>𝑎</m:t>
                        </m:r>
                      </m:den>
                    </m:f>
                    <m:r>
                      <a:rPr lang="vi-VN" sz="2800" b="0" i="1" smtClean="0">
                        <a:latin typeface="Cambria Math" panose="02040503050406030204" pitchFamily="18" charset="0"/>
                      </a:rPr>
                      <m:t>=</m:t>
                    </m:r>
                    <m:r>
                      <a:rPr lang="vi-VN" sz="2800" b="0" i="1" smtClean="0">
                        <a:latin typeface="Cambria Math" panose="02040503050406030204" pitchFamily="18" charset="0"/>
                      </a:rPr>
                      <m:t>1</m:t>
                    </m:r>
                  </m:oMath>
                </a14:m>
                <a:endParaRPr lang="vi-VN" sz="2800" b="0" i="1" dirty="0">
                  <a:latin typeface="Cambria Math" panose="02040503050406030204" pitchFamily="18" charset="0"/>
                </a:endParaRPr>
              </a:p>
              <a:p>
                <a:pPr marL="285750" indent="-285750">
                  <a:buFont typeface="Wingdings" panose="05000000000000000000" pitchFamily="2" charset="2"/>
                  <a:buChar char="ð"/>
                </a:pPr>
                <a14:m>
                  <m:oMath xmlns:m="http://schemas.openxmlformats.org/officeDocument/2006/math">
                    <m:r>
                      <a:rPr lang="vi-VN" sz="2800" b="0" i="1" smtClean="0">
                        <a:latin typeface="Cambria Math" panose="02040503050406030204" pitchFamily="18" charset="0"/>
                        <a:sym typeface="Wingdings" panose="05000000000000000000" pitchFamily="2" charset="2"/>
                      </a:rPr>
                      <m:t>𝑎</m:t>
                    </m:r>
                    <m:r>
                      <a:rPr lang="vi-VN" sz="2800" b="0" i="1" smtClean="0">
                        <a:latin typeface="Cambria Math" panose="02040503050406030204" pitchFamily="18" charset="0"/>
                        <a:sym typeface="Wingdings" panose="05000000000000000000" pitchFamily="2" charset="2"/>
                      </a:rPr>
                      <m:t>=</m:t>
                    </m:r>
                    <m:r>
                      <a:rPr lang="en-US" sz="2800" i="1">
                        <a:latin typeface="Cambria Math" panose="02040503050406030204" pitchFamily="18" charset="0"/>
                      </a:rPr>
                      <m:t>𝜆</m:t>
                    </m:r>
                    <m:r>
                      <a:rPr lang="en-US" sz="2800" b="0" i="1" smtClean="0">
                        <a:latin typeface="Cambria Math" panose="02040503050406030204" pitchFamily="18" charset="0"/>
                      </a:rPr>
                      <m:t>=</m:t>
                    </m:r>
                    <m:r>
                      <a:rPr lang="en-US" sz="2800" b="0" i="1" smtClean="0">
                        <a:latin typeface="Cambria Math" panose="02040503050406030204" pitchFamily="18" charset="0"/>
                      </a:rPr>
                      <m:t>580</m:t>
                    </m:r>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𝑛𝑚</m:t>
                        </m:r>
                      </m:e>
                    </m:d>
                  </m:oMath>
                </a14:m>
                <a:endParaRPr lang="en-US" sz="2800" i="1" dirty="0">
                  <a:latin typeface="Cambria Math" panose="02040503050406030204" pitchFamily="18" charset="0"/>
                </a:endParaRPr>
              </a:p>
              <a:p>
                <a:r>
                  <a:rPr lang="en-US" sz="2800" b="0" dirty="0">
                    <a:latin typeface="Times New Roman" panose="02020603050405020304" pitchFamily="18" charset="0"/>
                    <a:cs typeface="Times New Roman" panose="02020603050405020304" pitchFamily="18" charset="0"/>
                  </a:rPr>
                  <a:t>Conclusion: When </a:t>
                </a:r>
                <a14:m>
                  <m:oMath xmlns:m="http://schemas.openxmlformats.org/officeDocument/2006/math">
                    <m:r>
                      <a:rPr lang="vi-VN" sz="2800" i="1">
                        <a:latin typeface="Cambria Math" panose="02040503050406030204" pitchFamily="18" charset="0"/>
                        <a:sym typeface="Wingdings" panose="05000000000000000000" pitchFamily="2" charset="2"/>
                      </a:rPr>
                      <m:t>𝑎</m:t>
                    </m:r>
                    <m:r>
                      <a:rPr lang="vi-VN" sz="2800" i="1">
                        <a:latin typeface="Cambria Math" panose="02040503050406030204" pitchFamily="18" charset="0"/>
                        <a:sym typeface="Wingdings" panose="05000000000000000000" pitchFamily="2" charset="2"/>
                      </a:rPr>
                      <m:t>=</m:t>
                    </m:r>
                    <m:r>
                      <a:rPr lang="en-US" sz="2800" i="1">
                        <a:latin typeface="Cambria Math" panose="02040503050406030204" pitchFamily="18" charset="0"/>
                      </a:rPr>
                      <m:t>𝜆</m:t>
                    </m:r>
                  </m:oMath>
                </a14:m>
                <a:r>
                  <a:rPr lang="en-US" sz="2800" b="0" dirty="0">
                    <a:latin typeface="Times New Roman" panose="02020603050405020304" pitchFamily="18" charset="0"/>
                    <a:cs typeface="Times New Roman" panose="02020603050405020304" pitchFamily="18" charset="0"/>
                  </a:rPr>
                  <a:t>, the central maximum completely fills the screen </a:t>
                </a:r>
                <a:r>
                  <a:rPr lang="en-US" sz="2800" b="0" dirty="0">
                    <a:latin typeface="Times New Roman" panose="02020603050405020304" pitchFamily="18" charset="0"/>
                    <a:cs typeface="Times New Roman" panose="02020603050405020304" pitchFamily="18" charset="0"/>
                    <a:sym typeface="Wingdings" panose="05000000000000000000" pitchFamily="2" charset="2"/>
                  </a:rPr>
                  <a:t></a:t>
                </a:r>
                <a:r>
                  <a:rPr lang="en-US" sz="2800" b="0" dirty="0">
                    <a:latin typeface="Times New Roman" panose="02020603050405020304" pitchFamily="18" charset="0"/>
                    <a:cs typeface="Times New Roman" panose="02020603050405020304" pitchFamily="18" charset="0"/>
                  </a:rPr>
                  <a:t> Cannot see the fringe pattern</a:t>
                </a:r>
                <a:endParaRPr lang="vi-VN" sz="28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 </m:t>
                      </m:r>
                    </m:oMath>
                  </m:oMathPara>
                </a14:m>
                <a:endParaRPr lang="vi-VN" dirty="0">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98A3406F-6F70-4F36-BF9E-0A01E8A93A8A}"/>
                  </a:ext>
                </a:extLst>
              </p:cNvPr>
              <p:cNvSpPr txBox="1">
                <a:spLocks noRot="1" noChangeAspect="1" noMove="1" noResize="1" noEditPoints="1" noAdjustHandles="1" noChangeArrowheads="1" noChangeShapeType="1" noTextEdit="1"/>
              </p:cNvSpPr>
              <p:nvPr/>
            </p:nvSpPr>
            <p:spPr>
              <a:xfrm>
                <a:off x="1305017" y="2432482"/>
                <a:ext cx="10493406" cy="3544112"/>
              </a:xfrm>
              <a:prstGeom prst="rect">
                <a:avLst/>
              </a:prstGeom>
              <a:blipFill>
                <a:blip r:embed="rId3"/>
                <a:stretch>
                  <a:fillRect l="-1162" t="-1721"/>
                </a:stretch>
              </a:blipFill>
            </p:spPr>
            <p:txBody>
              <a:bodyPr/>
              <a:lstStyle/>
              <a:p>
                <a:r>
                  <a:rPr lang="vi-VN">
                    <a:noFill/>
                  </a:rPr>
                  <a:t> </a:t>
                </a:r>
              </a:p>
            </p:txBody>
          </p:sp>
        </mc:Fallback>
      </mc:AlternateContent>
    </p:spTree>
    <p:extLst>
      <p:ext uri="{BB962C8B-B14F-4D97-AF65-F5344CB8AC3E}">
        <p14:creationId xmlns:p14="http://schemas.microsoft.com/office/powerpoint/2010/main" val="243469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371600" y="685800"/>
            <a:ext cx="9601200" cy="832282"/>
          </a:xfrm>
        </p:spPr>
        <p:txBody>
          <a:bodyPr>
            <a:normAutofit fontScale="90000"/>
          </a:bodyPr>
          <a:lstStyle/>
          <a:p>
            <a:r>
              <a:rPr lang="vi-VN" sz="3600" dirty="0"/>
              <a:t>3. </a:t>
            </a:r>
            <a:r>
              <a:rPr lang="vi-VN" sz="3600" dirty="0" err="1"/>
              <a:t>Diffraction</a:t>
            </a:r>
            <a:br>
              <a:rPr lang="vi-VN" sz="3200" dirty="0"/>
            </a:br>
            <a:r>
              <a:rPr lang="vi-VN" sz="2700" dirty="0"/>
              <a:t>3.2 </a:t>
            </a:r>
            <a:r>
              <a:rPr lang="vi-VN" sz="2700" dirty="0" err="1"/>
              <a:t>Diffraction</a:t>
            </a:r>
            <a:r>
              <a:rPr lang="vi-VN" sz="2700" dirty="0"/>
              <a:t> </a:t>
            </a:r>
            <a:r>
              <a:rPr lang="vi-VN" sz="2700" dirty="0" err="1"/>
              <a:t>grating</a:t>
            </a:r>
            <a:endParaRPr lang="vi-VN" sz="2700" dirty="0"/>
          </a:p>
        </p:txBody>
      </p:sp>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89BD4455-AA7F-4A66-A042-BD9017EF867C}"/>
                  </a:ext>
                </a:extLst>
              </p:cNvPr>
              <p:cNvSpPr>
                <a:spLocks noGrp="1"/>
              </p:cNvSpPr>
              <p:nvPr>
                <p:ph idx="1"/>
              </p:nvPr>
            </p:nvSpPr>
            <p:spPr>
              <a:xfrm>
                <a:off x="1371600" y="1762218"/>
                <a:ext cx="5766047" cy="3581400"/>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Consider a large number of splits, all with the same width a and spaced equal distances d between centers</a:t>
                </a:r>
                <a:endParaRPr lang="vi-VN"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The condition for maximum intensity: </a:t>
                </a:r>
                <a:endParaRPr lang="vi-VN" sz="2800" dirty="0">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r>
                      <a:rPr lang="vi-VN" sz="2800" i="1">
                        <a:latin typeface="Cambria Math" panose="02040503050406030204" pitchFamily="18" charset="0"/>
                      </a:rPr>
                      <m:t>𝑑𝑠𝑖𝑛</m:t>
                    </m:r>
                    <m:r>
                      <a:rPr lang="vi-VN" sz="2800" i="1">
                        <a:latin typeface="Cambria Math" panose="02040503050406030204" pitchFamily="18" charset="0"/>
                      </a:rPr>
                      <m:t>𝜃</m:t>
                    </m:r>
                    <m:r>
                      <a:rPr lang="vi-VN" sz="2800" i="1">
                        <a:latin typeface="Cambria Math" panose="02040503050406030204" pitchFamily="18" charset="0"/>
                      </a:rPr>
                      <m:t>=</m:t>
                    </m:r>
                    <m:r>
                      <a:rPr lang="vi-VN" sz="2800" i="1">
                        <a:latin typeface="Cambria Math" panose="02040503050406030204" pitchFamily="18" charset="0"/>
                      </a:rPr>
                      <m:t>𝑚</m:t>
                    </m:r>
                    <m:r>
                      <a:rPr lang="en-US" sz="2800" i="1">
                        <a:latin typeface="Cambria Math" panose="02040503050406030204" pitchFamily="18" charset="0"/>
                      </a:rPr>
                      <m:t>𝜆</m:t>
                    </m:r>
                  </m:oMath>
                </a14:m>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(m =1,2,3,…)</a:t>
                </a:r>
                <a:endParaRPr lang="vi-VN"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(d: grating spacing)</a:t>
                </a:r>
                <a:endParaRPr lang="vi-VN" sz="2800" dirty="0">
                  <a:latin typeface="Times New Roman" panose="02020603050405020304" pitchFamily="18" charset="0"/>
                  <a:cs typeface="Times New Roman" panose="02020603050405020304" pitchFamily="18" charset="0"/>
                </a:endParaRPr>
              </a:p>
              <a:p>
                <a:pPr marL="0" indent="0">
                  <a:buNone/>
                </a:pPr>
                <a:endParaRPr lang="vi-VN" sz="2800" dirty="0"/>
              </a:p>
              <a:p>
                <a:pPr marL="0" indent="0">
                  <a:buNone/>
                </a:pPr>
                <a:endParaRPr lang="vi-VN" sz="2800" dirty="0">
                  <a:latin typeface="Times New Roman" panose="02020603050405020304" pitchFamily="18" charset="0"/>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89BD4455-AA7F-4A66-A042-BD9017EF867C}"/>
                  </a:ext>
                </a:extLst>
              </p:cNvPr>
              <p:cNvSpPr>
                <a:spLocks noGrp="1" noRot="1" noChangeAspect="1" noMove="1" noResize="1" noEditPoints="1" noAdjustHandles="1" noChangeArrowheads="1" noChangeShapeType="1" noTextEdit="1"/>
              </p:cNvSpPr>
              <p:nvPr>
                <p:ph idx="1"/>
              </p:nvPr>
            </p:nvSpPr>
            <p:spPr>
              <a:xfrm>
                <a:off x="1371600" y="1762218"/>
                <a:ext cx="5766047" cy="3581400"/>
              </a:xfrm>
              <a:blipFill>
                <a:blip r:embed="rId2"/>
                <a:stretch>
                  <a:fillRect l="-2114" t="-2381" r="-951"/>
                </a:stretch>
              </a:blipFill>
            </p:spPr>
            <p:txBody>
              <a:bodyPr/>
              <a:lstStyle/>
              <a:p>
                <a:r>
                  <a:rPr lang="vi-VN">
                    <a:noFill/>
                  </a:rPr>
                  <a:t> </a:t>
                </a:r>
              </a:p>
            </p:txBody>
          </p:sp>
        </mc:Fallback>
      </mc:AlternateContent>
      <p:pic>
        <p:nvPicPr>
          <p:cNvPr id="7" name="Picture 9">
            <a:extLst>
              <a:ext uri="{FF2B5EF4-FFF2-40B4-BE49-F238E27FC236}">
                <a16:creationId xmlns:a16="http://schemas.microsoft.com/office/drawing/2014/main" id="{7AEBDC5F-F381-4C24-90DC-8F59C95BBD5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13952" y="1710801"/>
            <a:ext cx="4455535" cy="3482635"/>
          </a:xfrm>
          <a:prstGeom prst="rect">
            <a:avLst/>
          </a:prstGeom>
          <a:noFill/>
          <a:ln>
            <a:noFill/>
          </a:ln>
          <a:extLst/>
        </p:spPr>
      </p:pic>
    </p:spTree>
    <p:extLst>
      <p:ext uri="{BB962C8B-B14F-4D97-AF65-F5344CB8AC3E}">
        <p14:creationId xmlns:p14="http://schemas.microsoft.com/office/powerpoint/2010/main" val="40766198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209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A beam of light of wavelength 541 nm is incident on a diffraction grating that has 400 grooves/mm</a:t>
            </a:r>
          </a:p>
          <a:p>
            <a:pPr marL="457200" indent="-457200">
              <a:buAutoNum type="alphaLcParenR"/>
            </a:pPr>
            <a:r>
              <a:rPr lang="en-US" sz="2000" dirty="0">
                <a:latin typeface="Times New Roman" panose="02020603050405020304" pitchFamily="18" charset="0"/>
                <a:cs typeface="Times New Roman" panose="02020603050405020304" pitchFamily="18" charset="0"/>
              </a:rPr>
              <a:t>Determine the angle of the second-order ray</a:t>
            </a:r>
          </a:p>
          <a:p>
            <a:pPr marL="457200" indent="-457200">
              <a:buAutoNum type="alphaLcParenR"/>
            </a:pPr>
            <a:r>
              <a:rPr lang="en-US" sz="2000" dirty="0">
                <a:latin typeface="Times New Roman" panose="02020603050405020304" pitchFamily="18" charset="0"/>
                <a:cs typeface="Times New Roman" panose="02020603050405020304" pitchFamily="18" charset="0"/>
              </a:rPr>
              <a:t>If the entire apparatus is immersed in water, what is the new second-order angle of diffraction ?</a:t>
            </a:r>
          </a:p>
          <a:p>
            <a:pPr algn="r"/>
            <a:r>
              <a:rPr lang="en-US" sz="2000" dirty="0">
                <a:latin typeface="Times New Roman" panose="02020603050405020304" pitchFamily="18" charset="0"/>
                <a:cs typeface="Times New Roman" panose="02020603050405020304" pitchFamily="18" charset="0"/>
              </a:rPr>
              <a:t>[April – 2018]</a:t>
            </a: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612ACB14-47BC-4289-98CC-6BBACF5E72C7}"/>
                  </a:ext>
                </a:extLst>
              </p:cNvPr>
              <p:cNvSpPr txBox="1"/>
              <p:nvPr/>
            </p:nvSpPr>
            <p:spPr>
              <a:xfrm>
                <a:off x="1340528" y="2476870"/>
                <a:ext cx="10422385" cy="3573542"/>
              </a:xfrm>
              <a:prstGeom prst="rect">
                <a:avLst/>
              </a:prstGeom>
              <a:noFill/>
            </p:spPr>
            <p:txBody>
              <a:bodyPr wrap="square" rtlCol="0">
                <a:spAutoFit/>
              </a:bodyPr>
              <a:lstStyle/>
              <a:p>
                <a:pPr marL="342900" indent="-342900">
                  <a:buAutoNum type="alphaLcParenR"/>
                </a:pPr>
                <a:r>
                  <a:rPr lang="vi-VN" sz="2000" dirty="0">
                    <a:latin typeface="Times New Roman" panose="02020603050405020304" pitchFamily="18" charset="0"/>
                    <a:cs typeface="Times New Roman" panose="02020603050405020304" pitchFamily="18" charset="0"/>
                  </a:rPr>
                  <a:t>The </a:t>
                </a:r>
                <a:r>
                  <a:rPr lang="vi-VN" sz="2000" dirty="0" err="1">
                    <a:latin typeface="Times New Roman" panose="02020603050405020304" pitchFamily="18" charset="0"/>
                    <a:cs typeface="Times New Roman" panose="02020603050405020304" pitchFamily="18" charset="0"/>
                  </a:rPr>
                  <a:t>grating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spacing</a:t>
                </a:r>
                <a:r>
                  <a:rPr lang="vi-VN" sz="2000" dirty="0">
                    <a:latin typeface="Times New Roman" panose="02020603050405020304" pitchFamily="18" charset="0"/>
                    <a:cs typeface="Times New Roman" panose="02020603050405020304" pitchFamily="18" charset="0"/>
                  </a:rPr>
                  <a:t>: </a:t>
                </a:r>
                <a14:m>
                  <m:oMath xmlns:m="http://schemas.openxmlformats.org/officeDocument/2006/math">
                    <m:r>
                      <a:rPr lang="vi-VN" sz="2000" b="0" i="1" smtClean="0">
                        <a:latin typeface="Cambria Math" panose="02040503050406030204" pitchFamily="18" charset="0"/>
                        <a:cs typeface="Times New Roman" panose="02020603050405020304" pitchFamily="18" charset="0"/>
                      </a:rPr>
                      <m:t>𝑑</m:t>
                    </m:r>
                    <m:r>
                      <a:rPr lang="vi-VN" sz="2000" b="0" i="1" smtClean="0">
                        <a:latin typeface="Cambria Math" panose="02040503050406030204" pitchFamily="18" charset="0"/>
                        <a:cs typeface="Times New Roman" panose="02020603050405020304" pitchFamily="18" charset="0"/>
                      </a:rPr>
                      <m:t>= </m:t>
                    </m:r>
                    <m:f>
                      <m:fPr>
                        <m:ctrlPr>
                          <a:rPr lang="vi-VN" sz="2000" b="0" i="1" smtClean="0">
                            <a:latin typeface="Cambria Math" panose="02040503050406030204" pitchFamily="18" charset="0"/>
                            <a:cs typeface="Times New Roman" panose="02020603050405020304" pitchFamily="18" charset="0"/>
                          </a:rPr>
                        </m:ctrlPr>
                      </m:fPr>
                      <m:num>
                        <m:r>
                          <a:rPr lang="vi-VN" sz="2000" b="0" i="1" smtClean="0">
                            <a:latin typeface="Cambria Math" panose="02040503050406030204" pitchFamily="18" charset="0"/>
                            <a:cs typeface="Times New Roman" panose="02020603050405020304" pitchFamily="18" charset="0"/>
                          </a:rPr>
                          <m:t>1</m:t>
                        </m:r>
                        <m:r>
                          <a:rPr lang="vi-VN" sz="2000" b="0" i="1" smtClean="0">
                            <a:latin typeface="Cambria Math" panose="02040503050406030204" pitchFamily="18" charset="0"/>
                            <a:cs typeface="Times New Roman" panose="02020603050405020304" pitchFamily="18" charset="0"/>
                          </a:rPr>
                          <m:t>𝑚𝑚</m:t>
                        </m:r>
                      </m:num>
                      <m:den>
                        <m:r>
                          <a:rPr lang="vi-VN" sz="2000" b="0" i="1" smtClean="0">
                            <a:latin typeface="Cambria Math" panose="02040503050406030204" pitchFamily="18" charset="0"/>
                            <a:cs typeface="Times New Roman" panose="02020603050405020304" pitchFamily="18" charset="0"/>
                          </a:rPr>
                          <m:t>𝑁𝑢𝑚𝑏𝑒𝑟</m:t>
                        </m:r>
                        <m:r>
                          <a:rPr lang="vi-VN" sz="2000" b="0" i="1" smtClean="0">
                            <a:latin typeface="Cambria Math" panose="02040503050406030204" pitchFamily="18" charset="0"/>
                            <a:cs typeface="Times New Roman" panose="02020603050405020304" pitchFamily="18" charset="0"/>
                          </a:rPr>
                          <m:t> </m:t>
                        </m:r>
                        <m:r>
                          <a:rPr lang="vi-VN" sz="2000" b="0" i="1" smtClean="0">
                            <a:latin typeface="Cambria Math" panose="02040503050406030204" pitchFamily="18" charset="0"/>
                            <a:cs typeface="Times New Roman" panose="02020603050405020304" pitchFamily="18" charset="0"/>
                          </a:rPr>
                          <m:t>𝑜𝑓</m:t>
                        </m:r>
                        <m:r>
                          <a:rPr lang="vi-VN" sz="2000" b="0" i="1" smtClean="0">
                            <a:latin typeface="Cambria Math" panose="02040503050406030204" pitchFamily="18" charset="0"/>
                            <a:cs typeface="Times New Roman" panose="02020603050405020304" pitchFamily="18" charset="0"/>
                          </a:rPr>
                          <m:t> </m:t>
                        </m:r>
                        <m:r>
                          <a:rPr lang="vi-VN" sz="2000" b="0" i="1" smtClean="0">
                            <a:latin typeface="Cambria Math" panose="02040503050406030204" pitchFamily="18" charset="0"/>
                            <a:cs typeface="Times New Roman" panose="02020603050405020304" pitchFamily="18" charset="0"/>
                          </a:rPr>
                          <m:t>𝑔𝑟𝑜𝑜𝑣𝑒𝑠</m:t>
                        </m:r>
                      </m:den>
                    </m:f>
                    <m:r>
                      <a:rPr lang="vi-VN" sz="2000" b="0" i="1" smtClean="0">
                        <a:latin typeface="Cambria Math" panose="02040503050406030204" pitchFamily="18" charset="0"/>
                        <a:cs typeface="Times New Roman" panose="02020603050405020304" pitchFamily="18" charset="0"/>
                      </a:rPr>
                      <m:t>=</m:t>
                    </m:r>
                    <m:f>
                      <m:fPr>
                        <m:ctrlPr>
                          <a:rPr lang="vi-VN" sz="2000" b="0" i="1" smtClean="0">
                            <a:latin typeface="Cambria Math" panose="02040503050406030204" pitchFamily="18" charset="0"/>
                            <a:cs typeface="Times New Roman" panose="02020603050405020304" pitchFamily="18" charset="0"/>
                          </a:rPr>
                        </m:ctrlPr>
                      </m:fPr>
                      <m:num>
                        <m:sSup>
                          <m:sSupPr>
                            <m:ctrlPr>
                              <a:rPr lang="vi-VN" sz="2000" b="0" i="1" smtClean="0">
                                <a:latin typeface="Cambria Math" panose="02040503050406030204" pitchFamily="18" charset="0"/>
                                <a:cs typeface="Times New Roman" panose="02020603050405020304" pitchFamily="18" charset="0"/>
                              </a:rPr>
                            </m:ctrlPr>
                          </m:sSupPr>
                          <m:e>
                            <m:r>
                              <a:rPr lang="vi-VN" sz="2000" b="0" i="1" smtClean="0">
                                <a:latin typeface="Cambria Math" panose="02040503050406030204" pitchFamily="18" charset="0"/>
                                <a:cs typeface="Times New Roman" panose="02020603050405020304" pitchFamily="18" charset="0"/>
                              </a:rPr>
                              <m:t>10</m:t>
                            </m:r>
                          </m:e>
                          <m:sup>
                            <m:r>
                              <a:rPr lang="vi-VN" sz="2000" b="0" i="1" smtClean="0">
                                <a:latin typeface="Cambria Math" panose="02040503050406030204" pitchFamily="18" charset="0"/>
                                <a:cs typeface="Times New Roman" panose="02020603050405020304" pitchFamily="18" charset="0"/>
                              </a:rPr>
                              <m:t>−3</m:t>
                            </m:r>
                          </m:sup>
                        </m:sSup>
                      </m:num>
                      <m:den>
                        <m:r>
                          <a:rPr lang="vi-VN" sz="2000" b="0" i="1" smtClean="0">
                            <a:latin typeface="Cambria Math" panose="02040503050406030204" pitchFamily="18" charset="0"/>
                            <a:cs typeface="Times New Roman" panose="02020603050405020304" pitchFamily="18" charset="0"/>
                          </a:rPr>
                          <m:t>400</m:t>
                        </m:r>
                      </m:den>
                    </m:f>
                    <m:r>
                      <a:rPr lang="vi-VN" sz="2000" b="0" i="1" smtClean="0">
                        <a:latin typeface="Cambria Math" panose="02040503050406030204" pitchFamily="18" charset="0"/>
                        <a:cs typeface="Times New Roman" panose="02020603050405020304" pitchFamily="18" charset="0"/>
                      </a:rPr>
                      <m:t>=2,5</m:t>
                    </m:r>
                    <m:d>
                      <m:dPr>
                        <m:ctrlPr>
                          <a:rPr lang="vi-VN" sz="2000" b="0" i="1" smtClean="0">
                            <a:latin typeface="Cambria Math" panose="02040503050406030204" pitchFamily="18" charset="0"/>
                            <a:cs typeface="Times New Roman" panose="02020603050405020304" pitchFamily="18" charset="0"/>
                          </a:rPr>
                        </m:ctrlPr>
                      </m:dPr>
                      <m:e>
                        <m:r>
                          <a:rPr lang="vi-VN" sz="2000" i="1" dirty="0" smtClean="0">
                            <a:latin typeface="Cambria Math" panose="02040503050406030204" pitchFamily="18" charset="0"/>
                          </a:rPr>
                          <m:t>𝜇</m:t>
                        </m:r>
                        <m:r>
                          <a:rPr lang="vi-VN" sz="2000" i="1" dirty="0" smtClean="0">
                            <a:latin typeface="Cambria Math" panose="02040503050406030204" pitchFamily="18" charset="0"/>
                          </a:rPr>
                          <m:t>𝑚</m:t>
                        </m:r>
                      </m:e>
                    </m:d>
                  </m:oMath>
                </a14:m>
                <a:endParaRPr lang="vi-VN" sz="2000" b="0" dirty="0">
                  <a:latin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The </a:t>
                </a:r>
                <a:r>
                  <a:rPr lang="vi-VN" sz="2000" dirty="0" err="1">
                    <a:latin typeface="Times New Roman" panose="02020603050405020304" pitchFamily="18" charset="0"/>
                    <a:cs typeface="Times New Roman" panose="02020603050405020304" pitchFamily="18" charset="0"/>
                  </a:rPr>
                  <a:t>second-order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angle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of</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diffraction</a:t>
                </a:r>
                <a:r>
                  <a:rPr lang="vi-VN" sz="2000" dirty="0">
                    <a:latin typeface="Times New Roman" panose="02020603050405020304" pitchFamily="18" charset="0"/>
                    <a:cs typeface="Times New Roman" panose="02020603050405020304" pitchFamily="18" charset="0"/>
                  </a:rPr>
                  <a:t> :</a:t>
                </a:r>
              </a:p>
              <a:p>
                <a:pPr/>
                <a14:m>
                  <m:oMathPara xmlns:m="http://schemas.openxmlformats.org/officeDocument/2006/math">
                    <m:oMathParaPr>
                      <m:jc m:val="centerGroup"/>
                    </m:oMathParaPr>
                    <m:oMath xmlns:m="http://schemas.openxmlformats.org/officeDocument/2006/math">
                      <m:r>
                        <a:rPr lang="vi-VN" sz="2000" i="1">
                          <a:latin typeface="Cambria Math" panose="02040503050406030204" pitchFamily="18" charset="0"/>
                        </a:rPr>
                        <m:t>𝑑𝑠𝑖𝑛</m:t>
                      </m:r>
                      <m:r>
                        <a:rPr lang="vi-VN" sz="2000" i="1">
                          <a:latin typeface="Cambria Math" panose="02040503050406030204" pitchFamily="18" charset="0"/>
                        </a:rPr>
                        <m:t>𝜃</m:t>
                      </m:r>
                      <m:r>
                        <a:rPr lang="vi-VN" sz="2000" i="1">
                          <a:latin typeface="Cambria Math" panose="02040503050406030204" pitchFamily="18" charset="0"/>
                        </a:rPr>
                        <m:t>=2</m:t>
                      </m:r>
                      <m:r>
                        <a:rPr lang="en-US" sz="2000" i="1">
                          <a:latin typeface="Cambria Math" panose="02040503050406030204" pitchFamily="18" charset="0"/>
                        </a:rPr>
                        <m:t>𝜆</m:t>
                      </m:r>
                      <m:r>
                        <a:rPr lang="en-US" sz="2000" b="0" i="1" smtClean="0">
                          <a:latin typeface="Cambria Math" panose="02040503050406030204" pitchFamily="18" charset="0"/>
                        </a:rPr>
                        <m:t> </m:t>
                      </m:r>
                      <m:r>
                        <a:rPr lang="en-US" sz="2000" b="0" i="1" smtClean="0">
                          <a:latin typeface="Cambria Math" panose="02040503050406030204" pitchFamily="18" charset="0"/>
                          <a:sym typeface="Wingdings" panose="05000000000000000000" pitchFamily="2" charset="2"/>
                        </a:rPr>
                        <m:t>2,5 . </m:t>
                      </m:r>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sym typeface="Wingdings" panose="05000000000000000000" pitchFamily="2" charset="2"/>
                            </a:rPr>
                            <m:t>10</m:t>
                          </m:r>
                        </m:e>
                        <m:sup>
                          <m:r>
                            <a:rPr lang="en-US" sz="2000" b="0" i="1" smtClean="0">
                              <a:latin typeface="Cambria Math" panose="02040503050406030204" pitchFamily="18" charset="0"/>
                              <a:sym typeface="Wingdings" panose="05000000000000000000" pitchFamily="2" charset="2"/>
                            </a:rPr>
                            <m:t>−6</m:t>
                          </m:r>
                        </m:sup>
                      </m:sSup>
                      <m:r>
                        <a:rPr lang="vi-VN" sz="2000" i="1">
                          <a:latin typeface="Cambria Math" panose="02040503050406030204" pitchFamily="18" charset="0"/>
                        </a:rPr>
                        <m:t>𝑠𝑖𝑛</m:t>
                      </m:r>
                      <m:r>
                        <a:rPr lang="vi-VN" sz="2000" i="1">
                          <a:latin typeface="Cambria Math" panose="02040503050406030204" pitchFamily="18" charset="0"/>
                        </a:rPr>
                        <m:t>𝜃</m:t>
                      </m:r>
                      <m:r>
                        <a:rPr lang="vi-VN" sz="2000" b="0" i="1" smtClean="0">
                          <a:latin typeface="Cambria Math" panose="02040503050406030204" pitchFamily="18" charset="0"/>
                        </a:rPr>
                        <m:t>=2 . </m:t>
                      </m:r>
                      <m:sSup>
                        <m:sSupPr>
                          <m:ctrlPr>
                            <a:rPr lang="vi-VN" sz="2000" b="0" i="1" smtClean="0">
                              <a:latin typeface="Cambria Math" panose="02040503050406030204" pitchFamily="18" charset="0"/>
                            </a:rPr>
                          </m:ctrlPr>
                        </m:sSupPr>
                        <m:e>
                          <m:r>
                            <a:rPr lang="vi-VN" sz="2000" b="0" i="1" smtClean="0">
                              <a:latin typeface="Cambria Math" panose="02040503050406030204" pitchFamily="18" charset="0"/>
                            </a:rPr>
                            <m:t>541.10</m:t>
                          </m:r>
                        </m:e>
                        <m:sup>
                          <m:r>
                            <a:rPr lang="vi-VN" sz="2000" b="0" i="1" smtClean="0">
                              <a:latin typeface="Cambria Math" panose="02040503050406030204" pitchFamily="18" charset="0"/>
                            </a:rPr>
                            <m:t>−9</m:t>
                          </m:r>
                        </m:sup>
                      </m:sSup>
                      <m:r>
                        <a:rPr lang="vi-VN" sz="2000" b="0" i="1" smtClean="0">
                          <a:latin typeface="Cambria Math" panose="02040503050406030204" pitchFamily="18" charset="0"/>
                        </a:rPr>
                        <m:t>⇒</m:t>
                      </m:r>
                      <m:r>
                        <a:rPr lang="vi-VN" sz="2000" i="1">
                          <a:latin typeface="Cambria Math" panose="02040503050406030204" pitchFamily="18" charset="0"/>
                        </a:rPr>
                        <m:t>𝑠𝑖𝑛</m:t>
                      </m:r>
                      <m:r>
                        <a:rPr lang="vi-VN" sz="2000" i="1">
                          <a:latin typeface="Cambria Math" panose="02040503050406030204" pitchFamily="18" charset="0"/>
                        </a:rPr>
                        <m:t>𝜃</m:t>
                      </m:r>
                      <m:r>
                        <a:rPr lang="vi-VN" sz="2000" b="0" i="1" smtClean="0">
                          <a:latin typeface="Cambria Math" panose="02040503050406030204" pitchFamily="18" charset="0"/>
                        </a:rPr>
                        <m:t>=0,4328</m:t>
                      </m:r>
                    </m:oMath>
                  </m:oMathPara>
                </a14:m>
                <a:endParaRPr lang="vi-VN" sz="2000" b="0" dirty="0">
                  <a:latin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ð"/>
                </a:pPr>
                <a14:m>
                  <m:oMath xmlns:m="http://schemas.openxmlformats.org/officeDocument/2006/math">
                    <m:r>
                      <a:rPr lang="vi-VN" sz="2000" i="1">
                        <a:latin typeface="Cambria Math" panose="02040503050406030204" pitchFamily="18" charset="0"/>
                      </a:rPr>
                      <m:t>𝜃</m:t>
                    </m:r>
                    <m:r>
                      <a:rPr lang="vi-VN" sz="2000" i="1">
                        <a:latin typeface="Cambria Math" panose="02040503050406030204" pitchFamily="18" charset="0"/>
                        <a:ea typeface="Cambria Math" panose="02040503050406030204" pitchFamily="18" charset="0"/>
                      </a:rPr>
                      <m:t>≈</m:t>
                    </m:r>
                    <m:sSup>
                      <m:sSupPr>
                        <m:ctrlPr>
                          <a:rPr lang="vi-VN" sz="2000" i="1" dirty="0">
                            <a:latin typeface="Cambria Math" panose="02040503050406030204" pitchFamily="18" charset="0"/>
                          </a:rPr>
                        </m:ctrlPr>
                      </m:sSupPr>
                      <m:e>
                        <m:r>
                          <a:rPr lang="vi-VN" sz="2000" b="0" i="0" dirty="0" smtClean="0">
                            <a:latin typeface="Cambria Math" panose="02040503050406030204" pitchFamily="18" charset="0"/>
                          </a:rPr>
                          <m:t>25,64</m:t>
                        </m:r>
                      </m:e>
                      <m:sup>
                        <m:r>
                          <a:rPr lang="vi-VN" sz="2000" dirty="0">
                            <a:latin typeface="Cambria Math" panose="02040503050406030204" pitchFamily="18" charset="0"/>
                          </a:rPr>
                          <m:t>0</m:t>
                        </m:r>
                      </m:sup>
                    </m:sSup>
                  </m:oMath>
                </a14:m>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b) </a:t>
                </a:r>
                <a:r>
                  <a:rPr lang="vi-VN" sz="2000" dirty="0" err="1">
                    <a:latin typeface="Times New Roman" panose="02020603050405020304" pitchFamily="18" charset="0"/>
                    <a:cs typeface="Times New Roman" panose="02020603050405020304" pitchFamily="18" charset="0"/>
                  </a:rPr>
                  <a:t>When</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entire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apparatus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immersed</a:t>
                </a:r>
                <a:r>
                  <a:rPr lang="vi-VN" sz="2000" dirty="0">
                    <a:latin typeface="Times New Roman" panose="02020603050405020304" pitchFamily="18" charset="0"/>
                    <a:cs typeface="Times New Roman" panose="02020603050405020304" pitchFamily="18" charset="0"/>
                  </a:rPr>
                  <a:t> in </a:t>
                </a:r>
                <a:r>
                  <a:rPr lang="vi-VN" sz="2000" dirty="0" err="1">
                    <a:latin typeface="Times New Roman" panose="02020603050405020304" pitchFamily="18" charset="0"/>
                    <a:cs typeface="Times New Roman" panose="02020603050405020304" pitchFamily="18" charset="0"/>
                  </a:rPr>
                  <a:t>water</a:t>
                </a:r>
                <a:r>
                  <a:rPr lang="vi-VN" sz="2000" dirty="0">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The </a:t>
                </a:r>
                <a:r>
                  <a:rPr lang="vi-VN" sz="2000" dirty="0" err="1">
                    <a:latin typeface="Times New Roman" panose="02020603050405020304" pitchFamily="18" charset="0"/>
                    <a:cs typeface="Times New Roman" panose="02020603050405020304" pitchFamily="18" charset="0"/>
                  </a:rPr>
                  <a:t>wavelength</a:t>
                </a:r>
                <a:r>
                  <a:rPr lang="vi-VN" sz="20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sz="2000" b="0" i="1" smtClean="0">
                            <a:latin typeface="Cambria Math" panose="02040503050406030204" pitchFamily="18" charset="0"/>
                          </a:rPr>
                        </m:ctrlPr>
                      </m:sSupPr>
                      <m:e>
                        <m:r>
                          <a:rPr lang="en-US" sz="2000" i="1">
                            <a:latin typeface="Cambria Math" panose="02040503050406030204" pitchFamily="18" charset="0"/>
                          </a:rPr>
                          <m:t>𝜆</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𝜆</m:t>
                        </m:r>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541 . 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10</m:t>
                            </m:r>
                          </m:e>
                          <m:sup>
                            <m:r>
                              <a:rPr lang="en-US" sz="2000" b="0" i="1" smtClean="0">
                                <a:latin typeface="Cambria Math" panose="02040503050406030204" pitchFamily="18" charset="0"/>
                              </a:rPr>
                              <m:t>−9</m:t>
                            </m:r>
                          </m:sup>
                        </m:sSup>
                      </m:num>
                      <m:den>
                        <m:r>
                          <a:rPr lang="en-US" sz="2000" b="0" i="1" smtClean="0">
                            <a:latin typeface="Cambria Math" panose="02040503050406030204" pitchFamily="18" charset="0"/>
                          </a:rPr>
                          <m:t>1,3333</m:t>
                        </m:r>
                      </m:den>
                    </m:f>
                    <m:r>
                      <a:rPr lang="en-US" sz="2000" b="0" i="1" smtClean="0">
                        <a:latin typeface="Cambria Math" panose="02040503050406030204" pitchFamily="18" charset="0"/>
                      </a:rPr>
                      <m:t>=405,75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𝑛𝑚</m:t>
                        </m:r>
                      </m:e>
                    </m:d>
                  </m:oMath>
                </a14:m>
                <a:endParaRPr lang="en-US" sz="2000" b="0" dirty="0">
                  <a:latin typeface="Times New Roman" panose="02020603050405020304" pitchFamily="18" charset="0"/>
                </a:endParaRPr>
              </a:p>
              <a:p>
                <a:r>
                  <a:rPr lang="en-US" sz="2000" dirty="0">
                    <a:latin typeface="Times New Roman" panose="02020603050405020304" pitchFamily="18" charset="0"/>
                  </a:rPr>
                  <a:t>The new second-order angle of diffraction:</a:t>
                </a:r>
              </a:p>
              <a:p>
                <a:pPr/>
                <a14:m>
                  <m:oMathPara xmlns:m="http://schemas.openxmlformats.org/officeDocument/2006/math">
                    <m:oMathParaPr>
                      <m:jc m:val="center"/>
                    </m:oMathParaPr>
                    <m:oMath xmlns:m="http://schemas.openxmlformats.org/officeDocument/2006/math">
                      <m:r>
                        <a:rPr lang="vi-VN" sz="2000" i="1">
                          <a:latin typeface="Cambria Math" panose="02040503050406030204" pitchFamily="18" charset="0"/>
                        </a:rPr>
                        <m:t>𝑑𝑠𝑖𝑛</m:t>
                      </m:r>
                      <m:sSup>
                        <m:sSupPr>
                          <m:ctrlPr>
                            <a:rPr lang="vi-VN" sz="2000" b="0" i="1" smtClean="0">
                              <a:latin typeface="Cambria Math" panose="02040503050406030204" pitchFamily="18" charset="0"/>
                            </a:rPr>
                          </m:ctrlPr>
                        </m:sSupPr>
                        <m:e>
                          <m:r>
                            <a:rPr lang="vi-VN" sz="2000" i="1">
                              <a:latin typeface="Cambria Math" panose="02040503050406030204" pitchFamily="18" charset="0"/>
                            </a:rPr>
                            <m:t>𝜃</m:t>
                          </m:r>
                        </m:e>
                        <m:sup>
                          <m:r>
                            <a:rPr lang="vi-VN" sz="2000" b="0" i="1" smtClean="0">
                              <a:latin typeface="Cambria Math" panose="02040503050406030204" pitchFamily="18" charset="0"/>
                            </a:rPr>
                            <m:t>′</m:t>
                          </m:r>
                        </m:sup>
                      </m:sSup>
                      <m:r>
                        <a:rPr lang="vi-VN" sz="2000" i="1">
                          <a:latin typeface="Cambria Math" panose="02040503050406030204" pitchFamily="18" charset="0"/>
                        </a:rPr>
                        <m:t>=</m:t>
                      </m:r>
                      <m:r>
                        <a:rPr lang="en-US" sz="2000" i="1">
                          <a:latin typeface="Cambria Math" panose="02040503050406030204" pitchFamily="18" charset="0"/>
                        </a:rPr>
                        <m:t>2</m:t>
                      </m:r>
                      <m:sSup>
                        <m:sSupPr>
                          <m:ctrlPr>
                            <a:rPr lang="en-US" sz="2000" b="0" i="1" smtClean="0">
                              <a:latin typeface="Cambria Math" panose="02040503050406030204" pitchFamily="18" charset="0"/>
                            </a:rPr>
                          </m:ctrlPr>
                        </m:sSupPr>
                        <m:e>
                          <m:r>
                            <a:rPr lang="en-US" sz="2000" i="1">
                              <a:latin typeface="Cambria Math" panose="02040503050406030204" pitchFamily="18" charset="0"/>
                            </a:rPr>
                            <m:t>𝜆</m:t>
                          </m:r>
                        </m:e>
                        <m:sup>
                          <m:r>
                            <a:rPr lang="en-US" sz="2000" b="0" i="1" smtClean="0">
                              <a:latin typeface="Cambria Math" panose="02040503050406030204" pitchFamily="18" charset="0"/>
                            </a:rPr>
                            <m:t>′</m:t>
                          </m:r>
                        </m:sup>
                      </m:sSup>
                      <m:r>
                        <a:rPr lang="en-US" sz="2000" b="0" i="1" smtClean="0">
                          <a:latin typeface="Cambria Math" panose="02040503050406030204" pitchFamily="18" charset="0"/>
                          <a:sym typeface="Wingdings" panose="05000000000000000000" pitchFamily="2" charset="2"/>
                        </a:rPr>
                        <m:t></m:t>
                      </m:r>
                      <m:r>
                        <a:rPr lang="en-US" sz="2000" i="1">
                          <a:latin typeface="Cambria Math" panose="02040503050406030204" pitchFamily="18" charset="0"/>
                          <a:sym typeface="Wingdings" panose="05000000000000000000" pitchFamily="2" charset="2"/>
                        </a:rPr>
                        <m:t>2,5 . </m:t>
                      </m:r>
                      <m:sSup>
                        <m:sSupPr>
                          <m:ctrlPr>
                            <a:rPr lang="en-US" sz="2000" i="1">
                              <a:latin typeface="Cambria Math" panose="02040503050406030204" pitchFamily="18" charset="0"/>
                              <a:sym typeface="Wingdings" panose="05000000000000000000" pitchFamily="2" charset="2"/>
                            </a:rPr>
                          </m:ctrlPr>
                        </m:sSupPr>
                        <m:e>
                          <m:r>
                            <a:rPr lang="en-US" sz="2000" i="1">
                              <a:latin typeface="Cambria Math" panose="02040503050406030204" pitchFamily="18" charset="0"/>
                              <a:sym typeface="Wingdings" panose="05000000000000000000" pitchFamily="2" charset="2"/>
                            </a:rPr>
                            <m:t>10</m:t>
                          </m:r>
                        </m:e>
                        <m:sup>
                          <m:r>
                            <a:rPr lang="en-US" sz="2000" i="1">
                              <a:latin typeface="Cambria Math" panose="02040503050406030204" pitchFamily="18" charset="0"/>
                              <a:sym typeface="Wingdings" panose="05000000000000000000" pitchFamily="2" charset="2"/>
                            </a:rPr>
                            <m:t>−6</m:t>
                          </m:r>
                        </m:sup>
                      </m:sSup>
                      <m:r>
                        <a:rPr lang="vi-VN" sz="2000" i="1">
                          <a:latin typeface="Cambria Math" panose="02040503050406030204" pitchFamily="18" charset="0"/>
                        </a:rPr>
                        <m:t>𝑠𝑖𝑛</m:t>
                      </m:r>
                      <m:sSup>
                        <m:sSupPr>
                          <m:ctrlPr>
                            <a:rPr lang="vi-VN" sz="2000" b="0" i="1" smtClean="0">
                              <a:latin typeface="Cambria Math" panose="02040503050406030204" pitchFamily="18" charset="0"/>
                            </a:rPr>
                          </m:ctrlPr>
                        </m:sSupPr>
                        <m:e>
                          <m:r>
                            <a:rPr lang="vi-VN" sz="2000" i="1">
                              <a:latin typeface="Cambria Math" panose="02040503050406030204" pitchFamily="18" charset="0"/>
                            </a:rPr>
                            <m:t>𝜃</m:t>
                          </m:r>
                        </m:e>
                        <m:sup>
                          <m:r>
                            <a:rPr lang="vi-VN" sz="2000" b="0" i="1" smtClean="0">
                              <a:latin typeface="Cambria Math" panose="02040503050406030204" pitchFamily="18" charset="0"/>
                            </a:rPr>
                            <m:t>′</m:t>
                          </m:r>
                        </m:sup>
                      </m:sSup>
                      <m:r>
                        <a:rPr lang="vi-VN" sz="2000" i="1">
                          <a:latin typeface="Cambria Math" panose="02040503050406030204" pitchFamily="18" charset="0"/>
                        </a:rPr>
                        <m:t>=2 . </m:t>
                      </m:r>
                      <m:sSup>
                        <m:sSupPr>
                          <m:ctrlPr>
                            <a:rPr lang="vi-VN" sz="2000" i="1">
                              <a:latin typeface="Cambria Math" panose="02040503050406030204" pitchFamily="18" charset="0"/>
                            </a:rPr>
                          </m:ctrlPr>
                        </m:sSupPr>
                        <m:e>
                          <m:r>
                            <a:rPr lang="vi-VN" sz="2000" b="0" i="1" smtClean="0">
                              <a:latin typeface="Cambria Math" panose="02040503050406030204" pitchFamily="18" charset="0"/>
                            </a:rPr>
                            <m:t>405,75</m:t>
                          </m:r>
                          <m:r>
                            <a:rPr lang="vi-VN" sz="2000" i="1">
                              <a:latin typeface="Cambria Math" panose="02040503050406030204" pitchFamily="18" charset="0"/>
                            </a:rPr>
                            <m:t>.10</m:t>
                          </m:r>
                        </m:e>
                        <m:sup>
                          <m:r>
                            <a:rPr lang="vi-VN" sz="2000" i="1">
                              <a:latin typeface="Cambria Math" panose="02040503050406030204" pitchFamily="18" charset="0"/>
                            </a:rPr>
                            <m:t>−9</m:t>
                          </m:r>
                        </m:sup>
                      </m:sSup>
                      <m:r>
                        <a:rPr lang="vi-VN" sz="2000" i="1">
                          <a:latin typeface="Cambria Math" panose="02040503050406030204" pitchFamily="18" charset="0"/>
                        </a:rPr>
                        <m:t>⇒</m:t>
                      </m:r>
                      <m:r>
                        <a:rPr lang="vi-VN" sz="2000" i="1">
                          <a:latin typeface="Cambria Math" panose="02040503050406030204" pitchFamily="18" charset="0"/>
                        </a:rPr>
                        <m:t>𝑠𝑖𝑛</m:t>
                      </m:r>
                      <m:sSup>
                        <m:sSupPr>
                          <m:ctrlPr>
                            <a:rPr lang="vi-VN" sz="2000" b="0" i="1" smtClean="0">
                              <a:latin typeface="Cambria Math" panose="02040503050406030204" pitchFamily="18" charset="0"/>
                            </a:rPr>
                          </m:ctrlPr>
                        </m:sSupPr>
                        <m:e>
                          <m:r>
                            <a:rPr lang="vi-VN" sz="2000" i="1">
                              <a:latin typeface="Cambria Math" panose="02040503050406030204" pitchFamily="18" charset="0"/>
                            </a:rPr>
                            <m:t>𝜃</m:t>
                          </m:r>
                        </m:e>
                        <m:sup>
                          <m:r>
                            <a:rPr lang="vi-VN" sz="2000" b="0" i="1" smtClean="0">
                              <a:latin typeface="Cambria Math" panose="02040503050406030204" pitchFamily="18" charset="0"/>
                            </a:rPr>
                            <m:t>′</m:t>
                          </m:r>
                        </m:sup>
                      </m:sSup>
                      <m:r>
                        <a:rPr lang="vi-VN" sz="2000" i="1">
                          <a:latin typeface="Cambria Math" panose="02040503050406030204" pitchFamily="18" charset="0"/>
                        </a:rPr>
                        <m:t>=0,</m:t>
                      </m:r>
                      <m:r>
                        <a:rPr lang="vi-VN" sz="2000" b="0" i="1" smtClean="0">
                          <a:latin typeface="Cambria Math" panose="02040503050406030204" pitchFamily="18" charset="0"/>
                        </a:rPr>
                        <m:t>3246</m:t>
                      </m:r>
                    </m:oMath>
                  </m:oMathPara>
                </a14:m>
                <a:endParaRPr lang="vi-VN" sz="2000" b="0" dirty="0">
                  <a:latin typeface="Times New Roman" panose="02020603050405020304" pitchFamily="18" charset="0"/>
                </a:endParaRPr>
              </a:p>
              <a:p>
                <a:r>
                  <a:rPr lang="vi-VN" sz="2000" dirty="0">
                    <a:latin typeface="Times New Roman" panose="02020603050405020304" pitchFamily="18" charset="0"/>
                    <a:sym typeface="Wingdings" panose="05000000000000000000" pitchFamily="2" charset="2"/>
                  </a:rPr>
                  <a:t></a:t>
                </a:r>
                <a:r>
                  <a:rPr lang="vi-VN" sz="2000" dirty="0"/>
                  <a:t> </a:t>
                </a:r>
                <a14:m>
                  <m:oMath xmlns:m="http://schemas.openxmlformats.org/officeDocument/2006/math">
                    <m:r>
                      <a:rPr lang="vi-VN" sz="2000" i="1">
                        <a:latin typeface="Cambria Math" panose="02040503050406030204" pitchFamily="18" charset="0"/>
                      </a:rPr>
                      <m:t>𝜃</m:t>
                    </m:r>
                    <m:r>
                      <a:rPr lang="vi-VN" sz="2000" b="0" i="1" smtClean="0">
                        <a:latin typeface="Cambria Math" panose="02040503050406030204" pitchFamily="18" charset="0"/>
                      </a:rPr>
                      <m:t>′</m:t>
                    </m:r>
                    <m:r>
                      <a:rPr lang="vi-VN" sz="2000" i="1">
                        <a:latin typeface="Cambria Math" panose="02040503050406030204" pitchFamily="18" charset="0"/>
                        <a:ea typeface="Cambria Math" panose="02040503050406030204" pitchFamily="18" charset="0"/>
                      </a:rPr>
                      <m:t>≈</m:t>
                    </m:r>
                    <m:sSup>
                      <m:sSupPr>
                        <m:ctrlPr>
                          <a:rPr lang="vi-VN" sz="2000" i="1" dirty="0">
                            <a:latin typeface="Cambria Math" panose="02040503050406030204" pitchFamily="18" charset="0"/>
                          </a:rPr>
                        </m:ctrlPr>
                      </m:sSupPr>
                      <m:e>
                        <m:r>
                          <a:rPr lang="vi-VN" sz="2000" b="0" i="0" dirty="0" smtClean="0">
                            <a:latin typeface="Cambria Math" panose="02040503050406030204" pitchFamily="18" charset="0"/>
                          </a:rPr>
                          <m:t>18,94</m:t>
                        </m:r>
                      </m:e>
                      <m:sup>
                        <m:r>
                          <a:rPr lang="vi-VN" sz="2000" dirty="0">
                            <a:latin typeface="Cambria Math" panose="02040503050406030204" pitchFamily="18" charset="0"/>
                          </a:rPr>
                          <m:t>0</m:t>
                        </m:r>
                      </m:sup>
                    </m:sSup>
                  </m:oMath>
                </a14:m>
                <a:endParaRPr lang="vi-VN" sz="2000" dirty="0">
                  <a:latin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612ACB14-47BC-4289-98CC-6BBACF5E72C7}"/>
                  </a:ext>
                </a:extLst>
              </p:cNvPr>
              <p:cNvSpPr txBox="1">
                <a:spLocks noRot="1" noChangeAspect="1" noMove="1" noResize="1" noEditPoints="1" noAdjustHandles="1" noChangeArrowheads="1" noChangeShapeType="1" noTextEdit="1"/>
              </p:cNvSpPr>
              <p:nvPr/>
            </p:nvSpPr>
            <p:spPr>
              <a:xfrm>
                <a:off x="1340528" y="2476870"/>
                <a:ext cx="10422385" cy="3573542"/>
              </a:xfrm>
              <a:prstGeom prst="rect">
                <a:avLst/>
              </a:prstGeom>
              <a:blipFill>
                <a:blip r:embed="rId2"/>
                <a:stretch>
                  <a:fillRect l="-643" b="-2044"/>
                </a:stretch>
              </a:blipFill>
            </p:spPr>
            <p:txBody>
              <a:bodyPr/>
              <a:lstStyle/>
              <a:p>
                <a:r>
                  <a:rPr lang="vi-VN">
                    <a:noFill/>
                  </a:rPr>
                  <a:t> </a:t>
                </a:r>
              </a:p>
            </p:txBody>
          </p:sp>
        </mc:Fallback>
      </mc:AlternateContent>
    </p:spTree>
    <p:extLst>
      <p:ext uri="{BB962C8B-B14F-4D97-AF65-F5344CB8AC3E}">
        <p14:creationId xmlns:p14="http://schemas.microsoft.com/office/powerpoint/2010/main" val="132208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1775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Light from an argon laser strikes a diffraction grating that has 5310 grooves per centimeter. The central and first order principal maxima are separated by 0.488 m on a wall 1.72 m from the grating. Determine the wavelength of the laser light</a:t>
            </a:r>
          </a:p>
          <a:p>
            <a:pPr algn="r"/>
            <a:r>
              <a:rPr lang="en-US" sz="2000" dirty="0">
                <a:latin typeface="Times New Roman" panose="02020603050405020304" pitchFamily="18" charset="0"/>
                <a:cs typeface="Times New Roman" panose="02020603050405020304" pitchFamily="18" charset="0"/>
              </a:rPr>
              <a:t>[July – 2017]</a:t>
            </a: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CCF8C19B-56B1-4BB8-99CE-B67BD1549694}"/>
                  </a:ext>
                </a:extLst>
              </p:cNvPr>
              <p:cNvSpPr txBox="1"/>
              <p:nvPr/>
            </p:nvSpPr>
            <p:spPr>
              <a:xfrm>
                <a:off x="1269507" y="2121763"/>
                <a:ext cx="10573305" cy="3822072"/>
              </a:xfrm>
              <a:prstGeom prst="rect">
                <a:avLst/>
              </a:prstGeom>
              <a:noFill/>
            </p:spPr>
            <p:txBody>
              <a:bodyPr wrap="square" rtlCol="0">
                <a:spAutoFit/>
              </a:bodyPr>
              <a:lstStyle/>
              <a:p>
                <a:r>
                  <a:rPr lang="vi-VN" sz="2400" dirty="0">
                    <a:latin typeface="Times New Roman" panose="02020603050405020304" pitchFamily="18" charset="0"/>
                    <a:cs typeface="Times New Roman" panose="02020603050405020304" pitchFamily="18" charset="0"/>
                  </a:rPr>
                  <a:t>The </a:t>
                </a:r>
                <a:r>
                  <a:rPr lang="vi-VN" sz="2400" dirty="0" err="1">
                    <a:latin typeface="Times New Roman" panose="02020603050405020304" pitchFamily="18" charset="0"/>
                    <a:cs typeface="Times New Roman" panose="02020603050405020304" pitchFamily="18" charset="0"/>
                  </a:rPr>
                  <a:t>grating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spacing</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r>
                      <a:rPr lang="vi-VN" sz="2400" i="1">
                        <a:latin typeface="Cambria Math" panose="02040503050406030204" pitchFamily="18" charset="0"/>
                        <a:cs typeface="Times New Roman" panose="02020603050405020304" pitchFamily="18" charset="0"/>
                      </a:rPr>
                      <m:t>𝑑</m:t>
                    </m:r>
                    <m:r>
                      <a:rPr lang="vi-VN" sz="2400" i="1">
                        <a:latin typeface="Cambria Math" panose="02040503050406030204" pitchFamily="18" charset="0"/>
                        <a:cs typeface="Times New Roman" panose="02020603050405020304" pitchFamily="18" charset="0"/>
                      </a:rPr>
                      <m:t>= </m:t>
                    </m:r>
                    <m:f>
                      <m:fPr>
                        <m:ctrlPr>
                          <a:rPr lang="vi-VN" sz="2400" i="1">
                            <a:latin typeface="Cambria Math" panose="02040503050406030204" pitchFamily="18" charset="0"/>
                            <a:cs typeface="Times New Roman" panose="02020603050405020304" pitchFamily="18" charset="0"/>
                          </a:rPr>
                        </m:ctrlPr>
                      </m:fPr>
                      <m:num>
                        <m:r>
                          <a:rPr lang="vi-VN" sz="2400" i="1">
                            <a:latin typeface="Cambria Math" panose="02040503050406030204" pitchFamily="18" charset="0"/>
                            <a:cs typeface="Times New Roman" panose="02020603050405020304" pitchFamily="18" charset="0"/>
                          </a:rPr>
                          <m:t>1</m:t>
                        </m:r>
                        <m:r>
                          <a:rPr lang="vi-VN" sz="2400" b="0" i="1" smtClean="0">
                            <a:latin typeface="Cambria Math" panose="02040503050406030204" pitchFamily="18" charset="0"/>
                            <a:cs typeface="Times New Roman" panose="02020603050405020304" pitchFamily="18" charset="0"/>
                          </a:rPr>
                          <m:t>𝑐</m:t>
                        </m:r>
                        <m:r>
                          <a:rPr lang="vi-VN" sz="2400" i="1">
                            <a:latin typeface="Cambria Math" panose="02040503050406030204" pitchFamily="18" charset="0"/>
                            <a:cs typeface="Times New Roman" panose="02020603050405020304" pitchFamily="18" charset="0"/>
                          </a:rPr>
                          <m:t>𝑚</m:t>
                        </m:r>
                      </m:num>
                      <m:den>
                        <m:r>
                          <a:rPr lang="vi-VN" sz="2400" i="1">
                            <a:latin typeface="Cambria Math" panose="02040503050406030204" pitchFamily="18" charset="0"/>
                            <a:cs typeface="Times New Roman" panose="02020603050405020304" pitchFamily="18" charset="0"/>
                          </a:rPr>
                          <m:t>𝑁𝑢𝑚𝑏𝑒𝑟</m:t>
                        </m:r>
                        <m:r>
                          <a:rPr lang="vi-VN" sz="2400" i="1">
                            <a:latin typeface="Cambria Math" panose="02040503050406030204" pitchFamily="18" charset="0"/>
                            <a:cs typeface="Times New Roman" panose="02020603050405020304" pitchFamily="18" charset="0"/>
                          </a:rPr>
                          <m:t> </m:t>
                        </m:r>
                        <m:r>
                          <a:rPr lang="vi-VN" sz="2400" i="1">
                            <a:latin typeface="Cambria Math" panose="02040503050406030204" pitchFamily="18" charset="0"/>
                            <a:cs typeface="Times New Roman" panose="02020603050405020304" pitchFamily="18" charset="0"/>
                          </a:rPr>
                          <m:t>𝑜𝑓</m:t>
                        </m:r>
                        <m:r>
                          <a:rPr lang="vi-VN" sz="2400" i="1">
                            <a:latin typeface="Cambria Math" panose="02040503050406030204" pitchFamily="18" charset="0"/>
                            <a:cs typeface="Times New Roman" panose="02020603050405020304" pitchFamily="18" charset="0"/>
                          </a:rPr>
                          <m:t> </m:t>
                        </m:r>
                        <m:r>
                          <a:rPr lang="vi-VN" sz="2400" i="1">
                            <a:latin typeface="Cambria Math" panose="02040503050406030204" pitchFamily="18" charset="0"/>
                            <a:cs typeface="Times New Roman" panose="02020603050405020304" pitchFamily="18" charset="0"/>
                          </a:rPr>
                          <m:t>𝑔𝑟𝑜𝑜𝑣𝑒𝑠</m:t>
                        </m:r>
                      </m:den>
                    </m:f>
                    <m:r>
                      <a:rPr lang="vi-VN" sz="2400" b="0" i="1" smtClean="0">
                        <a:latin typeface="Cambria Math" panose="02040503050406030204" pitchFamily="18" charset="0"/>
                        <a:cs typeface="Times New Roman" panose="02020603050405020304" pitchFamily="18" charset="0"/>
                      </a:rPr>
                      <m:t>=</m:t>
                    </m:r>
                    <m:f>
                      <m:fPr>
                        <m:ctrlPr>
                          <a:rPr lang="vi-VN" sz="2400" b="0" i="1" smtClean="0">
                            <a:latin typeface="Cambria Math" panose="02040503050406030204" pitchFamily="18" charset="0"/>
                            <a:cs typeface="Times New Roman" panose="02020603050405020304" pitchFamily="18" charset="0"/>
                          </a:rPr>
                        </m:ctrlPr>
                      </m:fPr>
                      <m:num>
                        <m:sSup>
                          <m:sSupPr>
                            <m:ctrlPr>
                              <a:rPr lang="vi-VN" sz="2400" b="0" i="1" smtClean="0">
                                <a:latin typeface="Cambria Math" panose="02040503050406030204" pitchFamily="18" charset="0"/>
                                <a:cs typeface="Times New Roman" panose="02020603050405020304" pitchFamily="18" charset="0"/>
                              </a:rPr>
                            </m:ctrlPr>
                          </m:sSupPr>
                          <m:e>
                            <m:r>
                              <a:rPr lang="vi-VN" sz="2400" b="0" i="1" smtClean="0">
                                <a:latin typeface="Cambria Math" panose="02040503050406030204" pitchFamily="18" charset="0"/>
                                <a:cs typeface="Times New Roman" panose="02020603050405020304" pitchFamily="18" charset="0"/>
                              </a:rPr>
                              <m:t>10</m:t>
                            </m:r>
                          </m:e>
                          <m:sup>
                            <m:r>
                              <a:rPr lang="vi-VN" sz="2400" b="0" i="1" smtClean="0">
                                <a:latin typeface="Cambria Math" panose="02040503050406030204" pitchFamily="18" charset="0"/>
                                <a:cs typeface="Times New Roman" panose="02020603050405020304" pitchFamily="18" charset="0"/>
                              </a:rPr>
                              <m:t>−2</m:t>
                            </m:r>
                          </m:sup>
                        </m:sSup>
                      </m:num>
                      <m:den>
                        <m:r>
                          <a:rPr lang="vi-VN" sz="2400" b="0" i="1" smtClean="0">
                            <a:latin typeface="Cambria Math" panose="02040503050406030204" pitchFamily="18" charset="0"/>
                            <a:cs typeface="Times New Roman" panose="02020603050405020304" pitchFamily="18" charset="0"/>
                          </a:rPr>
                          <m:t>5310</m:t>
                        </m:r>
                      </m:den>
                    </m:f>
                    <m:r>
                      <a:rPr lang="vi-VN" sz="2400" i="1">
                        <a:latin typeface="Cambria Math" panose="02040503050406030204" pitchFamily="18" charset="0"/>
                        <a:ea typeface="Cambria Math" panose="02040503050406030204" pitchFamily="18" charset="0"/>
                        <a:cs typeface="Times New Roman" panose="02020603050405020304" pitchFamily="18" charset="0"/>
                      </a:rPr>
                      <m:t>≈</m:t>
                    </m:r>
                    <m:r>
                      <a:rPr lang="vi-VN" sz="2400" b="0" i="1" smtClean="0">
                        <a:latin typeface="Cambria Math" panose="02040503050406030204" pitchFamily="18" charset="0"/>
                        <a:ea typeface="Cambria Math" panose="02040503050406030204" pitchFamily="18" charset="0"/>
                        <a:cs typeface="Times New Roman" panose="02020603050405020304" pitchFamily="18" charset="0"/>
                      </a:rPr>
                      <m:t>1,88</m:t>
                    </m:r>
                    <m:d>
                      <m:dPr>
                        <m:ctrlPr>
                          <a:rPr lang="vi-VN" sz="2400" i="1">
                            <a:latin typeface="Cambria Math" panose="02040503050406030204" pitchFamily="18" charset="0"/>
                            <a:cs typeface="Times New Roman" panose="02020603050405020304" pitchFamily="18" charset="0"/>
                          </a:rPr>
                        </m:ctrlPr>
                      </m:dPr>
                      <m:e>
                        <m:r>
                          <a:rPr lang="vi-VN" sz="2400" i="1" dirty="0">
                            <a:latin typeface="Cambria Math" panose="02040503050406030204" pitchFamily="18" charset="0"/>
                          </a:rPr>
                          <m:t>𝜇</m:t>
                        </m:r>
                        <m:r>
                          <a:rPr lang="vi-VN" sz="2400" i="1" dirty="0">
                            <a:latin typeface="Cambria Math" panose="02040503050406030204" pitchFamily="18" charset="0"/>
                          </a:rPr>
                          <m:t>𝑚</m:t>
                        </m:r>
                      </m:e>
                    </m:d>
                  </m:oMath>
                </a14:m>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The </a:t>
                </a:r>
                <a:r>
                  <a:rPr lang="vi-VN" sz="2400" dirty="0" err="1">
                    <a:latin typeface="Times New Roman" panose="02020603050405020304" pitchFamily="18" charset="0"/>
                    <a:cs typeface="Times New Roman" panose="02020603050405020304" pitchFamily="18" charset="0"/>
                  </a:rPr>
                  <a:t>condition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for</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first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order</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pricipal</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maxima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of</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diffraction</a:t>
                </a:r>
                <a:r>
                  <a:rPr lang="vi-VN" sz="24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vi-VN" sz="2400" i="1">
                          <a:latin typeface="Cambria Math" panose="02040503050406030204" pitchFamily="18" charset="0"/>
                        </a:rPr>
                        <m:t>𝑑𝑠𝑖𝑛</m:t>
                      </m:r>
                      <m:r>
                        <a:rPr lang="vi-VN" sz="2400" i="1">
                          <a:latin typeface="Cambria Math" panose="02040503050406030204" pitchFamily="18" charset="0"/>
                        </a:rPr>
                        <m:t>𝜃</m:t>
                      </m:r>
                      <m:r>
                        <a:rPr lang="vi-VN" sz="2400" i="1">
                          <a:latin typeface="Cambria Math" panose="02040503050406030204" pitchFamily="18" charset="0"/>
                        </a:rPr>
                        <m:t>=</m:t>
                      </m:r>
                      <m:r>
                        <a:rPr lang="en-US" sz="2400" i="1">
                          <a:latin typeface="Cambria Math" panose="02040503050406030204" pitchFamily="18" charset="0"/>
                        </a:rPr>
                        <m:t>𝜆</m:t>
                      </m:r>
                    </m:oMath>
                  </m:oMathPara>
                </a14:m>
                <a:endParaRPr lang="vi-VN" sz="2400" dirty="0">
                  <a:latin typeface="Times New Roman" panose="02020603050405020304" pitchFamily="18" charset="0"/>
                  <a:cs typeface="Times New Roman" panose="02020603050405020304" pitchFamily="18" charset="0"/>
                </a:endParaRPr>
              </a:p>
              <a:p>
                <a:r>
                  <a:rPr lang="vi-VN" sz="2400" dirty="0" err="1">
                    <a:latin typeface="Times New Roman" panose="02020603050405020304" pitchFamily="18" charset="0"/>
                    <a:cs typeface="Times New Roman" panose="02020603050405020304" pitchFamily="18" charset="0"/>
                  </a:rPr>
                  <a:t>We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have</a:t>
                </a:r>
                <a:r>
                  <a:rPr lang="vi-VN" sz="2400" dirty="0">
                    <a:latin typeface="Times New Roman" panose="02020603050405020304" pitchFamily="18" charset="0"/>
                    <a:cs typeface="Times New Roman" panose="02020603050405020304" pitchFamily="18" charset="0"/>
                  </a:rPr>
                  <a:t>:</a:t>
                </a:r>
                <a14:m>
                  <m:oMath xmlns:m="http://schemas.openxmlformats.org/officeDocument/2006/math">
                    <m:r>
                      <a:rPr lang="vi-VN" sz="2400" b="0" i="0" smtClean="0">
                        <a:latin typeface="Cambria Math" panose="02040503050406030204" pitchFamily="18" charset="0"/>
                      </a:rPr>
                      <m:t> </m:t>
                    </m:r>
                    <m:r>
                      <a:rPr lang="vi-VN" sz="2400" i="1">
                        <a:latin typeface="Cambria Math" panose="02040503050406030204" pitchFamily="18" charset="0"/>
                      </a:rPr>
                      <m:t>𝑠𝑖𝑛</m:t>
                    </m:r>
                    <m:r>
                      <a:rPr lang="vi-VN" sz="2400" i="1">
                        <a:latin typeface="Cambria Math" panose="02040503050406030204" pitchFamily="18" charset="0"/>
                      </a:rPr>
                      <m:t>𝜃</m:t>
                    </m:r>
                    <m:r>
                      <a:rPr lang="vi-VN" sz="2400" b="0" i="1" smtClean="0">
                        <a:latin typeface="Cambria Math" panose="02040503050406030204" pitchFamily="18" charset="0"/>
                      </a:rPr>
                      <m:t> </m:t>
                    </m:r>
                    <m:r>
                      <a:rPr lang="vi-VN" sz="2400" b="0" i="1" smtClean="0">
                        <a:latin typeface="Cambria Math" panose="02040503050406030204" pitchFamily="18" charset="0"/>
                        <a:ea typeface="Cambria Math" panose="02040503050406030204" pitchFamily="18" charset="0"/>
                      </a:rPr>
                      <m:t>~</m:t>
                    </m:r>
                    <m:r>
                      <a:rPr lang="vi-VN" sz="2400" b="0" i="1" smtClean="0">
                        <a:latin typeface="Cambria Math" panose="02040503050406030204" pitchFamily="18" charset="0"/>
                        <a:ea typeface="Cambria Math" panose="02040503050406030204" pitchFamily="18" charset="0"/>
                      </a:rPr>
                      <m:t>𝑡𝑎𝑛</m:t>
                    </m:r>
                    <m:r>
                      <a:rPr lang="vi-VN" sz="2400" i="1">
                        <a:latin typeface="Cambria Math" panose="02040503050406030204" pitchFamily="18" charset="0"/>
                      </a:rPr>
                      <m:t>𝜃</m:t>
                    </m:r>
                    <m:r>
                      <a:rPr lang="vi-VN" sz="2400" b="0" i="1" smtClean="0">
                        <a:latin typeface="Cambria Math" panose="02040503050406030204" pitchFamily="18" charset="0"/>
                      </a:rPr>
                      <m:t>=</m:t>
                    </m:r>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𝑦</m:t>
                        </m:r>
                      </m:num>
                      <m:den>
                        <m:r>
                          <a:rPr lang="vi-VN" sz="2400" b="0" i="1" smtClean="0">
                            <a:latin typeface="Cambria Math" panose="02040503050406030204" pitchFamily="18" charset="0"/>
                          </a:rPr>
                          <m:t>𝐿</m:t>
                        </m:r>
                      </m:den>
                    </m:f>
                  </m:oMath>
                </a14:m>
                <a:endParaRPr lang="vi-VN" sz="2400" b="0" dirty="0">
                  <a:latin typeface="Times New Roman" panose="02020603050405020304" pitchFamily="18" charset="0"/>
                </a:endParaRPr>
              </a:p>
              <a:p>
                <a:r>
                  <a:rPr lang="vi-VN" sz="2400" dirty="0" err="1">
                    <a:latin typeface="Times New Roman" panose="02020603050405020304" pitchFamily="18" charset="0"/>
                    <a:cs typeface="Times New Roman" panose="02020603050405020304" pitchFamily="18" charset="0"/>
                  </a:rPr>
                  <a:t>Therefore</a:t>
                </a:r>
                <a:r>
                  <a:rPr lang="vi-VN" sz="2400" dirty="0">
                    <a:latin typeface="Times New Roman" panose="02020603050405020304" pitchFamily="18" charset="0"/>
                    <a:cs typeface="Times New Roman" panose="02020603050405020304" pitchFamily="18" charset="0"/>
                  </a:rPr>
                  <a:t>: </a:t>
                </a:r>
              </a:p>
              <a:p>
                <a:pPr/>
                <a14:m>
                  <m:oMathPara xmlns:m="http://schemas.openxmlformats.org/officeDocument/2006/math">
                    <m:oMathParaPr>
                      <m:jc m:val="centerGroup"/>
                    </m:oMathParaPr>
                    <m:oMath xmlns:m="http://schemas.openxmlformats.org/officeDocument/2006/math">
                      <m:r>
                        <a:rPr lang="vi-VN" sz="2400" b="0" i="1" smtClean="0">
                          <a:latin typeface="Cambria Math" panose="02040503050406030204" pitchFamily="18" charset="0"/>
                          <a:cs typeface="Times New Roman" panose="02020603050405020304" pitchFamily="18" charset="0"/>
                        </a:rPr>
                        <m:t>𝑑</m:t>
                      </m:r>
                      <m:f>
                        <m:fPr>
                          <m:ctrlPr>
                            <a:rPr lang="vi-VN" sz="2400" i="1">
                              <a:latin typeface="Cambria Math" panose="02040503050406030204" pitchFamily="18" charset="0"/>
                            </a:rPr>
                          </m:ctrlPr>
                        </m:fPr>
                        <m:num>
                          <m:r>
                            <a:rPr lang="vi-VN" sz="2400" i="1">
                              <a:latin typeface="Cambria Math" panose="02040503050406030204" pitchFamily="18" charset="0"/>
                            </a:rPr>
                            <m:t>𝑦</m:t>
                          </m:r>
                        </m:num>
                        <m:den>
                          <m:r>
                            <a:rPr lang="vi-VN" sz="2400" i="1">
                              <a:latin typeface="Cambria Math" panose="02040503050406030204" pitchFamily="18" charset="0"/>
                            </a:rPr>
                            <m:t>𝐿</m:t>
                          </m:r>
                        </m:den>
                      </m:f>
                      <m:r>
                        <a:rPr lang="vi-VN" sz="2400" b="0" i="1" smtClean="0">
                          <a:latin typeface="Cambria Math" panose="02040503050406030204" pitchFamily="18" charset="0"/>
                        </a:rPr>
                        <m:t>=</m:t>
                      </m:r>
                      <m:r>
                        <a:rPr lang="en-US" sz="2400" i="1">
                          <a:latin typeface="Cambria Math" panose="02040503050406030204" pitchFamily="18" charset="0"/>
                        </a:rPr>
                        <m:t>𝜆</m:t>
                      </m:r>
                    </m:oMath>
                  </m:oMathPara>
                </a14:m>
                <a:endParaRPr lang="en-US" sz="2400" dirty="0">
                  <a:latin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sym typeface="Wingdings" panose="05000000000000000000" pitchFamily="2" charset="2"/>
                  </a:rPr>
                  <a:t></a:t>
                </a:r>
                <a:r>
                  <a:rPr lang="en-US" sz="2400" dirty="0"/>
                  <a:t> </a:t>
                </a:r>
                <a14:m>
                  <m:oMath xmlns:m="http://schemas.openxmlformats.org/officeDocument/2006/math">
                    <m:r>
                      <a:rPr lang="en-US" sz="2400" i="1">
                        <a:latin typeface="Cambria Math" panose="02040503050406030204" pitchFamily="18" charset="0"/>
                      </a:rPr>
                      <m:t>𝜆</m:t>
                    </m:r>
                    <m:r>
                      <a:rPr lang="en-US" sz="2400" b="0" i="1" smtClean="0">
                        <a:latin typeface="Cambria Math" panose="02040503050406030204" pitchFamily="18" charset="0"/>
                      </a:rPr>
                      <m:t>=</m:t>
                    </m:r>
                    <m:r>
                      <a:rPr lang="vi-VN" sz="2400" i="1">
                        <a:latin typeface="Cambria Math" panose="02040503050406030204" pitchFamily="18" charset="0"/>
                        <a:cs typeface="Times New Roman" panose="02020603050405020304" pitchFamily="18" charset="0"/>
                      </a:rPr>
                      <m:t>𝑑</m:t>
                    </m:r>
                    <m:f>
                      <m:fPr>
                        <m:ctrlPr>
                          <a:rPr lang="vi-VN" sz="2400" i="1">
                            <a:latin typeface="Cambria Math" panose="02040503050406030204" pitchFamily="18" charset="0"/>
                          </a:rPr>
                        </m:ctrlPr>
                      </m:fPr>
                      <m:num>
                        <m:r>
                          <a:rPr lang="vi-VN" sz="2400" i="1">
                            <a:latin typeface="Cambria Math" panose="02040503050406030204" pitchFamily="18" charset="0"/>
                          </a:rPr>
                          <m:t>𝑦</m:t>
                        </m:r>
                      </m:num>
                      <m:den>
                        <m:r>
                          <a:rPr lang="vi-VN" sz="2400" i="1">
                            <a:latin typeface="Cambria Math" panose="02040503050406030204" pitchFamily="18" charset="0"/>
                          </a:rPr>
                          <m:t>𝐿</m:t>
                        </m:r>
                      </m:den>
                    </m:f>
                    <m:r>
                      <a:rPr lang="vi-VN" sz="2400" b="0" i="1" smtClean="0">
                        <a:latin typeface="Cambria Math" panose="02040503050406030204" pitchFamily="18" charset="0"/>
                      </a:rPr>
                      <m:t>=</m:t>
                    </m:r>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1,88 . </m:t>
                        </m:r>
                        <m:sSup>
                          <m:sSupPr>
                            <m:ctrlPr>
                              <a:rPr lang="vi-VN" sz="2400" b="0" i="1" smtClean="0">
                                <a:latin typeface="Cambria Math" panose="02040503050406030204" pitchFamily="18" charset="0"/>
                              </a:rPr>
                            </m:ctrlPr>
                          </m:sSupPr>
                          <m:e>
                            <m:r>
                              <a:rPr lang="vi-VN" sz="2400" b="0" i="1" smtClean="0">
                                <a:latin typeface="Cambria Math" panose="02040503050406030204" pitchFamily="18" charset="0"/>
                              </a:rPr>
                              <m:t>10</m:t>
                            </m:r>
                          </m:e>
                          <m:sup>
                            <m:r>
                              <a:rPr lang="vi-VN" sz="2400" b="0" i="1" smtClean="0">
                                <a:latin typeface="Cambria Math" panose="02040503050406030204" pitchFamily="18" charset="0"/>
                              </a:rPr>
                              <m:t>−6</m:t>
                            </m:r>
                          </m:sup>
                        </m:sSup>
                        <m:r>
                          <a:rPr lang="vi-VN" sz="2400" b="0" i="1" smtClean="0">
                            <a:latin typeface="Cambria Math" panose="02040503050406030204" pitchFamily="18" charset="0"/>
                          </a:rPr>
                          <m:t> . 0,488</m:t>
                        </m:r>
                      </m:num>
                      <m:den>
                        <m:r>
                          <a:rPr lang="vi-VN" sz="2400" b="0" i="1" smtClean="0">
                            <a:latin typeface="Cambria Math" panose="02040503050406030204" pitchFamily="18" charset="0"/>
                          </a:rPr>
                          <m:t>1,72</m:t>
                        </m:r>
                      </m:den>
                    </m:f>
                    <m:r>
                      <a:rPr lang="vi-VN" sz="2400" b="0" i="1" smtClean="0">
                        <a:latin typeface="Cambria Math" panose="02040503050406030204" pitchFamily="18" charset="0"/>
                      </a:rPr>
                      <m:t>=5,343 </m:t>
                    </m:r>
                    <m:sSup>
                      <m:sSupPr>
                        <m:ctrlPr>
                          <a:rPr lang="vi-VN" sz="2400" b="0" i="1" smtClean="0">
                            <a:latin typeface="Cambria Math" panose="02040503050406030204" pitchFamily="18" charset="0"/>
                          </a:rPr>
                        </m:ctrlPr>
                      </m:sSupPr>
                      <m:e>
                        <m:r>
                          <a:rPr lang="vi-VN" sz="2400" b="0" i="1" smtClean="0">
                            <a:latin typeface="Cambria Math" panose="02040503050406030204" pitchFamily="18" charset="0"/>
                          </a:rPr>
                          <m:t>.10</m:t>
                        </m:r>
                      </m:e>
                      <m:sup>
                        <m:r>
                          <a:rPr lang="vi-VN" sz="2400" b="0" i="1" smtClean="0">
                            <a:latin typeface="Cambria Math" panose="02040503050406030204" pitchFamily="18" charset="0"/>
                          </a:rPr>
                          <m:t>−7</m:t>
                        </m:r>
                      </m:sup>
                    </m:sSup>
                    <m:d>
                      <m:dPr>
                        <m:ctrlPr>
                          <a:rPr lang="vi-VN" sz="2400" i="1">
                            <a:latin typeface="Cambria Math" panose="02040503050406030204" pitchFamily="18" charset="0"/>
                            <a:cs typeface="Times New Roman" panose="02020603050405020304" pitchFamily="18" charset="0"/>
                          </a:rPr>
                        </m:ctrlPr>
                      </m:dPr>
                      <m:e>
                        <m:r>
                          <a:rPr lang="vi-VN" sz="2400" i="1" dirty="0">
                            <a:latin typeface="Cambria Math" panose="02040503050406030204" pitchFamily="18" charset="0"/>
                          </a:rPr>
                          <m:t>𝑚</m:t>
                        </m:r>
                      </m:e>
                    </m:d>
                  </m:oMath>
                </a14:m>
                <a:endParaRPr lang="vi-VN" sz="2400"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CCF8C19B-56B1-4BB8-99CE-B67BD1549694}"/>
                  </a:ext>
                </a:extLst>
              </p:cNvPr>
              <p:cNvSpPr txBox="1">
                <a:spLocks noRot="1" noChangeAspect="1" noMove="1" noResize="1" noEditPoints="1" noAdjustHandles="1" noChangeArrowheads="1" noChangeShapeType="1" noTextEdit="1"/>
              </p:cNvSpPr>
              <p:nvPr/>
            </p:nvSpPr>
            <p:spPr>
              <a:xfrm>
                <a:off x="1269507" y="2121763"/>
                <a:ext cx="10573305" cy="3822072"/>
              </a:xfrm>
              <a:prstGeom prst="rect">
                <a:avLst/>
              </a:prstGeom>
              <a:blipFill>
                <a:blip r:embed="rId2"/>
                <a:stretch>
                  <a:fillRect l="-865"/>
                </a:stretch>
              </a:blipFill>
            </p:spPr>
            <p:txBody>
              <a:bodyPr/>
              <a:lstStyle/>
              <a:p>
                <a:r>
                  <a:rPr lang="vi-VN">
                    <a:noFill/>
                  </a:rPr>
                  <a:t> </a:t>
                </a:r>
              </a:p>
            </p:txBody>
          </p:sp>
        </mc:Fallback>
      </mc:AlternateContent>
    </p:spTree>
    <p:extLst>
      <p:ext uri="{BB962C8B-B14F-4D97-AF65-F5344CB8AC3E}">
        <p14:creationId xmlns:p14="http://schemas.microsoft.com/office/powerpoint/2010/main" val="94592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209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Light of wavelength 500 nm is incident normally on a diffraction grating. The third-order maximum of the diffraction pattern is observed at 32</a:t>
            </a:r>
            <a:r>
              <a:rPr lang="en-US" sz="2000" baseline="30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a:t>
            </a:r>
          </a:p>
          <a:p>
            <a:pPr marL="457200" indent="-457200">
              <a:buAutoNum type="alphaLcParenR"/>
            </a:pPr>
            <a:r>
              <a:rPr lang="en-US" sz="2000" dirty="0">
                <a:latin typeface="Times New Roman" panose="02020603050405020304" pitchFamily="18" charset="0"/>
                <a:cs typeface="Times New Roman" panose="02020603050405020304" pitchFamily="18" charset="0"/>
              </a:rPr>
              <a:t>What is the number of rulings per centimeter for the grating</a:t>
            </a:r>
          </a:p>
          <a:p>
            <a:pPr marL="457200" indent="-457200">
              <a:buAutoNum type="alphaLcParenR"/>
            </a:pPr>
            <a:r>
              <a:rPr lang="en-US" sz="2000" dirty="0">
                <a:latin typeface="Times New Roman" panose="02020603050405020304" pitchFamily="18" charset="0"/>
                <a:cs typeface="Times New Roman" panose="02020603050405020304" pitchFamily="18" charset="0"/>
              </a:rPr>
              <a:t>Determine the total number of primary maxima that can be observed in this situation</a:t>
            </a:r>
          </a:p>
          <a:p>
            <a:pPr algn="r"/>
            <a:r>
              <a:rPr lang="en-US" sz="2000" dirty="0">
                <a:latin typeface="Times New Roman" panose="02020603050405020304" pitchFamily="18" charset="0"/>
                <a:cs typeface="Times New Roman" panose="02020603050405020304" pitchFamily="18" charset="0"/>
              </a:rPr>
              <a:t>[November – 2018]</a:t>
            </a: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DA768B03-728A-4C82-B165-B948BB00B4F1}"/>
                  </a:ext>
                </a:extLst>
              </p:cNvPr>
              <p:cNvSpPr txBox="1"/>
              <p:nvPr/>
            </p:nvSpPr>
            <p:spPr>
              <a:xfrm>
                <a:off x="1349406" y="2414726"/>
                <a:ext cx="10342485" cy="4371966"/>
              </a:xfrm>
              <a:prstGeom prst="rect">
                <a:avLst/>
              </a:prstGeom>
              <a:noFill/>
            </p:spPr>
            <p:txBody>
              <a:bodyPr wrap="square" rtlCol="0">
                <a:spAutoFit/>
              </a:bodyPr>
              <a:lstStyle/>
              <a:p>
                <a:pPr marL="342900" indent="-342900">
                  <a:buAutoNum type="alphaLcParenR"/>
                </a:pPr>
                <a:r>
                  <a:rPr lang="vi-VN" sz="2000" dirty="0">
                    <a:latin typeface="Times New Roman" panose="02020603050405020304" pitchFamily="18" charset="0"/>
                    <a:cs typeface="Times New Roman" panose="02020603050405020304" pitchFamily="18" charset="0"/>
                  </a:rPr>
                  <a:t>The </a:t>
                </a:r>
                <a:r>
                  <a:rPr lang="vi-VN" sz="2000" dirty="0" err="1">
                    <a:latin typeface="Times New Roman" panose="02020603050405020304" pitchFamily="18" charset="0"/>
                    <a:cs typeface="Times New Roman" panose="02020603050405020304" pitchFamily="18" charset="0"/>
                  </a:rPr>
                  <a:t>angle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of</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third-order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maximum</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of</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diffraction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pattern</a:t>
                </a:r>
                <a:r>
                  <a:rPr lang="vi-VN" sz="20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vi-VN" sz="2000" i="1">
                          <a:latin typeface="Cambria Math" panose="02040503050406030204" pitchFamily="18" charset="0"/>
                        </a:rPr>
                        <m:t>𝑑𝑠𝑖𝑛</m:t>
                      </m:r>
                      <m:r>
                        <a:rPr lang="vi-VN" sz="2000" i="1">
                          <a:latin typeface="Cambria Math" panose="02040503050406030204" pitchFamily="18" charset="0"/>
                        </a:rPr>
                        <m:t>𝜃</m:t>
                      </m:r>
                      <m:r>
                        <a:rPr lang="vi-VN" sz="2000" i="1">
                          <a:latin typeface="Cambria Math" panose="02040503050406030204" pitchFamily="18" charset="0"/>
                        </a:rPr>
                        <m:t>=</m:t>
                      </m:r>
                      <m:r>
                        <a:rPr lang="en-US" sz="2000" b="0" i="1" smtClean="0">
                          <a:latin typeface="Cambria Math" panose="02040503050406030204" pitchFamily="18" charset="0"/>
                        </a:rPr>
                        <m:t>3</m:t>
                      </m:r>
                      <m:r>
                        <a:rPr lang="en-US" sz="2000" i="1">
                          <a:latin typeface="Cambria Math" panose="02040503050406030204" pitchFamily="18" charset="0"/>
                        </a:rPr>
                        <m:t>𝜆</m:t>
                      </m:r>
                      <m:r>
                        <a:rPr lang="en-US" sz="200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sym typeface="Wingdings" panose="05000000000000000000" pitchFamily="2" charset="2"/>
                        </a:rPr>
                        <m:t>𝑑𝑠𝑖𝑛</m:t>
                      </m:r>
                      <m:sSup>
                        <m:sSupPr>
                          <m:ctrlPr>
                            <a:rPr lang="vi-VN" sz="2000" i="1" dirty="0">
                              <a:latin typeface="Cambria Math" panose="02040503050406030204" pitchFamily="18" charset="0"/>
                            </a:rPr>
                          </m:ctrlPr>
                        </m:sSupPr>
                        <m:e>
                          <m:r>
                            <a:rPr lang="vi-VN" sz="2000" b="0" i="0" dirty="0" smtClean="0">
                              <a:latin typeface="Cambria Math" panose="02040503050406030204" pitchFamily="18" charset="0"/>
                            </a:rPr>
                            <m:t>32</m:t>
                          </m:r>
                        </m:e>
                        <m:sup>
                          <m:r>
                            <a:rPr lang="vi-VN" sz="2000" dirty="0">
                              <a:latin typeface="Cambria Math" panose="02040503050406030204" pitchFamily="18" charset="0"/>
                            </a:rPr>
                            <m:t>0</m:t>
                          </m:r>
                        </m:sup>
                      </m:sSup>
                      <m:r>
                        <a:rPr lang="vi-VN" sz="2000" b="0" i="1" dirty="0" smtClean="0">
                          <a:latin typeface="Cambria Math" panose="02040503050406030204" pitchFamily="18" charset="0"/>
                        </a:rPr>
                        <m:t>=</m:t>
                      </m:r>
                      <m:r>
                        <a:rPr lang="vi-VN" sz="2000" b="0" i="1" dirty="0" smtClean="0">
                          <a:latin typeface="Cambria Math" panose="02040503050406030204" pitchFamily="18" charset="0"/>
                        </a:rPr>
                        <m:t>3</m:t>
                      </m:r>
                      <m:r>
                        <a:rPr lang="vi-VN" sz="2000" b="0" i="1" dirty="0" smtClean="0">
                          <a:latin typeface="Cambria Math" panose="02040503050406030204" pitchFamily="18" charset="0"/>
                        </a:rPr>
                        <m:t> . </m:t>
                      </m:r>
                      <m:r>
                        <a:rPr lang="vi-VN" sz="2000" b="0" i="1" dirty="0" smtClean="0">
                          <a:latin typeface="Cambria Math" panose="02040503050406030204" pitchFamily="18" charset="0"/>
                        </a:rPr>
                        <m:t>500</m:t>
                      </m:r>
                      <m:r>
                        <a:rPr lang="vi-VN" sz="2000" b="0" i="1" dirty="0" smtClean="0">
                          <a:latin typeface="Cambria Math" panose="02040503050406030204" pitchFamily="18" charset="0"/>
                        </a:rPr>
                        <m:t> . </m:t>
                      </m:r>
                      <m:sSup>
                        <m:sSupPr>
                          <m:ctrlPr>
                            <a:rPr lang="vi-VN" sz="2000" b="0" i="1" dirty="0" smtClean="0">
                              <a:latin typeface="Cambria Math" panose="02040503050406030204" pitchFamily="18" charset="0"/>
                            </a:rPr>
                          </m:ctrlPr>
                        </m:sSupPr>
                        <m:e>
                          <m:r>
                            <a:rPr lang="vi-VN" sz="2000" b="0" i="1" dirty="0" smtClean="0">
                              <a:latin typeface="Cambria Math" panose="02040503050406030204" pitchFamily="18" charset="0"/>
                            </a:rPr>
                            <m:t>10</m:t>
                          </m:r>
                        </m:e>
                        <m:sup>
                          <m:r>
                            <a:rPr lang="vi-VN" sz="2000" b="0" i="1" dirty="0" smtClean="0">
                              <a:latin typeface="Cambria Math" panose="02040503050406030204" pitchFamily="18" charset="0"/>
                            </a:rPr>
                            <m:t>−</m:t>
                          </m:r>
                          <m:r>
                            <a:rPr lang="vi-VN" sz="2000" b="0" i="1" dirty="0" smtClean="0">
                              <a:latin typeface="Cambria Math" panose="02040503050406030204" pitchFamily="18" charset="0"/>
                            </a:rPr>
                            <m:t>9</m:t>
                          </m:r>
                        </m:sup>
                      </m:sSup>
                      <m:r>
                        <a:rPr lang="vi-VN" sz="2000" b="0" i="1" dirty="0" smtClean="0">
                          <a:latin typeface="Cambria Math" panose="02040503050406030204" pitchFamily="18" charset="0"/>
                        </a:rPr>
                        <m:t> </m:t>
                      </m:r>
                      <m:r>
                        <a:rPr lang="vi-VN" sz="2000" b="0" i="1" dirty="0" smtClean="0">
                          <a:latin typeface="Cambria Math" panose="02040503050406030204" pitchFamily="18" charset="0"/>
                          <a:sym typeface="Wingdings" panose="05000000000000000000" pitchFamily="2" charset="2"/>
                        </a:rPr>
                        <m:t></m:t>
                      </m:r>
                      <m:r>
                        <a:rPr lang="vi-VN" sz="2000" b="0" i="1" dirty="0" smtClean="0">
                          <a:latin typeface="Cambria Math" panose="02040503050406030204" pitchFamily="18" charset="0"/>
                          <a:sym typeface="Wingdings" panose="05000000000000000000" pitchFamily="2" charset="2"/>
                        </a:rPr>
                        <m:t>𝑑</m:t>
                      </m:r>
                      <m:r>
                        <a:rPr lang="vi-VN" sz="2000" b="0" i="1" dirty="0" smtClean="0">
                          <a:latin typeface="Cambria Math" panose="02040503050406030204" pitchFamily="18" charset="0"/>
                          <a:sym typeface="Wingdings" panose="05000000000000000000" pitchFamily="2" charset="2"/>
                        </a:rPr>
                        <m:t> ≈</m:t>
                      </m:r>
                      <m:r>
                        <a:rPr lang="vi-VN" sz="2000" b="0" i="1" dirty="0" smtClean="0">
                          <a:latin typeface="Cambria Math" panose="02040503050406030204" pitchFamily="18" charset="0"/>
                          <a:ea typeface="Cambria Math" panose="02040503050406030204" pitchFamily="18" charset="0"/>
                          <a:sym typeface="Wingdings" panose="05000000000000000000" pitchFamily="2" charset="2"/>
                        </a:rPr>
                        <m:t>2</m:t>
                      </m:r>
                      <m:r>
                        <a:rPr lang="vi-VN" sz="2000" b="0" i="1" dirty="0" smtClean="0">
                          <a:latin typeface="Cambria Math" panose="02040503050406030204" pitchFamily="18" charset="0"/>
                          <a:ea typeface="Cambria Math" panose="02040503050406030204" pitchFamily="18" charset="0"/>
                          <a:sym typeface="Wingdings" panose="05000000000000000000" pitchFamily="2" charset="2"/>
                        </a:rPr>
                        <m:t>,</m:t>
                      </m:r>
                      <m:r>
                        <a:rPr lang="vi-VN" sz="2000" b="0" i="1" dirty="0" smtClean="0">
                          <a:latin typeface="Cambria Math" panose="02040503050406030204" pitchFamily="18" charset="0"/>
                          <a:ea typeface="Cambria Math" panose="02040503050406030204" pitchFamily="18" charset="0"/>
                          <a:sym typeface="Wingdings" panose="05000000000000000000" pitchFamily="2" charset="2"/>
                        </a:rPr>
                        <m:t>83</m:t>
                      </m:r>
                      <m:d>
                        <m:dPr>
                          <m:ctrlPr>
                            <a:rPr lang="vi-VN" sz="2000" i="1">
                              <a:latin typeface="Cambria Math" panose="02040503050406030204" pitchFamily="18" charset="0"/>
                              <a:cs typeface="Times New Roman" panose="02020603050405020304" pitchFamily="18" charset="0"/>
                            </a:rPr>
                          </m:ctrlPr>
                        </m:dPr>
                        <m:e>
                          <m:r>
                            <a:rPr lang="vi-VN" sz="2000" i="1" dirty="0">
                              <a:latin typeface="Cambria Math" panose="02040503050406030204" pitchFamily="18" charset="0"/>
                            </a:rPr>
                            <m:t>𝜇</m:t>
                          </m:r>
                          <m:r>
                            <a:rPr lang="vi-VN" sz="2000" i="1" dirty="0">
                              <a:latin typeface="Cambria Math" panose="02040503050406030204" pitchFamily="18" charset="0"/>
                            </a:rPr>
                            <m:t>𝑚</m:t>
                          </m:r>
                        </m:e>
                      </m:d>
                    </m:oMath>
                  </m:oMathPara>
                </a14:m>
                <a:endParaRPr lang="vi-VN" sz="2000" dirty="0">
                  <a:latin typeface="Times New Roman" panose="02020603050405020304" pitchFamily="18" charset="0"/>
                </a:endParaRPr>
              </a:p>
              <a:p>
                <a:r>
                  <a:rPr lang="vi-VN" sz="2000" dirty="0" err="1">
                    <a:latin typeface="Times New Roman" panose="02020603050405020304" pitchFamily="18" charset="0"/>
                    <a:cs typeface="Times New Roman" panose="02020603050405020304" pitchFamily="18" charset="0"/>
                  </a:rPr>
                  <a:t>Number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of</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rulings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per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centimeter</a:t>
                </a:r>
                <a:r>
                  <a:rPr lang="vi-VN" sz="2000" dirty="0">
                    <a:latin typeface="Times New Roman" panose="02020603050405020304" pitchFamily="18" charset="0"/>
                    <a:cs typeface="Times New Roman" panose="02020603050405020304" pitchFamily="18" charset="0"/>
                  </a:rPr>
                  <a:t> = </a:t>
                </a:r>
                <a14:m>
                  <m:oMath xmlns:m="http://schemas.openxmlformats.org/officeDocument/2006/math">
                    <m:f>
                      <m:fPr>
                        <m:ctrlPr>
                          <a:rPr lang="vi-VN" sz="2000" i="1" smtClean="0">
                            <a:latin typeface="Cambria Math" panose="02040503050406030204" pitchFamily="18" charset="0"/>
                            <a:cs typeface="Times New Roman" panose="02020603050405020304" pitchFamily="18" charset="0"/>
                          </a:rPr>
                        </m:ctrlPr>
                      </m:fPr>
                      <m:num>
                        <m:r>
                          <a:rPr lang="vi-VN" sz="2000" b="0" i="1" smtClean="0">
                            <a:latin typeface="Cambria Math" panose="02040503050406030204" pitchFamily="18" charset="0"/>
                            <a:cs typeface="Times New Roman" panose="02020603050405020304" pitchFamily="18" charset="0"/>
                          </a:rPr>
                          <m:t>1</m:t>
                        </m:r>
                        <m:r>
                          <a:rPr lang="vi-VN" sz="2000" b="0" i="1" smtClean="0">
                            <a:latin typeface="Cambria Math" panose="02040503050406030204" pitchFamily="18" charset="0"/>
                            <a:cs typeface="Times New Roman" panose="02020603050405020304" pitchFamily="18" charset="0"/>
                          </a:rPr>
                          <m:t>𝑐𝑚</m:t>
                        </m:r>
                      </m:num>
                      <m:den>
                        <m:r>
                          <a:rPr lang="vi-VN" sz="2000" b="0" i="1" smtClean="0">
                            <a:latin typeface="Cambria Math" panose="02040503050406030204" pitchFamily="18" charset="0"/>
                            <a:cs typeface="Times New Roman" panose="02020603050405020304" pitchFamily="18" charset="0"/>
                          </a:rPr>
                          <m:t>𝑑</m:t>
                        </m:r>
                      </m:den>
                    </m:f>
                    <m:r>
                      <a:rPr lang="vi-VN" sz="2000" b="0" i="1" smtClean="0">
                        <a:latin typeface="Cambria Math" panose="02040503050406030204" pitchFamily="18" charset="0"/>
                        <a:cs typeface="Times New Roman" panose="02020603050405020304" pitchFamily="18" charset="0"/>
                      </a:rPr>
                      <m:t>=</m:t>
                    </m:r>
                    <m:f>
                      <m:fPr>
                        <m:ctrlPr>
                          <a:rPr lang="vi-VN" sz="2000" b="0" i="1" smtClean="0">
                            <a:latin typeface="Cambria Math" panose="02040503050406030204" pitchFamily="18" charset="0"/>
                            <a:cs typeface="Times New Roman" panose="02020603050405020304" pitchFamily="18" charset="0"/>
                          </a:rPr>
                        </m:ctrlPr>
                      </m:fPr>
                      <m:num>
                        <m:sSup>
                          <m:sSupPr>
                            <m:ctrlPr>
                              <a:rPr lang="vi-VN" sz="2000" b="0" i="1" smtClean="0">
                                <a:latin typeface="Cambria Math" panose="02040503050406030204" pitchFamily="18" charset="0"/>
                                <a:cs typeface="Times New Roman" panose="02020603050405020304" pitchFamily="18" charset="0"/>
                              </a:rPr>
                            </m:ctrlPr>
                          </m:sSupPr>
                          <m:e>
                            <m:r>
                              <a:rPr lang="vi-VN" sz="2000" b="0" i="1" smtClean="0">
                                <a:latin typeface="Cambria Math" panose="02040503050406030204" pitchFamily="18" charset="0"/>
                                <a:cs typeface="Times New Roman" panose="02020603050405020304" pitchFamily="18" charset="0"/>
                              </a:rPr>
                              <m:t>10</m:t>
                            </m:r>
                          </m:e>
                          <m:sup>
                            <m:r>
                              <a:rPr lang="vi-VN" sz="2000" b="0" i="1" smtClean="0">
                                <a:latin typeface="Cambria Math" panose="02040503050406030204" pitchFamily="18" charset="0"/>
                                <a:cs typeface="Times New Roman" panose="02020603050405020304" pitchFamily="18" charset="0"/>
                              </a:rPr>
                              <m:t>−</m:t>
                            </m:r>
                            <m:r>
                              <a:rPr lang="vi-VN" sz="2000" b="0" i="1" smtClean="0">
                                <a:latin typeface="Cambria Math" panose="02040503050406030204" pitchFamily="18" charset="0"/>
                                <a:cs typeface="Times New Roman" panose="02020603050405020304" pitchFamily="18" charset="0"/>
                              </a:rPr>
                              <m:t>2</m:t>
                            </m:r>
                          </m:sup>
                        </m:sSup>
                      </m:num>
                      <m:den>
                        <m:r>
                          <a:rPr lang="vi-VN" sz="2000" b="0" i="1" smtClean="0">
                            <a:latin typeface="Cambria Math" panose="02040503050406030204" pitchFamily="18" charset="0"/>
                            <a:cs typeface="Times New Roman" panose="02020603050405020304" pitchFamily="18" charset="0"/>
                          </a:rPr>
                          <m:t>2</m:t>
                        </m:r>
                        <m:r>
                          <a:rPr lang="vi-VN" sz="2000" b="0" i="1" smtClean="0">
                            <a:latin typeface="Cambria Math" panose="02040503050406030204" pitchFamily="18" charset="0"/>
                            <a:cs typeface="Times New Roman" panose="02020603050405020304" pitchFamily="18" charset="0"/>
                          </a:rPr>
                          <m:t>,</m:t>
                        </m:r>
                        <m:r>
                          <a:rPr lang="vi-VN" sz="2000" b="0" i="1" smtClean="0">
                            <a:latin typeface="Cambria Math" panose="02040503050406030204" pitchFamily="18" charset="0"/>
                            <a:cs typeface="Times New Roman" panose="02020603050405020304" pitchFamily="18" charset="0"/>
                          </a:rPr>
                          <m:t>83</m:t>
                        </m:r>
                        <m:r>
                          <a:rPr lang="vi-VN" sz="2000" b="0" i="1" smtClean="0">
                            <a:latin typeface="Cambria Math" panose="02040503050406030204" pitchFamily="18" charset="0"/>
                            <a:cs typeface="Times New Roman" panose="02020603050405020304" pitchFamily="18" charset="0"/>
                          </a:rPr>
                          <m:t> . </m:t>
                        </m:r>
                        <m:sSup>
                          <m:sSupPr>
                            <m:ctrlPr>
                              <a:rPr lang="vi-VN" sz="2000" b="0" i="1" smtClean="0">
                                <a:latin typeface="Cambria Math" panose="02040503050406030204" pitchFamily="18" charset="0"/>
                                <a:cs typeface="Times New Roman" panose="02020603050405020304" pitchFamily="18" charset="0"/>
                              </a:rPr>
                            </m:ctrlPr>
                          </m:sSupPr>
                          <m:e>
                            <m:r>
                              <a:rPr lang="vi-VN" sz="2000" b="0" i="1" smtClean="0">
                                <a:latin typeface="Cambria Math" panose="02040503050406030204" pitchFamily="18" charset="0"/>
                                <a:cs typeface="Times New Roman" panose="02020603050405020304" pitchFamily="18" charset="0"/>
                              </a:rPr>
                              <m:t>10</m:t>
                            </m:r>
                          </m:e>
                          <m:sup>
                            <m:r>
                              <a:rPr lang="vi-VN" sz="2000" b="0" i="1" smtClean="0">
                                <a:latin typeface="Cambria Math" panose="02040503050406030204" pitchFamily="18" charset="0"/>
                                <a:cs typeface="Times New Roman" panose="02020603050405020304" pitchFamily="18" charset="0"/>
                              </a:rPr>
                              <m:t>−</m:t>
                            </m:r>
                            <m:r>
                              <a:rPr lang="vi-VN" sz="2000" b="0" i="1" smtClean="0">
                                <a:latin typeface="Cambria Math" panose="02040503050406030204" pitchFamily="18" charset="0"/>
                                <a:cs typeface="Times New Roman" panose="02020603050405020304" pitchFamily="18" charset="0"/>
                              </a:rPr>
                              <m:t>6</m:t>
                            </m:r>
                          </m:sup>
                        </m:sSup>
                      </m:den>
                    </m:f>
                    <m:r>
                      <a:rPr lang="vi-VN" sz="2000" b="0" i="1" smtClean="0">
                        <a:latin typeface="Cambria Math" panose="02040503050406030204" pitchFamily="18" charset="0"/>
                        <a:cs typeface="Times New Roman" panose="02020603050405020304" pitchFamily="18" charset="0"/>
                      </a:rPr>
                      <m:t>=</m:t>
                    </m:r>
                    <m:r>
                      <a:rPr lang="vi-VN" sz="2000" b="0" i="1" smtClean="0">
                        <a:latin typeface="Cambria Math" panose="02040503050406030204" pitchFamily="18" charset="0"/>
                        <a:cs typeface="Times New Roman" panose="02020603050405020304" pitchFamily="18" charset="0"/>
                      </a:rPr>
                      <m:t>3532</m:t>
                    </m:r>
                    <m:r>
                      <a:rPr lang="vi-VN" sz="2000" b="0" i="1" smtClean="0">
                        <a:latin typeface="Cambria Math" panose="02040503050406030204" pitchFamily="18" charset="0"/>
                        <a:cs typeface="Times New Roman" panose="02020603050405020304" pitchFamily="18" charset="0"/>
                      </a:rPr>
                      <m:t>,</m:t>
                    </m:r>
                    <m:r>
                      <a:rPr lang="vi-VN" sz="2000" b="0" i="1" smtClean="0">
                        <a:latin typeface="Cambria Math" panose="02040503050406030204" pitchFamily="18" charset="0"/>
                        <a:cs typeface="Times New Roman" panose="02020603050405020304" pitchFamily="18" charset="0"/>
                      </a:rPr>
                      <m:t>79</m:t>
                    </m:r>
                  </m:oMath>
                </a14:m>
                <a:endParaRPr lang="vi-VN" sz="2000" b="0" dirty="0">
                  <a:latin typeface="Times New Roman" panose="02020603050405020304" pitchFamily="18" charset="0"/>
                  <a:cs typeface="Times New Roman" panose="02020603050405020304" pitchFamily="18" charset="0"/>
                </a:endParaRPr>
              </a:p>
              <a:p>
                <a:r>
                  <a:rPr lang="vi-VN" sz="2000" dirty="0" err="1">
                    <a:latin typeface="Times New Roman" panose="02020603050405020304" pitchFamily="18" charset="0"/>
                    <a:cs typeface="Times New Roman" panose="02020603050405020304" pitchFamily="18" charset="0"/>
                  </a:rPr>
                  <a:t>Conclusion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There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are</a:t>
                </a:r>
                <a:r>
                  <a:rPr lang="vi-VN" sz="2000" dirty="0">
                    <a:latin typeface="Times New Roman" panose="02020603050405020304" pitchFamily="18" charset="0"/>
                    <a:cs typeface="Times New Roman" panose="02020603050405020304" pitchFamily="18" charset="0"/>
                  </a:rPr>
                  <a:t> 3532 </a:t>
                </a:r>
                <a:r>
                  <a:rPr lang="vi-VN" sz="2000" dirty="0" err="1">
                    <a:latin typeface="Times New Roman" panose="02020603050405020304" pitchFamily="18" charset="0"/>
                    <a:cs typeface="Times New Roman" panose="02020603050405020304" pitchFamily="18" charset="0"/>
                  </a:rPr>
                  <a:t>rulings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per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centimeter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for</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grating</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b) </a:t>
                </a:r>
                <a:r>
                  <a:rPr lang="vi-VN" sz="2000" dirty="0" err="1">
                    <a:latin typeface="Times New Roman" panose="02020603050405020304" pitchFamily="18" charset="0"/>
                    <a:cs typeface="Times New Roman" panose="02020603050405020304" pitchFamily="18" charset="0"/>
                  </a:rPr>
                  <a:t>We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have</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condition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for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maximum</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intensity</a:t>
                </a:r>
                <a:r>
                  <a:rPr lang="vi-VN" sz="20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vi-VN" sz="2000" i="1">
                          <a:latin typeface="Cambria Math" panose="02040503050406030204" pitchFamily="18" charset="0"/>
                        </a:rPr>
                        <m:t>𝑑𝑠𝑖𝑛</m:t>
                      </m:r>
                      <m:r>
                        <a:rPr lang="vi-VN" sz="2000" i="1">
                          <a:latin typeface="Cambria Math" panose="02040503050406030204" pitchFamily="18" charset="0"/>
                        </a:rPr>
                        <m:t>𝜃</m:t>
                      </m:r>
                      <m:r>
                        <a:rPr lang="vi-VN" sz="2000" i="1">
                          <a:latin typeface="Cambria Math" panose="02040503050406030204" pitchFamily="18" charset="0"/>
                        </a:rPr>
                        <m:t>=</m:t>
                      </m:r>
                      <m:r>
                        <a:rPr lang="vi-VN" sz="2000" i="1">
                          <a:latin typeface="Cambria Math" panose="02040503050406030204" pitchFamily="18" charset="0"/>
                        </a:rPr>
                        <m:t>𝑚</m:t>
                      </m:r>
                      <m:r>
                        <a:rPr lang="en-US" sz="2000" i="1">
                          <a:latin typeface="Cambria Math" panose="02040503050406030204" pitchFamily="18" charset="0"/>
                        </a:rPr>
                        <m:t>𝜆</m:t>
                      </m:r>
                      <m:r>
                        <a:rPr lang="en-US" sz="2000" i="1" smtClean="0">
                          <a:latin typeface="Cambria Math" panose="02040503050406030204" pitchFamily="18" charset="0"/>
                          <a:sym typeface="Wingdings" panose="05000000000000000000" pitchFamily="2" charset="2"/>
                        </a:rPr>
                        <m:t></m:t>
                      </m:r>
                      <m:r>
                        <a:rPr lang="vi-VN" sz="2000" i="1">
                          <a:latin typeface="Cambria Math" panose="02040503050406030204" pitchFamily="18" charset="0"/>
                        </a:rPr>
                        <m:t>𝑠𝑖𝑛</m:t>
                      </m:r>
                      <m:r>
                        <a:rPr lang="vi-VN" sz="2000" i="1">
                          <a:latin typeface="Cambria Math" panose="02040503050406030204" pitchFamily="18" charset="0"/>
                        </a:rPr>
                        <m:t>𝜃</m:t>
                      </m:r>
                      <m:r>
                        <a:rPr lang="vi-VN" sz="2000" b="0" i="1" smtClean="0">
                          <a:latin typeface="Cambria Math" panose="02040503050406030204" pitchFamily="18" charset="0"/>
                        </a:rPr>
                        <m:t>=</m:t>
                      </m:r>
                      <m:f>
                        <m:fPr>
                          <m:ctrlPr>
                            <a:rPr lang="vi-VN" sz="2000" b="0" i="1" smtClean="0">
                              <a:latin typeface="Cambria Math" panose="02040503050406030204" pitchFamily="18" charset="0"/>
                            </a:rPr>
                          </m:ctrlPr>
                        </m:fPr>
                        <m:num>
                          <m:r>
                            <a:rPr lang="vi-VN" sz="2000" i="1">
                              <a:latin typeface="Cambria Math" panose="02040503050406030204" pitchFamily="18" charset="0"/>
                            </a:rPr>
                            <m:t>𝑚</m:t>
                          </m:r>
                          <m:r>
                            <a:rPr lang="en-US" sz="2000" i="1">
                              <a:latin typeface="Cambria Math" panose="02040503050406030204" pitchFamily="18" charset="0"/>
                            </a:rPr>
                            <m:t>𝜆</m:t>
                          </m:r>
                        </m:num>
                        <m:den>
                          <m:r>
                            <a:rPr lang="vi-VN" sz="2000" b="0" i="1" smtClean="0">
                              <a:latin typeface="Cambria Math" panose="02040503050406030204" pitchFamily="18" charset="0"/>
                            </a:rPr>
                            <m:t>𝑑</m:t>
                          </m:r>
                        </m:den>
                      </m:f>
                    </m:oMath>
                  </m:oMathPara>
                </a14:m>
                <a:endParaRPr lang="vi-VN" sz="2000" b="0" dirty="0">
                  <a:latin typeface="Times New Roman" panose="02020603050405020304" pitchFamily="18" charset="0"/>
                </a:endParaRPr>
              </a:p>
              <a:p>
                <a:r>
                  <a:rPr lang="vi-VN" sz="2000" dirty="0" err="1">
                    <a:latin typeface="Times New Roman" panose="02020603050405020304" pitchFamily="18" charset="0"/>
                    <a:cs typeface="Times New Roman" panose="02020603050405020304" pitchFamily="18" charset="0"/>
                  </a:rPr>
                  <a:t>We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have</a:t>
                </a:r>
                <a:r>
                  <a:rPr lang="vi-VN" sz="2000" dirty="0">
                    <a:latin typeface="Times New Roman" panose="02020603050405020304" pitchFamily="18" charset="0"/>
                    <a:cs typeface="Times New Roman" panose="02020603050405020304" pitchFamily="18" charset="0"/>
                  </a:rPr>
                  <a:t>: </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1</m:t>
                      </m:r>
                      <m:r>
                        <a:rPr lang="en-US" sz="2000" i="1">
                          <a:latin typeface="Cambria Math" panose="02040503050406030204" pitchFamily="18" charset="0"/>
                          <a:cs typeface="Times New Roman" panose="02020603050405020304" pitchFamily="18" charset="0"/>
                        </a:rPr>
                        <m:t>≤</m:t>
                      </m:r>
                      <m:r>
                        <a:rPr lang="vi-VN" sz="2000" i="1">
                          <a:latin typeface="Cambria Math" panose="02040503050406030204" pitchFamily="18" charset="0"/>
                        </a:rPr>
                        <m:t>𝑠𝑖𝑛</m:t>
                      </m:r>
                      <m:r>
                        <a:rPr lang="vi-VN" sz="2000" i="1">
                          <a:latin typeface="Cambria Math" panose="02040503050406030204" pitchFamily="18" charset="0"/>
                        </a:rPr>
                        <m:t>𝜃</m:t>
                      </m:r>
                      <m:r>
                        <a:rPr lang="vi-VN" sz="2000" i="1">
                          <a:latin typeface="Cambria Math" panose="02040503050406030204" pitchFamily="18" charset="0"/>
                        </a:rPr>
                        <m:t>≤</m:t>
                      </m:r>
                      <m:r>
                        <a:rPr lang="vi-VN" sz="2000" i="1">
                          <a:latin typeface="Cambria Math" panose="02040503050406030204" pitchFamily="18" charset="0"/>
                        </a:rPr>
                        <m:t>1</m:t>
                      </m:r>
                    </m:oMath>
                  </m:oMathPara>
                </a14:m>
                <a:endParaRPr lang="vi-VN" sz="2000" dirty="0">
                  <a:latin typeface="Times New Roman" panose="02020603050405020304" pitchFamily="18" charset="0"/>
                </a:endParaRPr>
              </a:p>
              <a:p>
                <a:pPr marL="285750" indent="-285750" algn="ctr">
                  <a:buFont typeface="Wingdings" panose="05000000000000000000" pitchFamily="2" charset="2"/>
                  <a:buChar char="ó"/>
                </a:pPr>
                <a14:m>
                  <m:oMath xmlns:m="http://schemas.openxmlformats.org/officeDocument/2006/math">
                    <m:r>
                      <a:rPr lang="vi-VN" sz="2000" b="0" i="1" smtClean="0">
                        <a:latin typeface="Cambria Math" panose="02040503050406030204" pitchFamily="18" charset="0"/>
                        <a:cs typeface="Times New Roman" panose="02020603050405020304" pitchFamily="18" charset="0"/>
                        <a:sym typeface="Wingdings" panose="05000000000000000000" pitchFamily="2" charset="2"/>
                      </a:rPr>
                      <m:t>−</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1</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m:t>
                    </m:r>
                    <m:f>
                      <m:fPr>
                        <m:ctrlPr>
                          <a:rPr lang="vi-VN" sz="2000" i="1">
                            <a:latin typeface="Cambria Math" panose="02040503050406030204" pitchFamily="18" charset="0"/>
                          </a:rPr>
                        </m:ctrlPr>
                      </m:fPr>
                      <m:num>
                        <m:r>
                          <a:rPr lang="vi-VN" sz="2000" i="1">
                            <a:latin typeface="Cambria Math" panose="02040503050406030204" pitchFamily="18" charset="0"/>
                          </a:rPr>
                          <m:t>𝑚</m:t>
                        </m:r>
                        <m:r>
                          <a:rPr lang="en-US" sz="2000" i="1">
                            <a:latin typeface="Cambria Math" panose="02040503050406030204" pitchFamily="18" charset="0"/>
                          </a:rPr>
                          <m:t>𝜆</m:t>
                        </m:r>
                      </m:num>
                      <m:den>
                        <m:r>
                          <a:rPr lang="vi-VN" sz="2000" i="1">
                            <a:latin typeface="Cambria Math" panose="02040503050406030204" pitchFamily="18" charset="0"/>
                          </a:rPr>
                          <m:t>𝑑</m:t>
                        </m:r>
                      </m:den>
                    </m:f>
                    <m:r>
                      <a:rPr lang="vi-VN" sz="2000" b="0" i="1" smtClean="0">
                        <a:latin typeface="Cambria Math" panose="02040503050406030204" pitchFamily="18" charset="0"/>
                      </a:rPr>
                      <m:t>≤</m:t>
                    </m:r>
                    <m:r>
                      <a:rPr lang="vi-VN" sz="2000" b="0" i="1" smtClean="0">
                        <a:latin typeface="Cambria Math" panose="02040503050406030204" pitchFamily="18" charset="0"/>
                      </a:rPr>
                      <m:t>1</m:t>
                    </m:r>
                    <m:r>
                      <a:rPr lang="vi-VN" sz="2000" b="0" i="1" smtClean="0">
                        <a:latin typeface="Cambria Math" panose="02040503050406030204" pitchFamily="18" charset="0"/>
                      </a:rPr>
                      <m:t> </m:t>
                    </m:r>
                    <m:f>
                      <m:fPr>
                        <m:ctrlPr>
                          <a:rPr lang="vi-VN" sz="2000" b="0" i="1" smtClean="0">
                            <a:latin typeface="Cambria Math" panose="02040503050406030204" pitchFamily="18" charset="0"/>
                            <a:sym typeface="Wingdings" panose="05000000000000000000" pitchFamily="2" charset="2"/>
                          </a:rPr>
                        </m:ctrlPr>
                      </m:fPr>
                      <m:num>
                        <m:r>
                          <a:rPr lang="vi-VN" sz="2000" b="0" i="1" smtClean="0">
                            <a:latin typeface="Cambria Math" panose="02040503050406030204" pitchFamily="18" charset="0"/>
                            <a:sym typeface="Wingdings" panose="05000000000000000000" pitchFamily="2" charset="2"/>
                          </a:rPr>
                          <m:t>−</m:t>
                        </m:r>
                        <m:r>
                          <a:rPr lang="vi-VN" sz="2000" b="0" i="1" smtClean="0">
                            <a:latin typeface="Cambria Math" panose="02040503050406030204" pitchFamily="18" charset="0"/>
                            <a:sym typeface="Wingdings" panose="05000000000000000000" pitchFamily="2" charset="2"/>
                          </a:rPr>
                          <m:t>𝑑</m:t>
                        </m:r>
                      </m:num>
                      <m:den>
                        <m:r>
                          <a:rPr lang="en-US" sz="2000" i="1">
                            <a:latin typeface="Cambria Math" panose="02040503050406030204" pitchFamily="18" charset="0"/>
                          </a:rPr>
                          <m:t>𝜆</m:t>
                        </m:r>
                      </m:den>
                    </m:f>
                    <m:r>
                      <a:rPr lang="vi-VN" sz="2000" b="0" i="1" smtClean="0">
                        <a:latin typeface="Cambria Math" panose="02040503050406030204" pitchFamily="18" charset="0"/>
                        <a:sym typeface="Wingdings" panose="05000000000000000000" pitchFamily="2" charset="2"/>
                      </a:rPr>
                      <m:t>≤</m:t>
                    </m:r>
                    <m:r>
                      <a:rPr lang="vi-VN" sz="2000" b="0" i="1" smtClean="0">
                        <a:latin typeface="Cambria Math" panose="02040503050406030204" pitchFamily="18" charset="0"/>
                        <a:sym typeface="Wingdings" panose="05000000000000000000" pitchFamily="2" charset="2"/>
                      </a:rPr>
                      <m:t>𝑚</m:t>
                    </m:r>
                    <m:r>
                      <a:rPr lang="vi-VN" sz="2000" b="0" i="1" smtClean="0">
                        <a:latin typeface="Cambria Math" panose="02040503050406030204" pitchFamily="18" charset="0"/>
                        <a:sym typeface="Wingdings" panose="05000000000000000000" pitchFamily="2" charset="2"/>
                      </a:rPr>
                      <m:t>≤ </m:t>
                    </m:r>
                    <m:f>
                      <m:fPr>
                        <m:ctrlPr>
                          <a:rPr lang="vi-VN" sz="2000" b="0" i="1" smtClean="0">
                            <a:latin typeface="Cambria Math" panose="02040503050406030204" pitchFamily="18" charset="0"/>
                            <a:sym typeface="Wingdings" panose="05000000000000000000" pitchFamily="2" charset="2"/>
                          </a:rPr>
                        </m:ctrlPr>
                      </m:fPr>
                      <m:num>
                        <m:r>
                          <a:rPr lang="vi-VN" sz="2000" b="0" i="1" smtClean="0">
                            <a:latin typeface="Cambria Math" panose="02040503050406030204" pitchFamily="18" charset="0"/>
                            <a:sym typeface="Wingdings" panose="05000000000000000000" pitchFamily="2" charset="2"/>
                          </a:rPr>
                          <m:t>𝑑</m:t>
                        </m:r>
                      </m:num>
                      <m:den>
                        <m:r>
                          <a:rPr lang="en-US" sz="2000" i="1">
                            <a:latin typeface="Cambria Math" panose="02040503050406030204" pitchFamily="18" charset="0"/>
                          </a:rPr>
                          <m:t>𝜆</m:t>
                        </m:r>
                      </m:den>
                    </m:f>
                    <m:r>
                      <a:rPr lang="vi-VN" sz="2000" b="0" i="1" smtClean="0">
                        <a:latin typeface="Cambria Math" panose="02040503050406030204" pitchFamily="18" charset="0"/>
                        <a:sym typeface="Wingdings" panose="05000000000000000000" pitchFamily="2" charset="2"/>
                      </a:rPr>
                      <m:t> −</m:t>
                    </m:r>
                    <m:r>
                      <a:rPr lang="vi-VN" sz="2000" b="0" i="1" smtClean="0">
                        <a:latin typeface="Cambria Math" panose="02040503050406030204" pitchFamily="18" charset="0"/>
                        <a:sym typeface="Wingdings" panose="05000000000000000000" pitchFamily="2" charset="2"/>
                      </a:rPr>
                      <m:t>5</m:t>
                    </m:r>
                    <m:r>
                      <a:rPr lang="vi-VN" sz="2000" b="0" i="1" smtClean="0">
                        <a:latin typeface="Cambria Math" panose="02040503050406030204" pitchFamily="18" charset="0"/>
                        <a:sym typeface="Wingdings" panose="05000000000000000000" pitchFamily="2" charset="2"/>
                      </a:rPr>
                      <m:t>,</m:t>
                    </m:r>
                    <m:r>
                      <a:rPr lang="vi-VN" sz="2000" b="0" i="1" smtClean="0">
                        <a:latin typeface="Cambria Math" panose="02040503050406030204" pitchFamily="18" charset="0"/>
                        <a:sym typeface="Wingdings" panose="05000000000000000000" pitchFamily="2" charset="2"/>
                      </a:rPr>
                      <m:t>66</m:t>
                    </m:r>
                    <m:r>
                      <a:rPr lang="vi-VN" sz="2000" b="0" i="1" smtClean="0">
                        <a:latin typeface="Cambria Math" panose="02040503050406030204" pitchFamily="18" charset="0"/>
                        <a:sym typeface="Wingdings" panose="05000000000000000000" pitchFamily="2" charset="2"/>
                      </a:rPr>
                      <m:t>≤</m:t>
                    </m:r>
                    <m:r>
                      <a:rPr lang="vi-VN" sz="2000" b="0" i="1" smtClean="0">
                        <a:latin typeface="Cambria Math" panose="02040503050406030204" pitchFamily="18" charset="0"/>
                        <a:sym typeface="Wingdings" panose="05000000000000000000" pitchFamily="2" charset="2"/>
                      </a:rPr>
                      <m:t>𝑚</m:t>
                    </m:r>
                    <m:r>
                      <a:rPr lang="vi-VN" sz="2000" b="0" i="1" smtClean="0">
                        <a:latin typeface="Cambria Math" panose="02040503050406030204" pitchFamily="18" charset="0"/>
                        <a:sym typeface="Wingdings" panose="05000000000000000000" pitchFamily="2" charset="2"/>
                      </a:rPr>
                      <m:t>≤</m:t>
                    </m:r>
                    <m:r>
                      <a:rPr lang="vi-VN" sz="2000" b="0" i="1" smtClean="0">
                        <a:latin typeface="Cambria Math" panose="02040503050406030204" pitchFamily="18" charset="0"/>
                        <a:sym typeface="Wingdings" panose="05000000000000000000" pitchFamily="2" charset="2"/>
                      </a:rPr>
                      <m:t>5</m:t>
                    </m:r>
                    <m:r>
                      <a:rPr lang="vi-VN" sz="2000" b="0" i="1" smtClean="0">
                        <a:latin typeface="Cambria Math" panose="02040503050406030204" pitchFamily="18" charset="0"/>
                        <a:sym typeface="Wingdings" panose="05000000000000000000" pitchFamily="2" charset="2"/>
                      </a:rPr>
                      <m:t>,</m:t>
                    </m:r>
                    <m:r>
                      <a:rPr lang="vi-VN" sz="2000" b="0" i="1" smtClean="0">
                        <a:latin typeface="Cambria Math" panose="02040503050406030204" pitchFamily="18" charset="0"/>
                        <a:sym typeface="Wingdings" panose="05000000000000000000" pitchFamily="2" charset="2"/>
                      </a:rPr>
                      <m:t>66</m:t>
                    </m:r>
                  </m:oMath>
                </a14:m>
                <a:endParaRPr lang="vi-VN" sz="2000" dirty="0">
                  <a:latin typeface="Times New Roman" panose="02020603050405020304" pitchFamily="18" charset="0"/>
                  <a:sym typeface="Wingdings" panose="05000000000000000000" pitchFamily="2" charset="2"/>
                </a:endParaRPr>
              </a:p>
              <a:p>
                <a:r>
                  <a:rPr lang="vi-VN" sz="2000" dirty="0" err="1">
                    <a:latin typeface="Times New Roman" panose="02020603050405020304" pitchFamily="18" charset="0"/>
                    <a:cs typeface="Times New Roman" panose="02020603050405020304" pitchFamily="18" charset="0"/>
                    <a:sym typeface="Wingdings" panose="05000000000000000000" pitchFamily="2" charset="2"/>
                  </a:rPr>
                  <a:t>Since</a:t>
                </a:r>
                <a:r>
                  <a:rPr lang="vi-VN" sz="2000" dirty="0">
                    <a:latin typeface="Times New Roman" panose="02020603050405020304" pitchFamily="18" charset="0"/>
                    <a:cs typeface="Times New Roman" panose="02020603050405020304" pitchFamily="18" charset="0"/>
                    <a:sym typeface="Wingdings" panose="05000000000000000000" pitchFamily="2" charset="2"/>
                  </a:rPr>
                  <a:t> m </a:t>
                </a:r>
                <a:r>
                  <a:rPr lang="vi-VN" sz="2000" dirty="0" err="1">
                    <a:latin typeface="Times New Roman" panose="02020603050405020304" pitchFamily="18" charset="0"/>
                    <a:cs typeface="Times New Roman" panose="02020603050405020304" pitchFamily="18" charset="0"/>
                    <a:sym typeface="Wingdings" panose="05000000000000000000" pitchFamily="2" charset="2"/>
                  </a:rPr>
                  <a:t>is</a:t>
                </a:r>
                <a:r>
                  <a:rPr lang="vi-VN" sz="2000" dirty="0">
                    <a:latin typeface="Times New Roman" panose="02020603050405020304" pitchFamily="18" charset="0"/>
                    <a:cs typeface="Times New Roman" panose="02020603050405020304" pitchFamily="18" charset="0"/>
                    <a:sym typeface="Wingdings" panose="05000000000000000000" pitchFamily="2" charset="2"/>
                  </a:rPr>
                  <a:t> an </a:t>
                </a:r>
                <a:r>
                  <a:rPr lang="vi-VN" sz="2000" dirty="0" err="1">
                    <a:latin typeface="Times New Roman" panose="02020603050405020304" pitchFamily="18" charset="0"/>
                    <a:cs typeface="Times New Roman" panose="02020603050405020304" pitchFamily="18" charset="0"/>
                    <a:sym typeface="Wingdings" panose="05000000000000000000" pitchFamily="2" charset="2"/>
                  </a:rPr>
                  <a:t>integer</a:t>
                </a:r>
                <a:r>
                  <a:rPr lang="vi-VN" sz="2000" dirty="0">
                    <a:latin typeface="Times New Roman" panose="02020603050405020304" pitchFamily="18" charset="0"/>
                    <a:cs typeface="Times New Roman" panose="02020603050405020304" pitchFamily="18" charset="0"/>
                    <a:sym typeface="Wingdings" panose="05000000000000000000" pitchFamily="2" charset="2"/>
                  </a:rPr>
                  <a:t> </a:t>
                </a:r>
                <a:r>
                  <a:rPr lang="vi-VN" sz="2000" dirty="0" err="1">
                    <a:latin typeface="Times New Roman" panose="02020603050405020304" pitchFamily="18" charset="0"/>
                    <a:cs typeface="Times New Roman" panose="02020603050405020304" pitchFamily="18" charset="0"/>
                    <a:sym typeface="Wingdings" panose="05000000000000000000" pitchFamily="2" charset="2"/>
                  </a:rPr>
                  <a:t>number</a:t>
                </a:r>
                <a:r>
                  <a:rPr lang="vi-VN" sz="2000" dirty="0">
                    <a:latin typeface="Times New Roman" panose="02020603050405020304" pitchFamily="18" charset="0"/>
                    <a:cs typeface="Times New Roman" panose="02020603050405020304" pitchFamily="18" charset="0"/>
                    <a:sym typeface="Wingdings" panose="05000000000000000000" pitchFamily="2" charset="2"/>
                  </a:rPr>
                  <a:t>  </a:t>
                </a:r>
                <a14:m>
                  <m:oMath xmlns:m="http://schemas.openxmlformats.org/officeDocument/2006/math">
                    <m:r>
                      <a:rPr lang="vi-VN" sz="2000" b="0" i="1" smtClean="0">
                        <a:latin typeface="Cambria Math" panose="02040503050406030204" pitchFamily="18" charset="0"/>
                        <a:cs typeface="Times New Roman" panose="02020603050405020304" pitchFamily="18" charset="0"/>
                        <a:sym typeface="Wingdings" panose="05000000000000000000" pitchFamily="2" charset="2"/>
                      </a:rPr>
                      <m:t>𝑚</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m:t>
                    </m:r>
                    <m:d>
                      <m:dPr>
                        <m:begChr m:val="{"/>
                        <m:endChr m:val="}"/>
                        <m:ctrlPr>
                          <a:rPr lang="vi-VN" sz="2000" b="0" i="1" smtClean="0">
                            <a:latin typeface="Cambria Math" panose="02040503050406030204" pitchFamily="18" charset="0"/>
                            <a:cs typeface="Times New Roman" panose="02020603050405020304" pitchFamily="18" charset="0"/>
                            <a:sym typeface="Wingdings" panose="05000000000000000000" pitchFamily="2" charset="2"/>
                          </a:rPr>
                        </m:ctrlPr>
                      </m:dPr>
                      <m:e>
                        <m:r>
                          <a:rPr lang="vi-VN" sz="2000" b="0" i="1" smtClean="0">
                            <a:latin typeface="Cambria Math" panose="02040503050406030204" pitchFamily="18" charset="0"/>
                            <a:cs typeface="Times New Roman" panose="02020603050405020304" pitchFamily="18" charset="0"/>
                            <a:sym typeface="Wingdings" panose="05000000000000000000" pitchFamily="2" charset="2"/>
                          </a:rPr>
                          <m:t>−</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5</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4</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3</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2</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1</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0</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1</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2</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3</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4</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m:t>
                        </m:r>
                        <m:r>
                          <a:rPr lang="vi-VN" sz="2000" b="0" i="1" smtClean="0">
                            <a:latin typeface="Cambria Math" panose="02040503050406030204" pitchFamily="18" charset="0"/>
                            <a:cs typeface="Times New Roman" panose="02020603050405020304" pitchFamily="18" charset="0"/>
                            <a:sym typeface="Wingdings" panose="05000000000000000000" pitchFamily="2" charset="2"/>
                          </a:rPr>
                          <m:t>5</m:t>
                        </m:r>
                      </m:e>
                    </m:d>
                  </m:oMath>
                </a14:m>
                <a:endParaRPr lang="vi-VN" sz="2000" b="0" dirty="0">
                  <a:latin typeface="Times New Roman" panose="02020603050405020304" pitchFamily="18" charset="0"/>
                  <a:cs typeface="Times New Roman" panose="02020603050405020304" pitchFamily="18" charset="0"/>
                  <a:sym typeface="Wingdings" panose="05000000000000000000" pitchFamily="2" charset="2"/>
                </a:endParaRPr>
              </a:p>
              <a:p>
                <a:r>
                  <a:rPr lang="vi-VN" sz="2000" dirty="0" err="1">
                    <a:latin typeface="Times New Roman" panose="02020603050405020304" pitchFamily="18" charset="0"/>
                    <a:cs typeface="Times New Roman" panose="02020603050405020304" pitchFamily="18" charset="0"/>
                  </a:rPr>
                  <a:t>Conclusion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There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are</a:t>
                </a:r>
                <a:r>
                  <a:rPr lang="vi-VN" sz="2000" dirty="0">
                    <a:latin typeface="Times New Roman" panose="02020603050405020304" pitchFamily="18" charset="0"/>
                    <a:cs typeface="Times New Roman" panose="02020603050405020304" pitchFamily="18" charset="0"/>
                  </a:rPr>
                  <a:t> 11 </a:t>
                </a:r>
                <a:r>
                  <a:rPr lang="vi-VN" sz="2000" dirty="0" err="1">
                    <a:latin typeface="Times New Roman" panose="02020603050405020304" pitchFamily="18" charset="0"/>
                    <a:cs typeface="Times New Roman" panose="02020603050405020304" pitchFamily="18" charset="0"/>
                  </a:rPr>
                  <a:t>primary</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maximas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that</a:t>
                </a:r>
                <a:r>
                  <a:rPr lang="vi-VN" sz="2000" dirty="0">
                    <a:latin typeface="Times New Roman" panose="02020603050405020304" pitchFamily="18" charset="0"/>
                    <a:cs typeface="Times New Roman" panose="02020603050405020304" pitchFamily="18" charset="0"/>
                  </a:rPr>
                  <a:t> can be </a:t>
                </a:r>
                <a:r>
                  <a:rPr lang="vi-VN" sz="2000" dirty="0" err="1">
                    <a:latin typeface="Times New Roman" panose="02020603050405020304" pitchFamily="18" charset="0"/>
                    <a:cs typeface="Times New Roman" panose="02020603050405020304" pitchFamily="18" charset="0"/>
                  </a:rPr>
                  <a:t>observed</a:t>
                </a:r>
                <a:r>
                  <a:rPr lang="vi-VN" sz="2000" dirty="0">
                    <a:latin typeface="Times New Roman" panose="02020603050405020304" pitchFamily="18" charset="0"/>
                    <a:cs typeface="Times New Roman" panose="02020603050405020304" pitchFamily="18" charset="0"/>
                  </a:rPr>
                  <a:t> in this </a:t>
                </a:r>
                <a:r>
                  <a:rPr lang="vi-VN" sz="2000" dirty="0" err="1">
                    <a:latin typeface="Times New Roman" panose="02020603050405020304" pitchFamily="18" charset="0"/>
                    <a:cs typeface="Times New Roman" panose="02020603050405020304" pitchFamily="18" charset="0"/>
                  </a:rPr>
                  <a:t>situation</a:t>
                </a:r>
                <a:endParaRPr lang="vi-VN" sz="2000"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DA768B03-728A-4C82-B165-B948BB00B4F1}"/>
                  </a:ext>
                </a:extLst>
              </p:cNvPr>
              <p:cNvSpPr txBox="1">
                <a:spLocks noRot="1" noChangeAspect="1" noMove="1" noResize="1" noEditPoints="1" noAdjustHandles="1" noChangeArrowheads="1" noChangeShapeType="1" noTextEdit="1"/>
              </p:cNvSpPr>
              <p:nvPr/>
            </p:nvSpPr>
            <p:spPr>
              <a:xfrm>
                <a:off x="1349406" y="2414726"/>
                <a:ext cx="10342485" cy="4371966"/>
              </a:xfrm>
              <a:prstGeom prst="rect">
                <a:avLst/>
              </a:prstGeom>
              <a:blipFill>
                <a:blip r:embed="rId2"/>
                <a:stretch>
                  <a:fillRect l="-589" t="-697"/>
                </a:stretch>
              </a:blipFill>
            </p:spPr>
            <p:txBody>
              <a:bodyPr/>
              <a:lstStyle/>
              <a:p>
                <a:r>
                  <a:rPr lang="vi-VN">
                    <a:noFill/>
                  </a:rPr>
                  <a:t> </a:t>
                </a:r>
              </a:p>
            </p:txBody>
          </p:sp>
        </mc:Fallback>
      </mc:AlternateContent>
    </p:spTree>
    <p:extLst>
      <p:ext uri="{BB962C8B-B14F-4D97-AF65-F5344CB8AC3E}">
        <p14:creationId xmlns:p14="http://schemas.microsoft.com/office/powerpoint/2010/main" val="191434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371600" y="685800"/>
            <a:ext cx="9601200" cy="832282"/>
          </a:xfrm>
        </p:spPr>
        <p:txBody>
          <a:bodyPr>
            <a:normAutofit fontScale="90000"/>
          </a:bodyPr>
          <a:lstStyle/>
          <a:p>
            <a:r>
              <a:rPr lang="vi-VN" sz="3600" dirty="0"/>
              <a:t>3. </a:t>
            </a:r>
            <a:r>
              <a:rPr lang="vi-VN" sz="3600" dirty="0" err="1"/>
              <a:t>Diffraction</a:t>
            </a:r>
            <a:br>
              <a:rPr lang="vi-VN" sz="3200" dirty="0"/>
            </a:br>
            <a:r>
              <a:rPr lang="vi-VN" sz="2700" dirty="0"/>
              <a:t>3.3 </a:t>
            </a:r>
            <a:r>
              <a:rPr lang="vi-VN" sz="2700" dirty="0" err="1"/>
              <a:t>Diffraction</a:t>
            </a:r>
            <a:r>
              <a:rPr lang="vi-VN" sz="2700" dirty="0"/>
              <a:t> </a:t>
            </a:r>
            <a:r>
              <a:rPr lang="vi-VN" sz="2700" dirty="0" err="1"/>
              <a:t>of</a:t>
            </a:r>
            <a:r>
              <a:rPr lang="vi-VN" sz="2700" dirty="0"/>
              <a:t> X-</a:t>
            </a:r>
            <a:r>
              <a:rPr lang="vi-VN" sz="2700" dirty="0" err="1"/>
              <a:t>rays</a:t>
            </a:r>
            <a:r>
              <a:rPr lang="vi-VN" sz="2700" dirty="0"/>
              <a:t> </a:t>
            </a:r>
            <a:r>
              <a:rPr lang="vi-VN" sz="2700" dirty="0" err="1"/>
              <a:t>by</a:t>
            </a:r>
            <a:r>
              <a:rPr lang="vi-VN" sz="2700" dirty="0"/>
              <a:t> </a:t>
            </a:r>
            <a:r>
              <a:rPr lang="vi-VN" sz="2700" dirty="0" err="1"/>
              <a:t>crystal</a:t>
            </a:r>
            <a:endParaRPr lang="vi-VN" sz="2700" dirty="0"/>
          </a:p>
        </p:txBody>
      </p:sp>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89BD4455-AA7F-4A66-A042-BD9017EF867C}"/>
                  </a:ext>
                </a:extLst>
              </p:cNvPr>
              <p:cNvSpPr>
                <a:spLocks noGrp="1"/>
              </p:cNvSpPr>
              <p:nvPr>
                <p:ph idx="1"/>
              </p:nvPr>
            </p:nvSpPr>
            <p:spPr>
              <a:xfrm>
                <a:off x="1371600" y="1762218"/>
                <a:ext cx="5934722" cy="358140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The Bragg equation (for the path difference)</a:t>
                </a:r>
                <a:endParaRPr lang="vi-VN" sz="32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𝛿</m:t>
                      </m:r>
                      <m:r>
                        <a:rPr lang="en-US" sz="3200" i="1">
                          <a:latin typeface="Cambria Math" panose="02040503050406030204" pitchFamily="18" charset="0"/>
                        </a:rPr>
                        <m:t>=</m:t>
                      </m:r>
                      <m:sSub>
                        <m:sSubPr>
                          <m:ctrlPr>
                            <a:rPr lang="vi-VN"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1</m:t>
                          </m:r>
                        </m:sub>
                      </m:sSub>
                      <m:r>
                        <a:rPr lang="en-US" sz="3200" i="1">
                          <a:latin typeface="Cambria Math" panose="02040503050406030204" pitchFamily="18" charset="0"/>
                        </a:rPr>
                        <m:t>−</m:t>
                      </m:r>
                      <m:sSub>
                        <m:sSubPr>
                          <m:ctrlPr>
                            <a:rPr lang="vi-VN"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2</m:t>
                          </m:r>
                        </m:sub>
                      </m:sSub>
                      <m:r>
                        <a:rPr lang="en-US" sz="3200" i="1">
                          <a:latin typeface="Cambria Math" panose="02040503050406030204" pitchFamily="18" charset="0"/>
                        </a:rPr>
                        <m:t> ≈2</m:t>
                      </m:r>
                      <m:r>
                        <a:rPr lang="en-US" sz="3200" i="1">
                          <a:latin typeface="Cambria Math" panose="02040503050406030204" pitchFamily="18" charset="0"/>
                        </a:rPr>
                        <m:t>𝑑𝑠𝑖𝑛</m:t>
                      </m:r>
                      <m:r>
                        <a:rPr lang="vi-VN" sz="3200" i="1">
                          <a:latin typeface="Cambria Math" panose="02040503050406030204" pitchFamily="18" charset="0"/>
                        </a:rPr>
                        <m:t>𝜃</m:t>
                      </m:r>
                    </m:oMath>
                  </m:oMathPara>
                </a14:m>
                <a:endParaRPr lang="vi-VN"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a:t>
                </a:r>
                <a14:m>
                  <m:oMath xmlns:m="http://schemas.openxmlformats.org/officeDocument/2006/math">
                    <m:r>
                      <a:rPr lang="vi-VN" sz="3200" i="1">
                        <a:latin typeface="Cambria Math" panose="02040503050406030204" pitchFamily="18" charset="0"/>
                      </a:rPr>
                      <m:t>𝜃</m:t>
                    </m:r>
                  </m:oMath>
                </a14:m>
                <a:r>
                  <a:rPr lang="en-US" sz="3200" dirty="0">
                    <a:latin typeface="Times New Roman" panose="02020603050405020304" pitchFamily="18" charset="0"/>
                    <a:cs typeface="Times New Roman" panose="02020603050405020304" pitchFamily="18" charset="0"/>
                  </a:rPr>
                  <a:t>: the incident angle; d: the distance between adjacent planes)</a:t>
                </a:r>
                <a:endParaRPr lang="vi-VN" sz="3200" dirty="0">
                  <a:latin typeface="Times New Roman" panose="02020603050405020304" pitchFamily="18" charset="0"/>
                  <a:cs typeface="Times New Roman" panose="02020603050405020304" pitchFamily="18" charset="0"/>
                </a:endParaRPr>
              </a:p>
              <a:p>
                <a:pPr marL="0" indent="0">
                  <a:buNone/>
                </a:pPr>
                <a:endParaRPr lang="vi-VN" sz="2800" dirty="0"/>
              </a:p>
              <a:p>
                <a:pPr marL="0" indent="0">
                  <a:buNone/>
                </a:pPr>
                <a:endParaRPr lang="vi-VN" sz="2800" dirty="0">
                  <a:latin typeface="Times New Roman" panose="02020603050405020304" pitchFamily="18" charset="0"/>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89BD4455-AA7F-4A66-A042-BD9017EF867C}"/>
                  </a:ext>
                </a:extLst>
              </p:cNvPr>
              <p:cNvSpPr>
                <a:spLocks noGrp="1" noRot="1" noChangeAspect="1" noMove="1" noResize="1" noEditPoints="1" noAdjustHandles="1" noChangeArrowheads="1" noChangeShapeType="1" noTextEdit="1"/>
              </p:cNvSpPr>
              <p:nvPr>
                <p:ph idx="1"/>
              </p:nvPr>
            </p:nvSpPr>
            <p:spPr>
              <a:xfrm>
                <a:off x="1371600" y="1762218"/>
                <a:ext cx="5934722" cy="3581400"/>
              </a:xfrm>
              <a:blipFill>
                <a:blip r:embed="rId2"/>
                <a:stretch>
                  <a:fillRect l="-2567" t="-3061"/>
                </a:stretch>
              </a:blipFill>
            </p:spPr>
            <p:txBody>
              <a:bodyPr/>
              <a:lstStyle/>
              <a:p>
                <a:r>
                  <a:rPr lang="vi-VN">
                    <a:noFill/>
                  </a:rPr>
                  <a:t> </a:t>
                </a:r>
              </a:p>
            </p:txBody>
          </p:sp>
        </mc:Fallback>
      </mc:AlternateContent>
      <p:pic>
        <p:nvPicPr>
          <p:cNvPr id="6" name="Hình ảnh 5">
            <a:extLst>
              <a:ext uri="{FF2B5EF4-FFF2-40B4-BE49-F238E27FC236}">
                <a16:creationId xmlns:a16="http://schemas.microsoft.com/office/drawing/2014/main" id="{5B1BF033-B34D-400C-962B-844A9D2B3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257" y="1762218"/>
            <a:ext cx="4098732" cy="2645545"/>
          </a:xfrm>
          <a:prstGeom prst="rect">
            <a:avLst/>
          </a:prstGeom>
        </p:spPr>
      </p:pic>
    </p:spTree>
    <p:extLst>
      <p:ext uri="{BB962C8B-B14F-4D97-AF65-F5344CB8AC3E}">
        <p14:creationId xmlns:p14="http://schemas.microsoft.com/office/powerpoint/2010/main" val="30097110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209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Potassium iodide (KI) has the same crystalline structure as NaCl, with atomic planes separated by</a:t>
            </a:r>
          </a:p>
          <a:p>
            <a:r>
              <a:rPr lang="en-US" sz="2000" dirty="0">
                <a:latin typeface="Times New Roman" panose="02020603050405020304" pitchFamily="18" charset="0"/>
                <a:cs typeface="Times New Roman" panose="02020603050405020304" pitchFamily="18" charset="0"/>
              </a:rPr>
              <a:t>0.353 nm. A monochromatic x-ray beam shows a first-order diffraction maximum when the grazing</a:t>
            </a:r>
          </a:p>
          <a:p>
            <a:r>
              <a:rPr lang="en-US" sz="2000" dirty="0">
                <a:latin typeface="Times New Roman" panose="02020603050405020304" pitchFamily="18" charset="0"/>
                <a:cs typeface="Times New Roman" panose="02020603050405020304" pitchFamily="18" charset="0"/>
              </a:rPr>
              <a:t>angle is 7.60°. Calculate the x-ray wavelength</a:t>
            </a:r>
          </a:p>
          <a:p>
            <a:pPr algn="r"/>
            <a:r>
              <a:rPr lang="en-US" sz="2000" dirty="0">
                <a:latin typeface="Times New Roman" panose="02020603050405020304" pitchFamily="18" charset="0"/>
                <a:cs typeface="Times New Roman" panose="02020603050405020304" pitchFamily="18" charset="0"/>
              </a:rPr>
              <a:t>[Extra Problem – Light]</a:t>
            </a: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B90F2AF6-4143-47CD-9A44-1543108085D0}"/>
                  </a:ext>
                </a:extLst>
              </p:cNvPr>
              <p:cNvSpPr txBox="1"/>
              <p:nvPr/>
            </p:nvSpPr>
            <p:spPr>
              <a:xfrm>
                <a:off x="1535837" y="2521258"/>
                <a:ext cx="9969623" cy="2954655"/>
              </a:xfrm>
              <a:prstGeom prst="rect">
                <a:avLst/>
              </a:prstGeom>
              <a:noFill/>
            </p:spPr>
            <p:txBody>
              <a:bodyPr wrap="square" rtlCol="0">
                <a:spAutoFit/>
              </a:bodyPr>
              <a:lstStyle/>
              <a:p>
                <a:r>
                  <a:rPr lang="vi-VN" sz="2400" dirty="0">
                    <a:latin typeface="Times New Roman" panose="02020603050405020304" pitchFamily="18" charset="0"/>
                    <a:cs typeface="Times New Roman" panose="02020603050405020304" pitchFamily="18" charset="0"/>
                  </a:rPr>
                  <a:t>The </a:t>
                </a:r>
                <a:r>
                  <a:rPr lang="vi-VN" sz="2400" dirty="0" err="1">
                    <a:latin typeface="Times New Roman" panose="02020603050405020304" pitchFamily="18" charset="0"/>
                    <a:cs typeface="Times New Roman" panose="02020603050405020304" pitchFamily="18" charset="0"/>
                  </a:rPr>
                  <a:t>condition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for</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maximum</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intensity</a:t>
                </a:r>
                <a:r>
                  <a:rPr lang="vi-VN" sz="24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𝛿</m:t>
                      </m:r>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2</m:t>
                          </m:r>
                        </m:sub>
                      </m:sSub>
                      <m:r>
                        <a:rPr lang="en-US" sz="2400" i="1">
                          <a:latin typeface="Cambria Math" panose="02040503050406030204" pitchFamily="18" charset="0"/>
                        </a:rPr>
                        <m:t> ≈2</m:t>
                      </m:r>
                      <m:r>
                        <a:rPr lang="en-US" sz="2400" i="1">
                          <a:latin typeface="Cambria Math" panose="02040503050406030204" pitchFamily="18" charset="0"/>
                        </a:rPr>
                        <m:t>𝑑𝑠𝑖𝑛</m:t>
                      </m:r>
                      <m:r>
                        <a:rPr lang="vi-VN" sz="2400" i="1">
                          <a:latin typeface="Cambria Math" panose="02040503050406030204" pitchFamily="18" charset="0"/>
                        </a:rPr>
                        <m:t>𝜃</m:t>
                      </m:r>
                      <m:r>
                        <a:rPr lang="vi-VN" sz="2400" b="0" i="1" smtClean="0">
                          <a:latin typeface="Cambria Math" panose="02040503050406030204" pitchFamily="18" charset="0"/>
                        </a:rPr>
                        <m:t>=</m:t>
                      </m:r>
                      <m:r>
                        <a:rPr lang="vi-VN" sz="2400" b="0" i="1" smtClean="0">
                          <a:latin typeface="Cambria Math" panose="02040503050406030204" pitchFamily="18" charset="0"/>
                        </a:rPr>
                        <m:t>𝑚</m:t>
                      </m:r>
                      <m:r>
                        <a:rPr lang="en-US" sz="2400" i="1">
                          <a:latin typeface="Cambria Math" panose="02040503050406030204" pitchFamily="18" charset="0"/>
                        </a:rPr>
                        <m:t>𝜆</m:t>
                      </m:r>
                    </m:oMath>
                  </m:oMathPara>
                </a14:m>
                <a:endParaRPr lang="en-US" sz="2400" dirty="0">
                  <a:latin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first-order diffraction maximum: </a:t>
                </a:r>
                <a:endParaRPr lang="en-US"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2</m:t>
                      </m:r>
                      <m:r>
                        <a:rPr lang="en-US" sz="2400" i="1">
                          <a:latin typeface="Cambria Math" panose="02040503050406030204" pitchFamily="18" charset="0"/>
                        </a:rPr>
                        <m:t>𝑑𝑠𝑖𝑛</m:t>
                      </m:r>
                      <m:r>
                        <a:rPr lang="vi-VN" sz="2400" i="1">
                          <a:latin typeface="Cambria Math" panose="02040503050406030204" pitchFamily="18" charset="0"/>
                        </a:rPr>
                        <m:t>𝜃</m:t>
                      </m:r>
                      <m:r>
                        <a:rPr lang="vi-VN" sz="2400" i="1">
                          <a:latin typeface="Cambria Math" panose="02040503050406030204" pitchFamily="18" charset="0"/>
                        </a:rPr>
                        <m:t>=</m:t>
                      </m:r>
                      <m:r>
                        <a:rPr lang="en-US" sz="2400" i="1">
                          <a:latin typeface="Cambria Math" panose="02040503050406030204" pitchFamily="18" charset="0"/>
                        </a:rPr>
                        <m:t>𝜆</m:t>
                      </m:r>
                    </m:oMath>
                  </m:oMathPara>
                </a14:m>
                <a:endParaRPr lang="en-US" sz="2400" dirty="0">
                  <a:latin typeface="Times New Roman" panose="02020603050405020304" pitchFamily="18" charset="0"/>
                </a:endParaRPr>
              </a:p>
              <a:p>
                <a:r>
                  <a:rPr lang="en-US" sz="2400" dirty="0">
                    <a:latin typeface="Times New Roman" panose="02020603050405020304" pitchFamily="18" charset="0"/>
                    <a:sym typeface="Wingdings" panose="05000000000000000000" pitchFamily="2" charset="2"/>
                  </a:rPr>
                  <a:t></a:t>
                </a:r>
                <a14:m>
                  <m:oMath xmlns:m="http://schemas.openxmlformats.org/officeDocument/2006/math">
                    <m:r>
                      <a:rPr lang="en-US" sz="2400" i="1">
                        <a:latin typeface="Cambria Math" panose="02040503050406030204" pitchFamily="18" charset="0"/>
                      </a:rPr>
                      <m:t>𝜆</m:t>
                    </m:r>
                    <m:r>
                      <a:rPr lang="en-US" sz="2400" b="0" i="1" smtClean="0">
                        <a:latin typeface="Cambria Math" panose="02040503050406030204" pitchFamily="18" charset="0"/>
                      </a:rPr>
                      <m:t>=</m:t>
                    </m:r>
                    <m:r>
                      <a:rPr lang="en-US" sz="2400" b="0" i="1" smtClean="0">
                        <a:latin typeface="Cambria Math" panose="02040503050406030204" pitchFamily="18" charset="0"/>
                        <a:sym typeface="Wingdings" panose="05000000000000000000" pitchFamily="2" charset="2"/>
                      </a:rPr>
                      <m:t>2 . 0,353 . </m:t>
                    </m:r>
                    <m:sSup>
                      <m:sSupPr>
                        <m:ctrlPr>
                          <a:rPr lang="en-US" sz="2400" b="0" i="1" smtClean="0">
                            <a:latin typeface="Cambria Math" panose="02040503050406030204" pitchFamily="18" charset="0"/>
                            <a:sym typeface="Wingdings" panose="05000000000000000000" pitchFamily="2" charset="2"/>
                          </a:rPr>
                        </m:ctrlPr>
                      </m:sSupPr>
                      <m:e>
                        <m:r>
                          <a:rPr lang="en-US" sz="2400" b="0" i="1" smtClean="0">
                            <a:latin typeface="Cambria Math" panose="02040503050406030204" pitchFamily="18" charset="0"/>
                            <a:sym typeface="Wingdings" panose="05000000000000000000" pitchFamily="2" charset="2"/>
                          </a:rPr>
                          <m:t>10</m:t>
                        </m:r>
                      </m:e>
                      <m:sup>
                        <m:r>
                          <a:rPr lang="en-US" sz="2400" b="0" i="1" smtClean="0">
                            <a:latin typeface="Cambria Math" panose="02040503050406030204" pitchFamily="18" charset="0"/>
                            <a:sym typeface="Wingdings" panose="05000000000000000000" pitchFamily="2" charset="2"/>
                          </a:rPr>
                          <m:t>−9</m:t>
                        </m:r>
                      </m:sup>
                    </m:sSup>
                    <m:r>
                      <a:rPr lang="en-US" sz="2400" b="0" i="1" smtClean="0">
                        <a:latin typeface="Cambria Math" panose="02040503050406030204" pitchFamily="18" charset="0"/>
                        <a:sym typeface="Wingdings" panose="05000000000000000000" pitchFamily="2" charset="2"/>
                      </a:rPr>
                      <m:t> . </m:t>
                    </m:r>
                    <m:r>
                      <a:rPr lang="en-US" sz="2400" b="0" i="1" smtClean="0">
                        <a:latin typeface="Cambria Math" panose="02040503050406030204" pitchFamily="18" charset="0"/>
                        <a:sym typeface="Wingdings" panose="05000000000000000000" pitchFamily="2" charset="2"/>
                      </a:rPr>
                      <m:t>𝑠𝑖𝑛</m:t>
                    </m:r>
                    <m:sSup>
                      <m:sSupPr>
                        <m:ctrlPr>
                          <a:rPr lang="vi-VN" sz="2400" i="1" dirty="0">
                            <a:latin typeface="Cambria Math" panose="02040503050406030204" pitchFamily="18" charset="0"/>
                          </a:rPr>
                        </m:ctrlPr>
                      </m:sSupPr>
                      <m:e>
                        <m:r>
                          <a:rPr lang="vi-VN" sz="2400" b="0" i="0" dirty="0" smtClean="0">
                            <a:latin typeface="Cambria Math" panose="02040503050406030204" pitchFamily="18" charset="0"/>
                          </a:rPr>
                          <m:t>7,6</m:t>
                        </m:r>
                      </m:e>
                      <m:sup>
                        <m:r>
                          <a:rPr lang="vi-VN" sz="2400" dirty="0">
                            <a:latin typeface="Cambria Math" panose="02040503050406030204" pitchFamily="18" charset="0"/>
                          </a:rPr>
                          <m:t>0</m:t>
                        </m:r>
                      </m:sup>
                    </m:sSup>
                    <m:r>
                      <a:rPr lang="vi-VN" sz="2400" b="0" i="1" dirty="0" smtClean="0">
                        <a:latin typeface="Cambria Math" panose="02040503050406030204" pitchFamily="18" charset="0"/>
                      </a:rPr>
                      <m:t>=0,0933 (</m:t>
                    </m:r>
                    <m:r>
                      <a:rPr lang="vi-VN" sz="2400" b="0" i="1" dirty="0" smtClean="0">
                        <a:latin typeface="Cambria Math" panose="02040503050406030204" pitchFamily="18" charset="0"/>
                      </a:rPr>
                      <m:t>𝑛𝑚</m:t>
                    </m:r>
                    <m:r>
                      <a:rPr lang="vi-VN" sz="2400" b="0" i="1" dirty="0" smtClean="0">
                        <a:latin typeface="Cambria Math" panose="02040503050406030204" pitchFamily="18" charset="0"/>
                      </a:rPr>
                      <m:t>)</m:t>
                    </m:r>
                  </m:oMath>
                </a14:m>
                <a:endParaRPr lang="en-US" sz="2400" dirty="0">
                  <a:latin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B90F2AF6-4143-47CD-9A44-1543108085D0}"/>
                  </a:ext>
                </a:extLst>
              </p:cNvPr>
              <p:cNvSpPr txBox="1">
                <a:spLocks noRot="1" noChangeAspect="1" noMove="1" noResize="1" noEditPoints="1" noAdjustHandles="1" noChangeArrowheads="1" noChangeShapeType="1" noTextEdit="1"/>
              </p:cNvSpPr>
              <p:nvPr/>
            </p:nvSpPr>
            <p:spPr>
              <a:xfrm>
                <a:off x="1535837" y="2521258"/>
                <a:ext cx="9969623" cy="2954655"/>
              </a:xfrm>
              <a:prstGeom prst="rect">
                <a:avLst/>
              </a:prstGeom>
              <a:blipFill>
                <a:blip r:embed="rId2"/>
                <a:stretch>
                  <a:fillRect l="-979" t="-1653"/>
                </a:stretch>
              </a:blipFill>
            </p:spPr>
            <p:txBody>
              <a:bodyPr/>
              <a:lstStyle/>
              <a:p>
                <a:r>
                  <a:rPr lang="vi-VN">
                    <a:noFill/>
                  </a:rPr>
                  <a:t> </a:t>
                </a:r>
              </a:p>
            </p:txBody>
          </p:sp>
        </mc:Fallback>
      </mc:AlternateContent>
    </p:spTree>
    <p:extLst>
      <p:ext uri="{BB962C8B-B14F-4D97-AF65-F5344CB8AC3E}">
        <p14:creationId xmlns:p14="http://schemas.microsoft.com/office/powerpoint/2010/main" val="184253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978763" y="124287"/>
            <a:ext cx="10997214" cy="2459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A wave is described by </a:t>
            </a:r>
            <a:r>
              <a:rPr lang="en-US" sz="2000" i="1" dirty="0">
                <a:latin typeface="Times New Roman" panose="02020603050405020304" pitchFamily="18" charset="0"/>
                <a:cs typeface="Times New Roman" panose="02020603050405020304" pitchFamily="18" charset="0"/>
              </a:rPr>
              <a:t>y </a:t>
            </a:r>
            <a:r>
              <a:rPr lang="en-US" sz="2000" dirty="0">
                <a:latin typeface="Times New Roman" panose="02020603050405020304" pitchFamily="18" charset="0"/>
                <a:cs typeface="Times New Roman" panose="02020603050405020304" pitchFamily="18" charset="0"/>
              </a:rPr>
              <a:t>= 0.020 0 sin (</a:t>
            </a:r>
            <a:r>
              <a:rPr lang="en-US" sz="2000" i="1" dirty="0" err="1">
                <a:latin typeface="Times New Roman" panose="02020603050405020304" pitchFamily="18" charset="0"/>
                <a:cs typeface="Times New Roman" panose="02020603050405020304" pitchFamily="18" charset="0"/>
              </a:rPr>
              <a:t>kx</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t>
            </a:r>
            <a:r>
              <a:rPr lang="en-US" sz="2000" i="1" dirty="0" err="1">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where </a:t>
            </a:r>
            <a:r>
              <a:rPr lang="en-US" sz="2000" i="1" dirty="0">
                <a:latin typeface="Times New Roman" panose="02020603050405020304" pitchFamily="18" charset="0"/>
                <a:cs typeface="Times New Roman" panose="02020603050405020304" pitchFamily="18" charset="0"/>
              </a:rPr>
              <a:t>k </a:t>
            </a:r>
            <a:r>
              <a:rPr lang="en-US" sz="2000" dirty="0">
                <a:latin typeface="Times New Roman" panose="02020603050405020304" pitchFamily="18" charset="0"/>
                <a:cs typeface="Times New Roman" panose="02020603050405020304" pitchFamily="18" charset="0"/>
              </a:rPr>
              <a:t>= 2.11 rad/m, v = 3.62 rad/s, </a:t>
            </a:r>
            <a:r>
              <a:rPr lang="en-US" sz="2000" i="1" dirty="0">
                <a:latin typeface="Times New Roman" panose="02020603050405020304" pitchFamily="18" charset="0"/>
                <a:cs typeface="Times New Roman" panose="02020603050405020304" pitchFamily="18" charset="0"/>
              </a:rPr>
              <a:t>x </a:t>
            </a:r>
            <a:r>
              <a:rPr lang="en-US" sz="2000" dirty="0">
                <a:latin typeface="Times New Roman" panose="02020603050405020304" pitchFamily="18" charset="0"/>
                <a:cs typeface="Times New Roman" panose="02020603050405020304" pitchFamily="18" charset="0"/>
              </a:rPr>
              <a:t>and </a:t>
            </a:r>
            <a:r>
              <a:rPr lang="en-US" sz="2000" i="1" dirty="0">
                <a:latin typeface="Times New Roman" panose="02020603050405020304" pitchFamily="18" charset="0"/>
                <a:cs typeface="Times New Roman" panose="02020603050405020304" pitchFamily="18" charset="0"/>
              </a:rPr>
              <a:t>y</a:t>
            </a:r>
            <a:br>
              <a:rPr lang="en-US" sz="2000" i="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are in meters, and </a:t>
            </a:r>
            <a:r>
              <a:rPr lang="en-US" sz="2000" i="1" dirty="0">
                <a:latin typeface="Times New Roman" panose="02020603050405020304" pitchFamily="18" charset="0"/>
                <a:cs typeface="Times New Roman" panose="02020603050405020304" pitchFamily="18" charset="0"/>
              </a:rPr>
              <a:t>t </a:t>
            </a:r>
            <a:r>
              <a:rPr lang="en-US" sz="2000" dirty="0">
                <a:latin typeface="Times New Roman" panose="02020603050405020304" pitchFamily="18" charset="0"/>
                <a:cs typeface="Times New Roman" panose="02020603050405020304" pitchFamily="18" charset="0"/>
              </a:rPr>
              <a:t>is in seconds. Determine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the amplitude,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 the wavelength,</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 the frequency, and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 the speed of the wave </a:t>
            </a:r>
            <a:endParaRPr lang="en-US" sz="2000" dirty="0"/>
          </a:p>
          <a:p>
            <a:pPr algn="r"/>
            <a:r>
              <a:rPr lang="en-US" sz="2000" dirty="0">
                <a:latin typeface="Times New Roman" panose="02020603050405020304" pitchFamily="18" charset="0"/>
                <a:cs typeface="Times New Roman" panose="02020603050405020304" pitchFamily="18" charset="0"/>
              </a:rPr>
              <a:t>[Extra Problem – Wave]</a:t>
            </a:r>
            <a:endParaRPr lang="vi-V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52AC4DF0-5065-429A-97EA-E375CAF15778}"/>
                  </a:ext>
                </a:extLst>
              </p:cNvPr>
              <p:cNvSpPr txBox="1"/>
              <p:nvPr/>
            </p:nvSpPr>
            <p:spPr>
              <a:xfrm>
                <a:off x="1198485" y="2876365"/>
                <a:ext cx="10777492" cy="2415533"/>
              </a:xfrm>
              <a:prstGeom prst="rect">
                <a:avLst/>
              </a:prstGeom>
              <a:noFill/>
            </p:spPr>
            <p:txBody>
              <a:bodyPr wrap="square" rtlCol="0">
                <a:spAutoFit/>
              </a:bodyPr>
              <a:lstStyle/>
              <a:p>
                <a:r>
                  <a:rPr lang="vi-VN" sz="2400" dirty="0">
                    <a:latin typeface="Times New Roman" panose="02020603050405020304" pitchFamily="18" charset="0"/>
                    <a:cs typeface="Times New Roman" panose="02020603050405020304" pitchFamily="18" charset="0"/>
                  </a:rPr>
                  <a:t>We </a:t>
                </a:r>
                <a:r>
                  <a:rPr lang="vi-VN" sz="2400" dirty="0" err="1">
                    <a:latin typeface="Times New Roman" panose="02020603050405020304" pitchFamily="18" charset="0"/>
                    <a:cs typeface="Times New Roman" panose="02020603050405020304" pitchFamily="18" charset="0"/>
                  </a:rPr>
                  <a:t>have</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wave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equation</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r>
                      <a:rPr lang="vi-VN" sz="2400" b="0" i="1" smtClean="0">
                        <a:latin typeface="Cambria Math" panose="02040503050406030204" pitchFamily="18" charset="0"/>
                        <a:cs typeface="Times New Roman" panose="02020603050405020304" pitchFamily="18" charset="0"/>
                      </a:rPr>
                      <m:t>𝑦</m:t>
                    </m:r>
                    <m:r>
                      <a:rPr lang="vi-VN" sz="2400" b="0" i="1"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rPr>
                      <m:t>𝐴𝑠𝑖𝑛</m:t>
                    </m:r>
                    <m:d>
                      <m:dPr>
                        <m:ctrlPr>
                          <a:rPr lang="en-US" sz="2400" i="1" dirty="0">
                            <a:latin typeface="Cambria Math" panose="02040503050406030204" pitchFamily="18" charset="0"/>
                          </a:rPr>
                        </m:ctrlPr>
                      </m:dPr>
                      <m:e>
                        <m:r>
                          <a:rPr lang="vi-VN" sz="2400" i="1" dirty="0">
                            <a:latin typeface="Cambria Math" panose="02040503050406030204" pitchFamily="18" charset="0"/>
                          </a:rPr>
                          <m:t>𝜔</m:t>
                        </m:r>
                        <m:r>
                          <m:rPr>
                            <m:sty m:val="p"/>
                          </m:rPr>
                          <a:rPr lang="vi-VN" sz="2400" dirty="0">
                            <a:latin typeface="Cambria Math" panose="02040503050406030204" pitchFamily="18" charset="0"/>
                          </a:rPr>
                          <m:t>t</m:t>
                        </m:r>
                        <m:r>
                          <a:rPr lang="vi-VN" sz="2400" dirty="0">
                            <a:latin typeface="Cambria Math" panose="02040503050406030204" pitchFamily="18" charset="0"/>
                          </a:rPr>
                          <m:t>−</m:t>
                        </m:r>
                        <m:r>
                          <m:rPr>
                            <m:sty m:val="p"/>
                          </m:rPr>
                          <a:rPr lang="vi-VN" sz="2400" dirty="0">
                            <a:latin typeface="Cambria Math" panose="02040503050406030204" pitchFamily="18" charset="0"/>
                          </a:rPr>
                          <m:t>K</m:t>
                        </m:r>
                        <m:r>
                          <a:rPr lang="vi-VN" sz="2400" b="0" i="1" dirty="0" smtClean="0">
                            <a:latin typeface="Cambria Math" panose="02040503050406030204" pitchFamily="18" charset="0"/>
                          </a:rPr>
                          <m:t>𝑥</m:t>
                        </m:r>
                      </m:e>
                    </m:d>
                    <m:r>
                      <a:rPr lang="vi-VN" sz="2400" b="0" i="1" dirty="0" smtClean="0">
                        <a:latin typeface="Cambria Math" panose="02040503050406030204" pitchFamily="18" charset="0"/>
                      </a:rPr>
                      <m:t>=0.02</m:t>
                    </m:r>
                    <m:r>
                      <m:rPr>
                        <m:sty m:val="p"/>
                      </m:rPr>
                      <a:rPr lang="vi-VN" sz="2400" b="0" i="0" dirty="0" smtClean="0">
                        <a:latin typeface="Cambria Math" panose="02040503050406030204" pitchFamily="18" charset="0"/>
                      </a:rPr>
                      <m:t>sin</m:t>
                    </m:r>
                    <m:r>
                      <a:rPr lang="vi-VN" sz="2400" b="0" i="1" dirty="0" smtClean="0">
                        <a:latin typeface="Cambria Math" panose="02040503050406030204" pitchFamily="18" charset="0"/>
                      </a:rPr>
                      <m:t>⁡(−3.62</m:t>
                    </m:r>
                    <m:r>
                      <a:rPr lang="vi-VN" sz="2400" b="0" i="1" dirty="0" smtClean="0">
                        <a:latin typeface="Cambria Math" panose="02040503050406030204" pitchFamily="18" charset="0"/>
                      </a:rPr>
                      <m:t>𝑡</m:t>
                    </m:r>
                    <m:r>
                      <a:rPr lang="vi-VN" sz="2400" b="0" i="1" dirty="0" smtClean="0">
                        <a:latin typeface="Cambria Math" panose="02040503050406030204" pitchFamily="18" charset="0"/>
                      </a:rPr>
                      <m:t>+2.11</m:t>
                    </m:r>
                    <m:r>
                      <a:rPr lang="vi-VN" sz="2400" b="0" i="1" dirty="0" smtClean="0">
                        <a:latin typeface="Cambria Math" panose="02040503050406030204" pitchFamily="18" charset="0"/>
                      </a:rPr>
                      <m:t>𝑥</m:t>
                    </m:r>
                    <m:r>
                      <a:rPr lang="vi-VN" sz="2400" b="0" i="1" dirty="0" smtClean="0">
                        <a:latin typeface="Cambria Math" panose="02040503050406030204" pitchFamily="18" charset="0"/>
                      </a:rPr>
                      <m:t>)</m:t>
                    </m:r>
                  </m:oMath>
                </a14:m>
                <a:endParaRPr lang="vi-VN" sz="2400" dirty="0">
                  <a:latin typeface="Times New Roman" panose="02020603050405020304" pitchFamily="18" charset="0"/>
                  <a:cs typeface="Times New Roman" panose="02020603050405020304" pitchFamily="18" charset="0"/>
                </a:endParaRPr>
              </a:p>
              <a:p>
                <a:pPr marL="342900" indent="-342900">
                  <a:buAutoNum type="alphaLcParenR"/>
                </a:pPr>
                <a:r>
                  <a:rPr lang="vi-VN" sz="2400" dirty="0">
                    <a:latin typeface="Times New Roman" panose="02020603050405020304" pitchFamily="18" charset="0"/>
                    <a:cs typeface="Times New Roman" panose="02020603050405020304" pitchFamily="18" charset="0"/>
                  </a:rPr>
                  <a:t>The </a:t>
                </a:r>
                <a:r>
                  <a:rPr lang="vi-VN" sz="2400" dirty="0" err="1">
                    <a:latin typeface="Times New Roman" panose="02020603050405020304" pitchFamily="18" charset="0"/>
                    <a:cs typeface="Times New Roman" panose="02020603050405020304" pitchFamily="18" charset="0"/>
                  </a:rPr>
                  <a:t>amplitude</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r>
                      <a:rPr lang="vi-VN" sz="2400" b="0" i="1" smtClean="0">
                        <a:latin typeface="Cambria Math" panose="02040503050406030204" pitchFamily="18" charset="0"/>
                        <a:cs typeface="Times New Roman" panose="02020603050405020304" pitchFamily="18" charset="0"/>
                      </a:rPr>
                      <m:t>𝐴</m:t>
                    </m:r>
                    <m:r>
                      <a:rPr lang="vi-VN" sz="2400" b="0" i="1" smtClean="0">
                        <a:latin typeface="Cambria Math" panose="02040503050406030204" pitchFamily="18" charset="0"/>
                        <a:cs typeface="Times New Roman" panose="02020603050405020304" pitchFamily="18" charset="0"/>
                      </a:rPr>
                      <m:t>=0.02</m:t>
                    </m:r>
                  </m:oMath>
                </a14:m>
                <a:endParaRPr lang="vi-VN" sz="2400" b="0" dirty="0">
                  <a:latin typeface="Times New Roman" panose="02020603050405020304" pitchFamily="18" charset="0"/>
                  <a:cs typeface="Times New Roman" panose="02020603050405020304" pitchFamily="18" charset="0"/>
                </a:endParaRPr>
              </a:p>
              <a:p>
                <a:pPr marL="342900" indent="-342900">
                  <a:buAutoNum type="alphaLcParenR"/>
                </a:pPr>
                <a:r>
                  <a:rPr lang="vi-VN" sz="2400" dirty="0">
                    <a:latin typeface="Times New Roman" panose="02020603050405020304" pitchFamily="18" charset="0"/>
                    <a:cs typeface="Times New Roman" panose="02020603050405020304" pitchFamily="18" charset="0"/>
                  </a:rPr>
                  <a:t>The </a:t>
                </a:r>
                <a:r>
                  <a:rPr lang="vi-VN" sz="2400" dirty="0" err="1">
                    <a:latin typeface="Times New Roman" panose="02020603050405020304" pitchFamily="18" charset="0"/>
                    <a:cs typeface="Times New Roman" panose="02020603050405020304" pitchFamily="18" charset="0"/>
                  </a:rPr>
                  <a:t>wavelength</a:t>
                </a:r>
                <a:r>
                  <a:rPr lang="vi-VN" sz="2400" dirty="0">
                    <a:latin typeface="Times New Roman" panose="02020603050405020304" pitchFamily="18" charset="0"/>
                    <a:cs typeface="Times New Roman" panose="02020603050405020304" pitchFamily="18" charset="0"/>
                  </a:rPr>
                  <a:t>:</a:t>
                </a:r>
                <a14:m>
                  <m:oMath xmlns:m="http://schemas.openxmlformats.org/officeDocument/2006/math">
                    <m:r>
                      <a:rPr lang="vi-VN" sz="2400" i="1">
                        <a:latin typeface="Cambria Math" panose="02040503050406030204" pitchFamily="18" charset="0"/>
                        <a:cs typeface="Times New Roman" panose="02020603050405020304" pitchFamily="18" charset="0"/>
                      </a:rPr>
                      <m:t>𝐾</m:t>
                    </m:r>
                    <m:r>
                      <a:rPr lang="vi-VN" sz="2400" i="1">
                        <a:latin typeface="Cambria Math" panose="02040503050406030204" pitchFamily="18" charset="0"/>
                        <a:cs typeface="Times New Roman" panose="02020603050405020304" pitchFamily="18" charset="0"/>
                      </a:rPr>
                      <m:t>=</m:t>
                    </m:r>
                    <m:f>
                      <m:fPr>
                        <m:ctrlPr>
                          <a:rPr lang="en-US" sz="2400" i="1" dirty="0">
                            <a:latin typeface="Cambria Math" panose="02040503050406030204" pitchFamily="18" charset="0"/>
                          </a:rPr>
                        </m:ctrlPr>
                      </m:fPr>
                      <m:num>
                        <m:r>
                          <a:rPr lang="en-US" sz="2400" i="1">
                            <a:latin typeface="Cambria Math" panose="02040503050406030204" pitchFamily="18" charset="0"/>
                            <a:cs typeface="Times New Roman" panose="02020603050405020304" pitchFamily="18" charset="0"/>
                          </a:rPr>
                          <m:t>2</m:t>
                        </m:r>
                        <m:r>
                          <a:rPr lang="vi-VN" sz="2400" i="1" dirty="0">
                            <a:latin typeface="Cambria Math" panose="02040503050406030204" pitchFamily="18" charset="0"/>
                          </a:rPr>
                          <m:t>𝜋</m:t>
                        </m:r>
                      </m:num>
                      <m:den>
                        <m:r>
                          <a:rPr lang="vi-VN" sz="2400" i="1" dirty="0">
                            <a:latin typeface="Cambria Math" panose="02040503050406030204" pitchFamily="18" charset="0"/>
                          </a:rPr>
                          <m:t>𝜆</m:t>
                        </m:r>
                      </m:den>
                    </m:f>
                  </m:oMath>
                </a14:m>
                <a:r>
                  <a:rPr lang="vi-VN" sz="2400" dirty="0">
                    <a:latin typeface="Times New Roman" panose="02020603050405020304" pitchFamily="18" charset="0"/>
                    <a:cs typeface="Times New Roman" panose="02020603050405020304" pitchFamily="18" charset="0"/>
                  </a:rPr>
                  <a:t> =&gt;</a:t>
                </a:r>
                <a14:m>
                  <m:oMath xmlns:m="http://schemas.openxmlformats.org/officeDocument/2006/math">
                    <m:r>
                      <a:rPr lang="vi-VN" sz="2400" i="1">
                        <a:latin typeface="Cambria Math" panose="02040503050406030204" pitchFamily="18" charset="0"/>
                      </a:rPr>
                      <m:t>𝜆</m:t>
                    </m:r>
                    <m:r>
                      <a:rPr lang="vi-VN" sz="2400" b="0" i="1" smtClean="0">
                        <a:latin typeface="Cambria Math" panose="02040503050406030204" pitchFamily="18" charset="0"/>
                      </a:rPr>
                      <m:t>=</m:t>
                    </m:r>
                    <m:f>
                      <m:fPr>
                        <m:ctrlPr>
                          <a:rPr lang="en-US" sz="2400" i="1" dirty="0">
                            <a:latin typeface="Cambria Math" panose="02040503050406030204" pitchFamily="18" charset="0"/>
                          </a:rPr>
                        </m:ctrlPr>
                      </m:fPr>
                      <m:num>
                        <m:r>
                          <a:rPr lang="en-US" sz="2400" i="1">
                            <a:latin typeface="Cambria Math" panose="02040503050406030204" pitchFamily="18" charset="0"/>
                            <a:cs typeface="Times New Roman" panose="02020603050405020304" pitchFamily="18" charset="0"/>
                          </a:rPr>
                          <m:t>2</m:t>
                        </m:r>
                        <m:r>
                          <a:rPr lang="vi-VN" sz="2400" i="1" dirty="0">
                            <a:latin typeface="Cambria Math" panose="02040503050406030204" pitchFamily="18" charset="0"/>
                          </a:rPr>
                          <m:t>𝜋</m:t>
                        </m:r>
                      </m:num>
                      <m:den>
                        <m:r>
                          <a:rPr lang="vi-VN" sz="2400" b="0" i="1" dirty="0" smtClean="0">
                            <a:latin typeface="Cambria Math" panose="02040503050406030204" pitchFamily="18" charset="0"/>
                          </a:rPr>
                          <m:t>𝐾</m:t>
                        </m:r>
                      </m:den>
                    </m:f>
                    <m:r>
                      <a:rPr lang="vi-VN" sz="2400" b="0" i="1" dirty="0" smtClean="0">
                        <a:latin typeface="Cambria Math" panose="02040503050406030204" pitchFamily="18" charset="0"/>
                      </a:rPr>
                      <m:t>=</m:t>
                    </m:r>
                    <m:f>
                      <m:fPr>
                        <m:ctrlPr>
                          <a:rPr lang="en-US" sz="2400" i="1" dirty="0">
                            <a:latin typeface="Cambria Math" panose="02040503050406030204" pitchFamily="18" charset="0"/>
                          </a:rPr>
                        </m:ctrlPr>
                      </m:fPr>
                      <m:num>
                        <m:r>
                          <a:rPr lang="en-US" sz="2400" i="1">
                            <a:latin typeface="Cambria Math" panose="02040503050406030204" pitchFamily="18" charset="0"/>
                            <a:cs typeface="Times New Roman" panose="02020603050405020304" pitchFamily="18" charset="0"/>
                          </a:rPr>
                          <m:t>2</m:t>
                        </m:r>
                        <m:r>
                          <a:rPr lang="vi-VN" sz="2400" i="1" dirty="0">
                            <a:latin typeface="Cambria Math" panose="02040503050406030204" pitchFamily="18" charset="0"/>
                          </a:rPr>
                          <m:t>𝜋</m:t>
                        </m:r>
                      </m:num>
                      <m:den>
                        <m:r>
                          <a:rPr lang="vi-VN" sz="2400" b="0" i="1" dirty="0" smtClean="0">
                            <a:latin typeface="Cambria Math" panose="02040503050406030204" pitchFamily="18" charset="0"/>
                          </a:rPr>
                          <m:t>2.11</m:t>
                        </m:r>
                      </m:den>
                    </m:f>
                    <m:r>
                      <a:rPr lang="vi-VN" sz="2400" i="1" dirty="0">
                        <a:latin typeface="Cambria Math" panose="02040503050406030204" pitchFamily="18" charset="0"/>
                        <a:ea typeface="Cambria Math" panose="02040503050406030204" pitchFamily="18" charset="0"/>
                      </a:rPr>
                      <m:t>≈</m:t>
                    </m:r>
                    <m:r>
                      <a:rPr lang="vi-VN" sz="2400" b="0" i="1" dirty="0" smtClean="0">
                        <a:latin typeface="Cambria Math" panose="02040503050406030204" pitchFamily="18" charset="0"/>
                        <a:ea typeface="Cambria Math" panose="02040503050406030204" pitchFamily="18" charset="0"/>
                      </a:rPr>
                      <m:t>2.977 </m:t>
                    </m:r>
                    <m:d>
                      <m:dPr>
                        <m:ctrlPr>
                          <a:rPr lang="vi-VN" sz="2400" b="0" i="1" dirty="0" smtClean="0">
                            <a:latin typeface="Cambria Math" panose="02040503050406030204" pitchFamily="18" charset="0"/>
                            <a:ea typeface="Cambria Math" panose="02040503050406030204" pitchFamily="18" charset="0"/>
                          </a:rPr>
                        </m:ctrlPr>
                      </m:dPr>
                      <m:e>
                        <m:r>
                          <a:rPr lang="vi-VN" sz="2400" b="0" i="1" dirty="0" smtClean="0">
                            <a:latin typeface="Cambria Math" panose="02040503050406030204" pitchFamily="18" charset="0"/>
                            <a:ea typeface="Cambria Math" panose="02040503050406030204" pitchFamily="18" charset="0"/>
                          </a:rPr>
                          <m:t>𝑚</m:t>
                        </m:r>
                      </m:e>
                    </m:d>
                  </m:oMath>
                </a14:m>
                <a:endParaRPr lang="vi-VN" sz="2400" b="0" dirty="0">
                  <a:latin typeface="Times New Roman" panose="02020603050405020304" pitchFamily="18" charset="0"/>
                  <a:ea typeface="Cambria Math" panose="02040503050406030204" pitchFamily="18" charset="0"/>
                </a:endParaRPr>
              </a:p>
              <a:p>
                <a:pPr marL="342900" indent="-342900">
                  <a:buAutoNum type="alphaLcParenR"/>
                </a:pPr>
                <a:r>
                  <a:rPr lang="vi-VN" sz="2400" dirty="0">
                    <a:latin typeface="Times New Roman" panose="02020603050405020304" pitchFamily="18" charset="0"/>
                    <a:cs typeface="Times New Roman" panose="02020603050405020304" pitchFamily="18" charset="0"/>
                  </a:rPr>
                  <a:t>The </a:t>
                </a:r>
                <a:r>
                  <a:rPr lang="vi-VN" sz="2400" dirty="0" err="1">
                    <a:latin typeface="Times New Roman" panose="02020603050405020304" pitchFamily="18" charset="0"/>
                    <a:cs typeface="Times New Roman" panose="02020603050405020304" pitchFamily="18" charset="0"/>
                  </a:rPr>
                  <a:t>frequency</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r>
                      <a:rPr lang="vi-VN" sz="2400" i="1" smtClean="0">
                        <a:latin typeface="Cambria Math" panose="02040503050406030204" pitchFamily="18" charset="0"/>
                      </a:rPr>
                      <m:t>𝜔</m:t>
                    </m:r>
                    <m:r>
                      <a:rPr lang="vi-VN" sz="2400" b="0" i="1" smtClean="0">
                        <a:latin typeface="Cambria Math" panose="02040503050406030204" pitchFamily="18" charset="0"/>
                      </a:rPr>
                      <m:t>=</m:t>
                    </m:r>
                  </m:oMath>
                </a14:m>
                <a:r>
                  <a:rPr lang="vi-VN"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cs typeface="Times New Roman" panose="02020603050405020304" pitchFamily="18" charset="0"/>
                      </a:rPr>
                      <m:t>2</m:t>
                    </m:r>
                    <m:r>
                      <a:rPr lang="vi-VN" sz="2400" i="1" dirty="0">
                        <a:latin typeface="Cambria Math" panose="02040503050406030204" pitchFamily="18" charset="0"/>
                      </a:rPr>
                      <m:t>𝜋</m:t>
                    </m:r>
                    <m:r>
                      <a:rPr lang="vi-VN" sz="2400" b="0" i="1" dirty="0" smtClean="0">
                        <a:latin typeface="Cambria Math" panose="02040503050406030204" pitchFamily="18" charset="0"/>
                      </a:rPr>
                      <m:t>𝑓</m:t>
                    </m:r>
                    <m:r>
                      <a:rPr lang="vi-VN" sz="2400" b="0" i="1" dirty="0" smtClean="0">
                        <a:latin typeface="Cambria Math" panose="02040503050406030204" pitchFamily="18" charset="0"/>
                      </a:rPr>
                      <m:t>⇒</m:t>
                    </m:r>
                    <m:r>
                      <a:rPr lang="vi-VN" sz="2400" b="0" i="1" dirty="0" smtClean="0">
                        <a:latin typeface="Cambria Math" panose="02040503050406030204" pitchFamily="18" charset="0"/>
                      </a:rPr>
                      <m:t>𝑓</m:t>
                    </m:r>
                    <m:r>
                      <a:rPr lang="vi-VN" sz="2400" b="0" i="1" dirty="0" smtClean="0">
                        <a:latin typeface="Cambria Math" panose="02040503050406030204" pitchFamily="18" charset="0"/>
                      </a:rPr>
                      <m:t>= </m:t>
                    </m:r>
                    <m:f>
                      <m:fPr>
                        <m:ctrlPr>
                          <a:rPr lang="vi-VN" sz="2400" b="0" i="1" dirty="0" smtClean="0">
                            <a:latin typeface="Cambria Math" panose="02040503050406030204" pitchFamily="18" charset="0"/>
                          </a:rPr>
                        </m:ctrlPr>
                      </m:fPr>
                      <m:num>
                        <m:r>
                          <a:rPr lang="vi-VN" sz="2400" i="1">
                            <a:latin typeface="Cambria Math" panose="02040503050406030204" pitchFamily="18" charset="0"/>
                          </a:rPr>
                          <m:t>𝜔</m:t>
                        </m:r>
                      </m:num>
                      <m:den>
                        <m:r>
                          <a:rPr lang="en-US" sz="2400" i="1">
                            <a:latin typeface="Cambria Math" panose="02040503050406030204" pitchFamily="18" charset="0"/>
                            <a:cs typeface="Times New Roman" panose="02020603050405020304" pitchFamily="18" charset="0"/>
                          </a:rPr>
                          <m:t>2</m:t>
                        </m:r>
                        <m:r>
                          <a:rPr lang="vi-VN" sz="2400" i="1" dirty="0">
                            <a:latin typeface="Cambria Math" panose="02040503050406030204" pitchFamily="18" charset="0"/>
                          </a:rPr>
                          <m:t>𝜋</m:t>
                        </m:r>
                      </m:den>
                    </m:f>
                    <m:r>
                      <a:rPr lang="vi-VN" sz="2400" b="0" i="1" dirty="0" smtClean="0">
                        <a:latin typeface="Cambria Math" panose="02040503050406030204" pitchFamily="18" charset="0"/>
                      </a:rPr>
                      <m:t>=</m:t>
                    </m:r>
                    <m:f>
                      <m:fPr>
                        <m:ctrlPr>
                          <a:rPr lang="vi-VN" sz="2400" b="0" i="1" dirty="0" smtClean="0">
                            <a:latin typeface="Cambria Math" panose="02040503050406030204" pitchFamily="18" charset="0"/>
                          </a:rPr>
                        </m:ctrlPr>
                      </m:fPr>
                      <m:num>
                        <m:r>
                          <a:rPr lang="vi-VN" sz="2400" b="0" i="1" dirty="0" smtClean="0">
                            <a:latin typeface="Cambria Math" panose="02040503050406030204" pitchFamily="18" charset="0"/>
                          </a:rPr>
                          <m:t>3.62</m:t>
                        </m:r>
                      </m:num>
                      <m:den>
                        <m:r>
                          <a:rPr lang="en-US" sz="2400" i="1">
                            <a:latin typeface="Cambria Math" panose="02040503050406030204" pitchFamily="18" charset="0"/>
                            <a:cs typeface="Times New Roman" panose="02020603050405020304" pitchFamily="18" charset="0"/>
                          </a:rPr>
                          <m:t>2</m:t>
                        </m:r>
                        <m:r>
                          <a:rPr lang="vi-VN" sz="2400" i="1" dirty="0">
                            <a:latin typeface="Cambria Math" panose="02040503050406030204" pitchFamily="18" charset="0"/>
                          </a:rPr>
                          <m:t>𝜋</m:t>
                        </m:r>
                      </m:den>
                    </m:f>
                    <m:r>
                      <a:rPr lang="vi-VN" sz="2400" i="1" dirty="0">
                        <a:latin typeface="Cambria Math" panose="02040503050406030204" pitchFamily="18" charset="0"/>
                        <a:ea typeface="Cambria Math" panose="02040503050406030204" pitchFamily="18" charset="0"/>
                      </a:rPr>
                      <m:t>≈</m:t>
                    </m:r>
                    <m:r>
                      <a:rPr lang="vi-VN" sz="2400" b="0" i="1" dirty="0" smtClean="0">
                        <a:latin typeface="Cambria Math" panose="02040503050406030204" pitchFamily="18" charset="0"/>
                        <a:ea typeface="Cambria Math" panose="02040503050406030204" pitchFamily="18" charset="0"/>
                      </a:rPr>
                      <m:t>0.5761 </m:t>
                    </m:r>
                    <m:d>
                      <m:dPr>
                        <m:ctrlPr>
                          <a:rPr lang="vi-VN" sz="2400" b="0" i="1" dirty="0" smtClean="0">
                            <a:latin typeface="Cambria Math" panose="02040503050406030204" pitchFamily="18" charset="0"/>
                            <a:ea typeface="Cambria Math" panose="02040503050406030204" pitchFamily="18" charset="0"/>
                          </a:rPr>
                        </m:ctrlPr>
                      </m:dPr>
                      <m:e>
                        <m:r>
                          <a:rPr lang="vi-VN" sz="2400" b="0" i="1" dirty="0" smtClean="0">
                            <a:latin typeface="Cambria Math" panose="02040503050406030204" pitchFamily="18" charset="0"/>
                            <a:ea typeface="Cambria Math" panose="02040503050406030204" pitchFamily="18" charset="0"/>
                          </a:rPr>
                          <m:t>𝐻𝑧</m:t>
                        </m:r>
                      </m:e>
                    </m:d>
                  </m:oMath>
                </a14:m>
                <a:endParaRPr lang="vi-VN" sz="2400" b="0" dirty="0">
                  <a:latin typeface="Times New Roman" panose="02020603050405020304" pitchFamily="18" charset="0"/>
                  <a:ea typeface="Cambria Math" panose="02040503050406030204" pitchFamily="18" charset="0"/>
                </a:endParaRPr>
              </a:p>
              <a:p>
                <a:pPr marL="342900" indent="-342900">
                  <a:buAutoNum type="alphaLcParenR"/>
                </a:pPr>
                <a:r>
                  <a:rPr lang="vi-VN" sz="2400" dirty="0">
                    <a:latin typeface="Times New Roman" panose="02020603050405020304" pitchFamily="18" charset="0"/>
                    <a:cs typeface="Times New Roman" panose="02020603050405020304" pitchFamily="18" charset="0"/>
                  </a:rPr>
                  <a:t>The </a:t>
                </a:r>
                <a:r>
                  <a:rPr lang="vi-VN" sz="2400" dirty="0" err="1">
                    <a:latin typeface="Times New Roman" panose="02020603050405020304" pitchFamily="18" charset="0"/>
                    <a:cs typeface="Times New Roman" panose="02020603050405020304" pitchFamily="18" charset="0"/>
                  </a:rPr>
                  <a:t>speed</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of</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wave</a:t>
                </a:r>
                <a:r>
                  <a:rPr lang="vi-VN" sz="2400" dirty="0">
                    <a:latin typeface="Times New Roman" panose="02020603050405020304" pitchFamily="18" charset="0"/>
                    <a:cs typeface="Times New Roman" panose="02020603050405020304" pitchFamily="18" charset="0"/>
                  </a:rPr>
                  <a:t>:</a:t>
                </a:r>
                <a14:m>
                  <m:oMath xmlns:m="http://schemas.openxmlformats.org/officeDocument/2006/math">
                    <m:r>
                      <a:rPr lang="vi-VN" sz="2400" i="1">
                        <a:latin typeface="Cambria Math" panose="02040503050406030204" pitchFamily="18" charset="0"/>
                      </a:rPr>
                      <m:t>𝜆</m:t>
                    </m:r>
                    <m:r>
                      <a:rPr lang="vi-VN" sz="2400" b="0" i="1" smtClean="0">
                        <a:latin typeface="Cambria Math" panose="02040503050406030204" pitchFamily="18" charset="0"/>
                      </a:rPr>
                      <m:t>=</m:t>
                    </m:r>
                    <m:r>
                      <a:rPr lang="vi-VN" sz="2400" b="0" i="1" smtClean="0">
                        <a:latin typeface="Cambria Math" panose="02040503050406030204" pitchFamily="18" charset="0"/>
                      </a:rPr>
                      <m:t>𝑣𝑇</m:t>
                    </m:r>
                    <m:r>
                      <a:rPr lang="vi-VN" sz="2400" b="0" i="1" smtClean="0">
                        <a:latin typeface="Cambria Math" panose="02040503050406030204" pitchFamily="18" charset="0"/>
                      </a:rPr>
                      <m:t>=</m:t>
                    </m:r>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𝑣</m:t>
                        </m:r>
                      </m:num>
                      <m:den>
                        <m:r>
                          <a:rPr lang="vi-VN" sz="2400" b="0" i="1" smtClean="0">
                            <a:latin typeface="Cambria Math" panose="02040503050406030204" pitchFamily="18" charset="0"/>
                          </a:rPr>
                          <m:t>𝑓</m:t>
                        </m:r>
                      </m:den>
                    </m:f>
                    <m:r>
                      <a:rPr lang="vi-VN" sz="2400" b="0" i="1" smtClean="0">
                        <a:latin typeface="Cambria Math" panose="02040503050406030204" pitchFamily="18" charset="0"/>
                      </a:rPr>
                      <m:t>⇒</m:t>
                    </m:r>
                    <m:r>
                      <a:rPr lang="vi-VN" sz="2400" b="0" i="1" smtClean="0">
                        <a:latin typeface="Cambria Math" panose="02040503050406030204" pitchFamily="18" charset="0"/>
                      </a:rPr>
                      <m:t>𝑣</m:t>
                    </m:r>
                    <m:r>
                      <a:rPr lang="vi-VN" sz="2400" b="0" i="1" smtClean="0">
                        <a:latin typeface="Cambria Math" panose="02040503050406030204" pitchFamily="18" charset="0"/>
                      </a:rPr>
                      <m:t>=</m:t>
                    </m:r>
                    <m:r>
                      <a:rPr lang="vi-VN" sz="2400" i="1">
                        <a:latin typeface="Cambria Math" panose="02040503050406030204" pitchFamily="18" charset="0"/>
                      </a:rPr>
                      <m:t>𝜆</m:t>
                    </m:r>
                    <m:r>
                      <a:rPr lang="vi-VN" sz="2400" b="0" i="0" smtClean="0">
                        <a:latin typeface="Cambria Math" panose="02040503050406030204" pitchFamily="18" charset="0"/>
                      </a:rPr>
                      <m:t>.</m:t>
                    </m:r>
                    <m:r>
                      <m:rPr>
                        <m:sty m:val="p"/>
                      </m:rPr>
                      <a:rPr lang="vi-VN" sz="2400" b="0" i="0" smtClean="0">
                        <a:latin typeface="Cambria Math" panose="02040503050406030204" pitchFamily="18" charset="0"/>
                      </a:rPr>
                      <m:t>f</m:t>
                    </m:r>
                    <m:r>
                      <a:rPr lang="vi-VN" sz="2400" b="0" i="0" smtClean="0">
                        <a:latin typeface="Cambria Math" panose="02040503050406030204" pitchFamily="18" charset="0"/>
                      </a:rPr>
                      <m:t>=2.977 </m:t>
                    </m:r>
                    <m:r>
                      <m:rPr>
                        <m:sty m:val="p"/>
                      </m:rPr>
                      <a:rPr lang="vi-VN" sz="2400" b="0" i="0" smtClean="0">
                        <a:latin typeface="Cambria Math" panose="02040503050406030204" pitchFamily="18" charset="0"/>
                      </a:rPr>
                      <m:t>x</m:t>
                    </m:r>
                    <m:r>
                      <a:rPr lang="vi-VN" sz="2400" b="0" i="0" smtClean="0">
                        <a:latin typeface="Cambria Math" panose="02040503050406030204" pitchFamily="18" charset="0"/>
                      </a:rPr>
                      <m:t> 0.5761 </m:t>
                    </m:r>
                    <m:r>
                      <a:rPr lang="vi-VN" sz="2400" b="0" i="1" smtClean="0">
                        <a:latin typeface="Cambria Math" panose="02040503050406030204" pitchFamily="18" charset="0"/>
                        <a:ea typeface="Cambria Math" panose="02040503050406030204" pitchFamily="18" charset="0"/>
                      </a:rPr>
                      <m:t>≈1.715 (</m:t>
                    </m:r>
                    <m:f>
                      <m:fPr>
                        <m:ctrlPr>
                          <a:rPr lang="vi-VN" sz="2400" b="0" i="1" smtClean="0">
                            <a:latin typeface="Cambria Math" panose="02040503050406030204" pitchFamily="18" charset="0"/>
                            <a:ea typeface="Cambria Math" panose="02040503050406030204" pitchFamily="18" charset="0"/>
                          </a:rPr>
                        </m:ctrlPr>
                      </m:fPr>
                      <m:num>
                        <m:r>
                          <a:rPr lang="vi-VN" sz="2400" b="0" i="1" smtClean="0">
                            <a:latin typeface="Cambria Math" panose="02040503050406030204" pitchFamily="18" charset="0"/>
                            <a:ea typeface="Cambria Math" panose="02040503050406030204" pitchFamily="18" charset="0"/>
                          </a:rPr>
                          <m:t>𝑚</m:t>
                        </m:r>
                      </m:num>
                      <m:den>
                        <m:r>
                          <a:rPr lang="vi-VN" sz="2400" b="0" i="1" smtClean="0">
                            <a:latin typeface="Cambria Math" panose="02040503050406030204" pitchFamily="18" charset="0"/>
                            <a:ea typeface="Cambria Math" panose="02040503050406030204" pitchFamily="18" charset="0"/>
                          </a:rPr>
                          <m:t>𝑠</m:t>
                        </m:r>
                      </m:den>
                    </m:f>
                    <m:r>
                      <a:rPr lang="vi-VN" sz="2400" b="0" i="1" smtClean="0">
                        <a:latin typeface="Cambria Math" panose="02040503050406030204" pitchFamily="18" charset="0"/>
                        <a:ea typeface="Cambria Math" panose="02040503050406030204" pitchFamily="18" charset="0"/>
                      </a:rPr>
                      <m:t>)</m:t>
                    </m:r>
                  </m:oMath>
                </a14:m>
                <a:endParaRPr lang="vi-VN" sz="2400" dirty="0">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52AC4DF0-5065-429A-97EA-E375CAF15778}"/>
                  </a:ext>
                </a:extLst>
              </p:cNvPr>
              <p:cNvSpPr txBox="1">
                <a:spLocks noRot="1" noChangeAspect="1" noMove="1" noResize="1" noEditPoints="1" noAdjustHandles="1" noChangeArrowheads="1" noChangeShapeType="1" noTextEdit="1"/>
              </p:cNvSpPr>
              <p:nvPr/>
            </p:nvSpPr>
            <p:spPr>
              <a:xfrm>
                <a:off x="1198485" y="2876365"/>
                <a:ext cx="10777492" cy="2415533"/>
              </a:xfrm>
              <a:prstGeom prst="rect">
                <a:avLst/>
              </a:prstGeom>
              <a:blipFill>
                <a:blip r:embed="rId2"/>
                <a:stretch>
                  <a:fillRect l="-905" t="-2020"/>
                </a:stretch>
              </a:blipFill>
            </p:spPr>
            <p:txBody>
              <a:bodyPr/>
              <a:lstStyle/>
              <a:p>
                <a:r>
                  <a:rPr lang="vi-VN">
                    <a:noFill/>
                  </a:rPr>
                  <a:t> </a:t>
                </a:r>
              </a:p>
            </p:txBody>
          </p:sp>
        </mc:Fallback>
      </mc:AlternateContent>
    </p:spTree>
    <p:extLst>
      <p:ext uri="{BB962C8B-B14F-4D97-AF65-F5344CB8AC3E}">
        <p14:creationId xmlns:p14="http://schemas.microsoft.com/office/powerpoint/2010/main" val="167126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209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The first-order diffraction maximum is observed at 12.6° for a crystal having a spacing between</a:t>
            </a:r>
          </a:p>
          <a:p>
            <a:r>
              <a:rPr lang="en-US" sz="2000" dirty="0">
                <a:latin typeface="Times New Roman" panose="02020603050405020304" pitchFamily="18" charset="0"/>
                <a:cs typeface="Times New Roman" panose="02020603050405020304" pitchFamily="18" charset="0"/>
              </a:rPr>
              <a:t>planes of atoms of 0.250 nm.</a:t>
            </a:r>
          </a:p>
          <a:p>
            <a:r>
              <a:rPr lang="en-US" sz="2000" dirty="0">
                <a:latin typeface="Times New Roman" panose="02020603050405020304" pitchFamily="18" charset="0"/>
                <a:cs typeface="Times New Roman" panose="02020603050405020304" pitchFamily="18" charset="0"/>
              </a:rPr>
              <a:t>(a) What wavelength x-ray is used to observe this first-order pattern?</a:t>
            </a:r>
          </a:p>
          <a:p>
            <a:r>
              <a:rPr lang="en-US" sz="2000" dirty="0">
                <a:latin typeface="Times New Roman" panose="02020603050405020304" pitchFamily="18" charset="0"/>
                <a:cs typeface="Times New Roman" panose="02020603050405020304" pitchFamily="18" charset="0"/>
              </a:rPr>
              <a:t>(b) How many orders can be observed for this crystal at this wavelength?</a:t>
            </a:r>
          </a:p>
          <a:p>
            <a:pPr algn="r"/>
            <a:r>
              <a:rPr lang="en-US" sz="2000" dirty="0">
                <a:latin typeface="Times New Roman" panose="02020603050405020304" pitchFamily="18" charset="0"/>
                <a:cs typeface="Times New Roman" panose="02020603050405020304" pitchFamily="18" charset="0"/>
              </a:rPr>
              <a:t>[Extra Problem – Light]</a:t>
            </a:r>
          </a:p>
        </p:txBody>
      </p:sp>
      <mc:AlternateContent xmlns:mc="http://schemas.openxmlformats.org/markup-compatibility/2006">
        <mc:Choice xmlns:a14="http://schemas.microsoft.com/office/drawing/2010/main" Requires="a14">
          <p:sp>
            <p:nvSpPr>
              <p:cNvPr id="2" name="Hộp Văn bản 1">
                <a:extLst>
                  <a:ext uri="{FF2B5EF4-FFF2-40B4-BE49-F238E27FC236}">
                    <a16:creationId xmlns:a16="http://schemas.microsoft.com/office/drawing/2014/main" id="{D796C75E-F211-4791-A388-EA039F9E9B1F}"/>
                  </a:ext>
                </a:extLst>
              </p:cNvPr>
              <p:cNvSpPr txBox="1"/>
              <p:nvPr/>
            </p:nvSpPr>
            <p:spPr>
              <a:xfrm>
                <a:off x="1438183" y="2512381"/>
                <a:ext cx="10253708" cy="4628703"/>
              </a:xfrm>
              <a:prstGeom prst="rect">
                <a:avLst/>
              </a:prstGeom>
              <a:noFill/>
            </p:spPr>
            <p:txBody>
              <a:bodyPr wrap="square" rtlCol="0">
                <a:spAutoFit/>
              </a:bodyPr>
              <a:lstStyle/>
              <a:p>
                <a:pPr marL="342900" indent="-342900">
                  <a:buAutoNum type="alphaLcParenR"/>
                </a:pPr>
                <a:r>
                  <a:rPr lang="en-US" sz="2000" dirty="0">
                    <a:latin typeface="Times New Roman" panose="02020603050405020304" pitchFamily="18" charset="0"/>
                    <a:cs typeface="Times New Roman" panose="02020603050405020304" pitchFamily="18" charset="0"/>
                  </a:rPr>
                  <a:t>We have: The condition for maximum intensity:</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𝛿</m:t>
                      </m:r>
                      <m:r>
                        <a:rPr lang="en-US" sz="2000" i="1">
                          <a:latin typeface="Cambria Math" panose="02040503050406030204" pitchFamily="18" charset="0"/>
                        </a:rPr>
                        <m:t>=</m:t>
                      </m:r>
                      <m:sSub>
                        <m:sSubPr>
                          <m:ctrlPr>
                            <a:rPr lang="vi-VN"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vi-VN"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2</m:t>
                          </m:r>
                        </m:sub>
                      </m:sSub>
                      <m:r>
                        <a:rPr lang="en-US" sz="2000" i="1">
                          <a:latin typeface="Cambria Math" panose="02040503050406030204" pitchFamily="18" charset="0"/>
                        </a:rPr>
                        <m:t> ≈2</m:t>
                      </m:r>
                      <m:r>
                        <a:rPr lang="en-US" sz="2000" i="1">
                          <a:latin typeface="Cambria Math" panose="02040503050406030204" pitchFamily="18" charset="0"/>
                        </a:rPr>
                        <m:t>𝑑𝑠𝑖𝑛</m:t>
                      </m:r>
                      <m:r>
                        <a:rPr lang="vi-VN" sz="2000" i="1">
                          <a:latin typeface="Cambria Math" panose="02040503050406030204" pitchFamily="18" charset="0"/>
                        </a:rPr>
                        <m:t>𝜃</m:t>
                      </m:r>
                      <m:r>
                        <a:rPr lang="vi-VN" sz="2000" i="1">
                          <a:latin typeface="Cambria Math" panose="02040503050406030204" pitchFamily="18" charset="0"/>
                        </a:rPr>
                        <m:t>=</m:t>
                      </m:r>
                      <m:r>
                        <a:rPr lang="vi-VN" sz="2000" i="1">
                          <a:latin typeface="Cambria Math" panose="02040503050406030204" pitchFamily="18" charset="0"/>
                        </a:rPr>
                        <m:t>𝑚</m:t>
                      </m:r>
                      <m:r>
                        <a:rPr lang="en-US" sz="2000" i="1">
                          <a:latin typeface="Cambria Math" panose="02040503050406030204" pitchFamily="18" charset="0"/>
                        </a:rPr>
                        <m:t>𝜆</m:t>
                      </m:r>
                    </m:oMath>
                  </m:oMathPara>
                </a14:m>
                <a:endParaRPr lang="en-US" sz="2000" dirty="0">
                  <a:latin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first-order diffraction maximum: </a:t>
                </a:r>
                <a:endParaRPr lang="en-US"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2</m:t>
                      </m:r>
                      <m:r>
                        <a:rPr lang="en-US" sz="2000" i="1">
                          <a:latin typeface="Cambria Math" panose="02040503050406030204" pitchFamily="18" charset="0"/>
                        </a:rPr>
                        <m:t>𝑑𝑠𝑖𝑛</m:t>
                      </m:r>
                      <m:r>
                        <a:rPr lang="vi-VN" sz="2000" i="1">
                          <a:latin typeface="Cambria Math" panose="02040503050406030204" pitchFamily="18" charset="0"/>
                        </a:rPr>
                        <m:t>𝜃</m:t>
                      </m:r>
                      <m:r>
                        <a:rPr lang="vi-VN" sz="2000" i="1">
                          <a:latin typeface="Cambria Math" panose="02040503050406030204" pitchFamily="18" charset="0"/>
                        </a:rPr>
                        <m:t>=</m:t>
                      </m:r>
                      <m:r>
                        <a:rPr lang="en-US" sz="2000" i="1">
                          <a:latin typeface="Cambria Math" panose="02040503050406030204" pitchFamily="18" charset="0"/>
                        </a:rPr>
                        <m:t>𝜆</m:t>
                      </m:r>
                    </m:oMath>
                  </m:oMathPara>
                </a14:m>
                <a:endParaRPr lang="en-US" sz="2000" dirty="0">
                  <a:latin typeface="Times New Roman" panose="02020603050405020304" pitchFamily="18" charset="0"/>
                </a:endParaRPr>
              </a:p>
              <a:p>
                <a:r>
                  <a:rPr lang="en-US" sz="2000" dirty="0">
                    <a:latin typeface="Times New Roman" panose="02020603050405020304" pitchFamily="18" charset="0"/>
                    <a:sym typeface="Wingdings" panose="05000000000000000000" pitchFamily="2" charset="2"/>
                  </a:rPr>
                  <a:t></a:t>
                </a:r>
                <a14:m>
                  <m:oMath xmlns:m="http://schemas.openxmlformats.org/officeDocument/2006/math">
                    <m:r>
                      <a:rPr lang="en-US" sz="2000" i="1">
                        <a:latin typeface="Cambria Math" panose="02040503050406030204" pitchFamily="18" charset="0"/>
                      </a:rPr>
                      <m:t>𝜆</m:t>
                    </m:r>
                    <m:r>
                      <a:rPr lang="en-US" sz="2000" i="1">
                        <a:latin typeface="Cambria Math" panose="02040503050406030204" pitchFamily="18" charset="0"/>
                      </a:rPr>
                      <m:t>=2 . </m:t>
                    </m:r>
                    <m:r>
                      <a:rPr lang="en-US" sz="2000" b="0" i="1" smtClean="0">
                        <a:latin typeface="Cambria Math" panose="02040503050406030204" pitchFamily="18" charset="0"/>
                        <a:sym typeface="Wingdings" panose="05000000000000000000" pitchFamily="2" charset="2"/>
                      </a:rPr>
                      <m:t>0,25</m:t>
                    </m:r>
                    <m:r>
                      <a:rPr lang="en-US" sz="2000" i="1">
                        <a:latin typeface="Cambria Math" panose="02040503050406030204" pitchFamily="18" charset="0"/>
                        <a:sym typeface="Wingdings" panose="05000000000000000000" pitchFamily="2" charset="2"/>
                      </a:rPr>
                      <m:t> </m:t>
                    </m:r>
                    <m:sSup>
                      <m:sSupPr>
                        <m:ctrlPr>
                          <a:rPr lang="en-US" sz="2000" i="1">
                            <a:latin typeface="Cambria Math" panose="02040503050406030204" pitchFamily="18" charset="0"/>
                            <a:sym typeface="Wingdings" panose="05000000000000000000" pitchFamily="2" charset="2"/>
                          </a:rPr>
                        </m:ctrlPr>
                      </m:sSupPr>
                      <m:e>
                        <m:r>
                          <a:rPr lang="en-US" sz="2000" i="1">
                            <a:latin typeface="Cambria Math" panose="02040503050406030204" pitchFamily="18" charset="0"/>
                            <a:sym typeface="Wingdings" panose="05000000000000000000" pitchFamily="2" charset="2"/>
                          </a:rPr>
                          <m:t>10</m:t>
                        </m:r>
                      </m:e>
                      <m:sup>
                        <m:r>
                          <a:rPr lang="en-US" sz="2000" i="1">
                            <a:latin typeface="Cambria Math" panose="02040503050406030204" pitchFamily="18" charset="0"/>
                            <a:sym typeface="Wingdings" panose="05000000000000000000" pitchFamily="2" charset="2"/>
                          </a:rPr>
                          <m:t>−9</m:t>
                        </m:r>
                      </m:sup>
                    </m:sSup>
                    <m:r>
                      <a:rPr lang="en-US" sz="2000" i="1">
                        <a:latin typeface="Cambria Math" panose="02040503050406030204" pitchFamily="18" charset="0"/>
                        <a:sym typeface="Wingdings" panose="05000000000000000000" pitchFamily="2" charset="2"/>
                      </a:rPr>
                      <m:t> . </m:t>
                    </m:r>
                    <m:r>
                      <a:rPr lang="en-US" sz="2000" i="1">
                        <a:latin typeface="Cambria Math" panose="02040503050406030204" pitchFamily="18" charset="0"/>
                        <a:sym typeface="Wingdings" panose="05000000000000000000" pitchFamily="2" charset="2"/>
                      </a:rPr>
                      <m:t>𝑠𝑖𝑛</m:t>
                    </m:r>
                    <m:sSup>
                      <m:sSupPr>
                        <m:ctrlPr>
                          <a:rPr lang="vi-VN" sz="2000" i="1" dirty="0">
                            <a:latin typeface="Cambria Math" panose="02040503050406030204" pitchFamily="18" charset="0"/>
                          </a:rPr>
                        </m:ctrlPr>
                      </m:sSupPr>
                      <m:e>
                        <m:r>
                          <a:rPr lang="vi-VN" sz="2000" b="0" i="0" dirty="0" smtClean="0">
                            <a:latin typeface="Cambria Math" panose="02040503050406030204" pitchFamily="18" charset="0"/>
                          </a:rPr>
                          <m:t>12</m:t>
                        </m:r>
                        <m:r>
                          <a:rPr lang="vi-VN" sz="2000" dirty="0">
                            <a:latin typeface="Cambria Math" panose="02040503050406030204" pitchFamily="18" charset="0"/>
                          </a:rPr>
                          <m:t>,6</m:t>
                        </m:r>
                      </m:e>
                      <m:sup>
                        <m:r>
                          <a:rPr lang="vi-VN" sz="2000" dirty="0">
                            <a:latin typeface="Cambria Math" panose="02040503050406030204" pitchFamily="18" charset="0"/>
                          </a:rPr>
                          <m:t>0</m:t>
                        </m:r>
                      </m:sup>
                    </m:sSup>
                    <m:r>
                      <a:rPr lang="vi-VN" sz="2000" b="0" i="1" dirty="0" smtClean="0">
                        <a:latin typeface="Cambria Math" panose="02040503050406030204" pitchFamily="18" charset="0"/>
                      </a:rPr>
                      <m:t> </m:t>
                    </m:r>
                    <m:r>
                      <a:rPr lang="vi-VN" sz="2000" b="0" i="1" dirty="0" smtClean="0">
                        <a:latin typeface="Cambria Math" panose="02040503050406030204" pitchFamily="18" charset="0"/>
                        <a:ea typeface="Cambria Math" panose="02040503050406030204" pitchFamily="18" charset="0"/>
                      </a:rPr>
                      <m:t>≈0,109</m:t>
                    </m:r>
                    <m:r>
                      <a:rPr lang="vi-VN" sz="2000" i="1" dirty="0">
                        <a:latin typeface="Cambria Math" panose="02040503050406030204" pitchFamily="18" charset="0"/>
                      </a:rPr>
                      <m:t> </m:t>
                    </m:r>
                    <m:d>
                      <m:dPr>
                        <m:ctrlPr>
                          <a:rPr lang="vi-VN" sz="2000" b="0" i="1" dirty="0" smtClean="0">
                            <a:latin typeface="Cambria Math" panose="02040503050406030204" pitchFamily="18" charset="0"/>
                          </a:rPr>
                        </m:ctrlPr>
                      </m:dPr>
                      <m:e>
                        <m:r>
                          <a:rPr lang="vi-VN" sz="2000" b="0" i="1" dirty="0" smtClean="0">
                            <a:latin typeface="Cambria Math" panose="02040503050406030204" pitchFamily="18" charset="0"/>
                          </a:rPr>
                          <m:t>𝑛</m:t>
                        </m:r>
                        <m:r>
                          <a:rPr lang="vi-VN" sz="2000" i="1" dirty="0">
                            <a:latin typeface="Cambria Math" panose="02040503050406030204" pitchFamily="18" charset="0"/>
                          </a:rPr>
                          <m:t>𝑚</m:t>
                        </m:r>
                      </m:e>
                    </m:d>
                  </m:oMath>
                </a14:m>
                <a:endParaRPr lang="vi-VN" sz="2000" dirty="0">
                  <a:latin typeface="Times New Roman" panose="02020603050405020304" pitchFamily="18" charset="0"/>
                </a:endParaRPr>
              </a:p>
              <a:p>
                <a:r>
                  <a:rPr lang="vi-VN" sz="2000" dirty="0">
                    <a:latin typeface="Times New Roman" panose="02020603050405020304" pitchFamily="18" charset="0"/>
                  </a:rPr>
                  <a:t>b) </a:t>
                </a:r>
                <a:r>
                  <a:rPr lang="vi-VN" sz="2000" dirty="0" err="1">
                    <a:latin typeface="Times New Roman" panose="02020603050405020304" pitchFamily="18" charset="0"/>
                  </a:rPr>
                  <a:t>We</a:t>
                </a:r>
                <a:r>
                  <a:rPr lang="vi-VN" sz="2000" dirty="0">
                    <a:latin typeface="Times New Roman" panose="02020603050405020304" pitchFamily="18" charset="0"/>
                  </a:rPr>
                  <a:t> </a:t>
                </a:r>
                <a:r>
                  <a:rPr lang="vi-VN" sz="2000" dirty="0" err="1">
                    <a:latin typeface="Times New Roman" panose="02020603050405020304" pitchFamily="18" charset="0"/>
                  </a:rPr>
                  <a:t>have</a:t>
                </a:r>
                <a:r>
                  <a:rPr lang="vi-VN" sz="2000" dirty="0">
                    <a:latin typeface="Times New Roman" panose="02020603050405020304" pitchFamily="18" charset="0"/>
                  </a:rPr>
                  <a:t>: </a:t>
                </a:r>
                <a14:m>
                  <m:oMath xmlns:m="http://schemas.openxmlformats.org/officeDocument/2006/math">
                    <m:r>
                      <a:rPr lang="en-US" sz="2000" i="1">
                        <a:latin typeface="Cambria Math" panose="02040503050406030204" pitchFamily="18" charset="0"/>
                      </a:rPr>
                      <m:t>2</m:t>
                    </m:r>
                    <m:r>
                      <a:rPr lang="en-US" sz="2000" i="1">
                        <a:latin typeface="Cambria Math" panose="02040503050406030204" pitchFamily="18" charset="0"/>
                      </a:rPr>
                      <m:t>𝑑𝑠𝑖𝑛</m:t>
                    </m:r>
                    <m:r>
                      <a:rPr lang="vi-VN" sz="2000" i="1">
                        <a:latin typeface="Cambria Math" panose="02040503050406030204" pitchFamily="18" charset="0"/>
                      </a:rPr>
                      <m:t>𝜃</m:t>
                    </m:r>
                    <m:r>
                      <a:rPr lang="vi-VN" sz="2000" i="1">
                        <a:latin typeface="Cambria Math" panose="02040503050406030204" pitchFamily="18" charset="0"/>
                      </a:rPr>
                      <m:t>=</m:t>
                    </m:r>
                    <m:r>
                      <a:rPr lang="vi-VN" sz="2000" i="1">
                        <a:latin typeface="Cambria Math" panose="02040503050406030204" pitchFamily="18" charset="0"/>
                      </a:rPr>
                      <m:t>𝑚</m:t>
                    </m:r>
                    <m:r>
                      <a:rPr lang="en-US" sz="2000" i="1">
                        <a:latin typeface="Cambria Math" panose="02040503050406030204" pitchFamily="18" charset="0"/>
                      </a:rPr>
                      <m:t>𝜆</m:t>
                    </m:r>
                    <m:r>
                      <a:rPr lang="en-US" sz="2000" b="0" i="1" smtClean="0">
                        <a:latin typeface="Cambria Math" panose="02040503050406030204" pitchFamily="18" charset="0"/>
                      </a:rPr>
                      <m:t>⇒</m:t>
                    </m:r>
                    <m:r>
                      <a:rPr lang="en-US" sz="2000" i="1">
                        <a:latin typeface="Cambria Math" panose="02040503050406030204" pitchFamily="18" charset="0"/>
                      </a:rPr>
                      <m:t>𝑠𝑖𝑛</m:t>
                    </m:r>
                    <m:r>
                      <a:rPr lang="vi-VN" sz="2000" i="1">
                        <a:latin typeface="Cambria Math" panose="02040503050406030204" pitchFamily="18" charset="0"/>
                      </a:rPr>
                      <m:t>𝜃</m:t>
                    </m:r>
                    <m:r>
                      <a:rPr lang="vi-VN" sz="2000" b="0" i="1" smtClean="0">
                        <a:latin typeface="Cambria Math" panose="02040503050406030204" pitchFamily="18" charset="0"/>
                      </a:rPr>
                      <m:t>=</m:t>
                    </m:r>
                    <m:f>
                      <m:fPr>
                        <m:ctrlPr>
                          <a:rPr lang="vi-VN" sz="2000" b="0" i="1" smtClean="0">
                            <a:latin typeface="Cambria Math" panose="02040503050406030204" pitchFamily="18" charset="0"/>
                          </a:rPr>
                        </m:ctrlPr>
                      </m:fPr>
                      <m:num>
                        <m:r>
                          <a:rPr lang="vi-VN" sz="2000" i="1">
                            <a:latin typeface="Cambria Math" panose="02040503050406030204" pitchFamily="18" charset="0"/>
                          </a:rPr>
                          <m:t>𝑚</m:t>
                        </m:r>
                        <m:r>
                          <a:rPr lang="en-US" sz="2000" i="1">
                            <a:latin typeface="Cambria Math" panose="02040503050406030204" pitchFamily="18" charset="0"/>
                          </a:rPr>
                          <m:t>𝜆</m:t>
                        </m:r>
                      </m:num>
                      <m:den>
                        <m:r>
                          <a:rPr lang="vi-VN" sz="2000" b="0" i="1" smtClean="0">
                            <a:latin typeface="Cambria Math" panose="02040503050406030204" pitchFamily="18" charset="0"/>
                          </a:rPr>
                          <m:t>2</m:t>
                        </m:r>
                        <m:r>
                          <a:rPr lang="vi-VN" sz="2000" b="0" i="1" smtClean="0">
                            <a:latin typeface="Cambria Math" panose="02040503050406030204" pitchFamily="18" charset="0"/>
                          </a:rPr>
                          <m:t>𝑑</m:t>
                        </m:r>
                      </m:den>
                    </m:f>
                  </m:oMath>
                </a14:m>
                <a:endParaRPr lang="vi-VN" sz="2000" b="0" dirty="0">
                  <a:latin typeface="Times New Roman" panose="02020603050405020304" pitchFamily="18" charset="0"/>
                </a:endParaRPr>
              </a:p>
              <a:p>
                <a:r>
                  <a:rPr lang="vi-VN" sz="2000" dirty="0" err="1">
                    <a:latin typeface="Times New Roman" panose="02020603050405020304" pitchFamily="18" charset="0"/>
                  </a:rPr>
                  <a:t>Condition</a:t>
                </a:r>
                <a:r>
                  <a:rPr lang="vi-VN" sz="2000" dirty="0">
                    <a:latin typeface="Times New Roman" panose="02020603050405020304" pitchFamily="18" charset="0"/>
                  </a:rPr>
                  <a:t> </a:t>
                </a:r>
                <a:r>
                  <a:rPr lang="vi-VN" sz="2000" dirty="0" err="1">
                    <a:latin typeface="Times New Roman" panose="02020603050405020304" pitchFamily="18" charset="0"/>
                  </a:rPr>
                  <a:t>for</a:t>
                </a:r>
                <a:r>
                  <a:rPr lang="vi-VN" sz="2000" dirty="0">
                    <a:latin typeface="Times New Roman" panose="02020603050405020304" pitchFamily="18" charset="0"/>
                  </a:rPr>
                  <a:t> the </a:t>
                </a:r>
                <a:r>
                  <a:rPr lang="vi-VN" sz="2000" dirty="0" err="1">
                    <a:latin typeface="Times New Roman" panose="02020603050405020304" pitchFamily="18" charset="0"/>
                  </a:rPr>
                  <a:t>incident</a:t>
                </a:r>
                <a:r>
                  <a:rPr lang="vi-VN" sz="2000" dirty="0">
                    <a:latin typeface="Times New Roman" panose="02020603050405020304" pitchFamily="18" charset="0"/>
                  </a:rPr>
                  <a:t> </a:t>
                </a:r>
                <a:r>
                  <a:rPr lang="vi-VN" sz="2000" dirty="0" err="1">
                    <a:latin typeface="Times New Roman" panose="02020603050405020304" pitchFamily="18" charset="0"/>
                  </a:rPr>
                  <a:t>angle</a:t>
                </a:r>
                <a:r>
                  <a:rPr lang="vi-VN" sz="2000" dirty="0">
                    <a:latin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vi-VN" sz="2000" b="0" i="1" smtClean="0">
                          <a:latin typeface="Cambria Math" panose="02040503050406030204" pitchFamily="18" charset="0"/>
                        </a:rPr>
                        <m:t>0≤</m:t>
                      </m:r>
                      <m:r>
                        <a:rPr lang="vi-VN" sz="2000" b="0" i="1" smtClean="0">
                          <a:latin typeface="Cambria Math" panose="02040503050406030204" pitchFamily="18" charset="0"/>
                        </a:rPr>
                        <m:t>𝑠𝑖𝑛</m:t>
                      </m:r>
                      <m:r>
                        <a:rPr lang="vi-VN" sz="2000" i="1">
                          <a:latin typeface="Cambria Math" panose="02040503050406030204" pitchFamily="18" charset="0"/>
                        </a:rPr>
                        <m:t>𝜃</m:t>
                      </m:r>
                      <m:r>
                        <a:rPr lang="vi-VN" sz="2000" b="0" i="1" smtClean="0">
                          <a:latin typeface="Cambria Math" panose="02040503050406030204" pitchFamily="18" charset="0"/>
                        </a:rPr>
                        <m:t>≤1</m:t>
                      </m:r>
                    </m:oMath>
                  </m:oMathPara>
                </a14:m>
                <a:endParaRPr lang="vi-VN" sz="2000" b="0" dirty="0">
                  <a:latin typeface="Times New Roman" panose="02020603050405020304" pitchFamily="18" charset="0"/>
                </a:endParaRPr>
              </a:p>
              <a:p>
                <a:pPr algn="ctr"/>
                <a:r>
                  <a:rPr lang="en-US" sz="2000" dirty="0">
                    <a:latin typeface="Times New Roman" panose="02020603050405020304" pitchFamily="18" charset="0"/>
                    <a:sym typeface="Wingdings" panose="05000000000000000000" pitchFamily="2" charset="2"/>
                  </a:rPr>
                  <a:t></a:t>
                </a:r>
                <a14:m>
                  <m:oMath xmlns:m="http://schemas.openxmlformats.org/officeDocument/2006/math">
                    <m:r>
                      <a:rPr lang="en-US" sz="2000" b="0" i="1" smtClean="0">
                        <a:latin typeface="Cambria Math" panose="02040503050406030204" pitchFamily="18" charset="0"/>
                        <a:sym typeface="Wingdings" panose="05000000000000000000" pitchFamily="2" charset="2"/>
                      </a:rPr>
                      <m:t>0≤</m:t>
                    </m:r>
                    <m:f>
                      <m:fPr>
                        <m:ctrlPr>
                          <a:rPr lang="vi-VN" sz="2000" i="1">
                            <a:latin typeface="Cambria Math" panose="02040503050406030204" pitchFamily="18" charset="0"/>
                          </a:rPr>
                        </m:ctrlPr>
                      </m:fPr>
                      <m:num>
                        <m:r>
                          <a:rPr lang="vi-VN" sz="2000" i="1">
                            <a:latin typeface="Cambria Math" panose="02040503050406030204" pitchFamily="18" charset="0"/>
                          </a:rPr>
                          <m:t>𝑚</m:t>
                        </m:r>
                        <m:r>
                          <a:rPr lang="en-US" sz="2000" i="1">
                            <a:latin typeface="Cambria Math" panose="02040503050406030204" pitchFamily="18" charset="0"/>
                          </a:rPr>
                          <m:t>𝜆</m:t>
                        </m:r>
                      </m:num>
                      <m:den>
                        <m:r>
                          <a:rPr lang="vi-VN" sz="2000" i="1">
                            <a:latin typeface="Cambria Math" panose="02040503050406030204" pitchFamily="18" charset="0"/>
                          </a:rPr>
                          <m:t>2</m:t>
                        </m:r>
                        <m:r>
                          <a:rPr lang="vi-VN" sz="2000" i="1">
                            <a:latin typeface="Cambria Math" panose="02040503050406030204" pitchFamily="18" charset="0"/>
                          </a:rPr>
                          <m:t>𝑑</m:t>
                        </m:r>
                      </m:den>
                    </m:f>
                    <m:r>
                      <a:rPr lang="vi-VN" sz="2000" b="0" i="1" smtClean="0">
                        <a:latin typeface="Cambria Math" panose="02040503050406030204" pitchFamily="18" charset="0"/>
                      </a:rPr>
                      <m:t>≤1</m:t>
                    </m:r>
                    <m:r>
                      <a:rPr lang="vi-VN" sz="2000" b="0" i="1" smtClean="0">
                        <a:latin typeface="Cambria Math" panose="02040503050406030204" pitchFamily="18" charset="0"/>
                        <a:sym typeface="Wingdings" panose="05000000000000000000" pitchFamily="2" charset="2"/>
                      </a:rPr>
                      <m:t>0≤</m:t>
                    </m:r>
                    <m:r>
                      <a:rPr lang="vi-VN" sz="2000" b="0" i="1" smtClean="0">
                        <a:latin typeface="Cambria Math" panose="02040503050406030204" pitchFamily="18" charset="0"/>
                        <a:sym typeface="Wingdings" panose="05000000000000000000" pitchFamily="2" charset="2"/>
                      </a:rPr>
                      <m:t>𝑚</m:t>
                    </m:r>
                    <m:r>
                      <a:rPr lang="vi-VN" sz="2000" b="0" i="1" smtClean="0">
                        <a:latin typeface="Cambria Math" panose="02040503050406030204" pitchFamily="18" charset="0"/>
                        <a:sym typeface="Wingdings" panose="05000000000000000000" pitchFamily="2" charset="2"/>
                      </a:rPr>
                      <m:t>≤ </m:t>
                    </m:r>
                    <m:f>
                      <m:fPr>
                        <m:ctrlPr>
                          <a:rPr lang="vi-VN" sz="2000" b="0" i="1" smtClean="0">
                            <a:latin typeface="Cambria Math" panose="02040503050406030204" pitchFamily="18" charset="0"/>
                            <a:sym typeface="Wingdings" panose="05000000000000000000" pitchFamily="2" charset="2"/>
                          </a:rPr>
                        </m:ctrlPr>
                      </m:fPr>
                      <m:num>
                        <m:r>
                          <a:rPr lang="vi-VN" sz="2000" b="0" i="1" smtClean="0">
                            <a:latin typeface="Cambria Math" panose="02040503050406030204" pitchFamily="18" charset="0"/>
                            <a:sym typeface="Wingdings" panose="05000000000000000000" pitchFamily="2" charset="2"/>
                          </a:rPr>
                          <m:t>2</m:t>
                        </m:r>
                        <m:r>
                          <a:rPr lang="vi-VN" sz="2000" b="0" i="1" smtClean="0">
                            <a:latin typeface="Cambria Math" panose="02040503050406030204" pitchFamily="18" charset="0"/>
                            <a:sym typeface="Wingdings" panose="05000000000000000000" pitchFamily="2" charset="2"/>
                          </a:rPr>
                          <m:t>𝑑</m:t>
                        </m:r>
                      </m:num>
                      <m:den>
                        <m:r>
                          <a:rPr lang="en-US" sz="2000" i="1">
                            <a:latin typeface="Cambria Math" panose="02040503050406030204" pitchFamily="18" charset="0"/>
                          </a:rPr>
                          <m:t>𝜆</m:t>
                        </m:r>
                      </m:den>
                    </m:f>
                    <m:r>
                      <a:rPr lang="vi-VN" sz="2000" b="0" i="1" smtClean="0">
                        <a:latin typeface="Cambria Math" panose="02040503050406030204" pitchFamily="18" charset="0"/>
                        <a:sym typeface="Wingdings" panose="05000000000000000000" pitchFamily="2" charset="2"/>
                      </a:rPr>
                      <m:t>  0≤</m:t>
                    </m:r>
                    <m:r>
                      <a:rPr lang="vi-VN" sz="2000" b="0" i="1" smtClean="0">
                        <a:latin typeface="Cambria Math" panose="02040503050406030204" pitchFamily="18" charset="0"/>
                        <a:sym typeface="Wingdings" panose="05000000000000000000" pitchFamily="2" charset="2"/>
                      </a:rPr>
                      <m:t>𝑚</m:t>
                    </m:r>
                    <m:r>
                      <a:rPr lang="vi-VN" sz="2000" b="0" i="1" smtClean="0">
                        <a:latin typeface="Cambria Math" panose="02040503050406030204" pitchFamily="18" charset="0"/>
                        <a:sym typeface="Wingdings" panose="05000000000000000000" pitchFamily="2" charset="2"/>
                      </a:rPr>
                      <m:t>≤4,58</m:t>
                    </m:r>
                  </m:oMath>
                </a14:m>
                <a:endParaRPr lang="vi-VN" sz="2000" b="0" dirty="0">
                  <a:latin typeface="Times New Roman" panose="02020603050405020304" pitchFamily="18" charset="0"/>
                  <a:sym typeface="Wingdings" panose="05000000000000000000" pitchFamily="2" charset="2"/>
                </a:endParaRPr>
              </a:p>
              <a:p>
                <a:r>
                  <a:rPr lang="vi-VN" sz="2000" dirty="0" err="1">
                    <a:latin typeface="Times New Roman" panose="02020603050405020304" pitchFamily="18" charset="0"/>
                  </a:rPr>
                  <a:t>Since</a:t>
                </a:r>
                <a:r>
                  <a:rPr lang="vi-VN" sz="2000" dirty="0">
                    <a:latin typeface="Times New Roman" panose="02020603050405020304" pitchFamily="18" charset="0"/>
                  </a:rPr>
                  <a:t> m </a:t>
                </a:r>
                <a:r>
                  <a:rPr lang="vi-VN" sz="2000" dirty="0" err="1">
                    <a:latin typeface="Times New Roman" panose="02020603050405020304" pitchFamily="18" charset="0"/>
                  </a:rPr>
                  <a:t>is</a:t>
                </a:r>
                <a:r>
                  <a:rPr lang="vi-VN" sz="2000" dirty="0">
                    <a:latin typeface="Times New Roman" panose="02020603050405020304" pitchFamily="18" charset="0"/>
                  </a:rPr>
                  <a:t> an </a:t>
                </a:r>
                <a:r>
                  <a:rPr lang="vi-VN" sz="2000" dirty="0" err="1">
                    <a:latin typeface="Times New Roman" panose="02020603050405020304" pitchFamily="18" charset="0"/>
                  </a:rPr>
                  <a:t>integer</a:t>
                </a:r>
                <a:r>
                  <a:rPr lang="vi-VN" sz="2000" dirty="0">
                    <a:latin typeface="Times New Roman" panose="02020603050405020304" pitchFamily="18" charset="0"/>
                  </a:rPr>
                  <a:t> </a:t>
                </a:r>
                <a:r>
                  <a:rPr lang="vi-VN" sz="2000" dirty="0" err="1">
                    <a:latin typeface="Times New Roman" panose="02020603050405020304" pitchFamily="18" charset="0"/>
                  </a:rPr>
                  <a:t>number</a:t>
                </a:r>
                <a:r>
                  <a:rPr lang="vi-VN" sz="2000" dirty="0">
                    <a:latin typeface="Times New Roman" panose="02020603050405020304" pitchFamily="18" charset="0"/>
                  </a:rPr>
                  <a:t> </a:t>
                </a:r>
                <a:r>
                  <a:rPr lang="vi-VN" sz="2000" dirty="0">
                    <a:latin typeface="Times New Roman" panose="02020603050405020304" pitchFamily="18" charset="0"/>
                    <a:sym typeface="Wingdings" panose="05000000000000000000" pitchFamily="2" charset="2"/>
                  </a:rPr>
                  <a:t> </a:t>
                </a:r>
                <a14:m>
                  <m:oMath xmlns:m="http://schemas.openxmlformats.org/officeDocument/2006/math">
                    <m:r>
                      <a:rPr lang="vi-VN" sz="2000" b="0" i="1" smtClean="0">
                        <a:latin typeface="Cambria Math" panose="02040503050406030204" pitchFamily="18" charset="0"/>
                        <a:sym typeface="Wingdings" panose="05000000000000000000" pitchFamily="2" charset="2"/>
                      </a:rPr>
                      <m:t>𝑚</m:t>
                    </m:r>
                    <m:r>
                      <a:rPr lang="vi-VN" sz="2000" b="0" i="1" smtClean="0">
                        <a:latin typeface="Cambria Math" panose="02040503050406030204" pitchFamily="18" charset="0"/>
                        <a:sym typeface="Wingdings" panose="05000000000000000000" pitchFamily="2" charset="2"/>
                      </a:rPr>
                      <m:t>={1,2,3,4}</m:t>
                    </m:r>
                  </m:oMath>
                </a14:m>
                <a:endParaRPr lang="vi-VN" sz="2000" dirty="0">
                  <a:latin typeface="Times New Roman" panose="02020603050405020304" pitchFamily="18" charset="0"/>
                </a:endParaRPr>
              </a:p>
              <a:p>
                <a:r>
                  <a:rPr lang="vi-VN" sz="2000" dirty="0" err="1">
                    <a:latin typeface="Times New Roman" panose="02020603050405020304" pitchFamily="18" charset="0"/>
                  </a:rPr>
                  <a:t>Conclusion</a:t>
                </a:r>
                <a:r>
                  <a:rPr lang="vi-VN" sz="2000" dirty="0">
                    <a:latin typeface="Times New Roman" panose="02020603050405020304" pitchFamily="18" charset="0"/>
                  </a:rPr>
                  <a:t>: </a:t>
                </a:r>
                <a:r>
                  <a:rPr lang="vi-VN" sz="2000" dirty="0" err="1">
                    <a:latin typeface="Times New Roman" panose="02020603050405020304" pitchFamily="18" charset="0"/>
                  </a:rPr>
                  <a:t>There</a:t>
                </a:r>
                <a:r>
                  <a:rPr lang="vi-VN" sz="2000" dirty="0">
                    <a:latin typeface="Times New Roman" panose="02020603050405020304" pitchFamily="18" charset="0"/>
                  </a:rPr>
                  <a:t> </a:t>
                </a:r>
                <a:r>
                  <a:rPr lang="vi-VN" sz="2000" dirty="0" err="1">
                    <a:latin typeface="Times New Roman" panose="02020603050405020304" pitchFamily="18" charset="0"/>
                  </a:rPr>
                  <a:t>are</a:t>
                </a:r>
                <a:r>
                  <a:rPr lang="vi-VN" sz="2000" dirty="0">
                    <a:latin typeface="Times New Roman" panose="02020603050405020304" pitchFamily="18" charset="0"/>
                  </a:rPr>
                  <a:t> </a:t>
                </a:r>
                <a:r>
                  <a:rPr lang="vi-VN" sz="2000" dirty="0" err="1">
                    <a:latin typeface="Times New Roman" panose="02020603050405020304" pitchFamily="18" charset="0"/>
                  </a:rPr>
                  <a:t>four</a:t>
                </a:r>
                <a:r>
                  <a:rPr lang="vi-VN" sz="2000" dirty="0">
                    <a:latin typeface="Times New Roman" panose="02020603050405020304" pitchFamily="18" charset="0"/>
                  </a:rPr>
                  <a:t> </a:t>
                </a:r>
                <a:r>
                  <a:rPr lang="vi-VN" sz="2000" dirty="0" err="1">
                    <a:latin typeface="Times New Roman" panose="02020603050405020304" pitchFamily="18" charset="0"/>
                  </a:rPr>
                  <a:t>orders</a:t>
                </a:r>
                <a:r>
                  <a:rPr lang="vi-VN" sz="2000" dirty="0">
                    <a:latin typeface="Times New Roman" panose="02020603050405020304" pitchFamily="18" charset="0"/>
                  </a:rPr>
                  <a:t> can be </a:t>
                </a:r>
                <a:r>
                  <a:rPr lang="vi-VN" sz="2000" dirty="0" err="1">
                    <a:latin typeface="Times New Roman" panose="02020603050405020304" pitchFamily="18" charset="0"/>
                  </a:rPr>
                  <a:t>observed</a:t>
                </a:r>
                <a:r>
                  <a:rPr lang="vi-VN" sz="2000" dirty="0">
                    <a:latin typeface="Times New Roman" panose="02020603050405020304" pitchFamily="18" charset="0"/>
                  </a:rPr>
                  <a:t> </a:t>
                </a:r>
                <a:r>
                  <a:rPr lang="vi-VN" sz="2000" dirty="0" err="1">
                    <a:latin typeface="Times New Roman" panose="02020603050405020304" pitchFamily="18" charset="0"/>
                  </a:rPr>
                  <a:t>for</a:t>
                </a:r>
                <a:r>
                  <a:rPr lang="vi-VN" sz="2000" dirty="0">
                    <a:latin typeface="Times New Roman" panose="02020603050405020304" pitchFamily="18" charset="0"/>
                  </a:rPr>
                  <a:t> this </a:t>
                </a:r>
                <a:r>
                  <a:rPr lang="vi-VN" sz="2000" dirty="0" err="1">
                    <a:latin typeface="Times New Roman" panose="02020603050405020304" pitchFamily="18" charset="0"/>
                  </a:rPr>
                  <a:t>crystal</a:t>
                </a:r>
                <a:r>
                  <a:rPr lang="vi-VN" sz="2000" dirty="0">
                    <a:latin typeface="Times New Roman" panose="02020603050405020304" pitchFamily="18" charset="0"/>
                  </a:rPr>
                  <a:t> </a:t>
                </a:r>
                <a:r>
                  <a:rPr lang="vi-VN" sz="2000" dirty="0" err="1">
                    <a:latin typeface="Times New Roman" panose="02020603050405020304" pitchFamily="18" charset="0"/>
                  </a:rPr>
                  <a:t>at</a:t>
                </a:r>
                <a:r>
                  <a:rPr lang="vi-VN" sz="2000" dirty="0">
                    <a:latin typeface="Times New Roman" panose="02020603050405020304" pitchFamily="18" charset="0"/>
                  </a:rPr>
                  <a:t> this </a:t>
                </a:r>
                <a:r>
                  <a:rPr lang="vi-VN" sz="2000" dirty="0" err="1">
                    <a:latin typeface="Times New Roman" panose="02020603050405020304" pitchFamily="18" charset="0"/>
                  </a:rPr>
                  <a:t>wavelength</a:t>
                </a:r>
                <a:endParaRPr lang="en-US" sz="2000" dirty="0">
                  <a:latin typeface="Times New Roman" panose="02020603050405020304" pitchFamily="18" charset="0"/>
                </a:endParaRPr>
              </a:p>
              <a:p>
                <a:endParaRPr lang="en-US" dirty="0">
                  <a:latin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mc:Choice>
        <mc:Fallback>
          <p:sp>
            <p:nvSpPr>
              <p:cNvPr id="2" name="Hộp Văn bản 1">
                <a:extLst>
                  <a:ext uri="{FF2B5EF4-FFF2-40B4-BE49-F238E27FC236}">
                    <a16:creationId xmlns:a16="http://schemas.microsoft.com/office/drawing/2014/main" id="{D796C75E-F211-4791-A388-EA039F9E9B1F}"/>
                  </a:ext>
                </a:extLst>
              </p:cNvPr>
              <p:cNvSpPr txBox="1">
                <a:spLocks noRot="1" noChangeAspect="1" noMove="1" noResize="1" noEditPoints="1" noAdjustHandles="1" noChangeArrowheads="1" noChangeShapeType="1" noTextEdit="1"/>
              </p:cNvSpPr>
              <p:nvPr/>
            </p:nvSpPr>
            <p:spPr>
              <a:xfrm>
                <a:off x="1438183" y="2512381"/>
                <a:ext cx="10253708" cy="4628703"/>
              </a:xfrm>
              <a:prstGeom prst="rect">
                <a:avLst/>
              </a:prstGeom>
              <a:blipFill>
                <a:blip r:embed="rId2"/>
                <a:stretch>
                  <a:fillRect l="-654" t="-659"/>
                </a:stretch>
              </a:blipFill>
            </p:spPr>
            <p:txBody>
              <a:bodyPr/>
              <a:lstStyle/>
              <a:p>
                <a:r>
                  <a:rPr lang="vi-VN">
                    <a:noFill/>
                  </a:rPr>
                  <a:t> </a:t>
                </a:r>
              </a:p>
            </p:txBody>
          </p:sp>
        </mc:Fallback>
      </mc:AlternateContent>
    </p:spTree>
    <p:extLst>
      <p:ext uri="{BB962C8B-B14F-4D97-AF65-F5344CB8AC3E}">
        <p14:creationId xmlns:p14="http://schemas.microsoft.com/office/powerpoint/2010/main" val="91227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209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You direct a beam of X-rays with wavelength 0.154 nm at certain planes of a silicon crystal. As you increase the angle of incidence from zero, you find the first strong interference maximum from these planes when the beam makes an angle of 34,5</a:t>
            </a:r>
            <a:r>
              <a:rPr lang="en-US" sz="2000" baseline="30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with the planes</a:t>
            </a:r>
          </a:p>
          <a:p>
            <a:pPr marL="457200" indent="-457200">
              <a:buAutoNum type="alphaLcParenR"/>
            </a:pPr>
            <a:r>
              <a:rPr lang="en-US" sz="2000" dirty="0">
                <a:latin typeface="Times New Roman" panose="02020603050405020304" pitchFamily="18" charset="0"/>
                <a:cs typeface="Times New Roman" panose="02020603050405020304" pitchFamily="18" charset="0"/>
              </a:rPr>
              <a:t>How far apart are the planes ? Explain the reason for the use of X-ray in this kind of experiment</a:t>
            </a:r>
          </a:p>
          <a:p>
            <a:pPr marL="457200" indent="-457200">
              <a:buAutoNum type="alphaLcParenR"/>
            </a:pPr>
            <a:r>
              <a:rPr lang="en-US" sz="2000" dirty="0">
                <a:latin typeface="Times New Roman" panose="02020603050405020304" pitchFamily="18" charset="0"/>
                <a:cs typeface="Times New Roman" panose="02020603050405020304" pitchFamily="18" charset="0"/>
              </a:rPr>
              <a:t>Find other interference maxima from these planes at larger angles</a:t>
            </a:r>
          </a:p>
          <a:p>
            <a:pPr algn="r"/>
            <a:r>
              <a:rPr lang="en-US" sz="2000" dirty="0">
                <a:latin typeface="Times New Roman" panose="02020603050405020304" pitchFamily="18" charset="0"/>
                <a:cs typeface="Times New Roman" panose="02020603050405020304" pitchFamily="18" charset="0"/>
              </a:rPr>
              <a:t>[2018]</a:t>
            </a:r>
          </a:p>
        </p:txBody>
      </p:sp>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7B86B0B3-1AA0-4E79-8927-439E162A59F5}"/>
                  </a:ext>
                </a:extLst>
              </p:cNvPr>
              <p:cNvSpPr txBox="1"/>
              <p:nvPr/>
            </p:nvSpPr>
            <p:spPr>
              <a:xfrm>
                <a:off x="1429305" y="2476870"/>
                <a:ext cx="9978501" cy="4547720"/>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a) </a:t>
                </a:r>
                <a:r>
                  <a:rPr lang="vi-VN" sz="2000" dirty="0">
                    <a:latin typeface="Times New Roman" panose="02020603050405020304" pitchFamily="18" charset="0"/>
                    <a:cs typeface="Times New Roman" panose="02020603050405020304" pitchFamily="18" charset="0"/>
                  </a:rPr>
                  <a:t>The </a:t>
                </a:r>
                <a:r>
                  <a:rPr lang="vi-VN" sz="2000" dirty="0" err="1">
                    <a:latin typeface="Times New Roman" panose="02020603050405020304" pitchFamily="18" charset="0"/>
                    <a:cs typeface="Times New Roman" panose="02020603050405020304" pitchFamily="18" charset="0"/>
                  </a:rPr>
                  <a:t>condition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for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maximum</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intensity</a:t>
                </a:r>
                <a:r>
                  <a:rPr lang="vi-VN" sz="20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𝛿</m:t>
                      </m:r>
                      <m:r>
                        <a:rPr lang="en-US" sz="2000" i="1">
                          <a:latin typeface="Cambria Math" panose="02040503050406030204" pitchFamily="18" charset="0"/>
                        </a:rPr>
                        <m:t>=</m:t>
                      </m:r>
                      <m:sSub>
                        <m:sSubPr>
                          <m:ctrlPr>
                            <a:rPr lang="vi-VN"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vi-VN"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2</m:t>
                          </m:r>
                        </m:sub>
                      </m:sSub>
                      <m:r>
                        <a:rPr lang="en-US" sz="2000" i="1">
                          <a:latin typeface="Cambria Math" panose="02040503050406030204" pitchFamily="18" charset="0"/>
                        </a:rPr>
                        <m:t> ≈</m:t>
                      </m:r>
                      <m:r>
                        <a:rPr lang="en-US" sz="2000" i="1">
                          <a:latin typeface="Cambria Math" panose="02040503050406030204" pitchFamily="18" charset="0"/>
                        </a:rPr>
                        <m:t>2</m:t>
                      </m:r>
                      <m:r>
                        <a:rPr lang="en-US" sz="2000" i="1">
                          <a:latin typeface="Cambria Math" panose="02040503050406030204" pitchFamily="18" charset="0"/>
                        </a:rPr>
                        <m:t>𝑑𝑠𝑖𝑛</m:t>
                      </m:r>
                      <m:r>
                        <a:rPr lang="vi-VN" sz="2000" i="1">
                          <a:latin typeface="Cambria Math" panose="02040503050406030204" pitchFamily="18" charset="0"/>
                        </a:rPr>
                        <m:t>𝜃</m:t>
                      </m:r>
                      <m:r>
                        <a:rPr lang="vi-VN" sz="2000" i="1">
                          <a:latin typeface="Cambria Math" panose="02040503050406030204" pitchFamily="18" charset="0"/>
                        </a:rPr>
                        <m:t>=</m:t>
                      </m:r>
                      <m:r>
                        <a:rPr lang="vi-VN" sz="2000" i="1">
                          <a:latin typeface="Cambria Math" panose="02040503050406030204" pitchFamily="18" charset="0"/>
                        </a:rPr>
                        <m:t>𝑚</m:t>
                      </m:r>
                      <m:r>
                        <a:rPr lang="en-US" sz="2000" i="1">
                          <a:latin typeface="Cambria Math" panose="02040503050406030204" pitchFamily="18" charset="0"/>
                        </a:rPr>
                        <m:t>𝜆</m:t>
                      </m:r>
                    </m:oMath>
                  </m:oMathPara>
                </a14:m>
                <a:endParaRPr lang="en-US" sz="2000" dirty="0">
                  <a:latin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first-order diffraction maximum: </a:t>
                </a:r>
                <a:endParaRPr lang="en-US"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2</m:t>
                      </m:r>
                      <m:r>
                        <a:rPr lang="en-US" sz="2000" i="1">
                          <a:latin typeface="Cambria Math" panose="02040503050406030204" pitchFamily="18" charset="0"/>
                        </a:rPr>
                        <m:t>𝑑𝑠𝑖𝑛</m:t>
                      </m:r>
                      <m:r>
                        <a:rPr lang="vi-VN" sz="2000" i="1">
                          <a:latin typeface="Cambria Math" panose="02040503050406030204" pitchFamily="18" charset="0"/>
                        </a:rPr>
                        <m:t>𝜃</m:t>
                      </m:r>
                      <m:r>
                        <a:rPr lang="vi-VN" sz="2000" i="1">
                          <a:latin typeface="Cambria Math" panose="02040503050406030204" pitchFamily="18" charset="0"/>
                        </a:rPr>
                        <m:t>=</m:t>
                      </m:r>
                      <m:r>
                        <a:rPr lang="en-US" sz="2000" i="1">
                          <a:latin typeface="Cambria Math" panose="02040503050406030204" pitchFamily="18" charset="0"/>
                        </a:rPr>
                        <m:t>𝜆</m:t>
                      </m:r>
                    </m:oMath>
                  </m:oMathPara>
                </a14:m>
                <a:endParaRPr lang="en-US" sz="2000" dirty="0">
                  <a:latin typeface="Times New Roman" panose="02020603050405020304" pitchFamily="18" charset="0"/>
                </a:endParaRPr>
              </a:p>
              <a:p>
                <a:pPr marL="285750" indent="-285750">
                  <a:buFont typeface="Wingdings" panose="05000000000000000000" pitchFamily="2" charset="2"/>
                  <a:buChar char="ó"/>
                </a:pPr>
                <a14:m>
                  <m:oMath xmlns:m="http://schemas.openxmlformats.org/officeDocument/2006/math">
                    <m:r>
                      <a:rPr lang="en-US" sz="2000" b="0" i="1" smtClean="0">
                        <a:latin typeface="Cambria Math" panose="02040503050406030204" pitchFamily="18" charset="0"/>
                        <a:sym typeface="Wingdings" panose="05000000000000000000" pitchFamily="2" charset="2"/>
                      </a:rPr>
                      <m:t>𝑑</m:t>
                    </m:r>
                    <m:r>
                      <a:rPr lang="en-US" sz="2000" b="0" i="1" smtClean="0">
                        <a:latin typeface="Cambria Math" panose="02040503050406030204" pitchFamily="18" charset="0"/>
                        <a:sym typeface="Wingdings" panose="05000000000000000000" pitchFamily="2" charset="2"/>
                      </a:rPr>
                      <m:t>= </m:t>
                    </m:r>
                    <m:f>
                      <m:fPr>
                        <m:ctrlPr>
                          <a:rPr lang="en-US" sz="2000" b="0" i="1" smtClean="0">
                            <a:latin typeface="Cambria Math" panose="02040503050406030204" pitchFamily="18" charset="0"/>
                            <a:sym typeface="Wingdings" panose="05000000000000000000" pitchFamily="2" charset="2"/>
                          </a:rPr>
                        </m:ctrlPr>
                      </m:fPr>
                      <m:num>
                        <m:r>
                          <a:rPr lang="en-US" sz="2000" i="1">
                            <a:latin typeface="Cambria Math" panose="02040503050406030204" pitchFamily="18" charset="0"/>
                          </a:rPr>
                          <m:t>𝜆</m:t>
                        </m:r>
                      </m:num>
                      <m:den>
                        <m:r>
                          <a:rPr lang="en-US" sz="2000" b="0" i="1" smtClean="0">
                            <a:latin typeface="Cambria Math" panose="02040503050406030204" pitchFamily="18" charset="0"/>
                            <a:sym typeface="Wingdings" panose="05000000000000000000" pitchFamily="2" charset="2"/>
                          </a:rPr>
                          <m:t>2</m:t>
                        </m:r>
                        <m:r>
                          <a:rPr lang="en-US" sz="2000" i="1">
                            <a:latin typeface="Cambria Math" panose="02040503050406030204" pitchFamily="18" charset="0"/>
                          </a:rPr>
                          <m:t>𝑠𝑖𝑛</m:t>
                        </m:r>
                        <m:r>
                          <a:rPr lang="vi-VN" sz="2000" i="1">
                            <a:latin typeface="Cambria Math" panose="02040503050406030204" pitchFamily="18" charset="0"/>
                          </a:rPr>
                          <m:t>𝜃</m:t>
                        </m:r>
                      </m:den>
                    </m:f>
                    <m:r>
                      <a:rPr lang="en-US" sz="2000" b="0" i="1" smtClean="0">
                        <a:latin typeface="Cambria Math" panose="02040503050406030204" pitchFamily="18" charset="0"/>
                        <a:sym typeface="Wingdings" panose="05000000000000000000" pitchFamily="2" charset="2"/>
                      </a:rPr>
                      <m:t>= </m:t>
                    </m:r>
                    <m:f>
                      <m:fPr>
                        <m:ctrlPr>
                          <a:rPr lang="en-US" sz="2000" b="0" i="1" smtClean="0">
                            <a:latin typeface="Cambria Math" panose="02040503050406030204" pitchFamily="18" charset="0"/>
                            <a:sym typeface="Wingdings" panose="05000000000000000000" pitchFamily="2" charset="2"/>
                          </a:rPr>
                        </m:ctrlPr>
                      </m:fPr>
                      <m:num>
                        <m:r>
                          <a:rPr lang="en-US" sz="2000" b="0" i="1" smtClean="0">
                            <a:latin typeface="Cambria Math" panose="02040503050406030204" pitchFamily="18" charset="0"/>
                            <a:sym typeface="Wingdings" panose="05000000000000000000" pitchFamily="2" charset="2"/>
                          </a:rPr>
                          <m:t>0</m:t>
                        </m:r>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sym typeface="Wingdings" panose="05000000000000000000" pitchFamily="2" charset="2"/>
                          </a:rPr>
                          <m:t>154</m:t>
                        </m:r>
                        <m:r>
                          <a:rPr lang="en-US" sz="2000" b="0" i="1" smtClean="0">
                            <a:latin typeface="Cambria Math" panose="02040503050406030204" pitchFamily="18" charset="0"/>
                            <a:sym typeface="Wingdings" panose="05000000000000000000" pitchFamily="2" charset="2"/>
                          </a:rPr>
                          <m:t> . </m:t>
                        </m:r>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sym typeface="Wingdings" panose="05000000000000000000" pitchFamily="2" charset="2"/>
                              </a:rPr>
                              <m:t>10</m:t>
                            </m:r>
                          </m:e>
                          <m:sup>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sym typeface="Wingdings" panose="05000000000000000000" pitchFamily="2" charset="2"/>
                              </a:rPr>
                              <m:t>9</m:t>
                            </m:r>
                          </m:sup>
                        </m:sSup>
                      </m:num>
                      <m:den>
                        <m:r>
                          <a:rPr lang="en-US" sz="2000" b="0" i="1" smtClean="0">
                            <a:latin typeface="Cambria Math" panose="02040503050406030204" pitchFamily="18" charset="0"/>
                            <a:sym typeface="Wingdings" panose="05000000000000000000" pitchFamily="2" charset="2"/>
                          </a:rPr>
                          <m:t>2</m:t>
                        </m:r>
                        <m:r>
                          <a:rPr lang="en-US" sz="2000" b="0" i="1" smtClean="0">
                            <a:latin typeface="Cambria Math" panose="02040503050406030204" pitchFamily="18" charset="0"/>
                            <a:sym typeface="Wingdings" panose="05000000000000000000" pitchFamily="2" charset="2"/>
                          </a:rPr>
                          <m:t> . </m:t>
                        </m:r>
                        <m:r>
                          <a:rPr lang="en-US" sz="2000" b="0" i="1" smtClean="0">
                            <a:latin typeface="Cambria Math" panose="02040503050406030204" pitchFamily="18" charset="0"/>
                            <a:sym typeface="Wingdings" panose="05000000000000000000" pitchFamily="2" charset="2"/>
                          </a:rPr>
                          <m:t>𝑠𝑖𝑛</m:t>
                        </m:r>
                        <m:sSup>
                          <m:sSupPr>
                            <m:ctrlPr>
                              <a:rPr lang="vi-VN" sz="2000" i="1" dirty="0">
                                <a:latin typeface="Cambria Math" panose="02040503050406030204" pitchFamily="18" charset="0"/>
                              </a:rPr>
                            </m:ctrlPr>
                          </m:sSupPr>
                          <m:e>
                            <m:r>
                              <a:rPr lang="vi-VN" sz="2000" b="0" i="0" dirty="0" smtClean="0">
                                <a:latin typeface="Cambria Math" panose="02040503050406030204" pitchFamily="18" charset="0"/>
                              </a:rPr>
                              <m:t>34</m:t>
                            </m:r>
                            <m:r>
                              <a:rPr lang="vi-VN" sz="2000" b="0" i="0" dirty="0" smtClean="0">
                                <a:latin typeface="Cambria Math" panose="02040503050406030204" pitchFamily="18" charset="0"/>
                              </a:rPr>
                              <m:t>,</m:t>
                            </m:r>
                            <m:r>
                              <a:rPr lang="vi-VN" sz="2000" b="0" i="0" dirty="0" smtClean="0">
                                <a:latin typeface="Cambria Math" panose="02040503050406030204" pitchFamily="18" charset="0"/>
                              </a:rPr>
                              <m:t>5</m:t>
                            </m:r>
                          </m:e>
                          <m:sup>
                            <m:r>
                              <a:rPr lang="vi-VN" sz="2000" dirty="0">
                                <a:latin typeface="Cambria Math" panose="02040503050406030204" pitchFamily="18" charset="0"/>
                              </a:rPr>
                              <m:t>0</m:t>
                            </m:r>
                          </m:sup>
                        </m:sSup>
                      </m:den>
                    </m:f>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sym typeface="Wingdings" panose="05000000000000000000" pitchFamily="2" charset="2"/>
                      </a:rPr>
                      <m:t>0</m:t>
                    </m:r>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sym typeface="Wingdings" panose="05000000000000000000" pitchFamily="2" charset="2"/>
                      </a:rPr>
                      <m:t>1359</m:t>
                    </m:r>
                    <m:r>
                      <a:rPr lang="en-US" sz="2000" b="0" i="1" smtClean="0">
                        <a:latin typeface="Cambria Math" panose="02040503050406030204" pitchFamily="18" charset="0"/>
                        <a:sym typeface="Wingdings" panose="05000000000000000000" pitchFamily="2" charset="2"/>
                      </a:rPr>
                      <m:t> </m:t>
                    </m:r>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sym typeface="Wingdings" panose="05000000000000000000" pitchFamily="2" charset="2"/>
                          </a:rPr>
                          <m:t>𝑛𝑚</m:t>
                        </m:r>
                      </m:e>
                    </m:d>
                  </m:oMath>
                </a14:m>
                <a:endParaRPr lang="en-US" sz="2000" b="0" dirty="0">
                  <a:latin typeface="Times New Roman" panose="02020603050405020304" pitchFamily="18" charset="0"/>
                  <a:sym typeface="Wingdings" panose="05000000000000000000" pitchFamily="2" charset="2"/>
                </a:endParaRPr>
              </a:p>
              <a:p>
                <a:r>
                  <a:rPr lang="en-US" sz="2000" dirty="0">
                    <a:latin typeface="Times New Roman" panose="02020603050405020304" pitchFamily="18" charset="0"/>
                    <a:cs typeface="Times New Roman" panose="02020603050405020304" pitchFamily="18" charset="0"/>
                  </a:rPr>
                  <a:t>Because of the extremely small spacing d, it requires shorter wavelength (in X-rays) to observe diffraction pattern and determine the crystal’s structure.</a:t>
                </a:r>
              </a:p>
              <a:p>
                <a:r>
                  <a:rPr lang="en-US" sz="2000" dirty="0">
                    <a:latin typeface="Times New Roman" panose="02020603050405020304" pitchFamily="18" charset="0"/>
                    <a:cs typeface="Times New Roman" panose="02020603050405020304" pitchFamily="18" charset="0"/>
                  </a:rPr>
                  <a:t>b) </a:t>
                </a:r>
                <a:r>
                  <a:rPr lang="vi-VN" sz="2000" dirty="0">
                    <a:latin typeface="Times New Roman" panose="02020603050405020304" pitchFamily="18" charset="0"/>
                  </a:rPr>
                  <a:t>We </a:t>
                </a:r>
                <a:r>
                  <a:rPr lang="vi-VN" sz="2000" dirty="0" err="1">
                    <a:latin typeface="Times New Roman" panose="02020603050405020304" pitchFamily="18" charset="0"/>
                  </a:rPr>
                  <a:t>have</a:t>
                </a:r>
                <a:r>
                  <a:rPr lang="vi-VN" sz="2000" dirty="0">
                    <a:latin typeface="Times New Roman" panose="02020603050405020304" pitchFamily="18" charset="0"/>
                  </a:rPr>
                  <a:t>: </a:t>
                </a:r>
                <a14:m>
                  <m:oMath xmlns:m="http://schemas.openxmlformats.org/officeDocument/2006/math">
                    <m:r>
                      <a:rPr lang="en-US" sz="2000" i="1">
                        <a:latin typeface="Cambria Math" panose="02040503050406030204" pitchFamily="18" charset="0"/>
                      </a:rPr>
                      <m:t>2</m:t>
                    </m:r>
                    <m:r>
                      <a:rPr lang="en-US" sz="2000" i="1">
                        <a:latin typeface="Cambria Math" panose="02040503050406030204" pitchFamily="18" charset="0"/>
                      </a:rPr>
                      <m:t>𝑑𝑠𝑖𝑛</m:t>
                    </m:r>
                    <m:r>
                      <a:rPr lang="vi-VN" sz="2000" i="1">
                        <a:latin typeface="Cambria Math" panose="02040503050406030204" pitchFamily="18" charset="0"/>
                      </a:rPr>
                      <m:t>𝜃</m:t>
                    </m:r>
                    <m:r>
                      <a:rPr lang="vi-VN" sz="2000" i="1">
                        <a:latin typeface="Cambria Math" panose="02040503050406030204" pitchFamily="18" charset="0"/>
                      </a:rPr>
                      <m:t>=</m:t>
                    </m:r>
                    <m:r>
                      <a:rPr lang="vi-VN" sz="2000" i="1">
                        <a:latin typeface="Cambria Math" panose="02040503050406030204" pitchFamily="18" charset="0"/>
                      </a:rPr>
                      <m:t>𝑚</m:t>
                    </m:r>
                    <m:r>
                      <a:rPr lang="en-US" sz="2000" i="1">
                        <a:latin typeface="Cambria Math" panose="02040503050406030204" pitchFamily="18" charset="0"/>
                      </a:rPr>
                      <m:t>𝜆</m:t>
                    </m:r>
                    <m:r>
                      <a:rPr lang="en-US" sz="2000" i="1">
                        <a:latin typeface="Cambria Math" panose="02040503050406030204" pitchFamily="18" charset="0"/>
                      </a:rPr>
                      <m:t>⇒</m:t>
                    </m:r>
                    <m:r>
                      <a:rPr lang="en-US" sz="2000" i="1">
                        <a:latin typeface="Cambria Math" panose="02040503050406030204" pitchFamily="18" charset="0"/>
                      </a:rPr>
                      <m:t>𝑠𝑖𝑛</m:t>
                    </m:r>
                    <m:r>
                      <a:rPr lang="vi-VN" sz="2000" i="1">
                        <a:latin typeface="Cambria Math" panose="02040503050406030204" pitchFamily="18" charset="0"/>
                      </a:rPr>
                      <m:t>𝜃</m:t>
                    </m:r>
                    <m:r>
                      <a:rPr lang="vi-VN" sz="2000" i="1">
                        <a:latin typeface="Cambria Math" panose="02040503050406030204" pitchFamily="18" charset="0"/>
                      </a:rPr>
                      <m:t>=</m:t>
                    </m:r>
                    <m:f>
                      <m:fPr>
                        <m:ctrlPr>
                          <a:rPr lang="vi-VN" sz="2000" i="1">
                            <a:latin typeface="Cambria Math" panose="02040503050406030204" pitchFamily="18" charset="0"/>
                          </a:rPr>
                        </m:ctrlPr>
                      </m:fPr>
                      <m:num>
                        <m:r>
                          <a:rPr lang="vi-VN" sz="2000" i="1">
                            <a:latin typeface="Cambria Math" panose="02040503050406030204" pitchFamily="18" charset="0"/>
                          </a:rPr>
                          <m:t>𝑚</m:t>
                        </m:r>
                        <m:r>
                          <a:rPr lang="en-US" sz="2000" i="1">
                            <a:latin typeface="Cambria Math" panose="02040503050406030204" pitchFamily="18" charset="0"/>
                          </a:rPr>
                          <m:t>𝜆</m:t>
                        </m:r>
                      </m:num>
                      <m:den>
                        <m:r>
                          <a:rPr lang="vi-VN" sz="2000" i="1">
                            <a:latin typeface="Cambria Math" panose="02040503050406030204" pitchFamily="18" charset="0"/>
                          </a:rPr>
                          <m:t>2</m:t>
                        </m:r>
                        <m:r>
                          <a:rPr lang="vi-VN" sz="2000" i="1">
                            <a:latin typeface="Cambria Math" panose="02040503050406030204" pitchFamily="18" charset="0"/>
                          </a:rPr>
                          <m:t>𝑑</m:t>
                        </m:r>
                      </m:den>
                    </m:f>
                  </m:oMath>
                </a14:m>
                <a:endParaRPr lang="vi-VN" sz="2000" dirty="0">
                  <a:latin typeface="Times New Roman" panose="02020603050405020304" pitchFamily="18" charset="0"/>
                </a:endParaRPr>
              </a:p>
              <a:p>
                <a:r>
                  <a:rPr lang="vi-VN" sz="2000" dirty="0" err="1">
                    <a:latin typeface="Times New Roman" panose="02020603050405020304" pitchFamily="18" charset="0"/>
                  </a:rPr>
                  <a:t>Condition</a:t>
                </a:r>
                <a:r>
                  <a:rPr lang="vi-VN" sz="2000" dirty="0">
                    <a:latin typeface="Times New Roman" panose="02020603050405020304" pitchFamily="18" charset="0"/>
                  </a:rPr>
                  <a:t> </a:t>
                </a:r>
                <a:r>
                  <a:rPr lang="vi-VN" sz="2000" dirty="0" err="1">
                    <a:latin typeface="Times New Roman" panose="02020603050405020304" pitchFamily="18" charset="0"/>
                  </a:rPr>
                  <a:t>for</a:t>
                </a:r>
                <a:r>
                  <a:rPr lang="vi-VN" sz="2000" dirty="0">
                    <a:latin typeface="Times New Roman" panose="02020603050405020304" pitchFamily="18" charset="0"/>
                  </a:rPr>
                  <a:t> the </a:t>
                </a:r>
                <a:r>
                  <a:rPr lang="vi-VN" sz="2000" dirty="0" err="1">
                    <a:latin typeface="Times New Roman" panose="02020603050405020304" pitchFamily="18" charset="0"/>
                  </a:rPr>
                  <a:t>incident</a:t>
                </a:r>
                <a:r>
                  <a:rPr lang="vi-VN" sz="2000" dirty="0">
                    <a:latin typeface="Times New Roman" panose="02020603050405020304" pitchFamily="18" charset="0"/>
                  </a:rPr>
                  <a:t> </a:t>
                </a:r>
                <a:r>
                  <a:rPr lang="vi-VN" sz="2000" dirty="0" err="1">
                    <a:latin typeface="Times New Roman" panose="02020603050405020304" pitchFamily="18" charset="0"/>
                  </a:rPr>
                  <a:t>angle</a:t>
                </a:r>
                <a:r>
                  <a:rPr lang="vi-VN" sz="2000" dirty="0">
                    <a:latin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vi-VN" sz="2000" i="1">
                          <a:latin typeface="Cambria Math" panose="02040503050406030204" pitchFamily="18" charset="0"/>
                        </a:rPr>
                        <m:t>0</m:t>
                      </m:r>
                      <m:r>
                        <a:rPr lang="vi-VN" sz="2000" i="1">
                          <a:latin typeface="Cambria Math" panose="02040503050406030204" pitchFamily="18" charset="0"/>
                        </a:rPr>
                        <m:t>≤</m:t>
                      </m:r>
                      <m:r>
                        <a:rPr lang="vi-VN" sz="2000" i="1">
                          <a:latin typeface="Cambria Math" panose="02040503050406030204" pitchFamily="18" charset="0"/>
                        </a:rPr>
                        <m:t>𝑠𝑖𝑛</m:t>
                      </m:r>
                      <m:r>
                        <a:rPr lang="vi-VN" sz="2000" i="1">
                          <a:latin typeface="Cambria Math" panose="02040503050406030204" pitchFamily="18" charset="0"/>
                        </a:rPr>
                        <m:t>𝜃</m:t>
                      </m:r>
                      <m:r>
                        <a:rPr lang="vi-VN" sz="2000" i="1">
                          <a:latin typeface="Cambria Math" panose="02040503050406030204" pitchFamily="18" charset="0"/>
                        </a:rPr>
                        <m:t>≤</m:t>
                      </m:r>
                      <m:r>
                        <a:rPr lang="vi-VN" sz="2000" i="1">
                          <a:latin typeface="Cambria Math" panose="02040503050406030204" pitchFamily="18" charset="0"/>
                        </a:rPr>
                        <m:t>1</m:t>
                      </m:r>
                    </m:oMath>
                  </m:oMathPara>
                </a14:m>
                <a:endParaRPr lang="vi-VN" sz="2000" dirty="0">
                  <a:latin typeface="Times New Roman" panose="02020603050405020304" pitchFamily="18" charset="0"/>
                </a:endParaRPr>
              </a:p>
              <a:p>
                <a:pPr algn="ctr"/>
                <a:r>
                  <a:rPr lang="en-US" sz="2000" dirty="0">
                    <a:latin typeface="Times New Roman" panose="02020603050405020304" pitchFamily="18" charset="0"/>
                    <a:sym typeface="Wingdings" panose="05000000000000000000" pitchFamily="2" charset="2"/>
                  </a:rPr>
                  <a:t></a:t>
                </a:r>
                <a14:m>
                  <m:oMath xmlns:m="http://schemas.openxmlformats.org/officeDocument/2006/math">
                    <m:r>
                      <a:rPr lang="en-US" sz="2000" i="1">
                        <a:latin typeface="Cambria Math" panose="02040503050406030204" pitchFamily="18" charset="0"/>
                        <a:sym typeface="Wingdings" panose="05000000000000000000" pitchFamily="2" charset="2"/>
                      </a:rPr>
                      <m:t>0</m:t>
                    </m:r>
                    <m:r>
                      <a:rPr lang="en-US" sz="2000" i="1">
                        <a:latin typeface="Cambria Math" panose="02040503050406030204" pitchFamily="18" charset="0"/>
                        <a:sym typeface="Wingdings" panose="05000000000000000000" pitchFamily="2" charset="2"/>
                      </a:rPr>
                      <m:t>≤</m:t>
                    </m:r>
                    <m:f>
                      <m:fPr>
                        <m:ctrlPr>
                          <a:rPr lang="vi-VN" sz="2000" i="1">
                            <a:latin typeface="Cambria Math" panose="02040503050406030204" pitchFamily="18" charset="0"/>
                          </a:rPr>
                        </m:ctrlPr>
                      </m:fPr>
                      <m:num>
                        <m:r>
                          <a:rPr lang="vi-VN" sz="2000" i="1">
                            <a:latin typeface="Cambria Math" panose="02040503050406030204" pitchFamily="18" charset="0"/>
                          </a:rPr>
                          <m:t>𝑚</m:t>
                        </m:r>
                        <m:r>
                          <a:rPr lang="en-US" sz="2000" i="1">
                            <a:latin typeface="Cambria Math" panose="02040503050406030204" pitchFamily="18" charset="0"/>
                          </a:rPr>
                          <m:t>𝜆</m:t>
                        </m:r>
                      </m:num>
                      <m:den>
                        <m:r>
                          <a:rPr lang="vi-VN" sz="2000" i="1">
                            <a:latin typeface="Cambria Math" panose="02040503050406030204" pitchFamily="18" charset="0"/>
                          </a:rPr>
                          <m:t>2</m:t>
                        </m:r>
                        <m:r>
                          <a:rPr lang="vi-VN" sz="2000" i="1">
                            <a:latin typeface="Cambria Math" panose="02040503050406030204" pitchFamily="18" charset="0"/>
                          </a:rPr>
                          <m:t>𝑑</m:t>
                        </m:r>
                      </m:den>
                    </m:f>
                    <m:r>
                      <a:rPr lang="vi-VN" sz="2000" i="1">
                        <a:latin typeface="Cambria Math" panose="02040503050406030204" pitchFamily="18" charset="0"/>
                      </a:rPr>
                      <m:t>≤</m:t>
                    </m:r>
                    <m:r>
                      <a:rPr lang="vi-VN" sz="2000" i="1">
                        <a:latin typeface="Cambria Math" panose="02040503050406030204" pitchFamily="18" charset="0"/>
                      </a:rPr>
                      <m:t>1</m:t>
                    </m:r>
                    <m:r>
                      <a:rPr lang="vi-VN" sz="2000" i="1">
                        <a:latin typeface="Cambria Math" panose="02040503050406030204" pitchFamily="18" charset="0"/>
                        <a:sym typeface="Wingdings" panose="05000000000000000000" pitchFamily="2" charset="2"/>
                      </a:rPr>
                      <m:t></m:t>
                    </m:r>
                    <m:r>
                      <a:rPr lang="vi-VN" sz="2000" i="1">
                        <a:latin typeface="Cambria Math" panose="02040503050406030204" pitchFamily="18" charset="0"/>
                        <a:sym typeface="Wingdings" panose="05000000000000000000" pitchFamily="2" charset="2"/>
                      </a:rPr>
                      <m:t>0</m:t>
                    </m:r>
                    <m:r>
                      <a:rPr lang="vi-VN" sz="2000" i="1">
                        <a:latin typeface="Cambria Math" panose="02040503050406030204" pitchFamily="18" charset="0"/>
                        <a:sym typeface="Wingdings" panose="05000000000000000000" pitchFamily="2" charset="2"/>
                      </a:rPr>
                      <m:t>≤</m:t>
                    </m:r>
                    <m:r>
                      <a:rPr lang="vi-VN" sz="2000" i="1">
                        <a:latin typeface="Cambria Math" panose="02040503050406030204" pitchFamily="18" charset="0"/>
                        <a:sym typeface="Wingdings" panose="05000000000000000000" pitchFamily="2" charset="2"/>
                      </a:rPr>
                      <m:t>𝑚</m:t>
                    </m:r>
                    <m:r>
                      <a:rPr lang="vi-VN" sz="2000" i="1">
                        <a:latin typeface="Cambria Math" panose="02040503050406030204" pitchFamily="18" charset="0"/>
                        <a:sym typeface="Wingdings" panose="05000000000000000000" pitchFamily="2" charset="2"/>
                      </a:rPr>
                      <m:t>≤ </m:t>
                    </m:r>
                    <m:f>
                      <m:fPr>
                        <m:ctrlPr>
                          <a:rPr lang="vi-VN" sz="2000" i="1">
                            <a:latin typeface="Cambria Math" panose="02040503050406030204" pitchFamily="18" charset="0"/>
                            <a:sym typeface="Wingdings" panose="05000000000000000000" pitchFamily="2" charset="2"/>
                          </a:rPr>
                        </m:ctrlPr>
                      </m:fPr>
                      <m:num>
                        <m:r>
                          <a:rPr lang="vi-VN" sz="2000" i="1">
                            <a:latin typeface="Cambria Math" panose="02040503050406030204" pitchFamily="18" charset="0"/>
                            <a:sym typeface="Wingdings" panose="05000000000000000000" pitchFamily="2" charset="2"/>
                          </a:rPr>
                          <m:t>2</m:t>
                        </m:r>
                        <m:r>
                          <a:rPr lang="vi-VN" sz="2000" i="1">
                            <a:latin typeface="Cambria Math" panose="02040503050406030204" pitchFamily="18" charset="0"/>
                            <a:sym typeface="Wingdings" panose="05000000000000000000" pitchFamily="2" charset="2"/>
                          </a:rPr>
                          <m:t>𝑑</m:t>
                        </m:r>
                      </m:num>
                      <m:den>
                        <m:r>
                          <a:rPr lang="en-US" sz="2000" i="1">
                            <a:latin typeface="Cambria Math" panose="02040503050406030204" pitchFamily="18" charset="0"/>
                          </a:rPr>
                          <m:t>𝜆</m:t>
                        </m:r>
                      </m:den>
                    </m:f>
                    <m:r>
                      <a:rPr lang="vi-VN" sz="2000" i="1">
                        <a:latin typeface="Cambria Math" panose="02040503050406030204" pitchFamily="18" charset="0"/>
                        <a:sym typeface="Wingdings" panose="05000000000000000000" pitchFamily="2" charset="2"/>
                      </a:rPr>
                      <m:t>  </m:t>
                    </m:r>
                    <m:r>
                      <a:rPr lang="vi-VN" sz="2000" i="1">
                        <a:latin typeface="Cambria Math" panose="02040503050406030204" pitchFamily="18" charset="0"/>
                        <a:sym typeface="Wingdings" panose="05000000000000000000" pitchFamily="2" charset="2"/>
                      </a:rPr>
                      <m:t>0</m:t>
                    </m:r>
                    <m:r>
                      <a:rPr lang="vi-VN" sz="2000" i="1">
                        <a:latin typeface="Cambria Math" panose="02040503050406030204" pitchFamily="18" charset="0"/>
                        <a:sym typeface="Wingdings" panose="05000000000000000000" pitchFamily="2" charset="2"/>
                      </a:rPr>
                      <m:t>≤</m:t>
                    </m:r>
                    <m:r>
                      <a:rPr lang="vi-VN" sz="2000" i="1">
                        <a:latin typeface="Cambria Math" panose="02040503050406030204" pitchFamily="18" charset="0"/>
                        <a:sym typeface="Wingdings" panose="05000000000000000000" pitchFamily="2" charset="2"/>
                      </a:rPr>
                      <m:t>𝑚</m:t>
                    </m:r>
                    <m:r>
                      <a:rPr lang="vi-VN" sz="2000" i="1">
                        <a:latin typeface="Cambria Math" panose="02040503050406030204" pitchFamily="18" charset="0"/>
                        <a:sym typeface="Wingdings" panose="05000000000000000000" pitchFamily="2" charset="2"/>
                      </a:rPr>
                      <m:t>≤</m:t>
                    </m:r>
                    <m:r>
                      <a:rPr lang="vi-VN" sz="2000" i="1">
                        <a:latin typeface="Cambria Math" panose="02040503050406030204" pitchFamily="18" charset="0"/>
                        <a:sym typeface="Wingdings" panose="05000000000000000000" pitchFamily="2" charset="2"/>
                      </a:rPr>
                      <m:t>1</m:t>
                    </m:r>
                    <m:r>
                      <a:rPr lang="vi-VN" sz="2000" i="1">
                        <a:latin typeface="Cambria Math" panose="02040503050406030204" pitchFamily="18" charset="0"/>
                        <a:sym typeface="Wingdings" panose="05000000000000000000" pitchFamily="2" charset="2"/>
                      </a:rPr>
                      <m:t>,</m:t>
                    </m:r>
                    <m:r>
                      <a:rPr lang="vi-VN" sz="2000" i="1">
                        <a:latin typeface="Cambria Math" panose="02040503050406030204" pitchFamily="18" charset="0"/>
                        <a:sym typeface="Wingdings" panose="05000000000000000000" pitchFamily="2" charset="2"/>
                      </a:rPr>
                      <m:t>76</m:t>
                    </m:r>
                    <m:r>
                      <a:rPr lang="vi-VN" sz="2000" i="1">
                        <a:latin typeface="Cambria Math" panose="02040503050406030204" pitchFamily="18" charset="0"/>
                        <a:sym typeface="Wingdings" panose="05000000000000000000" pitchFamily="2" charset="2"/>
                      </a:rPr>
                      <m:t>⇒</m:t>
                    </m:r>
                    <m:r>
                      <a:rPr lang="vi-VN" sz="2000" b="0" i="1" smtClean="0">
                        <a:latin typeface="Cambria Math" panose="02040503050406030204" pitchFamily="18" charset="0"/>
                        <a:sym typeface="Wingdings" panose="05000000000000000000" pitchFamily="2" charset="2"/>
                      </a:rPr>
                      <m:t>𝑚</m:t>
                    </m:r>
                    <m:r>
                      <a:rPr lang="vi-VN" sz="2000" b="0" i="1" smtClean="0">
                        <a:latin typeface="Cambria Math" panose="02040503050406030204" pitchFamily="18" charset="0"/>
                        <a:sym typeface="Wingdings" panose="05000000000000000000" pitchFamily="2" charset="2"/>
                      </a:rPr>
                      <m:t>=</m:t>
                    </m:r>
                    <m:r>
                      <a:rPr lang="vi-VN" sz="2000" b="0" i="1" smtClean="0">
                        <a:latin typeface="Cambria Math" panose="02040503050406030204" pitchFamily="18" charset="0"/>
                        <a:sym typeface="Wingdings" panose="05000000000000000000" pitchFamily="2" charset="2"/>
                      </a:rPr>
                      <m:t>1</m:t>
                    </m:r>
                    <m:r>
                      <a:rPr lang="vi-VN" sz="2000" b="0" i="1" smtClean="0">
                        <a:latin typeface="Cambria Math" panose="02040503050406030204" pitchFamily="18" charset="0"/>
                        <a:sym typeface="Wingdings" panose="05000000000000000000" pitchFamily="2" charset="2"/>
                      </a:rPr>
                      <m:t> (</m:t>
                    </m:r>
                    <m:r>
                      <a:rPr lang="vi-VN" sz="2000" b="0" i="1" smtClean="0">
                        <a:latin typeface="Cambria Math" panose="02040503050406030204" pitchFamily="18" charset="0"/>
                        <a:sym typeface="Wingdings" panose="05000000000000000000" pitchFamily="2" charset="2"/>
                      </a:rPr>
                      <m:t>𝑆𝑖𝑛𝑐𝑒</m:t>
                    </m:r>
                    <m:r>
                      <a:rPr lang="vi-VN" sz="2000" b="0" i="1" smtClean="0">
                        <a:latin typeface="Cambria Math" panose="02040503050406030204" pitchFamily="18" charset="0"/>
                        <a:sym typeface="Wingdings" panose="05000000000000000000" pitchFamily="2" charset="2"/>
                      </a:rPr>
                      <m:t> </m:t>
                    </m:r>
                    <m:r>
                      <a:rPr lang="vi-VN" sz="2000" b="0" i="1" smtClean="0">
                        <a:latin typeface="Cambria Math" panose="02040503050406030204" pitchFamily="18" charset="0"/>
                        <a:sym typeface="Wingdings" panose="05000000000000000000" pitchFamily="2" charset="2"/>
                      </a:rPr>
                      <m:t>𝑚</m:t>
                    </m:r>
                    <m:r>
                      <a:rPr lang="vi-VN" sz="2000" b="0" i="1" smtClean="0">
                        <a:latin typeface="Cambria Math" panose="02040503050406030204" pitchFamily="18" charset="0"/>
                        <a:sym typeface="Wingdings" panose="05000000000000000000" pitchFamily="2" charset="2"/>
                      </a:rPr>
                      <m:t> </m:t>
                    </m:r>
                    <m:r>
                      <a:rPr lang="vi-VN" sz="2000" b="0" i="1" smtClean="0">
                        <a:latin typeface="Cambria Math" panose="02040503050406030204" pitchFamily="18" charset="0"/>
                        <a:sym typeface="Wingdings" panose="05000000000000000000" pitchFamily="2" charset="2"/>
                      </a:rPr>
                      <m:t>𝑖𝑠</m:t>
                    </m:r>
                    <m:r>
                      <a:rPr lang="vi-VN" sz="2000" b="0" i="1" smtClean="0">
                        <a:latin typeface="Cambria Math" panose="02040503050406030204" pitchFamily="18" charset="0"/>
                        <a:sym typeface="Wingdings" panose="05000000000000000000" pitchFamily="2" charset="2"/>
                      </a:rPr>
                      <m:t> </m:t>
                    </m:r>
                    <m:r>
                      <a:rPr lang="vi-VN" sz="2000" b="0" i="1" smtClean="0">
                        <a:latin typeface="Cambria Math" panose="02040503050406030204" pitchFamily="18" charset="0"/>
                        <a:sym typeface="Wingdings" panose="05000000000000000000" pitchFamily="2" charset="2"/>
                      </a:rPr>
                      <m:t>𝑎𝑛</m:t>
                    </m:r>
                    <m:r>
                      <a:rPr lang="vi-VN" sz="2000" b="0" i="1" smtClean="0">
                        <a:latin typeface="Cambria Math" panose="02040503050406030204" pitchFamily="18" charset="0"/>
                        <a:sym typeface="Wingdings" panose="05000000000000000000" pitchFamily="2" charset="2"/>
                      </a:rPr>
                      <m:t> </m:t>
                    </m:r>
                    <m:r>
                      <a:rPr lang="vi-VN" sz="2000" b="0" i="1" smtClean="0">
                        <a:latin typeface="Cambria Math" panose="02040503050406030204" pitchFamily="18" charset="0"/>
                        <a:sym typeface="Wingdings" panose="05000000000000000000" pitchFamily="2" charset="2"/>
                      </a:rPr>
                      <m:t>𝑖𝑛𝑡𝑒𝑔𝑒𝑟</m:t>
                    </m:r>
                    <m:r>
                      <a:rPr lang="vi-VN" sz="2000" b="0" i="1" smtClean="0">
                        <a:latin typeface="Cambria Math" panose="02040503050406030204" pitchFamily="18" charset="0"/>
                        <a:sym typeface="Wingdings" panose="05000000000000000000" pitchFamily="2" charset="2"/>
                      </a:rPr>
                      <m:t> </m:t>
                    </m:r>
                    <m:r>
                      <a:rPr lang="vi-VN" sz="2000" b="0" i="1" smtClean="0">
                        <a:latin typeface="Cambria Math" panose="02040503050406030204" pitchFamily="18" charset="0"/>
                        <a:sym typeface="Wingdings" panose="05000000000000000000" pitchFamily="2" charset="2"/>
                      </a:rPr>
                      <m:t>𝑛𝑢𝑚𝑏𝑒𝑟</m:t>
                    </m:r>
                    <m:r>
                      <a:rPr lang="vi-VN" sz="2000" b="0" i="1" smtClean="0">
                        <a:latin typeface="Cambria Math" panose="02040503050406030204" pitchFamily="18" charset="0"/>
                        <a:sym typeface="Wingdings" panose="05000000000000000000" pitchFamily="2" charset="2"/>
                      </a:rPr>
                      <m:t>)</m:t>
                    </m:r>
                  </m:oMath>
                </a14:m>
                <a:r>
                  <a:rPr lang="vi-VN" sz="2000" b="0" dirty="0">
                    <a:latin typeface="Times New Roman" panose="02020603050405020304" pitchFamily="18" charset="0"/>
                    <a:sym typeface="Wingdings" panose="05000000000000000000" pitchFamily="2" charset="2"/>
                  </a:rPr>
                  <a:t> </a:t>
                </a:r>
              </a:p>
              <a:p>
                <a:r>
                  <a:rPr lang="vi-VN" sz="2000" dirty="0" err="1">
                    <a:latin typeface="Times New Roman" panose="02020603050405020304" pitchFamily="18" charset="0"/>
                    <a:sym typeface="Wingdings" panose="05000000000000000000" pitchFamily="2" charset="2"/>
                  </a:rPr>
                  <a:t>Conclusion</a:t>
                </a:r>
                <a:r>
                  <a:rPr lang="vi-VN" sz="2000" dirty="0">
                    <a:latin typeface="Times New Roman" panose="02020603050405020304" pitchFamily="18" charset="0"/>
                    <a:sym typeface="Wingdings" panose="05000000000000000000" pitchFamily="2" charset="2"/>
                  </a:rPr>
                  <a:t>: </a:t>
                </a:r>
                <a:r>
                  <a:rPr lang="vi-VN" sz="2000" dirty="0" err="1">
                    <a:latin typeface="Times New Roman" panose="02020603050405020304" pitchFamily="18" charset="0"/>
                    <a:sym typeface="Wingdings" panose="05000000000000000000" pitchFamily="2" charset="2"/>
                  </a:rPr>
                  <a:t>There</a:t>
                </a:r>
                <a:r>
                  <a:rPr lang="vi-VN" sz="2000" dirty="0">
                    <a:latin typeface="Times New Roman" panose="02020603050405020304" pitchFamily="18" charset="0"/>
                    <a:sym typeface="Wingdings" panose="05000000000000000000" pitchFamily="2" charset="2"/>
                  </a:rPr>
                  <a:t> </a:t>
                </a:r>
                <a:r>
                  <a:rPr lang="vi-VN" sz="2000" dirty="0" err="1">
                    <a:latin typeface="Times New Roman" panose="02020603050405020304" pitchFamily="18" charset="0"/>
                    <a:sym typeface="Wingdings" panose="05000000000000000000" pitchFamily="2" charset="2"/>
                  </a:rPr>
                  <a:t>is</a:t>
                </a:r>
                <a:r>
                  <a:rPr lang="vi-VN" sz="2000" dirty="0">
                    <a:latin typeface="Times New Roman" panose="02020603050405020304" pitchFamily="18" charset="0"/>
                    <a:sym typeface="Wingdings" panose="05000000000000000000" pitchFamily="2" charset="2"/>
                  </a:rPr>
                  <a:t> </a:t>
                </a:r>
                <a:r>
                  <a:rPr lang="vi-VN" sz="2000" dirty="0" err="1">
                    <a:latin typeface="Times New Roman" panose="02020603050405020304" pitchFamily="18" charset="0"/>
                    <a:sym typeface="Wingdings" panose="05000000000000000000" pitchFamily="2" charset="2"/>
                  </a:rPr>
                  <a:t>only</a:t>
                </a:r>
                <a:r>
                  <a:rPr lang="vi-VN" sz="2000" dirty="0">
                    <a:latin typeface="Times New Roman" panose="02020603050405020304" pitchFamily="18" charset="0"/>
                    <a:sym typeface="Wingdings" panose="05000000000000000000" pitchFamily="2" charset="2"/>
                  </a:rPr>
                  <a:t> the </a:t>
                </a:r>
                <a:r>
                  <a:rPr lang="vi-VN" sz="2000" dirty="0" err="1">
                    <a:latin typeface="Times New Roman" panose="02020603050405020304" pitchFamily="18" charset="0"/>
                    <a:sym typeface="Wingdings" panose="05000000000000000000" pitchFamily="2" charset="2"/>
                  </a:rPr>
                  <a:t>interference</a:t>
                </a:r>
                <a:r>
                  <a:rPr lang="vi-VN" sz="2000" dirty="0">
                    <a:latin typeface="Times New Roman" panose="02020603050405020304" pitchFamily="18" charset="0"/>
                    <a:sym typeface="Wingdings" panose="05000000000000000000" pitchFamily="2" charset="2"/>
                  </a:rPr>
                  <a:t> </a:t>
                </a:r>
                <a:r>
                  <a:rPr lang="vi-VN" sz="2000" dirty="0" err="1">
                    <a:latin typeface="Times New Roman" panose="02020603050405020304" pitchFamily="18" charset="0"/>
                    <a:sym typeface="Wingdings" panose="05000000000000000000" pitchFamily="2" charset="2"/>
                  </a:rPr>
                  <a:t>maxima</a:t>
                </a:r>
                <a:r>
                  <a:rPr lang="vi-VN" sz="2000" dirty="0">
                    <a:latin typeface="Times New Roman" panose="02020603050405020304" pitchFamily="18" charset="0"/>
                    <a:sym typeface="Wingdings" panose="05000000000000000000" pitchFamily="2" charset="2"/>
                  </a:rPr>
                  <a:t> </a:t>
                </a:r>
                <a:r>
                  <a:rPr lang="vi-VN" sz="2000" dirty="0" err="1">
                    <a:latin typeface="Times New Roman" panose="02020603050405020304" pitchFamily="18" charset="0"/>
                    <a:sym typeface="Wingdings" panose="05000000000000000000" pitchFamily="2" charset="2"/>
                  </a:rPr>
                  <a:t>from</a:t>
                </a:r>
                <a:r>
                  <a:rPr lang="vi-VN" sz="2000" dirty="0">
                    <a:latin typeface="Times New Roman" panose="02020603050405020304" pitchFamily="18" charset="0"/>
                    <a:sym typeface="Wingdings" panose="05000000000000000000" pitchFamily="2" charset="2"/>
                  </a:rPr>
                  <a:t> </a:t>
                </a:r>
                <a:r>
                  <a:rPr lang="vi-VN" sz="2000" dirty="0" err="1">
                    <a:latin typeface="Times New Roman" panose="02020603050405020304" pitchFamily="18" charset="0"/>
                    <a:sym typeface="Wingdings" panose="05000000000000000000" pitchFamily="2" charset="2"/>
                  </a:rPr>
                  <a:t>these</a:t>
                </a:r>
                <a:r>
                  <a:rPr lang="vi-VN" sz="2000" dirty="0">
                    <a:latin typeface="Times New Roman" panose="02020603050405020304" pitchFamily="18" charset="0"/>
                    <a:sym typeface="Wingdings" panose="05000000000000000000" pitchFamily="2" charset="2"/>
                  </a:rPr>
                  <a:t> </a:t>
                </a:r>
                <a:r>
                  <a:rPr lang="vi-VN" sz="2000" dirty="0" err="1">
                    <a:latin typeface="Times New Roman" panose="02020603050405020304" pitchFamily="18" charset="0"/>
                    <a:sym typeface="Wingdings" panose="05000000000000000000" pitchFamily="2" charset="2"/>
                  </a:rPr>
                  <a:t>planes</a:t>
                </a:r>
                <a:r>
                  <a:rPr lang="vi-VN" sz="2000" dirty="0">
                    <a:latin typeface="Times New Roman" panose="02020603050405020304" pitchFamily="18" charset="0"/>
                    <a:sym typeface="Wingdings" panose="05000000000000000000" pitchFamily="2" charset="2"/>
                  </a:rPr>
                  <a:t> </a:t>
                </a:r>
                <a:r>
                  <a:rPr lang="vi-VN" sz="2000" dirty="0" err="1">
                    <a:latin typeface="Times New Roman" panose="02020603050405020304" pitchFamily="18" charset="0"/>
                    <a:sym typeface="Wingdings" panose="05000000000000000000" pitchFamily="2" charset="2"/>
                  </a:rPr>
                  <a:t>at</a:t>
                </a:r>
                <a:r>
                  <a:rPr lang="vi-VN" sz="2000" dirty="0">
                    <a:latin typeface="Times New Roman" panose="02020603050405020304" pitchFamily="18" charset="0"/>
                    <a:sym typeface="Wingdings" panose="05000000000000000000" pitchFamily="2" charset="2"/>
                  </a:rPr>
                  <a:t> </a:t>
                </a:r>
                <a:r>
                  <a:rPr lang="en-US" sz="2000" dirty="0">
                    <a:latin typeface="Times New Roman" panose="02020603050405020304" pitchFamily="18" charset="0"/>
                    <a:cs typeface="Times New Roman" panose="02020603050405020304" pitchFamily="18" charset="0"/>
                  </a:rPr>
                  <a:t>34,5</a:t>
                </a:r>
                <a:r>
                  <a:rPr lang="en-US" sz="2000" baseline="30000" dirty="0">
                    <a:latin typeface="Times New Roman" panose="02020603050405020304" pitchFamily="18" charset="0"/>
                    <a:cs typeface="Times New Roman" panose="02020603050405020304" pitchFamily="18" charset="0"/>
                  </a:rPr>
                  <a:t>0</a:t>
                </a:r>
                <a:r>
                  <a:rPr lang="vi-VN" sz="2000" dirty="0">
                    <a:latin typeface="Times New Roman" panose="02020603050405020304" pitchFamily="18" charset="0"/>
                    <a:sym typeface="Wingdings" panose="05000000000000000000" pitchFamily="2" charset="2"/>
                  </a:rPr>
                  <a:t> </a:t>
                </a:r>
              </a:p>
              <a:p>
                <a:endParaRPr lang="vi-VN" dirty="0">
                  <a:latin typeface="Times New Roman" panose="02020603050405020304" pitchFamily="18" charset="0"/>
                  <a:cs typeface="Times New Roman" panose="02020603050405020304" pitchFamily="18" charset="0"/>
                </a:endParaRPr>
              </a:p>
            </p:txBody>
          </p:sp>
        </mc:Choice>
        <mc:Fallback xmlns="">
          <p:sp>
            <p:nvSpPr>
              <p:cNvPr id="3" name="Hộp Văn bản 2">
                <a:extLst>
                  <a:ext uri="{FF2B5EF4-FFF2-40B4-BE49-F238E27FC236}">
                    <a16:creationId xmlns:a16="http://schemas.microsoft.com/office/drawing/2014/main" id="{7B86B0B3-1AA0-4E79-8927-439E162A59F5}"/>
                  </a:ext>
                </a:extLst>
              </p:cNvPr>
              <p:cNvSpPr txBox="1">
                <a:spLocks noRot="1" noChangeAspect="1" noMove="1" noResize="1" noEditPoints="1" noAdjustHandles="1" noChangeArrowheads="1" noChangeShapeType="1" noTextEdit="1"/>
              </p:cNvSpPr>
              <p:nvPr/>
            </p:nvSpPr>
            <p:spPr>
              <a:xfrm>
                <a:off x="1429305" y="2476870"/>
                <a:ext cx="9978501" cy="4547720"/>
              </a:xfrm>
              <a:prstGeom prst="rect">
                <a:avLst/>
              </a:prstGeom>
              <a:blipFill>
                <a:blip r:embed="rId2"/>
                <a:stretch>
                  <a:fillRect l="-611" t="-670" r="-672"/>
                </a:stretch>
              </a:blipFill>
            </p:spPr>
            <p:txBody>
              <a:bodyPr/>
              <a:lstStyle/>
              <a:p>
                <a:r>
                  <a:rPr lang="vi-VN">
                    <a:noFill/>
                  </a:rPr>
                  <a:t> </a:t>
                </a:r>
              </a:p>
            </p:txBody>
          </p:sp>
        </mc:Fallback>
      </mc:AlternateContent>
    </p:spTree>
    <p:extLst>
      <p:ext uri="{BB962C8B-B14F-4D97-AF65-F5344CB8AC3E}">
        <p14:creationId xmlns:p14="http://schemas.microsoft.com/office/powerpoint/2010/main" val="388632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295400" y="490491"/>
            <a:ext cx="9601200" cy="832282"/>
          </a:xfrm>
        </p:spPr>
        <p:txBody>
          <a:bodyPr>
            <a:normAutofit fontScale="90000"/>
          </a:bodyPr>
          <a:lstStyle/>
          <a:p>
            <a:r>
              <a:rPr lang="vi-VN" sz="3600" dirty="0"/>
              <a:t>4. </a:t>
            </a:r>
            <a:r>
              <a:rPr lang="vi-VN" sz="3600" dirty="0" err="1"/>
              <a:t>Lens</a:t>
            </a:r>
            <a:br>
              <a:rPr lang="vi-VN" sz="3600" dirty="0"/>
            </a:br>
            <a:r>
              <a:rPr lang="vi-VN" sz="2700" dirty="0"/>
              <a:t>4.1 The </a:t>
            </a:r>
            <a:r>
              <a:rPr lang="vi-VN" sz="2700" dirty="0" err="1"/>
              <a:t>lens</a:t>
            </a:r>
            <a:r>
              <a:rPr lang="vi-VN" sz="2700" dirty="0"/>
              <a:t> </a:t>
            </a:r>
            <a:r>
              <a:rPr lang="vi-VN" sz="2700" dirty="0" err="1"/>
              <a:t>maker’s</a:t>
            </a:r>
            <a:r>
              <a:rPr lang="vi-VN" sz="2700" dirty="0"/>
              <a:t> </a:t>
            </a:r>
            <a:r>
              <a:rPr lang="vi-VN" sz="2700" dirty="0" err="1"/>
              <a:t>equation</a:t>
            </a:r>
            <a:br>
              <a:rPr lang="vi-VN" sz="3600" dirty="0"/>
            </a:br>
            <a:br>
              <a:rPr lang="vi-VN" sz="3200" dirty="0"/>
            </a:br>
            <a:endParaRPr lang="vi-VN" sz="2700" dirty="0"/>
          </a:p>
        </p:txBody>
      </p:sp>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89BD4455-AA7F-4A66-A042-BD9017EF867C}"/>
                  </a:ext>
                </a:extLst>
              </p:cNvPr>
              <p:cNvSpPr>
                <a:spLocks noGrp="1"/>
              </p:cNvSpPr>
              <p:nvPr>
                <p:ph idx="1"/>
              </p:nvPr>
            </p:nvSpPr>
            <p:spPr>
              <a:xfrm>
                <a:off x="1535097" y="1992978"/>
                <a:ext cx="5011445" cy="358140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vi-VN"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𝑓</m:t>
                          </m:r>
                        </m:den>
                      </m:f>
                      <m:r>
                        <a:rPr lang="en-US" sz="2800" i="1">
                          <a:latin typeface="Cambria Math" panose="02040503050406030204" pitchFamily="18" charset="0"/>
                        </a:rPr>
                        <m:t>=(</m:t>
                      </m:r>
                      <m:r>
                        <a:rPr lang="en-US" sz="2800" i="1">
                          <a:latin typeface="Cambria Math" panose="02040503050406030204" pitchFamily="18" charset="0"/>
                        </a:rPr>
                        <m:t>𝑛</m:t>
                      </m:r>
                      <m:r>
                        <a:rPr lang="en-US" sz="2800" i="1">
                          <a:latin typeface="Cambria Math" panose="02040503050406030204" pitchFamily="18" charset="0"/>
                        </a:rPr>
                        <m:t>−1)(</m:t>
                      </m:r>
                      <m:f>
                        <m:fPr>
                          <m:ctrlPr>
                            <a:rPr lang="vi-VN" sz="2800" i="1">
                              <a:latin typeface="Cambria Math" panose="02040503050406030204" pitchFamily="18" charset="0"/>
                            </a:rPr>
                          </m:ctrlPr>
                        </m:fPr>
                        <m:num>
                          <m:r>
                            <a:rPr lang="en-US" sz="2800" i="1">
                              <a:latin typeface="Cambria Math" panose="02040503050406030204" pitchFamily="18" charset="0"/>
                            </a:rPr>
                            <m:t>1</m:t>
                          </m:r>
                        </m:num>
                        <m:den>
                          <m:sSub>
                            <m:sSubPr>
                              <m:ctrlPr>
                                <a:rPr lang="vi-VN"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1</m:t>
                              </m:r>
                            </m:sub>
                          </m:sSub>
                        </m:den>
                      </m:f>
                      <m:r>
                        <a:rPr lang="en-US" sz="2800" i="1">
                          <a:latin typeface="Cambria Math" panose="02040503050406030204" pitchFamily="18" charset="0"/>
                        </a:rPr>
                        <m:t>− </m:t>
                      </m:r>
                      <m:f>
                        <m:fPr>
                          <m:ctrlPr>
                            <a:rPr lang="vi-VN" sz="2800" i="1">
                              <a:latin typeface="Cambria Math" panose="02040503050406030204" pitchFamily="18" charset="0"/>
                            </a:rPr>
                          </m:ctrlPr>
                        </m:fPr>
                        <m:num>
                          <m:r>
                            <a:rPr lang="en-US" sz="2800" i="1">
                              <a:latin typeface="Cambria Math" panose="02040503050406030204" pitchFamily="18" charset="0"/>
                            </a:rPr>
                            <m:t>1</m:t>
                          </m:r>
                        </m:num>
                        <m:den>
                          <m:sSub>
                            <m:sSubPr>
                              <m:ctrlPr>
                                <a:rPr lang="vi-VN"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2</m:t>
                              </m:r>
                            </m:sub>
                          </m:sSub>
                        </m:den>
                      </m:f>
                      <m:r>
                        <a:rPr lang="en-US" sz="2800" i="1">
                          <a:latin typeface="Cambria Math" panose="02040503050406030204" pitchFamily="18" charset="0"/>
                        </a:rPr>
                        <m:t>)</m:t>
                      </m:r>
                    </m:oMath>
                  </m:oMathPara>
                </a14:m>
                <a:endParaRPr lang="vi-VN" sz="2800" dirty="0">
                  <a:latin typeface="Times New Roman" panose="02020603050405020304" pitchFamily="18" charset="0"/>
                  <a:cs typeface="Times New Roman" panose="02020603050405020304" pitchFamily="18" charset="0"/>
                </a:endParaRPr>
              </a:p>
              <a:p>
                <a:pPr marL="0" lvl="0" indent="0">
                  <a:buNone/>
                </a:pPr>
                <a:r>
                  <a:rPr lang="en-US" sz="2800" dirty="0">
                    <a:latin typeface="Times New Roman" panose="02020603050405020304" pitchFamily="18" charset="0"/>
                    <a:cs typeface="Times New Roman" panose="02020603050405020304" pitchFamily="18" charset="0"/>
                  </a:rPr>
                  <a:t>If </a:t>
                </a:r>
                <a14:m>
                  <m:oMath xmlns:m="http://schemas.openxmlformats.org/officeDocument/2006/math">
                    <m:r>
                      <a:rPr lang="en-US" sz="2800" i="1">
                        <a:latin typeface="Cambria Math" panose="02040503050406030204" pitchFamily="18" charset="0"/>
                      </a:rPr>
                      <m:t>𝑓</m:t>
                    </m:r>
                    <m:r>
                      <a:rPr lang="en-US" sz="2800" i="1">
                        <a:latin typeface="Cambria Math" panose="02040503050406030204" pitchFamily="18" charset="0"/>
                      </a:rPr>
                      <m:t>&gt;0 </m:t>
                    </m:r>
                  </m:oMath>
                </a14:m>
                <a:r>
                  <a:rPr lang="en-US" sz="2800" dirty="0">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rPr>
                  <a:t> converging lens</a:t>
                </a:r>
                <a:endParaRPr lang="vi-VN" sz="2800" dirty="0">
                  <a:latin typeface="Times New Roman" panose="02020603050405020304" pitchFamily="18" charset="0"/>
                  <a:cs typeface="Times New Roman" panose="02020603050405020304" pitchFamily="18" charset="0"/>
                </a:endParaRPr>
              </a:p>
              <a:p>
                <a:pPr marL="0" lvl="0" indent="0">
                  <a:buNone/>
                </a:pPr>
                <a:r>
                  <a:rPr lang="en-US" sz="2800" dirty="0">
                    <a:latin typeface="Times New Roman" panose="02020603050405020304" pitchFamily="18" charset="0"/>
                    <a:cs typeface="Times New Roman" panose="02020603050405020304" pitchFamily="18" charset="0"/>
                  </a:rPr>
                  <a:t>If </a:t>
                </a:r>
                <a14:m>
                  <m:oMath xmlns:m="http://schemas.openxmlformats.org/officeDocument/2006/math">
                    <m:r>
                      <a:rPr lang="en-US" sz="2800" i="1">
                        <a:latin typeface="Cambria Math" panose="02040503050406030204" pitchFamily="18" charset="0"/>
                      </a:rPr>
                      <m:t>𝑓</m:t>
                    </m:r>
                    <m:r>
                      <a:rPr lang="en-US" sz="2800" i="1">
                        <a:latin typeface="Cambria Math" panose="02040503050406030204" pitchFamily="18" charset="0"/>
                      </a:rPr>
                      <m:t>&lt;0 </m:t>
                    </m:r>
                  </m:oMath>
                </a14:m>
                <a:r>
                  <a:rPr lang="en-US" sz="2800" dirty="0">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rPr>
                  <a:t> diverging lens</a:t>
                </a:r>
                <a:endParaRPr lang="vi-VN" sz="2800" dirty="0">
                  <a:latin typeface="Times New Roman" panose="02020603050405020304" pitchFamily="18" charset="0"/>
                  <a:cs typeface="Times New Roman" panose="02020603050405020304" pitchFamily="18" charset="0"/>
                </a:endParaRPr>
              </a:p>
              <a:p>
                <a:pPr marL="0" indent="0">
                  <a:buNone/>
                </a:pPr>
                <a:endParaRPr lang="vi-VN" sz="2800" dirty="0">
                  <a:latin typeface="Times New Roman" panose="02020603050405020304" pitchFamily="18" charset="0"/>
                  <a:cs typeface="Times New Roman" panose="02020603050405020304" pitchFamily="18" charset="0"/>
                </a:endParaRPr>
              </a:p>
              <a:p>
                <a:pPr marL="0" indent="0">
                  <a:buNone/>
                </a:pPr>
                <a:endParaRPr lang="vi-VN" sz="2800" dirty="0">
                  <a:latin typeface="Times New Roman" panose="02020603050405020304" pitchFamily="18" charset="0"/>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89BD4455-AA7F-4A66-A042-BD9017EF867C}"/>
                  </a:ext>
                </a:extLst>
              </p:cNvPr>
              <p:cNvSpPr>
                <a:spLocks noGrp="1" noRot="1" noChangeAspect="1" noMove="1" noResize="1" noEditPoints="1" noAdjustHandles="1" noChangeArrowheads="1" noChangeShapeType="1" noTextEdit="1"/>
              </p:cNvSpPr>
              <p:nvPr>
                <p:ph idx="1"/>
              </p:nvPr>
            </p:nvSpPr>
            <p:spPr>
              <a:xfrm>
                <a:off x="1535097" y="1992978"/>
                <a:ext cx="5011445" cy="3581400"/>
              </a:xfrm>
              <a:blipFill>
                <a:blip r:embed="rId2"/>
                <a:stretch>
                  <a:fillRect l="-2555"/>
                </a:stretch>
              </a:blipFill>
            </p:spPr>
            <p:txBody>
              <a:bodyPr/>
              <a:lstStyle/>
              <a:p>
                <a:r>
                  <a:rPr lang="vi-VN">
                    <a:noFill/>
                  </a:rPr>
                  <a:t> </a:t>
                </a:r>
              </a:p>
            </p:txBody>
          </p:sp>
        </mc:Fallback>
      </mc:AlternateContent>
      <p:pic>
        <p:nvPicPr>
          <p:cNvPr id="7" name="Hình ảnh 6">
            <a:extLst>
              <a:ext uri="{FF2B5EF4-FFF2-40B4-BE49-F238E27FC236}">
                <a16:creationId xmlns:a16="http://schemas.microsoft.com/office/drawing/2014/main" id="{BE078812-1DF0-4F58-846C-2DAA05FCC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968" y="1992978"/>
            <a:ext cx="4855887" cy="2282267"/>
          </a:xfrm>
          <a:prstGeom prst="rect">
            <a:avLst/>
          </a:prstGeom>
        </p:spPr>
      </p:pic>
    </p:spTree>
    <p:extLst>
      <p:ext uri="{BB962C8B-B14F-4D97-AF65-F5344CB8AC3E}">
        <p14:creationId xmlns:p14="http://schemas.microsoft.com/office/powerpoint/2010/main" val="11989058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295400" y="490491"/>
            <a:ext cx="9601200" cy="832282"/>
          </a:xfrm>
        </p:spPr>
        <p:txBody>
          <a:bodyPr>
            <a:normAutofit fontScale="90000"/>
          </a:bodyPr>
          <a:lstStyle/>
          <a:p>
            <a:r>
              <a:rPr lang="vi-VN" sz="3600" dirty="0"/>
              <a:t>4. </a:t>
            </a:r>
            <a:r>
              <a:rPr lang="vi-VN" sz="3600" dirty="0" err="1"/>
              <a:t>Lens</a:t>
            </a:r>
            <a:br>
              <a:rPr lang="vi-VN" sz="3600" dirty="0"/>
            </a:br>
            <a:r>
              <a:rPr lang="vi-VN" sz="2700" dirty="0"/>
              <a:t>4.2 Thin-</a:t>
            </a:r>
            <a:r>
              <a:rPr lang="vi-VN" sz="2700" dirty="0" err="1"/>
              <a:t>lens</a:t>
            </a:r>
            <a:r>
              <a:rPr lang="vi-VN" sz="2700" dirty="0"/>
              <a:t> </a:t>
            </a:r>
            <a:r>
              <a:rPr lang="vi-VN" sz="2700" dirty="0" err="1"/>
              <a:t>equation</a:t>
            </a:r>
            <a:br>
              <a:rPr lang="vi-VN" sz="3600" dirty="0"/>
            </a:br>
            <a:br>
              <a:rPr lang="vi-VN" sz="3200" dirty="0"/>
            </a:br>
            <a:endParaRPr lang="vi-VN" sz="2700" dirty="0"/>
          </a:p>
        </p:txBody>
      </p:sp>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89BD4455-AA7F-4A66-A042-BD9017EF867C}"/>
                  </a:ext>
                </a:extLst>
              </p:cNvPr>
              <p:cNvSpPr>
                <a:spLocks noGrp="1"/>
              </p:cNvSpPr>
              <p:nvPr>
                <p:ph idx="1"/>
              </p:nvPr>
            </p:nvSpPr>
            <p:spPr>
              <a:xfrm>
                <a:off x="1535097" y="1992978"/>
                <a:ext cx="5011445" cy="358140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vi-VN"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𝑓</m:t>
                          </m:r>
                        </m:den>
                      </m:f>
                      <m:r>
                        <a:rPr lang="en-US" sz="2400" i="1">
                          <a:latin typeface="Cambria Math" panose="02040503050406030204" pitchFamily="18" charset="0"/>
                        </a:rPr>
                        <m:t>= </m:t>
                      </m:r>
                      <m:f>
                        <m:fPr>
                          <m:ctrlPr>
                            <a:rPr lang="vi-VN"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𝑝</m:t>
                          </m:r>
                        </m:den>
                      </m:f>
                      <m:r>
                        <a:rPr lang="en-US" sz="2400" i="1">
                          <a:latin typeface="Cambria Math" panose="02040503050406030204" pitchFamily="18" charset="0"/>
                        </a:rPr>
                        <m:t>+ </m:t>
                      </m:r>
                      <m:f>
                        <m:fPr>
                          <m:ctrlPr>
                            <a:rPr lang="vi-VN"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𝑞</m:t>
                          </m:r>
                        </m:den>
                      </m:f>
                    </m:oMath>
                  </m:oMathPara>
                </a14:m>
                <a:endParaRPr lang="vi-VN" sz="2400" dirty="0"/>
              </a:p>
              <a:p>
                <a:pPr marL="0" indent="0">
                  <a:buNone/>
                </a:pPr>
                <a:endParaRPr lang="vi-VN" sz="2800" dirty="0">
                  <a:latin typeface="Times New Roman" panose="02020603050405020304" pitchFamily="18" charset="0"/>
                  <a:cs typeface="Times New Roman" panose="02020603050405020304" pitchFamily="18" charset="0"/>
                </a:endParaRPr>
              </a:p>
              <a:p>
                <a:pPr marL="0" indent="0">
                  <a:buNone/>
                </a:pPr>
                <a:endParaRPr lang="vi-VN" sz="2800" dirty="0">
                  <a:latin typeface="Times New Roman" panose="02020603050405020304" pitchFamily="18" charset="0"/>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89BD4455-AA7F-4A66-A042-BD9017EF867C}"/>
                  </a:ext>
                </a:extLst>
              </p:cNvPr>
              <p:cNvSpPr>
                <a:spLocks noGrp="1" noRot="1" noChangeAspect="1" noMove="1" noResize="1" noEditPoints="1" noAdjustHandles="1" noChangeArrowheads="1" noChangeShapeType="1" noTextEdit="1"/>
              </p:cNvSpPr>
              <p:nvPr>
                <p:ph idx="1"/>
              </p:nvPr>
            </p:nvSpPr>
            <p:spPr>
              <a:xfrm>
                <a:off x="1535097" y="1992978"/>
                <a:ext cx="5011445" cy="3581400"/>
              </a:xfrm>
              <a:blipFill>
                <a:blip r:embed="rId2"/>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1" name="Hình chữ nhật 10">
                <a:extLst>
                  <a:ext uri="{FF2B5EF4-FFF2-40B4-BE49-F238E27FC236}">
                    <a16:creationId xmlns:a16="http://schemas.microsoft.com/office/drawing/2014/main" id="{B44934F7-44CB-492D-89EC-9FC1A01079A3}"/>
                  </a:ext>
                </a:extLst>
              </p:cNvPr>
              <p:cNvSpPr/>
              <p:nvPr/>
            </p:nvSpPr>
            <p:spPr>
              <a:xfrm>
                <a:off x="1840637" y="3152936"/>
                <a:ext cx="5394209" cy="1723933"/>
              </a:xfrm>
              <a:prstGeom prst="rect">
                <a:avLst/>
              </a:prstGeom>
            </p:spPr>
            <p:txBody>
              <a:bodyPr wrap="square">
                <a:spAutoFit/>
              </a:bodyPr>
              <a:lstStyle/>
              <a:p>
                <a:pPr lvl="0">
                  <a:lnSpc>
                    <a:spcPct val="107000"/>
                  </a:lnSpc>
                  <a:spcAft>
                    <a:spcPts val="800"/>
                  </a:spcAf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If: </a:t>
                </a:r>
                <a14:m>
                  <m:oMath xmlns:m="http://schemas.openxmlformats.org/officeDocument/2006/math">
                    <m:r>
                      <a:rPr lang="en-US" sz="2400" i="1">
                        <a:latin typeface="Cambria Math" panose="02040503050406030204" pitchFamily="18" charset="0"/>
                        <a:ea typeface="Times New Roman" panose="02020603050405020304" pitchFamily="18" charset="0"/>
                        <a:cs typeface="Times New Roman" panose="02020603050405020304" pitchFamily="18" charset="0"/>
                      </a:rPr>
                      <m:t>𝑝</m:t>
                    </m:r>
                    <m:r>
                      <a:rPr lang="en-US" sz="2400" i="1">
                        <a:latin typeface="Cambria Math" panose="02040503050406030204" pitchFamily="18" charset="0"/>
                        <a:ea typeface="Times New Roman" panose="02020603050405020304" pitchFamily="18" charset="0"/>
                        <a:cs typeface="Times New Roman" panose="02020603050405020304" pitchFamily="18" charset="0"/>
                      </a:rPr>
                      <m:t>&gt;0</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Real object; </a:t>
                </a:r>
                <a14:m>
                  <m:oMath xmlns:m="http://schemas.openxmlformats.org/officeDocument/2006/math">
                    <m:r>
                      <a:rPr lang="en-US" sz="2400" i="1">
                        <a:latin typeface="Cambria Math" panose="02040503050406030204" pitchFamily="18" charset="0"/>
                        <a:ea typeface="Times New Roman" panose="02020603050405020304" pitchFamily="18" charset="0"/>
                        <a:cs typeface="Times New Roman" panose="02020603050405020304" pitchFamily="18" charset="0"/>
                      </a:rPr>
                      <m:t>𝑝</m:t>
                    </m:r>
                    <m:r>
                      <a:rPr lang="en-US" sz="2400" i="1">
                        <a:latin typeface="Cambria Math" panose="02040503050406030204" pitchFamily="18" charset="0"/>
                        <a:ea typeface="Times New Roman" panose="02020603050405020304" pitchFamily="18" charset="0"/>
                        <a:cs typeface="Times New Roman" panose="02020603050405020304" pitchFamily="18" charset="0"/>
                      </a:rPr>
                      <m:t>&lt;0 </m:t>
                    </m:r>
                  </m:oMath>
                </a14:m>
                <a:r>
                  <a:rPr lang="en-US" sz="2400" dirty="0">
                    <a:effectLst/>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Virtual object</a:t>
                </a:r>
                <a:endParaRPr lang="vi-VN" sz="2400" dirty="0">
                  <a:effectLst/>
                  <a:latin typeface="Arial" panose="020B0604020202020204" pitchFamily="34" charset="0"/>
                  <a:ea typeface="Arial" panose="020B0604020202020204" pitchFamily="34" charset="0"/>
                  <a:cs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rPr>
                  <a:t>If: </a:t>
                </a:r>
                <a14:m>
                  <m:oMath xmlns:m="http://schemas.openxmlformats.org/officeDocument/2006/math">
                    <m:r>
                      <a:rPr lang="en-US" sz="2400" i="1">
                        <a:latin typeface="Cambria Math" panose="02040503050406030204" pitchFamily="18" charset="0"/>
                        <a:ea typeface="Times New Roman" panose="02020603050405020304" pitchFamily="18" charset="0"/>
                        <a:cs typeface="Times New Roman" panose="02020603050405020304" pitchFamily="18" charset="0"/>
                      </a:rPr>
                      <m:t>𝑞</m:t>
                    </m:r>
                    <m:r>
                      <a:rPr lang="en-US" sz="2400" i="1">
                        <a:latin typeface="Cambria Math" panose="02040503050406030204" pitchFamily="18" charset="0"/>
                        <a:ea typeface="Times New Roman" panose="02020603050405020304" pitchFamily="18" charset="0"/>
                        <a:cs typeface="Times New Roman" panose="02020603050405020304" pitchFamily="18" charset="0"/>
                      </a:rPr>
                      <m:t>&gt;0 </m:t>
                    </m:r>
                  </m:oMath>
                </a14:m>
                <a:r>
                  <a:rPr lang="en-US" sz="2400" dirty="0">
                    <a:effectLst/>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a:t>
                </a:r>
                <a:r>
                  <a:rPr lang="en-US" sz="2400" dirty="0">
                    <a:latin typeface="Times New Roman" panose="02020603050405020304" pitchFamily="18" charset="0"/>
                    <a:ea typeface="Times New Roman" panose="02020603050405020304" pitchFamily="18" charset="0"/>
                  </a:rPr>
                  <a:t> Real image; </a:t>
                </a:r>
                <a14:m>
                  <m:oMath xmlns:m="http://schemas.openxmlformats.org/officeDocument/2006/math">
                    <m:r>
                      <a:rPr lang="en-US" sz="2400" i="1">
                        <a:latin typeface="Cambria Math" panose="02040503050406030204" pitchFamily="18" charset="0"/>
                        <a:ea typeface="Times New Roman" panose="02020603050405020304" pitchFamily="18" charset="0"/>
                        <a:cs typeface="Times New Roman" panose="02020603050405020304" pitchFamily="18" charset="0"/>
                      </a:rPr>
                      <m:t>𝑞</m:t>
                    </m:r>
                    <m:r>
                      <a:rPr lang="en-US" sz="2400" i="1">
                        <a:latin typeface="Cambria Math" panose="02040503050406030204" pitchFamily="18" charset="0"/>
                        <a:ea typeface="Times New Roman" panose="02020603050405020304" pitchFamily="18" charset="0"/>
                        <a:cs typeface="Times New Roman" panose="02020603050405020304" pitchFamily="18" charset="0"/>
                      </a:rPr>
                      <m:t>&lt;0</m:t>
                    </m:r>
                  </m:oMath>
                </a14:m>
                <a:r>
                  <a:rPr lang="en-US" sz="2400" dirty="0">
                    <a:latin typeface="Times New Roman" panose="02020603050405020304" pitchFamily="18" charset="0"/>
                    <a:ea typeface="Times New Roman" panose="02020603050405020304" pitchFamily="18" charset="0"/>
                  </a:rPr>
                  <a:t> </a:t>
                </a:r>
                <a:r>
                  <a:rPr lang="en-US" sz="2400" dirty="0">
                    <a:effectLst/>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a:t>
                </a:r>
                <a:r>
                  <a:rPr lang="en-US" sz="2400" dirty="0">
                    <a:latin typeface="Times New Roman" panose="02020603050405020304" pitchFamily="18" charset="0"/>
                    <a:ea typeface="Times New Roman" panose="02020603050405020304" pitchFamily="18" charset="0"/>
                  </a:rPr>
                  <a:t> Virtual image</a:t>
                </a:r>
                <a:endParaRPr lang="vi-VN" sz="2400" dirty="0"/>
              </a:p>
            </p:txBody>
          </p:sp>
        </mc:Choice>
        <mc:Fallback xmlns="">
          <p:sp>
            <p:nvSpPr>
              <p:cNvPr id="11" name="Hình chữ nhật 10">
                <a:extLst>
                  <a:ext uri="{FF2B5EF4-FFF2-40B4-BE49-F238E27FC236}">
                    <a16:creationId xmlns:a16="http://schemas.microsoft.com/office/drawing/2014/main" id="{B44934F7-44CB-492D-89EC-9FC1A01079A3}"/>
                  </a:ext>
                </a:extLst>
              </p:cNvPr>
              <p:cNvSpPr>
                <a:spLocks noRot="1" noChangeAspect="1" noMove="1" noResize="1" noEditPoints="1" noAdjustHandles="1" noChangeArrowheads="1" noChangeShapeType="1" noTextEdit="1"/>
              </p:cNvSpPr>
              <p:nvPr/>
            </p:nvSpPr>
            <p:spPr>
              <a:xfrm>
                <a:off x="1840637" y="3152936"/>
                <a:ext cx="5394209" cy="1723933"/>
              </a:xfrm>
              <a:prstGeom prst="rect">
                <a:avLst/>
              </a:prstGeom>
              <a:blipFill>
                <a:blip r:embed="rId3"/>
                <a:stretch>
                  <a:fillRect l="-1808" t="-2827" r="-113" b="-7420"/>
                </a:stretch>
              </a:blipFill>
            </p:spPr>
            <p:txBody>
              <a:bodyPr/>
              <a:lstStyle/>
              <a:p>
                <a:r>
                  <a:rPr lang="vi-VN">
                    <a:noFill/>
                  </a:rPr>
                  <a:t> </a:t>
                </a:r>
              </a:p>
            </p:txBody>
          </p:sp>
        </mc:Fallback>
      </mc:AlternateContent>
      <p:pic>
        <p:nvPicPr>
          <p:cNvPr id="14" name="Picture 10">
            <a:extLst>
              <a:ext uri="{FF2B5EF4-FFF2-40B4-BE49-F238E27FC236}">
                <a16:creationId xmlns:a16="http://schemas.microsoft.com/office/drawing/2014/main" id="{64838A86-C3A0-4942-BB0B-C80EDEB4DD5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234846" y="1888240"/>
            <a:ext cx="3990607" cy="3287441"/>
          </a:xfrm>
          <a:prstGeom prst="rect">
            <a:avLst/>
          </a:prstGeom>
          <a:noFill/>
          <a:ln>
            <a:noFill/>
          </a:ln>
          <a:extLst/>
        </p:spPr>
      </p:pic>
    </p:spTree>
    <p:extLst>
      <p:ext uri="{BB962C8B-B14F-4D97-AF65-F5344CB8AC3E}">
        <p14:creationId xmlns:p14="http://schemas.microsoft.com/office/powerpoint/2010/main" val="7842648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295400" y="490491"/>
            <a:ext cx="9601200" cy="832282"/>
          </a:xfrm>
        </p:spPr>
        <p:txBody>
          <a:bodyPr>
            <a:normAutofit fontScale="90000"/>
          </a:bodyPr>
          <a:lstStyle/>
          <a:p>
            <a:r>
              <a:rPr lang="vi-VN" sz="3600" dirty="0"/>
              <a:t>4. </a:t>
            </a:r>
            <a:r>
              <a:rPr lang="vi-VN" sz="3600" dirty="0" err="1"/>
              <a:t>Lens</a:t>
            </a:r>
            <a:br>
              <a:rPr lang="vi-VN" sz="3600" dirty="0"/>
            </a:br>
            <a:r>
              <a:rPr lang="vi-VN" sz="2700" dirty="0"/>
              <a:t>4.1 The </a:t>
            </a:r>
            <a:r>
              <a:rPr lang="vi-VN" sz="2700" dirty="0" err="1"/>
              <a:t>lens</a:t>
            </a:r>
            <a:r>
              <a:rPr lang="vi-VN" sz="2700" dirty="0"/>
              <a:t> </a:t>
            </a:r>
            <a:r>
              <a:rPr lang="vi-VN" sz="2700" dirty="0" err="1"/>
              <a:t>maker’s</a:t>
            </a:r>
            <a:r>
              <a:rPr lang="vi-VN" sz="2700" dirty="0"/>
              <a:t> </a:t>
            </a:r>
            <a:r>
              <a:rPr lang="vi-VN" sz="2700" dirty="0" err="1"/>
              <a:t>equation</a:t>
            </a:r>
            <a:br>
              <a:rPr lang="vi-VN" sz="3600" dirty="0"/>
            </a:br>
            <a:br>
              <a:rPr lang="vi-VN" sz="3200" dirty="0"/>
            </a:br>
            <a:endParaRPr lang="vi-VN" sz="2700" dirty="0"/>
          </a:p>
        </p:txBody>
      </p:sp>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p:pic>
        <p:nvPicPr>
          <p:cNvPr id="8" name="Hình ảnh 7">
            <a:extLst>
              <a:ext uri="{FF2B5EF4-FFF2-40B4-BE49-F238E27FC236}">
                <a16:creationId xmlns:a16="http://schemas.microsoft.com/office/drawing/2014/main" id="{3FFA3F51-354B-4F88-AFCB-A68E38760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198" y="1679300"/>
            <a:ext cx="10472030" cy="3318828"/>
          </a:xfrm>
          <a:prstGeom prst="rect">
            <a:avLst/>
          </a:prstGeom>
        </p:spPr>
      </p:pic>
    </p:spTree>
    <p:extLst>
      <p:ext uri="{BB962C8B-B14F-4D97-AF65-F5344CB8AC3E}">
        <p14:creationId xmlns:p14="http://schemas.microsoft.com/office/powerpoint/2010/main" val="14748832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295400" y="490491"/>
            <a:ext cx="9601200" cy="832282"/>
          </a:xfrm>
        </p:spPr>
        <p:txBody>
          <a:bodyPr>
            <a:normAutofit fontScale="90000"/>
          </a:bodyPr>
          <a:lstStyle/>
          <a:p>
            <a:r>
              <a:rPr lang="vi-VN" sz="3600" dirty="0"/>
              <a:t>4. </a:t>
            </a:r>
            <a:r>
              <a:rPr lang="vi-VN" sz="3600" dirty="0" err="1"/>
              <a:t>Lens</a:t>
            </a:r>
            <a:br>
              <a:rPr lang="vi-VN" sz="3600" dirty="0"/>
            </a:br>
            <a:r>
              <a:rPr lang="vi-VN" sz="2700" dirty="0"/>
              <a:t>4.3 </a:t>
            </a:r>
            <a:r>
              <a:rPr lang="vi-VN" sz="2700" dirty="0" err="1"/>
              <a:t>Magnification</a:t>
            </a:r>
            <a:br>
              <a:rPr lang="vi-VN" sz="3600" dirty="0"/>
            </a:br>
            <a:br>
              <a:rPr lang="vi-VN" sz="3200" dirty="0"/>
            </a:br>
            <a:endParaRPr lang="vi-VN" sz="2700" dirty="0"/>
          </a:p>
        </p:txBody>
      </p:sp>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mc:AlternateContent xmlns:mc="http://schemas.openxmlformats.org/markup-compatibility/2006" xmlns:a14="http://schemas.microsoft.com/office/drawing/2010/main">
        <mc:Choice Requires="a14">
          <p:sp>
            <p:nvSpPr>
              <p:cNvPr id="5" name="Chỗ dành sẵn cho Nội dung 4">
                <a:extLst>
                  <a:ext uri="{FF2B5EF4-FFF2-40B4-BE49-F238E27FC236}">
                    <a16:creationId xmlns:a16="http://schemas.microsoft.com/office/drawing/2014/main" id="{2147B82C-AACE-4FF0-B013-9A554BE0E1C2}"/>
                  </a:ext>
                </a:extLst>
              </p:cNvPr>
              <p:cNvSpPr>
                <a:spLocks noGrp="1"/>
              </p:cNvSpPr>
              <p:nvPr>
                <p:ph idx="1"/>
              </p:nvPr>
            </p:nvSpPr>
            <p:spPr>
              <a:xfrm>
                <a:off x="1540276" y="2072935"/>
                <a:ext cx="9601200" cy="3581400"/>
              </a:xfrm>
            </p:spPr>
            <p:txBody>
              <a:bodyPr/>
              <a:lstStyle/>
              <a:p>
                <a:pPr mar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𝑀</m:t>
                      </m:r>
                      <m:r>
                        <a:rPr lang="en-US" sz="3200" i="1">
                          <a:latin typeface="Cambria Math" panose="02040503050406030204" pitchFamily="18" charset="0"/>
                        </a:rPr>
                        <m:t>= </m:t>
                      </m:r>
                      <m:f>
                        <m:fPr>
                          <m:ctrlPr>
                            <a:rPr lang="vi-VN" sz="3200" i="1">
                              <a:latin typeface="Cambria Math" panose="02040503050406030204" pitchFamily="18" charset="0"/>
                            </a:rPr>
                          </m:ctrlPr>
                        </m:fPr>
                        <m:num>
                          <m:sSup>
                            <m:sSupPr>
                              <m:ctrlPr>
                                <a:rPr lang="vi-VN" sz="3200" i="1">
                                  <a:latin typeface="Cambria Math" panose="02040503050406030204" pitchFamily="18" charset="0"/>
                                </a:rPr>
                              </m:ctrlPr>
                            </m:sSupPr>
                            <m:e>
                              <m:r>
                                <a:rPr lang="en-US" sz="3200" i="1">
                                  <a:latin typeface="Cambria Math" panose="02040503050406030204" pitchFamily="18" charset="0"/>
                                </a:rPr>
                                <m:t>h</m:t>
                              </m:r>
                            </m:e>
                            <m:sup>
                              <m:r>
                                <a:rPr lang="en-US" sz="3200" i="1">
                                  <a:latin typeface="Cambria Math" panose="02040503050406030204" pitchFamily="18" charset="0"/>
                                </a:rPr>
                                <m:t>′</m:t>
                              </m:r>
                            </m:sup>
                          </m:sSup>
                        </m:num>
                        <m:den>
                          <m:r>
                            <a:rPr lang="en-US" sz="3200" i="1">
                              <a:latin typeface="Cambria Math" panose="02040503050406030204" pitchFamily="18" charset="0"/>
                            </a:rPr>
                            <m:t>h</m:t>
                          </m:r>
                        </m:den>
                      </m:f>
                      <m:r>
                        <a:rPr lang="en-US" sz="3200" i="1">
                          <a:latin typeface="Cambria Math" panose="02040503050406030204" pitchFamily="18" charset="0"/>
                        </a:rPr>
                        <m:t>=−</m:t>
                      </m:r>
                      <m:f>
                        <m:fPr>
                          <m:ctrlPr>
                            <a:rPr lang="vi-VN" sz="3200" i="1">
                              <a:latin typeface="Cambria Math" panose="02040503050406030204" pitchFamily="18" charset="0"/>
                            </a:rPr>
                          </m:ctrlPr>
                        </m:fPr>
                        <m:num>
                          <m:r>
                            <a:rPr lang="en-US" sz="3200" i="1">
                              <a:latin typeface="Cambria Math" panose="02040503050406030204" pitchFamily="18" charset="0"/>
                            </a:rPr>
                            <m:t>𝑞</m:t>
                          </m:r>
                        </m:num>
                        <m:den>
                          <m:r>
                            <a:rPr lang="en-US" sz="3200" i="1">
                              <a:latin typeface="Cambria Math" panose="02040503050406030204" pitchFamily="18" charset="0"/>
                            </a:rPr>
                            <m:t>𝑝</m:t>
                          </m:r>
                        </m:den>
                      </m:f>
                    </m:oMath>
                  </m:oMathPara>
                </a14:m>
                <a:endParaRPr lang="vi-VN" sz="3200" dirty="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If </a:t>
                </a:r>
                <a14:m>
                  <m:oMath xmlns:m="http://schemas.openxmlformats.org/officeDocument/2006/math">
                    <m:r>
                      <a:rPr lang="en-US" sz="3200" i="1">
                        <a:latin typeface="Cambria Math" panose="02040503050406030204" pitchFamily="18" charset="0"/>
                      </a:rPr>
                      <m:t>𝑀</m:t>
                    </m:r>
                    <m:r>
                      <a:rPr lang="en-US" sz="3200" i="1">
                        <a:latin typeface="Cambria Math" panose="02040503050406030204" pitchFamily="18" charset="0"/>
                      </a:rPr>
                      <m:t>&gt;</m:t>
                    </m:r>
                    <m:r>
                      <a:rPr lang="en-US" sz="3200" i="1">
                        <a:latin typeface="Cambria Math" panose="02040503050406030204" pitchFamily="18" charset="0"/>
                      </a:rPr>
                      <m:t>0</m:t>
                    </m:r>
                  </m:oMath>
                </a14:m>
                <a:r>
                  <a:rPr lang="en-US"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sym typeface="Wingdings" panose="05000000000000000000" pitchFamily="2" charset="2"/>
                  </a:rPr>
                  <a:t></a:t>
                </a:r>
                <a:r>
                  <a:rPr lang="en-US" sz="3200" dirty="0">
                    <a:latin typeface="Times New Roman" panose="02020603050405020304" pitchFamily="18" charset="0"/>
                    <a:cs typeface="Times New Roman" panose="02020603050405020304" pitchFamily="18" charset="0"/>
                  </a:rPr>
                  <a:t> The image is the same direction as the object (erect image)</a:t>
                </a:r>
                <a:endParaRPr lang="vi-VN" sz="3200" dirty="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If </a:t>
                </a:r>
                <a14:m>
                  <m:oMath xmlns:m="http://schemas.openxmlformats.org/officeDocument/2006/math">
                    <m:r>
                      <a:rPr lang="en-US" sz="3200" i="1">
                        <a:latin typeface="Cambria Math" panose="02040503050406030204" pitchFamily="18" charset="0"/>
                      </a:rPr>
                      <m:t>𝑀</m:t>
                    </m:r>
                    <m:r>
                      <a:rPr lang="en-US" sz="3200" i="1">
                        <a:latin typeface="Cambria Math" panose="02040503050406030204" pitchFamily="18" charset="0"/>
                      </a:rPr>
                      <m:t>&lt;</m:t>
                    </m:r>
                    <m:r>
                      <a:rPr lang="en-US" sz="3200" i="1">
                        <a:latin typeface="Cambria Math" panose="02040503050406030204" pitchFamily="18" charset="0"/>
                      </a:rPr>
                      <m:t>0</m:t>
                    </m:r>
                  </m:oMath>
                </a14:m>
                <a:r>
                  <a:rPr lang="en-US"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sym typeface="Wingdings" panose="05000000000000000000" pitchFamily="2" charset="2"/>
                  </a:rPr>
                  <a:t></a:t>
                </a:r>
                <a:r>
                  <a:rPr lang="en-US" sz="3200" dirty="0">
                    <a:latin typeface="Times New Roman" panose="02020603050405020304" pitchFamily="18" charset="0"/>
                    <a:cs typeface="Times New Roman" panose="02020603050405020304" pitchFamily="18" charset="0"/>
                  </a:rPr>
                  <a:t> The image is opposite direction to the object (inverted image)</a:t>
                </a:r>
                <a:endParaRPr lang="vi-VN" sz="3200" dirty="0">
                  <a:latin typeface="Times New Roman" panose="02020603050405020304" pitchFamily="18" charset="0"/>
                  <a:cs typeface="Times New Roman" panose="02020603050405020304" pitchFamily="18" charset="0"/>
                </a:endParaRPr>
              </a:p>
              <a:p>
                <a:pPr marL="0" indent="0">
                  <a:buNone/>
                </a:pPr>
                <a:endParaRPr lang="vi-VN" dirty="0"/>
              </a:p>
            </p:txBody>
          </p:sp>
        </mc:Choice>
        <mc:Fallback xmlns="">
          <p:sp>
            <p:nvSpPr>
              <p:cNvPr id="5" name="Chỗ dành sẵn cho Nội dung 4">
                <a:extLst>
                  <a:ext uri="{FF2B5EF4-FFF2-40B4-BE49-F238E27FC236}">
                    <a16:creationId xmlns:a16="http://schemas.microsoft.com/office/drawing/2014/main" id="{2147B82C-AACE-4FF0-B013-9A554BE0E1C2}"/>
                  </a:ext>
                </a:extLst>
              </p:cNvPr>
              <p:cNvSpPr>
                <a:spLocks noGrp="1" noRot="1" noChangeAspect="1" noMove="1" noResize="1" noEditPoints="1" noAdjustHandles="1" noChangeArrowheads="1" noChangeShapeType="1" noTextEdit="1"/>
              </p:cNvSpPr>
              <p:nvPr>
                <p:ph idx="1"/>
              </p:nvPr>
            </p:nvSpPr>
            <p:spPr>
              <a:xfrm>
                <a:off x="1540276" y="2072935"/>
                <a:ext cx="9601200" cy="3581400"/>
              </a:xfrm>
              <a:blipFill>
                <a:blip r:embed="rId2"/>
                <a:stretch>
                  <a:fillRect l="-1651" r="-2032"/>
                </a:stretch>
              </a:blipFill>
            </p:spPr>
            <p:txBody>
              <a:bodyPr/>
              <a:lstStyle/>
              <a:p>
                <a:r>
                  <a:rPr lang="vi-VN">
                    <a:noFill/>
                  </a:rPr>
                  <a:t> </a:t>
                </a:r>
              </a:p>
            </p:txBody>
          </p:sp>
        </mc:Fallback>
      </mc:AlternateContent>
    </p:spTree>
    <p:extLst>
      <p:ext uri="{BB962C8B-B14F-4D97-AF65-F5344CB8AC3E}">
        <p14:creationId xmlns:p14="http://schemas.microsoft.com/office/powerpoint/2010/main" val="17802796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295400" y="490491"/>
            <a:ext cx="9601200" cy="832282"/>
          </a:xfrm>
        </p:spPr>
        <p:txBody>
          <a:bodyPr>
            <a:normAutofit fontScale="90000"/>
          </a:bodyPr>
          <a:lstStyle/>
          <a:p>
            <a:r>
              <a:rPr lang="vi-VN" sz="3600" dirty="0"/>
              <a:t>4. </a:t>
            </a:r>
            <a:r>
              <a:rPr lang="vi-VN" sz="3600" dirty="0" err="1"/>
              <a:t>Lens</a:t>
            </a:r>
            <a:br>
              <a:rPr lang="vi-VN" sz="3600" dirty="0"/>
            </a:br>
            <a:r>
              <a:rPr lang="vi-VN" sz="2400" dirty="0"/>
              <a:t>4.4 </a:t>
            </a:r>
            <a:r>
              <a:rPr lang="vi-VN" sz="2400" dirty="0" err="1"/>
              <a:t>Two</a:t>
            </a:r>
            <a:r>
              <a:rPr lang="vi-VN" sz="2400" dirty="0"/>
              <a:t> </a:t>
            </a:r>
            <a:r>
              <a:rPr lang="vi-VN" sz="2400" dirty="0" err="1"/>
              <a:t>lenses</a:t>
            </a:r>
            <a:r>
              <a:rPr lang="vi-VN" sz="2400" dirty="0"/>
              <a:t> </a:t>
            </a:r>
            <a:r>
              <a:rPr lang="vi-VN" sz="2400" dirty="0" err="1"/>
              <a:t>system</a:t>
            </a:r>
            <a:br>
              <a:rPr lang="vi-VN" sz="3600" dirty="0"/>
            </a:br>
            <a:br>
              <a:rPr lang="vi-VN" sz="3200" dirty="0"/>
            </a:br>
            <a:endParaRPr lang="vi-VN" sz="2700" dirty="0"/>
          </a:p>
        </p:txBody>
      </p:sp>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p:pic>
        <p:nvPicPr>
          <p:cNvPr id="6" name="Chỗ dành sẵn cho Nội dung 5">
            <a:extLst>
              <a:ext uri="{FF2B5EF4-FFF2-40B4-BE49-F238E27FC236}">
                <a16:creationId xmlns:a16="http://schemas.microsoft.com/office/drawing/2014/main" id="{51A022F9-77C8-4C98-9BAF-893483D2E28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75867" y="1575678"/>
            <a:ext cx="10229087" cy="3866333"/>
          </a:xfrm>
          <a:prstGeom prst="rect">
            <a:avLst/>
          </a:prstGeom>
        </p:spPr>
      </p:pic>
    </p:spTree>
    <p:extLst>
      <p:ext uri="{BB962C8B-B14F-4D97-AF65-F5344CB8AC3E}">
        <p14:creationId xmlns:p14="http://schemas.microsoft.com/office/powerpoint/2010/main" val="22636647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295400" y="490491"/>
            <a:ext cx="9601200" cy="832282"/>
          </a:xfrm>
        </p:spPr>
        <p:txBody>
          <a:bodyPr>
            <a:normAutofit fontScale="90000"/>
          </a:bodyPr>
          <a:lstStyle/>
          <a:p>
            <a:r>
              <a:rPr lang="vi-VN" sz="3600" dirty="0"/>
              <a:t>4. </a:t>
            </a:r>
            <a:r>
              <a:rPr lang="vi-VN" sz="3600" dirty="0" err="1"/>
              <a:t>Lens</a:t>
            </a:r>
            <a:br>
              <a:rPr lang="vi-VN" sz="3600" dirty="0"/>
            </a:br>
            <a:r>
              <a:rPr lang="vi-VN" sz="2700" dirty="0"/>
              <a:t>4.4 </a:t>
            </a:r>
            <a:r>
              <a:rPr lang="vi-VN" sz="2700" dirty="0" err="1"/>
              <a:t>Two</a:t>
            </a:r>
            <a:r>
              <a:rPr lang="vi-VN" sz="2700" dirty="0"/>
              <a:t> </a:t>
            </a:r>
            <a:r>
              <a:rPr lang="vi-VN" sz="2700" dirty="0" err="1"/>
              <a:t>lenses</a:t>
            </a:r>
            <a:r>
              <a:rPr lang="vi-VN" sz="2700" dirty="0"/>
              <a:t> </a:t>
            </a:r>
            <a:r>
              <a:rPr lang="vi-VN" sz="2700" dirty="0" err="1"/>
              <a:t>system</a:t>
            </a:r>
            <a:br>
              <a:rPr lang="vi-VN" sz="3600" dirty="0"/>
            </a:br>
            <a:br>
              <a:rPr lang="vi-VN" sz="3200" dirty="0"/>
            </a:br>
            <a:endParaRPr lang="vi-VN" sz="2700" dirty="0"/>
          </a:p>
        </p:txBody>
      </p:sp>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mc:AlternateContent xmlns:mc="http://schemas.openxmlformats.org/markup-compatibility/2006" xmlns:a14="http://schemas.microsoft.com/office/drawing/2010/main">
        <mc:Choice Requires="a14">
          <p:sp>
            <p:nvSpPr>
              <p:cNvPr id="5" name="Chỗ dành sẵn cho Nội dung 4">
                <a:extLst>
                  <a:ext uri="{FF2B5EF4-FFF2-40B4-BE49-F238E27FC236}">
                    <a16:creationId xmlns:a16="http://schemas.microsoft.com/office/drawing/2014/main" id="{2147B82C-AACE-4FF0-B013-9A554BE0E1C2}"/>
                  </a:ext>
                </a:extLst>
              </p:cNvPr>
              <p:cNvSpPr>
                <a:spLocks noGrp="1"/>
              </p:cNvSpPr>
              <p:nvPr>
                <p:ph idx="1"/>
              </p:nvPr>
            </p:nvSpPr>
            <p:spPr>
              <a:xfrm>
                <a:off x="1487010" y="1638300"/>
                <a:ext cx="9601200" cy="3581400"/>
              </a:xfrm>
            </p:spPr>
            <p:txBody>
              <a:bodyPr>
                <a:noAutofit/>
              </a:bodyPr>
              <a:lstStyle/>
              <a:p>
                <a:pPr marL="0" lvl="0" indent="0">
                  <a:buNone/>
                </a:pPr>
                <a:r>
                  <a:rPr lang="en-US" sz="2400" dirty="0">
                    <a:latin typeface="Times New Roman" panose="02020603050405020304" pitchFamily="18" charset="0"/>
                    <a:cs typeface="Times New Roman" panose="02020603050405020304" pitchFamily="18" charset="0"/>
                  </a:rPr>
                  <a:t>Thin-lens equation for lens 1:</a:t>
                </a:r>
                <a:endParaRPr lang="vi-VN"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vi-VN" sz="2400" i="1">
                              <a:latin typeface="Cambria Math" panose="02040503050406030204" pitchFamily="18" charset="0"/>
                            </a:rPr>
                          </m:ctrlPr>
                        </m:fPr>
                        <m:num>
                          <m:r>
                            <a:rPr lang="en-US" sz="2400" i="1">
                              <a:latin typeface="Cambria Math" panose="02040503050406030204" pitchFamily="18" charset="0"/>
                            </a:rPr>
                            <m:t>1</m:t>
                          </m:r>
                        </m:num>
                        <m:den>
                          <m:sSub>
                            <m:sSubPr>
                              <m:ctrlPr>
                                <a:rPr lang="vi-VN"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1</m:t>
                              </m:r>
                            </m:sub>
                          </m:sSub>
                        </m:den>
                      </m:f>
                      <m:r>
                        <a:rPr lang="en-US" sz="2400" i="1">
                          <a:latin typeface="Cambria Math" panose="02040503050406030204" pitchFamily="18" charset="0"/>
                        </a:rPr>
                        <m:t>= </m:t>
                      </m:r>
                      <m:f>
                        <m:fPr>
                          <m:ctrlPr>
                            <a:rPr lang="vi-VN" sz="2400" i="1">
                              <a:latin typeface="Cambria Math" panose="02040503050406030204" pitchFamily="18" charset="0"/>
                            </a:rPr>
                          </m:ctrlPr>
                        </m:fPr>
                        <m:num>
                          <m:r>
                            <a:rPr lang="en-US" sz="2400" i="1">
                              <a:latin typeface="Cambria Math" panose="02040503050406030204" pitchFamily="18" charset="0"/>
                            </a:rPr>
                            <m:t>1</m:t>
                          </m:r>
                        </m:num>
                        <m:den>
                          <m:sSub>
                            <m:sSubPr>
                              <m:ctrlPr>
                                <a:rPr lang="vi-VN"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1</m:t>
                              </m:r>
                            </m:sub>
                          </m:sSub>
                        </m:den>
                      </m:f>
                      <m:r>
                        <a:rPr lang="en-US" sz="2400" i="1">
                          <a:latin typeface="Cambria Math" panose="02040503050406030204" pitchFamily="18" charset="0"/>
                        </a:rPr>
                        <m:t>+ </m:t>
                      </m:r>
                      <m:f>
                        <m:fPr>
                          <m:ctrlPr>
                            <a:rPr lang="vi-VN" sz="2400" i="1">
                              <a:latin typeface="Cambria Math" panose="02040503050406030204" pitchFamily="18" charset="0"/>
                            </a:rPr>
                          </m:ctrlPr>
                        </m:fPr>
                        <m:num>
                          <m:r>
                            <a:rPr lang="en-US" sz="2400" i="1">
                              <a:latin typeface="Cambria Math" panose="02040503050406030204" pitchFamily="18" charset="0"/>
                            </a:rPr>
                            <m:t>1</m:t>
                          </m:r>
                        </m:num>
                        <m:den>
                          <m:sSub>
                            <m:sSubPr>
                              <m:ctrlPr>
                                <a:rPr lang="vi-VN"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1</m:t>
                              </m:r>
                            </m:sub>
                          </m:sSub>
                        </m:den>
                      </m:f>
                    </m:oMath>
                  </m:oMathPara>
                </a14:m>
                <a:endParaRPr lang="vi-VN" sz="2400" dirty="0">
                  <a:latin typeface="Times New Roman" panose="02020603050405020304" pitchFamily="18" charset="0"/>
                  <a:cs typeface="Times New Roman" panose="02020603050405020304" pitchFamily="18" charset="0"/>
                </a:endParaRPr>
              </a:p>
              <a:p>
                <a:pPr marL="0" lvl="0" indent="0">
                  <a:buNone/>
                </a:pPr>
                <a:r>
                  <a:rPr lang="en-US" sz="2400" dirty="0">
                    <a:latin typeface="Times New Roman" panose="02020603050405020304" pitchFamily="18" charset="0"/>
                    <a:cs typeface="Times New Roman" panose="02020603050405020304" pitchFamily="18" charset="0"/>
                  </a:rPr>
                  <a:t>The distance between lens 1 and lens 2:</a:t>
                </a:r>
                <a:endParaRPr lang="vi-VN"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𝑑</m:t>
                      </m:r>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2</m:t>
                          </m:r>
                        </m:sub>
                      </m:sSub>
                    </m:oMath>
                  </m:oMathPara>
                </a14:m>
                <a:endParaRPr lang="vi-VN" sz="2400" dirty="0">
                  <a:latin typeface="Times New Roman" panose="02020603050405020304" pitchFamily="18" charset="0"/>
                  <a:cs typeface="Times New Roman" panose="02020603050405020304" pitchFamily="18" charset="0"/>
                </a:endParaRPr>
              </a:p>
              <a:p>
                <a:pPr marL="0" lvl="0" indent="0">
                  <a:buNone/>
                </a:pPr>
                <a:r>
                  <a:rPr lang="en-US" sz="2400" dirty="0">
                    <a:latin typeface="Times New Roman" panose="02020603050405020304" pitchFamily="18" charset="0"/>
                    <a:cs typeface="Times New Roman" panose="02020603050405020304" pitchFamily="18" charset="0"/>
                  </a:rPr>
                  <a:t>Thin-lens equation for lens 2:</a:t>
                </a:r>
                <a:endParaRPr lang="vi-VN"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vi-VN" sz="2400" i="1">
                              <a:latin typeface="Cambria Math" panose="02040503050406030204" pitchFamily="18" charset="0"/>
                            </a:rPr>
                          </m:ctrlPr>
                        </m:fPr>
                        <m:num>
                          <m:r>
                            <a:rPr lang="en-US" sz="2400" i="1">
                              <a:latin typeface="Cambria Math" panose="02040503050406030204" pitchFamily="18" charset="0"/>
                            </a:rPr>
                            <m:t>1</m:t>
                          </m:r>
                        </m:num>
                        <m:den>
                          <m:sSub>
                            <m:sSubPr>
                              <m:ctrlPr>
                                <a:rPr lang="vi-VN"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2</m:t>
                              </m:r>
                            </m:sub>
                          </m:sSub>
                        </m:den>
                      </m:f>
                      <m:r>
                        <a:rPr lang="en-US" sz="2400" i="1">
                          <a:latin typeface="Cambria Math" panose="02040503050406030204" pitchFamily="18" charset="0"/>
                        </a:rPr>
                        <m:t>= </m:t>
                      </m:r>
                      <m:f>
                        <m:fPr>
                          <m:ctrlPr>
                            <a:rPr lang="vi-VN" sz="2400" i="1">
                              <a:latin typeface="Cambria Math" panose="02040503050406030204" pitchFamily="18" charset="0"/>
                            </a:rPr>
                          </m:ctrlPr>
                        </m:fPr>
                        <m:num>
                          <m:r>
                            <a:rPr lang="en-US" sz="2400" i="1">
                              <a:latin typeface="Cambria Math" panose="02040503050406030204" pitchFamily="18" charset="0"/>
                            </a:rPr>
                            <m:t>1</m:t>
                          </m:r>
                        </m:num>
                        <m:den>
                          <m:sSub>
                            <m:sSubPr>
                              <m:ctrlPr>
                                <a:rPr lang="vi-VN"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2</m:t>
                              </m:r>
                            </m:sub>
                          </m:sSub>
                        </m:den>
                      </m:f>
                      <m:r>
                        <a:rPr lang="en-US" sz="2400" i="1">
                          <a:latin typeface="Cambria Math" panose="02040503050406030204" pitchFamily="18" charset="0"/>
                        </a:rPr>
                        <m:t>+ </m:t>
                      </m:r>
                      <m:f>
                        <m:fPr>
                          <m:ctrlPr>
                            <a:rPr lang="vi-VN" sz="2400" i="1">
                              <a:latin typeface="Cambria Math" panose="02040503050406030204" pitchFamily="18" charset="0"/>
                            </a:rPr>
                          </m:ctrlPr>
                        </m:fPr>
                        <m:num>
                          <m:r>
                            <a:rPr lang="en-US" sz="2400" i="1">
                              <a:latin typeface="Cambria Math" panose="02040503050406030204" pitchFamily="18" charset="0"/>
                            </a:rPr>
                            <m:t>1</m:t>
                          </m:r>
                        </m:num>
                        <m:den>
                          <m:sSub>
                            <m:sSubPr>
                              <m:ctrlPr>
                                <a:rPr lang="vi-VN"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2</m:t>
                              </m:r>
                            </m:sub>
                          </m:sSub>
                        </m:den>
                      </m:f>
                    </m:oMath>
                  </m:oMathPara>
                </a14:m>
                <a:endParaRPr lang="vi-VN" sz="2400" dirty="0">
                  <a:latin typeface="Times New Roman" panose="02020603050405020304" pitchFamily="18" charset="0"/>
                  <a:cs typeface="Times New Roman" panose="02020603050405020304" pitchFamily="18" charset="0"/>
                </a:endParaRPr>
              </a:p>
              <a:p>
                <a:pPr marL="0" lvl="0" indent="0">
                  <a:buNone/>
                </a:pPr>
                <a:r>
                  <a:rPr lang="en-US" sz="2400" dirty="0">
                    <a:latin typeface="Times New Roman" panose="02020603050405020304" pitchFamily="18" charset="0"/>
                    <a:cs typeface="Times New Roman" panose="02020603050405020304" pitchFamily="18" charset="0"/>
                  </a:rPr>
                  <a:t>Total magnification:</a:t>
                </a:r>
                <a:endParaRPr lang="vi-VN"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𝑀</m:t>
                      </m:r>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2</m:t>
                          </m:r>
                        </m:sub>
                      </m:sSub>
                      <m:r>
                        <a:rPr lang="en-US" sz="2400" i="1">
                          <a:latin typeface="Cambria Math" panose="02040503050406030204" pitchFamily="18" charset="0"/>
                        </a:rPr>
                        <m:t>= </m:t>
                      </m:r>
                      <m:f>
                        <m:fPr>
                          <m:ctrlPr>
                            <a:rPr lang="vi-VN" sz="2400" i="1">
                              <a:latin typeface="Cambria Math" panose="02040503050406030204" pitchFamily="18" charset="0"/>
                            </a:rPr>
                          </m:ctrlPr>
                        </m:fPr>
                        <m:num>
                          <m:sSub>
                            <m:sSubPr>
                              <m:ctrlPr>
                                <a:rPr lang="vi-VN"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1</m:t>
                              </m:r>
                            </m:sub>
                          </m:sSub>
                        </m:num>
                        <m:den>
                          <m:sSub>
                            <m:sSubPr>
                              <m:ctrlPr>
                                <a:rPr lang="vi-VN"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vi-VN" sz="2400" i="1">
                              <a:latin typeface="Cambria Math" panose="02040503050406030204" pitchFamily="18" charset="0"/>
                            </a:rPr>
                          </m:ctrlPr>
                        </m:fPr>
                        <m:num>
                          <m:sSub>
                            <m:sSubPr>
                              <m:ctrlPr>
                                <a:rPr lang="vi-VN"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2</m:t>
                              </m:r>
                            </m:sub>
                          </m:sSub>
                        </m:num>
                        <m:den>
                          <m:sSub>
                            <m:sSubPr>
                              <m:ctrlPr>
                                <a:rPr lang="vi-VN"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2</m:t>
                              </m:r>
                            </m:sub>
                          </m:sSub>
                        </m:den>
                      </m:f>
                    </m:oMath>
                  </m:oMathPara>
                </a14:m>
                <a:endParaRPr lang="vi-VN" sz="2400" dirty="0">
                  <a:latin typeface="Times New Roman" panose="02020603050405020304" pitchFamily="18" charset="0"/>
                  <a:cs typeface="Times New Roman" panose="02020603050405020304" pitchFamily="18" charset="0"/>
                </a:endParaRPr>
              </a:p>
            </p:txBody>
          </p:sp>
        </mc:Choice>
        <mc:Fallback xmlns="">
          <p:sp>
            <p:nvSpPr>
              <p:cNvPr id="5" name="Chỗ dành sẵn cho Nội dung 4">
                <a:extLst>
                  <a:ext uri="{FF2B5EF4-FFF2-40B4-BE49-F238E27FC236}">
                    <a16:creationId xmlns:a16="http://schemas.microsoft.com/office/drawing/2014/main" id="{2147B82C-AACE-4FF0-B013-9A554BE0E1C2}"/>
                  </a:ext>
                </a:extLst>
              </p:cNvPr>
              <p:cNvSpPr>
                <a:spLocks noGrp="1" noRot="1" noChangeAspect="1" noMove="1" noResize="1" noEditPoints="1" noAdjustHandles="1" noChangeArrowheads="1" noChangeShapeType="1" noTextEdit="1"/>
              </p:cNvSpPr>
              <p:nvPr>
                <p:ph idx="1"/>
              </p:nvPr>
            </p:nvSpPr>
            <p:spPr>
              <a:xfrm>
                <a:off x="1487010" y="1638300"/>
                <a:ext cx="9601200" cy="3581400"/>
              </a:xfrm>
              <a:blipFill>
                <a:blip r:embed="rId2"/>
                <a:stretch>
                  <a:fillRect l="-1016" t="-1874" b="-22658"/>
                </a:stretch>
              </a:blipFill>
            </p:spPr>
            <p:txBody>
              <a:bodyPr/>
              <a:lstStyle/>
              <a:p>
                <a:r>
                  <a:rPr lang="vi-VN">
                    <a:noFill/>
                  </a:rPr>
                  <a:t> </a:t>
                </a:r>
              </a:p>
            </p:txBody>
          </p:sp>
        </mc:Fallback>
      </mc:AlternateContent>
    </p:spTree>
    <p:extLst>
      <p:ext uri="{BB962C8B-B14F-4D97-AF65-F5344CB8AC3E}">
        <p14:creationId xmlns:p14="http://schemas.microsoft.com/office/powerpoint/2010/main" val="20496506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209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A person looks at a gem with a converging lens that has a focal length of 12.5cm. A virtual image is formed 30 cm from the lens</a:t>
            </a:r>
          </a:p>
          <a:p>
            <a:pPr marL="457200" indent="-457200">
              <a:buAutoNum type="alphaLcParenR"/>
            </a:pPr>
            <a:r>
              <a:rPr lang="en-US" sz="2000" dirty="0">
                <a:latin typeface="Times New Roman" panose="02020603050405020304" pitchFamily="18" charset="0"/>
                <a:cs typeface="Times New Roman" panose="02020603050405020304" pitchFamily="18" charset="0"/>
              </a:rPr>
              <a:t>Determine the magnification. Is the image upright or invert ?</a:t>
            </a:r>
          </a:p>
          <a:p>
            <a:pPr marL="457200" indent="-457200">
              <a:buAutoNum type="alphaLcParenR"/>
            </a:pPr>
            <a:r>
              <a:rPr lang="en-US" sz="2000" dirty="0">
                <a:latin typeface="Times New Roman" panose="02020603050405020304" pitchFamily="18" charset="0"/>
                <a:cs typeface="Times New Roman" panose="02020603050405020304" pitchFamily="18" charset="0"/>
              </a:rPr>
              <a:t>Construct a ray diagram for this arrangement</a:t>
            </a:r>
          </a:p>
          <a:p>
            <a:pPr algn="r"/>
            <a:r>
              <a:rPr lang="en-US" sz="2000" dirty="0">
                <a:latin typeface="Times New Roman" panose="02020603050405020304" pitchFamily="18" charset="0"/>
                <a:cs typeface="Times New Roman" panose="02020603050405020304" pitchFamily="18" charset="0"/>
              </a:rPr>
              <a:t>[June – 2013] </a:t>
            </a: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90F373B9-8D55-49A7-9243-72A53B7E5846}"/>
                  </a:ext>
                </a:extLst>
              </p:cNvPr>
              <p:cNvSpPr txBox="1"/>
              <p:nvPr/>
            </p:nvSpPr>
            <p:spPr>
              <a:xfrm>
                <a:off x="1402672" y="2476870"/>
                <a:ext cx="10173810" cy="4062779"/>
              </a:xfrm>
              <a:prstGeom prst="rect">
                <a:avLst/>
              </a:prstGeom>
              <a:noFill/>
            </p:spPr>
            <p:txBody>
              <a:bodyPr wrap="square" rtlCol="0">
                <a:spAutoFit/>
              </a:bodyPr>
              <a:lstStyle/>
              <a:p>
                <a:pPr marL="342900" indent="-342900">
                  <a:buAutoNum type="alphaLcParenR"/>
                </a:pPr>
                <a:r>
                  <a:rPr lang="en-US" sz="2400" dirty="0">
                    <a:latin typeface="Times New Roman" panose="02020603050405020304" pitchFamily="18" charset="0"/>
                    <a:cs typeface="Times New Roman" panose="02020603050405020304" pitchFamily="18" charset="0"/>
                  </a:rPr>
                  <a:t>We have: This lens is converging </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14:m>
                  <m:oMath xmlns:m="http://schemas.openxmlformats.org/officeDocument/2006/math">
                    <m:r>
                      <a:rPr lang="en-US" sz="2400" b="0" i="1" smtClean="0">
                        <a:latin typeface="Cambria Math" panose="02040503050406030204" pitchFamily="18" charset="0"/>
                        <a:cs typeface="Times New Roman" panose="02020603050405020304" pitchFamily="18" charset="0"/>
                        <a:sym typeface="Wingdings" panose="05000000000000000000" pitchFamily="2" charset="2"/>
                      </a:rPr>
                      <m:t>𝑓</m:t>
                    </m:r>
                    <m:r>
                      <a:rPr lang="en-US" sz="2400" b="0" i="1" smtClean="0">
                        <a:latin typeface="Cambria Math" panose="02040503050406030204" pitchFamily="18" charset="0"/>
                        <a:cs typeface="Times New Roman" panose="02020603050405020304" pitchFamily="18" charset="0"/>
                        <a:sym typeface="Wingdings" panose="05000000000000000000" pitchFamily="2" charset="2"/>
                      </a:rPr>
                      <m:t>=12,5 </m:t>
                    </m:r>
                    <m:r>
                      <a:rPr lang="en-US" sz="2400" b="0" i="1" smtClean="0">
                        <a:latin typeface="Cambria Math" panose="02040503050406030204" pitchFamily="18" charset="0"/>
                        <a:cs typeface="Times New Roman" panose="02020603050405020304" pitchFamily="18" charset="0"/>
                        <a:sym typeface="Wingdings" panose="05000000000000000000" pitchFamily="2" charset="2"/>
                      </a:rPr>
                      <m:t>𝑐𝑚</m:t>
                    </m:r>
                  </m:oMath>
                </a14:m>
                <a:endParaRPr lang="en-US" sz="2400" b="0" dirty="0">
                  <a:latin typeface="Times New Roman" panose="02020603050405020304" pitchFamily="18" charset="0"/>
                  <a:cs typeface="Times New Roman" panose="02020603050405020304" pitchFamily="18" charset="0"/>
                  <a:sym typeface="Wingdings" panose="05000000000000000000" pitchFamily="2" charset="2"/>
                </a:endParaRPr>
              </a:p>
              <a:p>
                <a:r>
                  <a:rPr lang="en-US" sz="2400" dirty="0">
                    <a:latin typeface="Times New Roman" panose="02020603050405020304" pitchFamily="18" charset="0"/>
                    <a:cs typeface="Times New Roman" panose="02020603050405020304" pitchFamily="18" charset="0"/>
                  </a:rPr>
                  <a:t>Virtual image :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𝑞</m:t>
                    </m:r>
                    <m:r>
                      <a:rPr lang="en-US" sz="2400" b="0" i="1" smtClean="0">
                        <a:latin typeface="Cambria Math" panose="02040503050406030204" pitchFamily="18" charset="0"/>
                        <a:cs typeface="Times New Roman" panose="02020603050405020304" pitchFamily="18" charset="0"/>
                      </a:rPr>
                      <m:t>=−30 </m:t>
                    </m:r>
                    <m:r>
                      <a:rPr lang="en-US" sz="2400" b="0" i="1" smtClean="0">
                        <a:latin typeface="Cambria Math" panose="02040503050406030204" pitchFamily="18" charset="0"/>
                        <a:cs typeface="Times New Roman" panose="02020603050405020304" pitchFamily="18" charset="0"/>
                      </a:rPr>
                      <m:t>𝑐𝑚</m:t>
                    </m:r>
                    <m:r>
                      <a:rPr lang="en-US" sz="2400" b="0" i="1" smtClean="0">
                        <a:latin typeface="Cambria Math" panose="02040503050406030204" pitchFamily="18" charset="0"/>
                        <a:cs typeface="Times New Roman" panose="02020603050405020304" pitchFamily="18" charset="0"/>
                      </a:rPr>
                      <m:t> </m:t>
                    </m:r>
                  </m:oMath>
                </a14:m>
                <a:endParaRPr lang="en-US"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
                        <m:fPr>
                          <m:ctrlPr>
                            <a:rPr lang="vi-VN"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𝑓</m:t>
                          </m:r>
                        </m:den>
                      </m:f>
                      <m:r>
                        <a:rPr lang="en-US" sz="2400" i="1">
                          <a:latin typeface="Cambria Math" panose="02040503050406030204" pitchFamily="18" charset="0"/>
                        </a:rPr>
                        <m:t>= </m:t>
                      </m:r>
                      <m:f>
                        <m:fPr>
                          <m:ctrlPr>
                            <a:rPr lang="vi-VN"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𝑝</m:t>
                          </m:r>
                        </m:den>
                      </m:f>
                      <m:r>
                        <a:rPr lang="en-US" sz="2400" i="1">
                          <a:latin typeface="Cambria Math" panose="02040503050406030204" pitchFamily="18" charset="0"/>
                        </a:rPr>
                        <m:t>+ </m:t>
                      </m:r>
                      <m:f>
                        <m:fPr>
                          <m:ctrlPr>
                            <a:rPr lang="vi-VN"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𝑞</m:t>
                          </m:r>
                        </m:den>
                      </m:f>
                    </m:oMath>
                  </m:oMathPara>
                </a14:m>
                <a:endParaRPr lang="en-US" sz="2400" dirty="0"/>
              </a:p>
              <a:p>
                <a:pPr algn="ctr"/>
                <a:r>
                  <a:rPr lang="en-US" sz="2400" dirty="0">
                    <a:sym typeface="Wingdings" panose="05000000000000000000" pitchFamily="2" charset="2"/>
                  </a:rPr>
                  <a:t></a:t>
                </a:r>
                <a14:m>
                  <m:oMath xmlns:m="http://schemas.openxmlformats.org/officeDocument/2006/math">
                    <m:f>
                      <m:fPr>
                        <m:ctrlPr>
                          <a:rPr lang="en-US" sz="2400" i="1" smtClean="0">
                            <a:latin typeface="Cambria Math" panose="02040503050406030204" pitchFamily="18" charset="0"/>
                            <a:sym typeface="Wingdings" panose="05000000000000000000" pitchFamily="2" charset="2"/>
                          </a:rPr>
                        </m:ctrlPr>
                      </m:fPr>
                      <m:num>
                        <m:r>
                          <a:rPr lang="en-US" sz="2400" b="0" i="1" smtClean="0">
                            <a:latin typeface="Cambria Math" panose="02040503050406030204" pitchFamily="18" charset="0"/>
                            <a:sym typeface="Wingdings" panose="05000000000000000000" pitchFamily="2" charset="2"/>
                          </a:rPr>
                          <m:t>1</m:t>
                        </m:r>
                      </m:num>
                      <m:den>
                        <m:r>
                          <a:rPr lang="en-US" sz="2400" b="0" i="1" smtClean="0">
                            <a:latin typeface="Cambria Math" panose="02040503050406030204" pitchFamily="18" charset="0"/>
                            <a:sym typeface="Wingdings" panose="05000000000000000000" pitchFamily="2" charset="2"/>
                          </a:rPr>
                          <m:t>12,5</m:t>
                        </m:r>
                      </m:den>
                    </m:f>
                    <m:r>
                      <a:rPr lang="en-US" sz="2400" b="0" i="1" smtClean="0">
                        <a:latin typeface="Cambria Math" panose="02040503050406030204" pitchFamily="18" charset="0"/>
                        <a:sym typeface="Wingdings" panose="05000000000000000000" pitchFamily="2" charset="2"/>
                      </a:rPr>
                      <m:t>= </m:t>
                    </m:r>
                    <m:f>
                      <m:fPr>
                        <m:ctrlPr>
                          <a:rPr lang="en-US" sz="2400" b="0" i="1" smtClean="0">
                            <a:latin typeface="Cambria Math" panose="02040503050406030204" pitchFamily="18" charset="0"/>
                            <a:sym typeface="Wingdings" panose="05000000000000000000" pitchFamily="2" charset="2"/>
                          </a:rPr>
                        </m:ctrlPr>
                      </m:fPr>
                      <m:num>
                        <m:r>
                          <a:rPr lang="en-US" sz="2400" b="0" i="1" smtClean="0">
                            <a:latin typeface="Cambria Math" panose="02040503050406030204" pitchFamily="18" charset="0"/>
                            <a:sym typeface="Wingdings" panose="05000000000000000000" pitchFamily="2" charset="2"/>
                          </a:rPr>
                          <m:t>1</m:t>
                        </m:r>
                      </m:num>
                      <m:den>
                        <m:r>
                          <a:rPr lang="en-US" sz="2400" b="0" i="1" smtClean="0">
                            <a:latin typeface="Cambria Math" panose="02040503050406030204" pitchFamily="18" charset="0"/>
                            <a:sym typeface="Wingdings" panose="05000000000000000000" pitchFamily="2" charset="2"/>
                          </a:rPr>
                          <m:t>𝑝</m:t>
                        </m:r>
                      </m:den>
                    </m:f>
                    <m:r>
                      <a:rPr lang="en-US" sz="2400" b="0" i="1" smtClean="0">
                        <a:latin typeface="Cambria Math" panose="02040503050406030204" pitchFamily="18" charset="0"/>
                        <a:sym typeface="Wingdings" panose="05000000000000000000" pitchFamily="2" charset="2"/>
                      </a:rPr>
                      <m:t>+</m:t>
                    </m:r>
                    <m:f>
                      <m:fPr>
                        <m:ctrlPr>
                          <a:rPr lang="en-US" sz="2400" b="0" i="1" smtClean="0">
                            <a:latin typeface="Cambria Math" panose="02040503050406030204" pitchFamily="18" charset="0"/>
                            <a:sym typeface="Wingdings" panose="05000000000000000000" pitchFamily="2" charset="2"/>
                          </a:rPr>
                        </m:ctrlPr>
                      </m:fPr>
                      <m:num>
                        <m:r>
                          <a:rPr lang="en-US" sz="2400" b="0" i="1" smtClean="0">
                            <a:latin typeface="Cambria Math" panose="02040503050406030204" pitchFamily="18" charset="0"/>
                            <a:sym typeface="Wingdings" panose="05000000000000000000" pitchFamily="2" charset="2"/>
                          </a:rPr>
                          <m:t>1</m:t>
                        </m:r>
                      </m:num>
                      <m:den>
                        <m:r>
                          <a:rPr lang="en-US" sz="2400" b="0" i="1" smtClean="0">
                            <a:latin typeface="Cambria Math" panose="02040503050406030204" pitchFamily="18" charset="0"/>
                            <a:sym typeface="Wingdings" panose="05000000000000000000" pitchFamily="2" charset="2"/>
                          </a:rPr>
                          <m:t>−30</m:t>
                        </m:r>
                      </m:den>
                    </m:f>
                    <m:r>
                      <a:rPr lang="en-US" sz="2400" b="0" i="1" smtClean="0">
                        <a:latin typeface="Cambria Math" panose="02040503050406030204" pitchFamily="18" charset="0"/>
                        <a:sym typeface="Wingdings" panose="05000000000000000000" pitchFamily="2" charset="2"/>
                      </a:rPr>
                      <m:t>  </m:t>
                    </m:r>
                    <m:r>
                      <a:rPr lang="en-US" sz="2400" b="0" i="1" smtClean="0">
                        <a:latin typeface="Cambria Math" panose="02040503050406030204" pitchFamily="18" charset="0"/>
                        <a:sym typeface="Wingdings" panose="05000000000000000000" pitchFamily="2" charset="2"/>
                      </a:rPr>
                      <m:t>𝑝</m:t>
                    </m:r>
                    <m:r>
                      <a:rPr lang="en-US" sz="2400" b="0" i="1" smtClean="0">
                        <a:latin typeface="Cambria Math" panose="02040503050406030204" pitchFamily="18" charset="0"/>
                        <a:sym typeface="Wingdings" panose="05000000000000000000" pitchFamily="2" charset="2"/>
                      </a:rPr>
                      <m:t>=8,82 </m:t>
                    </m:r>
                    <m:d>
                      <m:dPr>
                        <m:ctrlPr>
                          <a:rPr lang="en-US" sz="2400" b="0" i="1" smtClean="0">
                            <a:latin typeface="Cambria Math" panose="02040503050406030204" pitchFamily="18" charset="0"/>
                            <a:sym typeface="Wingdings" panose="05000000000000000000" pitchFamily="2" charset="2"/>
                          </a:rPr>
                        </m:ctrlPr>
                      </m:dPr>
                      <m:e>
                        <m:r>
                          <a:rPr lang="en-US" sz="2400" b="0" i="1" smtClean="0">
                            <a:latin typeface="Cambria Math" panose="02040503050406030204" pitchFamily="18" charset="0"/>
                            <a:sym typeface="Wingdings" panose="05000000000000000000" pitchFamily="2" charset="2"/>
                          </a:rPr>
                          <m:t>𝑐𝑚</m:t>
                        </m:r>
                      </m:e>
                    </m:d>
                  </m:oMath>
                </a14:m>
                <a:endParaRPr lang="en-US" sz="2400" dirty="0">
                  <a:sym typeface="Wingdings" panose="05000000000000000000" pitchFamily="2" charset="2"/>
                </a:endParaRPr>
              </a:p>
              <a:p>
                <a:r>
                  <a:rPr lang="en-US" sz="2400" dirty="0">
                    <a:latin typeface="Times New Roman" panose="02020603050405020304" pitchFamily="18" charset="0"/>
                    <a:cs typeface="Times New Roman" panose="02020603050405020304" pitchFamily="18" charset="0"/>
                    <a:sym typeface="Wingdings" panose="05000000000000000000" pitchFamily="2" charset="2"/>
                  </a:rPr>
                  <a:t>The magnification:  </a:t>
                </a:r>
                <a14:m>
                  <m:oMath xmlns:m="http://schemas.openxmlformats.org/officeDocument/2006/math">
                    <m:r>
                      <a:rPr lang="en-US" sz="2400" i="1">
                        <a:latin typeface="Cambria Math" panose="02040503050406030204" pitchFamily="18" charset="0"/>
                      </a:rPr>
                      <m:t>𝑀</m:t>
                    </m:r>
                    <m:r>
                      <a:rPr lang="en-US" sz="2400" i="1">
                        <a:latin typeface="Cambria Math" panose="02040503050406030204" pitchFamily="18" charset="0"/>
                      </a:rPr>
                      <m:t>= </m:t>
                    </m:r>
                    <m:f>
                      <m:fPr>
                        <m:ctrlPr>
                          <a:rPr lang="vi-VN" sz="2400" i="1">
                            <a:latin typeface="Cambria Math" panose="02040503050406030204" pitchFamily="18" charset="0"/>
                          </a:rPr>
                        </m:ctrlPr>
                      </m:fPr>
                      <m:num>
                        <m:sSup>
                          <m:sSupPr>
                            <m:ctrlPr>
                              <a:rPr lang="vi-VN" sz="2400" i="1">
                                <a:latin typeface="Cambria Math" panose="02040503050406030204" pitchFamily="18" charset="0"/>
                              </a:rPr>
                            </m:ctrlPr>
                          </m:sSupPr>
                          <m:e>
                            <m:r>
                              <a:rPr lang="en-US" sz="2400" i="1">
                                <a:latin typeface="Cambria Math" panose="02040503050406030204" pitchFamily="18" charset="0"/>
                              </a:rPr>
                              <m:t>h</m:t>
                            </m:r>
                          </m:e>
                          <m:sup>
                            <m:r>
                              <a:rPr lang="en-US" sz="2400" i="1">
                                <a:latin typeface="Cambria Math" panose="02040503050406030204" pitchFamily="18" charset="0"/>
                              </a:rPr>
                              <m:t>′</m:t>
                            </m:r>
                          </m:sup>
                        </m:sSup>
                      </m:num>
                      <m:den>
                        <m:r>
                          <a:rPr lang="en-US" sz="2400" i="1">
                            <a:latin typeface="Cambria Math" panose="02040503050406030204" pitchFamily="18" charset="0"/>
                          </a:rPr>
                          <m:t>h</m:t>
                        </m:r>
                      </m:den>
                    </m:f>
                    <m:r>
                      <a:rPr lang="en-US" sz="2400" i="1">
                        <a:latin typeface="Cambria Math" panose="02040503050406030204" pitchFamily="18" charset="0"/>
                      </a:rPr>
                      <m:t>=−</m:t>
                    </m:r>
                    <m:f>
                      <m:fPr>
                        <m:ctrlPr>
                          <a:rPr lang="vi-VN" sz="2400" i="1">
                            <a:latin typeface="Cambria Math" panose="02040503050406030204" pitchFamily="18" charset="0"/>
                          </a:rPr>
                        </m:ctrlPr>
                      </m:fPr>
                      <m:num>
                        <m:r>
                          <a:rPr lang="en-US" sz="2400" i="1">
                            <a:latin typeface="Cambria Math" panose="02040503050406030204" pitchFamily="18" charset="0"/>
                          </a:rPr>
                          <m:t>𝑞</m:t>
                        </m:r>
                      </m:num>
                      <m:den>
                        <m:r>
                          <a:rPr lang="en-US" sz="2400" i="1">
                            <a:latin typeface="Cambria Math" panose="02040503050406030204" pitchFamily="18" charset="0"/>
                          </a:rPr>
                          <m:t>𝑝</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30</m:t>
                        </m:r>
                      </m:num>
                      <m:den>
                        <m:r>
                          <a:rPr lang="en-US" sz="2400" b="0" i="1" smtClean="0">
                            <a:latin typeface="Cambria Math" panose="02040503050406030204" pitchFamily="18" charset="0"/>
                          </a:rPr>
                          <m:t>8,82</m:t>
                        </m:r>
                      </m:den>
                    </m:f>
                    <m:r>
                      <a:rPr lang="en-US" sz="2400" b="0" i="1" smtClean="0">
                        <a:latin typeface="Cambria Math" panose="02040503050406030204" pitchFamily="18" charset="0"/>
                      </a:rPr>
                      <m:t>=3,4</m:t>
                    </m:r>
                  </m:oMath>
                </a14:m>
                <a:endParaRPr lang="en-US" sz="2400" b="0" dirty="0">
                  <a:latin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Conclusion: The image is upright</a:t>
                </a:r>
                <a:endParaRPr lang="vi-VN" sz="2400"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90F373B9-8D55-49A7-9243-72A53B7E5846}"/>
                  </a:ext>
                </a:extLst>
              </p:cNvPr>
              <p:cNvSpPr txBox="1">
                <a:spLocks noRot="1" noChangeAspect="1" noMove="1" noResize="1" noEditPoints="1" noAdjustHandles="1" noChangeArrowheads="1" noChangeShapeType="1" noTextEdit="1"/>
              </p:cNvSpPr>
              <p:nvPr/>
            </p:nvSpPr>
            <p:spPr>
              <a:xfrm>
                <a:off x="1402672" y="2476870"/>
                <a:ext cx="10173810" cy="4062779"/>
              </a:xfrm>
              <a:prstGeom prst="rect">
                <a:avLst/>
              </a:prstGeom>
              <a:blipFill>
                <a:blip r:embed="rId2"/>
                <a:stretch>
                  <a:fillRect l="-899" t="-1199"/>
                </a:stretch>
              </a:blipFill>
            </p:spPr>
            <p:txBody>
              <a:bodyPr/>
              <a:lstStyle/>
              <a:p>
                <a:r>
                  <a:rPr lang="vi-VN">
                    <a:noFill/>
                  </a:rPr>
                  <a:t> </a:t>
                </a:r>
              </a:p>
            </p:txBody>
          </p:sp>
        </mc:Fallback>
      </mc:AlternateContent>
    </p:spTree>
    <p:extLst>
      <p:ext uri="{BB962C8B-B14F-4D97-AF65-F5344CB8AC3E}">
        <p14:creationId xmlns:p14="http://schemas.microsoft.com/office/powerpoint/2010/main" val="238845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209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A person looks at a gem with a converging lens that has a focal length of 12.5cm. A virtual image is formed 30 cm from the lens</a:t>
            </a:r>
          </a:p>
          <a:p>
            <a:pPr marL="457200" indent="-457200">
              <a:buAutoNum type="alphaLcParenR"/>
            </a:pPr>
            <a:r>
              <a:rPr lang="en-US" sz="2000" dirty="0">
                <a:latin typeface="Times New Roman" panose="02020603050405020304" pitchFamily="18" charset="0"/>
                <a:cs typeface="Times New Roman" panose="02020603050405020304" pitchFamily="18" charset="0"/>
              </a:rPr>
              <a:t>Determine the magnification. Is the image upright or invert ?</a:t>
            </a:r>
          </a:p>
          <a:p>
            <a:pPr marL="457200" indent="-457200">
              <a:buAutoNum type="alphaLcParenR"/>
            </a:pPr>
            <a:r>
              <a:rPr lang="en-US" sz="2000" dirty="0">
                <a:latin typeface="Times New Roman" panose="02020603050405020304" pitchFamily="18" charset="0"/>
                <a:cs typeface="Times New Roman" panose="02020603050405020304" pitchFamily="18" charset="0"/>
              </a:rPr>
              <a:t>Construct a ray diagram for this arrangement</a:t>
            </a:r>
          </a:p>
          <a:p>
            <a:pPr algn="r"/>
            <a:r>
              <a:rPr lang="en-US" sz="2000" dirty="0">
                <a:latin typeface="Times New Roman" panose="02020603050405020304" pitchFamily="18" charset="0"/>
                <a:cs typeface="Times New Roman" panose="02020603050405020304" pitchFamily="18" charset="0"/>
              </a:rPr>
              <a:t>[June – 2013] </a:t>
            </a:r>
          </a:p>
        </p:txBody>
      </p:sp>
      <p:pic>
        <p:nvPicPr>
          <p:cNvPr id="4" name="Hình ảnh 3">
            <a:extLst>
              <a:ext uri="{FF2B5EF4-FFF2-40B4-BE49-F238E27FC236}">
                <a16:creationId xmlns:a16="http://schemas.microsoft.com/office/drawing/2014/main" id="{99796B57-84CF-4C9D-8A4F-7453EABEE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62" y="2201662"/>
            <a:ext cx="6192014" cy="4645677"/>
          </a:xfrm>
          <a:prstGeom prst="rect">
            <a:avLst/>
          </a:prstGeom>
        </p:spPr>
      </p:pic>
    </p:spTree>
    <p:extLst>
      <p:ext uri="{BB962C8B-B14F-4D97-AF65-F5344CB8AC3E}">
        <p14:creationId xmlns:p14="http://schemas.microsoft.com/office/powerpoint/2010/main" val="3637447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371600" y="685800"/>
            <a:ext cx="9601200" cy="832282"/>
          </a:xfrm>
        </p:spPr>
        <p:txBody>
          <a:bodyPr>
            <a:normAutofit fontScale="90000"/>
          </a:bodyPr>
          <a:lstStyle/>
          <a:p>
            <a:r>
              <a:rPr lang="vi-VN" sz="3600" dirty="0"/>
              <a:t>1.Mechanical </a:t>
            </a:r>
            <a:r>
              <a:rPr lang="vi-VN" sz="3600" dirty="0" err="1"/>
              <a:t>Wave</a:t>
            </a:r>
            <a:br>
              <a:rPr lang="vi-VN" sz="3600" dirty="0"/>
            </a:br>
            <a:r>
              <a:rPr lang="vi-VN" sz="2700" dirty="0"/>
              <a:t>1.2 The </a:t>
            </a:r>
            <a:r>
              <a:rPr lang="vi-VN" sz="2700" dirty="0" err="1"/>
              <a:t>speed</a:t>
            </a:r>
            <a:r>
              <a:rPr lang="vi-VN" sz="2700" dirty="0"/>
              <a:t> </a:t>
            </a:r>
            <a:r>
              <a:rPr lang="vi-VN" sz="2700" dirty="0" err="1"/>
              <a:t>of</a:t>
            </a:r>
            <a:r>
              <a:rPr lang="vi-VN" sz="2700" dirty="0"/>
              <a:t> </a:t>
            </a:r>
            <a:r>
              <a:rPr lang="vi-VN" sz="2700" dirty="0" err="1"/>
              <a:t>wave</a:t>
            </a:r>
            <a:r>
              <a:rPr lang="vi-VN" sz="2700" dirty="0"/>
              <a:t> </a:t>
            </a:r>
            <a:r>
              <a:rPr lang="vi-VN" sz="2700" dirty="0" err="1"/>
              <a:t>on</a:t>
            </a:r>
            <a:r>
              <a:rPr lang="vi-VN" sz="2700" dirty="0"/>
              <a:t> a </a:t>
            </a:r>
            <a:r>
              <a:rPr lang="vi-VN" sz="2700" dirty="0" err="1"/>
              <a:t>string</a:t>
            </a:r>
            <a:endParaRPr lang="vi-VN" sz="2700" dirty="0"/>
          </a:p>
        </p:txBody>
      </p:sp>
      <mc:AlternateContent xmlns:mc="http://schemas.openxmlformats.org/markup-compatibility/2006" xmlns:a14="http://schemas.microsoft.com/office/drawing/2010/main">
        <mc:Choice Requires="a14">
          <p:sp>
            <p:nvSpPr>
              <p:cNvPr id="5" name="Chỗ dành sẵn cho Nội dung 4">
                <a:extLst>
                  <a:ext uri="{FF2B5EF4-FFF2-40B4-BE49-F238E27FC236}">
                    <a16:creationId xmlns:a16="http://schemas.microsoft.com/office/drawing/2014/main" id="{8F806B85-22D0-4EA1-A904-D1F98D4E9B44}"/>
                  </a:ext>
                </a:extLst>
              </p:cNvPr>
              <p:cNvSpPr>
                <a:spLocks noGrp="1"/>
              </p:cNvSpPr>
              <p:nvPr>
                <p:ph idx="1"/>
              </p:nvPr>
            </p:nvSpPr>
            <p:spPr>
              <a:xfrm>
                <a:off x="1481830" y="1638300"/>
                <a:ext cx="8603203" cy="4336372"/>
              </a:xfrm>
            </p:spPr>
            <p:txBody>
              <a:bodyPr>
                <a:normAutofit/>
              </a:bodyPr>
              <a:lstStyle/>
              <a:p>
                <a:pPr marL="0" indent="0">
                  <a:buNone/>
                </a:pPr>
                <a:r>
                  <a:rPr lang="vi-VN" sz="2800" dirty="0">
                    <a:latin typeface="Times New Roman" panose="02020603050405020304" pitchFamily="18" charset="0"/>
                    <a:cs typeface="Times New Roman" panose="02020603050405020304" pitchFamily="18" charset="0"/>
                  </a:rPr>
                  <a:t>The </a:t>
                </a:r>
                <a:r>
                  <a:rPr lang="vi-VN" sz="2800" dirty="0" err="1">
                    <a:latin typeface="Times New Roman" panose="02020603050405020304" pitchFamily="18" charset="0"/>
                    <a:cs typeface="Times New Roman" panose="02020603050405020304" pitchFamily="18" charset="0"/>
                  </a:rPr>
                  <a:t>speed</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of</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waves</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on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strings</a:t>
                </a:r>
                <a:r>
                  <a:rPr lang="vi-VN" sz="2800" dirty="0">
                    <a:latin typeface="Times New Roman" panose="02020603050405020304" pitchFamily="18" charset="0"/>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r>
                        <a:rPr lang="vi-VN" sz="2800" b="0" i="1" smtClean="0">
                          <a:latin typeface="Cambria Math" panose="02040503050406030204" pitchFamily="18" charset="0"/>
                          <a:cs typeface="Times New Roman" panose="02020603050405020304" pitchFamily="18" charset="0"/>
                        </a:rPr>
                        <m:t>𝑣</m:t>
                      </m:r>
                      <m:r>
                        <a:rPr lang="vi-VN" sz="2800" b="0" i="1" smtClean="0">
                          <a:latin typeface="Cambria Math" panose="02040503050406030204" pitchFamily="18" charset="0"/>
                          <a:cs typeface="Times New Roman" panose="02020603050405020304" pitchFamily="18" charset="0"/>
                        </a:rPr>
                        <m:t>=</m:t>
                      </m:r>
                      <m:rad>
                        <m:radPr>
                          <m:degHide m:val="on"/>
                          <m:ctrlPr>
                            <a:rPr lang="vi-VN" sz="2800" b="0" i="1" smtClean="0">
                              <a:latin typeface="Cambria Math" panose="02040503050406030204" pitchFamily="18" charset="0"/>
                              <a:cs typeface="Times New Roman" panose="02020603050405020304" pitchFamily="18" charset="0"/>
                            </a:rPr>
                          </m:ctrlPr>
                        </m:radPr>
                        <m:deg/>
                        <m:e>
                          <m:f>
                            <m:fPr>
                              <m:ctrlPr>
                                <a:rPr lang="vi-VN" sz="2800" b="0" i="1" smtClean="0">
                                  <a:latin typeface="Cambria Math" panose="02040503050406030204" pitchFamily="18" charset="0"/>
                                  <a:cs typeface="Times New Roman" panose="02020603050405020304" pitchFamily="18" charset="0"/>
                                </a:rPr>
                              </m:ctrlPr>
                            </m:fPr>
                            <m:num>
                              <m:r>
                                <a:rPr lang="vi-VN" sz="2800" b="0" i="1" smtClean="0">
                                  <a:latin typeface="Cambria Math" panose="02040503050406030204" pitchFamily="18" charset="0"/>
                                  <a:cs typeface="Times New Roman" panose="02020603050405020304" pitchFamily="18" charset="0"/>
                                </a:rPr>
                                <m:t>𝑇</m:t>
                              </m:r>
                            </m:num>
                            <m:den>
                              <m:r>
                                <a:rPr lang="vi-VN" sz="2800" b="0" i="1" smtClean="0">
                                  <a:latin typeface="Cambria Math" panose="02040503050406030204" pitchFamily="18" charset="0"/>
                                </a:rPr>
                                <m:t>𝜇</m:t>
                              </m:r>
                            </m:den>
                          </m:f>
                        </m:e>
                      </m:rad>
                    </m:oMath>
                  </m:oMathPara>
                </a14:m>
                <a:endParaRPr lang="vi-VN" sz="2800" b="0" dirty="0">
                  <a:latin typeface="Times New Roman" panose="02020603050405020304" pitchFamily="18" charset="0"/>
                  <a:cs typeface="Times New Roman" panose="02020603050405020304" pitchFamily="18" charset="0"/>
                </a:endParaRPr>
              </a:p>
              <a:p>
                <a:pPr marL="0" indent="0">
                  <a:buNone/>
                </a:pPr>
                <a:r>
                  <a:rPr lang="vi-VN" sz="2800" dirty="0">
                    <a:latin typeface="Times New Roman" panose="02020603050405020304" pitchFamily="18" charset="0"/>
                    <a:cs typeface="Times New Roman" panose="02020603050405020304" pitchFamily="18" charset="0"/>
                  </a:rPr>
                  <a:t>T: the </a:t>
                </a:r>
                <a:r>
                  <a:rPr lang="vi-VN" sz="2800" dirty="0" err="1">
                    <a:latin typeface="Times New Roman" panose="02020603050405020304" pitchFamily="18" charset="0"/>
                    <a:cs typeface="Times New Roman" panose="02020603050405020304" pitchFamily="18" charset="0"/>
                  </a:rPr>
                  <a:t>tension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of</a:t>
                </a:r>
                <a:r>
                  <a:rPr lang="vi-VN" sz="2800" dirty="0">
                    <a:latin typeface="Times New Roman" panose="02020603050405020304" pitchFamily="18" charset="0"/>
                    <a:cs typeface="Times New Roman" panose="02020603050405020304" pitchFamily="18" charset="0"/>
                  </a:rPr>
                  <a:t> the </a:t>
                </a:r>
                <a:r>
                  <a:rPr lang="vi-VN" sz="2800" dirty="0" err="1">
                    <a:latin typeface="Times New Roman" panose="02020603050405020304" pitchFamily="18" charset="0"/>
                    <a:cs typeface="Times New Roman" panose="02020603050405020304" pitchFamily="18" charset="0"/>
                  </a:rPr>
                  <a:t>string</a:t>
                </a:r>
                <a:endParaRPr lang="vi-VN" sz="2800"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vi-VN" sz="2800" i="1" smtClean="0">
                        <a:latin typeface="Cambria Math" panose="02040503050406030204" pitchFamily="18" charset="0"/>
                      </a:rPr>
                      <m:t>𝜇</m:t>
                    </m:r>
                    <m:r>
                      <a:rPr lang="vi-VN" sz="2800" b="0" i="1" smtClean="0">
                        <a:latin typeface="Cambria Math" panose="02040503050406030204" pitchFamily="18" charset="0"/>
                      </a:rPr>
                      <m:t>:</m:t>
                    </m:r>
                  </m:oMath>
                </a14:m>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mass</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per</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unit</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length</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kg</a:t>
                </a:r>
                <a:r>
                  <a:rPr lang="vi-VN" sz="2800" dirty="0">
                    <a:latin typeface="Times New Roman" panose="02020603050405020304" pitchFamily="18" charset="0"/>
                    <a:cs typeface="Times New Roman" panose="02020603050405020304" pitchFamily="18" charset="0"/>
                  </a:rPr>
                  <a:t>/m)</a:t>
                </a:r>
              </a:p>
              <a:p>
                <a:pPr marL="0" indent="0">
                  <a:buNone/>
                </a:pPr>
                <a:endParaRPr lang="vi-VN" sz="2400" dirty="0">
                  <a:latin typeface="Times New Roman" panose="02020603050405020304" pitchFamily="18" charset="0"/>
                  <a:cs typeface="Times New Roman" panose="02020603050405020304" pitchFamily="18" charset="0"/>
                </a:endParaRPr>
              </a:p>
            </p:txBody>
          </p:sp>
        </mc:Choice>
        <mc:Fallback xmlns="">
          <p:sp>
            <p:nvSpPr>
              <p:cNvPr id="5" name="Chỗ dành sẵn cho Nội dung 4">
                <a:extLst>
                  <a:ext uri="{FF2B5EF4-FFF2-40B4-BE49-F238E27FC236}">
                    <a16:creationId xmlns:a16="http://schemas.microsoft.com/office/drawing/2014/main" id="{8F806B85-22D0-4EA1-A904-D1F98D4E9B44}"/>
                  </a:ext>
                </a:extLst>
              </p:cNvPr>
              <p:cNvSpPr>
                <a:spLocks noGrp="1" noRot="1" noChangeAspect="1" noMove="1" noResize="1" noEditPoints="1" noAdjustHandles="1" noChangeArrowheads="1" noChangeShapeType="1" noTextEdit="1"/>
              </p:cNvSpPr>
              <p:nvPr>
                <p:ph idx="1"/>
              </p:nvPr>
            </p:nvSpPr>
            <p:spPr>
              <a:xfrm>
                <a:off x="1481830" y="1638300"/>
                <a:ext cx="8603203" cy="4336372"/>
              </a:xfrm>
              <a:blipFill>
                <a:blip r:embed="rId2"/>
                <a:stretch>
                  <a:fillRect l="-1417" t="-2110"/>
                </a:stretch>
              </a:blipFill>
            </p:spPr>
            <p:txBody>
              <a:bodyPr/>
              <a:lstStyle/>
              <a:p>
                <a:r>
                  <a:rPr lang="vi-VN">
                    <a:noFill/>
                  </a:rPr>
                  <a:t> </a:t>
                </a:r>
              </a:p>
            </p:txBody>
          </p:sp>
        </mc:Fallback>
      </mc:AlternateContent>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p:spTree>
    <p:extLst>
      <p:ext uri="{BB962C8B-B14F-4D97-AF65-F5344CB8AC3E}">
        <p14:creationId xmlns:p14="http://schemas.microsoft.com/office/powerpoint/2010/main" val="36684578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5" y="106529"/>
            <a:ext cx="10946907" cy="2343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An object is 50 cm to the left of a converging lens L1 of focal length 40 cm . A second converging lens L2 having a focal length of 60 cm, is located 300 cm to the right of the first lens L1 along the same optic axis</a:t>
            </a:r>
          </a:p>
          <a:p>
            <a:pPr marL="457200" indent="-457200">
              <a:buAutoNum type="alphaLcParenR"/>
            </a:pPr>
            <a:r>
              <a:rPr lang="en-US" sz="2000" dirty="0">
                <a:latin typeface="Times New Roman" panose="02020603050405020304" pitchFamily="18" charset="0"/>
                <a:cs typeface="Times New Roman" panose="02020603050405020304" pitchFamily="18" charset="0"/>
              </a:rPr>
              <a:t>Find the location of the first image formed by the lens L1. Is this image real or virtual ?</a:t>
            </a:r>
          </a:p>
          <a:p>
            <a:pPr marL="457200" indent="-457200">
              <a:buAutoNum type="alphaLcParenR"/>
            </a:pPr>
            <a:r>
              <a:rPr lang="en-US" sz="2000" dirty="0">
                <a:latin typeface="Times New Roman" panose="02020603050405020304" pitchFamily="18" charset="0"/>
                <a:cs typeface="Times New Roman" panose="02020603050405020304" pitchFamily="18" charset="0"/>
              </a:rPr>
              <a:t>Find the location of the final image produced by the combination of lenses L1 and L2. Draw a principal-ray diagram</a:t>
            </a:r>
          </a:p>
          <a:p>
            <a:pPr algn="r"/>
            <a:r>
              <a:rPr lang="en-US" sz="2000" dirty="0">
                <a:latin typeface="Times New Roman" panose="02020603050405020304" pitchFamily="18" charset="0"/>
                <a:cs typeface="Times New Roman" panose="02020603050405020304" pitchFamily="18" charset="0"/>
              </a:rPr>
              <a:t>[2018]</a:t>
            </a: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E18598AA-9B0B-4878-BF2B-97EF45E7623F}"/>
                  </a:ext>
                </a:extLst>
              </p:cNvPr>
              <p:cNvSpPr txBox="1"/>
              <p:nvPr/>
            </p:nvSpPr>
            <p:spPr>
              <a:xfrm>
                <a:off x="1415616" y="2450236"/>
                <a:ext cx="10351363" cy="4118179"/>
              </a:xfrm>
              <a:prstGeom prst="rect">
                <a:avLst/>
              </a:prstGeom>
              <a:noFill/>
            </p:spPr>
            <p:txBody>
              <a:bodyPr wrap="square" rtlCol="0">
                <a:spAutoFit/>
              </a:bodyPr>
              <a:lstStyle/>
              <a:p>
                <a:pPr marL="342900" indent="-342900">
                  <a:buAutoNum type="alphaLcParenR"/>
                </a:pPr>
                <a:r>
                  <a:rPr lang="en-US" sz="2000" dirty="0">
                    <a:latin typeface="Times New Roman" panose="02020603050405020304" pitchFamily="18" charset="0"/>
                    <a:cs typeface="Times New Roman" panose="02020603050405020304" pitchFamily="18" charset="0"/>
                  </a:rPr>
                  <a:t>We have: Thin-lens equation for lens 1:</a:t>
                </a:r>
              </a:p>
              <a:p>
                <a:pPr/>
                <a14:m>
                  <m:oMathPara xmlns:m="http://schemas.openxmlformats.org/officeDocument/2006/math">
                    <m:oMathParaPr>
                      <m:jc m:val="centerGroup"/>
                    </m:oMathParaPr>
                    <m:oMath xmlns:m="http://schemas.openxmlformats.org/officeDocument/2006/math">
                      <m:f>
                        <m:fPr>
                          <m:ctrlPr>
                            <a:rPr lang="vi-VN" sz="2000" i="1">
                              <a:latin typeface="Cambria Math" panose="02040503050406030204" pitchFamily="18" charset="0"/>
                            </a:rPr>
                          </m:ctrlPr>
                        </m:fPr>
                        <m:num>
                          <m:r>
                            <a:rPr lang="en-US" sz="2000" i="1">
                              <a:latin typeface="Cambria Math" panose="02040503050406030204" pitchFamily="18" charset="0"/>
                            </a:rPr>
                            <m:t>1</m:t>
                          </m:r>
                        </m:num>
                        <m:den>
                          <m:sSub>
                            <m:sSubPr>
                              <m:ctrlPr>
                                <a:rPr lang="vi-VN"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m:t>
                              </m:r>
                            </m:sub>
                          </m:sSub>
                        </m:den>
                      </m:f>
                      <m:r>
                        <a:rPr lang="en-US" sz="2000" i="1">
                          <a:latin typeface="Cambria Math" panose="02040503050406030204" pitchFamily="18" charset="0"/>
                        </a:rPr>
                        <m:t>= </m:t>
                      </m:r>
                      <m:f>
                        <m:fPr>
                          <m:ctrlPr>
                            <a:rPr lang="vi-VN" sz="2000" i="1">
                              <a:latin typeface="Cambria Math" panose="02040503050406030204" pitchFamily="18" charset="0"/>
                            </a:rPr>
                          </m:ctrlPr>
                        </m:fPr>
                        <m:num>
                          <m:r>
                            <a:rPr lang="en-US" sz="2000" i="1">
                              <a:latin typeface="Cambria Math" panose="02040503050406030204" pitchFamily="18" charset="0"/>
                            </a:rPr>
                            <m:t>1</m:t>
                          </m:r>
                        </m:num>
                        <m:den>
                          <m:sSub>
                            <m:sSubPr>
                              <m:ctrlPr>
                                <a:rPr lang="vi-VN"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m:t>
                              </m:r>
                            </m:sub>
                          </m:sSub>
                        </m:den>
                      </m:f>
                      <m:r>
                        <a:rPr lang="en-US" sz="2000" i="1">
                          <a:latin typeface="Cambria Math" panose="02040503050406030204" pitchFamily="18" charset="0"/>
                        </a:rPr>
                        <m:t>+ </m:t>
                      </m:r>
                      <m:f>
                        <m:fPr>
                          <m:ctrlPr>
                            <a:rPr lang="vi-VN" sz="2000" i="1">
                              <a:latin typeface="Cambria Math" panose="02040503050406030204" pitchFamily="18" charset="0"/>
                            </a:rPr>
                          </m:ctrlPr>
                        </m:fPr>
                        <m:num>
                          <m:r>
                            <a:rPr lang="en-US" sz="2000" i="1">
                              <a:latin typeface="Cambria Math" panose="02040503050406030204" pitchFamily="18" charset="0"/>
                            </a:rPr>
                            <m:t>1</m:t>
                          </m:r>
                        </m:num>
                        <m:den>
                          <m:sSub>
                            <m:sSubPr>
                              <m:ctrlPr>
                                <a:rPr lang="vi-VN"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1</m:t>
                              </m:r>
                            </m:sub>
                          </m:sSub>
                        </m:den>
                      </m:f>
                    </m:oMath>
                  </m:oMathPara>
                </a14:m>
                <a:endParaRPr lang="vi-VN" sz="2000" dirty="0">
                  <a:latin typeface="Times New Roman" panose="02020603050405020304" pitchFamily="18" charset="0"/>
                  <a:cs typeface="Times New Roman" panose="02020603050405020304" pitchFamily="18" charset="0"/>
                </a:endParaRPr>
              </a:p>
              <a:p>
                <a:pPr algn="ctr"/>
                <a:r>
                  <a:rPr lang="vi-VN" sz="2000" dirty="0">
                    <a:latin typeface="Times New Roman" panose="02020603050405020304" pitchFamily="18" charset="0"/>
                    <a:cs typeface="Times New Roman" panose="02020603050405020304" pitchFamily="18" charset="0"/>
                    <a:sym typeface="Wingdings" panose="05000000000000000000" pitchFamily="2" charset="2"/>
                  </a:rPr>
                  <a:t></a:t>
                </a:r>
                <a14:m>
                  <m:oMath xmlns:m="http://schemas.openxmlformats.org/officeDocument/2006/math">
                    <m:f>
                      <m:fPr>
                        <m:ctrlPr>
                          <a:rPr lang="vi-VN" sz="2000" i="1" smtClean="0">
                            <a:latin typeface="Cambria Math" panose="02040503050406030204" pitchFamily="18" charset="0"/>
                            <a:cs typeface="Times New Roman" panose="02020603050405020304" pitchFamily="18" charset="0"/>
                            <a:sym typeface="Wingdings" panose="05000000000000000000" pitchFamily="2" charset="2"/>
                          </a:rPr>
                        </m:ctrlPr>
                      </m:fPr>
                      <m:num>
                        <m:r>
                          <a:rPr lang="vi-VN" sz="2000" b="0" i="1" smtClean="0">
                            <a:latin typeface="Cambria Math" panose="02040503050406030204" pitchFamily="18" charset="0"/>
                            <a:cs typeface="Times New Roman" panose="02020603050405020304" pitchFamily="18" charset="0"/>
                            <a:sym typeface="Wingdings" panose="05000000000000000000" pitchFamily="2" charset="2"/>
                          </a:rPr>
                          <m:t>1</m:t>
                        </m:r>
                      </m:num>
                      <m:den>
                        <m:r>
                          <a:rPr lang="vi-VN" sz="2000" b="0" i="1" smtClean="0">
                            <a:latin typeface="Cambria Math" panose="02040503050406030204" pitchFamily="18" charset="0"/>
                            <a:cs typeface="Times New Roman" panose="02020603050405020304" pitchFamily="18" charset="0"/>
                            <a:sym typeface="Wingdings" panose="05000000000000000000" pitchFamily="2" charset="2"/>
                          </a:rPr>
                          <m:t>40</m:t>
                        </m:r>
                      </m:den>
                    </m:f>
                    <m:r>
                      <a:rPr lang="vi-VN" sz="2000" b="0" i="1" smtClean="0">
                        <a:latin typeface="Cambria Math" panose="02040503050406030204" pitchFamily="18" charset="0"/>
                        <a:cs typeface="Times New Roman" panose="02020603050405020304" pitchFamily="18" charset="0"/>
                        <a:sym typeface="Wingdings" panose="05000000000000000000" pitchFamily="2" charset="2"/>
                      </a:rPr>
                      <m:t>=</m:t>
                    </m:r>
                    <m:f>
                      <m:fPr>
                        <m:ctrlPr>
                          <a:rPr lang="vi-VN" sz="2000" b="0" i="1" smtClean="0">
                            <a:latin typeface="Cambria Math" panose="02040503050406030204" pitchFamily="18" charset="0"/>
                            <a:cs typeface="Times New Roman" panose="02020603050405020304" pitchFamily="18" charset="0"/>
                            <a:sym typeface="Wingdings" panose="05000000000000000000" pitchFamily="2" charset="2"/>
                          </a:rPr>
                        </m:ctrlPr>
                      </m:fPr>
                      <m:num>
                        <m:r>
                          <a:rPr lang="vi-VN" sz="2000" b="0" i="1" smtClean="0">
                            <a:latin typeface="Cambria Math" panose="02040503050406030204" pitchFamily="18" charset="0"/>
                            <a:cs typeface="Times New Roman" panose="02020603050405020304" pitchFamily="18" charset="0"/>
                            <a:sym typeface="Wingdings" panose="05000000000000000000" pitchFamily="2" charset="2"/>
                          </a:rPr>
                          <m:t>1</m:t>
                        </m:r>
                      </m:num>
                      <m:den>
                        <m:r>
                          <a:rPr lang="vi-VN" sz="2000" b="0" i="1" smtClean="0">
                            <a:latin typeface="Cambria Math" panose="02040503050406030204" pitchFamily="18" charset="0"/>
                            <a:cs typeface="Times New Roman" panose="02020603050405020304" pitchFamily="18" charset="0"/>
                            <a:sym typeface="Wingdings" panose="05000000000000000000" pitchFamily="2" charset="2"/>
                          </a:rPr>
                          <m:t>50</m:t>
                        </m:r>
                      </m:den>
                    </m:f>
                    <m:r>
                      <a:rPr lang="vi-VN" sz="2000" b="0" i="1" smtClean="0">
                        <a:latin typeface="Cambria Math" panose="02040503050406030204" pitchFamily="18" charset="0"/>
                        <a:cs typeface="Times New Roman" panose="02020603050405020304" pitchFamily="18" charset="0"/>
                        <a:sym typeface="Wingdings" panose="05000000000000000000" pitchFamily="2" charset="2"/>
                      </a:rPr>
                      <m:t>+</m:t>
                    </m:r>
                    <m:f>
                      <m:fPr>
                        <m:ctrlPr>
                          <a:rPr lang="vi-VN" sz="2000" i="1">
                            <a:latin typeface="Cambria Math" panose="02040503050406030204" pitchFamily="18" charset="0"/>
                          </a:rPr>
                        </m:ctrlPr>
                      </m:fPr>
                      <m:num>
                        <m:r>
                          <a:rPr lang="en-US" sz="2000" i="1">
                            <a:latin typeface="Cambria Math" panose="02040503050406030204" pitchFamily="18" charset="0"/>
                          </a:rPr>
                          <m:t>1</m:t>
                        </m:r>
                      </m:num>
                      <m:den>
                        <m:sSub>
                          <m:sSubPr>
                            <m:ctrlPr>
                              <a:rPr lang="vi-VN"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1</m:t>
                            </m:r>
                          </m:sub>
                        </m:sSub>
                      </m:den>
                    </m:f>
                    <m:r>
                      <a:rPr lang="en-US" sz="2000" b="0" i="1" smtClean="0">
                        <a:latin typeface="Cambria Math" panose="02040503050406030204" pitchFamily="18" charset="0"/>
                      </a:rPr>
                      <m:t>⇒</m:t>
                    </m:r>
                    <m:sSub>
                      <m:sSubPr>
                        <m:ctrlPr>
                          <a:rPr lang="vi-VN"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1</m:t>
                        </m:r>
                      </m:sub>
                    </m:sSub>
                    <m:r>
                      <a:rPr lang="en-US" sz="2000" b="0" i="1" smtClean="0">
                        <a:latin typeface="Cambria Math" panose="02040503050406030204" pitchFamily="18" charset="0"/>
                      </a:rPr>
                      <m:t>=200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𝑐𝑚</m:t>
                        </m:r>
                      </m:e>
                    </m:d>
                  </m:oMath>
                </a14:m>
                <a:endParaRPr lang="en-US" sz="2000" dirty="0">
                  <a:latin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Since </a:t>
                </a:r>
                <a14:m>
                  <m:oMath xmlns:m="http://schemas.openxmlformats.org/officeDocument/2006/math">
                    <m:sSub>
                      <m:sSubPr>
                        <m:ctrlPr>
                          <a:rPr lang="vi-VN"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1</m:t>
                        </m:r>
                      </m:sub>
                    </m:sSub>
                    <m:r>
                      <a:rPr lang="en-US" sz="2000" b="0" i="1" smtClean="0">
                        <a:latin typeface="Cambria Math" panose="02040503050406030204" pitchFamily="18" charset="0"/>
                      </a:rPr>
                      <m:t>&gt;0⇒</m:t>
                    </m:r>
                  </m:oMath>
                </a14:m>
                <a:r>
                  <a:rPr lang="en-US" sz="2000" dirty="0">
                    <a:latin typeface="Times New Roman" panose="02020603050405020304" pitchFamily="18" charset="0"/>
                    <a:cs typeface="Times New Roman" panose="02020603050405020304" pitchFamily="18" charset="0"/>
                  </a:rPr>
                  <a:t> This image is real</a:t>
                </a:r>
              </a:p>
              <a:p>
                <a:pPr lvl="0"/>
                <a:r>
                  <a:rPr lang="en-US" sz="2000" dirty="0">
                    <a:latin typeface="Times New Roman" panose="02020603050405020304" pitchFamily="18" charset="0"/>
                    <a:cs typeface="Times New Roman" panose="02020603050405020304" pitchFamily="18" charset="0"/>
                  </a:rPr>
                  <a:t>b) The distance between lens 1 and lens 2:</a:t>
                </a:r>
                <a:endParaRPr lang="vi-VN"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𝑑</m:t>
                      </m:r>
                      <m:r>
                        <a:rPr lang="en-US" sz="2000" i="1">
                          <a:latin typeface="Cambria Math" panose="02040503050406030204" pitchFamily="18" charset="0"/>
                        </a:rPr>
                        <m:t>=</m:t>
                      </m:r>
                      <m:sSub>
                        <m:sSubPr>
                          <m:ctrlPr>
                            <a:rPr lang="vi-VN"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vi-VN"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2</m:t>
                          </m:r>
                        </m:sub>
                      </m:sSub>
                      <m:r>
                        <a:rPr lang="en-US" sz="2000" b="0" i="1" smtClean="0">
                          <a:latin typeface="Cambria Math" panose="02040503050406030204" pitchFamily="18" charset="0"/>
                        </a:rPr>
                        <m:t>=200+</m:t>
                      </m:r>
                      <m:sSub>
                        <m:sSubPr>
                          <m:ctrlPr>
                            <a:rPr lang="vi-VN"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2</m:t>
                          </m:r>
                        </m:sub>
                      </m:sSub>
                      <m:r>
                        <a:rPr lang="en-US" sz="2000" b="0" i="1" smtClean="0">
                          <a:latin typeface="Cambria Math" panose="02040503050406030204" pitchFamily="18" charset="0"/>
                        </a:rPr>
                        <m:t>=300⇒</m:t>
                      </m:r>
                      <m:sSub>
                        <m:sSubPr>
                          <m:ctrlPr>
                            <a:rPr lang="vi-VN"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2</m:t>
                          </m:r>
                        </m:sub>
                      </m:sSub>
                      <m:r>
                        <a:rPr lang="en-US" sz="2000" b="0" i="1" smtClean="0">
                          <a:latin typeface="Cambria Math" panose="02040503050406030204" pitchFamily="18" charset="0"/>
                        </a:rPr>
                        <m:t>=100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𝑐𝑚</m:t>
                          </m:r>
                        </m:e>
                      </m:d>
                    </m:oMath>
                  </m:oMathPara>
                </a14:m>
                <a:endParaRPr lang="en-US" sz="2000" b="0" dirty="0">
                  <a:latin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Thin-lens equation for lens 2:</a:t>
                </a:r>
                <a:endParaRPr lang="vi-VN"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
                        <m:fPr>
                          <m:ctrlPr>
                            <a:rPr lang="vi-VN" sz="2000" i="1">
                              <a:latin typeface="Cambria Math" panose="02040503050406030204" pitchFamily="18" charset="0"/>
                            </a:rPr>
                          </m:ctrlPr>
                        </m:fPr>
                        <m:num>
                          <m:r>
                            <a:rPr lang="en-US" sz="2000" i="1">
                              <a:latin typeface="Cambria Math" panose="02040503050406030204" pitchFamily="18" charset="0"/>
                            </a:rPr>
                            <m:t>1</m:t>
                          </m:r>
                        </m:num>
                        <m:den>
                          <m:sSub>
                            <m:sSubPr>
                              <m:ctrlPr>
                                <a:rPr lang="vi-VN"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2</m:t>
                              </m:r>
                            </m:sub>
                          </m:sSub>
                        </m:den>
                      </m:f>
                      <m:r>
                        <a:rPr lang="en-US" sz="2000" i="1">
                          <a:latin typeface="Cambria Math" panose="02040503050406030204" pitchFamily="18" charset="0"/>
                        </a:rPr>
                        <m:t>= </m:t>
                      </m:r>
                      <m:f>
                        <m:fPr>
                          <m:ctrlPr>
                            <a:rPr lang="vi-VN" sz="2000" i="1">
                              <a:latin typeface="Cambria Math" panose="02040503050406030204" pitchFamily="18" charset="0"/>
                            </a:rPr>
                          </m:ctrlPr>
                        </m:fPr>
                        <m:num>
                          <m:r>
                            <a:rPr lang="en-US" sz="2000" i="1">
                              <a:latin typeface="Cambria Math" panose="02040503050406030204" pitchFamily="18" charset="0"/>
                            </a:rPr>
                            <m:t>1</m:t>
                          </m:r>
                        </m:num>
                        <m:den>
                          <m:sSub>
                            <m:sSubPr>
                              <m:ctrlPr>
                                <a:rPr lang="vi-VN"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2</m:t>
                              </m:r>
                            </m:sub>
                          </m:sSub>
                        </m:den>
                      </m:f>
                      <m:r>
                        <a:rPr lang="en-US" sz="2000" i="1">
                          <a:latin typeface="Cambria Math" panose="02040503050406030204" pitchFamily="18" charset="0"/>
                        </a:rPr>
                        <m:t>+ </m:t>
                      </m:r>
                      <m:f>
                        <m:fPr>
                          <m:ctrlPr>
                            <a:rPr lang="vi-VN" sz="2000" i="1">
                              <a:latin typeface="Cambria Math" panose="02040503050406030204" pitchFamily="18" charset="0"/>
                            </a:rPr>
                          </m:ctrlPr>
                        </m:fPr>
                        <m:num>
                          <m:r>
                            <a:rPr lang="en-US" sz="2000" i="1">
                              <a:latin typeface="Cambria Math" panose="02040503050406030204" pitchFamily="18" charset="0"/>
                            </a:rPr>
                            <m:t>1</m:t>
                          </m:r>
                        </m:num>
                        <m:den>
                          <m:sSub>
                            <m:sSubPr>
                              <m:ctrlPr>
                                <a:rPr lang="vi-VN"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2</m:t>
                              </m:r>
                            </m:sub>
                          </m:sSub>
                        </m:den>
                      </m:f>
                    </m:oMath>
                  </m:oMathPara>
                </a14:m>
                <a:endParaRPr lang="en-US" sz="2000" dirty="0">
                  <a:latin typeface="Times New Roman" panose="02020603050405020304" pitchFamily="18" charset="0"/>
                  <a:cs typeface="Times New Roman" panose="02020603050405020304" pitchFamily="18" charset="0"/>
                </a:endParaRPr>
              </a:p>
              <a:p>
                <a:pPr algn="ctr"/>
                <a:r>
                  <a:rPr lang="vi-VN" sz="2000" dirty="0">
                    <a:latin typeface="Times New Roman" panose="02020603050405020304" pitchFamily="18" charset="0"/>
                    <a:cs typeface="Times New Roman" panose="02020603050405020304" pitchFamily="18" charset="0"/>
                    <a:sym typeface="Wingdings" panose="05000000000000000000" pitchFamily="2" charset="2"/>
                  </a:rPr>
                  <a:t></a:t>
                </a:r>
                <a14:m>
                  <m:oMath xmlns:m="http://schemas.openxmlformats.org/officeDocument/2006/math">
                    <m:f>
                      <m:fPr>
                        <m:ctrlPr>
                          <a:rPr lang="vi-VN" sz="2000" i="1" smtClean="0">
                            <a:latin typeface="Cambria Math" panose="02040503050406030204" pitchFamily="18" charset="0"/>
                            <a:cs typeface="Times New Roman" panose="02020603050405020304" pitchFamily="18" charset="0"/>
                            <a:sym typeface="Wingdings" panose="05000000000000000000" pitchFamily="2" charset="2"/>
                          </a:rPr>
                        </m:ctrlPr>
                      </m:fPr>
                      <m:num>
                        <m:r>
                          <a:rPr lang="vi-VN" sz="2000" b="0" i="1" smtClean="0">
                            <a:latin typeface="Cambria Math" panose="02040503050406030204" pitchFamily="18" charset="0"/>
                            <a:cs typeface="Times New Roman" panose="02020603050405020304" pitchFamily="18" charset="0"/>
                            <a:sym typeface="Wingdings" panose="05000000000000000000" pitchFamily="2" charset="2"/>
                          </a:rPr>
                          <m:t>1</m:t>
                        </m:r>
                      </m:num>
                      <m:den>
                        <m:r>
                          <a:rPr lang="vi-VN" sz="2000" b="0" i="1" smtClean="0">
                            <a:latin typeface="Cambria Math" panose="02040503050406030204" pitchFamily="18" charset="0"/>
                            <a:cs typeface="Times New Roman" panose="02020603050405020304" pitchFamily="18" charset="0"/>
                            <a:sym typeface="Wingdings" panose="05000000000000000000" pitchFamily="2" charset="2"/>
                          </a:rPr>
                          <m:t>60</m:t>
                        </m:r>
                      </m:den>
                    </m:f>
                    <m:r>
                      <a:rPr lang="vi-VN" sz="2000" b="0" i="1" smtClean="0">
                        <a:latin typeface="Cambria Math" panose="02040503050406030204" pitchFamily="18" charset="0"/>
                        <a:cs typeface="Times New Roman" panose="02020603050405020304" pitchFamily="18" charset="0"/>
                        <a:sym typeface="Wingdings" panose="05000000000000000000" pitchFamily="2" charset="2"/>
                      </a:rPr>
                      <m:t>=</m:t>
                    </m:r>
                    <m:f>
                      <m:fPr>
                        <m:ctrlPr>
                          <a:rPr lang="vi-VN" sz="2000" b="0" i="1" smtClean="0">
                            <a:latin typeface="Cambria Math" panose="02040503050406030204" pitchFamily="18" charset="0"/>
                            <a:cs typeface="Times New Roman" panose="02020603050405020304" pitchFamily="18" charset="0"/>
                            <a:sym typeface="Wingdings" panose="05000000000000000000" pitchFamily="2" charset="2"/>
                          </a:rPr>
                        </m:ctrlPr>
                      </m:fPr>
                      <m:num>
                        <m:r>
                          <a:rPr lang="vi-VN" sz="2000" b="0" i="1" smtClean="0">
                            <a:latin typeface="Cambria Math" panose="02040503050406030204" pitchFamily="18" charset="0"/>
                            <a:cs typeface="Times New Roman" panose="02020603050405020304" pitchFamily="18" charset="0"/>
                            <a:sym typeface="Wingdings" panose="05000000000000000000" pitchFamily="2" charset="2"/>
                          </a:rPr>
                          <m:t>1</m:t>
                        </m:r>
                      </m:num>
                      <m:den>
                        <m:r>
                          <a:rPr lang="vi-VN" sz="2000" b="0" i="1" smtClean="0">
                            <a:latin typeface="Cambria Math" panose="02040503050406030204" pitchFamily="18" charset="0"/>
                            <a:cs typeface="Times New Roman" panose="02020603050405020304" pitchFamily="18" charset="0"/>
                            <a:sym typeface="Wingdings" panose="05000000000000000000" pitchFamily="2" charset="2"/>
                          </a:rPr>
                          <m:t>100</m:t>
                        </m:r>
                      </m:den>
                    </m:f>
                    <m:r>
                      <a:rPr lang="vi-VN" sz="2000" b="0" i="1" smtClean="0">
                        <a:latin typeface="Cambria Math" panose="02040503050406030204" pitchFamily="18" charset="0"/>
                        <a:cs typeface="Times New Roman" panose="02020603050405020304" pitchFamily="18" charset="0"/>
                        <a:sym typeface="Wingdings" panose="05000000000000000000" pitchFamily="2" charset="2"/>
                      </a:rPr>
                      <m:t>+</m:t>
                    </m:r>
                    <m:f>
                      <m:fPr>
                        <m:ctrlPr>
                          <a:rPr lang="vi-VN" sz="2000" i="1">
                            <a:latin typeface="Cambria Math" panose="02040503050406030204" pitchFamily="18" charset="0"/>
                          </a:rPr>
                        </m:ctrlPr>
                      </m:fPr>
                      <m:num>
                        <m:r>
                          <a:rPr lang="en-US" sz="2000" i="1">
                            <a:latin typeface="Cambria Math" panose="02040503050406030204" pitchFamily="18" charset="0"/>
                          </a:rPr>
                          <m:t>1</m:t>
                        </m:r>
                      </m:num>
                      <m:den>
                        <m:sSub>
                          <m:sSubPr>
                            <m:ctrlPr>
                              <a:rPr lang="vi-VN"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2</m:t>
                            </m:r>
                          </m:sub>
                        </m:sSub>
                      </m:den>
                    </m:f>
                    <m:r>
                      <a:rPr lang="en-US" sz="2000" b="0" i="1" smtClean="0">
                        <a:latin typeface="Cambria Math" panose="02040503050406030204" pitchFamily="18" charset="0"/>
                      </a:rPr>
                      <m:t>⇒</m:t>
                    </m:r>
                    <m:sSub>
                      <m:sSubPr>
                        <m:ctrlPr>
                          <a:rPr lang="vi-VN"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2</m:t>
                        </m:r>
                      </m:sub>
                    </m:sSub>
                    <m:r>
                      <a:rPr lang="en-US" sz="2000" b="0" i="1" smtClean="0">
                        <a:latin typeface="Cambria Math" panose="02040503050406030204" pitchFamily="18" charset="0"/>
                      </a:rPr>
                      <m:t>=150 (</m:t>
                    </m:r>
                    <m:r>
                      <a:rPr lang="en-US" sz="2000" b="0" i="1" smtClean="0">
                        <a:latin typeface="Cambria Math" panose="02040503050406030204" pitchFamily="18" charset="0"/>
                      </a:rPr>
                      <m:t>𝑐𝑚</m:t>
                    </m:r>
                    <m:r>
                      <a:rPr lang="en-US" sz="2000" b="0" i="1" smtClean="0">
                        <a:latin typeface="Cambria Math" panose="02040503050406030204" pitchFamily="18" charset="0"/>
                      </a:rPr>
                      <m:t>)</m:t>
                    </m:r>
                  </m:oMath>
                </a14:m>
                <a:endParaRPr lang="vi-VN" sz="2000"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E18598AA-9B0B-4878-BF2B-97EF45E7623F}"/>
                  </a:ext>
                </a:extLst>
              </p:cNvPr>
              <p:cNvSpPr txBox="1">
                <a:spLocks noRot="1" noChangeAspect="1" noMove="1" noResize="1" noEditPoints="1" noAdjustHandles="1" noChangeArrowheads="1" noChangeShapeType="1" noTextEdit="1"/>
              </p:cNvSpPr>
              <p:nvPr/>
            </p:nvSpPr>
            <p:spPr>
              <a:xfrm>
                <a:off x="1415616" y="2450236"/>
                <a:ext cx="10351363" cy="4118179"/>
              </a:xfrm>
              <a:prstGeom prst="rect">
                <a:avLst/>
              </a:prstGeom>
              <a:blipFill>
                <a:blip r:embed="rId2"/>
                <a:stretch>
                  <a:fillRect l="-589" t="-889"/>
                </a:stretch>
              </a:blipFill>
            </p:spPr>
            <p:txBody>
              <a:bodyPr/>
              <a:lstStyle/>
              <a:p>
                <a:r>
                  <a:rPr lang="vi-VN">
                    <a:noFill/>
                  </a:rPr>
                  <a:t> </a:t>
                </a:r>
              </a:p>
            </p:txBody>
          </p:sp>
        </mc:Fallback>
      </mc:AlternateContent>
    </p:spTree>
    <p:extLst>
      <p:ext uri="{BB962C8B-B14F-4D97-AF65-F5344CB8AC3E}">
        <p14:creationId xmlns:p14="http://schemas.microsoft.com/office/powerpoint/2010/main" val="69924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5" y="106529"/>
            <a:ext cx="10946907" cy="2343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An object is 50 cm to the left of a converging lens L1 of focal length 40 cm . A second converging lens L2 having a focal length of 60 cm, is located 300 cm to the right of the first lens L1 along the same optic axis</a:t>
            </a:r>
          </a:p>
          <a:p>
            <a:pPr marL="457200" indent="-457200">
              <a:buAutoNum type="alphaLcParenR"/>
            </a:pPr>
            <a:r>
              <a:rPr lang="en-US" sz="2000" dirty="0">
                <a:latin typeface="Times New Roman" panose="02020603050405020304" pitchFamily="18" charset="0"/>
                <a:cs typeface="Times New Roman" panose="02020603050405020304" pitchFamily="18" charset="0"/>
              </a:rPr>
              <a:t>Find the location of the first image formed by the lens L1. Is this image real or virtual ?</a:t>
            </a:r>
          </a:p>
          <a:p>
            <a:pPr marL="457200" indent="-457200">
              <a:buAutoNum type="alphaLcParenR"/>
            </a:pPr>
            <a:r>
              <a:rPr lang="en-US" sz="2000" dirty="0">
                <a:latin typeface="Times New Roman" panose="02020603050405020304" pitchFamily="18" charset="0"/>
                <a:cs typeface="Times New Roman" panose="02020603050405020304" pitchFamily="18" charset="0"/>
              </a:rPr>
              <a:t>Find the location of the final image produced by the combination of lenses L1 and L2. Draw a principal-ray diagram</a:t>
            </a:r>
          </a:p>
          <a:p>
            <a:pPr algn="r"/>
            <a:r>
              <a:rPr lang="en-US" sz="2000" dirty="0">
                <a:latin typeface="Times New Roman" panose="02020603050405020304" pitchFamily="18" charset="0"/>
                <a:cs typeface="Times New Roman" panose="02020603050405020304" pitchFamily="18" charset="0"/>
              </a:rPr>
              <a:t>[2018]</a:t>
            </a:r>
          </a:p>
        </p:txBody>
      </p:sp>
      <p:pic>
        <p:nvPicPr>
          <p:cNvPr id="4" name="Chỗ dành sẵn cho Nội dung 5">
            <a:extLst>
              <a:ext uri="{FF2B5EF4-FFF2-40B4-BE49-F238E27FC236}">
                <a16:creationId xmlns:a16="http://schemas.microsoft.com/office/drawing/2014/main" id="{27D88F88-89D4-404C-A105-E638DE42AE78}"/>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9002" y="2627790"/>
            <a:ext cx="10036839" cy="3713141"/>
          </a:xfrm>
          <a:prstGeom prst="rect">
            <a:avLst/>
          </a:prstGeom>
        </p:spPr>
      </p:pic>
    </p:spTree>
    <p:extLst>
      <p:ext uri="{BB962C8B-B14F-4D97-AF65-F5344CB8AC3E}">
        <p14:creationId xmlns:p14="http://schemas.microsoft.com/office/powerpoint/2010/main" val="20632968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209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An object is placed 12 cm to the left of a diverging lens of focal length 26 cm. A converging lens of focal length 12 cm is placed a distance d to the right of the diverging lens.</a:t>
            </a:r>
          </a:p>
          <a:p>
            <a:pPr marL="457200" indent="-457200">
              <a:buAutoNum type="alphaLcParenR"/>
            </a:pPr>
            <a:r>
              <a:rPr lang="en-US" sz="2000" dirty="0">
                <a:latin typeface="Times New Roman" panose="02020603050405020304" pitchFamily="18" charset="0"/>
                <a:cs typeface="Times New Roman" panose="02020603050405020304" pitchFamily="18" charset="0"/>
              </a:rPr>
              <a:t>Find the distance d so that the final image is infinitely far away to the right</a:t>
            </a:r>
          </a:p>
          <a:p>
            <a:pPr marL="457200" indent="-457200">
              <a:buAutoNum type="alphaLcParenR"/>
            </a:pPr>
            <a:r>
              <a:rPr lang="en-US" sz="2000" dirty="0">
                <a:latin typeface="Times New Roman" panose="02020603050405020304" pitchFamily="18" charset="0"/>
                <a:cs typeface="Times New Roman" panose="02020603050405020304" pitchFamily="18" charset="0"/>
              </a:rPr>
              <a:t>Construct a ray diagram for this arrangement</a:t>
            </a:r>
          </a:p>
          <a:p>
            <a:pPr algn="r"/>
            <a:r>
              <a:rPr lang="en-US" sz="2000" dirty="0">
                <a:latin typeface="Times New Roman" panose="02020603050405020304" pitchFamily="18" charset="0"/>
                <a:cs typeface="Times New Roman" panose="02020603050405020304" pitchFamily="18" charset="0"/>
              </a:rPr>
              <a:t>[November – 2018] </a:t>
            </a: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E887354C-840E-4009-8BE4-627246E0A4AB}"/>
                  </a:ext>
                </a:extLst>
              </p:cNvPr>
              <p:cNvSpPr txBox="1"/>
              <p:nvPr/>
            </p:nvSpPr>
            <p:spPr>
              <a:xfrm>
                <a:off x="1358283" y="2610035"/>
                <a:ext cx="10591061" cy="3810402"/>
              </a:xfrm>
              <a:prstGeom prst="rect">
                <a:avLst/>
              </a:prstGeom>
              <a:noFill/>
            </p:spPr>
            <p:txBody>
              <a:bodyPr wrap="square" rtlCol="0">
                <a:spAutoFit/>
              </a:bodyPr>
              <a:lstStyle/>
              <a:p>
                <a:pPr lvl="0"/>
                <a:r>
                  <a:rPr lang="en-US"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Thin-lens equation for lens 1:</a:t>
                </a:r>
                <a:endParaRPr lang="vi-VN"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
                        <m:fPr>
                          <m:ctrlPr>
                            <a:rPr lang="vi-VN" sz="2000" i="1">
                              <a:latin typeface="Cambria Math" panose="02040503050406030204" pitchFamily="18" charset="0"/>
                            </a:rPr>
                          </m:ctrlPr>
                        </m:fPr>
                        <m:num>
                          <m:r>
                            <a:rPr lang="en-US" sz="2000" i="1">
                              <a:latin typeface="Cambria Math" panose="02040503050406030204" pitchFamily="18" charset="0"/>
                            </a:rPr>
                            <m:t>1</m:t>
                          </m:r>
                        </m:num>
                        <m:den>
                          <m:sSub>
                            <m:sSubPr>
                              <m:ctrlPr>
                                <a:rPr lang="vi-VN"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m:t>
                              </m:r>
                            </m:sub>
                          </m:sSub>
                        </m:den>
                      </m:f>
                      <m:r>
                        <a:rPr lang="en-US" sz="2000" i="1">
                          <a:latin typeface="Cambria Math" panose="02040503050406030204" pitchFamily="18" charset="0"/>
                        </a:rPr>
                        <m:t>= </m:t>
                      </m:r>
                      <m:f>
                        <m:fPr>
                          <m:ctrlPr>
                            <a:rPr lang="vi-VN" sz="2000" i="1">
                              <a:latin typeface="Cambria Math" panose="02040503050406030204" pitchFamily="18" charset="0"/>
                            </a:rPr>
                          </m:ctrlPr>
                        </m:fPr>
                        <m:num>
                          <m:r>
                            <a:rPr lang="en-US" sz="2000" i="1">
                              <a:latin typeface="Cambria Math" panose="02040503050406030204" pitchFamily="18" charset="0"/>
                            </a:rPr>
                            <m:t>1</m:t>
                          </m:r>
                        </m:num>
                        <m:den>
                          <m:sSub>
                            <m:sSubPr>
                              <m:ctrlPr>
                                <a:rPr lang="vi-VN"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m:t>
                              </m:r>
                            </m:sub>
                          </m:sSub>
                        </m:den>
                      </m:f>
                      <m:r>
                        <a:rPr lang="en-US" sz="2000" i="1">
                          <a:latin typeface="Cambria Math" panose="02040503050406030204" pitchFamily="18" charset="0"/>
                        </a:rPr>
                        <m:t>+ </m:t>
                      </m:r>
                      <m:f>
                        <m:fPr>
                          <m:ctrlPr>
                            <a:rPr lang="vi-VN" sz="2000" i="1">
                              <a:latin typeface="Cambria Math" panose="02040503050406030204" pitchFamily="18" charset="0"/>
                            </a:rPr>
                          </m:ctrlPr>
                        </m:fPr>
                        <m:num>
                          <m:r>
                            <a:rPr lang="en-US" sz="2000" i="1">
                              <a:latin typeface="Cambria Math" panose="02040503050406030204" pitchFamily="18" charset="0"/>
                            </a:rPr>
                            <m:t>1</m:t>
                          </m:r>
                        </m:num>
                        <m:den>
                          <m:sSub>
                            <m:sSubPr>
                              <m:ctrlPr>
                                <a:rPr lang="vi-VN"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1</m:t>
                              </m:r>
                            </m:sub>
                          </m:sSub>
                        </m:den>
                      </m:f>
                    </m:oMath>
                  </m:oMathPara>
                </a14:m>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sym typeface="Wingdings" panose="05000000000000000000" pitchFamily="2" charset="2"/>
                  </a:rPr>
                  <a:t></a:t>
                </a:r>
                <a14:m>
                  <m:oMath xmlns:m="http://schemas.openxmlformats.org/officeDocument/2006/math">
                    <m:f>
                      <m:fPr>
                        <m:ctrlPr>
                          <a:rPr lang="en-US" sz="2000" i="1" smtClean="0">
                            <a:latin typeface="Cambria Math" panose="02040503050406030204" pitchFamily="18" charset="0"/>
                            <a:cs typeface="Times New Roman" panose="02020603050405020304" pitchFamily="18" charset="0"/>
                            <a:sym typeface="Wingdings" panose="05000000000000000000" pitchFamily="2" charset="2"/>
                          </a:rPr>
                        </m:ctrlPr>
                      </m:fPr>
                      <m:num>
                        <m:r>
                          <a:rPr lang="en-US" sz="2000" b="0" i="1" smtClean="0">
                            <a:latin typeface="Cambria Math" panose="02040503050406030204" pitchFamily="18" charset="0"/>
                            <a:cs typeface="Times New Roman" panose="02020603050405020304" pitchFamily="18" charset="0"/>
                            <a:sym typeface="Wingdings" panose="05000000000000000000" pitchFamily="2" charset="2"/>
                          </a:rPr>
                          <m:t>1</m:t>
                        </m:r>
                      </m:num>
                      <m:den>
                        <m:r>
                          <a:rPr lang="en-US" sz="2000" b="0" i="1" smtClean="0">
                            <a:latin typeface="Cambria Math" panose="02040503050406030204" pitchFamily="18" charset="0"/>
                            <a:cs typeface="Times New Roman" panose="02020603050405020304" pitchFamily="18" charset="0"/>
                            <a:sym typeface="Wingdings" panose="05000000000000000000" pitchFamily="2" charset="2"/>
                          </a:rPr>
                          <m:t>−</m:t>
                        </m:r>
                        <m:r>
                          <a:rPr lang="en-US" sz="2000" b="0" i="1" smtClean="0">
                            <a:latin typeface="Cambria Math" panose="02040503050406030204" pitchFamily="18" charset="0"/>
                            <a:cs typeface="Times New Roman" panose="02020603050405020304" pitchFamily="18" charset="0"/>
                            <a:sym typeface="Wingdings" panose="05000000000000000000" pitchFamily="2" charset="2"/>
                          </a:rPr>
                          <m:t>26</m:t>
                        </m:r>
                      </m:den>
                    </m:f>
                    <m:r>
                      <a:rPr lang="en-US" sz="2000" b="0" i="1" smtClean="0">
                        <a:latin typeface="Cambria Math" panose="02040503050406030204" pitchFamily="18" charset="0"/>
                        <a:cs typeface="Times New Roman" panose="02020603050405020304" pitchFamily="18" charset="0"/>
                        <a:sym typeface="Wingdings" panose="05000000000000000000" pitchFamily="2" charset="2"/>
                      </a:rPr>
                      <m:t>= </m:t>
                    </m:r>
                    <m:f>
                      <m:fPr>
                        <m:ctrlPr>
                          <a:rPr lang="en-US" sz="2000" b="0" i="1" smtClean="0">
                            <a:latin typeface="Cambria Math" panose="02040503050406030204" pitchFamily="18" charset="0"/>
                            <a:cs typeface="Times New Roman" panose="02020603050405020304" pitchFamily="18" charset="0"/>
                            <a:sym typeface="Wingdings" panose="05000000000000000000" pitchFamily="2" charset="2"/>
                          </a:rPr>
                        </m:ctrlPr>
                      </m:fPr>
                      <m:num>
                        <m:r>
                          <a:rPr lang="en-US" sz="2000" b="0" i="1" smtClean="0">
                            <a:latin typeface="Cambria Math" panose="02040503050406030204" pitchFamily="18" charset="0"/>
                            <a:cs typeface="Times New Roman" panose="02020603050405020304" pitchFamily="18" charset="0"/>
                            <a:sym typeface="Wingdings" panose="05000000000000000000" pitchFamily="2" charset="2"/>
                          </a:rPr>
                          <m:t>1</m:t>
                        </m:r>
                      </m:num>
                      <m:den>
                        <m:r>
                          <a:rPr lang="en-US" sz="2000" b="0" i="1" smtClean="0">
                            <a:latin typeface="Cambria Math" panose="02040503050406030204" pitchFamily="18" charset="0"/>
                            <a:cs typeface="Times New Roman" panose="02020603050405020304" pitchFamily="18" charset="0"/>
                            <a:sym typeface="Wingdings" panose="05000000000000000000" pitchFamily="2" charset="2"/>
                          </a:rPr>
                          <m:t>12</m:t>
                        </m:r>
                      </m:den>
                    </m:f>
                    <m:r>
                      <a:rPr lang="en-US" sz="2000" b="0" i="1" smtClean="0">
                        <a:latin typeface="Cambria Math" panose="02040503050406030204" pitchFamily="18" charset="0"/>
                        <a:cs typeface="Times New Roman" panose="02020603050405020304" pitchFamily="18" charset="0"/>
                        <a:sym typeface="Wingdings" panose="05000000000000000000" pitchFamily="2" charset="2"/>
                      </a:rPr>
                      <m:t>+</m:t>
                    </m:r>
                    <m:f>
                      <m:fPr>
                        <m:ctrlPr>
                          <a:rPr lang="vi-VN" sz="2000" i="1">
                            <a:latin typeface="Cambria Math" panose="02040503050406030204" pitchFamily="18" charset="0"/>
                          </a:rPr>
                        </m:ctrlPr>
                      </m:fPr>
                      <m:num>
                        <m:r>
                          <a:rPr lang="en-US" sz="2000" i="1">
                            <a:latin typeface="Cambria Math" panose="02040503050406030204" pitchFamily="18" charset="0"/>
                          </a:rPr>
                          <m:t>1</m:t>
                        </m:r>
                      </m:num>
                      <m:den>
                        <m:sSub>
                          <m:sSubPr>
                            <m:ctrlPr>
                              <a:rPr lang="vi-VN"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1</m:t>
                            </m:r>
                          </m:sub>
                        </m:sSub>
                      </m:den>
                    </m:f>
                    <m:r>
                      <a:rPr lang="en-US" sz="2000" b="0" i="1" smtClean="0">
                        <a:latin typeface="Cambria Math" panose="02040503050406030204" pitchFamily="18" charset="0"/>
                      </a:rPr>
                      <m:t>⇒</m:t>
                    </m:r>
                    <m:sSub>
                      <m:sSubPr>
                        <m:ctrlPr>
                          <a:rPr lang="vi-VN"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8</m:t>
                    </m:r>
                    <m:r>
                      <a:rPr lang="en-US" sz="2000" b="0" i="1" smtClean="0">
                        <a:latin typeface="Cambria Math" panose="02040503050406030204" pitchFamily="18" charset="0"/>
                      </a:rPr>
                      <m:t>,</m:t>
                    </m:r>
                    <m:r>
                      <a:rPr lang="en-US" sz="2000" b="0" i="1" smtClean="0">
                        <a:latin typeface="Cambria Math" panose="02040503050406030204" pitchFamily="18" charset="0"/>
                      </a:rPr>
                      <m:t>21</m:t>
                    </m:r>
                    <m:r>
                      <a:rPr lang="en-US" sz="2000" b="0" i="1" smtClean="0">
                        <a:latin typeface="Cambria Math" panose="02040503050406030204" pitchFamily="18" charset="0"/>
                      </a:rPr>
                      <m:t> (</m:t>
                    </m:r>
                    <m:r>
                      <a:rPr lang="en-US" sz="2000" b="0" i="1" smtClean="0">
                        <a:latin typeface="Cambria Math" panose="02040503050406030204" pitchFamily="18" charset="0"/>
                      </a:rPr>
                      <m:t>𝑐𝑚</m:t>
                    </m:r>
                    <m:r>
                      <a:rPr lang="en-US" sz="2000" b="0" i="1" smtClean="0">
                        <a:latin typeface="Cambria Math" panose="02040503050406030204" pitchFamily="18" charset="0"/>
                      </a:rPr>
                      <m:t>)</m:t>
                    </m:r>
                  </m:oMath>
                </a14:m>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Thin-lens equation for lens 2:</a:t>
                </a:r>
                <a:endParaRPr lang="vi-VN" sz="20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f>
                        <m:fPr>
                          <m:ctrlPr>
                            <a:rPr lang="vi-VN" sz="2000" i="1">
                              <a:latin typeface="Cambria Math" panose="02040503050406030204" pitchFamily="18" charset="0"/>
                            </a:rPr>
                          </m:ctrlPr>
                        </m:fPr>
                        <m:num>
                          <m:r>
                            <a:rPr lang="en-US" sz="2000" i="1">
                              <a:latin typeface="Cambria Math" panose="02040503050406030204" pitchFamily="18" charset="0"/>
                            </a:rPr>
                            <m:t>1</m:t>
                          </m:r>
                        </m:num>
                        <m:den>
                          <m:sSub>
                            <m:sSubPr>
                              <m:ctrlPr>
                                <a:rPr lang="vi-VN"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2</m:t>
                              </m:r>
                            </m:sub>
                          </m:sSub>
                        </m:den>
                      </m:f>
                      <m:r>
                        <a:rPr lang="en-US" sz="2000" i="1">
                          <a:latin typeface="Cambria Math" panose="02040503050406030204" pitchFamily="18" charset="0"/>
                        </a:rPr>
                        <m:t>= </m:t>
                      </m:r>
                      <m:f>
                        <m:fPr>
                          <m:ctrlPr>
                            <a:rPr lang="vi-VN" sz="2000" i="1">
                              <a:latin typeface="Cambria Math" panose="02040503050406030204" pitchFamily="18" charset="0"/>
                            </a:rPr>
                          </m:ctrlPr>
                        </m:fPr>
                        <m:num>
                          <m:r>
                            <a:rPr lang="en-US" sz="2000" i="1">
                              <a:latin typeface="Cambria Math" panose="02040503050406030204" pitchFamily="18" charset="0"/>
                            </a:rPr>
                            <m:t>1</m:t>
                          </m:r>
                        </m:num>
                        <m:den>
                          <m:sSub>
                            <m:sSubPr>
                              <m:ctrlPr>
                                <a:rPr lang="vi-VN"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2</m:t>
                              </m:r>
                            </m:sub>
                          </m:sSub>
                        </m:den>
                      </m:f>
                      <m:r>
                        <a:rPr lang="en-US" sz="2000" i="1">
                          <a:latin typeface="Cambria Math" panose="02040503050406030204" pitchFamily="18" charset="0"/>
                        </a:rPr>
                        <m:t>+ </m:t>
                      </m:r>
                      <m:f>
                        <m:fPr>
                          <m:ctrlPr>
                            <a:rPr lang="vi-VN" sz="2000" i="1">
                              <a:latin typeface="Cambria Math" panose="02040503050406030204" pitchFamily="18" charset="0"/>
                            </a:rPr>
                          </m:ctrlPr>
                        </m:fPr>
                        <m:num>
                          <m:r>
                            <a:rPr lang="en-US" sz="2000" i="1">
                              <a:latin typeface="Cambria Math" panose="02040503050406030204" pitchFamily="18" charset="0"/>
                            </a:rPr>
                            <m:t>1</m:t>
                          </m:r>
                        </m:num>
                        <m:den>
                          <m:sSub>
                            <m:sSubPr>
                              <m:ctrlPr>
                                <a:rPr lang="vi-VN"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2</m:t>
                              </m:r>
                            </m:sub>
                          </m:sSub>
                        </m:den>
                      </m:f>
                    </m:oMath>
                  </m:oMathPara>
                </a14:m>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Since </a:t>
                </a:r>
                <a14:m>
                  <m:oMath xmlns:m="http://schemas.openxmlformats.org/officeDocument/2006/math">
                    <m:sSub>
                      <m:sSubPr>
                        <m:ctrlPr>
                          <a:rPr lang="vi-VN"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f>
                      <m:fPr>
                        <m:ctrlPr>
                          <a:rPr lang="vi-VN" sz="2000" i="1">
                            <a:latin typeface="Cambria Math" panose="02040503050406030204" pitchFamily="18" charset="0"/>
                          </a:rPr>
                        </m:ctrlPr>
                      </m:fPr>
                      <m:num>
                        <m:r>
                          <a:rPr lang="en-US" sz="2000" i="1">
                            <a:latin typeface="Cambria Math" panose="02040503050406030204" pitchFamily="18" charset="0"/>
                          </a:rPr>
                          <m:t>1</m:t>
                        </m:r>
                      </m:num>
                      <m:den>
                        <m:sSub>
                          <m:sSubPr>
                            <m:ctrlPr>
                              <a:rPr lang="vi-VN"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2</m:t>
                            </m:r>
                          </m:sub>
                        </m:sSub>
                      </m:den>
                    </m:f>
                    <m:r>
                      <a:rPr lang="en-US" sz="2000" i="1">
                        <a:latin typeface="Cambria Math" panose="02040503050406030204" pitchFamily="18" charset="0"/>
                      </a:rPr>
                      <m:t>= </m:t>
                    </m:r>
                    <m:f>
                      <m:fPr>
                        <m:ctrlPr>
                          <a:rPr lang="vi-VN" sz="2000" i="1">
                            <a:latin typeface="Cambria Math" panose="02040503050406030204" pitchFamily="18" charset="0"/>
                          </a:rPr>
                        </m:ctrlPr>
                      </m:fPr>
                      <m:num>
                        <m:r>
                          <a:rPr lang="en-US" sz="2000" i="1">
                            <a:latin typeface="Cambria Math" panose="02040503050406030204" pitchFamily="18" charset="0"/>
                          </a:rPr>
                          <m:t>1</m:t>
                        </m:r>
                      </m:num>
                      <m:den>
                        <m:sSub>
                          <m:sSubPr>
                            <m:ctrlPr>
                              <a:rPr lang="vi-VN"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2</m:t>
                            </m:r>
                          </m:sub>
                        </m:sSub>
                      </m:den>
                    </m:f>
                    <m:r>
                      <a:rPr lang="en-US" sz="2000" b="0" i="1" smtClean="0">
                        <a:latin typeface="Cambria Math" panose="02040503050406030204" pitchFamily="18" charset="0"/>
                      </a:rPr>
                      <m:t>⇒</m:t>
                    </m:r>
                    <m:sSub>
                      <m:sSubPr>
                        <m:ctrlPr>
                          <a:rPr lang="vi-VN"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2</m:t>
                        </m:r>
                      </m:sub>
                    </m:sSub>
                    <m:r>
                      <a:rPr lang="en-US" sz="2000" b="0" i="1" smtClean="0">
                        <a:latin typeface="Cambria Math" panose="02040503050406030204" pitchFamily="18" charset="0"/>
                      </a:rPr>
                      <m:t>=</m:t>
                    </m:r>
                    <m:sSub>
                      <m:sSubPr>
                        <m:ctrlPr>
                          <a:rPr lang="vi-VN"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12</m:t>
                    </m:r>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𝑐𝑚</m:t>
                        </m:r>
                      </m:e>
                    </m:d>
                  </m:oMath>
                </a14:m>
                <a:endParaRPr lang="en-US" sz="2000" b="0" dirty="0">
                  <a:latin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 distance between lens 1 and lens 2:</a:t>
                </a:r>
              </a:p>
              <a:p>
                <a:pPr lvl="0"/>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𝑑</m:t>
                      </m:r>
                      <m:r>
                        <a:rPr lang="en-US" sz="2000" i="1">
                          <a:latin typeface="Cambria Math" panose="02040503050406030204" pitchFamily="18" charset="0"/>
                        </a:rPr>
                        <m:t>=</m:t>
                      </m:r>
                      <m:sSub>
                        <m:sSubPr>
                          <m:ctrlPr>
                            <a:rPr lang="vi-VN"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vi-VN"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8</m:t>
                      </m:r>
                      <m:r>
                        <a:rPr lang="en-US" sz="2000" b="0" i="1" smtClean="0">
                          <a:latin typeface="Cambria Math" panose="02040503050406030204" pitchFamily="18" charset="0"/>
                        </a:rPr>
                        <m:t>,</m:t>
                      </m:r>
                      <m:r>
                        <a:rPr lang="en-US" sz="2000" b="0" i="1" smtClean="0">
                          <a:latin typeface="Cambria Math" panose="02040503050406030204" pitchFamily="18" charset="0"/>
                        </a:rPr>
                        <m:t>21</m:t>
                      </m:r>
                      <m:r>
                        <a:rPr lang="en-US" sz="2000" b="0" i="1" smtClean="0">
                          <a:latin typeface="Cambria Math" panose="02040503050406030204" pitchFamily="18" charset="0"/>
                        </a:rPr>
                        <m:t>+</m:t>
                      </m:r>
                      <m:r>
                        <a:rPr lang="en-US" sz="2000" b="0" i="1" smtClean="0">
                          <a:latin typeface="Cambria Math" panose="02040503050406030204" pitchFamily="18" charset="0"/>
                        </a:rPr>
                        <m:t>12</m:t>
                      </m:r>
                      <m:r>
                        <a:rPr lang="en-US" sz="2000" b="0" i="1" smtClean="0">
                          <a:latin typeface="Cambria Math" panose="02040503050406030204" pitchFamily="18" charset="0"/>
                        </a:rPr>
                        <m:t>=</m:t>
                      </m:r>
                      <m:r>
                        <a:rPr lang="en-US" sz="2000" b="0" i="1" smtClean="0">
                          <a:latin typeface="Cambria Math" panose="02040503050406030204" pitchFamily="18" charset="0"/>
                        </a:rPr>
                        <m:t>3</m:t>
                      </m:r>
                      <m:r>
                        <a:rPr lang="en-US" sz="2000" b="0" i="1" smtClean="0">
                          <a:latin typeface="Cambria Math" panose="02040503050406030204" pitchFamily="18" charset="0"/>
                        </a:rPr>
                        <m:t>,</m:t>
                      </m:r>
                      <m:r>
                        <a:rPr lang="en-US" sz="2000" b="0" i="1" smtClean="0">
                          <a:latin typeface="Cambria Math" panose="02040503050406030204" pitchFamily="18" charset="0"/>
                        </a:rPr>
                        <m:t>79</m:t>
                      </m:r>
                      <m:r>
                        <a:rPr lang="en-US" sz="2000" b="0" i="1" smtClean="0">
                          <a:latin typeface="Cambria Math" panose="02040503050406030204" pitchFamily="18" charset="0"/>
                        </a:rPr>
                        <m:t> (</m:t>
                      </m:r>
                      <m:r>
                        <a:rPr lang="en-US" sz="2000" b="0" i="1" smtClean="0">
                          <a:latin typeface="Cambria Math" panose="02040503050406030204" pitchFamily="18" charset="0"/>
                        </a:rPr>
                        <m:t>𝑐𝑚</m:t>
                      </m:r>
                      <m:r>
                        <a:rPr lang="en-US" sz="2000" b="0" i="1" smtClean="0">
                          <a:latin typeface="Cambria Math" panose="02040503050406030204" pitchFamily="18" charset="0"/>
                        </a:rPr>
                        <m:t>)</m:t>
                      </m:r>
                    </m:oMath>
                  </m:oMathPara>
                </a14:m>
                <a:endParaRPr lang="vi-VN" sz="2000"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E887354C-840E-4009-8BE4-627246E0A4AB}"/>
                  </a:ext>
                </a:extLst>
              </p:cNvPr>
              <p:cNvSpPr txBox="1">
                <a:spLocks noRot="1" noChangeAspect="1" noMove="1" noResize="1" noEditPoints="1" noAdjustHandles="1" noChangeArrowheads="1" noChangeShapeType="1" noTextEdit="1"/>
              </p:cNvSpPr>
              <p:nvPr/>
            </p:nvSpPr>
            <p:spPr>
              <a:xfrm>
                <a:off x="1358283" y="2610035"/>
                <a:ext cx="10591061" cy="3810402"/>
              </a:xfrm>
              <a:prstGeom prst="rect">
                <a:avLst/>
              </a:prstGeom>
              <a:blipFill>
                <a:blip r:embed="rId2"/>
                <a:stretch>
                  <a:fillRect l="-633" t="-800"/>
                </a:stretch>
              </a:blipFill>
            </p:spPr>
            <p:txBody>
              <a:bodyPr/>
              <a:lstStyle/>
              <a:p>
                <a:r>
                  <a:rPr lang="vi-VN">
                    <a:noFill/>
                  </a:rPr>
                  <a:t> </a:t>
                </a:r>
              </a:p>
            </p:txBody>
          </p:sp>
        </mc:Fallback>
      </mc:AlternateContent>
    </p:spTree>
    <p:extLst>
      <p:ext uri="{BB962C8B-B14F-4D97-AF65-F5344CB8AC3E}">
        <p14:creationId xmlns:p14="http://schemas.microsoft.com/office/powerpoint/2010/main" val="345197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209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An object is placed 12 cm to the left of a diverging lens of focal length 26 cm. A converging lens of focal length 12 cm is placed a distance d to the right of the diverging lens.</a:t>
            </a:r>
          </a:p>
          <a:p>
            <a:pPr marL="457200" indent="-457200">
              <a:buAutoNum type="alphaLcParenR"/>
            </a:pPr>
            <a:r>
              <a:rPr lang="en-US" sz="2000" dirty="0">
                <a:latin typeface="Times New Roman" panose="02020603050405020304" pitchFamily="18" charset="0"/>
                <a:cs typeface="Times New Roman" panose="02020603050405020304" pitchFamily="18" charset="0"/>
              </a:rPr>
              <a:t>Find the distance d so that the final image is infinitely far away to the right</a:t>
            </a:r>
          </a:p>
          <a:p>
            <a:pPr marL="457200" indent="-457200">
              <a:buAutoNum type="alphaLcParenR"/>
            </a:pPr>
            <a:r>
              <a:rPr lang="en-US" sz="2000" dirty="0">
                <a:latin typeface="Times New Roman" panose="02020603050405020304" pitchFamily="18" charset="0"/>
                <a:cs typeface="Times New Roman" panose="02020603050405020304" pitchFamily="18" charset="0"/>
              </a:rPr>
              <a:t>Construct a ray diagram for this arrangement</a:t>
            </a:r>
          </a:p>
          <a:p>
            <a:pPr algn="r"/>
            <a:r>
              <a:rPr lang="en-US" sz="2000" dirty="0">
                <a:latin typeface="Times New Roman" panose="02020603050405020304" pitchFamily="18" charset="0"/>
                <a:cs typeface="Times New Roman" panose="02020603050405020304" pitchFamily="18" charset="0"/>
              </a:rPr>
              <a:t>[November – 2018] </a:t>
            </a:r>
          </a:p>
        </p:txBody>
      </p:sp>
      <p:pic>
        <p:nvPicPr>
          <p:cNvPr id="4" name="Hình ảnh 3">
            <a:extLst>
              <a:ext uri="{FF2B5EF4-FFF2-40B4-BE49-F238E27FC236}">
                <a16:creationId xmlns:a16="http://schemas.microsoft.com/office/drawing/2014/main" id="{F63525B5-C7DD-4C2F-B018-DC5B0B0BE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0047" y="2201661"/>
            <a:ext cx="6192014" cy="4645677"/>
          </a:xfrm>
          <a:prstGeom prst="rect">
            <a:avLst/>
          </a:prstGeom>
        </p:spPr>
      </p:pic>
    </p:spTree>
    <p:extLst>
      <p:ext uri="{BB962C8B-B14F-4D97-AF65-F5344CB8AC3E}">
        <p14:creationId xmlns:p14="http://schemas.microsoft.com/office/powerpoint/2010/main" val="10081097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êu đề 5">
            <a:extLst>
              <a:ext uri="{FF2B5EF4-FFF2-40B4-BE49-F238E27FC236}">
                <a16:creationId xmlns:a16="http://schemas.microsoft.com/office/drawing/2014/main" id="{23F21BF9-A5F6-41FB-A543-09C895EA9BC3}"/>
              </a:ext>
            </a:extLst>
          </p:cNvPr>
          <p:cNvSpPr>
            <a:spLocks noGrp="1"/>
          </p:cNvSpPr>
          <p:nvPr>
            <p:ph type="title"/>
          </p:nvPr>
        </p:nvSpPr>
        <p:spPr>
          <a:xfrm>
            <a:off x="765024" y="1215303"/>
            <a:ext cx="9612971" cy="2852737"/>
          </a:xfrm>
        </p:spPr>
        <p:txBody>
          <a:bodyPr/>
          <a:lstStyle/>
          <a:p>
            <a:r>
              <a:rPr lang="vi-VN" dirty="0" err="1">
                <a:latin typeface="Times New Roman" panose="02020603050405020304" pitchFamily="18" charset="0"/>
                <a:cs typeface="Times New Roman" panose="02020603050405020304" pitchFamily="18" charset="0"/>
              </a:rPr>
              <a:t>review</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8427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5" y="106530"/>
            <a:ext cx="10955785" cy="19708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Two loudspeaker, A and B, are driven by the same amplifier and emits a sinusoidal wave in phase. Speaker B is 12m to the right of speaker A. The frequency of the waves emitted by each speaker is 688Hz. You are standing between the speakers, along the line connecting them, and are at a point of constructive interference. How far must you walk toward speaker B to move to a point of destructive interference ?</a:t>
            </a:r>
          </a:p>
          <a:p>
            <a:pPr algn="r"/>
            <a:r>
              <a:rPr lang="en-US" sz="2000" dirty="0">
                <a:latin typeface="Times New Roman" panose="02020603050405020304" pitchFamily="18" charset="0"/>
                <a:cs typeface="Times New Roman" panose="02020603050405020304" pitchFamily="18" charset="0"/>
              </a:rPr>
              <a:t>[July – 2014]</a:t>
            </a:r>
          </a:p>
        </p:txBody>
      </p:sp>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FADB9CB9-50F6-46C9-8879-573DF5B35E7A}"/>
                  </a:ext>
                </a:extLst>
              </p:cNvPr>
              <p:cNvSpPr txBox="1"/>
              <p:nvPr/>
            </p:nvSpPr>
            <p:spPr>
              <a:xfrm>
                <a:off x="1270986" y="2077376"/>
                <a:ext cx="9650027" cy="5058885"/>
              </a:xfrm>
              <a:prstGeom prst="rect">
                <a:avLst/>
              </a:prstGeom>
              <a:noFill/>
            </p:spPr>
            <p:txBody>
              <a:bodyPr wrap="square" rtlCol="0">
                <a:spAutoFit/>
              </a:bodyPr>
              <a:lstStyle/>
              <a:p>
                <a:r>
                  <a:rPr lang="vi-VN" sz="2000" dirty="0">
                    <a:latin typeface="Times New Roman" panose="02020603050405020304" pitchFamily="18" charset="0"/>
                    <a:cs typeface="Times New Roman" panose="02020603050405020304" pitchFamily="18" charset="0"/>
                  </a:rPr>
                  <a:t>The </a:t>
                </a:r>
                <a:r>
                  <a:rPr lang="vi-VN" sz="2000" dirty="0" err="1">
                    <a:latin typeface="Times New Roman" panose="02020603050405020304" pitchFamily="18" charset="0"/>
                    <a:cs typeface="Times New Roman" panose="02020603050405020304" pitchFamily="18" charset="0"/>
                  </a:rPr>
                  <a:t>wavelength</a:t>
                </a:r>
                <a:r>
                  <a:rPr lang="vi-VN" sz="2000" dirty="0">
                    <a:latin typeface="Times New Roman" panose="02020603050405020304" pitchFamily="18" charset="0"/>
                    <a:cs typeface="Times New Roman" panose="02020603050405020304" pitchFamily="18" charset="0"/>
                  </a:rPr>
                  <a:t>:</a:t>
                </a:r>
                <a14:m>
                  <m:oMath xmlns:m="http://schemas.openxmlformats.org/officeDocument/2006/math">
                    <m:r>
                      <a:rPr lang="vi-VN" sz="2000" i="1">
                        <a:latin typeface="Cambria Math" panose="02040503050406030204" pitchFamily="18" charset="0"/>
                      </a:rPr>
                      <m:t>𝜆</m:t>
                    </m:r>
                    <m:r>
                      <a:rPr lang="vi-VN" sz="2000" i="1">
                        <a:latin typeface="Cambria Math" panose="02040503050406030204" pitchFamily="18" charset="0"/>
                      </a:rPr>
                      <m:t>=</m:t>
                    </m:r>
                    <m:f>
                      <m:fPr>
                        <m:ctrlPr>
                          <a:rPr lang="vi-VN" sz="2000" i="1">
                            <a:latin typeface="Cambria Math" panose="02040503050406030204" pitchFamily="18" charset="0"/>
                          </a:rPr>
                        </m:ctrlPr>
                      </m:fPr>
                      <m:num>
                        <m:r>
                          <a:rPr lang="vi-VN" sz="2000" i="1">
                            <a:latin typeface="Cambria Math" panose="02040503050406030204" pitchFamily="18" charset="0"/>
                          </a:rPr>
                          <m:t>𝑣</m:t>
                        </m:r>
                      </m:num>
                      <m:den>
                        <m:r>
                          <a:rPr lang="vi-VN" sz="2000" i="1">
                            <a:latin typeface="Cambria Math" panose="02040503050406030204" pitchFamily="18" charset="0"/>
                          </a:rPr>
                          <m:t>𝑓</m:t>
                        </m:r>
                      </m:den>
                    </m:f>
                    <m:r>
                      <a:rPr lang="vi-VN" sz="2000" i="1">
                        <a:latin typeface="Cambria Math" panose="02040503050406030204" pitchFamily="18" charset="0"/>
                      </a:rPr>
                      <m:t>=</m:t>
                    </m:r>
                    <m:f>
                      <m:fPr>
                        <m:ctrlPr>
                          <a:rPr lang="vi-VN" sz="2000" i="1">
                            <a:latin typeface="Cambria Math" panose="02040503050406030204" pitchFamily="18" charset="0"/>
                          </a:rPr>
                        </m:ctrlPr>
                      </m:fPr>
                      <m:num>
                        <m:r>
                          <a:rPr lang="vi-VN" sz="2000" i="1">
                            <a:latin typeface="Cambria Math" panose="02040503050406030204" pitchFamily="18" charset="0"/>
                          </a:rPr>
                          <m:t>343</m:t>
                        </m:r>
                      </m:num>
                      <m:den>
                        <m:r>
                          <a:rPr lang="vi-VN" sz="2000" b="0" i="1" smtClean="0">
                            <a:latin typeface="Cambria Math" panose="02040503050406030204" pitchFamily="18" charset="0"/>
                          </a:rPr>
                          <m:t>688</m:t>
                        </m:r>
                      </m:den>
                    </m:f>
                    <m:r>
                      <a:rPr lang="vi-VN" sz="2000" i="1">
                        <a:latin typeface="Cambria Math" panose="02040503050406030204" pitchFamily="18" charset="0"/>
                      </a:rPr>
                      <m:t>=</m:t>
                    </m:r>
                    <m:r>
                      <a:rPr lang="vi-VN" sz="2000" b="0" i="1" smtClean="0">
                        <a:latin typeface="Cambria Math" panose="02040503050406030204" pitchFamily="18" charset="0"/>
                      </a:rPr>
                      <m:t>0,4985</m:t>
                    </m:r>
                    <m:r>
                      <a:rPr lang="vi-VN" sz="2000" i="1">
                        <a:latin typeface="Cambria Math" panose="02040503050406030204" pitchFamily="18" charset="0"/>
                      </a:rPr>
                      <m:t>(</m:t>
                    </m:r>
                    <m:r>
                      <a:rPr lang="vi-VN" sz="2000" i="1">
                        <a:latin typeface="Cambria Math" panose="02040503050406030204" pitchFamily="18" charset="0"/>
                      </a:rPr>
                      <m:t>𝑚</m:t>
                    </m:r>
                    <m:r>
                      <a:rPr lang="vi-VN" sz="2000" i="1">
                        <a:latin typeface="Cambria Math" panose="02040503050406030204" pitchFamily="18" charset="0"/>
                      </a:rPr>
                      <m:t>)</m:t>
                    </m:r>
                  </m:oMath>
                </a14:m>
                <a:endParaRPr lang="vi-VN" sz="2000" dirty="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r>
                  <a:rPr lang="vi-VN" sz="2000" dirty="0" err="1">
                    <a:latin typeface="Times New Roman" panose="02020603050405020304" pitchFamily="18" charset="0"/>
                    <a:cs typeface="Times New Roman" panose="02020603050405020304" pitchFamily="18" charset="0"/>
                  </a:rPr>
                  <a:t>For</a:t>
                </a:r>
                <a:r>
                  <a:rPr lang="vi-VN" sz="2000" dirty="0">
                    <a:latin typeface="Times New Roman" panose="02020603050405020304" pitchFamily="18" charset="0"/>
                    <a:cs typeface="Times New Roman" panose="02020603050405020304" pitchFamily="18" charset="0"/>
                  </a:rPr>
                  <a:t> the </a:t>
                </a:r>
                <a:r>
                  <a:rPr lang="vi-VN" sz="2000" dirty="0" err="1">
                    <a:latin typeface="Times New Roman" panose="02020603050405020304" pitchFamily="18" charset="0"/>
                    <a:cs typeface="Times New Roman" panose="02020603050405020304" pitchFamily="18" charset="0"/>
                  </a:rPr>
                  <a:t>constructive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interference</a:t>
                </a:r>
                <a:r>
                  <a:rPr lang="vi-VN" sz="2000" dirty="0">
                    <a:latin typeface="Times New Roman" panose="02020603050405020304" pitchFamily="18" charset="0"/>
                    <a:cs typeface="Times New Roman" panose="02020603050405020304" pitchFamily="18" charset="0"/>
                  </a:rPr>
                  <a:t> : </a:t>
                </a:r>
                <a14:m>
                  <m:oMath xmlns:m="http://schemas.openxmlformats.org/officeDocument/2006/math">
                    <m:r>
                      <a:rPr lang="vi-VN" sz="2000" i="1">
                        <a:latin typeface="Cambria Math" panose="02040503050406030204" pitchFamily="18" charset="0"/>
                      </a:rPr>
                      <m:t>𝛿</m:t>
                    </m:r>
                    <m:r>
                      <a:rPr lang="vi-VN" sz="2000" i="1">
                        <a:latin typeface="Cambria Math" panose="02040503050406030204" pitchFamily="18" charset="0"/>
                      </a:rPr>
                      <m:t>=</m:t>
                    </m:r>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i="1">
                            <a:latin typeface="Cambria Math" panose="02040503050406030204" pitchFamily="18" charset="0"/>
                          </a:rPr>
                          <m:t>1</m:t>
                        </m:r>
                      </m:sub>
                    </m:sSub>
                    <m:r>
                      <a:rPr lang="vi-VN" sz="2000" i="1">
                        <a:latin typeface="Cambria Math" panose="02040503050406030204" pitchFamily="18" charset="0"/>
                      </a:rPr>
                      <m:t>−</m:t>
                    </m:r>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i="1">
                            <a:latin typeface="Cambria Math" panose="02040503050406030204" pitchFamily="18" charset="0"/>
                          </a:rPr>
                          <m:t>2</m:t>
                        </m:r>
                      </m:sub>
                    </m:sSub>
                    <m:r>
                      <a:rPr lang="vi-VN" sz="2000" i="1">
                        <a:latin typeface="Cambria Math" panose="02040503050406030204" pitchFamily="18" charset="0"/>
                      </a:rPr>
                      <m:t>=</m:t>
                    </m:r>
                    <m:r>
                      <a:rPr lang="vi-VN" sz="2000" b="0" i="1" smtClean="0">
                        <a:latin typeface="Cambria Math" panose="02040503050406030204" pitchFamily="18" charset="0"/>
                      </a:rPr>
                      <m:t>𝑘</m:t>
                    </m:r>
                    <m:r>
                      <a:rPr lang="vi-VN" sz="2000" i="1">
                        <a:latin typeface="Cambria Math" panose="02040503050406030204" pitchFamily="18" charset="0"/>
                      </a:rPr>
                      <m:t>𝜆</m:t>
                    </m:r>
                  </m:oMath>
                </a14:m>
                <a:endParaRPr lang="vi-VN" sz="2000" dirty="0">
                  <a:latin typeface="Times New Roman" panose="02020603050405020304" pitchFamily="18" charset="0"/>
                </a:endParaRPr>
              </a:p>
              <a:p>
                <a:r>
                  <a:rPr lang="vi-VN" sz="2000" dirty="0" err="1">
                    <a:latin typeface="Times New Roman" panose="02020603050405020304" pitchFamily="18" charset="0"/>
                  </a:rPr>
                  <a:t>Since</a:t>
                </a:r>
                <a:r>
                  <a:rPr lang="vi-VN" sz="2000" dirty="0">
                    <a:latin typeface="Times New Roman" panose="02020603050405020304" pitchFamily="18" charset="0"/>
                  </a:rPr>
                  <a:t>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i="1">
                            <a:latin typeface="Cambria Math" panose="02040503050406030204" pitchFamily="18" charset="0"/>
                          </a:rPr>
                          <m:t>1</m:t>
                        </m:r>
                      </m:sub>
                    </m:sSub>
                    <m:r>
                      <a:rPr lang="vi-VN" sz="2000" i="1">
                        <a:latin typeface="Cambria Math" panose="02040503050406030204" pitchFamily="18" charset="0"/>
                      </a:rPr>
                      <m:t>+</m:t>
                    </m:r>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i="1">
                            <a:latin typeface="Cambria Math" panose="02040503050406030204" pitchFamily="18" charset="0"/>
                          </a:rPr>
                          <m:t>2</m:t>
                        </m:r>
                      </m:sub>
                    </m:sSub>
                    <m:r>
                      <a:rPr lang="vi-VN" sz="2000" i="1">
                        <a:latin typeface="Cambria Math" panose="02040503050406030204" pitchFamily="18" charset="0"/>
                      </a:rPr>
                      <m:t>=</m:t>
                    </m:r>
                    <m:r>
                      <a:rPr lang="vi-VN" sz="2000" i="1">
                        <a:latin typeface="Cambria Math" panose="02040503050406030204" pitchFamily="18" charset="0"/>
                      </a:rPr>
                      <m:t>𝐴𝐵</m:t>
                    </m:r>
                    <m:r>
                      <a:rPr lang="vi-VN" sz="2000" i="1">
                        <a:latin typeface="Cambria Math" panose="02040503050406030204" pitchFamily="18" charset="0"/>
                      </a:rPr>
                      <m:t>⇒</m:t>
                    </m:r>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i="1">
                            <a:latin typeface="Cambria Math" panose="02040503050406030204" pitchFamily="18" charset="0"/>
                          </a:rPr>
                          <m:t>2</m:t>
                        </m:r>
                      </m:sub>
                    </m:sSub>
                    <m:r>
                      <a:rPr lang="vi-VN" sz="2000" i="1">
                        <a:latin typeface="Cambria Math" panose="02040503050406030204" pitchFamily="18" charset="0"/>
                      </a:rPr>
                      <m:t>=</m:t>
                    </m:r>
                    <m:r>
                      <a:rPr lang="vi-VN" sz="2000" i="1">
                        <a:latin typeface="Cambria Math" panose="02040503050406030204" pitchFamily="18" charset="0"/>
                      </a:rPr>
                      <m:t>𝐴𝐵</m:t>
                    </m:r>
                    <m:r>
                      <a:rPr lang="vi-VN" sz="2000" i="1">
                        <a:latin typeface="Cambria Math" panose="02040503050406030204" pitchFamily="18" charset="0"/>
                      </a:rPr>
                      <m:t> −</m:t>
                    </m:r>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i="1">
                            <a:latin typeface="Cambria Math" panose="02040503050406030204" pitchFamily="18" charset="0"/>
                          </a:rPr>
                          <m:t>1</m:t>
                        </m:r>
                      </m:sub>
                    </m:sSub>
                  </m:oMath>
                </a14:m>
                <a:endParaRPr lang="vi-VN" sz="2000" dirty="0">
                  <a:latin typeface="Times New Roman" panose="02020603050405020304" pitchFamily="18" charset="0"/>
                </a:endParaRPr>
              </a:p>
              <a:p>
                <a:r>
                  <a:rPr lang="vi-VN" sz="2000" dirty="0" err="1">
                    <a:latin typeface="Times New Roman" panose="02020603050405020304" pitchFamily="18" charset="0"/>
                  </a:rPr>
                  <a:t>Therefore</a:t>
                </a:r>
                <a:r>
                  <a:rPr lang="vi-VN" sz="2000" dirty="0">
                    <a:latin typeface="Times New Roman" panose="02020603050405020304" pitchFamily="18" charset="0"/>
                  </a:rPr>
                  <a:t>: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i="1">
                            <a:latin typeface="Cambria Math" panose="02040503050406030204" pitchFamily="18" charset="0"/>
                          </a:rPr>
                          <m:t>1</m:t>
                        </m:r>
                      </m:sub>
                    </m:sSub>
                  </m:oMath>
                </a14:m>
                <a:r>
                  <a:rPr lang="vi-VN" sz="2000" dirty="0">
                    <a:latin typeface="Times New Roman" panose="02020603050405020304" pitchFamily="18" charset="0"/>
                  </a:rPr>
                  <a:t> = </a:t>
                </a:r>
                <a14:m>
                  <m:oMath xmlns:m="http://schemas.openxmlformats.org/officeDocument/2006/math">
                    <m:f>
                      <m:fPr>
                        <m:ctrlPr>
                          <a:rPr lang="vi-VN" sz="2000" i="1">
                            <a:latin typeface="Cambria Math" panose="02040503050406030204" pitchFamily="18" charset="0"/>
                          </a:rPr>
                        </m:ctrlPr>
                      </m:fPr>
                      <m:num>
                        <m:r>
                          <a:rPr lang="vi-VN" sz="2000" i="1">
                            <a:latin typeface="Cambria Math" panose="02040503050406030204" pitchFamily="18" charset="0"/>
                          </a:rPr>
                          <m:t>𝐴𝐵</m:t>
                        </m:r>
                      </m:num>
                      <m:den>
                        <m:r>
                          <a:rPr lang="vi-VN" sz="2000" i="1">
                            <a:latin typeface="Cambria Math" panose="02040503050406030204" pitchFamily="18" charset="0"/>
                          </a:rPr>
                          <m:t>2</m:t>
                        </m:r>
                      </m:den>
                    </m:f>
                    <m:r>
                      <a:rPr lang="vi-VN" sz="2000" i="1">
                        <a:latin typeface="Cambria Math" panose="02040503050406030204" pitchFamily="18" charset="0"/>
                      </a:rPr>
                      <m:t>+</m:t>
                    </m:r>
                    <m:f>
                      <m:fPr>
                        <m:ctrlPr>
                          <a:rPr lang="vi-VN" sz="2000" i="1" smtClean="0">
                            <a:latin typeface="Cambria Math" panose="02040503050406030204" pitchFamily="18" charset="0"/>
                          </a:rPr>
                        </m:ctrlPr>
                      </m:fPr>
                      <m:num>
                        <m:r>
                          <a:rPr lang="vi-VN" sz="2000" i="1">
                            <a:latin typeface="Cambria Math" panose="02040503050406030204" pitchFamily="18" charset="0"/>
                          </a:rPr>
                          <m:t>𝑘</m:t>
                        </m:r>
                        <m:r>
                          <a:rPr lang="vi-VN" sz="2000" i="1">
                            <a:latin typeface="Cambria Math" panose="02040503050406030204" pitchFamily="18" charset="0"/>
                          </a:rPr>
                          <m:t>𝜆</m:t>
                        </m:r>
                      </m:num>
                      <m:den>
                        <m:r>
                          <a:rPr lang="vi-VN" sz="2000" b="0" i="1" smtClean="0">
                            <a:latin typeface="Cambria Math" panose="02040503050406030204" pitchFamily="18" charset="0"/>
                          </a:rPr>
                          <m:t>2</m:t>
                        </m:r>
                      </m:den>
                    </m:f>
                  </m:oMath>
                </a14:m>
                <a:endParaRPr lang="vi-VN" sz="2000" dirty="0">
                  <a:latin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For the </a:t>
                </a:r>
                <a:r>
                  <a:rPr lang="vi-VN" sz="2000" dirty="0" err="1">
                    <a:latin typeface="Times New Roman" panose="02020603050405020304" pitchFamily="18" charset="0"/>
                    <a:cs typeface="Times New Roman" panose="02020603050405020304" pitchFamily="18" charset="0"/>
                  </a:rPr>
                  <a:t>destructive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interference</a:t>
                </a:r>
                <a:r>
                  <a:rPr lang="vi-VN" sz="2000" dirty="0">
                    <a:latin typeface="Times New Roman" panose="02020603050405020304" pitchFamily="18" charset="0"/>
                    <a:cs typeface="Times New Roman" panose="02020603050405020304" pitchFamily="18" charset="0"/>
                  </a:rPr>
                  <a:t> : </a:t>
                </a:r>
                <a14:m>
                  <m:oMath xmlns:m="http://schemas.openxmlformats.org/officeDocument/2006/math">
                    <m:r>
                      <a:rPr lang="vi-VN" sz="2000" i="1">
                        <a:latin typeface="Cambria Math" panose="02040503050406030204" pitchFamily="18" charset="0"/>
                      </a:rPr>
                      <m:t>𝛿</m:t>
                    </m:r>
                    <m:r>
                      <a:rPr lang="vi-VN" sz="2000" i="1">
                        <a:latin typeface="Cambria Math" panose="02040503050406030204" pitchFamily="18" charset="0"/>
                      </a:rPr>
                      <m:t>=</m:t>
                    </m:r>
                    <m:sSubSup>
                      <m:sSubSupPr>
                        <m:ctrlPr>
                          <a:rPr lang="vi-VN" sz="2000" b="0" i="1" smtClean="0">
                            <a:latin typeface="Cambria Math" panose="02040503050406030204" pitchFamily="18" charset="0"/>
                          </a:rPr>
                        </m:ctrlPr>
                      </m:sSubSupPr>
                      <m:e>
                        <m:r>
                          <a:rPr lang="vi-VN" sz="2000" i="1">
                            <a:latin typeface="Cambria Math" panose="02040503050406030204" pitchFamily="18" charset="0"/>
                          </a:rPr>
                          <m:t>𝑑</m:t>
                        </m:r>
                      </m:e>
                      <m:sub>
                        <m:r>
                          <a:rPr lang="vi-VN" sz="2000" i="1">
                            <a:latin typeface="Cambria Math" panose="02040503050406030204" pitchFamily="18" charset="0"/>
                          </a:rPr>
                          <m:t>1</m:t>
                        </m:r>
                      </m:sub>
                      <m:sup>
                        <m:r>
                          <a:rPr lang="vi-VN" sz="2000" b="0" i="1" smtClean="0">
                            <a:latin typeface="Cambria Math" panose="02040503050406030204" pitchFamily="18" charset="0"/>
                          </a:rPr>
                          <m:t>′</m:t>
                        </m:r>
                      </m:sup>
                    </m:sSubSup>
                    <m:r>
                      <a:rPr lang="vi-VN" sz="2000" i="1">
                        <a:latin typeface="Cambria Math" panose="02040503050406030204" pitchFamily="18" charset="0"/>
                      </a:rPr>
                      <m:t>−</m:t>
                    </m:r>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i="1">
                            <a:latin typeface="Cambria Math" panose="02040503050406030204" pitchFamily="18" charset="0"/>
                          </a:rPr>
                          <m:t>2</m:t>
                        </m:r>
                      </m:sub>
                    </m:sSub>
                    <m:r>
                      <a:rPr lang="vi-VN" sz="2000" b="0" i="1" smtClean="0">
                        <a:latin typeface="Cambria Math" panose="02040503050406030204" pitchFamily="18" charset="0"/>
                      </a:rPr>
                      <m:t>′</m:t>
                    </m:r>
                    <m:r>
                      <a:rPr lang="vi-VN" sz="2000" i="1">
                        <a:latin typeface="Cambria Math" panose="02040503050406030204" pitchFamily="18" charset="0"/>
                      </a:rPr>
                      <m:t>=</m:t>
                    </m:r>
                    <m:d>
                      <m:dPr>
                        <m:ctrlPr>
                          <a:rPr lang="vi-VN" sz="2000" b="0" i="1" smtClean="0">
                            <a:latin typeface="Cambria Math" panose="02040503050406030204" pitchFamily="18" charset="0"/>
                          </a:rPr>
                        </m:ctrlPr>
                      </m:dPr>
                      <m:e>
                        <m:r>
                          <a:rPr lang="vi-VN" sz="2000" b="0" i="1" smtClean="0">
                            <a:latin typeface="Cambria Math" panose="02040503050406030204" pitchFamily="18" charset="0"/>
                          </a:rPr>
                          <m:t>𝑘</m:t>
                        </m:r>
                        <m:r>
                          <a:rPr lang="vi-VN" sz="2000" b="0" i="1" smtClean="0">
                            <a:latin typeface="Cambria Math" panose="02040503050406030204" pitchFamily="18" charset="0"/>
                          </a:rPr>
                          <m:t>+</m:t>
                        </m:r>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1</m:t>
                            </m:r>
                          </m:num>
                          <m:den>
                            <m:r>
                              <a:rPr lang="vi-VN" sz="2000" b="0" i="1" smtClean="0">
                                <a:latin typeface="Cambria Math" panose="02040503050406030204" pitchFamily="18" charset="0"/>
                              </a:rPr>
                              <m:t>2</m:t>
                            </m:r>
                          </m:den>
                        </m:f>
                      </m:e>
                    </m:d>
                    <m:r>
                      <a:rPr lang="vi-VN" sz="2000" i="1">
                        <a:latin typeface="Cambria Math" panose="02040503050406030204" pitchFamily="18" charset="0"/>
                      </a:rPr>
                      <m:t>𝜆</m:t>
                    </m:r>
                  </m:oMath>
                </a14:m>
                <a:endParaRPr lang="vi-VN" sz="2000" dirty="0">
                  <a:latin typeface="Times New Roman" panose="02020603050405020304" pitchFamily="18" charset="0"/>
                </a:endParaRPr>
              </a:p>
              <a:p>
                <a:r>
                  <a:rPr lang="vi-VN" sz="2000" dirty="0" err="1">
                    <a:latin typeface="Times New Roman" panose="02020603050405020304" pitchFamily="18" charset="0"/>
                  </a:rPr>
                  <a:t>Since</a:t>
                </a:r>
                <a:r>
                  <a:rPr lang="vi-VN" sz="2000" dirty="0">
                    <a:latin typeface="Times New Roman" panose="02020603050405020304" pitchFamily="18" charset="0"/>
                  </a:rPr>
                  <a:t>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i="1">
                            <a:latin typeface="Cambria Math" panose="02040503050406030204" pitchFamily="18" charset="0"/>
                          </a:rPr>
                          <m:t>1</m:t>
                        </m:r>
                      </m:sub>
                    </m:sSub>
                    <m:r>
                      <a:rPr lang="vi-VN" sz="2000" b="0" i="1" smtClean="0">
                        <a:latin typeface="Cambria Math" panose="02040503050406030204" pitchFamily="18" charset="0"/>
                      </a:rPr>
                      <m:t>′</m:t>
                    </m:r>
                    <m:r>
                      <a:rPr lang="vi-VN" sz="2000" i="1">
                        <a:latin typeface="Cambria Math" panose="02040503050406030204" pitchFamily="18" charset="0"/>
                      </a:rPr>
                      <m:t>+</m:t>
                    </m:r>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i="1">
                            <a:latin typeface="Cambria Math" panose="02040503050406030204" pitchFamily="18" charset="0"/>
                          </a:rPr>
                          <m:t>2</m:t>
                        </m:r>
                      </m:sub>
                    </m:sSub>
                    <m:r>
                      <a:rPr lang="vi-VN" sz="2000" b="0" i="1" smtClean="0">
                        <a:latin typeface="Cambria Math" panose="02040503050406030204" pitchFamily="18" charset="0"/>
                      </a:rPr>
                      <m:t>′</m:t>
                    </m:r>
                    <m:r>
                      <a:rPr lang="vi-VN" sz="2000" i="1">
                        <a:latin typeface="Cambria Math" panose="02040503050406030204" pitchFamily="18" charset="0"/>
                      </a:rPr>
                      <m:t>=</m:t>
                    </m:r>
                    <m:r>
                      <a:rPr lang="vi-VN" sz="2000" i="1">
                        <a:latin typeface="Cambria Math" panose="02040503050406030204" pitchFamily="18" charset="0"/>
                      </a:rPr>
                      <m:t>𝐴𝐵</m:t>
                    </m:r>
                    <m:r>
                      <a:rPr lang="vi-VN" sz="2000" i="1">
                        <a:latin typeface="Cambria Math" panose="02040503050406030204" pitchFamily="18" charset="0"/>
                      </a:rPr>
                      <m:t>⇒</m:t>
                    </m:r>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i="1">
                            <a:latin typeface="Cambria Math" panose="02040503050406030204" pitchFamily="18" charset="0"/>
                          </a:rPr>
                          <m:t>2</m:t>
                        </m:r>
                      </m:sub>
                    </m:sSub>
                    <m:r>
                      <a:rPr lang="vi-VN" sz="2000" b="0" i="1" smtClean="0">
                        <a:latin typeface="Cambria Math" panose="02040503050406030204" pitchFamily="18" charset="0"/>
                      </a:rPr>
                      <m:t>′</m:t>
                    </m:r>
                    <m:r>
                      <a:rPr lang="vi-VN" sz="2000" i="1">
                        <a:latin typeface="Cambria Math" panose="02040503050406030204" pitchFamily="18" charset="0"/>
                      </a:rPr>
                      <m:t>=</m:t>
                    </m:r>
                    <m:r>
                      <a:rPr lang="vi-VN" sz="2000" i="1">
                        <a:latin typeface="Cambria Math" panose="02040503050406030204" pitchFamily="18" charset="0"/>
                      </a:rPr>
                      <m:t>𝐴𝐵</m:t>
                    </m:r>
                    <m:r>
                      <a:rPr lang="vi-VN" sz="2000" i="1">
                        <a:latin typeface="Cambria Math" panose="02040503050406030204" pitchFamily="18" charset="0"/>
                      </a:rPr>
                      <m:t> −</m:t>
                    </m:r>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i="1">
                            <a:latin typeface="Cambria Math" panose="02040503050406030204" pitchFamily="18" charset="0"/>
                          </a:rPr>
                          <m:t>1</m:t>
                        </m:r>
                      </m:sub>
                    </m:sSub>
                    <m:r>
                      <a:rPr lang="vi-VN" sz="2000" b="0" i="1" smtClean="0">
                        <a:latin typeface="Cambria Math" panose="02040503050406030204" pitchFamily="18" charset="0"/>
                      </a:rPr>
                      <m:t>′</m:t>
                    </m:r>
                  </m:oMath>
                </a14:m>
                <a:endParaRPr lang="vi-VN" sz="2000" dirty="0">
                  <a:latin typeface="Times New Roman" panose="02020603050405020304" pitchFamily="18" charset="0"/>
                </a:endParaRPr>
              </a:p>
              <a:p>
                <a:r>
                  <a:rPr lang="vi-VN" sz="2000" dirty="0" err="1">
                    <a:latin typeface="Times New Roman" panose="02020603050405020304" pitchFamily="18" charset="0"/>
                  </a:rPr>
                  <a:t>Therefore</a:t>
                </a:r>
                <a:r>
                  <a:rPr lang="vi-VN" sz="2000" dirty="0">
                    <a:latin typeface="Times New Roman" panose="02020603050405020304" pitchFamily="18" charset="0"/>
                  </a:rPr>
                  <a:t>: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i="1">
                            <a:latin typeface="Cambria Math" panose="02040503050406030204" pitchFamily="18" charset="0"/>
                          </a:rPr>
                          <m:t>1</m:t>
                        </m:r>
                      </m:sub>
                    </m:sSub>
                    <m:r>
                      <a:rPr lang="vi-VN" sz="2000" b="0" i="1" smtClean="0">
                        <a:latin typeface="Cambria Math" panose="02040503050406030204" pitchFamily="18" charset="0"/>
                      </a:rPr>
                      <m:t>′</m:t>
                    </m:r>
                  </m:oMath>
                </a14:m>
                <a:r>
                  <a:rPr lang="vi-VN" sz="2000" dirty="0">
                    <a:latin typeface="Times New Roman" panose="02020603050405020304" pitchFamily="18" charset="0"/>
                  </a:rPr>
                  <a:t> = </a:t>
                </a:r>
                <a14:m>
                  <m:oMath xmlns:m="http://schemas.openxmlformats.org/officeDocument/2006/math">
                    <m:f>
                      <m:fPr>
                        <m:ctrlPr>
                          <a:rPr lang="vi-VN" sz="2000" i="1">
                            <a:latin typeface="Cambria Math" panose="02040503050406030204" pitchFamily="18" charset="0"/>
                          </a:rPr>
                        </m:ctrlPr>
                      </m:fPr>
                      <m:num>
                        <m:r>
                          <a:rPr lang="vi-VN" sz="2000" i="1">
                            <a:latin typeface="Cambria Math" panose="02040503050406030204" pitchFamily="18" charset="0"/>
                          </a:rPr>
                          <m:t>𝐴𝐵</m:t>
                        </m:r>
                      </m:num>
                      <m:den>
                        <m:r>
                          <a:rPr lang="vi-VN" sz="2000" i="1">
                            <a:latin typeface="Cambria Math" panose="02040503050406030204" pitchFamily="18" charset="0"/>
                          </a:rPr>
                          <m:t>2</m:t>
                        </m:r>
                      </m:den>
                    </m:f>
                    <m:r>
                      <a:rPr lang="vi-VN" sz="2000" i="1">
                        <a:latin typeface="Cambria Math" panose="02040503050406030204" pitchFamily="18" charset="0"/>
                      </a:rPr>
                      <m:t>+</m:t>
                    </m:r>
                    <m:d>
                      <m:dPr>
                        <m:ctrlPr>
                          <a:rPr lang="vi-VN" sz="2000" b="0" i="1" smtClean="0">
                            <a:latin typeface="Cambria Math" panose="02040503050406030204" pitchFamily="18" charset="0"/>
                          </a:rPr>
                        </m:ctrlPr>
                      </m:dPr>
                      <m:e>
                        <m:r>
                          <a:rPr lang="vi-VN" sz="2000" b="0" i="1" smtClean="0">
                            <a:latin typeface="Cambria Math" panose="02040503050406030204" pitchFamily="18" charset="0"/>
                          </a:rPr>
                          <m:t>𝑘</m:t>
                        </m:r>
                        <m:r>
                          <a:rPr lang="vi-VN" sz="2000" b="0" i="1" smtClean="0">
                            <a:latin typeface="Cambria Math" panose="02040503050406030204" pitchFamily="18" charset="0"/>
                          </a:rPr>
                          <m:t>+</m:t>
                        </m:r>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1</m:t>
                            </m:r>
                          </m:num>
                          <m:den>
                            <m:r>
                              <a:rPr lang="vi-VN" sz="2000" b="0" i="1" smtClean="0">
                                <a:latin typeface="Cambria Math" panose="02040503050406030204" pitchFamily="18" charset="0"/>
                              </a:rPr>
                              <m:t>2</m:t>
                            </m:r>
                          </m:den>
                        </m:f>
                      </m:e>
                    </m:d>
                    <m:f>
                      <m:fPr>
                        <m:ctrlPr>
                          <a:rPr lang="vi-VN" sz="2000" b="0" i="1" smtClean="0">
                            <a:latin typeface="Cambria Math" panose="02040503050406030204" pitchFamily="18" charset="0"/>
                          </a:rPr>
                        </m:ctrlPr>
                      </m:fPr>
                      <m:num>
                        <m:r>
                          <a:rPr lang="vi-VN" sz="2000" i="1">
                            <a:latin typeface="Cambria Math" panose="02040503050406030204" pitchFamily="18" charset="0"/>
                          </a:rPr>
                          <m:t>𝜆</m:t>
                        </m:r>
                      </m:num>
                      <m:den>
                        <m:r>
                          <a:rPr lang="vi-VN" sz="2000" b="0" i="1" smtClean="0">
                            <a:latin typeface="Cambria Math" panose="02040503050406030204" pitchFamily="18" charset="0"/>
                          </a:rPr>
                          <m:t>2</m:t>
                        </m:r>
                      </m:den>
                    </m:f>
                  </m:oMath>
                </a14:m>
                <a:endParaRPr lang="vi-VN" sz="2000" b="0" dirty="0">
                  <a:latin typeface="Times New Roman" panose="02020603050405020304" pitchFamily="18" charset="0"/>
                </a:endParaRPr>
              </a:p>
              <a:p>
                <a:r>
                  <a:rPr lang="vi-VN" sz="2000" dirty="0">
                    <a:latin typeface="Times New Roman" panose="02020603050405020304" pitchFamily="18" charset="0"/>
                  </a:rPr>
                  <a:t>The </a:t>
                </a:r>
                <a:r>
                  <a:rPr lang="vi-VN" sz="2000" dirty="0" err="1">
                    <a:latin typeface="Times New Roman" panose="02020603050405020304" pitchFamily="18" charset="0"/>
                  </a:rPr>
                  <a:t>distance</a:t>
                </a:r>
                <a:r>
                  <a:rPr lang="vi-VN" sz="2000" dirty="0">
                    <a:latin typeface="Times New Roman" panose="02020603050405020304" pitchFamily="18" charset="0"/>
                  </a:rPr>
                  <a:t> </a:t>
                </a:r>
                <a:r>
                  <a:rPr lang="vi-VN" sz="2000" dirty="0" err="1">
                    <a:latin typeface="Times New Roman" panose="02020603050405020304" pitchFamily="18" charset="0"/>
                  </a:rPr>
                  <a:t>between</a:t>
                </a:r>
                <a:r>
                  <a:rPr lang="vi-VN" sz="2000" dirty="0">
                    <a:latin typeface="Times New Roman" panose="02020603050405020304" pitchFamily="18" charset="0"/>
                  </a:rPr>
                  <a:t> </a:t>
                </a:r>
                <a:r>
                  <a:rPr lang="vi-VN" sz="2000" dirty="0" err="1">
                    <a:latin typeface="Times New Roman" panose="02020603050405020304" pitchFamily="18" charset="0"/>
                  </a:rPr>
                  <a:t>constructive</a:t>
                </a:r>
                <a:r>
                  <a:rPr lang="vi-VN" sz="2000" dirty="0">
                    <a:latin typeface="Times New Roman" panose="02020603050405020304" pitchFamily="18" charset="0"/>
                  </a:rPr>
                  <a:t> </a:t>
                </a:r>
                <a:r>
                  <a:rPr lang="vi-VN" sz="2000" dirty="0" err="1">
                    <a:latin typeface="Times New Roman" panose="02020603050405020304" pitchFamily="18" charset="0"/>
                  </a:rPr>
                  <a:t>interference</a:t>
                </a:r>
                <a:r>
                  <a:rPr lang="vi-VN" sz="2000" dirty="0">
                    <a:latin typeface="Times New Roman" panose="02020603050405020304" pitchFamily="18" charset="0"/>
                  </a:rPr>
                  <a:t> </a:t>
                </a:r>
                <a:r>
                  <a:rPr lang="vi-VN" sz="2000" dirty="0" err="1">
                    <a:latin typeface="Times New Roman" panose="02020603050405020304" pitchFamily="18" charset="0"/>
                  </a:rPr>
                  <a:t>point</a:t>
                </a:r>
                <a:r>
                  <a:rPr lang="vi-VN" sz="2000" dirty="0">
                    <a:latin typeface="Times New Roman" panose="02020603050405020304" pitchFamily="18" charset="0"/>
                  </a:rPr>
                  <a:t> </a:t>
                </a:r>
                <a:r>
                  <a:rPr lang="vi-VN" sz="2000" dirty="0" err="1">
                    <a:latin typeface="Times New Roman" panose="02020603050405020304" pitchFamily="18" charset="0"/>
                  </a:rPr>
                  <a:t>and</a:t>
                </a:r>
                <a:r>
                  <a:rPr lang="vi-VN" sz="2000" dirty="0">
                    <a:latin typeface="Times New Roman" panose="02020603050405020304" pitchFamily="18" charset="0"/>
                  </a:rPr>
                  <a:t> </a:t>
                </a:r>
                <a:r>
                  <a:rPr lang="vi-VN" sz="2000" dirty="0" err="1">
                    <a:latin typeface="Times New Roman" panose="02020603050405020304" pitchFamily="18" charset="0"/>
                  </a:rPr>
                  <a:t>destructive</a:t>
                </a:r>
                <a:r>
                  <a:rPr lang="vi-VN" sz="2000" dirty="0">
                    <a:latin typeface="Times New Roman" panose="02020603050405020304" pitchFamily="18" charset="0"/>
                  </a:rPr>
                  <a:t> </a:t>
                </a:r>
                <a:r>
                  <a:rPr lang="vi-VN" sz="2000" dirty="0" err="1">
                    <a:latin typeface="Times New Roman" panose="02020603050405020304" pitchFamily="18" charset="0"/>
                  </a:rPr>
                  <a:t>interference</a:t>
                </a:r>
                <a:r>
                  <a:rPr lang="vi-VN" sz="2000" dirty="0">
                    <a:latin typeface="Times New Roman" panose="02020603050405020304" pitchFamily="18" charset="0"/>
                  </a:rPr>
                  <a:t> </a:t>
                </a:r>
                <a:r>
                  <a:rPr lang="vi-VN" sz="2000" dirty="0" err="1">
                    <a:latin typeface="Times New Roman" panose="02020603050405020304" pitchFamily="18" charset="0"/>
                  </a:rPr>
                  <a:t>point</a:t>
                </a:r>
                <a:endParaRPr lang="vi-VN" sz="2000" dirty="0">
                  <a:latin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vi-VN" sz="2000" i="1" smtClean="0">
                          <a:latin typeface="Cambria Math" panose="02040503050406030204" pitchFamily="18" charset="0"/>
                          <a:ea typeface="Cambria Math" panose="02040503050406030204" pitchFamily="18" charset="0"/>
                        </a:rPr>
                        <m:t>∆</m:t>
                      </m:r>
                      <m:r>
                        <a:rPr lang="vi-VN" sz="2000" b="0" i="1" smtClean="0">
                          <a:latin typeface="Cambria Math" panose="02040503050406030204" pitchFamily="18" charset="0"/>
                          <a:ea typeface="Cambria Math" panose="02040503050406030204" pitchFamily="18" charset="0"/>
                        </a:rPr>
                        <m:t>𝑑</m:t>
                      </m:r>
                      <m:r>
                        <a:rPr lang="vi-VN" sz="2000" b="0" i="1" smtClean="0">
                          <a:latin typeface="Cambria Math" panose="02040503050406030204" pitchFamily="18" charset="0"/>
                          <a:ea typeface="Cambria Math" panose="02040503050406030204" pitchFamily="18" charset="0"/>
                        </a:rPr>
                        <m:t>=</m:t>
                      </m:r>
                      <m:sSubSup>
                        <m:sSubSupPr>
                          <m:ctrlPr>
                            <a:rPr lang="vi-VN" sz="2000" i="1">
                              <a:latin typeface="Cambria Math" panose="02040503050406030204" pitchFamily="18" charset="0"/>
                            </a:rPr>
                          </m:ctrlPr>
                        </m:sSubSupPr>
                        <m:e>
                          <m:r>
                            <a:rPr lang="vi-VN" sz="2000" i="1">
                              <a:latin typeface="Cambria Math" panose="02040503050406030204" pitchFamily="18" charset="0"/>
                            </a:rPr>
                            <m:t>𝑑</m:t>
                          </m:r>
                        </m:e>
                        <m:sub>
                          <m:r>
                            <a:rPr lang="vi-VN" sz="2000" i="1">
                              <a:latin typeface="Cambria Math" panose="02040503050406030204" pitchFamily="18" charset="0"/>
                            </a:rPr>
                            <m:t>1</m:t>
                          </m:r>
                        </m:sub>
                        <m:sup>
                          <m:r>
                            <a:rPr lang="vi-VN" sz="2000" i="1">
                              <a:latin typeface="Cambria Math" panose="02040503050406030204" pitchFamily="18" charset="0"/>
                            </a:rPr>
                            <m:t>′</m:t>
                          </m:r>
                        </m:sup>
                      </m:sSubSup>
                      <m:r>
                        <a:rPr lang="vi-VN" sz="2000" b="0" i="1" smtClean="0">
                          <a:latin typeface="Cambria Math" panose="02040503050406030204" pitchFamily="18" charset="0"/>
                        </a:rPr>
                        <m:t>−</m:t>
                      </m:r>
                      <m:sSub>
                        <m:sSubPr>
                          <m:ctrlPr>
                            <a:rPr lang="vi-VN" sz="2000" i="1">
                              <a:latin typeface="Cambria Math" panose="02040503050406030204" pitchFamily="18" charset="0"/>
                            </a:rPr>
                          </m:ctrlPr>
                        </m:sSubPr>
                        <m:e>
                          <m:r>
                            <a:rPr lang="vi-VN" sz="2000" i="1">
                              <a:latin typeface="Cambria Math" panose="02040503050406030204" pitchFamily="18" charset="0"/>
                            </a:rPr>
                            <m:t>𝑑</m:t>
                          </m:r>
                        </m:e>
                        <m:sub>
                          <m:r>
                            <a:rPr lang="vi-VN" sz="2000" i="1">
                              <a:latin typeface="Cambria Math" panose="02040503050406030204" pitchFamily="18" charset="0"/>
                            </a:rPr>
                            <m:t>1</m:t>
                          </m:r>
                        </m:sub>
                      </m:sSub>
                      <m:r>
                        <a:rPr lang="vi-VN" sz="2000" b="0" i="1" smtClean="0">
                          <a:latin typeface="Cambria Math" panose="02040503050406030204" pitchFamily="18" charset="0"/>
                        </a:rPr>
                        <m:t>=</m:t>
                      </m:r>
                      <m:f>
                        <m:fPr>
                          <m:ctrlPr>
                            <a:rPr lang="vi-VN" sz="2000" i="1">
                              <a:latin typeface="Cambria Math" panose="02040503050406030204" pitchFamily="18" charset="0"/>
                            </a:rPr>
                          </m:ctrlPr>
                        </m:fPr>
                        <m:num>
                          <m:r>
                            <a:rPr lang="vi-VN" sz="2000" i="1">
                              <a:latin typeface="Cambria Math" panose="02040503050406030204" pitchFamily="18" charset="0"/>
                            </a:rPr>
                            <m:t>𝐴𝐵</m:t>
                          </m:r>
                        </m:num>
                        <m:den>
                          <m:r>
                            <a:rPr lang="vi-VN" sz="2000" i="1">
                              <a:latin typeface="Cambria Math" panose="02040503050406030204" pitchFamily="18" charset="0"/>
                            </a:rPr>
                            <m:t>2</m:t>
                          </m:r>
                        </m:den>
                      </m:f>
                      <m:r>
                        <a:rPr lang="vi-VN" sz="2000" i="1">
                          <a:latin typeface="Cambria Math" panose="02040503050406030204" pitchFamily="18" charset="0"/>
                        </a:rPr>
                        <m:t>+</m:t>
                      </m:r>
                      <m:d>
                        <m:dPr>
                          <m:ctrlPr>
                            <a:rPr lang="vi-VN" sz="2000" i="1">
                              <a:latin typeface="Cambria Math" panose="02040503050406030204" pitchFamily="18" charset="0"/>
                            </a:rPr>
                          </m:ctrlPr>
                        </m:dPr>
                        <m:e>
                          <m:r>
                            <a:rPr lang="vi-VN" sz="2000" i="1">
                              <a:latin typeface="Cambria Math" panose="02040503050406030204" pitchFamily="18" charset="0"/>
                            </a:rPr>
                            <m:t>𝑘</m:t>
                          </m:r>
                          <m:r>
                            <a:rPr lang="vi-VN" sz="2000" i="1">
                              <a:latin typeface="Cambria Math" panose="02040503050406030204" pitchFamily="18" charset="0"/>
                            </a:rPr>
                            <m:t>+</m:t>
                          </m:r>
                          <m:f>
                            <m:fPr>
                              <m:ctrlPr>
                                <a:rPr lang="vi-VN" sz="2000" i="1">
                                  <a:latin typeface="Cambria Math" panose="02040503050406030204" pitchFamily="18" charset="0"/>
                                </a:rPr>
                              </m:ctrlPr>
                            </m:fPr>
                            <m:num>
                              <m:r>
                                <a:rPr lang="vi-VN" sz="2000" i="1">
                                  <a:latin typeface="Cambria Math" panose="02040503050406030204" pitchFamily="18" charset="0"/>
                                </a:rPr>
                                <m:t>1</m:t>
                              </m:r>
                            </m:num>
                            <m:den>
                              <m:r>
                                <a:rPr lang="vi-VN" sz="2000" i="1">
                                  <a:latin typeface="Cambria Math" panose="02040503050406030204" pitchFamily="18" charset="0"/>
                                </a:rPr>
                                <m:t>2</m:t>
                              </m:r>
                            </m:den>
                          </m:f>
                        </m:e>
                      </m:d>
                      <m:f>
                        <m:fPr>
                          <m:ctrlPr>
                            <a:rPr lang="vi-VN" sz="2000" i="1">
                              <a:latin typeface="Cambria Math" panose="02040503050406030204" pitchFamily="18" charset="0"/>
                            </a:rPr>
                          </m:ctrlPr>
                        </m:fPr>
                        <m:num>
                          <m:r>
                            <a:rPr lang="vi-VN" sz="2000" i="1">
                              <a:latin typeface="Cambria Math" panose="02040503050406030204" pitchFamily="18" charset="0"/>
                            </a:rPr>
                            <m:t>𝜆</m:t>
                          </m:r>
                        </m:num>
                        <m:den>
                          <m:r>
                            <a:rPr lang="vi-VN" sz="2000" i="1">
                              <a:latin typeface="Cambria Math" panose="02040503050406030204" pitchFamily="18" charset="0"/>
                            </a:rPr>
                            <m:t>2</m:t>
                          </m:r>
                        </m:den>
                      </m:f>
                      <m:r>
                        <a:rPr lang="vi-VN" sz="2000" b="0" i="0" smtClean="0">
                          <a:latin typeface="Cambria Math" panose="02040503050406030204" pitchFamily="18" charset="0"/>
                        </a:rPr>
                        <m:t>−</m:t>
                      </m:r>
                      <m:f>
                        <m:fPr>
                          <m:ctrlPr>
                            <a:rPr lang="vi-VN" sz="2000" i="1">
                              <a:latin typeface="Cambria Math" panose="02040503050406030204" pitchFamily="18" charset="0"/>
                            </a:rPr>
                          </m:ctrlPr>
                        </m:fPr>
                        <m:num>
                          <m:r>
                            <a:rPr lang="vi-VN" sz="2000" i="1">
                              <a:latin typeface="Cambria Math" panose="02040503050406030204" pitchFamily="18" charset="0"/>
                            </a:rPr>
                            <m:t>𝐴𝐵</m:t>
                          </m:r>
                        </m:num>
                        <m:den>
                          <m:r>
                            <a:rPr lang="vi-VN" sz="2000" i="1">
                              <a:latin typeface="Cambria Math" panose="02040503050406030204" pitchFamily="18" charset="0"/>
                            </a:rPr>
                            <m:t>2</m:t>
                          </m:r>
                        </m:den>
                      </m:f>
                      <m:r>
                        <a:rPr lang="vi-VN" sz="2000" b="0" i="1" smtClean="0">
                          <a:latin typeface="Cambria Math" panose="02040503050406030204" pitchFamily="18" charset="0"/>
                        </a:rPr>
                        <m:t>−</m:t>
                      </m:r>
                      <m:f>
                        <m:fPr>
                          <m:ctrlPr>
                            <a:rPr lang="vi-VN" sz="2000" i="1">
                              <a:latin typeface="Cambria Math" panose="02040503050406030204" pitchFamily="18" charset="0"/>
                            </a:rPr>
                          </m:ctrlPr>
                        </m:fPr>
                        <m:num>
                          <m:r>
                            <a:rPr lang="vi-VN" sz="2000" i="1">
                              <a:latin typeface="Cambria Math" panose="02040503050406030204" pitchFamily="18" charset="0"/>
                            </a:rPr>
                            <m:t>𝑘</m:t>
                          </m:r>
                          <m:r>
                            <a:rPr lang="vi-VN" sz="2000" i="1">
                              <a:latin typeface="Cambria Math" panose="02040503050406030204" pitchFamily="18" charset="0"/>
                            </a:rPr>
                            <m:t>𝜆</m:t>
                          </m:r>
                        </m:num>
                        <m:den>
                          <m:r>
                            <a:rPr lang="vi-VN" sz="2000" i="1">
                              <a:latin typeface="Cambria Math" panose="02040503050406030204" pitchFamily="18" charset="0"/>
                            </a:rPr>
                            <m:t>2</m:t>
                          </m:r>
                        </m:den>
                      </m:f>
                      <m:r>
                        <a:rPr lang="vi-VN" sz="2000" b="0" i="1" smtClean="0">
                          <a:latin typeface="Cambria Math" panose="02040503050406030204" pitchFamily="18" charset="0"/>
                        </a:rPr>
                        <m:t>=</m:t>
                      </m:r>
                      <m:f>
                        <m:fPr>
                          <m:ctrlPr>
                            <a:rPr lang="vi-VN" sz="2000" b="0" i="1" smtClean="0">
                              <a:latin typeface="Cambria Math" panose="02040503050406030204" pitchFamily="18" charset="0"/>
                            </a:rPr>
                          </m:ctrlPr>
                        </m:fPr>
                        <m:num>
                          <m:r>
                            <a:rPr lang="vi-VN" sz="2000" i="1">
                              <a:latin typeface="Cambria Math" panose="02040503050406030204" pitchFamily="18" charset="0"/>
                            </a:rPr>
                            <m:t>𝜆</m:t>
                          </m:r>
                        </m:num>
                        <m:den>
                          <m:r>
                            <a:rPr lang="vi-VN" sz="2000" b="0" i="1" smtClean="0">
                              <a:latin typeface="Cambria Math" panose="02040503050406030204" pitchFamily="18" charset="0"/>
                            </a:rPr>
                            <m:t>4</m:t>
                          </m:r>
                        </m:den>
                      </m:f>
                      <m:r>
                        <a:rPr lang="vi-VN" sz="2000" b="0" i="1" smtClean="0">
                          <a:latin typeface="Cambria Math" panose="02040503050406030204" pitchFamily="18" charset="0"/>
                        </a:rPr>
                        <m:t>=0,1246 </m:t>
                      </m:r>
                      <m:d>
                        <m:dPr>
                          <m:ctrlPr>
                            <a:rPr lang="vi-VN" sz="2000" b="0" i="1" smtClean="0">
                              <a:latin typeface="Cambria Math" panose="02040503050406030204" pitchFamily="18" charset="0"/>
                            </a:rPr>
                          </m:ctrlPr>
                        </m:dPr>
                        <m:e>
                          <m:r>
                            <a:rPr lang="vi-VN" sz="2000" b="0" i="1" smtClean="0">
                              <a:latin typeface="Cambria Math" panose="02040503050406030204" pitchFamily="18" charset="0"/>
                            </a:rPr>
                            <m:t>𝑚</m:t>
                          </m:r>
                        </m:e>
                      </m:d>
                    </m:oMath>
                  </m:oMathPara>
                </a14:m>
                <a:endParaRPr lang="vi-VN" sz="2000" b="0" i="1" dirty="0">
                  <a:latin typeface="Cambria Math" panose="02040503050406030204" pitchFamily="18" charset="0"/>
                </a:endParaRPr>
              </a:p>
              <a:p>
                <a:r>
                  <a:rPr lang="vi-VN" sz="2000" dirty="0" err="1">
                    <a:latin typeface="Times New Roman" panose="02020603050405020304" pitchFamily="18" charset="0"/>
                    <a:cs typeface="Times New Roman" panose="02020603050405020304" pitchFamily="18" charset="0"/>
                  </a:rPr>
                  <a:t>Conclusion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You</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must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walk</a:t>
                </a:r>
                <a:r>
                  <a:rPr lang="vi-VN" sz="2000" dirty="0">
                    <a:latin typeface="Times New Roman" panose="02020603050405020304" pitchFamily="18" charset="0"/>
                    <a:cs typeface="Times New Roman" panose="02020603050405020304" pitchFamily="18" charset="0"/>
                  </a:rPr>
                  <a:t> 0,1246m </a:t>
                </a:r>
                <a:r>
                  <a:rPr lang="vi-VN" sz="2000" dirty="0" err="1">
                    <a:latin typeface="Times New Roman" panose="02020603050405020304" pitchFamily="18" charset="0"/>
                    <a:cs typeface="Times New Roman" panose="02020603050405020304" pitchFamily="18" charset="0"/>
                  </a:rPr>
                  <a:t>toward</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speaker</a:t>
                </a:r>
                <a:r>
                  <a:rPr lang="vi-VN" sz="2000" dirty="0">
                    <a:latin typeface="Times New Roman" panose="02020603050405020304" pitchFamily="18" charset="0"/>
                    <a:cs typeface="Times New Roman" panose="02020603050405020304" pitchFamily="18" charset="0"/>
                  </a:rPr>
                  <a:t> B to </a:t>
                </a:r>
                <a:r>
                  <a:rPr lang="vi-VN" sz="2000" dirty="0" err="1">
                    <a:latin typeface="Times New Roman" panose="02020603050405020304" pitchFamily="18" charset="0"/>
                    <a:cs typeface="Times New Roman" panose="02020603050405020304" pitchFamily="18" charset="0"/>
                  </a:rPr>
                  <a:t>move</a:t>
                </a:r>
                <a:r>
                  <a:rPr lang="vi-VN" sz="2000" dirty="0">
                    <a:latin typeface="Times New Roman" panose="02020603050405020304" pitchFamily="18" charset="0"/>
                    <a:cs typeface="Times New Roman" panose="02020603050405020304" pitchFamily="18" charset="0"/>
                  </a:rPr>
                  <a:t> to a </a:t>
                </a:r>
                <a:r>
                  <a:rPr lang="vi-VN" sz="2000" dirty="0" err="1">
                    <a:latin typeface="Times New Roman" panose="02020603050405020304" pitchFamily="18" charset="0"/>
                    <a:cs typeface="Times New Roman" panose="02020603050405020304" pitchFamily="18" charset="0"/>
                  </a:rPr>
                  <a:t>point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of</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destructive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interference</a:t>
                </a:r>
                <a14:m>
                  <m:oMath xmlns:m="http://schemas.openxmlformats.org/officeDocument/2006/math">
                    <m:r>
                      <a:rPr lang="vi-VN" sz="2000" b="0" i="1" smtClean="0">
                        <a:latin typeface="Cambria Math" panose="02040503050406030204" pitchFamily="18" charset="0"/>
                      </a:rPr>
                      <m:t> </m:t>
                    </m:r>
                  </m:oMath>
                </a14:m>
                <a:endParaRPr lang="vi-VN" sz="2000" dirty="0">
                  <a:latin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mc:Choice>
        <mc:Fallback xmlns="">
          <p:sp>
            <p:nvSpPr>
              <p:cNvPr id="3" name="Hộp Văn bản 2">
                <a:extLst>
                  <a:ext uri="{FF2B5EF4-FFF2-40B4-BE49-F238E27FC236}">
                    <a16:creationId xmlns:a16="http://schemas.microsoft.com/office/drawing/2014/main" id="{FADB9CB9-50F6-46C9-8879-573DF5B35E7A}"/>
                  </a:ext>
                </a:extLst>
              </p:cNvPr>
              <p:cNvSpPr txBox="1">
                <a:spLocks noRot="1" noChangeAspect="1" noMove="1" noResize="1" noEditPoints="1" noAdjustHandles="1" noChangeArrowheads="1" noChangeShapeType="1" noTextEdit="1"/>
              </p:cNvSpPr>
              <p:nvPr/>
            </p:nvSpPr>
            <p:spPr>
              <a:xfrm>
                <a:off x="1270986" y="2077376"/>
                <a:ext cx="9650027" cy="5058885"/>
              </a:xfrm>
              <a:prstGeom prst="rect">
                <a:avLst/>
              </a:prstGeom>
              <a:blipFill>
                <a:blip r:embed="rId2"/>
                <a:stretch>
                  <a:fillRect l="-631"/>
                </a:stretch>
              </a:blipFill>
            </p:spPr>
            <p:txBody>
              <a:bodyPr/>
              <a:lstStyle/>
              <a:p>
                <a:r>
                  <a:rPr lang="vi-VN">
                    <a:noFill/>
                  </a:rPr>
                  <a:t> </a:t>
                </a:r>
              </a:p>
            </p:txBody>
          </p:sp>
        </mc:Fallback>
      </mc:AlternateContent>
    </p:spTree>
    <p:extLst>
      <p:ext uri="{BB962C8B-B14F-4D97-AF65-F5344CB8AC3E}">
        <p14:creationId xmlns:p14="http://schemas.microsoft.com/office/powerpoint/2010/main" val="335537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Hình chữ nhật: Góc Tròn 6">
                <a:extLst>
                  <a:ext uri="{FF2B5EF4-FFF2-40B4-BE49-F238E27FC236}">
                    <a16:creationId xmlns:a16="http://schemas.microsoft.com/office/drawing/2014/main" id="{C7B86AF1-4D3A-4439-8B13-4DC66C2E676B}"/>
                  </a:ext>
                </a:extLst>
              </p:cNvPr>
              <p:cNvSpPr/>
              <p:nvPr/>
            </p:nvSpPr>
            <p:spPr>
              <a:xfrm>
                <a:off x="1117845" y="106530"/>
                <a:ext cx="10964663" cy="2574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The intensity distribution in a Young’s interference pattern is given by:</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𝐼</m:t>
                      </m:r>
                      <m:r>
                        <a:rPr lang="en-US" sz="2000" b="0" i="1" smtClean="0">
                          <a:latin typeface="Cambria Math" panose="02040503050406030204" pitchFamily="18" charset="0"/>
                          <a:cs typeface="Times New Roman" panose="02020603050405020304" pitchFamily="18" charset="0"/>
                        </a:rPr>
                        <m:t>= </m:t>
                      </m:r>
                      <m:sSub>
                        <m:sSubPr>
                          <m:ctrlPr>
                            <a:rPr lang="en-US" sz="2000" i="1" dirty="0" smtClean="0">
                              <a:latin typeface="Cambria Math" panose="02040503050406030204" pitchFamily="18" charset="0"/>
                            </a:rPr>
                          </m:ctrlPr>
                        </m:sSubPr>
                        <m:e>
                          <m:r>
                            <a:rPr lang="en-US" sz="2000" i="1" dirty="0">
                              <a:latin typeface="Cambria Math" panose="02040503050406030204" pitchFamily="18" charset="0"/>
                            </a:rPr>
                            <m:t>𝐼</m:t>
                          </m:r>
                        </m:e>
                        <m:sub>
                          <m:r>
                            <a:rPr lang="en-US" sz="2000" b="0" i="1" dirty="0" smtClean="0">
                              <a:latin typeface="Cambria Math" panose="02040503050406030204" pitchFamily="18" charset="0"/>
                            </a:rPr>
                            <m:t>𝑚𝑎𝑥</m:t>
                          </m:r>
                        </m:sub>
                      </m:sSub>
                      <m:func>
                        <m:funcPr>
                          <m:ctrlPr>
                            <a:rPr lang="en-US" sz="2000" b="0" i="1" dirty="0" smtClean="0">
                              <a:latin typeface="Cambria Math" panose="02040503050406030204" pitchFamily="18" charset="0"/>
                            </a:rPr>
                          </m:ctrlPr>
                        </m:funcPr>
                        <m:fName>
                          <m:sSup>
                            <m:sSupPr>
                              <m:ctrlPr>
                                <a:rPr lang="en-US" sz="2000" b="0" i="1" dirty="0" smtClean="0">
                                  <a:latin typeface="Cambria Math" panose="02040503050406030204" pitchFamily="18" charset="0"/>
                                </a:rPr>
                              </m:ctrlPr>
                            </m:sSupPr>
                            <m:e>
                              <m:r>
                                <m:rPr>
                                  <m:sty m:val="p"/>
                                </m:rPr>
                                <a:rPr lang="en-US" sz="2000" b="0" i="0" dirty="0" smtClean="0">
                                  <a:latin typeface="Cambria Math" panose="02040503050406030204" pitchFamily="18" charset="0"/>
                                </a:rPr>
                                <m:t>cos</m:t>
                              </m:r>
                            </m:e>
                            <m:sup>
                              <m:r>
                                <a:rPr lang="en-US" sz="2000" b="0" i="1" dirty="0" smtClean="0">
                                  <a:latin typeface="Cambria Math" panose="02040503050406030204" pitchFamily="18" charset="0"/>
                                </a:rPr>
                                <m:t>2</m:t>
                              </m:r>
                            </m:sup>
                          </m:sSup>
                        </m:fName>
                        <m:e>
                          <m:d>
                            <m:dPr>
                              <m:ctrlPr>
                                <a:rPr lang="en-US" sz="2000" b="0" i="1" dirty="0" smtClean="0">
                                  <a:latin typeface="Cambria Math" panose="02040503050406030204" pitchFamily="18" charset="0"/>
                                </a:rPr>
                              </m:ctrlPr>
                            </m:dPr>
                            <m:e>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𝜋</m:t>
                                  </m:r>
                                  <m:r>
                                    <a:rPr lang="en-US" sz="2000" b="0" i="1" dirty="0" smtClean="0">
                                      <a:latin typeface="Cambria Math" panose="02040503050406030204" pitchFamily="18" charset="0"/>
                                    </a:rPr>
                                    <m:t>𝑑𝑦</m:t>
                                  </m:r>
                                </m:num>
                                <m:den>
                                  <m:r>
                                    <a:rPr lang="en-US" sz="2000" b="0" i="1" dirty="0" smtClean="0">
                                      <a:latin typeface="Cambria Math" panose="02040503050406030204" pitchFamily="18" charset="0"/>
                                    </a:rPr>
                                    <m:t>𝐿</m:t>
                                  </m:r>
                                  <m:r>
                                    <a:rPr lang="en-US" sz="2000" b="0" i="1" dirty="0" smtClean="0">
                                      <a:latin typeface="Cambria Math" panose="02040503050406030204" pitchFamily="18" charset="0"/>
                                    </a:rPr>
                                    <m:t>𝜆</m:t>
                                  </m:r>
                                </m:den>
                              </m:f>
                            </m:e>
                          </m:d>
                        </m:e>
                      </m:func>
                      <m:d>
                        <m:dPr>
                          <m:ctrlPr>
                            <a:rPr lang="en-US" sz="2000" b="0" i="1" dirty="0" smtClean="0">
                              <a:latin typeface="Cambria Math" panose="02040503050406030204" pitchFamily="18" charset="0"/>
                            </a:rPr>
                          </m:ctrlPr>
                        </m:d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𝑚𝑎𝑥</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𝑡h𝑒</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𝑚𝑎𝑥𝑖𝑚𝑢𝑚</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𝑖𝑛𝑡𝑒𝑛𝑠𝑖𝑡𝑦</m:t>
                          </m:r>
                        </m:e>
                      </m:d>
                    </m:oMath>
                  </m:oMathPara>
                </a14:m>
                <a:endParaRPr lang="en-US" sz="2000" b="0" dirty="0">
                  <a:latin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 particular value of the location y, it is found that </a:t>
                </a:r>
                <a14:m>
                  <m:oMath xmlns:m="http://schemas.openxmlformats.org/officeDocument/2006/math">
                    <m:f>
                      <m:fPr>
                        <m:ctrlPr>
                          <a:rPr lang="en-US" sz="200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𝐼</m:t>
                        </m:r>
                      </m:num>
                      <m:den>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𝑚𝑎𝑥</m:t>
                            </m:r>
                          </m:sub>
                        </m:sSub>
                      </m:den>
                    </m:f>
                    <m:r>
                      <a:rPr lang="en-US" sz="2000" b="0" i="1" smtClean="0">
                        <a:latin typeface="Cambria Math" panose="02040503050406030204" pitchFamily="18" charset="0"/>
                        <a:cs typeface="Times New Roman" panose="02020603050405020304" pitchFamily="18" charset="0"/>
                      </a:rPr>
                      <m:t>=0.81</m:t>
                    </m:r>
                  </m:oMath>
                </a14:m>
                <a:r>
                  <a:rPr lang="en-US" sz="2000" dirty="0">
                    <a:latin typeface="Times New Roman" panose="02020603050405020304" pitchFamily="18" charset="0"/>
                    <a:cs typeface="Times New Roman" panose="02020603050405020304" pitchFamily="18" charset="0"/>
                  </a:rPr>
                  <a:t> when 600 nm light is used . What wavelength of light should be used to reduce the relative intensity at the same location to 64% of the maximum intensity ?</a:t>
                </a:r>
              </a:p>
              <a:p>
                <a:pPr algn="r"/>
                <a:r>
                  <a:rPr lang="en-US" sz="2000" dirty="0">
                    <a:latin typeface="Times New Roman" panose="02020603050405020304" pitchFamily="18" charset="0"/>
                    <a:cs typeface="Times New Roman" panose="02020603050405020304" pitchFamily="18" charset="0"/>
                  </a:rPr>
                  <a:t>[April – 2013]</a:t>
                </a:r>
              </a:p>
            </p:txBody>
          </p:sp>
        </mc:Choice>
        <mc:Fallback xmlns="">
          <p:sp>
            <p:nvSpPr>
              <p:cNvPr id="7" name="Hình chữ nhật: Góc Tròn 6">
                <a:extLst>
                  <a:ext uri="{FF2B5EF4-FFF2-40B4-BE49-F238E27FC236}">
                    <a16:creationId xmlns:a16="http://schemas.microsoft.com/office/drawing/2014/main" id="{C7B86AF1-4D3A-4439-8B13-4DC66C2E676B}"/>
                  </a:ext>
                </a:extLst>
              </p:cNvPr>
              <p:cNvSpPr>
                <a:spLocks noRot="1" noChangeAspect="1" noMove="1" noResize="1" noEditPoints="1" noAdjustHandles="1" noChangeArrowheads="1" noChangeShapeType="1" noTextEdit="1"/>
              </p:cNvSpPr>
              <p:nvPr/>
            </p:nvSpPr>
            <p:spPr>
              <a:xfrm>
                <a:off x="1117845" y="106530"/>
                <a:ext cx="10964663" cy="2574526"/>
              </a:xfrm>
              <a:prstGeom prst="roundRect">
                <a:avLst/>
              </a:prstGeom>
              <a:blipFill>
                <a:blip r:embed="rId2"/>
                <a:stretch>
                  <a:fillRect b="-1399"/>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E5A8D1FB-2F9D-4A22-B0AA-47113748FFA0}"/>
                  </a:ext>
                </a:extLst>
              </p:cNvPr>
              <p:cNvSpPr txBox="1"/>
              <p:nvPr/>
            </p:nvSpPr>
            <p:spPr>
              <a:xfrm>
                <a:off x="1340528" y="2840854"/>
                <a:ext cx="10493406" cy="348153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have: </a:t>
                </a:r>
                <a14:m>
                  <m:oMath xmlns:m="http://schemas.openxmlformats.org/officeDocument/2006/math">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𝐼</m:t>
                        </m:r>
                      </m:num>
                      <m:den>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𝑚𝑎𝑥</m:t>
                            </m:r>
                          </m:sub>
                        </m:sSub>
                      </m:den>
                    </m:f>
                    <m:r>
                      <a:rPr lang="en-US" sz="2000" i="1">
                        <a:latin typeface="Cambria Math" panose="02040503050406030204" pitchFamily="18" charset="0"/>
                        <a:cs typeface="Times New Roman" panose="02020603050405020304" pitchFamily="18" charset="0"/>
                      </a:rPr>
                      <m:t>=</m:t>
                    </m:r>
                    <m:func>
                      <m:funcPr>
                        <m:ctrlPr>
                          <a:rPr lang="en-US" sz="2000" i="1" dirty="0">
                            <a:latin typeface="Cambria Math" panose="02040503050406030204" pitchFamily="18" charset="0"/>
                          </a:rPr>
                        </m:ctrlPr>
                      </m:funcPr>
                      <m:fName>
                        <m:sSup>
                          <m:sSupPr>
                            <m:ctrlPr>
                              <a:rPr lang="en-US" sz="2000" i="1" dirty="0">
                                <a:latin typeface="Cambria Math" panose="02040503050406030204" pitchFamily="18" charset="0"/>
                              </a:rPr>
                            </m:ctrlPr>
                          </m:sSupPr>
                          <m:e>
                            <m:r>
                              <m:rPr>
                                <m:sty m:val="p"/>
                              </m:rPr>
                              <a:rPr lang="en-US" sz="2000" dirty="0">
                                <a:latin typeface="Cambria Math" panose="02040503050406030204" pitchFamily="18" charset="0"/>
                              </a:rPr>
                              <m:t>cos</m:t>
                            </m:r>
                          </m:e>
                          <m:sup>
                            <m:r>
                              <a:rPr lang="en-US" sz="2000" i="1" dirty="0">
                                <a:latin typeface="Cambria Math" panose="02040503050406030204" pitchFamily="18" charset="0"/>
                              </a:rPr>
                              <m:t>2</m:t>
                            </m:r>
                          </m:sup>
                        </m:sSup>
                      </m:fName>
                      <m:e>
                        <m:d>
                          <m:dPr>
                            <m:ctrlPr>
                              <a:rPr lang="en-US" sz="2000" i="1" dirty="0">
                                <a:latin typeface="Cambria Math" panose="02040503050406030204" pitchFamily="18" charset="0"/>
                              </a:rPr>
                            </m:ctrlPr>
                          </m:dPr>
                          <m:e>
                            <m:f>
                              <m:fPr>
                                <m:ctrlPr>
                                  <a:rPr lang="en-US" sz="2000" i="1" dirty="0">
                                    <a:latin typeface="Cambria Math" panose="02040503050406030204" pitchFamily="18" charset="0"/>
                                  </a:rPr>
                                </m:ctrlPr>
                              </m:fPr>
                              <m:num>
                                <m:r>
                                  <a:rPr lang="en-US" sz="2000" i="1" dirty="0">
                                    <a:latin typeface="Cambria Math" panose="02040503050406030204" pitchFamily="18" charset="0"/>
                                  </a:rPr>
                                  <m:t>𝜋</m:t>
                                </m:r>
                                <m:r>
                                  <a:rPr lang="en-US" sz="2000" i="1" dirty="0">
                                    <a:latin typeface="Cambria Math" panose="02040503050406030204" pitchFamily="18" charset="0"/>
                                  </a:rPr>
                                  <m:t>𝑑𝑦</m:t>
                                </m:r>
                              </m:num>
                              <m:den>
                                <m:r>
                                  <a:rPr lang="en-US" sz="2000" i="1" dirty="0">
                                    <a:latin typeface="Cambria Math" panose="02040503050406030204" pitchFamily="18" charset="0"/>
                                  </a:rPr>
                                  <m:t>𝐿</m:t>
                                </m:r>
                                <m:r>
                                  <a:rPr lang="en-US" sz="2000" i="1" dirty="0">
                                    <a:latin typeface="Cambria Math" panose="02040503050406030204" pitchFamily="18" charset="0"/>
                                  </a:rPr>
                                  <m:t>𝜆</m:t>
                                </m:r>
                              </m:den>
                            </m:f>
                          </m:e>
                        </m:d>
                      </m:e>
                    </m:func>
                    <m:r>
                      <a:rPr lang="en-US" sz="2000" b="0" i="1" dirty="0" smtClean="0">
                        <a:latin typeface="Cambria Math" panose="02040503050406030204" pitchFamily="18" charset="0"/>
                      </a:rPr>
                      <m:t>=</m:t>
                    </m:r>
                    <m:func>
                      <m:funcPr>
                        <m:ctrlPr>
                          <a:rPr lang="en-US" sz="2000" i="1" dirty="0">
                            <a:latin typeface="Cambria Math" panose="02040503050406030204" pitchFamily="18" charset="0"/>
                          </a:rPr>
                        </m:ctrlPr>
                      </m:funcPr>
                      <m:fName>
                        <m:sSup>
                          <m:sSupPr>
                            <m:ctrlPr>
                              <a:rPr lang="en-US" sz="2000" i="1" dirty="0">
                                <a:latin typeface="Cambria Math" panose="02040503050406030204" pitchFamily="18" charset="0"/>
                              </a:rPr>
                            </m:ctrlPr>
                          </m:sSupPr>
                          <m:e>
                            <m:r>
                              <m:rPr>
                                <m:sty m:val="p"/>
                              </m:rPr>
                              <a:rPr lang="en-US" sz="2000" dirty="0">
                                <a:latin typeface="Cambria Math" panose="02040503050406030204" pitchFamily="18" charset="0"/>
                              </a:rPr>
                              <m:t>cos</m:t>
                            </m:r>
                          </m:e>
                          <m:sup>
                            <m:r>
                              <a:rPr lang="en-US" sz="2000" i="1" dirty="0">
                                <a:latin typeface="Cambria Math" panose="02040503050406030204" pitchFamily="18" charset="0"/>
                              </a:rPr>
                              <m:t>2</m:t>
                            </m:r>
                          </m:sup>
                        </m:sSup>
                      </m:fName>
                      <m:e>
                        <m:d>
                          <m:dPr>
                            <m:ctrlPr>
                              <a:rPr lang="en-US" sz="2000" i="1" dirty="0">
                                <a:latin typeface="Cambria Math" panose="02040503050406030204" pitchFamily="18" charset="0"/>
                              </a:rPr>
                            </m:ctrlPr>
                          </m:dPr>
                          <m:e>
                            <m:f>
                              <m:fPr>
                                <m:ctrlPr>
                                  <a:rPr lang="en-US" sz="2000" i="1" dirty="0">
                                    <a:latin typeface="Cambria Math" panose="02040503050406030204" pitchFamily="18" charset="0"/>
                                  </a:rPr>
                                </m:ctrlPr>
                              </m:fPr>
                              <m:num>
                                <m:r>
                                  <a:rPr lang="en-US" sz="2000" i="1" dirty="0">
                                    <a:latin typeface="Cambria Math" panose="02040503050406030204" pitchFamily="18" charset="0"/>
                                  </a:rPr>
                                  <m:t>𝜋</m:t>
                                </m:r>
                                <m:r>
                                  <a:rPr lang="en-US" sz="2000" i="1" dirty="0">
                                    <a:latin typeface="Cambria Math" panose="02040503050406030204" pitchFamily="18" charset="0"/>
                                  </a:rPr>
                                  <m:t>𝑑𝑦</m:t>
                                </m:r>
                              </m:num>
                              <m:den>
                                <m:r>
                                  <a:rPr lang="en-US" sz="2000" i="1" dirty="0">
                                    <a:latin typeface="Cambria Math" panose="02040503050406030204" pitchFamily="18" charset="0"/>
                                  </a:rPr>
                                  <m:t>𝐿</m:t>
                                </m:r>
                                <m:r>
                                  <a:rPr lang="en-US" sz="2000" b="0" i="1" dirty="0" smtClean="0">
                                    <a:latin typeface="Cambria Math" panose="02040503050406030204" pitchFamily="18" charset="0"/>
                                  </a:rPr>
                                  <m:t>. 600 . </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10</m:t>
                                    </m:r>
                                  </m:e>
                                  <m:sup>
                                    <m:r>
                                      <a:rPr lang="en-US" sz="2000" b="0" i="1" dirty="0" smtClean="0">
                                        <a:latin typeface="Cambria Math" panose="02040503050406030204" pitchFamily="18" charset="0"/>
                                      </a:rPr>
                                      <m:t>−9</m:t>
                                    </m:r>
                                  </m:sup>
                                </m:sSup>
                              </m:den>
                            </m:f>
                          </m:e>
                        </m:d>
                        <m:r>
                          <a:rPr lang="en-US" sz="2000" b="0" i="1" dirty="0" smtClean="0">
                            <a:latin typeface="Cambria Math" panose="02040503050406030204" pitchFamily="18" charset="0"/>
                          </a:rPr>
                          <m:t>=0,81⇒</m:t>
                        </m:r>
                        <m:f>
                          <m:fPr>
                            <m:ctrlPr>
                              <a:rPr lang="en-US" sz="2000" b="0" i="1" dirty="0" smtClean="0">
                                <a:latin typeface="Cambria Math" panose="02040503050406030204" pitchFamily="18" charset="0"/>
                              </a:rPr>
                            </m:ctrlPr>
                          </m:fPr>
                          <m:num>
                            <m:r>
                              <a:rPr lang="en-US" sz="2000" i="1" dirty="0">
                                <a:latin typeface="Cambria Math" panose="02040503050406030204" pitchFamily="18" charset="0"/>
                              </a:rPr>
                              <m:t>𝜋</m:t>
                            </m:r>
                            <m:r>
                              <a:rPr lang="en-US" sz="2000" b="0" i="1" dirty="0" smtClean="0">
                                <a:latin typeface="Cambria Math" panose="02040503050406030204" pitchFamily="18" charset="0"/>
                              </a:rPr>
                              <m:t>𝑑𝑦</m:t>
                            </m:r>
                          </m:num>
                          <m:den>
                            <m:r>
                              <a:rPr lang="en-US" sz="2000" b="0" i="1" dirty="0" smtClean="0">
                                <a:latin typeface="Cambria Math" panose="02040503050406030204" pitchFamily="18" charset="0"/>
                              </a:rPr>
                              <m:t>𝐿</m:t>
                            </m:r>
                            <m:r>
                              <a:rPr lang="en-US" sz="2000" b="0" i="1" dirty="0" smtClean="0">
                                <a:latin typeface="Cambria Math" panose="02040503050406030204" pitchFamily="18" charset="0"/>
                              </a:rPr>
                              <m:t>.600 . </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10</m:t>
                                </m:r>
                              </m:e>
                              <m:sup>
                                <m:r>
                                  <a:rPr lang="en-US" sz="2000" b="0" i="1" dirty="0" smtClean="0">
                                    <a:latin typeface="Cambria Math" panose="02040503050406030204" pitchFamily="18" charset="0"/>
                                  </a:rPr>
                                  <m:t>−9</m:t>
                                </m:r>
                              </m:sup>
                            </m:sSup>
                          </m:den>
                        </m:f>
                        <m:r>
                          <a:rPr lang="en-US" sz="2000" b="0" i="1" dirty="0" smtClean="0">
                            <a:latin typeface="Cambria Math" panose="02040503050406030204" pitchFamily="18" charset="0"/>
                          </a:rPr>
                          <m:t>=0,451⇒</m:t>
                        </m:r>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𝑑𝑦</m:t>
                            </m:r>
                          </m:num>
                          <m:den>
                            <m:r>
                              <a:rPr lang="en-US" sz="2000" b="0" i="1" dirty="0" smtClean="0">
                                <a:latin typeface="Cambria Math" panose="02040503050406030204" pitchFamily="18" charset="0"/>
                              </a:rPr>
                              <m:t>𝐿</m:t>
                            </m:r>
                          </m:den>
                        </m:f>
                        <m:r>
                          <a:rPr lang="en-US" sz="2000" b="0" i="1" dirty="0" smtClean="0">
                            <a:latin typeface="Cambria Math" panose="02040503050406030204" pitchFamily="18" charset="0"/>
                          </a:rPr>
                          <m:t>=8,613 . </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10</m:t>
                            </m:r>
                          </m:e>
                          <m:sup>
                            <m:r>
                              <a:rPr lang="en-US" sz="2000" b="0" i="1" dirty="0" smtClean="0">
                                <a:latin typeface="Cambria Math" panose="02040503050406030204" pitchFamily="18" charset="0"/>
                              </a:rPr>
                              <m:t>−8</m:t>
                            </m:r>
                          </m:sup>
                        </m:sSup>
                        <m:r>
                          <a:rPr lang="en-US" sz="2000" b="0" i="1" dirty="0" smtClean="0">
                            <a:latin typeface="Cambria Math" panose="02040503050406030204" pitchFamily="18" charset="0"/>
                          </a:rPr>
                          <m:t> </m:t>
                        </m:r>
                      </m:e>
                    </m:func>
                  </m:oMath>
                </a14:m>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When the relative intensity at same location to 64% of the maximum intensity:</a:t>
                </a:r>
              </a:p>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𝐼</m:t>
                          </m:r>
                        </m:num>
                        <m:den>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𝑚𝑎𝑥</m:t>
                              </m:r>
                            </m:sub>
                          </m:sSub>
                        </m:den>
                      </m:f>
                      <m:r>
                        <a:rPr lang="en-US" sz="2000" i="1">
                          <a:latin typeface="Cambria Math" panose="02040503050406030204" pitchFamily="18" charset="0"/>
                          <a:cs typeface="Times New Roman" panose="02020603050405020304" pitchFamily="18" charset="0"/>
                        </a:rPr>
                        <m:t>=</m:t>
                      </m:r>
                      <m:func>
                        <m:funcPr>
                          <m:ctrlPr>
                            <a:rPr lang="en-US" sz="2000" i="1" dirty="0">
                              <a:latin typeface="Cambria Math" panose="02040503050406030204" pitchFamily="18" charset="0"/>
                            </a:rPr>
                          </m:ctrlPr>
                        </m:funcPr>
                        <m:fName>
                          <m:sSup>
                            <m:sSupPr>
                              <m:ctrlPr>
                                <a:rPr lang="en-US" sz="2000" i="1" dirty="0">
                                  <a:latin typeface="Cambria Math" panose="02040503050406030204" pitchFamily="18" charset="0"/>
                                </a:rPr>
                              </m:ctrlPr>
                            </m:sSupPr>
                            <m:e>
                              <m:r>
                                <m:rPr>
                                  <m:sty m:val="p"/>
                                </m:rPr>
                                <a:rPr lang="en-US" sz="2000" dirty="0">
                                  <a:latin typeface="Cambria Math" panose="02040503050406030204" pitchFamily="18" charset="0"/>
                                </a:rPr>
                                <m:t>cos</m:t>
                              </m:r>
                            </m:e>
                            <m:sup>
                              <m:r>
                                <a:rPr lang="en-US" sz="2000" i="1" dirty="0">
                                  <a:latin typeface="Cambria Math" panose="02040503050406030204" pitchFamily="18" charset="0"/>
                                </a:rPr>
                                <m:t>2</m:t>
                              </m:r>
                            </m:sup>
                          </m:sSup>
                        </m:fName>
                        <m:e>
                          <m:d>
                            <m:dPr>
                              <m:ctrlPr>
                                <a:rPr lang="en-US" sz="2000" i="1" dirty="0">
                                  <a:latin typeface="Cambria Math" panose="02040503050406030204" pitchFamily="18" charset="0"/>
                                </a:rPr>
                              </m:ctrlPr>
                            </m:dPr>
                            <m:e>
                              <m:f>
                                <m:fPr>
                                  <m:ctrlPr>
                                    <a:rPr lang="en-US" sz="2000" i="1" dirty="0">
                                      <a:latin typeface="Cambria Math" panose="02040503050406030204" pitchFamily="18" charset="0"/>
                                    </a:rPr>
                                  </m:ctrlPr>
                                </m:fPr>
                                <m:num>
                                  <m:r>
                                    <a:rPr lang="en-US" sz="2000" i="1" dirty="0">
                                      <a:latin typeface="Cambria Math" panose="02040503050406030204" pitchFamily="18" charset="0"/>
                                    </a:rPr>
                                    <m:t>𝜋</m:t>
                                  </m:r>
                                  <m:r>
                                    <a:rPr lang="en-US" sz="2000" i="1" dirty="0">
                                      <a:latin typeface="Cambria Math" panose="02040503050406030204" pitchFamily="18" charset="0"/>
                                    </a:rPr>
                                    <m:t>𝑑𝑦</m:t>
                                  </m:r>
                                </m:num>
                                <m:den>
                                  <m:r>
                                    <a:rPr lang="en-US" sz="2000" i="1" dirty="0">
                                      <a:latin typeface="Cambria Math" panose="02040503050406030204" pitchFamily="18" charset="0"/>
                                    </a:rPr>
                                    <m:t>𝐿</m:t>
                                  </m:r>
                                  <m:r>
                                    <a:rPr lang="en-US" sz="2000" b="0" i="1" dirty="0" smtClean="0">
                                      <a:latin typeface="Cambria Math" panose="02040503050406030204" pitchFamily="18" charset="0"/>
                                    </a:rPr>
                                    <m:t>𝑐</m:t>
                                  </m:r>
                                  <m:r>
                                    <a:rPr lang="en-US" sz="2000" b="0" i="1" dirty="0" smtClean="0">
                                      <a:latin typeface="Cambria Math" panose="02040503050406030204" pitchFamily="18" charset="0"/>
                                    </a:rPr>
                                    <m:t>′</m:t>
                                  </m:r>
                                </m:den>
                              </m:f>
                            </m:e>
                          </m:d>
                        </m:e>
                      </m:func>
                      <m:r>
                        <a:rPr lang="en-US" sz="2000" b="0" i="0" dirty="0" smtClean="0">
                          <a:latin typeface="Cambria Math" panose="02040503050406030204" pitchFamily="18" charset="0"/>
                        </a:rPr>
                        <m:t>=64%</m:t>
                      </m:r>
                    </m:oMath>
                  </m:oMathPara>
                </a14:m>
                <a:endParaRPr lang="en-US" sz="2000" b="0" dirty="0">
                  <a:latin typeface="Times New Roman" panose="02020603050405020304" pitchFamily="18" charset="0"/>
                </a:endParaRPr>
              </a:p>
              <a:p>
                <a:pPr marL="285750" indent="-285750" algn="ctr">
                  <a:buFont typeface="Wingdings" panose="05000000000000000000" pitchFamily="2" charset="2"/>
                  <a:buChar char="ó"/>
                </a:pPr>
                <a14:m>
                  <m:oMath xmlns:m="http://schemas.openxmlformats.org/officeDocument/2006/math">
                    <m:f>
                      <m:fPr>
                        <m:ctrlPr>
                          <a:rPr lang="en-US" sz="2000" i="1" dirty="0">
                            <a:latin typeface="Cambria Math" panose="02040503050406030204" pitchFamily="18" charset="0"/>
                          </a:rPr>
                        </m:ctrlPr>
                      </m:fPr>
                      <m:num>
                        <m:r>
                          <a:rPr lang="en-US" sz="2000" i="1" dirty="0">
                            <a:latin typeface="Cambria Math" panose="02040503050406030204" pitchFamily="18" charset="0"/>
                          </a:rPr>
                          <m:t>𝜋</m:t>
                        </m:r>
                        <m:r>
                          <a:rPr lang="en-US" sz="2000" i="1" dirty="0">
                            <a:latin typeface="Cambria Math" panose="02040503050406030204" pitchFamily="18" charset="0"/>
                          </a:rPr>
                          <m:t>𝑑𝑦</m:t>
                        </m:r>
                      </m:num>
                      <m:den>
                        <m:r>
                          <a:rPr lang="en-US" sz="2000" i="1" dirty="0">
                            <a:latin typeface="Cambria Math" panose="02040503050406030204" pitchFamily="18" charset="0"/>
                          </a:rPr>
                          <m:t>𝐿</m:t>
                        </m:r>
                        <m:r>
                          <a:rPr lang="en-US" sz="2000" i="1" dirty="0">
                            <a:latin typeface="Cambria Math" panose="02040503050406030204" pitchFamily="18" charset="0"/>
                          </a:rPr>
                          <m:t>𝜆</m:t>
                        </m:r>
                        <m:r>
                          <a:rPr lang="en-US" sz="2000" b="0" i="1" dirty="0" smtClean="0">
                            <a:latin typeface="Cambria Math" panose="02040503050406030204" pitchFamily="18" charset="0"/>
                          </a:rPr>
                          <m:t>′</m:t>
                        </m:r>
                      </m:den>
                    </m:f>
                  </m:oMath>
                </a14:m>
                <a:r>
                  <a:rPr lang="vi-VN" sz="2000" dirty="0">
                    <a:latin typeface="Times New Roman" panose="02020603050405020304" pitchFamily="18" charset="0"/>
                    <a:cs typeface="Times New Roman" panose="02020603050405020304" pitchFamily="18" charset="0"/>
                  </a:rPr>
                  <a:t> = 0,6435</a:t>
                </a:r>
              </a:p>
              <a:p>
                <a:pPr marL="285750" indent="-285750" algn="ctr">
                  <a:buFont typeface="Wingdings" panose="05000000000000000000" pitchFamily="2" charset="2"/>
                  <a:buChar char="ó"/>
                </a:pPr>
                <a14:m>
                  <m:oMath xmlns:m="http://schemas.openxmlformats.org/officeDocument/2006/math">
                    <m:f>
                      <m:fPr>
                        <m:ctrlPr>
                          <a:rPr lang="vi-VN" sz="2000" i="1" smtClean="0">
                            <a:latin typeface="Cambria Math" panose="02040503050406030204" pitchFamily="18" charset="0"/>
                            <a:cs typeface="Times New Roman" panose="02020603050405020304" pitchFamily="18" charset="0"/>
                          </a:rPr>
                        </m:ctrlPr>
                      </m:fPr>
                      <m:num>
                        <m:r>
                          <a:rPr lang="en-US" sz="2000" i="1" dirty="0">
                            <a:latin typeface="Cambria Math" panose="02040503050406030204" pitchFamily="18" charset="0"/>
                          </a:rPr>
                          <m:t>𝜋</m:t>
                        </m:r>
                      </m:num>
                      <m:den>
                        <m:r>
                          <a:rPr lang="en-US" sz="2000" i="1" dirty="0">
                            <a:latin typeface="Cambria Math" panose="02040503050406030204" pitchFamily="18" charset="0"/>
                          </a:rPr>
                          <m:t>𝜆</m:t>
                        </m:r>
                        <m:r>
                          <a:rPr lang="vi-VN" sz="2000" b="0" i="1" dirty="0" smtClean="0">
                            <a:latin typeface="Cambria Math" panose="02040503050406030204" pitchFamily="18" charset="0"/>
                          </a:rPr>
                          <m:t>′</m:t>
                        </m:r>
                      </m:den>
                    </m:f>
                    <m:r>
                      <a:rPr lang="vi-VN" sz="2000" b="0" i="1" smtClean="0">
                        <a:latin typeface="Cambria Math" panose="02040503050406030204" pitchFamily="18" charset="0"/>
                        <a:cs typeface="Times New Roman" panose="02020603050405020304" pitchFamily="18" charset="0"/>
                      </a:rPr>
                      <m:t>. 8,613 . </m:t>
                    </m:r>
                    <m:sSup>
                      <m:sSupPr>
                        <m:ctrlPr>
                          <a:rPr lang="vi-VN" sz="2000" b="0" i="1" smtClean="0">
                            <a:latin typeface="Cambria Math" panose="02040503050406030204" pitchFamily="18" charset="0"/>
                            <a:cs typeface="Times New Roman" panose="02020603050405020304" pitchFamily="18" charset="0"/>
                          </a:rPr>
                        </m:ctrlPr>
                      </m:sSupPr>
                      <m:e>
                        <m:r>
                          <a:rPr lang="vi-VN" sz="2000" b="0" i="1" smtClean="0">
                            <a:latin typeface="Cambria Math" panose="02040503050406030204" pitchFamily="18" charset="0"/>
                            <a:cs typeface="Times New Roman" panose="02020603050405020304" pitchFamily="18" charset="0"/>
                          </a:rPr>
                          <m:t>10</m:t>
                        </m:r>
                      </m:e>
                      <m:sup>
                        <m:r>
                          <a:rPr lang="vi-VN" sz="2000" b="0" i="1" smtClean="0">
                            <a:latin typeface="Cambria Math" panose="02040503050406030204" pitchFamily="18" charset="0"/>
                            <a:cs typeface="Times New Roman" panose="02020603050405020304" pitchFamily="18" charset="0"/>
                          </a:rPr>
                          <m:t>−8</m:t>
                        </m:r>
                      </m:sup>
                    </m:sSup>
                    <m:r>
                      <a:rPr lang="vi-VN" sz="2000" b="0" i="1" smtClean="0">
                        <a:latin typeface="Cambria Math" panose="02040503050406030204" pitchFamily="18" charset="0"/>
                        <a:cs typeface="Times New Roman" panose="02020603050405020304" pitchFamily="18" charset="0"/>
                      </a:rPr>
                      <m:t>=0,6435</m:t>
                    </m:r>
                  </m:oMath>
                </a14:m>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sym typeface="Wingdings" panose="05000000000000000000" pitchFamily="2" charset="2"/>
                  </a:rPr>
                  <a:t></a:t>
                </a:r>
                <a14:m>
                  <m:oMath xmlns:m="http://schemas.openxmlformats.org/officeDocument/2006/math">
                    <m:sSup>
                      <m:sSupPr>
                        <m:ctrlPr>
                          <a:rPr lang="en-US" sz="2000" b="0" i="1" dirty="0" smtClean="0">
                            <a:latin typeface="Cambria Math" panose="02040503050406030204" pitchFamily="18" charset="0"/>
                          </a:rPr>
                        </m:ctrlPr>
                      </m:sSupPr>
                      <m:e>
                        <m:r>
                          <a:rPr lang="en-US" sz="2000" i="1" dirty="0">
                            <a:latin typeface="Cambria Math" panose="02040503050406030204" pitchFamily="18" charset="0"/>
                          </a:rPr>
                          <m:t>𝜆</m:t>
                        </m:r>
                      </m:e>
                      <m:sup>
                        <m:r>
                          <a:rPr lang="en-US" sz="2000" b="0" i="1" dirty="0" smtClean="0">
                            <a:latin typeface="Cambria Math" panose="02040503050406030204" pitchFamily="18" charset="0"/>
                          </a:rPr>
                          <m:t>′</m:t>
                        </m:r>
                      </m:sup>
                    </m:sSup>
                    <m:r>
                      <a:rPr lang="en-US" sz="2000" b="0" i="1" dirty="0" smtClean="0">
                        <a:latin typeface="Cambria Math" panose="02040503050406030204" pitchFamily="18" charset="0"/>
                      </a:rPr>
                      <m:t>=0,42 (</m:t>
                    </m:r>
                    <m:r>
                      <a:rPr lang="vi-VN" sz="2000" i="1" dirty="0" smtClean="0">
                        <a:latin typeface="Cambria Math" panose="02040503050406030204" pitchFamily="18" charset="0"/>
                      </a:rPr>
                      <m:t>𝜇</m:t>
                    </m:r>
                    <m:r>
                      <a:rPr lang="en-US" sz="2000" b="0" i="1" dirty="0" smtClean="0">
                        <a:latin typeface="Cambria Math" panose="02040503050406030204" pitchFamily="18" charset="0"/>
                      </a:rPr>
                      <m:t>𝑚</m:t>
                    </m:r>
                    <m:r>
                      <a:rPr lang="en-US" sz="2000" b="0" i="1" dirty="0" smtClean="0">
                        <a:latin typeface="Cambria Math" panose="02040503050406030204" pitchFamily="18" charset="0"/>
                      </a:rPr>
                      <m:t>)</m:t>
                    </m:r>
                  </m:oMath>
                </a14:m>
                <a:endParaRPr lang="vi-VN" sz="2000" dirty="0">
                  <a:latin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ó"/>
                </a:pPr>
                <a:endParaRPr lang="vi-VN" dirty="0">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E5A8D1FB-2F9D-4A22-B0AA-47113748FFA0}"/>
                  </a:ext>
                </a:extLst>
              </p:cNvPr>
              <p:cNvSpPr txBox="1">
                <a:spLocks noRot="1" noChangeAspect="1" noMove="1" noResize="1" noEditPoints="1" noAdjustHandles="1" noChangeArrowheads="1" noChangeShapeType="1" noTextEdit="1"/>
              </p:cNvSpPr>
              <p:nvPr/>
            </p:nvSpPr>
            <p:spPr>
              <a:xfrm>
                <a:off x="1340528" y="2840854"/>
                <a:ext cx="10493406" cy="3481531"/>
              </a:xfrm>
              <a:prstGeom prst="rect">
                <a:avLst/>
              </a:prstGeom>
              <a:blipFill>
                <a:blip r:embed="rId3"/>
                <a:stretch>
                  <a:fillRect l="-639"/>
                </a:stretch>
              </a:blipFill>
            </p:spPr>
            <p:txBody>
              <a:bodyPr/>
              <a:lstStyle/>
              <a:p>
                <a:r>
                  <a:rPr lang="vi-VN">
                    <a:noFill/>
                  </a:rPr>
                  <a:t> </a:t>
                </a:r>
              </a:p>
            </p:txBody>
          </p:sp>
        </mc:Fallback>
      </mc:AlternateContent>
    </p:spTree>
    <p:extLst>
      <p:ext uri="{BB962C8B-B14F-4D97-AF65-F5344CB8AC3E}">
        <p14:creationId xmlns:p14="http://schemas.microsoft.com/office/powerpoint/2010/main" val="347964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Hình chữ nhật: Góc Tròn 6">
                <a:extLst>
                  <a:ext uri="{FF2B5EF4-FFF2-40B4-BE49-F238E27FC236}">
                    <a16:creationId xmlns:a16="http://schemas.microsoft.com/office/drawing/2014/main" id="{C7B86AF1-4D3A-4439-8B13-4DC66C2E676B}"/>
                  </a:ext>
                </a:extLst>
              </p:cNvPr>
              <p:cNvSpPr/>
              <p:nvPr/>
            </p:nvSpPr>
            <p:spPr>
              <a:xfrm>
                <a:off x="1117845" y="106530"/>
                <a:ext cx="10955785" cy="2068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A soap film (n = 1.33) is contained  within a rectangular wire frame. The frame is held vertically so that the film drains downward and form a wedge with flat faces. The thickness of the film at first violet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𝜆</m:t>
                        </m:r>
                      </m:e>
                      <m:sub>
                        <m:r>
                          <a:rPr lang="en-US" sz="2000" i="1" smtClean="0">
                            <a:latin typeface="Cambria Math" panose="02040503050406030204" pitchFamily="18" charset="0"/>
                          </a:rPr>
                          <m:t>𝑣</m:t>
                        </m:r>
                      </m:sub>
                    </m:sSub>
                    <m:r>
                      <a:rPr lang="en-US" sz="2000" b="0" i="1" smtClean="0">
                        <a:latin typeface="Cambria Math" panose="02040503050406030204" pitchFamily="18" charset="0"/>
                      </a:rPr>
                      <m:t>=420 </m:t>
                    </m:r>
                    <m:r>
                      <a:rPr lang="en-US" sz="2000" b="0" i="1" smtClean="0">
                        <a:latin typeface="Cambria Math" panose="02040503050406030204" pitchFamily="18" charset="0"/>
                      </a:rPr>
                      <m:t>𝑛𝑚</m:t>
                    </m:r>
                    <m:r>
                      <a:rPr lang="en-US" sz="2000" b="0" i="1" smtClean="0">
                        <a:latin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interference band has observed 3 cm from the top edge of the film</a:t>
                </a:r>
              </a:p>
              <a:p>
                <a:pPr marL="457200" indent="-457200">
                  <a:buAutoNum type="alphaLcParenR"/>
                </a:pPr>
                <a:r>
                  <a:rPr lang="en-US" sz="2000" dirty="0">
                    <a:latin typeface="Times New Roman" panose="02020603050405020304" pitchFamily="18" charset="0"/>
                    <a:cs typeface="Times New Roman" panose="02020603050405020304" pitchFamily="18" charset="0"/>
                  </a:rPr>
                  <a:t>Locate the first red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=680</m:t>
                    </m:r>
                    <m:r>
                      <a:rPr lang="en-US" sz="2000" b="0" i="1" smtClean="0">
                        <a:latin typeface="Cambria Math" panose="02040503050406030204" pitchFamily="18" charset="0"/>
                      </a:rPr>
                      <m:t>𝑛𝑚</m:t>
                    </m:r>
                    <m:r>
                      <a:rPr lang="en-US" sz="2000" b="0" i="1" smtClean="0">
                        <a:latin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interference band</a:t>
                </a:r>
              </a:p>
              <a:p>
                <a:pPr marL="457200" indent="-457200">
                  <a:buAutoNum type="alphaLcParenR"/>
                </a:pPr>
                <a:r>
                  <a:rPr lang="en-US" sz="2000" dirty="0">
                    <a:latin typeface="Times New Roman" panose="02020603050405020304" pitchFamily="18" charset="0"/>
                    <a:cs typeface="Times New Roman" panose="02020603050405020304" pitchFamily="18" charset="0"/>
                  </a:rPr>
                  <a:t>Determine the film thickness at the position of the violet and red bands</a:t>
                </a:r>
              </a:p>
              <a:p>
                <a:pPr marL="457200" indent="-457200">
                  <a:buAutoNum type="alphaLcParenR"/>
                </a:pPr>
                <a:r>
                  <a:rPr lang="en-US" sz="2000" dirty="0">
                    <a:latin typeface="Times New Roman" panose="02020603050405020304" pitchFamily="18" charset="0"/>
                    <a:cs typeface="Times New Roman" panose="02020603050405020304" pitchFamily="18" charset="0"/>
                  </a:rPr>
                  <a:t>What is the wedge angle of the film ?</a:t>
                </a:r>
              </a:p>
              <a:p>
                <a:pPr algn="r"/>
                <a:r>
                  <a:rPr lang="en-US" sz="2000" dirty="0">
                    <a:latin typeface="Times New Roman" panose="02020603050405020304" pitchFamily="18" charset="0"/>
                    <a:cs typeface="Times New Roman" panose="02020603050405020304" pitchFamily="18" charset="0"/>
                  </a:rPr>
                  <a:t>[April – 2013]</a:t>
                </a:r>
              </a:p>
            </p:txBody>
          </p:sp>
        </mc:Choice>
        <mc:Fallback xmlns="">
          <p:sp>
            <p:nvSpPr>
              <p:cNvPr id="7" name="Hình chữ nhật: Góc Tròn 6">
                <a:extLst>
                  <a:ext uri="{FF2B5EF4-FFF2-40B4-BE49-F238E27FC236}">
                    <a16:creationId xmlns:a16="http://schemas.microsoft.com/office/drawing/2014/main" id="{C7B86AF1-4D3A-4439-8B13-4DC66C2E676B}"/>
                  </a:ext>
                </a:extLst>
              </p:cNvPr>
              <p:cNvSpPr>
                <a:spLocks noRot="1" noChangeAspect="1" noMove="1" noResize="1" noEditPoints="1" noAdjustHandles="1" noChangeArrowheads="1" noChangeShapeType="1" noTextEdit="1"/>
              </p:cNvSpPr>
              <p:nvPr/>
            </p:nvSpPr>
            <p:spPr>
              <a:xfrm>
                <a:off x="1117845" y="106530"/>
                <a:ext cx="10955785" cy="2068500"/>
              </a:xfrm>
              <a:prstGeom prst="roundRect">
                <a:avLst/>
              </a:prstGeom>
              <a:blipFill>
                <a:blip r:embed="rId2"/>
                <a:stretch>
                  <a:fillRect t="-4335" b="-8092"/>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35F321C9-FE23-40C7-A716-9A8CA27BB250}"/>
                  </a:ext>
                </a:extLst>
              </p:cNvPr>
              <p:cNvSpPr txBox="1"/>
              <p:nvPr/>
            </p:nvSpPr>
            <p:spPr>
              <a:xfrm>
                <a:off x="1331278" y="2175030"/>
                <a:ext cx="10528917" cy="5030416"/>
              </a:xfrm>
              <a:prstGeom prst="rect">
                <a:avLst/>
              </a:prstGeom>
              <a:noFill/>
            </p:spPr>
            <p:txBody>
              <a:bodyPr wrap="square" rtlCol="0">
                <a:spAutoFit/>
              </a:bodyPr>
              <a:lstStyle/>
              <a:p>
                <a:pPr marL="342900" indent="-342900">
                  <a:buAutoNum type="alphaLcParenR"/>
                </a:pPr>
                <a:r>
                  <a:rPr lang="en-US" sz="2000" dirty="0">
                    <a:latin typeface="Times New Roman" panose="02020603050405020304" pitchFamily="18" charset="0"/>
                    <a:cs typeface="Times New Roman" panose="02020603050405020304" pitchFamily="18" charset="0"/>
                  </a:rPr>
                  <a:t>The condition for first constructive interference of red bands</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cs typeface="Times New Roman" panose="02020603050405020304" pitchFamily="18" charset="0"/>
                        </a:rPr>
                        <m:t>2</m:t>
                      </m:r>
                      <m:r>
                        <a:rPr lang="en-US" sz="2000" i="1">
                          <a:latin typeface="Cambria Math" panose="02040503050406030204" pitchFamily="18" charset="0"/>
                          <a:cs typeface="Times New Roman" panose="02020603050405020304" pitchFamily="18" charset="0"/>
                        </a:rPr>
                        <m:t>𝑛</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𝑡</m:t>
                          </m:r>
                        </m:e>
                        <m:sub>
                          <m:r>
                            <a:rPr lang="en-US" sz="2000" i="1">
                              <a:latin typeface="Cambria Math" panose="02040503050406030204" pitchFamily="18" charset="0"/>
                            </a:rPr>
                            <m:t>𝑟</m:t>
                          </m:r>
                        </m:sub>
                      </m:sSub>
                      <m:r>
                        <a:rPr lang="en-US" sz="2000" i="1">
                          <a:latin typeface="Cambria Math" panose="02040503050406030204" pitchFamily="18" charset="0"/>
                          <a:cs typeface="Times New Roman" panose="02020603050405020304" pitchFamily="18" charset="0"/>
                        </a:rPr>
                        <m:t>=</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1</m:t>
                          </m:r>
                          <m:r>
                            <a:rPr lang="en-US" sz="2000" i="1">
                              <a:latin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cs typeface="Times New Roman" panose="02020603050405020304" pitchFamily="18" charset="0"/>
                                </a:rPr>
                                <m:t>2</m:t>
                              </m:r>
                            </m:den>
                          </m:f>
                        </m:e>
                      </m:d>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𝑟</m:t>
                          </m:r>
                        </m:sub>
                      </m:sSub>
                      <m:r>
                        <a:rPr lang="en-US" sz="200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sym typeface="Wingdings" panose="05000000000000000000" pitchFamily="2" charset="2"/>
                        </a:rPr>
                        <m:t>2 . 1,33 .</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𝑟</m:t>
                          </m:r>
                        </m:sub>
                      </m:sSub>
                      <m:r>
                        <a:rPr lang="en-US" sz="2000" b="0" i="1" smtClean="0">
                          <a:latin typeface="Cambria Math" panose="02040503050406030204" pitchFamily="18" charset="0"/>
                        </a:rPr>
                        <m:t>=1,5 . 680 .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10</m:t>
                          </m:r>
                        </m:e>
                        <m:sup>
                          <m:r>
                            <a:rPr lang="en-US" sz="2000" b="0" i="1" smtClean="0">
                              <a:latin typeface="Cambria Math" panose="02040503050406030204" pitchFamily="18" charset="0"/>
                            </a:rPr>
                            <m:t>−9</m:t>
                          </m:r>
                        </m:sup>
                      </m:sSup>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𝑟</m:t>
                          </m:r>
                        </m:sub>
                      </m:sSub>
                      <m:r>
                        <a:rPr lang="en-US" sz="2000" b="0" i="1" smtClean="0">
                          <a:latin typeface="Cambria Math" panose="02040503050406030204" pitchFamily="18" charset="0"/>
                        </a:rPr>
                        <m:t>=3,834 .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10</m:t>
                          </m:r>
                        </m:e>
                        <m:sup>
                          <m:r>
                            <a:rPr lang="en-US" sz="2000" b="0" i="1" smtClean="0">
                              <a:latin typeface="Cambria Math" panose="02040503050406030204" pitchFamily="18" charset="0"/>
                            </a:rPr>
                            <m:t>−7</m:t>
                          </m:r>
                        </m:sup>
                      </m:sSup>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m:t>
                      </m:r>
                    </m:oMath>
                  </m:oMathPara>
                </a14:m>
                <a:endParaRPr lang="en-US" sz="2000" b="0" dirty="0">
                  <a:latin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condition for first constructive interference of violet bands</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cs typeface="Times New Roman" panose="02020603050405020304" pitchFamily="18" charset="0"/>
                        </a:rPr>
                        <m:t>2</m:t>
                      </m:r>
                      <m:r>
                        <a:rPr lang="en-US" sz="2000" i="1">
                          <a:latin typeface="Cambria Math" panose="02040503050406030204" pitchFamily="18" charset="0"/>
                          <a:cs typeface="Times New Roman" panose="02020603050405020304" pitchFamily="18" charset="0"/>
                        </a:rPr>
                        <m:t>𝑛</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b="0" i="1" smtClean="0">
                              <a:latin typeface="Cambria Math" panose="02040503050406030204" pitchFamily="18" charset="0"/>
                            </a:rPr>
                            <m:t>𝑣</m:t>
                          </m:r>
                        </m:sub>
                      </m:sSub>
                      <m:r>
                        <a:rPr lang="en-US" sz="2000" i="1">
                          <a:latin typeface="Cambria Math" panose="02040503050406030204" pitchFamily="18" charset="0"/>
                          <a:cs typeface="Times New Roman" panose="02020603050405020304" pitchFamily="18" charset="0"/>
                        </a:rPr>
                        <m:t>=</m:t>
                      </m:r>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1+</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cs typeface="Times New Roman" panose="02020603050405020304" pitchFamily="18" charset="0"/>
                                </a:rPr>
                                <m:t>2</m:t>
                              </m:r>
                            </m:den>
                          </m:f>
                        </m:e>
                      </m:d>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b="0" i="1" smtClean="0">
                              <a:latin typeface="Cambria Math" panose="02040503050406030204" pitchFamily="18" charset="0"/>
                            </a:rPr>
                            <m:t>𝑣</m:t>
                          </m:r>
                        </m:sub>
                      </m:sSub>
                      <m:r>
                        <a:rPr lang="en-US" sz="2000" i="1">
                          <a:latin typeface="Cambria Math" panose="02040503050406030204" pitchFamily="18" charset="0"/>
                          <a:sym typeface="Wingdings" panose="05000000000000000000" pitchFamily="2" charset="2"/>
                        </a:rPr>
                        <m:t>2 . 1,33 .</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𝑟</m:t>
                          </m:r>
                        </m:sub>
                      </m:sSub>
                      <m:r>
                        <a:rPr lang="en-US" sz="2000" i="1">
                          <a:latin typeface="Cambria Math" panose="02040503050406030204" pitchFamily="18" charset="0"/>
                        </a:rPr>
                        <m:t>=1,5 . </m:t>
                      </m:r>
                      <m:r>
                        <a:rPr lang="en-US" sz="2000" b="0" i="1" smtClean="0">
                          <a:latin typeface="Cambria Math" panose="02040503050406030204" pitchFamily="18" charset="0"/>
                        </a:rPr>
                        <m:t>420</m:t>
                      </m:r>
                      <m:r>
                        <a:rPr lang="en-US" sz="2000" i="1">
                          <a:latin typeface="Cambria Math" panose="02040503050406030204" pitchFamily="18" charset="0"/>
                        </a:rPr>
                        <m:t> . </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−9</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b="0" i="1" smtClean="0">
                              <a:latin typeface="Cambria Math" panose="02040503050406030204" pitchFamily="18" charset="0"/>
                            </a:rPr>
                            <m:t>𝑣</m:t>
                          </m:r>
                        </m:sub>
                      </m:sSub>
                      <m:r>
                        <a:rPr lang="en-US" sz="2000" i="1">
                          <a:latin typeface="Cambria Math" panose="02040503050406030204" pitchFamily="18" charset="0"/>
                        </a:rPr>
                        <m:t>=</m:t>
                      </m:r>
                      <m:r>
                        <a:rPr lang="en-US" sz="2000" b="0" i="1" smtClean="0">
                          <a:latin typeface="Cambria Math" panose="02040503050406030204" pitchFamily="18" charset="0"/>
                        </a:rPr>
                        <m:t>2,368</m:t>
                      </m:r>
                      <m:r>
                        <a:rPr lang="en-US" sz="2000" i="1">
                          <a:latin typeface="Cambria Math" panose="02040503050406030204" pitchFamily="18" charset="0"/>
                        </a:rPr>
                        <m:t> . </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−7</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m:t>
                          </m:r>
                        </m:e>
                      </m:d>
                    </m:oMath>
                  </m:oMathPara>
                </a14:m>
                <a:endParaRPr lang="en-US" sz="2000" b="0" dirty="0">
                  <a:latin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have: </a:t>
                </a:r>
                <a14:m>
                  <m:oMath xmlns:m="http://schemas.openxmlformats.org/officeDocument/2006/math">
                    <m:f>
                      <m:fPr>
                        <m:ctrlPr>
                          <a:rPr lang="en-US" sz="2000" i="1" smtClean="0">
                            <a:latin typeface="Cambria Math" panose="02040503050406030204" pitchFamily="18" charset="0"/>
                            <a:cs typeface="Times New Roman" panose="02020603050405020304" pitchFamily="18" charset="0"/>
                          </a:rPr>
                        </m:ctrlPr>
                      </m:fPr>
                      <m:num>
                        <m:sSub>
                          <m:sSubPr>
                            <m:ctrlPr>
                              <a:rPr lang="en-US" sz="2000" i="1">
                                <a:latin typeface="Cambria Math" panose="02040503050406030204" pitchFamily="18" charset="0"/>
                              </a:rPr>
                            </m:ctrlPr>
                          </m:sSubPr>
                          <m:e>
                            <m:r>
                              <a:rPr lang="en-US" sz="2000" b="0" i="1" smtClean="0">
                                <a:latin typeface="Cambria Math" panose="02040503050406030204" pitchFamily="18" charset="0"/>
                              </a:rPr>
                              <m:t>𝑥</m:t>
                            </m:r>
                          </m:e>
                          <m:sub>
                            <m:r>
                              <a:rPr lang="en-US" sz="2000" i="1">
                                <a:latin typeface="Cambria Math" panose="02040503050406030204" pitchFamily="18" charset="0"/>
                              </a:rPr>
                              <m:t>𝑟</m:t>
                            </m:r>
                          </m:sub>
                        </m:sSub>
                      </m:num>
                      <m:den>
                        <m:sSub>
                          <m:sSubPr>
                            <m:ctrlPr>
                              <a:rPr lang="en-US" sz="2000" i="1">
                                <a:latin typeface="Cambria Math" panose="02040503050406030204" pitchFamily="18" charset="0"/>
                              </a:rPr>
                            </m:ctrlPr>
                          </m:sSubPr>
                          <m:e>
                            <m:r>
                              <a:rPr lang="en-US" sz="2000" b="0" i="1" smtClean="0">
                                <a:latin typeface="Cambria Math" panose="02040503050406030204" pitchFamily="18" charset="0"/>
                              </a:rPr>
                              <m:t>𝑥</m:t>
                            </m:r>
                          </m:e>
                          <m:sub>
                            <m:r>
                              <a:rPr lang="en-US" sz="2000" i="1">
                                <a:latin typeface="Cambria Math" panose="02040503050406030204" pitchFamily="18" charset="0"/>
                              </a:rPr>
                              <m:t>𝑣</m:t>
                            </m:r>
                          </m:sub>
                        </m:sSub>
                      </m:den>
                    </m:f>
                    <m:r>
                      <a:rPr lang="en-US" sz="2000" b="0" i="1" smtClean="0">
                        <a:latin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cs typeface="Times New Roman" panose="020206030504050203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𝑟</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𝑣</m:t>
                            </m:r>
                          </m:sub>
                        </m:sSub>
                      </m:den>
                    </m:f>
                    <m:r>
                      <a:rPr lang="en-US" sz="2000" b="0" i="1" smtClean="0">
                        <a:latin typeface="Cambria Math" panose="02040503050406030204" pitchFamily="18" charset="0"/>
                      </a:rPr>
                      <m:t> </m:t>
                    </m:r>
                    <m:r>
                      <a:rPr lang="en-US" sz="2000" b="0" i="1" smtClean="0">
                        <a:latin typeface="Cambria Math" panose="02040503050406030204" pitchFamily="18" charset="0"/>
                        <a:sym typeface="Wingdings" panose="05000000000000000000" pitchFamily="2" charset="2"/>
                      </a:rPr>
                      <m:t></m:t>
                    </m:r>
                    <m:f>
                      <m:fPr>
                        <m:ctrlPr>
                          <a:rPr lang="en-US" sz="2000" b="0" i="1" smtClean="0">
                            <a:latin typeface="Cambria Math" panose="02040503050406030204" pitchFamily="18" charset="0"/>
                            <a:sym typeface="Wingdings" panose="05000000000000000000" pitchFamily="2" charset="2"/>
                          </a:rPr>
                        </m:ctrlPr>
                      </m:fPr>
                      <m:num>
                        <m:sSub>
                          <m:sSubPr>
                            <m:ctrlPr>
                              <a:rPr lang="en-US" sz="2000" i="1">
                                <a:latin typeface="Cambria Math" panose="02040503050406030204" pitchFamily="18" charset="0"/>
                              </a:rPr>
                            </m:ctrlPr>
                          </m:sSubPr>
                          <m:e>
                            <m:r>
                              <a:rPr lang="en-US" sz="2000" b="0" i="1" smtClean="0">
                                <a:latin typeface="Cambria Math" panose="02040503050406030204" pitchFamily="18" charset="0"/>
                              </a:rPr>
                              <m:t>𝑥</m:t>
                            </m:r>
                          </m:e>
                          <m:sub>
                            <m:r>
                              <a:rPr lang="en-US" sz="2000" i="1">
                                <a:latin typeface="Cambria Math" panose="02040503050406030204" pitchFamily="18" charset="0"/>
                              </a:rPr>
                              <m:t>𝑟</m:t>
                            </m:r>
                          </m:sub>
                        </m:sSub>
                      </m:num>
                      <m:den>
                        <m:r>
                          <a:rPr lang="en-US" sz="2000" b="0" i="1" smtClean="0">
                            <a:latin typeface="Cambria Math" panose="02040503050406030204" pitchFamily="18" charset="0"/>
                            <a:sym typeface="Wingdings" panose="05000000000000000000" pitchFamily="2" charset="2"/>
                          </a:rPr>
                          <m:t>3</m:t>
                        </m:r>
                      </m:den>
                    </m:f>
                    <m:r>
                      <a:rPr lang="en-US" sz="2000" b="0" i="1" smtClean="0">
                        <a:latin typeface="Cambria Math" panose="02040503050406030204" pitchFamily="18" charset="0"/>
                        <a:sym typeface="Wingdings" panose="05000000000000000000" pitchFamily="2" charset="2"/>
                      </a:rPr>
                      <m:t>=</m:t>
                    </m:r>
                    <m:f>
                      <m:fPr>
                        <m:ctrlPr>
                          <a:rPr lang="en-US" sz="2000" b="0" i="1" smtClean="0">
                            <a:latin typeface="Cambria Math" panose="02040503050406030204" pitchFamily="18" charset="0"/>
                            <a:sym typeface="Wingdings" panose="05000000000000000000" pitchFamily="2" charset="2"/>
                          </a:rPr>
                        </m:ctrlPr>
                      </m:fPr>
                      <m:num>
                        <m:r>
                          <a:rPr lang="en-US" sz="2000" b="0" i="1" smtClean="0">
                            <a:latin typeface="Cambria Math" panose="02040503050406030204" pitchFamily="18" charset="0"/>
                            <a:sym typeface="Wingdings" panose="05000000000000000000" pitchFamily="2" charset="2"/>
                          </a:rPr>
                          <m:t>3,834</m:t>
                        </m:r>
                      </m:num>
                      <m:den>
                        <m:r>
                          <a:rPr lang="en-US" sz="2000" b="0" i="1" smtClean="0">
                            <a:latin typeface="Cambria Math" panose="02040503050406030204" pitchFamily="18" charset="0"/>
                            <a:sym typeface="Wingdings" panose="05000000000000000000" pitchFamily="2" charset="2"/>
                          </a:rPr>
                          <m:t>2,368 </m:t>
                        </m:r>
                      </m:den>
                    </m:f>
                    <m:r>
                      <a:rPr lang="en-US" sz="2000" b="0" i="1" smtClean="0">
                        <a:latin typeface="Cambria Math" panose="02040503050406030204" pitchFamily="18" charset="0"/>
                        <a:sym typeface="Wingdings" panose="05000000000000000000" pitchFamily="2" charset="2"/>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𝑥</m:t>
                        </m:r>
                      </m:e>
                      <m:sub>
                        <m:r>
                          <a:rPr lang="en-US" sz="2000" i="1">
                            <a:latin typeface="Cambria Math" panose="02040503050406030204" pitchFamily="18" charset="0"/>
                          </a:rPr>
                          <m:t>𝑟</m:t>
                        </m:r>
                      </m:sub>
                    </m:sSub>
                    <m:r>
                      <a:rPr lang="en-US" sz="2000" b="0" i="1" smtClean="0">
                        <a:latin typeface="Cambria Math" panose="02040503050406030204" pitchFamily="18" charset="0"/>
                      </a:rPr>
                      <m:t>=4,857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𝑐𝑚</m:t>
                        </m:r>
                      </m:e>
                    </m:d>
                  </m:oMath>
                </a14:m>
                <a:endParaRPr lang="en-US" sz="2000" b="0" dirty="0">
                  <a:latin typeface="Times New Roman" panose="02020603050405020304" pitchFamily="18" charset="0"/>
                </a:endParaRPr>
              </a:p>
              <a:p>
                <a:r>
                  <a:rPr lang="en-US" sz="2000" dirty="0">
                    <a:latin typeface="Times New Roman" panose="02020603050405020304" pitchFamily="18" charset="0"/>
                  </a:rPr>
                  <a:t>b) The film thickness at the position of</a:t>
                </a:r>
              </a:p>
              <a:p>
                <a:r>
                  <a:rPr lang="en-US" sz="2000" dirty="0">
                    <a:latin typeface="Times New Roman" panose="02020603050405020304" pitchFamily="18" charset="0"/>
                  </a:rPr>
                  <a:t>+ Violet: </a:t>
                </a:r>
                <a14:m>
                  <m:oMath xmlns:m="http://schemas.openxmlformats.org/officeDocument/2006/math">
                    <m:r>
                      <a:rPr lang="en-US" sz="2000" i="1">
                        <a:latin typeface="Cambria Math" panose="02040503050406030204" pitchFamily="18" charset="0"/>
                        <a:cs typeface="Times New Roman" panose="02020603050405020304" pitchFamily="18" charset="0"/>
                      </a:rPr>
                      <m:t>2</m:t>
                    </m:r>
                    <m:r>
                      <a:rPr lang="en-US" sz="2000" i="1">
                        <a:latin typeface="Cambria Math" panose="02040503050406030204" pitchFamily="18" charset="0"/>
                        <a:cs typeface="Times New Roman" panose="02020603050405020304" pitchFamily="18" charset="0"/>
                      </a:rPr>
                      <m:t>𝑛</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𝑣</m:t>
                        </m:r>
                      </m:sub>
                    </m:sSub>
                    <m:r>
                      <a:rPr lang="en-US" sz="2000"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𝑚</m:t>
                    </m:r>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𝑣</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𝑣</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i="1">
                            <a:latin typeface="Cambria Math" panose="02040503050406030204" pitchFamily="18" charset="0"/>
                            <a:cs typeface="Times New Roman" panose="02020603050405020304" pitchFamily="18" charset="0"/>
                          </a:rPr>
                          <m:t>𝑚</m:t>
                        </m:r>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𝑣</m:t>
                            </m:r>
                          </m:sub>
                        </m:sSub>
                      </m:num>
                      <m:den>
                        <m:r>
                          <a:rPr lang="en-US" sz="2000" b="0" i="1" smtClean="0">
                            <a:latin typeface="Cambria Math" panose="02040503050406030204" pitchFamily="18" charset="0"/>
                          </a:rPr>
                          <m:t>2</m:t>
                        </m:r>
                        <m:r>
                          <a:rPr lang="en-US" sz="2000" b="0" i="1" smtClean="0">
                            <a:latin typeface="Cambria Math" panose="02040503050406030204" pitchFamily="18" charset="0"/>
                          </a:rPr>
                          <m:t>𝑛</m:t>
                        </m:r>
                      </m:den>
                    </m:f>
                    <m:r>
                      <a:rPr lang="en-US" sz="2000" b="0" i="1" smtClean="0">
                        <a:latin typeface="Cambria Math" panose="02040503050406030204" pitchFamily="18" charset="0"/>
                      </a:rPr>
                      <m:t>={0,157 </m:t>
                    </m:r>
                    <m:d>
                      <m:dPr>
                        <m:ctrlPr>
                          <a:rPr lang="en-US" sz="2000" b="0" i="1" smtClean="0">
                            <a:latin typeface="Cambria Math" panose="02040503050406030204" pitchFamily="18" charset="0"/>
                          </a:rPr>
                        </m:ctrlPr>
                      </m:dPr>
                      <m:e>
                        <m:r>
                          <a:rPr lang="en-US" sz="2000" b="0" i="1" dirty="0" smtClean="0">
                            <a:latin typeface="Cambria Math" panose="02040503050406030204" pitchFamily="18" charset="0"/>
                          </a:rPr>
                          <m:t>𝜇</m:t>
                        </m:r>
                        <m:r>
                          <a:rPr lang="en-US" sz="2000" b="0" i="1" dirty="0" smtClean="0">
                            <a:latin typeface="Cambria Math" panose="02040503050406030204" pitchFamily="18" charset="0"/>
                          </a:rPr>
                          <m:t>𝑚</m:t>
                        </m:r>
                      </m:e>
                    </m:d>
                    <m:r>
                      <a:rPr lang="en-US" sz="2000" b="0" i="1" dirty="0" smtClean="0">
                        <a:latin typeface="Cambria Math" panose="02040503050406030204" pitchFamily="18" charset="0"/>
                      </a:rPr>
                      <m:t>;0,314</m:t>
                    </m:r>
                    <m:d>
                      <m:dPr>
                        <m:ctrlPr>
                          <a:rPr lang="en-US" sz="2000" b="0" i="1" dirty="0" smtClean="0">
                            <a:latin typeface="Cambria Math" panose="02040503050406030204" pitchFamily="18" charset="0"/>
                          </a:rPr>
                        </m:ctrlPr>
                      </m:dPr>
                      <m:e>
                        <m:r>
                          <a:rPr lang="en-US" sz="2000" i="1" dirty="0">
                            <a:latin typeface="Cambria Math" panose="02040503050406030204" pitchFamily="18" charset="0"/>
                          </a:rPr>
                          <m:t>𝜇</m:t>
                        </m:r>
                        <m:r>
                          <a:rPr lang="en-US" sz="2000" i="1" dirty="0">
                            <a:latin typeface="Cambria Math" panose="02040503050406030204" pitchFamily="18" charset="0"/>
                          </a:rPr>
                          <m:t>𝑚</m:t>
                        </m:r>
                      </m:e>
                    </m:d>
                    <m:r>
                      <a:rPr lang="en-US" sz="2000" b="0" i="1" dirty="0" smtClean="0">
                        <a:latin typeface="Cambria Math" panose="02040503050406030204" pitchFamily="18" charset="0"/>
                      </a:rPr>
                      <m:t>;0,471</m:t>
                    </m:r>
                    <m:d>
                      <m:dPr>
                        <m:ctrlPr>
                          <a:rPr lang="en-US" sz="2000" b="0" i="1" dirty="0" smtClean="0">
                            <a:latin typeface="Cambria Math" panose="02040503050406030204" pitchFamily="18" charset="0"/>
                          </a:rPr>
                        </m:ctrlPr>
                      </m:dPr>
                      <m:e>
                        <m:r>
                          <a:rPr lang="en-US" sz="2000" i="1" dirty="0">
                            <a:latin typeface="Cambria Math" panose="02040503050406030204" pitchFamily="18" charset="0"/>
                          </a:rPr>
                          <m:t>𝜇</m:t>
                        </m:r>
                        <m:r>
                          <a:rPr lang="en-US" sz="2000" i="1" dirty="0">
                            <a:latin typeface="Cambria Math" panose="02040503050406030204" pitchFamily="18" charset="0"/>
                          </a:rPr>
                          <m:t>𝑚</m:t>
                        </m:r>
                      </m:e>
                    </m:d>
                    <m:r>
                      <a:rPr lang="en-US" sz="2000" b="0" i="0" dirty="0" smtClean="0">
                        <a:latin typeface="Cambria Math" panose="02040503050406030204" pitchFamily="18" charset="0"/>
                      </a:rPr>
                      <m:t>;….}</m:t>
                    </m:r>
                  </m:oMath>
                </a14:m>
                <a:endParaRPr lang="en-US" sz="2000" b="0" dirty="0">
                  <a:latin typeface="Times New Roman" panose="02020603050405020304" pitchFamily="18" charset="0"/>
                </a:endParaRPr>
              </a:p>
              <a:p>
                <a:r>
                  <a:rPr lang="en-US" sz="2000" dirty="0">
                    <a:latin typeface="Times New Roman" panose="02020603050405020304" pitchFamily="18" charset="0"/>
                  </a:rPr>
                  <a:t>+ Red: </a:t>
                </a:r>
                <a14:m>
                  <m:oMath xmlns:m="http://schemas.openxmlformats.org/officeDocument/2006/math">
                    <m:r>
                      <a:rPr lang="en-US" sz="2000" i="1">
                        <a:latin typeface="Cambria Math" panose="02040503050406030204" pitchFamily="18" charset="0"/>
                        <a:cs typeface="Times New Roman" panose="02020603050405020304" pitchFamily="18" charset="0"/>
                      </a:rPr>
                      <m:t>2</m:t>
                    </m:r>
                    <m:r>
                      <a:rPr lang="en-US" sz="2000" i="1">
                        <a:latin typeface="Cambria Math" panose="02040503050406030204" pitchFamily="18" charset="0"/>
                        <a:cs typeface="Times New Roman" panose="02020603050405020304" pitchFamily="18" charset="0"/>
                      </a:rPr>
                      <m:t>𝑛</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b="0" i="1" smtClean="0">
                            <a:latin typeface="Cambria Math" panose="02040503050406030204" pitchFamily="18" charset="0"/>
                          </a:rPr>
                          <m:t>𝑟</m:t>
                        </m:r>
                      </m:sub>
                    </m:sSub>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𝑚</m:t>
                    </m:r>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b="0" i="1" smtClean="0">
                            <a:latin typeface="Cambria Math" panose="02040503050406030204" pitchFamily="18" charset="0"/>
                          </a:rPr>
                          <m:t>𝑟</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𝑣</m:t>
                        </m:r>
                      </m:sub>
                    </m:sSub>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cs typeface="Times New Roman" panose="02020603050405020304" pitchFamily="18" charset="0"/>
                          </a:rPr>
                          <m:t>𝑚</m:t>
                        </m:r>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b="0" i="1" smtClean="0">
                                <a:latin typeface="Cambria Math" panose="02040503050406030204" pitchFamily="18" charset="0"/>
                              </a:rPr>
                              <m:t>𝑟</m:t>
                            </m:r>
                          </m:sub>
                        </m:sSub>
                      </m:num>
                      <m:den>
                        <m:r>
                          <a:rPr lang="en-US" sz="2000" i="1">
                            <a:latin typeface="Cambria Math" panose="02040503050406030204" pitchFamily="18" charset="0"/>
                          </a:rPr>
                          <m:t>2</m:t>
                        </m:r>
                        <m:r>
                          <a:rPr lang="en-US" sz="2000" i="1">
                            <a:latin typeface="Cambria Math" panose="02040503050406030204" pitchFamily="18" charset="0"/>
                          </a:rPr>
                          <m:t>𝑛</m:t>
                        </m:r>
                      </m:den>
                    </m:f>
                    <m:r>
                      <a:rPr lang="en-US" sz="2000" i="1">
                        <a:latin typeface="Cambria Math" panose="02040503050406030204" pitchFamily="18" charset="0"/>
                      </a:rPr>
                      <m:t>={0, </m:t>
                    </m:r>
                    <m:r>
                      <a:rPr lang="en-US" sz="2000" b="0" i="1" smtClean="0">
                        <a:latin typeface="Cambria Math" panose="02040503050406030204" pitchFamily="18" charset="0"/>
                      </a:rPr>
                      <m:t>257</m:t>
                    </m:r>
                    <m:d>
                      <m:dPr>
                        <m:ctrlPr>
                          <a:rPr lang="en-US" sz="2000" i="1">
                            <a:latin typeface="Cambria Math" panose="02040503050406030204" pitchFamily="18" charset="0"/>
                          </a:rPr>
                        </m:ctrlPr>
                      </m:dPr>
                      <m:e>
                        <m:r>
                          <a:rPr lang="en-US" sz="2000" i="1" dirty="0">
                            <a:latin typeface="Cambria Math" panose="02040503050406030204" pitchFamily="18" charset="0"/>
                          </a:rPr>
                          <m:t>𝜇</m:t>
                        </m:r>
                        <m:r>
                          <a:rPr lang="en-US" sz="2000" i="1" dirty="0">
                            <a:latin typeface="Cambria Math" panose="02040503050406030204" pitchFamily="18" charset="0"/>
                          </a:rPr>
                          <m:t>𝑚</m:t>
                        </m:r>
                      </m:e>
                    </m:d>
                    <m:r>
                      <a:rPr lang="en-US" sz="2000" i="1" dirty="0">
                        <a:latin typeface="Cambria Math" panose="02040503050406030204" pitchFamily="18" charset="0"/>
                      </a:rPr>
                      <m:t>;0,</m:t>
                    </m:r>
                    <m:r>
                      <a:rPr lang="en-US" sz="2000" b="0" i="1" dirty="0" smtClean="0">
                        <a:latin typeface="Cambria Math" panose="02040503050406030204" pitchFamily="18" charset="0"/>
                      </a:rPr>
                      <m:t>511</m:t>
                    </m:r>
                    <m:d>
                      <m:dPr>
                        <m:ctrlPr>
                          <a:rPr lang="en-US" sz="2000" i="1" dirty="0">
                            <a:latin typeface="Cambria Math" panose="02040503050406030204" pitchFamily="18" charset="0"/>
                          </a:rPr>
                        </m:ctrlPr>
                      </m:dPr>
                      <m:e>
                        <m:r>
                          <a:rPr lang="en-US" sz="2000" i="1" dirty="0">
                            <a:latin typeface="Cambria Math" panose="02040503050406030204" pitchFamily="18" charset="0"/>
                          </a:rPr>
                          <m:t>𝜇</m:t>
                        </m:r>
                        <m:r>
                          <a:rPr lang="en-US" sz="2000" i="1" dirty="0">
                            <a:latin typeface="Cambria Math" panose="02040503050406030204" pitchFamily="18" charset="0"/>
                          </a:rPr>
                          <m:t>𝑚</m:t>
                        </m:r>
                      </m:e>
                    </m:d>
                    <m:r>
                      <a:rPr lang="en-US" sz="2000" i="1" dirty="0">
                        <a:latin typeface="Cambria Math" panose="02040503050406030204" pitchFamily="18" charset="0"/>
                      </a:rPr>
                      <m:t>;0,</m:t>
                    </m:r>
                    <m:r>
                      <a:rPr lang="en-US" sz="2000" b="0" i="1" dirty="0" smtClean="0">
                        <a:latin typeface="Cambria Math" panose="02040503050406030204" pitchFamily="18" charset="0"/>
                      </a:rPr>
                      <m:t>771</m:t>
                    </m:r>
                    <m:d>
                      <m:dPr>
                        <m:ctrlPr>
                          <a:rPr lang="en-US" sz="2000" i="1" dirty="0">
                            <a:latin typeface="Cambria Math" panose="02040503050406030204" pitchFamily="18" charset="0"/>
                          </a:rPr>
                        </m:ctrlPr>
                      </m:dPr>
                      <m:e>
                        <m:r>
                          <a:rPr lang="en-US" sz="2000" i="1" dirty="0">
                            <a:latin typeface="Cambria Math" panose="02040503050406030204" pitchFamily="18" charset="0"/>
                          </a:rPr>
                          <m:t>𝜇</m:t>
                        </m:r>
                        <m:r>
                          <a:rPr lang="en-US" sz="2000" i="1" dirty="0">
                            <a:latin typeface="Cambria Math" panose="02040503050406030204" pitchFamily="18" charset="0"/>
                          </a:rPr>
                          <m:t>𝑚</m:t>
                        </m:r>
                      </m:e>
                    </m:d>
                    <m:r>
                      <a:rPr lang="en-US" sz="2000" dirty="0">
                        <a:latin typeface="Cambria Math" panose="02040503050406030204" pitchFamily="18" charset="0"/>
                      </a:rPr>
                      <m:t>;….}</m:t>
                    </m:r>
                  </m:oMath>
                </a14:m>
                <a:endParaRPr lang="en-US" sz="2000" dirty="0">
                  <a:latin typeface="Times New Roman" panose="02020603050405020304" pitchFamily="18" charset="0"/>
                </a:endParaRPr>
              </a:p>
              <a:p>
                <a:r>
                  <a:rPr lang="en-US" sz="2000" b="0" dirty="0">
                    <a:latin typeface="Times New Roman" panose="02020603050405020304" pitchFamily="18" charset="0"/>
                  </a:rPr>
                  <a:t>c) The wedge angle of the film</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𝑠𝑖𝑛</m:t>
                      </m:r>
                      <m:r>
                        <a:rPr lang="en-US" sz="2000" i="1" dirty="0" smtClean="0">
                          <a:latin typeface="Cambria Math" panose="02040503050406030204" pitchFamily="18" charset="0"/>
                        </a:rPr>
                        <m:t>𝜃</m:t>
                      </m:r>
                      <m:r>
                        <a:rPr lang="en-US" sz="2000" b="0" i="1" dirty="0" smtClean="0">
                          <a:latin typeface="Cambria Math" panose="02040503050406030204" pitchFamily="18" charset="0"/>
                        </a:rPr>
                        <m:t>= </m:t>
                      </m:r>
                      <m:f>
                        <m:fPr>
                          <m:ctrlPr>
                            <a:rPr lang="en-US" sz="2000" b="0" i="1" dirty="0"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𝑣</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𝑣</m:t>
                              </m:r>
                            </m:sub>
                          </m:sSub>
                        </m:den>
                      </m:f>
                      <m:r>
                        <a:rPr lang="en-US" sz="2000" b="0" i="1" dirty="0" smtClean="0">
                          <a:latin typeface="Cambria Math" panose="02040503050406030204" pitchFamily="18" charset="0"/>
                        </a:rPr>
                        <m:t>= </m:t>
                      </m:r>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2,368 . </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10</m:t>
                              </m:r>
                            </m:e>
                            <m:sup>
                              <m:r>
                                <a:rPr lang="en-US" sz="2000" b="0" i="1" dirty="0" smtClean="0">
                                  <a:latin typeface="Cambria Math" panose="02040503050406030204" pitchFamily="18" charset="0"/>
                                </a:rPr>
                                <m:t>−7</m:t>
                              </m:r>
                            </m:sup>
                          </m:sSup>
                        </m:num>
                        <m:den>
                          <m:r>
                            <a:rPr lang="en-US" sz="2000" b="0" i="1" dirty="0" smtClean="0">
                              <a:latin typeface="Cambria Math" panose="02040503050406030204" pitchFamily="18" charset="0"/>
                            </a:rPr>
                            <m:t>3 . </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10</m:t>
                              </m:r>
                            </m:e>
                            <m:sup>
                              <m:r>
                                <a:rPr lang="en-US" sz="2000" b="0" i="1" dirty="0" smtClean="0">
                                  <a:latin typeface="Cambria Math" panose="02040503050406030204" pitchFamily="18" charset="0"/>
                                </a:rPr>
                                <m:t>−2</m:t>
                              </m:r>
                            </m:sup>
                          </m:sSup>
                        </m:den>
                      </m:f>
                      <m:r>
                        <a:rPr lang="en-US" sz="2000" b="0" i="1" dirty="0" smtClean="0">
                          <a:latin typeface="Cambria Math" panose="02040503050406030204" pitchFamily="18" charset="0"/>
                        </a:rPr>
                        <m:t>⇒</m:t>
                      </m:r>
                      <m:r>
                        <a:rPr lang="vi-VN" sz="2000" i="1">
                          <a:latin typeface="Cambria Math" panose="02040503050406030204" pitchFamily="18" charset="0"/>
                        </a:rPr>
                        <m:t>𝜃</m:t>
                      </m:r>
                      <m:r>
                        <a:rPr lang="vi-VN" sz="2000" i="1">
                          <a:latin typeface="Cambria Math" panose="02040503050406030204" pitchFamily="18" charset="0"/>
                          <a:ea typeface="Cambria Math" panose="02040503050406030204" pitchFamily="18" charset="0"/>
                        </a:rPr>
                        <m:t>≈</m:t>
                      </m:r>
                      <m:sSup>
                        <m:sSupPr>
                          <m:ctrlPr>
                            <a:rPr lang="vi-VN" sz="2000" b="0" i="1" smtClean="0">
                              <a:latin typeface="Cambria Math" panose="02040503050406030204" pitchFamily="18" charset="0"/>
                              <a:ea typeface="Cambria Math" panose="02040503050406030204" pitchFamily="18" charset="0"/>
                            </a:rPr>
                          </m:ctrlPr>
                        </m:sSupPr>
                        <m:e>
                          <m:r>
                            <a:rPr lang="vi-VN" sz="2000" b="0" i="1" smtClean="0">
                              <a:latin typeface="Cambria Math" panose="02040503050406030204" pitchFamily="18" charset="0"/>
                              <a:ea typeface="Cambria Math" panose="02040503050406030204" pitchFamily="18" charset="0"/>
                            </a:rPr>
                            <m:t>7,893.10</m:t>
                          </m:r>
                        </m:e>
                        <m:sup>
                          <m:r>
                            <a:rPr lang="vi-VN" sz="2000" b="0" i="1" smtClean="0">
                              <a:latin typeface="Cambria Math" panose="02040503050406030204" pitchFamily="18" charset="0"/>
                              <a:ea typeface="Cambria Math" panose="02040503050406030204" pitchFamily="18" charset="0"/>
                            </a:rPr>
                            <m:t>−6</m:t>
                          </m:r>
                        </m:sup>
                      </m:sSup>
                      <m:r>
                        <a:rPr lang="vi-VN" sz="2000" b="0" i="1" smtClean="0">
                          <a:latin typeface="Cambria Math" panose="02040503050406030204" pitchFamily="18" charset="0"/>
                          <a:ea typeface="Cambria Math" panose="02040503050406030204" pitchFamily="18" charset="0"/>
                        </a:rPr>
                        <m:t>(</m:t>
                      </m:r>
                      <m:r>
                        <a:rPr lang="vi-VN" sz="2000" b="0" i="1" smtClean="0">
                          <a:latin typeface="Cambria Math" panose="02040503050406030204" pitchFamily="18" charset="0"/>
                          <a:ea typeface="Cambria Math" panose="02040503050406030204" pitchFamily="18" charset="0"/>
                        </a:rPr>
                        <m:t>𝑟𝑎𝑑</m:t>
                      </m:r>
                      <m:r>
                        <a:rPr lang="vi-VN" sz="2000" b="0" i="1" smtClean="0">
                          <a:latin typeface="Cambria Math" panose="02040503050406030204" pitchFamily="18" charset="0"/>
                          <a:ea typeface="Cambria Math" panose="02040503050406030204" pitchFamily="18" charset="0"/>
                        </a:rPr>
                        <m:t>)</m:t>
                      </m:r>
                    </m:oMath>
                  </m:oMathPara>
                </a14:m>
                <a:endParaRPr lang="en-US" sz="2000"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35F321C9-FE23-40C7-A716-9A8CA27BB250}"/>
                  </a:ext>
                </a:extLst>
              </p:cNvPr>
              <p:cNvSpPr txBox="1">
                <a:spLocks noRot="1" noChangeAspect="1" noMove="1" noResize="1" noEditPoints="1" noAdjustHandles="1" noChangeArrowheads="1" noChangeShapeType="1" noTextEdit="1"/>
              </p:cNvSpPr>
              <p:nvPr/>
            </p:nvSpPr>
            <p:spPr>
              <a:xfrm>
                <a:off x="1331278" y="2175030"/>
                <a:ext cx="10528917" cy="5030416"/>
              </a:xfrm>
              <a:prstGeom prst="rect">
                <a:avLst/>
              </a:prstGeom>
              <a:blipFill>
                <a:blip r:embed="rId3"/>
                <a:stretch>
                  <a:fillRect l="-579" t="-727"/>
                </a:stretch>
              </a:blipFill>
            </p:spPr>
            <p:txBody>
              <a:bodyPr/>
              <a:lstStyle/>
              <a:p>
                <a:r>
                  <a:rPr lang="vi-VN">
                    <a:noFill/>
                  </a:rPr>
                  <a:t> </a:t>
                </a:r>
              </a:p>
            </p:txBody>
          </p:sp>
        </mc:Fallback>
      </mc:AlternateContent>
    </p:spTree>
    <p:extLst>
      <p:ext uri="{BB962C8B-B14F-4D97-AF65-F5344CB8AC3E}">
        <p14:creationId xmlns:p14="http://schemas.microsoft.com/office/powerpoint/2010/main" val="269277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7EBB10F6-2243-461F-9119-1A04E3AC1B57}"/>
              </a:ext>
            </a:extLst>
          </p:cNvPr>
          <p:cNvSpPr>
            <a:spLocks noGrp="1"/>
          </p:cNvSpPr>
          <p:nvPr>
            <p:ph type="ctrTitle"/>
          </p:nvPr>
        </p:nvSpPr>
        <p:spPr>
          <a:xfrm>
            <a:off x="1915385" y="2179071"/>
            <a:ext cx="8361229" cy="2098226"/>
          </a:xfrm>
        </p:spPr>
        <p:txBody>
          <a:bodyPr/>
          <a:lstStyle/>
          <a:p>
            <a:r>
              <a:rPr lang="en-US" sz="8800" dirty="0">
                <a:latin typeface="Times New Roman" panose="02020603050405020304" pitchFamily="18" charset="0"/>
                <a:cs typeface="Times New Roman" panose="02020603050405020304" pitchFamily="18" charset="0"/>
              </a:rPr>
              <a:t>Thank you !!!</a:t>
            </a:r>
            <a:br>
              <a:rPr lang="en-US" sz="88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Good luck </a:t>
            </a:r>
            <a:endParaRPr lang="vi-V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749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19264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Transverse waves with a speed of 50.0 m/s are to be produced in a taut string. A 5.00-m length of string with a total mass of 0.060 0 kg is used. What is the required tension?</a:t>
            </a:r>
          </a:p>
          <a:p>
            <a:pPr algn="r"/>
            <a:r>
              <a:rPr lang="en-US" sz="2400" dirty="0">
                <a:latin typeface="Times New Roman" panose="02020603050405020304" pitchFamily="18" charset="0"/>
                <a:cs typeface="Times New Roman" panose="02020603050405020304" pitchFamily="18" charset="0"/>
              </a:rPr>
              <a:t>[Extra Problem – Wave]</a:t>
            </a:r>
            <a:endParaRPr lang="vi-V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F2F508A2-5DAA-4F26-9D5A-39AD74BEDF5A}"/>
                  </a:ext>
                </a:extLst>
              </p:cNvPr>
              <p:cNvSpPr txBox="1"/>
              <p:nvPr/>
            </p:nvSpPr>
            <p:spPr>
              <a:xfrm>
                <a:off x="1262109" y="2370339"/>
                <a:ext cx="10431262" cy="2776786"/>
              </a:xfrm>
              <a:prstGeom prst="rect">
                <a:avLst/>
              </a:prstGeom>
              <a:noFill/>
            </p:spPr>
            <p:txBody>
              <a:bodyPr wrap="square" rtlCol="0">
                <a:spAutoFit/>
              </a:bodyPr>
              <a:lstStyle/>
              <a:p>
                <a:r>
                  <a:rPr lang="vi-VN" sz="3200" dirty="0">
                    <a:latin typeface="Times New Roman" panose="02020603050405020304" pitchFamily="18" charset="0"/>
                    <a:cs typeface="Times New Roman" panose="02020603050405020304" pitchFamily="18" charset="0"/>
                  </a:rPr>
                  <a:t>We </a:t>
                </a:r>
                <a:r>
                  <a:rPr lang="vi-VN" sz="3200" dirty="0" err="1">
                    <a:latin typeface="Times New Roman" panose="02020603050405020304" pitchFamily="18" charset="0"/>
                    <a:cs typeface="Times New Roman" panose="02020603050405020304" pitchFamily="18" charset="0"/>
                  </a:rPr>
                  <a:t>have</a:t>
                </a:r>
                <a:r>
                  <a:rPr lang="vi-VN" sz="3200" dirty="0">
                    <a:latin typeface="Times New Roman" panose="02020603050405020304" pitchFamily="18" charset="0"/>
                    <a:cs typeface="Times New Roman" panose="02020603050405020304" pitchFamily="18" charset="0"/>
                  </a:rPr>
                  <a:t>: </a:t>
                </a:r>
                <a14:m>
                  <m:oMath xmlns:m="http://schemas.openxmlformats.org/officeDocument/2006/math">
                    <m:r>
                      <a:rPr lang="vi-VN" sz="3200" i="1" smtClean="0">
                        <a:latin typeface="Cambria Math" panose="02040503050406030204" pitchFamily="18" charset="0"/>
                      </a:rPr>
                      <m:t>𝜇</m:t>
                    </m:r>
                    <m:r>
                      <a:rPr lang="vi-VN" sz="3200" b="0" i="1" smtClean="0">
                        <a:latin typeface="Cambria Math" panose="02040503050406030204" pitchFamily="18" charset="0"/>
                      </a:rPr>
                      <m:t>=</m:t>
                    </m:r>
                    <m:f>
                      <m:fPr>
                        <m:ctrlPr>
                          <a:rPr lang="vi-VN" sz="3200" b="0" i="1" smtClean="0">
                            <a:latin typeface="Cambria Math" panose="02040503050406030204" pitchFamily="18" charset="0"/>
                          </a:rPr>
                        </m:ctrlPr>
                      </m:fPr>
                      <m:num>
                        <m:r>
                          <a:rPr lang="vi-VN" sz="3200" b="0" i="1" smtClean="0">
                            <a:latin typeface="Cambria Math" panose="02040503050406030204" pitchFamily="18" charset="0"/>
                          </a:rPr>
                          <m:t>𝑚</m:t>
                        </m:r>
                      </m:num>
                      <m:den>
                        <m:r>
                          <a:rPr lang="vi-VN" sz="3200" b="0" i="1" smtClean="0">
                            <a:latin typeface="Cambria Math" panose="02040503050406030204" pitchFamily="18" charset="0"/>
                          </a:rPr>
                          <m:t>𝐿</m:t>
                        </m:r>
                      </m:den>
                    </m:f>
                    <m:r>
                      <a:rPr lang="vi-VN" sz="3200" b="0" i="1" smtClean="0">
                        <a:latin typeface="Cambria Math" panose="02040503050406030204" pitchFamily="18" charset="0"/>
                      </a:rPr>
                      <m:t>=</m:t>
                    </m:r>
                    <m:f>
                      <m:fPr>
                        <m:ctrlPr>
                          <a:rPr lang="vi-VN" sz="3200" b="0" i="1" smtClean="0">
                            <a:latin typeface="Cambria Math" panose="02040503050406030204" pitchFamily="18" charset="0"/>
                          </a:rPr>
                        </m:ctrlPr>
                      </m:fPr>
                      <m:num>
                        <m:r>
                          <a:rPr lang="vi-VN" sz="3200" b="0" i="1" smtClean="0">
                            <a:latin typeface="Cambria Math" panose="02040503050406030204" pitchFamily="18" charset="0"/>
                          </a:rPr>
                          <m:t>0.06</m:t>
                        </m:r>
                      </m:num>
                      <m:den>
                        <m:r>
                          <a:rPr lang="vi-VN" sz="3200" b="0" i="1" smtClean="0">
                            <a:latin typeface="Cambria Math" panose="02040503050406030204" pitchFamily="18" charset="0"/>
                          </a:rPr>
                          <m:t>5</m:t>
                        </m:r>
                      </m:den>
                    </m:f>
                    <m:r>
                      <a:rPr lang="vi-VN" sz="3200" b="0" i="1" smtClean="0">
                        <a:latin typeface="Cambria Math" panose="02040503050406030204" pitchFamily="18" charset="0"/>
                      </a:rPr>
                      <m:t>=0.012 </m:t>
                    </m:r>
                    <m:d>
                      <m:dPr>
                        <m:ctrlPr>
                          <a:rPr lang="vi-VN" sz="3200" b="0" i="1" smtClean="0">
                            <a:latin typeface="Cambria Math" panose="02040503050406030204" pitchFamily="18" charset="0"/>
                          </a:rPr>
                        </m:ctrlPr>
                      </m:dPr>
                      <m:e>
                        <m:f>
                          <m:fPr>
                            <m:ctrlPr>
                              <a:rPr lang="vi-VN" sz="3200" b="0" i="1" smtClean="0">
                                <a:latin typeface="Cambria Math" panose="02040503050406030204" pitchFamily="18" charset="0"/>
                              </a:rPr>
                            </m:ctrlPr>
                          </m:fPr>
                          <m:num>
                            <m:r>
                              <a:rPr lang="vi-VN" sz="3200" b="0" i="1" smtClean="0">
                                <a:latin typeface="Cambria Math" panose="02040503050406030204" pitchFamily="18" charset="0"/>
                              </a:rPr>
                              <m:t>𝑘𝑔</m:t>
                            </m:r>
                          </m:num>
                          <m:den>
                            <m:r>
                              <a:rPr lang="vi-VN" sz="3200" b="0" i="1" smtClean="0">
                                <a:latin typeface="Cambria Math" panose="02040503050406030204" pitchFamily="18" charset="0"/>
                              </a:rPr>
                              <m:t>𝑚</m:t>
                            </m:r>
                          </m:den>
                        </m:f>
                      </m:e>
                    </m:d>
                  </m:oMath>
                </a14:m>
                <a:endParaRPr lang="vi-VN" sz="3200" b="0" dirty="0">
                  <a:latin typeface="Times New Roman" panose="02020603050405020304" pitchFamily="18" charset="0"/>
                </a:endParaRPr>
              </a:p>
              <a:p>
                <a:pPr marL="285750" indent="-285750">
                  <a:buFont typeface="Symbol" panose="05050102010706020507" pitchFamily="18" charset="2"/>
                  <a:buChar char="Þ"/>
                </a:pPr>
                <a:r>
                  <a:rPr lang="vi-VN" sz="3200" dirty="0">
                    <a:latin typeface="Times New Roman" panose="02020603050405020304" pitchFamily="18" charset="0"/>
                    <a:cs typeface="Times New Roman" panose="02020603050405020304" pitchFamily="18" charset="0"/>
                  </a:rPr>
                  <a:t>The </a:t>
                </a:r>
                <a:r>
                  <a:rPr lang="vi-VN" sz="3200" dirty="0" err="1">
                    <a:latin typeface="Times New Roman" panose="02020603050405020304" pitchFamily="18" charset="0"/>
                    <a:cs typeface="Times New Roman" panose="02020603050405020304" pitchFamily="18" charset="0"/>
                  </a:rPr>
                  <a:t>required</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tension</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is</a:t>
                </a:r>
                <a:r>
                  <a:rPr lang="vi-VN" sz="32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vi-VN" sz="3200" b="0" i="1" smtClean="0">
                          <a:latin typeface="Cambria Math" panose="02040503050406030204" pitchFamily="18" charset="0"/>
                          <a:cs typeface="Times New Roman" panose="02020603050405020304" pitchFamily="18" charset="0"/>
                        </a:rPr>
                        <m:t>𝑣</m:t>
                      </m:r>
                      <m:r>
                        <a:rPr lang="vi-VN" sz="3200" b="0" i="1" smtClean="0">
                          <a:latin typeface="Cambria Math" panose="02040503050406030204" pitchFamily="18" charset="0"/>
                          <a:cs typeface="Times New Roman" panose="02020603050405020304" pitchFamily="18" charset="0"/>
                        </a:rPr>
                        <m:t>=</m:t>
                      </m:r>
                      <m:rad>
                        <m:radPr>
                          <m:degHide m:val="on"/>
                          <m:ctrlPr>
                            <a:rPr lang="vi-VN" sz="3200" b="0" i="1" smtClean="0">
                              <a:latin typeface="Cambria Math" panose="02040503050406030204" pitchFamily="18" charset="0"/>
                              <a:cs typeface="Times New Roman" panose="02020603050405020304" pitchFamily="18" charset="0"/>
                            </a:rPr>
                          </m:ctrlPr>
                        </m:radPr>
                        <m:deg/>
                        <m:e>
                          <m:f>
                            <m:fPr>
                              <m:ctrlPr>
                                <a:rPr lang="vi-VN" sz="3200" b="0" i="1" smtClean="0">
                                  <a:latin typeface="Cambria Math" panose="02040503050406030204" pitchFamily="18" charset="0"/>
                                  <a:cs typeface="Times New Roman" panose="02020603050405020304" pitchFamily="18" charset="0"/>
                                </a:rPr>
                              </m:ctrlPr>
                            </m:fPr>
                            <m:num>
                              <m:r>
                                <a:rPr lang="vi-VN" sz="3200" b="0" i="1" smtClean="0">
                                  <a:latin typeface="Cambria Math" panose="02040503050406030204" pitchFamily="18" charset="0"/>
                                  <a:cs typeface="Times New Roman" panose="02020603050405020304" pitchFamily="18" charset="0"/>
                                </a:rPr>
                                <m:t>𝑇</m:t>
                              </m:r>
                            </m:num>
                            <m:den>
                              <m:r>
                                <a:rPr lang="vi-VN" sz="3200" i="1">
                                  <a:latin typeface="Cambria Math" panose="02040503050406030204" pitchFamily="18" charset="0"/>
                                </a:rPr>
                                <m:t>𝜇</m:t>
                              </m:r>
                            </m:den>
                          </m:f>
                        </m:e>
                      </m:rad>
                      <m:r>
                        <a:rPr lang="vi-VN" sz="3200" b="0" i="1" smtClean="0">
                          <a:latin typeface="Cambria Math" panose="02040503050406030204" pitchFamily="18" charset="0"/>
                          <a:cs typeface="Times New Roman" panose="02020603050405020304" pitchFamily="18" charset="0"/>
                        </a:rPr>
                        <m:t>⇒</m:t>
                      </m:r>
                      <m:r>
                        <a:rPr lang="vi-VN" sz="3200" b="0" i="1" smtClean="0">
                          <a:latin typeface="Cambria Math" panose="02040503050406030204" pitchFamily="18" charset="0"/>
                          <a:cs typeface="Times New Roman" panose="02020603050405020304" pitchFamily="18" charset="0"/>
                        </a:rPr>
                        <m:t>𝑇</m:t>
                      </m:r>
                      <m:r>
                        <a:rPr lang="vi-VN" sz="3200" b="0" i="1" smtClean="0">
                          <a:latin typeface="Cambria Math" panose="02040503050406030204" pitchFamily="18" charset="0"/>
                          <a:cs typeface="Times New Roman" panose="02020603050405020304" pitchFamily="18" charset="0"/>
                        </a:rPr>
                        <m:t>=</m:t>
                      </m:r>
                      <m:sSup>
                        <m:sSupPr>
                          <m:ctrlPr>
                            <a:rPr lang="vi-VN" sz="3200" b="0" i="1" smtClean="0">
                              <a:latin typeface="Cambria Math" panose="02040503050406030204" pitchFamily="18" charset="0"/>
                              <a:cs typeface="Times New Roman" panose="02020603050405020304" pitchFamily="18" charset="0"/>
                            </a:rPr>
                          </m:ctrlPr>
                        </m:sSupPr>
                        <m:e>
                          <m:r>
                            <a:rPr lang="vi-VN" sz="3200" b="0" i="1" smtClean="0">
                              <a:latin typeface="Cambria Math" panose="02040503050406030204" pitchFamily="18" charset="0"/>
                              <a:cs typeface="Times New Roman" panose="02020603050405020304" pitchFamily="18" charset="0"/>
                            </a:rPr>
                            <m:t>𝑣</m:t>
                          </m:r>
                        </m:e>
                        <m:sup>
                          <m:r>
                            <a:rPr lang="vi-VN" sz="3200" b="0" i="1" smtClean="0">
                              <a:latin typeface="Cambria Math" panose="02040503050406030204" pitchFamily="18" charset="0"/>
                              <a:cs typeface="Times New Roman" panose="02020603050405020304" pitchFamily="18" charset="0"/>
                            </a:rPr>
                            <m:t>2</m:t>
                          </m:r>
                        </m:sup>
                      </m:sSup>
                      <m:r>
                        <a:rPr lang="vi-VN" sz="3200" i="1">
                          <a:latin typeface="Cambria Math" panose="02040503050406030204" pitchFamily="18" charset="0"/>
                        </a:rPr>
                        <m:t>𝜇</m:t>
                      </m:r>
                      <m:r>
                        <a:rPr lang="vi-VN" sz="3200" b="0" i="1" smtClean="0">
                          <a:latin typeface="Cambria Math" panose="02040503050406030204" pitchFamily="18" charset="0"/>
                        </a:rPr>
                        <m:t>=</m:t>
                      </m:r>
                      <m:sSup>
                        <m:sSupPr>
                          <m:ctrlPr>
                            <a:rPr lang="vi-VN" sz="3200" b="0" i="1" smtClean="0">
                              <a:latin typeface="Cambria Math" panose="02040503050406030204" pitchFamily="18" charset="0"/>
                            </a:rPr>
                          </m:ctrlPr>
                        </m:sSupPr>
                        <m:e>
                          <m:r>
                            <a:rPr lang="vi-VN" sz="3200" b="0" i="1" smtClean="0">
                              <a:latin typeface="Cambria Math" panose="02040503050406030204" pitchFamily="18" charset="0"/>
                            </a:rPr>
                            <m:t>50</m:t>
                          </m:r>
                        </m:e>
                        <m:sup>
                          <m:r>
                            <a:rPr lang="vi-VN" sz="3200" b="0" i="1" smtClean="0">
                              <a:latin typeface="Cambria Math" panose="02040503050406030204" pitchFamily="18" charset="0"/>
                            </a:rPr>
                            <m:t>2</m:t>
                          </m:r>
                        </m:sup>
                      </m:sSup>
                      <m:r>
                        <a:rPr lang="vi-VN" sz="3200" b="0" i="1" smtClean="0">
                          <a:latin typeface="Cambria Math" panose="02040503050406030204" pitchFamily="18" charset="0"/>
                        </a:rPr>
                        <m:t> </m:t>
                      </m:r>
                      <m:r>
                        <a:rPr lang="vi-VN" sz="3200" b="0" i="1" smtClean="0">
                          <a:latin typeface="Cambria Math" panose="02040503050406030204" pitchFamily="18" charset="0"/>
                        </a:rPr>
                        <m:t>𝑥</m:t>
                      </m:r>
                      <m:r>
                        <a:rPr lang="vi-VN" sz="3200" b="0" i="1" smtClean="0">
                          <a:latin typeface="Cambria Math" panose="02040503050406030204" pitchFamily="18" charset="0"/>
                        </a:rPr>
                        <m:t> 0.012=30 (</m:t>
                      </m:r>
                      <m:r>
                        <a:rPr lang="vi-VN" sz="3200" b="0" i="1" smtClean="0">
                          <a:latin typeface="Cambria Math" panose="02040503050406030204" pitchFamily="18" charset="0"/>
                        </a:rPr>
                        <m:t>𝑁</m:t>
                      </m:r>
                      <m:r>
                        <a:rPr lang="vi-VN" sz="3200" b="0" i="1" smtClean="0">
                          <a:latin typeface="Cambria Math" panose="02040503050406030204" pitchFamily="18" charset="0"/>
                        </a:rPr>
                        <m:t>)</m:t>
                      </m:r>
                    </m:oMath>
                  </m:oMathPara>
                </a14:m>
                <a:endParaRPr lang="vi-VN" sz="3200" dirty="0">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F2F508A2-5DAA-4F26-9D5A-39AD74BEDF5A}"/>
                  </a:ext>
                </a:extLst>
              </p:cNvPr>
              <p:cNvSpPr txBox="1">
                <a:spLocks noRot="1" noChangeAspect="1" noMove="1" noResize="1" noEditPoints="1" noAdjustHandles="1" noChangeArrowheads="1" noChangeShapeType="1" noTextEdit="1"/>
              </p:cNvSpPr>
              <p:nvPr/>
            </p:nvSpPr>
            <p:spPr>
              <a:xfrm>
                <a:off x="1262109" y="2370339"/>
                <a:ext cx="10431262" cy="2776786"/>
              </a:xfrm>
              <a:prstGeom prst="rect">
                <a:avLst/>
              </a:prstGeom>
              <a:blipFill>
                <a:blip r:embed="rId2"/>
                <a:stretch>
                  <a:fillRect l="-1520"/>
                </a:stretch>
              </a:blipFill>
            </p:spPr>
            <p:txBody>
              <a:bodyPr/>
              <a:lstStyle/>
              <a:p>
                <a:r>
                  <a:rPr lang="vi-VN">
                    <a:noFill/>
                  </a:rPr>
                  <a:t> </a:t>
                </a:r>
              </a:p>
            </p:txBody>
          </p:sp>
        </mc:Fallback>
      </mc:AlternateContent>
    </p:spTree>
    <p:extLst>
      <p:ext uri="{BB962C8B-B14F-4D97-AF65-F5344CB8AC3E}">
        <p14:creationId xmlns:p14="http://schemas.microsoft.com/office/powerpoint/2010/main" val="87590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C7B86AF1-4D3A-4439-8B13-4DC66C2E676B}"/>
              </a:ext>
            </a:extLst>
          </p:cNvPr>
          <p:cNvSpPr/>
          <p:nvPr/>
        </p:nvSpPr>
        <p:spPr>
          <a:xfrm>
            <a:off x="1117846" y="106530"/>
            <a:ext cx="10911398" cy="1757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A 30.0-m steel wire and a 20.0-m copper wire, both with 1.00-mm diameters, are connected end to end and are stretched to a tension of 150 N. How long does it take a transverse wave to travel the entire length of the two wires?</a:t>
            </a:r>
          </a:p>
          <a:p>
            <a:pPr algn="r"/>
            <a:r>
              <a:rPr lang="en-US" sz="2400" dirty="0">
                <a:latin typeface="Times New Roman" panose="02020603050405020304" pitchFamily="18" charset="0"/>
                <a:cs typeface="Times New Roman" panose="02020603050405020304" pitchFamily="18" charset="0"/>
              </a:rPr>
              <a:t>[Extra Problem – Wave]</a:t>
            </a:r>
            <a:endParaRPr lang="vi-V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A194F6C5-DC7A-4D1A-B176-2C5254F03FDE}"/>
                  </a:ext>
                </a:extLst>
              </p:cNvPr>
              <p:cNvSpPr txBox="1"/>
              <p:nvPr/>
            </p:nvSpPr>
            <p:spPr>
              <a:xfrm>
                <a:off x="1238065" y="1961965"/>
                <a:ext cx="10670960" cy="4752711"/>
              </a:xfrm>
              <a:prstGeom prst="rect">
                <a:avLst/>
              </a:prstGeom>
              <a:noFill/>
            </p:spPr>
            <p:txBody>
              <a:bodyPr wrap="square" rtlCol="0">
                <a:spAutoFit/>
              </a:bodyPr>
              <a:lstStyle/>
              <a:p>
                <a:r>
                  <a:rPr lang="vi-VN" sz="2400" dirty="0">
                    <a:latin typeface="Times New Roman" panose="02020603050405020304" pitchFamily="18" charset="0"/>
                    <a:cs typeface="Times New Roman" panose="02020603050405020304" pitchFamily="18" charset="0"/>
                  </a:rPr>
                  <a:t>We </a:t>
                </a:r>
                <a:r>
                  <a:rPr lang="vi-VN" sz="2400" dirty="0" err="1">
                    <a:latin typeface="Times New Roman" panose="02020603050405020304" pitchFamily="18" charset="0"/>
                    <a:cs typeface="Times New Roman" panose="02020603050405020304" pitchFamily="18" charset="0"/>
                  </a:rPr>
                  <a:t>have</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density</a:t>
                </a:r>
                <a:r>
                  <a:rPr lang="vi-VN" sz="2400" dirty="0">
                    <a:latin typeface="Times New Roman" panose="02020603050405020304" pitchFamily="18" charset="0"/>
                    <a:cs typeface="Times New Roman" panose="02020603050405020304" pitchFamily="18" charset="0"/>
                  </a:rPr>
                  <a:t>:</a:t>
                </a:r>
                <a14:m>
                  <m:oMath xmlns:m="http://schemas.openxmlformats.org/officeDocument/2006/math">
                    <m:r>
                      <a:rPr lang="vi-VN" sz="2400" b="0" i="0" smtClean="0">
                        <a:latin typeface="Cambria Math" panose="02040503050406030204" pitchFamily="18" charset="0"/>
                      </a:rPr>
                      <m:t> </m:t>
                    </m:r>
                    <m:r>
                      <a:rPr lang="vi-VN" sz="2400" i="1" smtClean="0">
                        <a:latin typeface="Cambria Math" panose="02040503050406030204" pitchFamily="18" charset="0"/>
                      </a:rPr>
                      <m:t>𝜌</m:t>
                    </m:r>
                    <m:r>
                      <a:rPr lang="vi-VN" sz="2400" i="1" smtClean="0">
                        <a:latin typeface="Cambria Math" panose="02040503050406030204" pitchFamily="18" charset="0"/>
                      </a:rPr>
                      <m:t>=</m:t>
                    </m:r>
                    <m:f>
                      <m:fPr>
                        <m:ctrlPr>
                          <a:rPr lang="vi-VN" sz="2400" i="1" smtClean="0">
                            <a:latin typeface="Cambria Math" panose="02040503050406030204" pitchFamily="18" charset="0"/>
                          </a:rPr>
                        </m:ctrlPr>
                      </m:fPr>
                      <m:num>
                        <m:r>
                          <a:rPr lang="vi-VN" sz="2400" i="1" smtClean="0">
                            <a:latin typeface="Cambria Math" panose="02040503050406030204" pitchFamily="18" charset="0"/>
                          </a:rPr>
                          <m:t>𝑚</m:t>
                        </m:r>
                      </m:num>
                      <m:den>
                        <m:r>
                          <a:rPr lang="vi-VN" sz="2400" b="0" i="1" smtClean="0">
                            <a:latin typeface="Cambria Math" panose="02040503050406030204" pitchFamily="18" charset="0"/>
                          </a:rPr>
                          <m:t>𝑉</m:t>
                        </m:r>
                      </m:den>
                    </m:f>
                    <m:r>
                      <a:rPr lang="vi-VN" sz="2400" b="0" i="1" smtClean="0">
                        <a:latin typeface="Cambria Math" panose="02040503050406030204" pitchFamily="18" charset="0"/>
                      </a:rPr>
                      <m:t>⇒</m:t>
                    </m:r>
                    <m:r>
                      <a:rPr lang="vi-VN" sz="2400" b="0" i="1" smtClean="0">
                        <a:latin typeface="Cambria Math" panose="02040503050406030204" pitchFamily="18" charset="0"/>
                      </a:rPr>
                      <m:t>𝑚</m:t>
                    </m:r>
                    <m:r>
                      <a:rPr lang="vi-VN" sz="2400" b="0" i="1" smtClean="0">
                        <a:latin typeface="Cambria Math" panose="02040503050406030204" pitchFamily="18" charset="0"/>
                      </a:rPr>
                      <m:t>=</m:t>
                    </m:r>
                    <m:r>
                      <a:rPr lang="vi-VN" sz="2400" i="1">
                        <a:latin typeface="Cambria Math" panose="02040503050406030204" pitchFamily="18" charset="0"/>
                      </a:rPr>
                      <m:t>𝜌</m:t>
                    </m:r>
                    <m:r>
                      <m:rPr>
                        <m:sty m:val="p"/>
                      </m:rPr>
                      <a:rPr lang="vi-VN" sz="2400" b="0" i="0" smtClean="0">
                        <a:latin typeface="Cambria Math" panose="02040503050406030204" pitchFamily="18" charset="0"/>
                      </a:rPr>
                      <m:t>V</m:t>
                    </m:r>
                  </m:oMath>
                </a14:m>
                <a:endParaRPr lang="vi-VN" sz="2400" b="0" dirty="0">
                  <a:latin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 </a:t>
                </a:r>
                <a14:m>
                  <m:oMath xmlns:m="http://schemas.openxmlformats.org/officeDocument/2006/math">
                    <m:r>
                      <a:rPr lang="vi-VN" sz="2400" i="1" dirty="0" smtClean="0">
                        <a:latin typeface="Cambria Math" panose="02040503050406030204" pitchFamily="18" charset="0"/>
                      </a:rPr>
                      <m:t>𝜇</m:t>
                    </m:r>
                    <m:r>
                      <a:rPr lang="vi-VN" sz="2400" i="1" smtClean="0">
                        <a:latin typeface="Cambria Math" panose="02040503050406030204" pitchFamily="18" charset="0"/>
                      </a:rPr>
                      <m:t>=</m:t>
                    </m:r>
                    <m:f>
                      <m:fPr>
                        <m:ctrlPr>
                          <a:rPr lang="vi-VN" sz="2400" i="1" smtClean="0">
                            <a:latin typeface="Cambria Math" panose="02040503050406030204" pitchFamily="18" charset="0"/>
                          </a:rPr>
                        </m:ctrlPr>
                      </m:fPr>
                      <m:num>
                        <m:r>
                          <a:rPr lang="vi-VN" sz="2400" i="1" smtClean="0">
                            <a:latin typeface="Cambria Math" panose="02040503050406030204" pitchFamily="18" charset="0"/>
                          </a:rPr>
                          <m:t>𝑚</m:t>
                        </m:r>
                      </m:num>
                      <m:den>
                        <m:r>
                          <a:rPr lang="vi-VN" sz="2400" i="1" smtClean="0">
                            <a:latin typeface="Cambria Math" panose="02040503050406030204" pitchFamily="18" charset="0"/>
                          </a:rPr>
                          <m:t>𝐿</m:t>
                        </m:r>
                      </m:den>
                    </m:f>
                    <m:r>
                      <a:rPr lang="vi-VN" sz="2400" i="1" smtClean="0">
                        <a:latin typeface="Cambria Math" panose="02040503050406030204" pitchFamily="18" charset="0"/>
                      </a:rPr>
                      <m:t>=</m:t>
                    </m:r>
                    <m:f>
                      <m:fPr>
                        <m:ctrlPr>
                          <a:rPr lang="vi-VN" sz="2400" i="1" smtClean="0">
                            <a:latin typeface="Cambria Math" panose="02040503050406030204" pitchFamily="18" charset="0"/>
                          </a:rPr>
                        </m:ctrlPr>
                      </m:fPr>
                      <m:num>
                        <m:r>
                          <a:rPr lang="vi-VN" sz="2400" i="1" smtClean="0">
                            <a:latin typeface="Cambria Math" panose="02040503050406030204" pitchFamily="18" charset="0"/>
                          </a:rPr>
                          <m:t>𝜌</m:t>
                        </m:r>
                        <m:r>
                          <a:rPr lang="vi-VN" sz="2400" b="0" i="1" smtClean="0">
                            <a:latin typeface="Cambria Math" panose="02040503050406030204" pitchFamily="18" charset="0"/>
                          </a:rPr>
                          <m:t>𝑉</m:t>
                        </m:r>
                      </m:num>
                      <m:den>
                        <m:r>
                          <a:rPr lang="vi-VN" sz="2400" i="1" smtClean="0">
                            <a:latin typeface="Cambria Math" panose="02040503050406030204" pitchFamily="18" charset="0"/>
                          </a:rPr>
                          <m:t>𝐿</m:t>
                        </m:r>
                      </m:den>
                    </m:f>
                    <m:r>
                      <a:rPr lang="vi-VN" sz="2400" i="1" smtClean="0">
                        <a:latin typeface="Cambria Math" panose="02040503050406030204" pitchFamily="18" charset="0"/>
                      </a:rPr>
                      <m:t>=</m:t>
                    </m:r>
                    <m:f>
                      <m:fPr>
                        <m:ctrlPr>
                          <a:rPr lang="vi-VN" sz="2400" i="1" smtClean="0">
                            <a:latin typeface="Cambria Math" panose="02040503050406030204" pitchFamily="18" charset="0"/>
                          </a:rPr>
                        </m:ctrlPr>
                      </m:fPr>
                      <m:num>
                        <m:r>
                          <a:rPr lang="vi-VN" sz="2400" i="1" smtClean="0">
                            <a:latin typeface="Cambria Math" panose="02040503050406030204" pitchFamily="18" charset="0"/>
                          </a:rPr>
                          <m:t>𝜌𝜋</m:t>
                        </m:r>
                        <m:sSup>
                          <m:sSupPr>
                            <m:ctrlPr>
                              <a:rPr lang="vi-VN" sz="2400" i="1" smtClean="0">
                                <a:latin typeface="Cambria Math" panose="02040503050406030204" pitchFamily="18" charset="0"/>
                              </a:rPr>
                            </m:ctrlPr>
                          </m:sSupPr>
                          <m:e>
                            <m:r>
                              <a:rPr lang="vi-VN" sz="2400" i="1" smtClean="0">
                                <a:latin typeface="Cambria Math" panose="02040503050406030204" pitchFamily="18" charset="0"/>
                              </a:rPr>
                              <m:t>ⅆ</m:t>
                            </m:r>
                          </m:e>
                          <m:sup>
                            <m:r>
                              <a:rPr lang="vi-VN" sz="2400" i="1" smtClean="0">
                                <a:latin typeface="Cambria Math" panose="02040503050406030204" pitchFamily="18" charset="0"/>
                              </a:rPr>
                              <m:t>2</m:t>
                            </m:r>
                          </m:sup>
                        </m:sSup>
                        <m:r>
                          <a:rPr lang="vi-VN" sz="2400" i="1" smtClean="0">
                            <a:latin typeface="Cambria Math" panose="02040503050406030204" pitchFamily="18" charset="0"/>
                          </a:rPr>
                          <m:t>𝐿</m:t>
                        </m:r>
                      </m:num>
                      <m:den>
                        <m:r>
                          <a:rPr lang="vi-VN" sz="2400" i="1" smtClean="0">
                            <a:latin typeface="Cambria Math" panose="02040503050406030204" pitchFamily="18" charset="0"/>
                          </a:rPr>
                          <m:t>4</m:t>
                        </m:r>
                        <m:r>
                          <a:rPr lang="vi-VN" sz="2400" i="1" smtClean="0">
                            <a:latin typeface="Cambria Math" panose="02040503050406030204" pitchFamily="18" charset="0"/>
                          </a:rPr>
                          <m:t>𝐿</m:t>
                        </m:r>
                      </m:den>
                    </m:f>
                    <m:r>
                      <a:rPr lang="vi-VN" sz="2400" i="1" smtClean="0">
                        <a:latin typeface="Cambria Math" panose="02040503050406030204" pitchFamily="18" charset="0"/>
                      </a:rPr>
                      <m:t>=</m:t>
                    </m:r>
                    <m:f>
                      <m:fPr>
                        <m:ctrlPr>
                          <a:rPr lang="vi-VN" sz="2400" i="1" smtClean="0">
                            <a:latin typeface="Cambria Math" panose="02040503050406030204" pitchFamily="18" charset="0"/>
                          </a:rPr>
                        </m:ctrlPr>
                      </m:fPr>
                      <m:num>
                        <m:r>
                          <a:rPr lang="vi-VN" sz="2400" i="1" smtClean="0">
                            <a:latin typeface="Cambria Math" panose="02040503050406030204" pitchFamily="18" charset="0"/>
                          </a:rPr>
                          <m:t>𝜌𝜋</m:t>
                        </m:r>
                        <m:sSup>
                          <m:sSupPr>
                            <m:ctrlPr>
                              <a:rPr lang="vi-VN" sz="2400" i="1" smtClean="0">
                                <a:latin typeface="Cambria Math" panose="02040503050406030204" pitchFamily="18" charset="0"/>
                              </a:rPr>
                            </m:ctrlPr>
                          </m:sSupPr>
                          <m:e>
                            <m:r>
                              <a:rPr lang="vi-VN" sz="2400" i="1" smtClean="0">
                                <a:latin typeface="Cambria Math" panose="02040503050406030204" pitchFamily="18" charset="0"/>
                              </a:rPr>
                              <m:t>ⅆ</m:t>
                            </m:r>
                          </m:e>
                          <m:sup>
                            <m:r>
                              <a:rPr lang="vi-VN" sz="2400" i="1" smtClean="0">
                                <a:latin typeface="Cambria Math" panose="02040503050406030204" pitchFamily="18" charset="0"/>
                              </a:rPr>
                              <m:t>2</m:t>
                            </m:r>
                          </m:sup>
                        </m:sSup>
                      </m:num>
                      <m:den>
                        <m:r>
                          <a:rPr lang="vi-VN" sz="2400" i="1" smtClean="0">
                            <a:latin typeface="Cambria Math" panose="02040503050406030204" pitchFamily="18" charset="0"/>
                          </a:rPr>
                          <m:t>4</m:t>
                        </m:r>
                      </m:den>
                    </m:f>
                  </m:oMath>
                </a14:m>
                <a:endParaRPr lang="vi-VN" sz="2400" dirty="0">
                  <a:latin typeface="Times New Roman" panose="02020603050405020304" pitchFamily="18" charset="0"/>
                </a:endParaRPr>
              </a:p>
              <a:p>
                <a:r>
                  <a:rPr lang="vi-VN" sz="2400" dirty="0" err="1">
                    <a:latin typeface="Times New Roman" panose="02020603050405020304" pitchFamily="18" charset="0"/>
                    <a:cs typeface="Times New Roman" panose="02020603050405020304" pitchFamily="18" charset="0"/>
                  </a:rPr>
                  <a:t>For</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steel</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wire</a:t>
                </a:r>
                <a:r>
                  <a:rPr lang="vi-V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vi-VN" sz="2400" i="1" smtClean="0">
                            <a:latin typeface="Cambria Math" panose="02040503050406030204" pitchFamily="18" charset="0"/>
                          </a:rPr>
                        </m:ctrlPr>
                      </m:sSubPr>
                      <m:e>
                        <m:r>
                          <a:rPr lang="vi-VN" sz="2400" i="1" smtClean="0">
                            <a:latin typeface="Cambria Math" panose="02040503050406030204" pitchFamily="18" charset="0"/>
                          </a:rPr>
                          <m:t>𝜇</m:t>
                        </m:r>
                      </m:e>
                      <m:sub>
                        <m:r>
                          <a:rPr lang="vi-VN" sz="2400" i="1" smtClean="0">
                            <a:latin typeface="Cambria Math" panose="02040503050406030204" pitchFamily="18" charset="0"/>
                          </a:rPr>
                          <m:t>1</m:t>
                        </m:r>
                      </m:sub>
                    </m:sSub>
                    <m:r>
                      <a:rPr lang="vi-VN" sz="2400" b="0" i="1" smtClean="0">
                        <a:latin typeface="Cambria Math" panose="02040503050406030204" pitchFamily="18" charset="0"/>
                      </a:rPr>
                      <m:t>=</m:t>
                    </m:r>
                  </m:oMath>
                </a14:m>
                <a:r>
                  <a:rPr lang="vi-VN" sz="2400" dirty="0"/>
                  <a:t> </a:t>
                </a:r>
                <a14:m>
                  <m:oMath xmlns:m="http://schemas.openxmlformats.org/officeDocument/2006/math">
                    <m:f>
                      <m:fPr>
                        <m:ctrlPr>
                          <a:rPr lang="vi-VN" sz="2400" i="1">
                            <a:latin typeface="Cambria Math" panose="02040503050406030204" pitchFamily="18" charset="0"/>
                          </a:rPr>
                        </m:ctrlPr>
                      </m:fPr>
                      <m:num>
                        <m:sSub>
                          <m:sSubPr>
                            <m:ctrlPr>
                              <a:rPr lang="vi-VN" sz="2400" i="1" smtClean="0">
                                <a:latin typeface="Cambria Math" panose="02040503050406030204" pitchFamily="18" charset="0"/>
                              </a:rPr>
                            </m:ctrlPr>
                          </m:sSubPr>
                          <m:e>
                            <m:r>
                              <a:rPr lang="vi-VN" sz="2400" i="1">
                                <a:latin typeface="Cambria Math" panose="02040503050406030204" pitchFamily="18" charset="0"/>
                              </a:rPr>
                              <m:t>𝜌</m:t>
                            </m:r>
                          </m:e>
                          <m:sub>
                            <m:r>
                              <a:rPr lang="vi-VN" sz="2400" i="1">
                                <a:latin typeface="Cambria Math" panose="02040503050406030204" pitchFamily="18" charset="0"/>
                              </a:rPr>
                              <m:t>1</m:t>
                            </m:r>
                          </m:sub>
                        </m:sSub>
                        <m:r>
                          <a:rPr lang="vi-VN" sz="2400" i="1">
                            <a:latin typeface="Cambria Math" panose="02040503050406030204" pitchFamily="18" charset="0"/>
                          </a:rPr>
                          <m:t>𝜋</m:t>
                        </m:r>
                        <m:sSup>
                          <m:sSupPr>
                            <m:ctrlPr>
                              <a:rPr lang="vi-VN" sz="2400" i="1">
                                <a:latin typeface="Cambria Math" panose="02040503050406030204" pitchFamily="18" charset="0"/>
                              </a:rPr>
                            </m:ctrlPr>
                          </m:sSupPr>
                          <m:e>
                            <m:r>
                              <a:rPr lang="vi-VN" sz="2400" i="1">
                                <a:latin typeface="Cambria Math" panose="02040503050406030204" pitchFamily="18" charset="0"/>
                              </a:rPr>
                              <m:t>ⅆ</m:t>
                            </m:r>
                          </m:e>
                          <m:sup>
                            <m:r>
                              <a:rPr lang="vi-VN" sz="2400" i="1">
                                <a:latin typeface="Cambria Math" panose="02040503050406030204" pitchFamily="18" charset="0"/>
                              </a:rPr>
                              <m:t>2</m:t>
                            </m:r>
                          </m:sup>
                        </m:sSup>
                      </m:num>
                      <m:den>
                        <m:r>
                          <a:rPr lang="vi-VN" sz="2400" i="1">
                            <a:latin typeface="Cambria Math" panose="02040503050406030204" pitchFamily="18" charset="0"/>
                          </a:rPr>
                          <m:t>4</m:t>
                        </m:r>
                      </m:den>
                    </m:f>
                    <m:r>
                      <a:rPr lang="vi-VN" sz="2400" b="0" i="1" smtClean="0">
                        <a:latin typeface="Cambria Math" panose="02040503050406030204" pitchFamily="18" charset="0"/>
                      </a:rPr>
                      <m:t>=</m:t>
                    </m:r>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7715</m:t>
                        </m:r>
                        <m:r>
                          <a:rPr lang="vi-VN" sz="2400" b="0" i="1" smtClean="0">
                            <a:latin typeface="Cambria Math" panose="02040503050406030204" pitchFamily="18" charset="0"/>
                          </a:rPr>
                          <m:t>.</m:t>
                        </m:r>
                        <m:r>
                          <a:rPr lang="vi-VN" sz="2400" i="1">
                            <a:latin typeface="Cambria Math" panose="02040503050406030204" pitchFamily="18" charset="0"/>
                          </a:rPr>
                          <m:t>𝜋</m:t>
                        </m:r>
                        <m:r>
                          <a:rPr lang="vi-VN" sz="2400" b="0" i="1" smtClean="0">
                            <a:latin typeface="Cambria Math" panose="02040503050406030204" pitchFamily="18" charset="0"/>
                          </a:rPr>
                          <m:t>.</m:t>
                        </m:r>
                        <m:sSup>
                          <m:sSupPr>
                            <m:ctrlPr>
                              <a:rPr lang="vi-VN" sz="2400" b="0" i="1" smtClean="0">
                                <a:latin typeface="Cambria Math" panose="02040503050406030204" pitchFamily="18" charset="0"/>
                              </a:rPr>
                            </m:ctrlPr>
                          </m:sSupPr>
                          <m:e>
                            <m:d>
                              <m:dPr>
                                <m:ctrlPr>
                                  <a:rPr lang="vi-VN" sz="2400" b="0" i="1" smtClean="0">
                                    <a:latin typeface="Cambria Math" panose="02040503050406030204" pitchFamily="18" charset="0"/>
                                  </a:rPr>
                                </m:ctrlPr>
                              </m:dPr>
                              <m:e>
                                <m:sSup>
                                  <m:sSupPr>
                                    <m:ctrlPr>
                                      <a:rPr lang="vi-VN" sz="2400" b="0" i="1" smtClean="0">
                                        <a:latin typeface="Cambria Math" panose="02040503050406030204" pitchFamily="18" charset="0"/>
                                      </a:rPr>
                                    </m:ctrlPr>
                                  </m:sSupPr>
                                  <m:e>
                                    <m:r>
                                      <a:rPr lang="vi-VN" sz="2400" b="0" i="1" smtClean="0">
                                        <a:latin typeface="Cambria Math" panose="02040503050406030204" pitchFamily="18" charset="0"/>
                                      </a:rPr>
                                      <m:t>10</m:t>
                                    </m:r>
                                  </m:e>
                                  <m:sup>
                                    <m:r>
                                      <a:rPr lang="vi-VN" sz="2400" b="0" i="1" smtClean="0">
                                        <a:latin typeface="Cambria Math" panose="02040503050406030204" pitchFamily="18" charset="0"/>
                                      </a:rPr>
                                      <m:t>−</m:t>
                                    </m:r>
                                    <m:r>
                                      <a:rPr lang="vi-VN" sz="2400" b="0" i="1" smtClean="0">
                                        <a:latin typeface="Cambria Math" panose="02040503050406030204" pitchFamily="18" charset="0"/>
                                      </a:rPr>
                                      <m:t>3</m:t>
                                    </m:r>
                                  </m:sup>
                                </m:sSup>
                              </m:e>
                            </m:d>
                          </m:e>
                          <m:sup>
                            <m:r>
                              <a:rPr lang="vi-VN" sz="2400" b="0" i="1" smtClean="0">
                                <a:latin typeface="Cambria Math" panose="02040503050406030204" pitchFamily="18" charset="0"/>
                              </a:rPr>
                              <m:t>2</m:t>
                            </m:r>
                          </m:sup>
                        </m:sSup>
                      </m:num>
                      <m:den>
                        <m:r>
                          <a:rPr lang="vi-VN" sz="2400" b="0" i="1" smtClean="0">
                            <a:latin typeface="Cambria Math" panose="02040503050406030204" pitchFamily="18" charset="0"/>
                          </a:rPr>
                          <m:t>4</m:t>
                        </m:r>
                      </m:den>
                    </m:f>
                    <m:r>
                      <a:rPr lang="vi-VN" sz="2400" i="1">
                        <a:latin typeface="Cambria Math" panose="02040503050406030204" pitchFamily="18" charset="0"/>
                        <a:ea typeface="Cambria Math" panose="02040503050406030204" pitchFamily="18" charset="0"/>
                      </a:rPr>
                      <m:t>≈</m:t>
                    </m:r>
                    <m:sSup>
                      <m:sSupPr>
                        <m:ctrlPr>
                          <a:rPr lang="vi-VN" sz="2400" b="0" i="1" smtClean="0">
                            <a:latin typeface="Cambria Math" panose="02040503050406030204" pitchFamily="18" charset="0"/>
                            <a:ea typeface="Cambria Math" panose="02040503050406030204" pitchFamily="18" charset="0"/>
                          </a:rPr>
                        </m:ctrlPr>
                      </m:sSupPr>
                      <m:e>
                        <m:r>
                          <a:rPr lang="vi-VN" sz="2400" b="0" i="1" smtClean="0">
                            <a:latin typeface="Cambria Math" panose="02040503050406030204" pitchFamily="18" charset="0"/>
                            <a:ea typeface="Cambria Math" panose="02040503050406030204" pitchFamily="18" charset="0"/>
                          </a:rPr>
                          <m:t>6</m:t>
                        </m:r>
                        <m:r>
                          <a:rPr lang="vi-VN" sz="2400" b="0" i="1" smtClean="0">
                            <a:latin typeface="Cambria Math" panose="02040503050406030204" pitchFamily="18" charset="0"/>
                            <a:ea typeface="Cambria Math" panose="02040503050406030204" pitchFamily="18" charset="0"/>
                          </a:rPr>
                          <m:t>,</m:t>
                        </m:r>
                        <m:r>
                          <a:rPr lang="vi-VN" sz="2400" b="0" i="1" smtClean="0">
                            <a:latin typeface="Cambria Math" panose="02040503050406030204" pitchFamily="18" charset="0"/>
                            <a:ea typeface="Cambria Math" panose="02040503050406030204" pitchFamily="18" charset="0"/>
                          </a:rPr>
                          <m:t>059</m:t>
                        </m:r>
                        <m:r>
                          <a:rPr lang="vi-VN" sz="2400" b="0" i="1" smtClean="0">
                            <a:latin typeface="Cambria Math" panose="02040503050406030204" pitchFamily="18" charset="0"/>
                            <a:ea typeface="Cambria Math" panose="02040503050406030204" pitchFamily="18" charset="0"/>
                          </a:rPr>
                          <m:t>.</m:t>
                        </m:r>
                        <m:r>
                          <a:rPr lang="vi-VN" sz="2400" b="0" i="1" smtClean="0">
                            <a:latin typeface="Cambria Math" panose="02040503050406030204" pitchFamily="18" charset="0"/>
                            <a:ea typeface="Cambria Math" panose="02040503050406030204" pitchFamily="18" charset="0"/>
                          </a:rPr>
                          <m:t>10</m:t>
                        </m:r>
                      </m:e>
                      <m:sup>
                        <m:r>
                          <a:rPr lang="vi-VN" sz="2400" b="0" i="1" smtClean="0">
                            <a:latin typeface="Cambria Math" panose="02040503050406030204" pitchFamily="18" charset="0"/>
                            <a:ea typeface="Cambria Math" panose="02040503050406030204" pitchFamily="18" charset="0"/>
                          </a:rPr>
                          <m:t>−</m:t>
                        </m:r>
                        <m:r>
                          <a:rPr lang="vi-VN" sz="2400" b="0" i="1" smtClean="0">
                            <a:latin typeface="Cambria Math" panose="02040503050406030204" pitchFamily="18" charset="0"/>
                            <a:ea typeface="Cambria Math" panose="02040503050406030204" pitchFamily="18" charset="0"/>
                          </a:rPr>
                          <m:t>3</m:t>
                        </m:r>
                      </m:sup>
                    </m:sSup>
                    <m:r>
                      <a:rPr lang="vi-VN" sz="2400" b="0" i="1" smtClean="0">
                        <a:latin typeface="Cambria Math" panose="02040503050406030204" pitchFamily="18" charset="0"/>
                        <a:ea typeface="Cambria Math" panose="02040503050406030204" pitchFamily="18" charset="0"/>
                      </a:rPr>
                      <m:t> </m:t>
                    </m:r>
                    <m:d>
                      <m:dPr>
                        <m:ctrlPr>
                          <a:rPr lang="vi-VN" sz="2400" b="0" i="1" smtClean="0">
                            <a:latin typeface="Cambria Math" panose="02040503050406030204" pitchFamily="18" charset="0"/>
                            <a:ea typeface="Cambria Math" panose="02040503050406030204" pitchFamily="18" charset="0"/>
                          </a:rPr>
                        </m:ctrlPr>
                      </m:dPr>
                      <m:e>
                        <m:f>
                          <m:fPr>
                            <m:ctrlPr>
                              <a:rPr lang="vi-VN" sz="2400" b="0" i="1" smtClean="0">
                                <a:latin typeface="Cambria Math" panose="02040503050406030204" pitchFamily="18" charset="0"/>
                                <a:ea typeface="Cambria Math" panose="02040503050406030204" pitchFamily="18" charset="0"/>
                              </a:rPr>
                            </m:ctrlPr>
                          </m:fPr>
                          <m:num>
                            <m:r>
                              <a:rPr lang="vi-VN" sz="2400" b="0" i="1" smtClean="0">
                                <a:latin typeface="Cambria Math" panose="02040503050406030204" pitchFamily="18" charset="0"/>
                                <a:ea typeface="Cambria Math" panose="02040503050406030204" pitchFamily="18" charset="0"/>
                              </a:rPr>
                              <m:t>𝑘𝑔</m:t>
                            </m:r>
                          </m:num>
                          <m:den>
                            <m:r>
                              <a:rPr lang="vi-VN" sz="2400" b="0" i="1" smtClean="0">
                                <a:latin typeface="Cambria Math" panose="02040503050406030204" pitchFamily="18" charset="0"/>
                                <a:ea typeface="Cambria Math" panose="02040503050406030204" pitchFamily="18" charset="0"/>
                              </a:rPr>
                              <m:t>𝑚</m:t>
                            </m:r>
                          </m:den>
                        </m:f>
                      </m:e>
                    </m:d>
                  </m:oMath>
                </a14:m>
                <a:endParaRPr lang="vi-VN" sz="2400" b="0" dirty="0">
                  <a:ea typeface="Cambria Math" panose="02040503050406030204" pitchFamily="18" charset="0"/>
                </a:endParaRPr>
              </a:p>
              <a:p>
                <a:r>
                  <a:rPr lang="vi-VN" sz="2400" dirty="0" err="1">
                    <a:latin typeface="Times New Roman" panose="02020603050405020304" pitchFamily="18" charset="0"/>
                    <a:cs typeface="Times New Roman" panose="02020603050405020304" pitchFamily="18" charset="0"/>
                  </a:rPr>
                  <a:t>For</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copper</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wire</a:t>
                </a:r>
                <a:r>
                  <a:rPr lang="vi-VN" sz="2400" dirty="0">
                    <a:latin typeface="Times New Roman" panose="02020603050405020304" pitchFamily="18" charset="0"/>
                    <a:cs typeface="Times New Roman" panose="02020603050405020304" pitchFamily="18" charset="0"/>
                  </a:rPr>
                  <a:t>:</a:t>
                </a:r>
                <a:r>
                  <a:rPr lang="vi-VN" sz="2400" dirty="0"/>
                  <a:t> </a:t>
                </a:r>
                <a14:m>
                  <m:oMath xmlns:m="http://schemas.openxmlformats.org/officeDocument/2006/math">
                    <m:sSub>
                      <m:sSubPr>
                        <m:ctrlPr>
                          <a:rPr lang="vi-VN" sz="2400" i="1">
                            <a:latin typeface="Cambria Math" panose="02040503050406030204" pitchFamily="18" charset="0"/>
                          </a:rPr>
                        </m:ctrlPr>
                      </m:sSubPr>
                      <m:e>
                        <m:r>
                          <a:rPr lang="vi-VN" sz="2400" i="1">
                            <a:latin typeface="Cambria Math" panose="02040503050406030204" pitchFamily="18" charset="0"/>
                          </a:rPr>
                          <m:t>𝜇</m:t>
                        </m:r>
                      </m:e>
                      <m:sub>
                        <m:r>
                          <a:rPr lang="vi-VN" sz="2400" b="0" i="1" smtClean="0">
                            <a:latin typeface="Cambria Math" panose="02040503050406030204" pitchFamily="18" charset="0"/>
                          </a:rPr>
                          <m:t>2</m:t>
                        </m:r>
                      </m:sub>
                    </m:sSub>
                    <m:r>
                      <a:rPr lang="vi-VN" sz="2400" i="1">
                        <a:latin typeface="Cambria Math" panose="02040503050406030204" pitchFamily="18" charset="0"/>
                      </a:rPr>
                      <m:t>=</m:t>
                    </m:r>
                  </m:oMath>
                </a14:m>
                <a:r>
                  <a:rPr lang="vi-VN" sz="2400" dirty="0"/>
                  <a:t> </a:t>
                </a:r>
                <a14:m>
                  <m:oMath xmlns:m="http://schemas.openxmlformats.org/officeDocument/2006/math">
                    <m:f>
                      <m:fPr>
                        <m:ctrlPr>
                          <a:rPr lang="vi-VN" sz="2400" i="1">
                            <a:latin typeface="Cambria Math" panose="02040503050406030204" pitchFamily="18" charset="0"/>
                          </a:rPr>
                        </m:ctrlPr>
                      </m:fPr>
                      <m:num>
                        <m:sSub>
                          <m:sSubPr>
                            <m:ctrlPr>
                              <a:rPr lang="vi-VN" sz="2400" i="1">
                                <a:latin typeface="Cambria Math" panose="02040503050406030204" pitchFamily="18" charset="0"/>
                              </a:rPr>
                            </m:ctrlPr>
                          </m:sSubPr>
                          <m:e>
                            <m:r>
                              <a:rPr lang="vi-VN" sz="2400" i="1">
                                <a:latin typeface="Cambria Math" panose="02040503050406030204" pitchFamily="18" charset="0"/>
                              </a:rPr>
                              <m:t>𝜌</m:t>
                            </m:r>
                          </m:e>
                          <m:sub>
                            <m:r>
                              <a:rPr lang="vi-VN" sz="2400" b="0" i="1" smtClean="0">
                                <a:latin typeface="Cambria Math" panose="02040503050406030204" pitchFamily="18" charset="0"/>
                              </a:rPr>
                              <m:t>2</m:t>
                            </m:r>
                          </m:sub>
                        </m:sSub>
                        <m:r>
                          <a:rPr lang="vi-VN" sz="2400" i="1">
                            <a:latin typeface="Cambria Math" panose="02040503050406030204" pitchFamily="18" charset="0"/>
                          </a:rPr>
                          <m:t>𝜋</m:t>
                        </m:r>
                        <m:sSup>
                          <m:sSupPr>
                            <m:ctrlPr>
                              <a:rPr lang="vi-VN" sz="2400" i="1">
                                <a:latin typeface="Cambria Math" panose="02040503050406030204" pitchFamily="18" charset="0"/>
                              </a:rPr>
                            </m:ctrlPr>
                          </m:sSupPr>
                          <m:e>
                            <m:r>
                              <a:rPr lang="vi-VN" sz="2400" i="1">
                                <a:latin typeface="Cambria Math" panose="02040503050406030204" pitchFamily="18" charset="0"/>
                              </a:rPr>
                              <m:t>ⅆ</m:t>
                            </m:r>
                          </m:e>
                          <m:sup>
                            <m:r>
                              <a:rPr lang="vi-VN" sz="2400" i="1">
                                <a:latin typeface="Cambria Math" panose="02040503050406030204" pitchFamily="18" charset="0"/>
                              </a:rPr>
                              <m:t>2</m:t>
                            </m:r>
                          </m:sup>
                        </m:sSup>
                      </m:num>
                      <m:den>
                        <m:r>
                          <a:rPr lang="vi-VN" sz="2400" i="1">
                            <a:latin typeface="Cambria Math" panose="02040503050406030204" pitchFamily="18" charset="0"/>
                          </a:rPr>
                          <m:t>4</m:t>
                        </m:r>
                      </m:den>
                    </m:f>
                    <m:r>
                      <a:rPr lang="vi-VN" sz="2400" i="1">
                        <a:latin typeface="Cambria Math" panose="02040503050406030204" pitchFamily="18" charset="0"/>
                      </a:rPr>
                      <m:t>=</m:t>
                    </m:r>
                    <m:f>
                      <m:fPr>
                        <m:ctrlPr>
                          <a:rPr lang="vi-VN" sz="2400" i="1">
                            <a:latin typeface="Cambria Math" panose="02040503050406030204" pitchFamily="18" charset="0"/>
                          </a:rPr>
                        </m:ctrlPr>
                      </m:fPr>
                      <m:num>
                        <m:r>
                          <a:rPr lang="vi-VN" sz="2400" b="0" i="1" smtClean="0">
                            <a:latin typeface="Cambria Math" panose="02040503050406030204" pitchFamily="18" charset="0"/>
                          </a:rPr>
                          <m:t>8906</m:t>
                        </m:r>
                        <m:r>
                          <a:rPr lang="vi-VN" sz="2400" i="1">
                            <a:latin typeface="Cambria Math" panose="02040503050406030204" pitchFamily="18" charset="0"/>
                          </a:rPr>
                          <m:t>.</m:t>
                        </m:r>
                        <m:r>
                          <a:rPr lang="vi-VN" sz="2400" i="1">
                            <a:latin typeface="Cambria Math" panose="02040503050406030204" pitchFamily="18" charset="0"/>
                          </a:rPr>
                          <m:t>𝜋</m:t>
                        </m:r>
                        <m:r>
                          <a:rPr lang="vi-VN" sz="2400" i="1">
                            <a:latin typeface="Cambria Math" panose="02040503050406030204" pitchFamily="18" charset="0"/>
                          </a:rPr>
                          <m:t>.</m:t>
                        </m:r>
                        <m:sSup>
                          <m:sSupPr>
                            <m:ctrlPr>
                              <a:rPr lang="vi-VN" sz="2400" i="1">
                                <a:latin typeface="Cambria Math" panose="02040503050406030204" pitchFamily="18" charset="0"/>
                              </a:rPr>
                            </m:ctrlPr>
                          </m:sSupPr>
                          <m:e>
                            <m:d>
                              <m:dPr>
                                <m:ctrlPr>
                                  <a:rPr lang="vi-VN" sz="2400" i="1">
                                    <a:latin typeface="Cambria Math" panose="02040503050406030204" pitchFamily="18" charset="0"/>
                                  </a:rPr>
                                </m:ctrlPr>
                              </m:dPr>
                              <m:e>
                                <m:sSup>
                                  <m:sSupPr>
                                    <m:ctrlPr>
                                      <a:rPr lang="vi-VN" sz="2400" i="1">
                                        <a:latin typeface="Cambria Math" panose="02040503050406030204" pitchFamily="18" charset="0"/>
                                      </a:rPr>
                                    </m:ctrlPr>
                                  </m:sSupPr>
                                  <m:e>
                                    <m:r>
                                      <a:rPr lang="vi-VN" sz="2400" i="1">
                                        <a:latin typeface="Cambria Math" panose="02040503050406030204" pitchFamily="18" charset="0"/>
                                      </a:rPr>
                                      <m:t>10</m:t>
                                    </m:r>
                                  </m:e>
                                  <m:sup>
                                    <m:r>
                                      <a:rPr lang="vi-VN" sz="2400" i="1">
                                        <a:latin typeface="Cambria Math" panose="02040503050406030204" pitchFamily="18" charset="0"/>
                                      </a:rPr>
                                      <m:t>−</m:t>
                                    </m:r>
                                    <m:r>
                                      <a:rPr lang="vi-VN" sz="2400" i="1">
                                        <a:latin typeface="Cambria Math" panose="02040503050406030204" pitchFamily="18" charset="0"/>
                                      </a:rPr>
                                      <m:t>3</m:t>
                                    </m:r>
                                  </m:sup>
                                </m:sSup>
                              </m:e>
                            </m:d>
                          </m:e>
                          <m:sup>
                            <m:r>
                              <a:rPr lang="vi-VN" sz="2400" i="1">
                                <a:latin typeface="Cambria Math" panose="02040503050406030204" pitchFamily="18" charset="0"/>
                              </a:rPr>
                              <m:t>2</m:t>
                            </m:r>
                          </m:sup>
                        </m:sSup>
                      </m:num>
                      <m:den>
                        <m:r>
                          <a:rPr lang="vi-VN" sz="2400" i="1">
                            <a:latin typeface="Cambria Math" panose="02040503050406030204" pitchFamily="18" charset="0"/>
                          </a:rPr>
                          <m:t>4</m:t>
                        </m:r>
                      </m:den>
                    </m:f>
                    <m:r>
                      <a:rPr lang="vi-VN" sz="2400" i="1">
                        <a:latin typeface="Cambria Math" panose="02040503050406030204" pitchFamily="18" charset="0"/>
                        <a:ea typeface="Cambria Math" panose="02040503050406030204" pitchFamily="18" charset="0"/>
                      </a:rPr>
                      <m:t>≈</m:t>
                    </m:r>
                    <m:sSup>
                      <m:sSupPr>
                        <m:ctrlPr>
                          <a:rPr lang="vi-VN" sz="2400" i="1">
                            <a:latin typeface="Cambria Math" panose="02040503050406030204" pitchFamily="18" charset="0"/>
                            <a:ea typeface="Cambria Math" panose="02040503050406030204" pitchFamily="18" charset="0"/>
                          </a:rPr>
                        </m:ctrlPr>
                      </m:sSupPr>
                      <m:e>
                        <m:r>
                          <a:rPr lang="vi-VN" sz="2400" b="0" i="1" smtClean="0">
                            <a:latin typeface="Cambria Math" panose="02040503050406030204" pitchFamily="18" charset="0"/>
                            <a:ea typeface="Cambria Math" panose="02040503050406030204" pitchFamily="18" charset="0"/>
                          </a:rPr>
                          <m:t>7</m:t>
                        </m:r>
                        <m:r>
                          <a:rPr lang="vi-VN" sz="2400" i="1">
                            <a:latin typeface="Cambria Math" panose="02040503050406030204" pitchFamily="18" charset="0"/>
                            <a:ea typeface="Cambria Math" panose="02040503050406030204" pitchFamily="18" charset="0"/>
                          </a:rPr>
                          <m:t>.</m:t>
                        </m:r>
                        <m:r>
                          <a:rPr lang="vi-VN" sz="2400" i="1">
                            <a:latin typeface="Cambria Math" panose="02040503050406030204" pitchFamily="18" charset="0"/>
                            <a:ea typeface="Cambria Math" panose="02040503050406030204" pitchFamily="18" charset="0"/>
                          </a:rPr>
                          <m:t>10</m:t>
                        </m:r>
                      </m:e>
                      <m:sup>
                        <m:r>
                          <a:rPr lang="vi-VN" sz="2400" i="1">
                            <a:latin typeface="Cambria Math" panose="02040503050406030204" pitchFamily="18" charset="0"/>
                            <a:ea typeface="Cambria Math" panose="02040503050406030204" pitchFamily="18" charset="0"/>
                          </a:rPr>
                          <m:t>−</m:t>
                        </m:r>
                        <m:r>
                          <a:rPr lang="vi-VN" sz="2400" i="1">
                            <a:latin typeface="Cambria Math" panose="02040503050406030204" pitchFamily="18" charset="0"/>
                            <a:ea typeface="Cambria Math" panose="02040503050406030204" pitchFamily="18" charset="0"/>
                          </a:rPr>
                          <m:t>3</m:t>
                        </m:r>
                      </m:sup>
                    </m:sSup>
                    <m:r>
                      <a:rPr lang="vi-VN" sz="2400" i="1">
                        <a:latin typeface="Cambria Math" panose="02040503050406030204" pitchFamily="18" charset="0"/>
                        <a:ea typeface="Cambria Math" panose="02040503050406030204" pitchFamily="18" charset="0"/>
                      </a:rPr>
                      <m:t> </m:t>
                    </m:r>
                    <m:d>
                      <m:dPr>
                        <m:ctrlPr>
                          <a:rPr lang="vi-VN" sz="2400" i="1">
                            <a:latin typeface="Cambria Math" panose="02040503050406030204" pitchFamily="18" charset="0"/>
                            <a:ea typeface="Cambria Math" panose="02040503050406030204" pitchFamily="18" charset="0"/>
                          </a:rPr>
                        </m:ctrlPr>
                      </m:dPr>
                      <m:e>
                        <m:f>
                          <m:fPr>
                            <m:ctrlPr>
                              <a:rPr lang="vi-VN" sz="2400" i="1">
                                <a:latin typeface="Cambria Math" panose="02040503050406030204" pitchFamily="18" charset="0"/>
                                <a:ea typeface="Cambria Math" panose="02040503050406030204" pitchFamily="18" charset="0"/>
                              </a:rPr>
                            </m:ctrlPr>
                          </m:fPr>
                          <m:num>
                            <m:r>
                              <a:rPr lang="vi-VN" sz="2400" i="1">
                                <a:latin typeface="Cambria Math" panose="02040503050406030204" pitchFamily="18" charset="0"/>
                                <a:ea typeface="Cambria Math" panose="02040503050406030204" pitchFamily="18" charset="0"/>
                              </a:rPr>
                              <m:t>𝑘𝑔</m:t>
                            </m:r>
                          </m:num>
                          <m:den>
                            <m:r>
                              <a:rPr lang="vi-VN" sz="2400" i="1">
                                <a:latin typeface="Cambria Math" panose="02040503050406030204" pitchFamily="18" charset="0"/>
                                <a:ea typeface="Cambria Math" panose="02040503050406030204" pitchFamily="18" charset="0"/>
                              </a:rPr>
                              <m:t>𝑚</m:t>
                            </m:r>
                          </m:den>
                        </m:f>
                      </m:e>
                    </m:d>
                  </m:oMath>
                </a14:m>
                <a:endParaRPr lang="vi-VN" sz="2400" dirty="0">
                  <a:ea typeface="Cambria Math" panose="02040503050406030204" pitchFamily="18" charset="0"/>
                </a:endParaRPr>
              </a:p>
              <a:p>
                <a:r>
                  <a:rPr lang="vi-VN" sz="2400" dirty="0" err="1">
                    <a:latin typeface="Times New Roman" panose="02020603050405020304" pitchFamily="18" charset="0"/>
                    <a:cs typeface="Times New Roman" panose="02020603050405020304" pitchFamily="18" charset="0"/>
                  </a:rPr>
                  <a:t>Therefore</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speed</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of</a:t>
                </a:r>
                <a:r>
                  <a:rPr lang="vi-VN" sz="2400" dirty="0">
                    <a:latin typeface="Times New Roman" panose="02020603050405020304" pitchFamily="18" charset="0"/>
                    <a:cs typeface="Times New Roman" panose="02020603050405020304" pitchFamily="18" charset="0"/>
                  </a:rPr>
                  <a:t> a </a:t>
                </a:r>
                <a:r>
                  <a:rPr lang="vi-VN" sz="2400" dirty="0" err="1">
                    <a:latin typeface="Times New Roman" panose="02020603050405020304" pitchFamily="18" charset="0"/>
                    <a:cs typeface="Times New Roman" panose="02020603050405020304" pitchFamily="18" charset="0"/>
                  </a:rPr>
                  <a:t>wave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steel</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wire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and</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copper</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wire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is</a:t>
                </a:r>
                <a:r>
                  <a:rPr lang="vi-VN" sz="2400" dirty="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vi-VN" sz="2400" i="1" smtClean="0">
                            <a:latin typeface="Cambria Math" panose="02040503050406030204" pitchFamily="18" charset="0"/>
                          </a:rPr>
                        </m:ctrlPr>
                      </m:sSubPr>
                      <m:e>
                        <m:r>
                          <a:rPr lang="vi-VN" sz="2400" i="1" smtClean="0">
                            <a:latin typeface="Cambria Math" panose="02040503050406030204" pitchFamily="18" charset="0"/>
                          </a:rPr>
                          <m:t>𝑣</m:t>
                        </m:r>
                      </m:e>
                      <m:sub>
                        <m:r>
                          <a:rPr lang="vi-VN" sz="2400" i="1" smtClean="0">
                            <a:latin typeface="Cambria Math" panose="02040503050406030204" pitchFamily="18" charset="0"/>
                          </a:rPr>
                          <m:t>1</m:t>
                        </m:r>
                      </m:sub>
                    </m:sSub>
                    <m:r>
                      <a:rPr lang="vi-VN" sz="2400" b="0" i="1" smtClean="0">
                        <a:latin typeface="Cambria Math" panose="02040503050406030204" pitchFamily="18" charset="0"/>
                      </a:rPr>
                      <m:t>=</m:t>
                    </m:r>
                    <m:rad>
                      <m:radPr>
                        <m:degHide m:val="on"/>
                        <m:ctrlPr>
                          <a:rPr lang="vi-VN" sz="2400" b="0" i="1" smtClean="0">
                            <a:latin typeface="Cambria Math" panose="02040503050406030204" pitchFamily="18" charset="0"/>
                          </a:rPr>
                        </m:ctrlPr>
                      </m:radPr>
                      <m:deg/>
                      <m:e>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𝑇</m:t>
                            </m:r>
                          </m:num>
                          <m:den>
                            <m:sSub>
                              <m:sSubPr>
                                <m:ctrlPr>
                                  <a:rPr lang="vi-VN" sz="2400" i="1">
                                    <a:latin typeface="Cambria Math" panose="02040503050406030204" pitchFamily="18" charset="0"/>
                                  </a:rPr>
                                </m:ctrlPr>
                              </m:sSubPr>
                              <m:e>
                                <m:r>
                                  <a:rPr lang="vi-VN" sz="2400" i="1">
                                    <a:latin typeface="Cambria Math" panose="02040503050406030204" pitchFamily="18" charset="0"/>
                                  </a:rPr>
                                  <m:t>𝜇</m:t>
                                </m:r>
                              </m:e>
                              <m:sub>
                                <m:r>
                                  <a:rPr lang="vi-VN" sz="2400" i="1">
                                    <a:latin typeface="Cambria Math" panose="02040503050406030204" pitchFamily="18" charset="0"/>
                                  </a:rPr>
                                  <m:t>1</m:t>
                                </m:r>
                              </m:sub>
                            </m:sSub>
                          </m:den>
                        </m:f>
                      </m:e>
                    </m:rad>
                    <m:r>
                      <a:rPr lang="vi-VN" sz="2400" b="0" i="1" smtClean="0">
                        <a:latin typeface="Cambria Math" panose="02040503050406030204" pitchFamily="18" charset="0"/>
                      </a:rPr>
                      <m:t>=</m:t>
                    </m:r>
                    <m:rad>
                      <m:radPr>
                        <m:degHide m:val="on"/>
                        <m:ctrlPr>
                          <a:rPr lang="vi-VN" sz="2400" b="0" i="1" smtClean="0">
                            <a:latin typeface="Cambria Math" panose="02040503050406030204" pitchFamily="18" charset="0"/>
                          </a:rPr>
                        </m:ctrlPr>
                      </m:radPr>
                      <m:deg/>
                      <m:e>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150</m:t>
                            </m:r>
                          </m:num>
                          <m:den>
                            <m:sSup>
                              <m:sSupPr>
                                <m:ctrlPr>
                                  <a:rPr lang="vi-VN" sz="2400" b="0" i="1" smtClean="0">
                                    <a:latin typeface="Cambria Math" panose="02040503050406030204" pitchFamily="18" charset="0"/>
                                  </a:rPr>
                                </m:ctrlPr>
                              </m:sSupPr>
                              <m:e>
                                <m:r>
                                  <a:rPr lang="vi-VN" sz="2400" b="0" i="1" smtClean="0">
                                    <a:latin typeface="Cambria Math" panose="02040503050406030204" pitchFamily="18" charset="0"/>
                                  </a:rPr>
                                  <m:t>6</m:t>
                                </m:r>
                                <m:r>
                                  <a:rPr lang="vi-VN" sz="2400" b="0" i="1" smtClean="0">
                                    <a:latin typeface="Cambria Math" panose="02040503050406030204" pitchFamily="18" charset="0"/>
                                  </a:rPr>
                                  <m:t>,</m:t>
                                </m:r>
                                <m:r>
                                  <a:rPr lang="vi-VN" sz="2400" b="0" i="1" smtClean="0">
                                    <a:latin typeface="Cambria Math" panose="02040503050406030204" pitchFamily="18" charset="0"/>
                                  </a:rPr>
                                  <m:t>059</m:t>
                                </m:r>
                                <m:r>
                                  <a:rPr lang="vi-VN" sz="2400" b="0" i="1" smtClean="0">
                                    <a:latin typeface="Cambria Math" panose="02040503050406030204" pitchFamily="18" charset="0"/>
                                  </a:rPr>
                                  <m:t>.</m:t>
                                </m:r>
                                <m:r>
                                  <a:rPr lang="vi-VN" sz="2400" b="0" i="1" smtClean="0">
                                    <a:latin typeface="Cambria Math" panose="02040503050406030204" pitchFamily="18" charset="0"/>
                                  </a:rPr>
                                  <m:t>10</m:t>
                                </m:r>
                              </m:e>
                              <m:sup>
                                <m:r>
                                  <a:rPr lang="vi-VN" sz="2400" b="0" i="1" smtClean="0">
                                    <a:latin typeface="Cambria Math" panose="02040503050406030204" pitchFamily="18" charset="0"/>
                                  </a:rPr>
                                  <m:t>−</m:t>
                                </m:r>
                                <m:r>
                                  <a:rPr lang="vi-VN" sz="2400" b="0" i="1" smtClean="0">
                                    <a:latin typeface="Cambria Math" panose="02040503050406030204" pitchFamily="18" charset="0"/>
                                  </a:rPr>
                                  <m:t>3</m:t>
                                </m:r>
                              </m:sup>
                            </m:sSup>
                          </m:den>
                        </m:f>
                      </m:e>
                    </m:rad>
                    <m:r>
                      <a:rPr lang="vi-VN" sz="2400" b="0" i="1" smtClean="0">
                        <a:latin typeface="Cambria Math" panose="02040503050406030204" pitchFamily="18" charset="0"/>
                      </a:rPr>
                      <m:t>=</m:t>
                    </m:r>
                    <m:r>
                      <a:rPr lang="vi-VN" sz="2400" b="0" i="1" smtClean="0">
                        <a:latin typeface="Cambria Math" panose="02040503050406030204" pitchFamily="18" charset="0"/>
                      </a:rPr>
                      <m:t>157</m:t>
                    </m:r>
                    <m:r>
                      <a:rPr lang="vi-VN" sz="2400" b="0" i="1" smtClean="0">
                        <a:latin typeface="Cambria Math" panose="02040503050406030204" pitchFamily="18" charset="0"/>
                      </a:rPr>
                      <m:t>,</m:t>
                    </m:r>
                    <m:r>
                      <a:rPr lang="vi-VN" sz="2400" b="0" i="1" smtClean="0">
                        <a:latin typeface="Cambria Math" panose="02040503050406030204" pitchFamily="18" charset="0"/>
                      </a:rPr>
                      <m:t>342</m:t>
                    </m:r>
                    <m:r>
                      <a:rPr lang="vi-VN" sz="2400" b="0" i="1" smtClean="0">
                        <a:latin typeface="Cambria Math" panose="02040503050406030204" pitchFamily="18" charset="0"/>
                      </a:rPr>
                      <m:t> </m:t>
                    </m:r>
                    <m:d>
                      <m:dPr>
                        <m:ctrlPr>
                          <a:rPr lang="vi-VN" sz="2400" b="0" i="1" smtClean="0">
                            <a:latin typeface="Cambria Math" panose="02040503050406030204" pitchFamily="18" charset="0"/>
                          </a:rPr>
                        </m:ctrlPr>
                      </m:dPr>
                      <m:e>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𝑚</m:t>
                            </m:r>
                          </m:num>
                          <m:den>
                            <m:r>
                              <a:rPr lang="vi-VN" sz="2400" b="0" i="1" smtClean="0">
                                <a:latin typeface="Cambria Math" panose="02040503050406030204" pitchFamily="18" charset="0"/>
                              </a:rPr>
                              <m:t>𝑠</m:t>
                            </m:r>
                          </m:den>
                        </m:f>
                      </m:e>
                    </m:d>
                    <m:r>
                      <a:rPr lang="vi-VN" sz="2400" b="0" i="0" smtClean="0">
                        <a:latin typeface="Cambria Math" panose="02040503050406030204" pitchFamily="18" charset="0"/>
                      </a:rPr>
                      <m:t> ; </m:t>
                    </m:r>
                    <m:sSub>
                      <m:sSubPr>
                        <m:ctrlPr>
                          <a:rPr lang="vi-VN" sz="2400" i="1">
                            <a:latin typeface="Cambria Math" panose="02040503050406030204" pitchFamily="18" charset="0"/>
                          </a:rPr>
                        </m:ctrlPr>
                      </m:sSubPr>
                      <m:e>
                        <m:r>
                          <a:rPr lang="vi-VN" sz="2400" i="1">
                            <a:latin typeface="Cambria Math" panose="02040503050406030204" pitchFamily="18" charset="0"/>
                          </a:rPr>
                          <m:t>𝑣</m:t>
                        </m:r>
                      </m:e>
                      <m:sub>
                        <m:r>
                          <a:rPr lang="vi-VN" sz="2400" b="0" i="1" smtClean="0">
                            <a:latin typeface="Cambria Math" panose="02040503050406030204" pitchFamily="18" charset="0"/>
                          </a:rPr>
                          <m:t>2</m:t>
                        </m:r>
                      </m:sub>
                    </m:sSub>
                    <m:r>
                      <a:rPr lang="vi-VN" sz="2400" i="1">
                        <a:latin typeface="Cambria Math" panose="02040503050406030204" pitchFamily="18" charset="0"/>
                      </a:rPr>
                      <m:t>=</m:t>
                    </m:r>
                    <m:rad>
                      <m:radPr>
                        <m:degHide m:val="on"/>
                        <m:ctrlPr>
                          <a:rPr lang="vi-VN" sz="2400" i="1">
                            <a:latin typeface="Cambria Math" panose="02040503050406030204" pitchFamily="18" charset="0"/>
                          </a:rPr>
                        </m:ctrlPr>
                      </m:radPr>
                      <m:deg/>
                      <m:e>
                        <m:f>
                          <m:fPr>
                            <m:ctrlPr>
                              <a:rPr lang="vi-VN" sz="2400" i="1">
                                <a:latin typeface="Cambria Math" panose="02040503050406030204" pitchFamily="18" charset="0"/>
                              </a:rPr>
                            </m:ctrlPr>
                          </m:fPr>
                          <m:num>
                            <m:r>
                              <a:rPr lang="vi-VN" sz="2400" i="1">
                                <a:latin typeface="Cambria Math" panose="02040503050406030204" pitchFamily="18" charset="0"/>
                              </a:rPr>
                              <m:t>𝑇</m:t>
                            </m:r>
                          </m:num>
                          <m:den>
                            <m:sSub>
                              <m:sSubPr>
                                <m:ctrlPr>
                                  <a:rPr lang="vi-VN" sz="2400" i="1">
                                    <a:latin typeface="Cambria Math" panose="02040503050406030204" pitchFamily="18" charset="0"/>
                                  </a:rPr>
                                </m:ctrlPr>
                              </m:sSubPr>
                              <m:e>
                                <m:r>
                                  <a:rPr lang="vi-VN" sz="2400" i="1">
                                    <a:latin typeface="Cambria Math" panose="02040503050406030204" pitchFamily="18" charset="0"/>
                                  </a:rPr>
                                  <m:t>𝜇</m:t>
                                </m:r>
                              </m:e>
                              <m:sub>
                                <m:r>
                                  <a:rPr lang="vi-VN" sz="2400" b="0" i="1" smtClean="0">
                                    <a:latin typeface="Cambria Math" panose="02040503050406030204" pitchFamily="18" charset="0"/>
                                  </a:rPr>
                                  <m:t>2</m:t>
                                </m:r>
                              </m:sub>
                            </m:sSub>
                          </m:den>
                        </m:f>
                      </m:e>
                    </m:rad>
                    <m:r>
                      <a:rPr lang="vi-VN" sz="2400" i="1">
                        <a:latin typeface="Cambria Math" panose="02040503050406030204" pitchFamily="18" charset="0"/>
                      </a:rPr>
                      <m:t>=</m:t>
                    </m:r>
                    <m:rad>
                      <m:radPr>
                        <m:degHide m:val="on"/>
                        <m:ctrlPr>
                          <a:rPr lang="vi-VN" sz="2400" i="1">
                            <a:latin typeface="Cambria Math" panose="02040503050406030204" pitchFamily="18" charset="0"/>
                          </a:rPr>
                        </m:ctrlPr>
                      </m:radPr>
                      <m:deg/>
                      <m:e>
                        <m:f>
                          <m:fPr>
                            <m:ctrlPr>
                              <a:rPr lang="vi-VN" sz="2400" i="1">
                                <a:latin typeface="Cambria Math" panose="02040503050406030204" pitchFamily="18" charset="0"/>
                              </a:rPr>
                            </m:ctrlPr>
                          </m:fPr>
                          <m:num>
                            <m:r>
                              <a:rPr lang="vi-VN" sz="2400" i="1">
                                <a:latin typeface="Cambria Math" panose="02040503050406030204" pitchFamily="18" charset="0"/>
                              </a:rPr>
                              <m:t>150</m:t>
                            </m:r>
                          </m:num>
                          <m:den>
                            <m:sSup>
                              <m:sSupPr>
                                <m:ctrlPr>
                                  <a:rPr lang="vi-VN" sz="2400" i="1">
                                    <a:latin typeface="Cambria Math" panose="02040503050406030204" pitchFamily="18" charset="0"/>
                                  </a:rPr>
                                </m:ctrlPr>
                              </m:sSupPr>
                              <m:e>
                                <m:r>
                                  <a:rPr lang="vi-VN" sz="2400" b="0" i="1" smtClean="0">
                                    <a:latin typeface="Cambria Math" panose="02040503050406030204" pitchFamily="18" charset="0"/>
                                  </a:rPr>
                                  <m:t>7</m:t>
                                </m:r>
                                <m:r>
                                  <a:rPr lang="vi-VN" sz="2400" i="1">
                                    <a:latin typeface="Cambria Math" panose="02040503050406030204" pitchFamily="18" charset="0"/>
                                  </a:rPr>
                                  <m:t>.</m:t>
                                </m:r>
                                <m:r>
                                  <a:rPr lang="vi-VN" sz="2400" i="1">
                                    <a:latin typeface="Cambria Math" panose="02040503050406030204" pitchFamily="18" charset="0"/>
                                  </a:rPr>
                                  <m:t>10</m:t>
                                </m:r>
                              </m:e>
                              <m:sup>
                                <m:r>
                                  <a:rPr lang="vi-VN" sz="2400" i="1">
                                    <a:latin typeface="Cambria Math" panose="02040503050406030204" pitchFamily="18" charset="0"/>
                                  </a:rPr>
                                  <m:t>−</m:t>
                                </m:r>
                                <m:r>
                                  <a:rPr lang="vi-VN" sz="2400" i="1">
                                    <a:latin typeface="Cambria Math" panose="02040503050406030204" pitchFamily="18" charset="0"/>
                                  </a:rPr>
                                  <m:t>3</m:t>
                                </m:r>
                              </m:sup>
                            </m:sSup>
                          </m:den>
                        </m:f>
                      </m:e>
                    </m:rad>
                    <m:r>
                      <a:rPr lang="vi-VN" sz="2400" i="1">
                        <a:latin typeface="Cambria Math" panose="02040503050406030204" pitchFamily="18" charset="0"/>
                      </a:rPr>
                      <m:t>=</m:t>
                    </m:r>
                    <m:r>
                      <a:rPr lang="vi-VN" sz="2400" b="0" i="1" smtClean="0">
                        <a:latin typeface="Cambria Math" panose="02040503050406030204" pitchFamily="18" charset="0"/>
                      </a:rPr>
                      <m:t>146</m:t>
                    </m:r>
                    <m:r>
                      <a:rPr lang="vi-VN" sz="2400" b="0" i="1" smtClean="0">
                        <a:latin typeface="Cambria Math" panose="02040503050406030204" pitchFamily="18" charset="0"/>
                      </a:rPr>
                      <m:t>,</m:t>
                    </m:r>
                    <m:r>
                      <a:rPr lang="vi-VN" sz="2400" b="0" i="1" smtClean="0">
                        <a:latin typeface="Cambria Math" panose="02040503050406030204" pitchFamily="18" charset="0"/>
                      </a:rPr>
                      <m:t>385</m:t>
                    </m:r>
                    <m:r>
                      <a:rPr lang="vi-VN" sz="2400" b="0" i="1" smtClean="0">
                        <a:latin typeface="Cambria Math" panose="02040503050406030204" pitchFamily="18" charset="0"/>
                      </a:rPr>
                      <m:t> </m:t>
                    </m:r>
                    <m:d>
                      <m:dPr>
                        <m:ctrlPr>
                          <a:rPr lang="vi-VN" sz="2400" b="0" i="1" smtClean="0">
                            <a:latin typeface="Cambria Math" panose="02040503050406030204" pitchFamily="18" charset="0"/>
                          </a:rPr>
                        </m:ctrlPr>
                      </m:dPr>
                      <m:e>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𝑚</m:t>
                            </m:r>
                          </m:num>
                          <m:den>
                            <m:r>
                              <a:rPr lang="vi-VN" sz="2400" b="0" i="1" smtClean="0">
                                <a:latin typeface="Cambria Math" panose="02040503050406030204" pitchFamily="18" charset="0"/>
                              </a:rPr>
                              <m:t>𝑠</m:t>
                            </m:r>
                          </m:den>
                        </m:f>
                      </m:e>
                    </m:d>
                  </m:oMath>
                </a14:m>
                <a:endParaRPr lang="vi-VN" sz="2400" b="0" i="1" dirty="0">
                  <a:latin typeface="Cambria Math" panose="02040503050406030204" pitchFamily="18" charset="0"/>
                </a:endParaRPr>
              </a:p>
              <a:p>
                <a:r>
                  <a:rPr lang="vi-VN" sz="2400" dirty="0" err="1">
                    <a:latin typeface="Times New Roman" panose="02020603050405020304" pitchFamily="18" charset="0"/>
                    <a:cs typeface="Times New Roman" panose="02020603050405020304" pitchFamily="18" charset="0"/>
                  </a:rPr>
                  <a:t>Conclusion</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time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it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takes</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for</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transverse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wave</a:t>
                </a:r>
                <a:r>
                  <a:rPr lang="vi-VN" sz="2400" dirty="0">
                    <a:latin typeface="Times New Roman" panose="02020603050405020304" pitchFamily="18" charset="0"/>
                    <a:cs typeface="Times New Roman" panose="02020603050405020304" pitchFamily="18" charset="0"/>
                  </a:rPr>
                  <a:t> to </a:t>
                </a:r>
                <a:r>
                  <a:rPr lang="vi-VN" sz="2400" dirty="0" err="1">
                    <a:latin typeface="Times New Roman" panose="02020603050405020304" pitchFamily="18" charset="0"/>
                    <a:cs typeface="Times New Roman" panose="02020603050405020304" pitchFamily="18" charset="0"/>
                  </a:rPr>
                  <a:t>travel</a:t>
                </a:r>
                <a:r>
                  <a:rPr lang="vi-VN" sz="2400" dirty="0">
                    <a:latin typeface="Times New Roman" panose="02020603050405020304" pitchFamily="18" charset="0"/>
                    <a:cs typeface="Times New Roman" panose="02020603050405020304" pitchFamily="18" charset="0"/>
                  </a:rPr>
                  <a:t> the </a:t>
                </a:r>
                <a:r>
                  <a:rPr lang="vi-VN" sz="2400" dirty="0" err="1">
                    <a:latin typeface="Times New Roman" panose="02020603050405020304" pitchFamily="18" charset="0"/>
                    <a:cs typeface="Times New Roman" panose="02020603050405020304" pitchFamily="18" charset="0"/>
                  </a:rPr>
                  <a:t>entire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length</a:t>
                </a:r>
                <a:r>
                  <a:rPr lang="vi-VN" sz="24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
                    </m:oMathParaPr>
                    <m:oMath xmlns:m="http://schemas.openxmlformats.org/officeDocument/2006/math">
                      <m:r>
                        <a:rPr lang="vi-VN" sz="2400" b="0" i="1" smtClean="0">
                          <a:latin typeface="Cambria Math" panose="02040503050406030204" pitchFamily="18" charset="0"/>
                        </a:rPr>
                        <m:t>𝑡</m:t>
                      </m:r>
                      <m:r>
                        <a:rPr lang="vi-VN" sz="2400" b="0" i="1" smtClean="0">
                          <a:latin typeface="Cambria Math" panose="02040503050406030204" pitchFamily="18" charset="0"/>
                        </a:rPr>
                        <m:t>=</m:t>
                      </m:r>
                      <m:sSub>
                        <m:sSubPr>
                          <m:ctrlPr>
                            <a:rPr lang="vi-VN" sz="2400" i="1" smtClean="0">
                              <a:latin typeface="Cambria Math" panose="02040503050406030204" pitchFamily="18" charset="0"/>
                            </a:rPr>
                          </m:ctrlPr>
                        </m:sSubPr>
                        <m:e>
                          <m:r>
                            <a:rPr lang="vi-VN" sz="2400" i="1">
                              <a:latin typeface="Cambria Math" panose="02040503050406030204" pitchFamily="18" charset="0"/>
                            </a:rPr>
                            <m:t>𝑡</m:t>
                          </m:r>
                        </m:e>
                        <m:sub>
                          <m:r>
                            <a:rPr lang="vi-VN" sz="2400" i="1">
                              <a:latin typeface="Cambria Math" panose="02040503050406030204" pitchFamily="18" charset="0"/>
                            </a:rPr>
                            <m:t>1</m:t>
                          </m:r>
                        </m:sub>
                      </m:sSub>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𝑡</m:t>
                          </m:r>
                        </m:e>
                        <m:sub>
                          <m:r>
                            <a:rPr lang="vi-VN" sz="2400" i="1">
                              <a:latin typeface="Cambria Math" panose="02040503050406030204" pitchFamily="18" charset="0"/>
                            </a:rPr>
                            <m:t>2</m:t>
                          </m:r>
                        </m:sub>
                      </m:sSub>
                      <m:r>
                        <a:rPr lang="vi-VN" sz="2400" b="0" i="1" smtClean="0">
                          <a:latin typeface="Cambria Math" panose="02040503050406030204" pitchFamily="18" charset="0"/>
                        </a:rPr>
                        <m:t>=</m:t>
                      </m:r>
                      <m:f>
                        <m:fPr>
                          <m:ctrlPr>
                            <a:rPr lang="vi-VN" sz="2400" b="0" i="1" smtClean="0">
                              <a:latin typeface="Cambria Math" panose="02040503050406030204" pitchFamily="18" charset="0"/>
                            </a:rPr>
                          </m:ctrlPr>
                        </m:fPr>
                        <m:num>
                          <m:sSub>
                            <m:sSubPr>
                              <m:ctrlPr>
                                <a:rPr lang="vi-VN" sz="2400" i="1">
                                  <a:latin typeface="Cambria Math" panose="02040503050406030204" pitchFamily="18" charset="0"/>
                                </a:rPr>
                              </m:ctrlPr>
                            </m:sSubPr>
                            <m:e>
                              <m:r>
                                <a:rPr lang="vi-VN" sz="2400" b="0" i="1" smtClean="0">
                                  <a:latin typeface="Cambria Math" panose="02040503050406030204" pitchFamily="18" charset="0"/>
                                </a:rPr>
                                <m:t>𝐿</m:t>
                              </m:r>
                            </m:e>
                            <m:sub>
                              <m:r>
                                <a:rPr lang="vi-VN" sz="2400" b="0" i="1" smtClean="0">
                                  <a:latin typeface="Cambria Math" panose="02040503050406030204" pitchFamily="18" charset="0"/>
                                </a:rPr>
                                <m:t>1</m:t>
                              </m:r>
                            </m:sub>
                          </m:sSub>
                        </m:num>
                        <m:den>
                          <m:sSub>
                            <m:sSubPr>
                              <m:ctrlPr>
                                <a:rPr lang="vi-VN" sz="2400" i="1">
                                  <a:latin typeface="Cambria Math" panose="02040503050406030204" pitchFamily="18" charset="0"/>
                                </a:rPr>
                              </m:ctrlPr>
                            </m:sSubPr>
                            <m:e>
                              <m:r>
                                <a:rPr lang="vi-VN" sz="2400" i="1">
                                  <a:latin typeface="Cambria Math" panose="02040503050406030204" pitchFamily="18" charset="0"/>
                                </a:rPr>
                                <m:t>𝑣</m:t>
                              </m:r>
                            </m:e>
                            <m:sub>
                              <m:r>
                                <a:rPr lang="vi-VN" sz="2400" i="1">
                                  <a:latin typeface="Cambria Math" panose="02040503050406030204" pitchFamily="18" charset="0"/>
                                </a:rPr>
                                <m:t>1</m:t>
                              </m:r>
                            </m:sub>
                          </m:sSub>
                        </m:den>
                      </m:f>
                      <m:r>
                        <a:rPr lang="vi-VN" sz="2400" b="0" i="1" smtClean="0">
                          <a:latin typeface="Cambria Math" panose="02040503050406030204" pitchFamily="18" charset="0"/>
                        </a:rPr>
                        <m:t>+</m:t>
                      </m:r>
                      <m:f>
                        <m:fPr>
                          <m:ctrlPr>
                            <a:rPr lang="vi-VN" sz="2400" b="0" i="1" smtClean="0">
                              <a:latin typeface="Cambria Math" panose="02040503050406030204" pitchFamily="18" charset="0"/>
                            </a:rPr>
                          </m:ctrlPr>
                        </m:fPr>
                        <m:num>
                          <m:sSub>
                            <m:sSubPr>
                              <m:ctrlPr>
                                <a:rPr lang="vi-VN" sz="2400" i="1">
                                  <a:latin typeface="Cambria Math" panose="02040503050406030204" pitchFamily="18" charset="0"/>
                                </a:rPr>
                              </m:ctrlPr>
                            </m:sSubPr>
                            <m:e>
                              <m:r>
                                <a:rPr lang="vi-VN" sz="2400" b="0" i="1" smtClean="0">
                                  <a:latin typeface="Cambria Math" panose="02040503050406030204" pitchFamily="18" charset="0"/>
                                </a:rPr>
                                <m:t>𝐿</m:t>
                              </m:r>
                            </m:e>
                            <m:sub>
                              <m:r>
                                <a:rPr lang="vi-VN" sz="2400" i="1">
                                  <a:latin typeface="Cambria Math" panose="02040503050406030204" pitchFamily="18" charset="0"/>
                                </a:rPr>
                                <m:t>2</m:t>
                              </m:r>
                            </m:sub>
                          </m:sSub>
                        </m:num>
                        <m:den>
                          <m:sSub>
                            <m:sSubPr>
                              <m:ctrlPr>
                                <a:rPr lang="vi-VN" sz="2400" i="1">
                                  <a:latin typeface="Cambria Math" panose="02040503050406030204" pitchFamily="18" charset="0"/>
                                </a:rPr>
                              </m:ctrlPr>
                            </m:sSubPr>
                            <m:e>
                              <m:r>
                                <a:rPr lang="vi-VN" sz="2400" i="1">
                                  <a:latin typeface="Cambria Math" panose="02040503050406030204" pitchFamily="18" charset="0"/>
                                </a:rPr>
                                <m:t>𝑣</m:t>
                              </m:r>
                            </m:e>
                            <m:sub>
                              <m:r>
                                <a:rPr lang="vi-VN" sz="2400" i="1">
                                  <a:latin typeface="Cambria Math" panose="02040503050406030204" pitchFamily="18" charset="0"/>
                                </a:rPr>
                                <m:t>2</m:t>
                              </m:r>
                            </m:sub>
                          </m:sSub>
                        </m:den>
                      </m:f>
                      <m:r>
                        <a:rPr lang="vi-VN" sz="2400" b="0" i="1" smtClean="0">
                          <a:latin typeface="Cambria Math" panose="02040503050406030204" pitchFamily="18" charset="0"/>
                        </a:rPr>
                        <m:t>=</m:t>
                      </m:r>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30</m:t>
                          </m:r>
                        </m:num>
                        <m:den>
                          <m:r>
                            <a:rPr lang="vi-VN" sz="2400" b="0" i="1" smtClean="0">
                              <a:latin typeface="Cambria Math" panose="02040503050406030204" pitchFamily="18" charset="0"/>
                            </a:rPr>
                            <m:t>157</m:t>
                          </m:r>
                          <m:r>
                            <a:rPr lang="vi-VN" sz="2400" b="0" i="1" smtClean="0">
                              <a:latin typeface="Cambria Math" panose="02040503050406030204" pitchFamily="18" charset="0"/>
                            </a:rPr>
                            <m:t>,</m:t>
                          </m:r>
                          <m:r>
                            <a:rPr lang="vi-VN" sz="2400" b="0" i="1" smtClean="0">
                              <a:latin typeface="Cambria Math" panose="02040503050406030204" pitchFamily="18" charset="0"/>
                            </a:rPr>
                            <m:t>342</m:t>
                          </m:r>
                        </m:den>
                      </m:f>
                      <m:r>
                        <a:rPr lang="vi-VN" sz="2400" b="0" i="1" smtClean="0">
                          <a:latin typeface="Cambria Math" panose="02040503050406030204" pitchFamily="18" charset="0"/>
                        </a:rPr>
                        <m:t>+</m:t>
                      </m:r>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20</m:t>
                          </m:r>
                        </m:num>
                        <m:den>
                          <m:r>
                            <a:rPr lang="vi-VN" sz="2400" b="0" i="1" smtClean="0">
                              <a:latin typeface="Cambria Math" panose="02040503050406030204" pitchFamily="18" charset="0"/>
                            </a:rPr>
                            <m:t>146</m:t>
                          </m:r>
                          <m:r>
                            <a:rPr lang="vi-VN" sz="2400" b="0" i="1" smtClean="0">
                              <a:latin typeface="Cambria Math" panose="02040503050406030204" pitchFamily="18" charset="0"/>
                            </a:rPr>
                            <m:t>,</m:t>
                          </m:r>
                          <m:r>
                            <a:rPr lang="vi-VN" sz="2400" b="0" i="1" smtClean="0">
                              <a:latin typeface="Cambria Math" panose="02040503050406030204" pitchFamily="18" charset="0"/>
                            </a:rPr>
                            <m:t>385</m:t>
                          </m:r>
                        </m:den>
                      </m:f>
                      <m:r>
                        <a:rPr lang="vi-VN" sz="2400" b="0" i="1" smtClean="0">
                          <a:latin typeface="Cambria Math" panose="02040503050406030204" pitchFamily="18" charset="0"/>
                        </a:rPr>
                        <m:t>=</m:t>
                      </m:r>
                      <m:r>
                        <a:rPr lang="vi-VN" sz="2400" b="0" i="1" smtClean="0">
                          <a:latin typeface="Cambria Math" panose="02040503050406030204" pitchFamily="18" charset="0"/>
                        </a:rPr>
                        <m:t>0</m:t>
                      </m:r>
                      <m:r>
                        <a:rPr lang="vi-VN" sz="2400" b="0" i="1" smtClean="0">
                          <a:latin typeface="Cambria Math" panose="02040503050406030204" pitchFamily="18" charset="0"/>
                        </a:rPr>
                        <m:t>.</m:t>
                      </m:r>
                      <m:r>
                        <a:rPr lang="vi-VN" sz="2400" b="0" i="1" smtClean="0">
                          <a:latin typeface="Cambria Math" panose="02040503050406030204" pitchFamily="18" charset="0"/>
                        </a:rPr>
                        <m:t>327</m:t>
                      </m:r>
                      <m:r>
                        <a:rPr lang="vi-VN" sz="2400" b="0" i="1" smtClean="0">
                          <a:latin typeface="Cambria Math" panose="02040503050406030204" pitchFamily="18" charset="0"/>
                        </a:rPr>
                        <m:t>(</m:t>
                      </m:r>
                      <m:r>
                        <a:rPr lang="vi-VN" sz="2400" b="0" i="1" smtClean="0">
                          <a:latin typeface="Cambria Math" panose="02040503050406030204" pitchFamily="18" charset="0"/>
                        </a:rPr>
                        <m:t>𝑠</m:t>
                      </m:r>
                      <m:r>
                        <a:rPr lang="vi-VN" sz="2400" b="0" i="1" smtClean="0">
                          <a:latin typeface="Cambria Math" panose="02040503050406030204" pitchFamily="18" charset="0"/>
                        </a:rPr>
                        <m:t>) </m:t>
                      </m:r>
                    </m:oMath>
                  </m:oMathPara>
                </a14:m>
                <a:endParaRPr lang="vi-VN" sz="2400" dirty="0">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A194F6C5-DC7A-4D1A-B176-2C5254F03FDE}"/>
                  </a:ext>
                </a:extLst>
              </p:cNvPr>
              <p:cNvSpPr txBox="1">
                <a:spLocks noRot="1" noChangeAspect="1" noMove="1" noResize="1" noEditPoints="1" noAdjustHandles="1" noChangeArrowheads="1" noChangeShapeType="1" noTextEdit="1"/>
              </p:cNvSpPr>
              <p:nvPr/>
            </p:nvSpPr>
            <p:spPr>
              <a:xfrm>
                <a:off x="1238065" y="1961965"/>
                <a:ext cx="10670960" cy="4752711"/>
              </a:xfrm>
              <a:prstGeom prst="rect">
                <a:avLst/>
              </a:prstGeom>
              <a:blipFill>
                <a:blip r:embed="rId2"/>
                <a:stretch>
                  <a:fillRect l="-857" t="-128"/>
                </a:stretch>
              </a:blipFill>
            </p:spPr>
            <p:txBody>
              <a:bodyPr/>
              <a:lstStyle/>
              <a:p>
                <a:r>
                  <a:rPr lang="vi-VN">
                    <a:noFill/>
                  </a:rPr>
                  <a:t> </a:t>
                </a:r>
              </a:p>
            </p:txBody>
          </p:sp>
        </mc:Fallback>
      </mc:AlternateContent>
    </p:spTree>
    <p:extLst>
      <p:ext uri="{BB962C8B-B14F-4D97-AF65-F5344CB8AC3E}">
        <p14:creationId xmlns:p14="http://schemas.microsoft.com/office/powerpoint/2010/main" val="146052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CFB900D-1912-44AE-A203-D9DCA662C09F}"/>
              </a:ext>
            </a:extLst>
          </p:cNvPr>
          <p:cNvSpPr>
            <a:spLocks noGrp="1"/>
          </p:cNvSpPr>
          <p:nvPr>
            <p:ph type="title"/>
          </p:nvPr>
        </p:nvSpPr>
        <p:spPr>
          <a:xfrm>
            <a:off x="1371600" y="685800"/>
            <a:ext cx="9601200" cy="832282"/>
          </a:xfrm>
        </p:spPr>
        <p:txBody>
          <a:bodyPr>
            <a:normAutofit fontScale="90000"/>
          </a:bodyPr>
          <a:lstStyle/>
          <a:p>
            <a:r>
              <a:rPr lang="vi-VN" sz="3600" dirty="0"/>
              <a:t>1.Mechanical </a:t>
            </a:r>
            <a:r>
              <a:rPr lang="vi-VN" sz="3600" dirty="0" err="1"/>
              <a:t>Wave</a:t>
            </a:r>
            <a:br>
              <a:rPr lang="vi-VN" sz="3600" dirty="0"/>
            </a:br>
            <a:r>
              <a:rPr lang="vi-VN" sz="2700" dirty="0"/>
              <a:t>1.3 </a:t>
            </a:r>
            <a:r>
              <a:rPr lang="vi-VN" sz="2700" dirty="0" err="1"/>
              <a:t>Interference</a:t>
            </a:r>
            <a:endParaRPr lang="vi-VN" sz="2700" dirty="0"/>
          </a:p>
        </p:txBody>
      </p:sp>
      <mc:AlternateContent xmlns:mc="http://schemas.openxmlformats.org/markup-compatibility/2006" xmlns:a14="http://schemas.microsoft.com/office/drawing/2010/main">
        <mc:Choice Requires="a14">
          <p:sp>
            <p:nvSpPr>
              <p:cNvPr id="5" name="Chỗ dành sẵn cho Nội dung 4">
                <a:extLst>
                  <a:ext uri="{FF2B5EF4-FFF2-40B4-BE49-F238E27FC236}">
                    <a16:creationId xmlns:a16="http://schemas.microsoft.com/office/drawing/2014/main" id="{8F806B85-22D0-4EA1-A904-D1F98D4E9B44}"/>
                  </a:ext>
                </a:extLst>
              </p:cNvPr>
              <p:cNvSpPr>
                <a:spLocks noGrp="1"/>
              </p:cNvSpPr>
              <p:nvPr>
                <p:ph idx="1"/>
              </p:nvPr>
            </p:nvSpPr>
            <p:spPr>
              <a:xfrm>
                <a:off x="1481831" y="1638300"/>
                <a:ext cx="7422812" cy="433637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Assume we have two identical waves:</a:t>
                </a:r>
              </a:p>
              <a:p>
                <a:pPr marL="0" indent="0">
                  <a:buNone/>
                </a:pPr>
                <a14:m>
                  <m:oMathPara xmlns:m="http://schemas.openxmlformats.org/officeDocument/2006/math">
                    <m:oMathParaPr>
                      <m:jc m:val="centerGroup"/>
                    </m:oMathParaPr>
                    <m:oMath xmlns:m="http://schemas.openxmlformats.org/officeDocument/2006/math">
                      <m:sSub>
                        <m:sSubPr>
                          <m:ctrlPr>
                            <a:rPr lang="vi-VN" sz="2400" i="1" smtClean="0">
                              <a:latin typeface="Cambria Math" panose="02040503050406030204" pitchFamily="18" charset="0"/>
                            </a:rPr>
                          </m:ctrlPr>
                        </m:sSubPr>
                        <m:e>
                          <m:r>
                            <a:rPr lang="vi-VN" sz="2400" i="1" smtClean="0">
                              <a:latin typeface="Cambria Math" panose="02040503050406030204" pitchFamily="18" charset="0"/>
                            </a:rPr>
                            <m:t>𝑦</m:t>
                          </m:r>
                        </m:e>
                        <m:sub>
                          <m:r>
                            <a:rPr lang="vi-VN" sz="240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𝐴𝑠𝑖𝑛</m:t>
                      </m:r>
                      <m:d>
                        <m:dPr>
                          <m:ctrlPr>
                            <a:rPr lang="en-US" sz="2400" b="0" i="1" smtClean="0">
                              <a:latin typeface="Cambria Math" panose="02040503050406030204" pitchFamily="18" charset="0"/>
                            </a:rPr>
                          </m:ctrlPr>
                        </m:dPr>
                        <m:e>
                          <m:r>
                            <a:rPr lang="vi-VN" sz="2400" i="1" dirty="0" smtClean="0">
                              <a:latin typeface="Cambria Math" panose="02040503050406030204" pitchFamily="18" charset="0"/>
                            </a:rPr>
                            <m:t>𝜔</m:t>
                          </m:r>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𝐾</m:t>
                          </m:r>
                          <m:sSub>
                            <m:sSubPr>
                              <m:ctrlPr>
                                <a:rPr lang="vi-VN" sz="2400" i="1" dirty="0" smtClean="0">
                                  <a:latin typeface="Cambria Math" panose="02040503050406030204" pitchFamily="18" charset="0"/>
                                </a:rPr>
                              </m:ctrlPr>
                            </m:sSubPr>
                            <m:e>
                              <m:r>
                                <a:rPr lang="vi-VN" sz="2400" i="1" dirty="0">
                                  <a:latin typeface="Cambria Math" panose="02040503050406030204" pitchFamily="18" charset="0"/>
                                </a:rPr>
                                <m:t>𝑥</m:t>
                              </m:r>
                            </m:e>
                            <m:sub>
                              <m:r>
                                <a:rPr lang="vi-VN" sz="2400" i="0" dirty="0">
                                  <a:latin typeface="Cambria Math" panose="02040503050406030204" pitchFamily="18" charset="0"/>
                                </a:rPr>
                                <m:t>1</m:t>
                              </m:r>
                            </m:sub>
                          </m:sSub>
                        </m:e>
                      </m:d>
                      <m:r>
                        <a:rPr lang="en-US" sz="2400" b="0" i="1" dirty="0" smtClean="0">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𝑦</m:t>
                          </m:r>
                        </m:e>
                        <m:sub>
                          <m:r>
                            <a:rPr lang="vi-VN" sz="2400" b="0" i="1" smtClean="0">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𝐴𝑠𝑖𝑛</m:t>
                      </m:r>
                      <m:d>
                        <m:dPr>
                          <m:ctrlPr>
                            <a:rPr lang="en-US" sz="2400" i="1">
                              <a:latin typeface="Cambria Math" panose="02040503050406030204" pitchFamily="18" charset="0"/>
                            </a:rPr>
                          </m:ctrlPr>
                        </m:dPr>
                        <m:e>
                          <m:r>
                            <a:rPr lang="vi-VN" sz="2400" i="1" dirty="0">
                              <a:latin typeface="Cambria Math" panose="02040503050406030204" pitchFamily="18" charset="0"/>
                            </a:rPr>
                            <m:t>𝜔</m:t>
                          </m:r>
                          <m:r>
                            <a:rPr lang="en-US" sz="2400" i="1" dirty="0">
                              <a:latin typeface="Cambria Math" panose="02040503050406030204" pitchFamily="18" charset="0"/>
                            </a:rPr>
                            <m:t>𝑡</m:t>
                          </m:r>
                          <m:r>
                            <a:rPr lang="en-US" sz="2400" i="1" dirty="0">
                              <a:latin typeface="Cambria Math" panose="02040503050406030204" pitchFamily="18" charset="0"/>
                            </a:rPr>
                            <m:t>−</m:t>
                          </m:r>
                          <m:r>
                            <a:rPr lang="en-US" sz="2400" i="1" dirty="0">
                              <a:latin typeface="Cambria Math" panose="02040503050406030204" pitchFamily="18" charset="0"/>
                            </a:rPr>
                            <m:t>𝐾</m:t>
                          </m:r>
                          <m:sSub>
                            <m:sSubPr>
                              <m:ctrlPr>
                                <a:rPr lang="vi-VN" sz="2400" i="1" dirty="0">
                                  <a:latin typeface="Cambria Math" panose="02040503050406030204" pitchFamily="18" charset="0"/>
                                </a:rPr>
                              </m:ctrlPr>
                            </m:sSubPr>
                            <m:e>
                              <m:r>
                                <a:rPr lang="vi-VN" sz="2400" i="1" dirty="0">
                                  <a:latin typeface="Cambria Math" panose="02040503050406030204" pitchFamily="18" charset="0"/>
                                </a:rPr>
                                <m:t>𝑥</m:t>
                              </m:r>
                            </m:e>
                            <m:sub>
                              <m:r>
                                <a:rPr lang="vi-VN" sz="2400" b="0" i="0" dirty="0" smtClean="0">
                                  <a:latin typeface="Cambria Math" panose="02040503050406030204" pitchFamily="18" charset="0"/>
                                </a:rPr>
                                <m:t>2</m:t>
                              </m:r>
                            </m:sub>
                          </m:sSub>
                        </m:e>
                      </m:d>
                    </m:oMath>
                  </m:oMathPara>
                </a14:m>
                <a:endParaRPr lang="vi-V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resultant wave function at any point is the algebraic sum of the wave functions of the individual waves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𝑦</m:t>
                          </m:r>
                        </m:e>
                        <m:sub>
                          <m:r>
                            <a:rPr lang="vi-VN" sz="2400" i="1">
                              <a:latin typeface="Cambria Math" panose="02040503050406030204" pitchFamily="18" charset="0"/>
                            </a:rPr>
                            <m:t>1</m:t>
                          </m:r>
                        </m:sub>
                      </m:sSub>
                      <m:r>
                        <a:rPr lang="vi-VN" sz="2400" b="0" i="0" smtClean="0">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𝑦</m:t>
                          </m:r>
                        </m:e>
                        <m:sub>
                          <m:r>
                            <a:rPr lang="vi-VN" sz="2400" i="1">
                              <a:latin typeface="Cambria Math" panose="02040503050406030204" pitchFamily="18" charset="0"/>
                            </a:rPr>
                            <m:t>2</m:t>
                          </m:r>
                        </m:sub>
                      </m:sSub>
                      <m:r>
                        <a:rPr lang="vi-VN" sz="2400" b="0" i="0" smtClean="0">
                          <a:latin typeface="Cambria Math" panose="02040503050406030204" pitchFamily="18" charset="0"/>
                        </a:rPr>
                        <m:t>=</m:t>
                      </m:r>
                      <m:r>
                        <a:rPr lang="en-US" sz="2400" b="0" i="0" smtClean="0">
                          <a:latin typeface="Cambria Math" panose="02040503050406030204" pitchFamily="18" charset="0"/>
                        </a:rPr>
                        <m:t>2</m:t>
                      </m:r>
                      <m:r>
                        <m:rPr>
                          <m:sty m:val="p"/>
                        </m:rPr>
                        <a:rPr lang="en-US" sz="2400" b="0" i="0" smtClean="0">
                          <a:latin typeface="Cambria Math" panose="02040503050406030204" pitchFamily="18" charset="0"/>
                        </a:rPr>
                        <m:t>Acos</m:t>
                      </m:r>
                      <m:d>
                        <m:dPr>
                          <m:ctrlPr>
                            <a:rPr lang="en-US" sz="2400" b="0" i="1" smtClean="0">
                              <a:latin typeface="Cambria Math" panose="02040503050406030204" pitchFamily="18" charset="0"/>
                            </a:rPr>
                          </m:ctrlPr>
                        </m:dPr>
                        <m:e>
                          <m:f>
                            <m:fPr>
                              <m:ctrlPr>
                                <a:rPr lang="en-US" sz="2400" b="0" i="1" dirty="0" smtClean="0">
                                  <a:latin typeface="Cambria Math" panose="02040503050406030204" pitchFamily="18" charset="0"/>
                                </a:rPr>
                              </m:ctrlPr>
                            </m:fPr>
                            <m:num>
                              <m:r>
                                <a:rPr lang="vi-VN" sz="2400" i="1" dirty="0" smtClean="0">
                                  <a:latin typeface="Cambria Math" panose="02040503050406030204" pitchFamily="18" charset="0"/>
                                </a:rPr>
                                <m:t>𝜙</m:t>
                              </m:r>
                            </m:num>
                            <m:den>
                              <m:r>
                                <a:rPr lang="en-US" sz="2400" b="0" i="1" dirty="0" smtClean="0">
                                  <a:latin typeface="Cambria Math" panose="02040503050406030204" pitchFamily="18" charset="0"/>
                                </a:rPr>
                                <m:t>2</m:t>
                              </m:r>
                            </m:den>
                          </m:f>
                        </m:e>
                      </m:d>
                      <m:r>
                        <m:rPr>
                          <m:sty m:val="p"/>
                        </m:rPr>
                        <a:rPr lang="en-US" sz="2400" b="0" i="0" dirty="0" smtClean="0">
                          <a:latin typeface="Cambria Math" panose="02040503050406030204" pitchFamily="18" charset="0"/>
                        </a:rPr>
                        <m:t>sin</m:t>
                      </m:r>
                      <m:d>
                        <m:dPr>
                          <m:ctrlPr>
                            <a:rPr lang="en-US" sz="2400" b="0" i="1" dirty="0" smtClean="0">
                              <a:latin typeface="Cambria Math" panose="02040503050406030204" pitchFamily="18" charset="0"/>
                            </a:rPr>
                          </m:ctrlPr>
                        </m:dPr>
                        <m:e>
                          <m:r>
                            <a:rPr lang="vi-VN" sz="2400" i="1" dirty="0">
                              <a:latin typeface="Cambria Math" panose="02040503050406030204" pitchFamily="18" charset="0"/>
                            </a:rPr>
                            <m:t>𝜔</m:t>
                          </m:r>
                          <m:r>
                            <a:rPr lang="en-US" sz="2400" i="1" dirty="0">
                              <a:latin typeface="Cambria Math" panose="02040503050406030204" pitchFamily="18" charset="0"/>
                            </a:rPr>
                            <m:t>𝑡</m:t>
                          </m:r>
                          <m:r>
                            <a:rPr lang="en-US" sz="2400" i="1" dirty="0">
                              <a:latin typeface="Cambria Math" panose="02040503050406030204" pitchFamily="18" charset="0"/>
                            </a:rPr>
                            <m:t>−</m:t>
                          </m:r>
                          <m:r>
                            <a:rPr lang="en-US" sz="2400" i="1" dirty="0">
                              <a:latin typeface="Cambria Math" panose="02040503050406030204" pitchFamily="18" charset="0"/>
                            </a:rPr>
                            <m:t>𝐾𝑥</m:t>
                          </m:r>
                          <m:r>
                            <a:rPr lang="en-US" sz="2400" b="0" i="1" dirty="0" smtClean="0">
                              <a:latin typeface="Cambria Math" panose="02040503050406030204" pitchFamily="18" charset="0"/>
                            </a:rPr>
                            <m:t>+</m:t>
                          </m:r>
                          <m:f>
                            <m:fPr>
                              <m:ctrlPr>
                                <a:rPr lang="en-US" sz="2400" i="1" dirty="0">
                                  <a:latin typeface="Cambria Math" panose="02040503050406030204" pitchFamily="18" charset="0"/>
                                </a:rPr>
                              </m:ctrlPr>
                            </m:fPr>
                            <m:num>
                              <m:r>
                                <a:rPr lang="vi-VN" sz="2400" i="1" dirty="0">
                                  <a:latin typeface="Cambria Math" panose="02040503050406030204" pitchFamily="18" charset="0"/>
                                </a:rPr>
                                <m:t>𝜙</m:t>
                              </m:r>
                            </m:num>
                            <m:den>
                              <m:r>
                                <a:rPr lang="en-US" sz="2400" i="1" dirty="0">
                                  <a:latin typeface="Cambria Math" panose="02040503050406030204" pitchFamily="18" charset="0"/>
                                </a:rPr>
                                <m:t>2</m:t>
                              </m:r>
                            </m:den>
                          </m:f>
                        </m:e>
                      </m:d>
                    </m:oMath>
                  </m:oMathPara>
                </a14:m>
                <a:endParaRPr lang="en-US" sz="2400" b="0" dirty="0">
                  <a:latin typeface="Times New Roman" panose="02020603050405020304" pitchFamily="18" charset="0"/>
                </a:endParaRPr>
              </a:p>
              <a:p>
                <a:pPr marL="0" indent="0">
                  <a:buNone/>
                </a:pPr>
                <a14:m>
                  <m:oMath xmlns:m="http://schemas.openxmlformats.org/officeDocument/2006/math">
                    <m:r>
                      <a:rPr lang="vi-VN" sz="2400" i="1" dirty="0">
                        <a:latin typeface="Cambria Math" panose="02040503050406030204" pitchFamily="18" charset="0"/>
                      </a:rPr>
                      <m:t>𝜙</m:t>
                    </m:r>
                    <m:r>
                      <a:rPr lang="vi-VN" sz="2400" b="0" i="0" dirty="0" smtClean="0">
                        <a:latin typeface="Cambria Math" panose="02040503050406030204" pitchFamily="18" charset="0"/>
                      </a:rPr>
                      <m:t>=</m:t>
                    </m:r>
                    <m:r>
                      <m:rPr>
                        <m:sty m:val="p"/>
                      </m:rPr>
                      <a:rPr lang="vi-VN" sz="2400" b="0" i="0" dirty="0" smtClean="0">
                        <a:latin typeface="Cambria Math" panose="02040503050406030204" pitchFamily="18" charset="0"/>
                      </a:rPr>
                      <m:t>k</m:t>
                    </m:r>
                    <m:r>
                      <a:rPr lang="vi-VN" sz="2400" b="0" i="0" dirty="0" smtClean="0">
                        <a:latin typeface="Cambria Math" panose="02040503050406030204" pitchFamily="18" charset="0"/>
                      </a:rPr>
                      <m:t>2</m:t>
                    </m:r>
                    <m:r>
                      <a:rPr lang="vi-VN" sz="2400" i="1" dirty="0">
                        <a:latin typeface="Cambria Math" panose="02040503050406030204" pitchFamily="18" charset="0"/>
                      </a:rPr>
                      <m:t>𝜋</m:t>
                    </m:r>
                  </m:oMath>
                </a14:m>
                <a:r>
                  <a:rPr lang="vi-VN" sz="2400" b="0" dirty="0">
                    <a:latin typeface="Times New Roman" panose="02020603050405020304" pitchFamily="18" charset="0"/>
                  </a:rPr>
                  <a:t> =&gt; </a:t>
                </a:r>
                <a:r>
                  <a:rPr lang="vi-VN" sz="2400" b="0" dirty="0" err="1">
                    <a:latin typeface="Times New Roman" panose="02020603050405020304" pitchFamily="18" charset="0"/>
                  </a:rPr>
                  <a:t>Constructive</a:t>
                </a:r>
                <a:r>
                  <a:rPr lang="vi-VN" sz="2400" b="0" dirty="0">
                    <a:latin typeface="Times New Roman" panose="02020603050405020304" pitchFamily="18" charset="0"/>
                  </a:rPr>
                  <a:t> </a:t>
                </a:r>
                <a:r>
                  <a:rPr lang="vi-VN" sz="2400" b="0" dirty="0" err="1">
                    <a:latin typeface="Times New Roman" panose="02020603050405020304" pitchFamily="18" charset="0"/>
                  </a:rPr>
                  <a:t>interference</a:t>
                </a:r>
                <a:r>
                  <a:rPr lang="vi-VN" sz="2400" b="0" dirty="0">
                    <a:latin typeface="Times New Roman" panose="02020603050405020304" pitchFamily="18" charset="0"/>
                  </a:rPr>
                  <a:t> (2A)</a:t>
                </a:r>
              </a:p>
              <a:p>
                <a:pPr marL="0" indent="0">
                  <a:buNone/>
                </a:pPr>
                <a14:m>
                  <m:oMath xmlns:m="http://schemas.openxmlformats.org/officeDocument/2006/math">
                    <m:r>
                      <a:rPr lang="vi-VN" sz="2400" i="1" dirty="0">
                        <a:latin typeface="Cambria Math" panose="02040503050406030204" pitchFamily="18" charset="0"/>
                      </a:rPr>
                      <m:t>𝜙</m:t>
                    </m:r>
                    <m:r>
                      <a:rPr lang="vi-VN" sz="2400" b="0" i="0" dirty="0" smtClean="0">
                        <a:latin typeface="Cambria Math" panose="02040503050406030204" pitchFamily="18" charset="0"/>
                      </a:rPr>
                      <m:t>=(2</m:t>
                    </m:r>
                    <m:r>
                      <m:rPr>
                        <m:sty m:val="p"/>
                      </m:rPr>
                      <a:rPr lang="vi-VN" sz="2400" b="0" i="0" dirty="0" smtClean="0">
                        <a:latin typeface="Cambria Math" panose="02040503050406030204" pitchFamily="18" charset="0"/>
                      </a:rPr>
                      <m:t>k</m:t>
                    </m:r>
                    <m:r>
                      <a:rPr lang="vi-VN" sz="2400" b="0" i="0" dirty="0" smtClean="0">
                        <a:latin typeface="Cambria Math" panose="02040503050406030204" pitchFamily="18" charset="0"/>
                      </a:rPr>
                      <m:t>+1)</m:t>
                    </m:r>
                    <m:r>
                      <a:rPr lang="vi-VN" sz="2400" i="1" dirty="0">
                        <a:latin typeface="Cambria Math" panose="02040503050406030204" pitchFamily="18" charset="0"/>
                      </a:rPr>
                      <m:t>𝜋</m:t>
                    </m:r>
                  </m:oMath>
                </a14:m>
                <a:r>
                  <a:rPr lang="vi-VN" sz="2400" b="0" dirty="0">
                    <a:latin typeface="Times New Roman" panose="02020603050405020304" pitchFamily="18" charset="0"/>
                  </a:rPr>
                  <a:t> =&gt; </a:t>
                </a:r>
                <a:r>
                  <a:rPr lang="vi-VN" sz="2400" b="0" dirty="0" err="1">
                    <a:latin typeface="Times New Roman" panose="02020603050405020304" pitchFamily="18" charset="0"/>
                  </a:rPr>
                  <a:t>Destructive</a:t>
                </a:r>
                <a:r>
                  <a:rPr lang="vi-VN" sz="2400" b="0" dirty="0">
                    <a:latin typeface="Times New Roman" panose="02020603050405020304" pitchFamily="18" charset="0"/>
                  </a:rPr>
                  <a:t> </a:t>
                </a:r>
                <a:r>
                  <a:rPr lang="vi-VN" sz="2400" b="0" dirty="0" err="1">
                    <a:latin typeface="Times New Roman" panose="02020603050405020304" pitchFamily="18" charset="0"/>
                  </a:rPr>
                  <a:t>interference</a:t>
                </a:r>
                <a:r>
                  <a:rPr lang="vi-VN" sz="2400" b="0" dirty="0">
                    <a:latin typeface="Times New Roman" panose="02020603050405020304" pitchFamily="18" charset="0"/>
                  </a:rPr>
                  <a:t> (0)</a:t>
                </a:r>
                <a:endParaRPr lang="en-US" sz="2400" b="0" dirty="0">
                  <a:latin typeface="Times New Roman" panose="02020603050405020304" pitchFamily="18" charset="0"/>
                </a:endParaRPr>
              </a:p>
              <a:p>
                <a:pPr marL="0" indent="0">
                  <a:buNone/>
                </a:pPr>
                <a:endParaRPr lang="en-US" sz="2400" b="0" dirty="0">
                  <a:latin typeface="Times New Roman" panose="02020603050405020304" pitchFamily="18" charset="0"/>
                </a:endParaRPr>
              </a:p>
              <a:p>
                <a:pPr marL="0" indent="0">
                  <a:buNone/>
                </a:pPr>
                <a:endParaRPr lang="vi-VN" sz="2400" dirty="0">
                  <a:latin typeface="Times New Roman" panose="02020603050405020304" pitchFamily="18" charset="0"/>
                  <a:cs typeface="Times New Roman" panose="02020603050405020304" pitchFamily="18" charset="0"/>
                </a:endParaRPr>
              </a:p>
            </p:txBody>
          </p:sp>
        </mc:Choice>
        <mc:Fallback xmlns="">
          <p:sp>
            <p:nvSpPr>
              <p:cNvPr id="5" name="Chỗ dành sẵn cho Nội dung 4">
                <a:extLst>
                  <a:ext uri="{FF2B5EF4-FFF2-40B4-BE49-F238E27FC236}">
                    <a16:creationId xmlns:a16="http://schemas.microsoft.com/office/drawing/2014/main" id="{8F806B85-22D0-4EA1-A904-D1F98D4E9B44}"/>
                  </a:ext>
                </a:extLst>
              </p:cNvPr>
              <p:cNvSpPr>
                <a:spLocks noGrp="1" noRot="1" noChangeAspect="1" noMove="1" noResize="1" noEditPoints="1" noAdjustHandles="1" noChangeArrowheads="1" noChangeShapeType="1" noTextEdit="1"/>
              </p:cNvSpPr>
              <p:nvPr>
                <p:ph idx="1"/>
              </p:nvPr>
            </p:nvSpPr>
            <p:spPr>
              <a:xfrm>
                <a:off x="1481831" y="1638300"/>
                <a:ext cx="7422812" cy="4336372"/>
              </a:xfrm>
              <a:blipFill>
                <a:blip r:embed="rId2"/>
                <a:stretch>
                  <a:fillRect l="-1232" t="-1547"/>
                </a:stretch>
              </a:blipFill>
            </p:spPr>
            <p:txBody>
              <a:bodyPr/>
              <a:lstStyle/>
              <a:p>
                <a:r>
                  <a:rPr lang="vi-VN">
                    <a:noFill/>
                  </a:rPr>
                  <a:t> </a:t>
                </a:r>
              </a:p>
            </p:txBody>
          </p:sp>
        </mc:Fallback>
      </mc:AlternateContent>
      <p:sp>
        <p:nvSpPr>
          <p:cNvPr id="2" name="Hộp Văn bản 1">
            <a:extLst>
              <a:ext uri="{FF2B5EF4-FFF2-40B4-BE49-F238E27FC236}">
                <a16:creationId xmlns:a16="http://schemas.microsoft.com/office/drawing/2014/main" id="{35050DA8-29C4-4AC1-AD73-F312E7AB90AA}"/>
              </a:ext>
            </a:extLst>
          </p:cNvPr>
          <p:cNvSpPr txBox="1"/>
          <p:nvPr/>
        </p:nvSpPr>
        <p:spPr>
          <a:xfrm>
            <a:off x="5637320" y="2974019"/>
            <a:ext cx="65" cy="276999"/>
          </a:xfrm>
          <a:prstGeom prst="rect">
            <a:avLst/>
          </a:prstGeom>
          <a:noFill/>
        </p:spPr>
        <p:txBody>
          <a:bodyPr wrap="none" lIns="0" tIns="0" rIns="0" bIns="0" rtlCol="0">
            <a:spAutoFit/>
          </a:bodyPr>
          <a:lstStyle/>
          <a:p>
            <a:endParaRPr lang="vi-VN" dirty="0"/>
          </a:p>
        </p:txBody>
      </p:sp>
      <p:grpSp>
        <p:nvGrpSpPr>
          <p:cNvPr id="7" name="Group 33">
            <a:extLst>
              <a:ext uri="{FF2B5EF4-FFF2-40B4-BE49-F238E27FC236}">
                <a16:creationId xmlns:a16="http://schemas.microsoft.com/office/drawing/2014/main" id="{013DE787-4346-45A7-8BFC-2B6080D39259}"/>
              </a:ext>
            </a:extLst>
          </p:cNvPr>
          <p:cNvGrpSpPr>
            <a:grpSpLocks/>
          </p:cNvGrpSpPr>
          <p:nvPr/>
        </p:nvGrpSpPr>
        <p:grpSpPr bwMode="auto">
          <a:xfrm>
            <a:off x="8269424" y="1991743"/>
            <a:ext cx="3267075" cy="2241550"/>
            <a:chOff x="1009" y="1632"/>
            <a:chExt cx="2287" cy="1568"/>
          </a:xfrm>
        </p:grpSpPr>
        <p:sp>
          <p:nvSpPr>
            <p:cNvPr id="8" name="Line 34">
              <a:extLst>
                <a:ext uri="{FF2B5EF4-FFF2-40B4-BE49-F238E27FC236}">
                  <a16:creationId xmlns:a16="http://schemas.microsoft.com/office/drawing/2014/main" id="{E88C21E5-BCD1-4E93-B11B-CB2D93934629}"/>
                </a:ext>
              </a:extLst>
            </p:cNvPr>
            <p:cNvSpPr>
              <a:spLocks noChangeShapeType="1"/>
            </p:cNvSpPr>
            <p:nvPr/>
          </p:nvSpPr>
          <p:spPr bwMode="auto">
            <a:xfrm flipV="1">
              <a:off x="1200" y="1920"/>
              <a:ext cx="1824" cy="96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9" name="Line 35">
              <a:extLst>
                <a:ext uri="{FF2B5EF4-FFF2-40B4-BE49-F238E27FC236}">
                  <a16:creationId xmlns:a16="http://schemas.microsoft.com/office/drawing/2014/main" id="{DBA3AEF7-759D-4BAF-BF4E-3EF26A7862BD}"/>
                </a:ext>
              </a:extLst>
            </p:cNvPr>
            <p:cNvSpPr>
              <a:spLocks noChangeShapeType="1"/>
            </p:cNvSpPr>
            <p:nvPr/>
          </p:nvSpPr>
          <p:spPr bwMode="auto">
            <a:xfrm flipV="1">
              <a:off x="2230" y="1942"/>
              <a:ext cx="768" cy="91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10" name="Text Box 36">
              <a:extLst>
                <a:ext uri="{FF2B5EF4-FFF2-40B4-BE49-F238E27FC236}">
                  <a16:creationId xmlns:a16="http://schemas.microsoft.com/office/drawing/2014/main" id="{EF87CD67-E8B9-4DE2-B45C-6164163F9BEA}"/>
                </a:ext>
              </a:extLst>
            </p:cNvPr>
            <p:cNvSpPr txBox="1">
              <a:spLocks noChangeArrowheads="1"/>
            </p:cNvSpPr>
            <p:nvPr/>
          </p:nvSpPr>
          <p:spPr bwMode="auto">
            <a:xfrm>
              <a:off x="1009" y="2880"/>
              <a:ext cx="319"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vi-VN" b="0"/>
                <a:t>S</a:t>
              </a:r>
              <a:r>
                <a:rPr lang="en-US" altLang="vi-VN" b="0" baseline="-25000"/>
                <a:t>1</a:t>
              </a:r>
            </a:p>
          </p:txBody>
        </p:sp>
        <p:sp>
          <p:nvSpPr>
            <p:cNvPr id="11" name="Text Box 37">
              <a:extLst>
                <a:ext uri="{FF2B5EF4-FFF2-40B4-BE49-F238E27FC236}">
                  <a16:creationId xmlns:a16="http://schemas.microsoft.com/office/drawing/2014/main" id="{0123B55F-2C4E-4609-801D-69F04C5D1C9B}"/>
                </a:ext>
              </a:extLst>
            </p:cNvPr>
            <p:cNvSpPr txBox="1">
              <a:spLocks noChangeArrowheads="1"/>
            </p:cNvSpPr>
            <p:nvPr/>
          </p:nvSpPr>
          <p:spPr bwMode="auto">
            <a:xfrm>
              <a:off x="2112" y="2880"/>
              <a:ext cx="319"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vi-VN" b="0"/>
                <a:t>S</a:t>
              </a:r>
              <a:r>
                <a:rPr lang="en-US" altLang="vi-VN" b="0" baseline="-25000"/>
                <a:t>2</a:t>
              </a:r>
            </a:p>
          </p:txBody>
        </p:sp>
        <p:sp>
          <p:nvSpPr>
            <p:cNvPr id="12" name="Text Box 38">
              <a:extLst>
                <a:ext uri="{FF2B5EF4-FFF2-40B4-BE49-F238E27FC236}">
                  <a16:creationId xmlns:a16="http://schemas.microsoft.com/office/drawing/2014/main" id="{7408BD03-F75C-4E5B-B884-D353C9463B2D}"/>
                </a:ext>
              </a:extLst>
            </p:cNvPr>
            <p:cNvSpPr txBox="1">
              <a:spLocks noChangeArrowheads="1"/>
            </p:cNvSpPr>
            <p:nvPr/>
          </p:nvSpPr>
          <p:spPr bwMode="auto">
            <a:xfrm>
              <a:off x="2977" y="1632"/>
              <a:ext cx="319"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vi-VN" b="0"/>
                <a:t>M</a:t>
              </a:r>
              <a:endParaRPr lang="en-US" altLang="vi-VN" b="0" baseline="-25000"/>
            </a:p>
          </p:txBody>
        </p:sp>
        <p:sp>
          <p:nvSpPr>
            <p:cNvPr id="13" name="Text Box 39">
              <a:extLst>
                <a:ext uri="{FF2B5EF4-FFF2-40B4-BE49-F238E27FC236}">
                  <a16:creationId xmlns:a16="http://schemas.microsoft.com/office/drawing/2014/main" id="{2BB8F1D1-5E27-43F4-BA67-F131DD550004}"/>
                </a:ext>
              </a:extLst>
            </p:cNvPr>
            <p:cNvSpPr txBox="1">
              <a:spLocks noChangeArrowheads="1"/>
            </p:cNvSpPr>
            <p:nvPr/>
          </p:nvSpPr>
          <p:spPr bwMode="auto">
            <a:xfrm>
              <a:off x="2641" y="2304"/>
              <a:ext cx="30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vi-VN" b="0"/>
                <a:t>x</a:t>
              </a:r>
              <a:r>
                <a:rPr lang="en-US" altLang="vi-VN" b="0" baseline="-25000"/>
                <a:t>2</a:t>
              </a:r>
            </a:p>
          </p:txBody>
        </p:sp>
        <p:sp>
          <p:nvSpPr>
            <p:cNvPr id="14" name="Text Box 40">
              <a:extLst>
                <a:ext uri="{FF2B5EF4-FFF2-40B4-BE49-F238E27FC236}">
                  <a16:creationId xmlns:a16="http://schemas.microsoft.com/office/drawing/2014/main" id="{E4D61517-D2B3-48CB-BDE6-73FD02E39D54}"/>
                </a:ext>
              </a:extLst>
            </p:cNvPr>
            <p:cNvSpPr txBox="1">
              <a:spLocks noChangeArrowheads="1"/>
            </p:cNvSpPr>
            <p:nvPr/>
          </p:nvSpPr>
          <p:spPr bwMode="auto">
            <a:xfrm>
              <a:off x="1873" y="2112"/>
              <a:ext cx="30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vi-VN" b="0"/>
                <a:t>x</a:t>
              </a:r>
              <a:r>
                <a:rPr lang="en-US" altLang="vi-VN" b="0" baseline="-25000"/>
                <a:t>1</a:t>
              </a:r>
            </a:p>
          </p:txBody>
        </p:sp>
        <p:sp>
          <p:nvSpPr>
            <p:cNvPr id="15" name="Freeform 41">
              <a:extLst>
                <a:ext uri="{FF2B5EF4-FFF2-40B4-BE49-F238E27FC236}">
                  <a16:creationId xmlns:a16="http://schemas.microsoft.com/office/drawing/2014/main" id="{A3B42D29-12B7-4588-A6D2-86E727303E02}"/>
                </a:ext>
              </a:extLst>
            </p:cNvPr>
            <p:cNvSpPr>
              <a:spLocks/>
            </p:cNvSpPr>
            <p:nvPr/>
          </p:nvSpPr>
          <p:spPr bwMode="auto">
            <a:xfrm>
              <a:off x="1200" y="1888"/>
              <a:ext cx="1776" cy="992"/>
            </a:xfrm>
            <a:custGeom>
              <a:avLst/>
              <a:gdLst>
                <a:gd name="T0" fmla="*/ 0 w 1776"/>
                <a:gd name="T1" fmla="*/ 992 h 992"/>
                <a:gd name="T2" fmla="*/ 96 w 1776"/>
                <a:gd name="T3" fmla="*/ 800 h 992"/>
                <a:gd name="T4" fmla="*/ 480 w 1776"/>
                <a:gd name="T5" fmla="*/ 848 h 992"/>
                <a:gd name="T6" fmla="*/ 720 w 1776"/>
                <a:gd name="T7" fmla="*/ 512 h 992"/>
                <a:gd name="T8" fmla="*/ 1104 w 1776"/>
                <a:gd name="T9" fmla="*/ 512 h 992"/>
                <a:gd name="T10" fmla="*/ 1248 w 1776"/>
                <a:gd name="T11" fmla="*/ 224 h 992"/>
                <a:gd name="T12" fmla="*/ 1536 w 1776"/>
                <a:gd name="T13" fmla="*/ 224 h 992"/>
                <a:gd name="T14" fmla="*/ 1632 w 1776"/>
                <a:gd name="T15" fmla="*/ 32 h 992"/>
                <a:gd name="T16" fmla="*/ 1776 w 1776"/>
                <a:gd name="T17" fmla="*/ 32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6" h="992">
                  <a:moveTo>
                    <a:pt x="0" y="992"/>
                  </a:moveTo>
                  <a:cubicBezTo>
                    <a:pt x="8" y="908"/>
                    <a:pt x="16" y="824"/>
                    <a:pt x="96" y="800"/>
                  </a:cubicBezTo>
                  <a:cubicBezTo>
                    <a:pt x="176" y="776"/>
                    <a:pt x="376" y="896"/>
                    <a:pt x="480" y="848"/>
                  </a:cubicBezTo>
                  <a:cubicBezTo>
                    <a:pt x="584" y="800"/>
                    <a:pt x="616" y="568"/>
                    <a:pt x="720" y="512"/>
                  </a:cubicBezTo>
                  <a:cubicBezTo>
                    <a:pt x="824" y="456"/>
                    <a:pt x="1016" y="560"/>
                    <a:pt x="1104" y="512"/>
                  </a:cubicBezTo>
                  <a:cubicBezTo>
                    <a:pt x="1192" y="464"/>
                    <a:pt x="1176" y="272"/>
                    <a:pt x="1248" y="224"/>
                  </a:cubicBezTo>
                  <a:cubicBezTo>
                    <a:pt x="1320" y="176"/>
                    <a:pt x="1472" y="256"/>
                    <a:pt x="1536" y="224"/>
                  </a:cubicBezTo>
                  <a:cubicBezTo>
                    <a:pt x="1600" y="192"/>
                    <a:pt x="1592" y="64"/>
                    <a:pt x="1632" y="32"/>
                  </a:cubicBezTo>
                  <a:cubicBezTo>
                    <a:pt x="1672" y="0"/>
                    <a:pt x="1752" y="32"/>
                    <a:pt x="1776" y="3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sp>
          <p:nvSpPr>
            <p:cNvPr id="16" name="Freeform 42">
              <a:extLst>
                <a:ext uri="{FF2B5EF4-FFF2-40B4-BE49-F238E27FC236}">
                  <a16:creationId xmlns:a16="http://schemas.microsoft.com/office/drawing/2014/main" id="{06F90AA3-8414-4364-8FBA-7ABEE77BCA74}"/>
                </a:ext>
              </a:extLst>
            </p:cNvPr>
            <p:cNvSpPr>
              <a:spLocks/>
            </p:cNvSpPr>
            <p:nvPr/>
          </p:nvSpPr>
          <p:spPr bwMode="auto">
            <a:xfrm>
              <a:off x="2192" y="2016"/>
              <a:ext cx="736" cy="888"/>
            </a:xfrm>
            <a:custGeom>
              <a:avLst/>
              <a:gdLst>
                <a:gd name="T0" fmla="*/ 16 w 736"/>
                <a:gd name="T1" fmla="*/ 816 h 888"/>
                <a:gd name="T2" fmla="*/ 16 w 736"/>
                <a:gd name="T3" fmla="*/ 672 h 888"/>
                <a:gd name="T4" fmla="*/ 112 w 736"/>
                <a:gd name="T5" fmla="*/ 864 h 888"/>
                <a:gd name="T6" fmla="*/ 160 w 736"/>
                <a:gd name="T7" fmla="*/ 528 h 888"/>
                <a:gd name="T8" fmla="*/ 256 w 736"/>
                <a:gd name="T9" fmla="*/ 672 h 888"/>
                <a:gd name="T10" fmla="*/ 304 w 736"/>
                <a:gd name="T11" fmla="*/ 384 h 888"/>
                <a:gd name="T12" fmla="*/ 400 w 736"/>
                <a:gd name="T13" fmla="*/ 480 h 888"/>
                <a:gd name="T14" fmla="*/ 448 w 736"/>
                <a:gd name="T15" fmla="*/ 240 h 888"/>
                <a:gd name="T16" fmla="*/ 544 w 736"/>
                <a:gd name="T17" fmla="*/ 336 h 888"/>
                <a:gd name="T18" fmla="*/ 544 w 736"/>
                <a:gd name="T19" fmla="*/ 144 h 888"/>
                <a:gd name="T20" fmla="*/ 640 w 736"/>
                <a:gd name="T21" fmla="*/ 192 h 888"/>
                <a:gd name="T22" fmla="*/ 640 w 736"/>
                <a:gd name="T23" fmla="*/ 48 h 888"/>
                <a:gd name="T24" fmla="*/ 688 w 736"/>
                <a:gd name="T25" fmla="*/ 96 h 888"/>
                <a:gd name="T26" fmla="*/ 736 w 736"/>
                <a:gd name="T27" fmla="*/ 0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6" h="888">
                  <a:moveTo>
                    <a:pt x="16" y="816"/>
                  </a:moveTo>
                  <a:cubicBezTo>
                    <a:pt x="8" y="740"/>
                    <a:pt x="0" y="664"/>
                    <a:pt x="16" y="672"/>
                  </a:cubicBezTo>
                  <a:cubicBezTo>
                    <a:pt x="32" y="680"/>
                    <a:pt x="88" y="888"/>
                    <a:pt x="112" y="864"/>
                  </a:cubicBezTo>
                  <a:cubicBezTo>
                    <a:pt x="136" y="840"/>
                    <a:pt x="136" y="560"/>
                    <a:pt x="160" y="528"/>
                  </a:cubicBezTo>
                  <a:cubicBezTo>
                    <a:pt x="184" y="496"/>
                    <a:pt x="232" y="696"/>
                    <a:pt x="256" y="672"/>
                  </a:cubicBezTo>
                  <a:cubicBezTo>
                    <a:pt x="280" y="648"/>
                    <a:pt x="280" y="416"/>
                    <a:pt x="304" y="384"/>
                  </a:cubicBezTo>
                  <a:cubicBezTo>
                    <a:pt x="328" y="352"/>
                    <a:pt x="376" y="504"/>
                    <a:pt x="400" y="480"/>
                  </a:cubicBezTo>
                  <a:cubicBezTo>
                    <a:pt x="424" y="456"/>
                    <a:pt x="424" y="264"/>
                    <a:pt x="448" y="240"/>
                  </a:cubicBezTo>
                  <a:cubicBezTo>
                    <a:pt x="472" y="216"/>
                    <a:pt x="528" y="352"/>
                    <a:pt x="544" y="336"/>
                  </a:cubicBezTo>
                  <a:cubicBezTo>
                    <a:pt x="560" y="320"/>
                    <a:pt x="528" y="168"/>
                    <a:pt x="544" y="144"/>
                  </a:cubicBezTo>
                  <a:cubicBezTo>
                    <a:pt x="560" y="120"/>
                    <a:pt x="624" y="208"/>
                    <a:pt x="640" y="192"/>
                  </a:cubicBezTo>
                  <a:cubicBezTo>
                    <a:pt x="656" y="176"/>
                    <a:pt x="632" y="64"/>
                    <a:pt x="640" y="48"/>
                  </a:cubicBezTo>
                  <a:cubicBezTo>
                    <a:pt x="648" y="32"/>
                    <a:pt x="672" y="104"/>
                    <a:pt x="688" y="96"/>
                  </a:cubicBezTo>
                  <a:cubicBezTo>
                    <a:pt x="704" y="88"/>
                    <a:pt x="728" y="16"/>
                    <a:pt x="73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vi-VN"/>
            </a:p>
          </p:txBody>
        </p:sp>
      </p:grpSp>
    </p:spTree>
    <p:extLst>
      <p:ext uri="{BB962C8B-B14F-4D97-AF65-F5344CB8AC3E}">
        <p14:creationId xmlns:p14="http://schemas.microsoft.com/office/powerpoint/2010/main" val="118501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Hình cắt">
  <a:themeElements>
    <a:clrScheme name="Hình cắt">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Hình cắt">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ình cắ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Lát cắt</Template>
  <TotalTime>1135</TotalTime>
  <Words>6145</Words>
  <Application>Microsoft Office PowerPoint</Application>
  <PresentationFormat>Màn hình rộng</PresentationFormat>
  <Paragraphs>511</Paragraphs>
  <Slides>68</Slides>
  <Notes>0</Notes>
  <HiddenSlides>0</HiddenSlides>
  <MMClips>0</MMClips>
  <ScaleCrop>false</ScaleCrop>
  <HeadingPairs>
    <vt:vector size="6" baseType="variant">
      <vt:variant>
        <vt:lpstr>Phông được Dùng</vt:lpstr>
      </vt:variant>
      <vt:variant>
        <vt:i4>10</vt:i4>
      </vt:variant>
      <vt:variant>
        <vt:lpstr>Chủ đề</vt:lpstr>
      </vt:variant>
      <vt:variant>
        <vt:i4>2</vt:i4>
      </vt:variant>
      <vt:variant>
        <vt:lpstr>Tiêu đề Bản chiếu</vt:lpstr>
      </vt:variant>
      <vt:variant>
        <vt:i4>68</vt:i4>
      </vt:variant>
    </vt:vector>
  </HeadingPairs>
  <TitlesOfParts>
    <vt:vector size="80" baseType="lpstr">
      <vt:lpstr>Arial</vt:lpstr>
      <vt:lpstr>Calibri</vt:lpstr>
      <vt:lpstr>Calibri Light</vt:lpstr>
      <vt:lpstr>Cambria Math</vt:lpstr>
      <vt:lpstr>Franklin Gothic Book</vt:lpstr>
      <vt:lpstr>Symbol</vt:lpstr>
      <vt:lpstr>Tahoma</vt:lpstr>
      <vt:lpstr>Times New Roman</vt:lpstr>
      <vt:lpstr>Wingdings</vt:lpstr>
      <vt:lpstr>Wingdings 2</vt:lpstr>
      <vt:lpstr>HDOfficeLightV0</vt:lpstr>
      <vt:lpstr>Hình cắt</vt:lpstr>
      <vt:lpstr>TUTORIAL CLASS  (Physics 4 – Midterm)</vt:lpstr>
      <vt:lpstr>Outline</vt:lpstr>
      <vt:lpstr>Chapter 1: wave</vt:lpstr>
      <vt:lpstr>1.Mechanical Wave 1.1 The wave equation</vt:lpstr>
      <vt:lpstr>Bản trình bày PowerPoint</vt:lpstr>
      <vt:lpstr>1.Mechanical Wave 1.2 The speed of wave on a string</vt:lpstr>
      <vt:lpstr>Bản trình bày PowerPoint</vt:lpstr>
      <vt:lpstr>Bản trình bày PowerPoint</vt:lpstr>
      <vt:lpstr>1.Mechanical Wave 1.3 Interference</vt:lpstr>
      <vt:lpstr>1.Mechanical Wave 1.3 Interference</vt:lpstr>
      <vt:lpstr>Bản trình bày PowerPoint</vt:lpstr>
      <vt:lpstr>1.Mechanical Wave 1.4 Standing wave</vt:lpstr>
      <vt:lpstr>2.Mechanical Wave 2.4 Standing wave</vt:lpstr>
      <vt:lpstr>1.Mechanical Wave 1.4 Standing wave</vt:lpstr>
      <vt:lpstr>2.Mechanical Wave 2.4 Standing wave</vt:lpstr>
      <vt:lpstr>Bản trình bày PowerPoint</vt:lpstr>
      <vt:lpstr>Bản trình bày PowerPoint</vt:lpstr>
      <vt:lpstr>Bản trình bày PowerPoint</vt:lpstr>
      <vt:lpstr>1.Mechanical Wave 1.5 Sound wave</vt:lpstr>
      <vt:lpstr>Bản trình bày PowerPoint</vt:lpstr>
      <vt:lpstr>Bản trình bày PowerPoint</vt:lpstr>
      <vt:lpstr>1.Mechanical Wave 1.6 Doppler effect</vt:lpstr>
      <vt:lpstr>2.Mechanical Wave 2.6 Doppler effect</vt:lpstr>
      <vt:lpstr>Bản trình bày PowerPoint</vt:lpstr>
      <vt:lpstr>Bản trình bày PowerPoint</vt:lpstr>
      <vt:lpstr>Bản trình bày PowerPoint</vt:lpstr>
      <vt:lpstr>Chapter 2: LIGHT</vt:lpstr>
      <vt:lpstr>1. The nature of light</vt:lpstr>
      <vt:lpstr>2. Interference 2.1 Interference of light (Young’s experiment)</vt:lpstr>
      <vt:lpstr>2. Interference 2.1 Interference of light (Young’s experiment)</vt:lpstr>
      <vt:lpstr>Bản trình bày PowerPoint</vt:lpstr>
      <vt:lpstr>Bản trình bày PowerPoint</vt:lpstr>
      <vt:lpstr>Bản trình bày PowerPoint</vt:lpstr>
      <vt:lpstr>2. Interference 2.2 Thin film interference</vt:lpstr>
      <vt:lpstr>2. Interference 2.2 Thin film interference</vt:lpstr>
      <vt:lpstr>Bản trình bày PowerPoint</vt:lpstr>
      <vt:lpstr>Bản trình bày PowerPoint</vt:lpstr>
      <vt:lpstr>Bản trình bày PowerPoint</vt:lpstr>
      <vt:lpstr>3. Diffraction 3.1 Single-slit diffraction</vt:lpstr>
      <vt:lpstr>3. Diffraction 3.1 Single-slit diffraction</vt:lpstr>
      <vt:lpstr>Bản trình bày PowerPoint</vt:lpstr>
      <vt:lpstr>Bản trình bày PowerPoint</vt:lpstr>
      <vt:lpstr>Bản trình bày PowerPoint</vt:lpstr>
      <vt:lpstr>3. Diffraction 3.2 Diffraction grating</vt:lpstr>
      <vt:lpstr>Bản trình bày PowerPoint</vt:lpstr>
      <vt:lpstr>Bản trình bày PowerPoint</vt:lpstr>
      <vt:lpstr>Bản trình bày PowerPoint</vt:lpstr>
      <vt:lpstr>3. Diffraction 3.3 Diffraction of X-rays by crystal</vt:lpstr>
      <vt:lpstr>Bản trình bày PowerPoint</vt:lpstr>
      <vt:lpstr>Bản trình bày PowerPoint</vt:lpstr>
      <vt:lpstr>Bản trình bày PowerPoint</vt:lpstr>
      <vt:lpstr>4. Lens 4.1 The lens maker’s equation  </vt:lpstr>
      <vt:lpstr>4. Lens 4.2 Thin-lens equation  </vt:lpstr>
      <vt:lpstr>4. Lens 4.1 The lens maker’s equation  </vt:lpstr>
      <vt:lpstr>4. Lens 4.3 Magnification  </vt:lpstr>
      <vt:lpstr>4. Lens 4.4 Two lenses system  </vt:lpstr>
      <vt:lpstr>4. Lens 4.4 Two lenses system  </vt:lpstr>
      <vt:lpstr>Bản trình bày PowerPoint</vt:lpstr>
      <vt:lpstr>Bản trình bày PowerPoint</vt:lpstr>
      <vt:lpstr>Bản trình bày PowerPoint</vt:lpstr>
      <vt:lpstr>Bản trình bày PowerPoint</vt:lpstr>
      <vt:lpstr>Bản trình bày PowerPoint</vt:lpstr>
      <vt:lpstr>Bản trình bày PowerPoint</vt:lpstr>
      <vt:lpstr>review</vt:lpstr>
      <vt:lpstr>Bản trình bày PowerPoint</vt:lpstr>
      <vt:lpstr>Bản trình bày PowerPoint</vt:lpstr>
      <vt:lpstr>Bản trình bày PowerPoint</vt:lpstr>
      <vt:lpstr>Thank you !!! Good luck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CLASS  (Physics 4 – Midterm)</dc:title>
  <dc:creator>Bao Truong</dc:creator>
  <cp:lastModifiedBy>Bao Truong</cp:lastModifiedBy>
  <cp:revision>118</cp:revision>
  <dcterms:created xsi:type="dcterms:W3CDTF">2019-04-01T16:11:49Z</dcterms:created>
  <dcterms:modified xsi:type="dcterms:W3CDTF">2019-04-06T09:45:31Z</dcterms:modified>
</cp:coreProperties>
</file>