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9" r:id="rId3"/>
    <p:sldId id="291" r:id="rId4"/>
    <p:sldId id="292"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30" r:id="rId41"/>
    <p:sldId id="331" r:id="rId42"/>
    <p:sldId id="333" r:id="rId43"/>
    <p:sldId id="335" r:id="rId44"/>
    <p:sldId id="336" r:id="rId45"/>
    <p:sldId id="337" r:id="rId46"/>
    <p:sldId id="338" r:id="rId47"/>
    <p:sldId id="339" r:id="rId48"/>
    <p:sldId id="340" r:id="rId49"/>
    <p:sldId id="341" r:id="rId50"/>
    <p:sldId id="34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4" d="100"/>
          <a:sy n="84" d="100"/>
        </p:scale>
        <p:origin x="9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87B1A6-59B5-460B-9EC6-EE1930787D3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1765675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7B1A6-59B5-460B-9EC6-EE1930787D3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352940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7B1A6-59B5-460B-9EC6-EE1930787D3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2990139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87B1A6-59B5-460B-9EC6-EE1930787D3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389645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7B1A6-59B5-460B-9EC6-EE1930787D3A}"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304047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87B1A6-59B5-460B-9EC6-EE1930787D3A}"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233117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87B1A6-59B5-460B-9EC6-EE1930787D3A}"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233907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87B1A6-59B5-460B-9EC6-EE1930787D3A}"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399271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7B1A6-59B5-460B-9EC6-EE1930787D3A}"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323079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7B1A6-59B5-460B-9EC6-EE1930787D3A}"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38435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87B1A6-59B5-460B-9EC6-EE1930787D3A}"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F7645E-F25F-449F-AFF5-CC40B9721A94}" type="slidenum">
              <a:rPr lang="en-US" smtClean="0"/>
              <a:t>‹#›</a:t>
            </a:fld>
            <a:endParaRPr lang="en-US"/>
          </a:p>
        </p:txBody>
      </p:sp>
    </p:spTree>
    <p:extLst>
      <p:ext uri="{BB962C8B-B14F-4D97-AF65-F5344CB8AC3E}">
        <p14:creationId xmlns:p14="http://schemas.microsoft.com/office/powerpoint/2010/main" val="140808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87B1A6-59B5-460B-9EC6-EE1930787D3A}" type="datetimeFigureOut">
              <a:rPr lang="en-US" smtClean="0"/>
              <a:t>3/20/2020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7645E-F25F-449F-AFF5-CC40B9721A94}" type="slidenum">
              <a:rPr lang="en-US" smtClean="0"/>
              <a:t>‹#›</a:t>
            </a:fld>
            <a:endParaRPr lang="en-US"/>
          </a:p>
        </p:txBody>
      </p:sp>
    </p:spTree>
    <p:extLst>
      <p:ext uri="{BB962C8B-B14F-4D97-AF65-F5344CB8AC3E}">
        <p14:creationId xmlns:p14="http://schemas.microsoft.com/office/powerpoint/2010/main" val="188138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8.jpeg"/><Relationship Id="rId5" Type="http://schemas.openxmlformats.org/officeDocument/2006/relationships/image" Target="../media/image10.jpeg"/><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0.bin"/><Relationship Id="rId4" Type="http://schemas.openxmlformats.org/officeDocument/2006/relationships/image" Target="../media/image20.wmf"/><Relationship Id="rId9"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15.bin"/><Relationship Id="rId4" Type="http://schemas.openxmlformats.org/officeDocument/2006/relationships/image" Target="../media/image27.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7.bin"/><Relationship Id="rId5" Type="http://schemas.openxmlformats.org/officeDocument/2006/relationships/image" Target="../media/image29.wmf"/><Relationship Id="rId4"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2.wmf"/><Relationship Id="rId4"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4.w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85.png"/><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41.jpeg"/><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38.wmf"/><Relationship Id="rId4" Type="http://schemas.openxmlformats.org/officeDocument/2006/relationships/oleObject" Target="../embeddings/oleObject21.bin"/><Relationship Id="rId9" Type="http://schemas.openxmlformats.org/officeDocument/2006/relationships/image" Target="../media/image40.wmf"/></Relationships>
</file>

<file path=ppt/slides/_rels/slide32.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44.jpeg"/><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5.bin"/><Relationship Id="rId5" Type="http://schemas.openxmlformats.org/officeDocument/2006/relationships/image" Target="../media/image42.wmf"/><Relationship Id="rId4"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image" Target="../media/image45.wmf"/><Relationship Id="rId4" Type="http://schemas.openxmlformats.org/officeDocument/2006/relationships/oleObject" Target="../embeddings/oleObject26.bin"/></Relationships>
</file>

<file path=ppt/slides/_rels/slide35.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3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0.wmf"/><Relationship Id="rId4" Type="http://schemas.openxmlformats.org/officeDocument/2006/relationships/oleObject" Target="../embeddings/oleObject29.bin"/></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54.jpeg"/><Relationship Id="rId7" Type="http://schemas.openxmlformats.org/officeDocument/2006/relationships/image" Target="../media/image5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1.bin"/><Relationship Id="rId5" Type="http://schemas.openxmlformats.org/officeDocument/2006/relationships/image" Target="../media/image52.wmf"/><Relationship Id="rId4" Type="http://schemas.openxmlformats.org/officeDocument/2006/relationships/oleObject" Target="../embeddings/oleObject30.bin"/></Relationships>
</file>

<file path=ppt/slides/_rels/slide39.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jpeg"/><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4.bin"/><Relationship Id="rId5" Type="http://schemas.openxmlformats.org/officeDocument/2006/relationships/image" Target="../media/image60.wmf"/><Relationship Id="rId4" Type="http://schemas.openxmlformats.org/officeDocument/2006/relationships/oleObject" Target="../embeddings/oleObject33.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64.jpeg"/><Relationship Id="rId4" Type="http://schemas.openxmlformats.org/officeDocument/2006/relationships/image" Target="../media/image6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66.jpeg"/><Relationship Id="rId4" Type="http://schemas.openxmlformats.org/officeDocument/2006/relationships/image" Target="../media/image65.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7.bin"/><Relationship Id="rId7"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8.bin"/><Relationship Id="rId5" Type="http://schemas.openxmlformats.org/officeDocument/2006/relationships/image" Target="../media/image69.jpeg"/><Relationship Id="rId4" Type="http://schemas.openxmlformats.org/officeDocument/2006/relationships/image" Target="../media/image6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0771" y="75408"/>
            <a:ext cx="6622143" cy="998650"/>
          </a:xfrm>
        </p:spPr>
        <p:txBody>
          <a:bodyPr/>
          <a:lstStyle/>
          <a:p>
            <a:pPr eaLnBrk="1" hangingPunct="1"/>
            <a:r>
              <a:rPr lang="en-US" altLang="zh-CN" sz="3700" dirty="0">
                <a:latin typeface="Times New Roman" panose="02020603050405020304" pitchFamily="18" charset="0"/>
                <a:ea typeface="宋体" panose="02010600030101010101" pitchFamily="2" charset="-122"/>
              </a:rPr>
              <a:t>MOS Differential Amplifiers</a:t>
            </a:r>
            <a:endParaRPr lang="en-US" altLang="en-US" sz="3700" dirty="0">
              <a:latin typeface="Times New Roman" panose="02020603050405020304" pitchFamily="18" charset="0"/>
            </a:endParaRPr>
          </a:p>
        </p:txBody>
      </p:sp>
      <p:pic>
        <p:nvPicPr>
          <p:cNvPr id="33795" name="Picture 4" descr="sedr42021_0701"/>
          <p:cNvPicPr>
            <a:picLocks noChangeAspect="1" noChangeArrowheads="1"/>
          </p:cNvPicPr>
          <p:nvPr/>
        </p:nvPicPr>
        <p:blipFill>
          <a:blip r:embed="rId2">
            <a:lum bright="-6000" contrast="22000"/>
            <a:extLst>
              <a:ext uri="{28A0092B-C50C-407E-A947-70E740481C1C}">
                <a14:useLocalDpi xmlns:a14="http://schemas.microsoft.com/office/drawing/2010/main" val="0"/>
              </a:ext>
            </a:extLst>
          </a:blip>
          <a:srcRect/>
          <a:stretch>
            <a:fillRect/>
          </a:stretch>
        </p:blipFill>
        <p:spPr bwMode="auto">
          <a:xfrm>
            <a:off x="4572000" y="1828800"/>
            <a:ext cx="6013450" cy="477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6" name="Rectangle 3"/>
          <p:cNvSpPr>
            <a:spLocks noChangeArrowheads="1"/>
          </p:cNvSpPr>
          <p:nvPr/>
        </p:nvSpPr>
        <p:spPr bwMode="auto">
          <a:xfrm>
            <a:off x="1905000" y="1828800"/>
            <a:ext cx="4419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000"/>
              <a:t>Two </a:t>
            </a:r>
            <a:r>
              <a:rPr lang="en-US" altLang="en-US" sz="2000">
                <a:solidFill>
                  <a:srgbClr val="FF0000"/>
                </a:solidFill>
              </a:rPr>
              <a:t>matched transistors (</a:t>
            </a:r>
            <a:r>
              <a:rPr lang="en-US" altLang="en-US" sz="2000" i="1">
                <a:solidFill>
                  <a:srgbClr val="FF0000"/>
                </a:solidFill>
              </a:rPr>
              <a:t>Q</a:t>
            </a:r>
            <a:r>
              <a:rPr lang="en-US" altLang="en-US" sz="2000" baseline="-25000">
                <a:solidFill>
                  <a:srgbClr val="FF0000"/>
                </a:solidFill>
              </a:rPr>
              <a:t>1</a:t>
            </a:r>
            <a:r>
              <a:rPr lang="en-US" altLang="en-US" sz="2000">
                <a:solidFill>
                  <a:srgbClr val="FF0000"/>
                </a:solidFill>
              </a:rPr>
              <a:t> and </a:t>
            </a:r>
            <a:r>
              <a:rPr lang="en-US" altLang="en-US" sz="2000" i="1">
                <a:solidFill>
                  <a:srgbClr val="FF0000"/>
                </a:solidFill>
              </a:rPr>
              <a:t>Q</a:t>
            </a:r>
            <a:r>
              <a:rPr lang="en-US" altLang="en-US" sz="2000" baseline="-25000">
                <a:solidFill>
                  <a:srgbClr val="FF0000"/>
                </a:solidFill>
              </a:rPr>
              <a:t>2</a:t>
            </a:r>
            <a:r>
              <a:rPr lang="en-US" altLang="en-US" sz="2000">
                <a:solidFill>
                  <a:srgbClr val="FF0000"/>
                </a:solidFill>
              </a:rPr>
              <a:t>)</a:t>
            </a:r>
            <a:r>
              <a:rPr lang="en-US" altLang="en-US" sz="2000" baseline="-25000"/>
              <a:t> </a:t>
            </a:r>
            <a:r>
              <a:rPr lang="en-US" altLang="en-US" sz="2000"/>
              <a:t>joined and biased by a constant current source </a:t>
            </a:r>
            <a:r>
              <a:rPr lang="en-US" altLang="en-US" sz="2000" i="1"/>
              <a:t>I</a:t>
            </a:r>
            <a:r>
              <a:rPr lang="en-US" altLang="en-US" sz="2000"/>
              <a:t>.</a:t>
            </a:r>
          </a:p>
          <a:p>
            <a:pPr eaLnBrk="1" hangingPunct="1"/>
            <a:r>
              <a:rPr lang="en-US" altLang="en-US" sz="2000"/>
              <a:t>FET’s should not enter </a:t>
            </a:r>
            <a:r>
              <a:rPr lang="en-US" altLang="en-US" sz="2000">
                <a:solidFill>
                  <a:srgbClr val="FF0000"/>
                </a:solidFill>
              </a:rPr>
              <a:t>triode region</a:t>
            </a:r>
            <a:r>
              <a:rPr lang="en-US" altLang="en-US" sz="2000"/>
              <a:t> of operation.</a:t>
            </a:r>
          </a:p>
        </p:txBody>
      </p:sp>
      <p:sp>
        <p:nvSpPr>
          <p:cNvPr id="33797" name="Rectangle 6"/>
          <p:cNvSpPr>
            <a:spLocks noChangeArrowheads="1"/>
          </p:cNvSpPr>
          <p:nvPr/>
        </p:nvSpPr>
        <p:spPr bwMode="auto">
          <a:xfrm>
            <a:off x="1905000" y="1346201"/>
            <a:ext cx="5106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000"/>
              <a:t>     Fig.: MOS differential-pair configuration.</a:t>
            </a:r>
          </a:p>
        </p:txBody>
      </p:sp>
      <p:sp>
        <p:nvSpPr>
          <p:cNvPr id="33798" name="Rectangle 14"/>
          <p:cNvSpPr>
            <a:spLocks noChangeArrowheads="1"/>
          </p:cNvSpPr>
          <p:nvPr/>
        </p:nvSpPr>
        <p:spPr bwMode="auto">
          <a:xfrm>
            <a:off x="3124200" y="5867400"/>
            <a:ext cx="4953000" cy="641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a:solidFill>
                  <a:schemeClr val="bg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i="1">
                <a:solidFill>
                  <a:srgbClr val="000099"/>
                </a:solidFill>
                <a:latin typeface="Calibri" panose="020F0502020204030204" pitchFamily="34" charset="0"/>
                <a:ea typeface="ＭＳ Ｐゴシック" panose="020B0600070205080204" pitchFamily="34" charset="-128"/>
              </a:rPr>
              <a:t>Figure: </a:t>
            </a:r>
            <a:r>
              <a:rPr lang="en-US" altLang="en-US" sz="1800" i="1">
                <a:solidFill>
                  <a:srgbClr val="000099"/>
                </a:solidFill>
                <a:latin typeface="Calibri" panose="020F0502020204030204" pitchFamily="34" charset="0"/>
                <a:ea typeface="ＭＳ Ｐゴシック" panose="020B0600070205080204" pitchFamily="34" charset="-128"/>
              </a:rPr>
              <a:t>The basic MOS differential-pair configuration.</a:t>
            </a:r>
          </a:p>
        </p:txBody>
      </p:sp>
    </p:spTree>
    <p:extLst>
      <p:ext uri="{BB962C8B-B14F-4D97-AF65-F5344CB8AC3E}">
        <p14:creationId xmlns:p14="http://schemas.microsoft.com/office/powerpoint/2010/main" val="3131754120"/>
      </p:ext>
    </p:extLst>
  </p:cSld>
  <p:clrMapOvr>
    <a:masterClrMapping/>
  </p:clrMapOvr>
  <mc:AlternateContent xmlns:mc="http://schemas.openxmlformats.org/markup-compatibility/2006" xmlns:p14="http://schemas.microsoft.com/office/powerpoint/2010/main">
    <mc:Choice Requires="p14">
      <p:transition spd="slow" p14:dur="2000" advTm="3594"/>
    </mc:Choice>
    <mc:Fallback xmlns="">
      <p:transition spd="slow" advTm="35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44780" y="-214629"/>
            <a:ext cx="507111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dirty="0">
                <a:solidFill>
                  <a:schemeClr val="tx2"/>
                </a:solidFill>
              </a:rPr>
              <a:t>Differential Gain</a:t>
            </a:r>
          </a:p>
        </p:txBody>
      </p:sp>
      <p:sp>
        <p:nvSpPr>
          <p:cNvPr id="45059" name="Rectangle 3"/>
          <p:cNvSpPr>
            <a:spLocks noChangeArrowheads="1"/>
          </p:cNvSpPr>
          <p:nvPr/>
        </p:nvSpPr>
        <p:spPr bwMode="auto">
          <a:xfrm>
            <a:off x="144780" y="1085852"/>
            <a:ext cx="43053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800" dirty="0"/>
              <a:t>Two reasons single-ended amplifiers are </a:t>
            </a:r>
            <a:r>
              <a:rPr lang="en-US" altLang="en-US" sz="2800" dirty="0">
                <a:solidFill>
                  <a:srgbClr val="FF0000"/>
                </a:solidFill>
              </a:rPr>
              <a:t>preferable:</a:t>
            </a:r>
          </a:p>
          <a:p>
            <a:pPr lvl="1" eaLnBrk="1" hangingPunct="1"/>
            <a:r>
              <a:rPr lang="en-US" altLang="en-US" sz="2400" dirty="0"/>
              <a:t>Insensitive to </a:t>
            </a:r>
            <a:r>
              <a:rPr lang="en-US" altLang="en-US" sz="2400" dirty="0">
                <a:solidFill>
                  <a:srgbClr val="FF0000"/>
                </a:solidFill>
              </a:rPr>
              <a:t>interference.</a:t>
            </a:r>
          </a:p>
          <a:p>
            <a:pPr lvl="1" eaLnBrk="1" hangingPunct="1"/>
            <a:r>
              <a:rPr lang="en-US" altLang="en-US" sz="2400" dirty="0"/>
              <a:t>Do not need </a:t>
            </a:r>
            <a:r>
              <a:rPr lang="en-US" altLang="en-US" sz="2400" dirty="0">
                <a:solidFill>
                  <a:srgbClr val="FF0000"/>
                </a:solidFill>
              </a:rPr>
              <a:t>bypass coupling capacitors.</a:t>
            </a:r>
          </a:p>
        </p:txBody>
      </p:sp>
      <p:graphicFrame>
        <p:nvGraphicFramePr>
          <p:cNvPr id="45060" name="Object 4"/>
          <p:cNvGraphicFramePr>
            <a:graphicFrameLocks noChangeAspect="1"/>
          </p:cNvGraphicFramePr>
          <p:nvPr>
            <p:extLst>
              <p:ext uri="{D42A27DB-BD31-4B8C-83A1-F6EECF244321}">
                <p14:modId xmlns:p14="http://schemas.microsoft.com/office/powerpoint/2010/main" val="1627851462"/>
              </p:ext>
            </p:extLst>
          </p:nvPr>
        </p:nvGraphicFramePr>
        <p:xfrm>
          <a:off x="4119880" y="514351"/>
          <a:ext cx="3811587" cy="6403975"/>
        </p:xfrm>
        <a:graphic>
          <a:graphicData uri="http://schemas.openxmlformats.org/presentationml/2006/ole">
            <mc:AlternateContent xmlns:mc="http://schemas.openxmlformats.org/markup-compatibility/2006">
              <mc:Choice xmlns:v="urn:schemas-microsoft-com:vml" Requires="v">
                <p:oleObj spid="_x0000_s15478" name="Equation" r:id="rId3" imgW="1587500" imgH="2667000" progId="Equation.DSMT4">
                  <p:embed/>
                </p:oleObj>
              </mc:Choice>
              <mc:Fallback>
                <p:oleObj name="Equation" r:id="rId3" imgW="1587500" imgH="2667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880" y="514351"/>
                        <a:ext cx="3811587" cy="6403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443" name="Picture 83" descr="Image result for coupling capacit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870" y="4431189"/>
            <a:ext cx="3249929" cy="21370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H="1">
            <a:off x="2651999" y="4147662"/>
            <a:ext cx="308610" cy="941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95638" y="4147663"/>
            <a:ext cx="1635601" cy="122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871232" y="4147662"/>
            <a:ext cx="120014" cy="169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5" descr="sedr42021_0708a"/>
          <p:cNvPicPr>
            <a:picLocks noChangeAspect="1" noChangeArrowheads="1"/>
          </p:cNvPicPr>
          <p:nvPr/>
        </p:nvPicPr>
        <p:blipFill>
          <a:blip r:embed="rId6">
            <a:lum bright="-6000" contrast="12000"/>
            <a:extLst>
              <a:ext uri="{28A0092B-C50C-407E-A947-70E740481C1C}">
                <a14:useLocalDpi xmlns:a14="http://schemas.microsoft.com/office/drawing/2010/main" val="0"/>
              </a:ext>
            </a:extLst>
          </a:blip>
          <a:srcRect/>
          <a:stretch>
            <a:fillRect/>
          </a:stretch>
        </p:blipFill>
        <p:spPr bwMode="auto">
          <a:xfrm>
            <a:off x="7189787" y="1970883"/>
            <a:ext cx="5002213"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95402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63246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4400" dirty="0">
                <a:solidFill>
                  <a:schemeClr val="tx2"/>
                </a:solidFill>
              </a:rPr>
              <a:t>Differential Gain</a:t>
            </a:r>
          </a:p>
        </p:txBody>
      </p:sp>
      <mc:AlternateContent xmlns:mc="http://schemas.openxmlformats.org/markup-compatibility/2006" xmlns:a14="http://schemas.microsoft.com/office/drawing/2010/main">
        <mc:Choice Requires="a14">
          <p:sp>
            <p:nvSpPr>
              <p:cNvPr id="46083" name="Rectangle 3"/>
              <p:cNvSpPr>
                <a:spLocks noChangeArrowheads="1"/>
              </p:cNvSpPr>
              <p:nvPr/>
            </p:nvSpPr>
            <p:spPr bwMode="auto">
              <a:xfrm>
                <a:off x="1305243" y="1245870"/>
                <a:ext cx="4572000" cy="40386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800" dirty="0"/>
                  <a:t>For MOS pair, each device operates with </a:t>
                </a:r>
                <a:r>
                  <a:rPr lang="en-US" altLang="en-US" sz="2800" dirty="0">
                    <a:solidFill>
                      <a:srgbClr val="FF0000"/>
                    </a:solidFill>
                  </a:rPr>
                  <a:t>drain current </a:t>
                </a:r>
                <a:r>
                  <a:rPr lang="en-US" altLang="en-US" sz="2800" i="1" dirty="0">
                    <a:solidFill>
                      <a:srgbClr val="FF0000"/>
                    </a:solidFill>
                  </a:rPr>
                  <a:t>I</a:t>
                </a:r>
                <a:r>
                  <a:rPr lang="en-US" altLang="en-US" sz="2800" dirty="0">
                    <a:solidFill>
                      <a:srgbClr val="FF0000"/>
                    </a:solidFill>
                  </a:rPr>
                  <a:t>/2</a:t>
                </a:r>
                <a:r>
                  <a:rPr lang="en-US" altLang="en-US" sz="2800" dirty="0"/>
                  <a:t> and corresponding overdrive voltage (</a:t>
                </a:r>
                <a:r>
                  <a:rPr lang="en-US" altLang="en-US" sz="2800" i="1" dirty="0"/>
                  <a:t>V</a:t>
                </a:r>
                <a:r>
                  <a:rPr lang="en-US" altLang="en-US" sz="2800" i="1" baseline="-25000" dirty="0"/>
                  <a:t>OV</a:t>
                </a:r>
                <a:r>
                  <a:rPr lang="en-US" altLang="en-US" sz="2800" dirty="0"/>
                  <a:t>).</a:t>
                </a:r>
              </a:p>
              <a:p>
                <a:pPr lvl="1" eaLnBrk="1" hangingPunct="1">
                  <a:buFont typeface="Wingdings" panose="05000000000000000000" pitchFamily="2" charset="2"/>
                  <a:buChar char="§"/>
                </a:pPr>
                <a:r>
                  <a:rPr lang="en-US" altLang="en-US" sz="2400" i="1" dirty="0">
                    <a:latin typeface="Symbol" panose="05050102010706020507" pitchFamily="18" charset="2"/>
                  </a:rPr>
                  <a:t>a</a:t>
                </a:r>
                <a:r>
                  <a:rPr lang="en-US" altLang="en-US" sz="2400" dirty="0"/>
                  <a:t> </a:t>
                </a:r>
                <a14:m>
                  <m:oMath xmlns:m="http://schemas.openxmlformats.org/officeDocument/2006/math">
                    <m:r>
                      <a:rPr lang="en-US" altLang="en-US" sz="2400" i="1" dirty="0" smtClean="0">
                        <a:latin typeface="Cambria Math" panose="02040503050406030204" pitchFamily="18" charset="0"/>
                        <a:ea typeface="Cambria Math" panose="02040503050406030204" pitchFamily="18" charset="0"/>
                      </a:rPr>
                      <m:t>≈</m:t>
                    </m:r>
                  </m:oMath>
                </a14:m>
                <a:r>
                  <a:rPr lang="en-US" altLang="en-US" sz="2400" dirty="0"/>
                  <a:t> 1</a:t>
                </a:r>
              </a:p>
              <a:p>
                <a:pPr eaLnBrk="1" hangingPunct="1"/>
                <a:r>
                  <a:rPr lang="en-US" altLang="en-US" sz="2800" dirty="0">
                    <a:solidFill>
                      <a:srgbClr val="FF0000"/>
                    </a:solidFill>
                  </a:rPr>
                  <a:t>MOS:</a:t>
                </a:r>
                <a:r>
                  <a:rPr lang="en-US" altLang="en-US" sz="2800" b="1" dirty="0"/>
                  <a:t> </a:t>
                </a:r>
                <a:r>
                  <a:rPr lang="en-US" altLang="en-US" sz="2800" i="1" dirty="0"/>
                  <a:t>g</a:t>
                </a:r>
                <a:r>
                  <a:rPr lang="en-US" altLang="en-US" sz="2800" i="1" baseline="-25000" dirty="0"/>
                  <a:t>m</a:t>
                </a:r>
                <a:r>
                  <a:rPr lang="en-US" altLang="en-US" sz="2800" dirty="0"/>
                  <a:t> = </a:t>
                </a:r>
                <a:r>
                  <a:rPr lang="en-US" altLang="en-US" sz="2800" i="1" dirty="0"/>
                  <a:t>I</a:t>
                </a:r>
                <a:r>
                  <a:rPr lang="en-US" altLang="en-US" sz="2800" dirty="0"/>
                  <a:t>/</a:t>
                </a:r>
                <a:r>
                  <a:rPr lang="en-US" altLang="en-US" sz="2800" i="1" dirty="0"/>
                  <a:t>V</a:t>
                </a:r>
                <a:r>
                  <a:rPr lang="en-US" altLang="en-US" sz="2800" i="1" baseline="-25000" dirty="0"/>
                  <a:t>OV</a:t>
                </a:r>
                <a:endParaRPr lang="en-US" altLang="en-US" sz="2800" dirty="0"/>
              </a:p>
              <a:p>
                <a:pPr eaLnBrk="1" hangingPunct="1"/>
                <a:r>
                  <a:rPr lang="en-US" altLang="en-US" sz="2800" dirty="0">
                    <a:solidFill>
                      <a:srgbClr val="FF0000"/>
                    </a:solidFill>
                  </a:rPr>
                  <a:t>BJT:</a:t>
                </a:r>
                <a:r>
                  <a:rPr lang="en-US" altLang="en-US" sz="2800" dirty="0"/>
                  <a:t> </a:t>
                </a:r>
                <a:r>
                  <a:rPr lang="en-US" altLang="en-US" sz="2800" i="1" dirty="0"/>
                  <a:t>g</a:t>
                </a:r>
                <a:r>
                  <a:rPr lang="en-US" altLang="en-US" sz="2800" i="1" baseline="-25000" dirty="0"/>
                  <a:t>m</a:t>
                </a:r>
                <a:r>
                  <a:rPr lang="en-US" altLang="en-US" sz="2800" dirty="0"/>
                  <a:t> = </a:t>
                </a:r>
                <a:r>
                  <a:rPr lang="en-US" altLang="en-US" sz="2800" i="1" dirty="0" err="1">
                    <a:latin typeface="Symbol" panose="05050102010706020507" pitchFamily="18" charset="2"/>
                  </a:rPr>
                  <a:t>a</a:t>
                </a:r>
                <a:r>
                  <a:rPr lang="en-US" altLang="en-US" sz="2800" i="1" dirty="0" err="1"/>
                  <a:t>I</a:t>
                </a:r>
                <a:r>
                  <a:rPr lang="en-US" altLang="en-US" sz="2800" dirty="0"/>
                  <a:t>/2</a:t>
                </a:r>
                <a:r>
                  <a:rPr lang="en-US" altLang="en-US" sz="2800" i="1" dirty="0"/>
                  <a:t>V</a:t>
                </a:r>
                <a:r>
                  <a:rPr lang="en-US" altLang="en-US" sz="2800" i="1" baseline="-25000" dirty="0"/>
                  <a:t>T</a:t>
                </a:r>
                <a:endParaRPr lang="en-US" altLang="en-US" sz="2800" i="1" dirty="0"/>
              </a:p>
              <a:p>
                <a:pPr eaLnBrk="1" hangingPunct="1"/>
                <a:r>
                  <a:rPr lang="en-US" altLang="en-US" sz="2800" dirty="0">
                    <a:solidFill>
                      <a:srgbClr val="FF0000"/>
                    </a:solidFill>
                  </a:rPr>
                  <a:t>MOS:</a:t>
                </a:r>
                <a:r>
                  <a:rPr lang="en-US" altLang="en-US" sz="2800" i="1" dirty="0"/>
                  <a:t> </a:t>
                </a:r>
                <a:r>
                  <a:rPr lang="en-US" altLang="en-US" sz="2800" i="1" dirty="0" err="1"/>
                  <a:t>r</a:t>
                </a:r>
                <a:r>
                  <a:rPr lang="en-US" altLang="en-US" sz="2800" i="1" baseline="-25000" dirty="0" err="1"/>
                  <a:t>o</a:t>
                </a:r>
                <a:r>
                  <a:rPr lang="en-US" altLang="en-US" sz="2800" dirty="0"/>
                  <a:t> = |</a:t>
                </a:r>
                <a:r>
                  <a:rPr lang="en-US" altLang="en-US" sz="2800" i="1" dirty="0"/>
                  <a:t>V</a:t>
                </a:r>
                <a:r>
                  <a:rPr lang="en-US" altLang="en-US" sz="2800" i="1" baseline="-25000" dirty="0"/>
                  <a:t>A</a:t>
                </a:r>
                <a:r>
                  <a:rPr lang="en-US" altLang="en-US" sz="2800" dirty="0"/>
                  <a:t>|/(</a:t>
                </a:r>
                <a:r>
                  <a:rPr lang="en-US" altLang="en-US" sz="2800" i="1" dirty="0"/>
                  <a:t>I</a:t>
                </a:r>
                <a:r>
                  <a:rPr lang="en-US" altLang="en-US" sz="2800" dirty="0"/>
                  <a:t>/2).</a:t>
                </a:r>
              </a:p>
            </p:txBody>
          </p:sp>
        </mc:Choice>
        <mc:Fallback xmlns="">
          <p:sp>
            <p:nvSpPr>
              <p:cNvPr id="46083" name="Rectangle 3"/>
              <p:cNvSpPr>
                <a:spLocks noRot="1" noChangeAspect="1" noMove="1" noResize="1" noEditPoints="1" noAdjustHandles="1" noChangeArrowheads="1" noChangeShapeType="1" noTextEdit="1"/>
              </p:cNvSpPr>
              <p:nvPr/>
            </p:nvSpPr>
            <p:spPr bwMode="auto">
              <a:xfrm>
                <a:off x="1305243" y="1245870"/>
                <a:ext cx="4572000" cy="4038600"/>
              </a:xfrm>
              <a:prstGeom prst="rect">
                <a:avLst/>
              </a:prstGeom>
              <a:blipFill rotWithShape="0">
                <a:blip r:embed="rId2"/>
                <a:stretch>
                  <a:fillRect l="-2400" t="-1508" r="-133" b="-81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5" name="Picture 5" descr="sedr42021_0708a"/>
          <p:cNvPicPr>
            <a:picLocks noChangeAspect="1" noChangeArrowheads="1"/>
          </p:cNvPicPr>
          <p:nvPr/>
        </p:nvPicPr>
        <p:blipFill>
          <a:blip r:embed="rId3">
            <a:lum bright="-6000" contrast="12000"/>
            <a:extLst>
              <a:ext uri="{28A0092B-C50C-407E-A947-70E740481C1C}">
                <a14:useLocalDpi xmlns:a14="http://schemas.microsoft.com/office/drawing/2010/main" val="0"/>
              </a:ext>
            </a:extLst>
          </a:blip>
          <a:srcRect/>
          <a:stretch>
            <a:fillRect/>
          </a:stretch>
        </p:blipFill>
        <p:spPr bwMode="auto">
          <a:xfrm>
            <a:off x="6458267" y="1445103"/>
            <a:ext cx="5002213"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770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Differential Gain</a:t>
            </a:r>
          </a:p>
        </p:txBody>
      </p:sp>
      <p:sp>
        <p:nvSpPr>
          <p:cNvPr id="47107" name="Text Box 4"/>
          <p:cNvSpPr txBox="1">
            <a:spLocks noChangeArrowheads="1"/>
          </p:cNvSpPr>
          <p:nvPr/>
        </p:nvSpPr>
        <p:spPr bwMode="auto">
          <a:xfrm>
            <a:off x="2495550" y="580548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i="1">
                <a:solidFill>
                  <a:schemeClr val="accent2"/>
                </a:solidFill>
                <a:latin typeface="Times New Roman" panose="02020603050405020304" pitchFamily="18" charset="0"/>
                <a:ea typeface="宋体" panose="02010600030101010101" pitchFamily="2" charset="-122"/>
              </a:rPr>
              <a:t>Signal voltage at the joint source connection must be zero.</a:t>
            </a:r>
          </a:p>
        </p:txBody>
      </p:sp>
      <p:pic>
        <p:nvPicPr>
          <p:cNvPr id="47108" name="Picture 5" descr="sedr42021_0708b"/>
          <p:cNvPicPr>
            <a:picLocks noChangeAspect="1" noChangeArrowheads="1"/>
          </p:cNvPicPr>
          <p:nvPr/>
        </p:nvPicPr>
        <p:blipFill>
          <a:blip r:embed="rId3">
            <a:lum bright="-6000" contrast="12000"/>
            <a:extLst>
              <a:ext uri="{28A0092B-C50C-407E-A947-70E740481C1C}">
                <a14:useLocalDpi xmlns:a14="http://schemas.microsoft.com/office/drawing/2010/main" val="0"/>
              </a:ext>
            </a:extLst>
          </a:blip>
          <a:srcRect/>
          <a:stretch>
            <a:fillRect/>
          </a:stretch>
        </p:blipFill>
        <p:spPr bwMode="auto">
          <a:xfrm>
            <a:off x="1847850" y="1412875"/>
            <a:ext cx="67310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7109" name="Object 6"/>
          <p:cNvGraphicFramePr>
            <a:graphicFrameLocks noChangeAspect="1"/>
          </p:cNvGraphicFramePr>
          <p:nvPr/>
        </p:nvGraphicFramePr>
        <p:xfrm>
          <a:off x="7248526" y="4652963"/>
          <a:ext cx="2868613" cy="925512"/>
        </p:xfrm>
        <a:graphic>
          <a:graphicData uri="http://schemas.openxmlformats.org/presentationml/2006/ole">
            <mc:AlternateContent xmlns:mc="http://schemas.openxmlformats.org/markup-compatibility/2006">
              <mc:Choice xmlns:v="urn:schemas-microsoft-com:vml" Requires="v">
                <p:oleObj spid="_x0000_s17521" name="公式" r:id="rId4" imgW="1574800" imgH="508000" progId="Equation.3">
                  <p:embed/>
                </p:oleObj>
              </mc:Choice>
              <mc:Fallback>
                <p:oleObj name="公式" r:id="rId4" imgW="15748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8526" y="4652963"/>
                        <a:ext cx="2868613"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1020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t>Differential Gain</a:t>
            </a:r>
          </a:p>
        </p:txBody>
      </p:sp>
      <p:sp>
        <p:nvSpPr>
          <p:cNvPr id="48131" name="Text Box 4"/>
          <p:cNvSpPr txBox="1">
            <a:spLocks noChangeArrowheads="1"/>
          </p:cNvSpPr>
          <p:nvPr/>
        </p:nvSpPr>
        <p:spPr bwMode="auto">
          <a:xfrm>
            <a:off x="6600825" y="2989264"/>
            <a:ext cx="3352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800">
                <a:latin typeface="Times New Roman" panose="02020603050405020304" pitchFamily="18" charset="0"/>
                <a:ea typeface="宋体" panose="02010600030101010101" pitchFamily="2" charset="-122"/>
              </a:rPr>
              <a:t>An alternative way of looking at the small-signal operation of the circuit</a:t>
            </a:r>
            <a:r>
              <a:rPr lang="en-US" altLang="en-US" sz="1100">
                <a:latin typeface="Times New Roman" panose="02020603050405020304" pitchFamily="18" charset="0"/>
                <a:ea typeface="宋体" panose="02010600030101010101" pitchFamily="2" charset="-122"/>
              </a:rPr>
              <a:t>.</a:t>
            </a:r>
          </a:p>
        </p:txBody>
      </p:sp>
      <p:pic>
        <p:nvPicPr>
          <p:cNvPr id="48132" name="Picture 5" descr="sedr42021_0708c"/>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2424114" y="1658938"/>
            <a:ext cx="3817937" cy="458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 name="Group 19"/>
          <p:cNvGrpSpPr/>
          <p:nvPr/>
        </p:nvGrpSpPr>
        <p:grpSpPr>
          <a:xfrm>
            <a:off x="8366760" y="634127"/>
            <a:ext cx="1805940" cy="2029698"/>
            <a:chOff x="8366760" y="634127"/>
            <a:chExt cx="1805940" cy="2029698"/>
          </a:xfrm>
        </p:grpSpPr>
        <p:pic>
          <p:nvPicPr>
            <p:cNvPr id="39938" name="Picture 2" descr="See the source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8559165" y="1062038"/>
              <a:ext cx="1282065" cy="93249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8858250" y="1379657"/>
              <a:ext cx="0" cy="521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9532620" y="1379658"/>
              <a:ext cx="11429" cy="457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029700" y="1988820"/>
              <a:ext cx="40005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10800000">
              <a:off x="8993980" y="1981043"/>
              <a:ext cx="435769" cy="28209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858250" y="2294493"/>
              <a:ext cx="1083945" cy="369332"/>
            </a:xfrm>
            <a:prstGeom prst="rect">
              <a:avLst/>
            </a:prstGeom>
            <a:noFill/>
          </p:spPr>
          <p:txBody>
            <a:bodyPr wrap="square" rtlCol="0">
              <a:spAutoFit/>
            </a:bodyPr>
            <a:lstStyle/>
            <a:p>
              <a:r>
                <a:rPr lang="en-US" dirty="0" smtClean="0"/>
                <a:t>ground</a:t>
              </a:r>
              <a:endParaRPr lang="en-US" dirty="0"/>
            </a:p>
          </p:txBody>
        </p:sp>
        <p:sp>
          <p:nvSpPr>
            <p:cNvPr id="14" name="TextBox 13"/>
            <p:cNvSpPr txBox="1"/>
            <p:nvPr/>
          </p:nvSpPr>
          <p:spPr>
            <a:xfrm>
              <a:off x="8366760" y="1194991"/>
              <a:ext cx="367188" cy="369332"/>
            </a:xfrm>
            <a:prstGeom prst="rect">
              <a:avLst/>
            </a:prstGeom>
            <a:noFill/>
          </p:spPr>
          <p:txBody>
            <a:bodyPr wrap="square" rtlCol="0">
              <a:spAutoFit/>
            </a:bodyPr>
            <a:lstStyle/>
            <a:p>
              <a:r>
                <a:rPr lang="en-US" dirty="0" smtClean="0"/>
                <a:t>i</a:t>
              </a:r>
              <a:r>
                <a:rPr lang="en-US" baseline="-25000" dirty="0" smtClean="0"/>
                <a:t>d</a:t>
              </a:r>
              <a:endParaRPr lang="en-US" baseline="-25000" dirty="0"/>
            </a:p>
          </p:txBody>
        </p:sp>
        <p:sp>
          <p:nvSpPr>
            <p:cNvPr id="15" name="TextBox 14"/>
            <p:cNvSpPr txBox="1"/>
            <p:nvPr/>
          </p:nvSpPr>
          <p:spPr>
            <a:xfrm>
              <a:off x="9719548" y="1194991"/>
              <a:ext cx="453152" cy="369332"/>
            </a:xfrm>
            <a:prstGeom prst="rect">
              <a:avLst/>
            </a:prstGeom>
            <a:noFill/>
          </p:spPr>
          <p:txBody>
            <a:bodyPr wrap="square" rtlCol="0">
              <a:spAutoFit/>
            </a:bodyPr>
            <a:lstStyle/>
            <a:p>
              <a:r>
                <a:rPr lang="en-US" dirty="0" smtClean="0"/>
                <a:t>-i</a:t>
              </a:r>
              <a:r>
                <a:rPr lang="en-US" baseline="-25000" dirty="0" smtClean="0"/>
                <a:t>d</a:t>
              </a:r>
              <a:endParaRPr lang="en-US" baseline="-25000" dirty="0"/>
            </a:p>
          </p:txBody>
        </p:sp>
        <p:sp>
          <p:nvSpPr>
            <p:cNvPr id="17" name="TextBox 16"/>
            <p:cNvSpPr txBox="1"/>
            <p:nvPr/>
          </p:nvSpPr>
          <p:spPr>
            <a:xfrm>
              <a:off x="8858250" y="634127"/>
              <a:ext cx="946228" cy="369332"/>
            </a:xfrm>
            <a:prstGeom prst="rect">
              <a:avLst/>
            </a:prstGeom>
            <a:noFill/>
          </p:spPr>
          <p:txBody>
            <a:bodyPr wrap="square" rtlCol="0">
              <a:spAutoFit/>
            </a:bodyPr>
            <a:lstStyle/>
            <a:p>
              <a:r>
                <a:rPr lang="en-US" dirty="0" smtClean="0"/>
                <a:t>V</a:t>
              </a:r>
              <a:r>
                <a:rPr lang="en-US" baseline="-25000" dirty="0" smtClean="0"/>
                <a:t>s</a:t>
              </a:r>
              <a:r>
                <a:rPr lang="en-US" dirty="0" smtClean="0"/>
                <a:t> = 0</a:t>
              </a:r>
              <a:endParaRPr lang="en-US" baseline="-25000" dirty="0"/>
            </a:p>
          </p:txBody>
        </p:sp>
      </p:grpSp>
    </p:spTree>
    <p:extLst>
      <p:ext uri="{BB962C8B-B14F-4D97-AF65-F5344CB8AC3E}">
        <p14:creationId xmlns:p14="http://schemas.microsoft.com/office/powerpoint/2010/main" val="713619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Differential Gain</a:t>
            </a:r>
          </a:p>
        </p:txBody>
      </p:sp>
      <p:sp>
        <p:nvSpPr>
          <p:cNvPr id="49155" name="Rectangle 8"/>
          <p:cNvSpPr>
            <a:spLocks noGrp="1" noChangeArrowheads="1"/>
          </p:cNvSpPr>
          <p:nvPr>
            <p:ph type="body" idx="1"/>
          </p:nvPr>
        </p:nvSpPr>
        <p:spPr>
          <a:xfrm>
            <a:off x="1919288" y="1268413"/>
            <a:ext cx="7772400" cy="4114800"/>
          </a:xfrm>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lnSpc>
                <a:spcPct val="90000"/>
              </a:lnSpc>
              <a:buClr>
                <a:schemeClr val="tx1"/>
              </a:buClr>
            </a:pPr>
            <a:r>
              <a:rPr lang="en-US" altLang="zh-CN">
                <a:solidFill>
                  <a:srgbClr val="000000"/>
                </a:solidFill>
                <a:ea typeface="宋体" panose="02010600030101010101" pitchFamily="2" charset="-122"/>
              </a:rPr>
              <a:t>Differential gain</a:t>
            </a:r>
          </a:p>
          <a:p>
            <a:pPr lvl="1" eaLnBrk="1" hangingPunct="1">
              <a:lnSpc>
                <a:spcPct val="90000"/>
              </a:lnSpc>
              <a:buClr>
                <a:schemeClr val="tx1"/>
              </a:buClr>
              <a:buFont typeface="Wingdings" panose="05000000000000000000" pitchFamily="2" charset="2"/>
              <a:buChar char="Ø"/>
            </a:pPr>
            <a:r>
              <a:rPr lang="en-US" altLang="zh-CN" sz="2600">
                <a:solidFill>
                  <a:srgbClr val="000000"/>
                </a:solidFill>
                <a:ea typeface="宋体" panose="02010600030101010101" pitchFamily="2" charset="-122"/>
              </a:rPr>
              <a:t>Output taken single-ended</a:t>
            </a: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r>
              <a:rPr lang="en-US" altLang="zh-CN" sz="2600">
                <a:solidFill>
                  <a:srgbClr val="000000"/>
                </a:solidFill>
                <a:ea typeface="宋体" panose="02010600030101010101" pitchFamily="2" charset="-122"/>
              </a:rPr>
              <a:t>Output taken differentially</a:t>
            </a: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r>
              <a:rPr lang="en-US" altLang="zh-CN" sz="2600">
                <a:solidFill>
                  <a:srgbClr val="000000"/>
                </a:solidFill>
                <a:ea typeface="宋体" panose="02010600030101010101" pitchFamily="2" charset="-122"/>
              </a:rPr>
              <a:t>Advantages of output signal taken differentially</a:t>
            </a:r>
          </a:p>
          <a:p>
            <a:pPr lvl="2" eaLnBrk="1" hangingPunct="1">
              <a:lnSpc>
                <a:spcPct val="90000"/>
              </a:lnSpc>
              <a:buClr>
                <a:schemeClr val="tx1"/>
              </a:buClr>
            </a:pPr>
            <a:r>
              <a:rPr lang="en-US" altLang="zh-CN" smtClean="0">
                <a:solidFill>
                  <a:srgbClr val="000000"/>
                </a:solidFill>
                <a:ea typeface="宋体" panose="02010600030101010101" pitchFamily="2" charset="-122"/>
              </a:rPr>
              <a:t>Reject common-mode signal</a:t>
            </a:r>
          </a:p>
          <a:p>
            <a:pPr lvl="2" eaLnBrk="1" hangingPunct="1">
              <a:lnSpc>
                <a:spcPct val="90000"/>
              </a:lnSpc>
              <a:buClr>
                <a:schemeClr val="tx1"/>
              </a:buClr>
            </a:pPr>
            <a:r>
              <a:rPr lang="en-US" altLang="zh-CN" smtClean="0">
                <a:solidFill>
                  <a:srgbClr val="000000"/>
                </a:solidFill>
                <a:ea typeface="宋体" panose="02010600030101010101" pitchFamily="2" charset="-122"/>
              </a:rPr>
              <a:t>Increase in gain by a factor of 2(6dB)</a:t>
            </a:r>
          </a:p>
        </p:txBody>
      </p:sp>
      <p:graphicFrame>
        <p:nvGraphicFramePr>
          <p:cNvPr id="49156" name="Object 9"/>
          <p:cNvGraphicFramePr>
            <a:graphicFrameLocks noChangeAspect="1"/>
          </p:cNvGraphicFramePr>
          <p:nvPr/>
        </p:nvGraphicFramePr>
        <p:xfrm>
          <a:off x="2711450" y="2060575"/>
          <a:ext cx="2952750" cy="1003300"/>
        </p:xfrm>
        <a:graphic>
          <a:graphicData uri="http://schemas.openxmlformats.org/presentationml/2006/ole">
            <mc:AlternateContent xmlns:mc="http://schemas.openxmlformats.org/markup-compatibility/2006">
              <mc:Choice xmlns:v="urn:schemas-microsoft-com:vml" Requires="v">
                <p:oleObj spid="_x0000_s18770" name="Equation" r:id="rId3" imgW="1269449" imgH="431613" progId="Equation.3">
                  <p:embed/>
                </p:oleObj>
              </mc:Choice>
              <mc:Fallback>
                <p:oleObj name="Equation" r:id="rId3" imgW="1269449"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2060575"/>
                        <a:ext cx="295275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10"/>
          <p:cNvGraphicFramePr>
            <a:graphicFrameLocks noChangeAspect="1"/>
          </p:cNvGraphicFramePr>
          <p:nvPr/>
        </p:nvGraphicFramePr>
        <p:xfrm>
          <a:off x="6167438" y="2028826"/>
          <a:ext cx="2881312" cy="1044575"/>
        </p:xfrm>
        <a:graphic>
          <a:graphicData uri="http://schemas.openxmlformats.org/presentationml/2006/ole">
            <mc:AlternateContent xmlns:mc="http://schemas.openxmlformats.org/markup-compatibility/2006">
              <mc:Choice xmlns:v="urn:schemas-microsoft-com:vml" Requires="v">
                <p:oleObj spid="_x0000_s18771" name="Equation" r:id="rId5" imgW="1193800" imgH="431800" progId="Equation.3">
                  <p:embed/>
                </p:oleObj>
              </mc:Choice>
              <mc:Fallback>
                <p:oleObj name="Equation" r:id="rId5" imgW="11938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8" y="2028826"/>
                        <a:ext cx="2881312"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11"/>
          <p:cNvGraphicFramePr>
            <a:graphicFrameLocks noChangeAspect="1"/>
          </p:cNvGraphicFramePr>
          <p:nvPr>
            <p:extLst>
              <p:ext uri="{D42A27DB-BD31-4B8C-83A1-F6EECF244321}">
                <p14:modId xmlns:p14="http://schemas.microsoft.com/office/powerpoint/2010/main" val="87711039"/>
              </p:ext>
            </p:extLst>
          </p:nvPr>
        </p:nvGraphicFramePr>
        <p:xfrm>
          <a:off x="2711450" y="3255168"/>
          <a:ext cx="2808287" cy="968375"/>
        </p:xfrm>
        <a:graphic>
          <a:graphicData uri="http://schemas.openxmlformats.org/presentationml/2006/ole">
            <mc:AlternateContent xmlns:mc="http://schemas.openxmlformats.org/markup-compatibility/2006">
              <mc:Choice xmlns:v="urn:schemas-microsoft-com:vml" Requires="v">
                <p:oleObj spid="_x0000_s18772" name="Equation" r:id="rId7" imgW="1040948" imgH="431613" progId="Equation.3">
                  <p:embed/>
                </p:oleObj>
              </mc:Choice>
              <mc:Fallback>
                <p:oleObj name="Equation" r:id="rId7" imgW="1040948"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450" y="3255168"/>
                        <a:ext cx="2808287"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4717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Differential Gain</a:t>
            </a:r>
          </a:p>
        </p:txBody>
      </p:sp>
      <p:sp>
        <p:nvSpPr>
          <p:cNvPr id="50179" name="Text Box 4"/>
          <p:cNvSpPr txBox="1">
            <a:spLocks noChangeArrowheads="1"/>
          </p:cNvSpPr>
          <p:nvPr/>
        </p:nvSpPr>
        <p:spPr bwMode="auto">
          <a:xfrm>
            <a:off x="2351088" y="60198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ea typeface="宋体" panose="02010600030101010101" pitchFamily="2" charset="-122"/>
              </a:rPr>
              <a:t>MOS differential amplifier with </a:t>
            </a:r>
            <a:r>
              <a:rPr lang="en-US" altLang="en-US" sz="2400" i="1">
                <a:latin typeface="Times New Roman" panose="02020603050405020304" pitchFamily="18" charset="0"/>
                <a:ea typeface="宋体" panose="02010600030101010101" pitchFamily="2" charset="-122"/>
              </a:rPr>
              <a:t>r</a:t>
            </a:r>
            <a:r>
              <a:rPr lang="en-US" altLang="en-US" sz="2400" i="1" baseline="-25000">
                <a:latin typeface="Times New Roman" panose="02020603050405020304" pitchFamily="18" charset="0"/>
                <a:ea typeface="宋体" panose="02010600030101010101" pitchFamily="2" charset="-122"/>
              </a:rPr>
              <a:t>o</a:t>
            </a:r>
            <a:r>
              <a:rPr lang="en-US" altLang="en-US" sz="2400">
                <a:latin typeface="Times New Roman" panose="02020603050405020304" pitchFamily="18" charset="0"/>
                <a:ea typeface="宋体" panose="02010600030101010101" pitchFamily="2" charset="-122"/>
              </a:rPr>
              <a:t> and </a:t>
            </a:r>
            <a:r>
              <a:rPr lang="en-US" altLang="en-US" sz="2400" i="1">
                <a:latin typeface="Times New Roman" panose="02020603050405020304" pitchFamily="18" charset="0"/>
                <a:ea typeface="宋体" panose="02010600030101010101" pitchFamily="2" charset="-122"/>
              </a:rPr>
              <a:t>R</a:t>
            </a:r>
            <a:r>
              <a:rPr lang="en-US" altLang="en-US" sz="2400" i="1" baseline="-25000">
                <a:latin typeface="Times New Roman" panose="02020603050405020304" pitchFamily="18" charset="0"/>
                <a:ea typeface="宋体" panose="02010600030101010101" pitchFamily="2" charset="-122"/>
              </a:rPr>
              <a:t>SS</a:t>
            </a:r>
            <a:r>
              <a:rPr lang="en-US" altLang="en-US" sz="2400">
                <a:latin typeface="Times New Roman" panose="02020603050405020304" pitchFamily="18" charset="0"/>
                <a:ea typeface="宋体" panose="02010600030101010101" pitchFamily="2" charset="-122"/>
              </a:rPr>
              <a:t> taken into account. </a:t>
            </a:r>
          </a:p>
        </p:txBody>
      </p:sp>
      <p:pic>
        <p:nvPicPr>
          <p:cNvPr id="50180" name="Picture 5" descr="sedr42021_0709a"/>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3432175" y="1506539"/>
            <a:ext cx="4535488" cy="448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150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365125"/>
            <a:ext cx="10515600" cy="800735"/>
          </a:xfrm>
        </p:spPr>
        <p:txBody>
          <a:bodyPr/>
          <a:lstStyle/>
          <a:p>
            <a:pPr eaLnBrk="1" hangingPunct="1"/>
            <a:r>
              <a:rPr lang="en-US" altLang="en-US" dirty="0" smtClean="0"/>
              <a:t>Differential Gain</a:t>
            </a:r>
          </a:p>
        </p:txBody>
      </p:sp>
      <p:sp>
        <p:nvSpPr>
          <p:cNvPr id="51203" name="Text Box 6"/>
          <p:cNvSpPr txBox="1">
            <a:spLocks noChangeArrowheads="1"/>
          </p:cNvSpPr>
          <p:nvPr/>
        </p:nvSpPr>
        <p:spPr bwMode="auto">
          <a:xfrm>
            <a:off x="2247900" y="5353369"/>
            <a:ext cx="8305800" cy="1158875"/>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Ø"/>
            </a:pPr>
            <a:r>
              <a:rPr lang="en-US" altLang="en-US" sz="2000" dirty="0">
                <a:solidFill>
                  <a:srgbClr val="000000"/>
                </a:solidFill>
                <a:latin typeface="Times New Roman" panose="02020603050405020304" pitchFamily="18" charset="0"/>
                <a:ea typeface="宋体" panose="02010600030101010101" pitchFamily="2" charset="-122"/>
              </a:rPr>
              <a:t>Equivalent circuit for determining the differential gain. </a:t>
            </a:r>
          </a:p>
          <a:p>
            <a:pPr eaLnBrk="1" hangingPunct="1">
              <a:spcBef>
                <a:spcPct val="50000"/>
              </a:spcBef>
              <a:buFont typeface="Wingdings" panose="05000000000000000000" pitchFamily="2" charset="2"/>
              <a:buChar char="Ø"/>
            </a:pPr>
            <a:r>
              <a:rPr lang="en-US" altLang="en-US" sz="2000" dirty="0">
                <a:solidFill>
                  <a:srgbClr val="000000"/>
                </a:solidFill>
                <a:latin typeface="Times New Roman" panose="02020603050405020304" pitchFamily="18" charset="0"/>
                <a:ea typeface="宋体" panose="02010600030101010101" pitchFamily="2" charset="-122"/>
              </a:rPr>
              <a:t>Each of the two halves of the differential amplifier circuit is a common-source amplifier, known as its differential “</a:t>
            </a:r>
            <a:r>
              <a:rPr lang="en-US" altLang="en-US" sz="2000" dirty="0">
                <a:solidFill>
                  <a:srgbClr val="FF0000"/>
                </a:solidFill>
                <a:latin typeface="Times New Roman" panose="02020603050405020304" pitchFamily="18" charset="0"/>
                <a:ea typeface="宋体" panose="02010600030101010101" pitchFamily="2" charset="-122"/>
              </a:rPr>
              <a:t>half-circuit</a:t>
            </a:r>
            <a:r>
              <a:rPr lang="en-US" altLang="en-US" sz="2000" dirty="0">
                <a:solidFill>
                  <a:srgbClr val="000000"/>
                </a:solidFill>
                <a:latin typeface="Times New Roman" panose="02020603050405020304" pitchFamily="18" charset="0"/>
                <a:ea typeface="宋体" panose="02010600030101010101" pitchFamily="2" charset="-122"/>
              </a:rPr>
              <a:t>.”</a:t>
            </a:r>
          </a:p>
        </p:txBody>
      </p:sp>
      <p:pic>
        <p:nvPicPr>
          <p:cNvPr id="51204" name="Picture 7" descr="sedr42021_0709b"/>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2743200" y="1387476"/>
            <a:ext cx="5545138"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6406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Differential Gain</a:t>
            </a:r>
          </a:p>
        </p:txBody>
      </p:sp>
      <p:sp>
        <p:nvSpPr>
          <p:cNvPr id="52227" name="Rectangle 8"/>
          <p:cNvSpPr>
            <a:spLocks noGrp="1" noChangeArrowheads="1"/>
          </p:cNvSpPr>
          <p:nvPr>
            <p:ph type="body" idx="1"/>
          </p:nvPr>
        </p:nvSpPr>
        <p:spPr>
          <a:xfrm>
            <a:off x="2400300" y="1690688"/>
            <a:ext cx="7772400" cy="4114800"/>
          </a:xfrm>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chemeClr val="tx1"/>
              </a:buClr>
            </a:pPr>
            <a:r>
              <a:rPr lang="en-US" altLang="zh-CN" sz="2600" dirty="0">
                <a:solidFill>
                  <a:srgbClr val="000000"/>
                </a:solidFill>
                <a:ea typeface="宋体" panose="02010600030101010101" pitchFamily="2" charset="-122"/>
              </a:rPr>
              <a:t>Differential gain</a:t>
            </a:r>
          </a:p>
          <a:p>
            <a:pPr lvl="1" eaLnBrk="1" hangingPunct="1">
              <a:buClr>
                <a:schemeClr val="tx1"/>
              </a:buClr>
              <a:buFont typeface="Wingdings" panose="05000000000000000000" pitchFamily="2" charset="2"/>
              <a:buChar char="Ø"/>
            </a:pPr>
            <a:r>
              <a:rPr lang="en-US" altLang="zh-CN" sz="2600" dirty="0">
                <a:solidFill>
                  <a:srgbClr val="000000"/>
                </a:solidFill>
                <a:ea typeface="宋体" panose="02010600030101010101" pitchFamily="2" charset="-122"/>
              </a:rPr>
              <a:t>Output taken single-ended</a:t>
            </a:r>
          </a:p>
          <a:p>
            <a:pPr lvl="1" eaLnBrk="1" hangingPunct="1">
              <a:buClr>
                <a:schemeClr val="tx1"/>
              </a:buClr>
              <a:buFont typeface="Wingdings" panose="05000000000000000000" pitchFamily="2" charset="2"/>
              <a:buChar char="Ø"/>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None/>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Char char="Ø"/>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Char char="Ø"/>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Char char="Ø"/>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Char char="Ø"/>
            </a:pPr>
            <a:r>
              <a:rPr lang="en-US" altLang="zh-CN" sz="2600" dirty="0">
                <a:solidFill>
                  <a:srgbClr val="000000"/>
                </a:solidFill>
                <a:ea typeface="宋体" panose="02010600030101010101" pitchFamily="2" charset="-122"/>
              </a:rPr>
              <a:t>Output taken differentially</a:t>
            </a:r>
            <a:endParaRPr lang="en-US" altLang="zh-CN" sz="22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None/>
            </a:pPr>
            <a:endParaRPr lang="en-US" altLang="zh-CN" sz="2200" dirty="0">
              <a:solidFill>
                <a:srgbClr val="000000"/>
              </a:solidFill>
              <a:ea typeface="宋体" panose="02010600030101010101" pitchFamily="2" charset="-122"/>
            </a:endParaRPr>
          </a:p>
          <a:p>
            <a:pPr eaLnBrk="1" hangingPunct="1">
              <a:buClr>
                <a:schemeClr val="tx1"/>
              </a:buClr>
              <a:buFontTx/>
              <a:buNone/>
            </a:pPr>
            <a:endParaRPr lang="en-US" altLang="zh-CN" sz="2000" dirty="0">
              <a:solidFill>
                <a:srgbClr val="000000"/>
              </a:solidFill>
              <a:ea typeface="宋体" panose="02010600030101010101" pitchFamily="2" charset="-122"/>
            </a:endParaRPr>
          </a:p>
        </p:txBody>
      </p:sp>
      <p:graphicFrame>
        <p:nvGraphicFramePr>
          <p:cNvPr id="52228" name="Object 9"/>
          <p:cNvGraphicFramePr>
            <a:graphicFrameLocks noChangeAspect="1"/>
          </p:cNvGraphicFramePr>
          <p:nvPr/>
        </p:nvGraphicFramePr>
        <p:xfrm>
          <a:off x="2927350" y="2420939"/>
          <a:ext cx="4033838" cy="1062037"/>
        </p:xfrm>
        <a:graphic>
          <a:graphicData uri="http://schemas.openxmlformats.org/presentationml/2006/ole">
            <mc:AlternateContent xmlns:mc="http://schemas.openxmlformats.org/markup-compatibility/2006">
              <mc:Choice xmlns:v="urn:schemas-microsoft-com:vml" Requires="v">
                <p:oleObj spid="_x0000_s19794" name="Equation" r:id="rId3" imgW="1637589" imgH="431613" progId="Equation.3">
                  <p:embed/>
                </p:oleObj>
              </mc:Choice>
              <mc:Fallback>
                <p:oleObj name="Equation" r:id="rId3" imgW="1637589"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2420939"/>
                        <a:ext cx="4033838"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10"/>
          <p:cNvGraphicFramePr>
            <a:graphicFrameLocks noChangeAspect="1"/>
          </p:cNvGraphicFramePr>
          <p:nvPr/>
        </p:nvGraphicFramePr>
        <p:xfrm>
          <a:off x="2927350" y="3573463"/>
          <a:ext cx="3887788" cy="1066800"/>
        </p:xfrm>
        <a:graphic>
          <a:graphicData uri="http://schemas.openxmlformats.org/presentationml/2006/ole">
            <mc:AlternateContent xmlns:mc="http://schemas.openxmlformats.org/markup-compatibility/2006">
              <mc:Choice xmlns:v="urn:schemas-microsoft-com:vml" Requires="v">
                <p:oleObj spid="_x0000_s19795" name="Equation" r:id="rId5" imgW="1574800" imgH="431800" progId="Equation.3">
                  <p:embed/>
                </p:oleObj>
              </mc:Choice>
              <mc:Fallback>
                <p:oleObj name="Equation" r:id="rId5" imgW="15748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350" y="3573463"/>
                        <a:ext cx="38877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11"/>
          <p:cNvGraphicFramePr>
            <a:graphicFrameLocks noChangeAspect="1"/>
          </p:cNvGraphicFramePr>
          <p:nvPr/>
        </p:nvGraphicFramePr>
        <p:xfrm>
          <a:off x="3000376" y="5013325"/>
          <a:ext cx="3744913" cy="1149350"/>
        </p:xfrm>
        <a:graphic>
          <a:graphicData uri="http://schemas.openxmlformats.org/presentationml/2006/ole">
            <mc:AlternateContent xmlns:mc="http://schemas.openxmlformats.org/markup-compatibility/2006">
              <mc:Choice xmlns:v="urn:schemas-microsoft-com:vml" Requires="v">
                <p:oleObj spid="_x0000_s19796" name="Equation" r:id="rId7" imgW="1409088" imgH="431613" progId="Equation.3">
                  <p:embed/>
                </p:oleObj>
              </mc:Choice>
              <mc:Fallback>
                <p:oleObj name="Equation" r:id="rId7" imgW="1409088"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6" y="5013325"/>
                        <a:ext cx="3744913"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7" descr="sedr42021_0709b"/>
          <p:cNvPicPr>
            <a:picLocks noChangeAspect="1" noChangeArrowheads="1"/>
          </p:cNvPicPr>
          <p:nvPr/>
        </p:nvPicPr>
        <p:blipFill>
          <a:blip r:embed="rId9">
            <a:lum bright="-6000" contrast="12000"/>
            <a:extLst>
              <a:ext uri="{28A0092B-C50C-407E-A947-70E740481C1C}">
                <a14:useLocalDpi xmlns:a14="http://schemas.microsoft.com/office/drawing/2010/main" val="0"/>
              </a:ext>
            </a:extLst>
          </a:blip>
          <a:srcRect/>
          <a:stretch>
            <a:fillRect/>
          </a:stretch>
        </p:blipFill>
        <p:spPr bwMode="auto">
          <a:xfrm>
            <a:off x="7313611" y="1644650"/>
            <a:ext cx="4687889"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406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Common-Mode Gain</a:t>
            </a:r>
          </a:p>
        </p:txBody>
      </p:sp>
      <p:sp>
        <p:nvSpPr>
          <p:cNvPr id="53251" name="Text Box 4"/>
          <p:cNvSpPr txBox="1">
            <a:spLocks noChangeArrowheads="1"/>
          </p:cNvSpPr>
          <p:nvPr/>
        </p:nvSpPr>
        <p:spPr bwMode="auto">
          <a:xfrm>
            <a:off x="6383338" y="3213101"/>
            <a:ext cx="3733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ea typeface="宋体" panose="02010600030101010101" pitchFamily="2" charset="-122"/>
              </a:rPr>
              <a:t>The MOS differential amplifier with a common-mode input signal </a:t>
            </a:r>
            <a:r>
              <a:rPr lang="en-US" altLang="en-US" sz="2400" i="1">
                <a:latin typeface="New Baskerville" pitchFamily="18" charset="0"/>
                <a:ea typeface="宋体" panose="02010600030101010101" pitchFamily="2" charset="-122"/>
              </a:rPr>
              <a:t>v</a:t>
            </a:r>
            <a:r>
              <a:rPr lang="en-US" altLang="en-US" sz="2400" i="1" baseline="-25000">
                <a:latin typeface="Times New Roman" panose="02020603050405020304" pitchFamily="18" charset="0"/>
                <a:ea typeface="宋体" panose="02010600030101010101" pitchFamily="2" charset="-122"/>
              </a:rPr>
              <a:t>icm</a:t>
            </a:r>
            <a:r>
              <a:rPr lang="en-US" altLang="en-US" sz="2400">
                <a:latin typeface="Times New Roman" panose="02020603050405020304" pitchFamily="18" charset="0"/>
                <a:ea typeface="宋体" panose="02010600030101010101" pitchFamily="2" charset="-122"/>
              </a:rPr>
              <a:t>.</a:t>
            </a:r>
            <a:r>
              <a:rPr lang="en-US" altLang="en-US" sz="1100">
                <a:latin typeface="Times New Roman" panose="02020603050405020304" pitchFamily="18" charset="0"/>
                <a:ea typeface="宋体" panose="02010600030101010101" pitchFamily="2" charset="-122"/>
              </a:rPr>
              <a:t> </a:t>
            </a:r>
          </a:p>
        </p:txBody>
      </p:sp>
      <p:pic>
        <p:nvPicPr>
          <p:cNvPr id="53252" name="Picture 5" descr="sedr42021_0710a"/>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2406650" y="1268414"/>
            <a:ext cx="372745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474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Common-Mode Gain</a:t>
            </a:r>
          </a:p>
        </p:txBody>
      </p:sp>
      <p:sp>
        <p:nvSpPr>
          <p:cNvPr id="54275" name="Text Box 4"/>
          <p:cNvSpPr txBox="1">
            <a:spLocks noChangeArrowheads="1"/>
          </p:cNvSpPr>
          <p:nvPr/>
        </p:nvSpPr>
        <p:spPr bwMode="auto">
          <a:xfrm>
            <a:off x="2057400" y="5546726"/>
            <a:ext cx="8458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Ø"/>
            </a:pPr>
            <a:r>
              <a:rPr lang="en-US" altLang="en-US" sz="2000" dirty="0">
                <a:latin typeface="Times New Roman" panose="02020603050405020304" pitchFamily="18" charset="0"/>
                <a:ea typeface="宋体" panose="02010600030101010101" pitchFamily="2" charset="-122"/>
              </a:rPr>
              <a:t>Equivalent circuit for determining the common-mode gain (with </a:t>
            </a:r>
            <a:r>
              <a:rPr lang="en-US" altLang="en-US" sz="2000" i="1" dirty="0" err="1">
                <a:latin typeface="Times New Roman" panose="02020603050405020304" pitchFamily="18" charset="0"/>
                <a:ea typeface="宋体" panose="02010600030101010101" pitchFamily="2" charset="-122"/>
              </a:rPr>
              <a:t>r</a:t>
            </a:r>
            <a:r>
              <a:rPr lang="en-US" altLang="en-US" sz="2000" i="1" baseline="-25000" dirty="0" err="1">
                <a:latin typeface="Times New Roman" panose="02020603050405020304" pitchFamily="18" charset="0"/>
                <a:ea typeface="宋体" panose="02010600030101010101" pitchFamily="2" charset="-122"/>
              </a:rPr>
              <a:t>o</a:t>
            </a:r>
            <a:r>
              <a:rPr lang="en-US" altLang="en-US" sz="2000" dirty="0">
                <a:latin typeface="Times New Roman" panose="02020603050405020304" pitchFamily="18" charset="0"/>
                <a:ea typeface="宋体" panose="02010600030101010101" pitchFamily="2" charset="-122"/>
              </a:rPr>
              <a:t> ignored).</a:t>
            </a:r>
          </a:p>
          <a:p>
            <a:pPr eaLnBrk="1" hangingPunct="1">
              <a:spcBef>
                <a:spcPct val="50000"/>
              </a:spcBef>
              <a:buFont typeface="Wingdings" panose="05000000000000000000" pitchFamily="2" charset="2"/>
              <a:buChar char="Ø"/>
            </a:pPr>
            <a:r>
              <a:rPr lang="en-US" altLang="en-US" sz="2000" dirty="0">
                <a:latin typeface="Times New Roman" panose="02020603050405020304" pitchFamily="18" charset="0"/>
                <a:ea typeface="宋体" panose="02010600030101010101" pitchFamily="2" charset="-122"/>
              </a:rPr>
              <a:t>Each half of the circuit is known as the “common-mode </a:t>
            </a:r>
            <a:r>
              <a:rPr lang="en-US" altLang="en-US" sz="2000" dirty="0">
                <a:solidFill>
                  <a:srgbClr val="FF0000"/>
                </a:solidFill>
                <a:latin typeface="Times New Roman" panose="02020603050405020304" pitchFamily="18" charset="0"/>
                <a:ea typeface="宋体" panose="02010600030101010101" pitchFamily="2" charset="-122"/>
              </a:rPr>
              <a:t>half-circuit</a:t>
            </a:r>
            <a:r>
              <a:rPr lang="en-US" altLang="en-US" sz="2000" dirty="0">
                <a:latin typeface="Times New Roman" panose="02020603050405020304" pitchFamily="18" charset="0"/>
                <a:ea typeface="宋体" panose="02010600030101010101" pitchFamily="2" charset="-122"/>
              </a:rPr>
              <a:t>.”</a:t>
            </a:r>
          </a:p>
        </p:txBody>
      </p:sp>
      <p:pic>
        <p:nvPicPr>
          <p:cNvPr id="54276" name="Picture 5" descr="sedr42021_0710b"/>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3422651" y="1557339"/>
            <a:ext cx="420846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885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a:noFill/>
        </p:spPr>
        <p:txBody>
          <a:bodyPr/>
          <a:lstStyle/>
          <a:p>
            <a:pPr eaLnBrk="1" hangingPunct="1"/>
            <a:r>
              <a:rPr lang="en-US" altLang="en-US" sz="4000"/>
              <a:t>Operation with a Common –Mode Input Voltage</a:t>
            </a:r>
          </a:p>
        </p:txBody>
      </p:sp>
      <p:sp>
        <p:nvSpPr>
          <p:cNvPr id="34819" name="Rectangle 3"/>
          <p:cNvSpPr>
            <a:spLocks noChangeArrowheads="1"/>
          </p:cNvSpPr>
          <p:nvPr/>
        </p:nvSpPr>
        <p:spPr bwMode="auto">
          <a:xfrm>
            <a:off x="133350" y="1690688"/>
            <a:ext cx="8763000" cy="4800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800" dirty="0"/>
              <a:t>Consider case when </a:t>
            </a:r>
            <a:r>
              <a:rPr lang="en-US" altLang="en-US" sz="2800" dirty="0">
                <a:solidFill>
                  <a:srgbClr val="FF0000"/>
                </a:solidFill>
              </a:rPr>
              <a:t>two gate terminals are joined</a:t>
            </a:r>
            <a:r>
              <a:rPr lang="en-US" altLang="en-US" sz="2800" dirty="0"/>
              <a:t> together.</a:t>
            </a:r>
          </a:p>
          <a:p>
            <a:pPr lvl="1" eaLnBrk="1" hangingPunct="1"/>
            <a:r>
              <a:rPr lang="en-US" altLang="en-US" sz="2400" dirty="0"/>
              <a:t>Connected to a </a:t>
            </a:r>
            <a:r>
              <a:rPr lang="en-US" altLang="en-US" sz="2400" b="1" dirty="0">
                <a:solidFill>
                  <a:srgbClr val="3333FF"/>
                </a:solidFill>
              </a:rPr>
              <a:t>common-mode voltage</a:t>
            </a:r>
            <a:r>
              <a:rPr lang="en-US" altLang="en-US" sz="2400" dirty="0"/>
              <a:t> (</a:t>
            </a:r>
            <a:r>
              <a:rPr lang="en-US" altLang="en-US" sz="2400" i="1" dirty="0"/>
              <a:t>V</a:t>
            </a:r>
            <a:r>
              <a:rPr lang="en-US" altLang="en-US" sz="2400" i="1" baseline="-25000" dirty="0"/>
              <a:t>CM</a:t>
            </a:r>
            <a:r>
              <a:rPr lang="en-US" altLang="en-US" sz="2400" dirty="0"/>
              <a:t>).</a:t>
            </a:r>
          </a:p>
          <a:p>
            <a:pPr lvl="1" eaLnBrk="1" hangingPunct="1"/>
            <a:r>
              <a:rPr lang="en-US" altLang="en-US" sz="2400" i="1" dirty="0"/>
              <a:t>v</a:t>
            </a:r>
            <a:r>
              <a:rPr lang="en-US" altLang="en-US" sz="2400" i="1" baseline="-25000" dirty="0"/>
              <a:t>G</a:t>
            </a:r>
            <a:r>
              <a:rPr lang="en-US" altLang="en-US" sz="2400" baseline="-25000" dirty="0"/>
              <a:t>1</a:t>
            </a:r>
            <a:r>
              <a:rPr lang="en-US" altLang="en-US" sz="2400" dirty="0"/>
              <a:t> = </a:t>
            </a:r>
            <a:r>
              <a:rPr lang="en-US" altLang="en-US" sz="2400" i="1" dirty="0"/>
              <a:t>v</a:t>
            </a:r>
            <a:r>
              <a:rPr lang="en-US" altLang="en-US" sz="2400" i="1" baseline="-25000" dirty="0"/>
              <a:t>G</a:t>
            </a:r>
            <a:r>
              <a:rPr lang="en-US" altLang="en-US" sz="2400" baseline="-25000" dirty="0"/>
              <a:t>2</a:t>
            </a:r>
            <a:r>
              <a:rPr lang="en-US" altLang="en-US" sz="2400" dirty="0"/>
              <a:t> = </a:t>
            </a:r>
            <a:r>
              <a:rPr lang="en-US" altLang="en-US" sz="2400" i="1" dirty="0"/>
              <a:t>V</a:t>
            </a:r>
            <a:r>
              <a:rPr lang="en-US" altLang="en-US" sz="2400" i="1" baseline="-25000" dirty="0"/>
              <a:t>CM</a:t>
            </a:r>
            <a:endParaRPr lang="en-US" altLang="en-US" sz="2400" dirty="0"/>
          </a:p>
          <a:p>
            <a:pPr eaLnBrk="1" hangingPunct="1"/>
            <a:r>
              <a:rPr lang="en-US" altLang="en-US" sz="2800" i="1" dirty="0"/>
              <a:t>Q</a:t>
            </a:r>
            <a:r>
              <a:rPr lang="en-US" altLang="en-US" sz="2800" baseline="-25000" dirty="0"/>
              <a:t>1</a:t>
            </a:r>
            <a:r>
              <a:rPr lang="en-US" altLang="en-US" sz="2800" dirty="0"/>
              <a:t> and </a:t>
            </a:r>
            <a:r>
              <a:rPr lang="en-US" altLang="en-US" sz="2800" i="1" dirty="0"/>
              <a:t>Q</a:t>
            </a:r>
            <a:r>
              <a:rPr lang="en-US" altLang="en-US" sz="2800" baseline="-25000" dirty="0"/>
              <a:t>2 </a:t>
            </a:r>
            <a:r>
              <a:rPr lang="en-US" altLang="en-US" sz="2800" dirty="0"/>
              <a:t>are matched.</a:t>
            </a:r>
          </a:p>
          <a:p>
            <a:pPr eaLnBrk="1" hangingPunct="1"/>
            <a:r>
              <a:rPr lang="en-US" altLang="en-US" sz="2800" dirty="0">
                <a:solidFill>
                  <a:srgbClr val="FF0000"/>
                </a:solidFill>
              </a:rPr>
              <a:t>Current </a:t>
            </a:r>
            <a:r>
              <a:rPr lang="en-US" altLang="en-US" sz="2800" i="1" dirty="0">
                <a:solidFill>
                  <a:srgbClr val="FF0000"/>
                </a:solidFill>
              </a:rPr>
              <a:t>I</a:t>
            </a:r>
            <a:r>
              <a:rPr lang="en-US" altLang="en-US" sz="2800" dirty="0">
                <a:solidFill>
                  <a:srgbClr val="FF0000"/>
                </a:solidFill>
              </a:rPr>
              <a:t> will divide equally</a:t>
            </a:r>
            <a:r>
              <a:rPr lang="en-US" altLang="en-US" sz="2800" dirty="0"/>
              <a:t> between the two transistors.  </a:t>
            </a:r>
          </a:p>
          <a:p>
            <a:pPr lvl="1" eaLnBrk="1" hangingPunct="1"/>
            <a:r>
              <a:rPr lang="en-US" altLang="en-US" sz="2400" i="1" dirty="0"/>
              <a:t>I</a:t>
            </a:r>
            <a:r>
              <a:rPr lang="en-US" altLang="en-US" sz="2400" i="1" baseline="-25000" dirty="0"/>
              <a:t>D</a:t>
            </a:r>
            <a:r>
              <a:rPr lang="en-US" altLang="en-US" sz="2400" baseline="-25000" dirty="0"/>
              <a:t>1</a:t>
            </a:r>
            <a:r>
              <a:rPr lang="en-US" altLang="en-US" sz="2400" dirty="0"/>
              <a:t> = </a:t>
            </a:r>
            <a:r>
              <a:rPr lang="en-US" altLang="en-US" sz="2400" i="1" dirty="0"/>
              <a:t>I</a:t>
            </a:r>
            <a:r>
              <a:rPr lang="en-US" altLang="en-US" sz="2400" i="1" baseline="-25000" dirty="0"/>
              <a:t>D</a:t>
            </a:r>
            <a:r>
              <a:rPr lang="en-US" altLang="en-US" sz="2400" baseline="-25000" dirty="0"/>
              <a:t>2</a:t>
            </a:r>
            <a:r>
              <a:rPr lang="en-US" altLang="en-US" sz="2400" dirty="0"/>
              <a:t> = </a:t>
            </a:r>
            <a:r>
              <a:rPr lang="en-US" altLang="en-US" sz="2400" i="1" dirty="0"/>
              <a:t>I</a:t>
            </a:r>
            <a:r>
              <a:rPr lang="en-US" altLang="en-US" sz="2400" dirty="0"/>
              <a:t>/2, </a:t>
            </a:r>
            <a:r>
              <a:rPr lang="en-US" altLang="en-US" sz="2400" i="1" dirty="0"/>
              <a:t>V</a:t>
            </a:r>
            <a:r>
              <a:rPr lang="en-US" altLang="en-US" sz="2400" i="1" baseline="-25000" dirty="0"/>
              <a:t>S</a:t>
            </a:r>
            <a:r>
              <a:rPr lang="en-US" altLang="en-US" sz="2400" dirty="0"/>
              <a:t> = </a:t>
            </a:r>
            <a:r>
              <a:rPr lang="en-US" altLang="en-US" sz="2400" i="1" dirty="0"/>
              <a:t>V</a:t>
            </a:r>
            <a:r>
              <a:rPr lang="en-US" altLang="en-US" sz="2400" i="1" baseline="-25000" dirty="0"/>
              <a:t>CM</a:t>
            </a:r>
            <a:r>
              <a:rPr lang="en-US" altLang="en-US" sz="2400" dirty="0"/>
              <a:t> – </a:t>
            </a:r>
            <a:r>
              <a:rPr lang="en-US" altLang="en-US" sz="2400" i="1" dirty="0"/>
              <a:t>V</a:t>
            </a:r>
            <a:r>
              <a:rPr lang="en-US" altLang="en-US" sz="2400" i="1" baseline="-25000" dirty="0"/>
              <a:t>GS</a:t>
            </a:r>
          </a:p>
          <a:p>
            <a:pPr lvl="2" eaLnBrk="1" hangingPunct="1"/>
            <a:r>
              <a:rPr lang="en-US" altLang="en-US" dirty="0"/>
              <a:t>where </a:t>
            </a:r>
            <a:r>
              <a:rPr lang="en-US" altLang="en-US" i="1" dirty="0"/>
              <a:t>V</a:t>
            </a:r>
            <a:r>
              <a:rPr lang="en-US" altLang="en-US" i="1" baseline="-25000" dirty="0"/>
              <a:t>GS</a:t>
            </a:r>
            <a:r>
              <a:rPr lang="en-US" altLang="en-US" dirty="0"/>
              <a:t> is the </a:t>
            </a:r>
            <a:r>
              <a:rPr lang="en-US" altLang="en-US" b="1" dirty="0">
                <a:solidFill>
                  <a:srgbClr val="3333FF"/>
                </a:solidFill>
              </a:rPr>
              <a:t>gate-to-source voltage</a:t>
            </a:r>
            <a:r>
              <a:rPr lang="en-US" altLang="en-US" dirty="0">
                <a:solidFill>
                  <a:srgbClr val="3333FF"/>
                </a:solidFill>
              </a:rPr>
              <a:t>.</a:t>
            </a:r>
          </a:p>
        </p:txBody>
      </p:sp>
      <p:pic>
        <p:nvPicPr>
          <p:cNvPr id="4" name="Picture 4" descr="sedr42021_0702"/>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a:stretch>
            <a:fillRect/>
          </a:stretch>
        </p:blipFill>
        <p:spPr bwMode="auto">
          <a:xfrm>
            <a:off x="7806690" y="2194560"/>
            <a:ext cx="4385310" cy="466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8149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80143" y="30571"/>
            <a:ext cx="5402943" cy="678060"/>
          </a:xfrm>
        </p:spPr>
        <p:txBody>
          <a:bodyPr>
            <a:normAutofit fontScale="90000"/>
          </a:bodyPr>
          <a:lstStyle/>
          <a:p>
            <a:pPr eaLnBrk="1" hangingPunct="1"/>
            <a:r>
              <a:rPr lang="en-US" altLang="en-US" dirty="0" smtClean="0"/>
              <a:t>Common-Mode Gain</a:t>
            </a:r>
          </a:p>
        </p:txBody>
      </p:sp>
      <p:sp>
        <p:nvSpPr>
          <p:cNvPr id="55299" name="Rectangle 7"/>
          <p:cNvSpPr>
            <a:spLocks noGrp="1" noChangeArrowheads="1"/>
          </p:cNvSpPr>
          <p:nvPr>
            <p:ph type="body" idx="1"/>
          </p:nvPr>
        </p:nvSpPr>
        <p:spPr>
          <a:xfrm>
            <a:off x="305616" y="737660"/>
            <a:ext cx="7772400" cy="4114800"/>
          </a:xfrm>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chemeClr val="tx1"/>
              </a:buClr>
            </a:pPr>
            <a:r>
              <a:rPr lang="en-US" altLang="zh-CN" dirty="0">
                <a:solidFill>
                  <a:srgbClr val="000000"/>
                </a:solidFill>
                <a:ea typeface="宋体" panose="02010600030101010101" pitchFamily="2" charset="-122"/>
              </a:rPr>
              <a:t>Common-mode gain</a:t>
            </a:r>
          </a:p>
          <a:p>
            <a:pPr lvl="1" eaLnBrk="1" hangingPunct="1">
              <a:buClr>
                <a:schemeClr val="tx1"/>
              </a:buClr>
              <a:buFont typeface="Wingdings" panose="05000000000000000000" pitchFamily="2" charset="2"/>
              <a:buChar char="Ø"/>
            </a:pPr>
            <a:r>
              <a:rPr lang="en-US" altLang="zh-CN" sz="2600" dirty="0">
                <a:solidFill>
                  <a:srgbClr val="000000"/>
                </a:solidFill>
                <a:ea typeface="宋体" panose="02010600030101010101" pitchFamily="2" charset="-122"/>
              </a:rPr>
              <a:t>Output taken single-ended</a:t>
            </a:r>
          </a:p>
          <a:p>
            <a:pPr lvl="1" eaLnBrk="1" hangingPunct="1">
              <a:buClr>
                <a:schemeClr val="tx1"/>
              </a:buClr>
              <a:buFont typeface="Wingdings" panose="05000000000000000000" pitchFamily="2" charset="2"/>
              <a:buChar char="Ø"/>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None/>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Char char="Ø"/>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Char char="Ø"/>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Char char="Ø"/>
            </a:pPr>
            <a:r>
              <a:rPr lang="en-US" altLang="zh-CN" sz="2600" dirty="0">
                <a:solidFill>
                  <a:srgbClr val="000000"/>
                </a:solidFill>
                <a:ea typeface="宋体" panose="02010600030101010101" pitchFamily="2" charset="-122"/>
              </a:rPr>
              <a:t>Output taken differentially</a:t>
            </a:r>
          </a:p>
          <a:p>
            <a:pPr lvl="1" eaLnBrk="1" hangingPunct="1">
              <a:buClr>
                <a:schemeClr val="tx1"/>
              </a:buClr>
              <a:buFont typeface="Wingdings" panose="05000000000000000000" pitchFamily="2" charset="2"/>
              <a:buChar char="Ø"/>
            </a:pPr>
            <a:endParaRPr lang="en-US" altLang="zh-CN" sz="26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Char char="Ø"/>
            </a:pPr>
            <a:endParaRPr lang="en-US" altLang="zh-CN" sz="22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None/>
            </a:pPr>
            <a:endParaRPr lang="en-US" altLang="zh-CN" sz="2200" dirty="0">
              <a:solidFill>
                <a:srgbClr val="000000"/>
              </a:solidFill>
              <a:ea typeface="宋体" panose="02010600030101010101" pitchFamily="2" charset="-122"/>
            </a:endParaRPr>
          </a:p>
          <a:p>
            <a:pPr lvl="1" eaLnBrk="1" hangingPunct="1">
              <a:buClr>
                <a:schemeClr val="tx1"/>
              </a:buClr>
              <a:buFont typeface="Wingdings" panose="05000000000000000000" pitchFamily="2" charset="2"/>
              <a:buNone/>
            </a:pPr>
            <a:endParaRPr lang="en-US" altLang="zh-CN" sz="2200" dirty="0">
              <a:solidFill>
                <a:srgbClr val="000000"/>
              </a:solidFill>
              <a:ea typeface="宋体" panose="02010600030101010101" pitchFamily="2" charset="-122"/>
            </a:endParaRPr>
          </a:p>
          <a:p>
            <a:pPr eaLnBrk="1" hangingPunct="1">
              <a:buClr>
                <a:schemeClr val="tx1"/>
              </a:buClr>
              <a:buFontTx/>
              <a:buNone/>
            </a:pPr>
            <a:endParaRPr lang="en-US" altLang="zh-CN" sz="2000" dirty="0">
              <a:solidFill>
                <a:srgbClr val="000000"/>
              </a:solidFill>
              <a:ea typeface="宋体" panose="02010600030101010101" pitchFamily="2" charset="-122"/>
            </a:endParaRPr>
          </a:p>
        </p:txBody>
      </p:sp>
      <p:graphicFrame>
        <p:nvGraphicFramePr>
          <p:cNvPr id="55300" name="Object 8"/>
          <p:cNvGraphicFramePr>
            <a:graphicFrameLocks noChangeAspect="1"/>
          </p:cNvGraphicFramePr>
          <p:nvPr>
            <p:extLst>
              <p:ext uri="{D42A27DB-BD31-4B8C-83A1-F6EECF244321}">
                <p14:modId xmlns:p14="http://schemas.microsoft.com/office/powerpoint/2010/main" val="626881613"/>
              </p:ext>
            </p:extLst>
          </p:nvPr>
        </p:nvGraphicFramePr>
        <p:xfrm>
          <a:off x="873691" y="1790670"/>
          <a:ext cx="6624638" cy="1409700"/>
        </p:xfrm>
        <a:graphic>
          <a:graphicData uri="http://schemas.openxmlformats.org/presentationml/2006/ole">
            <mc:AlternateContent xmlns:mc="http://schemas.openxmlformats.org/markup-compatibility/2006">
              <mc:Choice xmlns:v="urn:schemas-microsoft-com:vml" Requires="v">
                <p:oleObj spid="_x0000_s20706" name="Equation" r:id="rId3" imgW="2921000" imgH="622300" progId="Equation.3">
                  <p:embed/>
                </p:oleObj>
              </mc:Choice>
              <mc:Fallback>
                <p:oleObj name="Equation" r:id="rId3" imgW="2921000" imgH="622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691" y="1790670"/>
                        <a:ext cx="6624638"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9"/>
          <p:cNvGraphicFramePr>
            <a:graphicFrameLocks noChangeAspect="1"/>
          </p:cNvGraphicFramePr>
          <p:nvPr>
            <p:extLst>
              <p:ext uri="{D42A27DB-BD31-4B8C-83A1-F6EECF244321}">
                <p14:modId xmlns:p14="http://schemas.microsoft.com/office/powerpoint/2010/main" val="2415108568"/>
              </p:ext>
            </p:extLst>
          </p:nvPr>
        </p:nvGraphicFramePr>
        <p:xfrm>
          <a:off x="1460931" y="3880227"/>
          <a:ext cx="2438400" cy="919163"/>
        </p:xfrm>
        <a:graphic>
          <a:graphicData uri="http://schemas.openxmlformats.org/presentationml/2006/ole">
            <mc:AlternateContent xmlns:mc="http://schemas.openxmlformats.org/markup-compatibility/2006">
              <mc:Choice xmlns:v="urn:schemas-microsoft-com:vml" Requires="v">
                <p:oleObj spid="_x0000_s20707" name="Equation" r:id="rId5" imgW="1143000" imgH="431800" progId="Equation.3">
                  <p:embed/>
                </p:oleObj>
              </mc:Choice>
              <mc:Fallback>
                <p:oleObj name="Equation" r:id="rId5" imgW="1143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931" y="3880227"/>
                        <a:ext cx="2438400"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Oval 1"/>
          <p:cNvSpPr/>
          <p:nvPr/>
        </p:nvSpPr>
        <p:spPr>
          <a:xfrm>
            <a:off x="5027204" y="1761641"/>
            <a:ext cx="720090" cy="513715"/>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63992" y="2275356"/>
            <a:ext cx="2046514" cy="1082675"/>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027204" y="971083"/>
            <a:ext cx="3531961" cy="400110"/>
          </a:xfrm>
          <a:prstGeom prst="rect">
            <a:avLst/>
          </a:prstGeom>
          <a:noFill/>
        </p:spPr>
        <p:txBody>
          <a:bodyPr wrap="square" rtlCol="0">
            <a:spAutoFit/>
          </a:bodyPr>
          <a:lstStyle/>
          <a:p>
            <a:r>
              <a:rPr lang="en-US" sz="2000" dirty="0" smtClean="0">
                <a:solidFill>
                  <a:srgbClr val="FF0000"/>
                </a:solidFill>
              </a:rPr>
              <a:t>Total resistance in Drain circuit</a:t>
            </a:r>
            <a:endParaRPr lang="en-US" sz="2000" dirty="0">
              <a:solidFill>
                <a:srgbClr val="FF0000"/>
              </a:solidFill>
            </a:endParaRPr>
          </a:p>
        </p:txBody>
      </p:sp>
      <p:sp>
        <p:nvSpPr>
          <p:cNvPr id="10" name="TextBox 9"/>
          <p:cNvSpPr txBox="1"/>
          <p:nvPr/>
        </p:nvSpPr>
        <p:spPr>
          <a:xfrm>
            <a:off x="4869418" y="3757827"/>
            <a:ext cx="2628912" cy="707886"/>
          </a:xfrm>
          <a:prstGeom prst="rect">
            <a:avLst/>
          </a:prstGeom>
          <a:noFill/>
        </p:spPr>
        <p:txBody>
          <a:bodyPr wrap="square" rtlCol="0">
            <a:spAutoFit/>
          </a:bodyPr>
          <a:lstStyle/>
          <a:p>
            <a:r>
              <a:rPr lang="en-US" sz="2000" dirty="0" smtClean="0">
                <a:solidFill>
                  <a:srgbClr val="FF0000"/>
                </a:solidFill>
              </a:rPr>
              <a:t>Total resistance in Source circuit</a:t>
            </a:r>
            <a:endParaRPr lang="en-US" sz="2000" dirty="0">
              <a:solidFill>
                <a:srgbClr val="FF0000"/>
              </a:solidFill>
            </a:endParaRPr>
          </a:p>
        </p:txBody>
      </p:sp>
      <p:cxnSp>
        <p:nvCxnSpPr>
          <p:cNvPr id="5" name="Straight Arrow Connector 4"/>
          <p:cNvCxnSpPr/>
          <p:nvPr/>
        </p:nvCxnSpPr>
        <p:spPr>
          <a:xfrm flipH="1">
            <a:off x="5842454" y="1444414"/>
            <a:ext cx="430643" cy="424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6093075" y="3273591"/>
            <a:ext cx="180022" cy="44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5" descr="sedr42021_0710b"/>
          <p:cNvPicPr>
            <a:picLocks noChangeAspect="1" noChangeArrowheads="1"/>
          </p:cNvPicPr>
          <p:nvPr/>
        </p:nvPicPr>
        <p:blipFill>
          <a:blip r:embed="rId7">
            <a:lum bright="-6000" contrast="12000"/>
            <a:extLst>
              <a:ext uri="{28A0092B-C50C-407E-A947-70E740481C1C}">
                <a14:useLocalDpi xmlns:a14="http://schemas.microsoft.com/office/drawing/2010/main" val="0"/>
              </a:ext>
            </a:extLst>
          </a:blip>
          <a:srcRect/>
          <a:stretch>
            <a:fillRect/>
          </a:stretch>
        </p:blipFill>
        <p:spPr bwMode="auto">
          <a:xfrm>
            <a:off x="7389632" y="2314060"/>
            <a:ext cx="4208463"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240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Common-Mode Rejection Ratio</a:t>
            </a:r>
          </a:p>
        </p:txBody>
      </p:sp>
      <p:sp>
        <p:nvSpPr>
          <p:cNvPr id="56323" name="Rectangle 7"/>
          <p:cNvSpPr>
            <a:spLocks noGrp="1" noChangeArrowheads="1"/>
          </p:cNvSpPr>
          <p:nvPr>
            <p:ph type="body" idx="1"/>
          </p:nvPr>
        </p:nvSpPr>
        <p:spPr>
          <a:xfrm>
            <a:off x="1981200" y="1447800"/>
            <a:ext cx="8382000" cy="4114800"/>
          </a:xfrm>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lnSpc>
                <a:spcPct val="90000"/>
              </a:lnSpc>
              <a:buClr>
                <a:schemeClr val="tx1"/>
              </a:buClr>
            </a:pPr>
            <a:r>
              <a:rPr lang="en-US" altLang="zh-CN">
                <a:solidFill>
                  <a:srgbClr val="000000"/>
                </a:solidFill>
                <a:ea typeface="宋体" panose="02010600030101010101" pitchFamily="2" charset="-122"/>
              </a:rPr>
              <a:t>Common-mode rejection ratio(CMRR)</a:t>
            </a:r>
          </a:p>
          <a:p>
            <a:pPr lvl="1" eaLnBrk="1" hangingPunct="1">
              <a:lnSpc>
                <a:spcPct val="90000"/>
              </a:lnSpc>
              <a:buClr>
                <a:schemeClr val="tx1"/>
              </a:buClr>
              <a:buFont typeface="Wingdings" panose="05000000000000000000" pitchFamily="2" charset="2"/>
              <a:buChar char="Ø"/>
            </a:pPr>
            <a:r>
              <a:rPr lang="en-US" altLang="zh-CN" sz="2200">
                <a:solidFill>
                  <a:srgbClr val="000000"/>
                </a:solidFill>
                <a:ea typeface="宋体" panose="02010600030101010101" pitchFamily="2" charset="-122"/>
              </a:rPr>
              <a:t>Output taken single-ended</a:t>
            </a: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None/>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r>
              <a:rPr lang="en-US" altLang="zh-CN" sz="2200">
                <a:solidFill>
                  <a:srgbClr val="000000"/>
                </a:solidFill>
                <a:ea typeface="宋体" panose="02010600030101010101" pitchFamily="2" charset="-122"/>
              </a:rPr>
              <a:t>Output taken differentially</a:t>
            </a: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Char char="Ø"/>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None/>
            </a:pPr>
            <a:endParaRPr lang="en-US" altLang="zh-CN" sz="2200">
              <a:solidFill>
                <a:srgbClr val="000000"/>
              </a:solidFill>
              <a:ea typeface="宋体" panose="02010600030101010101" pitchFamily="2" charset="-122"/>
            </a:endParaRPr>
          </a:p>
          <a:p>
            <a:pPr lvl="1" eaLnBrk="1" hangingPunct="1">
              <a:lnSpc>
                <a:spcPct val="90000"/>
              </a:lnSpc>
              <a:buClr>
                <a:schemeClr val="tx1"/>
              </a:buClr>
              <a:buFont typeface="Wingdings" panose="05000000000000000000" pitchFamily="2" charset="2"/>
              <a:buNone/>
            </a:pPr>
            <a:r>
              <a:rPr lang="en-US" altLang="zh-CN" i="1">
                <a:solidFill>
                  <a:srgbClr val="800000"/>
                </a:solidFill>
                <a:ea typeface="宋体" panose="02010600030101010101" pitchFamily="2" charset="-122"/>
              </a:rPr>
              <a:t>This is true only when the circuit is perfectly matched.</a:t>
            </a:r>
            <a:endParaRPr lang="en-US" altLang="zh-CN" sz="2000" i="1">
              <a:solidFill>
                <a:srgbClr val="800000"/>
              </a:solidFill>
              <a:ea typeface="宋体" panose="02010600030101010101" pitchFamily="2" charset="-122"/>
            </a:endParaRPr>
          </a:p>
        </p:txBody>
      </p:sp>
      <p:graphicFrame>
        <p:nvGraphicFramePr>
          <p:cNvPr id="56324" name="Object 8"/>
          <p:cNvGraphicFramePr>
            <a:graphicFrameLocks noChangeAspect="1"/>
          </p:cNvGraphicFramePr>
          <p:nvPr/>
        </p:nvGraphicFramePr>
        <p:xfrm>
          <a:off x="4343400" y="4191001"/>
          <a:ext cx="1905000" cy="466725"/>
        </p:xfrm>
        <a:graphic>
          <a:graphicData uri="http://schemas.openxmlformats.org/presentationml/2006/ole">
            <mc:AlternateContent xmlns:mc="http://schemas.openxmlformats.org/markup-compatibility/2006">
              <mc:Choice xmlns:v="urn:schemas-microsoft-com:vml" Requires="v">
                <p:oleObj spid="_x0000_s21728" name="Equation" r:id="rId3" imgW="723272" imgH="177646" progId="Equation.3">
                  <p:embed/>
                </p:oleObj>
              </mc:Choice>
              <mc:Fallback>
                <p:oleObj name="Equation" r:id="rId3" imgW="723272"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191001"/>
                        <a:ext cx="19050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9"/>
          <p:cNvGraphicFramePr>
            <a:graphicFrameLocks noChangeAspect="1"/>
          </p:cNvGraphicFramePr>
          <p:nvPr/>
        </p:nvGraphicFramePr>
        <p:xfrm>
          <a:off x="4114800" y="2362200"/>
          <a:ext cx="3962400" cy="1003300"/>
        </p:xfrm>
        <a:graphic>
          <a:graphicData uri="http://schemas.openxmlformats.org/presentationml/2006/ole">
            <mc:AlternateContent xmlns:mc="http://schemas.openxmlformats.org/markup-compatibility/2006">
              <mc:Choice xmlns:v="urn:schemas-microsoft-com:vml" Requires="v">
                <p:oleObj spid="_x0000_s21729" name="Equation" r:id="rId5" imgW="1905000" imgH="482600" progId="Equation.3">
                  <p:embed/>
                </p:oleObj>
              </mc:Choice>
              <mc:Fallback>
                <p:oleObj name="Equation" r:id="rId5" imgW="19050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362200"/>
                        <a:ext cx="39624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09062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981200" y="260350"/>
            <a:ext cx="8229600" cy="1143000"/>
          </a:xfrm>
        </p:spPr>
        <p:txBody>
          <a:bodyPr/>
          <a:lstStyle/>
          <a:p>
            <a:pPr eaLnBrk="1" hangingPunct="1"/>
            <a:r>
              <a:rPr lang="en-US" altLang="zh-CN" sz="4100">
                <a:latin typeface="Times New Roman" panose="02020603050405020304" pitchFamily="18" charset="0"/>
                <a:ea typeface="宋体" panose="02010600030101010101" pitchFamily="2" charset="-122"/>
              </a:rPr>
              <a:t>Biasing in Integrated Circuits</a:t>
            </a:r>
            <a:endParaRPr lang="en-US" altLang="en-US" sz="4100">
              <a:latin typeface="Times New Roman" panose="02020603050405020304" pitchFamily="18" charset="0"/>
            </a:endParaRPr>
          </a:p>
        </p:txBody>
      </p:sp>
      <p:sp>
        <p:nvSpPr>
          <p:cNvPr id="57347" name="Rectangle 4"/>
          <p:cNvSpPr>
            <a:spLocks noGrp="1" noChangeArrowheads="1"/>
          </p:cNvSpPr>
          <p:nvPr>
            <p:ph type="body" idx="1"/>
          </p:nvPr>
        </p:nvSpPr>
        <p:spPr>
          <a:xfrm>
            <a:off x="2209800" y="1828800"/>
            <a:ext cx="7772400" cy="4114800"/>
          </a:xfrm>
        </p:spPr>
        <p:txBody>
          <a:bodyPr/>
          <a:lstStyle/>
          <a:p>
            <a:pPr eaLnBrk="1" hangingPunct="1"/>
            <a:r>
              <a:rPr lang="en-US" altLang="zh-CN">
                <a:ea typeface="宋体" panose="02010600030101010101" pitchFamily="2" charset="-122"/>
              </a:rPr>
              <a:t>Strive to realize as many of the functions required as possible using MOS transistors only.</a:t>
            </a:r>
            <a:r>
              <a:rPr lang="en-US" altLang="zh-CN" smtClean="0">
                <a:ea typeface="宋体" panose="02010600030101010101" pitchFamily="2" charset="-122"/>
              </a:rPr>
              <a:t> </a:t>
            </a:r>
          </a:p>
          <a:p>
            <a:pPr lvl="2" eaLnBrk="1" hangingPunct="1"/>
            <a:r>
              <a:rPr lang="en-US" altLang="zh-CN" smtClean="0">
                <a:ea typeface="宋体" panose="02010600030101010101" pitchFamily="2" charset="-122"/>
              </a:rPr>
              <a:t>Large even moderate value resistors are to be avoided</a:t>
            </a:r>
          </a:p>
          <a:p>
            <a:pPr lvl="2" eaLnBrk="1" hangingPunct="1"/>
            <a:r>
              <a:rPr lang="en-US" altLang="zh-CN" smtClean="0">
                <a:ea typeface="宋体" panose="02010600030101010101" pitchFamily="2" charset="-122"/>
              </a:rPr>
              <a:t>Constant-current sources are readily available.</a:t>
            </a:r>
          </a:p>
          <a:p>
            <a:pPr lvl="2" eaLnBrk="1" hangingPunct="1"/>
            <a:r>
              <a:rPr lang="en-US" altLang="zh-CN" smtClean="0">
                <a:ea typeface="宋体" panose="02010600030101010101" pitchFamily="2" charset="-122"/>
              </a:rPr>
              <a:t>Coupling and bypass capacitors are not available to be used, except for external use.</a:t>
            </a:r>
          </a:p>
        </p:txBody>
      </p:sp>
      <p:sp>
        <p:nvSpPr>
          <p:cNvPr id="57348" name="Rectangle 6"/>
          <p:cNvSpPr>
            <a:spLocks noChangeArrowheads="1"/>
          </p:cNvSpPr>
          <p:nvPr/>
        </p:nvSpPr>
        <p:spPr bwMode="auto">
          <a:xfrm>
            <a:off x="2209801" y="1309688"/>
            <a:ext cx="6519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solidFill>
                  <a:srgbClr val="000099"/>
                </a:solidFill>
              </a:rPr>
              <a:t>Design Philosophy of Integrated Circuits</a:t>
            </a:r>
          </a:p>
        </p:txBody>
      </p:sp>
    </p:spTree>
    <p:extLst>
      <p:ext uri="{BB962C8B-B14F-4D97-AF65-F5344CB8AC3E}">
        <p14:creationId xmlns:p14="http://schemas.microsoft.com/office/powerpoint/2010/main" val="6347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1981200" y="1951038"/>
            <a:ext cx="8229600" cy="4525962"/>
          </a:xfrm>
        </p:spPr>
        <p:txBody>
          <a:bodyPr/>
          <a:lstStyle/>
          <a:p>
            <a:pPr>
              <a:spcBef>
                <a:spcPct val="0"/>
              </a:spcBef>
              <a:buClr>
                <a:schemeClr val="tx1"/>
              </a:buClr>
            </a:pPr>
            <a:r>
              <a:rPr lang="en-US" altLang="zh-CN" dirty="0">
                <a:ea typeface="宋体" panose="02010600030101010101" pitchFamily="2" charset="-122"/>
              </a:rPr>
              <a:t>Low-voltage operation can help to reduce power dissipation but poses a host of challenges to the circuit design.</a:t>
            </a:r>
          </a:p>
          <a:p>
            <a:pPr>
              <a:spcBef>
                <a:spcPct val="0"/>
              </a:spcBef>
              <a:buClr>
                <a:schemeClr val="tx1"/>
              </a:buClr>
              <a:buFontTx/>
              <a:buNone/>
            </a:pPr>
            <a:endParaRPr lang="en-US" altLang="zh-CN" dirty="0">
              <a:ea typeface="宋体" panose="02010600030101010101" pitchFamily="2" charset="-122"/>
            </a:endParaRPr>
          </a:p>
          <a:p>
            <a:pPr>
              <a:spcBef>
                <a:spcPct val="0"/>
              </a:spcBef>
              <a:buClr>
                <a:schemeClr val="tx1"/>
              </a:buClr>
            </a:pPr>
            <a:r>
              <a:rPr lang="en-US" altLang="zh-CN" dirty="0">
                <a:ea typeface="宋体" panose="02010600030101010101" pitchFamily="2" charset="-122"/>
              </a:rPr>
              <a:t>Bipolar integrated circuits still offer many exciting opportunities to the analog design engineer.</a:t>
            </a:r>
          </a:p>
          <a:p>
            <a:pPr eaLnBrk="1" hangingPunct="1"/>
            <a:endParaRPr lang="en-US" altLang="en-US" dirty="0"/>
          </a:p>
        </p:txBody>
      </p:sp>
      <p:sp>
        <p:nvSpPr>
          <p:cNvPr id="58371" name="Rectangle 4"/>
          <p:cNvSpPr>
            <a:spLocks noGrp="1" noChangeArrowheads="1"/>
          </p:cNvSpPr>
          <p:nvPr>
            <p:ph type="title"/>
          </p:nvPr>
        </p:nvSpPr>
        <p:spPr>
          <a:xfrm>
            <a:off x="1981200" y="260350"/>
            <a:ext cx="8229600" cy="1143000"/>
          </a:xfrm>
          <a:noFill/>
        </p:spPr>
        <p:txBody>
          <a:bodyPr/>
          <a:lstStyle/>
          <a:p>
            <a:pPr eaLnBrk="1" hangingPunct="1"/>
            <a:r>
              <a:rPr lang="en-US" altLang="zh-CN" smtClean="0">
                <a:ea typeface="宋体" panose="02010600030101010101" pitchFamily="2" charset="-122"/>
              </a:rPr>
              <a:t>Biasing in Integrated Circuits</a:t>
            </a:r>
            <a:endParaRPr lang="en-US" altLang="en-US" smtClean="0"/>
          </a:p>
        </p:txBody>
      </p:sp>
      <p:sp>
        <p:nvSpPr>
          <p:cNvPr id="58372" name="Rectangle 5"/>
          <p:cNvSpPr>
            <a:spLocks noChangeArrowheads="1"/>
          </p:cNvSpPr>
          <p:nvPr/>
        </p:nvSpPr>
        <p:spPr bwMode="auto">
          <a:xfrm>
            <a:off x="2209801" y="1309688"/>
            <a:ext cx="6519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800">
                <a:solidFill>
                  <a:srgbClr val="000099"/>
                </a:solidFill>
              </a:rPr>
              <a:t>Design Philosophy of Integrated Circuits</a:t>
            </a:r>
          </a:p>
        </p:txBody>
      </p:sp>
    </p:spTree>
    <p:extLst>
      <p:ext uri="{BB962C8B-B14F-4D97-AF65-F5344CB8AC3E}">
        <p14:creationId xmlns:p14="http://schemas.microsoft.com/office/powerpoint/2010/main" val="103761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176440"/>
            <a:ext cx="10515600" cy="1325563"/>
          </a:xfrm>
        </p:spPr>
        <p:txBody>
          <a:bodyPr/>
          <a:lstStyle/>
          <a:p>
            <a:pPr eaLnBrk="1" hangingPunct="1"/>
            <a:r>
              <a:rPr lang="en-US" altLang="en-US" dirty="0" smtClean="0"/>
              <a:t>Biasing mechanism for ICs</a:t>
            </a:r>
          </a:p>
        </p:txBody>
      </p:sp>
      <p:sp>
        <p:nvSpPr>
          <p:cNvPr id="59395" name="Rectangle 3"/>
          <p:cNvSpPr>
            <a:spLocks noGrp="1" noChangeArrowheads="1"/>
          </p:cNvSpPr>
          <p:nvPr>
            <p:ph type="body" idx="1"/>
          </p:nvPr>
        </p:nvSpPr>
        <p:spPr/>
        <p:txBody>
          <a:bodyPr>
            <a:normAutofit/>
          </a:bodyPr>
          <a:lstStyle/>
          <a:p>
            <a:pPr lvl="1" eaLnBrk="1" hangingPunct="1">
              <a:spcBef>
                <a:spcPct val="50000"/>
              </a:spcBef>
              <a:buClr>
                <a:schemeClr val="tx1"/>
              </a:buClr>
              <a:buFontTx/>
              <a:buChar char="•"/>
            </a:pPr>
            <a:r>
              <a:rPr lang="en-US" altLang="zh-CN" sz="3200" dirty="0" smtClean="0">
                <a:ea typeface="宋体" panose="02010600030101010101" pitchFamily="2" charset="-122"/>
              </a:rPr>
              <a:t>BJT Circuits</a:t>
            </a:r>
          </a:p>
          <a:p>
            <a:pPr lvl="2" eaLnBrk="1" hangingPunct="1">
              <a:spcBef>
                <a:spcPct val="50000"/>
              </a:spcBef>
              <a:buClr>
                <a:schemeClr val="accent2"/>
              </a:buClr>
              <a:buFont typeface="Wingdings" panose="05000000000000000000" pitchFamily="2" charset="2"/>
              <a:buChar char="Ø"/>
            </a:pPr>
            <a:r>
              <a:rPr lang="en-US" altLang="zh-CN" sz="3200" dirty="0" smtClean="0">
                <a:ea typeface="宋体" panose="02010600030101010101" pitchFamily="2" charset="-122"/>
              </a:rPr>
              <a:t>The basic BJT current source</a:t>
            </a:r>
          </a:p>
          <a:p>
            <a:pPr lvl="2" eaLnBrk="1" hangingPunct="1">
              <a:spcBef>
                <a:spcPct val="50000"/>
              </a:spcBef>
              <a:buClr>
                <a:schemeClr val="accent2"/>
              </a:buClr>
              <a:buFont typeface="Wingdings" panose="05000000000000000000" pitchFamily="2" charset="2"/>
              <a:buChar char="Ø"/>
            </a:pPr>
            <a:r>
              <a:rPr lang="en-US" altLang="zh-CN" sz="3200" dirty="0" smtClean="0">
                <a:ea typeface="宋体" panose="02010600030101010101" pitchFamily="2" charset="-122"/>
              </a:rPr>
              <a:t>Current-steering</a:t>
            </a:r>
          </a:p>
          <a:p>
            <a:pPr lvl="1" eaLnBrk="1" hangingPunct="1">
              <a:spcBef>
                <a:spcPct val="50000"/>
              </a:spcBef>
              <a:buClr>
                <a:schemeClr val="tx1"/>
              </a:buClr>
              <a:buFontTx/>
              <a:buChar char="•"/>
            </a:pPr>
            <a:r>
              <a:rPr lang="en-US" altLang="zh-CN" sz="3200" dirty="0">
                <a:ea typeface="宋体" panose="02010600030101010101" pitchFamily="2" charset="-122"/>
              </a:rPr>
              <a:t>MOSFET Circuits</a:t>
            </a:r>
            <a:r>
              <a:rPr lang="en-US" altLang="zh-CN" sz="3200" dirty="0" smtClean="0">
                <a:ea typeface="宋体" panose="02010600030101010101" pitchFamily="2" charset="-122"/>
              </a:rPr>
              <a:t> </a:t>
            </a:r>
            <a:endParaRPr lang="en-US" altLang="zh-CN" sz="3200" dirty="0">
              <a:ea typeface="宋体" panose="02010600030101010101" pitchFamily="2" charset="-122"/>
            </a:endParaRPr>
          </a:p>
          <a:p>
            <a:pPr lvl="2" eaLnBrk="1" hangingPunct="1">
              <a:spcBef>
                <a:spcPct val="50000"/>
              </a:spcBef>
              <a:buClr>
                <a:schemeClr val="accent2"/>
              </a:buClr>
              <a:buFont typeface="Wingdings" panose="05000000000000000000" pitchFamily="2" charset="2"/>
              <a:buChar char="Ø"/>
            </a:pPr>
            <a:r>
              <a:rPr lang="en-US" altLang="zh-CN" sz="3200" dirty="0" smtClean="0">
                <a:ea typeface="宋体" panose="02010600030101010101" pitchFamily="2" charset="-122"/>
              </a:rPr>
              <a:t>The basic MOSFET current source</a:t>
            </a:r>
          </a:p>
          <a:p>
            <a:pPr lvl="2" eaLnBrk="1" hangingPunct="1">
              <a:spcBef>
                <a:spcPct val="50000"/>
              </a:spcBef>
              <a:buClr>
                <a:schemeClr val="accent2"/>
              </a:buClr>
              <a:buFont typeface="Wingdings" panose="05000000000000000000" pitchFamily="2" charset="2"/>
              <a:buChar char="Ø"/>
            </a:pPr>
            <a:r>
              <a:rPr lang="en-US" altLang="zh-CN" sz="3200" dirty="0" smtClean="0">
                <a:ea typeface="宋体" panose="02010600030101010101" pitchFamily="2" charset="-122"/>
              </a:rPr>
              <a:t>MOS current-steering circuits</a:t>
            </a:r>
          </a:p>
          <a:p>
            <a:pPr eaLnBrk="1" hangingPunct="1"/>
            <a:endParaRPr lang="en-US" altLang="en-US" sz="3200" dirty="0" smtClean="0"/>
          </a:p>
        </p:txBody>
      </p:sp>
    </p:spTree>
    <p:extLst>
      <p:ext uri="{BB962C8B-B14F-4D97-AF65-F5344CB8AC3E}">
        <p14:creationId xmlns:p14="http://schemas.microsoft.com/office/powerpoint/2010/main" val="3709512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z="4000"/>
              <a:t>Biasing mechanism for ICs(cont’d)</a:t>
            </a:r>
          </a:p>
        </p:txBody>
      </p:sp>
      <p:sp>
        <p:nvSpPr>
          <p:cNvPr id="60419" name="Rectangle 3"/>
          <p:cNvSpPr>
            <a:spLocks noGrp="1" noChangeArrowheads="1"/>
          </p:cNvSpPr>
          <p:nvPr>
            <p:ph type="body" idx="1"/>
          </p:nvPr>
        </p:nvSpPr>
        <p:spPr/>
        <p:txBody>
          <a:bodyPr>
            <a:normAutofit/>
          </a:bodyPr>
          <a:lstStyle/>
          <a:p>
            <a:pPr lvl="1" eaLnBrk="1" hangingPunct="1">
              <a:spcBef>
                <a:spcPct val="50000"/>
              </a:spcBef>
              <a:buClr>
                <a:schemeClr val="tx1"/>
              </a:buClr>
              <a:buFontTx/>
              <a:buChar char="•"/>
            </a:pPr>
            <a:r>
              <a:rPr lang="en-US" altLang="zh-CN" sz="3200" dirty="0" smtClean="0">
                <a:ea typeface="宋体" panose="02010600030101010101" pitchFamily="2" charset="-122"/>
              </a:rPr>
              <a:t>Current-mirror circuits with improved performance</a:t>
            </a:r>
          </a:p>
          <a:p>
            <a:pPr lvl="2" eaLnBrk="1" hangingPunct="1">
              <a:spcBef>
                <a:spcPct val="50000"/>
              </a:spcBef>
              <a:buClr>
                <a:schemeClr val="accent2"/>
              </a:buClr>
              <a:buFont typeface="Wingdings" panose="05000000000000000000" pitchFamily="2" charset="2"/>
              <a:buChar char="Ø"/>
            </a:pPr>
            <a:r>
              <a:rPr lang="en-US" altLang="zh-CN" sz="3200" dirty="0" smtClean="0">
                <a:ea typeface="宋体" panose="02010600030101010101" pitchFamily="2" charset="-122"/>
              </a:rPr>
              <a:t>A bipolar mirror with base-current compensation</a:t>
            </a:r>
          </a:p>
          <a:p>
            <a:pPr lvl="2" eaLnBrk="1" hangingPunct="1">
              <a:spcBef>
                <a:spcPct val="50000"/>
              </a:spcBef>
              <a:buClr>
                <a:schemeClr val="accent2"/>
              </a:buClr>
              <a:buFont typeface="Wingdings" panose="05000000000000000000" pitchFamily="2" charset="2"/>
              <a:buChar char="Ø"/>
            </a:pPr>
            <a:r>
              <a:rPr lang="en-US" altLang="zh-CN" sz="3200" dirty="0" smtClean="0">
                <a:ea typeface="宋体" panose="02010600030101010101" pitchFamily="2" charset="-122"/>
              </a:rPr>
              <a:t>The </a:t>
            </a:r>
            <a:r>
              <a:rPr lang="en-US" altLang="zh-CN" sz="3200" dirty="0" err="1" smtClean="0">
                <a:ea typeface="宋体" panose="02010600030101010101" pitchFamily="2" charset="-122"/>
              </a:rPr>
              <a:t>wilson</a:t>
            </a:r>
            <a:r>
              <a:rPr lang="en-US" altLang="zh-CN" sz="3200" dirty="0" smtClean="0">
                <a:ea typeface="宋体" panose="02010600030101010101" pitchFamily="2" charset="-122"/>
              </a:rPr>
              <a:t> current mirror</a:t>
            </a:r>
          </a:p>
          <a:p>
            <a:pPr lvl="2" eaLnBrk="1" hangingPunct="1">
              <a:spcBef>
                <a:spcPct val="50000"/>
              </a:spcBef>
              <a:buClr>
                <a:schemeClr val="accent2"/>
              </a:buClr>
              <a:buFont typeface="Wingdings" panose="05000000000000000000" pitchFamily="2" charset="2"/>
              <a:buChar char="Ø"/>
            </a:pPr>
            <a:r>
              <a:rPr lang="en-US" altLang="zh-CN" sz="3200" dirty="0" smtClean="0">
                <a:ea typeface="宋体" panose="02010600030101010101" pitchFamily="2" charset="-122"/>
              </a:rPr>
              <a:t>The current steering circuits</a:t>
            </a:r>
          </a:p>
          <a:p>
            <a:pPr lvl="2" eaLnBrk="1" hangingPunct="1">
              <a:spcBef>
                <a:spcPct val="50000"/>
              </a:spcBef>
              <a:buClr>
                <a:schemeClr val="accent2"/>
              </a:buClr>
              <a:buFont typeface="Wingdings" panose="05000000000000000000" pitchFamily="2" charset="2"/>
              <a:buChar char="Ø"/>
            </a:pPr>
            <a:r>
              <a:rPr lang="en-US" altLang="zh-CN" sz="3200" dirty="0" smtClean="0">
                <a:ea typeface="宋体" panose="02010600030101010101" pitchFamily="2" charset="-122"/>
              </a:rPr>
              <a:t>The </a:t>
            </a:r>
            <a:r>
              <a:rPr lang="en-US" altLang="zh-CN" sz="3200" dirty="0" err="1" smtClean="0">
                <a:ea typeface="宋体" panose="02010600030101010101" pitchFamily="2" charset="-122"/>
              </a:rPr>
              <a:t>widlar</a:t>
            </a:r>
            <a:r>
              <a:rPr lang="en-US" altLang="zh-CN" sz="3200" dirty="0" smtClean="0">
                <a:ea typeface="宋体" panose="02010600030101010101" pitchFamily="2" charset="-122"/>
              </a:rPr>
              <a:t> current source</a:t>
            </a:r>
          </a:p>
          <a:p>
            <a:pPr eaLnBrk="1" hangingPunct="1"/>
            <a:endParaRPr lang="en-US" altLang="en-US" sz="3200" dirty="0" smtClean="0"/>
          </a:p>
        </p:txBody>
      </p:sp>
    </p:spTree>
    <p:extLst>
      <p:ext uri="{BB962C8B-B14F-4D97-AF65-F5344CB8AC3E}">
        <p14:creationId xmlns:p14="http://schemas.microsoft.com/office/powerpoint/2010/main" val="22824056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The Basic BJT Current Mirror</a:t>
            </a:r>
          </a:p>
        </p:txBody>
      </p:sp>
      <p:pic>
        <p:nvPicPr>
          <p:cNvPr id="61443" name="Picture 4" descr="sedr42021_06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9" y="1676400"/>
            <a:ext cx="413702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1444" name="Object 5"/>
          <p:cNvGraphicFramePr>
            <a:graphicFrameLocks noChangeAspect="1"/>
          </p:cNvGraphicFramePr>
          <p:nvPr/>
        </p:nvGraphicFramePr>
        <p:xfrm>
          <a:off x="6743700" y="3979863"/>
          <a:ext cx="2895600" cy="1244600"/>
        </p:xfrm>
        <a:graphic>
          <a:graphicData uri="http://schemas.openxmlformats.org/presentationml/2006/ole">
            <mc:AlternateContent xmlns:mc="http://schemas.openxmlformats.org/markup-compatibility/2006">
              <mc:Choice xmlns:v="urn:schemas-microsoft-com:vml" Requires="v">
                <p:oleObj spid="_x0000_s22754" name="公式" r:id="rId4" imgW="1320227" imgH="609336" progId="Equation.3">
                  <p:embed/>
                </p:oleObj>
              </mc:Choice>
              <mc:Fallback>
                <p:oleObj name="公式" r:id="rId4" imgW="1320227" imgH="60933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3700" y="3979863"/>
                        <a:ext cx="28956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5" name="Object 6"/>
          <p:cNvGraphicFramePr>
            <a:graphicFrameLocks noChangeAspect="1"/>
          </p:cNvGraphicFramePr>
          <p:nvPr/>
        </p:nvGraphicFramePr>
        <p:xfrm>
          <a:off x="7032626" y="2035175"/>
          <a:ext cx="1954213" cy="1771650"/>
        </p:xfrm>
        <a:graphic>
          <a:graphicData uri="http://schemas.openxmlformats.org/presentationml/2006/ole">
            <mc:AlternateContent xmlns:mc="http://schemas.openxmlformats.org/markup-compatibility/2006">
              <mc:Choice xmlns:v="urn:schemas-microsoft-com:vml" Requires="v">
                <p:oleObj spid="_x0000_s22755" name="公式" r:id="rId6" imgW="952087" imgH="863225" progId="Equation.3">
                  <p:embed/>
                </p:oleObj>
              </mc:Choice>
              <mc:Fallback>
                <p:oleObj name="公式" r:id="rId6" imgW="952087" imgH="86322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626" y="2035175"/>
                        <a:ext cx="195421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Oval 5"/>
          <p:cNvSpPr/>
          <p:nvPr/>
        </p:nvSpPr>
        <p:spPr>
          <a:xfrm>
            <a:off x="6272214" y="3806826"/>
            <a:ext cx="4207099" cy="1590676"/>
          </a:xfrm>
          <a:prstGeom prst="ellipse">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6188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A Simple BJT Current Source.</a:t>
            </a:r>
          </a:p>
        </p:txBody>
      </p:sp>
      <p:pic>
        <p:nvPicPr>
          <p:cNvPr id="62467" name="Picture 4" descr="sedr42021_0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752600"/>
            <a:ext cx="337978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2468" name="Object 5"/>
          <p:cNvGraphicFramePr>
            <a:graphicFrameLocks noChangeAspect="1"/>
          </p:cNvGraphicFramePr>
          <p:nvPr/>
        </p:nvGraphicFramePr>
        <p:xfrm>
          <a:off x="6167438" y="1628776"/>
          <a:ext cx="3200400" cy="2760663"/>
        </p:xfrm>
        <a:graphic>
          <a:graphicData uri="http://schemas.openxmlformats.org/presentationml/2006/ole">
            <mc:AlternateContent xmlns:mc="http://schemas.openxmlformats.org/markup-compatibility/2006">
              <mc:Choice xmlns:v="urn:schemas-microsoft-com:vml" Requires="v">
                <p:oleObj spid="_x0000_s23666" name="Equation" r:id="rId4" imgW="1206500" imgH="1117600" progId="Equation.3">
                  <p:embed/>
                </p:oleObj>
              </mc:Choice>
              <mc:Fallback>
                <p:oleObj name="Equation" r:id="rId4" imgW="1206500" imgH="1117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38" y="1628776"/>
                        <a:ext cx="3200400" cy="276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9" name="Text Box 6"/>
          <p:cNvSpPr txBox="1">
            <a:spLocks noChangeArrowheads="1"/>
          </p:cNvSpPr>
          <p:nvPr/>
        </p:nvSpPr>
        <p:spPr bwMode="auto">
          <a:xfrm>
            <a:off x="6219825" y="4575176"/>
            <a:ext cx="51732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2000" dirty="0">
                <a:ea typeface="宋体" panose="02010600030101010101" pitchFamily="2" charset="-122"/>
              </a:rPr>
              <a:t>Disadvantages</a:t>
            </a:r>
            <a:r>
              <a:rPr lang="en-US" altLang="zh-CN" sz="2000" dirty="0" smtClean="0">
                <a:ea typeface="宋体" panose="02010600030101010101" pitchFamily="2" charset="-122"/>
              </a:rPr>
              <a:t>: Decreasing Io, increasing R</a:t>
            </a:r>
            <a:endParaRPr lang="en-US" altLang="zh-CN" sz="2000" dirty="0">
              <a:ea typeface="宋体" panose="02010600030101010101" pitchFamily="2" charset="-122"/>
            </a:endParaRPr>
          </a:p>
        </p:txBody>
      </p:sp>
      <p:sp>
        <p:nvSpPr>
          <p:cNvPr id="2" name="TextBox 1"/>
          <p:cNvSpPr txBox="1"/>
          <p:nvPr/>
        </p:nvSpPr>
        <p:spPr>
          <a:xfrm>
            <a:off x="8319067" y="1628776"/>
            <a:ext cx="3437504" cy="461665"/>
          </a:xfrm>
          <a:prstGeom prst="rect">
            <a:avLst/>
          </a:prstGeom>
          <a:noFill/>
        </p:spPr>
        <p:txBody>
          <a:bodyPr wrap="square" rtlCol="0">
            <a:spAutoFit/>
          </a:bodyPr>
          <a:lstStyle/>
          <a:p>
            <a:r>
              <a:rPr lang="en-US" sz="2400" dirty="0" smtClean="0">
                <a:solidFill>
                  <a:srgbClr val="FF0000"/>
                </a:solidFill>
              </a:rPr>
              <a:t>(simplified if 2/</a:t>
            </a:r>
            <a:r>
              <a:rPr lang="el-GR" sz="2400" dirty="0" smtClean="0">
                <a:solidFill>
                  <a:srgbClr val="FF0000"/>
                </a:solidFill>
              </a:rPr>
              <a:t>β</a:t>
            </a:r>
            <a:r>
              <a:rPr lang="en-US" sz="2400" dirty="0" smtClean="0">
                <a:solidFill>
                  <a:srgbClr val="FF0000"/>
                </a:solidFill>
              </a:rPr>
              <a:t>&lt;&lt;1)</a:t>
            </a:r>
            <a:endParaRPr lang="en-US" sz="2400" dirty="0">
              <a:solidFill>
                <a:srgbClr val="FF0000"/>
              </a:solidFill>
            </a:endParaRPr>
          </a:p>
        </p:txBody>
      </p:sp>
    </p:spTree>
    <p:extLst>
      <p:ext uri="{BB962C8B-B14F-4D97-AF65-F5344CB8AC3E}">
        <p14:creationId xmlns:p14="http://schemas.microsoft.com/office/powerpoint/2010/main" val="2997626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Current Steering</a:t>
            </a:r>
          </a:p>
        </p:txBody>
      </p:sp>
      <p:pic>
        <p:nvPicPr>
          <p:cNvPr id="63491" name="Picture 4" descr="sedr42021_06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600200"/>
            <a:ext cx="40100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3492" name="Object 5"/>
          <p:cNvGraphicFramePr>
            <a:graphicFrameLocks noChangeAspect="1"/>
          </p:cNvGraphicFramePr>
          <p:nvPr/>
        </p:nvGraphicFramePr>
        <p:xfrm>
          <a:off x="6629400" y="2514601"/>
          <a:ext cx="3352800" cy="2436813"/>
        </p:xfrm>
        <a:graphic>
          <a:graphicData uri="http://schemas.openxmlformats.org/presentationml/2006/ole">
            <mc:AlternateContent xmlns:mc="http://schemas.openxmlformats.org/markup-compatibility/2006">
              <mc:Choice xmlns:v="urn:schemas-microsoft-com:vml" Requires="v">
                <p:oleObj spid="_x0000_s24689" name="Equation" r:id="rId4" imgW="1816100" imgH="1320800" progId="Equation.3">
                  <p:embed/>
                </p:oleObj>
              </mc:Choice>
              <mc:Fallback>
                <p:oleObj name="Equation" r:id="rId4" imgW="1816100" imgH="1320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514601"/>
                        <a:ext cx="3352800" cy="243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97807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z="4000"/>
              <a:t>Current-Mirror Circuits with Improved Performance</a:t>
            </a:r>
          </a:p>
        </p:txBody>
      </p:sp>
      <p:sp>
        <p:nvSpPr>
          <p:cNvPr id="64515" name="Rectangle 4"/>
          <p:cNvSpPr>
            <a:spLocks noGrp="1" noChangeArrowheads="1"/>
          </p:cNvSpPr>
          <p:nvPr>
            <p:ph type="body" idx="1"/>
          </p:nvPr>
        </p:nvSpPr>
        <p:spPr>
          <a:xfrm>
            <a:off x="2209800" y="1676400"/>
            <a:ext cx="7772400" cy="4114800"/>
          </a:xfrm>
          <a:noFill/>
        </p:spPr>
        <p:txBody>
          <a:bodyPr/>
          <a:lstStyle/>
          <a:p>
            <a:pPr marL="609600" indent="-609600"/>
            <a:r>
              <a:rPr lang="en-US" altLang="zh-CN" smtClean="0">
                <a:ea typeface="宋体" panose="02010600030101010101" pitchFamily="2" charset="-122"/>
              </a:rPr>
              <a:t>Two performance parameters need to be improved:</a:t>
            </a:r>
          </a:p>
          <a:p>
            <a:pPr marL="990600" lvl="1" indent="-533400"/>
            <a:r>
              <a:rPr lang="en-US" altLang="zh-CN" smtClean="0">
                <a:ea typeface="宋体" panose="02010600030101010101" pitchFamily="2" charset="-122"/>
              </a:rPr>
              <a:t>The accuracy of the current transfer ratio of the mirror.</a:t>
            </a:r>
          </a:p>
          <a:p>
            <a:pPr marL="990600" lvl="1" indent="-533400"/>
            <a:r>
              <a:rPr lang="en-US" altLang="zh-CN" smtClean="0">
                <a:ea typeface="宋体" panose="02010600030101010101" pitchFamily="2" charset="-122"/>
              </a:rPr>
              <a:t>The output resistance of the current source.</a:t>
            </a:r>
          </a:p>
        </p:txBody>
      </p:sp>
    </p:spTree>
    <p:extLst>
      <p:ext uri="{BB962C8B-B14F-4D97-AF65-F5344CB8AC3E}">
        <p14:creationId xmlns:p14="http://schemas.microsoft.com/office/powerpoint/2010/main" val="814509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noFill/>
        </p:spPr>
        <p:txBody>
          <a:bodyPr/>
          <a:lstStyle/>
          <a:p>
            <a:pPr eaLnBrk="1" hangingPunct="1"/>
            <a:r>
              <a:rPr lang="en-US" altLang="en-US" sz="4000"/>
              <a:t>Operation with a Common –Mode Input Voltage</a:t>
            </a:r>
          </a:p>
        </p:txBody>
      </p:sp>
      <p:sp>
        <p:nvSpPr>
          <p:cNvPr id="36867" name="Rectangle 3"/>
          <p:cNvSpPr>
            <a:spLocks noChangeArrowheads="1"/>
          </p:cNvSpPr>
          <p:nvPr/>
        </p:nvSpPr>
        <p:spPr bwMode="auto">
          <a:xfrm>
            <a:off x="458107" y="1551214"/>
            <a:ext cx="4114800" cy="403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800" dirty="0"/>
              <a:t>Equations (8.2) through (8.8) </a:t>
            </a:r>
            <a:r>
              <a:rPr lang="en-US" altLang="en-US" sz="2800" dirty="0">
                <a:solidFill>
                  <a:srgbClr val="FF0000"/>
                </a:solidFill>
              </a:rPr>
              <a:t>describe this system,</a:t>
            </a:r>
            <a:r>
              <a:rPr lang="en-US" altLang="en-US" sz="2800" dirty="0"/>
              <a:t>  if channel-length modulation is neglected.</a:t>
            </a:r>
          </a:p>
          <a:p>
            <a:pPr lvl="1" eaLnBrk="1" hangingPunct="1"/>
            <a:r>
              <a:rPr lang="en-US" altLang="en-US" sz="2400" dirty="0"/>
              <a:t>Note specification of input common-mode range (</a:t>
            </a:r>
            <a:r>
              <a:rPr lang="en-US" altLang="en-US" sz="2400" i="1" dirty="0"/>
              <a:t>V</a:t>
            </a:r>
            <a:r>
              <a:rPr lang="en-US" altLang="en-US" sz="2400" i="1" baseline="-25000" dirty="0"/>
              <a:t>CM</a:t>
            </a:r>
            <a:r>
              <a:rPr lang="en-US" altLang="en-US" sz="2400" dirty="0"/>
              <a:t>).</a:t>
            </a:r>
          </a:p>
        </p:txBody>
      </p:sp>
      <p:graphicFrame>
        <p:nvGraphicFramePr>
          <p:cNvPr id="36868" name="Object 4"/>
          <p:cNvGraphicFramePr>
            <a:graphicFrameLocks noChangeAspect="1"/>
          </p:cNvGraphicFramePr>
          <p:nvPr>
            <p:extLst>
              <p:ext uri="{D42A27DB-BD31-4B8C-83A1-F6EECF244321}">
                <p14:modId xmlns:p14="http://schemas.microsoft.com/office/powerpoint/2010/main" val="2216829771"/>
              </p:ext>
            </p:extLst>
          </p:nvPr>
        </p:nvGraphicFramePr>
        <p:xfrm>
          <a:off x="4741182" y="1442583"/>
          <a:ext cx="4451350" cy="5184775"/>
        </p:xfrm>
        <a:graphic>
          <a:graphicData uri="http://schemas.openxmlformats.org/presentationml/2006/ole">
            <mc:AlternateContent xmlns:mc="http://schemas.openxmlformats.org/markup-compatibility/2006">
              <mc:Choice xmlns:v="urn:schemas-microsoft-com:vml" Requires="v">
                <p:oleObj spid="_x0000_s12402" name="Equation" r:id="rId3" imgW="1854200" imgH="2159000" progId="Equation.DSMT4">
                  <p:embed/>
                </p:oleObj>
              </mc:Choice>
              <mc:Fallback>
                <p:oleObj name="Equation" r:id="rId3" imgW="1854200" imgH="2159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182" y="1442583"/>
                        <a:ext cx="4451350" cy="51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6854371" y="1668917"/>
            <a:ext cx="902970" cy="366712"/>
          </a:xfrm>
          <a:prstGeom prst="rect">
            <a:avLst/>
          </a:prstGeom>
          <a:solidFill>
            <a:srgbClr val="FFFF00">
              <a:alpha val="28000"/>
            </a:srgbClr>
          </a:solidFill>
        </p:spPr>
        <p:txBody>
          <a:bodyPr wrap="square" rtlCol="0">
            <a:spAutoFit/>
          </a:bodyPr>
          <a:lstStyle/>
          <a:p>
            <a:endParaRPr lang="en-US" dirty="0"/>
          </a:p>
        </p:txBody>
      </p:sp>
      <p:sp>
        <p:nvSpPr>
          <p:cNvPr id="6" name="TextBox 5"/>
          <p:cNvSpPr txBox="1"/>
          <p:nvPr/>
        </p:nvSpPr>
        <p:spPr>
          <a:xfrm>
            <a:off x="6484257" y="2293031"/>
            <a:ext cx="482600" cy="366712"/>
          </a:xfrm>
          <a:prstGeom prst="rect">
            <a:avLst/>
          </a:prstGeom>
          <a:solidFill>
            <a:srgbClr val="FFFF00">
              <a:alpha val="28000"/>
            </a:srgbClr>
          </a:solidFill>
        </p:spPr>
        <p:txBody>
          <a:bodyPr wrap="square" rtlCol="0">
            <a:spAutoFit/>
          </a:bodyPr>
          <a:lstStyle/>
          <a:p>
            <a:endParaRPr lang="en-US" dirty="0"/>
          </a:p>
        </p:txBody>
      </p:sp>
      <p:sp>
        <p:nvSpPr>
          <p:cNvPr id="3" name="TextBox 2"/>
          <p:cNvSpPr txBox="1"/>
          <p:nvPr/>
        </p:nvSpPr>
        <p:spPr>
          <a:xfrm>
            <a:off x="714601" y="5981027"/>
            <a:ext cx="1948543" cy="646331"/>
          </a:xfrm>
          <a:prstGeom prst="rect">
            <a:avLst/>
          </a:prstGeom>
          <a:noFill/>
        </p:spPr>
        <p:txBody>
          <a:bodyPr wrap="square" rtlCol="0">
            <a:spAutoFit/>
          </a:bodyPr>
          <a:lstStyle/>
          <a:p>
            <a:r>
              <a:rPr lang="en-US" dirty="0" smtClean="0"/>
              <a:t>V</a:t>
            </a:r>
            <a:r>
              <a:rPr lang="en-US" baseline="-25000" dirty="0" smtClean="0"/>
              <a:t>CS</a:t>
            </a:r>
            <a:r>
              <a:rPr lang="en-US" dirty="0" smtClean="0"/>
              <a:t>: Voltage across the current </a:t>
            </a:r>
            <a:r>
              <a:rPr lang="en-US" dirty="0" err="1" smtClean="0"/>
              <a:t>souce</a:t>
            </a:r>
            <a:endParaRPr lang="en-US" dirty="0"/>
          </a:p>
        </p:txBody>
      </p:sp>
      <p:sp>
        <p:nvSpPr>
          <p:cNvPr id="8" name="TextBox 7"/>
          <p:cNvSpPr txBox="1"/>
          <p:nvPr/>
        </p:nvSpPr>
        <p:spPr>
          <a:xfrm>
            <a:off x="9404462" y="5465769"/>
            <a:ext cx="1948543" cy="461665"/>
          </a:xfrm>
          <a:prstGeom prst="rect">
            <a:avLst/>
          </a:prstGeom>
          <a:noFill/>
        </p:spPr>
        <p:txBody>
          <a:bodyPr wrap="square" rtlCol="0">
            <a:spAutoFit/>
          </a:bodyPr>
          <a:lstStyle/>
          <a:p>
            <a:r>
              <a:rPr lang="en-US" sz="2400" dirty="0" smtClean="0"/>
              <a:t>(Use </a:t>
            </a:r>
            <a:r>
              <a:rPr lang="en-US" sz="2400" dirty="0" err="1" smtClean="0"/>
              <a:t>V</a:t>
            </a:r>
            <a:r>
              <a:rPr lang="en-US" sz="2400" baseline="-25000" dirty="0" err="1" smtClean="0"/>
              <a:t>DS</a:t>
            </a:r>
            <a:r>
              <a:rPr lang="en-US" sz="2400" dirty="0" err="1" smtClean="0"/>
              <a:t>≥V</a:t>
            </a:r>
            <a:r>
              <a:rPr lang="en-US" sz="2400" baseline="-25000" dirty="0" err="1" smtClean="0"/>
              <a:t>ov</a:t>
            </a:r>
            <a:r>
              <a:rPr lang="en-US" sz="2400" dirty="0" smtClean="0"/>
              <a:t>)</a:t>
            </a:r>
            <a:endParaRPr lang="en-US" sz="2400" dirty="0"/>
          </a:p>
        </p:txBody>
      </p:sp>
      <p:sp>
        <p:nvSpPr>
          <p:cNvPr id="9" name="TextBox 8"/>
          <p:cNvSpPr txBox="1"/>
          <p:nvPr/>
        </p:nvSpPr>
        <p:spPr>
          <a:xfrm>
            <a:off x="9353889" y="6073359"/>
            <a:ext cx="2605882" cy="461665"/>
          </a:xfrm>
          <a:prstGeom prst="rect">
            <a:avLst/>
          </a:prstGeom>
          <a:noFill/>
        </p:spPr>
        <p:txBody>
          <a:bodyPr wrap="square" rtlCol="0">
            <a:spAutoFit/>
          </a:bodyPr>
          <a:lstStyle/>
          <a:p>
            <a:r>
              <a:rPr lang="en-US" sz="2400" dirty="0" smtClean="0"/>
              <a:t>(Use V</a:t>
            </a:r>
            <a:r>
              <a:rPr lang="en-US" sz="2400" baseline="-25000" dirty="0" smtClean="0"/>
              <a:t>CM</a:t>
            </a:r>
            <a:r>
              <a:rPr lang="en-US" sz="2400" dirty="0" smtClean="0"/>
              <a:t>≥V</a:t>
            </a:r>
            <a:r>
              <a:rPr lang="en-US" sz="2400" baseline="-25000" dirty="0" smtClean="0"/>
              <a:t>S</a:t>
            </a:r>
            <a:r>
              <a:rPr lang="en-US" sz="2400" dirty="0" smtClean="0"/>
              <a:t>+V</a:t>
            </a:r>
            <a:r>
              <a:rPr lang="en-US" sz="2400" baseline="-25000" dirty="0" smtClean="0"/>
              <a:t>GS</a:t>
            </a:r>
            <a:r>
              <a:rPr lang="en-US" sz="2400" dirty="0" smtClean="0"/>
              <a:t>)</a:t>
            </a:r>
            <a:endParaRPr lang="en-US" sz="2400" dirty="0"/>
          </a:p>
        </p:txBody>
      </p:sp>
    </p:spTree>
    <p:extLst>
      <p:ext uri="{BB962C8B-B14F-4D97-AF65-F5344CB8AC3E}">
        <p14:creationId xmlns:p14="http://schemas.microsoft.com/office/powerpoint/2010/main" val="25765596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z="4000"/>
              <a:t>Current Mirror with Base-Current Compensation</a:t>
            </a:r>
          </a:p>
        </p:txBody>
      </p:sp>
      <p:pic>
        <p:nvPicPr>
          <p:cNvPr id="65539" name="Picture 4" descr="sedr42021_06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231" y="1733550"/>
            <a:ext cx="4038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5540" name="Object 5"/>
          <p:cNvGraphicFramePr>
            <a:graphicFrameLocks noChangeAspect="1"/>
          </p:cNvGraphicFramePr>
          <p:nvPr>
            <p:extLst>
              <p:ext uri="{D42A27DB-BD31-4B8C-83A1-F6EECF244321}">
                <p14:modId xmlns:p14="http://schemas.microsoft.com/office/powerpoint/2010/main" val="955964345"/>
              </p:ext>
            </p:extLst>
          </p:nvPr>
        </p:nvGraphicFramePr>
        <p:xfrm>
          <a:off x="5812971" y="4017963"/>
          <a:ext cx="2590800" cy="1377950"/>
        </p:xfrm>
        <a:graphic>
          <a:graphicData uri="http://schemas.openxmlformats.org/presentationml/2006/ole">
            <mc:AlternateContent xmlns:mc="http://schemas.openxmlformats.org/markup-compatibility/2006">
              <mc:Choice xmlns:v="urn:schemas-microsoft-com:vml" Requires="v">
                <p:oleObj spid="_x0000_s25714" name="Equation" r:id="rId4" imgW="1002865" imgH="533169" progId="Equation.3">
                  <p:embed/>
                </p:oleObj>
              </mc:Choice>
              <mc:Fallback>
                <p:oleObj name="Equation" r:id="rId4" imgW="1002865" imgH="5331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2971" y="4017963"/>
                        <a:ext cx="2590800" cy="137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5584371" y="1532906"/>
                <a:ext cx="3048000" cy="1195007"/>
              </a:xfrm>
              <a:prstGeom prst="rect">
                <a:avLst/>
              </a:prstGeom>
              <a:noFill/>
            </p:spPr>
            <p:txBody>
              <a:bodyPr wrap="square" rtlCol="0">
                <a:spAutoFit/>
              </a:bodyPr>
              <a:lstStyle/>
              <a:p>
                <a:r>
                  <a:rPr lang="en-US" sz="2000" dirty="0" smtClean="0"/>
                  <a:t>Original current source</a:t>
                </a:r>
              </a:p>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𝑂</m:t>
                              </m:r>
                            </m:sub>
                          </m:sSub>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𝑅𝐸𝐹</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ea typeface="Cambria Math" panose="02040503050406030204" pitchFamily="18" charset="0"/>
                                </a:rPr>
                                <m:t>𝛽</m:t>
                              </m:r>
                            </m:den>
                          </m:f>
                        </m:den>
                      </m:f>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5584371" y="1532906"/>
                <a:ext cx="3048000" cy="1195007"/>
              </a:xfrm>
              <a:prstGeom prst="rect">
                <a:avLst/>
              </a:prstGeom>
              <a:blipFill rotWithShape="0">
                <a:blip r:embed="rId6"/>
                <a:stretch>
                  <a:fillRect l="-2000" t="-2551"/>
                </a:stretch>
              </a:blipFill>
            </p:spPr>
            <p:txBody>
              <a:bodyPr/>
              <a:lstStyle/>
              <a:p>
                <a:r>
                  <a:rPr lang="en-US">
                    <a:noFill/>
                  </a:rPr>
                  <a:t> </a:t>
                </a:r>
              </a:p>
            </p:txBody>
          </p:sp>
        </mc:Fallback>
      </mc:AlternateContent>
      <p:sp>
        <p:nvSpPr>
          <p:cNvPr id="3" name="Rectangle 2"/>
          <p:cNvSpPr/>
          <p:nvPr/>
        </p:nvSpPr>
        <p:spPr>
          <a:xfrm>
            <a:off x="5681744" y="3188272"/>
            <a:ext cx="6031844" cy="400110"/>
          </a:xfrm>
          <a:prstGeom prst="rect">
            <a:avLst/>
          </a:prstGeom>
        </p:spPr>
        <p:txBody>
          <a:bodyPr wrap="none">
            <a:spAutoFit/>
          </a:bodyPr>
          <a:lstStyle/>
          <a:p>
            <a:r>
              <a:rPr lang="en-US" sz="2000" dirty="0"/>
              <a:t>Original current </a:t>
            </a:r>
            <a:r>
              <a:rPr lang="en-US" sz="2000" dirty="0" smtClean="0"/>
              <a:t>source with Base-current compensation</a:t>
            </a:r>
            <a:endParaRPr lang="en-US" sz="2000" dirty="0"/>
          </a:p>
        </p:txBody>
      </p:sp>
    </p:spTree>
    <p:extLst>
      <p:ext uri="{BB962C8B-B14F-4D97-AF65-F5344CB8AC3E}">
        <p14:creationId xmlns:p14="http://schemas.microsoft.com/office/powerpoint/2010/main" val="13378063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sz="4000"/>
              <a:t>The Wilson Bipolar Current Mirror</a:t>
            </a:r>
          </a:p>
        </p:txBody>
      </p:sp>
      <p:pic>
        <p:nvPicPr>
          <p:cNvPr id="66563" name="Picture 4" descr="sedr42021_066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447800"/>
            <a:ext cx="43926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6564" name="Object 5"/>
          <p:cNvGraphicFramePr>
            <a:graphicFrameLocks noChangeAspect="1"/>
          </p:cNvGraphicFramePr>
          <p:nvPr/>
        </p:nvGraphicFramePr>
        <p:xfrm>
          <a:off x="6743701" y="3860800"/>
          <a:ext cx="2232025" cy="1187450"/>
        </p:xfrm>
        <a:graphic>
          <a:graphicData uri="http://schemas.openxmlformats.org/presentationml/2006/ole">
            <mc:AlternateContent xmlns:mc="http://schemas.openxmlformats.org/markup-compatibility/2006">
              <mc:Choice xmlns:v="urn:schemas-microsoft-com:vml" Requires="v">
                <p:oleObj spid="_x0000_s26962" name="Equation" r:id="rId4" imgW="1002865" imgH="533169" progId="Equation.3">
                  <p:embed/>
                </p:oleObj>
              </mc:Choice>
              <mc:Fallback>
                <p:oleObj name="Equation" r:id="rId4" imgW="1002865" imgH="5331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3701" y="3860800"/>
                        <a:ext cx="223202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6"/>
          <p:cNvGraphicFramePr>
            <a:graphicFrameLocks noChangeAspect="1"/>
          </p:cNvGraphicFramePr>
          <p:nvPr/>
        </p:nvGraphicFramePr>
        <p:xfrm>
          <a:off x="6816725" y="5157788"/>
          <a:ext cx="1752600" cy="876300"/>
        </p:xfrm>
        <a:graphic>
          <a:graphicData uri="http://schemas.openxmlformats.org/presentationml/2006/ole">
            <mc:AlternateContent xmlns:mc="http://schemas.openxmlformats.org/markup-compatibility/2006">
              <mc:Choice xmlns:v="urn:schemas-microsoft-com:vml" Requires="v">
                <p:oleObj spid="_x0000_s26963" name="Equation" r:id="rId6" imgW="685800" imgH="342900" progId="Equation.3">
                  <p:embed/>
                </p:oleObj>
              </mc:Choice>
              <mc:Fallback>
                <p:oleObj name="Equation" r:id="rId6" imgW="685800" imgH="342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6725" y="5157788"/>
                        <a:ext cx="17526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7"/>
          <p:cNvGraphicFramePr>
            <a:graphicFrameLocks noChangeAspect="1"/>
          </p:cNvGraphicFramePr>
          <p:nvPr/>
        </p:nvGraphicFramePr>
        <p:xfrm>
          <a:off x="6743700" y="1773238"/>
          <a:ext cx="3481388" cy="1928812"/>
        </p:xfrm>
        <a:graphic>
          <a:graphicData uri="http://schemas.openxmlformats.org/presentationml/2006/ole">
            <mc:AlternateContent xmlns:mc="http://schemas.openxmlformats.org/markup-compatibility/2006">
              <mc:Choice xmlns:v="urn:schemas-microsoft-com:vml" Requires="v">
                <p:oleObj spid="_x0000_s26964" name="公式" r:id="rId8" imgW="1651000" imgH="914400" progId="Equation.3">
                  <p:embed/>
                </p:oleObj>
              </mc:Choice>
              <mc:Fallback>
                <p:oleObj name="公式" r:id="rId8" imgW="16510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3700" y="1773238"/>
                        <a:ext cx="3481388" cy="192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Box 1"/>
          <p:cNvSpPr txBox="1"/>
          <p:nvPr/>
        </p:nvSpPr>
        <p:spPr>
          <a:xfrm>
            <a:off x="9371240" y="5328105"/>
            <a:ext cx="1982560" cy="369332"/>
          </a:xfrm>
          <a:prstGeom prst="rect">
            <a:avLst/>
          </a:prstGeom>
          <a:noFill/>
        </p:spPr>
        <p:txBody>
          <a:bodyPr wrap="square" rtlCol="0">
            <a:spAutoFit/>
          </a:bodyPr>
          <a:lstStyle/>
          <a:p>
            <a:r>
              <a:rPr lang="en-US" dirty="0" smtClean="0"/>
              <a:t>(read textbook)</a:t>
            </a:r>
            <a:endParaRPr lang="en-US" dirty="0"/>
          </a:p>
        </p:txBody>
      </p:sp>
    </p:spTree>
    <p:extLst>
      <p:ext uri="{BB962C8B-B14F-4D97-AF65-F5344CB8AC3E}">
        <p14:creationId xmlns:p14="http://schemas.microsoft.com/office/powerpoint/2010/main" val="2305680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mtClean="0"/>
              <a:t>The Widlar Current Source</a:t>
            </a:r>
          </a:p>
        </p:txBody>
      </p:sp>
      <p:pic>
        <p:nvPicPr>
          <p:cNvPr id="67587" name="Picture 4" descr="sedr42021_06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431926"/>
            <a:ext cx="3160713"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7588" name="Object 5"/>
          <p:cNvGraphicFramePr>
            <a:graphicFrameLocks noChangeAspect="1"/>
          </p:cNvGraphicFramePr>
          <p:nvPr/>
        </p:nvGraphicFramePr>
        <p:xfrm>
          <a:off x="6399213" y="4384675"/>
          <a:ext cx="3048000" cy="1416050"/>
        </p:xfrm>
        <a:graphic>
          <a:graphicData uri="http://schemas.openxmlformats.org/presentationml/2006/ole">
            <mc:AlternateContent xmlns:mc="http://schemas.openxmlformats.org/markup-compatibility/2006">
              <mc:Choice xmlns:v="urn:schemas-microsoft-com:vml" Requires="v">
                <p:oleObj spid="_x0000_s27874" name="Equation" r:id="rId4" imgW="1422400" imgH="660400" progId="Equation.3">
                  <p:embed/>
                </p:oleObj>
              </mc:Choice>
              <mc:Fallback>
                <p:oleObj name="Equation" r:id="rId4" imgW="1422400" imgH="66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9213" y="4384675"/>
                        <a:ext cx="3048000" cy="1416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6"/>
          <p:cNvGraphicFramePr>
            <a:graphicFrameLocks noChangeAspect="1"/>
          </p:cNvGraphicFramePr>
          <p:nvPr/>
        </p:nvGraphicFramePr>
        <p:xfrm>
          <a:off x="6399214" y="1360489"/>
          <a:ext cx="2555875" cy="2808287"/>
        </p:xfrm>
        <a:graphic>
          <a:graphicData uri="http://schemas.openxmlformats.org/presentationml/2006/ole">
            <mc:AlternateContent xmlns:mc="http://schemas.openxmlformats.org/markup-compatibility/2006">
              <mc:Choice xmlns:v="urn:schemas-microsoft-com:vml" Requires="v">
                <p:oleObj spid="_x0000_s27875" name="公式" r:id="rId6" imgW="1549400" imgH="1701800" progId="Equation.3">
                  <p:embed/>
                </p:oleObj>
              </mc:Choice>
              <mc:Fallback>
                <p:oleObj name="公式" r:id="rId6" imgW="1549400" imgH="170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9214" y="1360489"/>
                        <a:ext cx="2555875"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8128000" y="149631"/>
                <a:ext cx="3962400" cy="475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𝑆</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𝐵𝐸</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𝑇</m:t>
                              </m:r>
                            </m:sub>
                          </m:sSub>
                        </m:sup>
                      </m:sSup>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8128000" y="149631"/>
                <a:ext cx="3962400" cy="475451"/>
              </a:xfrm>
              <a:prstGeom prst="rect">
                <a:avLst/>
              </a:prstGeom>
              <a:blipFill rotWithShape="0">
                <a:blip r:embed="rId8"/>
                <a:stretch>
                  <a:fillRect b="-1282"/>
                </a:stretch>
              </a:blipFill>
            </p:spPr>
            <p:txBody>
              <a:bodyPr/>
              <a:lstStyle/>
              <a:p>
                <a:r>
                  <a:rPr lang="en-US">
                    <a:noFill/>
                  </a:rPr>
                  <a:t> </a:t>
                </a:r>
              </a:p>
            </p:txBody>
          </p:sp>
        </mc:Fallback>
      </mc:AlternateContent>
      <p:sp>
        <p:nvSpPr>
          <p:cNvPr id="3" name="TextBox 2"/>
          <p:cNvSpPr txBox="1"/>
          <p:nvPr/>
        </p:nvSpPr>
        <p:spPr>
          <a:xfrm>
            <a:off x="9158514" y="4446369"/>
            <a:ext cx="2801257" cy="707886"/>
          </a:xfrm>
          <a:prstGeom prst="rect">
            <a:avLst/>
          </a:prstGeom>
          <a:noFill/>
        </p:spPr>
        <p:txBody>
          <a:bodyPr wrap="square" rtlCol="0">
            <a:spAutoFit/>
          </a:bodyPr>
          <a:lstStyle/>
          <a:p>
            <a:r>
              <a:rPr lang="en-US" sz="2000" dirty="0" smtClean="0"/>
              <a:t>(From I</a:t>
            </a:r>
            <a:r>
              <a:rPr lang="en-US" sz="2000" baseline="-25000" dirty="0" smtClean="0"/>
              <a:t>REF</a:t>
            </a:r>
            <a:r>
              <a:rPr lang="en-US" sz="2000" dirty="0" smtClean="0"/>
              <a:t> and I</a:t>
            </a:r>
            <a:r>
              <a:rPr lang="en-US" sz="2000" baseline="-25000" dirty="0" smtClean="0"/>
              <a:t>o</a:t>
            </a:r>
            <a:r>
              <a:rPr lang="en-US" sz="2000" dirty="0" smtClean="0"/>
              <a:t>, determine R</a:t>
            </a:r>
            <a:r>
              <a:rPr lang="en-US" sz="2000" baseline="-25000" dirty="0" smtClean="0"/>
              <a:t>E</a:t>
            </a:r>
            <a:r>
              <a:rPr lang="en-US" sz="2000" dirty="0" smtClean="0"/>
              <a:t>)</a:t>
            </a:r>
            <a:endParaRPr lang="en-US" sz="2000" dirty="0"/>
          </a:p>
        </p:txBody>
      </p:sp>
    </p:spTree>
    <p:extLst>
      <p:ext uri="{BB962C8B-B14F-4D97-AF65-F5344CB8AC3E}">
        <p14:creationId xmlns:p14="http://schemas.microsoft.com/office/powerpoint/2010/main" val="1667472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z="4000"/>
              <a:t>The advantages of Widlar Current Source</a:t>
            </a:r>
          </a:p>
        </p:txBody>
      </p:sp>
      <p:sp>
        <p:nvSpPr>
          <p:cNvPr id="68611" name="Rectangle 4"/>
          <p:cNvSpPr>
            <a:spLocks noGrp="1" noChangeArrowheads="1"/>
          </p:cNvSpPr>
          <p:nvPr>
            <p:ph type="body" sz="half" idx="1"/>
          </p:nvPr>
        </p:nvSpPr>
        <p:spPr>
          <a:xfrm>
            <a:off x="2279650" y="1412876"/>
            <a:ext cx="7067550" cy="4525963"/>
          </a:xfrm>
          <a:noFill/>
        </p:spPr>
        <p:txBody>
          <a:bodyPr/>
          <a:lstStyle/>
          <a:p>
            <a:pPr marL="571500" indent="-571500"/>
            <a:r>
              <a:rPr lang="en-US" altLang="zh-CN">
                <a:ea typeface="宋体" panose="02010600030101010101" pitchFamily="2" charset="-122"/>
              </a:rPr>
              <a:t>Example6.2  p518</a:t>
            </a:r>
          </a:p>
          <a:p>
            <a:pPr marL="571500" indent="-571500"/>
            <a:r>
              <a:rPr lang="en-US" altLang="zh-CN">
                <a:ea typeface="宋体" panose="02010600030101010101" pitchFamily="2" charset="-122"/>
              </a:rPr>
              <a:t>Widlar circuit allows the generation of a small constant current using relatively small resistors( saving in chip area ).</a:t>
            </a:r>
          </a:p>
          <a:p>
            <a:pPr marL="571500" indent="-571500"/>
            <a:r>
              <a:rPr lang="en-US" altLang="zh-CN">
                <a:ea typeface="宋体" panose="02010600030101010101" pitchFamily="2" charset="-122"/>
              </a:rPr>
              <a:t>Another important characteristic of the widlar current source is that its output resistance is high. </a:t>
            </a:r>
          </a:p>
        </p:txBody>
      </p:sp>
    </p:spTree>
    <p:extLst>
      <p:ext uri="{BB962C8B-B14F-4D97-AF65-F5344CB8AC3E}">
        <p14:creationId xmlns:p14="http://schemas.microsoft.com/office/powerpoint/2010/main" val="28636134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sz="4000"/>
              <a:t>The Basic MOSFET Current Source</a:t>
            </a:r>
          </a:p>
        </p:txBody>
      </p:sp>
      <p:pic>
        <p:nvPicPr>
          <p:cNvPr id="69635" name="Picture 4" descr="sedr42021_0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4" y="1700214"/>
            <a:ext cx="417512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9636" name="Object 5"/>
          <p:cNvGraphicFramePr>
            <a:graphicFrameLocks noChangeAspect="1"/>
          </p:cNvGraphicFramePr>
          <p:nvPr/>
        </p:nvGraphicFramePr>
        <p:xfrm>
          <a:off x="6527800" y="4508500"/>
          <a:ext cx="2089150" cy="858838"/>
        </p:xfrm>
        <a:graphic>
          <a:graphicData uri="http://schemas.openxmlformats.org/presentationml/2006/ole">
            <mc:AlternateContent xmlns:mc="http://schemas.openxmlformats.org/markup-compatibility/2006">
              <mc:Choice xmlns:v="urn:schemas-microsoft-com:vml" Requires="v">
                <p:oleObj spid="_x0000_s29920" name="Equation" r:id="rId4" imgW="977900" imgH="431800" progId="Equation.3">
                  <p:embed/>
                </p:oleObj>
              </mc:Choice>
              <mc:Fallback>
                <p:oleObj name="Equation" r:id="rId4" imgW="9779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800" y="4508500"/>
                        <a:ext cx="208915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6"/>
          <p:cNvGraphicFramePr>
            <a:graphicFrameLocks noChangeAspect="1"/>
          </p:cNvGraphicFramePr>
          <p:nvPr/>
        </p:nvGraphicFramePr>
        <p:xfrm>
          <a:off x="6527801" y="1916113"/>
          <a:ext cx="3552825" cy="2273300"/>
        </p:xfrm>
        <a:graphic>
          <a:graphicData uri="http://schemas.openxmlformats.org/presentationml/2006/ole">
            <mc:AlternateContent xmlns:mc="http://schemas.openxmlformats.org/markup-compatibility/2006">
              <mc:Choice xmlns:v="urn:schemas-microsoft-com:vml" Requires="v">
                <p:oleObj spid="_x0000_s29921" name="公式" r:id="rId6" imgW="2044700" imgH="1308100" progId="Equation.3">
                  <p:embed/>
                </p:oleObj>
              </mc:Choice>
              <mc:Fallback>
                <p:oleObj name="公式" r:id="rId6" imgW="2044700" imgH="1308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7801" y="1916113"/>
                        <a:ext cx="3552825"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717392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smtClean="0"/>
              <a:t>MOS Current-Steering Circuits</a:t>
            </a:r>
          </a:p>
        </p:txBody>
      </p:sp>
      <p:pic>
        <p:nvPicPr>
          <p:cNvPr id="70659" name="Picture 4" descr="sedr42021_06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5334000"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0660" name="Object 5"/>
          <p:cNvGraphicFramePr>
            <a:graphicFrameLocks noChangeAspect="1"/>
          </p:cNvGraphicFramePr>
          <p:nvPr/>
        </p:nvGraphicFramePr>
        <p:xfrm>
          <a:off x="7620000" y="2438400"/>
          <a:ext cx="2300288" cy="2590800"/>
        </p:xfrm>
        <a:graphic>
          <a:graphicData uri="http://schemas.openxmlformats.org/presentationml/2006/ole">
            <mc:AlternateContent xmlns:mc="http://schemas.openxmlformats.org/markup-compatibility/2006">
              <mc:Choice xmlns:v="urn:schemas-microsoft-com:vml" Requires="v">
                <p:oleObj spid="_x0000_s30833" name="Equation" r:id="rId4" imgW="1091726" imgH="1320227" progId="Equation.3">
                  <p:embed/>
                </p:oleObj>
              </mc:Choice>
              <mc:Fallback>
                <p:oleObj name="Equation" r:id="rId4" imgW="1091726" imgH="132022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2438400"/>
                        <a:ext cx="2300288"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218637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The Wilson MOS Current Mirror</a:t>
            </a:r>
          </a:p>
        </p:txBody>
      </p:sp>
      <p:pic>
        <p:nvPicPr>
          <p:cNvPr id="71683" name="Picture 4" descr="sedr42021_066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600200"/>
            <a:ext cx="3225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1684" name="Object 5"/>
          <p:cNvGraphicFramePr>
            <a:graphicFrameLocks noChangeAspect="1"/>
          </p:cNvGraphicFramePr>
          <p:nvPr/>
        </p:nvGraphicFramePr>
        <p:xfrm>
          <a:off x="6324600" y="3200400"/>
          <a:ext cx="2438400" cy="719138"/>
        </p:xfrm>
        <a:graphic>
          <a:graphicData uri="http://schemas.openxmlformats.org/presentationml/2006/ole">
            <mc:AlternateContent xmlns:mc="http://schemas.openxmlformats.org/markup-compatibility/2006">
              <mc:Choice xmlns:v="urn:schemas-microsoft-com:vml" Requires="v">
                <p:oleObj spid="_x0000_s31857" name="Equation" r:id="rId4" imgW="863225" imgH="228501" progId="Equation.3">
                  <p:embed/>
                </p:oleObj>
              </mc:Choice>
              <mc:Fallback>
                <p:oleObj name="Equation" r:id="rId4" imgW="863225"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200400"/>
                        <a:ext cx="2438400"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850144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0145" y="161925"/>
            <a:ext cx="10515600" cy="1325563"/>
          </a:xfrm>
        </p:spPr>
        <p:txBody>
          <a:bodyPr/>
          <a:lstStyle/>
          <a:p>
            <a:pPr eaLnBrk="1" hangingPunct="1"/>
            <a:r>
              <a:rPr lang="en-US" altLang="en-US" sz="4000" dirty="0"/>
              <a:t>The Differential Amplifier with   Active Load</a:t>
            </a:r>
          </a:p>
        </p:txBody>
      </p:sp>
      <p:sp>
        <p:nvSpPr>
          <p:cNvPr id="72707" name="Rectangle 4"/>
          <p:cNvSpPr>
            <a:spLocks noGrp="1" noChangeArrowheads="1"/>
          </p:cNvSpPr>
          <p:nvPr>
            <p:ph type="body" idx="1"/>
          </p:nvPr>
        </p:nvSpPr>
        <p:spPr>
          <a:xfrm>
            <a:off x="250145" y="1847625"/>
            <a:ext cx="7632700" cy="3887787"/>
          </a:xfrm>
          <a:noFill/>
        </p:spPr>
        <p:txBody>
          <a:bodyPr/>
          <a:lstStyle/>
          <a:p>
            <a:pPr eaLnBrk="1" hangingPunct="1"/>
            <a:r>
              <a:rPr lang="en-US" altLang="zh-CN" dirty="0" smtClean="0">
                <a:ea typeface="宋体" panose="02010600030101010101" pitchFamily="2" charset="-122"/>
              </a:rPr>
              <a:t>Replace resistance </a:t>
            </a:r>
            <a:r>
              <a:rPr lang="en-US" altLang="zh-CN" i="1" dirty="0" smtClean="0">
                <a:ea typeface="宋体" panose="02010600030101010101" pitchFamily="2" charset="-122"/>
              </a:rPr>
              <a:t>RD</a:t>
            </a:r>
            <a:r>
              <a:rPr lang="en-US" altLang="zh-CN" dirty="0" smtClean="0">
                <a:ea typeface="宋体" panose="02010600030101010101" pitchFamily="2" charset="-122"/>
              </a:rPr>
              <a:t> with a constant current source results in a much high voltage gain as well as saving in chip area.</a:t>
            </a:r>
          </a:p>
          <a:p>
            <a:pPr eaLnBrk="1" hangingPunct="1"/>
            <a:r>
              <a:rPr lang="en-US" altLang="zh-CN" dirty="0" smtClean="0">
                <a:ea typeface="宋体" panose="02010600030101010101" pitchFamily="2" charset="-122"/>
              </a:rPr>
              <a:t>Convert the output from </a:t>
            </a:r>
            <a:r>
              <a:rPr lang="en-US" altLang="zh-CN" dirty="0" smtClean="0">
                <a:solidFill>
                  <a:srgbClr val="FF0000"/>
                </a:solidFill>
                <a:ea typeface="宋体" panose="02010600030101010101" pitchFamily="2" charset="-122"/>
              </a:rPr>
              <a:t>differential to single-ended.</a:t>
            </a:r>
          </a:p>
          <a:p>
            <a:pPr eaLnBrk="1" hangingPunct="1"/>
            <a:endParaRPr lang="en-US" altLang="zh-CN" dirty="0" smtClean="0">
              <a:ea typeface="宋体" panose="02010600030101010101" pitchFamily="2" charset="-122"/>
            </a:endParaRPr>
          </a:p>
          <a:p>
            <a:pPr eaLnBrk="1" hangingPunct="1">
              <a:buClr>
                <a:schemeClr val="tx1"/>
              </a:buClr>
              <a:buFontTx/>
              <a:buNone/>
            </a:pPr>
            <a:endParaRPr lang="en-US" altLang="zh-CN" sz="2400" dirty="0">
              <a:ea typeface="宋体" panose="02010600030101010101" pitchFamily="2" charset="-122"/>
            </a:endParaRPr>
          </a:p>
        </p:txBody>
      </p:sp>
      <p:pic>
        <p:nvPicPr>
          <p:cNvPr id="4" name="Picture 5" descr="sedr42021_0710a"/>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7915048" y="1487488"/>
            <a:ext cx="372745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972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descr="sedr42021_0732a"/>
          <p:cNvPicPr>
            <a:picLocks noChangeAspect="1" noChangeArrowheads="1"/>
          </p:cNvPicPr>
          <p:nvPr/>
        </p:nvPicPr>
        <p:blipFill>
          <a:blip r:embed="rId3">
            <a:lum bright="-6000" contrast="12000"/>
            <a:extLst>
              <a:ext uri="{28A0092B-C50C-407E-A947-70E740481C1C}">
                <a14:useLocalDpi xmlns:a14="http://schemas.microsoft.com/office/drawing/2010/main" val="0"/>
              </a:ext>
            </a:extLst>
          </a:blip>
          <a:srcRect/>
          <a:stretch>
            <a:fillRect/>
          </a:stretch>
        </p:blipFill>
        <p:spPr bwMode="auto">
          <a:xfrm>
            <a:off x="1981201" y="1143001"/>
            <a:ext cx="4252913" cy="519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1" name="Rectangle 2"/>
          <p:cNvSpPr>
            <a:spLocks noGrp="1" noChangeArrowheads="1"/>
          </p:cNvSpPr>
          <p:nvPr>
            <p:ph type="title"/>
          </p:nvPr>
        </p:nvSpPr>
        <p:spPr/>
        <p:txBody>
          <a:bodyPr/>
          <a:lstStyle/>
          <a:p>
            <a:pPr eaLnBrk="1" hangingPunct="1"/>
            <a:r>
              <a:rPr lang="en-US" altLang="en-US" sz="4000"/>
              <a:t>The Bipolar Differential Pair with Active Load</a:t>
            </a:r>
          </a:p>
        </p:txBody>
      </p:sp>
      <p:graphicFrame>
        <p:nvGraphicFramePr>
          <p:cNvPr id="73732" name="Object 5"/>
          <p:cNvGraphicFramePr>
            <a:graphicFrameLocks noChangeAspect="1"/>
          </p:cNvGraphicFramePr>
          <p:nvPr/>
        </p:nvGraphicFramePr>
        <p:xfrm>
          <a:off x="5181600" y="3733800"/>
          <a:ext cx="762000" cy="590550"/>
        </p:xfrm>
        <a:graphic>
          <a:graphicData uri="http://schemas.openxmlformats.org/presentationml/2006/ole">
            <mc:AlternateContent xmlns:mc="http://schemas.openxmlformats.org/markup-compatibility/2006">
              <mc:Choice xmlns:v="urn:schemas-microsoft-com:vml" Requires="v">
                <p:oleObj spid="_x0000_s33103" name="公式" r:id="rId4" imgW="507780" imgH="393529" progId="Equation.3">
                  <p:embed/>
                </p:oleObj>
              </mc:Choice>
              <mc:Fallback>
                <p:oleObj name="公式" r:id="rId4" imgW="507780"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733800"/>
                        <a:ext cx="7620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3" name="Object 6"/>
          <p:cNvGraphicFramePr>
            <a:graphicFrameLocks noChangeAspect="1"/>
          </p:cNvGraphicFramePr>
          <p:nvPr/>
        </p:nvGraphicFramePr>
        <p:xfrm>
          <a:off x="2590800" y="2971800"/>
          <a:ext cx="749300" cy="566738"/>
        </p:xfrm>
        <a:graphic>
          <a:graphicData uri="http://schemas.openxmlformats.org/presentationml/2006/ole">
            <mc:AlternateContent xmlns:mc="http://schemas.openxmlformats.org/markup-compatibility/2006">
              <mc:Choice xmlns:v="urn:schemas-microsoft-com:vml" Requires="v">
                <p:oleObj spid="_x0000_s33104" name="公式" r:id="rId6" imgW="520474" imgH="393529" progId="Equation.3">
                  <p:embed/>
                </p:oleObj>
              </mc:Choice>
              <mc:Fallback>
                <p:oleObj name="公式" r:id="rId6" imgW="520474"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971800"/>
                        <a:ext cx="7493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4" name="Object 7"/>
          <p:cNvGraphicFramePr>
            <a:graphicFrameLocks noChangeAspect="1"/>
          </p:cNvGraphicFramePr>
          <p:nvPr/>
        </p:nvGraphicFramePr>
        <p:xfrm>
          <a:off x="4876800" y="2590801"/>
          <a:ext cx="762000" cy="576263"/>
        </p:xfrm>
        <a:graphic>
          <a:graphicData uri="http://schemas.openxmlformats.org/presentationml/2006/ole">
            <mc:AlternateContent xmlns:mc="http://schemas.openxmlformats.org/markup-compatibility/2006">
              <mc:Choice xmlns:v="urn:schemas-microsoft-com:vml" Requires="v">
                <p:oleObj spid="_x0000_s33105" name="公式" r:id="rId8" imgW="520474" imgH="393529" progId="Equation.3">
                  <p:embed/>
                </p:oleObj>
              </mc:Choice>
              <mc:Fallback>
                <p:oleObj name="公式" r:id="rId8" imgW="520474"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590801"/>
                        <a:ext cx="7620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5" name="Text Box 10"/>
          <p:cNvSpPr txBox="1">
            <a:spLocks noChangeArrowheads="1"/>
          </p:cNvSpPr>
          <p:nvPr/>
        </p:nvSpPr>
        <p:spPr bwMode="auto">
          <a:xfrm>
            <a:off x="4495800" y="573405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ea typeface="宋体" panose="02010600030101010101" pitchFamily="2" charset="-122"/>
              </a:rPr>
              <a:t>Active-loaded bipolar differential pair.</a:t>
            </a:r>
            <a:r>
              <a:rPr lang="en-US" altLang="en-US" sz="2400" b="1">
                <a:latin typeface="Times New Roman" panose="02020603050405020304" pitchFamily="18" charset="0"/>
                <a:ea typeface="宋体" panose="02010600030101010101" pitchFamily="2" charset="-122"/>
              </a:rPr>
              <a:t> </a:t>
            </a:r>
            <a:endParaRPr lang="en-US" altLang="en-US" sz="2400">
              <a:latin typeface="Times New Roman" panose="02020603050405020304" pitchFamily="18" charset="0"/>
              <a:ea typeface="宋体" panose="02010600030101010101" pitchFamily="2" charset="-122"/>
            </a:endParaRPr>
          </a:p>
        </p:txBody>
      </p:sp>
      <p:sp>
        <p:nvSpPr>
          <p:cNvPr id="73736" name="Text Box 11"/>
          <p:cNvSpPr txBox="1">
            <a:spLocks noChangeArrowheads="1"/>
          </p:cNvSpPr>
          <p:nvPr/>
        </p:nvSpPr>
        <p:spPr bwMode="auto">
          <a:xfrm>
            <a:off x="6600825" y="2492375"/>
            <a:ext cx="3455988"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2400" b="1">
                <a:ea typeface="宋体" panose="02010600030101010101" pitchFamily="2" charset="-122"/>
              </a:rPr>
              <a:t>Quiescent  analysis:</a:t>
            </a:r>
            <a:r>
              <a:rPr lang="en-US" altLang="zh-CN" sz="2400">
                <a:ea typeface="宋体" panose="02010600030101010101" pitchFamily="2" charset="-122"/>
              </a:rPr>
              <a:t> </a:t>
            </a:r>
          </a:p>
          <a:p>
            <a:pPr eaLnBrk="1" hangingPunct="1">
              <a:spcBef>
                <a:spcPct val="0"/>
              </a:spcBef>
              <a:buFontTx/>
              <a:buNone/>
            </a:pPr>
            <a:r>
              <a:rPr lang="en-US" altLang="zh-CN" sz="2400">
                <a:ea typeface="宋体" panose="02010600030101010101" pitchFamily="2" charset="-122"/>
              </a:rPr>
              <a:t>if the circuit is perfectly matched, no output </a:t>
            </a:r>
          </a:p>
          <a:p>
            <a:pPr eaLnBrk="1" hangingPunct="1">
              <a:spcBef>
                <a:spcPct val="0"/>
              </a:spcBef>
              <a:buFontTx/>
              <a:buNone/>
            </a:pPr>
            <a:r>
              <a:rPr lang="en-US" altLang="zh-CN" sz="2400">
                <a:ea typeface="宋体" panose="02010600030101010101" pitchFamily="2" charset="-122"/>
              </a:rPr>
              <a:t>Current flows through the output Terminal.   </a:t>
            </a:r>
          </a:p>
        </p:txBody>
      </p:sp>
    </p:spTree>
    <p:extLst>
      <p:ext uri="{BB962C8B-B14F-4D97-AF65-F5344CB8AC3E}">
        <p14:creationId xmlns:p14="http://schemas.microsoft.com/office/powerpoint/2010/main" val="3483368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en-US" sz="4000"/>
              <a:t>Differential-to-Single-Ended Conversion</a:t>
            </a:r>
          </a:p>
        </p:txBody>
      </p:sp>
      <p:pic>
        <p:nvPicPr>
          <p:cNvPr id="74755" name="Picture 5" descr="sedr42021_0727"/>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a:stretch>
            <a:fillRect/>
          </a:stretch>
        </p:blipFill>
        <p:spPr bwMode="auto">
          <a:xfrm>
            <a:off x="2424114" y="1484313"/>
            <a:ext cx="4471987"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756" name="Text Box 6"/>
          <p:cNvSpPr txBox="1">
            <a:spLocks noChangeArrowheads="1"/>
          </p:cNvSpPr>
          <p:nvPr/>
        </p:nvSpPr>
        <p:spPr bwMode="auto">
          <a:xfrm>
            <a:off x="2711450" y="5373689"/>
            <a:ext cx="6781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2400">
                <a:latin typeface="Times New Roman" panose="02020603050405020304" pitchFamily="18" charset="0"/>
                <a:ea typeface="宋体" panose="02010600030101010101" pitchFamily="2" charset="-122"/>
              </a:rPr>
              <a:t>A simple but inefficient approach for differential to single-ended conversion. </a:t>
            </a:r>
          </a:p>
        </p:txBody>
      </p:sp>
      <p:sp>
        <p:nvSpPr>
          <p:cNvPr id="74757" name="Text Box 7"/>
          <p:cNvSpPr txBox="1">
            <a:spLocks noChangeArrowheads="1"/>
          </p:cNvSpPr>
          <p:nvPr/>
        </p:nvSpPr>
        <p:spPr bwMode="auto">
          <a:xfrm>
            <a:off x="7680325" y="2852739"/>
            <a:ext cx="23903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2400">
                <a:solidFill>
                  <a:srgbClr val="0000FF"/>
                </a:solidFill>
                <a:ea typeface="宋体" panose="02010600030101010101" pitchFamily="2" charset="-122"/>
              </a:rPr>
              <a:t>Drawback:</a:t>
            </a:r>
            <a:r>
              <a:rPr lang="en-US" altLang="zh-CN" sz="2400">
                <a:ea typeface="宋体" panose="02010600030101010101" pitchFamily="2" charset="-122"/>
              </a:rPr>
              <a:t> </a:t>
            </a:r>
          </a:p>
          <a:p>
            <a:pPr eaLnBrk="1" hangingPunct="1">
              <a:spcBef>
                <a:spcPct val="0"/>
              </a:spcBef>
              <a:buFontTx/>
              <a:buNone/>
            </a:pPr>
            <a:r>
              <a:rPr lang="en-US" altLang="zh-CN" sz="2400">
                <a:ea typeface="宋体" panose="02010600030101010101" pitchFamily="2" charset="-122"/>
              </a:rPr>
              <a:t>Lose a factor of </a:t>
            </a:r>
          </a:p>
          <a:p>
            <a:pPr eaLnBrk="1" hangingPunct="1">
              <a:spcBef>
                <a:spcPct val="0"/>
              </a:spcBef>
              <a:buFontTx/>
              <a:buNone/>
            </a:pPr>
            <a:r>
              <a:rPr lang="en-US" altLang="zh-CN" sz="2400">
                <a:ea typeface="宋体" panose="02010600030101010101" pitchFamily="2" charset="-122"/>
              </a:rPr>
              <a:t>  2(or 6 dB)</a:t>
            </a:r>
          </a:p>
        </p:txBody>
      </p:sp>
    </p:spTree>
    <p:extLst>
      <p:ext uri="{BB962C8B-B14F-4D97-AF65-F5344CB8AC3E}">
        <p14:creationId xmlns:p14="http://schemas.microsoft.com/office/powerpoint/2010/main" val="2856878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10515600" cy="1325563"/>
          </a:xfrm>
        </p:spPr>
        <p:txBody>
          <a:bodyPr/>
          <a:lstStyle/>
          <a:p>
            <a:pPr eaLnBrk="1" hangingPunct="1"/>
            <a:r>
              <a:rPr lang="en-US" altLang="en-US" sz="4000" dirty="0"/>
              <a:t>Operation with a Common –Mode Input Voltage</a:t>
            </a:r>
          </a:p>
        </p:txBody>
      </p:sp>
      <p:sp>
        <p:nvSpPr>
          <p:cNvPr id="37891" name="Rectangle 5"/>
          <p:cNvSpPr>
            <a:spLocks noGrp="1" noChangeArrowheads="1"/>
          </p:cNvSpPr>
          <p:nvPr>
            <p:ph type="body" idx="1"/>
          </p:nvPr>
        </p:nvSpPr>
        <p:spPr>
          <a:xfrm>
            <a:off x="235858" y="1531258"/>
            <a:ext cx="6019799" cy="4114800"/>
          </a:xfrm>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Clr>
                <a:schemeClr val="tx1"/>
              </a:buClr>
            </a:pPr>
            <a:r>
              <a:rPr lang="en-US" altLang="zh-CN" dirty="0" smtClean="0">
                <a:solidFill>
                  <a:srgbClr val="000000"/>
                </a:solidFill>
                <a:ea typeface="宋体" panose="02010600030101010101" pitchFamily="2" charset="-122"/>
              </a:rPr>
              <a:t>Symmetry circuit.</a:t>
            </a:r>
          </a:p>
          <a:p>
            <a:pPr eaLnBrk="1" hangingPunct="1">
              <a:lnSpc>
                <a:spcPct val="90000"/>
              </a:lnSpc>
              <a:buClr>
                <a:schemeClr val="tx1"/>
              </a:buClr>
            </a:pPr>
            <a:r>
              <a:rPr lang="en-US" altLang="zh-CN" dirty="0" smtClean="0">
                <a:solidFill>
                  <a:srgbClr val="000000"/>
                </a:solidFill>
                <a:ea typeface="宋体" panose="02010600030101010101" pitchFamily="2" charset="-122"/>
              </a:rPr>
              <a:t>Common-mode voltage.</a:t>
            </a:r>
          </a:p>
          <a:p>
            <a:pPr eaLnBrk="1" hangingPunct="1">
              <a:lnSpc>
                <a:spcPct val="90000"/>
              </a:lnSpc>
              <a:buClr>
                <a:schemeClr val="tx1"/>
              </a:buClr>
            </a:pPr>
            <a:r>
              <a:rPr lang="en-US" altLang="zh-CN" dirty="0" smtClean="0">
                <a:solidFill>
                  <a:srgbClr val="000000"/>
                </a:solidFill>
                <a:ea typeface="宋体" panose="02010600030101010101" pitchFamily="2" charset="-122"/>
              </a:rPr>
              <a:t>Current </a:t>
            </a:r>
            <a:r>
              <a:rPr lang="en-US" altLang="zh-CN" i="1" dirty="0" smtClean="0">
                <a:solidFill>
                  <a:srgbClr val="000000"/>
                </a:solidFill>
                <a:ea typeface="宋体" panose="02010600030101010101" pitchFamily="2" charset="-122"/>
              </a:rPr>
              <a:t>I</a:t>
            </a:r>
            <a:r>
              <a:rPr lang="en-US" altLang="zh-CN" dirty="0" smtClean="0">
                <a:solidFill>
                  <a:srgbClr val="000000"/>
                </a:solidFill>
                <a:ea typeface="宋体" panose="02010600030101010101" pitchFamily="2" charset="-122"/>
              </a:rPr>
              <a:t> divides equally between two transistors.</a:t>
            </a:r>
          </a:p>
          <a:p>
            <a:pPr>
              <a:buClr>
                <a:schemeClr val="tx1"/>
              </a:buClr>
            </a:pPr>
            <a:r>
              <a:rPr lang="en-US" altLang="zh-CN" dirty="0" smtClean="0">
                <a:solidFill>
                  <a:srgbClr val="000000"/>
                </a:solidFill>
                <a:ea typeface="宋体" panose="02010600030101010101" pitchFamily="2" charset="-122"/>
              </a:rPr>
              <a:t>The difference between two drains is zero </a:t>
            </a:r>
            <a:r>
              <a:rPr lang="en-US" altLang="zh-CN" i="1" dirty="0">
                <a:solidFill>
                  <a:srgbClr val="800000"/>
                </a:solidFill>
              </a:rPr>
              <a:t>(v</a:t>
            </a:r>
            <a:r>
              <a:rPr lang="en-US" altLang="zh-CN" i="1" baseline="-25000" dirty="0">
                <a:solidFill>
                  <a:srgbClr val="800000"/>
                </a:solidFill>
              </a:rPr>
              <a:t>D2</a:t>
            </a:r>
            <a:r>
              <a:rPr lang="en-US" altLang="zh-CN" i="1" dirty="0">
                <a:solidFill>
                  <a:srgbClr val="800000"/>
                </a:solidFill>
              </a:rPr>
              <a:t> – v</a:t>
            </a:r>
            <a:r>
              <a:rPr lang="en-US" altLang="zh-CN" i="1" baseline="-25000" dirty="0">
                <a:solidFill>
                  <a:srgbClr val="800000"/>
                </a:solidFill>
              </a:rPr>
              <a:t>D1</a:t>
            </a:r>
            <a:r>
              <a:rPr lang="en-US" altLang="zh-CN" i="1" dirty="0">
                <a:solidFill>
                  <a:srgbClr val="800000"/>
                </a:solidFill>
              </a:rPr>
              <a:t>)=0</a:t>
            </a:r>
            <a:endParaRPr lang="en-US" altLang="zh-CN" dirty="0" smtClean="0">
              <a:solidFill>
                <a:srgbClr val="000000"/>
              </a:solidFill>
              <a:ea typeface="宋体" panose="02010600030101010101" pitchFamily="2" charset="-122"/>
            </a:endParaRPr>
          </a:p>
          <a:p>
            <a:pPr eaLnBrk="1" hangingPunct="1">
              <a:lnSpc>
                <a:spcPct val="90000"/>
              </a:lnSpc>
              <a:buClr>
                <a:schemeClr val="tx1"/>
              </a:buClr>
            </a:pPr>
            <a:r>
              <a:rPr lang="en-US" altLang="zh-CN" i="1" dirty="0" smtClean="0">
                <a:solidFill>
                  <a:srgbClr val="800000"/>
                </a:solidFill>
                <a:ea typeface="宋体" panose="02010600030101010101" pitchFamily="2" charset="-122"/>
              </a:rPr>
              <a:t>The differential pair rejects the common-mode input signals</a:t>
            </a:r>
          </a:p>
        </p:txBody>
      </p:sp>
      <p:pic>
        <p:nvPicPr>
          <p:cNvPr id="4" name="Picture 4" descr="sedr42021_0702"/>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a:stretch>
            <a:fillRect/>
          </a:stretch>
        </p:blipFill>
        <p:spPr bwMode="auto">
          <a:xfrm>
            <a:off x="6604000" y="1325563"/>
            <a:ext cx="5094514" cy="517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8748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sz="4000"/>
              <a:t>The Active-Loaded MOS Differential Pair</a:t>
            </a:r>
          </a:p>
        </p:txBody>
      </p:sp>
      <p:pic>
        <p:nvPicPr>
          <p:cNvPr id="76803" name="Picture 4" descr="sedr42021_0728b"/>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2855913" y="1484314"/>
            <a:ext cx="5256212" cy="475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61942" y="5094515"/>
            <a:ext cx="4455885" cy="461665"/>
          </a:xfrm>
          <a:prstGeom prst="rect">
            <a:avLst/>
          </a:prstGeom>
          <a:noFill/>
        </p:spPr>
        <p:txBody>
          <a:bodyPr wrap="square" rtlCol="0">
            <a:spAutoFit/>
          </a:bodyPr>
          <a:lstStyle/>
          <a:p>
            <a:r>
              <a:rPr lang="en-US" sz="2400" dirty="0" smtClean="0"/>
              <a:t>DC analysis: No output current</a:t>
            </a:r>
            <a:endParaRPr lang="en-US" sz="2400" dirty="0"/>
          </a:p>
        </p:txBody>
      </p:sp>
    </p:spTree>
    <p:extLst>
      <p:ext uri="{BB962C8B-B14F-4D97-AF65-F5344CB8AC3E}">
        <p14:creationId xmlns:p14="http://schemas.microsoft.com/office/powerpoint/2010/main" val="1054612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z="4000"/>
              <a:t>The Active-Loaded MOS Differential Pair</a:t>
            </a:r>
          </a:p>
        </p:txBody>
      </p:sp>
      <p:sp>
        <p:nvSpPr>
          <p:cNvPr id="77827" name="Text Box 4"/>
          <p:cNvSpPr txBox="1">
            <a:spLocks noChangeArrowheads="1"/>
          </p:cNvSpPr>
          <p:nvPr/>
        </p:nvSpPr>
        <p:spPr bwMode="auto">
          <a:xfrm>
            <a:off x="3143250" y="5445126"/>
            <a:ext cx="647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2000">
                <a:latin typeface="Times New Roman" panose="02020603050405020304" pitchFamily="18" charset="0"/>
                <a:ea typeface="宋体" panose="02010600030101010101" pitchFamily="2" charset="-122"/>
              </a:rPr>
              <a:t>The circuit with a differential input signal applied, neglecting the </a:t>
            </a:r>
            <a:r>
              <a:rPr lang="en-US" altLang="en-US" sz="2000" i="1">
                <a:latin typeface="Times New Roman" panose="02020603050405020304" pitchFamily="18" charset="0"/>
                <a:ea typeface="宋体" panose="02010600030101010101" pitchFamily="2" charset="-122"/>
              </a:rPr>
              <a:t>r</a:t>
            </a:r>
            <a:r>
              <a:rPr lang="en-US" altLang="en-US" sz="2000" i="1" baseline="-25000">
                <a:latin typeface="Times New Roman" panose="02020603050405020304" pitchFamily="18" charset="0"/>
                <a:ea typeface="宋体" panose="02010600030101010101" pitchFamily="2" charset="-122"/>
              </a:rPr>
              <a:t>o</a:t>
            </a:r>
            <a:r>
              <a:rPr lang="en-US" altLang="en-US" sz="2000">
                <a:latin typeface="Times New Roman" panose="02020603050405020304" pitchFamily="18" charset="0"/>
                <a:ea typeface="宋体" panose="02010600030101010101" pitchFamily="2" charset="-122"/>
              </a:rPr>
              <a:t> of all transistors.</a:t>
            </a:r>
          </a:p>
        </p:txBody>
      </p:sp>
      <p:pic>
        <p:nvPicPr>
          <p:cNvPr id="77828" name="Picture 5" descr="sedr42021_0728c"/>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3216276" y="1376363"/>
            <a:ext cx="5470525" cy="401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055428" y="2119087"/>
            <a:ext cx="4455885" cy="830997"/>
          </a:xfrm>
          <a:prstGeom prst="rect">
            <a:avLst/>
          </a:prstGeom>
          <a:noFill/>
        </p:spPr>
        <p:txBody>
          <a:bodyPr wrap="square" rtlCol="0">
            <a:spAutoFit/>
          </a:bodyPr>
          <a:lstStyle/>
          <a:p>
            <a:r>
              <a:rPr lang="en-US" sz="2400" dirty="0"/>
              <a:t>A</a:t>
            </a:r>
            <a:r>
              <a:rPr lang="en-US" sz="2400" dirty="0" smtClean="0"/>
              <a:t>C analysis:  output current is twice</a:t>
            </a:r>
            <a:endParaRPr lang="en-US" sz="2400" dirty="0"/>
          </a:p>
        </p:txBody>
      </p:sp>
    </p:spTree>
    <p:extLst>
      <p:ext uri="{BB962C8B-B14F-4D97-AF65-F5344CB8AC3E}">
        <p14:creationId xmlns:p14="http://schemas.microsoft.com/office/powerpoint/2010/main" val="869514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7629" y="278039"/>
            <a:ext cx="5257800" cy="665389"/>
          </a:xfrm>
        </p:spPr>
        <p:txBody>
          <a:bodyPr/>
          <a:lstStyle/>
          <a:p>
            <a:pPr eaLnBrk="1" hangingPunct="1"/>
            <a:r>
              <a:rPr lang="en-US" altLang="zh-CN" sz="4100" dirty="0">
                <a:latin typeface="Times New Roman" panose="02020603050405020304" pitchFamily="18" charset="0"/>
                <a:ea typeface="宋体" panose="02010600030101010101" pitchFamily="2" charset="-122"/>
              </a:rPr>
              <a:t>Multistage Amplifiers</a:t>
            </a:r>
            <a:endParaRPr lang="en-US" altLang="en-US" sz="4100" dirty="0">
              <a:latin typeface="Times New Roman" panose="02020603050405020304" pitchFamily="18" charset="0"/>
            </a:endParaRPr>
          </a:p>
        </p:txBody>
      </p:sp>
      <p:pic>
        <p:nvPicPr>
          <p:cNvPr id="79875" name="Picture 4" descr="sedr42021_07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09916"/>
            <a:ext cx="5943600" cy="537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5"/>
          <p:cNvSpPr txBox="1">
            <a:spLocks noChangeArrowheads="1"/>
          </p:cNvSpPr>
          <p:nvPr/>
        </p:nvSpPr>
        <p:spPr>
          <a:xfrm>
            <a:off x="6415314" y="1309916"/>
            <a:ext cx="5504543" cy="4419600"/>
          </a:xfrm>
          <a:prstGeom prst="rect">
            <a:avLst/>
          </a:prstGeom>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altLang="zh-CN" dirty="0" smtClean="0">
                <a:solidFill>
                  <a:srgbClr val="000000"/>
                </a:solidFill>
                <a:ea typeface="宋体" panose="02010600030101010101" pitchFamily="2" charset="-122"/>
              </a:rPr>
              <a:t>The first stage (input stage) is differential-in, differential-out and consists of Q</a:t>
            </a:r>
            <a:r>
              <a:rPr lang="en-US" altLang="zh-CN" baseline="-25000" dirty="0" smtClean="0">
                <a:solidFill>
                  <a:srgbClr val="000000"/>
                </a:solidFill>
                <a:ea typeface="宋体" panose="02010600030101010101" pitchFamily="2" charset="-122"/>
              </a:rPr>
              <a:t>1</a:t>
            </a:r>
            <a:r>
              <a:rPr lang="en-US" altLang="zh-CN" dirty="0" smtClean="0">
                <a:solidFill>
                  <a:srgbClr val="000000"/>
                </a:solidFill>
                <a:ea typeface="宋体" panose="02010600030101010101" pitchFamily="2" charset="-122"/>
              </a:rPr>
              <a:t> and Q</a:t>
            </a:r>
            <a:r>
              <a:rPr lang="en-US" altLang="zh-CN" baseline="-25000" dirty="0" smtClean="0">
                <a:solidFill>
                  <a:srgbClr val="000000"/>
                </a:solidFill>
                <a:ea typeface="宋体" panose="02010600030101010101" pitchFamily="2" charset="-122"/>
              </a:rPr>
              <a:t>2</a:t>
            </a:r>
            <a:r>
              <a:rPr lang="en-US" altLang="zh-CN" dirty="0" smtClean="0">
                <a:solidFill>
                  <a:srgbClr val="000000"/>
                </a:solidFill>
                <a:ea typeface="宋体" panose="02010600030101010101" pitchFamily="2" charset="-122"/>
              </a:rPr>
              <a:t>.</a:t>
            </a:r>
          </a:p>
          <a:p>
            <a:pPr>
              <a:buClr>
                <a:schemeClr val="tx1"/>
              </a:buClr>
            </a:pPr>
            <a:r>
              <a:rPr lang="en-US" altLang="zh-CN" dirty="0" smtClean="0">
                <a:solidFill>
                  <a:srgbClr val="000000"/>
                </a:solidFill>
                <a:ea typeface="宋体" panose="02010600030101010101" pitchFamily="2" charset="-122"/>
              </a:rPr>
              <a:t>The second stage is differential-in, single-ended-out amplifier which consists of Q</a:t>
            </a:r>
            <a:r>
              <a:rPr lang="en-US" altLang="zh-CN" baseline="-25000" dirty="0" smtClean="0">
                <a:solidFill>
                  <a:srgbClr val="000000"/>
                </a:solidFill>
                <a:ea typeface="宋体" panose="02010600030101010101" pitchFamily="2" charset="-122"/>
              </a:rPr>
              <a:t>3</a:t>
            </a:r>
            <a:r>
              <a:rPr lang="en-US" altLang="zh-CN" dirty="0" smtClean="0">
                <a:solidFill>
                  <a:srgbClr val="000000"/>
                </a:solidFill>
                <a:ea typeface="宋体" panose="02010600030101010101" pitchFamily="2" charset="-122"/>
              </a:rPr>
              <a:t> and Q</a:t>
            </a:r>
            <a:r>
              <a:rPr lang="en-US" altLang="zh-CN" baseline="-25000" dirty="0" smtClean="0">
                <a:solidFill>
                  <a:srgbClr val="000000"/>
                </a:solidFill>
                <a:ea typeface="宋体" panose="02010600030101010101" pitchFamily="2" charset="-122"/>
              </a:rPr>
              <a:t>4</a:t>
            </a:r>
            <a:r>
              <a:rPr lang="en-US" altLang="zh-CN" dirty="0" smtClean="0">
                <a:solidFill>
                  <a:srgbClr val="000000"/>
                </a:solidFill>
                <a:ea typeface="宋体" panose="02010600030101010101" pitchFamily="2" charset="-122"/>
              </a:rPr>
              <a:t>.</a:t>
            </a:r>
          </a:p>
          <a:p>
            <a:pPr>
              <a:buClr>
                <a:schemeClr val="tx1"/>
              </a:buClr>
            </a:pPr>
            <a:r>
              <a:rPr lang="en-US" altLang="zh-CN" dirty="0" smtClean="0">
                <a:solidFill>
                  <a:srgbClr val="000000"/>
                </a:solidFill>
                <a:ea typeface="宋体" panose="02010600030101010101" pitchFamily="2" charset="-122"/>
              </a:rPr>
              <a:t>The third stage is CE amplifier which consists of </a:t>
            </a:r>
            <a:r>
              <a:rPr lang="en-US" altLang="zh-CN" i="1" dirty="0" err="1" smtClean="0">
                <a:solidFill>
                  <a:srgbClr val="000000"/>
                </a:solidFill>
                <a:ea typeface="宋体" panose="02010600030101010101" pitchFamily="2" charset="-122"/>
              </a:rPr>
              <a:t>pnp</a:t>
            </a:r>
            <a:r>
              <a:rPr lang="en-US" altLang="zh-CN" dirty="0" smtClean="0">
                <a:solidFill>
                  <a:srgbClr val="000000"/>
                </a:solidFill>
                <a:ea typeface="宋体" panose="02010600030101010101" pitchFamily="2" charset="-122"/>
              </a:rPr>
              <a:t> transistor Q</a:t>
            </a:r>
            <a:r>
              <a:rPr lang="en-US" altLang="zh-CN" baseline="-25000" dirty="0" smtClean="0">
                <a:solidFill>
                  <a:srgbClr val="000000"/>
                </a:solidFill>
                <a:ea typeface="宋体" panose="02010600030101010101" pitchFamily="2" charset="-122"/>
              </a:rPr>
              <a:t>7</a:t>
            </a:r>
            <a:r>
              <a:rPr lang="en-US" altLang="zh-CN" dirty="0" smtClean="0">
                <a:solidFill>
                  <a:srgbClr val="000000"/>
                </a:solidFill>
                <a:ea typeface="宋体" panose="02010600030101010101" pitchFamily="2" charset="-122"/>
              </a:rPr>
              <a:t> to shifting the dc level.</a:t>
            </a:r>
          </a:p>
          <a:p>
            <a:pPr>
              <a:buClr>
                <a:schemeClr val="tx1"/>
              </a:buClr>
            </a:pPr>
            <a:r>
              <a:rPr lang="en-US" altLang="zh-CN" dirty="0" smtClean="0">
                <a:solidFill>
                  <a:srgbClr val="000000"/>
                </a:solidFill>
                <a:ea typeface="宋体" panose="02010600030101010101" pitchFamily="2" charset="-122"/>
              </a:rPr>
              <a:t>The last stage is the emitter follower. </a:t>
            </a:r>
          </a:p>
          <a:p>
            <a:pPr>
              <a:buClr>
                <a:schemeClr val="tx1"/>
              </a:buClr>
            </a:pPr>
            <a:r>
              <a:rPr lang="en-US" altLang="zh-CN" dirty="0" smtClean="0">
                <a:solidFill>
                  <a:srgbClr val="000000"/>
                </a:solidFill>
                <a:ea typeface="宋体" panose="02010600030101010101" pitchFamily="2" charset="-122"/>
              </a:rPr>
              <a:t>Biasing stage.</a:t>
            </a:r>
            <a:endParaRPr lang="en-US" altLang="zh-CN" dirty="0">
              <a:solidFill>
                <a:srgbClr val="000000"/>
              </a:solidFill>
              <a:ea typeface="宋体" panose="02010600030101010101" pitchFamily="2" charset="-122"/>
            </a:endParaRPr>
          </a:p>
        </p:txBody>
      </p:sp>
    </p:spTree>
    <p:extLst>
      <p:ext uri="{BB962C8B-B14F-4D97-AF65-F5344CB8AC3E}">
        <p14:creationId xmlns:p14="http://schemas.microsoft.com/office/powerpoint/2010/main" val="23194162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3" name="Picture 4" descr="sedr42021_0744"/>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2362200" y="152401"/>
            <a:ext cx="7543800" cy="613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773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smtClean="0"/>
              <a:t>Multistage Amplifier</a:t>
            </a:r>
          </a:p>
        </p:txBody>
      </p:sp>
      <p:pic>
        <p:nvPicPr>
          <p:cNvPr id="82947" name="Picture 10" descr="sedr42021_07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76401"/>
            <a:ext cx="38100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8" name="Text Box 11"/>
          <p:cNvSpPr txBox="1">
            <a:spLocks noChangeArrowheads="1"/>
          </p:cNvSpPr>
          <p:nvPr/>
        </p:nvSpPr>
        <p:spPr bwMode="auto">
          <a:xfrm>
            <a:off x="6248401" y="1752600"/>
            <a:ext cx="4240213" cy="3970318"/>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solidFill>
                  <a:srgbClr val="000000"/>
                </a:solidFill>
                <a:latin typeface="Times New Roman" panose="02020603050405020304" pitchFamily="18" charset="0"/>
                <a:ea typeface="宋体" panose="02010600030101010101" pitchFamily="2" charset="-122"/>
              </a:rPr>
              <a:t>Equivalent circuit for calculating the gain of the input stage of the example.</a:t>
            </a:r>
          </a:p>
          <a:p>
            <a:pPr eaLnBrk="1" hangingPunct="1">
              <a:spcBef>
                <a:spcPct val="50000"/>
              </a:spcBef>
              <a:buFontTx/>
              <a:buNone/>
            </a:pPr>
            <a:r>
              <a:rPr lang="en-US" altLang="en-US" sz="2400">
                <a:solidFill>
                  <a:srgbClr val="000000"/>
                </a:solidFill>
                <a:latin typeface="Times New Roman" panose="02020603050405020304" pitchFamily="18" charset="0"/>
                <a:ea typeface="宋体" panose="02010600030101010101" pitchFamily="2" charset="-122"/>
              </a:rPr>
              <a:t>Input differential resistance</a:t>
            </a:r>
          </a:p>
          <a:p>
            <a:pPr eaLnBrk="1" hangingPunct="1">
              <a:spcBef>
                <a:spcPct val="50000"/>
              </a:spcBef>
              <a:buFontTx/>
              <a:buNone/>
            </a:pPr>
            <a:endParaRPr lang="en-US" altLang="en-US" sz="2400">
              <a:solidFill>
                <a:srgbClr val="000000"/>
              </a:solidFill>
              <a:latin typeface="Times New Roman" panose="02020603050405020304" pitchFamily="18" charset="0"/>
              <a:ea typeface="宋体" panose="02010600030101010101" pitchFamily="2" charset="-122"/>
            </a:endParaRPr>
          </a:p>
          <a:p>
            <a:pPr eaLnBrk="1" hangingPunct="1">
              <a:spcBef>
                <a:spcPct val="50000"/>
              </a:spcBef>
              <a:buFontTx/>
              <a:buNone/>
            </a:pPr>
            <a:r>
              <a:rPr lang="en-US" altLang="en-US" sz="2400">
                <a:solidFill>
                  <a:srgbClr val="000000"/>
                </a:solidFill>
                <a:latin typeface="Times New Roman" panose="02020603050405020304" pitchFamily="18" charset="0"/>
                <a:ea typeface="宋体" panose="02010600030101010101" pitchFamily="2" charset="-122"/>
              </a:rPr>
              <a:t>Gain of first stage</a:t>
            </a:r>
          </a:p>
          <a:p>
            <a:pPr eaLnBrk="1" hangingPunct="1">
              <a:spcBef>
                <a:spcPct val="50000"/>
              </a:spcBef>
              <a:buFontTx/>
              <a:buNone/>
            </a:pPr>
            <a:endParaRPr lang="en-US" altLang="en-US" sz="2400">
              <a:solidFill>
                <a:srgbClr val="000000"/>
              </a:solidFill>
              <a:latin typeface="Times New Roman" panose="02020603050405020304" pitchFamily="18" charset="0"/>
              <a:ea typeface="宋体" panose="02010600030101010101" pitchFamily="2" charset="-122"/>
            </a:endParaRPr>
          </a:p>
          <a:p>
            <a:pPr eaLnBrk="1" hangingPunct="1">
              <a:spcBef>
                <a:spcPct val="50000"/>
              </a:spcBef>
              <a:buFontTx/>
              <a:buNone/>
            </a:pPr>
            <a:endParaRPr lang="en-US" altLang="en-US" sz="2400">
              <a:solidFill>
                <a:srgbClr val="000000"/>
              </a:solidFill>
              <a:latin typeface="Times New Roman" panose="02020603050405020304" pitchFamily="18" charset="0"/>
              <a:ea typeface="宋体" panose="02010600030101010101" pitchFamily="2" charset="-122"/>
            </a:endParaRPr>
          </a:p>
        </p:txBody>
      </p:sp>
      <p:graphicFrame>
        <p:nvGraphicFramePr>
          <p:cNvPr id="82949" name="Object 12"/>
          <p:cNvGraphicFramePr>
            <a:graphicFrameLocks noChangeAspect="1"/>
          </p:cNvGraphicFramePr>
          <p:nvPr/>
        </p:nvGraphicFramePr>
        <p:xfrm>
          <a:off x="6527800" y="3500438"/>
          <a:ext cx="2566988" cy="476250"/>
        </p:xfrm>
        <a:graphic>
          <a:graphicData uri="http://schemas.openxmlformats.org/presentationml/2006/ole">
            <mc:AlternateContent xmlns:mc="http://schemas.openxmlformats.org/markup-compatibility/2006">
              <mc:Choice xmlns:v="urn:schemas-microsoft-com:vml" Requires="v">
                <p:oleObj spid="_x0000_s34016" name="Equation" r:id="rId4" imgW="1231366" imgH="228501" progId="Equation.3">
                  <p:embed/>
                </p:oleObj>
              </mc:Choice>
              <mc:Fallback>
                <p:oleObj name="Equation" r:id="rId4" imgW="1231366"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7800" y="3500438"/>
                        <a:ext cx="2566988"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13"/>
          <p:cNvGraphicFramePr>
            <a:graphicFrameLocks noChangeAspect="1"/>
          </p:cNvGraphicFramePr>
          <p:nvPr/>
        </p:nvGraphicFramePr>
        <p:xfrm>
          <a:off x="6383338" y="4868863"/>
          <a:ext cx="4087812" cy="901700"/>
        </p:xfrm>
        <a:graphic>
          <a:graphicData uri="http://schemas.openxmlformats.org/presentationml/2006/ole">
            <mc:AlternateContent xmlns:mc="http://schemas.openxmlformats.org/markup-compatibility/2006">
              <mc:Choice xmlns:v="urn:schemas-microsoft-com:vml" Requires="v">
                <p:oleObj spid="_x0000_s34017" name="Equation" r:id="rId6" imgW="1955800" imgH="431800" progId="Equation.3">
                  <p:embed/>
                </p:oleObj>
              </mc:Choice>
              <mc:Fallback>
                <p:oleObj name="Equation" r:id="rId6" imgW="19558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3338" y="4868863"/>
                        <a:ext cx="4087812"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66220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smtClean="0"/>
              <a:t>Multistage Amplifier</a:t>
            </a:r>
          </a:p>
        </p:txBody>
      </p:sp>
      <p:sp>
        <p:nvSpPr>
          <p:cNvPr id="83971" name="Text Box 9"/>
          <p:cNvSpPr txBox="1">
            <a:spLocks noChangeArrowheads="1"/>
          </p:cNvSpPr>
          <p:nvPr/>
        </p:nvSpPr>
        <p:spPr bwMode="auto">
          <a:xfrm>
            <a:off x="6705600" y="2209801"/>
            <a:ext cx="3581400" cy="3139321"/>
          </a:xfrm>
          <a:prstGeom prst="rect">
            <a:avLst/>
          </a:prstGeom>
          <a:noFill/>
          <a:ln>
            <a:noFill/>
          </a:ln>
          <a:effectLst/>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solidFill>
                  <a:srgbClr val="000000"/>
                </a:solidFill>
                <a:latin typeface="Times New Roman" panose="02020603050405020304" pitchFamily="18" charset="0"/>
                <a:ea typeface="宋体" panose="02010600030101010101" pitchFamily="2" charset="-122"/>
              </a:rPr>
              <a:t>Equivalent circuit for calculating the gain of the second stage </a:t>
            </a:r>
            <a:r>
              <a:rPr lang="en-US" altLang="zh-CN" sz="2400">
                <a:solidFill>
                  <a:srgbClr val="000000"/>
                </a:solidFill>
                <a:latin typeface="Times New Roman" panose="02020603050405020304" pitchFamily="18" charset="0"/>
                <a:ea typeface="宋体" panose="02010600030101010101" pitchFamily="2" charset="-122"/>
              </a:rPr>
              <a:t>of the example.</a:t>
            </a:r>
            <a:endParaRPr lang="en-US" altLang="en-US" sz="2400">
              <a:solidFill>
                <a:srgbClr val="000000"/>
              </a:solidFill>
              <a:latin typeface="Times New Roman" panose="02020603050405020304" pitchFamily="18" charset="0"/>
              <a:ea typeface="宋体" panose="02010600030101010101" pitchFamily="2" charset="-122"/>
            </a:endParaRPr>
          </a:p>
          <a:p>
            <a:pPr eaLnBrk="1" hangingPunct="1">
              <a:spcBef>
                <a:spcPct val="50000"/>
              </a:spcBef>
              <a:buFontTx/>
              <a:buNone/>
            </a:pPr>
            <a:r>
              <a:rPr lang="en-US" altLang="en-US" sz="2400">
                <a:solidFill>
                  <a:srgbClr val="000000"/>
                </a:solidFill>
                <a:latin typeface="Times New Roman" panose="02020603050405020304" pitchFamily="18" charset="0"/>
                <a:ea typeface="宋体" panose="02010600030101010101" pitchFamily="2" charset="-122"/>
              </a:rPr>
              <a:t>Gain of </a:t>
            </a:r>
            <a:r>
              <a:rPr lang="en-US" altLang="zh-CN" sz="2400">
                <a:solidFill>
                  <a:srgbClr val="000000"/>
                </a:solidFill>
                <a:latin typeface="Times New Roman" panose="02020603050405020304" pitchFamily="18" charset="0"/>
                <a:ea typeface="宋体" panose="02010600030101010101" pitchFamily="2" charset="-122"/>
              </a:rPr>
              <a:t>second</a:t>
            </a:r>
            <a:r>
              <a:rPr lang="en-US" altLang="en-US" sz="2400">
                <a:solidFill>
                  <a:srgbClr val="000000"/>
                </a:solidFill>
                <a:latin typeface="Times New Roman" panose="02020603050405020304" pitchFamily="18" charset="0"/>
                <a:ea typeface="宋体" panose="02010600030101010101" pitchFamily="2" charset="-122"/>
              </a:rPr>
              <a:t> stage</a:t>
            </a:r>
          </a:p>
          <a:p>
            <a:pPr eaLnBrk="1" hangingPunct="1">
              <a:spcBef>
                <a:spcPct val="50000"/>
              </a:spcBef>
              <a:buFontTx/>
              <a:buNone/>
            </a:pPr>
            <a:endParaRPr lang="en-US" altLang="en-US" sz="2400">
              <a:solidFill>
                <a:srgbClr val="000000"/>
              </a:solidFill>
              <a:latin typeface="Times New Roman" panose="02020603050405020304" pitchFamily="18" charset="0"/>
              <a:ea typeface="宋体" panose="02010600030101010101" pitchFamily="2" charset="-122"/>
            </a:endParaRPr>
          </a:p>
          <a:p>
            <a:pPr eaLnBrk="1" hangingPunct="1">
              <a:spcBef>
                <a:spcPct val="50000"/>
              </a:spcBef>
              <a:buFontTx/>
              <a:buNone/>
            </a:pPr>
            <a:endParaRPr lang="en-US" altLang="en-US" sz="2000">
              <a:solidFill>
                <a:srgbClr val="000000"/>
              </a:solidFill>
              <a:latin typeface="Times New Roman" panose="02020603050405020304" pitchFamily="18" charset="0"/>
              <a:ea typeface="宋体" panose="02010600030101010101" pitchFamily="2" charset="-122"/>
            </a:endParaRPr>
          </a:p>
        </p:txBody>
      </p:sp>
      <p:graphicFrame>
        <p:nvGraphicFramePr>
          <p:cNvPr id="83972" name="Object 10"/>
          <p:cNvGraphicFramePr>
            <a:graphicFrameLocks noChangeAspect="1"/>
          </p:cNvGraphicFramePr>
          <p:nvPr/>
        </p:nvGraphicFramePr>
        <p:xfrm>
          <a:off x="6888163" y="4675188"/>
          <a:ext cx="3600450" cy="862012"/>
        </p:xfrm>
        <a:graphic>
          <a:graphicData uri="http://schemas.openxmlformats.org/presentationml/2006/ole">
            <mc:AlternateContent xmlns:mc="http://schemas.openxmlformats.org/markup-compatibility/2006">
              <mc:Choice xmlns:v="urn:schemas-microsoft-com:vml" Requires="v">
                <p:oleObj spid="_x0000_s34929" name="Equation" r:id="rId3" imgW="1803400" imgH="431800" progId="Equation.3">
                  <p:embed/>
                </p:oleObj>
              </mc:Choice>
              <mc:Fallback>
                <p:oleObj name="Equation" r:id="rId3" imgW="1803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63" y="4675188"/>
                        <a:ext cx="3600450"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3973" name="Picture 11" descr="sedr42021_07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1989138"/>
            <a:ext cx="4572000" cy="295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1838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smtClean="0"/>
              <a:t>Multistage Amplifier</a:t>
            </a:r>
          </a:p>
        </p:txBody>
      </p:sp>
      <p:sp>
        <p:nvSpPr>
          <p:cNvPr id="84995" name="Text Box 5"/>
          <p:cNvSpPr txBox="1">
            <a:spLocks noChangeArrowheads="1"/>
          </p:cNvSpPr>
          <p:nvPr/>
        </p:nvSpPr>
        <p:spPr bwMode="auto">
          <a:xfrm>
            <a:off x="6019800" y="1905000"/>
            <a:ext cx="4038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ea typeface="宋体" panose="02010600030101010101" pitchFamily="2" charset="-122"/>
              </a:rPr>
              <a:t>Equivalent circuit for calculating the gain of the </a:t>
            </a:r>
            <a:r>
              <a:rPr lang="en-US" altLang="zh-CN" sz="2400">
                <a:latin typeface="Times New Roman" panose="02020603050405020304" pitchFamily="18" charset="0"/>
                <a:ea typeface="宋体" panose="02010600030101010101" pitchFamily="2" charset="-122"/>
              </a:rPr>
              <a:t>third</a:t>
            </a:r>
            <a:r>
              <a:rPr lang="en-US" altLang="en-US" sz="2400">
                <a:latin typeface="Times New Roman" panose="02020603050405020304" pitchFamily="18" charset="0"/>
                <a:ea typeface="宋体" panose="02010600030101010101" pitchFamily="2" charset="-122"/>
              </a:rPr>
              <a:t> stage </a:t>
            </a:r>
            <a:r>
              <a:rPr lang="en-US" altLang="zh-CN" sz="2400">
                <a:latin typeface="Times New Roman" panose="02020603050405020304" pitchFamily="18" charset="0"/>
                <a:ea typeface="宋体" panose="02010600030101010101" pitchFamily="2" charset="-122"/>
              </a:rPr>
              <a:t>of the example.</a:t>
            </a:r>
            <a:endParaRPr lang="en-US" altLang="en-US" sz="2400">
              <a:latin typeface="Times New Roman" panose="02020603050405020304" pitchFamily="18" charset="0"/>
              <a:ea typeface="宋体" panose="02010600030101010101" pitchFamily="2" charset="-122"/>
            </a:endParaRPr>
          </a:p>
          <a:p>
            <a:pPr eaLnBrk="1" hangingPunct="1">
              <a:spcBef>
                <a:spcPct val="50000"/>
              </a:spcBef>
              <a:buFontTx/>
              <a:buNone/>
            </a:pPr>
            <a:r>
              <a:rPr lang="en-US" altLang="en-US" sz="2400">
                <a:latin typeface="Times New Roman" panose="02020603050405020304" pitchFamily="18" charset="0"/>
                <a:ea typeface="宋体" panose="02010600030101010101" pitchFamily="2" charset="-122"/>
              </a:rPr>
              <a:t>Gain of </a:t>
            </a:r>
            <a:r>
              <a:rPr lang="en-US" altLang="zh-CN" sz="2400">
                <a:latin typeface="Times New Roman" panose="02020603050405020304" pitchFamily="18" charset="0"/>
                <a:ea typeface="宋体" panose="02010600030101010101" pitchFamily="2" charset="-122"/>
              </a:rPr>
              <a:t>third</a:t>
            </a:r>
            <a:r>
              <a:rPr lang="en-US" altLang="en-US" sz="2400">
                <a:latin typeface="Times New Roman" panose="02020603050405020304" pitchFamily="18" charset="0"/>
                <a:ea typeface="宋体" panose="02010600030101010101" pitchFamily="2" charset="-122"/>
              </a:rPr>
              <a:t> stage</a:t>
            </a:r>
          </a:p>
          <a:p>
            <a:pPr eaLnBrk="1" hangingPunct="1">
              <a:spcBef>
                <a:spcPct val="50000"/>
              </a:spcBef>
              <a:buFontTx/>
              <a:buNone/>
            </a:pPr>
            <a:endParaRPr lang="en-US" altLang="en-US" sz="2400">
              <a:latin typeface="Times New Roman" panose="02020603050405020304" pitchFamily="18" charset="0"/>
              <a:ea typeface="宋体" panose="02010600030101010101" pitchFamily="2" charset="-122"/>
            </a:endParaRPr>
          </a:p>
          <a:p>
            <a:pPr eaLnBrk="1" hangingPunct="1">
              <a:spcBef>
                <a:spcPct val="50000"/>
              </a:spcBef>
              <a:buFontTx/>
              <a:buNone/>
            </a:pPr>
            <a:endParaRPr lang="en-US" altLang="en-US" sz="2400">
              <a:latin typeface="Times New Roman" panose="02020603050405020304" pitchFamily="18" charset="0"/>
              <a:ea typeface="宋体" panose="02010600030101010101" pitchFamily="2" charset="-122"/>
            </a:endParaRPr>
          </a:p>
        </p:txBody>
      </p:sp>
      <p:graphicFrame>
        <p:nvGraphicFramePr>
          <p:cNvPr id="84996" name="Object 6"/>
          <p:cNvGraphicFramePr>
            <a:graphicFrameLocks noChangeAspect="1"/>
          </p:cNvGraphicFramePr>
          <p:nvPr/>
        </p:nvGraphicFramePr>
        <p:xfrm>
          <a:off x="6167439" y="3933825"/>
          <a:ext cx="3317875" cy="793750"/>
        </p:xfrm>
        <a:graphic>
          <a:graphicData uri="http://schemas.openxmlformats.org/presentationml/2006/ole">
            <mc:AlternateContent xmlns:mc="http://schemas.openxmlformats.org/markup-compatibility/2006">
              <mc:Choice xmlns:v="urn:schemas-microsoft-com:vml" Requires="v">
                <p:oleObj spid="_x0000_s35953" name="Equation" r:id="rId3" imgW="1803400" imgH="431800" progId="Equation.3">
                  <p:embed/>
                </p:oleObj>
              </mc:Choice>
              <mc:Fallback>
                <p:oleObj name="Equation" r:id="rId3" imgW="1803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7439" y="3933825"/>
                        <a:ext cx="3317875"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4997" name="Picture 7" descr="sedr42021_07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1" y="1484313"/>
            <a:ext cx="3471863" cy="420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71373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Multistage Amplifier</a:t>
            </a:r>
          </a:p>
        </p:txBody>
      </p:sp>
      <p:sp>
        <p:nvSpPr>
          <p:cNvPr id="86019" name="Text Box 5"/>
          <p:cNvSpPr txBox="1">
            <a:spLocks noChangeArrowheads="1"/>
          </p:cNvSpPr>
          <p:nvPr/>
        </p:nvSpPr>
        <p:spPr bwMode="auto">
          <a:xfrm>
            <a:off x="5519738" y="1851026"/>
            <a:ext cx="434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ea typeface="宋体" panose="02010600030101010101" pitchFamily="2" charset="-122"/>
              </a:rPr>
              <a:t>Equivalent circuit for calculating the gain of the </a:t>
            </a:r>
            <a:r>
              <a:rPr lang="en-US" altLang="zh-CN" sz="2400">
                <a:latin typeface="Times New Roman" panose="02020603050405020304" pitchFamily="18" charset="0"/>
                <a:ea typeface="宋体" panose="02010600030101010101" pitchFamily="2" charset="-122"/>
              </a:rPr>
              <a:t>output</a:t>
            </a:r>
            <a:r>
              <a:rPr lang="en-US" altLang="en-US" sz="2400">
                <a:latin typeface="Times New Roman" panose="02020603050405020304" pitchFamily="18" charset="0"/>
                <a:ea typeface="宋体" panose="02010600030101010101" pitchFamily="2" charset="-122"/>
              </a:rPr>
              <a:t> stage </a:t>
            </a:r>
            <a:r>
              <a:rPr lang="en-US" altLang="zh-CN" sz="2400">
                <a:latin typeface="Times New Roman" panose="02020603050405020304" pitchFamily="18" charset="0"/>
                <a:ea typeface="宋体" panose="02010600030101010101" pitchFamily="2" charset="-122"/>
              </a:rPr>
              <a:t>of the example.</a:t>
            </a:r>
            <a:endParaRPr lang="en-US" altLang="en-US" sz="2400">
              <a:latin typeface="Times New Roman" panose="02020603050405020304" pitchFamily="18" charset="0"/>
              <a:ea typeface="宋体" panose="02010600030101010101" pitchFamily="2" charset="-122"/>
            </a:endParaRPr>
          </a:p>
          <a:p>
            <a:pPr eaLnBrk="1" hangingPunct="1">
              <a:spcBef>
                <a:spcPct val="50000"/>
              </a:spcBef>
              <a:buFontTx/>
              <a:buNone/>
            </a:pPr>
            <a:r>
              <a:rPr lang="en-US" altLang="en-US" sz="2400">
                <a:latin typeface="Times New Roman" panose="02020603050405020304" pitchFamily="18" charset="0"/>
                <a:ea typeface="宋体" panose="02010600030101010101" pitchFamily="2" charset="-122"/>
              </a:rPr>
              <a:t>Gain of </a:t>
            </a:r>
            <a:r>
              <a:rPr lang="en-US" altLang="zh-CN" sz="2400">
                <a:latin typeface="Times New Roman" panose="02020603050405020304" pitchFamily="18" charset="0"/>
                <a:ea typeface="宋体" panose="02010600030101010101" pitchFamily="2" charset="-122"/>
              </a:rPr>
              <a:t>output</a:t>
            </a:r>
            <a:r>
              <a:rPr lang="en-US" altLang="en-US" sz="2400">
                <a:latin typeface="Times New Roman" panose="02020603050405020304" pitchFamily="18" charset="0"/>
                <a:ea typeface="宋体" panose="02010600030101010101" pitchFamily="2" charset="-122"/>
              </a:rPr>
              <a:t> stage</a:t>
            </a:r>
          </a:p>
          <a:p>
            <a:pPr eaLnBrk="1" hangingPunct="1">
              <a:spcBef>
                <a:spcPct val="50000"/>
              </a:spcBef>
              <a:buFontTx/>
              <a:buNone/>
            </a:pPr>
            <a:endParaRPr lang="en-US" altLang="en-US" sz="2400">
              <a:latin typeface="Times New Roman" panose="02020603050405020304" pitchFamily="18" charset="0"/>
              <a:ea typeface="宋体" panose="02010600030101010101" pitchFamily="2" charset="-122"/>
            </a:endParaRPr>
          </a:p>
          <a:p>
            <a:pPr eaLnBrk="1" hangingPunct="1">
              <a:spcBef>
                <a:spcPct val="50000"/>
              </a:spcBef>
              <a:buFontTx/>
              <a:buNone/>
            </a:pPr>
            <a:endParaRPr lang="en-US" altLang="en-US" sz="2400">
              <a:latin typeface="Times New Roman" panose="02020603050405020304" pitchFamily="18" charset="0"/>
              <a:ea typeface="宋体" panose="02010600030101010101" pitchFamily="2" charset="-122"/>
            </a:endParaRPr>
          </a:p>
          <a:p>
            <a:pPr eaLnBrk="1" hangingPunct="1">
              <a:spcBef>
                <a:spcPct val="50000"/>
              </a:spcBef>
              <a:buFontTx/>
              <a:buNone/>
            </a:pPr>
            <a:r>
              <a:rPr lang="en-US" altLang="en-US" sz="2400">
                <a:latin typeface="Times New Roman" panose="02020603050405020304" pitchFamily="18" charset="0"/>
                <a:ea typeface="宋体" panose="02010600030101010101" pitchFamily="2" charset="-122"/>
              </a:rPr>
              <a:t>Output resistance</a:t>
            </a:r>
          </a:p>
          <a:p>
            <a:pPr eaLnBrk="1" hangingPunct="1">
              <a:spcBef>
                <a:spcPct val="50000"/>
              </a:spcBef>
              <a:buFontTx/>
              <a:buNone/>
            </a:pPr>
            <a:endParaRPr lang="en-US" altLang="en-US" sz="2400">
              <a:latin typeface="Times New Roman" panose="02020603050405020304" pitchFamily="18" charset="0"/>
              <a:ea typeface="宋体" panose="02010600030101010101" pitchFamily="2" charset="-122"/>
            </a:endParaRPr>
          </a:p>
          <a:p>
            <a:pPr eaLnBrk="1" hangingPunct="1">
              <a:spcBef>
                <a:spcPct val="50000"/>
              </a:spcBef>
              <a:buFontTx/>
              <a:buNone/>
            </a:pPr>
            <a:endParaRPr lang="en-US" altLang="en-US" sz="2400">
              <a:latin typeface="Times New Roman" panose="02020603050405020304" pitchFamily="18" charset="0"/>
              <a:ea typeface="宋体" panose="02010600030101010101" pitchFamily="2" charset="-122"/>
            </a:endParaRPr>
          </a:p>
        </p:txBody>
      </p:sp>
      <p:graphicFrame>
        <p:nvGraphicFramePr>
          <p:cNvPr id="86020" name="Object 6"/>
          <p:cNvGraphicFramePr>
            <a:graphicFrameLocks noChangeAspect="1"/>
          </p:cNvGraphicFramePr>
          <p:nvPr/>
        </p:nvGraphicFramePr>
        <p:xfrm>
          <a:off x="5735638" y="3651250"/>
          <a:ext cx="4032250" cy="985838"/>
        </p:xfrm>
        <a:graphic>
          <a:graphicData uri="http://schemas.openxmlformats.org/presentationml/2006/ole">
            <mc:AlternateContent xmlns:mc="http://schemas.openxmlformats.org/markup-compatibility/2006">
              <mc:Choice xmlns:v="urn:schemas-microsoft-com:vml" Requires="v">
                <p:oleObj spid="_x0000_s37088" name="Equation" r:id="rId3" imgW="1765300" imgH="431800" progId="Equation.3">
                  <p:embed/>
                </p:oleObj>
              </mc:Choice>
              <mc:Fallback>
                <p:oleObj name="Equation" r:id="rId3" imgW="17653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638" y="3651250"/>
                        <a:ext cx="403225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6021" name="Picture 7" descr="sedr42021_07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1708151"/>
            <a:ext cx="3146425"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6022" name="Object 8"/>
          <p:cNvGraphicFramePr>
            <a:graphicFrameLocks noChangeAspect="1"/>
          </p:cNvGraphicFramePr>
          <p:nvPr/>
        </p:nvGraphicFramePr>
        <p:xfrm>
          <a:off x="5735639" y="5437188"/>
          <a:ext cx="4681537" cy="514350"/>
        </p:xfrm>
        <a:graphic>
          <a:graphicData uri="http://schemas.openxmlformats.org/presentationml/2006/ole">
            <mc:AlternateContent xmlns:mc="http://schemas.openxmlformats.org/markup-compatibility/2006">
              <mc:Choice xmlns:v="urn:schemas-microsoft-com:vml" Requires="v">
                <p:oleObj spid="_x0000_s37089" name="Equation" r:id="rId6" imgW="2082800" imgH="228600" progId="Equation.3">
                  <p:embed/>
                </p:oleObj>
              </mc:Choice>
              <mc:Fallback>
                <p:oleObj name="Equation" r:id="rId6" imgW="20828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5639" y="5437188"/>
                        <a:ext cx="468153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26498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362200" y="152400"/>
            <a:ext cx="3657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a:solidFill>
                  <a:schemeClr val="tx2"/>
                </a:solidFill>
              </a:rPr>
              <a:t>Summary</a:t>
            </a:r>
          </a:p>
        </p:txBody>
      </p:sp>
      <p:sp>
        <p:nvSpPr>
          <p:cNvPr id="87043" name="Rectangle 3"/>
          <p:cNvSpPr>
            <a:spLocks noChangeArrowheads="1"/>
          </p:cNvSpPr>
          <p:nvPr/>
        </p:nvSpPr>
        <p:spPr bwMode="auto">
          <a:xfrm>
            <a:off x="2362200" y="2057400"/>
            <a:ext cx="8077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000"/>
              <a:t>The differential-pair or differential-amplifier configuration is most widely used building block in analog IC designs.  The input stage of every op-amp is a differential amplifier.</a:t>
            </a:r>
          </a:p>
          <a:p>
            <a:pPr eaLnBrk="1" hangingPunct="1"/>
            <a:r>
              <a:rPr lang="en-US" altLang="en-US" sz="2000"/>
              <a:t>There are two reasons for preferring differential to single-ended amplifiers: 1) differential amplifiers are insensitive to interference and 2) they do not need bypass and coupling capacitors.</a:t>
            </a:r>
          </a:p>
          <a:p>
            <a:pPr eaLnBrk="1" hangingPunct="1"/>
            <a:r>
              <a:rPr lang="en-US" altLang="en-US" sz="2000"/>
              <a:t>For a MOS (bipolar) pair biased by a current source </a:t>
            </a:r>
            <a:r>
              <a:rPr lang="en-US" altLang="en-US" sz="2000" i="1"/>
              <a:t>I</a:t>
            </a:r>
            <a:r>
              <a:rPr lang="en-US" altLang="en-US" sz="2000"/>
              <a:t>, each device operates at a drain (collector, assuming </a:t>
            </a:r>
            <a:r>
              <a:rPr lang="en-US" altLang="en-US" sz="2000" i="1">
                <a:latin typeface="Symbol" panose="05050102010706020507" pitchFamily="18" charset="2"/>
              </a:rPr>
              <a:t>a</a:t>
            </a:r>
            <a:r>
              <a:rPr lang="en-US" altLang="en-US" sz="2000"/>
              <a:t> = 1) current of </a:t>
            </a:r>
            <a:r>
              <a:rPr lang="en-US" altLang="en-US" sz="2000" i="1"/>
              <a:t>I</a:t>
            </a:r>
            <a:r>
              <a:rPr lang="en-US" altLang="en-US" sz="2000"/>
              <a:t>/2 and a corresponding overdrive voltage </a:t>
            </a:r>
            <a:r>
              <a:rPr lang="en-US" altLang="en-US" sz="2000" i="1"/>
              <a:t>V</a:t>
            </a:r>
            <a:r>
              <a:rPr lang="en-US" altLang="en-US" sz="2000" i="1" baseline="-25000"/>
              <a:t>OV</a:t>
            </a:r>
            <a:r>
              <a:rPr lang="en-US" altLang="en-US" sz="2000"/>
              <a:t> (no analog in bipolar).  Each device has </a:t>
            </a:r>
            <a:r>
              <a:rPr lang="en-US" altLang="en-US" sz="2000" i="1"/>
              <a:t>g</a:t>
            </a:r>
            <a:r>
              <a:rPr lang="en-US" altLang="en-US" sz="2000" i="1" baseline="-25000"/>
              <a:t>m</a:t>
            </a:r>
            <a:r>
              <a:rPr lang="en-US" altLang="en-US" sz="2000"/>
              <a:t>=1/</a:t>
            </a:r>
            <a:r>
              <a:rPr lang="en-US" altLang="en-US" sz="2000" i="1"/>
              <a:t>V</a:t>
            </a:r>
            <a:r>
              <a:rPr lang="en-US" altLang="en-US" sz="2000" i="1" baseline="-25000"/>
              <a:t>OV</a:t>
            </a:r>
            <a:r>
              <a:rPr lang="en-US" altLang="en-US" sz="2000"/>
              <a:t> (</a:t>
            </a:r>
            <a:r>
              <a:rPr lang="en-US" altLang="en-US" sz="2000" i="1">
                <a:latin typeface="Symbol" panose="05050102010706020507" pitchFamily="18" charset="2"/>
              </a:rPr>
              <a:t>a</a:t>
            </a:r>
            <a:r>
              <a:rPr lang="en-US" altLang="en-US" sz="2000" i="1"/>
              <a:t>I</a:t>
            </a:r>
            <a:r>
              <a:rPr lang="en-US" altLang="en-US" sz="2000"/>
              <a:t>/2</a:t>
            </a:r>
            <a:r>
              <a:rPr lang="en-US" altLang="en-US" sz="2000" i="1"/>
              <a:t>V</a:t>
            </a:r>
            <a:r>
              <a:rPr lang="en-US" altLang="en-US" sz="2000" i="1" baseline="-25000"/>
              <a:t>T</a:t>
            </a:r>
            <a:r>
              <a:rPr lang="en-US" altLang="en-US" sz="2000"/>
              <a:t> for bipolar).</a:t>
            </a:r>
          </a:p>
        </p:txBody>
      </p:sp>
    </p:spTree>
    <p:extLst>
      <p:ext uri="{BB962C8B-B14F-4D97-AF65-F5344CB8AC3E}">
        <p14:creationId xmlns:p14="http://schemas.microsoft.com/office/powerpoint/2010/main" val="23299658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2362200" y="152400"/>
            <a:ext cx="3657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a:solidFill>
                  <a:schemeClr val="tx2"/>
                </a:solidFill>
              </a:rPr>
              <a:t>Summary</a:t>
            </a:r>
          </a:p>
        </p:txBody>
      </p:sp>
      <p:sp>
        <p:nvSpPr>
          <p:cNvPr id="88067" name="Rectangle 3"/>
          <p:cNvSpPr>
            <a:spLocks noChangeArrowheads="1"/>
          </p:cNvSpPr>
          <p:nvPr/>
        </p:nvSpPr>
        <p:spPr bwMode="auto">
          <a:xfrm>
            <a:off x="2286000" y="1828800"/>
            <a:ext cx="7848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000"/>
              <a:t>With the two input terminals connected to a suitable dc voltage </a:t>
            </a:r>
            <a:r>
              <a:rPr lang="en-US" altLang="en-US" sz="2000" i="1"/>
              <a:t>V</a:t>
            </a:r>
            <a:r>
              <a:rPr lang="en-US" altLang="en-US" sz="2000" i="1" baseline="-25000"/>
              <a:t>CM</a:t>
            </a:r>
            <a:r>
              <a:rPr lang="en-US" altLang="en-US" sz="2000"/>
              <a:t>, the bias current I of a perfectly symmetrical differential pair divides equally between the two transistors of the pair, resulting in zero voltage difference between the two drains (collectors).  To steer the current completely to one side of the pair, a difference input voltage </a:t>
            </a:r>
            <a:r>
              <a:rPr lang="en-US" altLang="en-US" sz="2000" i="1"/>
              <a:t>v</a:t>
            </a:r>
            <a:r>
              <a:rPr lang="en-US" altLang="en-US" sz="2000" i="1" baseline="-25000"/>
              <a:t>id</a:t>
            </a:r>
            <a:r>
              <a:rPr lang="en-US" altLang="en-US" sz="2000"/>
              <a:t> of at least 2</a:t>
            </a:r>
            <a:r>
              <a:rPr lang="en-US" altLang="en-US" sz="2000" baseline="30000"/>
              <a:t>1/2</a:t>
            </a:r>
            <a:r>
              <a:rPr lang="en-US" altLang="en-US" sz="2000" i="1"/>
              <a:t>V</a:t>
            </a:r>
            <a:r>
              <a:rPr lang="en-US" altLang="en-US" sz="2000" i="1" baseline="-25000"/>
              <a:t>OV</a:t>
            </a:r>
            <a:r>
              <a:rPr lang="en-US" altLang="en-US" sz="2000"/>
              <a:t> is needed.</a:t>
            </a:r>
          </a:p>
          <a:p>
            <a:pPr eaLnBrk="1" hangingPunct="1"/>
            <a:r>
              <a:rPr lang="en-US" altLang="en-US" sz="2000"/>
              <a:t>Superimposing a differential input signal </a:t>
            </a:r>
            <a:r>
              <a:rPr lang="en-US" altLang="en-US" sz="2000" i="1"/>
              <a:t>v</a:t>
            </a:r>
            <a:r>
              <a:rPr lang="en-US" altLang="en-US" sz="2000" i="1" baseline="-25000"/>
              <a:t>id</a:t>
            </a:r>
            <a:r>
              <a:rPr lang="en-US" altLang="en-US" sz="2000"/>
              <a:t> on the dc common-mode input voltage </a:t>
            </a:r>
            <a:r>
              <a:rPr lang="en-US" altLang="en-US" sz="2000" i="1"/>
              <a:t>V</a:t>
            </a:r>
            <a:r>
              <a:rPr lang="en-US" altLang="en-US" sz="2000" i="1" baseline="-25000"/>
              <a:t>CM</a:t>
            </a:r>
            <a:r>
              <a:rPr lang="en-US" altLang="en-US" sz="2000"/>
              <a:t> such that </a:t>
            </a:r>
            <a:r>
              <a:rPr lang="en-US" altLang="en-US" sz="2000" i="1"/>
              <a:t>v</a:t>
            </a:r>
            <a:r>
              <a:rPr lang="en-US" altLang="en-US" sz="2000" i="1" baseline="-25000"/>
              <a:t>I</a:t>
            </a:r>
            <a:r>
              <a:rPr lang="en-US" altLang="en-US" sz="2000" baseline="-25000"/>
              <a:t>1</a:t>
            </a:r>
            <a:r>
              <a:rPr lang="en-US" altLang="en-US" sz="2000"/>
              <a:t> = </a:t>
            </a:r>
            <a:r>
              <a:rPr lang="en-US" altLang="en-US" sz="2000" i="1"/>
              <a:t>V</a:t>
            </a:r>
            <a:r>
              <a:rPr lang="en-US" altLang="en-US" sz="2000" i="1" baseline="-25000"/>
              <a:t>CM</a:t>
            </a:r>
            <a:r>
              <a:rPr lang="en-US" altLang="en-US" sz="2000"/>
              <a:t> + </a:t>
            </a:r>
            <a:r>
              <a:rPr lang="en-US" altLang="en-US" sz="2000" i="1"/>
              <a:t>v</a:t>
            </a:r>
            <a:r>
              <a:rPr lang="en-US" altLang="en-US" sz="2000" i="1" baseline="-25000"/>
              <a:t>id</a:t>
            </a:r>
            <a:r>
              <a:rPr lang="en-US" altLang="en-US" sz="2000"/>
              <a:t>/2 and </a:t>
            </a:r>
            <a:r>
              <a:rPr lang="en-US" altLang="en-US" sz="2000" i="1"/>
              <a:t>v</a:t>
            </a:r>
            <a:r>
              <a:rPr lang="en-US" altLang="en-US" sz="2000" i="1" baseline="-25000"/>
              <a:t>I</a:t>
            </a:r>
            <a:r>
              <a:rPr lang="en-US" altLang="en-US" sz="2000" baseline="-25000"/>
              <a:t>2</a:t>
            </a:r>
            <a:r>
              <a:rPr lang="en-US" altLang="en-US" sz="2000"/>
              <a:t> = </a:t>
            </a:r>
            <a:r>
              <a:rPr lang="en-US" altLang="en-US" sz="2000" i="1"/>
              <a:t>V</a:t>
            </a:r>
            <a:r>
              <a:rPr lang="en-US" altLang="en-US" sz="2000" i="1" baseline="-25000"/>
              <a:t>CM</a:t>
            </a:r>
            <a:r>
              <a:rPr lang="en-US" altLang="en-US" sz="2000"/>
              <a:t> – </a:t>
            </a:r>
            <a:r>
              <a:rPr lang="en-US" altLang="en-US" sz="2000" i="1"/>
              <a:t>v</a:t>
            </a:r>
            <a:r>
              <a:rPr lang="en-US" altLang="en-US" sz="2000" i="1" baseline="-25000"/>
              <a:t>id</a:t>
            </a:r>
            <a:r>
              <a:rPr lang="en-US" altLang="en-US" sz="2000"/>
              <a:t>/2 causes a virtual signal ground to appear on the common-source (common-emitter) connection.</a:t>
            </a:r>
          </a:p>
        </p:txBody>
      </p:sp>
    </p:spTree>
    <p:extLst>
      <p:ext uri="{BB962C8B-B14F-4D97-AF65-F5344CB8AC3E}">
        <p14:creationId xmlns:p14="http://schemas.microsoft.com/office/powerpoint/2010/main" val="1491478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61060" y="1"/>
            <a:ext cx="10515600" cy="800956"/>
          </a:xfrm>
        </p:spPr>
        <p:txBody>
          <a:bodyPr/>
          <a:lstStyle/>
          <a:p>
            <a:pPr eaLnBrk="1" hangingPunct="1"/>
            <a:r>
              <a:rPr lang="en-US" altLang="en-US" sz="4000" dirty="0"/>
              <a:t>Operation with a Differential  Input Voltage</a:t>
            </a:r>
          </a:p>
        </p:txBody>
      </p:sp>
      <p:pic>
        <p:nvPicPr>
          <p:cNvPr id="39939" name="Picture 4" descr="sedr42021_0704"/>
          <p:cNvPicPr>
            <a:picLocks noChangeAspect="1" noChangeArrowheads="1"/>
          </p:cNvPicPr>
          <p:nvPr/>
        </p:nvPicPr>
        <p:blipFill>
          <a:blip r:embed="rId2">
            <a:lum bright="-24000" contrast="42000"/>
            <a:extLst>
              <a:ext uri="{28A0092B-C50C-407E-A947-70E740481C1C}">
                <a14:useLocalDpi xmlns:a14="http://schemas.microsoft.com/office/drawing/2010/main" val="0"/>
              </a:ext>
            </a:extLst>
          </a:blip>
          <a:srcRect/>
          <a:stretch>
            <a:fillRect/>
          </a:stretch>
        </p:blipFill>
        <p:spPr bwMode="auto">
          <a:xfrm>
            <a:off x="658950" y="800956"/>
            <a:ext cx="5190670" cy="496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0" name="Text Box 5"/>
          <p:cNvSpPr txBox="1">
            <a:spLocks noChangeArrowheads="1"/>
          </p:cNvSpPr>
          <p:nvPr/>
        </p:nvSpPr>
        <p:spPr bwMode="auto">
          <a:xfrm>
            <a:off x="6931025" y="1022306"/>
            <a:ext cx="3581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
                <a:schemeClr val="accent2"/>
              </a:buClr>
              <a:buFont typeface="Wingdings" panose="05000000000000000000" pitchFamily="2" charset="2"/>
              <a:buChar char="Ø"/>
            </a:pPr>
            <a:r>
              <a:rPr lang="en-US" altLang="en-US" sz="2400" dirty="0">
                <a:latin typeface="Times New Roman" panose="02020603050405020304" pitchFamily="18" charset="0"/>
                <a:ea typeface="宋体" panose="02010600030101010101" pitchFamily="2" charset="-122"/>
              </a:rPr>
              <a:t>The MOS differential pair with a differential input signal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id</a:t>
            </a:r>
            <a:r>
              <a:rPr lang="en-US" altLang="en-US" sz="2400" dirty="0">
                <a:latin typeface="Times New Roman" panose="02020603050405020304" pitchFamily="18" charset="0"/>
                <a:ea typeface="宋体" panose="02010600030101010101" pitchFamily="2" charset="-122"/>
              </a:rPr>
              <a:t> applied. </a:t>
            </a:r>
          </a:p>
          <a:p>
            <a:pPr eaLnBrk="1" hangingPunct="1">
              <a:spcBef>
                <a:spcPct val="50000"/>
              </a:spcBef>
              <a:buClr>
                <a:schemeClr val="accent2"/>
              </a:buClr>
              <a:buFont typeface="Wingdings" panose="05000000000000000000" pitchFamily="2" charset="2"/>
              <a:buChar char="Ø"/>
            </a:pPr>
            <a:r>
              <a:rPr lang="en-US" altLang="en-US" sz="2400" dirty="0">
                <a:latin typeface="Times New Roman" panose="02020603050405020304" pitchFamily="18" charset="0"/>
                <a:ea typeface="宋体" panose="02010600030101010101" pitchFamily="2" charset="-122"/>
              </a:rPr>
              <a:t>With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id</a:t>
            </a:r>
            <a:r>
              <a:rPr lang="en-US" altLang="en-US" sz="2400" dirty="0">
                <a:latin typeface="Times New Roman" panose="02020603050405020304" pitchFamily="18" charset="0"/>
                <a:ea typeface="宋体" panose="02010600030101010101" pitchFamily="2" charset="-122"/>
              </a:rPr>
              <a:t> positive: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GS</a:t>
            </a:r>
            <a:r>
              <a:rPr lang="en-US" altLang="en-US" sz="2400" baseline="-25000" dirty="0">
                <a:latin typeface="Times New Roman" panose="02020603050405020304" pitchFamily="18" charset="0"/>
                <a:ea typeface="宋体" panose="02010600030101010101" pitchFamily="2" charset="-122"/>
              </a:rPr>
              <a:t>1</a:t>
            </a:r>
            <a:r>
              <a:rPr lang="en-US" altLang="en-US" sz="2400" dirty="0">
                <a:latin typeface="Times New Roman" panose="02020603050405020304" pitchFamily="18" charset="0"/>
                <a:ea typeface="宋体" panose="02010600030101010101" pitchFamily="2" charset="-122"/>
              </a:rPr>
              <a:t> </a:t>
            </a:r>
            <a:r>
              <a:rPr lang="en-US" altLang="en-US" sz="2400" dirty="0">
                <a:latin typeface="Symbol" panose="05050102010706020507" pitchFamily="18" charset="2"/>
                <a:ea typeface="宋体" panose="02010600030101010101" pitchFamily="2" charset="-122"/>
              </a:rPr>
              <a:t>&gt;</a:t>
            </a:r>
            <a:r>
              <a:rPr lang="en-US" altLang="en-US" sz="2400" dirty="0">
                <a:latin typeface="Times New Roman" panose="02020603050405020304" pitchFamily="18" charset="0"/>
                <a:ea typeface="宋体" panose="02010600030101010101" pitchFamily="2" charset="-122"/>
              </a:rPr>
              <a:t>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GS</a:t>
            </a:r>
            <a:r>
              <a:rPr lang="en-US" altLang="en-US" sz="2400" baseline="-25000" dirty="0">
                <a:latin typeface="Times New Roman" panose="02020603050405020304" pitchFamily="18" charset="0"/>
                <a:ea typeface="宋体" panose="02010600030101010101" pitchFamily="2" charset="-122"/>
              </a:rPr>
              <a:t>2</a:t>
            </a:r>
            <a:r>
              <a:rPr lang="en-US" altLang="en-US" sz="2400" dirty="0">
                <a:latin typeface="Times New Roman" panose="02020603050405020304" pitchFamily="18" charset="0"/>
                <a:ea typeface="宋体" panose="02010600030101010101" pitchFamily="2" charset="-122"/>
              </a:rPr>
              <a:t>, </a:t>
            </a:r>
            <a:r>
              <a:rPr lang="en-US" altLang="en-US" sz="2400" i="1" dirty="0">
                <a:latin typeface="Times New Roman" panose="02020603050405020304" pitchFamily="18" charset="0"/>
                <a:ea typeface="宋体" panose="02010600030101010101" pitchFamily="2" charset="-122"/>
              </a:rPr>
              <a:t>i</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1</a:t>
            </a:r>
            <a:r>
              <a:rPr lang="en-US" altLang="en-US" sz="2400" dirty="0">
                <a:latin typeface="Times New Roman" panose="02020603050405020304" pitchFamily="18" charset="0"/>
                <a:ea typeface="宋体" panose="02010600030101010101" pitchFamily="2" charset="-122"/>
              </a:rPr>
              <a:t> </a:t>
            </a:r>
            <a:r>
              <a:rPr lang="en-US" altLang="en-US" sz="2400" dirty="0">
                <a:latin typeface="Symbol" panose="05050102010706020507" pitchFamily="18" charset="2"/>
                <a:ea typeface="宋体" panose="02010600030101010101" pitchFamily="2" charset="-122"/>
              </a:rPr>
              <a:t>&gt;</a:t>
            </a:r>
            <a:r>
              <a:rPr lang="en-US" altLang="en-US" sz="2400" dirty="0">
                <a:latin typeface="Times New Roman" panose="02020603050405020304" pitchFamily="18" charset="0"/>
                <a:ea typeface="宋体" panose="02010600030101010101" pitchFamily="2" charset="-122"/>
              </a:rPr>
              <a:t> </a:t>
            </a:r>
            <a:r>
              <a:rPr lang="en-US" altLang="en-US" sz="2400" i="1" dirty="0">
                <a:latin typeface="Times New Roman" panose="02020603050405020304" pitchFamily="18" charset="0"/>
                <a:ea typeface="宋体" panose="02010600030101010101" pitchFamily="2" charset="-122"/>
              </a:rPr>
              <a:t>i</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2</a:t>
            </a:r>
            <a:r>
              <a:rPr lang="en-US" altLang="en-US" sz="2400" dirty="0">
                <a:latin typeface="Times New Roman" panose="02020603050405020304" pitchFamily="18" charset="0"/>
                <a:ea typeface="宋体" panose="02010600030101010101" pitchFamily="2" charset="-122"/>
              </a:rPr>
              <a:t>, and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1</a:t>
            </a:r>
            <a:r>
              <a:rPr lang="en-US" altLang="en-US" sz="2400" dirty="0">
                <a:latin typeface="Times New Roman" panose="02020603050405020304" pitchFamily="18" charset="0"/>
                <a:ea typeface="宋体" panose="02010600030101010101" pitchFamily="2" charset="-122"/>
              </a:rPr>
              <a:t> </a:t>
            </a:r>
            <a:r>
              <a:rPr lang="en-US" altLang="en-US" sz="2400" dirty="0">
                <a:latin typeface="Symbol" panose="05050102010706020507" pitchFamily="18" charset="2"/>
                <a:ea typeface="宋体" panose="02010600030101010101" pitchFamily="2" charset="-122"/>
              </a:rPr>
              <a:t>&lt;</a:t>
            </a:r>
            <a:r>
              <a:rPr lang="en-US" altLang="en-US" sz="2400" dirty="0">
                <a:latin typeface="Times New Roman" panose="02020603050405020304" pitchFamily="18" charset="0"/>
                <a:ea typeface="宋体" panose="02010600030101010101" pitchFamily="2" charset="-122"/>
              </a:rPr>
              <a:t>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2</a:t>
            </a:r>
            <a:r>
              <a:rPr lang="en-US" altLang="en-US" sz="2400" dirty="0">
                <a:latin typeface="Times New Roman" panose="02020603050405020304" pitchFamily="18" charset="0"/>
                <a:ea typeface="宋体" panose="02010600030101010101" pitchFamily="2" charset="-122"/>
              </a:rPr>
              <a:t>; thus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2</a:t>
            </a:r>
            <a:r>
              <a:rPr lang="en-US" altLang="en-US" sz="2400" dirty="0">
                <a:latin typeface="Times New Roman" panose="02020603050405020304" pitchFamily="18" charset="0"/>
                <a:ea typeface="宋体" panose="02010600030101010101" pitchFamily="2" charset="-122"/>
              </a:rPr>
              <a:t> </a:t>
            </a:r>
            <a:r>
              <a:rPr lang="en-US" altLang="en-US" sz="2400" dirty="0">
                <a:latin typeface="Symbol" panose="05050102010706020507" pitchFamily="18" charset="2"/>
                <a:ea typeface="宋体" panose="02010600030101010101" pitchFamily="2" charset="-122"/>
              </a:rPr>
              <a:t>-</a:t>
            </a:r>
            <a:r>
              <a:rPr lang="en-US" altLang="en-US" sz="2400" dirty="0">
                <a:latin typeface="Times New Roman" panose="02020603050405020304" pitchFamily="18" charset="0"/>
                <a:ea typeface="宋体" panose="02010600030101010101" pitchFamily="2" charset="-122"/>
              </a:rPr>
              <a:t>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1</a:t>
            </a:r>
            <a:r>
              <a:rPr lang="en-US" altLang="en-US" sz="2400" dirty="0">
                <a:latin typeface="Times New Roman" panose="02020603050405020304" pitchFamily="18" charset="0"/>
                <a:ea typeface="宋体" panose="02010600030101010101" pitchFamily="2" charset="-122"/>
              </a:rPr>
              <a:t>) will be positive. </a:t>
            </a:r>
          </a:p>
          <a:p>
            <a:pPr eaLnBrk="1" hangingPunct="1">
              <a:spcBef>
                <a:spcPct val="50000"/>
              </a:spcBef>
              <a:buClr>
                <a:schemeClr val="accent2"/>
              </a:buClr>
              <a:buFont typeface="Wingdings" panose="05000000000000000000" pitchFamily="2" charset="2"/>
              <a:buChar char="Ø"/>
            </a:pPr>
            <a:r>
              <a:rPr lang="en-US" altLang="en-US" sz="2400" dirty="0">
                <a:latin typeface="Times New Roman" panose="02020603050405020304" pitchFamily="18" charset="0"/>
                <a:ea typeface="宋体" panose="02010600030101010101" pitchFamily="2" charset="-122"/>
              </a:rPr>
              <a:t>With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id</a:t>
            </a:r>
            <a:r>
              <a:rPr lang="en-US" altLang="en-US" sz="2400" dirty="0">
                <a:latin typeface="Times New Roman" panose="02020603050405020304" pitchFamily="18" charset="0"/>
                <a:ea typeface="宋体" panose="02010600030101010101" pitchFamily="2" charset="-122"/>
              </a:rPr>
              <a:t> negative: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GS</a:t>
            </a:r>
            <a:r>
              <a:rPr lang="en-US" altLang="en-US" sz="2400" baseline="-25000" dirty="0">
                <a:latin typeface="Times New Roman" panose="02020603050405020304" pitchFamily="18" charset="0"/>
                <a:ea typeface="宋体" panose="02010600030101010101" pitchFamily="2" charset="-122"/>
              </a:rPr>
              <a:t>1</a:t>
            </a:r>
            <a:r>
              <a:rPr lang="en-US" altLang="en-US" sz="2400" dirty="0">
                <a:latin typeface="Times New Roman" panose="02020603050405020304" pitchFamily="18" charset="0"/>
                <a:ea typeface="宋体" panose="02010600030101010101" pitchFamily="2" charset="-122"/>
              </a:rPr>
              <a:t> </a:t>
            </a:r>
            <a:r>
              <a:rPr lang="en-US" altLang="en-US" sz="2400" dirty="0">
                <a:latin typeface="Symbol" panose="05050102010706020507" pitchFamily="18" charset="2"/>
                <a:ea typeface="宋体" panose="02010600030101010101" pitchFamily="2" charset="-122"/>
              </a:rPr>
              <a:t>&lt;</a:t>
            </a:r>
            <a:r>
              <a:rPr lang="en-US" altLang="en-US" sz="2400" dirty="0">
                <a:latin typeface="Times New Roman" panose="02020603050405020304" pitchFamily="18" charset="0"/>
                <a:ea typeface="宋体" panose="02010600030101010101" pitchFamily="2" charset="-122"/>
              </a:rPr>
              <a:t>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GS</a:t>
            </a:r>
            <a:r>
              <a:rPr lang="en-US" altLang="en-US" sz="2400" baseline="-25000" dirty="0">
                <a:latin typeface="Times New Roman" panose="02020603050405020304" pitchFamily="18" charset="0"/>
                <a:ea typeface="宋体" panose="02010600030101010101" pitchFamily="2" charset="-122"/>
              </a:rPr>
              <a:t>2</a:t>
            </a:r>
            <a:r>
              <a:rPr lang="en-US" altLang="en-US" sz="2400" dirty="0">
                <a:latin typeface="Times New Roman" panose="02020603050405020304" pitchFamily="18" charset="0"/>
                <a:ea typeface="宋体" panose="02010600030101010101" pitchFamily="2" charset="-122"/>
              </a:rPr>
              <a:t>, </a:t>
            </a:r>
            <a:r>
              <a:rPr lang="en-US" altLang="en-US" sz="2400" i="1" dirty="0">
                <a:latin typeface="Times New Roman" panose="02020603050405020304" pitchFamily="18" charset="0"/>
                <a:ea typeface="宋体" panose="02010600030101010101" pitchFamily="2" charset="-122"/>
              </a:rPr>
              <a:t>i</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1</a:t>
            </a:r>
            <a:r>
              <a:rPr lang="en-US" altLang="en-US" sz="2400" dirty="0">
                <a:latin typeface="Times New Roman" panose="02020603050405020304" pitchFamily="18" charset="0"/>
                <a:ea typeface="宋体" panose="02010600030101010101" pitchFamily="2" charset="-122"/>
              </a:rPr>
              <a:t> </a:t>
            </a:r>
            <a:r>
              <a:rPr lang="en-US" altLang="en-US" sz="2400" dirty="0">
                <a:latin typeface="Symbol" panose="05050102010706020507" pitchFamily="18" charset="2"/>
                <a:ea typeface="宋体" panose="02010600030101010101" pitchFamily="2" charset="-122"/>
              </a:rPr>
              <a:t>&lt;</a:t>
            </a:r>
            <a:r>
              <a:rPr lang="en-US" altLang="en-US" sz="2400" dirty="0">
                <a:latin typeface="Times New Roman" panose="02020603050405020304" pitchFamily="18" charset="0"/>
                <a:ea typeface="宋体" panose="02010600030101010101" pitchFamily="2" charset="-122"/>
              </a:rPr>
              <a:t> </a:t>
            </a:r>
            <a:r>
              <a:rPr lang="en-US" altLang="en-US" sz="2400" i="1" dirty="0">
                <a:latin typeface="Times New Roman" panose="02020603050405020304" pitchFamily="18" charset="0"/>
                <a:ea typeface="宋体" panose="02010600030101010101" pitchFamily="2" charset="-122"/>
              </a:rPr>
              <a:t>i</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2</a:t>
            </a:r>
            <a:r>
              <a:rPr lang="en-US" altLang="en-US" sz="2400" dirty="0">
                <a:latin typeface="Times New Roman" panose="02020603050405020304" pitchFamily="18" charset="0"/>
                <a:ea typeface="宋体" panose="02010600030101010101" pitchFamily="2" charset="-122"/>
              </a:rPr>
              <a:t>, and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1</a:t>
            </a:r>
            <a:r>
              <a:rPr lang="en-US" altLang="en-US" sz="2400" dirty="0">
                <a:latin typeface="Times New Roman" panose="02020603050405020304" pitchFamily="18" charset="0"/>
                <a:ea typeface="宋体" panose="02010600030101010101" pitchFamily="2" charset="-122"/>
              </a:rPr>
              <a:t> </a:t>
            </a:r>
            <a:r>
              <a:rPr lang="en-US" altLang="en-US" sz="2400" dirty="0">
                <a:latin typeface="Symbol" panose="05050102010706020507" pitchFamily="18" charset="2"/>
                <a:ea typeface="宋体" panose="02010600030101010101" pitchFamily="2" charset="-122"/>
              </a:rPr>
              <a:t>&gt;</a:t>
            </a:r>
            <a:r>
              <a:rPr lang="en-US" altLang="en-US" sz="2400" dirty="0">
                <a:latin typeface="Times New Roman" panose="02020603050405020304" pitchFamily="18" charset="0"/>
                <a:ea typeface="宋体" panose="02010600030101010101" pitchFamily="2" charset="-122"/>
              </a:rPr>
              <a:t>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2</a:t>
            </a:r>
            <a:r>
              <a:rPr lang="en-US" altLang="en-US" sz="2400" dirty="0">
                <a:latin typeface="Times New Roman" panose="02020603050405020304" pitchFamily="18" charset="0"/>
                <a:ea typeface="宋体" panose="02010600030101010101" pitchFamily="2" charset="-122"/>
              </a:rPr>
              <a:t>; thus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2</a:t>
            </a:r>
            <a:r>
              <a:rPr lang="en-US" altLang="en-US" sz="2400" dirty="0">
                <a:latin typeface="Times New Roman" panose="02020603050405020304" pitchFamily="18" charset="0"/>
                <a:ea typeface="宋体" panose="02010600030101010101" pitchFamily="2" charset="-122"/>
              </a:rPr>
              <a:t> </a:t>
            </a:r>
            <a:r>
              <a:rPr lang="en-US" altLang="en-US" sz="2400" dirty="0">
                <a:latin typeface="Symbol" panose="05050102010706020507" pitchFamily="18" charset="2"/>
                <a:ea typeface="宋体" panose="02010600030101010101" pitchFamily="2" charset="-122"/>
              </a:rPr>
              <a:t>-</a:t>
            </a:r>
            <a:r>
              <a:rPr lang="en-US" altLang="en-US" sz="2400" dirty="0">
                <a:latin typeface="Times New Roman" panose="02020603050405020304" pitchFamily="18" charset="0"/>
                <a:ea typeface="宋体" panose="02010600030101010101" pitchFamily="2" charset="-122"/>
              </a:rPr>
              <a:t> </a:t>
            </a:r>
            <a:r>
              <a:rPr lang="en-US" altLang="en-US" sz="2400" i="1" dirty="0">
                <a:latin typeface="New Baskerville" pitchFamily="18" charset="0"/>
                <a:ea typeface="宋体" panose="02010600030101010101" pitchFamily="2" charset="-122"/>
              </a:rPr>
              <a:t>v</a:t>
            </a:r>
            <a:r>
              <a:rPr lang="en-US" altLang="en-US" sz="2400" i="1" baseline="-25000" dirty="0">
                <a:latin typeface="Times New Roman" panose="02020603050405020304" pitchFamily="18" charset="0"/>
                <a:ea typeface="宋体" panose="02010600030101010101" pitchFamily="2" charset="-122"/>
              </a:rPr>
              <a:t>D</a:t>
            </a:r>
            <a:r>
              <a:rPr lang="en-US" altLang="en-US" sz="2400" baseline="-25000" dirty="0">
                <a:latin typeface="Times New Roman" panose="02020603050405020304" pitchFamily="18" charset="0"/>
                <a:ea typeface="宋体" panose="02010600030101010101" pitchFamily="2" charset="-122"/>
              </a:rPr>
              <a:t>1</a:t>
            </a:r>
            <a:r>
              <a:rPr lang="en-US" altLang="en-US" sz="2400" dirty="0">
                <a:latin typeface="Times New Roman" panose="02020603050405020304" pitchFamily="18" charset="0"/>
                <a:ea typeface="宋体" panose="02010600030101010101" pitchFamily="2" charset="-122"/>
              </a:rPr>
              <a:t>) will be negative.</a:t>
            </a:r>
          </a:p>
        </p:txBody>
      </p:sp>
      <p:sp>
        <p:nvSpPr>
          <p:cNvPr id="2" name="Rectangle 1"/>
          <p:cNvSpPr/>
          <p:nvPr/>
        </p:nvSpPr>
        <p:spPr>
          <a:xfrm>
            <a:off x="2385060" y="6077635"/>
            <a:ext cx="6096000" cy="830997"/>
          </a:xfrm>
          <a:prstGeom prst="rect">
            <a:avLst/>
          </a:prstGeom>
        </p:spPr>
        <p:txBody>
          <a:bodyPr>
            <a:spAutoFit/>
          </a:bodyPr>
          <a:lstStyle/>
          <a:p>
            <a:r>
              <a:rPr lang="en-US" altLang="en-US" sz="2400" dirty="0"/>
              <a:t>The differential pair responds to a </a:t>
            </a:r>
            <a:r>
              <a:rPr lang="en-US" altLang="en-US" sz="2400" b="1" dirty="0">
                <a:solidFill>
                  <a:srgbClr val="3333FF"/>
                </a:solidFill>
              </a:rPr>
              <a:t>difference-mode</a:t>
            </a:r>
            <a:r>
              <a:rPr lang="en-US" altLang="en-US" sz="2400" dirty="0"/>
              <a:t> or </a:t>
            </a:r>
            <a:r>
              <a:rPr lang="en-US" altLang="en-US" sz="2400" b="1" dirty="0">
                <a:solidFill>
                  <a:srgbClr val="3333FF"/>
                </a:solidFill>
              </a:rPr>
              <a:t>differential input signals.</a:t>
            </a:r>
          </a:p>
        </p:txBody>
      </p:sp>
    </p:spTree>
    <p:extLst>
      <p:ext uri="{BB962C8B-B14F-4D97-AF65-F5344CB8AC3E}">
        <p14:creationId xmlns:p14="http://schemas.microsoft.com/office/powerpoint/2010/main" val="4807853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ChangeArrowheads="1"/>
          </p:cNvSpPr>
          <p:nvPr/>
        </p:nvSpPr>
        <p:spPr bwMode="auto">
          <a:xfrm>
            <a:off x="2438400" y="2057400"/>
            <a:ext cx="8001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The analysis of a differential amplifier to determine differential  gain, differential input resistance, frequency response of differential gain, and so on is facilitated by employing the differential half-circuit which is a common-source (common-emitter) transistor biased at </a:t>
            </a:r>
            <a:r>
              <a:rPr lang="en-US" altLang="en-US" sz="2000" i="1" dirty="0"/>
              <a:t>I</a:t>
            </a:r>
            <a:r>
              <a:rPr lang="en-US" altLang="en-US" sz="2000" dirty="0"/>
              <a:t>/2.</a:t>
            </a:r>
          </a:p>
          <a:p>
            <a:pPr eaLnBrk="1" hangingPunct="1"/>
            <a:r>
              <a:rPr lang="en-US" altLang="en-US" sz="2000" dirty="0"/>
              <a:t>An input common-mode signal </a:t>
            </a:r>
            <a:r>
              <a:rPr lang="en-US" altLang="en-US" sz="2000" dirty="0" err="1"/>
              <a:t>v</a:t>
            </a:r>
            <a:r>
              <a:rPr lang="en-US" altLang="en-US" sz="2000" baseline="-25000" dirty="0" err="1"/>
              <a:t>icm</a:t>
            </a:r>
            <a:r>
              <a:rPr lang="en-US" altLang="en-US" sz="2000" dirty="0"/>
              <a:t> gives rise to drain (collector) voltage signals that are ideally equal and given by –</a:t>
            </a:r>
            <a:r>
              <a:rPr lang="en-US" altLang="en-US" sz="2000" i="1" dirty="0" err="1"/>
              <a:t>v</a:t>
            </a:r>
            <a:r>
              <a:rPr lang="en-US" altLang="en-US" sz="2000" i="1" baseline="-25000" dirty="0" err="1"/>
              <a:t>icm</a:t>
            </a:r>
            <a:r>
              <a:rPr lang="en-US" altLang="en-US" sz="2000" dirty="0"/>
              <a:t>(</a:t>
            </a:r>
            <a:r>
              <a:rPr lang="en-US" altLang="en-US" sz="2000" i="1" dirty="0"/>
              <a:t>R</a:t>
            </a:r>
            <a:r>
              <a:rPr lang="en-US" altLang="en-US" sz="2000" i="1" baseline="-25000" dirty="0"/>
              <a:t>D</a:t>
            </a:r>
            <a:r>
              <a:rPr lang="en-US" altLang="en-US" sz="2000" dirty="0"/>
              <a:t>/2</a:t>
            </a:r>
            <a:r>
              <a:rPr lang="en-US" altLang="en-US" sz="2000" i="1" dirty="0"/>
              <a:t>R</a:t>
            </a:r>
            <a:r>
              <a:rPr lang="en-US" altLang="en-US" sz="2000" i="1" baseline="-25000" dirty="0"/>
              <a:t>SS</a:t>
            </a:r>
            <a:r>
              <a:rPr lang="en-US" altLang="en-US" sz="2000" dirty="0"/>
              <a:t>)[-</a:t>
            </a:r>
            <a:r>
              <a:rPr lang="en-US" altLang="en-US" sz="2000" i="1" dirty="0" err="1"/>
              <a:t>v</a:t>
            </a:r>
            <a:r>
              <a:rPr lang="en-US" altLang="en-US" sz="2000" i="1" baseline="-25000" dirty="0" err="1"/>
              <a:t>icm</a:t>
            </a:r>
            <a:r>
              <a:rPr lang="en-US" altLang="en-US" sz="2000" dirty="0"/>
              <a:t>(</a:t>
            </a:r>
            <a:r>
              <a:rPr lang="en-US" altLang="en-US" sz="2000" i="1" dirty="0"/>
              <a:t>R</a:t>
            </a:r>
            <a:r>
              <a:rPr lang="en-US" altLang="en-US" sz="2000" i="1" baseline="-25000" dirty="0"/>
              <a:t>C</a:t>
            </a:r>
            <a:r>
              <a:rPr lang="en-US" altLang="en-US" sz="2000" dirty="0"/>
              <a:t>/2</a:t>
            </a:r>
            <a:r>
              <a:rPr lang="en-US" altLang="en-US" sz="2000" i="1" dirty="0"/>
              <a:t>R</a:t>
            </a:r>
            <a:r>
              <a:rPr lang="en-US" altLang="en-US" sz="2000" i="1" baseline="-25000" dirty="0"/>
              <a:t>EE</a:t>
            </a:r>
            <a:r>
              <a:rPr lang="en-US" altLang="en-US" sz="2000" dirty="0"/>
              <a:t>) for the bipolar pair], where </a:t>
            </a:r>
            <a:r>
              <a:rPr lang="en-US" altLang="en-US" sz="2000" i="1" dirty="0"/>
              <a:t>R</a:t>
            </a:r>
            <a:r>
              <a:rPr lang="en-US" altLang="en-US" sz="2000" i="1" baseline="-25000" dirty="0"/>
              <a:t>SS</a:t>
            </a:r>
            <a:r>
              <a:rPr lang="en-US" altLang="en-US" sz="2000" dirty="0"/>
              <a:t> (</a:t>
            </a:r>
            <a:r>
              <a:rPr lang="en-US" altLang="en-US" sz="2000" i="1" dirty="0"/>
              <a:t>R</a:t>
            </a:r>
            <a:r>
              <a:rPr lang="en-US" altLang="en-US" sz="2000" i="1" baseline="-25000" dirty="0"/>
              <a:t>EE</a:t>
            </a:r>
            <a:r>
              <a:rPr lang="en-US" altLang="en-US" sz="2000" dirty="0"/>
              <a:t>) is the output resistance of the current source that supplies the bias current </a:t>
            </a:r>
            <a:r>
              <a:rPr lang="en-US" altLang="en-US" sz="2000" i="1" dirty="0"/>
              <a:t>I</a:t>
            </a:r>
            <a:r>
              <a:rPr lang="en-US" altLang="en-US" sz="2000" dirty="0" smtClean="0"/>
              <a:t>.</a:t>
            </a:r>
          </a:p>
          <a:p>
            <a:r>
              <a:rPr lang="en-US" altLang="en-US" sz="2000" dirty="0"/>
              <a:t>While the input differential resistance R</a:t>
            </a:r>
            <a:r>
              <a:rPr lang="en-US" altLang="en-US" sz="2000" baseline="-25000" dirty="0"/>
              <a:t>id</a:t>
            </a:r>
            <a:r>
              <a:rPr lang="en-US" altLang="en-US" sz="2000" dirty="0"/>
              <a:t> of the MOS pair is infinite, that for the bipolar pair is only 2</a:t>
            </a:r>
            <a:r>
              <a:rPr lang="en-US" altLang="en-US" sz="2000" i="1" dirty="0"/>
              <a:t>r</a:t>
            </a:r>
            <a:r>
              <a:rPr lang="en-US" altLang="en-US" sz="2000" baseline="-25000" dirty="0">
                <a:latin typeface="Symbol" panose="05050102010706020507" pitchFamily="18" charset="2"/>
              </a:rPr>
              <a:t>p</a:t>
            </a:r>
            <a:r>
              <a:rPr lang="en-US" altLang="en-US" sz="2000" dirty="0"/>
              <a:t> but can be increased to 2(</a:t>
            </a:r>
            <a:r>
              <a:rPr lang="en-US" altLang="en-US" sz="2000" i="1" dirty="0">
                <a:latin typeface="Symbol" panose="05050102010706020507" pitchFamily="18" charset="2"/>
              </a:rPr>
              <a:t>b</a:t>
            </a:r>
            <a:r>
              <a:rPr lang="en-US" altLang="en-US" sz="2000" dirty="0"/>
              <a:t>+1)(</a:t>
            </a:r>
            <a:r>
              <a:rPr lang="en-US" altLang="en-US" sz="2000" i="1" dirty="0" err="1"/>
              <a:t>r</a:t>
            </a:r>
            <a:r>
              <a:rPr lang="en-US" altLang="en-US" sz="2000" i="1" baseline="-25000" dirty="0" err="1"/>
              <a:t>e</a:t>
            </a:r>
            <a:r>
              <a:rPr lang="en-US" altLang="en-US" sz="2000" dirty="0" err="1"/>
              <a:t>+</a:t>
            </a:r>
            <a:r>
              <a:rPr lang="en-US" altLang="en-US" sz="2000" i="1" dirty="0" err="1"/>
              <a:t>R</a:t>
            </a:r>
            <a:r>
              <a:rPr lang="en-US" altLang="en-US" sz="2000" i="1" baseline="-25000" dirty="0" err="1"/>
              <a:t>e</a:t>
            </a:r>
            <a:r>
              <a:rPr lang="en-US" altLang="en-US" sz="2000" dirty="0"/>
              <a:t>) by including resistances </a:t>
            </a:r>
            <a:r>
              <a:rPr lang="en-US" altLang="en-US" sz="2000" i="1" dirty="0"/>
              <a:t>R</a:t>
            </a:r>
            <a:r>
              <a:rPr lang="en-US" altLang="en-US" sz="2000" i="1" baseline="-25000" dirty="0"/>
              <a:t>e</a:t>
            </a:r>
            <a:r>
              <a:rPr lang="en-US" altLang="en-US" sz="2000" dirty="0"/>
              <a:t> in the two emitters.  The latter action, however, lowers </a:t>
            </a:r>
            <a:r>
              <a:rPr lang="en-US" altLang="en-US" sz="2000" i="1" dirty="0"/>
              <a:t>A</a:t>
            </a:r>
            <a:r>
              <a:rPr lang="en-US" altLang="en-US" sz="2000" i="1" baseline="-25000" dirty="0"/>
              <a:t>d</a:t>
            </a:r>
            <a:r>
              <a:rPr lang="en-US" altLang="en-US" sz="2000" dirty="0"/>
              <a:t>.</a:t>
            </a:r>
          </a:p>
          <a:p>
            <a:pPr eaLnBrk="1" hangingPunct="1"/>
            <a:endParaRPr lang="en-US" altLang="en-US" sz="2000" dirty="0"/>
          </a:p>
        </p:txBody>
      </p:sp>
      <p:sp>
        <p:nvSpPr>
          <p:cNvPr id="89091" name="Rectangle 2"/>
          <p:cNvSpPr>
            <a:spLocks noChangeArrowheads="1"/>
          </p:cNvSpPr>
          <p:nvPr/>
        </p:nvSpPr>
        <p:spPr bwMode="auto">
          <a:xfrm>
            <a:off x="2362200" y="152400"/>
            <a:ext cx="3657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a:solidFill>
                  <a:schemeClr val="tx2"/>
                </a:solidFill>
              </a:rPr>
              <a:t>Summary</a:t>
            </a:r>
          </a:p>
        </p:txBody>
      </p:sp>
    </p:spTree>
    <p:extLst>
      <p:ext uri="{BB962C8B-B14F-4D97-AF65-F5344CB8AC3E}">
        <p14:creationId xmlns:p14="http://schemas.microsoft.com/office/powerpoint/2010/main" val="1804539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762000" y="14289"/>
            <a:ext cx="10515600" cy="488632"/>
          </a:xfrm>
          <a:noFill/>
        </p:spPr>
        <p:txBody>
          <a:bodyPr>
            <a:normAutofit fontScale="90000"/>
          </a:bodyPr>
          <a:lstStyle/>
          <a:p>
            <a:pPr eaLnBrk="1" hangingPunct="1"/>
            <a:r>
              <a:rPr lang="en-US" altLang="en-US" sz="4000" dirty="0"/>
              <a:t>Operation with a Differential  Input Voltage</a:t>
            </a:r>
          </a:p>
        </p:txBody>
      </p:sp>
      <p:pic>
        <p:nvPicPr>
          <p:cNvPr id="40963" name="Picture 5" descr="se08F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630" y="1934211"/>
            <a:ext cx="4267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4" name="Object 7"/>
          <p:cNvGraphicFramePr>
            <a:graphicFrameLocks noChangeAspect="1"/>
          </p:cNvGraphicFramePr>
          <p:nvPr>
            <p:extLst>
              <p:ext uri="{D42A27DB-BD31-4B8C-83A1-F6EECF244321}">
                <p14:modId xmlns:p14="http://schemas.microsoft.com/office/powerpoint/2010/main" val="2473826294"/>
              </p:ext>
            </p:extLst>
          </p:nvPr>
        </p:nvGraphicFramePr>
        <p:xfrm>
          <a:off x="971550" y="2179321"/>
          <a:ext cx="3729038" cy="3032125"/>
        </p:xfrm>
        <a:graphic>
          <a:graphicData uri="http://schemas.openxmlformats.org/presentationml/2006/ole">
            <mc:AlternateContent xmlns:mc="http://schemas.openxmlformats.org/markup-compatibility/2006">
              <mc:Choice xmlns:v="urn:schemas-microsoft-com:vml" Requires="v">
                <p:oleObj spid="_x0000_s13427" name="Equation" r:id="rId4" imgW="1562100" imgH="1270000" progId="Equation.DSMT4">
                  <p:embed/>
                </p:oleObj>
              </mc:Choice>
              <mc:Fallback>
                <p:oleObj name="Equation" r:id="rId4" imgW="1562100" imgH="1270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2179321"/>
                        <a:ext cx="3729038" cy="303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5" name="Rectangle 4"/>
          <p:cNvSpPr>
            <a:spLocks noChangeArrowheads="1"/>
          </p:cNvSpPr>
          <p:nvPr/>
        </p:nvSpPr>
        <p:spPr bwMode="auto">
          <a:xfrm>
            <a:off x="6717030" y="5977256"/>
            <a:ext cx="4191000" cy="7016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a:solidFill>
                  <a:schemeClr val="bg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b="1" i="1" dirty="0">
                <a:solidFill>
                  <a:srgbClr val="000099"/>
                </a:solidFill>
                <a:latin typeface="Calibri" panose="020F0502020204030204" pitchFamily="34" charset="0"/>
              </a:rPr>
              <a:t>Figure: </a:t>
            </a:r>
            <a:r>
              <a:rPr lang="en-US" altLang="en-US" sz="2000" i="1" dirty="0">
                <a:solidFill>
                  <a:srgbClr val="000099"/>
                </a:solidFill>
                <a:latin typeface="Calibri" panose="020F0502020204030204" pitchFamily="34" charset="0"/>
              </a:rPr>
              <a:t>The MOS differential pair with a differential input signal v</a:t>
            </a:r>
            <a:r>
              <a:rPr lang="en-US" altLang="en-US" sz="2000" i="1" baseline="-25000" dirty="0">
                <a:solidFill>
                  <a:srgbClr val="000099"/>
                </a:solidFill>
                <a:latin typeface="Calibri" panose="020F0502020204030204" pitchFamily="34" charset="0"/>
              </a:rPr>
              <a:t>id</a:t>
            </a:r>
            <a:r>
              <a:rPr lang="en-US" altLang="en-US" sz="2000" i="1" dirty="0">
                <a:solidFill>
                  <a:srgbClr val="000099"/>
                </a:solidFill>
                <a:latin typeface="Calibri" panose="020F0502020204030204" pitchFamily="34" charset="0"/>
              </a:rPr>
              <a:t> applied.</a:t>
            </a:r>
          </a:p>
        </p:txBody>
      </p:sp>
      <p:sp>
        <p:nvSpPr>
          <p:cNvPr id="2" name="Rectangle 1"/>
          <p:cNvSpPr/>
          <p:nvPr/>
        </p:nvSpPr>
        <p:spPr>
          <a:xfrm>
            <a:off x="881063" y="564972"/>
            <a:ext cx="9810750" cy="1323439"/>
          </a:xfrm>
          <a:prstGeom prst="rect">
            <a:avLst/>
          </a:prstGeom>
        </p:spPr>
        <p:txBody>
          <a:bodyPr wrap="square">
            <a:spAutoFit/>
          </a:bodyPr>
          <a:lstStyle/>
          <a:p>
            <a:r>
              <a:rPr lang="en-US" sz="2000" dirty="0"/>
              <a:t>At this point, it is useful to inquire about the value of v</a:t>
            </a:r>
            <a:r>
              <a:rPr lang="en-US" sz="2000" baseline="-25000" dirty="0"/>
              <a:t>id</a:t>
            </a:r>
            <a:r>
              <a:rPr lang="en-US" sz="2000" dirty="0"/>
              <a:t> that causes the entire bias current I to flow in one of the two transistors. In the positive direction, this happens when v</a:t>
            </a:r>
            <a:r>
              <a:rPr lang="en-US" sz="2000" baseline="-25000" dirty="0"/>
              <a:t>GS1</a:t>
            </a:r>
            <a:r>
              <a:rPr lang="en-US" sz="2000" dirty="0"/>
              <a:t> reaches the value that corresponds to i</a:t>
            </a:r>
            <a:r>
              <a:rPr lang="en-US" sz="2000" baseline="-25000" dirty="0"/>
              <a:t>D1</a:t>
            </a:r>
            <a:r>
              <a:rPr lang="en-US" sz="2000" dirty="0"/>
              <a:t> = I, and v</a:t>
            </a:r>
            <a:r>
              <a:rPr lang="en-US" sz="2000" baseline="-25000" dirty="0"/>
              <a:t>GS2</a:t>
            </a:r>
            <a:r>
              <a:rPr lang="en-US" sz="2000" dirty="0"/>
              <a:t> is reduced to a value equal to the threshold voltage </a:t>
            </a:r>
            <a:r>
              <a:rPr lang="en-US" sz="2000" dirty="0" err="1"/>
              <a:t>V</a:t>
            </a:r>
            <a:r>
              <a:rPr lang="en-US" sz="2000" baseline="-25000" dirty="0" err="1"/>
              <a:t>t</a:t>
            </a:r>
            <a:r>
              <a:rPr lang="en-US" sz="2000" dirty="0"/>
              <a:t> , at which point </a:t>
            </a:r>
            <a:r>
              <a:rPr lang="en-US" sz="2000" dirty="0" err="1"/>
              <a:t>v</a:t>
            </a:r>
            <a:r>
              <a:rPr lang="en-US" sz="2000" baseline="-25000" dirty="0" err="1"/>
              <a:t>S</a:t>
            </a:r>
            <a:r>
              <a:rPr lang="en-US" sz="2000" dirty="0"/>
              <a:t> = –</a:t>
            </a:r>
            <a:r>
              <a:rPr lang="en-US" sz="2000" dirty="0" err="1"/>
              <a:t>V</a:t>
            </a:r>
            <a:r>
              <a:rPr lang="en-US" sz="2000" baseline="-25000" dirty="0" err="1"/>
              <a:t>t</a:t>
            </a:r>
            <a:r>
              <a:rPr lang="en-US" sz="2000" dirty="0"/>
              <a:t> . The value of v</a:t>
            </a:r>
            <a:r>
              <a:rPr lang="en-US" sz="2000" baseline="-25000" dirty="0"/>
              <a:t>GS1 </a:t>
            </a:r>
            <a:r>
              <a:rPr lang="en-US" sz="2000" dirty="0"/>
              <a:t>can be found from</a:t>
            </a:r>
          </a:p>
        </p:txBody>
      </p:sp>
      <p:sp>
        <p:nvSpPr>
          <p:cNvPr id="8" name="TextBox 7"/>
          <p:cNvSpPr txBox="1"/>
          <p:nvPr/>
        </p:nvSpPr>
        <p:spPr>
          <a:xfrm>
            <a:off x="4251961" y="4720727"/>
            <a:ext cx="1668779" cy="400110"/>
          </a:xfrm>
          <a:prstGeom prst="rect">
            <a:avLst/>
          </a:prstGeom>
          <a:solidFill>
            <a:srgbClr val="FFFF00">
              <a:alpha val="28000"/>
            </a:srgbClr>
          </a:solidFill>
        </p:spPr>
        <p:txBody>
          <a:bodyPr wrap="square" rtlCol="0">
            <a:spAutoFit/>
          </a:bodyPr>
          <a:lstStyle/>
          <a:p>
            <a:r>
              <a:rPr lang="en-US" sz="2000" dirty="0" smtClean="0"/>
              <a:t>(v</a:t>
            </a:r>
            <a:r>
              <a:rPr lang="en-US" sz="2000" baseline="-25000" dirty="0" smtClean="0"/>
              <a:t>GS1</a:t>
            </a:r>
            <a:r>
              <a:rPr lang="en-US" sz="2000" dirty="0" smtClean="0"/>
              <a:t> – </a:t>
            </a:r>
            <a:r>
              <a:rPr lang="en-US" sz="2000" dirty="0" err="1" smtClean="0"/>
              <a:t>V</a:t>
            </a:r>
            <a:r>
              <a:rPr lang="en-US" sz="2000" baseline="-25000" dirty="0" err="1" smtClean="0"/>
              <a:t>t</a:t>
            </a:r>
            <a:r>
              <a:rPr lang="en-US" sz="2000" dirty="0" smtClean="0"/>
              <a:t> = v</a:t>
            </a:r>
            <a:r>
              <a:rPr lang="en-US" sz="2000" baseline="-25000" dirty="0" smtClean="0"/>
              <a:t>id</a:t>
            </a:r>
            <a:r>
              <a:rPr lang="en-US" sz="2000" dirty="0" smtClean="0"/>
              <a:t>)</a:t>
            </a:r>
            <a:endParaRPr lang="en-US" sz="2000" dirty="0"/>
          </a:p>
        </p:txBody>
      </p:sp>
    </p:spTree>
    <p:extLst>
      <p:ext uri="{BB962C8B-B14F-4D97-AF65-F5344CB8AC3E}">
        <p14:creationId xmlns:p14="http://schemas.microsoft.com/office/powerpoint/2010/main" val="2320882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z="4000"/>
              <a:t>Operation with a Differential  Input Voltage</a:t>
            </a:r>
          </a:p>
        </p:txBody>
      </p:sp>
      <p:sp>
        <p:nvSpPr>
          <p:cNvPr id="41987" name="Rectangle 6"/>
          <p:cNvSpPr>
            <a:spLocks noGrp="1" noChangeArrowheads="1"/>
          </p:cNvSpPr>
          <p:nvPr>
            <p:ph type="body" idx="1"/>
          </p:nvPr>
        </p:nvSpPr>
        <p:spPr>
          <a:xfrm>
            <a:off x="2209800" y="1676400"/>
            <a:ext cx="7772400" cy="4114800"/>
          </a:xfrm>
          <a:extLst>
            <a:ext uri="{909E8E84-426E-40DD-AFC4-6F175D3DCCD1}">
              <a14:hiddenFill xmlns:a14="http://schemas.microsoft.com/office/drawing/2010/main">
                <a:solidFill>
                  <a:srgbClr val="CCCC00"/>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lnSpc>
                <a:spcPct val="90000"/>
              </a:lnSpc>
              <a:buClr>
                <a:schemeClr val="tx1"/>
              </a:buClr>
            </a:pPr>
            <a:r>
              <a:rPr lang="en-US" altLang="zh-CN" dirty="0">
                <a:solidFill>
                  <a:srgbClr val="000000"/>
                </a:solidFill>
                <a:ea typeface="宋体" panose="02010600030101010101" pitchFamily="2" charset="-122"/>
              </a:rPr>
              <a:t>Differential input voltage.</a:t>
            </a:r>
          </a:p>
          <a:p>
            <a:pPr eaLnBrk="1" hangingPunct="1">
              <a:lnSpc>
                <a:spcPct val="90000"/>
              </a:lnSpc>
              <a:buClr>
                <a:schemeClr val="tx1"/>
              </a:buClr>
            </a:pPr>
            <a:r>
              <a:rPr lang="en-US" altLang="zh-CN" dirty="0">
                <a:solidFill>
                  <a:srgbClr val="000000"/>
                </a:solidFill>
                <a:ea typeface="宋体" panose="02010600030101010101" pitchFamily="2" charset="-122"/>
              </a:rPr>
              <a:t>Response to the differential input signal.</a:t>
            </a:r>
          </a:p>
          <a:p>
            <a:pPr eaLnBrk="1" hangingPunct="1">
              <a:lnSpc>
                <a:spcPct val="90000"/>
              </a:lnSpc>
              <a:buClr>
                <a:schemeClr val="tx1"/>
              </a:buClr>
            </a:pPr>
            <a:r>
              <a:rPr lang="en-US" altLang="zh-CN" dirty="0">
                <a:solidFill>
                  <a:srgbClr val="000000"/>
                </a:solidFill>
                <a:ea typeface="宋体" panose="02010600030101010101" pitchFamily="2" charset="-122"/>
              </a:rPr>
              <a:t>The current </a:t>
            </a:r>
            <a:r>
              <a:rPr lang="en-US" altLang="zh-CN" i="1" dirty="0">
                <a:solidFill>
                  <a:srgbClr val="000000"/>
                </a:solidFill>
                <a:ea typeface="宋体" panose="02010600030101010101" pitchFamily="2" charset="-122"/>
              </a:rPr>
              <a:t>I</a:t>
            </a:r>
            <a:r>
              <a:rPr lang="en-US" altLang="zh-CN" dirty="0">
                <a:solidFill>
                  <a:srgbClr val="000000"/>
                </a:solidFill>
                <a:ea typeface="宋体" panose="02010600030101010101" pitchFamily="2" charset="-122"/>
              </a:rPr>
              <a:t> can be steered from one MOS to the other by varying the differential input voltage in the range:</a:t>
            </a:r>
          </a:p>
          <a:p>
            <a:pPr eaLnBrk="1" hangingPunct="1">
              <a:lnSpc>
                <a:spcPct val="90000"/>
              </a:lnSpc>
              <a:buClr>
                <a:schemeClr val="tx1"/>
              </a:buClr>
            </a:pPr>
            <a:endParaRPr lang="en-US" altLang="zh-CN" dirty="0">
              <a:solidFill>
                <a:srgbClr val="000000"/>
              </a:solidFill>
              <a:ea typeface="宋体" panose="02010600030101010101" pitchFamily="2" charset="-122"/>
            </a:endParaRPr>
          </a:p>
          <a:p>
            <a:pPr eaLnBrk="1" hangingPunct="1">
              <a:lnSpc>
                <a:spcPct val="90000"/>
              </a:lnSpc>
              <a:buClr>
                <a:schemeClr val="tx1"/>
              </a:buClr>
            </a:pPr>
            <a:endParaRPr lang="en-US" altLang="zh-CN" dirty="0">
              <a:solidFill>
                <a:srgbClr val="000000"/>
              </a:solidFill>
              <a:ea typeface="宋体" panose="02010600030101010101" pitchFamily="2" charset="-122"/>
            </a:endParaRPr>
          </a:p>
          <a:p>
            <a:pPr eaLnBrk="1" hangingPunct="1">
              <a:lnSpc>
                <a:spcPct val="90000"/>
              </a:lnSpc>
              <a:buClr>
                <a:schemeClr val="tx1"/>
              </a:buClr>
            </a:pPr>
            <a:r>
              <a:rPr lang="en-US" altLang="zh-CN" dirty="0">
                <a:solidFill>
                  <a:srgbClr val="000000"/>
                </a:solidFill>
                <a:ea typeface="宋体" panose="02010600030101010101" pitchFamily="2" charset="-122"/>
              </a:rPr>
              <a:t>When differential input voltage is very small, the differential output voltage is proportional to it, and the gain is high. </a:t>
            </a:r>
          </a:p>
          <a:p>
            <a:pPr eaLnBrk="1" hangingPunct="1">
              <a:lnSpc>
                <a:spcPct val="90000"/>
              </a:lnSpc>
              <a:buClr>
                <a:schemeClr val="tx1"/>
              </a:buClr>
              <a:buFontTx/>
              <a:buNone/>
            </a:pPr>
            <a:endParaRPr lang="en-US" altLang="zh-CN" dirty="0">
              <a:solidFill>
                <a:srgbClr val="000000"/>
              </a:solidFill>
              <a:ea typeface="宋体" panose="02010600030101010101" pitchFamily="2" charset="-122"/>
            </a:endParaRPr>
          </a:p>
        </p:txBody>
      </p:sp>
      <p:graphicFrame>
        <p:nvGraphicFramePr>
          <p:cNvPr id="41988" name="Object 7"/>
          <p:cNvGraphicFramePr>
            <a:graphicFrameLocks noChangeAspect="1"/>
          </p:cNvGraphicFramePr>
          <p:nvPr/>
        </p:nvGraphicFramePr>
        <p:xfrm>
          <a:off x="3287714" y="3789363"/>
          <a:ext cx="3684587" cy="665162"/>
        </p:xfrm>
        <a:graphic>
          <a:graphicData uri="http://schemas.openxmlformats.org/presentationml/2006/ole">
            <mc:AlternateContent xmlns:mc="http://schemas.openxmlformats.org/markup-compatibility/2006">
              <mc:Choice xmlns:v="urn:schemas-microsoft-com:vml" Requires="v">
                <p:oleObj spid="_x0000_s14449" name="Equation" r:id="rId3" imgW="1409088" imgH="253890" progId="Equation.3">
                  <p:embed/>
                </p:oleObj>
              </mc:Choice>
              <mc:Fallback>
                <p:oleObj name="Equation" r:id="rId3" imgW="1409088"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4" y="3789363"/>
                        <a:ext cx="3684587"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05389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z="4000"/>
              <a:t>Small-Signal Operation of MOS Differential Pair</a:t>
            </a:r>
          </a:p>
        </p:txBody>
      </p:sp>
      <p:sp>
        <p:nvSpPr>
          <p:cNvPr id="43011" name="Rectangle 4"/>
          <p:cNvSpPr>
            <a:spLocks noGrp="1" noChangeArrowheads="1"/>
          </p:cNvSpPr>
          <p:nvPr>
            <p:ph type="body" idx="1"/>
          </p:nvPr>
        </p:nvSpPr>
        <p:spPr>
          <a:xfrm>
            <a:off x="2209800" y="1676400"/>
            <a:ext cx="7772400" cy="4114800"/>
          </a:xfrm>
          <a:noFill/>
        </p:spPr>
        <p:txBody>
          <a:bodyPr/>
          <a:lstStyle/>
          <a:p>
            <a:pPr eaLnBrk="1" hangingPunct="1"/>
            <a:r>
              <a:rPr lang="en-US" altLang="zh-CN" smtClean="0">
                <a:ea typeface="宋体" panose="02010600030101010101" pitchFamily="2" charset="-122"/>
              </a:rPr>
              <a:t>Linear amplifier</a:t>
            </a:r>
          </a:p>
          <a:p>
            <a:pPr eaLnBrk="1" hangingPunct="1"/>
            <a:r>
              <a:rPr lang="en-US" altLang="zh-CN" smtClean="0">
                <a:ea typeface="宋体" panose="02010600030101010101" pitchFamily="2" charset="-122"/>
              </a:rPr>
              <a:t>Differential gain</a:t>
            </a:r>
          </a:p>
          <a:p>
            <a:pPr eaLnBrk="1" hangingPunct="1"/>
            <a:r>
              <a:rPr lang="en-US" altLang="zh-CN" smtClean="0">
                <a:ea typeface="宋体" panose="02010600030101010101" pitchFamily="2" charset="-122"/>
              </a:rPr>
              <a:t>Common-mode gain</a:t>
            </a:r>
          </a:p>
          <a:p>
            <a:pPr eaLnBrk="1" hangingPunct="1"/>
            <a:r>
              <a:rPr lang="en-US" altLang="zh-CN" smtClean="0">
                <a:ea typeface="宋体" panose="02010600030101010101" pitchFamily="2" charset="-122"/>
              </a:rPr>
              <a:t>Common-mode rejection ratio(CMRR)</a:t>
            </a:r>
          </a:p>
          <a:p>
            <a:pPr eaLnBrk="1" hangingPunct="1"/>
            <a:r>
              <a:rPr lang="en-US" altLang="zh-CN" smtClean="0">
                <a:ea typeface="宋体" panose="02010600030101010101" pitchFamily="2" charset="-122"/>
              </a:rPr>
              <a:t>Mismatch on CMRR</a:t>
            </a:r>
          </a:p>
          <a:p>
            <a:pPr eaLnBrk="1" hangingPunct="1">
              <a:buClr>
                <a:schemeClr val="tx1"/>
              </a:buClr>
              <a:buFontTx/>
              <a:buNone/>
            </a:pPr>
            <a:endParaRPr lang="en-US" altLang="zh-CN" smtClean="0">
              <a:ea typeface="宋体" panose="02010600030101010101" pitchFamily="2" charset="-122"/>
            </a:endParaRPr>
          </a:p>
        </p:txBody>
      </p:sp>
    </p:spTree>
    <p:extLst>
      <p:ext uri="{BB962C8B-B14F-4D97-AF65-F5344CB8AC3E}">
        <p14:creationId xmlns:p14="http://schemas.microsoft.com/office/powerpoint/2010/main" val="2187343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61060" y="158750"/>
            <a:ext cx="10515600" cy="1325563"/>
          </a:xfrm>
        </p:spPr>
        <p:txBody>
          <a:bodyPr/>
          <a:lstStyle/>
          <a:p>
            <a:pPr eaLnBrk="1" hangingPunct="1"/>
            <a:r>
              <a:rPr lang="en-US" altLang="en-US" dirty="0" smtClean="0"/>
              <a:t>Differential Gain</a:t>
            </a:r>
          </a:p>
        </p:txBody>
      </p:sp>
      <p:sp>
        <p:nvSpPr>
          <p:cNvPr id="44035" name="Text Box 4"/>
          <p:cNvSpPr txBox="1">
            <a:spLocks noChangeArrowheads="1"/>
          </p:cNvSpPr>
          <p:nvPr/>
        </p:nvSpPr>
        <p:spPr bwMode="auto">
          <a:xfrm>
            <a:off x="6934200" y="1828800"/>
            <a:ext cx="32004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Ø"/>
            </a:pPr>
            <a:r>
              <a:rPr lang="en-US" altLang="en-US" sz="2800">
                <a:latin typeface="Times New Roman" panose="02020603050405020304" pitchFamily="18" charset="0"/>
                <a:ea typeface="宋体" panose="02010600030101010101" pitchFamily="2" charset="-122"/>
              </a:rPr>
              <a:t>a common-mode voltage applied to set the dc bias voltage at the gates.</a:t>
            </a:r>
          </a:p>
          <a:p>
            <a:pPr eaLnBrk="1" hangingPunct="1">
              <a:spcBef>
                <a:spcPct val="50000"/>
              </a:spcBef>
              <a:buFont typeface="Wingdings" panose="05000000000000000000" pitchFamily="2" charset="2"/>
              <a:buChar char="Ø"/>
            </a:pPr>
            <a:r>
              <a:rPr lang="en-US" altLang="en-US" sz="2800" i="1">
                <a:latin typeface="New Baskerville" pitchFamily="18" charset="0"/>
                <a:ea typeface="宋体" panose="02010600030101010101" pitchFamily="2" charset="-122"/>
              </a:rPr>
              <a:t>v</a:t>
            </a:r>
            <a:r>
              <a:rPr lang="en-US" altLang="en-US" sz="2800" i="1" baseline="-25000">
                <a:latin typeface="Times New Roman" panose="02020603050405020304" pitchFamily="18" charset="0"/>
                <a:ea typeface="宋体" panose="02010600030101010101" pitchFamily="2" charset="-122"/>
              </a:rPr>
              <a:t>id</a:t>
            </a:r>
            <a:r>
              <a:rPr lang="en-US" altLang="en-US" sz="2800">
                <a:latin typeface="Times New Roman" panose="02020603050405020304" pitchFamily="18" charset="0"/>
                <a:ea typeface="宋体" panose="02010600030101010101" pitchFamily="2" charset="-122"/>
              </a:rPr>
              <a:t> applied in a complementary (or balanced) manner. </a:t>
            </a:r>
          </a:p>
        </p:txBody>
      </p:sp>
      <p:pic>
        <p:nvPicPr>
          <p:cNvPr id="44036" name="Picture 5" descr="sedr42021_0708a"/>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1847851" y="1484313"/>
            <a:ext cx="5002213"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415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1719</Words>
  <Application>Microsoft Office PowerPoint</Application>
  <PresentationFormat>Widescreen</PresentationFormat>
  <Paragraphs>226</Paragraphs>
  <Slides>50</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3" baseType="lpstr">
      <vt:lpstr>ＭＳ Ｐゴシック</vt:lpstr>
      <vt:lpstr>宋体</vt:lpstr>
      <vt:lpstr>Arial</vt:lpstr>
      <vt:lpstr>Calibri</vt:lpstr>
      <vt:lpstr>Calibri Light</vt:lpstr>
      <vt:lpstr>Cambria Math</vt:lpstr>
      <vt:lpstr>New Baskerville</vt:lpstr>
      <vt:lpstr>Symbol</vt:lpstr>
      <vt:lpstr>Times New Roman</vt:lpstr>
      <vt:lpstr>Wingdings</vt:lpstr>
      <vt:lpstr>Office Theme</vt:lpstr>
      <vt:lpstr>Equation</vt:lpstr>
      <vt:lpstr>公式</vt:lpstr>
      <vt:lpstr>MOS Differential Amplifiers</vt:lpstr>
      <vt:lpstr>Operation with a Common –Mode Input Voltage</vt:lpstr>
      <vt:lpstr>Operation with a Common –Mode Input Voltage</vt:lpstr>
      <vt:lpstr>Operation with a Common –Mode Input Voltage</vt:lpstr>
      <vt:lpstr>Operation with a Differential  Input Voltage</vt:lpstr>
      <vt:lpstr>Operation with a Differential  Input Voltage</vt:lpstr>
      <vt:lpstr>Operation with a Differential  Input Voltage</vt:lpstr>
      <vt:lpstr>Small-Signal Operation of MOS Differential Pair</vt:lpstr>
      <vt:lpstr>Differential Gain</vt:lpstr>
      <vt:lpstr>PowerPoint Presentation</vt:lpstr>
      <vt:lpstr>PowerPoint Presentation</vt:lpstr>
      <vt:lpstr>Differential Gain</vt:lpstr>
      <vt:lpstr>Differential Gain</vt:lpstr>
      <vt:lpstr>Differential Gain</vt:lpstr>
      <vt:lpstr>Differential Gain</vt:lpstr>
      <vt:lpstr>Differential Gain</vt:lpstr>
      <vt:lpstr>Differential Gain</vt:lpstr>
      <vt:lpstr>Common-Mode Gain</vt:lpstr>
      <vt:lpstr>Common-Mode Gain</vt:lpstr>
      <vt:lpstr>Common-Mode Gain</vt:lpstr>
      <vt:lpstr>Common-Mode Rejection Ratio</vt:lpstr>
      <vt:lpstr>Biasing in Integrated Circuits</vt:lpstr>
      <vt:lpstr>Biasing in Integrated Circuits</vt:lpstr>
      <vt:lpstr>Biasing mechanism for ICs</vt:lpstr>
      <vt:lpstr>Biasing mechanism for ICs(cont’d)</vt:lpstr>
      <vt:lpstr>The Basic BJT Current Mirror</vt:lpstr>
      <vt:lpstr>A Simple BJT Current Source.</vt:lpstr>
      <vt:lpstr>Current Steering</vt:lpstr>
      <vt:lpstr>Current-Mirror Circuits with Improved Performance</vt:lpstr>
      <vt:lpstr>Current Mirror with Base-Current Compensation</vt:lpstr>
      <vt:lpstr>The Wilson Bipolar Current Mirror</vt:lpstr>
      <vt:lpstr>The Widlar Current Source</vt:lpstr>
      <vt:lpstr>The advantages of Widlar Current Source</vt:lpstr>
      <vt:lpstr>The Basic MOSFET Current Source</vt:lpstr>
      <vt:lpstr>MOS Current-Steering Circuits</vt:lpstr>
      <vt:lpstr>The Wilson MOS Current Mirror</vt:lpstr>
      <vt:lpstr>The Differential Amplifier with   Active Load</vt:lpstr>
      <vt:lpstr>The Bipolar Differential Pair with Active Load</vt:lpstr>
      <vt:lpstr>Differential-to-Single-Ended Conversion</vt:lpstr>
      <vt:lpstr>The Active-Loaded MOS Differential Pair</vt:lpstr>
      <vt:lpstr>The Active-Loaded MOS Differential Pair</vt:lpstr>
      <vt:lpstr>Multistage Amplifiers</vt:lpstr>
      <vt:lpstr>PowerPoint Presentation</vt:lpstr>
      <vt:lpstr>Multistage Amplifier</vt:lpstr>
      <vt:lpstr>Multistage Amplifier</vt:lpstr>
      <vt:lpstr>Multistage Amplifier</vt:lpstr>
      <vt:lpstr>Multistage Amplifier</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109</cp:revision>
  <dcterms:created xsi:type="dcterms:W3CDTF">2020-03-12T07:18:03Z</dcterms:created>
  <dcterms:modified xsi:type="dcterms:W3CDTF">2020-03-20T08:22:45Z</dcterms:modified>
</cp:coreProperties>
</file>