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E852-7EA2-450A-B25A-CAE0F2835EB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2D10A-5ACD-4E4A-A999-0B34931E8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en-US" altLang="en-US" baseline="-25000" smtClean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smtClean="0">
                <a:latin typeface="Arial" panose="020B0604020202020204" pitchFamily="34" charset="0"/>
                <a:sym typeface="Symbol" panose="05050102010706020507" pitchFamily="18" charset="2"/>
              </a:rPr>
              <a:t> is </a:t>
            </a:r>
            <a:r>
              <a:rPr lang="en-US" altLang="en-US" smtClean="0">
                <a:latin typeface="Arial" panose="020B0604020202020204" pitchFamily="34" charset="0"/>
              </a:rPr>
              <a:t>average time a charge carrier (electron) spends in crossing the base. </a:t>
            </a:r>
          </a:p>
        </p:txBody>
      </p:sp>
    </p:spTree>
    <p:extLst>
      <p:ext uri="{BB962C8B-B14F-4D97-AF65-F5344CB8AC3E}">
        <p14:creationId xmlns:p14="http://schemas.microsoft.com/office/powerpoint/2010/main" val="19044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5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6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2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DFEB-D1E6-42A9-A0C3-2A5A1357B617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0E98-7235-4AF8-8A4D-38861D0E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7467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400" b="1" dirty="0">
                <a:solidFill>
                  <a:srgbClr val="4A0FEF"/>
                </a:solidFill>
              </a:rPr>
              <a:t>9.2. Internal Capacitive Effects and the High-Frequency Model of the MOSFET and BJT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8305800" cy="3048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MOSFET has internal capacitance (this is apparent).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The gate capacitive effect: </a:t>
            </a:r>
            <a:r>
              <a:rPr lang="en-US" altLang="en-US" sz="1800" dirty="0"/>
              <a:t>The gate electrode forms a parallel plate capacitor with the channel.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The source-body and drain-body depletion layer capacitances:</a:t>
            </a:r>
            <a:r>
              <a:rPr lang="en-US" altLang="en-US" sz="1800" dirty="0"/>
              <a:t> These are the capacitances of the reverse-biased </a:t>
            </a:r>
            <a:r>
              <a:rPr lang="en-US" altLang="en-US" sz="1800" i="1" dirty="0" err="1"/>
              <a:t>pn</a:t>
            </a:r>
            <a:r>
              <a:rPr lang="en-US" altLang="en-US" sz="1800" dirty="0"/>
              <a:t>-junctions.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Previously, it was assumed that </a:t>
            </a:r>
            <a:r>
              <a:rPr lang="en-US" altLang="en-US" sz="1800" dirty="0">
                <a:solidFill>
                  <a:srgbClr val="FF0000"/>
                </a:solidFill>
              </a:rPr>
              <a:t>charges are acquired instantaneously</a:t>
            </a:r>
            <a:r>
              <a:rPr lang="en-US" altLang="en-US" sz="1800" dirty="0"/>
              <a:t> - resulting in steady-state model.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This assumption poses problem for frequency analysis.</a:t>
            </a: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2133600" y="990600"/>
            <a:ext cx="8001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While coupling &amp; bypass capacitors cause the gain of transistor amplifiers to fall off at the low frequency end, </a:t>
            </a:r>
            <a:r>
              <a:rPr lang="en-US" altLang="en-US" sz="1800" dirty="0">
                <a:solidFill>
                  <a:srgbClr val="4A0FEF"/>
                </a:solidFill>
              </a:rPr>
              <a:t>the gain falloff at high frequencies is caused by the </a:t>
            </a:r>
            <a:r>
              <a:rPr lang="en-US" altLang="en-US" sz="1800" u="sng" dirty="0">
                <a:solidFill>
                  <a:srgbClr val="4A0FEF"/>
                </a:solidFill>
              </a:rPr>
              <a:t>capacitive effects internal to the transistors</a:t>
            </a:r>
            <a:r>
              <a:rPr lang="en-US" altLang="en-US" sz="1800" dirty="0"/>
              <a:t>.</a:t>
            </a:r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4324350"/>
            <a:ext cx="4051300" cy="247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4324350"/>
            <a:ext cx="3497262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4648200" y="6445250"/>
            <a:ext cx="3962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</a:rPr>
              <a:t>Physical structure of NMOS transistor</a:t>
            </a:r>
          </a:p>
        </p:txBody>
      </p:sp>
      <p:sp>
        <p:nvSpPr>
          <p:cNvPr id="6554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5AA2E6-F882-4E0F-B7DE-69510A5272E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9" name="Picture 19" descr="se09F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34" y="744377"/>
            <a:ext cx="1998663" cy="1620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 rot="20200449">
            <a:off x="11327130" y="990600"/>
            <a:ext cx="422910" cy="1089660"/>
          </a:xfrm>
          <a:prstGeom prst="ellipse">
            <a:avLst/>
          </a:prstGeom>
          <a:solidFill>
            <a:srgbClr val="FFFF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8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3657600" cy="590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dirty="0" smtClean="0"/>
              <a:t>9.2.2.</a:t>
            </a:r>
            <a:r>
              <a:rPr lang="en-US" altLang="en-US" dirty="0" smtClean="0"/>
              <a:t> The BJT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2362200" y="938551"/>
            <a:ext cx="7772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The Base-Charging or Diffusion Capacitance </a:t>
            </a:r>
            <a:r>
              <a:rPr lang="en-US" altLang="en-US" sz="2000" b="1" i="1" dirty="0" err="1"/>
              <a:t>C</a:t>
            </a:r>
            <a:r>
              <a:rPr lang="en-US" altLang="en-US" sz="2000" b="1" i="1" baseline="-25000" dirty="0" err="1"/>
              <a:t>de</a:t>
            </a:r>
            <a:r>
              <a:rPr lang="en-US" altLang="en-US" sz="2000" b="1" i="1" dirty="0"/>
              <a:t> </a:t>
            </a:r>
            <a:r>
              <a:rPr lang="en-US" altLang="en-US" sz="2000" dirty="0"/>
              <a:t>When the transistor is operating in the active mode, minority carrier charge is stored in the base region. For an </a:t>
            </a:r>
            <a:r>
              <a:rPr lang="en-US" altLang="en-US" sz="2000" i="1" dirty="0" err="1"/>
              <a:t>npn</a:t>
            </a:r>
            <a:r>
              <a:rPr lang="en-US" altLang="en-US" sz="2000" i="1" dirty="0"/>
              <a:t> </a:t>
            </a:r>
            <a:r>
              <a:rPr lang="en-US" altLang="en-US" sz="2000" dirty="0"/>
              <a:t>transistor, the stored electron charge in the base,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n</a:t>
            </a:r>
            <a:endParaRPr lang="en-US" altLang="en-US" sz="2000" baseline="-25000" dirty="0"/>
          </a:p>
        </p:txBody>
      </p:sp>
      <p:grpSp>
        <p:nvGrpSpPr>
          <p:cNvPr id="74756" name="Group 9"/>
          <p:cNvGrpSpPr>
            <a:grpSpLocks/>
          </p:cNvGrpSpPr>
          <p:nvPr/>
        </p:nvGrpSpPr>
        <p:grpSpPr bwMode="auto">
          <a:xfrm>
            <a:off x="2263776" y="2057401"/>
            <a:ext cx="8175625" cy="4695825"/>
            <a:chOff x="466" y="1296"/>
            <a:chExt cx="5150" cy="2958"/>
          </a:xfrm>
        </p:grpSpPr>
        <p:graphicFrame>
          <p:nvGraphicFramePr>
            <p:cNvPr id="74758" name="Object 4"/>
            <p:cNvGraphicFramePr>
              <a:graphicFrameLocks noChangeAspect="1"/>
            </p:cNvGraphicFramePr>
            <p:nvPr/>
          </p:nvGraphicFramePr>
          <p:xfrm>
            <a:off x="466" y="1296"/>
            <a:ext cx="4814" cy="2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4" imgW="3162300" imgH="1943100" progId="Equation.DSMT4">
                    <p:embed/>
                  </p:oleObj>
                </mc:Choice>
                <mc:Fallback>
                  <p:oleObj name="Equation" r:id="rId4" imgW="3162300" imgH="1943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1296"/>
                          <a:ext cx="4814" cy="2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475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448"/>
              <a:ext cx="91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64739-6AA5-4F4B-8A3E-485670624CE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3369" y="1954214"/>
            <a:ext cx="3493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Which is the average time a charge carrier (electron) spends in crossing the base (10ps to 100ps)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83780" y="2308860"/>
            <a:ext cx="52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051168" y="4924426"/>
            <a:ext cx="277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of </a:t>
            </a:r>
            <a:r>
              <a:rPr lang="en-US" dirty="0" err="1"/>
              <a:t>C</a:t>
            </a:r>
            <a:r>
              <a:rPr lang="en-US" baseline="-25000" dirty="0" err="1"/>
              <a:t>je</a:t>
            </a:r>
            <a:r>
              <a:rPr lang="en-US" dirty="0"/>
              <a:t> at zero voltage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84468" y="5177790"/>
            <a:ext cx="20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89273" y="5987018"/>
            <a:ext cx="249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(The </a:t>
            </a:r>
            <a:r>
              <a:rPr lang="en-US" dirty="0">
                <a:solidFill>
                  <a:srgbClr val="FF0000"/>
                </a:solidFill>
              </a:rPr>
              <a:t>Collector-Base Junction </a:t>
            </a:r>
            <a:r>
              <a:rPr lang="en-US" dirty="0" smtClean="0">
                <a:solidFill>
                  <a:srgbClr val="FF0000"/>
                </a:solidFill>
              </a:rPr>
              <a:t>capacitance)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9409" y="5424290"/>
            <a:ext cx="2733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of C</a:t>
            </a:r>
            <a:r>
              <a:rPr lang="en-US" baseline="-25000" dirty="0"/>
              <a:t>µ</a:t>
            </a:r>
            <a:r>
              <a:rPr lang="en-US" dirty="0"/>
              <a:t> at zero voltage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48574" y="5608956"/>
            <a:ext cx="5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71447" y="6307576"/>
            <a:ext cx="268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CBJ Built in voltage </a:t>
            </a:r>
            <a:r>
              <a:rPr lang="en-US" dirty="0" smtClean="0"/>
              <a:t>(</a:t>
            </a:r>
            <a:r>
              <a:rPr lang="en-US" dirty="0"/>
              <a:t>0.75V)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76183" y="6538912"/>
            <a:ext cx="795264" cy="6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15250" y="5725042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7809" y="5712143"/>
            <a:ext cx="331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Grading coefficient of CBJ </a:t>
            </a:r>
            <a:r>
              <a:rPr lang="en-US" sz="1600" dirty="0" smtClean="0"/>
              <a:t>(0.3 </a:t>
            </a:r>
            <a:r>
              <a:rPr lang="en-US" sz="1600" dirty="0"/>
              <a:t>to 0.5)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90535" y="5918438"/>
            <a:ext cx="166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5" descr="se09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16251"/>
            <a:ext cx="86868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4183915" y="6064250"/>
            <a:ext cx="4061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Figure 9.8 </a:t>
            </a:r>
            <a:r>
              <a:rPr lang="en-US" altLang="en-US" sz="1600"/>
              <a:t>The high-frequency hybrid-π model.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781050" y="928035"/>
            <a:ext cx="96583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The High-Frequency Hybrid-</a:t>
            </a:r>
            <a:r>
              <a:rPr lang="en-US" altLang="en-US" dirty="0"/>
              <a:t>π </a:t>
            </a:r>
            <a:r>
              <a:rPr lang="en-US" altLang="en-US" b="1" dirty="0"/>
              <a:t>Model as seen in figure 9.8</a:t>
            </a:r>
            <a:r>
              <a:rPr lang="en-US" altLang="en-US" dirty="0"/>
              <a:t>: there are two capacitances: the emitter–base capacitance </a:t>
            </a:r>
            <a:r>
              <a:rPr lang="en-US" altLang="en-US" i="1" dirty="0">
                <a:solidFill>
                  <a:srgbClr val="FF0000"/>
                </a:solidFill>
              </a:rPr>
              <a:t>C</a:t>
            </a:r>
            <a:r>
              <a:rPr lang="en-US" altLang="en-US" baseline="-25000" dirty="0">
                <a:solidFill>
                  <a:srgbClr val="FF0000"/>
                </a:solidFill>
              </a:rPr>
              <a:t>π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i="1" dirty="0" err="1">
                <a:solidFill>
                  <a:srgbClr val="FF0000"/>
                </a:solidFill>
              </a:rPr>
              <a:t>C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+ </a:t>
            </a:r>
            <a:r>
              <a:rPr lang="en-US" altLang="en-US" i="1" dirty="0" err="1">
                <a:solidFill>
                  <a:srgbClr val="FF0000"/>
                </a:solidFill>
              </a:rPr>
              <a:t>C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je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and the collector–base capacitance </a:t>
            </a:r>
            <a:r>
              <a:rPr lang="en-US" altLang="en-US" i="1" dirty="0" err="1">
                <a:solidFill>
                  <a:srgbClr val="FF0000"/>
                </a:solidFill>
              </a:rPr>
              <a:t>C</a:t>
            </a:r>
            <a:r>
              <a:rPr lang="en-US" altLang="en-US" baseline="-25000" dirty="0" err="1">
                <a:solidFill>
                  <a:srgbClr val="FF0000"/>
                </a:solidFill>
              </a:rPr>
              <a:t>μ</a:t>
            </a:r>
            <a:r>
              <a:rPr lang="en-US" altLang="en-US" dirty="0"/>
              <a:t> . Typically, </a:t>
            </a:r>
            <a:r>
              <a:rPr lang="en-US" altLang="en-US" i="1" dirty="0"/>
              <a:t>C</a:t>
            </a:r>
            <a:r>
              <a:rPr lang="en-US" altLang="en-US" baseline="-25000" dirty="0"/>
              <a:t>π</a:t>
            </a:r>
            <a:r>
              <a:rPr lang="en-US" altLang="en-US" dirty="0"/>
              <a:t> is in the range of a few </a:t>
            </a:r>
            <a:r>
              <a:rPr lang="en-US" altLang="en-US" dirty="0" err="1"/>
              <a:t>picofarads</a:t>
            </a:r>
            <a:r>
              <a:rPr lang="en-US" altLang="en-US" dirty="0"/>
              <a:t> to a few tens of </a:t>
            </a:r>
            <a:r>
              <a:rPr lang="en-US" altLang="en-US" dirty="0" err="1"/>
              <a:t>picofarads</a:t>
            </a:r>
            <a:r>
              <a:rPr lang="en-US" altLang="en-US" dirty="0"/>
              <a:t>, and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μ</a:t>
            </a:r>
            <a:r>
              <a:rPr lang="en-US" altLang="en-US" dirty="0"/>
              <a:t> is in the range of a fraction of a </a:t>
            </a:r>
            <a:r>
              <a:rPr lang="en-US" altLang="en-US" dirty="0" err="1"/>
              <a:t>picofarad</a:t>
            </a:r>
            <a:r>
              <a:rPr lang="en-US" altLang="en-US" dirty="0"/>
              <a:t> to a few </a:t>
            </a:r>
            <a:r>
              <a:rPr lang="en-US" altLang="en-US" dirty="0" err="1"/>
              <a:t>picofarads</a:t>
            </a:r>
            <a:r>
              <a:rPr lang="en-US" altLang="en-US" dirty="0"/>
              <a:t>.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7F9B9-7A20-4D6E-B261-C56B79E681F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68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3657600" cy="46482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dirty="0" smtClean="0"/>
              <a:t>9.2.2.</a:t>
            </a:r>
            <a:r>
              <a:rPr lang="en-US" altLang="en-US" dirty="0" smtClean="0"/>
              <a:t> The BJT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095" y="3969344"/>
            <a:ext cx="2243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resistance of silicon material of the base </a:t>
            </a:r>
            <a:r>
              <a:rPr lang="en-US" dirty="0" smtClean="0">
                <a:solidFill>
                  <a:srgbClr val="FF0000"/>
                </a:solidFill>
              </a:rPr>
              <a:t>region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83130" y="3829050"/>
            <a:ext cx="571500" cy="452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8695" y="4892674"/>
            <a:ext cx="20644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(Few tens of </a:t>
            </a:r>
            <a:r>
              <a:rPr lang="en-US" dirty="0" err="1">
                <a:solidFill>
                  <a:srgbClr val="FF0000"/>
                </a:solidFill>
              </a:rPr>
              <a:t>Ωs</a:t>
            </a:r>
            <a:r>
              <a:rPr lang="en-US" dirty="0">
                <a:solidFill>
                  <a:srgbClr val="FF0000"/>
                </a:solidFill>
              </a:rPr>
              <a:t>) Since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baseline="-25000" dirty="0" err="1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&lt;&lt;&lt; r</a:t>
            </a:r>
            <a:r>
              <a:rPr lang="en-US" baseline="-25000" dirty="0">
                <a:solidFill>
                  <a:srgbClr val="FF0000"/>
                </a:solidFill>
              </a:rPr>
              <a:t>π</a:t>
            </a:r>
            <a:r>
              <a:rPr lang="en-US" dirty="0">
                <a:solidFill>
                  <a:srgbClr val="FF0000"/>
                </a:solidFill>
              </a:rPr>
              <a:t> , its effect is negligible at low frequencies , it becomes apparent in the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1372145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" y="193674"/>
            <a:ext cx="5494020" cy="3968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The Cutoff Frequency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48640" y="773579"/>
            <a:ext cx="1027557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The behavior of β (or </a:t>
            </a:r>
            <a:r>
              <a:rPr lang="en-US" altLang="en-US" i="1" dirty="0" err="1"/>
              <a:t>h</a:t>
            </a:r>
            <a:r>
              <a:rPr lang="en-US" altLang="en-US" i="1" baseline="-25000" dirty="0" err="1"/>
              <a:t>fe</a:t>
            </a:r>
            <a:r>
              <a:rPr lang="en-US" altLang="en-US" i="1" dirty="0"/>
              <a:t>) </a:t>
            </a:r>
            <a:r>
              <a:rPr lang="en-US" altLang="en-US" dirty="0"/>
              <a:t>versus frequency is normally given. To determine C</a:t>
            </a:r>
            <a:r>
              <a:rPr lang="en-US" altLang="en-US" baseline="-25000" dirty="0"/>
              <a:t>π</a:t>
            </a:r>
            <a:r>
              <a:rPr lang="en-US" altLang="en-US" dirty="0"/>
              <a:t> and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μ</a:t>
            </a:r>
            <a:r>
              <a:rPr lang="en-US" altLang="en-US" dirty="0"/>
              <a:t> , we shall derive an expression for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fe</a:t>
            </a:r>
            <a:r>
              <a:rPr lang="en-US" altLang="en-US" dirty="0"/>
              <a:t>, the CE short-circuit current gain, as a function</a:t>
            </a:r>
            <a:r>
              <a:rPr lang="en-US" altLang="en-US" i="1" dirty="0"/>
              <a:t> </a:t>
            </a:r>
            <a:r>
              <a:rPr lang="en-US" altLang="en-US" dirty="0"/>
              <a:t>of frequency in terms of the hybrid-π components. For this purpose consider the circuit shown in Fig. 9.9, in which the collector is shorted to the emitter.</a:t>
            </a:r>
          </a:p>
        </p:txBody>
      </p:sp>
      <p:pic>
        <p:nvPicPr>
          <p:cNvPr id="77828" name="Picture 5" descr="se09F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12571"/>
            <a:ext cx="8763000" cy="287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3295650" y="5771327"/>
            <a:ext cx="647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Figure 9.9 </a:t>
            </a:r>
            <a:r>
              <a:rPr lang="en-US" altLang="en-US" sz="2000" dirty="0"/>
              <a:t>Circuit for deriving an expression for </a:t>
            </a:r>
            <a:r>
              <a:rPr lang="en-US" altLang="en-US" sz="2000" i="1" dirty="0" err="1"/>
              <a:t>h</a:t>
            </a:r>
            <a:r>
              <a:rPr lang="en-US" altLang="en-US" sz="2000" i="1" baseline="-25000" dirty="0" err="1"/>
              <a:t>fe</a:t>
            </a:r>
            <a:r>
              <a:rPr lang="en-US" altLang="en-US" sz="2000" dirty="0"/>
              <a:t>(</a:t>
            </a:r>
            <a:r>
              <a:rPr lang="en-US" altLang="en-US" sz="2000" i="1" dirty="0"/>
              <a:t>s</a:t>
            </a:r>
            <a:r>
              <a:rPr lang="en-US" altLang="en-US" sz="2000" dirty="0"/>
              <a:t>) ≡ 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 </a:t>
            </a:r>
            <a:r>
              <a:rPr lang="en-US" altLang="en-US" sz="2000" dirty="0"/>
              <a:t>⁄ 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b</a:t>
            </a:r>
            <a:endParaRPr lang="en-US" altLang="en-US" sz="2000" i="1" baseline="-25000" dirty="0"/>
          </a:p>
        </p:txBody>
      </p:sp>
      <p:sp>
        <p:nvSpPr>
          <p:cNvPr id="778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198A12-9845-47A7-B90A-82038C348AC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35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172200" cy="3508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Cutoff Frequency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222639" y="907195"/>
            <a:ext cx="72182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 node equation at C provides the short-circuit collector current 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c</a:t>
            </a:r>
            <a:r>
              <a:rPr lang="en-US" altLang="en-US" sz="2000" i="1" dirty="0"/>
              <a:t> as</a:t>
            </a:r>
            <a:endParaRPr lang="en-US" altLang="en-US" sz="2000" dirty="0"/>
          </a:p>
        </p:txBody>
      </p:sp>
      <p:pic>
        <p:nvPicPr>
          <p:cNvPr id="788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560888"/>
            <a:ext cx="2943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853" name="Straight Arrow Connector 8"/>
          <p:cNvCxnSpPr>
            <a:cxnSpLocks noChangeShapeType="1"/>
          </p:cNvCxnSpPr>
          <p:nvPr/>
        </p:nvCxnSpPr>
        <p:spPr bwMode="auto">
          <a:xfrm>
            <a:off x="5181600" y="4865688"/>
            <a:ext cx="1066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5181600" y="4495800"/>
            <a:ext cx="1125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l-GR" altLang="en-US" sz="1800">
                <a:solidFill>
                  <a:srgbClr val="000099"/>
                </a:solidFill>
              </a:rPr>
              <a:t>ω</a:t>
            </a:r>
            <a:r>
              <a:rPr lang="en-US" altLang="en-US" sz="1800" i="1">
                <a:solidFill>
                  <a:srgbClr val="000099"/>
                </a:solidFill>
              </a:rPr>
              <a:t>C</a:t>
            </a:r>
            <a:r>
              <a:rPr lang="el-GR" altLang="en-US" sz="1800" i="1" baseline="-25000">
                <a:solidFill>
                  <a:srgbClr val="000099"/>
                </a:solidFill>
              </a:rPr>
              <a:t>μ</a:t>
            </a:r>
            <a:r>
              <a:rPr lang="el-GR" altLang="en-US" sz="1800" i="1">
                <a:solidFill>
                  <a:srgbClr val="000099"/>
                </a:solidFill>
              </a:rPr>
              <a:t> </a:t>
            </a:r>
            <a:r>
              <a:rPr lang="en-US" altLang="en-US" sz="1800" i="1">
                <a:solidFill>
                  <a:srgbClr val="000099"/>
                </a:solidFill>
              </a:rPr>
              <a:t>&lt;&lt;</a:t>
            </a:r>
            <a:r>
              <a:rPr lang="el-GR" altLang="en-US" sz="1800" i="1">
                <a:solidFill>
                  <a:srgbClr val="000099"/>
                </a:solidFill>
              </a:rPr>
              <a:t> </a:t>
            </a:r>
            <a:r>
              <a:rPr lang="en-US" altLang="en-US" sz="1800" i="1">
                <a:solidFill>
                  <a:srgbClr val="000099"/>
                </a:solidFill>
              </a:rPr>
              <a:t>g</a:t>
            </a:r>
            <a:r>
              <a:rPr lang="en-US" altLang="en-US" sz="1800" i="1" baseline="-25000">
                <a:solidFill>
                  <a:srgbClr val="000099"/>
                </a:solidFill>
              </a:rPr>
              <a:t>m</a:t>
            </a:r>
            <a:endParaRPr lang="en-US" altLang="en-US" sz="1800" baseline="-25000">
              <a:solidFill>
                <a:srgbClr val="000099"/>
              </a:solidFill>
            </a:endParaRP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37089"/>
            <a:ext cx="1943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4560889"/>
            <a:ext cx="19335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14"/>
          <p:cNvSpPr>
            <a:spLocks noChangeArrowheads="1"/>
          </p:cNvSpPr>
          <p:nvPr/>
        </p:nvSpPr>
        <p:spPr bwMode="auto">
          <a:xfrm>
            <a:off x="2286000" y="5334001"/>
            <a:ext cx="800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</a:rPr>
              <a:t>where </a:t>
            </a:r>
            <a:r>
              <a:rPr lang="el-GR" altLang="en-US" sz="2000" dirty="0">
                <a:solidFill>
                  <a:srgbClr val="000099"/>
                </a:solidFill>
              </a:rPr>
              <a:t>β</a:t>
            </a:r>
            <a:r>
              <a:rPr lang="en-US" altLang="en-US" sz="2000" baseline="-25000" dirty="0">
                <a:solidFill>
                  <a:srgbClr val="000099"/>
                </a:solidFill>
              </a:rPr>
              <a:t>0</a:t>
            </a:r>
            <a:r>
              <a:rPr lang="en-US" altLang="en-US" sz="2000" dirty="0">
                <a:solidFill>
                  <a:srgbClr val="000099"/>
                </a:solidFill>
              </a:rPr>
              <a:t> is the low-frequency value of β. Thus </a:t>
            </a:r>
            <a:r>
              <a:rPr lang="en-US" altLang="en-US" sz="2000" i="1" dirty="0" err="1">
                <a:solidFill>
                  <a:srgbClr val="000099"/>
                </a:solidFill>
              </a:rPr>
              <a:t>h</a:t>
            </a:r>
            <a:r>
              <a:rPr lang="en-US" altLang="en-US" sz="2000" i="1" baseline="-25000" dirty="0" err="1">
                <a:solidFill>
                  <a:srgbClr val="000099"/>
                </a:solidFill>
              </a:rPr>
              <a:t>fe</a:t>
            </a:r>
            <a:r>
              <a:rPr lang="en-US" altLang="en-US" sz="2000" i="1" dirty="0">
                <a:solidFill>
                  <a:srgbClr val="000099"/>
                </a:solidFill>
              </a:rPr>
              <a:t> has a single-pole (or STC) response with </a:t>
            </a:r>
            <a:r>
              <a:rPr lang="en-US" altLang="en-US" sz="2000" dirty="0">
                <a:solidFill>
                  <a:srgbClr val="000099"/>
                </a:solidFill>
              </a:rPr>
              <a:t>a 3-dB frequency at ω = ω</a:t>
            </a:r>
            <a:r>
              <a:rPr lang="en-US" altLang="en-US" sz="2000" baseline="-25000" dirty="0">
                <a:solidFill>
                  <a:srgbClr val="000099"/>
                </a:solidFill>
              </a:rPr>
              <a:t>β</a:t>
            </a:r>
            <a:r>
              <a:rPr lang="en-US" altLang="en-US" sz="2000" dirty="0">
                <a:solidFill>
                  <a:srgbClr val="000099"/>
                </a:solidFill>
              </a:rPr>
              <a:t> , where</a:t>
            </a:r>
          </a:p>
        </p:txBody>
      </p:sp>
      <p:pic>
        <p:nvPicPr>
          <p:cNvPr id="7885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09" y="6105527"/>
            <a:ext cx="1828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859" name="Group 17"/>
          <p:cNvGrpSpPr>
            <a:grpSpLocks/>
          </p:cNvGrpSpPr>
          <p:nvPr/>
        </p:nvGrpSpPr>
        <p:grpSpPr bwMode="auto">
          <a:xfrm>
            <a:off x="339090" y="1480514"/>
            <a:ext cx="6838950" cy="2701925"/>
            <a:chOff x="838200" y="1676401"/>
            <a:chExt cx="7304088" cy="2702208"/>
          </a:xfrm>
        </p:grpSpPr>
        <p:graphicFrame>
          <p:nvGraphicFramePr>
            <p:cNvPr id="78861" name="Object 4"/>
            <p:cNvGraphicFramePr>
              <a:graphicFrameLocks noChangeAspect="1"/>
            </p:cNvGraphicFramePr>
            <p:nvPr/>
          </p:nvGraphicFramePr>
          <p:xfrm>
            <a:off x="838200" y="1676401"/>
            <a:ext cx="7304088" cy="270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7" imgW="3327400" imgH="1231900" progId="Equation.DSMT4">
                    <p:embed/>
                  </p:oleObj>
                </mc:Choice>
                <mc:Fallback>
                  <p:oleObj name="Equation" r:id="rId7" imgW="3327400" imgH="1231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676401"/>
                          <a:ext cx="7304088" cy="2702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8862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3105150"/>
              <a:ext cx="2300748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860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598920" y="6365244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D05A6E-D362-4BD6-86A4-204E6EAE674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15" name="Picture 5" descr="se09F0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491" y="628652"/>
            <a:ext cx="4755603" cy="26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294491" y="3064013"/>
            <a:ext cx="3472570" cy="1487758"/>
            <a:chOff x="7294491" y="3064013"/>
            <a:chExt cx="3472570" cy="1487758"/>
          </a:xfrm>
        </p:grpSpPr>
        <p:grpSp>
          <p:nvGrpSpPr>
            <p:cNvPr id="12" name="Group 11"/>
            <p:cNvGrpSpPr/>
            <p:nvPr/>
          </p:nvGrpSpPr>
          <p:grpSpPr>
            <a:xfrm>
              <a:off x="7294491" y="3064013"/>
              <a:ext cx="3472570" cy="1401193"/>
              <a:chOff x="7294491" y="3064013"/>
              <a:chExt cx="3472570" cy="1401193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7692390" y="3240888"/>
                <a:ext cx="22860" cy="94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7703820" y="4182439"/>
                <a:ext cx="25069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715250" y="3651985"/>
                <a:ext cx="5619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267700" y="3651985"/>
                <a:ext cx="830580" cy="530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0229851" y="4019754"/>
                <a:ext cx="537210" cy="37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ω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26693" y="3064013"/>
                <a:ext cx="12715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Current gain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94491" y="3431295"/>
                <a:ext cx="537210" cy="37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β</a:t>
                </a:r>
                <a:r>
                  <a:rPr lang="en-US" baseline="-25000" dirty="0" smtClean="0"/>
                  <a:t>o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58250" y="4092511"/>
                <a:ext cx="537210" cy="372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ω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25764" y="4182439"/>
              <a:ext cx="767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el-GR" baseline="-25000" dirty="0" smtClean="0"/>
                <a:t>β</a:t>
              </a:r>
              <a:endParaRPr lang="en-US" baseline="-25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267700" y="3651985"/>
              <a:ext cx="9526" cy="5304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898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 descr="se09F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981200"/>
            <a:ext cx="55356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4114800" y="5257800"/>
            <a:ext cx="350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Figure 9.10 </a:t>
            </a:r>
            <a:r>
              <a:rPr lang="en-US" altLang="en-US" sz="1600"/>
              <a:t>Bode plot for |h</a:t>
            </a:r>
            <a:r>
              <a:rPr lang="en-US" altLang="en-US" sz="1600" baseline="-25000"/>
              <a:t>fe</a:t>
            </a:r>
            <a:r>
              <a:rPr lang="en-US" altLang="en-US" sz="1600"/>
              <a:t>|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2286000" y="685800"/>
            <a:ext cx="762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Figure 9.10 shows a Bode plot for |h</a:t>
            </a:r>
            <a:r>
              <a:rPr lang="en-US" altLang="en-US" sz="2000" baseline="-25000"/>
              <a:t>fe</a:t>
            </a:r>
            <a:r>
              <a:rPr lang="en-US" altLang="en-US" sz="2000"/>
              <a:t>|. From the –6-dB/octave slope, it follows that the frequency at which drops to unity, which is called the </a:t>
            </a:r>
            <a:r>
              <a:rPr lang="en-US" altLang="en-US" sz="2000" b="1"/>
              <a:t>unity-gain bandwidth ω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,</a:t>
            </a:r>
            <a:endParaRPr lang="en-US" altLang="en-US" sz="200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3810000"/>
            <a:ext cx="1419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878" name="Straight Arrow Connector 6"/>
          <p:cNvCxnSpPr>
            <a:cxnSpLocks noChangeShapeType="1"/>
          </p:cNvCxnSpPr>
          <p:nvPr/>
        </p:nvCxnSpPr>
        <p:spPr bwMode="auto">
          <a:xfrm flipH="1">
            <a:off x="7086600" y="42672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943600"/>
            <a:ext cx="186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267200" y="5867401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The unity-gain bandwidth </a:t>
            </a:r>
            <a:r>
              <a:rPr lang="en-US" altLang="en-US" sz="1800" i="1">
                <a:solidFill>
                  <a:srgbClr val="000099"/>
                </a:solidFill>
              </a:rPr>
              <a:t>f</a:t>
            </a:r>
            <a:r>
              <a:rPr lang="en-US" altLang="en-US" sz="1800" i="1" baseline="-25000">
                <a:solidFill>
                  <a:srgbClr val="000099"/>
                </a:solidFill>
              </a:rPr>
              <a:t>T</a:t>
            </a:r>
            <a:r>
              <a:rPr lang="en-US" altLang="en-US" sz="1800" i="1">
                <a:solidFill>
                  <a:srgbClr val="000099"/>
                </a:solidFill>
              </a:rPr>
              <a:t> , also known as the </a:t>
            </a:r>
            <a:r>
              <a:rPr lang="en-US" altLang="en-US" sz="1800" b="1" i="1">
                <a:solidFill>
                  <a:srgbClr val="000099"/>
                </a:solidFill>
              </a:rPr>
              <a:t>transition frequency</a:t>
            </a:r>
            <a:r>
              <a:rPr lang="en-US" altLang="en-US" sz="1800" i="1">
                <a:solidFill>
                  <a:srgbClr val="000099"/>
                </a:solidFill>
              </a:rPr>
              <a:t>, </a:t>
            </a:r>
            <a:r>
              <a:rPr lang="en-US" altLang="en-US" sz="1800">
                <a:solidFill>
                  <a:srgbClr val="000099"/>
                </a:solidFill>
              </a:rPr>
              <a:t>is usually specified on the data sheets of a transistor.</a:t>
            </a:r>
          </a:p>
        </p:txBody>
      </p:sp>
      <p:sp>
        <p:nvSpPr>
          <p:cNvPr id="7988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38EE6-6DA6-45CA-95B4-E6D4BFA9293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33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685801"/>
            <a:ext cx="6670675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2286000" y="5715001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u="sng">
                <a:solidFill>
                  <a:srgbClr val="000099"/>
                </a:solidFill>
              </a:rPr>
              <a:t>Note: </a:t>
            </a:r>
            <a:r>
              <a:rPr lang="en-US" altLang="en-US" sz="2000">
                <a:solidFill>
                  <a:srgbClr val="000099"/>
                </a:solidFill>
              </a:rPr>
              <a:t>the hybrid-π model of Fig. 9.8 characterizes transistor operation fairly accurately up to a frequency of about 0.2 </a:t>
            </a:r>
            <a:r>
              <a:rPr lang="en-US" altLang="en-US" sz="2000" i="1">
                <a:solidFill>
                  <a:srgbClr val="000099"/>
                </a:solidFill>
              </a:rPr>
              <a:t>f</a:t>
            </a:r>
            <a:r>
              <a:rPr lang="en-US" altLang="en-US" sz="2000" i="1" baseline="-25000">
                <a:solidFill>
                  <a:srgbClr val="000099"/>
                </a:solidFill>
              </a:rPr>
              <a:t>T</a:t>
            </a:r>
            <a:r>
              <a:rPr lang="en-US" altLang="en-US" sz="2000" i="1">
                <a:solidFill>
                  <a:srgbClr val="000099"/>
                </a:solidFill>
              </a:rPr>
              <a:t> .</a:t>
            </a:r>
            <a:endParaRPr lang="en-US" altLang="en-US" sz="2000">
              <a:solidFill>
                <a:srgbClr val="000099"/>
              </a:solidFill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77DD5-CC6F-47B6-AB90-41C277EEA5B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1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524000" y="2133600"/>
            <a:ext cx="4419600" cy="472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0230" y="152400"/>
            <a:ext cx="7955280" cy="914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4A0FEF"/>
                </a:solidFill>
                <a:latin typeface="+mn-lt"/>
              </a:rPr>
              <a:t>9.3</a:t>
            </a:r>
            <a:r>
              <a:rPr lang="en-US" altLang="en-US" sz="2400" b="1" dirty="0">
                <a:solidFill>
                  <a:srgbClr val="4A0FEF"/>
                </a:solidFill>
                <a:latin typeface="+mn-lt"/>
              </a:rPr>
              <a:t>. High-Frequency Response of the CS and CE Amplifiers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763000" cy="4038600"/>
          </a:xfrm>
        </p:spPr>
        <p:txBody>
          <a:bodyPr/>
          <a:lstStyle/>
          <a:p>
            <a:r>
              <a:rPr lang="en-US" altLang="en-US" smtClean="0"/>
              <a:t>Objective is to identify the mechanism that </a:t>
            </a:r>
            <a:r>
              <a:rPr lang="en-US" altLang="en-US" smtClean="0">
                <a:solidFill>
                  <a:srgbClr val="FF0000"/>
                </a:solidFill>
              </a:rPr>
              <a:t>limits high-frequency performance </a:t>
            </a:r>
            <a:r>
              <a:rPr lang="en-US" altLang="en-US" smtClean="0"/>
              <a:t>of these important amplifier configurations</a:t>
            </a:r>
            <a:r>
              <a:rPr lang="en-US" altLang="en-US" smtClean="0">
                <a:solidFill>
                  <a:srgbClr val="FF0000"/>
                </a:solidFill>
              </a:rPr>
              <a:t>. </a:t>
            </a:r>
            <a:r>
              <a:rPr lang="en-US" altLang="en-US" smtClean="0"/>
              <a:t>As well, we need to find a simple approach to estimate the frequency f</a:t>
            </a:r>
            <a:r>
              <a:rPr lang="en-US" altLang="en-US" baseline="-25000" smtClean="0"/>
              <a:t>H</a:t>
            </a:r>
            <a:r>
              <a:rPr lang="en-US" altLang="en-US" smtClean="0"/>
              <a:t> at which the gain falls by 3 dB below its value at midband frequencies, |A</a:t>
            </a:r>
            <a:r>
              <a:rPr lang="en-US" altLang="en-US" baseline="-25000" smtClean="0"/>
              <a:t>M</a:t>
            </a:r>
            <a:r>
              <a:rPr lang="en-US" altLang="en-US" smtClean="0"/>
              <a:t>|.</a:t>
            </a:r>
          </a:p>
        </p:txBody>
      </p:sp>
      <p:pic>
        <p:nvPicPr>
          <p:cNvPr id="81925" name="Picture 3" descr="se09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52578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Rectangle 2"/>
          <p:cNvSpPr>
            <a:spLocks noChangeArrowheads="1"/>
          </p:cNvSpPr>
          <p:nvPr/>
        </p:nvSpPr>
        <p:spPr bwMode="auto">
          <a:xfrm>
            <a:off x="1752600" y="3717926"/>
            <a:ext cx="2971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Figure 9.12: </a:t>
            </a:r>
            <a:r>
              <a:rPr lang="en-US" altLang="en-US" sz="2000"/>
              <a:t>Frequency response of a direct-coupled (dc) amplifier. Observe that the gain does </a:t>
            </a:r>
            <a:r>
              <a:rPr lang="en-US" altLang="en-US" sz="2000" i="1"/>
              <a:t>not </a:t>
            </a:r>
            <a:r>
              <a:rPr lang="en-US" altLang="en-US" sz="2000"/>
              <a:t>fall off at low frequencies, and the midband gain </a:t>
            </a:r>
            <a:r>
              <a:rPr lang="en-US" altLang="en-US" sz="2000" i="1"/>
              <a:t>A</a:t>
            </a:r>
            <a:r>
              <a:rPr lang="en-US" altLang="en-US" sz="2000" i="1" baseline="-25000"/>
              <a:t>M</a:t>
            </a:r>
            <a:r>
              <a:rPr lang="en-US" altLang="en-US" sz="2000" i="1"/>
              <a:t> </a:t>
            </a:r>
            <a:r>
              <a:rPr lang="en-US" altLang="en-US" sz="2000"/>
              <a:t>extends down to zero frequency.</a:t>
            </a:r>
          </a:p>
        </p:txBody>
      </p:sp>
      <p:sp>
        <p:nvSpPr>
          <p:cNvPr id="819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25B2E-9B38-4FFF-BB83-BB9C8C34E1B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23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490" y="137160"/>
            <a:ext cx="7814310" cy="29305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dirty="0" smtClean="0">
                <a:solidFill>
                  <a:srgbClr val="4A0FEF"/>
                </a:solidFill>
              </a:rPr>
              <a:t>9.3.1.</a:t>
            </a:r>
            <a:r>
              <a:rPr lang="en-US" altLang="en-US" dirty="0" smtClean="0">
                <a:solidFill>
                  <a:srgbClr val="4A0FEF"/>
                </a:solidFill>
              </a:rPr>
              <a:t> The Common-Source Amplifier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4490" y="582614"/>
            <a:ext cx="8469630" cy="2895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/>
              <a:t>Figure 9.13(a) shows </a:t>
            </a:r>
            <a:r>
              <a:rPr lang="en-US" altLang="en-US" sz="1800" dirty="0">
                <a:solidFill>
                  <a:srgbClr val="FF0000"/>
                </a:solidFill>
              </a:rPr>
              <a:t>high-frequency equivalent-circuit model</a:t>
            </a:r>
            <a:r>
              <a:rPr lang="en-US" altLang="en-US" sz="1800" dirty="0"/>
              <a:t> of a CS amplifier.</a:t>
            </a:r>
          </a:p>
          <a:p>
            <a:pPr eaLnBrk="1" hangingPunct="1"/>
            <a:r>
              <a:rPr lang="en-US" altLang="en-US" sz="1800" dirty="0"/>
              <a:t>MOSFET is replaced with model of </a:t>
            </a:r>
            <a:r>
              <a:rPr lang="en-US" altLang="en-US" sz="1800" dirty="0">
                <a:solidFill>
                  <a:srgbClr val="FF0000"/>
                </a:solidFill>
              </a:rPr>
              <a:t>Figure 9.6(c).</a:t>
            </a:r>
          </a:p>
          <a:p>
            <a:r>
              <a:rPr lang="en-US" altLang="en-US" sz="1800" dirty="0"/>
              <a:t>It may be simplified using </a:t>
            </a:r>
            <a:r>
              <a:rPr lang="en-US" altLang="en-US" sz="1800" dirty="0" err="1">
                <a:solidFill>
                  <a:srgbClr val="FF0000"/>
                </a:solidFill>
              </a:rPr>
              <a:t>Thevenin’s</a:t>
            </a:r>
            <a:r>
              <a:rPr lang="en-US" altLang="en-US" sz="1800" dirty="0">
                <a:solidFill>
                  <a:srgbClr val="FF0000"/>
                </a:solidFill>
              </a:rPr>
              <a:t> theorem </a:t>
            </a:r>
            <a:r>
              <a:rPr lang="en-US" altLang="en-US" sz="1800" dirty="0"/>
              <a:t>at the input side and by combining the three parallel resistances at the output side. The resulting simplified circuit is shown in Fig. 9.13(b)</a:t>
            </a:r>
            <a:r>
              <a:rPr lang="en-US" altLang="en-US" sz="1800" dirty="0">
                <a:solidFill>
                  <a:srgbClr val="FF0000"/>
                </a:solidFill>
              </a:rPr>
              <a:t>.</a:t>
            </a:r>
          </a:p>
          <a:p>
            <a:pPr eaLnBrk="1" hangingPunct="1"/>
            <a:r>
              <a:rPr lang="en-US" altLang="en-US" sz="2000" dirty="0"/>
              <a:t>Also, </a:t>
            </a:r>
            <a:r>
              <a:rPr lang="en-US" altLang="en-US" sz="2000" dirty="0">
                <a:solidFill>
                  <a:srgbClr val="FF0000"/>
                </a:solidFill>
              </a:rPr>
              <a:t>bridging capacitor (</a:t>
            </a:r>
            <a:r>
              <a:rPr lang="en-US" altLang="en-US" sz="2000" i="1" dirty="0" err="1">
                <a:solidFill>
                  <a:srgbClr val="FF0000"/>
                </a:solidFill>
              </a:rPr>
              <a:t>C</a:t>
            </a:r>
            <a:r>
              <a:rPr lang="en-US" altLang="en-US" sz="2000" i="1" baseline="-25000" dirty="0" err="1">
                <a:solidFill>
                  <a:srgbClr val="FF0000"/>
                </a:solidFill>
              </a:rPr>
              <a:t>gd</a:t>
            </a:r>
            <a:r>
              <a:rPr lang="en-US" altLang="en-US" sz="2000" dirty="0">
                <a:solidFill>
                  <a:srgbClr val="FF0000"/>
                </a:solidFill>
              </a:rPr>
              <a:t>)</a:t>
            </a:r>
            <a:r>
              <a:rPr lang="en-US" altLang="en-US" sz="2000" dirty="0"/>
              <a:t> may be redefined.</a:t>
            </a:r>
          </a:p>
          <a:p>
            <a:pPr eaLnBrk="1" hangingPunct="1"/>
            <a:r>
              <a:rPr lang="en-US" altLang="en-US" sz="2000" i="1" dirty="0" err="1"/>
              <a:t>C</a:t>
            </a:r>
            <a:r>
              <a:rPr lang="en-US" altLang="en-US" sz="2000" i="1" baseline="-25000" dirty="0" err="1"/>
              <a:t>gd</a:t>
            </a:r>
            <a:r>
              <a:rPr lang="en-US" altLang="en-US" sz="2000" dirty="0"/>
              <a:t> gives rise to much </a:t>
            </a:r>
            <a:r>
              <a:rPr lang="en-US" altLang="en-US" sz="2000" dirty="0">
                <a:solidFill>
                  <a:srgbClr val="FF0000"/>
                </a:solidFill>
              </a:rPr>
              <a:t>larger capacitance </a:t>
            </a:r>
            <a:r>
              <a:rPr lang="en-US" altLang="en-US" sz="2000" i="1" dirty="0" err="1">
                <a:solidFill>
                  <a:srgbClr val="FF0000"/>
                </a:solidFill>
              </a:rPr>
              <a:t>C</a:t>
            </a:r>
            <a:r>
              <a:rPr lang="en-US" altLang="en-US" sz="2000" i="1" baseline="-25000" dirty="0" err="1">
                <a:solidFill>
                  <a:srgbClr val="FF0000"/>
                </a:solidFill>
              </a:rPr>
              <a:t>eq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</a:p>
          <a:p>
            <a:pPr lvl="1" eaLnBrk="1" hangingPunct="1"/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multiplication effect</a:t>
            </a:r>
            <a:r>
              <a:rPr lang="en-US" altLang="en-US" sz="2000" dirty="0"/>
              <a:t> that it undergoes is known as the </a:t>
            </a:r>
            <a:r>
              <a:rPr lang="en-US" altLang="en-US" sz="2000" b="1" dirty="0">
                <a:solidFill>
                  <a:srgbClr val="3333FF"/>
                </a:solidFill>
              </a:rPr>
              <a:t>Miller Effect</a:t>
            </a:r>
            <a:r>
              <a:rPr lang="en-US" altLang="en-US" sz="2000" dirty="0"/>
              <a:t>.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1" y="3286920"/>
            <a:ext cx="6981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1303020" y="6180454"/>
            <a:ext cx="1828800" cy="369888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9.13 (a)</a:t>
            </a:r>
            <a:endParaRPr lang="en-US" altLang="en-US" sz="1800"/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541645" y="6492875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B8CF1F-AEAC-4A84-95DF-042AF2C4320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045" y="3460104"/>
            <a:ext cx="4342857" cy="273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353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1752600" y="5715001"/>
            <a:ext cx="876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Figure 9.13: </a:t>
            </a:r>
            <a:r>
              <a:rPr lang="en-US" altLang="en-US" sz="2000"/>
              <a:t>Determining the high-frequency response of the CS amplifier: </a:t>
            </a:r>
            <a:r>
              <a:rPr lang="en-US" altLang="en-US" sz="2000" b="1"/>
              <a:t>(a) </a:t>
            </a:r>
            <a:r>
              <a:rPr lang="en-US" altLang="en-US" sz="2000"/>
              <a:t>equivalent circuit; </a:t>
            </a:r>
            <a:r>
              <a:rPr lang="en-US" altLang="en-US" sz="2000" b="1"/>
              <a:t>(b) </a:t>
            </a:r>
            <a:r>
              <a:rPr lang="en-US" altLang="en-US" sz="2000"/>
              <a:t>the circuit of </a:t>
            </a:r>
            <a:r>
              <a:rPr lang="en-US" altLang="en-US" sz="2000" b="1"/>
              <a:t>(a) </a:t>
            </a:r>
            <a:r>
              <a:rPr lang="en-US" altLang="en-US" sz="2000"/>
              <a:t>simplified at the input and the output; (</a:t>
            </a:r>
            <a:r>
              <a:rPr lang="en-US" altLang="en-US" sz="2000" i="1"/>
              <a:t>Continued</a:t>
            </a:r>
            <a:r>
              <a:rPr lang="en-US" altLang="en-US" sz="2000"/>
              <a:t>)</a:t>
            </a:r>
          </a:p>
        </p:txBody>
      </p:sp>
      <p:pic>
        <p:nvPicPr>
          <p:cNvPr id="839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1981200"/>
            <a:ext cx="87915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5562600" y="4800600"/>
            <a:ext cx="1828800" cy="369888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9.13 (b)</a:t>
            </a:r>
            <a:endParaRPr lang="en-US" altLang="en-US" sz="1800"/>
          </a:p>
        </p:txBody>
      </p:sp>
      <p:pic>
        <p:nvPicPr>
          <p:cNvPr id="8397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11" y="928985"/>
            <a:ext cx="2857036" cy="61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Rectangle 7"/>
          <p:cNvSpPr>
            <a:spLocks noChangeArrowheads="1"/>
          </p:cNvSpPr>
          <p:nvPr/>
        </p:nvSpPr>
        <p:spPr bwMode="auto">
          <a:xfrm>
            <a:off x="1905000" y="838201"/>
            <a:ext cx="487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solidFill>
                  <a:srgbClr val="000099"/>
                </a:solidFill>
              </a:rPr>
              <a:t>Midband</a:t>
            </a:r>
            <a:r>
              <a:rPr lang="en-US" altLang="en-US" sz="2000" b="1" dirty="0">
                <a:solidFill>
                  <a:srgbClr val="000099"/>
                </a:solidFill>
              </a:rPr>
              <a:t> gain </a:t>
            </a:r>
            <a:r>
              <a:rPr lang="en-US" altLang="en-US" sz="2000" dirty="0"/>
              <a:t>A</a:t>
            </a:r>
            <a:r>
              <a:rPr lang="en-US" altLang="en-US" sz="2000" baseline="-25000" dirty="0"/>
              <a:t>M</a:t>
            </a:r>
            <a:r>
              <a:rPr lang="en-US" altLang="en-US" sz="2000" dirty="0"/>
              <a:t> can be found from this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circuit by setting 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gs</a:t>
            </a:r>
            <a:r>
              <a:rPr lang="en-US" altLang="en-US" sz="2000" dirty="0"/>
              <a:t> &amp; 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gd</a:t>
            </a:r>
            <a:r>
              <a:rPr lang="en-US" altLang="en-US" sz="2000" dirty="0"/>
              <a:t> to zero. The result is:</a:t>
            </a:r>
          </a:p>
        </p:txBody>
      </p:sp>
      <p:sp>
        <p:nvSpPr>
          <p:cNvPr id="8397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124700" y="6492875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9D5D02-E7A1-44C0-A458-0A27F47259D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839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610600" cy="4286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dirty="0" smtClean="0"/>
              <a:t>9.3.1.</a:t>
            </a:r>
            <a:r>
              <a:rPr lang="en-US" altLang="en-US" dirty="0" smtClean="0"/>
              <a:t> The Common-Source Amplifier</a:t>
            </a:r>
          </a:p>
        </p:txBody>
      </p:sp>
    </p:spTree>
    <p:extLst>
      <p:ext uri="{BB962C8B-B14F-4D97-AF65-F5344CB8AC3E}">
        <p14:creationId xmlns:p14="http://schemas.microsoft.com/office/powerpoint/2010/main" val="3680365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3886201"/>
            <a:ext cx="627507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1981201" y="685800"/>
            <a:ext cx="2155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</a:rPr>
              <a:t>Frequency response: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32972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4" y="1004888"/>
            <a:ext cx="420528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438400"/>
            <a:ext cx="74771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Left Brace 6"/>
          <p:cNvSpPr>
            <a:spLocks/>
          </p:cNvSpPr>
          <p:nvPr/>
        </p:nvSpPr>
        <p:spPr bwMode="auto">
          <a:xfrm>
            <a:off x="2400300" y="1219200"/>
            <a:ext cx="228600" cy="1219200"/>
          </a:xfrm>
          <a:prstGeom prst="leftBrace">
            <a:avLst>
              <a:gd name="adj1" fmla="val 8321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5000" name="Curved Right Arrow 7"/>
          <p:cNvSpPr>
            <a:spLocks noChangeArrowheads="1"/>
          </p:cNvSpPr>
          <p:nvPr/>
        </p:nvSpPr>
        <p:spPr bwMode="auto">
          <a:xfrm>
            <a:off x="1905000" y="1752600"/>
            <a:ext cx="457200" cy="1447800"/>
          </a:xfrm>
          <a:prstGeom prst="curvedRightArrow">
            <a:avLst>
              <a:gd name="adj1" fmla="val 24996"/>
              <a:gd name="adj2" fmla="val 50007"/>
              <a:gd name="adj3" fmla="val 444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5001" name="Rectangle 8"/>
          <p:cNvSpPr>
            <a:spLocks noChangeArrowheads="1"/>
          </p:cNvSpPr>
          <p:nvPr/>
        </p:nvSpPr>
        <p:spPr bwMode="auto">
          <a:xfrm>
            <a:off x="194310" y="4204494"/>
            <a:ext cx="526923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The common-source amplifier has one zero and two poles at higher frequencies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The amplifier gain falls off at frequencies beyond </a:t>
            </a:r>
            <a:r>
              <a:rPr lang="en-US" altLang="en-US" sz="2000" dirty="0" err="1"/>
              <a:t>midband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/>
              <a:t>The amplifier bandwidth is defined by the 3-dB frequency which is typically evaluated by the dominant pole (the lowest-frequency pole) in the transfer function</a:t>
            </a:r>
          </a:p>
        </p:txBody>
      </p:sp>
      <p:sp>
        <p:nvSpPr>
          <p:cNvPr id="85002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2552700" y="6402388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82EB56-85FE-4BF2-BF1B-4D32458F8FC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66800" y="-11112"/>
            <a:ext cx="7086600" cy="3651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9.3.1.</a:t>
            </a: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The Common-Source Amplifier</a:t>
            </a:r>
          </a:p>
        </p:txBody>
      </p:sp>
    </p:spTree>
    <p:extLst>
      <p:ext uri="{BB962C8B-B14F-4D97-AF65-F5344CB8AC3E}">
        <p14:creationId xmlns:p14="http://schemas.microsoft.com/office/powerpoint/2010/main" val="18706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1722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Gate Capacitive Effect</a:t>
            </a:r>
          </a:p>
        </p:txBody>
      </p:sp>
      <p:graphicFrame>
        <p:nvGraphicFramePr>
          <p:cNvPr id="66563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026920" y="2561431"/>
          <a:ext cx="5448300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273300" imgH="1511300" progId="Equation.DSMT4">
                  <p:embed/>
                </p:oleObj>
              </mc:Choice>
              <mc:Fallback>
                <p:oleObj name="Equation" r:id="rId3" imgW="2273300" imgH="1511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920" y="2561431"/>
                        <a:ext cx="5448300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1318260" y="1268015"/>
            <a:ext cx="762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gate capacitive effect can be modeled by the three capacitances </a:t>
            </a:r>
            <a:r>
              <a:rPr lang="en-US" altLang="en-US" sz="2000" i="1" dirty="0" err="1"/>
              <a:t>C</a:t>
            </a:r>
            <a:r>
              <a:rPr lang="en-US" altLang="en-US" sz="2000" i="1" baseline="-25000" dirty="0" err="1"/>
              <a:t>gs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C</a:t>
            </a:r>
            <a:r>
              <a:rPr lang="en-US" altLang="en-US" sz="2000" i="1" baseline="-25000" dirty="0" err="1"/>
              <a:t>gd</a:t>
            </a:r>
            <a:r>
              <a:rPr lang="en-US" altLang="en-US" sz="2000" dirty="0"/>
              <a:t>, and </a:t>
            </a:r>
            <a:r>
              <a:rPr lang="en-US" altLang="en-US" sz="2000" i="1" dirty="0" err="1"/>
              <a:t>C</a:t>
            </a:r>
            <a:r>
              <a:rPr lang="en-US" altLang="en-US" sz="2000" i="1" baseline="-25000" dirty="0" err="1"/>
              <a:t>gb</a:t>
            </a:r>
            <a:r>
              <a:rPr lang="en-US" altLang="en-US" sz="2000" dirty="0"/>
              <a:t>. The values of these capacitances can be determined as follows: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518517-34B3-4CAA-B529-8AC021C4498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1935" y="2683549"/>
            <a:ext cx="241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ox</a:t>
            </a:r>
            <a:r>
              <a:rPr lang="en-US" dirty="0" smtClean="0"/>
              <a:t>: oxide capacitance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220" y="3174998"/>
            <a:ext cx="4423410" cy="31813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2395" y="5741294"/>
            <a:ext cx="213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and C</a:t>
            </a:r>
            <a:r>
              <a:rPr lang="en-US" baseline="-25000" dirty="0" smtClean="0"/>
              <a:t>5</a:t>
            </a:r>
            <a:r>
              <a:rPr lang="en-US" dirty="0" smtClean="0"/>
              <a:t> are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ov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71381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98" y="3506790"/>
            <a:ext cx="49609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2133600" y="704850"/>
            <a:ext cx="5410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/>
              <a:t>Simplified analysis technique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/>
              <a:t>Assuming the gain is nearly constant (</a:t>
            </a:r>
            <a:r>
              <a:rPr lang="en-US" altLang="en-US" sz="1800">
                <a:sym typeface="Symbol" panose="05050102010706020507" pitchFamily="18" charset="2"/>
              </a:rPr>
              <a:t></a:t>
            </a:r>
            <a:r>
              <a:rPr lang="en-US" altLang="en-US" sz="1800"/>
              <a:t> </a:t>
            </a:r>
            <a:r>
              <a:rPr lang="en-US" altLang="en-US" sz="1800" i="1"/>
              <a:t>-g</a:t>
            </a:r>
            <a:r>
              <a:rPr lang="en-US" altLang="en-US" sz="1800" i="1" baseline="-25000"/>
              <a:t>m</a:t>
            </a:r>
            <a:r>
              <a:rPr lang="en-US" altLang="en-US" sz="1800" i="1"/>
              <a:t>R’</a:t>
            </a:r>
            <a:r>
              <a:rPr lang="en-US" altLang="en-US" sz="1800" i="1" baseline="-25000"/>
              <a:t>L</a:t>
            </a:r>
            <a:r>
              <a:rPr lang="en-US" altLang="en-US" sz="1800" i="1"/>
              <a:t>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/>
              <a:t>Find the equivalent capacitance of </a:t>
            </a:r>
            <a:r>
              <a:rPr lang="en-US" altLang="en-US" sz="1800" i="1"/>
              <a:t>C</a:t>
            </a:r>
            <a:r>
              <a:rPr lang="en-US" altLang="en-US" sz="1800" i="1" baseline="-25000"/>
              <a:t>gd</a:t>
            </a:r>
            <a:r>
              <a:rPr lang="en-US" altLang="en-US" sz="1800" i="1"/>
              <a:t> </a:t>
            </a:r>
            <a:r>
              <a:rPr lang="en-US" altLang="en-US" sz="1800"/>
              <a:t>at the input (with identical</a:t>
            </a:r>
            <a:r>
              <a:rPr lang="en-US" altLang="en-US" sz="1800" i="1"/>
              <a:t> I</a:t>
            </a:r>
            <a:r>
              <a:rPr lang="en-US" altLang="en-US" sz="1800" i="1" baseline="-25000"/>
              <a:t>gd</a:t>
            </a:r>
            <a:r>
              <a:rPr lang="en-US" altLang="en-US" sz="1800" i="1"/>
              <a:t>)</a:t>
            </a:r>
            <a:endParaRPr lang="en-US" altLang="en-US" sz="180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916114"/>
            <a:ext cx="4181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97113"/>
            <a:ext cx="1981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678113"/>
            <a:ext cx="18573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4643438"/>
            <a:ext cx="18002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024" name="Straight Arrow Connector 10"/>
          <p:cNvCxnSpPr>
            <a:cxnSpLocks noChangeShapeType="1"/>
          </p:cNvCxnSpPr>
          <p:nvPr/>
        </p:nvCxnSpPr>
        <p:spPr bwMode="auto">
          <a:xfrm flipV="1">
            <a:off x="5307648" y="3652207"/>
            <a:ext cx="152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5" name="TextBox 11"/>
          <p:cNvSpPr txBox="1">
            <a:spLocks noChangeArrowheads="1"/>
          </p:cNvSpPr>
          <p:nvPr/>
        </p:nvSpPr>
        <p:spPr bwMode="auto">
          <a:xfrm>
            <a:off x="4724400" y="3337721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Replaced by </a:t>
            </a:r>
            <a:r>
              <a:rPr lang="en-US" altLang="en-US" sz="1600" dirty="0" err="1"/>
              <a:t>C</a:t>
            </a:r>
            <a:r>
              <a:rPr lang="en-US" altLang="en-US" sz="1600" baseline="-25000" dirty="0" err="1"/>
              <a:t>eq</a:t>
            </a:r>
            <a:endParaRPr lang="en-US" altLang="en-US" sz="1600" baseline="-25000" dirty="0"/>
          </a:p>
        </p:txBody>
      </p:sp>
      <p:pic>
        <p:nvPicPr>
          <p:cNvPr id="860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9" y="5961383"/>
            <a:ext cx="12858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8" y="1885634"/>
            <a:ext cx="2876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2590800" y="3440114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 </a:t>
            </a:r>
            <a:r>
              <a:rPr lang="en-US" altLang="en-US" sz="1800" b="1"/>
              <a:t>Miller effect</a:t>
            </a:r>
            <a:endParaRPr lang="en-US" altLang="en-US" sz="1800"/>
          </a:p>
        </p:txBody>
      </p:sp>
      <p:sp>
        <p:nvSpPr>
          <p:cNvPr id="86029" name="Rectangle 19"/>
          <p:cNvSpPr>
            <a:spLocks noChangeArrowheads="1"/>
          </p:cNvSpPr>
          <p:nvPr/>
        </p:nvSpPr>
        <p:spPr bwMode="auto">
          <a:xfrm>
            <a:off x="3048000" y="5919474"/>
            <a:ext cx="1828800" cy="369888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Figure 9.13 (b)</a:t>
            </a:r>
            <a:endParaRPr lang="en-US" altLang="en-US" sz="1800" dirty="0"/>
          </a:p>
        </p:txBody>
      </p:sp>
      <p:sp>
        <p:nvSpPr>
          <p:cNvPr id="86030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10BE2-5632-46EA-8428-3DFE048C9EE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3964" y="19051"/>
            <a:ext cx="7086600" cy="46831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9.3.1.</a:t>
            </a: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The Common-Source Amplifier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15111"/>
            <a:ext cx="4491990" cy="301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6960870" y="5349240"/>
            <a:ext cx="667068" cy="3244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611631" y="1157288"/>
            <a:ext cx="28687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Neglect the small current </a:t>
            </a:r>
            <a:r>
              <a:rPr lang="en-US" altLang="en-US" sz="2000" i="1" dirty="0" err="1"/>
              <a:t>I</a:t>
            </a:r>
            <a:r>
              <a:rPr lang="en-US" altLang="en-US" sz="2000" i="1" baseline="-25000" dirty="0" err="1"/>
              <a:t>gd</a:t>
            </a:r>
            <a:r>
              <a:rPr lang="en-US" altLang="en-US" sz="2000" i="1" dirty="0"/>
              <a:t> </a:t>
            </a:r>
            <a:r>
              <a:rPr lang="en-US" altLang="en-US" sz="2000" dirty="0"/>
              <a:t>at the output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9601"/>
            <a:ext cx="55435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09776"/>
            <a:ext cx="76009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2154238" y="5294314"/>
            <a:ext cx="310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ω</a:t>
            </a:r>
            <a:r>
              <a:rPr lang="en-US" altLang="en-US" sz="1800" i="1" baseline="-25000"/>
              <a:t>H</a:t>
            </a:r>
            <a:r>
              <a:rPr lang="en-US" altLang="en-US" sz="1800" i="1"/>
              <a:t> </a:t>
            </a:r>
            <a:r>
              <a:rPr lang="en-US" altLang="en-US" sz="1800"/>
              <a:t>is the upper 3-dB frequency</a:t>
            </a:r>
          </a:p>
        </p:txBody>
      </p:sp>
      <p:pic>
        <p:nvPicPr>
          <p:cNvPr id="870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5257800"/>
            <a:ext cx="1914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181601"/>
            <a:ext cx="21717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8" name="Right Arrow 9"/>
          <p:cNvSpPr>
            <a:spLocks noChangeArrowheads="1"/>
          </p:cNvSpPr>
          <p:nvPr/>
        </p:nvSpPr>
        <p:spPr bwMode="auto">
          <a:xfrm>
            <a:off x="7315200" y="5410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7049" name="Rectangle 10"/>
          <p:cNvSpPr>
            <a:spLocks noChangeArrowheads="1"/>
          </p:cNvSpPr>
          <p:nvPr/>
        </p:nvSpPr>
        <p:spPr bwMode="auto">
          <a:xfrm>
            <a:off x="2133600" y="5943601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Thus: the high-frequency response will be that of a low-pass STC network with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99"/>
                </a:solidFill>
              </a:rPr>
              <a:t>3-dB frequency </a:t>
            </a:r>
            <a:r>
              <a:rPr lang="en-US" altLang="en-US" sz="1800" i="1">
                <a:solidFill>
                  <a:srgbClr val="000099"/>
                </a:solidFill>
              </a:rPr>
              <a:t>f</a:t>
            </a:r>
            <a:r>
              <a:rPr lang="en-US" altLang="en-US" sz="1800" i="1" baseline="-25000">
                <a:solidFill>
                  <a:srgbClr val="000099"/>
                </a:solidFill>
              </a:rPr>
              <a:t>H</a:t>
            </a:r>
            <a:r>
              <a:rPr lang="en-US" altLang="en-US" sz="1800" i="1">
                <a:solidFill>
                  <a:srgbClr val="000099"/>
                </a:solidFill>
              </a:rPr>
              <a:t> </a:t>
            </a:r>
            <a:r>
              <a:rPr lang="en-US" altLang="en-US" sz="1800">
                <a:solidFill>
                  <a:srgbClr val="000099"/>
                </a:solidFill>
              </a:rPr>
              <a:t>determined by the time constant C</a:t>
            </a:r>
            <a:r>
              <a:rPr lang="en-US" altLang="en-US" sz="1800" baseline="-25000">
                <a:solidFill>
                  <a:srgbClr val="000099"/>
                </a:solidFill>
              </a:rPr>
              <a:t>in</a:t>
            </a:r>
            <a:r>
              <a:rPr lang="en-US" altLang="en-US" sz="1800">
                <a:solidFill>
                  <a:srgbClr val="000099"/>
                </a:solidFill>
              </a:rPr>
              <a:t>R′</a:t>
            </a:r>
            <a:r>
              <a:rPr lang="en-US" altLang="en-US" sz="1800" baseline="-25000">
                <a:solidFill>
                  <a:srgbClr val="000099"/>
                </a:solidFill>
              </a:rPr>
              <a:t>sig</a:t>
            </a:r>
          </a:p>
        </p:txBody>
      </p:sp>
      <p:sp>
        <p:nvSpPr>
          <p:cNvPr id="87050" name="Rectangle 11"/>
          <p:cNvSpPr>
            <a:spLocks noChangeArrowheads="1"/>
          </p:cNvSpPr>
          <p:nvPr/>
        </p:nvSpPr>
        <p:spPr bwMode="auto">
          <a:xfrm>
            <a:off x="9353550" y="3944144"/>
            <a:ext cx="1828800" cy="369888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Figure 9.13 (c)</a:t>
            </a:r>
            <a:endParaRPr lang="en-US" altLang="en-US" sz="1800" dirty="0"/>
          </a:p>
        </p:txBody>
      </p:sp>
      <p:sp>
        <p:nvSpPr>
          <p:cNvPr id="8705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3952875" y="6551296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0C851-BDA9-480E-922E-6D57BFD9A71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73430" y="80099"/>
            <a:ext cx="7086600" cy="457201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9.3.1.</a:t>
            </a:r>
            <a:r>
              <a:rPr 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The Common-Source Amplifier</a:t>
            </a:r>
          </a:p>
        </p:txBody>
      </p:sp>
    </p:spTree>
    <p:extLst>
      <p:ext uri="{BB962C8B-B14F-4D97-AF65-F5344CB8AC3E}">
        <p14:creationId xmlns:p14="http://schemas.microsoft.com/office/powerpoint/2010/main" val="11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ChangeArrowheads="1"/>
          </p:cNvSpPr>
          <p:nvPr/>
        </p:nvSpPr>
        <p:spPr bwMode="auto">
          <a:xfrm>
            <a:off x="1752600" y="5715001"/>
            <a:ext cx="876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Figure 9.13: (d) </a:t>
            </a:r>
            <a:r>
              <a:rPr lang="en-US" altLang="en-US" sz="2000"/>
              <a:t>the frequency response plot, which is that of a low-pass, single-time-constant circuit.</a:t>
            </a:r>
          </a:p>
        </p:txBody>
      </p:sp>
      <p:pic>
        <p:nvPicPr>
          <p:cNvPr id="880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71600"/>
            <a:ext cx="7943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5029200" y="5029200"/>
            <a:ext cx="1828800" cy="369888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9.13 (d)</a:t>
            </a:r>
            <a:endParaRPr lang="en-US" altLang="en-US" sz="1800"/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2895600" y="762001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Figure 9.13(d) shows a sketch of the magnitude of the high-frequency gain.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6E86F-9AD4-4549-9ED3-F2427AC4918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80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7086600" cy="381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0" dirty="0" smtClean="0"/>
              <a:t>9.3.1.</a:t>
            </a:r>
            <a:r>
              <a:rPr lang="en-US" altLang="en-US" sz="3200" dirty="0" smtClean="0"/>
              <a:t> The Common-Source Amplifier</a:t>
            </a:r>
          </a:p>
        </p:txBody>
      </p:sp>
    </p:spTree>
    <p:extLst>
      <p:ext uri="{BB962C8B-B14F-4D97-AF65-F5344CB8AC3E}">
        <p14:creationId xmlns:p14="http://schemas.microsoft.com/office/powerpoint/2010/main" val="226121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447800" y="118110"/>
            <a:ext cx="3657600" cy="56769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Example 9.3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066800"/>
            <a:ext cx="9646920" cy="134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0B85E-1CEF-483C-AE27-E0C0D0C6528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310641" y="38102"/>
            <a:ext cx="124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99"/>
                </a:solidFill>
              </a:rPr>
              <a:t>Solution</a:t>
            </a:r>
            <a:endParaRPr lang="en-US" altLang="en-US" dirty="0">
              <a:solidFill>
                <a:srgbClr val="000099"/>
              </a:solidFill>
            </a:endParaRP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652463"/>
            <a:ext cx="4035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Box 4"/>
          <p:cNvSpPr txBox="1">
            <a:spLocks noChangeArrowheads="1"/>
          </p:cNvSpPr>
          <p:nvPr/>
        </p:nvSpPr>
        <p:spPr bwMode="auto">
          <a:xfrm>
            <a:off x="2133600" y="1414464"/>
            <a:ext cx="144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where</a:t>
            </a:r>
          </a:p>
        </p:txBody>
      </p:sp>
      <p:sp>
        <p:nvSpPr>
          <p:cNvPr id="90117" name="TextBox 5"/>
          <p:cNvSpPr txBox="1">
            <a:spLocks noChangeArrowheads="1"/>
          </p:cNvSpPr>
          <p:nvPr/>
        </p:nvSpPr>
        <p:spPr bwMode="auto">
          <a:xfrm>
            <a:off x="1752600" y="2176464"/>
            <a:ext cx="144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Thus </a:t>
            </a:r>
          </a:p>
        </p:txBody>
      </p:sp>
      <p:pic>
        <p:nvPicPr>
          <p:cNvPr id="901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00264"/>
            <a:ext cx="32067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667000"/>
            <a:ext cx="6105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5407026" y="6523036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CD3FA1-EEFC-4A6A-BE2F-D23BB9464F2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6705600" cy="5175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0" dirty="0" smtClean="0"/>
              <a:t>9.3.2.</a:t>
            </a:r>
            <a:r>
              <a:rPr lang="en-US" altLang="en-US" sz="3200" dirty="0" smtClean="0"/>
              <a:t> The Common-Emitter Amplifier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5410200" cy="2057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dirty="0"/>
              <a:t>Figure 9.14(a) shows </a:t>
            </a:r>
            <a:r>
              <a:rPr lang="en-US" altLang="en-US" sz="1800" dirty="0">
                <a:solidFill>
                  <a:srgbClr val="FF0000"/>
                </a:solidFill>
              </a:rPr>
              <a:t>high-frequency equivalent</a:t>
            </a:r>
            <a:r>
              <a:rPr lang="en-US" altLang="en-US" sz="1800" dirty="0"/>
              <a:t> circuit of a CE amplifier.</a:t>
            </a:r>
          </a:p>
          <a:p>
            <a:pPr lvl="1" eaLnBrk="1" hangingPunct="1"/>
            <a:r>
              <a:rPr lang="en-US" altLang="en-US" sz="1800" dirty="0"/>
              <a:t>BJT is replaced.</a:t>
            </a:r>
          </a:p>
          <a:p>
            <a:pPr lvl="1" eaLnBrk="1" hangingPunct="1"/>
            <a:r>
              <a:rPr lang="en-US" altLang="en-US" sz="1800" dirty="0"/>
              <a:t>This figure applies to </a:t>
            </a:r>
            <a:r>
              <a:rPr lang="en-US" altLang="en-US" sz="1800" dirty="0">
                <a:solidFill>
                  <a:srgbClr val="FF0000"/>
                </a:solidFill>
              </a:rPr>
              <a:t>both discrete and IC amps.</a:t>
            </a:r>
          </a:p>
          <a:p>
            <a:r>
              <a:rPr lang="en-US" altLang="en-US" sz="1800" dirty="0"/>
              <a:t>This figure may be simplified using </a:t>
            </a:r>
            <a:r>
              <a:rPr lang="en-US" altLang="en-US" sz="1800" dirty="0" err="1">
                <a:solidFill>
                  <a:srgbClr val="FF0000"/>
                </a:solidFill>
              </a:rPr>
              <a:t>Thevenin’s</a:t>
            </a:r>
            <a:r>
              <a:rPr lang="en-US" altLang="en-US" sz="1800" dirty="0">
                <a:solidFill>
                  <a:srgbClr val="FF0000"/>
                </a:solidFill>
              </a:rPr>
              <a:t> theorem </a:t>
            </a:r>
            <a:r>
              <a:rPr lang="en-US" altLang="en-US" sz="1800" dirty="0"/>
              <a:t>at the input side and by combining the three parallel resistances at the output side.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800" i="1" dirty="0" err="1">
                <a:solidFill>
                  <a:srgbClr val="FF0000"/>
                </a:solidFill>
              </a:rPr>
              <a:t>C</a:t>
            </a:r>
            <a:r>
              <a:rPr lang="en-US" altLang="en-US" sz="1800" i="1" baseline="-25000" dirty="0" err="1">
                <a:solidFill>
                  <a:srgbClr val="FF0000"/>
                </a:solidFill>
              </a:rPr>
              <a:t>in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is simply sum of </a:t>
            </a:r>
            <a:r>
              <a:rPr lang="en-US" altLang="en-US" sz="1800" i="1" dirty="0" smtClean="0"/>
              <a:t>C</a:t>
            </a:r>
            <a:r>
              <a:rPr lang="el-GR" altLang="en-US" sz="1800" baseline="-25000" dirty="0" smtClean="0"/>
              <a:t>π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and Miller capacitance  </a:t>
            </a:r>
            <a:r>
              <a:rPr lang="en-US" altLang="en-US" sz="1800" i="1" dirty="0" smtClean="0"/>
              <a:t>C</a:t>
            </a:r>
            <a:r>
              <a:rPr lang="el-GR" altLang="en-US" sz="1800" i="1" baseline="-25000" dirty="0" smtClean="0"/>
              <a:t>μ</a:t>
            </a:r>
            <a:r>
              <a:rPr lang="en-US" altLang="en-US" sz="1800" dirty="0" smtClean="0"/>
              <a:t>(1+</a:t>
            </a:r>
            <a:r>
              <a:rPr lang="en-US" altLang="en-US" sz="1800" i="1" dirty="0" smtClean="0"/>
              <a:t>g</a:t>
            </a:r>
            <a:r>
              <a:rPr lang="en-US" altLang="en-US" sz="1800" i="1" baseline="-25000" dirty="0" smtClean="0"/>
              <a:t>m</a:t>
            </a:r>
            <a:r>
              <a:rPr lang="en-US" altLang="en-US" sz="1800" i="1" dirty="0" smtClean="0"/>
              <a:t>R</a:t>
            </a:r>
            <a:r>
              <a:rPr lang="en-US" altLang="en-US" sz="1800" i="1" baseline="-25000" dirty="0" smtClean="0"/>
              <a:t>L</a:t>
            </a:r>
            <a:r>
              <a:rPr lang="en-US" altLang="en-US" sz="1800" baseline="30000" dirty="0"/>
              <a:t>’</a:t>
            </a:r>
            <a:r>
              <a:rPr lang="en-US" altLang="en-US" sz="1800" dirty="0"/>
              <a:t>)</a:t>
            </a: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06800"/>
            <a:ext cx="7969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3200400" y="5969000"/>
            <a:ext cx="624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Figure 9.14: </a:t>
            </a:r>
            <a:r>
              <a:rPr lang="en-US" altLang="en-US" sz="1600"/>
              <a:t>Determining the high-frequency response of the CE amplifier: </a:t>
            </a:r>
            <a:r>
              <a:rPr lang="en-US" altLang="en-US" sz="1600" b="1"/>
              <a:t>(a) </a:t>
            </a:r>
            <a:r>
              <a:rPr lang="en-US" altLang="en-US" sz="1600"/>
              <a:t>equivalent circuit; </a:t>
            </a: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3505200" y="5511800"/>
            <a:ext cx="1828800" cy="3683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9.14 (a)</a:t>
            </a:r>
            <a:endParaRPr lang="en-US" altLang="en-US" sz="1800"/>
          </a:p>
        </p:txBody>
      </p:sp>
      <p:pic>
        <p:nvPicPr>
          <p:cNvPr id="911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822325"/>
            <a:ext cx="32766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3984625" y="6492875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896B5-7967-49F1-A5DD-1E36CF58E79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40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5791200" y="5715001"/>
            <a:ext cx="472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9.14: (b) </a:t>
            </a:r>
            <a:r>
              <a:rPr lang="en-US" altLang="en-US" sz="1800"/>
              <a:t>the circuit of </a:t>
            </a:r>
            <a:r>
              <a:rPr lang="en-US" altLang="en-US" sz="1800" b="1"/>
              <a:t>(a) </a:t>
            </a:r>
            <a:r>
              <a:rPr lang="en-US" altLang="en-US" sz="1800"/>
              <a:t>simplified at both the input side and the output side; (</a:t>
            </a:r>
            <a:r>
              <a:rPr lang="en-US" altLang="en-US" sz="1800" i="1"/>
              <a:t>continued</a:t>
            </a:r>
            <a:r>
              <a:rPr lang="en-US" altLang="en-US" sz="1800"/>
              <a:t>) </a:t>
            </a:r>
          </a:p>
        </p:txBody>
      </p:sp>
      <p:pic>
        <p:nvPicPr>
          <p:cNvPr id="921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2209800"/>
            <a:ext cx="50212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7239000" y="5334000"/>
            <a:ext cx="1828800" cy="369888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9.14 (b)</a:t>
            </a:r>
            <a:endParaRPr lang="en-US" altLang="en-US" sz="1800"/>
          </a:p>
        </p:txBody>
      </p:sp>
      <p:pic>
        <p:nvPicPr>
          <p:cNvPr id="921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1"/>
            <a:ext cx="405765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4" y="552450"/>
            <a:ext cx="358298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7" name="Rectangle 9"/>
          <p:cNvSpPr>
            <a:spLocks noChangeArrowheads="1"/>
          </p:cNvSpPr>
          <p:nvPr/>
        </p:nvSpPr>
        <p:spPr bwMode="auto">
          <a:xfrm>
            <a:off x="1981200" y="2362200"/>
            <a:ext cx="331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3-dB frequency f</a:t>
            </a:r>
            <a:r>
              <a:rPr lang="en-US" altLang="en-US" sz="1800" baseline="-25000"/>
              <a:t>H</a:t>
            </a:r>
            <a:r>
              <a:rPr lang="en-US" altLang="en-US" sz="1800"/>
              <a:t> is given by</a:t>
            </a:r>
          </a:p>
        </p:txBody>
      </p:sp>
      <p:pic>
        <p:nvPicPr>
          <p:cNvPr id="9216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743201"/>
            <a:ext cx="20097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9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1"/>
            <a:ext cx="2228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0" name="TextBox 12"/>
          <p:cNvSpPr txBox="1">
            <a:spLocks noChangeArrowheads="1"/>
          </p:cNvSpPr>
          <p:nvPr/>
        </p:nvSpPr>
        <p:spPr bwMode="auto">
          <a:xfrm>
            <a:off x="1828800" y="3352800"/>
            <a:ext cx="144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Where:</a:t>
            </a:r>
          </a:p>
        </p:txBody>
      </p:sp>
      <p:sp>
        <p:nvSpPr>
          <p:cNvPr id="92171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1113D6-25EA-40D2-84A9-086F3758551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1630" y="92869"/>
            <a:ext cx="60960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0" dirty="0" smtClean="0"/>
              <a:t>9.3.2.</a:t>
            </a:r>
            <a:r>
              <a:rPr lang="en-US" altLang="en-US" sz="2800" dirty="0" smtClean="0"/>
              <a:t> The Common-Emitter Amplifier</a:t>
            </a:r>
          </a:p>
        </p:txBody>
      </p:sp>
    </p:spTree>
    <p:extLst>
      <p:ext uri="{BB962C8B-B14F-4D97-AF65-F5344CB8AC3E}">
        <p14:creationId xmlns:p14="http://schemas.microsoft.com/office/powerpoint/2010/main" val="2952655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5" descr="sedr42021_0572c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52400"/>
            <a:ext cx="6811328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7536180" y="143256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0099"/>
                </a:solidFill>
              </a:rPr>
              <a:t>Figure 9.14 (c) </a:t>
            </a:r>
            <a:r>
              <a:rPr lang="en-US" altLang="en-US" sz="1600" dirty="0">
                <a:solidFill>
                  <a:srgbClr val="000099"/>
                </a:solidFill>
              </a:rPr>
              <a:t>equivalent circuit with </a:t>
            </a:r>
            <a:r>
              <a:rPr lang="en-US" altLang="en-US" sz="1600" i="1" dirty="0" err="1">
                <a:solidFill>
                  <a:srgbClr val="000099"/>
                </a:solidFill>
              </a:rPr>
              <a:t>C</a:t>
            </a:r>
            <a:r>
              <a:rPr lang="en-US" altLang="en-US" sz="1600" i="1" baseline="-25000" dirty="0" err="1">
                <a:solidFill>
                  <a:srgbClr val="000099"/>
                </a:solidFill>
              </a:rPr>
              <a:t>μ</a:t>
            </a:r>
            <a:r>
              <a:rPr lang="en-US" altLang="en-US" sz="1600" i="1" dirty="0">
                <a:solidFill>
                  <a:srgbClr val="000099"/>
                </a:solidFill>
              </a:rPr>
              <a:t> replaced at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99"/>
                </a:solidFill>
              </a:rPr>
              <a:t>the input side with the equivalent capacitance </a:t>
            </a:r>
            <a:r>
              <a:rPr lang="en-US" altLang="en-US" sz="1600" i="1" dirty="0" err="1">
                <a:solidFill>
                  <a:srgbClr val="000099"/>
                </a:solidFill>
              </a:rPr>
              <a:t>C</a:t>
            </a:r>
            <a:r>
              <a:rPr lang="en-US" altLang="en-US" sz="1600" i="1" baseline="-25000" dirty="0" err="1">
                <a:solidFill>
                  <a:srgbClr val="000099"/>
                </a:solidFill>
              </a:rPr>
              <a:t>eq</a:t>
            </a:r>
            <a:r>
              <a:rPr lang="en-US" altLang="en-US" sz="1600" i="1" dirty="0">
                <a:solidFill>
                  <a:srgbClr val="000099"/>
                </a:solidFill>
              </a:rPr>
              <a:t>;</a:t>
            </a:r>
            <a:endParaRPr lang="en-US" altLang="en-US" sz="1600" dirty="0">
              <a:solidFill>
                <a:srgbClr val="000099"/>
              </a:solidFill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58000" y="4796790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solidFill>
                  <a:srgbClr val="000099"/>
                </a:solidFill>
              </a:rPr>
              <a:t>Figure 9.14 </a:t>
            </a:r>
            <a:r>
              <a:rPr lang="en-US" altLang="en-US" sz="1600" i="1" dirty="0">
                <a:solidFill>
                  <a:srgbClr val="000099"/>
                </a:solidFill>
              </a:rPr>
              <a:t>(d) sketch of the frequency-response plot, which is that of a low-pass STC circuit.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40005A-46AF-404A-ACD9-56ACC775973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7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53161" y="259080"/>
            <a:ext cx="147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Example 9.4</a:t>
            </a:r>
            <a:endParaRPr lang="en-US" altLang="en-US" sz="2000" dirty="0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153161" y="948054"/>
            <a:ext cx="94881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+mn-lt"/>
              </a:rPr>
              <a:t>It is required to find the </a:t>
            </a:r>
            <a:r>
              <a:rPr lang="en-US" altLang="en-US" dirty="0" err="1">
                <a:latin typeface="+mn-lt"/>
              </a:rPr>
              <a:t>midband</a:t>
            </a:r>
            <a:r>
              <a:rPr lang="en-US" altLang="en-US" dirty="0">
                <a:latin typeface="+mn-lt"/>
              </a:rPr>
              <a:t> gain and the upper 3-dB frequency of the common-emitter amplifier of Fig. 9.4(a) for the following case: </a:t>
            </a:r>
            <a:r>
              <a:rPr lang="en-US" altLang="en-US" i="1" dirty="0">
                <a:latin typeface="+mn-lt"/>
              </a:rPr>
              <a:t>V</a:t>
            </a:r>
            <a:r>
              <a:rPr lang="en-US" altLang="en-US" i="1" baseline="-25000" dirty="0">
                <a:latin typeface="+mn-lt"/>
              </a:rPr>
              <a:t>CC</a:t>
            </a:r>
            <a:r>
              <a:rPr lang="en-US" altLang="en-US" i="1" dirty="0">
                <a:latin typeface="+mn-lt"/>
              </a:rPr>
              <a:t> = V</a:t>
            </a:r>
            <a:r>
              <a:rPr lang="en-US" altLang="en-US" i="1" baseline="-25000" dirty="0">
                <a:latin typeface="+mn-lt"/>
              </a:rPr>
              <a:t>EE</a:t>
            </a:r>
            <a:r>
              <a:rPr lang="en-US" altLang="en-US" i="1" dirty="0">
                <a:latin typeface="+mn-lt"/>
              </a:rPr>
              <a:t> = 10 V, I = 1 mA, R</a:t>
            </a:r>
            <a:r>
              <a:rPr lang="en-US" altLang="en-US" i="1" baseline="-25000" dirty="0">
                <a:latin typeface="+mn-lt"/>
              </a:rPr>
              <a:t>B</a:t>
            </a:r>
            <a:r>
              <a:rPr lang="en-US" altLang="en-US" i="1" dirty="0">
                <a:latin typeface="+mn-lt"/>
              </a:rPr>
              <a:t> = 100 </a:t>
            </a:r>
            <a:r>
              <a:rPr lang="en-US" altLang="en-US" i="1" dirty="0" err="1">
                <a:latin typeface="+mn-lt"/>
              </a:rPr>
              <a:t>kΩ</a:t>
            </a:r>
            <a:r>
              <a:rPr lang="en-US" altLang="en-US" i="1" dirty="0">
                <a:latin typeface="+mn-lt"/>
              </a:rPr>
              <a:t>, R</a:t>
            </a:r>
            <a:r>
              <a:rPr lang="en-US" altLang="en-US" i="1" baseline="-25000" dirty="0">
                <a:latin typeface="+mn-lt"/>
              </a:rPr>
              <a:t>C</a:t>
            </a:r>
            <a:r>
              <a:rPr lang="en-US" altLang="en-US" i="1" dirty="0">
                <a:latin typeface="+mn-lt"/>
              </a:rPr>
              <a:t> = 8 </a:t>
            </a:r>
            <a:r>
              <a:rPr lang="en-US" altLang="en-US" i="1" dirty="0" err="1">
                <a:latin typeface="+mn-lt"/>
              </a:rPr>
              <a:t>kΩ</a:t>
            </a:r>
            <a:r>
              <a:rPr lang="en-US" altLang="en-US" i="1" dirty="0">
                <a:latin typeface="+mn-lt"/>
              </a:rPr>
              <a:t>, </a:t>
            </a:r>
            <a:r>
              <a:rPr lang="en-US" altLang="en-US" i="1" dirty="0" err="1">
                <a:latin typeface="+mn-lt"/>
              </a:rPr>
              <a:t>R</a:t>
            </a:r>
            <a:r>
              <a:rPr lang="en-US" altLang="en-US" i="1" baseline="-25000" dirty="0" err="1">
                <a:latin typeface="+mn-lt"/>
              </a:rPr>
              <a:t>sig</a:t>
            </a:r>
            <a:r>
              <a:rPr lang="en-US" altLang="en-US" i="1" dirty="0">
                <a:latin typeface="+mn-lt"/>
              </a:rPr>
              <a:t> = </a:t>
            </a:r>
            <a:r>
              <a:rPr lang="en-US" altLang="en-US" dirty="0">
                <a:latin typeface="+mn-lt"/>
              </a:rPr>
              <a:t>5 k</a:t>
            </a:r>
            <a:r>
              <a:rPr lang="el-GR" altLang="en-US" dirty="0">
                <a:latin typeface="+mn-lt"/>
              </a:rPr>
              <a:t>Ω, </a:t>
            </a:r>
            <a:r>
              <a:rPr lang="en-US" altLang="en-US" i="1" dirty="0">
                <a:latin typeface="+mn-lt"/>
              </a:rPr>
              <a:t>R</a:t>
            </a:r>
            <a:r>
              <a:rPr lang="en-US" altLang="en-US" i="1" baseline="-25000" dirty="0">
                <a:latin typeface="+mn-lt"/>
              </a:rPr>
              <a:t>L</a:t>
            </a:r>
            <a:r>
              <a:rPr lang="en-US" altLang="en-US" i="1" dirty="0">
                <a:latin typeface="+mn-lt"/>
              </a:rPr>
              <a:t> = 5 k</a:t>
            </a:r>
            <a:r>
              <a:rPr lang="el-GR" altLang="en-US" i="1" dirty="0">
                <a:latin typeface="+mn-lt"/>
              </a:rPr>
              <a:t>Ω</a:t>
            </a:r>
            <a:r>
              <a:rPr lang="el-GR" altLang="en-US" i="1" dirty="0" smtClean="0">
                <a:latin typeface="+mn-lt"/>
              </a:rPr>
              <a:t>, β</a:t>
            </a:r>
            <a:r>
              <a:rPr lang="el-GR" altLang="en-US" i="1" baseline="-25000" dirty="0" smtClean="0">
                <a:latin typeface="+mn-lt"/>
              </a:rPr>
              <a:t>0</a:t>
            </a:r>
            <a:r>
              <a:rPr lang="el-GR" altLang="en-US" i="1" dirty="0" smtClean="0">
                <a:latin typeface="+mn-lt"/>
              </a:rPr>
              <a:t> = 100, </a:t>
            </a:r>
            <a:r>
              <a:rPr lang="en-US" altLang="en-US" i="1" dirty="0">
                <a:latin typeface="+mn-lt"/>
              </a:rPr>
              <a:t>V</a:t>
            </a:r>
            <a:r>
              <a:rPr lang="en-US" altLang="en-US" i="1" baseline="-25000" dirty="0">
                <a:latin typeface="+mn-lt"/>
              </a:rPr>
              <a:t>A</a:t>
            </a:r>
            <a:r>
              <a:rPr lang="en-US" altLang="en-US" i="1" dirty="0">
                <a:latin typeface="+mn-lt"/>
              </a:rPr>
              <a:t> = 100 V, C</a:t>
            </a:r>
            <a:r>
              <a:rPr lang="el-GR" altLang="en-US" i="1" baseline="-25000" dirty="0">
                <a:latin typeface="+mn-lt"/>
              </a:rPr>
              <a:t>μ</a:t>
            </a:r>
            <a:r>
              <a:rPr lang="el-GR" altLang="en-US" i="1" dirty="0">
                <a:latin typeface="+mn-lt"/>
              </a:rPr>
              <a:t> = 1 </a:t>
            </a:r>
            <a:r>
              <a:rPr lang="en-US" altLang="en-US" i="1" dirty="0">
                <a:latin typeface="+mn-lt"/>
              </a:rPr>
              <a:t>pF, </a:t>
            </a:r>
            <a:r>
              <a:rPr lang="en-US" altLang="en-US" i="1" dirty="0" err="1">
                <a:latin typeface="+mn-lt"/>
              </a:rPr>
              <a:t>f</a:t>
            </a:r>
            <a:r>
              <a:rPr lang="en-US" altLang="en-US" i="1" baseline="-25000" dirty="0" err="1">
                <a:latin typeface="+mn-lt"/>
              </a:rPr>
              <a:t>T</a:t>
            </a:r>
            <a:r>
              <a:rPr lang="en-US" altLang="en-US" i="1" dirty="0">
                <a:latin typeface="+mn-lt"/>
              </a:rPr>
              <a:t> = 800 MHz, and </a:t>
            </a:r>
            <a:r>
              <a:rPr lang="en-US" altLang="en-US" i="1" dirty="0" err="1">
                <a:latin typeface="+mn-lt"/>
              </a:rPr>
              <a:t>r</a:t>
            </a:r>
            <a:r>
              <a:rPr lang="en-US" altLang="en-US" i="1" baseline="-25000" dirty="0" err="1">
                <a:latin typeface="+mn-lt"/>
              </a:rPr>
              <a:t>x</a:t>
            </a:r>
            <a:r>
              <a:rPr lang="en-US" altLang="en-US" i="1" dirty="0">
                <a:latin typeface="+mn-lt"/>
              </a:rPr>
              <a:t> = 50 </a:t>
            </a:r>
            <a:r>
              <a:rPr lang="el-GR" altLang="en-US" i="1" dirty="0">
                <a:latin typeface="+mn-lt"/>
              </a:rPr>
              <a:t>Ω.</a:t>
            </a:r>
            <a:endParaRPr lang="en-US" altLang="en-US" dirty="0">
              <a:latin typeface="+mn-lt"/>
            </a:endParaRP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0619"/>
            <a:ext cx="49149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94178-50E3-4D9E-8B3C-A502943A265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2133600" y="457201"/>
            <a:ext cx="2438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Solution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transistor is biased at </a:t>
            </a:r>
            <a:r>
              <a:rPr lang="en-US" altLang="en-US" sz="1600" i="1"/>
              <a:t>I</a:t>
            </a:r>
            <a:r>
              <a:rPr lang="en-US" altLang="en-US" sz="1600" i="1" baseline="-25000"/>
              <a:t>C</a:t>
            </a:r>
            <a:r>
              <a:rPr lang="en-US" altLang="en-US" sz="1600" i="1"/>
              <a:t>  </a:t>
            </a:r>
            <a:r>
              <a:rPr lang="en-US" altLang="en-US" sz="1600" i="1">
                <a:sym typeface="Symbol" panose="05050102010706020507" pitchFamily="18" charset="2"/>
              </a:rPr>
              <a:t> </a:t>
            </a:r>
            <a:r>
              <a:rPr lang="en-US" altLang="en-US" sz="1600" i="1"/>
              <a:t>1 mA. </a:t>
            </a:r>
            <a:r>
              <a:rPr lang="en-US" altLang="en-US" sz="1600"/>
              <a:t>Thus the values of its hybrid-π model parameters are</a:t>
            </a:r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33400"/>
            <a:ext cx="26066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500064"/>
            <a:ext cx="31432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133600" y="2209800"/>
            <a:ext cx="2495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midband voltage gain is</a:t>
            </a:r>
          </a:p>
        </p:txBody>
      </p:sp>
      <p:pic>
        <p:nvPicPr>
          <p:cNvPr id="9523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3422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286000" y="2667000"/>
            <a:ext cx="464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Where </a:t>
            </a:r>
            <a:r>
              <a:rPr lang="en-US" altLang="en-US" sz="1600" i="1"/>
              <a:t>R</a:t>
            </a:r>
            <a:r>
              <a:rPr lang="en-US" altLang="en-US" sz="1600" i="1" baseline="-25000"/>
              <a:t>L</a:t>
            </a:r>
            <a:r>
              <a:rPr lang="en-US" altLang="en-US" sz="1600" i="1"/>
              <a:t>′ = r</a:t>
            </a:r>
            <a:r>
              <a:rPr lang="en-US" altLang="en-US" sz="1600" i="1" baseline="-25000"/>
              <a:t>o</a:t>
            </a:r>
            <a:r>
              <a:rPr lang="en-US" altLang="en-US" sz="1600" i="1"/>
              <a:t> || R</a:t>
            </a:r>
            <a:r>
              <a:rPr lang="en-US" altLang="en-US" sz="1600" i="1" baseline="-25000"/>
              <a:t>C</a:t>
            </a:r>
            <a:r>
              <a:rPr lang="en-US" altLang="en-US" sz="1600" i="1"/>
              <a:t> || R</a:t>
            </a:r>
            <a:r>
              <a:rPr lang="en-US" altLang="en-US" sz="1600" i="1" baseline="-25000"/>
              <a:t>L</a:t>
            </a:r>
            <a:r>
              <a:rPr lang="en-US" altLang="en-US" sz="1600" i="1"/>
              <a:t> </a:t>
            </a:r>
            <a:r>
              <a:rPr lang="en-US" altLang="en-US" sz="1600"/>
              <a:t>= (100 || 8 || 5) k</a:t>
            </a:r>
            <a:r>
              <a:rPr lang="el-GR" altLang="en-US" sz="1600"/>
              <a:t>Ω = 3 </a:t>
            </a:r>
            <a:r>
              <a:rPr lang="en-US" altLang="en-US" sz="1600"/>
              <a:t>k</a:t>
            </a:r>
            <a:r>
              <a:rPr lang="el-GR" altLang="en-US" sz="1600"/>
              <a:t>Ω</a:t>
            </a: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ym typeface="Wingdings" panose="05000000000000000000" pitchFamily="2" charset="2"/>
              </a:rPr>
              <a:t> </a:t>
            </a:r>
            <a:r>
              <a:rPr lang="nn-NO" altLang="en-US" sz="1600" i="1"/>
              <a:t>g</a:t>
            </a:r>
            <a:r>
              <a:rPr lang="nn-NO" altLang="en-US" sz="1600" i="1" baseline="-25000"/>
              <a:t>m</a:t>
            </a:r>
            <a:r>
              <a:rPr lang="nn-NO" altLang="en-US" sz="1600" i="1"/>
              <a:t>R</a:t>
            </a:r>
            <a:r>
              <a:rPr lang="nn-NO" altLang="en-US" sz="1600" i="1" baseline="-25000"/>
              <a:t>L</a:t>
            </a:r>
            <a:r>
              <a:rPr lang="nn-NO" altLang="en-US" sz="1600" i="1"/>
              <a:t>′ = 40 × 3 = 120 V/V</a:t>
            </a:r>
            <a:endParaRPr lang="en-US" altLang="en-US" sz="1600"/>
          </a:p>
        </p:txBody>
      </p:sp>
      <p:pic>
        <p:nvPicPr>
          <p:cNvPr id="952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3429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41" name="Right Arrow 9"/>
          <p:cNvSpPr>
            <a:spLocks noChangeArrowheads="1"/>
          </p:cNvSpPr>
          <p:nvPr/>
        </p:nvSpPr>
        <p:spPr bwMode="auto">
          <a:xfrm>
            <a:off x="4191000" y="3810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495800" y="3776664"/>
            <a:ext cx="1784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e-DE" altLang="en-US" sz="1600"/>
              <a:t>20log|</a:t>
            </a:r>
            <a:r>
              <a:rPr lang="de-DE" altLang="en-US" sz="1600" i="1"/>
              <a:t>A</a:t>
            </a:r>
            <a:r>
              <a:rPr lang="de-DE" altLang="en-US" sz="1600" i="1" baseline="-25000"/>
              <a:t>M</a:t>
            </a:r>
            <a:r>
              <a:rPr lang="de-DE" altLang="en-US" sz="1600"/>
              <a:t>|</a:t>
            </a:r>
            <a:r>
              <a:rPr lang="de-DE" altLang="en-US" sz="1600" i="1"/>
              <a:t> = 32 dB</a:t>
            </a:r>
            <a:endParaRPr lang="en-US" altLang="en-US" sz="1600"/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057400" y="42672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To determine </a:t>
            </a:r>
            <a:r>
              <a:rPr lang="en-US" altLang="en-US" sz="1600" i="1"/>
              <a:t>f</a:t>
            </a:r>
            <a:r>
              <a:rPr lang="en-US" altLang="en-US" sz="1600" i="1" baseline="-25000"/>
              <a:t>H</a:t>
            </a:r>
            <a:r>
              <a:rPr lang="en-US" altLang="en-US" sz="1600" i="1"/>
              <a:t> </a:t>
            </a:r>
            <a:r>
              <a:rPr lang="en-US" altLang="en-US" sz="1600"/>
              <a:t>we first find C</a:t>
            </a:r>
            <a:r>
              <a:rPr lang="en-US" altLang="en-US" sz="1600" baseline="-25000"/>
              <a:t>in</a:t>
            </a:r>
            <a:r>
              <a:rPr lang="en-US" altLang="en-US" sz="1600"/>
              <a:t>, </a:t>
            </a:r>
            <a:r>
              <a:rPr lang="en-US" altLang="en-US" sz="1600" i="1"/>
              <a:t>C</a:t>
            </a:r>
            <a:r>
              <a:rPr lang="en-US" altLang="en-US" sz="1600" i="1" baseline="-25000"/>
              <a:t>in</a:t>
            </a:r>
            <a:r>
              <a:rPr lang="en-US" altLang="en-US" sz="1600" i="1"/>
              <a:t> = C</a:t>
            </a:r>
            <a:r>
              <a:rPr lang="el-GR" altLang="en-US" sz="1600" i="1" baseline="-25000"/>
              <a:t>π</a:t>
            </a:r>
            <a:r>
              <a:rPr lang="el-GR" altLang="en-US" sz="1600" i="1"/>
              <a:t> </a:t>
            </a:r>
            <a:r>
              <a:rPr lang="en-US" altLang="en-US" sz="1600" i="1"/>
              <a:t>+ C</a:t>
            </a:r>
            <a:r>
              <a:rPr lang="el-GR" altLang="en-US" sz="1600" i="1" baseline="-25000"/>
              <a:t>μ</a:t>
            </a:r>
            <a:r>
              <a:rPr lang="el-GR" altLang="en-US" sz="1600" i="1"/>
              <a:t>(1</a:t>
            </a:r>
            <a:r>
              <a:rPr lang="en-US" altLang="en-US" sz="1600" i="1"/>
              <a:t> +</a:t>
            </a:r>
            <a:r>
              <a:rPr lang="el-GR" altLang="en-US" sz="1600" i="1"/>
              <a:t> </a:t>
            </a:r>
            <a:r>
              <a:rPr lang="en-US" altLang="en-US" sz="1600" i="1"/>
              <a:t>g</a:t>
            </a:r>
            <a:r>
              <a:rPr lang="en-US" altLang="en-US" sz="1600" i="1" baseline="-25000"/>
              <a:t>m</a:t>
            </a:r>
            <a:r>
              <a:rPr lang="en-US" altLang="en-US" sz="1600" i="1"/>
              <a:t>R</a:t>
            </a:r>
            <a:r>
              <a:rPr lang="en-US" altLang="en-US" sz="1600" i="1" baseline="-25000"/>
              <a:t>L</a:t>
            </a:r>
            <a:r>
              <a:rPr lang="en-US" altLang="en-US" sz="1600" i="1"/>
              <a:t>′) = </a:t>
            </a:r>
            <a:r>
              <a:rPr lang="de-DE" altLang="en-US" sz="1600"/>
              <a:t>7 + 1(1 + 120) = 128 pF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and the effective source resistance R’</a:t>
            </a:r>
            <a:r>
              <a:rPr lang="en-US" altLang="en-US" sz="1600" baseline="-25000"/>
              <a:t>sig</a:t>
            </a:r>
          </a:p>
        </p:txBody>
      </p:sp>
      <p:pic>
        <p:nvPicPr>
          <p:cNvPr id="9524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99026"/>
            <a:ext cx="24384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5867401"/>
            <a:ext cx="562292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46" name="Right Arrow 14"/>
          <p:cNvSpPr>
            <a:spLocks noChangeArrowheads="1"/>
          </p:cNvSpPr>
          <p:nvPr/>
        </p:nvSpPr>
        <p:spPr bwMode="auto">
          <a:xfrm>
            <a:off x="2667000" y="6019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5247" name="Slide Number Placeholder 1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2A979-DE77-42A2-BEB9-AF47A82A4E2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7010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Junction Capacitances</a:t>
            </a:r>
          </a:p>
        </p:txBody>
      </p:sp>
      <p:graphicFrame>
        <p:nvGraphicFramePr>
          <p:cNvPr id="675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151188" y="2703514"/>
          <a:ext cx="5840412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438400" imgH="1130300" progId="Equation.DSMT4">
                  <p:embed/>
                </p:oleObj>
              </mc:Choice>
              <mc:Fallback>
                <p:oleObj name="Equation" r:id="rId3" imgW="2438400" imgH="1130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703514"/>
                        <a:ext cx="5840412" cy="270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2438400" y="1295400"/>
            <a:ext cx="746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depletion-layer capacitances of the two reverse-biased </a:t>
            </a:r>
            <a:r>
              <a:rPr lang="en-US" altLang="en-US" sz="2000" i="1"/>
              <a:t>pn </a:t>
            </a:r>
            <a:r>
              <a:rPr lang="en-US" altLang="en-US" sz="2000"/>
              <a:t>junctions formed between each of the source and the drain diffusions and the body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2133600" y="3276600"/>
            <a:ext cx="5486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where </a:t>
            </a:r>
            <a:r>
              <a:rPr lang="en-US" altLang="en-US" sz="1600" i="1">
                <a:solidFill>
                  <a:srgbClr val="000099"/>
                </a:solidFill>
              </a:rPr>
              <a:t>C</a:t>
            </a:r>
            <a:r>
              <a:rPr lang="en-US" altLang="en-US" sz="1600" i="1" baseline="-25000">
                <a:solidFill>
                  <a:srgbClr val="000099"/>
                </a:solidFill>
              </a:rPr>
              <a:t>sb</a:t>
            </a:r>
            <a:r>
              <a:rPr lang="en-US" altLang="en-US" sz="1600" baseline="-25000">
                <a:solidFill>
                  <a:srgbClr val="000099"/>
                </a:solidFill>
              </a:rPr>
              <a:t>0</a:t>
            </a:r>
            <a:r>
              <a:rPr lang="en-US" altLang="en-US" sz="1600">
                <a:solidFill>
                  <a:srgbClr val="000099"/>
                </a:solidFill>
              </a:rPr>
              <a:t> is the value of </a:t>
            </a:r>
            <a:r>
              <a:rPr lang="en-US" altLang="en-US" sz="1600" i="1">
                <a:solidFill>
                  <a:srgbClr val="000099"/>
                </a:solidFill>
              </a:rPr>
              <a:t>C</a:t>
            </a:r>
            <a:r>
              <a:rPr lang="en-US" altLang="en-US" sz="1600" i="1" baseline="-25000">
                <a:solidFill>
                  <a:srgbClr val="000099"/>
                </a:solidFill>
              </a:rPr>
              <a:t>sb</a:t>
            </a:r>
            <a:r>
              <a:rPr lang="en-US" altLang="en-US" sz="1600" i="1">
                <a:solidFill>
                  <a:srgbClr val="000099"/>
                </a:solidFill>
              </a:rPr>
              <a:t> </a:t>
            </a:r>
            <a:r>
              <a:rPr lang="en-US" altLang="en-US" sz="1600">
                <a:solidFill>
                  <a:srgbClr val="000099"/>
                </a:solidFill>
              </a:rPr>
              <a:t>at zero body-source bias, </a:t>
            </a:r>
            <a:r>
              <a:rPr lang="en-US" altLang="en-US" sz="1600" i="1">
                <a:solidFill>
                  <a:srgbClr val="000099"/>
                </a:solidFill>
              </a:rPr>
              <a:t>V</a:t>
            </a:r>
            <a:r>
              <a:rPr lang="en-US" altLang="en-US" sz="1600" i="1" baseline="-25000">
                <a:solidFill>
                  <a:srgbClr val="000099"/>
                </a:solidFill>
              </a:rPr>
              <a:t>SB</a:t>
            </a:r>
            <a:r>
              <a:rPr lang="en-US" altLang="en-US" sz="1600" i="1">
                <a:solidFill>
                  <a:srgbClr val="000099"/>
                </a:solidFill>
              </a:rPr>
              <a:t> </a:t>
            </a:r>
            <a:r>
              <a:rPr lang="en-US" altLang="en-US" sz="1600">
                <a:solidFill>
                  <a:srgbClr val="000099"/>
                </a:solidFill>
              </a:rPr>
              <a:t>is the magnitude of the reverse bias voltage, and </a:t>
            </a:r>
            <a:r>
              <a:rPr lang="en-US" altLang="en-US" sz="1600" i="1">
                <a:solidFill>
                  <a:srgbClr val="000099"/>
                </a:solidFill>
              </a:rPr>
              <a:t>V</a:t>
            </a:r>
            <a:r>
              <a:rPr lang="en-US" altLang="en-US" sz="1600" baseline="-25000">
                <a:solidFill>
                  <a:srgbClr val="000099"/>
                </a:solidFill>
              </a:rPr>
              <a:t>0</a:t>
            </a:r>
            <a:r>
              <a:rPr lang="en-US" altLang="en-US" sz="1600">
                <a:solidFill>
                  <a:srgbClr val="000099"/>
                </a:solidFill>
              </a:rPr>
              <a:t> is the junction built-in voltage (0.6 V to 0.8 V).</a:t>
            </a:r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2133600" y="4645025"/>
            <a:ext cx="5181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where </a:t>
            </a:r>
            <a:r>
              <a:rPr lang="en-US" altLang="en-US" sz="1600" i="1">
                <a:solidFill>
                  <a:srgbClr val="000099"/>
                </a:solidFill>
              </a:rPr>
              <a:t>C</a:t>
            </a:r>
            <a:r>
              <a:rPr lang="en-US" altLang="en-US" sz="1600" i="1" baseline="-25000">
                <a:solidFill>
                  <a:srgbClr val="000099"/>
                </a:solidFill>
              </a:rPr>
              <a:t>db</a:t>
            </a:r>
            <a:r>
              <a:rPr lang="en-US" altLang="en-US" sz="1600" baseline="-25000">
                <a:solidFill>
                  <a:srgbClr val="000099"/>
                </a:solidFill>
              </a:rPr>
              <a:t>0</a:t>
            </a:r>
            <a:r>
              <a:rPr lang="en-US" altLang="en-US" sz="1600">
                <a:solidFill>
                  <a:srgbClr val="000099"/>
                </a:solidFill>
              </a:rPr>
              <a:t> is the capacitance value at zero reverse-bias voltage, and </a:t>
            </a:r>
            <a:r>
              <a:rPr lang="en-US" altLang="en-US" sz="1600" i="1">
                <a:solidFill>
                  <a:srgbClr val="000099"/>
                </a:solidFill>
              </a:rPr>
              <a:t>V</a:t>
            </a:r>
            <a:r>
              <a:rPr lang="en-US" altLang="en-US" sz="1600" i="1" baseline="-25000">
                <a:solidFill>
                  <a:srgbClr val="000099"/>
                </a:solidFill>
              </a:rPr>
              <a:t>DB</a:t>
            </a:r>
            <a:r>
              <a:rPr lang="en-US" altLang="en-US" sz="1600" i="1">
                <a:solidFill>
                  <a:srgbClr val="000099"/>
                </a:solidFill>
              </a:rPr>
              <a:t> </a:t>
            </a:r>
            <a:r>
              <a:rPr lang="en-US" altLang="en-US" sz="1600">
                <a:solidFill>
                  <a:srgbClr val="000099"/>
                </a:solidFill>
              </a:rPr>
              <a:t>is the magnitude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99"/>
                </a:solidFill>
              </a:rPr>
              <a:t>this reverse-bias voltage.</a:t>
            </a:r>
          </a:p>
        </p:txBody>
      </p:sp>
      <p:sp>
        <p:nvSpPr>
          <p:cNvPr id="675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19D9A-6E6A-4F84-95AD-F246D33E609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2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810000"/>
            <a:ext cx="33718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712470" y="170498"/>
            <a:ext cx="5482590" cy="3892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rgbClr val="4A0FEF"/>
                </a:solidFill>
              </a:rPr>
              <a:t>9.4.4. Miller’s Theorem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76200"/>
            <a:ext cx="33813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9172575" y="1905000"/>
            <a:ext cx="1354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Figure 9.17(a)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6858000" cy="2971800"/>
          </a:xfrm>
        </p:spPr>
        <p:txBody>
          <a:bodyPr/>
          <a:lstStyle/>
          <a:p>
            <a:pPr eaLnBrk="1" hangingPunct="1"/>
            <a:r>
              <a:rPr lang="en-US" altLang="en-US" sz="2000"/>
              <a:t>Consider the situation shown in Figure 9.17(a).</a:t>
            </a:r>
          </a:p>
          <a:p>
            <a:pPr lvl="1" eaLnBrk="1" hangingPunct="1"/>
            <a:r>
              <a:rPr lang="en-US" altLang="en-US" sz="2000"/>
              <a:t>It is </a:t>
            </a:r>
            <a:r>
              <a:rPr lang="en-US" altLang="en-US" sz="2000">
                <a:solidFill>
                  <a:srgbClr val="FF0000"/>
                </a:solidFill>
              </a:rPr>
              <a:t>part of a larger circuit</a:t>
            </a:r>
            <a:r>
              <a:rPr lang="en-US" altLang="en-US" sz="2000"/>
              <a:t> which is unknown.</a:t>
            </a:r>
          </a:p>
          <a:p>
            <a:pPr eaLnBrk="1" hangingPunct="1"/>
            <a:r>
              <a:rPr lang="en-US" altLang="en-US" sz="2000" b="1">
                <a:solidFill>
                  <a:srgbClr val="3333FF"/>
                </a:solidFill>
              </a:rPr>
              <a:t>Miller’s Theorem</a:t>
            </a:r>
            <a:r>
              <a:rPr lang="en-US" altLang="en-US" sz="2000"/>
              <a:t> states that impedance Z can be replaced with </a:t>
            </a:r>
            <a:r>
              <a:rPr lang="en-US" altLang="en-US" sz="2000">
                <a:solidFill>
                  <a:srgbClr val="FF0000"/>
                </a:solidFill>
              </a:rPr>
              <a:t>two impedances:</a:t>
            </a:r>
          </a:p>
          <a:p>
            <a:pPr lvl="1" eaLnBrk="1" hangingPunct="1"/>
            <a:r>
              <a:rPr lang="en-US" altLang="en-US" sz="2000"/>
              <a:t>Z1 connected between node 1 and ground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(9.76a)</a:t>
            </a:r>
            <a:r>
              <a:rPr lang="en-US" altLang="en-US" smtClean="0"/>
              <a:t> </a:t>
            </a:r>
            <a:r>
              <a:rPr lang="en-US" altLang="en-US" i="1" smtClean="0"/>
              <a:t>Z</a:t>
            </a:r>
            <a:r>
              <a:rPr lang="en-US" altLang="en-US" baseline="-25000" smtClean="0"/>
              <a:t>1</a:t>
            </a:r>
            <a:r>
              <a:rPr lang="en-US" altLang="en-US" smtClean="0"/>
              <a:t> = Z/(1-</a:t>
            </a:r>
            <a:r>
              <a:rPr lang="en-US" altLang="en-US" i="1" smtClean="0"/>
              <a:t>K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z="2000"/>
              <a:t>Z2 connected between node 2 nd ground where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(9.76b)</a:t>
            </a:r>
            <a:r>
              <a:rPr lang="en-US" altLang="en-US" smtClean="0"/>
              <a:t> </a:t>
            </a:r>
            <a:r>
              <a:rPr lang="en-US" altLang="en-US" i="1" smtClean="0"/>
              <a:t>Z</a:t>
            </a:r>
            <a:r>
              <a:rPr lang="en-US" altLang="en-US" baseline="-25000" smtClean="0"/>
              <a:t>2</a:t>
            </a:r>
            <a:r>
              <a:rPr lang="en-US" altLang="en-US" smtClean="0"/>
              <a:t> = Z/(1-1/</a:t>
            </a:r>
            <a:r>
              <a:rPr lang="en-US" altLang="en-US" i="1" smtClean="0"/>
              <a:t>K</a:t>
            </a:r>
            <a:r>
              <a:rPr lang="en-US" altLang="en-US" smtClean="0"/>
              <a:t>)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8001000" y="6248400"/>
            <a:ext cx="1354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Figure 9.17(b)</a:t>
            </a:r>
          </a:p>
        </p:txBody>
      </p:sp>
      <p:pic>
        <p:nvPicPr>
          <p:cNvPr id="9626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800600"/>
            <a:ext cx="4810125" cy="154305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5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19945-74FA-46CF-89D2-239059D03C1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7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2025651" y="533400"/>
            <a:ext cx="147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Example 9.7</a:t>
            </a:r>
            <a:endParaRPr lang="en-US" altLang="en-US" sz="2000"/>
          </a:p>
        </p:txBody>
      </p:sp>
      <p:sp>
        <p:nvSpPr>
          <p:cNvPr id="97283" name="Rectangle 5"/>
          <p:cNvSpPr>
            <a:spLocks noChangeArrowheads="1"/>
          </p:cNvSpPr>
          <p:nvPr/>
        </p:nvSpPr>
        <p:spPr bwMode="auto">
          <a:xfrm>
            <a:off x="1981200" y="1066801"/>
            <a:ext cx="487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An ideal voltage amp. having a gain of -100 V/V with an impedance Z connected bw. its output and input terminals. Find the Miller equivalent circuit when Z is (a) a 1-M</a:t>
            </a:r>
            <a:r>
              <a:rPr lang="en-US" altLang="en-US" sz="1600">
                <a:sym typeface="Symbol" panose="05050102010706020507" pitchFamily="18" charset="2"/>
              </a:rPr>
              <a:t></a:t>
            </a:r>
            <a:r>
              <a:rPr lang="en-US" altLang="en-US" sz="1600"/>
              <a:t>  resistance, and (b) a 1-pF capacitance. In each case, use the equivalent circuit to determine V</a:t>
            </a:r>
            <a:r>
              <a:rPr lang="en-US" altLang="en-US" sz="1600" baseline="-25000"/>
              <a:t>o</a:t>
            </a:r>
            <a:r>
              <a:rPr lang="en-US" altLang="en-US" sz="1600"/>
              <a:t>/V</a:t>
            </a:r>
            <a:r>
              <a:rPr lang="en-US" altLang="en-US" sz="1600" baseline="-25000"/>
              <a:t>sig</a:t>
            </a:r>
            <a:r>
              <a:rPr lang="en-US" altLang="en-US" sz="1600"/>
              <a:t>.</a:t>
            </a:r>
          </a:p>
        </p:txBody>
      </p:sp>
      <p:pic>
        <p:nvPicPr>
          <p:cNvPr id="972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2401"/>
            <a:ext cx="378142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7"/>
          <p:cNvSpPr>
            <a:spLocks noChangeArrowheads="1"/>
          </p:cNvSpPr>
          <p:nvPr/>
        </p:nvSpPr>
        <p:spPr bwMode="auto">
          <a:xfrm>
            <a:off x="7192964" y="2133600"/>
            <a:ext cx="3170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Figure 9.18 Circuits for Example 9.7</a:t>
            </a:r>
            <a:endParaRPr lang="en-US" altLang="en-US" sz="1600">
              <a:solidFill>
                <a:srgbClr val="000099"/>
              </a:solidFill>
            </a:endParaRPr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2133601" y="2895600"/>
            <a:ext cx="1071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Solution</a:t>
            </a:r>
            <a:endParaRPr lang="en-US" altLang="en-US" sz="2000"/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1905000" y="3276601"/>
            <a:ext cx="426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(a) For </a:t>
            </a:r>
            <a:r>
              <a:rPr lang="en-US" altLang="en-US" sz="1600" i="1"/>
              <a:t>Z = 1 MΩ, </a:t>
            </a:r>
            <a:r>
              <a:rPr lang="en-US" altLang="en-US" sz="1600"/>
              <a:t>employing Miller’s theorem results in the equivalent circuit in Fig. 9.18(b), where</a:t>
            </a:r>
          </a:p>
        </p:txBody>
      </p:sp>
      <p:sp>
        <p:nvSpPr>
          <p:cNvPr id="97289" name="Up-Down Arrow 12"/>
          <p:cNvSpPr>
            <a:spLocks noChangeArrowheads="1"/>
          </p:cNvSpPr>
          <p:nvPr/>
        </p:nvSpPr>
        <p:spPr bwMode="auto">
          <a:xfrm>
            <a:off x="8382000" y="2438400"/>
            <a:ext cx="533400" cy="533400"/>
          </a:xfrm>
          <a:prstGeom prst="upDownArrow">
            <a:avLst>
              <a:gd name="adj1" fmla="val 26194"/>
              <a:gd name="adj2" fmla="val 380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9729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356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1" name="Right Brace 14"/>
          <p:cNvSpPr>
            <a:spLocks/>
          </p:cNvSpPr>
          <p:nvPr/>
        </p:nvSpPr>
        <p:spPr bwMode="auto">
          <a:xfrm>
            <a:off x="5410200" y="4267200"/>
            <a:ext cx="381000" cy="1066800"/>
          </a:xfrm>
          <a:prstGeom prst="righ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7292" name="Rectangle 15"/>
          <p:cNvSpPr>
            <a:spLocks noChangeArrowheads="1"/>
          </p:cNvSpPr>
          <p:nvPr/>
        </p:nvSpPr>
        <p:spPr bwMode="auto">
          <a:xfrm>
            <a:off x="6096001" y="4495800"/>
            <a:ext cx="2132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voltage gain can be</a:t>
            </a:r>
          </a:p>
        </p:txBody>
      </p:sp>
      <p:pic>
        <p:nvPicPr>
          <p:cNvPr id="9729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4953000"/>
            <a:ext cx="46577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4" name="Rectangle 17"/>
          <p:cNvSpPr>
            <a:spLocks noChangeArrowheads="1"/>
          </p:cNvSpPr>
          <p:nvPr/>
        </p:nvSpPr>
        <p:spPr bwMode="auto">
          <a:xfrm>
            <a:off x="1981201" y="5410200"/>
            <a:ext cx="2690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(b) For Z as a 1-pF capacitance</a:t>
            </a:r>
          </a:p>
        </p:txBody>
      </p:sp>
      <p:pic>
        <p:nvPicPr>
          <p:cNvPr id="9729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15000"/>
            <a:ext cx="3714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6" name="Right Brace 19"/>
          <p:cNvSpPr>
            <a:spLocks/>
          </p:cNvSpPr>
          <p:nvPr/>
        </p:nvSpPr>
        <p:spPr bwMode="auto">
          <a:xfrm>
            <a:off x="5562600" y="5727700"/>
            <a:ext cx="381000" cy="1066800"/>
          </a:xfrm>
          <a:prstGeom prst="righ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9729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943600"/>
            <a:ext cx="3943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98" name="Slide Number Placeholder 2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4E516-35F3-44A8-A52C-C0479903080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72200" y="2819400"/>
            <a:ext cx="4343400" cy="1371600"/>
            <a:chOff x="6172200" y="2819400"/>
            <a:chExt cx="4343400" cy="1371600"/>
          </a:xfrm>
        </p:grpSpPr>
        <p:pic>
          <p:nvPicPr>
            <p:cNvPr id="9728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2819400"/>
              <a:ext cx="43434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589520" y="3417570"/>
              <a:ext cx="32004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65030" y="3417570"/>
              <a:ext cx="32004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559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2133601" y="685800"/>
            <a:ext cx="1071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Solution</a:t>
            </a:r>
            <a:endParaRPr lang="en-US" altLang="en-US" sz="2000"/>
          </a:p>
        </p:txBody>
      </p:sp>
      <p:sp>
        <p:nvSpPr>
          <p:cNvPr id="98308" name="Rectangle 6"/>
          <p:cNvSpPr>
            <a:spLocks noChangeArrowheads="1"/>
          </p:cNvSpPr>
          <p:nvPr/>
        </p:nvSpPr>
        <p:spPr bwMode="auto">
          <a:xfrm>
            <a:off x="2057400" y="1066801"/>
            <a:ext cx="8153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It follows that Z</a:t>
            </a:r>
            <a:r>
              <a:rPr lang="en-US" altLang="en-US" sz="1800" baseline="-25000"/>
              <a:t>1</a:t>
            </a:r>
            <a:r>
              <a:rPr lang="en-US" altLang="en-US" sz="1800"/>
              <a:t> is a capacitance 101</a:t>
            </a:r>
            <a:r>
              <a:rPr lang="en-US" altLang="en-US" sz="1800" i="1"/>
              <a:t>C = </a:t>
            </a:r>
            <a:r>
              <a:rPr lang="en-US" altLang="en-US" sz="1800"/>
              <a:t>101</a:t>
            </a:r>
            <a:r>
              <a:rPr lang="en-US" altLang="en-US" sz="1800" i="1"/>
              <a:t> </a:t>
            </a:r>
            <a:r>
              <a:rPr lang="en-US" altLang="en-US" sz="1800"/>
              <a:t>pF and that Z</a:t>
            </a:r>
            <a:r>
              <a:rPr lang="en-US" altLang="en-US" sz="1800" baseline="-25000"/>
              <a:t>2</a:t>
            </a:r>
            <a:r>
              <a:rPr lang="en-US" altLang="en-US" sz="1800"/>
              <a:t> is a capacitance 1.01C = 1.01 pF</a:t>
            </a:r>
            <a:r>
              <a:rPr lang="en-US" altLang="en-US" sz="1800" i="1"/>
              <a:t>. </a:t>
            </a:r>
            <a:r>
              <a:rPr lang="en-US" altLang="en-US" sz="1800"/>
              <a:t>The resulting equivalent circuit is shown in Figure below, from which the voltage gain can be found as follows:</a:t>
            </a:r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057400"/>
            <a:ext cx="3419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384550"/>
            <a:ext cx="317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962401"/>
            <a:ext cx="1812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2" name="Rectangle 10"/>
          <p:cNvSpPr>
            <a:spLocks noChangeArrowheads="1"/>
          </p:cNvSpPr>
          <p:nvPr/>
        </p:nvSpPr>
        <p:spPr bwMode="auto">
          <a:xfrm>
            <a:off x="2057400" y="4495801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This is the transfer function of a first-order low-pass network with a dc gain of −100 and a 3-dB frequency f</a:t>
            </a:r>
            <a:r>
              <a:rPr lang="en-US" altLang="en-US" sz="1800" baseline="-25000"/>
              <a:t>3dB</a:t>
            </a:r>
            <a:r>
              <a:rPr lang="en-US" altLang="en-US" sz="1800"/>
              <a:t> of</a:t>
            </a:r>
          </a:p>
        </p:txBody>
      </p:sp>
      <p:pic>
        <p:nvPicPr>
          <p:cNvPr id="983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76801"/>
            <a:ext cx="33718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4" name="Rectangle 12"/>
          <p:cNvSpPr>
            <a:spLocks noChangeArrowheads="1"/>
          </p:cNvSpPr>
          <p:nvPr/>
        </p:nvSpPr>
        <p:spPr bwMode="auto">
          <a:xfrm>
            <a:off x="2209800" y="5562601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00"/>
                </a:solidFill>
              </a:rPr>
              <a:t>The multiplication of a feedback capacitance by (1−K) is referred to as Miller multiplication or Miller effect.</a:t>
            </a:r>
          </a:p>
        </p:txBody>
      </p:sp>
      <p:sp>
        <p:nvSpPr>
          <p:cNvPr id="98315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97968-C673-4B66-9DE3-13D36A9C79B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75338" y="1981201"/>
            <a:ext cx="4792662" cy="1584325"/>
            <a:chOff x="5875338" y="1981201"/>
            <a:chExt cx="4792662" cy="1584325"/>
          </a:xfrm>
        </p:grpSpPr>
        <p:pic>
          <p:nvPicPr>
            <p:cNvPr id="9830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5338" y="1981201"/>
              <a:ext cx="4792662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418070" y="2610803"/>
              <a:ext cx="308610" cy="421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95510" y="2700020"/>
              <a:ext cx="415290" cy="38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6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211580" y="152400"/>
            <a:ext cx="869442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4A0FEF"/>
                </a:solidFill>
              </a:rPr>
              <a:t>9.5 A Closer Look at the High-Frequency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4A0FEF"/>
                </a:solidFill>
              </a:rPr>
              <a:t>Response of the CS and CE Amplifiers</a:t>
            </a:r>
            <a:endParaRPr lang="en-US" altLang="en-US" sz="2800" dirty="0">
              <a:solidFill>
                <a:srgbClr val="4A0FEF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905000" y="1143000"/>
            <a:ext cx="3924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9.5.1 The equivalent circuit of a CS amplifier</a:t>
            </a:r>
            <a:endParaRPr lang="en-US" altLang="en-US" sz="1600"/>
          </a:p>
        </p:txBody>
      </p:sp>
      <p:pic>
        <p:nvPicPr>
          <p:cNvPr id="99332" name="Picture 5" descr="se09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35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2057400"/>
            <a:ext cx="2136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Rectangle 7"/>
          <p:cNvSpPr>
            <a:spLocks noChangeArrowheads="1"/>
          </p:cNvSpPr>
          <p:nvPr/>
        </p:nvSpPr>
        <p:spPr bwMode="auto">
          <a:xfrm>
            <a:off x="2057400" y="4724401"/>
            <a:ext cx="822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• V ′</a:t>
            </a:r>
            <a:r>
              <a:rPr lang="en-US" altLang="en-US" sz="1800" baseline="-25000"/>
              <a:t>sig</a:t>
            </a:r>
            <a:r>
              <a:rPr lang="en-US" altLang="en-US" sz="1800"/>
              <a:t> &amp; R′</a:t>
            </a:r>
            <a:r>
              <a:rPr lang="en-US" altLang="en-US" sz="1800" baseline="-25000"/>
              <a:t>sig</a:t>
            </a:r>
            <a:r>
              <a:rPr lang="en-US" altLang="en-US" sz="1800"/>
              <a:t> are the Thevenin equivalent of the signal generator.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• R′</a:t>
            </a:r>
            <a:r>
              <a:rPr lang="en-US" altLang="en-US" sz="1800" baseline="-25000"/>
              <a:t>L</a:t>
            </a:r>
            <a:r>
              <a:rPr lang="en-US" altLang="en-US" sz="1800"/>
              <a:t> represents the total resistance bw. output (drain) node and ground and includes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 R</a:t>
            </a:r>
            <a:r>
              <a:rPr lang="en-US" altLang="en-US" sz="1800" baseline="-25000"/>
              <a:t>D</a:t>
            </a:r>
            <a:r>
              <a:rPr lang="en-US" altLang="en-US" sz="1800"/>
              <a:t>, r</a:t>
            </a:r>
            <a:r>
              <a:rPr lang="en-US" altLang="en-US" sz="1800" baseline="-25000"/>
              <a:t>o</a:t>
            </a:r>
            <a:r>
              <a:rPr lang="en-US" altLang="en-US" sz="1800"/>
              <a:t>, &amp; R</a:t>
            </a:r>
            <a:r>
              <a:rPr lang="en-US" altLang="en-US" sz="1800" baseline="-25000"/>
              <a:t>L</a:t>
            </a:r>
            <a:r>
              <a:rPr lang="en-US" altLang="en-US" sz="1800"/>
              <a:t>.</a:t>
            </a:r>
          </a:p>
        </p:txBody>
      </p:sp>
      <p:sp>
        <p:nvSpPr>
          <p:cNvPr id="99335" name="Rectangle 8"/>
          <p:cNvSpPr>
            <a:spLocks noChangeArrowheads="1"/>
          </p:cNvSpPr>
          <p:nvPr/>
        </p:nvSpPr>
        <p:spPr bwMode="auto">
          <a:xfrm>
            <a:off x="2209800" y="388620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</a:rPr>
              <a:t>Figure 9.19 Generalized high-frequency equivalent circuit for the CS amplifier</a:t>
            </a:r>
            <a:endParaRPr lang="en-US" altLang="en-US" sz="1600">
              <a:solidFill>
                <a:srgbClr val="000099"/>
              </a:solidFill>
            </a:endParaRPr>
          </a:p>
        </p:txBody>
      </p:sp>
      <p:sp>
        <p:nvSpPr>
          <p:cNvPr id="9933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764E5-2536-41CD-BA0B-D29BFAC294F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1260" y="76200"/>
            <a:ext cx="6629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0" dirty="0" smtClean="0"/>
              <a:t>9.5.2.</a:t>
            </a:r>
            <a:r>
              <a:rPr lang="en-US" altLang="en-US" sz="2800" dirty="0" smtClean="0"/>
              <a:t> Analysis Using Miller’s Theorem</a:t>
            </a:r>
          </a:p>
        </p:txBody>
      </p:sp>
      <p:pic>
        <p:nvPicPr>
          <p:cNvPr id="100355" name="Picture 5" descr="se09F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5800"/>
            <a:ext cx="7467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133600" y="3048001"/>
            <a:ext cx="8229600" cy="923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9.20: </a:t>
            </a:r>
            <a:r>
              <a:rPr lang="en-US" altLang="en-US" sz="1800"/>
              <a:t>The high-frequency equivalent circuit model of the CS amplifier after the application of Miller’s theorem to replace the bridging capacitor </a:t>
            </a:r>
            <a:r>
              <a:rPr lang="en-US" altLang="en-US" sz="1800" i="1"/>
              <a:t>C</a:t>
            </a:r>
            <a:r>
              <a:rPr lang="en-US" altLang="en-US" sz="1800" i="1" baseline="-25000"/>
              <a:t>gd</a:t>
            </a:r>
            <a:r>
              <a:rPr lang="en-US" altLang="en-US" sz="1800"/>
              <a:t> by two capacitors: </a:t>
            </a:r>
            <a:r>
              <a:rPr lang="en-US" altLang="en-US" sz="1800" i="1"/>
              <a:t>C</a:t>
            </a:r>
            <a:r>
              <a:rPr lang="en-US" altLang="en-US" sz="1800" baseline="-25000"/>
              <a:t>1</a:t>
            </a:r>
            <a:r>
              <a:rPr lang="en-US" altLang="en-US" sz="1800"/>
              <a:t> = </a:t>
            </a:r>
            <a:r>
              <a:rPr lang="en-US" altLang="en-US" sz="1800" i="1"/>
              <a:t>C</a:t>
            </a:r>
            <a:r>
              <a:rPr lang="en-US" altLang="en-US" sz="1800" i="1" baseline="-25000"/>
              <a:t>gd</a:t>
            </a:r>
            <a:r>
              <a:rPr lang="en-US" altLang="en-US" sz="1800"/>
              <a:t>(1-</a:t>
            </a:r>
            <a:r>
              <a:rPr lang="en-US" altLang="en-US" sz="1800" i="1"/>
              <a:t>K</a:t>
            </a:r>
            <a:r>
              <a:rPr lang="en-US" altLang="en-US" sz="1800"/>
              <a:t>)</a:t>
            </a:r>
            <a:r>
              <a:rPr lang="en-US" altLang="en-US" sz="1800" i="1"/>
              <a:t> </a:t>
            </a:r>
            <a:r>
              <a:rPr lang="en-US" altLang="en-US" sz="1800"/>
              <a:t>and </a:t>
            </a:r>
            <a:r>
              <a:rPr lang="en-US" altLang="en-US" sz="1800" i="1"/>
              <a:t>C</a:t>
            </a:r>
            <a:r>
              <a:rPr lang="en-US" altLang="en-US" sz="1800" i="1" baseline="-25000"/>
              <a:t>2</a:t>
            </a:r>
            <a:r>
              <a:rPr lang="en-US" altLang="en-US" sz="1800"/>
              <a:t> = </a:t>
            </a:r>
            <a:r>
              <a:rPr lang="en-US" altLang="en-US" sz="1800" i="1"/>
              <a:t>C</a:t>
            </a:r>
            <a:r>
              <a:rPr lang="en-US" altLang="en-US" sz="1800" i="1" baseline="-25000"/>
              <a:t>gd</a:t>
            </a:r>
            <a:r>
              <a:rPr lang="en-US" altLang="en-US" sz="1800"/>
              <a:t>(1-1</a:t>
            </a:r>
            <a:r>
              <a:rPr lang="en-US" altLang="en-US" sz="1800" i="1"/>
              <a:t>/K</a:t>
            </a:r>
            <a:r>
              <a:rPr lang="en-US" altLang="en-US" sz="1800"/>
              <a:t>)</a:t>
            </a:r>
            <a:r>
              <a:rPr lang="en-US" altLang="en-US" sz="1800" i="1"/>
              <a:t>, </a:t>
            </a:r>
            <a:r>
              <a:rPr lang="en-US" altLang="en-US" sz="1800"/>
              <a:t>where </a:t>
            </a:r>
            <a:r>
              <a:rPr lang="en-US" altLang="en-US" sz="1800" i="1"/>
              <a:t>K = V</a:t>
            </a:r>
            <a:r>
              <a:rPr lang="en-US" altLang="en-US" sz="1800" i="1" baseline="-25000"/>
              <a:t>0</a:t>
            </a:r>
            <a:r>
              <a:rPr lang="en-US" altLang="en-US" sz="1800" i="1"/>
              <a:t>/V</a:t>
            </a:r>
            <a:r>
              <a:rPr lang="en-US" altLang="en-US" sz="1800" i="1" baseline="-25000"/>
              <a:t>gs</a:t>
            </a:r>
            <a:r>
              <a:rPr lang="en-US" altLang="en-US" sz="1800" i="1"/>
              <a:t>.</a:t>
            </a:r>
            <a:endParaRPr lang="en-US" altLang="en-US" sz="1800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981200" y="4114800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Since V</a:t>
            </a:r>
            <a:r>
              <a:rPr lang="en-US" altLang="en-US" sz="1800" baseline="-25000"/>
              <a:t>o</a:t>
            </a:r>
            <a:r>
              <a:rPr lang="en-US" altLang="en-US" sz="1800"/>
              <a:t> ≈ −g</a:t>
            </a:r>
            <a:r>
              <a:rPr lang="en-US" altLang="en-US" sz="1800" baseline="-25000"/>
              <a:t>m</a:t>
            </a:r>
            <a:r>
              <a:rPr lang="en-US" altLang="en-US" sz="1800"/>
              <a:t>V</a:t>
            </a:r>
            <a:r>
              <a:rPr lang="en-US" altLang="en-US" sz="1800" baseline="-25000"/>
              <a:t>gs</a:t>
            </a:r>
            <a:r>
              <a:rPr lang="en-US" altLang="en-US" sz="1800"/>
              <a:t>R′</a:t>
            </a:r>
            <a:r>
              <a:rPr lang="en-US" altLang="en-US" sz="1800" baseline="-25000"/>
              <a:t>L</a:t>
            </a:r>
            <a:r>
              <a:rPr lang="en-US" altLang="en-US" sz="1800"/>
              <a:t>, That is, K is given by </a:t>
            </a:r>
            <a:r>
              <a:rPr lang="en-US" altLang="en-US" sz="1800" i="1"/>
              <a:t>K ≈ g</a:t>
            </a:r>
            <a:r>
              <a:rPr lang="en-US" altLang="en-US" sz="1800" i="1" baseline="-25000"/>
              <a:t>m</a:t>
            </a:r>
            <a:r>
              <a:rPr lang="en-US" altLang="en-US" sz="1800" i="1"/>
              <a:t>R′</a:t>
            </a:r>
            <a:r>
              <a:rPr lang="en-US" altLang="en-US" sz="1800" i="1" baseline="-25000"/>
              <a:t>L</a:t>
            </a:r>
            <a:r>
              <a:rPr lang="en-US" altLang="en-US" sz="1800"/>
              <a:t> </a:t>
            </a:r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6" y="4038600"/>
            <a:ext cx="223837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9" name="Right Arrow 7"/>
          <p:cNvSpPr>
            <a:spLocks noChangeArrowheads="1"/>
          </p:cNvSpPr>
          <p:nvPr/>
        </p:nvSpPr>
        <p:spPr bwMode="auto">
          <a:xfrm>
            <a:off x="7010400" y="4191000"/>
            <a:ext cx="228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1981200" y="4800601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 the input side, the input capacitance C</a:t>
            </a:r>
            <a:r>
              <a:rPr lang="en-US" altLang="en-US" sz="1800" baseline="-25000"/>
              <a:t>in </a:t>
            </a:r>
            <a:r>
              <a:rPr lang="en-US" altLang="en-US" sz="1800"/>
              <a:t>= C</a:t>
            </a:r>
            <a:r>
              <a:rPr lang="en-US" altLang="en-US" sz="1800" baseline="-25000"/>
              <a:t>gs</a:t>
            </a:r>
            <a:r>
              <a:rPr lang="en-US" altLang="en-US" sz="1800"/>
              <a:t> +C</a:t>
            </a:r>
            <a:r>
              <a:rPr lang="en-US" altLang="en-US" sz="1800" baseline="-25000"/>
              <a:t>1</a:t>
            </a:r>
            <a:r>
              <a:rPr lang="en-US" altLang="en-US" sz="1800"/>
              <a:t> together with R′</a:t>
            </a:r>
            <a:r>
              <a:rPr lang="en-US" altLang="en-US" sz="1800" baseline="-25000"/>
              <a:t>sig</a:t>
            </a:r>
            <a:r>
              <a:rPr lang="en-US" altLang="en-US" sz="1800"/>
              <a:t> forms an STC low-pass circuit with a pole freq. f</a:t>
            </a:r>
            <a:r>
              <a:rPr lang="en-US" altLang="en-US" sz="1800" baseline="-25000"/>
              <a:t>Pi</a:t>
            </a:r>
            <a:r>
              <a:rPr lang="en-US" altLang="en-US" sz="1800"/>
              <a:t>:</a:t>
            </a:r>
          </a:p>
        </p:txBody>
      </p:sp>
      <p:pic>
        <p:nvPicPr>
          <p:cNvPr id="1003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5530853"/>
            <a:ext cx="176933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553794-A8A7-4072-AE02-68981B3DF6F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20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629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0" dirty="0" smtClean="0"/>
              <a:t>9.5.2.</a:t>
            </a:r>
            <a:r>
              <a:rPr lang="en-US" altLang="en-US" sz="2800" dirty="0" smtClean="0"/>
              <a:t> Analysis Using Miller’s Theorem</a:t>
            </a:r>
          </a:p>
        </p:txBody>
      </p:sp>
      <p:sp>
        <p:nvSpPr>
          <p:cNvPr id="101379" name="Rectangle 5"/>
          <p:cNvSpPr>
            <a:spLocks noChangeArrowheads="1"/>
          </p:cNvSpPr>
          <p:nvPr/>
        </p:nvSpPr>
        <p:spPr bwMode="auto">
          <a:xfrm>
            <a:off x="2362200" y="990601"/>
            <a:ext cx="746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 the output sides C′</a:t>
            </a:r>
            <a:r>
              <a:rPr lang="en-US" altLang="en-US" sz="1800" baseline="-25000"/>
              <a:t>L</a:t>
            </a:r>
            <a:r>
              <a:rPr lang="en-US" altLang="en-US" sz="1800"/>
              <a:t> = C</a:t>
            </a:r>
            <a:r>
              <a:rPr lang="en-US" altLang="en-US" sz="1800" baseline="-25000"/>
              <a:t>L</a:t>
            </a:r>
            <a:r>
              <a:rPr lang="en-US" altLang="en-US" sz="1800"/>
              <a:t> + C</a:t>
            </a:r>
            <a:r>
              <a:rPr lang="en-US" altLang="en-US" sz="1800" baseline="-25000"/>
              <a:t>2</a:t>
            </a:r>
            <a:r>
              <a:rPr lang="en-US" altLang="en-US" sz="1800"/>
              <a:t> together with R′</a:t>
            </a:r>
            <a:r>
              <a:rPr lang="en-US" altLang="en-US" sz="1800" baseline="-25000"/>
              <a:t>L</a:t>
            </a:r>
            <a:r>
              <a:rPr lang="en-US" altLang="en-US" sz="1800"/>
              <a:t> forms an STC low-pass circuit with a pole freq. f</a:t>
            </a:r>
            <a:r>
              <a:rPr lang="en-US" altLang="en-US" sz="1800" baseline="-25000"/>
              <a:t>Po</a:t>
            </a:r>
            <a:r>
              <a:rPr lang="en-US" altLang="en-US" sz="1800"/>
              <a:t>,</a:t>
            </a:r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76401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2362201"/>
            <a:ext cx="36290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TextBox 9"/>
          <p:cNvSpPr txBox="1">
            <a:spLocks noChangeArrowheads="1"/>
          </p:cNvSpPr>
          <p:nvPr/>
        </p:nvSpPr>
        <p:spPr bwMode="auto">
          <a:xfrm>
            <a:off x="2971800" y="4876800"/>
            <a:ext cx="64008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Read the example 9.8 in the text book (page 734)</a:t>
            </a:r>
          </a:p>
        </p:txBody>
      </p:sp>
      <p:sp>
        <p:nvSpPr>
          <p:cNvPr id="101383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8089F6-4C6D-457D-B19D-3C9EB2C0D2A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3493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2130" y="1555750"/>
            <a:ext cx="8763000" cy="4800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coupling and bypass capacitors utilized in discrete-circuit amplifiers cause the amplifier gain to fall off at low frequencies.  The frequencies of the low-frequency poles can be estimated by considering each of these capacitors separately and determining the resistance seen by the capacitor.  The highest-frequency pole is that which determines the lower 3-dB frequency (</a:t>
            </a:r>
            <a:r>
              <a:rPr lang="en-US" altLang="en-US" i="1" dirty="0" err="1" smtClean="0"/>
              <a:t>f</a:t>
            </a:r>
            <a:r>
              <a:rPr lang="en-US" altLang="en-US" i="1" baseline="-25000" dirty="0" err="1" smtClean="0"/>
              <a:t>L</a:t>
            </a:r>
            <a:r>
              <a:rPr lang="en-US" altLang="en-US" dirty="0" smtClean="0"/>
              <a:t>).</a:t>
            </a:r>
          </a:p>
          <a:p>
            <a:pPr eaLnBrk="1" hangingPunct="1"/>
            <a:r>
              <a:rPr lang="en-US" altLang="en-US" dirty="0" smtClean="0"/>
              <a:t>Both MOSFET and the BJT have internal capacitive effects that can be modeled by augmenting the device hybrid-pi model with capacitances. 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MOSFET: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f</a:t>
            </a:r>
            <a:r>
              <a:rPr lang="en-US" altLang="en-US" i="1" baseline="-25000" dirty="0" err="1" smtClean="0"/>
              <a:t>T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g</a:t>
            </a:r>
            <a:r>
              <a:rPr lang="en-US" altLang="en-US" i="1" baseline="-25000" dirty="0" smtClean="0"/>
              <a:t>m</a:t>
            </a:r>
            <a:r>
              <a:rPr lang="en-US" altLang="en-US" dirty="0" smtClean="0"/>
              <a:t>/2</a:t>
            </a:r>
            <a:r>
              <a:rPr lang="en-US" altLang="en-US" dirty="0" smtClean="0">
                <a:latin typeface="Symbol" panose="05050102010706020507" pitchFamily="18" charset="2"/>
              </a:rPr>
              <a:t>p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gs</a:t>
            </a:r>
            <a:r>
              <a:rPr lang="en-US" altLang="en-US" dirty="0" err="1" smtClean="0"/>
              <a:t>+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gd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>
                <a:solidFill>
                  <a:srgbClr val="FF0000"/>
                </a:solidFill>
              </a:rPr>
              <a:t>BJT: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f</a:t>
            </a:r>
            <a:r>
              <a:rPr lang="en-US" altLang="en-US" i="1" baseline="-25000" dirty="0" err="1" smtClean="0"/>
              <a:t>T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g</a:t>
            </a:r>
            <a:r>
              <a:rPr lang="en-US" altLang="en-US" i="1" baseline="-25000" dirty="0" smtClean="0"/>
              <a:t>m</a:t>
            </a:r>
            <a:r>
              <a:rPr lang="en-US" altLang="en-US" dirty="0" smtClean="0"/>
              <a:t>/2</a:t>
            </a:r>
            <a:r>
              <a:rPr lang="en-US" altLang="en-US" dirty="0" smtClean="0">
                <a:latin typeface="Symbol" panose="05050102010706020507" pitchFamily="18" charset="2"/>
              </a:rPr>
              <a:t>p</a:t>
            </a:r>
            <a:r>
              <a:rPr lang="en-US" altLang="en-US" dirty="0" smtClean="0"/>
              <a:t>(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>
                <a:latin typeface="Symbol" panose="05050102010706020507" pitchFamily="18" charset="2"/>
              </a:rPr>
              <a:t>p</a:t>
            </a:r>
            <a:r>
              <a:rPr lang="en-US" altLang="en-US" dirty="0" err="1" smtClean="0"/>
              <a:t>+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>
                <a:latin typeface="Symbol" panose="05050102010706020507" pitchFamily="18" charset="2"/>
              </a:rPr>
              <a:t>m</a:t>
            </a:r>
            <a:r>
              <a:rPr lang="en-US" altLang="en-US" dirty="0" smtClean="0"/>
              <a:t>)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2BA00-4571-460B-9FC9-34966F6A871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62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170" y="1676400"/>
            <a:ext cx="8850630" cy="4800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internal capacitances of the MOSFET and the BJT cause the amplifier gain to fall off at high frequencies.  An estimate of the amplifier bandwidth is provided by the frequency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H</a:t>
            </a:r>
            <a:r>
              <a:rPr lang="en-US" altLang="en-US" sz="2400" dirty="0"/>
              <a:t> at which the gain drops 3dB below its value at </a:t>
            </a:r>
            <a:r>
              <a:rPr lang="en-US" altLang="en-US" sz="2400" dirty="0" err="1"/>
              <a:t>midband</a:t>
            </a:r>
            <a:r>
              <a:rPr lang="en-US" altLang="en-US" sz="2400" dirty="0"/>
              <a:t> (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).  A figure-of-merit for the amplifier is the gain-bandwidth product (</a:t>
            </a:r>
            <a:r>
              <a:rPr lang="en-US" altLang="en-US" sz="2400" i="1" dirty="0"/>
              <a:t>GB</a:t>
            </a:r>
            <a:r>
              <a:rPr lang="en-US" altLang="en-US" sz="2400" dirty="0"/>
              <a:t> = </a:t>
            </a:r>
            <a:r>
              <a:rPr lang="en-US" altLang="en-US" sz="2400" i="1" dirty="0" err="1"/>
              <a:t>A</a:t>
            </a:r>
            <a:r>
              <a:rPr lang="en-US" altLang="en-US" sz="2400" i="1" baseline="-25000" dirty="0" err="1"/>
              <a:t>M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H</a:t>
            </a:r>
            <a:r>
              <a:rPr lang="en-US" altLang="en-US" sz="2400" dirty="0"/>
              <a:t>).  Usually, it is possible to trade gain for increased bandwidth, with </a:t>
            </a:r>
            <a:r>
              <a:rPr lang="en-US" altLang="en-US" sz="2400" i="1" dirty="0"/>
              <a:t>GB</a:t>
            </a:r>
            <a:r>
              <a:rPr lang="en-US" altLang="en-US" sz="2400" dirty="0"/>
              <a:t> remaining nearly constant.  For amplifiers with a dominant pole with frequency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H</a:t>
            </a:r>
            <a:r>
              <a:rPr lang="en-US" altLang="en-US" sz="2400" dirty="0"/>
              <a:t>, the gain falls off at a uniform 6dB/octave rate, reaching 0</a:t>
            </a:r>
            <a:r>
              <a:rPr lang="en-US" altLang="en-US" sz="2400" i="1" dirty="0"/>
              <a:t>dB</a:t>
            </a:r>
            <a:r>
              <a:rPr lang="en-US" altLang="en-US" sz="2400" dirty="0"/>
              <a:t> at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/>
              <a:t>T</a:t>
            </a:r>
            <a:r>
              <a:rPr lang="en-US" altLang="en-US" sz="2400" dirty="0"/>
              <a:t> = </a:t>
            </a:r>
            <a:r>
              <a:rPr lang="en-US" altLang="en-US" sz="2400" i="1" dirty="0"/>
              <a:t>GB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The high-frequency response of the CS and CE amplifiers is </a:t>
            </a:r>
            <a:r>
              <a:rPr lang="en-US" altLang="en-US" sz="2400" dirty="0" smtClean="0"/>
              <a:t>limited </a:t>
            </a:r>
            <a:r>
              <a:rPr lang="en-US" altLang="en-US" sz="2400" dirty="0"/>
              <a:t>by the Miller effect.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687B7-70F9-4AE2-8986-6FE34B6469D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37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4"/>
          <p:cNvSpPr>
            <a:spLocks noChangeArrowheads="1"/>
          </p:cNvSpPr>
          <p:nvPr/>
        </p:nvSpPr>
        <p:spPr bwMode="auto">
          <a:xfrm>
            <a:off x="1676400" y="5699126"/>
            <a:ext cx="876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Figure 9.6 (a) </a:t>
            </a:r>
            <a:r>
              <a:rPr lang="en-US" altLang="en-US" sz="2000"/>
              <a:t>High-frequency, equivalent-circuit model for the MOSFET. </a:t>
            </a:r>
            <a:r>
              <a:rPr lang="en-US" altLang="en-US" sz="2000" b="1"/>
              <a:t>(b) </a:t>
            </a:r>
            <a:r>
              <a:rPr lang="en-US" altLang="en-US" sz="2000"/>
              <a:t>The equivalent circuit for the case in which the source is connected to the substrate (body). </a:t>
            </a:r>
            <a:r>
              <a:rPr lang="en-US" altLang="en-US" sz="2000" i="1"/>
              <a:t>(continued)</a:t>
            </a:r>
          </a:p>
        </p:txBody>
      </p:sp>
      <p:pic>
        <p:nvPicPr>
          <p:cNvPr id="68611" name="Picture 5" descr="se09F06a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6" y="152400"/>
            <a:ext cx="4854575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752600" y="762001"/>
            <a:ext cx="3886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The High-Frequency MOSFET Model </a:t>
            </a:r>
            <a:r>
              <a:rPr lang="en-US" altLang="en-US" sz="1800" dirty="0"/>
              <a:t>Fig. 9.6(a) shows the small-signal model of the MOSFET, including the four capacitances 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gs</a:t>
            </a:r>
            <a:r>
              <a:rPr lang="en-US" altLang="en-US" sz="1800" dirty="0"/>
              <a:t>, 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gd</a:t>
            </a:r>
            <a:r>
              <a:rPr lang="en-US" altLang="en-US" sz="1800" dirty="0"/>
              <a:t>, 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sb</a:t>
            </a:r>
            <a:r>
              <a:rPr lang="en-US" altLang="en-US" sz="1800" dirty="0"/>
              <a:t>, and </a:t>
            </a:r>
            <a:r>
              <a:rPr lang="en-US" altLang="en-US" sz="1800" i="1" dirty="0" err="1"/>
              <a:t>C</a:t>
            </a:r>
            <a:r>
              <a:rPr lang="en-US" altLang="en-US" sz="1800" i="1" baseline="-25000" dirty="0" err="1"/>
              <a:t>db</a:t>
            </a:r>
            <a:r>
              <a:rPr lang="en-US" altLang="en-US" sz="1800" dirty="0"/>
              <a:t>. This model can be used to predict the high-frequency response of MOSFET amplifiers. But quite complex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for manual analysis.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752600" y="3317875"/>
            <a:ext cx="403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Fig. 9.6(b) - the source is connected to the body. In this model, </a:t>
            </a:r>
            <a:r>
              <a:rPr lang="en-US" altLang="en-US" sz="1800" i="1"/>
              <a:t>C</a:t>
            </a:r>
            <a:r>
              <a:rPr lang="en-US" altLang="en-US" sz="1800" i="1" baseline="-25000"/>
              <a:t>gd</a:t>
            </a:r>
            <a:r>
              <a:rPr lang="en-US" altLang="en-US" sz="1800"/>
              <a:t>, although small, plays a significant role in determining the high-frequency response of amplifiers and thus must be kept in the model.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77001" y="6492875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EB456-2F8F-43EA-AFAF-28371FBE78E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0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4"/>
          <p:cNvSpPr>
            <a:spLocks noChangeArrowheads="1"/>
          </p:cNvSpPr>
          <p:nvPr/>
        </p:nvSpPr>
        <p:spPr bwMode="auto">
          <a:xfrm>
            <a:off x="1905000" y="4800601"/>
            <a:ext cx="876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Figure 9.6: </a:t>
            </a:r>
            <a:r>
              <a:rPr lang="en-US" altLang="en-US" sz="2000" i="1"/>
              <a:t>(continued)</a:t>
            </a:r>
            <a:r>
              <a:rPr lang="en-US" altLang="en-US" sz="2000"/>
              <a:t> </a:t>
            </a:r>
            <a:r>
              <a:rPr lang="en-US" altLang="en-US" sz="2000" b="1"/>
              <a:t>(c) </a:t>
            </a:r>
            <a:r>
              <a:rPr lang="en-US" altLang="en-US" sz="2000"/>
              <a:t>The equivalent-circuit model of </a:t>
            </a:r>
            <a:r>
              <a:rPr lang="en-US" altLang="en-US" sz="2000" b="1"/>
              <a:t>(b) </a:t>
            </a:r>
            <a:r>
              <a:rPr lang="en-US" altLang="en-US" sz="2000"/>
              <a:t>with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db</a:t>
            </a:r>
            <a:r>
              <a:rPr lang="en-US" altLang="en-US" sz="2000" i="1"/>
              <a:t> </a:t>
            </a:r>
            <a:r>
              <a:rPr lang="en-US" altLang="en-US" sz="2000"/>
              <a:t>neglected (to simplify analysis). </a:t>
            </a:r>
          </a:p>
        </p:txBody>
      </p:sp>
      <p:pic>
        <p:nvPicPr>
          <p:cNvPr id="69635" name="Picture 6" descr="se09F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632460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56E4D7-2446-4E79-BA10-51522F0BE87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23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52401"/>
            <a:ext cx="8492490" cy="3406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MOSFET Unity-Gain Frequency </a:t>
            </a:r>
            <a:r>
              <a:rPr lang="en-US" altLang="en-US" b="0" dirty="0" smtClean="0"/>
              <a:t>(</a:t>
            </a:r>
            <a:r>
              <a:rPr lang="en-US" altLang="en-US" b="0" i="1" dirty="0" err="1" smtClean="0"/>
              <a:t>f</a:t>
            </a:r>
            <a:r>
              <a:rPr lang="en-US" altLang="en-US" b="0" i="1" baseline="-25000" dirty="0" err="1" smtClean="0"/>
              <a:t>T</a:t>
            </a:r>
            <a:r>
              <a:rPr lang="en-US" altLang="en-US" b="0" dirty="0" smtClean="0"/>
              <a:t>)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2226945" y="773908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 figure of merit for the high-frequency operation of the MOSFET as an amplifier is the unity-gain frequency, </a:t>
            </a:r>
            <a:r>
              <a:rPr lang="en-US" altLang="en-US" sz="1800" i="1" dirty="0" err="1"/>
              <a:t>f</a:t>
            </a:r>
            <a:r>
              <a:rPr lang="en-US" altLang="en-US" sz="1800" i="1" baseline="-25000" dirty="0" err="1"/>
              <a:t>T</a:t>
            </a:r>
            <a:r>
              <a:rPr lang="en-US" altLang="en-US" sz="1800" dirty="0"/>
              <a:t>, also known as the </a:t>
            </a:r>
            <a:r>
              <a:rPr lang="en-US" altLang="en-US" sz="1800" b="1" dirty="0"/>
              <a:t>transition frequency</a:t>
            </a:r>
            <a:r>
              <a:rPr lang="en-US" altLang="en-US" sz="1800" dirty="0"/>
              <a:t>. This is defined as </a:t>
            </a:r>
            <a:r>
              <a:rPr lang="en-US" altLang="en-US" sz="1800" i="1" dirty="0"/>
              <a:t>the frequency at which the short-circuit current-gain of the common-source configuration becomes unity</a:t>
            </a:r>
            <a:r>
              <a:rPr lang="en-US" altLang="en-US" sz="1800" dirty="0"/>
              <a:t>.</a:t>
            </a:r>
          </a:p>
        </p:txBody>
      </p:sp>
      <p:sp>
        <p:nvSpPr>
          <p:cNvPr id="70660" name="Rectangle 6"/>
          <p:cNvSpPr>
            <a:spLocks noChangeArrowheads="1"/>
          </p:cNvSpPr>
          <p:nvPr/>
        </p:nvSpPr>
        <p:spPr bwMode="auto">
          <a:xfrm>
            <a:off x="2286000" y="4495801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Figure shows the MOSFET hybrid-π model with the source as the common terminal between the input and output ports.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To determine the short-circuit current gain, the input is fed with a current-source signal </a:t>
            </a:r>
            <a:r>
              <a:rPr lang="en-US" altLang="en-US" sz="1800" i="1" dirty="0">
                <a:latin typeface="+mn-lt"/>
              </a:rPr>
              <a:t>I</a:t>
            </a:r>
            <a:r>
              <a:rPr lang="en-US" altLang="en-US" sz="1800" i="1" baseline="-25000" dirty="0">
                <a:latin typeface="+mn-lt"/>
              </a:rPr>
              <a:t>i</a:t>
            </a:r>
            <a:r>
              <a:rPr lang="en-US" altLang="en-US" sz="1800" i="1" dirty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and the output terminals are short-circuited. It can be seen that the current in the short circuit is given by</a:t>
            </a:r>
          </a:p>
        </p:txBody>
      </p:sp>
      <p:pic>
        <p:nvPicPr>
          <p:cNvPr id="7066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0" y="1974059"/>
            <a:ext cx="5610545" cy="251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4156971" y="6016626"/>
            <a:ext cx="245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i="1" dirty="0">
                <a:latin typeface="+mn-lt"/>
              </a:rPr>
              <a:t>I</a:t>
            </a:r>
            <a:r>
              <a:rPr lang="en-US" altLang="en-US" i="1" baseline="-25000" dirty="0">
                <a:latin typeface="+mn-lt"/>
              </a:rPr>
              <a:t>o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= </a:t>
            </a:r>
            <a:r>
              <a:rPr lang="en-US" altLang="en-US" i="1" dirty="0" err="1">
                <a:latin typeface="+mn-lt"/>
              </a:rPr>
              <a:t>g</a:t>
            </a:r>
            <a:r>
              <a:rPr lang="en-US" altLang="en-US" i="1" baseline="-25000" dirty="0" err="1">
                <a:latin typeface="+mn-lt"/>
              </a:rPr>
              <a:t>m</a:t>
            </a:r>
            <a:r>
              <a:rPr lang="en-US" altLang="en-US" i="1" dirty="0" err="1">
                <a:latin typeface="+mn-lt"/>
              </a:rPr>
              <a:t>V</a:t>
            </a:r>
            <a:r>
              <a:rPr lang="en-US" altLang="en-US" i="1" baseline="-25000" dirty="0" err="1">
                <a:latin typeface="+mn-lt"/>
              </a:rPr>
              <a:t>gs</a:t>
            </a:r>
            <a:r>
              <a:rPr lang="en-US" altLang="en-US" i="1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– </a:t>
            </a:r>
            <a:r>
              <a:rPr lang="en-US" altLang="en-US" i="1" dirty="0" err="1">
                <a:latin typeface="+mn-lt"/>
              </a:rPr>
              <a:t>sC</a:t>
            </a:r>
            <a:r>
              <a:rPr lang="en-US" altLang="en-US" i="1" baseline="-25000" dirty="0" err="1">
                <a:latin typeface="+mn-lt"/>
              </a:rPr>
              <a:t>gd</a:t>
            </a:r>
            <a:r>
              <a:rPr lang="en-US" altLang="en-US" i="1" dirty="0" err="1">
                <a:latin typeface="+mn-lt"/>
              </a:rPr>
              <a:t>V</a:t>
            </a:r>
            <a:r>
              <a:rPr lang="en-US" altLang="en-US" i="1" baseline="-25000" dirty="0" err="1">
                <a:latin typeface="+mn-lt"/>
              </a:rPr>
              <a:t>gs</a:t>
            </a:r>
            <a:endParaRPr lang="en-US" altLang="en-US" i="1" baseline="-25000" dirty="0">
              <a:latin typeface="+mn-lt"/>
            </a:endParaRPr>
          </a:p>
        </p:txBody>
      </p:sp>
      <p:sp>
        <p:nvSpPr>
          <p:cNvPr id="7066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113020" y="6393976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96B5A4-42A4-4BF0-A7EB-A4586E66154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41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362200" y="152400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The MOSFET Unity-Gain Frequency </a:t>
            </a:r>
            <a:r>
              <a:rPr lang="en-US" altLang="en-US" sz="2800">
                <a:solidFill>
                  <a:schemeClr val="tx2"/>
                </a:solidFill>
              </a:rPr>
              <a:t>(</a:t>
            </a:r>
            <a:r>
              <a:rPr lang="en-US" altLang="en-US" sz="2800" i="1">
                <a:solidFill>
                  <a:schemeClr val="tx2"/>
                </a:solidFill>
              </a:rPr>
              <a:t>f</a:t>
            </a:r>
            <a:r>
              <a:rPr lang="en-US" altLang="en-US" sz="2800" i="1" baseline="-25000">
                <a:solidFill>
                  <a:schemeClr val="tx2"/>
                </a:solidFill>
              </a:rPr>
              <a:t>T</a:t>
            </a:r>
            <a:r>
              <a:rPr lang="en-US" altLang="en-US" sz="2800">
                <a:solidFill>
                  <a:schemeClr val="tx2"/>
                </a:solidFill>
              </a:rPr>
              <a:t>)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3200401" y="2286000"/>
          <a:ext cx="530701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438400" imgH="1231900" progId="Equation.DSMT4">
                  <p:embed/>
                </p:oleObj>
              </mc:Choice>
              <mc:Fallback>
                <p:oleObj name="Equation" r:id="rId3" imgW="2438400" imgH="1231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286000"/>
                        <a:ext cx="530701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6"/>
          <p:cNvSpPr>
            <a:spLocks noChangeArrowheads="1"/>
          </p:cNvSpPr>
          <p:nvPr/>
        </p:nvSpPr>
        <p:spPr bwMode="auto">
          <a:xfrm>
            <a:off x="2514600" y="1447801"/>
            <a:ext cx="716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/>
              <a:t>C</a:t>
            </a:r>
            <a:r>
              <a:rPr lang="en-US" altLang="en-US" sz="2000" i="1" baseline="-25000"/>
              <a:t>gd</a:t>
            </a:r>
            <a:r>
              <a:rPr lang="en-US" altLang="en-US" sz="2000" i="1"/>
              <a:t> </a:t>
            </a:r>
            <a:r>
              <a:rPr lang="en-US" altLang="en-US" sz="2000"/>
              <a:t>is small, at the frequencies of interest the second term in this equation can be neglected,</a:t>
            </a:r>
          </a:p>
        </p:txBody>
      </p:sp>
      <p:sp>
        <p:nvSpPr>
          <p:cNvPr id="71685" name="Rectangle 7"/>
          <p:cNvSpPr>
            <a:spLocks noChangeArrowheads="1"/>
          </p:cNvSpPr>
          <p:nvPr/>
        </p:nvSpPr>
        <p:spPr bwMode="auto">
          <a:xfrm>
            <a:off x="2438400" y="5029201"/>
            <a:ext cx="754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Note: for physical frequencies </a:t>
            </a:r>
            <a:r>
              <a:rPr lang="en-US" altLang="en-US" sz="2000" i="1"/>
              <a:t>s </a:t>
            </a:r>
            <a:r>
              <a:rPr lang="en-US" altLang="en-US" sz="2000"/>
              <a:t>= </a:t>
            </a:r>
            <a:r>
              <a:rPr lang="en-US" altLang="en-US" sz="2000" i="1"/>
              <a:t>j</a:t>
            </a:r>
            <a:r>
              <a:rPr lang="en-US" altLang="en-US" sz="2000"/>
              <a:t>ω, it can be seen that the magnitude of the current gain becomes unity at the frequency ω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 </a:t>
            </a:r>
            <a:r>
              <a:rPr lang="en-US" altLang="en-US" sz="2000"/>
              <a:t>= </a:t>
            </a:r>
            <a:r>
              <a:rPr lang="en-US" altLang="en-US" sz="2000" i="1"/>
              <a:t>g</a:t>
            </a:r>
            <a:r>
              <a:rPr lang="en-US" altLang="en-US" sz="2000" i="1" baseline="-25000"/>
              <a:t>m</a:t>
            </a:r>
            <a:r>
              <a:rPr lang="en-US" altLang="en-US" sz="2000" i="1"/>
              <a:t> </a:t>
            </a:r>
            <a:r>
              <a:rPr lang="en-US" altLang="en-US" sz="2000"/>
              <a:t>⁄ (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gs</a:t>
            </a:r>
            <a:r>
              <a:rPr lang="en-US" altLang="en-US" sz="2000" i="1"/>
              <a:t> </a:t>
            </a:r>
            <a:r>
              <a:rPr lang="en-US" altLang="en-US" sz="2000"/>
              <a:t>+ </a:t>
            </a:r>
            <a:r>
              <a:rPr lang="en-US" altLang="en-US" sz="2000" i="1"/>
              <a:t>C</a:t>
            </a:r>
            <a:r>
              <a:rPr lang="en-US" altLang="en-US" sz="2000" i="1" baseline="-25000"/>
              <a:t>gd</a:t>
            </a:r>
            <a:r>
              <a:rPr lang="en-US" altLang="en-US" sz="2000"/>
              <a:t>)</a:t>
            </a: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9005043" y="4316413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(</a:t>
            </a:r>
            <a:r>
              <a:rPr lang="en-US" altLang="en-US" sz="1800" i="1" dirty="0" err="1"/>
              <a:t>f</a:t>
            </a:r>
            <a:r>
              <a:rPr lang="en-US" altLang="en-US" sz="1800" i="1" baseline="-25000" dirty="0" err="1"/>
              <a:t>T</a:t>
            </a:r>
            <a:r>
              <a:rPr lang="en-US" altLang="en-US" sz="1800" i="1" dirty="0"/>
              <a:t> </a:t>
            </a:r>
            <a:r>
              <a:rPr lang="en-US" altLang="en-US" sz="1800" dirty="0"/>
              <a:t>= </a:t>
            </a:r>
            <a:r>
              <a:rPr lang="en-US" altLang="en-US" sz="1800" dirty="0" err="1"/>
              <a:t>ω</a:t>
            </a:r>
            <a:r>
              <a:rPr lang="en-US" altLang="en-US" sz="1800" i="1" baseline="-25000" dirty="0" err="1"/>
              <a:t>T</a:t>
            </a:r>
            <a:r>
              <a:rPr lang="en-US" altLang="en-US" sz="1800" i="1" dirty="0"/>
              <a:t> </a:t>
            </a:r>
            <a:r>
              <a:rPr lang="en-US" altLang="en-US" sz="1800" dirty="0"/>
              <a:t>/ 2</a:t>
            </a:r>
            <a:r>
              <a:rPr lang="en-US" altLang="en-US" sz="1800" dirty="0">
                <a:sym typeface="Symbol" panose="05050102010706020507" pitchFamily="18" charset="2"/>
              </a:rPr>
              <a:t>)</a:t>
            </a:r>
          </a:p>
        </p:txBody>
      </p:sp>
      <p:sp>
        <p:nvSpPr>
          <p:cNvPr id="7168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C59390-3914-4098-85F5-26DF3632206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ChangeArrowheads="1"/>
          </p:cNvSpPr>
          <p:nvPr/>
        </p:nvSpPr>
        <p:spPr bwMode="auto">
          <a:xfrm>
            <a:off x="3353293" y="204788"/>
            <a:ext cx="4473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Table 9.1 </a:t>
            </a:r>
            <a:r>
              <a:rPr lang="en-US" altLang="en-US" sz="1800"/>
              <a:t>The MOSFET High-Frequency Model</a:t>
            </a:r>
          </a:p>
        </p:txBody>
      </p:sp>
      <p:pic>
        <p:nvPicPr>
          <p:cNvPr id="727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609601"/>
            <a:ext cx="6189663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9"/>
          <p:cNvSpPr>
            <a:spLocks noChangeArrowheads="1"/>
          </p:cNvSpPr>
          <p:nvPr/>
        </p:nvSpPr>
        <p:spPr bwMode="auto">
          <a:xfrm>
            <a:off x="2278064" y="1752601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</a:rPr>
              <a:t>Model</a:t>
            </a:r>
          </a:p>
        </p:txBody>
      </p:sp>
      <p:sp>
        <p:nvSpPr>
          <p:cNvPr id="72709" name="Rectangle 10"/>
          <p:cNvSpPr>
            <a:spLocks noChangeArrowheads="1"/>
          </p:cNvSpPr>
          <p:nvPr/>
        </p:nvSpPr>
        <p:spPr bwMode="auto">
          <a:xfrm>
            <a:off x="1611314" y="4572000"/>
            <a:ext cx="1741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3333FF"/>
                </a:solidFill>
              </a:rPr>
              <a:t>Model Parameters</a:t>
            </a:r>
          </a:p>
        </p:txBody>
      </p:sp>
      <p:pic>
        <p:nvPicPr>
          <p:cNvPr id="727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886201"/>
            <a:ext cx="44100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3810000"/>
            <a:ext cx="19526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FE32D-DE98-4A2E-AEDE-954809D2149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72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05105"/>
            <a:ext cx="3710940" cy="2749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dirty="0" smtClean="0">
                <a:solidFill>
                  <a:srgbClr val="4A0FEF"/>
                </a:solidFill>
              </a:rPr>
              <a:t>9.2.2.</a:t>
            </a:r>
            <a:r>
              <a:rPr lang="en-US" altLang="en-US" dirty="0" smtClean="0">
                <a:solidFill>
                  <a:srgbClr val="4A0FEF"/>
                </a:solidFill>
              </a:rPr>
              <a:t> The BJT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1295400"/>
            <a:ext cx="9063990" cy="2590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Like MOSFET, previously it was assumed that </a:t>
            </a:r>
            <a:r>
              <a:rPr lang="en-US" altLang="en-US" sz="2400" dirty="0">
                <a:solidFill>
                  <a:srgbClr val="FF0000"/>
                </a:solidFill>
              </a:rPr>
              <a:t>transistor action was instantaneous.</a:t>
            </a:r>
          </a:p>
          <a:p>
            <a:pPr lvl="1" eaLnBrk="1" hangingPunct="1"/>
            <a:r>
              <a:rPr lang="en-US" altLang="en-US" dirty="0"/>
              <a:t>steady-state model</a:t>
            </a:r>
          </a:p>
          <a:p>
            <a:pPr lvl="1" eaLnBrk="1" hangingPunct="1"/>
            <a:r>
              <a:rPr lang="en-US" altLang="en-US" dirty="0"/>
              <a:t>neglects frequency-dependence</a:t>
            </a:r>
          </a:p>
          <a:p>
            <a:pPr eaLnBrk="1" hangingPunct="1"/>
            <a:r>
              <a:rPr lang="en-US" altLang="en-US" sz="2400" dirty="0"/>
              <a:t>Actual transistors exhibit </a:t>
            </a:r>
            <a:r>
              <a:rPr lang="en-US" altLang="en-US" sz="2400" dirty="0">
                <a:solidFill>
                  <a:srgbClr val="FF0000"/>
                </a:solidFill>
              </a:rPr>
              <a:t>charge-storage.</a:t>
            </a:r>
          </a:p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FF0000"/>
                </a:solidFill>
              </a:rPr>
              <a:t>augmented BJT model</a:t>
            </a:r>
            <a:r>
              <a:rPr lang="en-US" altLang="en-US" sz="2400" dirty="0"/>
              <a:t> is required to examine this dependence.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1463040" y="4059874"/>
            <a:ext cx="86525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resulting augmented BJT model will be able to predict the observed dependence of amplifier gain on frequency, and the time delays that transistor switches and logic gates exhibit.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1E4B47-78E0-4D8F-9E25-EF44CDEB976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38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2672</Words>
  <Application>Microsoft Office PowerPoint</Application>
  <PresentationFormat>Widescreen</PresentationFormat>
  <Paragraphs>220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 Unicode MS</vt:lpstr>
      <vt:lpstr>Arial</vt:lpstr>
      <vt:lpstr>Calibri</vt:lpstr>
      <vt:lpstr>Calibri Light</vt:lpstr>
      <vt:lpstr>Symbol</vt:lpstr>
      <vt:lpstr>Wingdings</vt:lpstr>
      <vt:lpstr>Office Theme</vt:lpstr>
      <vt:lpstr>Equation</vt:lpstr>
      <vt:lpstr>9.2. Internal Capacitive Effects and the High-Frequency Model of the MOSFET and BJT</vt:lpstr>
      <vt:lpstr>The Gate Capacitive Effect</vt:lpstr>
      <vt:lpstr>The Junction Capacitances</vt:lpstr>
      <vt:lpstr>PowerPoint Presentation</vt:lpstr>
      <vt:lpstr>PowerPoint Presentation</vt:lpstr>
      <vt:lpstr>The MOSFET Unity-Gain Frequency (fT)</vt:lpstr>
      <vt:lpstr>PowerPoint Presentation</vt:lpstr>
      <vt:lpstr>PowerPoint Presentation</vt:lpstr>
      <vt:lpstr>9.2.2. The BJT</vt:lpstr>
      <vt:lpstr>9.2.2. The BJT</vt:lpstr>
      <vt:lpstr>9.2.2. The BJT</vt:lpstr>
      <vt:lpstr>The Cutoff Frequency</vt:lpstr>
      <vt:lpstr>The Cutoff Frequency</vt:lpstr>
      <vt:lpstr>PowerPoint Presentation</vt:lpstr>
      <vt:lpstr>PowerPoint Presentation</vt:lpstr>
      <vt:lpstr>9.3. High-Frequency Response of the CS and CE Amplifiers</vt:lpstr>
      <vt:lpstr>9.3.1. The Common-Source Amplifier</vt:lpstr>
      <vt:lpstr>9.3.1. The Common-Source Amplifier</vt:lpstr>
      <vt:lpstr>PowerPoint Presentation</vt:lpstr>
      <vt:lpstr>PowerPoint Presentation</vt:lpstr>
      <vt:lpstr>PowerPoint Presentation</vt:lpstr>
      <vt:lpstr>9.3.1. The Common-Source Amplifier</vt:lpstr>
      <vt:lpstr>Example 9.3</vt:lpstr>
      <vt:lpstr>PowerPoint Presentation</vt:lpstr>
      <vt:lpstr>9.3.2. The Common-Emitter Amplifier</vt:lpstr>
      <vt:lpstr>9.3.2. The Common-Emitter Amplifier</vt:lpstr>
      <vt:lpstr>PowerPoint Presentation</vt:lpstr>
      <vt:lpstr>PowerPoint Presentation</vt:lpstr>
      <vt:lpstr>PowerPoint Presentation</vt:lpstr>
      <vt:lpstr>9.4.4. Miller’s Theorem</vt:lpstr>
      <vt:lpstr>PowerPoint Presentation</vt:lpstr>
      <vt:lpstr>PowerPoint Presentation</vt:lpstr>
      <vt:lpstr>PowerPoint Presentation</vt:lpstr>
      <vt:lpstr>9.5.2. Analysis Using Miller’s Theorem</vt:lpstr>
      <vt:lpstr>9.5.2. Analysis Using Miller’s Theorem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9.2. Internal Capacitive Effects and the High-Frequency Model of the MOSFET and BJT</dc:title>
  <dc:creator>ASUS</dc:creator>
  <cp:lastModifiedBy>ASUS</cp:lastModifiedBy>
  <cp:revision>1</cp:revision>
  <dcterms:created xsi:type="dcterms:W3CDTF">2020-04-01T13:50:25Z</dcterms:created>
  <dcterms:modified xsi:type="dcterms:W3CDTF">2020-04-01T13:52:21Z</dcterms:modified>
</cp:coreProperties>
</file>