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DF08-42A3-4D5E-A3A4-12DA12A661E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7" y="-22235"/>
            <a:ext cx="3969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Quiz 4.2</a:t>
            </a:r>
          </a:p>
          <a:p>
            <a:r>
              <a:rPr lang="en-US" sz="2000" b="1" dirty="0" smtClean="0">
                <a:solidFill>
                  <a:srgbClr val="0000CC"/>
                </a:solidFill>
              </a:rPr>
              <a:t>Deadline: April 17, 2020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560" y="1551176"/>
            <a:ext cx="69340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 smtClean="0"/>
              <a:t>a) Fig. 1 shows the </a:t>
            </a:r>
            <a:r>
              <a:rPr lang="en-US" altLang="en-US" sz="2000" dirty="0" err="1" smtClean="0"/>
              <a:t>Mosfet</a:t>
            </a:r>
            <a:r>
              <a:rPr lang="en-US" altLang="en-US" sz="2000" dirty="0" smtClean="0"/>
              <a:t> circuit with </a:t>
            </a:r>
            <a:r>
              <a:rPr lang="en-US" altLang="en-US" sz="2000" i="1" dirty="0" smtClean="0"/>
              <a:t>R</a:t>
            </a:r>
            <a:r>
              <a:rPr lang="en-US" altLang="en-US" sz="2000" i="1" baseline="-25000" dirty="0" smtClean="0"/>
              <a:t>D</a:t>
            </a:r>
            <a:r>
              <a:rPr lang="en-US" altLang="en-US" sz="2000" i="1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L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10 </a:t>
            </a:r>
            <a:r>
              <a:rPr lang="en-US" altLang="en-US" sz="2000" dirty="0" err="1"/>
              <a:t>kΩ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</a:t>
            </a:r>
            <a:r>
              <a:rPr lang="en-US" altLang="en-US" sz="2000" baseline="-25000" dirty="0" err="1"/>
              <a:t>sig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50 </a:t>
            </a:r>
            <a:r>
              <a:rPr lang="en-US" altLang="en-US" sz="2000" dirty="0" err="1"/>
              <a:t>kΩ</a:t>
            </a:r>
            <a:r>
              <a:rPr lang="en-US" altLang="en-US" sz="2000" dirty="0" smtClean="0"/>
              <a:t>, R</a:t>
            </a:r>
            <a:r>
              <a:rPr lang="en-US" altLang="en-US" sz="2000" baseline="-25000" dirty="0" smtClean="0"/>
              <a:t>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3</a:t>
            </a:r>
            <a:r>
              <a:rPr lang="en-US" altLang="en-US" sz="2000" dirty="0"/>
              <a:t>M</a:t>
            </a:r>
            <a:r>
              <a:rPr lang="en-US" altLang="en-US" sz="2000" dirty="0" smtClean="0"/>
              <a:t>Ω, </a:t>
            </a:r>
            <a:r>
              <a:rPr lang="en-US" altLang="en-US" sz="2000" dirty="0" err="1" smtClean="0"/>
              <a:t>C</a:t>
            </a:r>
            <a:r>
              <a:rPr lang="en-US" altLang="en-US" sz="2000" baseline="-25000" dirty="0" err="1" smtClean="0"/>
              <a:t>gs</a:t>
            </a:r>
            <a:r>
              <a:rPr lang="en-US" altLang="en-US" sz="2000" dirty="0" smtClean="0"/>
              <a:t> = </a:t>
            </a:r>
            <a:r>
              <a:rPr lang="en-US" altLang="en-US" sz="2000" dirty="0" smtClean="0"/>
              <a:t>5 </a:t>
            </a:r>
            <a:r>
              <a:rPr lang="en-US" altLang="en-US" sz="2000" dirty="0" smtClean="0"/>
              <a:t>pF, </a:t>
            </a:r>
            <a:r>
              <a:rPr lang="en-US" altLang="en-US" sz="2000" dirty="0" err="1" smtClean="0"/>
              <a:t>C</a:t>
            </a:r>
            <a:r>
              <a:rPr lang="en-US" altLang="en-US" sz="2000" baseline="-25000" dirty="0" err="1" smtClean="0"/>
              <a:t>gd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2 </a:t>
            </a:r>
            <a:r>
              <a:rPr lang="en-US" altLang="en-US" sz="2000" dirty="0"/>
              <a:t>pF  and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m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2 mA/V. All capacitors C</a:t>
            </a:r>
            <a:r>
              <a:rPr lang="en-US" altLang="en-US" sz="2000" baseline="-25000" dirty="0" smtClean="0"/>
              <a:t>C1</a:t>
            </a:r>
            <a:r>
              <a:rPr lang="en-US" altLang="en-US" sz="2000" dirty="0" smtClean="0"/>
              <a:t>, C</a:t>
            </a:r>
            <a:r>
              <a:rPr lang="en-US" altLang="en-US" sz="2000" baseline="-25000" dirty="0" smtClean="0"/>
              <a:t>C2</a:t>
            </a:r>
            <a:r>
              <a:rPr lang="en-US" altLang="en-US" sz="2000" dirty="0" smtClean="0"/>
              <a:t>, and C</a:t>
            </a:r>
            <a:r>
              <a:rPr lang="en-US" altLang="en-US" sz="2000" baseline="-25000" dirty="0" smtClean="0"/>
              <a:t>s</a:t>
            </a:r>
            <a:r>
              <a:rPr lang="en-US" altLang="en-US" sz="2000" dirty="0" smtClean="0"/>
              <a:t> are considered as short circuits.</a:t>
            </a:r>
            <a:endParaRPr lang="en-US" altLang="en-US" sz="2000" dirty="0"/>
          </a:p>
          <a:p>
            <a:pPr marL="514350" indent="-514350" eaLnBrk="1" hangingPunct="1">
              <a:spcBef>
                <a:spcPct val="0"/>
              </a:spcBef>
              <a:buFontTx/>
              <a:buAutoNum type="romanLcParenBoth"/>
            </a:pPr>
            <a:r>
              <a:rPr lang="en-US" altLang="en-US" sz="2000" dirty="0" smtClean="0"/>
              <a:t>Find unity-gain </a:t>
            </a:r>
            <a:r>
              <a:rPr lang="en-US" altLang="en-US" sz="2000" dirty="0" smtClean="0"/>
              <a:t>frequency of the transistor MOSFET (NOT the circuit).</a:t>
            </a:r>
            <a:endParaRPr lang="en-US" altLang="en-US" sz="2000" dirty="0" smtClean="0"/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 smtClean="0"/>
              <a:t>Find </a:t>
            </a:r>
            <a:r>
              <a:rPr lang="en-US" altLang="en-US" sz="2000" dirty="0" err="1" smtClean="0"/>
              <a:t>C</a:t>
            </a:r>
            <a:r>
              <a:rPr lang="en-US" altLang="en-US" sz="2000" baseline="-25000" dirty="0" err="1" smtClean="0"/>
              <a:t>eq</a:t>
            </a:r>
            <a:r>
              <a:rPr lang="en-US" altLang="en-US" sz="2000" dirty="0" smtClean="0"/>
              <a:t> using Miller effect.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Find the upper 3-dB </a:t>
            </a:r>
            <a:r>
              <a:rPr lang="en-US" altLang="en-US" sz="2000" dirty="0" smtClean="0"/>
              <a:t>frequency </a:t>
            </a:r>
            <a:r>
              <a:rPr lang="en-US" altLang="en-US" sz="2000" dirty="0" err="1" smtClean="0"/>
              <a:t>f</a:t>
            </a:r>
            <a:r>
              <a:rPr lang="en-US" altLang="en-US" sz="2000" baseline="-25000" dirty="0" err="1" smtClean="0"/>
              <a:t>H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of the voltage gain 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o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sig</a:t>
            </a:r>
            <a:r>
              <a:rPr lang="en-US" altLang="en-US" sz="2000" baseline="-25000" dirty="0" smtClean="0"/>
              <a:t>.</a:t>
            </a:r>
            <a:r>
              <a:rPr lang="en-US" altLang="en-US" sz="2000" dirty="0" smtClean="0"/>
              <a:t> </a:t>
            </a:r>
            <a:endParaRPr lang="en-US" altLang="en-US" sz="2000" dirty="0" smtClean="0"/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 smtClean="0"/>
              <a:t>Find </a:t>
            </a:r>
            <a:r>
              <a:rPr lang="en-US" altLang="en-US" sz="2000" dirty="0" smtClean="0"/>
              <a:t>the voltage gain A</a:t>
            </a:r>
            <a:r>
              <a:rPr lang="en-US" altLang="en-US" sz="2000" baseline="-25000" dirty="0" smtClean="0"/>
              <a:t>M</a:t>
            </a:r>
            <a:r>
              <a:rPr lang="en-US" altLang="en-US" sz="2000" dirty="0" smtClean="0"/>
              <a:t> = 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o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sig</a:t>
            </a:r>
            <a:r>
              <a:rPr lang="en-US" altLang="en-US" sz="2000" dirty="0" smtClean="0"/>
              <a:t> at middle frequency</a:t>
            </a:r>
            <a:r>
              <a:rPr lang="en-US" altLang="en-US" sz="2000" dirty="0" smtClean="0"/>
              <a:t>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Estimate the voltage gain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o</a:t>
            </a:r>
            <a:r>
              <a:rPr lang="en-US" altLang="en-US" sz="2000" dirty="0"/>
              <a:t>/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sig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at </a:t>
            </a:r>
            <a:r>
              <a:rPr lang="en-US" altLang="en-US" sz="2000" dirty="0" smtClean="0"/>
              <a:t>2f</a:t>
            </a:r>
            <a:r>
              <a:rPr lang="en-US" altLang="en-US" sz="2000" baseline="-25000" dirty="0" smtClean="0"/>
              <a:t>H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(Use concept of </a:t>
            </a:r>
            <a:r>
              <a:rPr lang="en-US" altLang="en-US" sz="2000" dirty="0" smtClean="0"/>
              <a:t>-6dB/octave or -20dB/decade)</a:t>
            </a:r>
            <a:endParaRPr lang="en-US" altLang="en-US" sz="2000" dirty="0"/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 smtClean="0"/>
              <a:t>Plot </a:t>
            </a:r>
            <a:r>
              <a:rPr lang="en-US" altLang="en-US" sz="2000" dirty="0" smtClean="0"/>
              <a:t>the Bode plot of A(j</a:t>
            </a:r>
            <a:r>
              <a:rPr lang="el-GR" altLang="en-US" sz="2000" dirty="0" smtClean="0"/>
              <a:t>ω</a:t>
            </a:r>
            <a:r>
              <a:rPr lang="en-US" altLang="en-US" sz="2000" dirty="0" smtClean="0"/>
              <a:t>) = 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o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sig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and give sufficient information on the graph.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88811" y="1551176"/>
            <a:ext cx="4760686" cy="3352562"/>
            <a:chOff x="6988811" y="91440"/>
            <a:chExt cx="4760686" cy="3352562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811" y="91440"/>
              <a:ext cx="4760686" cy="317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78140" y="3074670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13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6751" y="664747"/>
            <a:ext cx="68294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 smtClean="0">
                <a:latin typeface="+mn-lt"/>
              </a:rPr>
              <a:t>b) Fig. 2 shows the BJT circuit with </a:t>
            </a:r>
            <a:r>
              <a:rPr lang="en-US" altLang="en-US" sz="2000" i="1" dirty="0" smtClean="0">
                <a:latin typeface="+mn-lt"/>
              </a:rPr>
              <a:t>R</a:t>
            </a:r>
            <a:r>
              <a:rPr lang="en-US" altLang="en-US" sz="2000" i="1" baseline="-25000" dirty="0" smtClean="0">
                <a:latin typeface="+mn-lt"/>
              </a:rPr>
              <a:t>C</a:t>
            </a:r>
            <a:r>
              <a:rPr lang="en-US" altLang="en-US" sz="2000" i="1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i="1" baseline="-25000" dirty="0">
                <a:latin typeface="+mn-lt"/>
              </a:rPr>
              <a:t>L</a:t>
            </a:r>
            <a:r>
              <a:rPr lang="en-US" altLang="en-US" sz="2000" i="1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dirty="0" smtClean="0">
                <a:latin typeface="+mn-lt"/>
              </a:rPr>
              <a:t>5 </a:t>
            </a:r>
            <a:r>
              <a:rPr lang="en-US" altLang="en-US" sz="2000" dirty="0" err="1">
                <a:latin typeface="+mn-lt"/>
              </a:rPr>
              <a:t>kΩ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i="1" dirty="0" err="1">
                <a:latin typeface="+mn-lt"/>
              </a:rPr>
              <a:t>R</a:t>
            </a:r>
            <a:r>
              <a:rPr lang="en-US" altLang="en-US" sz="2000" baseline="-25000" dirty="0" err="1">
                <a:latin typeface="+mn-lt"/>
              </a:rPr>
              <a:t>sig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smtClean="0">
                <a:latin typeface="+mn-lt"/>
              </a:rPr>
              <a:t>2 </a:t>
            </a:r>
            <a:r>
              <a:rPr lang="en-US" altLang="en-US" sz="2000" dirty="0" err="1" smtClean="0">
                <a:latin typeface="+mn-lt"/>
              </a:rPr>
              <a:t>kΩ</a:t>
            </a:r>
            <a:r>
              <a:rPr lang="en-US" altLang="en-US" sz="2000" dirty="0" smtClean="0">
                <a:latin typeface="+mn-lt"/>
              </a:rPr>
              <a:t>, R</a:t>
            </a:r>
            <a:r>
              <a:rPr lang="en-US" altLang="en-US" sz="2000" baseline="-25000" dirty="0" smtClean="0">
                <a:latin typeface="+mn-lt"/>
              </a:rPr>
              <a:t>B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dirty="0" smtClean="0">
                <a:latin typeface="+mn-lt"/>
              </a:rPr>
              <a:t>82kΩ, </a:t>
            </a:r>
            <a:r>
              <a:rPr lang="en-US" altLang="en-US" sz="2000" dirty="0" err="1" smtClean="0">
                <a:latin typeface="+mn-lt"/>
              </a:rPr>
              <a:t>r</a:t>
            </a:r>
            <a:r>
              <a:rPr lang="en-US" altLang="en-US" sz="2000" baseline="-25000" dirty="0" err="1" smtClean="0">
                <a:latin typeface="+mn-lt"/>
              </a:rPr>
              <a:t>x</a:t>
            </a:r>
            <a:r>
              <a:rPr lang="en-US" altLang="en-US" sz="2000" dirty="0" smtClean="0">
                <a:latin typeface="+mn-lt"/>
              </a:rPr>
              <a:t> = 50</a:t>
            </a:r>
            <a:r>
              <a:rPr lang="en-US" altLang="en-US" sz="2000" dirty="0" smtClean="0"/>
              <a:t>Ω, C</a:t>
            </a:r>
            <a:r>
              <a:rPr lang="el-GR" altLang="en-US" sz="2000" baseline="-25000" dirty="0" smtClean="0"/>
              <a:t>π</a:t>
            </a:r>
            <a:r>
              <a:rPr lang="en-US" altLang="en-US" sz="2000" dirty="0" smtClean="0"/>
              <a:t> = </a:t>
            </a:r>
            <a:r>
              <a:rPr lang="en-US" altLang="en-US" sz="2000" dirty="0" smtClean="0"/>
              <a:t>20pF</a:t>
            </a:r>
            <a:r>
              <a:rPr lang="en-US" altLang="en-US" sz="2000" dirty="0" smtClean="0"/>
              <a:t>, C</a:t>
            </a:r>
            <a:r>
              <a:rPr lang="el-GR" altLang="en-US" sz="2000" baseline="-25000" dirty="0" smtClean="0"/>
              <a:t>μ</a:t>
            </a:r>
            <a:r>
              <a:rPr lang="en-US" altLang="en-US" sz="2000" dirty="0" smtClean="0"/>
              <a:t> = </a:t>
            </a:r>
            <a:r>
              <a:rPr lang="en-US" altLang="en-US" sz="2000" dirty="0" smtClean="0"/>
              <a:t>5pF</a:t>
            </a:r>
            <a:r>
              <a:rPr lang="en-US" altLang="en-US" sz="2000" dirty="0" smtClean="0"/>
              <a:t>,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 err="1" smtClean="0">
                <a:latin typeface="+mn-lt"/>
              </a:rPr>
              <a:t>I</a:t>
            </a:r>
            <a:r>
              <a:rPr lang="en-US" altLang="en-US" sz="2000" baseline="-25000" dirty="0" err="1" smtClean="0">
                <a:latin typeface="+mn-lt"/>
              </a:rPr>
              <a:t>c</a:t>
            </a:r>
            <a:r>
              <a:rPr lang="en-US" altLang="en-US" sz="2000" dirty="0" smtClean="0">
                <a:latin typeface="+mn-lt"/>
              </a:rPr>
              <a:t> = 1mA </a:t>
            </a:r>
            <a:r>
              <a:rPr lang="en-US" altLang="en-US" sz="2000" dirty="0">
                <a:latin typeface="+mn-lt"/>
              </a:rPr>
              <a:t>and </a:t>
            </a:r>
            <a:r>
              <a:rPr lang="el-GR" altLang="en-US" sz="2000" dirty="0" smtClean="0">
                <a:latin typeface="+mn-lt"/>
              </a:rPr>
              <a:t>β</a:t>
            </a:r>
            <a:r>
              <a:rPr lang="en-US" altLang="en-US" sz="2000" baseline="-25000" dirty="0" smtClean="0">
                <a:latin typeface="+mn-lt"/>
              </a:rPr>
              <a:t>o</a:t>
            </a:r>
            <a:r>
              <a:rPr lang="en-US" altLang="en-US" sz="2000" i="1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dirty="0" smtClean="0">
                <a:latin typeface="+mn-lt"/>
              </a:rPr>
              <a:t>100. </a:t>
            </a:r>
            <a:r>
              <a:rPr lang="en-US" altLang="en-US" sz="2000" dirty="0"/>
              <a:t>All capacitors C</a:t>
            </a:r>
            <a:r>
              <a:rPr lang="en-US" altLang="en-US" sz="2000" baseline="-25000" dirty="0"/>
              <a:t>C1</a:t>
            </a:r>
            <a:r>
              <a:rPr lang="en-US" altLang="en-US" sz="2000" dirty="0"/>
              <a:t>, C</a:t>
            </a:r>
            <a:r>
              <a:rPr lang="en-US" altLang="en-US" sz="2000" baseline="-25000" dirty="0"/>
              <a:t>C2</a:t>
            </a:r>
            <a:r>
              <a:rPr lang="en-US" altLang="en-US" sz="2000" dirty="0"/>
              <a:t>, and C</a:t>
            </a:r>
            <a:r>
              <a:rPr lang="en-US" altLang="en-US" sz="2000" baseline="-25000" dirty="0"/>
              <a:t>s</a:t>
            </a:r>
            <a:r>
              <a:rPr lang="en-US" altLang="en-US" sz="2000" dirty="0"/>
              <a:t> are considered as short circuits</a:t>
            </a:r>
            <a:endParaRPr lang="en-US" altLang="en-US" sz="2000" dirty="0">
              <a:latin typeface="+mn-lt"/>
            </a:endParaRP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Find unity-gain </a:t>
            </a:r>
            <a:r>
              <a:rPr lang="en-US" altLang="en-US" sz="2000" dirty="0" smtClean="0"/>
              <a:t>frequency of the transistor BJT (NOT the circuit)</a:t>
            </a:r>
            <a:r>
              <a:rPr lang="en-US" altLang="en-US" sz="2000" dirty="0" smtClean="0">
                <a:latin typeface="+mn-lt"/>
              </a:rPr>
              <a:t>.</a:t>
            </a:r>
            <a:endParaRPr lang="en-US" altLang="en-US" sz="2000" dirty="0" smtClean="0">
              <a:latin typeface="+mn-lt"/>
            </a:endParaRP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Find 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eq</a:t>
            </a:r>
            <a:r>
              <a:rPr lang="en-US" altLang="en-US" sz="2000" dirty="0"/>
              <a:t> using Miller effect</a:t>
            </a:r>
            <a:r>
              <a:rPr lang="en-US" altLang="en-US" sz="2000" dirty="0" smtClean="0">
                <a:latin typeface="+mn-lt"/>
              </a:rPr>
              <a:t>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Find the upper 3-dB frequency </a:t>
            </a:r>
            <a:r>
              <a:rPr lang="en-US" altLang="en-US" sz="2000" dirty="0" err="1"/>
              <a:t>f</a:t>
            </a:r>
            <a:r>
              <a:rPr lang="en-US" altLang="en-US" sz="2000" baseline="-25000" dirty="0" err="1"/>
              <a:t>H</a:t>
            </a:r>
            <a:r>
              <a:rPr lang="en-US" altLang="en-US" sz="2000" dirty="0" smtClean="0">
                <a:latin typeface="+mn-lt"/>
              </a:rPr>
              <a:t>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Find the voltage gain A</a:t>
            </a:r>
            <a:r>
              <a:rPr lang="en-US" altLang="en-US" sz="2000" baseline="-25000" dirty="0"/>
              <a:t>M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o</a:t>
            </a:r>
            <a:r>
              <a:rPr lang="en-US" altLang="en-US" sz="2000" dirty="0"/>
              <a:t>/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sig</a:t>
            </a:r>
            <a:r>
              <a:rPr lang="en-US" altLang="en-US" sz="2000" dirty="0"/>
              <a:t> at middle frequency</a:t>
            </a:r>
            <a:endParaRPr lang="en-US" altLang="en-US" sz="2000" dirty="0" smtClean="0">
              <a:latin typeface="+mn-lt"/>
            </a:endParaRP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sz="2000" dirty="0"/>
              <a:t>Plot the Bode plot of A(j</a:t>
            </a:r>
            <a:r>
              <a:rPr lang="el-GR" altLang="en-US" sz="2000" dirty="0"/>
              <a:t>ω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o</a:t>
            </a:r>
            <a:r>
              <a:rPr lang="en-US" altLang="en-US" sz="2000" dirty="0"/>
              <a:t>/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sig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and give sufficient information on the graph. </a:t>
            </a:r>
            <a:endParaRPr lang="en-US" altLang="en-US" sz="2000" dirty="0" smtClean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86174" y="349320"/>
            <a:ext cx="4149725" cy="3185398"/>
            <a:chOff x="7023417" y="3444002"/>
            <a:chExt cx="4149725" cy="3185398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417" y="3444002"/>
              <a:ext cx="4149725" cy="296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978140" y="6263640"/>
              <a:ext cx="11201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40</cp:revision>
  <dcterms:created xsi:type="dcterms:W3CDTF">2020-03-27T04:02:29Z</dcterms:created>
  <dcterms:modified xsi:type="dcterms:W3CDTF">2020-04-02T04:27:53Z</dcterms:modified>
</cp:coreProperties>
</file>