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7" r:id="rId2"/>
    <p:sldId id="321" r:id="rId3"/>
    <p:sldId id="307" r:id="rId4"/>
    <p:sldId id="293" r:id="rId5"/>
    <p:sldId id="264" r:id="rId6"/>
    <p:sldId id="298" r:id="rId7"/>
    <p:sldId id="299" r:id="rId8"/>
    <p:sldId id="295" r:id="rId9"/>
    <p:sldId id="266" r:id="rId10"/>
    <p:sldId id="296" r:id="rId11"/>
    <p:sldId id="267" r:id="rId12"/>
    <p:sldId id="268" r:id="rId13"/>
    <p:sldId id="269" r:id="rId14"/>
    <p:sldId id="315" r:id="rId15"/>
    <p:sldId id="271" r:id="rId16"/>
    <p:sldId id="300" r:id="rId17"/>
    <p:sldId id="272" r:id="rId18"/>
    <p:sldId id="273" r:id="rId19"/>
    <p:sldId id="312" r:id="rId20"/>
    <p:sldId id="313" r:id="rId21"/>
    <p:sldId id="314" r:id="rId22"/>
    <p:sldId id="301" r:id="rId23"/>
    <p:sldId id="302" r:id="rId24"/>
    <p:sldId id="303" r:id="rId25"/>
    <p:sldId id="304" r:id="rId26"/>
    <p:sldId id="318" r:id="rId27"/>
    <p:sldId id="274" r:id="rId28"/>
    <p:sldId id="275" r:id="rId29"/>
    <p:sldId id="305" r:id="rId30"/>
    <p:sldId id="319" r:id="rId31"/>
    <p:sldId id="306" r:id="rId32"/>
    <p:sldId id="308" r:id="rId33"/>
    <p:sldId id="309" r:id="rId34"/>
    <p:sldId id="310" r:id="rId35"/>
    <p:sldId id="276" r:id="rId36"/>
    <p:sldId id="320" r:id="rId37"/>
    <p:sldId id="277" r:id="rId38"/>
    <p:sldId id="292" r:id="rId39"/>
    <p:sldId id="317" r:id="rId40"/>
    <p:sldId id="280" r:id="rId41"/>
    <p:sldId id="281" r:id="rId42"/>
    <p:sldId id="282" r:id="rId43"/>
    <p:sldId id="285" r:id="rId44"/>
    <p:sldId id="287" r:id="rId45"/>
    <p:sldId id="288" r:id="rId46"/>
    <p:sldId id="289" r:id="rId47"/>
    <p:sldId id="290" r:id="rId48"/>
    <p:sldId id="322" r:id="rId49"/>
    <p:sldId id="258" r:id="rId50"/>
    <p:sldId id="259" r:id="rId51"/>
    <p:sldId id="260" r:id="rId52"/>
    <p:sldId id="279" r:id="rId53"/>
    <p:sldId id="323" r:id="rId54"/>
    <p:sldId id="324" r:id="rId55"/>
    <p:sldId id="325" r:id="rId56"/>
    <p:sldId id="32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81" d="100"/>
          <a:sy n="81" d="100"/>
        </p:scale>
        <p:origin x="-216"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59B1E-CAA4-4F49-8752-4A6466A3D1D2}"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5EC2D-D179-4E48-AF54-04CBA43B046A}" type="slidenum">
              <a:rPr lang="en-US" smtClean="0"/>
              <a:t>‹#›</a:t>
            </a:fld>
            <a:endParaRPr lang="en-US"/>
          </a:p>
        </p:txBody>
      </p:sp>
    </p:spTree>
    <p:extLst>
      <p:ext uri="{BB962C8B-B14F-4D97-AF65-F5344CB8AC3E}">
        <p14:creationId xmlns:p14="http://schemas.microsoft.com/office/powerpoint/2010/main" val="156271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 xmlns:a16="http://schemas.microsoft.com/office/drawing/2014/main" id="{7B78E517-760B-4254-95D0-2465B75A54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000">
                <a:solidFill>
                  <a:schemeClr val="tx1"/>
                </a:solidFill>
                <a:latin typeface="Arial" panose="020B0604020202020204" pitchFamily="34" charset="0"/>
                <a:ea typeface="宋体" panose="02010600030101010101" pitchFamily="2" charset="-122"/>
              </a:defRPr>
            </a:lvl1pPr>
            <a:lvl2pPr marL="742950" indent="-285750" defTabSz="947738" eaLnBrk="0" hangingPunct="0">
              <a:defRPr sz="2000">
                <a:solidFill>
                  <a:schemeClr val="tx1"/>
                </a:solidFill>
                <a:latin typeface="Arial" panose="020B0604020202020204" pitchFamily="34" charset="0"/>
                <a:ea typeface="宋体" panose="02010600030101010101" pitchFamily="2" charset="-122"/>
              </a:defRPr>
            </a:lvl2pPr>
            <a:lvl3pPr marL="1143000" indent="-228600" defTabSz="947738" eaLnBrk="0" hangingPunct="0">
              <a:defRPr sz="2000">
                <a:solidFill>
                  <a:schemeClr val="tx1"/>
                </a:solidFill>
                <a:latin typeface="Arial" panose="020B0604020202020204" pitchFamily="34" charset="0"/>
                <a:ea typeface="宋体" panose="02010600030101010101" pitchFamily="2" charset="-122"/>
              </a:defRPr>
            </a:lvl3pPr>
            <a:lvl4pPr marL="1600200" indent="-228600" defTabSz="947738" eaLnBrk="0" hangingPunct="0">
              <a:defRPr sz="2000">
                <a:solidFill>
                  <a:schemeClr val="tx1"/>
                </a:solidFill>
                <a:latin typeface="Arial" panose="020B0604020202020204" pitchFamily="34" charset="0"/>
                <a:ea typeface="宋体" panose="02010600030101010101" pitchFamily="2" charset="-122"/>
              </a:defRPr>
            </a:lvl4pPr>
            <a:lvl5pPr marL="2057400" indent="-228600" defTabSz="947738" eaLnBrk="0" hangingPunct="0">
              <a:defRPr sz="2000">
                <a:solidFill>
                  <a:schemeClr val="tx1"/>
                </a:solidFill>
                <a:latin typeface="Arial" panose="020B0604020202020204" pitchFamily="34" charset="0"/>
                <a:ea typeface="宋体" panose="02010600030101010101" pitchFamily="2" charset="-122"/>
              </a:defRPr>
            </a:lvl5pPr>
            <a:lvl6pPr marL="2514600" indent="-228600" defTabSz="947738"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947738"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947738"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947738"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5C4CFAB1-6B39-4927-99D9-9D7299D099F8}" type="slidenum">
              <a:rPr lang="en-US" altLang="zh-CN" sz="1200"/>
              <a:pPr eaLnBrk="1" hangingPunct="1"/>
              <a:t>1</a:t>
            </a:fld>
            <a:endParaRPr lang="en-US" altLang="zh-CN" sz="1200"/>
          </a:p>
        </p:txBody>
      </p:sp>
      <p:sp>
        <p:nvSpPr>
          <p:cNvPr id="64515" name="Rectangle 2">
            <a:extLst>
              <a:ext uri="{FF2B5EF4-FFF2-40B4-BE49-F238E27FC236}">
                <a16:creationId xmlns="" xmlns:a16="http://schemas.microsoft.com/office/drawing/2014/main" id="{A852A3D3-A839-49DA-A737-89840299FCCF}"/>
              </a:ext>
            </a:extLst>
          </p:cNvPr>
          <p:cNvSpPr>
            <a:spLocks noGrp="1" noRot="1" noChangeAspect="1" noChangeArrowheads="1" noTextEdit="1"/>
          </p:cNvSpPr>
          <p:nvPr>
            <p:ph type="sldImg"/>
          </p:nvPr>
        </p:nvSpPr>
        <p:spPr>
          <a:ln/>
        </p:spPr>
      </p:sp>
      <p:sp>
        <p:nvSpPr>
          <p:cNvPr id="64516" name="Rectangle 3">
            <a:extLst>
              <a:ext uri="{FF2B5EF4-FFF2-40B4-BE49-F238E27FC236}">
                <a16:creationId xmlns="" xmlns:a16="http://schemas.microsoft.com/office/drawing/2014/main" id="{5B226E42-E758-43A4-8367-3A4C9D87F8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 xmlns:a16="http://schemas.microsoft.com/office/drawing/2014/main" id="{9307AD50-E912-4A91-AC0A-8681E6DEEB9C}"/>
              </a:ext>
            </a:extLst>
          </p:cNvPr>
          <p:cNvSpPr>
            <a:spLocks noGrp="1" noRot="1" noChangeAspect="1" noTextEdit="1"/>
          </p:cNvSpPr>
          <p:nvPr>
            <p:ph type="sldImg"/>
          </p:nvPr>
        </p:nvSpPr>
        <p:spPr>
          <a:ln/>
        </p:spPr>
      </p:sp>
      <p:sp>
        <p:nvSpPr>
          <p:cNvPr id="65539" name="Notes Placeholder 2">
            <a:extLst>
              <a:ext uri="{FF2B5EF4-FFF2-40B4-BE49-F238E27FC236}">
                <a16:creationId xmlns="" xmlns:a16="http://schemas.microsoft.com/office/drawing/2014/main" id="{05761926-1C07-4F25-8643-02C43D8D18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consider first the case of a small (close to zero) input signal </a:t>
            </a:r>
            <a:r>
              <a:rPr lang="en-US" altLang="en-US" i="1">
                <a:latin typeface="Arial" panose="020B0604020202020204" pitchFamily="34" charset="0"/>
              </a:rPr>
              <a:t>v</a:t>
            </a:r>
            <a:r>
              <a:rPr lang="en-US" altLang="en-US" i="1" baseline="-25000">
                <a:latin typeface="Arial" panose="020B0604020202020204" pitchFamily="34" charset="0"/>
              </a:rPr>
              <a:t>I</a:t>
            </a:r>
            <a:r>
              <a:rPr lang="en-US" altLang="en-US" i="1">
                <a:latin typeface="Arial" panose="020B0604020202020204" pitchFamily="34" charset="0"/>
              </a:rPr>
              <a:t> </a:t>
            </a:r>
            <a:r>
              <a:rPr lang="en-US" altLang="en-US">
                <a:latin typeface="Arial" panose="020B0604020202020204" pitchFamily="34" charset="0"/>
              </a:rPr>
              <a:t>and a small output voltage</a:t>
            </a:r>
            <a:r>
              <a:rPr lang="en-US" altLang="en-US" i="1">
                <a:latin typeface="Arial" panose="020B0604020202020204" pitchFamily="34" charset="0"/>
              </a:rPr>
              <a:t> v</a:t>
            </a:r>
            <a:r>
              <a:rPr lang="en-US" altLang="en-US" i="1" baseline="-25000">
                <a:latin typeface="Arial" panose="020B0604020202020204" pitchFamily="34" charset="0"/>
              </a:rPr>
              <a:t>O</a:t>
            </a:r>
            <a:r>
              <a:rPr lang="en-US" altLang="en-US" i="1">
                <a:latin typeface="Arial" panose="020B0604020202020204" pitchFamily="34" charset="0"/>
              </a:rPr>
              <a:t>, </a:t>
            </a:r>
            <a:r>
              <a:rPr lang="en-US" altLang="en-US">
                <a:latin typeface="Arial" panose="020B0604020202020204" pitchFamily="34" charset="0"/>
              </a:rPr>
              <a:t>so that v</a:t>
            </a:r>
            <a:r>
              <a:rPr lang="en-US" altLang="en-US" baseline="-25000">
                <a:latin typeface="Arial" panose="020B0604020202020204" pitchFamily="34" charset="0"/>
              </a:rPr>
              <a:t>A</a:t>
            </a:r>
            <a:r>
              <a:rPr lang="en-US" altLang="en-US">
                <a:latin typeface="Arial" panose="020B0604020202020204" pitchFamily="34" charset="0"/>
              </a:rPr>
              <a:t> is positive and v</a:t>
            </a:r>
            <a:r>
              <a:rPr lang="en-US" altLang="en-US" baseline="-25000">
                <a:latin typeface="Arial" panose="020B0604020202020204" pitchFamily="34" charset="0"/>
              </a:rPr>
              <a:t>B</a:t>
            </a:r>
            <a:r>
              <a:rPr lang="en-US" altLang="en-US">
                <a:latin typeface="Arial" panose="020B0604020202020204" pitchFamily="34" charset="0"/>
              </a:rPr>
              <a:t> is negative.</a:t>
            </a:r>
          </a:p>
        </p:txBody>
      </p:sp>
      <p:sp>
        <p:nvSpPr>
          <p:cNvPr id="65540" name="Slide Number Placeholder 3">
            <a:extLst>
              <a:ext uri="{FF2B5EF4-FFF2-40B4-BE49-F238E27FC236}">
                <a16:creationId xmlns="" xmlns:a16="http://schemas.microsoft.com/office/drawing/2014/main" id="{79DC60C1-3F4D-49D5-95F8-B9763E17E2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000">
                <a:solidFill>
                  <a:schemeClr val="tx1"/>
                </a:solidFill>
                <a:latin typeface="Arial" panose="020B0604020202020204" pitchFamily="34" charset="0"/>
                <a:ea typeface="宋体" panose="02010600030101010101" pitchFamily="2" charset="-122"/>
              </a:defRPr>
            </a:lvl1pPr>
            <a:lvl2pPr marL="742950" indent="-285750" defTabSz="947738" eaLnBrk="0" hangingPunct="0">
              <a:defRPr sz="2000">
                <a:solidFill>
                  <a:schemeClr val="tx1"/>
                </a:solidFill>
                <a:latin typeface="Arial" panose="020B0604020202020204" pitchFamily="34" charset="0"/>
                <a:ea typeface="宋体" panose="02010600030101010101" pitchFamily="2" charset="-122"/>
              </a:defRPr>
            </a:lvl2pPr>
            <a:lvl3pPr marL="1143000" indent="-228600" defTabSz="947738" eaLnBrk="0" hangingPunct="0">
              <a:defRPr sz="2000">
                <a:solidFill>
                  <a:schemeClr val="tx1"/>
                </a:solidFill>
                <a:latin typeface="Arial" panose="020B0604020202020204" pitchFamily="34" charset="0"/>
                <a:ea typeface="宋体" panose="02010600030101010101" pitchFamily="2" charset="-122"/>
              </a:defRPr>
            </a:lvl3pPr>
            <a:lvl4pPr marL="1600200" indent="-228600" defTabSz="947738" eaLnBrk="0" hangingPunct="0">
              <a:defRPr sz="2000">
                <a:solidFill>
                  <a:schemeClr val="tx1"/>
                </a:solidFill>
                <a:latin typeface="Arial" panose="020B0604020202020204" pitchFamily="34" charset="0"/>
                <a:ea typeface="宋体" panose="02010600030101010101" pitchFamily="2" charset="-122"/>
              </a:defRPr>
            </a:lvl4pPr>
            <a:lvl5pPr marL="2057400" indent="-228600" defTabSz="947738" eaLnBrk="0" hangingPunct="0">
              <a:defRPr sz="2000">
                <a:solidFill>
                  <a:schemeClr val="tx1"/>
                </a:solidFill>
                <a:latin typeface="Arial" panose="020B0604020202020204" pitchFamily="34" charset="0"/>
                <a:ea typeface="宋体" panose="02010600030101010101" pitchFamily="2" charset="-122"/>
              </a:defRPr>
            </a:lvl5pPr>
            <a:lvl6pPr marL="2514600" indent="-228600" defTabSz="947738"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947738"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947738"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947738"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102B275A-932D-4023-83A4-3DBAADD4C3AC}" type="slidenum">
              <a:rPr lang="en-US" altLang="zh-CN" sz="1200"/>
              <a:pPr eaLnBrk="1" hangingPunct="1"/>
              <a:t>9</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B17D4C-435A-4CA0-948A-011E882DC8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A79A30F-4EAF-4CD0-9B6E-20F848042F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5673E4F5-1FEB-467A-8D7B-65751B8C1E07}"/>
              </a:ext>
            </a:extLst>
          </p:cNvPr>
          <p:cNvSpPr>
            <a:spLocks noGrp="1"/>
          </p:cNvSpPr>
          <p:nvPr>
            <p:ph type="dt" sz="half" idx="10"/>
          </p:nvPr>
        </p:nvSpPr>
        <p:spPr/>
        <p:txBody>
          <a:bodyPr/>
          <a:lstStyle/>
          <a:p>
            <a:fld id="{18D605B4-3B0B-4E77-9CCD-36BBC2AB05B1}" type="datetimeFigureOut">
              <a:rPr lang="en-US" smtClean="0"/>
              <a:t>6/12/2020</a:t>
            </a:fld>
            <a:endParaRPr lang="en-US"/>
          </a:p>
        </p:txBody>
      </p:sp>
      <p:sp>
        <p:nvSpPr>
          <p:cNvPr id="5" name="Footer Placeholder 4">
            <a:extLst>
              <a:ext uri="{FF2B5EF4-FFF2-40B4-BE49-F238E27FC236}">
                <a16:creationId xmlns="" xmlns:a16="http://schemas.microsoft.com/office/drawing/2014/main" id="{C33DF57E-8CDF-439D-BFAC-80F101A21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BB9D66D-FA51-4D96-93E4-5F147A601551}"/>
              </a:ext>
            </a:extLst>
          </p:cNvPr>
          <p:cNvSpPr>
            <a:spLocks noGrp="1"/>
          </p:cNvSpPr>
          <p:nvPr>
            <p:ph type="sldNum" sz="quarter" idx="12"/>
          </p:nvPr>
        </p:nvSpPr>
        <p:spPr/>
        <p:txBody>
          <a:bodyPr/>
          <a:lstStyle/>
          <a:p>
            <a:fld id="{808CE9D7-03A8-41DA-8E12-E00ADE292204}" type="slidenum">
              <a:rPr lang="en-US" smtClean="0"/>
              <a:t>‹#›</a:t>
            </a:fld>
            <a:endParaRPr lang="en-US"/>
          </a:p>
        </p:txBody>
      </p:sp>
    </p:spTree>
    <p:extLst>
      <p:ext uri="{BB962C8B-B14F-4D97-AF65-F5344CB8AC3E}">
        <p14:creationId xmlns:p14="http://schemas.microsoft.com/office/powerpoint/2010/main" val="22037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4E2DA-8B79-4768-9554-6496CFA47A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4789BB6E-BDF7-40C7-8427-9DA01BB254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BFD8972-09AC-4DA5-BADA-4BCC57E7BCF1}"/>
              </a:ext>
            </a:extLst>
          </p:cNvPr>
          <p:cNvSpPr>
            <a:spLocks noGrp="1"/>
          </p:cNvSpPr>
          <p:nvPr>
            <p:ph type="dt" sz="half" idx="10"/>
          </p:nvPr>
        </p:nvSpPr>
        <p:spPr/>
        <p:txBody>
          <a:bodyPr/>
          <a:lstStyle/>
          <a:p>
            <a:fld id="{18D605B4-3B0B-4E77-9CCD-36BBC2AB05B1}" type="datetimeFigureOut">
              <a:rPr lang="en-US" smtClean="0"/>
              <a:t>6/12/2020</a:t>
            </a:fld>
            <a:endParaRPr lang="en-US"/>
          </a:p>
        </p:txBody>
      </p:sp>
      <p:sp>
        <p:nvSpPr>
          <p:cNvPr id="5" name="Footer Placeholder 4">
            <a:extLst>
              <a:ext uri="{FF2B5EF4-FFF2-40B4-BE49-F238E27FC236}">
                <a16:creationId xmlns="" xmlns:a16="http://schemas.microsoft.com/office/drawing/2014/main" id="{A6D4894F-CA40-44B0-930F-8F48C0CFA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F2F3368-F485-4D8F-868F-BE240CC8CD3F}"/>
              </a:ext>
            </a:extLst>
          </p:cNvPr>
          <p:cNvSpPr>
            <a:spLocks noGrp="1"/>
          </p:cNvSpPr>
          <p:nvPr>
            <p:ph type="sldNum" sz="quarter" idx="12"/>
          </p:nvPr>
        </p:nvSpPr>
        <p:spPr/>
        <p:txBody>
          <a:bodyPr/>
          <a:lstStyle/>
          <a:p>
            <a:fld id="{808CE9D7-03A8-41DA-8E12-E00ADE292204}" type="slidenum">
              <a:rPr lang="en-US" smtClean="0"/>
              <a:t>‹#›</a:t>
            </a:fld>
            <a:endParaRPr lang="en-US"/>
          </a:p>
        </p:txBody>
      </p:sp>
    </p:spTree>
    <p:extLst>
      <p:ext uri="{BB962C8B-B14F-4D97-AF65-F5344CB8AC3E}">
        <p14:creationId xmlns:p14="http://schemas.microsoft.com/office/powerpoint/2010/main" val="390012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03D9AC-D1B7-4F01-9259-AAF428811B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84FBEF6-DC5C-4859-8280-58632F784D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6B59E6B-E5DA-4DDF-863E-D9C56EE787B8}"/>
              </a:ext>
            </a:extLst>
          </p:cNvPr>
          <p:cNvSpPr>
            <a:spLocks noGrp="1"/>
          </p:cNvSpPr>
          <p:nvPr>
            <p:ph type="dt" sz="half" idx="10"/>
          </p:nvPr>
        </p:nvSpPr>
        <p:spPr/>
        <p:txBody>
          <a:bodyPr/>
          <a:lstStyle/>
          <a:p>
            <a:fld id="{18D605B4-3B0B-4E77-9CCD-36BBC2AB05B1}" type="datetimeFigureOut">
              <a:rPr lang="en-US" smtClean="0"/>
              <a:t>6/12/2020</a:t>
            </a:fld>
            <a:endParaRPr lang="en-US"/>
          </a:p>
        </p:txBody>
      </p:sp>
      <p:sp>
        <p:nvSpPr>
          <p:cNvPr id="5" name="Footer Placeholder 4">
            <a:extLst>
              <a:ext uri="{FF2B5EF4-FFF2-40B4-BE49-F238E27FC236}">
                <a16:creationId xmlns="" xmlns:a16="http://schemas.microsoft.com/office/drawing/2014/main" id="{A4CFE5B3-BA3A-494A-A304-F81E4370B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42D9114-C23C-435E-A8B7-AD59C44D0342}"/>
              </a:ext>
            </a:extLst>
          </p:cNvPr>
          <p:cNvSpPr>
            <a:spLocks noGrp="1"/>
          </p:cNvSpPr>
          <p:nvPr>
            <p:ph type="sldNum" sz="quarter" idx="12"/>
          </p:nvPr>
        </p:nvSpPr>
        <p:spPr/>
        <p:txBody>
          <a:bodyPr/>
          <a:lstStyle/>
          <a:p>
            <a:fld id="{808CE9D7-03A8-41DA-8E12-E00ADE292204}" type="slidenum">
              <a:rPr lang="en-US" smtClean="0"/>
              <a:t>‹#›</a:t>
            </a:fld>
            <a:endParaRPr lang="en-US"/>
          </a:p>
        </p:txBody>
      </p:sp>
    </p:spTree>
    <p:extLst>
      <p:ext uri="{BB962C8B-B14F-4D97-AF65-F5344CB8AC3E}">
        <p14:creationId xmlns:p14="http://schemas.microsoft.com/office/powerpoint/2010/main" val="2701129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439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954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2158BA-141E-4964-97AA-B4A90FD76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629EE18-DB12-4820-A82A-3BDC16B9B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64BC343-BED6-4401-B329-F16347CD3358}"/>
              </a:ext>
            </a:extLst>
          </p:cNvPr>
          <p:cNvSpPr>
            <a:spLocks noGrp="1"/>
          </p:cNvSpPr>
          <p:nvPr>
            <p:ph type="dt" sz="half" idx="10"/>
          </p:nvPr>
        </p:nvSpPr>
        <p:spPr/>
        <p:txBody>
          <a:bodyPr/>
          <a:lstStyle/>
          <a:p>
            <a:fld id="{18D605B4-3B0B-4E77-9CCD-36BBC2AB05B1}" type="datetimeFigureOut">
              <a:rPr lang="en-US" smtClean="0"/>
              <a:t>6/12/2020</a:t>
            </a:fld>
            <a:endParaRPr lang="en-US"/>
          </a:p>
        </p:txBody>
      </p:sp>
      <p:sp>
        <p:nvSpPr>
          <p:cNvPr id="5" name="Footer Placeholder 4">
            <a:extLst>
              <a:ext uri="{FF2B5EF4-FFF2-40B4-BE49-F238E27FC236}">
                <a16:creationId xmlns="" xmlns:a16="http://schemas.microsoft.com/office/drawing/2014/main" id="{EE2333F5-80E2-47B2-B24C-9C6923187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85F5E16-BAC3-4739-8B5B-C553531102E9}"/>
              </a:ext>
            </a:extLst>
          </p:cNvPr>
          <p:cNvSpPr>
            <a:spLocks noGrp="1"/>
          </p:cNvSpPr>
          <p:nvPr>
            <p:ph type="sldNum" sz="quarter" idx="12"/>
          </p:nvPr>
        </p:nvSpPr>
        <p:spPr/>
        <p:txBody>
          <a:bodyPr/>
          <a:lstStyle/>
          <a:p>
            <a:fld id="{808CE9D7-03A8-41DA-8E12-E00ADE292204}" type="slidenum">
              <a:rPr lang="en-US" smtClean="0"/>
              <a:t>‹#›</a:t>
            </a:fld>
            <a:endParaRPr lang="en-US"/>
          </a:p>
        </p:txBody>
      </p:sp>
    </p:spTree>
    <p:extLst>
      <p:ext uri="{BB962C8B-B14F-4D97-AF65-F5344CB8AC3E}">
        <p14:creationId xmlns:p14="http://schemas.microsoft.com/office/powerpoint/2010/main" val="48947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835E08-8E6F-463A-A363-A98A33FD3B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D6CB458-C49E-4355-AA1A-2559C5A92C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43260C7-7F45-42E9-A099-526927C29885}"/>
              </a:ext>
            </a:extLst>
          </p:cNvPr>
          <p:cNvSpPr>
            <a:spLocks noGrp="1"/>
          </p:cNvSpPr>
          <p:nvPr>
            <p:ph type="dt" sz="half" idx="10"/>
          </p:nvPr>
        </p:nvSpPr>
        <p:spPr/>
        <p:txBody>
          <a:bodyPr/>
          <a:lstStyle/>
          <a:p>
            <a:fld id="{18D605B4-3B0B-4E77-9CCD-36BBC2AB05B1}" type="datetimeFigureOut">
              <a:rPr lang="en-US" smtClean="0"/>
              <a:t>6/12/2020</a:t>
            </a:fld>
            <a:endParaRPr lang="en-US"/>
          </a:p>
        </p:txBody>
      </p:sp>
      <p:sp>
        <p:nvSpPr>
          <p:cNvPr id="5" name="Footer Placeholder 4">
            <a:extLst>
              <a:ext uri="{FF2B5EF4-FFF2-40B4-BE49-F238E27FC236}">
                <a16:creationId xmlns="" xmlns:a16="http://schemas.microsoft.com/office/drawing/2014/main" id="{E1E3758B-CA2B-4DF1-9EEA-B28F27BF2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5B9F6F1-1F81-48C8-A627-7BAEFDCF80B9}"/>
              </a:ext>
            </a:extLst>
          </p:cNvPr>
          <p:cNvSpPr>
            <a:spLocks noGrp="1"/>
          </p:cNvSpPr>
          <p:nvPr>
            <p:ph type="sldNum" sz="quarter" idx="12"/>
          </p:nvPr>
        </p:nvSpPr>
        <p:spPr/>
        <p:txBody>
          <a:bodyPr/>
          <a:lstStyle/>
          <a:p>
            <a:fld id="{808CE9D7-03A8-41DA-8E12-E00ADE292204}" type="slidenum">
              <a:rPr lang="en-US" smtClean="0"/>
              <a:t>‹#›</a:t>
            </a:fld>
            <a:endParaRPr lang="en-US"/>
          </a:p>
        </p:txBody>
      </p:sp>
    </p:spTree>
    <p:extLst>
      <p:ext uri="{BB962C8B-B14F-4D97-AF65-F5344CB8AC3E}">
        <p14:creationId xmlns:p14="http://schemas.microsoft.com/office/powerpoint/2010/main" val="395670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9B5610-CA00-4824-A95A-522BB42F48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5DE67C0-1B4E-4516-AC4B-6A3DE59F39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4A5BFD3-7BDD-4A27-A02C-B56799ED95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E282656-765B-485F-B223-8F7A5C72BA50}"/>
              </a:ext>
            </a:extLst>
          </p:cNvPr>
          <p:cNvSpPr>
            <a:spLocks noGrp="1"/>
          </p:cNvSpPr>
          <p:nvPr>
            <p:ph type="dt" sz="half" idx="10"/>
          </p:nvPr>
        </p:nvSpPr>
        <p:spPr/>
        <p:txBody>
          <a:bodyPr/>
          <a:lstStyle/>
          <a:p>
            <a:fld id="{18D605B4-3B0B-4E77-9CCD-36BBC2AB05B1}" type="datetimeFigureOut">
              <a:rPr lang="en-US" smtClean="0"/>
              <a:t>6/12/2020</a:t>
            </a:fld>
            <a:endParaRPr lang="en-US"/>
          </a:p>
        </p:txBody>
      </p:sp>
      <p:sp>
        <p:nvSpPr>
          <p:cNvPr id="6" name="Footer Placeholder 5">
            <a:extLst>
              <a:ext uri="{FF2B5EF4-FFF2-40B4-BE49-F238E27FC236}">
                <a16:creationId xmlns="" xmlns:a16="http://schemas.microsoft.com/office/drawing/2014/main" id="{D9C93C13-B778-4B85-B1AB-8CEDE9DFB3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73F1493-67C7-4E6E-B1F6-D9004E6C8DB4}"/>
              </a:ext>
            </a:extLst>
          </p:cNvPr>
          <p:cNvSpPr>
            <a:spLocks noGrp="1"/>
          </p:cNvSpPr>
          <p:nvPr>
            <p:ph type="sldNum" sz="quarter" idx="12"/>
          </p:nvPr>
        </p:nvSpPr>
        <p:spPr/>
        <p:txBody>
          <a:bodyPr/>
          <a:lstStyle/>
          <a:p>
            <a:fld id="{808CE9D7-03A8-41DA-8E12-E00ADE292204}" type="slidenum">
              <a:rPr lang="en-US" smtClean="0"/>
              <a:t>‹#›</a:t>
            </a:fld>
            <a:endParaRPr lang="en-US"/>
          </a:p>
        </p:txBody>
      </p:sp>
    </p:spTree>
    <p:extLst>
      <p:ext uri="{BB962C8B-B14F-4D97-AF65-F5344CB8AC3E}">
        <p14:creationId xmlns:p14="http://schemas.microsoft.com/office/powerpoint/2010/main" val="339258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5E82EA-8FA4-4B01-9397-9298810FF7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FC565E9-6BA6-44FC-BFFB-0CDF5D2AC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EE2A0DC-C12C-4AC1-B54C-30274FDF17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7407CB4-DCD8-4C2C-A8D8-EEDF31CDF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E1898E5-0996-4FF9-8854-2C658888C9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C6586DC-D80F-4530-A0AD-680CB2C9B9AD}"/>
              </a:ext>
            </a:extLst>
          </p:cNvPr>
          <p:cNvSpPr>
            <a:spLocks noGrp="1"/>
          </p:cNvSpPr>
          <p:nvPr>
            <p:ph type="dt" sz="half" idx="10"/>
          </p:nvPr>
        </p:nvSpPr>
        <p:spPr/>
        <p:txBody>
          <a:bodyPr/>
          <a:lstStyle/>
          <a:p>
            <a:fld id="{18D605B4-3B0B-4E77-9CCD-36BBC2AB05B1}" type="datetimeFigureOut">
              <a:rPr lang="en-US" smtClean="0"/>
              <a:t>6/12/2020</a:t>
            </a:fld>
            <a:endParaRPr lang="en-US"/>
          </a:p>
        </p:txBody>
      </p:sp>
      <p:sp>
        <p:nvSpPr>
          <p:cNvPr id="8" name="Footer Placeholder 7">
            <a:extLst>
              <a:ext uri="{FF2B5EF4-FFF2-40B4-BE49-F238E27FC236}">
                <a16:creationId xmlns="" xmlns:a16="http://schemas.microsoft.com/office/drawing/2014/main" id="{128E6288-ED7A-4032-81AC-6DE09CED02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5E8F3D5-C25F-4F9B-B80E-39B7F1A22CDF}"/>
              </a:ext>
            </a:extLst>
          </p:cNvPr>
          <p:cNvSpPr>
            <a:spLocks noGrp="1"/>
          </p:cNvSpPr>
          <p:nvPr>
            <p:ph type="sldNum" sz="quarter" idx="12"/>
          </p:nvPr>
        </p:nvSpPr>
        <p:spPr/>
        <p:txBody>
          <a:bodyPr/>
          <a:lstStyle/>
          <a:p>
            <a:fld id="{808CE9D7-03A8-41DA-8E12-E00ADE292204}" type="slidenum">
              <a:rPr lang="en-US" smtClean="0"/>
              <a:t>‹#›</a:t>
            </a:fld>
            <a:endParaRPr lang="en-US"/>
          </a:p>
        </p:txBody>
      </p:sp>
    </p:spTree>
    <p:extLst>
      <p:ext uri="{BB962C8B-B14F-4D97-AF65-F5344CB8AC3E}">
        <p14:creationId xmlns:p14="http://schemas.microsoft.com/office/powerpoint/2010/main" val="225418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A89A47-A9E7-469D-82C4-A8D8EF9672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A8A7C6C-D570-443C-9693-779A26075C50}"/>
              </a:ext>
            </a:extLst>
          </p:cNvPr>
          <p:cNvSpPr>
            <a:spLocks noGrp="1"/>
          </p:cNvSpPr>
          <p:nvPr>
            <p:ph type="dt" sz="half" idx="10"/>
          </p:nvPr>
        </p:nvSpPr>
        <p:spPr/>
        <p:txBody>
          <a:bodyPr/>
          <a:lstStyle/>
          <a:p>
            <a:fld id="{18D605B4-3B0B-4E77-9CCD-36BBC2AB05B1}" type="datetimeFigureOut">
              <a:rPr lang="en-US" smtClean="0"/>
              <a:t>6/12/2020</a:t>
            </a:fld>
            <a:endParaRPr lang="en-US"/>
          </a:p>
        </p:txBody>
      </p:sp>
      <p:sp>
        <p:nvSpPr>
          <p:cNvPr id="4" name="Footer Placeholder 3">
            <a:extLst>
              <a:ext uri="{FF2B5EF4-FFF2-40B4-BE49-F238E27FC236}">
                <a16:creationId xmlns="" xmlns:a16="http://schemas.microsoft.com/office/drawing/2014/main" id="{8BB063B7-93B8-458D-AB8B-C9223AF5B2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572AB69-EA89-4DAD-96E0-FC2ECAEB2A1B}"/>
              </a:ext>
            </a:extLst>
          </p:cNvPr>
          <p:cNvSpPr>
            <a:spLocks noGrp="1"/>
          </p:cNvSpPr>
          <p:nvPr>
            <p:ph type="sldNum" sz="quarter" idx="12"/>
          </p:nvPr>
        </p:nvSpPr>
        <p:spPr/>
        <p:txBody>
          <a:bodyPr/>
          <a:lstStyle/>
          <a:p>
            <a:fld id="{808CE9D7-03A8-41DA-8E12-E00ADE292204}" type="slidenum">
              <a:rPr lang="en-US" smtClean="0"/>
              <a:t>‹#›</a:t>
            </a:fld>
            <a:endParaRPr lang="en-US"/>
          </a:p>
        </p:txBody>
      </p:sp>
    </p:spTree>
    <p:extLst>
      <p:ext uri="{BB962C8B-B14F-4D97-AF65-F5344CB8AC3E}">
        <p14:creationId xmlns:p14="http://schemas.microsoft.com/office/powerpoint/2010/main" val="19329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7187A8A-C83A-4875-86E7-8D58CAD69B06}"/>
              </a:ext>
            </a:extLst>
          </p:cNvPr>
          <p:cNvSpPr>
            <a:spLocks noGrp="1"/>
          </p:cNvSpPr>
          <p:nvPr>
            <p:ph type="dt" sz="half" idx="10"/>
          </p:nvPr>
        </p:nvSpPr>
        <p:spPr/>
        <p:txBody>
          <a:bodyPr/>
          <a:lstStyle/>
          <a:p>
            <a:fld id="{18D605B4-3B0B-4E77-9CCD-36BBC2AB05B1}" type="datetimeFigureOut">
              <a:rPr lang="en-US" smtClean="0"/>
              <a:t>6/12/2020</a:t>
            </a:fld>
            <a:endParaRPr lang="en-US"/>
          </a:p>
        </p:txBody>
      </p:sp>
      <p:sp>
        <p:nvSpPr>
          <p:cNvPr id="3" name="Footer Placeholder 2">
            <a:extLst>
              <a:ext uri="{FF2B5EF4-FFF2-40B4-BE49-F238E27FC236}">
                <a16:creationId xmlns="" xmlns:a16="http://schemas.microsoft.com/office/drawing/2014/main" id="{F40A4C40-1C61-4CD1-B9EB-3C1EAFBAA7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F66EA3A-D635-4A73-8F48-B1ED30FAC305}"/>
              </a:ext>
            </a:extLst>
          </p:cNvPr>
          <p:cNvSpPr>
            <a:spLocks noGrp="1"/>
          </p:cNvSpPr>
          <p:nvPr>
            <p:ph type="sldNum" sz="quarter" idx="12"/>
          </p:nvPr>
        </p:nvSpPr>
        <p:spPr/>
        <p:txBody>
          <a:bodyPr/>
          <a:lstStyle/>
          <a:p>
            <a:fld id="{808CE9D7-03A8-41DA-8E12-E00ADE292204}" type="slidenum">
              <a:rPr lang="en-US" smtClean="0"/>
              <a:t>‹#›</a:t>
            </a:fld>
            <a:endParaRPr lang="en-US"/>
          </a:p>
        </p:txBody>
      </p:sp>
    </p:spTree>
    <p:extLst>
      <p:ext uri="{BB962C8B-B14F-4D97-AF65-F5344CB8AC3E}">
        <p14:creationId xmlns:p14="http://schemas.microsoft.com/office/powerpoint/2010/main" val="238003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08C9F-BF95-48B4-BB38-139FCA2D7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8E608A7-F883-42EF-A443-6151F8BE35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95E1A33-E842-4111-8829-BD1A272F2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C10888-8133-4C80-AF2B-8701A5AC490C}"/>
              </a:ext>
            </a:extLst>
          </p:cNvPr>
          <p:cNvSpPr>
            <a:spLocks noGrp="1"/>
          </p:cNvSpPr>
          <p:nvPr>
            <p:ph type="dt" sz="half" idx="10"/>
          </p:nvPr>
        </p:nvSpPr>
        <p:spPr/>
        <p:txBody>
          <a:bodyPr/>
          <a:lstStyle/>
          <a:p>
            <a:fld id="{18D605B4-3B0B-4E77-9CCD-36BBC2AB05B1}" type="datetimeFigureOut">
              <a:rPr lang="en-US" smtClean="0"/>
              <a:t>6/12/2020</a:t>
            </a:fld>
            <a:endParaRPr lang="en-US"/>
          </a:p>
        </p:txBody>
      </p:sp>
      <p:sp>
        <p:nvSpPr>
          <p:cNvPr id="6" name="Footer Placeholder 5">
            <a:extLst>
              <a:ext uri="{FF2B5EF4-FFF2-40B4-BE49-F238E27FC236}">
                <a16:creationId xmlns="" xmlns:a16="http://schemas.microsoft.com/office/drawing/2014/main" id="{D75D4AD5-753B-4A14-B542-9AB4379F7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7F631F5-A286-4B91-A51B-ED3DA88B9255}"/>
              </a:ext>
            </a:extLst>
          </p:cNvPr>
          <p:cNvSpPr>
            <a:spLocks noGrp="1"/>
          </p:cNvSpPr>
          <p:nvPr>
            <p:ph type="sldNum" sz="quarter" idx="12"/>
          </p:nvPr>
        </p:nvSpPr>
        <p:spPr/>
        <p:txBody>
          <a:bodyPr/>
          <a:lstStyle/>
          <a:p>
            <a:fld id="{808CE9D7-03A8-41DA-8E12-E00ADE292204}" type="slidenum">
              <a:rPr lang="en-US" smtClean="0"/>
              <a:t>‹#›</a:t>
            </a:fld>
            <a:endParaRPr lang="en-US"/>
          </a:p>
        </p:txBody>
      </p:sp>
    </p:spTree>
    <p:extLst>
      <p:ext uri="{BB962C8B-B14F-4D97-AF65-F5344CB8AC3E}">
        <p14:creationId xmlns:p14="http://schemas.microsoft.com/office/powerpoint/2010/main" val="34622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468CB7-E892-4165-81B0-10B9DD223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8D1B4AF-824A-4B34-8A9A-1B90ECB25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E1B81DE-6BCE-4C9F-8F0A-DBCB3C964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4D1A842-98C0-42BC-BB65-104A17ACE24D}"/>
              </a:ext>
            </a:extLst>
          </p:cNvPr>
          <p:cNvSpPr>
            <a:spLocks noGrp="1"/>
          </p:cNvSpPr>
          <p:nvPr>
            <p:ph type="dt" sz="half" idx="10"/>
          </p:nvPr>
        </p:nvSpPr>
        <p:spPr/>
        <p:txBody>
          <a:bodyPr/>
          <a:lstStyle/>
          <a:p>
            <a:fld id="{18D605B4-3B0B-4E77-9CCD-36BBC2AB05B1}" type="datetimeFigureOut">
              <a:rPr lang="en-US" smtClean="0"/>
              <a:t>6/12/2020</a:t>
            </a:fld>
            <a:endParaRPr lang="en-US"/>
          </a:p>
        </p:txBody>
      </p:sp>
      <p:sp>
        <p:nvSpPr>
          <p:cNvPr id="6" name="Footer Placeholder 5">
            <a:extLst>
              <a:ext uri="{FF2B5EF4-FFF2-40B4-BE49-F238E27FC236}">
                <a16:creationId xmlns="" xmlns:a16="http://schemas.microsoft.com/office/drawing/2014/main" id="{620D2B1C-9FAD-4CBE-9B0A-3DADBAC84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E02BD64-65EF-46A1-97C1-8BD74D26D137}"/>
              </a:ext>
            </a:extLst>
          </p:cNvPr>
          <p:cNvSpPr>
            <a:spLocks noGrp="1"/>
          </p:cNvSpPr>
          <p:nvPr>
            <p:ph type="sldNum" sz="quarter" idx="12"/>
          </p:nvPr>
        </p:nvSpPr>
        <p:spPr/>
        <p:txBody>
          <a:bodyPr/>
          <a:lstStyle/>
          <a:p>
            <a:fld id="{808CE9D7-03A8-41DA-8E12-E00ADE292204}" type="slidenum">
              <a:rPr lang="en-US" smtClean="0"/>
              <a:t>‹#›</a:t>
            </a:fld>
            <a:endParaRPr lang="en-US"/>
          </a:p>
        </p:txBody>
      </p:sp>
    </p:spTree>
    <p:extLst>
      <p:ext uri="{BB962C8B-B14F-4D97-AF65-F5344CB8AC3E}">
        <p14:creationId xmlns:p14="http://schemas.microsoft.com/office/powerpoint/2010/main" val="361151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E43B3DF-30DB-40B1-871E-8D05C6A5F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AF15E48-7A12-45A8-BADA-6777DFFCDE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DDFFE10-C220-4136-BB63-D857E13870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605B4-3B0B-4E77-9CCD-36BBC2AB05B1}" type="datetimeFigureOut">
              <a:rPr lang="en-US" smtClean="0"/>
              <a:t>6/12/2020</a:t>
            </a:fld>
            <a:endParaRPr lang="en-US"/>
          </a:p>
        </p:txBody>
      </p:sp>
      <p:sp>
        <p:nvSpPr>
          <p:cNvPr id="5" name="Footer Placeholder 4">
            <a:extLst>
              <a:ext uri="{FF2B5EF4-FFF2-40B4-BE49-F238E27FC236}">
                <a16:creationId xmlns="" xmlns:a16="http://schemas.microsoft.com/office/drawing/2014/main" id="{F8A47AE7-F28C-4B88-9556-A95071D68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30EBEC4-FA1E-412C-86CB-6F69201F6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CE9D7-03A8-41DA-8E12-E00ADE292204}" type="slidenum">
              <a:rPr lang="en-US" smtClean="0"/>
              <a:t>‹#›</a:t>
            </a:fld>
            <a:endParaRPr lang="en-US"/>
          </a:p>
        </p:txBody>
      </p:sp>
    </p:spTree>
    <p:extLst>
      <p:ext uri="{BB962C8B-B14F-4D97-AF65-F5344CB8AC3E}">
        <p14:creationId xmlns:p14="http://schemas.microsoft.com/office/powerpoint/2010/main" val="24024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gif"/><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0.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eg"/><Relationship Id="rId1" Type="http://schemas.openxmlformats.org/officeDocument/2006/relationships/slideLayout" Target="../slideLayouts/slideLayout6.xml"/><Relationship Id="rId5" Type="http://schemas.openxmlformats.org/officeDocument/2006/relationships/image" Target="../media/image67.jpeg"/><Relationship Id="rId4" Type="http://schemas.openxmlformats.org/officeDocument/2006/relationships/image" Target="../media/image66.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0.png"/><Relationship Id="rId5" Type="http://schemas.openxmlformats.org/officeDocument/2006/relationships/image" Target="../media/image68.wmf"/><Relationship Id="rId4"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73.jpeg"/><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74.jpeg"/><Relationship Id="rId5" Type="http://schemas.openxmlformats.org/officeDocument/2006/relationships/image" Target="../media/image71.wmf"/><Relationship Id="rId4" Type="http://schemas.openxmlformats.org/officeDocument/2006/relationships/oleObject" Target="../embeddings/oleObject7.bin"/><Relationship Id="rId9" Type="http://schemas.openxmlformats.org/officeDocument/2006/relationships/image" Target="../media/image75.jpeg"/></Relationships>
</file>

<file path=ppt/slides/_rels/slide43.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7.jpeg"/><Relationship Id="rId7"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78.wmf"/><Relationship Id="rId5" Type="http://schemas.openxmlformats.org/officeDocument/2006/relationships/image" Target="../media/image76.wmf"/><Relationship Id="rId4" Type="http://schemas.openxmlformats.org/officeDocument/2006/relationships/oleObject" Target="../embeddings/oleObject9.bin"/><Relationship Id="rId9" Type="http://schemas.openxmlformats.org/officeDocument/2006/relationships/image" Target="../media/image8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image" Target="../media/image8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image" Target="../media/image8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jpe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95.jpeg"/><Relationship Id="rId7" Type="http://schemas.openxmlformats.org/officeDocument/2006/relationships/image" Target="../media/image92.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11.bin"/><Relationship Id="rId11" Type="http://schemas.openxmlformats.org/officeDocument/2006/relationships/image" Target="../media/image94.wmf"/><Relationship Id="rId5" Type="http://schemas.openxmlformats.org/officeDocument/2006/relationships/image" Target="../media/image91.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93.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98.jpeg"/><Relationship Id="rId7"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100.jpeg"/><Relationship Id="rId4" Type="http://schemas.openxmlformats.org/officeDocument/2006/relationships/image" Target="../media/image99.jpeg"/><Relationship Id="rId9" Type="http://schemas.openxmlformats.org/officeDocument/2006/relationships/image" Target="../media/image97.wmf"/></Relationships>
</file>

<file path=ppt/slides/_rels/slide5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103.png"/><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5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10.png"/><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113.png"/><Relationship Id="rId5" Type="http://schemas.openxmlformats.org/officeDocument/2006/relationships/image" Target="../media/image112.png"/><Relationship Id="rId10" Type="http://schemas.openxmlformats.org/officeDocument/2006/relationships/image" Target="../media/image109.wmf"/><Relationship Id="rId4" Type="http://schemas.openxmlformats.org/officeDocument/2006/relationships/image" Target="../media/image111.png"/><Relationship Id="rId9" Type="http://schemas.openxmlformats.org/officeDocument/2006/relationships/oleObject" Target="../embeddings/oleObject1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1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3">
            <a:extLst>
              <a:ext uri="{FF2B5EF4-FFF2-40B4-BE49-F238E27FC236}">
                <a16:creationId xmlns="" xmlns:a16="http://schemas.microsoft.com/office/drawing/2014/main" id="{82A7FD94-95DE-4A2A-BE83-C04EB262C82B}"/>
              </a:ext>
            </a:extLst>
          </p:cNvPr>
          <p:cNvSpPr>
            <a:spLocks noChangeArrowheads="1"/>
          </p:cNvSpPr>
          <p:nvPr/>
        </p:nvSpPr>
        <p:spPr bwMode="auto">
          <a:xfrm>
            <a:off x="2819400" y="3886200"/>
            <a:ext cx="44958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r>
              <a:rPr lang="en-US" altLang="en-US" sz="1800" u="sng">
                <a:solidFill>
                  <a:schemeClr val="hlink"/>
                </a:solidFill>
              </a:rPr>
              <a:t>Text book:</a:t>
            </a:r>
            <a:r>
              <a:rPr lang="en-US" altLang="en-US" sz="1800">
                <a:solidFill>
                  <a:schemeClr val="hlink"/>
                </a:solidFill>
              </a:rPr>
              <a:t> </a:t>
            </a:r>
          </a:p>
          <a:p>
            <a:pPr eaLnBrk="1" hangingPunct="1">
              <a:spcBef>
                <a:spcPct val="20000"/>
              </a:spcBef>
              <a:buFont typeface="Wingdings" panose="05000000000000000000" pitchFamily="2" charset="2"/>
              <a:buNone/>
            </a:pPr>
            <a:r>
              <a:rPr lang="en-US" altLang="en-US" sz="1800"/>
              <a:t>Sedra and Smith, </a:t>
            </a:r>
            <a:r>
              <a:rPr lang="en-US" altLang="en-US" sz="2400"/>
              <a:t>“Microelectronic Circuits,” </a:t>
            </a:r>
            <a:r>
              <a:rPr lang="en-US" altLang="en-US">
                <a:solidFill>
                  <a:schemeClr val="hlink"/>
                </a:solidFill>
              </a:rPr>
              <a:t>6</a:t>
            </a:r>
            <a:r>
              <a:rPr lang="en-US" altLang="en-US" baseline="30000">
                <a:solidFill>
                  <a:schemeClr val="hlink"/>
                </a:solidFill>
              </a:rPr>
              <a:t>th</a:t>
            </a:r>
            <a:r>
              <a:rPr lang="en-US" altLang="en-US">
                <a:solidFill>
                  <a:schemeClr val="hlink"/>
                </a:solidFill>
              </a:rPr>
              <a:t> Edition.</a:t>
            </a:r>
          </a:p>
        </p:txBody>
      </p:sp>
      <p:sp>
        <p:nvSpPr>
          <p:cNvPr id="6" name="Rectangle 2">
            <a:extLst>
              <a:ext uri="{FF2B5EF4-FFF2-40B4-BE49-F238E27FC236}">
                <a16:creationId xmlns="" xmlns:a16="http://schemas.microsoft.com/office/drawing/2014/main" id="{1281C4BA-2D07-4749-8398-CE737B25DFB8}"/>
              </a:ext>
            </a:extLst>
          </p:cNvPr>
          <p:cNvSpPr>
            <a:spLocks noChangeArrowheads="1"/>
          </p:cNvSpPr>
          <p:nvPr/>
        </p:nvSpPr>
        <p:spPr bwMode="auto">
          <a:xfrm>
            <a:off x="3048000" y="1981200"/>
            <a:ext cx="6477000" cy="1752600"/>
          </a:xfrm>
          <a:prstGeom prst="rect">
            <a:avLst/>
          </a:prstGeom>
          <a:noFill/>
          <a:ln w="9525">
            <a:noFill/>
            <a:miter lim="800000"/>
            <a:headEnd/>
            <a:tailEnd/>
          </a:ln>
        </p:spPr>
        <p:txBody>
          <a:bodyPr/>
          <a:lstStyle/>
          <a:p>
            <a:pPr algn="ctr">
              <a:defRPr/>
            </a:pPr>
            <a:r>
              <a:rPr lang="en-US" sz="3200" u="sng" dirty="0">
                <a:solidFill>
                  <a:srgbClr val="FF0000"/>
                </a:solidFill>
                <a:cs typeface="Arial" pitchFamily="34" charset="0"/>
              </a:rPr>
              <a:t>Lecture # 8:</a:t>
            </a:r>
            <a:r>
              <a:rPr lang="en-US" sz="3200" dirty="0">
                <a:solidFill>
                  <a:srgbClr val="FF0000"/>
                </a:solidFill>
                <a:cs typeface="Arial" pitchFamily="34" charset="0"/>
              </a:rPr>
              <a:t> </a:t>
            </a:r>
            <a:r>
              <a:rPr lang="en-US" altLang="zh-CN" sz="3600" kern="0" dirty="0">
                <a:solidFill>
                  <a:srgbClr val="FF3300"/>
                </a:solidFill>
                <a:latin typeface="Times New Roman" pitchFamily="18" charset="0"/>
                <a:ea typeface="仿宋_GB2312" pitchFamily="49" charset="-122"/>
              </a:rPr>
              <a:t>Signal generators and waveform-shaping circuits </a:t>
            </a:r>
            <a:r>
              <a:rPr lang="en-US" sz="3200" dirty="0">
                <a:solidFill>
                  <a:srgbClr val="FF0000"/>
                </a:solidFill>
                <a:cs typeface="Arial" pitchFamily="34" charset="0"/>
              </a:rPr>
              <a:t/>
            </a:r>
            <a:br>
              <a:rPr lang="en-US" sz="3200" dirty="0">
                <a:solidFill>
                  <a:srgbClr val="FF0000"/>
                </a:solidFill>
                <a:cs typeface="Arial" pitchFamily="34" charset="0"/>
              </a:rPr>
            </a:br>
            <a:endParaRPr lang="en-US" sz="3200" dirty="0">
              <a:solidFill>
                <a:srgbClr val="FF0000"/>
              </a:solidFill>
              <a:cs typeface="Arial" pitchFamily="34" charset="0"/>
            </a:endParaRPr>
          </a:p>
        </p:txBody>
      </p:sp>
      <p:pic>
        <p:nvPicPr>
          <p:cNvPr id="1029" name="Picture 11" descr="email animation">
            <a:extLst>
              <a:ext uri="{FF2B5EF4-FFF2-40B4-BE49-F238E27FC236}">
                <a16:creationId xmlns="" xmlns:a16="http://schemas.microsoft.com/office/drawing/2014/main" id="{E3090AA6-60BE-49A4-BC51-DB8E3BB96FB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85976" y="5995988"/>
            <a:ext cx="4286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 xmlns:a16="http://schemas.microsoft.com/office/drawing/2014/main" id="{6B80D28D-7945-4DF5-A736-FF98FBC9DDE6}"/>
              </a:ext>
            </a:extLst>
          </p:cNvPr>
          <p:cNvSpPr txBox="1">
            <a:spLocks noChangeArrowheads="1"/>
          </p:cNvSpPr>
          <p:nvPr/>
        </p:nvSpPr>
        <p:spPr bwMode="auto">
          <a:xfrm>
            <a:off x="2774950" y="234951"/>
            <a:ext cx="64008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en-US" sz="2400">
                <a:cs typeface="Arial" panose="020B0604020202020204" pitchFamily="34" charset="0"/>
              </a:rPr>
              <a:t>International University</a:t>
            </a:r>
          </a:p>
          <a:p>
            <a:pPr algn="ctr" eaLnBrk="1" hangingPunct="1">
              <a:spcBef>
                <a:spcPct val="20000"/>
              </a:spcBef>
            </a:pPr>
            <a:r>
              <a:rPr lang="en-US" altLang="en-US" sz="2400">
                <a:cs typeface="Arial" panose="020B0604020202020204" pitchFamily="34" charset="0"/>
              </a:rPr>
              <a:t>School of Electrical Engineering</a:t>
            </a:r>
          </a:p>
        </p:txBody>
      </p:sp>
      <p:pic>
        <p:nvPicPr>
          <p:cNvPr id="1031" name="Picture 7" descr="LOGO small.jpg">
            <a:extLst>
              <a:ext uri="{FF2B5EF4-FFF2-40B4-BE49-F238E27FC236}">
                <a16:creationId xmlns="" xmlns:a16="http://schemas.microsoft.com/office/drawing/2014/main" id="{68574167-5FEC-48A1-A58C-1F4955F69DB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2239"/>
            <a:ext cx="1341438"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a:extLst>
              <a:ext uri="{FF2B5EF4-FFF2-40B4-BE49-F238E27FC236}">
                <a16:creationId xmlns="" xmlns:a16="http://schemas.microsoft.com/office/drawing/2014/main" id="{03A0A9E8-5504-4400-A001-6553FC5DF511}"/>
              </a:ext>
            </a:extLst>
          </p:cNvPr>
          <p:cNvSpPr txBox="1">
            <a:spLocks noChangeArrowheads="1"/>
          </p:cNvSpPr>
          <p:nvPr/>
        </p:nvSpPr>
        <p:spPr bwMode="auto">
          <a:xfrm>
            <a:off x="2667000" y="1447801"/>
            <a:ext cx="640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en-US" sz="2400">
                <a:solidFill>
                  <a:schemeClr val="tx2"/>
                </a:solidFill>
                <a:cs typeface="Arial" panose="020B0604020202020204" pitchFamily="34" charset="0"/>
              </a:rPr>
              <a:t>ANALOG ELECTRONICS</a:t>
            </a:r>
          </a:p>
        </p:txBody>
      </p:sp>
      <p:pic>
        <p:nvPicPr>
          <p:cNvPr id="1033" name="Picture 12" descr="tải xuống.jpg">
            <a:extLst>
              <a:ext uri="{FF2B5EF4-FFF2-40B4-BE49-F238E27FC236}">
                <a16:creationId xmlns="" xmlns:a16="http://schemas.microsoft.com/office/drawing/2014/main" id="{1107F4B2-E10A-45CB-A015-5C8BAD94972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3429000"/>
            <a:ext cx="22860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8" descr="chip">
            <a:extLst>
              <a:ext uri="{FF2B5EF4-FFF2-40B4-BE49-F238E27FC236}">
                <a16:creationId xmlns="" xmlns:a16="http://schemas.microsoft.com/office/drawing/2014/main" id="{71DD01B1-DB92-4C8E-88D9-A7627F2E0CA7}"/>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9220200" y="228600"/>
            <a:ext cx="11430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7">
            <a:extLst>
              <a:ext uri="{FF2B5EF4-FFF2-40B4-BE49-F238E27FC236}">
                <a16:creationId xmlns="" xmlns:a16="http://schemas.microsoft.com/office/drawing/2014/main" id="{6A563805-1590-40E1-9697-34A9E328E216}"/>
              </a:ext>
            </a:extLst>
          </p:cNvPr>
          <p:cNvSpPr txBox="1">
            <a:spLocks noChangeArrowheads="1"/>
          </p:cNvSpPr>
          <p:nvPr/>
        </p:nvSpPr>
        <p:spPr bwMode="auto">
          <a:xfrm>
            <a:off x="2819400" y="5105400"/>
            <a:ext cx="6858000" cy="369888"/>
          </a:xfrm>
          <a:prstGeom prst="rect">
            <a:avLst/>
          </a:prstGeom>
          <a:noFill/>
          <a:ln w="9525">
            <a:noFill/>
            <a:miter lim="800000"/>
            <a:headEnd/>
            <a:tailEnd/>
          </a:ln>
        </p:spPr>
        <p:txBody>
          <a:bodyPr>
            <a:spAutoFit/>
          </a:bodyPr>
          <a:lstStyle/>
          <a:p>
            <a:pPr>
              <a:spcBef>
                <a:spcPct val="50000"/>
              </a:spcBef>
              <a:defRPr/>
            </a:pPr>
            <a:r>
              <a:rPr lang="en-US" kern="0" dirty="0">
                <a:solidFill>
                  <a:srgbClr val="000099"/>
                </a:solidFill>
              </a:rPr>
              <a:t>Link:</a:t>
            </a:r>
            <a:r>
              <a:rPr lang="en-US" b="1" kern="0" dirty="0">
                <a:solidFill>
                  <a:srgbClr val="640902"/>
                </a:solidFill>
              </a:rPr>
              <a:t> </a:t>
            </a:r>
            <a:r>
              <a:rPr lang="en-US" b="1" kern="0" dirty="0">
                <a:solidFill>
                  <a:srgbClr val="000099"/>
                </a:solidFill>
              </a:rPr>
              <a:t>Blackboard</a:t>
            </a:r>
            <a:r>
              <a:rPr lang="en-US" b="1" kern="0" dirty="0">
                <a:solidFill>
                  <a:srgbClr val="640902"/>
                </a:solidFill>
              </a:rPr>
              <a:t> to download materials</a:t>
            </a:r>
            <a:r>
              <a:rPr lang="en-US" kern="0" dirty="0">
                <a:solidFill>
                  <a:sysClr val="windowText" lastClr="000000"/>
                </a:solidFill>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4EA4EE96-31E6-496E-8B98-8E48166E8967}"/>
              </a:ext>
            </a:extLst>
          </p:cNvPr>
          <p:cNvSpPr>
            <a:spLocks noGrp="1" noChangeArrowheads="1"/>
          </p:cNvSpPr>
          <p:nvPr>
            <p:ph type="title"/>
          </p:nvPr>
        </p:nvSpPr>
        <p:spPr bwMode="auto">
          <a:xfrm>
            <a:off x="1981201" y="274639"/>
            <a:ext cx="7427913" cy="113823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000"/>
              <a:t>A Popular Limiter Circuit for Amplitude Control </a:t>
            </a:r>
          </a:p>
        </p:txBody>
      </p:sp>
      <p:sp>
        <p:nvSpPr>
          <p:cNvPr id="12291" name="Text Box 8">
            <a:extLst>
              <a:ext uri="{FF2B5EF4-FFF2-40B4-BE49-F238E27FC236}">
                <a16:creationId xmlns="" xmlns:a16="http://schemas.microsoft.com/office/drawing/2014/main" id="{562E04D4-985A-473D-B1F6-5ED8C5241346}"/>
              </a:ext>
            </a:extLst>
          </p:cNvPr>
          <p:cNvSpPr txBox="1">
            <a:spLocks noChangeArrowheads="1"/>
          </p:cNvSpPr>
          <p:nvPr/>
        </p:nvSpPr>
        <p:spPr bwMode="auto">
          <a:xfrm>
            <a:off x="5519739" y="1341439"/>
            <a:ext cx="4725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a:t>When v</a:t>
            </a:r>
            <a:r>
              <a:rPr lang="en-US" altLang="zh-CN" baseline="-25000"/>
              <a:t>i</a:t>
            </a:r>
            <a:r>
              <a:rPr lang="en-US" altLang="zh-CN"/>
              <a:t> goes positive,D</a:t>
            </a:r>
            <a:r>
              <a:rPr lang="en-US" altLang="zh-CN" baseline="-25000"/>
              <a:t>1</a:t>
            </a:r>
            <a:r>
              <a:rPr lang="en-US" altLang="zh-CN"/>
              <a:t> is on, D</a:t>
            </a:r>
            <a:r>
              <a:rPr lang="en-US" altLang="zh-CN" baseline="-25000"/>
              <a:t>2</a:t>
            </a:r>
            <a:r>
              <a:rPr lang="en-US" altLang="zh-CN"/>
              <a:t> is off</a:t>
            </a:r>
          </a:p>
        </p:txBody>
      </p:sp>
      <p:sp>
        <p:nvSpPr>
          <p:cNvPr id="12292" name="Rectangle 6">
            <a:extLst>
              <a:ext uri="{FF2B5EF4-FFF2-40B4-BE49-F238E27FC236}">
                <a16:creationId xmlns="" xmlns:a16="http://schemas.microsoft.com/office/drawing/2014/main" id="{A4A94270-382C-4EDA-AB52-88F5F79F4F1B}"/>
              </a:ext>
            </a:extLst>
          </p:cNvPr>
          <p:cNvSpPr>
            <a:spLocks noChangeArrowheads="1"/>
          </p:cNvSpPr>
          <p:nvPr/>
        </p:nvSpPr>
        <p:spPr bwMode="auto">
          <a:xfrm>
            <a:off x="1827213" y="5613400"/>
            <a:ext cx="457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600">
                <a:solidFill>
                  <a:srgbClr val="0000FF"/>
                </a:solidFill>
              </a:rPr>
              <a:t>Figure 17.3 (a) A popular limiter circuit.</a:t>
            </a:r>
          </a:p>
        </p:txBody>
      </p:sp>
      <p:pic>
        <p:nvPicPr>
          <p:cNvPr id="12293" name="Picture 7">
            <a:extLst>
              <a:ext uri="{FF2B5EF4-FFF2-40B4-BE49-F238E27FC236}">
                <a16:creationId xmlns="" xmlns:a16="http://schemas.microsoft.com/office/drawing/2014/main" id="{CEFB5F4E-AA50-4D03-A55F-DEDF54470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038" y="2060575"/>
            <a:ext cx="32004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6">
            <a:extLst>
              <a:ext uri="{FF2B5EF4-FFF2-40B4-BE49-F238E27FC236}">
                <a16:creationId xmlns="" xmlns:a16="http://schemas.microsoft.com/office/drawing/2014/main" id="{87EBA4AB-FBA8-4466-9515-F62AE3BE52D0}"/>
              </a:ext>
            </a:extLst>
          </p:cNvPr>
          <p:cNvSpPr>
            <a:spLocks noChangeArrowheads="1"/>
          </p:cNvSpPr>
          <p:nvPr/>
        </p:nvSpPr>
        <p:spPr bwMode="auto">
          <a:xfrm>
            <a:off x="7680325" y="3141663"/>
            <a:ext cx="2762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a:t>the negative limiting level</a:t>
            </a:r>
          </a:p>
        </p:txBody>
      </p:sp>
      <p:sp>
        <p:nvSpPr>
          <p:cNvPr id="12295" name="Rectangle 7">
            <a:extLst>
              <a:ext uri="{FF2B5EF4-FFF2-40B4-BE49-F238E27FC236}">
                <a16:creationId xmlns="" xmlns:a16="http://schemas.microsoft.com/office/drawing/2014/main" id="{634F728B-37D4-4A3C-A047-1ED44338E0FE}"/>
              </a:ext>
            </a:extLst>
          </p:cNvPr>
          <p:cNvSpPr>
            <a:spLocks noChangeArrowheads="1"/>
          </p:cNvSpPr>
          <p:nvPr/>
        </p:nvSpPr>
        <p:spPr bwMode="auto">
          <a:xfrm>
            <a:off x="7751764" y="3716339"/>
            <a:ext cx="2916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a:t>the positive limiting level</a:t>
            </a:r>
          </a:p>
        </p:txBody>
      </p:sp>
      <p:pic>
        <p:nvPicPr>
          <p:cNvPr id="12296" name="Picture 9">
            <a:extLst>
              <a:ext uri="{FF2B5EF4-FFF2-40B4-BE49-F238E27FC236}">
                <a16:creationId xmlns="" xmlns:a16="http://schemas.microsoft.com/office/drawing/2014/main" id="{794488CE-A89D-40FB-B305-C5D311A20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63" y="1412876"/>
            <a:ext cx="350520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0">
            <a:extLst>
              <a:ext uri="{FF2B5EF4-FFF2-40B4-BE49-F238E27FC236}">
                <a16:creationId xmlns="" xmlns:a16="http://schemas.microsoft.com/office/drawing/2014/main" id="{3BC34ABB-92A0-4C08-8380-0065B4CD1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726" y="692151"/>
            <a:ext cx="38703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a:extLst>
              <a:ext uri="{FF2B5EF4-FFF2-40B4-BE49-F238E27FC236}">
                <a16:creationId xmlns="" xmlns:a16="http://schemas.microsoft.com/office/drawing/2014/main" id="{C19D8AB4-D5B1-4176-9784-A748BF0BAFAC}"/>
              </a:ext>
            </a:extLst>
          </p:cNvPr>
          <p:cNvSpPr>
            <a:spLocks noGrp="1" noChangeArrowheads="1"/>
          </p:cNvSpPr>
          <p:nvPr>
            <p:ph type="title"/>
          </p:nvPr>
        </p:nvSpPr>
        <p:spPr bwMode="auto">
          <a:xfrm>
            <a:off x="1524000" y="1"/>
            <a:ext cx="8172450" cy="620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2200"/>
              <a:t>A Popular Limiter Circuit for Amplitude Control </a:t>
            </a:r>
          </a:p>
        </p:txBody>
      </p:sp>
      <p:pic>
        <p:nvPicPr>
          <p:cNvPr id="13316" name="Picture 4" descr="sedr42021_1303b">
            <a:extLst>
              <a:ext uri="{FF2B5EF4-FFF2-40B4-BE49-F238E27FC236}">
                <a16:creationId xmlns="" xmlns:a16="http://schemas.microsoft.com/office/drawing/2014/main" id="{6AB0CA44-100F-4638-AFA6-C739DC0800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9" y="1125539"/>
            <a:ext cx="247967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sedr42021_1303c">
            <a:extLst>
              <a:ext uri="{FF2B5EF4-FFF2-40B4-BE49-F238E27FC236}">
                <a16:creationId xmlns="" xmlns:a16="http://schemas.microsoft.com/office/drawing/2014/main" id="{89C2A53D-2E71-49FC-9FF5-62177EC22C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239" y="1052513"/>
            <a:ext cx="2174875"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6">
            <a:extLst>
              <a:ext uri="{FF2B5EF4-FFF2-40B4-BE49-F238E27FC236}">
                <a16:creationId xmlns="" xmlns:a16="http://schemas.microsoft.com/office/drawing/2014/main" id="{44D40A28-1628-418C-903E-30560C62A213}"/>
              </a:ext>
            </a:extLst>
          </p:cNvPr>
          <p:cNvSpPr txBox="1">
            <a:spLocks noChangeArrowheads="1"/>
          </p:cNvSpPr>
          <p:nvPr/>
        </p:nvSpPr>
        <p:spPr bwMode="auto">
          <a:xfrm>
            <a:off x="1919288" y="5516563"/>
            <a:ext cx="7239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en-US" altLang="en-US" sz="1800">
                <a:latin typeface="Times New Roman" panose="02020603050405020304" pitchFamily="18" charset="0"/>
              </a:rPr>
              <a:t>Fig. 17.3 (b) Transfer characteristic of the limiter circuit; </a:t>
            </a:r>
          </a:p>
          <a:p>
            <a:pPr eaLnBrk="1" hangingPunct="1">
              <a:spcBef>
                <a:spcPct val="50000"/>
              </a:spcBef>
              <a:buFont typeface="Wingdings" panose="05000000000000000000" pitchFamily="2" charset="2"/>
              <a:buChar char="Ø"/>
            </a:pPr>
            <a:r>
              <a:rPr lang="en-US" altLang="en-US" sz="1800">
                <a:latin typeface="Times New Roman" panose="02020603050405020304" pitchFamily="18" charset="0"/>
              </a:rPr>
              <a:t>When </a:t>
            </a:r>
            <a:r>
              <a:rPr lang="en-US" altLang="en-US" sz="1800" i="1">
                <a:latin typeface="Times New Roman" panose="02020603050405020304" pitchFamily="18" charset="0"/>
              </a:rPr>
              <a:t>R</a:t>
            </a:r>
            <a:r>
              <a:rPr lang="en-US" altLang="en-US" sz="1800" i="1" baseline="-25000">
                <a:latin typeface="Times New Roman" panose="02020603050405020304" pitchFamily="18" charset="0"/>
              </a:rPr>
              <a:t>f</a:t>
            </a:r>
            <a:r>
              <a:rPr lang="en-US" altLang="en-US" sz="1800">
                <a:latin typeface="Times New Roman" panose="02020603050405020304" pitchFamily="18" charset="0"/>
              </a:rPr>
              <a:t> is removed, the limiter turns into a comparator with the characteristic shown </a:t>
            </a:r>
            <a:r>
              <a:rPr lang="en-US" altLang="en-US" sz="1600">
                <a:solidFill>
                  <a:srgbClr val="0000FF"/>
                </a:solidFill>
              </a:rPr>
              <a:t>Figure 17.3 (c)</a:t>
            </a:r>
            <a:r>
              <a:rPr lang="en-US" altLang="en-US" sz="1800">
                <a:latin typeface="Times New Roman" panose="02020603050405020304" pitchFamily="18" charset="0"/>
              </a:rPr>
              <a:t>.</a:t>
            </a:r>
          </a:p>
        </p:txBody>
      </p:sp>
      <p:graphicFrame>
        <p:nvGraphicFramePr>
          <p:cNvPr id="13319" name="Object 7">
            <a:extLst>
              <a:ext uri="{FF2B5EF4-FFF2-40B4-BE49-F238E27FC236}">
                <a16:creationId xmlns="" xmlns:a16="http://schemas.microsoft.com/office/drawing/2014/main" id="{5DC5EE33-430D-4C5A-9D49-18512DD7F56B}"/>
              </a:ext>
            </a:extLst>
          </p:cNvPr>
          <p:cNvGraphicFramePr>
            <a:graphicFrameLocks noGrp="1" noChangeAspect="1"/>
          </p:cNvGraphicFramePr>
          <p:nvPr>
            <p:ph idx="1"/>
          </p:nvPr>
        </p:nvGraphicFramePr>
        <p:xfrm>
          <a:off x="7319964" y="3500438"/>
          <a:ext cx="2555875" cy="1592262"/>
        </p:xfrm>
        <a:graphic>
          <a:graphicData uri="http://schemas.openxmlformats.org/presentationml/2006/ole">
            <mc:AlternateContent xmlns:mc="http://schemas.openxmlformats.org/markup-compatibility/2006">
              <mc:Choice xmlns:v="urn:schemas-microsoft-com:vml" Requires="v">
                <p:oleObj spid="_x0000_s4136" name="公式" r:id="rId6" imgW="1549400" imgH="965200" progId="Equation.3">
                  <p:embed/>
                </p:oleObj>
              </mc:Choice>
              <mc:Fallback>
                <p:oleObj name="公式" r:id="rId6" imgW="1549400" imgH="965200" progId="Equation.3">
                  <p:embed/>
                  <p:pic>
                    <p:nvPicPr>
                      <p:cNvPr id="13319" name="Object 7">
                        <a:extLst>
                          <a:ext uri="{FF2B5EF4-FFF2-40B4-BE49-F238E27FC236}">
                            <a16:creationId xmlns="" xmlns:a16="http://schemas.microsoft.com/office/drawing/2014/main" id="{5DC5EE33-430D-4C5A-9D49-18512DD7F56B}"/>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9964" y="3500438"/>
                        <a:ext cx="2555875"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0" name="Rectangle 6">
            <a:extLst>
              <a:ext uri="{FF2B5EF4-FFF2-40B4-BE49-F238E27FC236}">
                <a16:creationId xmlns="" xmlns:a16="http://schemas.microsoft.com/office/drawing/2014/main" id="{C76739F3-52B2-458E-A25A-F9B20DEE4BE9}"/>
              </a:ext>
            </a:extLst>
          </p:cNvPr>
          <p:cNvSpPr>
            <a:spLocks noChangeArrowheads="1"/>
          </p:cNvSpPr>
          <p:nvPr/>
        </p:nvSpPr>
        <p:spPr bwMode="auto">
          <a:xfrm>
            <a:off x="2001839" y="4772026"/>
            <a:ext cx="11382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400">
                <a:solidFill>
                  <a:srgbClr val="0000FF"/>
                </a:solidFill>
              </a:rPr>
              <a:t>Figure 17.3 </a:t>
            </a:r>
            <a:endParaRPr lang="en-US" altLang="en-US" sz="1400"/>
          </a:p>
        </p:txBody>
      </p:sp>
      <p:sp>
        <p:nvSpPr>
          <p:cNvPr id="13321" name="Rectangle 7">
            <a:extLst>
              <a:ext uri="{FF2B5EF4-FFF2-40B4-BE49-F238E27FC236}">
                <a16:creationId xmlns="" xmlns:a16="http://schemas.microsoft.com/office/drawing/2014/main" id="{22BFB1FC-B818-492F-983C-FC0D2E0B6F9B}"/>
              </a:ext>
            </a:extLst>
          </p:cNvPr>
          <p:cNvSpPr>
            <a:spLocks noChangeArrowheads="1"/>
          </p:cNvSpPr>
          <p:nvPr/>
        </p:nvSpPr>
        <p:spPr bwMode="auto">
          <a:xfrm>
            <a:off x="4886325" y="4686301"/>
            <a:ext cx="1138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400">
                <a:solidFill>
                  <a:srgbClr val="0000FF"/>
                </a:solidFill>
              </a:rPr>
              <a:t>Figure 17.3 </a:t>
            </a:r>
            <a:endParaRPr lang="en-US" altLang="en-US"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BAEB3F2B-5804-4AC9-99F3-298D4453E69F}"/>
              </a:ext>
            </a:extLst>
          </p:cNvPr>
          <p:cNvSpPr>
            <a:spLocks noGrp="1" noChangeArrowheads="1"/>
          </p:cNvSpPr>
          <p:nvPr>
            <p:ph type="title"/>
          </p:nvPr>
        </p:nvSpPr>
        <p:spPr bwMode="auto">
          <a:xfrm>
            <a:off x="2135188" y="115889"/>
            <a:ext cx="6858000" cy="11191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600"/>
              <a:t>Oscillator Circuits</a:t>
            </a:r>
            <a:r>
              <a:rPr lang="en-US" altLang="zh-CN" sz="3000"/>
              <a:t> </a:t>
            </a:r>
          </a:p>
        </p:txBody>
      </p:sp>
      <p:sp>
        <p:nvSpPr>
          <p:cNvPr id="14339" name="Rectangle 4">
            <a:extLst>
              <a:ext uri="{FF2B5EF4-FFF2-40B4-BE49-F238E27FC236}">
                <a16:creationId xmlns="" xmlns:a16="http://schemas.microsoft.com/office/drawing/2014/main" id="{959C6745-3588-4F2A-BBEF-38A0E4413BC9}"/>
              </a:ext>
            </a:extLst>
          </p:cNvPr>
          <p:cNvSpPr>
            <a:spLocks noGrp="1" noChangeArrowheads="1"/>
          </p:cNvSpPr>
          <p:nvPr>
            <p:ph type="body" idx="1"/>
          </p:nvPr>
        </p:nvSpPr>
        <p:spPr bwMode="auto">
          <a:xfrm>
            <a:off x="2424113" y="1557338"/>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t>Op Amp-RC Oscillator Circuits</a:t>
            </a:r>
          </a:p>
          <a:p>
            <a:pPr lvl="1">
              <a:buClr>
                <a:schemeClr val="tx1"/>
              </a:buClr>
              <a:buFont typeface="Wingdings" panose="05000000000000000000" pitchFamily="2" charset="2"/>
              <a:buChar char="Ø"/>
            </a:pPr>
            <a:r>
              <a:rPr lang="en-US" altLang="zh-CN" sz="2800"/>
              <a:t>The Wien-Bridge Oscillator</a:t>
            </a:r>
          </a:p>
          <a:p>
            <a:pPr lvl="1">
              <a:buClr>
                <a:schemeClr val="tx1"/>
              </a:buClr>
              <a:buFont typeface="Wingdings" panose="05000000000000000000" pitchFamily="2" charset="2"/>
              <a:buChar char="Ø"/>
            </a:pPr>
            <a:r>
              <a:rPr lang="en-US" altLang="zh-CN" sz="2800"/>
              <a:t>The phase-Shift Oscillator</a:t>
            </a:r>
          </a:p>
          <a:p>
            <a:r>
              <a:rPr lang="en-US" altLang="zh-CN"/>
              <a:t>LC-Tuned Oscillator</a:t>
            </a:r>
          </a:p>
          <a:p>
            <a:pPr lvl="1">
              <a:buClr>
                <a:schemeClr val="tx1"/>
              </a:buClr>
              <a:buFont typeface="Wingdings" panose="05000000000000000000" pitchFamily="2" charset="2"/>
              <a:buChar char="Ø"/>
            </a:pPr>
            <a:r>
              <a:rPr lang="en-US" altLang="zh-CN" sz="2800"/>
              <a:t>Colpitts oscillator</a:t>
            </a:r>
          </a:p>
          <a:p>
            <a:pPr lvl="1">
              <a:buClr>
                <a:schemeClr val="tx1"/>
              </a:buClr>
              <a:buFont typeface="Wingdings" panose="05000000000000000000" pitchFamily="2" charset="2"/>
              <a:buChar char="Ø"/>
            </a:pPr>
            <a:r>
              <a:rPr lang="en-US" altLang="zh-CN" sz="2800"/>
              <a:t>Hareley oscillator</a:t>
            </a:r>
          </a:p>
          <a:p>
            <a:r>
              <a:rPr lang="en-US" altLang="zh-CN"/>
              <a:t>Crystal Oscillator</a:t>
            </a:r>
          </a:p>
          <a:p>
            <a:pPr>
              <a:buFont typeface="Wingdings" panose="05000000000000000000" pitchFamily="2" charset="2"/>
              <a:buNone/>
            </a:pP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BDB90199-F257-4EB4-A470-DD70A0BFF5F6}"/>
              </a:ext>
            </a:extLst>
          </p:cNvPr>
          <p:cNvSpPr>
            <a:spLocks noGrp="1" noChangeArrowheads="1"/>
          </p:cNvSpPr>
          <p:nvPr>
            <p:ph type="title"/>
          </p:nvPr>
        </p:nvSpPr>
        <p:spPr bwMode="auto">
          <a:xfrm>
            <a:off x="2135188" y="115889"/>
            <a:ext cx="6858000" cy="11191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000"/>
              <a:t>The Wien-Bridge Oscillator</a:t>
            </a:r>
          </a:p>
        </p:txBody>
      </p:sp>
      <p:pic>
        <p:nvPicPr>
          <p:cNvPr id="15363" name="Picture 4" descr="sedr42021_1304">
            <a:extLst>
              <a:ext uri="{FF2B5EF4-FFF2-40B4-BE49-F238E27FC236}">
                <a16:creationId xmlns="" xmlns:a16="http://schemas.microsoft.com/office/drawing/2014/main" id="{2B03619C-7E4A-41D6-BC66-A51F80498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765175"/>
            <a:ext cx="4757737"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5">
            <a:extLst>
              <a:ext uri="{FF2B5EF4-FFF2-40B4-BE49-F238E27FC236}">
                <a16:creationId xmlns="" xmlns:a16="http://schemas.microsoft.com/office/drawing/2014/main" id="{90563B5B-2467-425D-B911-FC1104B4A473}"/>
              </a:ext>
            </a:extLst>
          </p:cNvPr>
          <p:cNvSpPr txBox="1">
            <a:spLocks noChangeArrowheads="1"/>
          </p:cNvSpPr>
          <p:nvPr/>
        </p:nvSpPr>
        <p:spPr bwMode="auto">
          <a:xfrm>
            <a:off x="7535863" y="1196975"/>
            <a:ext cx="29908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en-US" i="1">
                <a:latin typeface="Times New Roman" panose="02020603050405020304" pitchFamily="18" charset="0"/>
              </a:rPr>
              <a:t>Fig. 17.4: A Wien-bridge oscillator without amplitude stabilization.</a:t>
            </a:r>
          </a:p>
        </p:txBody>
      </p:sp>
      <p:pic>
        <p:nvPicPr>
          <p:cNvPr id="15365" name="Picture 7">
            <a:extLst>
              <a:ext uri="{FF2B5EF4-FFF2-40B4-BE49-F238E27FC236}">
                <a16:creationId xmlns="" xmlns:a16="http://schemas.microsoft.com/office/drawing/2014/main" id="{CDC91E96-7D3F-41ED-8A09-D32C5B82C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3573464"/>
            <a:ext cx="497205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19288" y="115889"/>
            <a:ext cx="8796704" cy="6567486"/>
            <a:chOff x="1919288" y="115889"/>
            <a:chExt cx="8796704" cy="6567486"/>
          </a:xfrm>
        </p:grpSpPr>
        <p:sp>
          <p:nvSpPr>
            <p:cNvPr id="2" name="Rectangle 2">
              <a:extLst>
                <a:ext uri="{FF2B5EF4-FFF2-40B4-BE49-F238E27FC236}">
                  <a16:creationId xmlns="" xmlns:a16="http://schemas.microsoft.com/office/drawing/2014/main" id="{F1C9B1B0-930C-404C-880F-0E1FAC6B828D}"/>
                </a:ext>
              </a:extLst>
            </p:cNvPr>
            <p:cNvSpPr txBox="1">
              <a:spLocks noChangeArrowheads="1"/>
            </p:cNvSpPr>
            <p:nvPr/>
          </p:nvSpPr>
          <p:spPr bwMode="auto">
            <a:xfrm>
              <a:off x="2135188" y="115889"/>
              <a:ext cx="7993062" cy="649287"/>
            </a:xfrm>
            <a:prstGeom prst="rect">
              <a:avLst/>
            </a:prstGeom>
            <a:solidFill>
              <a:srgbClr val="FFFFFF"/>
            </a:solidFill>
            <a:ln>
              <a:miter lim="800000"/>
              <a:headEnd/>
              <a:tailEnd/>
            </a:ln>
          </p:spPr>
          <p:txBody>
            <a:bodyPr/>
            <a:lstStyle/>
            <a:p>
              <a:pPr>
                <a:defRPr/>
              </a:pPr>
              <a:r>
                <a:rPr lang="en-US" altLang="zh-CN" sz="3000" b="1" kern="0" dirty="0">
                  <a:solidFill>
                    <a:schemeClr val="tx2"/>
                  </a:solidFill>
                  <a:latin typeface="+mj-lt"/>
                  <a:ea typeface="+mj-ea"/>
                  <a:cs typeface="+mj-cs"/>
                </a:rPr>
                <a:t>Example: The Wien-Bridge Oscillator</a:t>
              </a:r>
            </a:p>
          </p:txBody>
        </p:sp>
        <p:pic>
          <p:nvPicPr>
            <p:cNvPr id="16387" name="Picture 2">
              <a:extLst>
                <a:ext uri="{FF2B5EF4-FFF2-40B4-BE49-F238E27FC236}">
                  <a16:creationId xmlns="" xmlns:a16="http://schemas.microsoft.com/office/drawing/2014/main" id="{ED0EC73E-C990-495D-9DD2-863154EED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765175"/>
              <a:ext cx="8424862" cy="5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919288" y="3401109"/>
              <a:ext cx="8796704" cy="646331"/>
            </a:xfrm>
            <a:prstGeom prst="rect">
              <a:avLst/>
            </a:prstGeom>
            <a:solidFill>
              <a:schemeClr val="bg1"/>
            </a:solidFill>
          </p:spPr>
          <p:txBody>
            <a:bodyPr wrap="square" rtlCol="0">
              <a:spAutoFit/>
            </a:bodyPr>
            <a:lstStyle/>
            <a:p>
              <a:r>
                <a:rPr lang="en-US" dirty="0"/>
                <a:t>Example: Determine C</a:t>
              </a:r>
              <a:r>
                <a:rPr lang="en-US" baseline="-25000" dirty="0"/>
                <a:t>1</a:t>
              </a:r>
              <a:r>
                <a:rPr lang="en-US" dirty="0"/>
                <a:t> and R</a:t>
              </a:r>
              <a:r>
                <a:rPr lang="en-US" baseline="-25000" dirty="0"/>
                <a:t>1 </a:t>
              </a:r>
              <a:r>
                <a:rPr lang="en-US" dirty="0"/>
                <a:t>if R</a:t>
              </a:r>
              <a:r>
                <a:rPr lang="en-US" baseline="-25000" dirty="0"/>
                <a:t>2</a:t>
              </a:r>
              <a:r>
                <a:rPr lang="en-US" dirty="0"/>
                <a:t> = 10k, C</a:t>
              </a:r>
              <a:r>
                <a:rPr lang="en-US" baseline="-25000" dirty="0"/>
                <a:t>2</a:t>
              </a:r>
              <a:r>
                <a:rPr lang="en-US" dirty="0"/>
                <a:t> = 0.1µF, R</a:t>
              </a:r>
              <a:r>
                <a:rPr lang="en-US" baseline="-25000" dirty="0"/>
                <a:t>3</a:t>
              </a:r>
              <a:r>
                <a:rPr lang="en-US" dirty="0"/>
                <a:t> = 10k, R</a:t>
              </a:r>
              <a:r>
                <a:rPr lang="en-US" baseline="-25000" dirty="0"/>
                <a:t>4</a:t>
              </a:r>
              <a:r>
                <a:rPr lang="en-US" dirty="0"/>
                <a:t> = 1k in the Wien bridge oscillator shown has an output frequency of 1kHz.</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 xmlns:a16="http://schemas.microsoft.com/office/drawing/2014/main" id="{F4B67DAE-62B3-48CE-BBC3-A5C8A7A60BB0}"/>
              </a:ext>
            </a:extLst>
          </p:cNvPr>
          <p:cNvSpPr>
            <a:spLocks noGrp="1" noChangeArrowheads="1"/>
          </p:cNvSpPr>
          <p:nvPr>
            <p:ph type="title"/>
          </p:nvPr>
        </p:nvSpPr>
        <p:spPr bwMode="auto">
          <a:xfrm>
            <a:off x="2063750" y="188913"/>
            <a:ext cx="6858000" cy="6477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000"/>
              <a:t>The Wien-Bridge Oscillator</a:t>
            </a:r>
          </a:p>
        </p:txBody>
      </p:sp>
      <p:pic>
        <p:nvPicPr>
          <p:cNvPr id="17411" name="Picture 4" descr="sedr42021_1305">
            <a:extLst>
              <a:ext uri="{FF2B5EF4-FFF2-40B4-BE49-F238E27FC236}">
                <a16:creationId xmlns="" xmlns:a16="http://schemas.microsoft.com/office/drawing/2014/main" id="{967ADC80-C7E4-4A66-A1DD-583ABC011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981076"/>
            <a:ext cx="59055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5">
            <a:extLst>
              <a:ext uri="{FF2B5EF4-FFF2-40B4-BE49-F238E27FC236}">
                <a16:creationId xmlns="" xmlns:a16="http://schemas.microsoft.com/office/drawing/2014/main" id="{A5A605F8-DED3-49AE-9206-9D8054F1AA07}"/>
              </a:ext>
            </a:extLst>
          </p:cNvPr>
          <p:cNvSpPr txBox="1">
            <a:spLocks noChangeArrowheads="1"/>
          </p:cNvSpPr>
          <p:nvPr/>
        </p:nvSpPr>
        <p:spPr bwMode="auto">
          <a:xfrm>
            <a:off x="7751764" y="2708276"/>
            <a:ext cx="27717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en-US">
                <a:latin typeface="Times New Roman" panose="02020603050405020304" pitchFamily="18" charset="0"/>
              </a:rPr>
              <a:t>Fig. 17.5: A Wien-bridge oscillator  with a limiter used for amplitude control.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 xmlns:a16="http://schemas.microsoft.com/office/drawing/2014/main" id="{29D87BB0-6BBB-42FC-89D9-FF39A47AF759}"/>
              </a:ext>
            </a:extLst>
          </p:cNvPr>
          <p:cNvSpPr>
            <a:spLocks noChangeArrowheads="1"/>
          </p:cNvSpPr>
          <p:nvPr/>
        </p:nvSpPr>
        <p:spPr bwMode="auto">
          <a:xfrm>
            <a:off x="2351089" y="1484314"/>
            <a:ext cx="6175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Fig. 17. 6: Wien-bridge oscillator with an alternative method for amplitude stabilization</a:t>
            </a:r>
          </a:p>
        </p:txBody>
      </p:sp>
      <p:pic>
        <p:nvPicPr>
          <p:cNvPr id="18436" name="Picture 2">
            <a:extLst>
              <a:ext uri="{FF2B5EF4-FFF2-40B4-BE49-F238E27FC236}">
                <a16:creationId xmlns="" xmlns:a16="http://schemas.microsoft.com/office/drawing/2014/main" id="{CBB4C754-4661-46B9-A2B4-73CFCD2CC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513" y="2276475"/>
            <a:ext cx="3816350"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 xmlns:a16="http://schemas.microsoft.com/office/drawing/2014/main" id="{E163D795-23C6-48AB-A095-7908539E2EB9}"/>
              </a:ext>
            </a:extLst>
          </p:cNvPr>
          <p:cNvSpPr>
            <a:spLocks noGrp="1" noChangeArrowheads="1"/>
          </p:cNvSpPr>
          <p:nvPr>
            <p:ph type="title"/>
          </p:nvPr>
        </p:nvSpPr>
        <p:spPr bwMode="auto">
          <a:xfrm>
            <a:off x="2063750" y="188914"/>
            <a:ext cx="6858000" cy="71913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000"/>
              <a:t>The Phase-Shift Oscillator</a:t>
            </a:r>
          </a:p>
        </p:txBody>
      </p:sp>
      <p:pic>
        <p:nvPicPr>
          <p:cNvPr id="19459" name="Picture 4" descr="sedr42021_1307">
            <a:extLst>
              <a:ext uri="{FF2B5EF4-FFF2-40B4-BE49-F238E27FC236}">
                <a16:creationId xmlns="" xmlns:a16="http://schemas.microsoft.com/office/drawing/2014/main" id="{76293F9A-4458-4480-87A4-69A218AEA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1524000"/>
            <a:ext cx="6213475"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4">
            <a:extLst>
              <a:ext uri="{FF2B5EF4-FFF2-40B4-BE49-F238E27FC236}">
                <a16:creationId xmlns="" xmlns:a16="http://schemas.microsoft.com/office/drawing/2014/main" id="{655DDD3E-689D-4316-B55C-787975544E0B}"/>
              </a:ext>
            </a:extLst>
          </p:cNvPr>
          <p:cNvSpPr>
            <a:spLocks noChangeArrowheads="1"/>
          </p:cNvSpPr>
          <p:nvPr/>
        </p:nvSpPr>
        <p:spPr bwMode="auto">
          <a:xfrm>
            <a:off x="2279651" y="908050"/>
            <a:ext cx="626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The basic structure of the phase-shift oscillator</a:t>
            </a:r>
          </a:p>
        </p:txBody>
      </p:sp>
      <p:sp>
        <p:nvSpPr>
          <p:cNvPr id="19461" name="Rectangle 6">
            <a:extLst>
              <a:ext uri="{FF2B5EF4-FFF2-40B4-BE49-F238E27FC236}">
                <a16:creationId xmlns="" xmlns:a16="http://schemas.microsoft.com/office/drawing/2014/main" id="{BC613880-DAE5-408C-A3B0-B46A8ABB937A}"/>
              </a:ext>
            </a:extLst>
          </p:cNvPr>
          <p:cNvSpPr>
            <a:spLocks noChangeArrowheads="1"/>
          </p:cNvSpPr>
          <p:nvPr/>
        </p:nvSpPr>
        <p:spPr bwMode="auto">
          <a:xfrm>
            <a:off x="1992313" y="4076701"/>
            <a:ext cx="8280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v"/>
            </a:pPr>
            <a:r>
              <a:rPr lang="en-US" altLang="en-US" sz="1800" dirty="0"/>
              <a:t>It consists of a negative-gain amplifier (−</a:t>
            </a:r>
            <a:r>
              <a:rPr lang="en-US" altLang="en-US" sz="1800" i="1" dirty="0"/>
              <a:t>K ) </a:t>
            </a:r>
            <a:r>
              <a:rPr lang="en-US" altLang="en-US" sz="1800" dirty="0"/>
              <a:t>with a three-section </a:t>
            </a:r>
            <a:r>
              <a:rPr lang="en-US" altLang="en-US" sz="1800" i="1" dirty="0"/>
              <a:t>(third-order) </a:t>
            </a:r>
            <a:r>
              <a:rPr lang="en-US" altLang="en-US" sz="1800" dirty="0"/>
              <a:t>RC ladder network in the feedback.</a:t>
            </a:r>
          </a:p>
          <a:p>
            <a:pPr eaLnBrk="1" hangingPunct="1">
              <a:buFont typeface="Wingdings" panose="05000000000000000000" pitchFamily="2" charset="2"/>
              <a:buChar char="v"/>
            </a:pPr>
            <a:r>
              <a:rPr lang="en-US" altLang="en-US" sz="1800" dirty="0"/>
              <a:t>The circuit oscillates at the frequency for which the phase shift of the RC network is </a:t>
            </a:r>
            <a:r>
              <a:rPr lang="en-US" altLang="en-US" sz="1800" dirty="0">
                <a:solidFill>
                  <a:srgbClr val="FF0000"/>
                </a:solidFill>
              </a:rPr>
              <a:t>180</a:t>
            </a:r>
            <a:r>
              <a:rPr lang="en-US" altLang="en-US" sz="1800" dirty="0">
                <a:solidFill>
                  <a:srgbClr val="FF0000"/>
                </a:solidFill>
                <a:sym typeface="Symbol" panose="05050102010706020507" pitchFamily="18" charset="2"/>
              </a:rPr>
              <a:t></a:t>
            </a:r>
            <a:r>
              <a:rPr lang="en-US" altLang="en-US" sz="1800" dirty="0"/>
              <a:t>.</a:t>
            </a:r>
          </a:p>
          <a:p>
            <a:pPr eaLnBrk="1" hangingPunct="1"/>
            <a:r>
              <a:rPr lang="en-US" altLang="en-US" sz="1800" dirty="0"/>
              <a:t>	Only at this frequency will the total phase shift around the loop be </a:t>
            </a:r>
            <a:r>
              <a:rPr lang="en-US" altLang="en-US" sz="1800" dirty="0">
                <a:solidFill>
                  <a:srgbClr val="FF0000"/>
                </a:solidFill>
              </a:rPr>
              <a:t>0 </a:t>
            </a:r>
            <a:r>
              <a:rPr lang="en-US" altLang="en-US" sz="1800" dirty="0"/>
              <a:t>or</a:t>
            </a:r>
            <a:r>
              <a:rPr lang="en-US" altLang="en-US" sz="1800" dirty="0">
                <a:solidFill>
                  <a:srgbClr val="FF0000"/>
                </a:solidFill>
              </a:rPr>
              <a:t> 360</a:t>
            </a:r>
            <a:r>
              <a:rPr lang="en-US" altLang="en-US" sz="1800" dirty="0">
                <a:solidFill>
                  <a:srgbClr val="FF0000"/>
                </a:solidFill>
                <a:sym typeface="Symbol" panose="05050102010706020507" pitchFamily="18" charset="2"/>
              </a:rPr>
              <a:t></a:t>
            </a:r>
            <a:r>
              <a:rPr lang="en-US" altLang="en-US" sz="1800" dirty="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48C9D4E3-51B7-4B56-9592-93E786E03A5A}"/>
              </a:ext>
            </a:extLst>
          </p:cNvPr>
          <p:cNvSpPr>
            <a:spLocks noGrp="1" noChangeArrowheads="1"/>
          </p:cNvSpPr>
          <p:nvPr>
            <p:ph type="title"/>
          </p:nvPr>
        </p:nvSpPr>
        <p:spPr bwMode="auto">
          <a:xfrm>
            <a:off x="1919288" y="115888"/>
            <a:ext cx="6858000" cy="57626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000"/>
              <a:t>The Phase-Shift Oscillator</a:t>
            </a:r>
          </a:p>
        </p:txBody>
      </p:sp>
      <p:pic>
        <p:nvPicPr>
          <p:cNvPr id="20483" name="Picture 4" descr="sedr42021_1308">
            <a:extLst>
              <a:ext uri="{FF2B5EF4-FFF2-40B4-BE49-F238E27FC236}">
                <a16:creationId xmlns="" xmlns:a16="http://schemas.microsoft.com/office/drawing/2014/main" id="{BD1EC180-6B21-465E-B193-832951D1E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75" y="836613"/>
            <a:ext cx="53276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5">
            <a:extLst>
              <a:ext uri="{FF2B5EF4-FFF2-40B4-BE49-F238E27FC236}">
                <a16:creationId xmlns="" xmlns:a16="http://schemas.microsoft.com/office/drawing/2014/main" id="{543F3AA9-5327-4C09-B406-D903CB7B37BF}"/>
              </a:ext>
            </a:extLst>
          </p:cNvPr>
          <p:cNvSpPr txBox="1">
            <a:spLocks noChangeArrowheads="1"/>
          </p:cNvSpPr>
          <p:nvPr/>
        </p:nvSpPr>
        <p:spPr bwMode="auto">
          <a:xfrm>
            <a:off x="2208213" y="5949951"/>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en-US">
                <a:latin typeface="Times New Roman" panose="02020603050405020304" pitchFamily="18" charset="0"/>
              </a:rPr>
              <a:t>Fig. 17.8: A practical phase-shift oscillator with a limiter for amplitude stabilization.</a:t>
            </a:r>
          </a:p>
        </p:txBody>
      </p:sp>
      <p:sp>
        <p:nvSpPr>
          <p:cNvPr id="20485" name="Rectangle 5">
            <a:extLst>
              <a:ext uri="{FF2B5EF4-FFF2-40B4-BE49-F238E27FC236}">
                <a16:creationId xmlns="" xmlns:a16="http://schemas.microsoft.com/office/drawing/2014/main" id="{DB846F80-AB60-4EE3-8CFC-12457A837CA7}"/>
              </a:ext>
            </a:extLst>
          </p:cNvPr>
          <p:cNvSpPr>
            <a:spLocks noChangeArrowheads="1"/>
          </p:cNvSpPr>
          <p:nvPr/>
        </p:nvSpPr>
        <p:spPr bwMode="auto">
          <a:xfrm>
            <a:off x="1703388" y="1484314"/>
            <a:ext cx="3313112"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a:solidFill>
                  <a:srgbClr val="0000FF"/>
                </a:solidFill>
              </a:rPr>
              <a:t>To start oscillations, </a:t>
            </a:r>
            <a:r>
              <a:rPr lang="en-US" altLang="en-US" sz="1800" i="1">
                <a:solidFill>
                  <a:srgbClr val="0000FF"/>
                </a:solidFill>
              </a:rPr>
              <a:t>R</a:t>
            </a:r>
            <a:r>
              <a:rPr lang="en-US" altLang="en-US" sz="1800" i="1" baseline="-25000">
                <a:solidFill>
                  <a:srgbClr val="0000FF"/>
                </a:solidFill>
              </a:rPr>
              <a:t>f</a:t>
            </a:r>
            <a:r>
              <a:rPr lang="en-US" altLang="en-US" sz="1800" i="1">
                <a:solidFill>
                  <a:srgbClr val="0000FF"/>
                </a:solidFill>
              </a:rPr>
              <a:t> </a:t>
            </a:r>
            <a:r>
              <a:rPr lang="en-US" altLang="en-US" sz="1800">
                <a:solidFill>
                  <a:srgbClr val="0000FF"/>
                </a:solidFill>
              </a:rPr>
              <a:t>has to be made slightly greater</a:t>
            </a:r>
          </a:p>
          <a:p>
            <a:pPr eaLnBrk="1" hangingPunct="1"/>
            <a:r>
              <a:rPr lang="en-US" altLang="en-US" sz="1800">
                <a:solidFill>
                  <a:srgbClr val="0000FF"/>
                </a:solidFill>
              </a:rPr>
              <a:t>than the minimum required value. Although the circuit</a:t>
            </a:r>
          </a:p>
          <a:p>
            <a:pPr eaLnBrk="1" hangingPunct="1"/>
            <a:r>
              <a:rPr lang="en-US" altLang="en-US" sz="1800">
                <a:solidFill>
                  <a:srgbClr val="0000FF"/>
                </a:solidFill>
              </a:rPr>
              <a:t>stabilizes more rapidly, and provides sine waves with</a:t>
            </a:r>
          </a:p>
          <a:p>
            <a:pPr eaLnBrk="1" hangingPunct="1"/>
            <a:r>
              <a:rPr lang="en-US" altLang="en-US" sz="1800">
                <a:solidFill>
                  <a:srgbClr val="0000FF"/>
                </a:solidFill>
              </a:rPr>
              <a:t>more stable amplitude, if </a:t>
            </a:r>
            <a:r>
              <a:rPr lang="en-US" altLang="en-US" sz="1800" i="1">
                <a:solidFill>
                  <a:srgbClr val="0000FF"/>
                </a:solidFill>
              </a:rPr>
              <a:t>R</a:t>
            </a:r>
            <a:r>
              <a:rPr lang="en-US" altLang="en-US" sz="1800" i="1" baseline="-25000">
                <a:solidFill>
                  <a:srgbClr val="0000FF"/>
                </a:solidFill>
              </a:rPr>
              <a:t>f</a:t>
            </a:r>
            <a:r>
              <a:rPr lang="en-US" altLang="en-US" sz="1800" i="1">
                <a:solidFill>
                  <a:srgbClr val="0000FF"/>
                </a:solidFill>
              </a:rPr>
              <a:t> </a:t>
            </a:r>
            <a:r>
              <a:rPr lang="en-US" altLang="en-US" sz="1800">
                <a:solidFill>
                  <a:srgbClr val="0000FF"/>
                </a:solidFill>
              </a:rPr>
              <a:t>is made much larger than this</a:t>
            </a:r>
          </a:p>
          <a:p>
            <a:pPr eaLnBrk="1" hangingPunct="1"/>
            <a:r>
              <a:rPr lang="en-US" altLang="en-US" sz="1800">
                <a:solidFill>
                  <a:srgbClr val="0000FF"/>
                </a:solidFill>
              </a:rPr>
              <a:t>minimum, the price paid is an increased output distortion.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19289" y="115888"/>
            <a:ext cx="8353425" cy="6451600"/>
            <a:chOff x="1919289" y="115888"/>
            <a:chExt cx="8353425" cy="6451600"/>
          </a:xfrm>
        </p:grpSpPr>
        <p:grpSp>
          <p:nvGrpSpPr>
            <p:cNvPr id="21506" name="Group 40">
              <a:extLst>
                <a:ext uri="{FF2B5EF4-FFF2-40B4-BE49-F238E27FC236}">
                  <a16:creationId xmlns="" xmlns:a16="http://schemas.microsoft.com/office/drawing/2014/main" id="{9DDAC2DB-7895-47A5-9363-D95F140C9892}"/>
                </a:ext>
              </a:extLst>
            </p:cNvPr>
            <p:cNvGrpSpPr>
              <a:grpSpLocks/>
            </p:cNvGrpSpPr>
            <p:nvPr/>
          </p:nvGrpSpPr>
          <p:grpSpPr bwMode="auto">
            <a:xfrm>
              <a:off x="1919289" y="115888"/>
              <a:ext cx="8353425" cy="6451600"/>
              <a:chOff x="395288" y="115888"/>
              <a:chExt cx="8353176" cy="6451576"/>
            </a:xfrm>
          </p:grpSpPr>
          <p:sp>
            <p:nvSpPr>
              <p:cNvPr id="2" name="Rectangle 2">
                <a:extLst>
                  <a:ext uri="{FF2B5EF4-FFF2-40B4-BE49-F238E27FC236}">
                    <a16:creationId xmlns="" xmlns:a16="http://schemas.microsoft.com/office/drawing/2014/main" id="{FFDF751A-212B-4A5F-821C-3350CDB25DAC}"/>
                  </a:ext>
                </a:extLst>
              </p:cNvPr>
              <p:cNvSpPr txBox="1">
                <a:spLocks noChangeArrowheads="1"/>
              </p:cNvSpPr>
              <p:nvPr/>
            </p:nvSpPr>
            <p:spPr bwMode="auto">
              <a:xfrm>
                <a:off x="395288" y="115888"/>
                <a:ext cx="6857796" cy="576260"/>
              </a:xfrm>
              <a:prstGeom prst="rect">
                <a:avLst/>
              </a:prstGeom>
              <a:solidFill>
                <a:srgbClr val="FFFFFF"/>
              </a:solidFill>
              <a:ln>
                <a:miter lim="800000"/>
                <a:headEnd/>
                <a:tailEnd/>
              </a:ln>
            </p:spPr>
            <p:txBody>
              <a:bodyPr/>
              <a:lstStyle/>
              <a:p>
                <a:pPr>
                  <a:defRPr/>
                </a:pPr>
                <a:r>
                  <a:rPr lang="en-US" altLang="zh-CN" sz="3000" b="1" kern="0" dirty="0">
                    <a:solidFill>
                      <a:schemeClr val="tx2"/>
                    </a:solidFill>
                    <a:latin typeface="+mj-lt"/>
                    <a:ea typeface="+mj-ea"/>
                    <a:cs typeface="+mj-cs"/>
                  </a:rPr>
                  <a:t>The Phase-Shift Oscillator</a:t>
                </a:r>
              </a:p>
            </p:txBody>
          </p:sp>
          <p:pic>
            <p:nvPicPr>
              <p:cNvPr id="21508" name="Picture 2">
                <a:extLst>
                  <a:ext uri="{FF2B5EF4-FFF2-40B4-BE49-F238E27FC236}">
                    <a16:creationId xmlns="" xmlns:a16="http://schemas.microsoft.com/office/drawing/2014/main" id="{245005F2-2175-48DF-9793-41324DF78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20688"/>
                <a:ext cx="8208912" cy="5946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3">
                <a:extLst>
                  <a:ext uri="{FF2B5EF4-FFF2-40B4-BE49-F238E27FC236}">
                    <a16:creationId xmlns="" xmlns:a16="http://schemas.microsoft.com/office/drawing/2014/main" id="{A2A4F185-C4E6-43BC-89BF-BD42B37F4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84" y="2084296"/>
                <a:ext cx="181458"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3">
                <a:extLst>
                  <a:ext uri="{FF2B5EF4-FFF2-40B4-BE49-F238E27FC236}">
                    <a16:creationId xmlns="" xmlns:a16="http://schemas.microsoft.com/office/drawing/2014/main" id="{AFBA6339-E15B-44AF-A622-B68747DF0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022" y="2090158"/>
                <a:ext cx="181458"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3">
                <a:extLst>
                  <a:ext uri="{FF2B5EF4-FFF2-40B4-BE49-F238E27FC236}">
                    <a16:creationId xmlns="" xmlns:a16="http://schemas.microsoft.com/office/drawing/2014/main" id="{F228308B-F0E1-4FA0-BF1F-80A79955F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208" y="2097684"/>
                <a:ext cx="181458"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2" name="Group 14">
                <a:extLst>
                  <a:ext uri="{FF2B5EF4-FFF2-40B4-BE49-F238E27FC236}">
                    <a16:creationId xmlns="" xmlns:a16="http://schemas.microsoft.com/office/drawing/2014/main" id="{25011BC6-ECDF-494E-9341-CFD06222CB28}"/>
                  </a:ext>
                </a:extLst>
              </p:cNvPr>
              <p:cNvGrpSpPr>
                <a:grpSpLocks/>
              </p:cNvGrpSpPr>
              <p:nvPr/>
            </p:nvGrpSpPr>
            <p:grpSpPr bwMode="auto">
              <a:xfrm>
                <a:off x="1701740" y="2441054"/>
                <a:ext cx="396876" cy="144016"/>
                <a:chOff x="4139952" y="980728"/>
                <a:chExt cx="360040" cy="144016"/>
              </a:xfrm>
            </p:grpSpPr>
            <p:cxnSp>
              <p:nvCxnSpPr>
                <p:cNvPr id="16" name="Straight Connector 15">
                  <a:extLst>
                    <a:ext uri="{FF2B5EF4-FFF2-40B4-BE49-F238E27FC236}">
                      <a16:creationId xmlns="" xmlns:a16="http://schemas.microsoft.com/office/drawing/2014/main" id="{FC16F30B-CED8-4E34-BD0C-197E1A072B73}"/>
                    </a:ext>
                  </a:extLst>
                </p:cNvPr>
                <p:cNvCxnSpPr/>
                <p:nvPr/>
              </p:nvCxnSpPr>
              <p:spPr>
                <a:xfrm>
                  <a:off x="4283982" y="981240"/>
                  <a:ext cx="0" cy="14287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BEE2F44B-632D-46B8-85E1-CD7BDB17546C}"/>
                    </a:ext>
                  </a:extLst>
                </p:cNvPr>
                <p:cNvCxnSpPr/>
                <p:nvPr/>
              </p:nvCxnSpPr>
              <p:spPr>
                <a:xfrm>
                  <a:off x="4355988" y="981240"/>
                  <a:ext cx="0" cy="14287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825B78A9-A77D-4BB7-8CD3-1A28C9168484}"/>
                    </a:ext>
                  </a:extLst>
                </p:cNvPr>
                <p:cNvCxnSpPr/>
                <p:nvPr/>
              </p:nvCxnSpPr>
              <p:spPr>
                <a:xfrm>
                  <a:off x="4355988" y="1052678"/>
                  <a:ext cx="14401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67845D58-E5FA-4FC4-9E8B-75C6D1A3ACD1}"/>
                    </a:ext>
                  </a:extLst>
                </p:cNvPr>
                <p:cNvCxnSpPr/>
                <p:nvPr/>
              </p:nvCxnSpPr>
              <p:spPr>
                <a:xfrm>
                  <a:off x="4139971" y="1052678"/>
                  <a:ext cx="14401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1513" name="Group 19">
                <a:extLst>
                  <a:ext uri="{FF2B5EF4-FFF2-40B4-BE49-F238E27FC236}">
                    <a16:creationId xmlns="" xmlns:a16="http://schemas.microsoft.com/office/drawing/2014/main" id="{ACF410EF-CE07-4259-9FA2-DC3E9D1427D4}"/>
                  </a:ext>
                </a:extLst>
              </p:cNvPr>
              <p:cNvGrpSpPr>
                <a:grpSpLocks/>
              </p:cNvGrpSpPr>
              <p:nvPr/>
            </p:nvGrpSpPr>
            <p:grpSpPr bwMode="auto">
              <a:xfrm>
                <a:off x="2084358" y="2446000"/>
                <a:ext cx="401074" cy="144016"/>
                <a:chOff x="4139952" y="980728"/>
                <a:chExt cx="360040" cy="144016"/>
              </a:xfrm>
            </p:grpSpPr>
            <p:cxnSp>
              <p:nvCxnSpPr>
                <p:cNvPr id="21" name="Straight Connector 20">
                  <a:extLst>
                    <a:ext uri="{FF2B5EF4-FFF2-40B4-BE49-F238E27FC236}">
                      <a16:creationId xmlns="" xmlns:a16="http://schemas.microsoft.com/office/drawing/2014/main" id="{5465011C-E5D9-4B65-90CD-E0DB0259C155}"/>
                    </a:ext>
                  </a:extLst>
                </p:cNvPr>
                <p:cNvCxnSpPr/>
                <p:nvPr/>
              </p:nvCxnSpPr>
              <p:spPr>
                <a:xfrm>
                  <a:off x="4283863" y="981057"/>
                  <a:ext cx="0" cy="14446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7BE9EE8A-DD95-42FE-A33C-54AAC4575FA8}"/>
                    </a:ext>
                  </a:extLst>
                </p:cNvPr>
                <p:cNvCxnSpPr/>
                <p:nvPr/>
              </p:nvCxnSpPr>
              <p:spPr>
                <a:xfrm>
                  <a:off x="4356540" y="981057"/>
                  <a:ext cx="0" cy="14446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E5406193-8F46-4FE8-9D2C-764D3ED8CD21}"/>
                    </a:ext>
                  </a:extLst>
                </p:cNvPr>
                <p:cNvCxnSpPr/>
                <p:nvPr/>
              </p:nvCxnSpPr>
              <p:spPr>
                <a:xfrm>
                  <a:off x="4356540" y="1054081"/>
                  <a:ext cx="14392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A3B271C0-48E0-433D-95EC-22AFB4937FBA}"/>
                    </a:ext>
                  </a:extLst>
                </p:cNvPr>
                <p:cNvCxnSpPr/>
                <p:nvPr/>
              </p:nvCxnSpPr>
              <p:spPr>
                <a:xfrm>
                  <a:off x="4139934" y="1054081"/>
                  <a:ext cx="14392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1514" name="Group 24">
                <a:extLst>
                  <a:ext uri="{FF2B5EF4-FFF2-40B4-BE49-F238E27FC236}">
                    <a16:creationId xmlns="" xmlns:a16="http://schemas.microsoft.com/office/drawing/2014/main" id="{1F3E2DB4-21D5-45AD-951D-26A8D8456F81}"/>
                  </a:ext>
                </a:extLst>
              </p:cNvPr>
              <p:cNvGrpSpPr>
                <a:grpSpLocks/>
              </p:cNvGrpSpPr>
              <p:nvPr/>
            </p:nvGrpSpPr>
            <p:grpSpPr bwMode="auto">
              <a:xfrm>
                <a:off x="2485432" y="2441054"/>
                <a:ext cx="401074" cy="144016"/>
                <a:chOff x="4139952" y="980728"/>
                <a:chExt cx="360040" cy="144016"/>
              </a:xfrm>
            </p:grpSpPr>
            <p:cxnSp>
              <p:nvCxnSpPr>
                <p:cNvPr id="26" name="Straight Connector 25">
                  <a:extLst>
                    <a:ext uri="{FF2B5EF4-FFF2-40B4-BE49-F238E27FC236}">
                      <a16:creationId xmlns="" xmlns:a16="http://schemas.microsoft.com/office/drawing/2014/main" id="{D6A96E43-9948-4AF8-BDF4-CFF9AB59FEDA}"/>
                    </a:ext>
                  </a:extLst>
                </p:cNvPr>
                <p:cNvCxnSpPr/>
                <p:nvPr/>
              </p:nvCxnSpPr>
              <p:spPr>
                <a:xfrm>
                  <a:off x="4284358" y="981240"/>
                  <a:ext cx="0" cy="14287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E7F52BB1-6FC8-4D69-900B-3865C0B95E9F}"/>
                    </a:ext>
                  </a:extLst>
                </p:cNvPr>
                <p:cNvCxnSpPr/>
                <p:nvPr/>
              </p:nvCxnSpPr>
              <p:spPr>
                <a:xfrm>
                  <a:off x="4355610" y="981240"/>
                  <a:ext cx="0" cy="14287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4335C826-97DD-4F3D-841E-C5CDC053F5E3}"/>
                    </a:ext>
                  </a:extLst>
                </p:cNvPr>
                <p:cNvCxnSpPr/>
                <p:nvPr/>
              </p:nvCxnSpPr>
              <p:spPr>
                <a:xfrm>
                  <a:off x="4355610" y="1052678"/>
                  <a:ext cx="14392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A77F0EDE-9220-4A8E-82CF-B0C42A64A323}"/>
                    </a:ext>
                  </a:extLst>
                </p:cNvPr>
                <p:cNvCxnSpPr/>
                <p:nvPr/>
              </p:nvCxnSpPr>
              <p:spPr>
                <a:xfrm>
                  <a:off x="4140429" y="1052678"/>
                  <a:ext cx="14392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 xmlns:a16="http://schemas.microsoft.com/office/drawing/2014/main" id="{D0A5EDC2-9CE1-40D2-97F7-FDC4B02FAD6C}"/>
                  </a:ext>
                </a:extLst>
              </p:cNvPr>
              <p:cNvCxnSpPr/>
              <p:nvPr/>
            </p:nvCxnSpPr>
            <p:spPr>
              <a:xfrm>
                <a:off x="2868539" y="2517766"/>
                <a:ext cx="19208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CCF6C4F0-6348-4E2F-AA45-7CF630AA6E69}"/>
                  </a:ext>
                </a:extLst>
              </p:cNvPr>
              <p:cNvCxnSpPr/>
              <p:nvPr/>
            </p:nvCxnSpPr>
            <p:spPr>
              <a:xfrm>
                <a:off x="1416020" y="2513004"/>
                <a:ext cx="34765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451AF6E8-1A0E-4F65-AD87-D50C13E18E1A}"/>
                  </a:ext>
                </a:extLst>
              </p:cNvPr>
              <p:cNvCxnSpPr/>
              <p:nvPr/>
            </p:nvCxnSpPr>
            <p:spPr>
              <a:xfrm>
                <a:off x="1476343" y="2097081"/>
                <a:ext cx="1295361" cy="0"/>
              </a:xfrm>
              <a:prstGeom prst="line">
                <a:avLst/>
              </a:prstGeom>
              <a:ln>
                <a:solidFill>
                  <a:srgbClr val="00FFCC"/>
                </a:solidFill>
              </a:ln>
            </p:spPr>
            <p:style>
              <a:lnRef idx="1">
                <a:schemeClr val="accent1"/>
              </a:lnRef>
              <a:fillRef idx="0">
                <a:schemeClr val="accent1"/>
              </a:fillRef>
              <a:effectRef idx="0">
                <a:schemeClr val="accent1"/>
              </a:effectRef>
              <a:fontRef idx="minor">
                <a:schemeClr val="tx1"/>
              </a:fontRef>
            </p:style>
          </p:cxnSp>
          <p:pic>
            <p:nvPicPr>
              <p:cNvPr id="21518" name="Picture 3">
                <a:extLst>
                  <a:ext uri="{FF2B5EF4-FFF2-40B4-BE49-F238E27FC236}">
                    <a16:creationId xmlns="" xmlns:a16="http://schemas.microsoft.com/office/drawing/2014/main" id="{9645E969-00D9-4EB1-A657-FD46DE282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672" y="2151144"/>
                <a:ext cx="181458"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Picture 3">
                <a:extLst>
                  <a:ext uri="{FF2B5EF4-FFF2-40B4-BE49-F238E27FC236}">
                    <a16:creationId xmlns="" xmlns:a16="http://schemas.microsoft.com/office/drawing/2014/main" id="{CC094E1C-495D-458D-B16D-73DE76A49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536" y="1844824"/>
                <a:ext cx="181458"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0" name="Picture 3">
                <a:extLst>
                  <a:ext uri="{FF2B5EF4-FFF2-40B4-BE49-F238E27FC236}">
                    <a16:creationId xmlns="" xmlns:a16="http://schemas.microsoft.com/office/drawing/2014/main" id="{192442B1-054B-4E90-9045-BF2A9AE97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888" y="1844824"/>
                <a:ext cx="181458"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extBox 2"/>
            <p:cNvSpPr txBox="1"/>
            <p:nvPr/>
          </p:nvSpPr>
          <p:spPr>
            <a:xfrm>
              <a:off x="8437460" y="4526527"/>
              <a:ext cx="1011340" cy="338554"/>
            </a:xfrm>
            <a:prstGeom prst="rect">
              <a:avLst/>
            </a:prstGeom>
            <a:solidFill>
              <a:schemeClr val="bg1"/>
            </a:solidFill>
          </p:spPr>
          <p:txBody>
            <a:bodyPr wrap="square" rtlCol="0">
              <a:spAutoFit/>
            </a:bodyPr>
            <a:lstStyle/>
            <a:p>
              <a:r>
                <a:rPr lang="en-US" sz="1600" dirty="0"/>
                <a:t>R = 1k</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16124B03-AB37-4BAA-AA4F-AF2AAAE54C6C}"/>
              </a:ext>
            </a:extLst>
          </p:cNvPr>
          <p:cNvSpPr txBox="1">
            <a:spLocks noChangeArrowheads="1"/>
          </p:cNvSpPr>
          <p:nvPr/>
        </p:nvSpPr>
        <p:spPr bwMode="auto">
          <a:xfrm>
            <a:off x="1847850" y="333375"/>
            <a:ext cx="8027988" cy="1441450"/>
          </a:xfrm>
          <a:prstGeom prst="rect">
            <a:avLst/>
          </a:prstGeom>
          <a:noFill/>
          <a:ln>
            <a:miter lim="800000"/>
            <a:headEnd/>
            <a:tailEnd/>
          </a:ln>
        </p:spPr>
        <p:txBody>
          <a:bodyPr/>
          <a:lstStyle/>
          <a:p>
            <a:pPr algn="ctr">
              <a:defRPr/>
            </a:pPr>
            <a:r>
              <a:rPr lang="en-US" altLang="zh-CN" sz="3600" kern="0" dirty="0">
                <a:solidFill>
                  <a:srgbClr val="0070C0"/>
                </a:solidFill>
                <a:latin typeface="Times New Roman" pitchFamily="18" charset="0"/>
                <a:ea typeface="仿宋_GB2312" pitchFamily="49" charset="-122"/>
                <a:cs typeface="+mj-cs"/>
              </a:rPr>
              <a:t> Signal generators and waveform-shaping circuits </a:t>
            </a:r>
          </a:p>
        </p:txBody>
      </p:sp>
      <p:sp>
        <p:nvSpPr>
          <p:cNvPr id="2051" name="Rectangle 4">
            <a:extLst>
              <a:ext uri="{FF2B5EF4-FFF2-40B4-BE49-F238E27FC236}">
                <a16:creationId xmlns="" xmlns:a16="http://schemas.microsoft.com/office/drawing/2014/main" id="{1ED4165E-FFC1-439D-8758-E5FE95A697F9}"/>
              </a:ext>
            </a:extLst>
          </p:cNvPr>
          <p:cNvSpPr>
            <a:spLocks noChangeArrowheads="1"/>
          </p:cNvSpPr>
          <p:nvPr/>
        </p:nvSpPr>
        <p:spPr bwMode="auto">
          <a:xfrm>
            <a:off x="1992314" y="2060575"/>
            <a:ext cx="7488237"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u="sng"/>
              <a:t>Introduction</a:t>
            </a:r>
          </a:p>
          <a:p>
            <a:pPr eaLnBrk="1" hangingPunct="1"/>
            <a:endParaRPr lang="en-US" altLang="zh-CN" sz="2800" b="1" u="sng"/>
          </a:p>
          <a:p>
            <a:pPr eaLnBrk="1" hangingPunct="1">
              <a:buFont typeface="Wingdings" panose="05000000000000000000" pitchFamily="2" charset="2"/>
              <a:buNone/>
            </a:pPr>
            <a:r>
              <a:rPr lang="en-US" altLang="zh-CN" sz="2400"/>
              <a:t>17.1 Basic principles of sinusoidal oscillators</a:t>
            </a:r>
          </a:p>
          <a:p>
            <a:pPr eaLnBrk="1" hangingPunct="1">
              <a:buFont typeface="Wingdings" panose="05000000000000000000" pitchFamily="2" charset="2"/>
              <a:buNone/>
            </a:pPr>
            <a:r>
              <a:rPr lang="en-US" altLang="zh-CN" sz="2400"/>
              <a:t>17.2 RC oscillator circuits</a:t>
            </a:r>
          </a:p>
          <a:p>
            <a:pPr eaLnBrk="1" hangingPunct="1">
              <a:buFont typeface="Wingdings" panose="05000000000000000000" pitchFamily="2" charset="2"/>
              <a:buNone/>
            </a:pPr>
            <a:r>
              <a:rPr lang="en-US" altLang="zh-CN" sz="2400"/>
              <a:t>17.3 LC and crystal oscillators</a:t>
            </a:r>
          </a:p>
          <a:p>
            <a:pPr eaLnBrk="1" hangingPunct="1">
              <a:buFont typeface="Wingdings" panose="05000000000000000000" pitchFamily="2" charset="2"/>
              <a:buNone/>
            </a:pPr>
            <a:r>
              <a:rPr lang="en-US" altLang="zh-CN" sz="2400"/>
              <a:t>17.4 Bistable Multivibrators</a:t>
            </a:r>
          </a:p>
          <a:p>
            <a:pPr eaLnBrk="1" hangingPunct="1">
              <a:buFont typeface="Wingdings" panose="05000000000000000000" pitchFamily="2" charset="2"/>
              <a:buNone/>
            </a:pPr>
            <a:r>
              <a:rPr lang="en-US" altLang="zh-CN" sz="2400"/>
              <a:t>17.5 Generation of a standardized pulse-The</a:t>
            </a:r>
          </a:p>
          <a:p>
            <a:pPr eaLnBrk="1" hangingPunct="1">
              <a:buFont typeface="Wingdings" panose="05000000000000000000" pitchFamily="2" charset="2"/>
              <a:buNone/>
            </a:pPr>
            <a:r>
              <a:rPr lang="en-US" altLang="zh-CN" sz="2400"/>
              <a:t>        monostable multivibrator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A8104876-2E9F-416F-9E22-28E1BB5B7D4A}"/>
              </a:ext>
            </a:extLst>
          </p:cNvPr>
          <p:cNvSpPr txBox="1">
            <a:spLocks noChangeArrowheads="1"/>
          </p:cNvSpPr>
          <p:nvPr/>
        </p:nvSpPr>
        <p:spPr bwMode="auto">
          <a:xfrm>
            <a:off x="1919288" y="115888"/>
            <a:ext cx="6858000" cy="576262"/>
          </a:xfrm>
          <a:prstGeom prst="rect">
            <a:avLst/>
          </a:prstGeom>
          <a:solidFill>
            <a:srgbClr val="FFFFFF"/>
          </a:solidFill>
          <a:ln>
            <a:miter lim="800000"/>
            <a:headEnd/>
            <a:tailEnd/>
          </a:ln>
        </p:spPr>
        <p:txBody>
          <a:bodyPr/>
          <a:lstStyle/>
          <a:p>
            <a:pPr>
              <a:defRPr/>
            </a:pPr>
            <a:r>
              <a:rPr lang="en-US" altLang="zh-CN" sz="3000" b="1" kern="0" dirty="0">
                <a:solidFill>
                  <a:schemeClr val="tx2"/>
                </a:solidFill>
                <a:latin typeface="+mj-lt"/>
                <a:ea typeface="+mj-ea"/>
                <a:cs typeface="+mj-cs"/>
              </a:rPr>
              <a:t>The Phase-Shift Oscillator</a:t>
            </a:r>
          </a:p>
        </p:txBody>
      </p:sp>
      <p:sp>
        <p:nvSpPr>
          <p:cNvPr id="22531" name="Rectangle 2">
            <a:extLst>
              <a:ext uri="{FF2B5EF4-FFF2-40B4-BE49-F238E27FC236}">
                <a16:creationId xmlns="" xmlns:a16="http://schemas.microsoft.com/office/drawing/2014/main" id="{502DA66C-8911-46BF-960A-142FDFB91335}"/>
              </a:ext>
            </a:extLst>
          </p:cNvPr>
          <p:cNvSpPr>
            <a:spLocks noChangeArrowheads="1"/>
          </p:cNvSpPr>
          <p:nvPr/>
        </p:nvSpPr>
        <p:spPr bwMode="auto">
          <a:xfrm>
            <a:off x="1992313" y="620713"/>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BJT Phase-Shift Oscillator </a:t>
            </a:r>
          </a:p>
        </p:txBody>
      </p:sp>
      <p:pic>
        <p:nvPicPr>
          <p:cNvPr id="22532" name="Picture 2">
            <a:extLst>
              <a:ext uri="{FF2B5EF4-FFF2-40B4-BE49-F238E27FC236}">
                <a16:creationId xmlns="" xmlns:a16="http://schemas.microsoft.com/office/drawing/2014/main" id="{C2ECDFBD-44FC-4957-8315-47EBC1BCC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1052514"/>
            <a:ext cx="8774112"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3">
            <a:extLst>
              <a:ext uri="{FF2B5EF4-FFF2-40B4-BE49-F238E27FC236}">
                <a16:creationId xmlns="" xmlns:a16="http://schemas.microsoft.com/office/drawing/2014/main" id="{EE405FE6-3CF3-4791-BFFA-C1C6DA801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801" y="3068639"/>
            <a:ext cx="142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3">
            <a:extLst>
              <a:ext uri="{FF2B5EF4-FFF2-40B4-BE49-F238E27FC236}">
                <a16:creationId xmlns="" xmlns:a16="http://schemas.microsoft.com/office/drawing/2014/main" id="{9C1262D6-237A-4997-AF10-6DA5AF8A9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1" y="2271714"/>
            <a:ext cx="1444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3">
            <a:extLst>
              <a:ext uri="{FF2B5EF4-FFF2-40B4-BE49-F238E27FC236}">
                <a16:creationId xmlns="" xmlns:a16="http://schemas.microsoft.com/office/drawing/2014/main" id="{F3B9B18C-26DE-43DC-996A-AB1A4FF02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713" y="2276476"/>
            <a:ext cx="1444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895475" y="115888"/>
            <a:ext cx="8401050" cy="6553200"/>
            <a:chOff x="1895475" y="115888"/>
            <a:chExt cx="8401050" cy="6553200"/>
          </a:xfrm>
        </p:grpSpPr>
        <p:sp>
          <p:nvSpPr>
            <p:cNvPr id="4" name="Rectangle 2">
              <a:extLst>
                <a:ext uri="{FF2B5EF4-FFF2-40B4-BE49-F238E27FC236}">
                  <a16:creationId xmlns="" xmlns:a16="http://schemas.microsoft.com/office/drawing/2014/main" id="{5B8972E0-C907-41AF-B08E-83B4D22151F6}"/>
                </a:ext>
              </a:extLst>
            </p:cNvPr>
            <p:cNvSpPr txBox="1">
              <a:spLocks noChangeArrowheads="1"/>
            </p:cNvSpPr>
            <p:nvPr/>
          </p:nvSpPr>
          <p:spPr bwMode="auto">
            <a:xfrm>
              <a:off x="1919288" y="115888"/>
              <a:ext cx="6858000" cy="576262"/>
            </a:xfrm>
            <a:prstGeom prst="rect">
              <a:avLst/>
            </a:prstGeom>
            <a:solidFill>
              <a:srgbClr val="FFFFFF"/>
            </a:solidFill>
            <a:ln>
              <a:miter lim="800000"/>
              <a:headEnd/>
              <a:tailEnd/>
            </a:ln>
          </p:spPr>
          <p:txBody>
            <a:bodyPr/>
            <a:lstStyle/>
            <a:p>
              <a:pPr>
                <a:defRPr/>
              </a:pPr>
              <a:r>
                <a:rPr lang="en-US" altLang="zh-CN" sz="3000" b="1" kern="0" dirty="0">
                  <a:solidFill>
                    <a:schemeClr val="tx2"/>
                  </a:solidFill>
                  <a:latin typeface="+mj-lt"/>
                  <a:ea typeface="+mj-ea"/>
                  <a:cs typeface="+mj-cs"/>
                </a:rPr>
                <a:t>The Phase-Shift Oscillator</a:t>
              </a:r>
            </a:p>
          </p:txBody>
        </p:sp>
        <p:pic>
          <p:nvPicPr>
            <p:cNvPr id="23555" name="Picture 2">
              <a:extLst>
                <a:ext uri="{FF2B5EF4-FFF2-40B4-BE49-F238E27FC236}">
                  <a16:creationId xmlns="" xmlns:a16="http://schemas.microsoft.com/office/drawing/2014/main" id="{85EB241D-804F-494D-81E6-2D6DDC636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668338"/>
              <a:ext cx="840105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240343" y="4321501"/>
              <a:ext cx="1954088" cy="369332"/>
            </a:xfrm>
            <a:prstGeom prst="rect">
              <a:avLst/>
            </a:prstGeom>
            <a:solidFill>
              <a:schemeClr val="bg1"/>
            </a:solidFill>
          </p:spPr>
          <p:txBody>
            <a:bodyPr wrap="square" rtlCol="0">
              <a:spAutoFit/>
            </a:bodyPr>
            <a:lstStyle/>
            <a:p>
              <a:r>
                <a:rPr lang="en-US" dirty="0"/>
                <a:t>R = 10k, </a:t>
              </a:r>
              <a:r>
                <a:rPr lang="en-US" dirty="0" err="1"/>
                <a:t>R</a:t>
              </a:r>
              <a:r>
                <a:rPr lang="en-US" baseline="-25000" dirty="0" err="1"/>
                <a:t>i</a:t>
              </a:r>
              <a:r>
                <a:rPr lang="en-US" dirty="0"/>
                <a:t> = 1k</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 xmlns:a16="http://schemas.microsoft.com/office/drawing/2014/main" id="{40B3AEC4-E674-4869-A492-FB0B6728EF80}"/>
              </a:ext>
            </a:extLst>
          </p:cNvPr>
          <p:cNvSpPr>
            <a:spLocks noGrp="1"/>
          </p:cNvSpPr>
          <p:nvPr>
            <p:ph type="title"/>
          </p:nvPr>
        </p:nvSpPr>
        <p:spPr bwMode="auto">
          <a:xfrm>
            <a:off x="1981200" y="274638"/>
            <a:ext cx="8229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US" altLang="en-US"/>
              <a:t>Quadrature Oscillator</a:t>
            </a:r>
          </a:p>
        </p:txBody>
      </p:sp>
      <p:pic>
        <p:nvPicPr>
          <p:cNvPr id="24579" name="Picture 2">
            <a:extLst>
              <a:ext uri="{FF2B5EF4-FFF2-40B4-BE49-F238E27FC236}">
                <a16:creationId xmlns="" xmlns:a16="http://schemas.microsoft.com/office/drawing/2014/main" id="{25998245-05FE-4A25-AA95-97EC850F7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264" y="1470819"/>
            <a:ext cx="489585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a:extLst>
              <a:ext uri="{FF2B5EF4-FFF2-40B4-BE49-F238E27FC236}">
                <a16:creationId xmlns="" xmlns:a16="http://schemas.microsoft.com/office/drawing/2014/main" id="{F5D12B8D-6C98-4368-947A-BF5147C40507}"/>
              </a:ext>
            </a:extLst>
          </p:cNvPr>
          <p:cNvSpPr>
            <a:spLocks noChangeArrowheads="1"/>
          </p:cNvSpPr>
          <p:nvPr/>
        </p:nvSpPr>
        <p:spPr bwMode="auto">
          <a:xfrm>
            <a:off x="6527801" y="5445125"/>
            <a:ext cx="3744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600"/>
              <a:t>Figure 17.9 (a) A quadrature-oscillator circuit. (b) Equivalent circuit at the input of op amp 2.</a:t>
            </a:r>
          </a:p>
        </p:txBody>
      </p:sp>
      <p:pic>
        <p:nvPicPr>
          <p:cNvPr id="24581" name="Picture 6">
            <a:extLst>
              <a:ext uri="{FF2B5EF4-FFF2-40B4-BE49-F238E27FC236}">
                <a16:creationId xmlns="" xmlns:a16="http://schemas.microsoft.com/office/drawing/2014/main" id="{E29A8CA5-2624-4757-8617-6BDE6FF06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9" y="1052513"/>
            <a:ext cx="449897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7">
            <a:extLst>
              <a:ext uri="{FF2B5EF4-FFF2-40B4-BE49-F238E27FC236}">
                <a16:creationId xmlns="" xmlns:a16="http://schemas.microsoft.com/office/drawing/2014/main" id="{6F410510-DEA6-42D7-B9B2-A1EA5D359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3" y="1916113"/>
            <a:ext cx="32956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9">
            <a:extLst>
              <a:ext uri="{FF2B5EF4-FFF2-40B4-BE49-F238E27FC236}">
                <a16:creationId xmlns="" xmlns:a16="http://schemas.microsoft.com/office/drawing/2014/main" id="{45E515AA-8984-4E91-942D-BCC17DBC60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488" y="5157789"/>
            <a:ext cx="46212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421816" y="3681046"/>
            <a:ext cx="586153" cy="369332"/>
          </a:xfrm>
          <a:prstGeom prst="rect">
            <a:avLst/>
          </a:prstGeom>
          <a:solidFill>
            <a:schemeClr val="bg1"/>
          </a:solidFill>
        </p:spPr>
        <p:txBody>
          <a:bodyPr wrap="square" rtlCol="0">
            <a:spAutoFit/>
          </a:bodyPr>
          <a:lstStyle/>
          <a:p>
            <a:r>
              <a:rPr lang="en-US" dirty="0"/>
              <a:t>v</a:t>
            </a:r>
            <a:r>
              <a:rPr lang="en-US" baseline="-25000" dirty="0"/>
              <a:t>o2</a:t>
            </a:r>
          </a:p>
        </p:txBody>
      </p:sp>
      <p:sp>
        <p:nvSpPr>
          <p:cNvPr id="10" name="TextBox 9"/>
          <p:cNvSpPr txBox="1"/>
          <p:nvPr/>
        </p:nvSpPr>
        <p:spPr>
          <a:xfrm>
            <a:off x="8400257" y="4640263"/>
            <a:ext cx="586153" cy="369332"/>
          </a:xfrm>
          <a:prstGeom prst="rect">
            <a:avLst/>
          </a:prstGeom>
          <a:solidFill>
            <a:schemeClr val="bg1"/>
          </a:solidFill>
        </p:spPr>
        <p:txBody>
          <a:bodyPr wrap="square" rtlCol="0">
            <a:spAutoFit/>
          </a:bodyPr>
          <a:lstStyle/>
          <a:p>
            <a:r>
              <a:rPr lang="en-US" dirty="0"/>
              <a:t>v</a:t>
            </a:r>
            <a:r>
              <a:rPr lang="en-US" baseline="-25000" dirty="0"/>
              <a:t>o1</a:t>
            </a:r>
          </a:p>
        </p:txBody>
      </p:sp>
      <p:sp>
        <p:nvSpPr>
          <p:cNvPr id="11" name="TextBox 10"/>
          <p:cNvSpPr txBox="1"/>
          <p:nvPr/>
        </p:nvSpPr>
        <p:spPr>
          <a:xfrm>
            <a:off x="10867292" y="1581950"/>
            <a:ext cx="996462" cy="369332"/>
          </a:xfrm>
          <a:prstGeom prst="rect">
            <a:avLst/>
          </a:prstGeom>
          <a:solidFill>
            <a:schemeClr val="bg1"/>
          </a:solidFill>
        </p:spPr>
        <p:txBody>
          <a:bodyPr wrap="square" rtlCol="0">
            <a:spAutoFit/>
          </a:bodyPr>
          <a:lstStyle/>
          <a:p>
            <a:r>
              <a:rPr lang="en-US" dirty="0"/>
              <a:t>v=v</a:t>
            </a:r>
            <a:r>
              <a:rPr lang="en-US" baseline="-25000" dirty="0"/>
              <a:t>o2</a:t>
            </a:r>
            <a:r>
              <a:rPr lang="en-US" dirty="0"/>
              <a:t>/2</a:t>
            </a:r>
          </a:p>
        </p:txBody>
      </p:sp>
      <p:sp>
        <p:nvSpPr>
          <p:cNvPr id="12" name="TextBox 11"/>
          <p:cNvSpPr txBox="1"/>
          <p:nvPr/>
        </p:nvSpPr>
        <p:spPr>
          <a:xfrm>
            <a:off x="8986410" y="4018112"/>
            <a:ext cx="293076" cy="369332"/>
          </a:xfrm>
          <a:prstGeom prst="rect">
            <a:avLst/>
          </a:prstGeom>
          <a:noFill/>
        </p:spPr>
        <p:txBody>
          <a:bodyPr wrap="square" rtlCol="0">
            <a:spAutoFit/>
          </a:bodyPr>
          <a:lstStyle/>
          <a:p>
            <a:r>
              <a:rPr lang="en-US" dirty="0"/>
              <a:t>v</a:t>
            </a:r>
            <a:endParaRPr lang="en-US" baseline="-25000" dirty="0"/>
          </a:p>
        </p:txBody>
      </p:sp>
      <p:sp>
        <p:nvSpPr>
          <p:cNvPr id="3" name="TextBox 2">
            <a:extLst>
              <a:ext uri="{FF2B5EF4-FFF2-40B4-BE49-F238E27FC236}">
                <a16:creationId xmlns="" xmlns:a16="http://schemas.microsoft.com/office/drawing/2014/main" id="{55C3187C-8E10-4922-B257-F01286900331}"/>
              </a:ext>
            </a:extLst>
          </p:cNvPr>
          <p:cNvSpPr txBox="1"/>
          <p:nvPr/>
        </p:nvSpPr>
        <p:spPr>
          <a:xfrm>
            <a:off x="1614489" y="4106863"/>
            <a:ext cx="445806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Decreasing R</a:t>
            </a:r>
            <a:r>
              <a:rPr lang="en-US" sz="1600" baseline="-25000" dirty="0"/>
              <a:t>f</a:t>
            </a:r>
            <a:r>
              <a:rPr lang="en-US" sz="1600" dirty="0"/>
              <a:t> to ensure that oscillation starts</a:t>
            </a:r>
          </a:p>
          <a:p>
            <a:pPr marL="285750" indent="-285750">
              <a:buFont typeface="Arial" panose="020B0604020202020204" pitchFamily="34" charset="0"/>
              <a:buChar char="•"/>
            </a:pPr>
            <a:r>
              <a:rPr lang="en-US" sz="1600" dirty="0"/>
              <a:t>Too much positive feedback results in higher output distortion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a:extLst>
              <a:ext uri="{FF2B5EF4-FFF2-40B4-BE49-F238E27FC236}">
                <a16:creationId xmlns="" xmlns:a16="http://schemas.microsoft.com/office/drawing/2014/main" id="{798A084B-5253-41F8-AE07-8AC69177D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412876"/>
            <a:ext cx="5103813"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1">
            <a:extLst>
              <a:ext uri="{FF2B5EF4-FFF2-40B4-BE49-F238E27FC236}">
                <a16:creationId xmlns="" xmlns:a16="http://schemas.microsoft.com/office/drawing/2014/main" id="{7E26430B-FFCD-482B-88E3-E74DB45535D6}"/>
              </a:ext>
            </a:extLst>
          </p:cNvPr>
          <p:cNvSpPr>
            <a:spLocks noGrp="1"/>
          </p:cNvSpPr>
          <p:nvPr>
            <p:ph type="title"/>
          </p:nvPr>
        </p:nvSpPr>
        <p:spPr bwMode="auto">
          <a:xfrm>
            <a:off x="1981200" y="274639"/>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Quadrature Oscillator</a:t>
            </a:r>
          </a:p>
        </p:txBody>
      </p:sp>
      <p:pic>
        <p:nvPicPr>
          <p:cNvPr id="25604" name="Picture 2">
            <a:extLst>
              <a:ext uri="{FF2B5EF4-FFF2-40B4-BE49-F238E27FC236}">
                <a16:creationId xmlns="" xmlns:a16="http://schemas.microsoft.com/office/drawing/2014/main" id="{82E285F7-D6AE-4045-9BEB-327118823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338" y="1125539"/>
            <a:ext cx="4132262"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4">
            <a:extLst>
              <a:ext uri="{FF2B5EF4-FFF2-40B4-BE49-F238E27FC236}">
                <a16:creationId xmlns="" xmlns:a16="http://schemas.microsoft.com/office/drawing/2014/main" id="{DF28AE62-E526-4AF8-94D9-9014FD1A026E}"/>
              </a:ext>
            </a:extLst>
          </p:cNvPr>
          <p:cNvSpPr>
            <a:spLocks noChangeArrowheads="1"/>
          </p:cNvSpPr>
          <p:nvPr/>
        </p:nvSpPr>
        <p:spPr bwMode="auto">
          <a:xfrm>
            <a:off x="2208213" y="4652964"/>
            <a:ext cx="741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The name </a:t>
            </a:r>
            <a:r>
              <a:rPr lang="en-US" altLang="en-US" i="1"/>
              <a:t>quadrature oscillator </a:t>
            </a:r>
            <a:r>
              <a:rPr lang="en-US" altLang="en-US"/>
              <a:t>is used because the circuit provides two sinusoids with 90° phase difference.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 xmlns:a16="http://schemas.microsoft.com/office/drawing/2014/main" id="{EE61F0D3-0DAF-4218-B5CF-A472924D1C6D}"/>
              </a:ext>
            </a:extLst>
          </p:cNvPr>
          <p:cNvSpPr>
            <a:spLocks noGrp="1"/>
          </p:cNvSpPr>
          <p:nvPr>
            <p:ph type="title"/>
          </p:nvPr>
        </p:nvSpPr>
        <p:spPr bwMode="auto">
          <a:xfrm>
            <a:off x="1981200" y="274639"/>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t>Active-Filter Tuned Oscillator</a:t>
            </a:r>
          </a:p>
        </p:txBody>
      </p:sp>
      <p:pic>
        <p:nvPicPr>
          <p:cNvPr id="26627" name="Picture 2">
            <a:extLst>
              <a:ext uri="{FF2B5EF4-FFF2-40B4-BE49-F238E27FC236}">
                <a16:creationId xmlns="" xmlns:a16="http://schemas.microsoft.com/office/drawing/2014/main" id="{44178F67-5B82-4184-B4A1-DCB956823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164" y="2781301"/>
            <a:ext cx="28860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3">
            <a:extLst>
              <a:ext uri="{FF2B5EF4-FFF2-40B4-BE49-F238E27FC236}">
                <a16:creationId xmlns="" xmlns:a16="http://schemas.microsoft.com/office/drawing/2014/main" id="{CFA89EB2-36BE-4152-9036-8BD105D1C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4149726"/>
            <a:ext cx="1443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4">
            <a:extLst>
              <a:ext uri="{FF2B5EF4-FFF2-40B4-BE49-F238E27FC236}">
                <a16:creationId xmlns="" xmlns:a16="http://schemas.microsoft.com/office/drawing/2014/main" id="{859393D3-C90E-4862-96AE-12A6C2FD8C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988" y="3357563"/>
            <a:ext cx="9080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6">
            <a:extLst>
              <a:ext uri="{FF2B5EF4-FFF2-40B4-BE49-F238E27FC236}">
                <a16:creationId xmlns="" xmlns:a16="http://schemas.microsoft.com/office/drawing/2014/main" id="{24127B77-BC72-4418-953F-CEE1E0C1ED2F}"/>
              </a:ext>
            </a:extLst>
          </p:cNvPr>
          <p:cNvSpPr>
            <a:spLocks noChangeArrowheads="1"/>
          </p:cNvSpPr>
          <p:nvPr/>
        </p:nvSpPr>
        <p:spPr bwMode="auto">
          <a:xfrm>
            <a:off x="6024564" y="5373688"/>
            <a:ext cx="4391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600">
                <a:solidFill>
                  <a:srgbClr val="0000FF"/>
                </a:solidFill>
              </a:rPr>
              <a:t>Figure 17.10 Block diagram of the active-filter-tuned oscillator.</a:t>
            </a:r>
          </a:p>
        </p:txBody>
      </p:sp>
      <p:sp>
        <p:nvSpPr>
          <p:cNvPr id="26631" name="Rectangle 7">
            <a:extLst>
              <a:ext uri="{FF2B5EF4-FFF2-40B4-BE49-F238E27FC236}">
                <a16:creationId xmlns="" xmlns:a16="http://schemas.microsoft.com/office/drawing/2014/main" id="{D6769C3C-B738-46EB-8A29-03B6B855B521}"/>
              </a:ext>
            </a:extLst>
          </p:cNvPr>
          <p:cNvSpPr>
            <a:spLocks noChangeArrowheads="1"/>
          </p:cNvSpPr>
          <p:nvPr/>
        </p:nvSpPr>
        <p:spPr bwMode="auto">
          <a:xfrm>
            <a:off x="1774825" y="908051"/>
            <a:ext cx="8497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a:t>Assume the oscillations have already started. The output of the band-pass filter will be a sine wave whose frequency is equal to the center frequency of the filter. </a:t>
            </a:r>
          </a:p>
          <a:p>
            <a:pPr eaLnBrk="1" hangingPunct="1"/>
            <a:r>
              <a:rPr lang="en-US" altLang="en-US" sz="1800"/>
              <a:t>The sine-wave signal is fed to the limiter and then produces a square wave. </a:t>
            </a:r>
          </a:p>
        </p:txBody>
      </p:sp>
      <p:sp>
        <p:nvSpPr>
          <p:cNvPr id="26632" name="Rectangle 8">
            <a:extLst>
              <a:ext uri="{FF2B5EF4-FFF2-40B4-BE49-F238E27FC236}">
                <a16:creationId xmlns="" xmlns:a16="http://schemas.microsoft.com/office/drawing/2014/main" id="{4997BE07-2BA5-47E4-9918-672BA3F35074}"/>
              </a:ext>
            </a:extLst>
          </p:cNvPr>
          <p:cNvSpPr>
            <a:spLocks noChangeArrowheads="1"/>
          </p:cNvSpPr>
          <p:nvPr/>
        </p:nvSpPr>
        <p:spPr bwMode="auto">
          <a:xfrm>
            <a:off x="1847850" y="1844675"/>
            <a:ext cx="40322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a:t> The circuit consists of a high-</a:t>
            </a:r>
            <a:r>
              <a:rPr lang="en-US" altLang="en-US" sz="1800" i="1"/>
              <a:t>Q bandpass </a:t>
            </a:r>
            <a:r>
              <a:rPr lang="en-US" altLang="en-US" sz="1800"/>
              <a:t>filter connected in a positive-feedback loop with a hard limiter.</a:t>
            </a:r>
          </a:p>
          <a:p>
            <a:pPr eaLnBrk="1" hangingPunct="1"/>
            <a:r>
              <a:rPr lang="en-US" altLang="en-US" sz="1800"/>
              <a:t> Any filter circuit with positive gain can be used to implement the bandpass filter.</a:t>
            </a:r>
          </a:p>
          <a:p>
            <a:pPr eaLnBrk="1" hangingPunct="1"/>
            <a:r>
              <a:rPr lang="en-US" altLang="en-US" sz="1800"/>
              <a:t> Can generate high-quality output sine waves.</a:t>
            </a:r>
          </a:p>
          <a:p>
            <a:pPr eaLnBrk="1" hangingPunct="1"/>
            <a:r>
              <a:rPr lang="en-US" altLang="en-US" sz="1800"/>
              <a:t> Have independent control of frequency, amplitude and distortion of the output sinusoid.</a:t>
            </a:r>
          </a:p>
        </p:txBody>
      </p:sp>
      <p:sp>
        <p:nvSpPr>
          <p:cNvPr id="26633" name="Rectangle 9">
            <a:extLst>
              <a:ext uri="{FF2B5EF4-FFF2-40B4-BE49-F238E27FC236}">
                <a16:creationId xmlns="" xmlns:a16="http://schemas.microsoft.com/office/drawing/2014/main" id="{35356ECE-CD11-40D9-831D-48FE0D74B5A2}"/>
              </a:ext>
            </a:extLst>
          </p:cNvPr>
          <p:cNvSpPr>
            <a:spLocks noChangeArrowheads="1"/>
          </p:cNvSpPr>
          <p:nvPr/>
        </p:nvSpPr>
        <p:spPr bwMode="auto">
          <a:xfrm>
            <a:off x="1774826" y="5516563"/>
            <a:ext cx="39608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a:t>Op amp-RF oscillators ~ 10 to 100kHz.</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 xmlns:a16="http://schemas.microsoft.com/office/drawing/2014/main" id="{9FB9757E-6103-4B23-ACAF-71161DE427DC}"/>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t>Active-Filter Tuned Oscillator</a:t>
            </a:r>
          </a:p>
        </p:txBody>
      </p:sp>
      <p:sp>
        <p:nvSpPr>
          <p:cNvPr id="27651" name="Rectangle 2">
            <a:extLst>
              <a:ext uri="{FF2B5EF4-FFF2-40B4-BE49-F238E27FC236}">
                <a16:creationId xmlns="" xmlns:a16="http://schemas.microsoft.com/office/drawing/2014/main" id="{CB032BE4-B25E-47F1-8FE0-4867C0E1DC19}"/>
              </a:ext>
            </a:extLst>
          </p:cNvPr>
          <p:cNvSpPr>
            <a:spLocks noChangeArrowheads="1"/>
          </p:cNvSpPr>
          <p:nvPr/>
        </p:nvSpPr>
        <p:spPr bwMode="auto">
          <a:xfrm>
            <a:off x="2351088" y="5589588"/>
            <a:ext cx="7777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a:t>Fig. 17.11 A practical implementation of the active-filter tuned oscillator</a:t>
            </a:r>
          </a:p>
        </p:txBody>
      </p:sp>
      <p:pic>
        <p:nvPicPr>
          <p:cNvPr id="27652" name="Picture 2">
            <a:extLst>
              <a:ext uri="{FF2B5EF4-FFF2-40B4-BE49-F238E27FC236}">
                <a16:creationId xmlns="" xmlns:a16="http://schemas.microsoft.com/office/drawing/2014/main" id="{6AEFC58F-0592-46CC-BF11-E0FED292D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066801"/>
            <a:ext cx="66675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 xmlns:a16="http://schemas.microsoft.com/office/drawing/2014/main" id="{0F9ABB01-EEC9-41EF-85E8-339D99808336}"/>
              </a:ext>
            </a:extLst>
          </p:cNvPr>
          <p:cNvSpPr>
            <a:spLocks noGrp="1"/>
          </p:cNvSpPr>
          <p:nvPr>
            <p:ph type="title"/>
          </p:nvPr>
        </p:nvSpPr>
        <p:spPr bwMode="auto">
          <a:xfrm>
            <a:off x="1981200" y="274639"/>
            <a:ext cx="82296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a:t>LC AND CRYSTAL OSCILLATORS</a:t>
            </a:r>
          </a:p>
        </p:txBody>
      </p:sp>
      <p:pic>
        <p:nvPicPr>
          <p:cNvPr id="29699" name="Picture 2">
            <a:extLst>
              <a:ext uri="{FF2B5EF4-FFF2-40B4-BE49-F238E27FC236}">
                <a16:creationId xmlns="" xmlns:a16="http://schemas.microsoft.com/office/drawing/2014/main" id="{A254AC45-E600-4313-96EF-5F723CF0A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1196975"/>
            <a:ext cx="6592887"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 xmlns:a16="http://schemas.microsoft.com/office/drawing/2014/main" id="{073BD5E5-48D5-4AC7-9CAC-8F865A92ACE2}"/>
              </a:ext>
            </a:extLst>
          </p:cNvPr>
          <p:cNvSpPr>
            <a:spLocks noGrp="1" noChangeArrowheads="1"/>
          </p:cNvSpPr>
          <p:nvPr>
            <p:ph type="title"/>
          </p:nvPr>
        </p:nvSpPr>
        <p:spPr bwMode="auto">
          <a:xfrm>
            <a:off x="2135188" y="188914"/>
            <a:ext cx="6858000" cy="11191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000"/>
              <a:t>The LC-Tuned oscillator</a:t>
            </a:r>
          </a:p>
        </p:txBody>
      </p:sp>
      <p:sp>
        <p:nvSpPr>
          <p:cNvPr id="30723" name="Text Box 4">
            <a:extLst>
              <a:ext uri="{FF2B5EF4-FFF2-40B4-BE49-F238E27FC236}">
                <a16:creationId xmlns="" xmlns:a16="http://schemas.microsoft.com/office/drawing/2014/main" id="{F6308CF2-8807-425A-AAE4-2E030165D8EA}"/>
              </a:ext>
            </a:extLst>
          </p:cNvPr>
          <p:cNvSpPr txBox="1">
            <a:spLocks noChangeArrowheads="1"/>
          </p:cNvSpPr>
          <p:nvPr/>
        </p:nvSpPr>
        <p:spPr bwMode="auto">
          <a:xfrm>
            <a:off x="6172200" y="1447801"/>
            <a:ext cx="37338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en-US" altLang="en-US" b="1">
                <a:latin typeface="Times New Roman" panose="02020603050405020304" pitchFamily="18" charset="0"/>
              </a:rPr>
              <a:t>Colpitts Oscillator</a:t>
            </a:r>
          </a:p>
          <a:p>
            <a:pPr eaLnBrk="1" hangingPunct="1">
              <a:spcBef>
                <a:spcPct val="50000"/>
              </a:spcBef>
              <a:buFont typeface="Wingdings" panose="05000000000000000000" pitchFamily="2" charset="2"/>
              <a:buChar char="Ø"/>
            </a:pPr>
            <a:r>
              <a:rPr lang="en-US" altLang="en-US">
                <a:latin typeface="Times New Roman" panose="02020603050405020304" pitchFamily="18" charset="0"/>
              </a:rPr>
              <a:t>A parallel LC resonator  connected between collector  and base.</a:t>
            </a:r>
          </a:p>
          <a:p>
            <a:pPr eaLnBrk="1" hangingPunct="1">
              <a:spcBef>
                <a:spcPct val="50000"/>
              </a:spcBef>
              <a:buFont typeface="Wingdings" panose="05000000000000000000" pitchFamily="2" charset="2"/>
              <a:buChar char="Ø"/>
            </a:pPr>
            <a:r>
              <a:rPr lang="en-US" altLang="en-US">
                <a:latin typeface="Times New Roman" panose="02020603050405020304" pitchFamily="18" charset="0"/>
              </a:rPr>
              <a:t>Feedback is achieved by way of a capacitive divider</a:t>
            </a:r>
          </a:p>
          <a:p>
            <a:pPr eaLnBrk="1" hangingPunct="1">
              <a:spcBef>
                <a:spcPct val="50000"/>
              </a:spcBef>
              <a:buFont typeface="Wingdings" panose="05000000000000000000" pitchFamily="2" charset="2"/>
              <a:buChar char="Ø"/>
            </a:pPr>
            <a:r>
              <a:rPr lang="en-US" altLang="en-US">
                <a:latin typeface="Times New Roman" panose="02020603050405020304" pitchFamily="18" charset="0"/>
              </a:rPr>
              <a:t>Oscillating frequency is determined by the resonance frequency.</a:t>
            </a:r>
          </a:p>
          <a:p>
            <a:pPr eaLnBrk="1" hangingPunct="1">
              <a:spcBef>
                <a:spcPct val="50000"/>
              </a:spcBef>
              <a:buFont typeface="Wingdings" panose="05000000000000000000" pitchFamily="2" charset="2"/>
              <a:buChar char="Ø"/>
            </a:pPr>
            <a:endParaRPr lang="en-US" altLang="en-US">
              <a:latin typeface="Times New Roman" panose="02020603050405020304" pitchFamily="18" charset="0"/>
            </a:endParaRPr>
          </a:p>
          <a:p>
            <a:pPr eaLnBrk="1" hangingPunct="1">
              <a:spcBef>
                <a:spcPct val="50000"/>
              </a:spcBef>
              <a:buFont typeface="Wingdings" panose="05000000000000000000" pitchFamily="2" charset="2"/>
              <a:buChar char="Ø"/>
            </a:pPr>
            <a:endParaRPr lang="en-US" altLang="en-US" sz="2400">
              <a:latin typeface="Times New Roman" panose="02020603050405020304" pitchFamily="18" charset="0"/>
            </a:endParaRPr>
          </a:p>
        </p:txBody>
      </p:sp>
      <p:pic>
        <p:nvPicPr>
          <p:cNvPr id="30724" name="Picture 5" descr="sedr42021_1312a">
            <a:extLst>
              <a:ext uri="{FF2B5EF4-FFF2-40B4-BE49-F238E27FC236}">
                <a16:creationId xmlns="" xmlns:a16="http://schemas.microsoft.com/office/drawing/2014/main" id="{0DD2C64D-AB78-4087-8D62-6859DB13B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24000"/>
            <a:ext cx="3405188"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5" name="Object 6">
            <a:extLst>
              <a:ext uri="{FF2B5EF4-FFF2-40B4-BE49-F238E27FC236}">
                <a16:creationId xmlns="" xmlns:a16="http://schemas.microsoft.com/office/drawing/2014/main" id="{9C003902-13F4-4ED7-8098-F848EFC639B1}"/>
              </a:ext>
            </a:extLst>
          </p:cNvPr>
          <p:cNvGraphicFramePr>
            <a:graphicFrameLocks noChangeAspect="1"/>
          </p:cNvGraphicFramePr>
          <p:nvPr/>
        </p:nvGraphicFramePr>
        <p:xfrm>
          <a:off x="6705600" y="4724401"/>
          <a:ext cx="2743200" cy="1020763"/>
        </p:xfrm>
        <a:graphic>
          <a:graphicData uri="http://schemas.openxmlformats.org/presentationml/2006/ole">
            <mc:AlternateContent xmlns:mc="http://schemas.openxmlformats.org/markup-compatibility/2006">
              <mc:Choice xmlns:v="urn:schemas-microsoft-com:vml" Requires="v">
                <p:oleObj spid="_x0000_s5160" name="Equation" r:id="rId4" imgW="1295400" imgH="482600" progId="Equation.3">
                  <p:embed/>
                </p:oleObj>
              </mc:Choice>
              <mc:Fallback>
                <p:oleObj name="Equation" r:id="rId4" imgW="1295400" imgH="482600" progId="Equation.3">
                  <p:embed/>
                  <p:pic>
                    <p:nvPicPr>
                      <p:cNvPr id="30725" name="Object 6">
                        <a:extLst>
                          <a:ext uri="{FF2B5EF4-FFF2-40B4-BE49-F238E27FC236}">
                            <a16:creationId xmlns="" xmlns:a16="http://schemas.microsoft.com/office/drawing/2014/main" id="{9C003902-13F4-4ED7-8098-F848EFC639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4724401"/>
                        <a:ext cx="2743200"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6" name="Rectangle 5">
            <a:extLst>
              <a:ext uri="{FF2B5EF4-FFF2-40B4-BE49-F238E27FC236}">
                <a16:creationId xmlns="" xmlns:a16="http://schemas.microsoft.com/office/drawing/2014/main" id="{CB06850D-532A-479C-982F-F255A447D31C}"/>
              </a:ext>
            </a:extLst>
          </p:cNvPr>
          <p:cNvSpPr>
            <a:spLocks noChangeArrowheads="1"/>
          </p:cNvSpPr>
          <p:nvPr/>
        </p:nvSpPr>
        <p:spPr bwMode="auto">
          <a:xfrm>
            <a:off x="2424113" y="5589588"/>
            <a:ext cx="3433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(capacitive divider feedback)</a:t>
            </a:r>
          </a:p>
        </p:txBody>
      </p:sp>
      <p:sp>
        <p:nvSpPr>
          <p:cNvPr id="30727" name="Rectangle 6">
            <a:extLst>
              <a:ext uri="{FF2B5EF4-FFF2-40B4-BE49-F238E27FC236}">
                <a16:creationId xmlns="" xmlns:a16="http://schemas.microsoft.com/office/drawing/2014/main" id="{04CD373A-C243-432A-9700-FFCF2A4CC282}"/>
              </a:ext>
            </a:extLst>
          </p:cNvPr>
          <p:cNvSpPr>
            <a:spLocks noChangeArrowheads="1"/>
          </p:cNvSpPr>
          <p:nvPr/>
        </p:nvSpPr>
        <p:spPr bwMode="auto">
          <a:xfrm>
            <a:off x="2208213" y="765175"/>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For higher frequencies (&gt; 1MHz)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 xmlns:a16="http://schemas.microsoft.com/office/drawing/2014/main" id="{B4447E84-D785-472F-B0D4-C9E92EE3A228}"/>
              </a:ext>
            </a:extLst>
          </p:cNvPr>
          <p:cNvSpPr>
            <a:spLocks noGrp="1" noChangeArrowheads="1"/>
          </p:cNvSpPr>
          <p:nvPr>
            <p:ph type="title"/>
          </p:nvPr>
        </p:nvSpPr>
        <p:spPr bwMode="auto">
          <a:xfrm>
            <a:off x="2208213" y="115889"/>
            <a:ext cx="6858000" cy="11191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000"/>
              <a:t>The LC-Tuned oscillator</a:t>
            </a:r>
          </a:p>
        </p:txBody>
      </p:sp>
      <p:pic>
        <p:nvPicPr>
          <p:cNvPr id="31747" name="Picture 4" descr="sedr42021_1312b">
            <a:extLst>
              <a:ext uri="{FF2B5EF4-FFF2-40B4-BE49-F238E27FC236}">
                <a16:creationId xmlns="" xmlns:a16="http://schemas.microsoft.com/office/drawing/2014/main" id="{9166A180-1235-4055-A469-22691E0C2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524000"/>
            <a:ext cx="37973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5">
            <a:extLst>
              <a:ext uri="{FF2B5EF4-FFF2-40B4-BE49-F238E27FC236}">
                <a16:creationId xmlns="" xmlns:a16="http://schemas.microsoft.com/office/drawing/2014/main" id="{AA943998-D3ED-43B7-9CBC-B7D9D7492E2D}"/>
              </a:ext>
            </a:extLst>
          </p:cNvPr>
          <p:cNvSpPr txBox="1">
            <a:spLocks noChangeArrowheads="1"/>
          </p:cNvSpPr>
          <p:nvPr/>
        </p:nvSpPr>
        <p:spPr bwMode="auto">
          <a:xfrm>
            <a:off x="6172200" y="1447801"/>
            <a:ext cx="37338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en-US" altLang="en-US" b="1">
                <a:latin typeface="Times New Roman" panose="02020603050405020304" pitchFamily="18" charset="0"/>
              </a:rPr>
              <a:t>Hartley  Oscillator</a:t>
            </a:r>
          </a:p>
          <a:p>
            <a:pPr eaLnBrk="1" hangingPunct="1">
              <a:spcBef>
                <a:spcPct val="50000"/>
              </a:spcBef>
              <a:buFont typeface="Wingdings" panose="05000000000000000000" pitchFamily="2" charset="2"/>
              <a:buChar char="Ø"/>
            </a:pPr>
            <a:r>
              <a:rPr lang="en-US" altLang="en-US">
                <a:latin typeface="Times New Roman" panose="02020603050405020304" pitchFamily="18" charset="0"/>
              </a:rPr>
              <a:t>A parallel LC resonator  connected between collector  and base.</a:t>
            </a:r>
          </a:p>
          <a:p>
            <a:pPr eaLnBrk="1" hangingPunct="1">
              <a:spcBef>
                <a:spcPct val="50000"/>
              </a:spcBef>
              <a:buFont typeface="Wingdings" panose="05000000000000000000" pitchFamily="2" charset="2"/>
              <a:buChar char="Ø"/>
            </a:pPr>
            <a:r>
              <a:rPr lang="en-US" altLang="en-US">
                <a:latin typeface="Times New Roman" panose="02020603050405020304" pitchFamily="18" charset="0"/>
              </a:rPr>
              <a:t>Feedback is achieved by way of an inductive divider.</a:t>
            </a:r>
          </a:p>
          <a:p>
            <a:pPr eaLnBrk="1" hangingPunct="1">
              <a:spcBef>
                <a:spcPct val="50000"/>
              </a:spcBef>
              <a:buFont typeface="Wingdings" panose="05000000000000000000" pitchFamily="2" charset="2"/>
              <a:buChar char="Ø"/>
            </a:pPr>
            <a:r>
              <a:rPr lang="en-US" altLang="en-US">
                <a:latin typeface="Times New Roman" panose="02020603050405020304" pitchFamily="18" charset="0"/>
              </a:rPr>
              <a:t>Oscillating frequency is determined by the resonance frequency.</a:t>
            </a:r>
          </a:p>
          <a:p>
            <a:pPr eaLnBrk="1" hangingPunct="1">
              <a:spcBef>
                <a:spcPct val="50000"/>
              </a:spcBef>
              <a:buFont typeface="Wingdings" panose="05000000000000000000" pitchFamily="2" charset="2"/>
              <a:buChar char="Ø"/>
            </a:pPr>
            <a:endParaRPr lang="en-US" altLang="en-US">
              <a:latin typeface="Times New Roman" panose="02020603050405020304" pitchFamily="18" charset="0"/>
            </a:endParaRPr>
          </a:p>
          <a:p>
            <a:pPr eaLnBrk="1" hangingPunct="1">
              <a:spcBef>
                <a:spcPct val="50000"/>
              </a:spcBef>
              <a:buFont typeface="Wingdings" panose="05000000000000000000" pitchFamily="2" charset="2"/>
              <a:buChar char="Ø"/>
            </a:pPr>
            <a:endParaRPr lang="en-US" altLang="en-US">
              <a:latin typeface="Times New Roman" panose="02020603050405020304" pitchFamily="18" charset="0"/>
            </a:endParaRPr>
          </a:p>
        </p:txBody>
      </p:sp>
      <p:sp>
        <p:nvSpPr>
          <p:cNvPr id="31749" name="Rectangle 5">
            <a:extLst>
              <a:ext uri="{FF2B5EF4-FFF2-40B4-BE49-F238E27FC236}">
                <a16:creationId xmlns="" xmlns:a16="http://schemas.microsoft.com/office/drawing/2014/main" id="{6EC9B284-D09C-4BDD-B32C-68CF2FB6ACEC}"/>
              </a:ext>
            </a:extLst>
          </p:cNvPr>
          <p:cNvSpPr>
            <a:spLocks noChangeArrowheads="1"/>
          </p:cNvSpPr>
          <p:nvPr/>
        </p:nvSpPr>
        <p:spPr bwMode="auto">
          <a:xfrm>
            <a:off x="2424114" y="5516563"/>
            <a:ext cx="330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(inductive divider feedback)</a:t>
            </a:r>
          </a:p>
        </p:txBody>
      </p:sp>
      <p:pic>
        <p:nvPicPr>
          <p:cNvPr id="31750" name="Picture 6">
            <a:extLst>
              <a:ext uri="{FF2B5EF4-FFF2-40B4-BE49-F238E27FC236}">
                <a16:creationId xmlns="" xmlns:a16="http://schemas.microsoft.com/office/drawing/2014/main" id="{FE5288E2-4B62-4B68-B5B1-9BCA7FCED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0" y="5013325"/>
            <a:ext cx="20574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6">
            <a:extLst>
              <a:ext uri="{FF2B5EF4-FFF2-40B4-BE49-F238E27FC236}">
                <a16:creationId xmlns="" xmlns:a16="http://schemas.microsoft.com/office/drawing/2014/main" id="{E5ABB561-052C-4DB2-9395-B8C9A667D541}"/>
              </a:ext>
            </a:extLst>
          </p:cNvPr>
          <p:cNvSpPr>
            <a:spLocks noChangeArrowheads="1"/>
          </p:cNvSpPr>
          <p:nvPr/>
        </p:nvSpPr>
        <p:spPr bwMode="auto">
          <a:xfrm>
            <a:off x="2244725" y="620713"/>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For higher frequencies (&gt; 1MHz)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 xmlns:a16="http://schemas.microsoft.com/office/drawing/2014/main" id="{AC6410CF-873B-4535-AC28-072D950F272E}"/>
              </a:ext>
            </a:extLst>
          </p:cNvPr>
          <p:cNvSpPr>
            <a:spLocks noGrp="1"/>
          </p:cNvSpPr>
          <p:nvPr>
            <p:ph type="title"/>
          </p:nvPr>
        </p:nvSpPr>
        <p:spPr bwMode="auto">
          <a:xfrm>
            <a:off x="1981200" y="274638"/>
            <a:ext cx="8229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sz="3000">
                <a:solidFill>
                  <a:srgbClr val="330066"/>
                </a:solidFill>
              </a:rPr>
              <a:t>The LC-Tuned oscillator</a:t>
            </a:r>
            <a:endParaRPr lang="en-US" altLang="en-US"/>
          </a:p>
        </p:txBody>
      </p:sp>
      <p:sp>
        <p:nvSpPr>
          <p:cNvPr id="32771" name="Rectangle 2">
            <a:extLst>
              <a:ext uri="{FF2B5EF4-FFF2-40B4-BE49-F238E27FC236}">
                <a16:creationId xmlns="" xmlns:a16="http://schemas.microsoft.com/office/drawing/2014/main" id="{8CD0BB96-A1CA-4C9F-9F6C-B37FE89801BA}"/>
              </a:ext>
            </a:extLst>
          </p:cNvPr>
          <p:cNvSpPr>
            <a:spLocks noChangeArrowheads="1"/>
          </p:cNvSpPr>
          <p:nvPr/>
        </p:nvSpPr>
        <p:spPr bwMode="auto">
          <a:xfrm>
            <a:off x="2063750" y="836613"/>
            <a:ext cx="6840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Analysis of Equivalent circuit of the </a:t>
            </a:r>
            <a:r>
              <a:rPr lang="en-US" altLang="en-US" b="1"/>
              <a:t>Colpitts oscillator</a:t>
            </a:r>
          </a:p>
        </p:txBody>
      </p:sp>
      <p:pic>
        <p:nvPicPr>
          <p:cNvPr id="32772" name="Picture 2">
            <a:extLst>
              <a:ext uri="{FF2B5EF4-FFF2-40B4-BE49-F238E27FC236}">
                <a16:creationId xmlns="" xmlns:a16="http://schemas.microsoft.com/office/drawing/2014/main" id="{BD00E787-19AB-4CA6-AE85-2CD433D26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414" y="1341439"/>
            <a:ext cx="4592637"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4">
            <a:extLst>
              <a:ext uri="{FF2B5EF4-FFF2-40B4-BE49-F238E27FC236}">
                <a16:creationId xmlns="" xmlns:a16="http://schemas.microsoft.com/office/drawing/2014/main" id="{882758C2-35E2-478E-9629-8916AB5A3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4" y="4437063"/>
            <a:ext cx="35718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8">
            <a:extLst>
              <a:ext uri="{FF2B5EF4-FFF2-40B4-BE49-F238E27FC236}">
                <a16:creationId xmlns="" xmlns:a16="http://schemas.microsoft.com/office/drawing/2014/main" id="{423E52AF-CBFA-4D15-A079-BEB8C80872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438" y="1468438"/>
            <a:ext cx="4157662" cy="239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7">
            <a:extLst>
              <a:ext uri="{FF2B5EF4-FFF2-40B4-BE49-F238E27FC236}">
                <a16:creationId xmlns="" xmlns:a16="http://schemas.microsoft.com/office/drawing/2014/main" id="{C80709FA-7F3B-425E-9257-67AAAA9F0A1D}"/>
              </a:ext>
            </a:extLst>
          </p:cNvPr>
          <p:cNvSpPr>
            <a:spLocks noChangeArrowheads="1"/>
          </p:cNvSpPr>
          <p:nvPr/>
        </p:nvSpPr>
        <p:spPr bwMode="auto">
          <a:xfrm>
            <a:off x="1847851" y="4144964"/>
            <a:ext cx="48244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dirty="0"/>
              <a:t> LC-tuned oscillators utilize the nonlinear transistor I-V characteristics for amplitude control (self-limiting).</a:t>
            </a:r>
          </a:p>
          <a:p>
            <a:pPr eaLnBrk="1" hangingPunct="1"/>
            <a:r>
              <a:rPr lang="en-US" altLang="en-US" sz="1800" dirty="0"/>
              <a:t> Collector (drain) current waveforms are distorted due to the nonlinear characteristics.</a:t>
            </a:r>
          </a:p>
          <a:p>
            <a:pPr eaLnBrk="1" hangingPunct="1"/>
            <a:r>
              <a:rPr lang="en-US" altLang="en-US" sz="1800" dirty="0"/>
              <a:t> Output voltage is a sinusoid with high purity because of the filtering action of the </a:t>
            </a:r>
            <a:r>
              <a:rPr lang="en-US" altLang="en-US" sz="1800" i="1" dirty="0"/>
              <a:t>LC tuned circuit.</a:t>
            </a:r>
            <a:endParaRPr lang="en-US" alt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 xmlns:a16="http://schemas.microsoft.com/office/drawing/2014/main" id="{F40B6CB4-1B40-4098-9938-839783704A7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sz="3000">
                <a:solidFill>
                  <a:srgbClr val="330066"/>
                </a:solidFill>
              </a:rPr>
              <a:t>Introduction</a:t>
            </a:r>
            <a:endParaRPr lang="en-US" altLang="en-US"/>
          </a:p>
        </p:txBody>
      </p:sp>
      <p:sp>
        <p:nvSpPr>
          <p:cNvPr id="3" name="Rectangle 2">
            <a:extLst>
              <a:ext uri="{FF2B5EF4-FFF2-40B4-BE49-F238E27FC236}">
                <a16:creationId xmlns="" xmlns:a16="http://schemas.microsoft.com/office/drawing/2014/main" id="{C30D9A11-6BA8-44F8-BD32-343CC01CBEEC}"/>
              </a:ext>
            </a:extLst>
          </p:cNvPr>
          <p:cNvSpPr/>
          <p:nvPr/>
        </p:nvSpPr>
        <p:spPr>
          <a:xfrm>
            <a:off x="2135188" y="1196976"/>
            <a:ext cx="7416800" cy="3693319"/>
          </a:xfrm>
          <a:prstGeom prst="rect">
            <a:avLst/>
          </a:prstGeom>
        </p:spPr>
        <p:txBody>
          <a:bodyPr>
            <a:spAutoFit/>
          </a:bodyPr>
          <a:lstStyle/>
          <a:p>
            <a:pPr marL="457200" indent="-457200">
              <a:buFont typeface="Wingdings" pitchFamily="2" charset="2"/>
              <a:buChar char="v"/>
              <a:defRPr/>
            </a:pPr>
            <a:r>
              <a:rPr lang="en-US" dirty="0"/>
              <a:t>There are two different approaches for the generation of sinusoids, most commonly used for the standard waveforms:</a:t>
            </a:r>
          </a:p>
          <a:p>
            <a:pPr marL="914400" lvl="1" indent="-457200">
              <a:buFont typeface="Wingdings" pitchFamily="2" charset="2"/>
              <a:buChar char="ü"/>
              <a:defRPr/>
            </a:pPr>
            <a:r>
              <a:rPr lang="en-US" dirty="0"/>
              <a:t>Employing a positive-feedback loop that consists an amplifier and an RC or LC frequency-selective network. It generates sine waves utilizing resonance phenomena, are known as </a:t>
            </a:r>
            <a:r>
              <a:rPr lang="en-US" u="sng" dirty="0"/>
              <a:t>linear oscillators </a:t>
            </a:r>
            <a:r>
              <a:rPr kumimoji="1" lang="en-US" altLang="zh-CN" dirty="0">
                <a:effectLst>
                  <a:outerShdw blurRad="38100" dist="38100" dir="2700000" algn="tl">
                    <a:srgbClr val="C0C0C0"/>
                  </a:outerShdw>
                </a:effectLst>
                <a:latin typeface="Arial" charset="0"/>
              </a:rPr>
              <a:t>(Section 17.1-3)</a:t>
            </a:r>
            <a:endParaRPr lang="en-US" u="sng" dirty="0"/>
          </a:p>
          <a:p>
            <a:pPr marL="914400" lvl="1" indent="-457200">
              <a:buFont typeface="Courier New" pitchFamily="49" charset="0"/>
              <a:buChar char="o"/>
              <a:defRPr/>
            </a:pPr>
            <a:r>
              <a:rPr lang="en-US" dirty="0"/>
              <a:t>Circuits that generate square, triangular, pulse waveforms are called </a:t>
            </a:r>
            <a:r>
              <a:rPr lang="en-US" u="sng" dirty="0"/>
              <a:t>non-linear oscillators </a:t>
            </a:r>
            <a:r>
              <a:rPr lang="en-US" dirty="0"/>
              <a:t>or function generators</a:t>
            </a:r>
          </a:p>
          <a:p>
            <a:pPr marL="1097280" lvl="3" indent="-342900">
              <a:buFontTx/>
              <a:buChar char="•"/>
              <a:defRPr/>
            </a:pPr>
            <a:r>
              <a:rPr kumimoji="1" lang="en-US" altLang="zh-CN" dirty="0">
                <a:effectLst>
                  <a:outerShdw blurRad="38100" dist="38100" dir="2700000" algn="tl">
                    <a:srgbClr val="C0C0C0"/>
                  </a:outerShdw>
                </a:effectLst>
                <a:latin typeface="Arial" charset="0"/>
              </a:rPr>
              <a:t>The </a:t>
            </a:r>
            <a:r>
              <a:rPr kumimoji="1" lang="en-US" altLang="zh-CN" dirty="0" err="1">
                <a:effectLst>
                  <a:outerShdw blurRad="38100" dist="38100" dir="2700000" algn="tl">
                    <a:srgbClr val="C0C0C0"/>
                  </a:outerShdw>
                </a:effectLst>
                <a:latin typeface="Arial" charset="0"/>
              </a:rPr>
              <a:t>bistable</a:t>
            </a:r>
            <a:r>
              <a:rPr kumimoji="1" lang="en-US" altLang="zh-CN" dirty="0">
                <a:effectLst>
                  <a:outerShdw blurRad="38100" dist="38100" dir="2700000" algn="tl">
                    <a:srgbClr val="C0C0C0"/>
                  </a:outerShdw>
                </a:effectLst>
                <a:latin typeface="Arial" charset="0"/>
              </a:rPr>
              <a:t> </a:t>
            </a:r>
            <a:r>
              <a:rPr kumimoji="1" lang="en-US" altLang="zh-CN" dirty="0" err="1">
                <a:effectLst>
                  <a:outerShdw blurRad="38100" dist="38100" dir="2700000" algn="tl">
                    <a:srgbClr val="C0C0C0"/>
                  </a:outerShdw>
                </a:effectLst>
                <a:latin typeface="Arial" charset="0"/>
              </a:rPr>
              <a:t>multivibrator</a:t>
            </a:r>
            <a:r>
              <a:rPr kumimoji="1" lang="en-US" altLang="zh-CN" dirty="0">
                <a:effectLst>
                  <a:outerShdw blurRad="38100" dist="38100" dir="2700000" algn="tl">
                    <a:srgbClr val="C0C0C0"/>
                  </a:outerShdw>
                </a:effectLst>
                <a:latin typeface="Arial" charset="0"/>
              </a:rPr>
              <a:t>(Section 17.4)</a:t>
            </a:r>
          </a:p>
          <a:p>
            <a:pPr marL="1097280" lvl="3" indent="-342900">
              <a:buFontTx/>
              <a:buChar char="•"/>
              <a:defRPr/>
            </a:pPr>
            <a:r>
              <a:rPr kumimoji="1" lang="en-US" altLang="zh-CN" dirty="0">
                <a:effectLst>
                  <a:outerShdw blurRad="38100" dist="38100" dir="2700000" algn="tl">
                    <a:srgbClr val="C0C0C0"/>
                  </a:outerShdw>
                </a:effectLst>
                <a:latin typeface="Arial" charset="0"/>
              </a:rPr>
              <a:t>the </a:t>
            </a:r>
            <a:r>
              <a:rPr kumimoji="1" lang="en-US" altLang="zh-CN" dirty="0" err="1">
                <a:effectLst>
                  <a:outerShdw blurRad="38100" dist="38100" dir="2700000" algn="tl">
                    <a:srgbClr val="C0C0C0"/>
                  </a:outerShdw>
                </a:effectLst>
                <a:latin typeface="Arial" charset="0"/>
              </a:rPr>
              <a:t>astable</a:t>
            </a:r>
            <a:r>
              <a:rPr kumimoji="1" lang="en-US" altLang="zh-CN" dirty="0">
                <a:effectLst>
                  <a:outerShdw blurRad="38100" dist="38100" dir="2700000" algn="tl">
                    <a:srgbClr val="C0C0C0"/>
                  </a:outerShdw>
                </a:effectLst>
                <a:latin typeface="Arial" charset="0"/>
              </a:rPr>
              <a:t> </a:t>
            </a:r>
            <a:r>
              <a:rPr kumimoji="1" lang="en-US" altLang="zh-CN" dirty="0" err="1">
                <a:effectLst>
                  <a:outerShdw blurRad="38100" dist="38100" dir="2700000" algn="tl">
                    <a:srgbClr val="C0C0C0"/>
                  </a:outerShdw>
                </a:effectLst>
                <a:latin typeface="Arial" charset="0"/>
              </a:rPr>
              <a:t>multivibrator</a:t>
            </a:r>
            <a:r>
              <a:rPr kumimoji="1" lang="en-US" altLang="zh-CN" dirty="0">
                <a:latin typeface="Arial" charset="0"/>
              </a:rPr>
              <a:t> </a:t>
            </a:r>
            <a:r>
              <a:rPr kumimoji="1" lang="en-US" altLang="zh-CN" dirty="0">
                <a:effectLst>
                  <a:outerShdw blurRad="38100" dist="38100" dir="2700000" algn="tl">
                    <a:srgbClr val="C0C0C0"/>
                  </a:outerShdw>
                </a:effectLst>
                <a:latin typeface="Arial" charset="0"/>
              </a:rPr>
              <a:t>(Section 17.5)</a:t>
            </a:r>
          </a:p>
          <a:p>
            <a:pPr marL="1097280" lvl="3" indent="-342900">
              <a:buFontTx/>
              <a:buChar char="•"/>
              <a:defRPr/>
            </a:pPr>
            <a:r>
              <a:rPr kumimoji="1" lang="en-US" altLang="zh-CN" dirty="0">
                <a:effectLst>
                  <a:outerShdw blurRad="38100" dist="38100" dir="2700000" algn="tl">
                    <a:srgbClr val="C0C0C0"/>
                  </a:outerShdw>
                </a:effectLst>
                <a:latin typeface="Arial" charset="0"/>
              </a:rPr>
              <a:t>the </a:t>
            </a:r>
            <a:r>
              <a:rPr kumimoji="1" lang="en-US" altLang="zh-CN" dirty="0" err="1">
                <a:effectLst>
                  <a:outerShdw blurRad="38100" dist="38100" dir="2700000" algn="tl">
                    <a:srgbClr val="C0C0C0"/>
                  </a:outerShdw>
                </a:effectLst>
                <a:latin typeface="Arial" charset="0"/>
              </a:rPr>
              <a:t>monostable</a:t>
            </a:r>
            <a:r>
              <a:rPr kumimoji="1" lang="en-US" altLang="zh-CN" dirty="0">
                <a:latin typeface="Arial" charset="0"/>
              </a:rPr>
              <a:t> </a:t>
            </a:r>
            <a:r>
              <a:rPr kumimoji="1" lang="en-US" altLang="zh-CN" dirty="0" err="1">
                <a:effectLst>
                  <a:outerShdw blurRad="38100" dist="38100" dir="2700000" algn="tl">
                    <a:srgbClr val="C0C0C0"/>
                  </a:outerShdw>
                </a:effectLst>
                <a:latin typeface="Arial" charset="0"/>
              </a:rPr>
              <a:t>multivibrator</a:t>
            </a:r>
            <a:r>
              <a:rPr kumimoji="1" lang="en-US" altLang="zh-CN" dirty="0">
                <a:effectLst>
                  <a:outerShdw blurRad="38100" dist="38100" dir="2700000" algn="tl">
                    <a:srgbClr val="C0C0C0"/>
                  </a:outerShdw>
                </a:effectLst>
                <a:latin typeface="Arial" charset="0"/>
              </a:rPr>
              <a:t>(Section 17.6)</a:t>
            </a:r>
            <a:r>
              <a:rPr lang="en-US" dirty="0"/>
              <a:t> </a:t>
            </a:r>
            <a:endParaRPr kumimoji="1" lang="en-US" altLang="zh-CN" dirty="0">
              <a:effectLst>
                <a:outerShdw blurRad="38100" dist="38100" dir="2700000" algn="tl">
                  <a:srgbClr val="C0C0C0"/>
                </a:outerShdw>
              </a:effectLst>
              <a:latin typeface="Arial" charset="0"/>
            </a:endParaRPr>
          </a:p>
          <a:p>
            <a:pPr marL="914400" lvl="1" indent="-457200">
              <a:buFont typeface="Wingdings" pitchFamily="2" charset="2"/>
              <a:buChar char="ü"/>
              <a:defRPr/>
            </a:pPr>
            <a:r>
              <a:rPr lang="en-US" dirty="0"/>
              <a:t>A sine wave is obtained by appropriate shaping a triangular waveform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2">
            <a:extLst>
              <a:ext uri="{FF2B5EF4-FFF2-40B4-BE49-F238E27FC236}">
                <a16:creationId xmlns="" xmlns:a16="http://schemas.microsoft.com/office/drawing/2014/main" id="{6DAAFA57-5026-4F48-90F7-781203BF7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981075"/>
            <a:ext cx="7813675"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 xmlns:a16="http://schemas.microsoft.com/office/drawing/2014/main" id="{85EE1220-8B23-45E1-9199-AB00A8006779}"/>
              </a:ext>
            </a:extLst>
          </p:cNvPr>
          <p:cNvSpPr>
            <a:spLocks noGrp="1"/>
          </p:cNvSpPr>
          <p:nvPr>
            <p:ph type="title"/>
          </p:nvPr>
        </p:nvSpPr>
        <p:spPr bwMode="auto">
          <a:xfrm>
            <a:off x="1981200" y="274638"/>
            <a:ext cx="8229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sz="3000">
                <a:solidFill>
                  <a:srgbClr val="330066"/>
                </a:solidFill>
              </a:rPr>
              <a:t>The LC-Tuned oscillator</a:t>
            </a:r>
            <a:endParaRPr lang="en-US" altLang="en-US"/>
          </a:p>
        </p:txBody>
      </p:sp>
      <p:sp>
        <p:nvSpPr>
          <p:cNvPr id="34819" name="Rectangle 2">
            <a:extLst>
              <a:ext uri="{FF2B5EF4-FFF2-40B4-BE49-F238E27FC236}">
                <a16:creationId xmlns="" xmlns:a16="http://schemas.microsoft.com/office/drawing/2014/main" id="{8B6E950A-62E0-4D91-BAF7-70F7DC526EA5}"/>
              </a:ext>
            </a:extLst>
          </p:cNvPr>
          <p:cNvSpPr>
            <a:spLocks noChangeArrowheads="1"/>
          </p:cNvSpPr>
          <p:nvPr/>
        </p:nvSpPr>
        <p:spPr bwMode="auto">
          <a:xfrm>
            <a:off x="1774826" y="6021388"/>
            <a:ext cx="5826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solidFill>
                  <a:srgbClr val="0000FF"/>
                </a:solidFill>
              </a:rPr>
              <a:t>Fig. 17.14 Complete circuit for a Colpitts oscillator</a:t>
            </a:r>
          </a:p>
        </p:txBody>
      </p:sp>
      <p:pic>
        <p:nvPicPr>
          <p:cNvPr id="34820" name="Picture 2">
            <a:extLst>
              <a:ext uri="{FF2B5EF4-FFF2-40B4-BE49-F238E27FC236}">
                <a16:creationId xmlns="" xmlns:a16="http://schemas.microsoft.com/office/drawing/2014/main" id="{E7101152-EA38-4993-9B93-5A3286F7F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1268413"/>
            <a:ext cx="344805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3">
            <a:extLst>
              <a:ext uri="{FF2B5EF4-FFF2-40B4-BE49-F238E27FC236}">
                <a16:creationId xmlns="" xmlns:a16="http://schemas.microsoft.com/office/drawing/2014/main" id="{391A6FDF-F062-455B-8725-2D2353006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539" y="1341439"/>
            <a:ext cx="410527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5">
            <a:extLst>
              <a:ext uri="{FF2B5EF4-FFF2-40B4-BE49-F238E27FC236}">
                <a16:creationId xmlns="" xmlns:a16="http://schemas.microsoft.com/office/drawing/2014/main" id="{02FF37DE-9D87-4CA8-BF55-5210452A4C4B}"/>
              </a:ext>
            </a:extLst>
          </p:cNvPr>
          <p:cNvSpPr>
            <a:spLocks noChangeArrowheads="1"/>
          </p:cNvSpPr>
          <p:nvPr/>
        </p:nvSpPr>
        <p:spPr bwMode="auto">
          <a:xfrm>
            <a:off x="1847850" y="836614"/>
            <a:ext cx="457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r" eaLnBrk="1" hangingPunct="1"/>
            <a:r>
              <a:rPr lang="en-US" altLang="en-US" sz="1600"/>
              <a:t>Radio frequency choke (RFC) </a:t>
            </a:r>
          </a:p>
        </p:txBody>
      </p:sp>
      <p:cxnSp>
        <p:nvCxnSpPr>
          <p:cNvPr id="8" name="Straight Arrow Connector 7">
            <a:extLst>
              <a:ext uri="{FF2B5EF4-FFF2-40B4-BE49-F238E27FC236}">
                <a16:creationId xmlns="" xmlns:a16="http://schemas.microsoft.com/office/drawing/2014/main" id="{D6995A02-7FFE-46C4-87DE-DCEA84104FBE}"/>
              </a:ext>
            </a:extLst>
          </p:cNvPr>
          <p:cNvCxnSpPr/>
          <p:nvPr/>
        </p:nvCxnSpPr>
        <p:spPr>
          <a:xfrm flipV="1">
            <a:off x="4440238" y="1125539"/>
            <a:ext cx="431800" cy="935037"/>
          </a:xfrm>
          <a:prstGeom prst="straightConnector1">
            <a:avLst/>
          </a:prstGeom>
          <a:ln>
            <a:solidFill>
              <a:srgbClr val="33CC3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 xmlns:a16="http://schemas.microsoft.com/office/drawing/2014/main" id="{399F25EB-015A-4292-B67D-994C2F155BAA}"/>
              </a:ext>
            </a:extLst>
          </p:cNvPr>
          <p:cNvSpPr>
            <a:spLocks noGrp="1"/>
          </p:cNvSpPr>
          <p:nvPr>
            <p:ph type="title"/>
          </p:nvPr>
        </p:nvSpPr>
        <p:spPr bwMode="auto">
          <a:xfrm>
            <a:off x="1981200" y="274638"/>
            <a:ext cx="8229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sz="3000">
                <a:solidFill>
                  <a:srgbClr val="330066"/>
                </a:solidFill>
              </a:rPr>
              <a:t>The LC-Tuned oscillator</a:t>
            </a:r>
            <a:endParaRPr lang="en-US" altLang="en-US"/>
          </a:p>
        </p:txBody>
      </p:sp>
      <p:sp>
        <p:nvSpPr>
          <p:cNvPr id="35843" name="Rectangle 3">
            <a:extLst>
              <a:ext uri="{FF2B5EF4-FFF2-40B4-BE49-F238E27FC236}">
                <a16:creationId xmlns="" xmlns:a16="http://schemas.microsoft.com/office/drawing/2014/main" id="{45391696-6F08-4C7C-9EFC-0D8FD97F8A16}"/>
              </a:ext>
            </a:extLst>
          </p:cNvPr>
          <p:cNvSpPr>
            <a:spLocks noChangeArrowheads="1"/>
          </p:cNvSpPr>
          <p:nvPr/>
        </p:nvSpPr>
        <p:spPr bwMode="auto">
          <a:xfrm>
            <a:off x="2135189" y="981075"/>
            <a:ext cx="7273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b="1" u="sng"/>
              <a:t>Colpitts Oscillators:</a:t>
            </a:r>
            <a:r>
              <a:rPr lang="en-US" altLang="en-US"/>
              <a:t> BJT; FET; and IC Based </a:t>
            </a:r>
          </a:p>
        </p:txBody>
      </p:sp>
      <p:pic>
        <p:nvPicPr>
          <p:cNvPr id="35844" name="Picture 2">
            <a:extLst>
              <a:ext uri="{FF2B5EF4-FFF2-40B4-BE49-F238E27FC236}">
                <a16:creationId xmlns="" xmlns:a16="http://schemas.microsoft.com/office/drawing/2014/main" id="{91959783-3329-43ED-9F88-7889AE48D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628776"/>
            <a:ext cx="81534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a:extLst>
              <a:ext uri="{FF2B5EF4-FFF2-40B4-BE49-F238E27FC236}">
                <a16:creationId xmlns="" xmlns:a16="http://schemas.microsoft.com/office/drawing/2014/main" id="{5C898F76-5B15-47C2-A1CA-CC59444BA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1484313"/>
            <a:ext cx="19431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 xmlns:a16="http://schemas.microsoft.com/office/drawing/2014/main" id="{15D423BB-2344-4836-AC2E-2638A11AF5C6}"/>
              </a:ext>
            </a:extLst>
          </p:cNvPr>
          <p:cNvSpPr txBox="1">
            <a:spLocks/>
          </p:cNvSpPr>
          <p:nvPr/>
        </p:nvSpPr>
        <p:spPr bwMode="auto">
          <a:xfrm>
            <a:off x="1981200" y="274638"/>
            <a:ext cx="8229600" cy="633412"/>
          </a:xfrm>
          <a:prstGeom prst="rect">
            <a:avLst/>
          </a:prstGeom>
          <a:noFill/>
          <a:ln>
            <a:miter lim="800000"/>
            <a:headEnd/>
            <a:tailEnd/>
          </a:ln>
        </p:spPr>
        <p:txBody>
          <a:bodyPr/>
          <a:lstStyle/>
          <a:p>
            <a:pPr eaLnBrk="0" hangingPunct="0">
              <a:defRPr/>
            </a:pPr>
            <a:r>
              <a:rPr lang="en-US" altLang="zh-CN" sz="3000" b="1" kern="0">
                <a:solidFill>
                  <a:srgbClr val="330066"/>
                </a:solidFill>
                <a:latin typeface="+mj-lt"/>
                <a:ea typeface="+mj-ea"/>
                <a:cs typeface="+mj-cs"/>
              </a:rPr>
              <a:t>The LC-Tuned oscillator</a:t>
            </a:r>
            <a:endParaRPr lang="en-US" sz="3900" b="1" kern="0" dirty="0">
              <a:solidFill>
                <a:schemeClr val="tx2"/>
              </a:solidFill>
              <a:latin typeface="+mj-lt"/>
              <a:ea typeface="+mj-ea"/>
              <a:cs typeface="+mj-cs"/>
            </a:endParaRPr>
          </a:p>
        </p:txBody>
      </p:sp>
      <p:sp>
        <p:nvSpPr>
          <p:cNvPr id="36868" name="Rectangle 2">
            <a:extLst>
              <a:ext uri="{FF2B5EF4-FFF2-40B4-BE49-F238E27FC236}">
                <a16:creationId xmlns="" xmlns:a16="http://schemas.microsoft.com/office/drawing/2014/main" id="{B760A0B1-BAD7-42E7-AD77-9C222583EFAD}"/>
              </a:ext>
            </a:extLst>
          </p:cNvPr>
          <p:cNvSpPr>
            <a:spLocks noChangeArrowheads="1"/>
          </p:cNvSpPr>
          <p:nvPr/>
        </p:nvSpPr>
        <p:spPr bwMode="auto">
          <a:xfrm>
            <a:off x="2063751" y="981076"/>
            <a:ext cx="8353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b="1" u="sng"/>
              <a:t>Hartley Oscillator: </a:t>
            </a:r>
            <a:r>
              <a:rPr lang="en-US" altLang="en-US"/>
              <a:t>Used in radio receivers and transmitters More stable than Armstrong oscillators Radio frequency choke (RFC) </a:t>
            </a:r>
          </a:p>
        </p:txBody>
      </p:sp>
      <p:pic>
        <p:nvPicPr>
          <p:cNvPr id="36869" name="Picture 2">
            <a:extLst>
              <a:ext uri="{FF2B5EF4-FFF2-40B4-BE49-F238E27FC236}">
                <a16:creationId xmlns="" xmlns:a16="http://schemas.microsoft.com/office/drawing/2014/main" id="{5915EE72-682E-48DF-AEEE-519D8DF68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4" y="1773239"/>
            <a:ext cx="38115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4">
            <a:extLst>
              <a:ext uri="{FF2B5EF4-FFF2-40B4-BE49-F238E27FC236}">
                <a16:creationId xmlns="" xmlns:a16="http://schemas.microsoft.com/office/drawing/2014/main" id="{84F61C04-6D76-493F-B7FC-9D4C2FCBA1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6" y="4797425"/>
            <a:ext cx="4576763"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8057E545-0ABC-4DD2-8D6F-C0FC603B6EBE}"/>
              </a:ext>
            </a:extLst>
          </p:cNvPr>
          <p:cNvSpPr txBox="1">
            <a:spLocks noChangeArrowheads="1"/>
          </p:cNvSpPr>
          <p:nvPr/>
        </p:nvSpPr>
        <p:spPr bwMode="auto">
          <a:xfrm>
            <a:off x="2063750" y="188913"/>
            <a:ext cx="3600450" cy="647700"/>
          </a:xfrm>
          <a:prstGeom prst="rect">
            <a:avLst/>
          </a:prstGeom>
          <a:solidFill>
            <a:srgbClr val="FFFFFF"/>
          </a:solidFill>
          <a:ln>
            <a:miter lim="800000"/>
            <a:headEnd/>
            <a:tailEnd/>
          </a:ln>
        </p:spPr>
        <p:txBody>
          <a:bodyPr/>
          <a:lstStyle/>
          <a:p>
            <a:pPr>
              <a:defRPr/>
            </a:pPr>
            <a:r>
              <a:rPr lang="en-US" altLang="zh-CN" sz="2800" b="1" kern="0" dirty="0">
                <a:solidFill>
                  <a:schemeClr val="tx2"/>
                </a:solidFill>
                <a:latin typeface="+mj-lt"/>
                <a:ea typeface="+mj-ea"/>
                <a:cs typeface="+mj-cs"/>
              </a:rPr>
              <a:t>Crystal Oscillators</a:t>
            </a:r>
          </a:p>
        </p:txBody>
      </p:sp>
      <p:pic>
        <p:nvPicPr>
          <p:cNvPr id="37891" name="Picture 2">
            <a:extLst>
              <a:ext uri="{FF2B5EF4-FFF2-40B4-BE49-F238E27FC236}">
                <a16:creationId xmlns="" xmlns:a16="http://schemas.microsoft.com/office/drawing/2014/main" id="{62A93B04-1FEC-4DB6-BAE1-C7E4B9DF0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746126"/>
            <a:ext cx="3960813"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3">
            <a:extLst>
              <a:ext uri="{FF2B5EF4-FFF2-40B4-BE49-F238E27FC236}">
                <a16:creationId xmlns="" xmlns:a16="http://schemas.microsoft.com/office/drawing/2014/main" id="{A52F7803-F01C-4BE7-8278-47C288F3A2EF}"/>
              </a:ext>
            </a:extLst>
          </p:cNvPr>
          <p:cNvSpPr>
            <a:spLocks noChangeArrowheads="1"/>
          </p:cNvSpPr>
          <p:nvPr/>
        </p:nvSpPr>
        <p:spPr bwMode="auto">
          <a:xfrm>
            <a:off x="6000574" y="1784350"/>
            <a:ext cx="457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600" dirty="0">
                <a:solidFill>
                  <a:srgbClr val="0000FF"/>
                </a:solidFill>
              </a:rPr>
              <a:t>Crystal is a piezo-electric device which converts mechanical pressure to electrical voltage or vice-versa </a:t>
            </a:r>
          </a:p>
        </p:txBody>
      </p:sp>
      <p:sp>
        <p:nvSpPr>
          <p:cNvPr id="37895" name="Rectangle 6">
            <a:extLst>
              <a:ext uri="{FF2B5EF4-FFF2-40B4-BE49-F238E27FC236}">
                <a16:creationId xmlns="" xmlns:a16="http://schemas.microsoft.com/office/drawing/2014/main" id="{EFEA3E51-141F-4ECA-8B57-40B6CF65B821}"/>
              </a:ext>
            </a:extLst>
          </p:cNvPr>
          <p:cNvSpPr>
            <a:spLocks noChangeArrowheads="1"/>
          </p:cNvSpPr>
          <p:nvPr/>
        </p:nvSpPr>
        <p:spPr bwMode="auto">
          <a:xfrm>
            <a:off x="3575049" y="4964820"/>
            <a:ext cx="684212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dirty="0"/>
              <a:t>Radio communications, broadcasting stations </a:t>
            </a:r>
          </a:p>
          <a:p>
            <a:pPr eaLnBrk="1" hangingPunct="1"/>
            <a:r>
              <a:rPr lang="en-US" altLang="en-US" dirty="0"/>
              <a:t>Piezoelectric effect </a:t>
            </a:r>
          </a:p>
          <a:p>
            <a:pPr eaLnBrk="1" hangingPunct="1"/>
            <a:r>
              <a:rPr lang="en-US" altLang="en-US" dirty="0"/>
              <a:t>Why are crystal oscillators used in many commercial transmitters?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 xmlns:a16="http://schemas.microsoft.com/office/drawing/2014/main" id="{D6A114E7-14BC-4668-A13B-DA452374F25E}"/>
              </a:ext>
            </a:extLst>
          </p:cNvPr>
          <p:cNvSpPr>
            <a:spLocks noGrp="1" noChangeArrowheads="1"/>
          </p:cNvSpPr>
          <p:nvPr>
            <p:ph type="title"/>
          </p:nvPr>
        </p:nvSpPr>
        <p:spPr bwMode="auto">
          <a:xfrm>
            <a:off x="2063751" y="188913"/>
            <a:ext cx="7777163" cy="6477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800"/>
              <a:t>LC-tuned oscillators –</a:t>
            </a:r>
            <a:r>
              <a:rPr lang="en-US" altLang="zh-CN" sz="2800"/>
              <a:t>Crystal Oscillators</a:t>
            </a:r>
          </a:p>
        </p:txBody>
      </p:sp>
      <p:sp>
        <p:nvSpPr>
          <p:cNvPr id="38915" name="Text Box 4">
            <a:extLst>
              <a:ext uri="{FF2B5EF4-FFF2-40B4-BE49-F238E27FC236}">
                <a16:creationId xmlns="" xmlns:a16="http://schemas.microsoft.com/office/drawing/2014/main" id="{4BF825EE-C780-48BC-9304-6AC3CA1A4C3D}"/>
              </a:ext>
            </a:extLst>
          </p:cNvPr>
          <p:cNvSpPr txBox="1">
            <a:spLocks noChangeArrowheads="1"/>
          </p:cNvSpPr>
          <p:nvPr/>
        </p:nvSpPr>
        <p:spPr bwMode="auto">
          <a:xfrm>
            <a:off x="1703389" y="1773238"/>
            <a:ext cx="5184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a:latin typeface="Times New Roman" panose="02020603050405020304" pitchFamily="18" charset="0"/>
              </a:rPr>
              <a:t>Fig. 17.15 A piezoelectric crystal. (a) Circuit symbol. (b) Equivalent circuit. </a:t>
            </a:r>
            <a:r>
              <a:rPr lang="en-US" altLang="en-US" sz="1800">
                <a:latin typeface="Times New Roman" panose="02020603050405020304" pitchFamily="18" charset="0"/>
                <a:cs typeface="Times New Roman" panose="02020603050405020304" pitchFamily="18" charset="0"/>
              </a:rPr>
              <a:t>(c) Crystal reactance versus frequency [note that, neglecting the small resistance </a:t>
            </a:r>
            <a:r>
              <a:rPr lang="en-US" altLang="en-US" sz="1800" i="1">
                <a:latin typeface="Times New Roman" panose="02020603050405020304" pitchFamily="18" charset="0"/>
                <a:cs typeface="Times New Roman" panose="02020603050405020304" pitchFamily="18" charset="0"/>
              </a:rPr>
              <a:t>r, Z</a:t>
            </a:r>
            <a:r>
              <a:rPr lang="en-US" altLang="en-US" sz="1800" i="1" baseline="-25000">
                <a:latin typeface="Times New Roman" panose="02020603050405020304" pitchFamily="18" charset="0"/>
                <a:cs typeface="Times New Roman" panose="02020603050405020304" pitchFamily="18" charset="0"/>
              </a:rPr>
              <a:t>crystal</a:t>
            </a:r>
            <a:r>
              <a:rPr lang="en-US" altLang="en-US" sz="800" i="1">
                <a:latin typeface="Times New Roman" panose="02020603050405020304" pitchFamily="18" charset="0"/>
                <a:cs typeface="Times New Roman" panose="02020603050405020304" pitchFamily="18" charset="0"/>
              </a:rPr>
              <a:t> </a:t>
            </a:r>
            <a:r>
              <a:rPr lang="en-US" altLang="en-US" sz="1800" i="1">
                <a:latin typeface="Times New Roman" panose="02020603050405020304" pitchFamily="18" charset="0"/>
                <a:cs typeface="Times New Roman" panose="02020603050405020304" pitchFamily="18" charset="0"/>
              </a:rPr>
              <a:t>= jX(ω)].</a:t>
            </a:r>
            <a:endParaRPr lang="en-US" altLang="en-US" sz="1800">
              <a:latin typeface="Times New Roman" panose="02020603050405020304" pitchFamily="18" charset="0"/>
              <a:cs typeface="Times New Roman" panose="02020603050405020304" pitchFamily="18" charset="0"/>
            </a:endParaRPr>
          </a:p>
        </p:txBody>
      </p:sp>
      <p:pic>
        <p:nvPicPr>
          <p:cNvPr id="38916" name="Picture 5" descr="sedr42021_1315a">
            <a:extLst>
              <a:ext uri="{FF2B5EF4-FFF2-40B4-BE49-F238E27FC236}">
                <a16:creationId xmlns="" xmlns:a16="http://schemas.microsoft.com/office/drawing/2014/main" id="{BEA6A12C-636D-4383-BBF0-156193F00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063" y="1341439"/>
            <a:ext cx="4318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6" descr="sedr42021_1315b">
            <a:extLst>
              <a:ext uri="{FF2B5EF4-FFF2-40B4-BE49-F238E27FC236}">
                <a16:creationId xmlns="" xmlns:a16="http://schemas.microsoft.com/office/drawing/2014/main" id="{FEF25EB5-9C8C-406C-A983-64E6F7DA0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489" y="981076"/>
            <a:ext cx="1354137"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5">
            <a:extLst>
              <a:ext uri="{FF2B5EF4-FFF2-40B4-BE49-F238E27FC236}">
                <a16:creationId xmlns="" xmlns:a16="http://schemas.microsoft.com/office/drawing/2014/main" id="{6A708E7A-CF80-4AD6-BC74-E5FEAF7F4F77}"/>
              </a:ext>
            </a:extLst>
          </p:cNvPr>
          <p:cNvSpPr>
            <a:spLocks noChangeArrowheads="1"/>
          </p:cNvSpPr>
          <p:nvPr/>
        </p:nvSpPr>
        <p:spPr bwMode="auto">
          <a:xfrm>
            <a:off x="1847851" y="765175"/>
            <a:ext cx="4530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Piezoelectric crystal (is high-</a:t>
            </a:r>
            <a:r>
              <a:rPr lang="en-US" altLang="en-US" i="1"/>
              <a:t>Q device)</a:t>
            </a:r>
            <a:endParaRPr lang="en-US" altLang="en-US"/>
          </a:p>
        </p:txBody>
      </p:sp>
      <p:pic>
        <p:nvPicPr>
          <p:cNvPr id="38919" name="Picture 7">
            <a:extLst>
              <a:ext uri="{FF2B5EF4-FFF2-40B4-BE49-F238E27FC236}">
                <a16:creationId xmlns="" xmlns:a16="http://schemas.microsoft.com/office/drawing/2014/main" id="{D581BCC0-4CB0-4476-B887-90C849BCE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4221164"/>
            <a:ext cx="7000875" cy="230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7866AAAF-6D61-4C7A-BFDE-C041AA87AA08}"/>
              </a:ext>
            </a:extLst>
          </p:cNvPr>
          <p:cNvSpPr txBox="1">
            <a:spLocks noChangeArrowheads="1"/>
          </p:cNvSpPr>
          <p:nvPr/>
        </p:nvSpPr>
        <p:spPr bwMode="auto">
          <a:xfrm>
            <a:off x="2063751" y="188913"/>
            <a:ext cx="7777163" cy="647700"/>
          </a:xfrm>
          <a:prstGeom prst="rect">
            <a:avLst/>
          </a:prstGeom>
          <a:solidFill>
            <a:srgbClr val="FFFFFF"/>
          </a:solidFill>
          <a:ln>
            <a:miter lim="800000"/>
            <a:headEnd/>
            <a:tailEnd/>
          </a:ln>
        </p:spPr>
        <p:txBody>
          <a:bodyPr/>
          <a:lstStyle/>
          <a:p>
            <a:pPr>
              <a:defRPr/>
            </a:pPr>
            <a:r>
              <a:rPr lang="en-US" sz="2800" b="1" kern="0">
                <a:solidFill>
                  <a:schemeClr val="tx2"/>
                </a:solidFill>
                <a:latin typeface="+mj-lt"/>
                <a:ea typeface="+mj-ea"/>
                <a:cs typeface="+mj-cs"/>
              </a:rPr>
              <a:t>LC-tuned oscillators –</a:t>
            </a:r>
            <a:r>
              <a:rPr lang="en-US" altLang="zh-CN" sz="2800" b="1" kern="0">
                <a:solidFill>
                  <a:schemeClr val="tx2"/>
                </a:solidFill>
                <a:latin typeface="+mj-lt"/>
                <a:ea typeface="+mj-ea"/>
                <a:cs typeface="+mj-cs"/>
              </a:rPr>
              <a:t>Crystal Oscillators</a:t>
            </a:r>
            <a:endParaRPr lang="en-US" altLang="zh-CN" sz="2800" b="1" kern="0" dirty="0">
              <a:solidFill>
                <a:schemeClr val="tx2"/>
              </a:solidFill>
              <a:latin typeface="+mj-lt"/>
              <a:ea typeface="+mj-ea"/>
              <a:cs typeface="+mj-cs"/>
            </a:endParaRPr>
          </a:p>
        </p:txBody>
      </p:sp>
      <p:pic>
        <p:nvPicPr>
          <p:cNvPr id="39939" name="Picture 6">
            <a:extLst>
              <a:ext uri="{FF2B5EF4-FFF2-40B4-BE49-F238E27FC236}">
                <a16:creationId xmlns="" xmlns:a16="http://schemas.microsoft.com/office/drawing/2014/main" id="{CFBBF290-9609-439A-8889-3811BE1CA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101" y="908051"/>
            <a:ext cx="3095625"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a:extLst>
              <a:ext uri="{FF2B5EF4-FFF2-40B4-BE49-F238E27FC236}">
                <a16:creationId xmlns="" xmlns:a16="http://schemas.microsoft.com/office/drawing/2014/main" id="{D37CCC26-2A2C-47D8-9D14-AB07D5B7A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4" y="1196976"/>
            <a:ext cx="27717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3">
            <a:extLst>
              <a:ext uri="{FF2B5EF4-FFF2-40B4-BE49-F238E27FC236}">
                <a16:creationId xmlns="" xmlns:a16="http://schemas.microsoft.com/office/drawing/2014/main" id="{6CB8ED5C-1E9E-415C-BF20-EE0BCDA9A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9" y="4005264"/>
            <a:ext cx="65627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 xmlns:a16="http://schemas.microsoft.com/office/drawing/2014/main" id="{5FA73D88-8B8B-49ED-BD16-8B4420EA1B88}"/>
              </a:ext>
            </a:extLst>
          </p:cNvPr>
          <p:cNvSpPr>
            <a:spLocks noGrp="1" noChangeArrowheads="1"/>
          </p:cNvSpPr>
          <p:nvPr>
            <p:ph type="title"/>
          </p:nvPr>
        </p:nvSpPr>
        <p:spPr bwMode="auto">
          <a:xfrm>
            <a:off x="2063751" y="188913"/>
            <a:ext cx="7777163" cy="6477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800"/>
              <a:t>LC-tuned oscillators –</a:t>
            </a:r>
            <a:r>
              <a:rPr lang="en-US" altLang="zh-CN" sz="2800"/>
              <a:t>Crystal Oscillators</a:t>
            </a:r>
          </a:p>
        </p:txBody>
      </p:sp>
      <p:sp>
        <p:nvSpPr>
          <p:cNvPr id="40963" name="Rectangle 9">
            <a:extLst>
              <a:ext uri="{FF2B5EF4-FFF2-40B4-BE49-F238E27FC236}">
                <a16:creationId xmlns="" xmlns:a16="http://schemas.microsoft.com/office/drawing/2014/main" id="{BBC75C03-8FD9-4DA0-9AFA-48FFC0F57AA9}"/>
              </a:ext>
            </a:extLst>
          </p:cNvPr>
          <p:cNvSpPr>
            <a:spLocks noChangeArrowheads="1"/>
          </p:cNvSpPr>
          <p:nvPr/>
        </p:nvSpPr>
        <p:spPr bwMode="auto">
          <a:xfrm>
            <a:off x="2135188" y="908050"/>
            <a:ext cx="4572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A Colpotts (or Pierce) crystal oscillator utilizing a CMOS inverter as an amplifier</a:t>
            </a:r>
          </a:p>
        </p:txBody>
      </p:sp>
      <p:pic>
        <p:nvPicPr>
          <p:cNvPr id="40964" name="Picture 8">
            <a:extLst>
              <a:ext uri="{FF2B5EF4-FFF2-40B4-BE49-F238E27FC236}">
                <a16:creationId xmlns="" xmlns:a16="http://schemas.microsoft.com/office/drawing/2014/main" id="{FC6F2A18-3873-4BEA-BA15-23D04B4CB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41438"/>
            <a:ext cx="37338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 xmlns:a16="http://schemas.microsoft.com/office/drawing/2014/main" id="{32E22093-65CB-414C-9C70-5D4907CD2823}"/>
              </a:ext>
            </a:extLst>
          </p:cNvPr>
          <p:cNvSpPr>
            <a:spLocks noGrp="1" noChangeArrowheads="1"/>
          </p:cNvSpPr>
          <p:nvPr>
            <p:ph type="title"/>
          </p:nvPr>
        </p:nvSpPr>
        <p:spPr bwMode="auto">
          <a:xfrm>
            <a:off x="1981200" y="274638"/>
            <a:ext cx="8229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800"/>
              <a:t>An Application of Crystal Oscillator</a:t>
            </a:r>
            <a:endParaRPr lang="en-US" altLang="zh-CN" sz="2800"/>
          </a:p>
        </p:txBody>
      </p:sp>
      <p:sp>
        <p:nvSpPr>
          <p:cNvPr id="41987" name="Rectangle 3">
            <a:extLst>
              <a:ext uri="{FF2B5EF4-FFF2-40B4-BE49-F238E27FC236}">
                <a16:creationId xmlns="" xmlns:a16="http://schemas.microsoft.com/office/drawing/2014/main" id="{197CADE4-8021-4D19-9214-E58A13544F34}"/>
              </a:ext>
            </a:extLst>
          </p:cNvPr>
          <p:cNvSpPr>
            <a:spLocks noChangeArrowheads="1"/>
          </p:cNvSpPr>
          <p:nvPr/>
        </p:nvSpPr>
        <p:spPr bwMode="auto">
          <a:xfrm>
            <a:off x="2135188" y="908050"/>
            <a:ext cx="7848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q"/>
            </a:pPr>
            <a:r>
              <a:rPr lang="en-US" altLang="en-US" sz="1800"/>
              <a:t>Crystals are fabricated by cutting the crude quartz in a very exacting fashion. The type of cut determines the crystal’s natural resonant frequency as well as it’s temperature coefficient. </a:t>
            </a:r>
          </a:p>
          <a:p>
            <a:pPr eaLnBrk="1" hangingPunct="1">
              <a:buFont typeface="Wingdings" panose="05000000000000000000" pitchFamily="2" charset="2"/>
              <a:buChar char="q"/>
            </a:pPr>
            <a:r>
              <a:rPr lang="en-US" altLang="en-US" sz="1800"/>
              <a:t>Crystal are available at frequencies about 15kHz and up providing the best frequency stability. However above 100MHz, they become so small that handling becomes a problem. </a:t>
            </a:r>
          </a:p>
        </p:txBody>
      </p:sp>
      <p:pic>
        <p:nvPicPr>
          <p:cNvPr id="41988" name="Picture 4">
            <a:extLst>
              <a:ext uri="{FF2B5EF4-FFF2-40B4-BE49-F238E27FC236}">
                <a16:creationId xmlns="" xmlns:a16="http://schemas.microsoft.com/office/drawing/2014/main" id="{FE5A2DFF-57FC-4C2D-BF15-C62CBFB30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2924175"/>
            <a:ext cx="535146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5">
            <a:extLst>
              <a:ext uri="{FF2B5EF4-FFF2-40B4-BE49-F238E27FC236}">
                <a16:creationId xmlns="" xmlns:a16="http://schemas.microsoft.com/office/drawing/2014/main" id="{F74A34DF-82A8-4647-9650-AAD2A6369AED}"/>
              </a:ext>
            </a:extLst>
          </p:cNvPr>
          <p:cNvSpPr>
            <a:spLocks noChangeArrowheads="1"/>
          </p:cNvSpPr>
          <p:nvPr/>
        </p:nvSpPr>
        <p:spPr bwMode="auto">
          <a:xfrm>
            <a:off x="1992313" y="4724400"/>
            <a:ext cx="4572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600"/>
              <a:t>Two crystals producing two different frequencies for measuring temperature Timing devices </a:t>
            </a:r>
          </a:p>
        </p:txBody>
      </p:sp>
      <p:pic>
        <p:nvPicPr>
          <p:cNvPr id="41990" name="Picture 6" descr="16MHZ Crystal.jpg">
            <a:extLst>
              <a:ext uri="{FF2B5EF4-FFF2-40B4-BE49-F238E27FC236}">
                <a16:creationId xmlns="" xmlns:a16="http://schemas.microsoft.com/office/drawing/2014/main" id="{A0DAA3C4-F797-4F28-B7DB-9A136EA1A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788" y="2781301"/>
            <a:ext cx="19050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Rectangle 7">
            <a:extLst>
              <a:ext uri="{FF2B5EF4-FFF2-40B4-BE49-F238E27FC236}">
                <a16:creationId xmlns="" xmlns:a16="http://schemas.microsoft.com/office/drawing/2014/main" id="{EB4F823E-CACF-449B-B903-2C61B96A47C4}"/>
              </a:ext>
            </a:extLst>
          </p:cNvPr>
          <p:cNvSpPr>
            <a:spLocks noChangeArrowheads="1"/>
          </p:cNvSpPr>
          <p:nvPr/>
        </p:nvSpPr>
        <p:spPr bwMode="auto">
          <a:xfrm>
            <a:off x="7464425" y="4076701"/>
            <a:ext cx="31321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600"/>
              <a:t>A miniature 16 MHz quartz crystal enclosed in a hermetically sealed HC-49/S package, used as the resonator in a crystal oscillator.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 xmlns:a16="http://schemas.microsoft.com/office/drawing/2014/main" id="{B176689B-73A0-4906-92B3-8CA3709B3696}"/>
              </a:ext>
            </a:extLst>
          </p:cNvPr>
          <p:cNvSpPr>
            <a:spLocks noGrp="1"/>
          </p:cNvSpPr>
          <p:nvPr>
            <p:ph type="title"/>
          </p:nvPr>
        </p:nvSpPr>
        <p:spPr bwMode="auto">
          <a:xfrm>
            <a:off x="1981200" y="274638"/>
            <a:ext cx="8229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t>Bistable Multivibrators </a:t>
            </a:r>
          </a:p>
        </p:txBody>
      </p:sp>
      <p:sp>
        <p:nvSpPr>
          <p:cNvPr id="44035" name="Rectangle 2">
            <a:extLst>
              <a:ext uri="{FF2B5EF4-FFF2-40B4-BE49-F238E27FC236}">
                <a16:creationId xmlns="" xmlns:a16="http://schemas.microsoft.com/office/drawing/2014/main" id="{B634CD56-1EA8-40A2-AED8-C6D6E0BFCBAE}"/>
              </a:ext>
            </a:extLst>
          </p:cNvPr>
          <p:cNvSpPr>
            <a:spLocks noChangeArrowheads="1"/>
          </p:cNvSpPr>
          <p:nvPr/>
        </p:nvSpPr>
        <p:spPr bwMode="auto">
          <a:xfrm>
            <a:off x="2279651" y="981076"/>
            <a:ext cx="777716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a:t>Another type of waveform generating circuits is the nonlinear oscillators or function generators which uses multivibrators. </a:t>
            </a:r>
          </a:p>
          <a:p>
            <a:pPr eaLnBrk="1" hangingPunct="1"/>
            <a:r>
              <a:rPr lang="en-US" altLang="en-US" sz="1800"/>
              <a:t>A </a:t>
            </a:r>
            <a:r>
              <a:rPr lang="en-US" altLang="en-US" sz="1800">
                <a:solidFill>
                  <a:srgbClr val="0000FF"/>
                </a:solidFill>
              </a:rPr>
              <a:t>bistable</a:t>
            </a:r>
            <a:r>
              <a:rPr lang="en-US" altLang="en-US" sz="1800"/>
              <a:t> multivibrator has </a:t>
            </a:r>
            <a:r>
              <a:rPr lang="en-US" altLang="en-US" sz="1800">
                <a:solidFill>
                  <a:srgbClr val="0000FF"/>
                </a:solidFill>
              </a:rPr>
              <a:t>2 stable states</a:t>
            </a:r>
            <a:r>
              <a:rPr lang="en-US" altLang="en-US" sz="1800"/>
              <a:t>. The circuit can remain in either state indefinitely and changes to the other one only when </a:t>
            </a:r>
            <a:r>
              <a:rPr lang="en-US" altLang="en-US" sz="1800">
                <a:solidFill>
                  <a:srgbClr val="0000FF"/>
                </a:solidFill>
              </a:rPr>
              <a:t>triggered</a:t>
            </a:r>
            <a:r>
              <a:rPr lang="en-US" altLang="en-US" sz="1800"/>
              <a:t>. </a:t>
            </a:r>
          </a:p>
        </p:txBody>
      </p:sp>
      <p:pic>
        <p:nvPicPr>
          <p:cNvPr id="44036" name="Picture 4" descr="se17F17">
            <a:extLst>
              <a:ext uri="{FF2B5EF4-FFF2-40B4-BE49-F238E27FC236}">
                <a16:creationId xmlns="" xmlns:a16="http://schemas.microsoft.com/office/drawing/2014/main" id="{7F237C6E-FD49-4F32-BEE4-1B305CDA5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9" y="2205038"/>
            <a:ext cx="3311525"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2">
            <a:extLst>
              <a:ext uri="{FF2B5EF4-FFF2-40B4-BE49-F238E27FC236}">
                <a16:creationId xmlns="" xmlns:a16="http://schemas.microsoft.com/office/drawing/2014/main" id="{BE6A25B3-3C81-4E61-B0D9-3B784C766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2276475"/>
            <a:ext cx="466725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3">
            <a:extLst>
              <a:ext uri="{FF2B5EF4-FFF2-40B4-BE49-F238E27FC236}">
                <a16:creationId xmlns="" xmlns:a16="http://schemas.microsoft.com/office/drawing/2014/main" id="{1491503B-84BD-4D41-810B-E5DE984F04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4724401"/>
            <a:ext cx="33528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4" descr="se17F18">
            <a:extLst>
              <a:ext uri="{FF2B5EF4-FFF2-40B4-BE49-F238E27FC236}">
                <a16:creationId xmlns="" xmlns:a16="http://schemas.microsoft.com/office/drawing/2014/main" id="{2BF2B215-EAAE-476C-A5C0-0714A08484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364" y="4076701"/>
            <a:ext cx="278923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Rectangle 2">
            <a:extLst>
              <a:ext uri="{FF2B5EF4-FFF2-40B4-BE49-F238E27FC236}">
                <a16:creationId xmlns="" xmlns:a16="http://schemas.microsoft.com/office/drawing/2014/main" id="{5746B9D4-AD19-4622-8D12-1A7139BD551D}"/>
              </a:ext>
            </a:extLst>
          </p:cNvPr>
          <p:cNvSpPr>
            <a:spLocks noChangeArrowheads="1"/>
          </p:cNvSpPr>
          <p:nvPr/>
        </p:nvSpPr>
        <p:spPr bwMode="auto">
          <a:xfrm>
            <a:off x="2566988" y="5732464"/>
            <a:ext cx="7467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en-US" altLang="en-US" sz="1400" b="1">
                <a:solidFill>
                  <a:srgbClr val="0000FF"/>
                </a:solidFill>
              </a:rPr>
              <a:t>Figure 17.18 </a:t>
            </a:r>
            <a:r>
              <a:rPr lang="en-US" altLang="en-US" sz="1400">
                <a:solidFill>
                  <a:srgbClr val="0000FF"/>
                </a:solidFill>
              </a:rPr>
              <a:t>A physical analogy for the operation of the bistable circuit. The ball cannot remain at the top of the hill for any length of time (a state of unstable equilibrium or metastability); the inevitably present disturbance will cause the ball to fall to one side or the other, where it can remain indefinitely (the two stable states).</a:t>
            </a:r>
          </a:p>
        </p:txBody>
      </p:sp>
      <p:sp>
        <p:nvSpPr>
          <p:cNvPr id="44041" name="Rectangle 10">
            <a:extLst>
              <a:ext uri="{FF2B5EF4-FFF2-40B4-BE49-F238E27FC236}">
                <a16:creationId xmlns="" xmlns:a16="http://schemas.microsoft.com/office/drawing/2014/main" id="{285F6F48-9DC9-4EED-A3BE-4544D470D934}"/>
              </a:ext>
            </a:extLst>
          </p:cNvPr>
          <p:cNvSpPr>
            <a:spLocks noChangeArrowheads="1"/>
          </p:cNvSpPr>
          <p:nvPr/>
        </p:nvSpPr>
        <p:spPr bwMode="auto">
          <a:xfrm>
            <a:off x="1703388" y="4071938"/>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400" b="1" i="1">
                <a:solidFill>
                  <a:srgbClr val="0000FF"/>
                </a:solidFill>
              </a:rPr>
              <a:t>Figure 17.17 </a:t>
            </a:r>
            <a:r>
              <a:rPr lang="en-US" altLang="en-US" sz="1400" i="1">
                <a:solidFill>
                  <a:srgbClr val="0000FF"/>
                </a:solidFill>
              </a:rPr>
              <a:t>A positive-feedback loop capable of bistable operation.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a:extLst>
              <a:ext uri="{FF2B5EF4-FFF2-40B4-BE49-F238E27FC236}">
                <a16:creationId xmlns="" xmlns:a16="http://schemas.microsoft.com/office/drawing/2014/main" id="{AAE6E71D-8224-4DC5-9004-6A81DEAC506A}"/>
              </a:ext>
            </a:extLst>
          </p:cNvPr>
          <p:cNvSpPr>
            <a:spLocks noGrp="1" noChangeArrowheads="1"/>
          </p:cNvSpPr>
          <p:nvPr>
            <p:ph type="title"/>
          </p:nvPr>
        </p:nvSpPr>
        <p:spPr bwMode="auto">
          <a:xfrm>
            <a:off x="1981201" y="274639"/>
            <a:ext cx="8291513" cy="490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eaLnBrk="1" hangingPunct="1"/>
            <a:r>
              <a:rPr lang="en-US" altLang="zh-CN" sz="2400"/>
              <a:t>The basic structure of sinusoidal oscillators</a:t>
            </a:r>
          </a:p>
        </p:txBody>
      </p:sp>
      <p:sp>
        <p:nvSpPr>
          <p:cNvPr id="1369092" name="Text Box 4">
            <a:extLst>
              <a:ext uri="{FF2B5EF4-FFF2-40B4-BE49-F238E27FC236}">
                <a16:creationId xmlns="" xmlns:a16="http://schemas.microsoft.com/office/drawing/2014/main" id="{3638CAE8-A7A4-46BF-A3DA-D041034BB7F3}"/>
              </a:ext>
            </a:extLst>
          </p:cNvPr>
          <p:cNvSpPr txBox="1">
            <a:spLocks noChangeArrowheads="1"/>
          </p:cNvSpPr>
          <p:nvPr/>
        </p:nvSpPr>
        <p:spPr bwMode="auto">
          <a:xfrm>
            <a:off x="1919289" y="4340225"/>
            <a:ext cx="1722437" cy="784830"/>
          </a:xfrm>
          <a:prstGeom prst="rect">
            <a:avLst/>
          </a:prstGeom>
          <a:noFill/>
          <a:ln w="9525">
            <a:noFill/>
            <a:miter lim="800000"/>
            <a:headEnd/>
            <a:tailEnd/>
          </a:ln>
          <a:effectLst/>
        </p:spPr>
        <p:txBody>
          <a:bodyPr>
            <a:spAutoFit/>
          </a:bodyPr>
          <a:lstStyle/>
          <a:p>
            <a:pPr>
              <a:spcBef>
                <a:spcPct val="50000"/>
              </a:spcBef>
              <a:defRPr/>
            </a:pPr>
            <a:r>
              <a:rPr kumimoji="1" lang="en-US" altLang="zh-CN" b="1" dirty="0">
                <a:solidFill>
                  <a:srgbClr val="CC3300"/>
                </a:solidFill>
                <a:effectLst>
                  <a:outerShdw blurRad="38100" dist="38100" dir="2700000" algn="tl">
                    <a:srgbClr val="C0C0C0"/>
                  </a:outerShdw>
                </a:effectLst>
                <a:latin typeface="Times New Roman" pitchFamily="18" charset="0"/>
              </a:rPr>
              <a:t>The basic </a:t>
            </a:r>
          </a:p>
          <a:p>
            <a:pPr>
              <a:spcBef>
                <a:spcPct val="50000"/>
              </a:spcBef>
              <a:defRPr/>
            </a:pPr>
            <a:r>
              <a:rPr kumimoji="1" lang="en-US" altLang="zh-CN" b="1" dirty="0">
                <a:solidFill>
                  <a:srgbClr val="CC3300"/>
                </a:solidFill>
                <a:effectLst>
                  <a:outerShdw blurRad="38100" dist="38100" dir="2700000" algn="tl">
                    <a:srgbClr val="C0C0C0"/>
                  </a:outerShdw>
                </a:effectLst>
                <a:latin typeface="Times New Roman" pitchFamily="18" charset="0"/>
              </a:rPr>
              <a:t>structure</a:t>
            </a:r>
          </a:p>
        </p:txBody>
      </p:sp>
      <p:sp>
        <p:nvSpPr>
          <p:cNvPr id="4100" name="AutoShape 5">
            <a:extLst>
              <a:ext uri="{FF2B5EF4-FFF2-40B4-BE49-F238E27FC236}">
                <a16:creationId xmlns="" xmlns:a16="http://schemas.microsoft.com/office/drawing/2014/main" id="{C6E689AD-6B5D-4AEF-890F-96BE1A0829FB}"/>
              </a:ext>
            </a:extLst>
          </p:cNvPr>
          <p:cNvSpPr>
            <a:spLocks/>
          </p:cNvSpPr>
          <p:nvPr/>
        </p:nvSpPr>
        <p:spPr bwMode="auto">
          <a:xfrm>
            <a:off x="3143251" y="3621088"/>
            <a:ext cx="352425" cy="2303462"/>
          </a:xfrm>
          <a:prstGeom prst="leftBrace">
            <a:avLst>
              <a:gd name="adj1" fmla="val 92231"/>
              <a:gd name="adj2" fmla="val 50000"/>
            </a:avLst>
          </a:prstGeom>
          <a:noFill/>
          <a:ln w="28575">
            <a:solidFill>
              <a:srgbClr val="66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369094" name="Text Box 6">
            <a:extLst>
              <a:ext uri="{FF2B5EF4-FFF2-40B4-BE49-F238E27FC236}">
                <a16:creationId xmlns="" xmlns:a16="http://schemas.microsoft.com/office/drawing/2014/main" id="{4FD6BF57-E1BB-4D01-93A7-91326AD666DE}"/>
              </a:ext>
            </a:extLst>
          </p:cNvPr>
          <p:cNvSpPr txBox="1">
            <a:spLocks noChangeArrowheads="1"/>
          </p:cNvSpPr>
          <p:nvPr/>
        </p:nvSpPr>
        <p:spPr bwMode="auto">
          <a:xfrm>
            <a:off x="3432175" y="3548063"/>
            <a:ext cx="7092950" cy="1892826"/>
          </a:xfrm>
          <a:prstGeom prst="rect">
            <a:avLst/>
          </a:prstGeom>
          <a:noFill/>
          <a:ln w="9525">
            <a:noFill/>
            <a:miter lim="800000"/>
            <a:headEnd/>
            <a:tailEnd/>
          </a:ln>
          <a:effectLst/>
        </p:spPr>
        <p:txBody>
          <a:bodyPr>
            <a:spAutoFit/>
          </a:bodyPr>
          <a:lstStyle/>
          <a:p>
            <a:pPr>
              <a:spcBef>
                <a:spcPct val="50000"/>
              </a:spcBef>
              <a:defRPr/>
            </a:pPr>
            <a:r>
              <a:rPr kumimoji="1" lang="en-US" altLang="zh-CN" b="1" dirty="0">
                <a:solidFill>
                  <a:srgbClr val="CC3300"/>
                </a:solidFill>
                <a:effectLst>
                  <a:outerShdw blurRad="38100" dist="38100" dir="2700000" algn="tl">
                    <a:srgbClr val="C0C0C0"/>
                  </a:outerShdw>
                </a:effectLst>
                <a:latin typeface="Times New Roman" pitchFamily="18" charset="0"/>
              </a:rPr>
              <a:t>Amplifier circuit: </a:t>
            </a:r>
            <a:r>
              <a:rPr kumimoji="1" lang="en-US" altLang="zh-CN" b="1" dirty="0">
                <a:solidFill>
                  <a:srgbClr val="800080"/>
                </a:solidFill>
                <a:effectLst>
                  <a:outerShdw blurRad="38100" dist="38100" dir="2700000" algn="tl">
                    <a:srgbClr val="C0C0C0"/>
                  </a:outerShdw>
                </a:effectLst>
                <a:latin typeface="Times New Roman" pitchFamily="18" charset="0"/>
              </a:rPr>
              <a:t>realize the energy control</a:t>
            </a:r>
          </a:p>
          <a:p>
            <a:pPr>
              <a:spcBef>
                <a:spcPct val="50000"/>
              </a:spcBef>
              <a:defRPr/>
            </a:pPr>
            <a:r>
              <a:rPr kumimoji="1" lang="en-US" altLang="zh-CN" b="1" dirty="0">
                <a:solidFill>
                  <a:srgbClr val="CC3300"/>
                </a:solidFill>
                <a:effectLst>
                  <a:outerShdw blurRad="38100" dist="38100" dir="2700000" algn="tl">
                    <a:srgbClr val="C0C0C0"/>
                  </a:outerShdw>
                </a:effectLst>
                <a:latin typeface="Times New Roman" pitchFamily="18" charset="0"/>
              </a:rPr>
              <a:t>Frequency-selective network : </a:t>
            </a:r>
            <a:r>
              <a:rPr kumimoji="1" lang="en-US" altLang="zh-CN" b="1" dirty="0">
                <a:solidFill>
                  <a:srgbClr val="800080"/>
                </a:solidFill>
                <a:effectLst>
                  <a:outerShdw blurRad="38100" dist="38100" dir="2700000" algn="tl">
                    <a:srgbClr val="C0C0C0"/>
                  </a:outerShdw>
                </a:effectLst>
                <a:latin typeface="Times New Roman" pitchFamily="18" charset="0"/>
              </a:rPr>
              <a:t>oscillator frequency is determined</a:t>
            </a:r>
          </a:p>
          <a:p>
            <a:pPr>
              <a:spcBef>
                <a:spcPct val="50000"/>
              </a:spcBef>
              <a:defRPr/>
            </a:pPr>
            <a:r>
              <a:rPr kumimoji="1" lang="en-US" altLang="zh-CN" b="1" dirty="0">
                <a:solidFill>
                  <a:srgbClr val="CC3300"/>
                </a:solidFill>
                <a:effectLst>
                  <a:outerShdw blurRad="38100" dist="38100" dir="2700000" algn="tl">
                    <a:srgbClr val="C0C0C0"/>
                  </a:outerShdw>
                </a:effectLst>
                <a:latin typeface="Times New Roman" pitchFamily="18" charset="0"/>
              </a:rPr>
              <a:t>Positive feedback loop :</a:t>
            </a:r>
            <a:endParaRPr kumimoji="1" lang="zh-CN" altLang="en-US" b="1" dirty="0">
              <a:solidFill>
                <a:srgbClr val="800080"/>
              </a:solidFill>
              <a:effectLst>
                <a:outerShdw blurRad="38100" dist="38100" dir="2700000" algn="tl">
                  <a:srgbClr val="C0C0C0"/>
                </a:outerShdw>
              </a:effectLst>
              <a:latin typeface="Times New Roman" pitchFamily="18" charset="0"/>
            </a:endParaRPr>
          </a:p>
          <a:p>
            <a:pPr>
              <a:spcBef>
                <a:spcPct val="50000"/>
              </a:spcBef>
              <a:defRPr/>
            </a:pPr>
            <a:r>
              <a:rPr kumimoji="1" lang="en-US" altLang="zh-CN" b="1" dirty="0">
                <a:solidFill>
                  <a:srgbClr val="CC3300"/>
                </a:solidFill>
                <a:effectLst>
                  <a:outerShdw blurRad="38100" dist="38100" dir="2700000" algn="tl">
                    <a:srgbClr val="C0C0C0"/>
                  </a:outerShdw>
                </a:effectLst>
                <a:latin typeface="Times New Roman" pitchFamily="18" charset="0"/>
              </a:rPr>
              <a:t>amplitude control</a:t>
            </a:r>
            <a:r>
              <a:rPr kumimoji="1" lang="en-US" altLang="zh-CN" sz="1600" dirty="0">
                <a:latin typeface="Arial" charset="0"/>
              </a:rPr>
              <a:t> </a:t>
            </a:r>
            <a:r>
              <a:rPr kumimoji="1" lang="en-US" altLang="zh-CN" b="1" dirty="0">
                <a:solidFill>
                  <a:srgbClr val="CC3300"/>
                </a:solidFill>
                <a:effectLst>
                  <a:outerShdw blurRad="38100" dist="38100" dir="2700000" algn="tl">
                    <a:srgbClr val="C0C0C0"/>
                  </a:outerShdw>
                </a:effectLst>
                <a:latin typeface="Times New Roman" pitchFamily="18" charset="0"/>
              </a:rPr>
              <a:t>: </a:t>
            </a:r>
            <a:r>
              <a:rPr kumimoji="1" lang="en-US" altLang="zh-CN" b="1" dirty="0">
                <a:solidFill>
                  <a:srgbClr val="800080"/>
                </a:solidFill>
                <a:effectLst>
                  <a:outerShdw blurRad="38100" dist="38100" dir="2700000" algn="tl">
                    <a:srgbClr val="C0C0C0"/>
                  </a:outerShdw>
                </a:effectLst>
                <a:latin typeface="Times New Roman" pitchFamily="18" charset="0"/>
              </a:rPr>
              <a:t>implementation of the nonlinear amplitude-stabilization mechanism</a:t>
            </a:r>
          </a:p>
        </p:txBody>
      </p:sp>
      <p:graphicFrame>
        <p:nvGraphicFramePr>
          <p:cNvPr id="4102" name="Object 7">
            <a:extLst>
              <a:ext uri="{FF2B5EF4-FFF2-40B4-BE49-F238E27FC236}">
                <a16:creationId xmlns="" xmlns:a16="http://schemas.microsoft.com/office/drawing/2014/main" id="{BEED7A94-4E7C-4676-8BDE-3F7D11630059}"/>
              </a:ext>
            </a:extLst>
          </p:cNvPr>
          <p:cNvGraphicFramePr>
            <a:graphicFrameLocks noGrp="1" noChangeAspect="1"/>
          </p:cNvGraphicFramePr>
          <p:nvPr>
            <p:ph idx="1"/>
            <p:extLst>
              <p:ext uri="{D42A27DB-BD31-4B8C-83A1-F6EECF244321}">
                <p14:modId xmlns:p14="http://schemas.microsoft.com/office/powerpoint/2010/main" val="2949063002"/>
              </p:ext>
            </p:extLst>
          </p:nvPr>
        </p:nvGraphicFramePr>
        <p:xfrm>
          <a:off x="6126957" y="4209519"/>
          <a:ext cx="1081087" cy="569913"/>
        </p:xfrm>
        <a:graphic>
          <a:graphicData uri="http://schemas.openxmlformats.org/presentationml/2006/ole">
            <mc:AlternateContent xmlns:mc="http://schemas.openxmlformats.org/markup-compatibility/2006">
              <mc:Choice xmlns:v="urn:schemas-microsoft-com:vml" Requires="v">
                <p:oleObj spid="_x0000_s1064" name="公式" r:id="rId3" imgW="457200" imgH="241300" progId="Equation.3">
                  <p:embed/>
                </p:oleObj>
              </mc:Choice>
              <mc:Fallback>
                <p:oleObj name="公式" r:id="rId3" imgW="457200" imgH="241300" progId="Equation.3">
                  <p:embed/>
                  <p:pic>
                    <p:nvPicPr>
                      <p:cNvPr id="4102" name="Object 7">
                        <a:extLst>
                          <a:ext uri="{FF2B5EF4-FFF2-40B4-BE49-F238E27FC236}">
                            <a16:creationId xmlns="" xmlns:a16="http://schemas.microsoft.com/office/drawing/2014/main" id="{BEED7A94-4E7C-4676-8BDE-3F7D11630059}"/>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6957" y="4209519"/>
                        <a:ext cx="1081087"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Rectangle 6">
            <a:extLst>
              <a:ext uri="{FF2B5EF4-FFF2-40B4-BE49-F238E27FC236}">
                <a16:creationId xmlns="" xmlns:a16="http://schemas.microsoft.com/office/drawing/2014/main" id="{899A763D-B1B9-40D7-B242-89B41C4ACD22}"/>
              </a:ext>
            </a:extLst>
          </p:cNvPr>
          <p:cNvSpPr>
            <a:spLocks noChangeArrowheads="1"/>
          </p:cNvSpPr>
          <p:nvPr/>
        </p:nvSpPr>
        <p:spPr bwMode="auto">
          <a:xfrm>
            <a:off x="1703389" y="1628775"/>
            <a:ext cx="34559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A positive-feedback loop is formed by an amplifier and frequency-selective network</a:t>
            </a:r>
          </a:p>
        </p:txBody>
      </p:sp>
      <p:pic>
        <p:nvPicPr>
          <p:cNvPr id="4104" name="Picture 10">
            <a:extLst>
              <a:ext uri="{FF2B5EF4-FFF2-40B4-BE49-F238E27FC236}">
                <a16:creationId xmlns="" xmlns:a16="http://schemas.microsoft.com/office/drawing/2014/main" id="{103BFDA2-3BFF-436E-9539-0F4D42B71D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375" y="998539"/>
            <a:ext cx="54864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9094">
                                            <p:txEl>
                                              <p:pRg st="0" end="0"/>
                                            </p:txEl>
                                          </p:spTgt>
                                        </p:tgtEl>
                                        <p:attrNameLst>
                                          <p:attrName>style.visibility</p:attrName>
                                        </p:attrNameLst>
                                      </p:cBhvr>
                                      <p:to>
                                        <p:strVal val="visible"/>
                                      </p:to>
                                    </p:set>
                                    <p:animEffect transition="in" filter="wipe(left)">
                                      <p:cBhvr>
                                        <p:cTn id="7" dur="500"/>
                                        <p:tgtEl>
                                          <p:spTgt spid="13690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9094">
                                            <p:txEl>
                                              <p:pRg st="1" end="1"/>
                                            </p:txEl>
                                          </p:spTgt>
                                        </p:tgtEl>
                                        <p:attrNameLst>
                                          <p:attrName>style.visibility</p:attrName>
                                        </p:attrNameLst>
                                      </p:cBhvr>
                                      <p:to>
                                        <p:strVal val="visible"/>
                                      </p:to>
                                    </p:set>
                                    <p:animEffect transition="in" filter="wipe(left)">
                                      <p:cBhvr>
                                        <p:cTn id="12" dur="500"/>
                                        <p:tgtEl>
                                          <p:spTgt spid="13690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9094">
                                            <p:txEl>
                                              <p:pRg st="2" end="2"/>
                                            </p:txEl>
                                          </p:spTgt>
                                        </p:tgtEl>
                                        <p:attrNameLst>
                                          <p:attrName>style.visibility</p:attrName>
                                        </p:attrNameLst>
                                      </p:cBhvr>
                                      <p:to>
                                        <p:strVal val="visible"/>
                                      </p:to>
                                    </p:set>
                                    <p:animEffect transition="in" filter="wipe(left)">
                                      <p:cBhvr>
                                        <p:cTn id="17" dur="500"/>
                                        <p:tgtEl>
                                          <p:spTgt spid="13690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69094">
                                            <p:txEl>
                                              <p:pRg st="3" end="3"/>
                                            </p:txEl>
                                          </p:spTgt>
                                        </p:tgtEl>
                                        <p:attrNameLst>
                                          <p:attrName>style.visibility</p:attrName>
                                        </p:attrNameLst>
                                      </p:cBhvr>
                                      <p:to>
                                        <p:strVal val="visible"/>
                                      </p:to>
                                    </p:set>
                                    <p:animEffect transition="in" filter="wipe(left)">
                                      <p:cBhvr>
                                        <p:cTn id="22" dur="500"/>
                                        <p:tgtEl>
                                          <p:spTgt spid="13690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094"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 xmlns:a16="http://schemas.microsoft.com/office/drawing/2014/main" id="{CA485BC4-48FA-464E-BDFA-B8D84ED3A315}"/>
              </a:ext>
            </a:extLst>
          </p:cNvPr>
          <p:cNvSpPr>
            <a:spLocks noGrp="1" noChangeArrowheads="1"/>
          </p:cNvSpPr>
          <p:nvPr>
            <p:ph type="title"/>
          </p:nvPr>
        </p:nvSpPr>
        <p:spPr bwMode="auto">
          <a:xfrm>
            <a:off x="2135188" y="188913"/>
            <a:ext cx="70104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000"/>
              <a:t>Bistable Circuit --</a:t>
            </a:r>
            <a:br>
              <a:rPr lang="en-US" altLang="zh-CN" sz="3000"/>
            </a:br>
            <a:r>
              <a:rPr lang="en-US" altLang="zh-CN" sz="3000"/>
              <a:t>three basic factors</a:t>
            </a:r>
          </a:p>
        </p:txBody>
      </p:sp>
      <p:sp>
        <p:nvSpPr>
          <p:cNvPr id="45059" name="Rectangle 3">
            <a:extLst>
              <a:ext uri="{FF2B5EF4-FFF2-40B4-BE49-F238E27FC236}">
                <a16:creationId xmlns="" xmlns:a16="http://schemas.microsoft.com/office/drawing/2014/main" id="{0C03165F-9145-43D7-9A4D-4E5D51D1F7D7}"/>
              </a:ext>
            </a:extLst>
          </p:cNvPr>
          <p:cNvSpPr>
            <a:spLocks noGrp="1" noChangeArrowheads="1"/>
          </p:cNvSpPr>
          <p:nvPr>
            <p:ph type="body" idx="1"/>
          </p:nvPr>
        </p:nvSpPr>
        <p:spPr bwMode="auto">
          <a:xfrm>
            <a:off x="2133600" y="1600201"/>
            <a:ext cx="7772400" cy="32686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533400" indent="-533400">
              <a:lnSpc>
                <a:spcPct val="80000"/>
              </a:lnSpc>
              <a:buClr>
                <a:schemeClr val="tx1"/>
              </a:buClr>
            </a:pPr>
            <a:r>
              <a:rPr lang="en-US" altLang="zh-CN" sz="2600"/>
              <a:t>The output signal only has two states: positive saturation(L</a:t>
            </a:r>
            <a:r>
              <a:rPr lang="en-US" altLang="zh-CN" sz="3200" b="1" baseline="-25000"/>
              <a:t>+</a:t>
            </a:r>
            <a:r>
              <a:rPr lang="en-US" altLang="zh-CN" sz="2600"/>
              <a:t>) and negative saturation(L</a:t>
            </a:r>
            <a:r>
              <a:rPr lang="en-US" altLang="zh-CN" sz="3200" b="1" baseline="-25000"/>
              <a:t>-</a:t>
            </a:r>
            <a:r>
              <a:rPr lang="en-US" altLang="zh-CN" sz="2600"/>
              <a:t>).</a:t>
            </a:r>
          </a:p>
          <a:p>
            <a:pPr marL="533400" indent="-533400">
              <a:lnSpc>
                <a:spcPct val="80000"/>
              </a:lnSpc>
              <a:buClr>
                <a:schemeClr val="tx1"/>
              </a:buClr>
            </a:pPr>
            <a:r>
              <a:rPr lang="en-US" altLang="zh-CN" sz="2600"/>
              <a:t>The circuit can remain in either state indefinitely and move to the other state only when appropriate </a:t>
            </a:r>
            <a:r>
              <a:rPr lang="en-US" altLang="zh-CN" sz="2600">
                <a:solidFill>
                  <a:schemeClr val="accent2"/>
                </a:solidFill>
              </a:rPr>
              <a:t>triggered</a:t>
            </a:r>
            <a:r>
              <a:rPr lang="en-US" altLang="zh-CN" sz="2600"/>
              <a:t>.(threshold voltage)</a:t>
            </a:r>
          </a:p>
          <a:p>
            <a:pPr marL="533400" indent="-533400">
              <a:lnSpc>
                <a:spcPct val="80000"/>
              </a:lnSpc>
              <a:buClr>
                <a:schemeClr val="tx1"/>
              </a:buClr>
            </a:pPr>
            <a:r>
              <a:rPr lang="en-US" altLang="zh-CN" sz="2600"/>
              <a:t>The direction of one stage moving to the other stage.</a:t>
            </a:r>
          </a:p>
          <a:p>
            <a:pPr marL="533400" indent="-533400">
              <a:lnSpc>
                <a:spcPct val="80000"/>
              </a:lnSpc>
              <a:buClr>
                <a:schemeClr val="tx1"/>
              </a:buClr>
              <a:buNone/>
            </a:pPr>
            <a:r>
              <a:rPr lang="en-US" altLang="zh-CN" sz="2600">
                <a:solidFill>
                  <a:srgbClr val="0000FF"/>
                </a:solidFill>
              </a:rPr>
              <a:t>      A positive feedback loop capable of bistable operation.</a:t>
            </a:r>
          </a:p>
          <a:p>
            <a:pPr marL="533400" indent="-533400">
              <a:lnSpc>
                <a:spcPct val="80000"/>
              </a:lnSpc>
              <a:buClr>
                <a:schemeClr val="tx1"/>
              </a:buClr>
              <a:buNone/>
            </a:pPr>
            <a:endParaRPr lang="en-US" altLang="zh-CN" sz="2600">
              <a:solidFill>
                <a:srgbClr val="0000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7831420C-8907-4934-91AF-0C877E99D7B7}"/>
              </a:ext>
            </a:extLst>
          </p:cNvPr>
          <p:cNvSpPr>
            <a:spLocks noGrp="1" noChangeArrowheads="1"/>
          </p:cNvSpPr>
          <p:nvPr>
            <p:ph type="title"/>
          </p:nvPr>
        </p:nvSpPr>
        <p:spPr bwMode="auto">
          <a:xfrm>
            <a:off x="1992313" y="260351"/>
            <a:ext cx="7010400" cy="504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000"/>
              <a:t>Bistable Circuit</a:t>
            </a:r>
          </a:p>
        </p:txBody>
      </p:sp>
      <p:sp>
        <p:nvSpPr>
          <p:cNvPr id="46083" name="Text Box 3">
            <a:extLst>
              <a:ext uri="{FF2B5EF4-FFF2-40B4-BE49-F238E27FC236}">
                <a16:creationId xmlns="" xmlns:a16="http://schemas.microsoft.com/office/drawing/2014/main" id="{BEAAF283-9E8D-47EF-9B8B-9C27D3E604DF}"/>
              </a:ext>
            </a:extLst>
          </p:cNvPr>
          <p:cNvSpPr txBox="1">
            <a:spLocks noChangeArrowheads="1"/>
          </p:cNvSpPr>
          <p:nvPr/>
        </p:nvSpPr>
        <p:spPr bwMode="auto">
          <a:xfrm>
            <a:off x="5375275" y="3933825"/>
            <a:ext cx="4210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en-US" altLang="en-US" sz="1600">
                <a:latin typeface="Times New Roman" panose="02020603050405020304" pitchFamily="18" charset="0"/>
              </a:rPr>
              <a:t>The bistable circuit (positive feedback loop)</a:t>
            </a:r>
          </a:p>
          <a:p>
            <a:pPr eaLnBrk="1" hangingPunct="1">
              <a:spcBef>
                <a:spcPct val="50000"/>
              </a:spcBef>
              <a:buFont typeface="Wingdings" panose="05000000000000000000" pitchFamily="2" charset="2"/>
              <a:buChar char="Ø"/>
            </a:pPr>
            <a:r>
              <a:rPr lang="en-US" altLang="en-US" sz="1600">
                <a:latin typeface="Times New Roman" panose="02020603050405020304" pitchFamily="18" charset="0"/>
              </a:rPr>
              <a:t>The negative input terminal of the op amp connected to an input signal </a:t>
            </a:r>
            <a:r>
              <a:rPr lang="en-US" altLang="en-US" sz="1600" i="1">
                <a:latin typeface="New Baskerville" pitchFamily="18" charset="0"/>
              </a:rPr>
              <a:t>v</a:t>
            </a:r>
            <a:r>
              <a:rPr lang="en-US" altLang="en-US" sz="1600" i="1" baseline="-25000">
                <a:latin typeface="Times New Roman" panose="02020603050405020304" pitchFamily="18" charset="0"/>
              </a:rPr>
              <a:t>I</a:t>
            </a:r>
            <a:r>
              <a:rPr lang="en-US" altLang="en-US" sz="1600">
                <a:latin typeface="Times New Roman" panose="02020603050405020304" pitchFamily="18" charset="0"/>
              </a:rPr>
              <a:t>. </a:t>
            </a:r>
          </a:p>
        </p:txBody>
      </p:sp>
      <p:pic>
        <p:nvPicPr>
          <p:cNvPr id="46084" name="Picture 4" descr="sedr42021_1319a">
            <a:extLst>
              <a:ext uri="{FF2B5EF4-FFF2-40B4-BE49-F238E27FC236}">
                <a16:creationId xmlns="" xmlns:a16="http://schemas.microsoft.com/office/drawing/2014/main" id="{82CA4151-FD2B-408A-A5DE-4C7BE30C0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3429000"/>
            <a:ext cx="2754312" cy="240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85" name="Object 5">
            <a:extLst>
              <a:ext uri="{FF2B5EF4-FFF2-40B4-BE49-F238E27FC236}">
                <a16:creationId xmlns="" xmlns:a16="http://schemas.microsoft.com/office/drawing/2014/main" id="{F5965EC2-7693-4D3E-BE76-E204DF21F88B}"/>
              </a:ext>
            </a:extLst>
          </p:cNvPr>
          <p:cNvGraphicFramePr>
            <a:graphicFrameLocks noChangeAspect="1"/>
          </p:cNvGraphicFramePr>
          <p:nvPr/>
        </p:nvGraphicFramePr>
        <p:xfrm>
          <a:off x="5519738" y="4941889"/>
          <a:ext cx="2087562" cy="681037"/>
        </p:xfrm>
        <a:graphic>
          <a:graphicData uri="http://schemas.openxmlformats.org/presentationml/2006/ole">
            <mc:AlternateContent xmlns:mc="http://schemas.openxmlformats.org/markup-compatibility/2006">
              <mc:Choice xmlns:v="urn:schemas-microsoft-com:vml" Requires="v">
                <p:oleObj spid="_x0000_s6184" name="Equation" r:id="rId4" imgW="1320227" imgH="431613" progId="Equation.3">
                  <p:embed/>
                </p:oleObj>
              </mc:Choice>
              <mc:Fallback>
                <p:oleObj name="Equation" r:id="rId4" imgW="1320227" imgH="431613" progId="Equation.3">
                  <p:embed/>
                  <p:pic>
                    <p:nvPicPr>
                      <p:cNvPr id="46085" name="Object 5">
                        <a:extLst>
                          <a:ext uri="{FF2B5EF4-FFF2-40B4-BE49-F238E27FC236}">
                            <a16:creationId xmlns="" xmlns:a16="http://schemas.microsoft.com/office/drawing/2014/main" id="{F5965EC2-7693-4D3E-BE76-E204DF21F8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738" y="4941889"/>
                        <a:ext cx="208756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6" name="Rectangle 7">
            <a:extLst>
              <a:ext uri="{FF2B5EF4-FFF2-40B4-BE49-F238E27FC236}">
                <a16:creationId xmlns="" xmlns:a16="http://schemas.microsoft.com/office/drawing/2014/main" id="{DBF06D45-1DE9-4CB2-9B11-3DE7F61AEBE5}"/>
              </a:ext>
            </a:extLst>
          </p:cNvPr>
          <p:cNvSpPr>
            <a:spLocks noChangeArrowheads="1"/>
          </p:cNvSpPr>
          <p:nvPr/>
        </p:nvSpPr>
        <p:spPr bwMode="auto">
          <a:xfrm>
            <a:off x="1919289" y="5805488"/>
            <a:ext cx="7704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600" b="1">
                <a:solidFill>
                  <a:srgbClr val="0000FF"/>
                </a:solidFill>
              </a:rPr>
              <a:t>Figure 17.19 (a) </a:t>
            </a:r>
            <a:r>
              <a:rPr lang="en-US" altLang="en-US" sz="1600">
                <a:solidFill>
                  <a:srgbClr val="0000FF"/>
                </a:solidFill>
              </a:rPr>
              <a:t>The bistable circuit of Fig. 17.17 with the negative input terminal of the op amp disconnected from ground and connected to an input signal </a:t>
            </a:r>
            <a:r>
              <a:rPr lang="en-US" altLang="en-US" sz="1600" i="1">
                <a:solidFill>
                  <a:srgbClr val="0000FF"/>
                </a:solidFill>
              </a:rPr>
              <a:t>v</a:t>
            </a:r>
            <a:r>
              <a:rPr lang="en-US" altLang="en-US" sz="1600" i="1" baseline="-25000">
                <a:solidFill>
                  <a:srgbClr val="0000FF"/>
                </a:solidFill>
              </a:rPr>
              <a:t>I</a:t>
            </a:r>
            <a:r>
              <a:rPr lang="en-US" altLang="en-US" sz="1600">
                <a:solidFill>
                  <a:srgbClr val="0000FF"/>
                </a:solidFill>
              </a:rPr>
              <a:t>.</a:t>
            </a:r>
          </a:p>
        </p:txBody>
      </p:sp>
      <p:pic>
        <p:nvPicPr>
          <p:cNvPr id="46087" name="Picture 7">
            <a:extLst>
              <a:ext uri="{FF2B5EF4-FFF2-40B4-BE49-F238E27FC236}">
                <a16:creationId xmlns="" xmlns:a16="http://schemas.microsoft.com/office/drawing/2014/main" id="{1F9F22C5-0B26-482B-917B-84F56CF65F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2314" y="1773238"/>
            <a:ext cx="85042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Rectangle 7">
            <a:extLst>
              <a:ext uri="{FF2B5EF4-FFF2-40B4-BE49-F238E27FC236}">
                <a16:creationId xmlns="" xmlns:a16="http://schemas.microsoft.com/office/drawing/2014/main" id="{EF74C70D-02F6-443E-B539-1E161E6865A8}"/>
              </a:ext>
            </a:extLst>
          </p:cNvPr>
          <p:cNvSpPr>
            <a:spLocks noChangeArrowheads="1"/>
          </p:cNvSpPr>
          <p:nvPr/>
        </p:nvSpPr>
        <p:spPr bwMode="auto">
          <a:xfrm>
            <a:off x="1992314" y="1125538"/>
            <a:ext cx="7343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b="1" u="sng"/>
              <a:t>Transfer Characteristics of the Inverting Bistable Circuit</a:t>
            </a:r>
            <a:endParaRPr lang="en-US" altLang="en-US" u="sng"/>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AAB50E64-AF3E-47CE-BD7C-7BF3143D4E75}"/>
              </a:ext>
            </a:extLst>
          </p:cNvPr>
          <p:cNvSpPr>
            <a:spLocks noGrp="1" noChangeArrowheads="1"/>
          </p:cNvSpPr>
          <p:nvPr>
            <p:ph type="title"/>
          </p:nvPr>
        </p:nvSpPr>
        <p:spPr bwMode="auto">
          <a:xfrm>
            <a:off x="2208213" y="188913"/>
            <a:ext cx="70104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000"/>
              <a:t>Bistable Circuit</a:t>
            </a:r>
          </a:p>
        </p:txBody>
      </p:sp>
      <p:sp>
        <p:nvSpPr>
          <p:cNvPr id="47107" name="Text Box 3">
            <a:extLst>
              <a:ext uri="{FF2B5EF4-FFF2-40B4-BE49-F238E27FC236}">
                <a16:creationId xmlns="" xmlns:a16="http://schemas.microsoft.com/office/drawing/2014/main" id="{5E66F3EF-C9D1-4554-BDC3-5C0390907DD8}"/>
              </a:ext>
            </a:extLst>
          </p:cNvPr>
          <p:cNvSpPr txBox="1">
            <a:spLocks noChangeArrowheads="1"/>
          </p:cNvSpPr>
          <p:nvPr/>
        </p:nvSpPr>
        <p:spPr bwMode="auto">
          <a:xfrm>
            <a:off x="1703388" y="4724400"/>
            <a:ext cx="31686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en-US" altLang="en-US" sz="1600">
                <a:solidFill>
                  <a:srgbClr val="0000FF"/>
                </a:solidFill>
                <a:latin typeface="Times New Roman" panose="02020603050405020304" pitchFamily="18" charset="0"/>
              </a:rPr>
              <a:t>The transfer characteristic of the circuit in (a) for increasing </a:t>
            </a:r>
            <a:r>
              <a:rPr lang="en-US" altLang="en-US" sz="1600" i="1">
                <a:solidFill>
                  <a:srgbClr val="0000FF"/>
                </a:solidFill>
                <a:latin typeface="New Baskerville" pitchFamily="18" charset="0"/>
              </a:rPr>
              <a:t>v</a:t>
            </a:r>
            <a:r>
              <a:rPr lang="en-US" altLang="en-US" sz="1600" i="1" baseline="-25000">
                <a:solidFill>
                  <a:srgbClr val="0000FF"/>
                </a:solidFill>
                <a:latin typeface="Times New Roman" panose="02020603050405020304" pitchFamily="18" charset="0"/>
              </a:rPr>
              <a:t>I</a:t>
            </a:r>
            <a:r>
              <a:rPr lang="en-US" altLang="en-US" sz="1600">
                <a:solidFill>
                  <a:srgbClr val="0000FF"/>
                </a:solidFill>
                <a:latin typeface="Times New Roman" panose="02020603050405020304" pitchFamily="18" charset="0"/>
              </a:rPr>
              <a:t>. </a:t>
            </a:r>
          </a:p>
          <a:p>
            <a:pPr eaLnBrk="1" hangingPunct="1">
              <a:spcBef>
                <a:spcPct val="50000"/>
              </a:spcBef>
              <a:buFont typeface="Wingdings" panose="05000000000000000000" pitchFamily="2" charset="2"/>
              <a:buChar char="Ø"/>
            </a:pPr>
            <a:r>
              <a:rPr lang="en-US" altLang="en-US" sz="1600">
                <a:solidFill>
                  <a:srgbClr val="0000FF"/>
                </a:solidFill>
                <a:latin typeface="Times New Roman" panose="02020603050405020304" pitchFamily="18" charset="0"/>
              </a:rPr>
              <a:t>Positive saturation L</a:t>
            </a:r>
            <a:r>
              <a:rPr lang="en-US" altLang="en-US" sz="1600" baseline="-25000">
                <a:solidFill>
                  <a:srgbClr val="0000FF"/>
                </a:solidFill>
                <a:latin typeface="Times New Roman" panose="02020603050405020304" pitchFamily="18" charset="0"/>
              </a:rPr>
              <a:t>+</a:t>
            </a:r>
            <a:r>
              <a:rPr lang="en-US" altLang="en-US" sz="1600">
                <a:solidFill>
                  <a:srgbClr val="0000FF"/>
                </a:solidFill>
                <a:latin typeface="Times New Roman" panose="02020603050405020304" pitchFamily="18" charset="0"/>
              </a:rPr>
              <a:t> and negative saturation L</a:t>
            </a:r>
            <a:r>
              <a:rPr lang="en-US" altLang="en-US" sz="1600" baseline="-25000">
                <a:solidFill>
                  <a:srgbClr val="0000FF"/>
                </a:solidFill>
                <a:latin typeface="Times New Roman" panose="02020603050405020304" pitchFamily="18" charset="0"/>
              </a:rPr>
              <a:t>-</a:t>
            </a:r>
            <a:endParaRPr lang="en-US" altLang="en-US" sz="1600">
              <a:solidFill>
                <a:srgbClr val="0000FF"/>
              </a:solidFill>
              <a:latin typeface="Times New Roman" panose="02020603050405020304" pitchFamily="18" charset="0"/>
            </a:endParaRPr>
          </a:p>
        </p:txBody>
      </p:sp>
      <p:pic>
        <p:nvPicPr>
          <p:cNvPr id="47108" name="Picture 4" descr="sedr42021_1319b">
            <a:extLst>
              <a:ext uri="{FF2B5EF4-FFF2-40B4-BE49-F238E27FC236}">
                <a16:creationId xmlns="" xmlns:a16="http://schemas.microsoft.com/office/drawing/2014/main" id="{9F5A1CF4-11D8-4283-A75B-B0C8AFE40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2060575"/>
            <a:ext cx="2398713"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09" name="Object 5">
            <a:extLst>
              <a:ext uri="{FF2B5EF4-FFF2-40B4-BE49-F238E27FC236}">
                <a16:creationId xmlns="" xmlns:a16="http://schemas.microsoft.com/office/drawing/2014/main" id="{DCE7925F-27A7-4DAC-9E6A-70A7F7D30FB7}"/>
              </a:ext>
            </a:extLst>
          </p:cNvPr>
          <p:cNvGraphicFramePr>
            <a:graphicFrameLocks noChangeAspect="1"/>
          </p:cNvGraphicFramePr>
          <p:nvPr/>
        </p:nvGraphicFramePr>
        <p:xfrm>
          <a:off x="2208214" y="1628775"/>
          <a:ext cx="1158875" cy="457200"/>
        </p:xfrm>
        <a:graphic>
          <a:graphicData uri="http://schemas.openxmlformats.org/presentationml/2006/ole">
            <mc:AlternateContent xmlns:mc="http://schemas.openxmlformats.org/markup-compatibility/2006">
              <mc:Choice xmlns:v="urn:schemas-microsoft-com:vml" Requires="v">
                <p:oleObj spid="_x0000_s7246" name="Equation" r:id="rId4" imgW="660113" imgH="215806" progId="Equation.3">
                  <p:embed/>
                </p:oleObj>
              </mc:Choice>
              <mc:Fallback>
                <p:oleObj name="Equation" r:id="rId4" imgW="660113" imgH="215806" progId="Equation.3">
                  <p:embed/>
                  <p:pic>
                    <p:nvPicPr>
                      <p:cNvPr id="47109" name="Object 5">
                        <a:extLst>
                          <a:ext uri="{FF2B5EF4-FFF2-40B4-BE49-F238E27FC236}">
                            <a16:creationId xmlns="" xmlns:a16="http://schemas.microsoft.com/office/drawing/2014/main" id="{DCE7925F-27A7-4DAC-9E6A-70A7F7D30F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14" y="1628775"/>
                        <a:ext cx="11588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0" name="Rectangle 7">
            <a:extLst>
              <a:ext uri="{FF2B5EF4-FFF2-40B4-BE49-F238E27FC236}">
                <a16:creationId xmlns="" xmlns:a16="http://schemas.microsoft.com/office/drawing/2014/main" id="{2D607127-ED42-4AEA-87E3-B11A6FE5B5A6}"/>
              </a:ext>
            </a:extLst>
          </p:cNvPr>
          <p:cNvSpPr>
            <a:spLocks noChangeArrowheads="1"/>
          </p:cNvSpPr>
          <p:nvPr/>
        </p:nvSpPr>
        <p:spPr bwMode="auto">
          <a:xfrm>
            <a:off x="1919288" y="6021388"/>
            <a:ext cx="77771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600" b="1">
                <a:solidFill>
                  <a:srgbClr val="0000FF"/>
                </a:solidFill>
              </a:rPr>
              <a:t>Figure 17.19 (b) </a:t>
            </a:r>
            <a:r>
              <a:rPr lang="en-US" altLang="en-US" sz="1600">
                <a:solidFill>
                  <a:srgbClr val="0000FF"/>
                </a:solidFill>
              </a:rPr>
              <a:t>The transfer characteristic of the circuit in </a:t>
            </a:r>
            <a:r>
              <a:rPr lang="en-US" altLang="en-US" sz="1600" b="1">
                <a:solidFill>
                  <a:srgbClr val="0000FF"/>
                </a:solidFill>
              </a:rPr>
              <a:t>(a) </a:t>
            </a:r>
            <a:r>
              <a:rPr lang="en-US" altLang="en-US" sz="1600">
                <a:solidFill>
                  <a:srgbClr val="0000FF"/>
                </a:solidFill>
              </a:rPr>
              <a:t>for increasing </a:t>
            </a:r>
            <a:r>
              <a:rPr lang="en-US" altLang="en-US" sz="1600" i="1">
                <a:solidFill>
                  <a:srgbClr val="0000FF"/>
                </a:solidFill>
              </a:rPr>
              <a:t>v</a:t>
            </a:r>
            <a:r>
              <a:rPr lang="en-US" altLang="en-US" sz="1600" i="1" baseline="-25000">
                <a:solidFill>
                  <a:srgbClr val="0000FF"/>
                </a:solidFill>
              </a:rPr>
              <a:t>I</a:t>
            </a:r>
            <a:r>
              <a:rPr lang="en-US" altLang="en-US" sz="1600">
                <a:solidFill>
                  <a:srgbClr val="0000FF"/>
                </a:solidFill>
              </a:rPr>
              <a:t>. </a:t>
            </a:r>
            <a:r>
              <a:rPr lang="en-US" altLang="en-US" sz="1600" b="1">
                <a:solidFill>
                  <a:srgbClr val="0000FF"/>
                </a:solidFill>
              </a:rPr>
              <a:t>(c) </a:t>
            </a:r>
            <a:r>
              <a:rPr lang="en-US" altLang="en-US" sz="1600">
                <a:solidFill>
                  <a:srgbClr val="0000FF"/>
                </a:solidFill>
              </a:rPr>
              <a:t>The transfer characteristic for decreasing </a:t>
            </a:r>
            <a:r>
              <a:rPr lang="en-US" altLang="en-US" sz="1600" i="1">
                <a:solidFill>
                  <a:srgbClr val="0000FF"/>
                </a:solidFill>
              </a:rPr>
              <a:t>v</a:t>
            </a:r>
            <a:r>
              <a:rPr lang="en-US" altLang="en-US" sz="1600" i="1" baseline="-25000">
                <a:solidFill>
                  <a:srgbClr val="0000FF"/>
                </a:solidFill>
              </a:rPr>
              <a:t>I</a:t>
            </a:r>
            <a:r>
              <a:rPr lang="en-US" altLang="en-US" sz="1600">
                <a:solidFill>
                  <a:srgbClr val="0000FF"/>
                </a:solidFill>
              </a:rPr>
              <a:t>.</a:t>
            </a:r>
          </a:p>
          <a:p>
            <a:pPr eaLnBrk="1" hangingPunct="1"/>
            <a:endParaRPr lang="en-US" altLang="en-US" sz="1600">
              <a:solidFill>
                <a:srgbClr val="0000FF"/>
              </a:solidFill>
            </a:endParaRPr>
          </a:p>
        </p:txBody>
      </p:sp>
      <p:sp>
        <p:nvSpPr>
          <p:cNvPr id="47111" name="Text Box 3">
            <a:extLst>
              <a:ext uri="{FF2B5EF4-FFF2-40B4-BE49-F238E27FC236}">
                <a16:creationId xmlns="" xmlns:a16="http://schemas.microsoft.com/office/drawing/2014/main" id="{2AC83F95-F586-4356-9085-7B6B44AD38F6}"/>
              </a:ext>
            </a:extLst>
          </p:cNvPr>
          <p:cNvSpPr txBox="1">
            <a:spLocks noChangeArrowheads="1"/>
          </p:cNvSpPr>
          <p:nvPr/>
        </p:nvSpPr>
        <p:spPr bwMode="auto">
          <a:xfrm>
            <a:off x="4800601" y="4724400"/>
            <a:ext cx="25193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en-US" altLang="en-US" sz="1600">
                <a:solidFill>
                  <a:srgbClr val="0000FF"/>
                </a:solidFill>
                <a:latin typeface="Times New Roman" panose="02020603050405020304" pitchFamily="18" charset="0"/>
              </a:rPr>
              <a:t>The transfer characteristic for decreasing </a:t>
            </a:r>
            <a:r>
              <a:rPr lang="en-US" altLang="en-US" sz="1600" i="1">
                <a:solidFill>
                  <a:srgbClr val="0000FF"/>
                </a:solidFill>
                <a:latin typeface="New Baskerville" pitchFamily="18" charset="0"/>
              </a:rPr>
              <a:t>v</a:t>
            </a:r>
            <a:r>
              <a:rPr lang="en-US" altLang="en-US" sz="1600" i="1" baseline="-25000">
                <a:solidFill>
                  <a:srgbClr val="0000FF"/>
                </a:solidFill>
                <a:latin typeface="Times New Roman" panose="02020603050405020304" pitchFamily="18" charset="0"/>
              </a:rPr>
              <a:t>I</a:t>
            </a:r>
            <a:r>
              <a:rPr lang="en-US" altLang="en-US" sz="1600">
                <a:solidFill>
                  <a:srgbClr val="0000FF"/>
                </a:solidFill>
                <a:latin typeface="Times New Roman" panose="02020603050405020304" pitchFamily="18" charset="0"/>
              </a:rPr>
              <a:t>. </a:t>
            </a:r>
          </a:p>
        </p:txBody>
      </p:sp>
      <p:pic>
        <p:nvPicPr>
          <p:cNvPr id="47112" name="Picture 4" descr="sedr42021_1319c">
            <a:extLst>
              <a:ext uri="{FF2B5EF4-FFF2-40B4-BE49-F238E27FC236}">
                <a16:creationId xmlns="" xmlns:a16="http://schemas.microsoft.com/office/drawing/2014/main" id="{4470436B-657C-488E-B4B1-C6EF0CA8EB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8063" y="2020888"/>
            <a:ext cx="2430462"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13" name="Object 5">
            <a:extLst>
              <a:ext uri="{FF2B5EF4-FFF2-40B4-BE49-F238E27FC236}">
                <a16:creationId xmlns="" xmlns:a16="http://schemas.microsoft.com/office/drawing/2014/main" id="{9A93C311-0805-403D-AC7D-0A498340B4D2}"/>
              </a:ext>
            </a:extLst>
          </p:cNvPr>
          <p:cNvGraphicFramePr>
            <a:graphicFrameLocks noChangeAspect="1"/>
          </p:cNvGraphicFramePr>
          <p:nvPr/>
        </p:nvGraphicFramePr>
        <p:xfrm>
          <a:off x="5159376" y="1628775"/>
          <a:ext cx="1008063" cy="412750"/>
        </p:xfrm>
        <a:graphic>
          <a:graphicData uri="http://schemas.openxmlformats.org/presentationml/2006/ole">
            <mc:AlternateContent xmlns:mc="http://schemas.openxmlformats.org/markup-compatibility/2006">
              <mc:Choice xmlns:v="urn:schemas-microsoft-com:vml" Requires="v">
                <p:oleObj spid="_x0000_s7247" name="Equation" r:id="rId7" imgW="634449" imgH="215713" progId="Equation.3">
                  <p:embed/>
                </p:oleObj>
              </mc:Choice>
              <mc:Fallback>
                <p:oleObj name="Equation" r:id="rId7" imgW="634449" imgH="215713" progId="Equation.3">
                  <p:embed/>
                  <p:pic>
                    <p:nvPicPr>
                      <p:cNvPr id="47113" name="Object 5">
                        <a:extLst>
                          <a:ext uri="{FF2B5EF4-FFF2-40B4-BE49-F238E27FC236}">
                            <a16:creationId xmlns="" xmlns:a16="http://schemas.microsoft.com/office/drawing/2014/main" id="{9A93C311-0805-403D-AC7D-0A498340B4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9376" y="1628775"/>
                        <a:ext cx="1008063"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4" name="Text Box 3">
            <a:extLst>
              <a:ext uri="{FF2B5EF4-FFF2-40B4-BE49-F238E27FC236}">
                <a16:creationId xmlns="" xmlns:a16="http://schemas.microsoft.com/office/drawing/2014/main" id="{AFFBEACA-2F69-4F0E-83D5-239DFF75B270}"/>
              </a:ext>
            </a:extLst>
          </p:cNvPr>
          <p:cNvSpPr txBox="1">
            <a:spLocks noChangeArrowheads="1"/>
          </p:cNvSpPr>
          <p:nvPr/>
        </p:nvSpPr>
        <p:spPr bwMode="auto">
          <a:xfrm>
            <a:off x="7896226" y="4724400"/>
            <a:ext cx="23399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en-US" altLang="en-US" sz="1600">
                <a:solidFill>
                  <a:srgbClr val="0000FF"/>
                </a:solidFill>
                <a:latin typeface="Times New Roman" panose="02020603050405020304" pitchFamily="18" charset="0"/>
              </a:rPr>
              <a:t>The complete transfer characteristics.</a:t>
            </a:r>
          </a:p>
        </p:txBody>
      </p:sp>
      <p:pic>
        <p:nvPicPr>
          <p:cNvPr id="47115" name="Picture 4" descr="sedr42021_1319d">
            <a:extLst>
              <a:ext uri="{FF2B5EF4-FFF2-40B4-BE49-F238E27FC236}">
                <a16:creationId xmlns="" xmlns:a16="http://schemas.microsoft.com/office/drawing/2014/main" id="{A936FC4D-F994-449F-A685-E11AA5B335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4925" y="1989138"/>
            <a:ext cx="2503488" cy="282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6" name="Oval 10">
            <a:extLst>
              <a:ext uri="{FF2B5EF4-FFF2-40B4-BE49-F238E27FC236}">
                <a16:creationId xmlns="" xmlns:a16="http://schemas.microsoft.com/office/drawing/2014/main" id="{DE57B1FF-4027-4C1E-BD65-7AAC6E9657D6}"/>
              </a:ext>
            </a:extLst>
          </p:cNvPr>
          <p:cNvSpPr>
            <a:spLocks noChangeArrowheads="1"/>
          </p:cNvSpPr>
          <p:nvPr/>
        </p:nvSpPr>
        <p:spPr bwMode="auto">
          <a:xfrm>
            <a:off x="8123238" y="3846513"/>
            <a:ext cx="431800" cy="360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47117" name="Oval 13">
            <a:extLst>
              <a:ext uri="{FF2B5EF4-FFF2-40B4-BE49-F238E27FC236}">
                <a16:creationId xmlns="" xmlns:a16="http://schemas.microsoft.com/office/drawing/2014/main" id="{06D72081-EE5C-425D-BDBB-6275F642D925}"/>
              </a:ext>
            </a:extLst>
          </p:cNvPr>
          <p:cNvSpPr>
            <a:spLocks noChangeArrowheads="1"/>
          </p:cNvSpPr>
          <p:nvPr/>
        </p:nvSpPr>
        <p:spPr bwMode="auto">
          <a:xfrm>
            <a:off x="9242425" y="3832226"/>
            <a:ext cx="431800" cy="360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47118" name="Rectangle 15">
            <a:extLst>
              <a:ext uri="{FF2B5EF4-FFF2-40B4-BE49-F238E27FC236}">
                <a16:creationId xmlns="" xmlns:a16="http://schemas.microsoft.com/office/drawing/2014/main" id="{B398C52D-C48C-423C-8320-13979264CA2E}"/>
              </a:ext>
            </a:extLst>
          </p:cNvPr>
          <p:cNvSpPr>
            <a:spLocks noChangeArrowheads="1"/>
          </p:cNvSpPr>
          <p:nvPr/>
        </p:nvSpPr>
        <p:spPr bwMode="auto">
          <a:xfrm>
            <a:off x="8159751" y="4292600"/>
            <a:ext cx="1763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en-US" altLang="en-US" sz="1600">
                <a:solidFill>
                  <a:srgbClr val="003366"/>
                </a:solidFill>
              </a:rPr>
              <a:t>Trigger signal </a:t>
            </a:r>
          </a:p>
        </p:txBody>
      </p:sp>
      <p:sp>
        <p:nvSpPr>
          <p:cNvPr id="47119" name="Rectangle 14">
            <a:extLst>
              <a:ext uri="{FF2B5EF4-FFF2-40B4-BE49-F238E27FC236}">
                <a16:creationId xmlns="" xmlns:a16="http://schemas.microsoft.com/office/drawing/2014/main" id="{3CEFCFBE-4E9A-4FA6-B3C2-C8FD88A0206C}"/>
              </a:ext>
            </a:extLst>
          </p:cNvPr>
          <p:cNvSpPr>
            <a:spLocks noChangeArrowheads="1"/>
          </p:cNvSpPr>
          <p:nvPr/>
        </p:nvSpPr>
        <p:spPr bwMode="auto">
          <a:xfrm>
            <a:off x="1992314" y="1052513"/>
            <a:ext cx="7343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b="1" u="sng"/>
              <a:t>Transfer Characteristics of the Inverting Bistable Circuit</a:t>
            </a:r>
            <a:endParaRPr lang="en-US" altLang="en-US" u="sng"/>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10B9493-5D4A-482B-B84C-89D027A47678}"/>
              </a:ext>
            </a:extLst>
          </p:cNvPr>
          <p:cNvSpPr>
            <a:spLocks noGrp="1" noChangeArrowheads="1"/>
          </p:cNvSpPr>
          <p:nvPr>
            <p:ph type="title"/>
          </p:nvPr>
        </p:nvSpPr>
        <p:spPr bwMode="auto">
          <a:xfrm>
            <a:off x="2135188" y="260350"/>
            <a:ext cx="7777162" cy="503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2200"/>
              <a:t>A Bistable Circuit with Noninverting Transfer Characteristics</a:t>
            </a:r>
          </a:p>
        </p:txBody>
      </p:sp>
      <p:pic>
        <p:nvPicPr>
          <p:cNvPr id="48131" name="Picture 3" descr="sedr42021_1320a">
            <a:extLst>
              <a:ext uri="{FF2B5EF4-FFF2-40B4-BE49-F238E27FC236}">
                <a16:creationId xmlns="" xmlns:a16="http://schemas.microsoft.com/office/drawing/2014/main" id="{367A808B-9609-4986-8FD0-11CC4F4BD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3163888"/>
            <a:ext cx="350996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8132" name="Object 4">
            <a:extLst>
              <a:ext uri="{FF2B5EF4-FFF2-40B4-BE49-F238E27FC236}">
                <a16:creationId xmlns="" xmlns:a16="http://schemas.microsoft.com/office/drawing/2014/main" id="{2BD32CE7-9C01-4E28-944F-E68DDD1E6040}"/>
              </a:ext>
            </a:extLst>
          </p:cNvPr>
          <p:cNvGraphicFramePr>
            <a:graphicFrameLocks noChangeAspect="1"/>
          </p:cNvGraphicFramePr>
          <p:nvPr/>
        </p:nvGraphicFramePr>
        <p:xfrm>
          <a:off x="2293938" y="6021389"/>
          <a:ext cx="2794000" cy="720725"/>
        </p:xfrm>
        <a:graphic>
          <a:graphicData uri="http://schemas.openxmlformats.org/presentationml/2006/ole">
            <mc:AlternateContent xmlns:mc="http://schemas.openxmlformats.org/markup-compatibility/2006">
              <mc:Choice xmlns:v="urn:schemas-microsoft-com:vml" Requires="v">
                <p:oleObj spid="_x0000_s8232" name="Equation" r:id="rId4" imgW="1676400" imgH="431800" progId="Equation.3">
                  <p:embed/>
                </p:oleObj>
              </mc:Choice>
              <mc:Fallback>
                <p:oleObj name="Equation" r:id="rId4" imgW="1676400" imgH="431800" progId="Equation.3">
                  <p:embed/>
                  <p:pic>
                    <p:nvPicPr>
                      <p:cNvPr id="48132" name="Object 4">
                        <a:extLst>
                          <a:ext uri="{FF2B5EF4-FFF2-40B4-BE49-F238E27FC236}">
                            <a16:creationId xmlns="" xmlns:a16="http://schemas.microsoft.com/office/drawing/2014/main" id="{2BD32CE7-9C01-4E28-944F-E68DDD1E6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3938" y="6021389"/>
                        <a:ext cx="279400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8133" name="Picture 6">
            <a:extLst>
              <a:ext uri="{FF2B5EF4-FFF2-40B4-BE49-F238E27FC236}">
                <a16:creationId xmlns="" xmlns:a16="http://schemas.microsoft.com/office/drawing/2014/main" id="{33288D43-21DB-423E-9345-BC677396A9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2965450"/>
            <a:ext cx="315595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7">
            <a:extLst>
              <a:ext uri="{FF2B5EF4-FFF2-40B4-BE49-F238E27FC236}">
                <a16:creationId xmlns="" xmlns:a16="http://schemas.microsoft.com/office/drawing/2014/main" id="{4E1211C3-CD76-4456-B143-5A1508BAF0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625" y="5989639"/>
            <a:ext cx="16637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8">
            <a:extLst>
              <a:ext uri="{FF2B5EF4-FFF2-40B4-BE49-F238E27FC236}">
                <a16:creationId xmlns="" xmlns:a16="http://schemas.microsoft.com/office/drawing/2014/main" id="{3CA864AE-8F42-4E9E-AE80-E25C8B4CB0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9600" y="6421438"/>
            <a:ext cx="192563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 Box 4">
            <a:extLst>
              <a:ext uri="{FF2B5EF4-FFF2-40B4-BE49-F238E27FC236}">
                <a16:creationId xmlns="" xmlns:a16="http://schemas.microsoft.com/office/drawing/2014/main" id="{3B52236F-E332-4F88-802E-F28B75252B2E}"/>
              </a:ext>
            </a:extLst>
          </p:cNvPr>
          <p:cNvSpPr txBox="1">
            <a:spLocks noChangeArrowheads="1"/>
          </p:cNvSpPr>
          <p:nvPr/>
        </p:nvSpPr>
        <p:spPr bwMode="auto">
          <a:xfrm>
            <a:off x="5951538" y="5557838"/>
            <a:ext cx="411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en-US" sz="1600">
                <a:solidFill>
                  <a:srgbClr val="0000FF"/>
                </a:solidFill>
                <a:latin typeface="Times New Roman" panose="02020603050405020304" pitchFamily="18" charset="0"/>
              </a:rPr>
              <a:t>The transfer characteristic is noninverting. </a:t>
            </a:r>
          </a:p>
        </p:txBody>
      </p:sp>
      <p:sp>
        <p:nvSpPr>
          <p:cNvPr id="48137" name="Rectangle 12">
            <a:extLst>
              <a:ext uri="{FF2B5EF4-FFF2-40B4-BE49-F238E27FC236}">
                <a16:creationId xmlns="" xmlns:a16="http://schemas.microsoft.com/office/drawing/2014/main" id="{27468E99-E4E5-42FC-AE13-12977805C133}"/>
              </a:ext>
            </a:extLst>
          </p:cNvPr>
          <p:cNvSpPr>
            <a:spLocks noChangeArrowheads="1"/>
          </p:cNvSpPr>
          <p:nvPr/>
        </p:nvSpPr>
        <p:spPr bwMode="auto">
          <a:xfrm>
            <a:off x="1919288" y="5362575"/>
            <a:ext cx="3994150"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400" b="1">
                <a:solidFill>
                  <a:srgbClr val="0000FF"/>
                </a:solidFill>
              </a:rPr>
              <a:t>Figure 17.20  </a:t>
            </a:r>
            <a:r>
              <a:rPr lang="en-US" altLang="en-US" sz="1400">
                <a:solidFill>
                  <a:srgbClr val="0000FF"/>
                </a:solidFill>
              </a:rPr>
              <a:t>A bistable circuit derived from the positive-feedback loop of Fig. 17.17 by applying </a:t>
            </a:r>
            <a:r>
              <a:rPr lang="en-US" altLang="en-US" sz="1400" i="1">
                <a:solidFill>
                  <a:srgbClr val="0000FF"/>
                </a:solidFill>
              </a:rPr>
              <a:t>v</a:t>
            </a:r>
            <a:r>
              <a:rPr lang="en-US" altLang="en-US" sz="1400" i="1" baseline="-25000">
                <a:solidFill>
                  <a:srgbClr val="0000FF"/>
                </a:solidFill>
              </a:rPr>
              <a:t>I</a:t>
            </a:r>
            <a:r>
              <a:rPr lang="en-US" altLang="en-US" sz="1400" i="1">
                <a:solidFill>
                  <a:srgbClr val="0000FF"/>
                </a:solidFill>
              </a:rPr>
              <a:t> </a:t>
            </a:r>
            <a:r>
              <a:rPr lang="en-US" altLang="en-US" sz="1400">
                <a:solidFill>
                  <a:srgbClr val="0000FF"/>
                </a:solidFill>
              </a:rPr>
              <a:t>through </a:t>
            </a:r>
            <a:r>
              <a:rPr lang="en-US" altLang="en-US" sz="1400" i="1">
                <a:solidFill>
                  <a:srgbClr val="0000FF"/>
                </a:solidFill>
              </a:rPr>
              <a:t>R</a:t>
            </a:r>
            <a:r>
              <a:rPr lang="en-US" altLang="en-US" sz="1400" baseline="-25000">
                <a:solidFill>
                  <a:srgbClr val="0000FF"/>
                </a:solidFill>
              </a:rPr>
              <a:t>1</a:t>
            </a:r>
            <a:r>
              <a:rPr lang="en-US" altLang="en-US" sz="1400">
                <a:solidFill>
                  <a:srgbClr val="0000FF"/>
                </a:solidFill>
              </a:rPr>
              <a:t>.</a:t>
            </a:r>
          </a:p>
        </p:txBody>
      </p:sp>
      <p:pic>
        <p:nvPicPr>
          <p:cNvPr id="48138" name="Picture 10">
            <a:extLst>
              <a:ext uri="{FF2B5EF4-FFF2-40B4-BE49-F238E27FC236}">
                <a16:creationId xmlns="" xmlns:a16="http://schemas.microsoft.com/office/drawing/2014/main" id="{DB64C9CF-986E-4C19-85EE-09607DDE4E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9650" y="765176"/>
            <a:ext cx="7461250"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14D72578-C912-4AD6-896E-D62D75AF9BE2}"/>
              </a:ext>
            </a:extLst>
          </p:cNvPr>
          <p:cNvSpPr>
            <a:spLocks noGrp="1" noChangeArrowheads="1"/>
          </p:cNvSpPr>
          <p:nvPr>
            <p:ph type="title"/>
          </p:nvPr>
        </p:nvSpPr>
        <p:spPr bwMode="auto">
          <a:xfrm>
            <a:off x="1919288" y="260351"/>
            <a:ext cx="8064500" cy="57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2600"/>
              <a:t>Application of Bistable Circuit as a Comparator</a:t>
            </a:r>
          </a:p>
        </p:txBody>
      </p:sp>
      <p:sp>
        <p:nvSpPr>
          <p:cNvPr id="49155" name="Rectangle 3">
            <a:extLst>
              <a:ext uri="{FF2B5EF4-FFF2-40B4-BE49-F238E27FC236}">
                <a16:creationId xmlns="" xmlns:a16="http://schemas.microsoft.com/office/drawing/2014/main" id="{D89DC208-3CF4-4F73-99BF-C03933DE251B}"/>
              </a:ext>
            </a:extLst>
          </p:cNvPr>
          <p:cNvSpPr>
            <a:spLocks noGrp="1" noChangeArrowheads="1"/>
          </p:cNvSpPr>
          <p:nvPr>
            <p:ph type="body" idx="1"/>
          </p:nvPr>
        </p:nvSpPr>
        <p:spPr bwMode="auto">
          <a:xfrm>
            <a:off x="2063750" y="1341438"/>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533400" indent="-533400">
              <a:buClr>
                <a:schemeClr val="tx1"/>
              </a:buClr>
            </a:pPr>
            <a:r>
              <a:rPr lang="en-US" altLang="zh-CN" sz="2200"/>
              <a:t>Comparator is an analog-circuit building block used in a variety applications.</a:t>
            </a:r>
          </a:p>
          <a:p>
            <a:pPr marL="533400" indent="-533400">
              <a:buClr>
                <a:schemeClr val="tx1"/>
              </a:buClr>
            </a:pPr>
            <a:r>
              <a:rPr lang="en-US" altLang="zh-CN" sz="2200"/>
              <a:t>To detect the level of an input signal relative to a preset threshold value.</a:t>
            </a:r>
          </a:p>
          <a:p>
            <a:pPr marL="533400" indent="-533400">
              <a:buClr>
                <a:schemeClr val="tx1"/>
              </a:buClr>
            </a:pPr>
            <a:r>
              <a:rPr lang="en-US" altLang="zh-CN" sz="2200"/>
              <a:t>To design A/D converter.</a:t>
            </a:r>
          </a:p>
          <a:p>
            <a:pPr marL="533400" indent="-533400">
              <a:buClr>
                <a:schemeClr val="tx1"/>
              </a:buClr>
            </a:pPr>
            <a:r>
              <a:rPr lang="en-US" altLang="zh-CN" sz="2200"/>
              <a:t>Include single threshold value and two threshold values.</a:t>
            </a:r>
          </a:p>
          <a:p>
            <a:pPr marL="533400" indent="-533400">
              <a:buClr>
                <a:schemeClr val="tx1"/>
              </a:buClr>
            </a:pPr>
            <a:r>
              <a:rPr lang="en-US" altLang="zh-CN" sz="2200"/>
              <a:t>Hysteresis comparator can reject the interference.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 xmlns:a16="http://schemas.microsoft.com/office/drawing/2014/main" id="{D16D98A5-FD01-4B20-94F8-D32246B2FA90}"/>
              </a:ext>
            </a:extLst>
          </p:cNvPr>
          <p:cNvSpPr>
            <a:spLocks noGrp="1" noChangeArrowheads="1"/>
          </p:cNvSpPr>
          <p:nvPr>
            <p:ph type="title"/>
          </p:nvPr>
        </p:nvSpPr>
        <p:spPr bwMode="auto">
          <a:xfrm>
            <a:off x="1992313" y="188913"/>
            <a:ext cx="70104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000"/>
              <a:t>Application of Bistable Circuit as a Comparator</a:t>
            </a:r>
          </a:p>
        </p:txBody>
      </p:sp>
      <p:pic>
        <p:nvPicPr>
          <p:cNvPr id="50179" name="Picture 4" descr="sedr42021_1321a">
            <a:extLst>
              <a:ext uri="{FF2B5EF4-FFF2-40B4-BE49-F238E27FC236}">
                <a16:creationId xmlns="" xmlns:a16="http://schemas.microsoft.com/office/drawing/2014/main" id="{95AF2BF2-16DA-4E37-B3C9-97F96CD6E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28801"/>
            <a:ext cx="478155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5" descr="sedr42021_1321b">
            <a:extLst>
              <a:ext uri="{FF2B5EF4-FFF2-40B4-BE49-F238E27FC236}">
                <a16:creationId xmlns="" xmlns:a16="http://schemas.microsoft.com/office/drawing/2014/main" id="{59298B10-38E3-4A70-9BCB-8820B7FF6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219200"/>
            <a:ext cx="3125788"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7">
            <a:extLst>
              <a:ext uri="{FF2B5EF4-FFF2-40B4-BE49-F238E27FC236}">
                <a16:creationId xmlns="" xmlns:a16="http://schemas.microsoft.com/office/drawing/2014/main" id="{2A15EEFB-9841-4424-A360-ECA3A41E0DF5}"/>
              </a:ext>
            </a:extLst>
          </p:cNvPr>
          <p:cNvSpPr>
            <a:spLocks noChangeArrowheads="1"/>
          </p:cNvSpPr>
          <p:nvPr/>
        </p:nvSpPr>
        <p:spPr bwMode="auto">
          <a:xfrm>
            <a:off x="1774826" y="4581526"/>
            <a:ext cx="8893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600" b="1">
                <a:solidFill>
                  <a:srgbClr val="0000FF"/>
                </a:solidFill>
              </a:rPr>
              <a:t>Figure 17.21 (a) </a:t>
            </a:r>
            <a:r>
              <a:rPr lang="en-US" altLang="en-US" sz="1600">
                <a:solidFill>
                  <a:srgbClr val="0000FF"/>
                </a:solidFill>
              </a:rPr>
              <a:t>Block diagram representation and transfer characteristic for a comparator having a reference, or threshold, voltage </a:t>
            </a:r>
            <a:r>
              <a:rPr lang="en-US" altLang="en-US" sz="1600" i="1">
                <a:solidFill>
                  <a:srgbClr val="0000FF"/>
                </a:solidFill>
              </a:rPr>
              <a:t>V</a:t>
            </a:r>
            <a:r>
              <a:rPr lang="en-US" altLang="en-US" sz="1600" i="1" baseline="-25000">
                <a:solidFill>
                  <a:srgbClr val="0000FF"/>
                </a:solidFill>
              </a:rPr>
              <a:t>R</a:t>
            </a:r>
            <a:r>
              <a:rPr lang="en-US" altLang="en-US" sz="1600">
                <a:solidFill>
                  <a:srgbClr val="0000FF"/>
                </a:solidFill>
              </a:rPr>
              <a:t>. </a:t>
            </a:r>
            <a:r>
              <a:rPr lang="en-US" altLang="en-US" sz="1600" b="1">
                <a:solidFill>
                  <a:srgbClr val="0000FF"/>
                </a:solidFill>
              </a:rPr>
              <a:t>(b) </a:t>
            </a:r>
            <a:r>
              <a:rPr lang="en-US" altLang="en-US" sz="1600">
                <a:solidFill>
                  <a:srgbClr val="0000FF"/>
                </a:solidFill>
              </a:rPr>
              <a:t>Comparator characteristic with hysteresis.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 xmlns:a16="http://schemas.microsoft.com/office/drawing/2014/main" id="{11F2756D-C853-4F00-B1DB-4D39CE46B6C0}"/>
              </a:ext>
            </a:extLst>
          </p:cNvPr>
          <p:cNvSpPr>
            <a:spLocks noGrp="1" noChangeArrowheads="1"/>
          </p:cNvSpPr>
          <p:nvPr>
            <p:ph type="title"/>
          </p:nvPr>
        </p:nvSpPr>
        <p:spPr bwMode="auto">
          <a:xfrm>
            <a:off x="2208213" y="188914"/>
            <a:ext cx="7010400" cy="503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2200"/>
              <a:t>Application of Bistable Circuit as a Comparator</a:t>
            </a:r>
          </a:p>
        </p:txBody>
      </p:sp>
      <p:pic>
        <p:nvPicPr>
          <p:cNvPr id="51203" name="Picture 3" descr="sedr42021_1322">
            <a:extLst>
              <a:ext uri="{FF2B5EF4-FFF2-40B4-BE49-F238E27FC236}">
                <a16:creationId xmlns="" xmlns:a16="http://schemas.microsoft.com/office/drawing/2014/main" id="{CF880732-9CCA-47D9-9E06-F802F61C0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946276"/>
            <a:ext cx="467995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 Box 4">
            <a:extLst>
              <a:ext uri="{FF2B5EF4-FFF2-40B4-BE49-F238E27FC236}">
                <a16:creationId xmlns="" xmlns:a16="http://schemas.microsoft.com/office/drawing/2014/main" id="{AFF59558-33C5-4F13-A294-B5C2D09EB9A7}"/>
              </a:ext>
            </a:extLst>
          </p:cNvPr>
          <p:cNvSpPr txBox="1">
            <a:spLocks noChangeArrowheads="1"/>
          </p:cNvSpPr>
          <p:nvPr/>
        </p:nvSpPr>
        <p:spPr bwMode="auto">
          <a:xfrm>
            <a:off x="7535863" y="3933825"/>
            <a:ext cx="2819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en-US">
                <a:latin typeface="Times New Roman" panose="02020603050405020304" pitchFamily="18" charset="0"/>
              </a:rPr>
              <a:t>Illustrating the use of hysteresis in the comparator characteristics as a means of rejecting interference.</a:t>
            </a:r>
          </a:p>
        </p:txBody>
      </p:sp>
      <p:sp>
        <p:nvSpPr>
          <p:cNvPr id="51205" name="Rectangle 6">
            <a:extLst>
              <a:ext uri="{FF2B5EF4-FFF2-40B4-BE49-F238E27FC236}">
                <a16:creationId xmlns="" xmlns:a16="http://schemas.microsoft.com/office/drawing/2014/main" id="{1C93ED8B-B536-404F-8A66-0BBC53D71232}"/>
              </a:ext>
            </a:extLst>
          </p:cNvPr>
          <p:cNvSpPr>
            <a:spLocks noChangeArrowheads="1"/>
          </p:cNvSpPr>
          <p:nvPr/>
        </p:nvSpPr>
        <p:spPr bwMode="auto">
          <a:xfrm>
            <a:off x="1992314" y="765176"/>
            <a:ext cx="79914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a:t>To design a circuit that detects and counts the zero crossings of an arbitrary waveform, a comparator whose threshold is set to 0 can be used. The comparator provides a step change at its output every time zero crossing occurs.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 xmlns:a16="http://schemas.microsoft.com/office/drawing/2014/main" id="{04C71B2C-9FF3-434F-9BBE-793C68F5A79E}"/>
              </a:ext>
            </a:extLst>
          </p:cNvPr>
          <p:cNvSpPr>
            <a:spLocks noGrp="1" noChangeArrowheads="1"/>
          </p:cNvSpPr>
          <p:nvPr>
            <p:ph type="title"/>
          </p:nvPr>
        </p:nvSpPr>
        <p:spPr bwMode="auto">
          <a:xfrm>
            <a:off x="2135188" y="260351"/>
            <a:ext cx="7848600" cy="57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a:t>Bistable Circuit with More Precise Output Level </a:t>
            </a:r>
            <a:endParaRPr lang="en-US" altLang="zh-CN" sz="2400"/>
          </a:p>
        </p:txBody>
      </p:sp>
      <p:sp>
        <p:nvSpPr>
          <p:cNvPr id="52227" name="Text Box 3">
            <a:extLst>
              <a:ext uri="{FF2B5EF4-FFF2-40B4-BE49-F238E27FC236}">
                <a16:creationId xmlns="" xmlns:a16="http://schemas.microsoft.com/office/drawing/2014/main" id="{C96B9BE9-14C1-4A1F-B5C1-B275389C2266}"/>
              </a:ext>
            </a:extLst>
          </p:cNvPr>
          <p:cNvSpPr txBox="1">
            <a:spLocks noChangeArrowheads="1"/>
          </p:cNvSpPr>
          <p:nvPr/>
        </p:nvSpPr>
        <p:spPr bwMode="auto">
          <a:xfrm>
            <a:off x="1847851" y="4797425"/>
            <a:ext cx="37496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en-US">
                <a:latin typeface="Times New Roman" panose="02020603050405020304" pitchFamily="18" charset="0"/>
              </a:rPr>
              <a:t>For this circuit </a:t>
            </a:r>
            <a:r>
              <a:rPr lang="en-US" altLang="en-US" i="1">
                <a:latin typeface="Times New Roman" panose="02020603050405020304" pitchFamily="18" charset="0"/>
              </a:rPr>
              <a:t>L</a:t>
            </a:r>
            <a:r>
              <a:rPr lang="en-US" altLang="en-US" baseline="-25000">
                <a:latin typeface="Times New Roman" panose="02020603050405020304" pitchFamily="18" charset="0"/>
              </a:rPr>
              <a:t>+</a:t>
            </a:r>
            <a:r>
              <a:rPr lang="en-US" altLang="en-US">
                <a:latin typeface="Times New Roman" panose="02020603050405020304" pitchFamily="18" charset="0"/>
              </a:rPr>
              <a:t> = </a:t>
            </a:r>
            <a:r>
              <a:rPr lang="en-US" altLang="en-US" i="1">
                <a:latin typeface="Times New Roman" panose="02020603050405020304" pitchFamily="18" charset="0"/>
              </a:rPr>
              <a:t>V</a:t>
            </a:r>
            <a:r>
              <a:rPr lang="en-US" altLang="en-US" i="1" baseline="-25000">
                <a:latin typeface="Times New Roman" panose="02020603050405020304" pitchFamily="18" charset="0"/>
              </a:rPr>
              <a:t>Z</a:t>
            </a:r>
            <a:r>
              <a:rPr lang="en-US" altLang="en-US" baseline="-50000">
                <a:latin typeface="Times New Roman" panose="02020603050405020304" pitchFamily="18" charset="0"/>
              </a:rPr>
              <a:t>1</a:t>
            </a:r>
            <a:r>
              <a:rPr lang="en-US" altLang="en-US">
                <a:latin typeface="Times New Roman" panose="02020603050405020304" pitchFamily="18" charset="0"/>
              </a:rPr>
              <a:t> + </a:t>
            </a:r>
            <a:r>
              <a:rPr lang="en-US" altLang="en-US" i="1">
                <a:latin typeface="Times New Roman" panose="02020603050405020304" pitchFamily="18" charset="0"/>
              </a:rPr>
              <a:t>V</a:t>
            </a:r>
            <a:r>
              <a:rPr lang="en-US" altLang="en-US" i="1" baseline="-25000">
                <a:latin typeface="Times New Roman" panose="02020603050405020304" pitchFamily="18" charset="0"/>
              </a:rPr>
              <a:t>D</a:t>
            </a:r>
            <a:r>
              <a:rPr lang="en-US" altLang="en-US">
                <a:latin typeface="Times New Roman" panose="02020603050405020304" pitchFamily="18" charset="0"/>
              </a:rPr>
              <a:t> and </a:t>
            </a:r>
            <a:r>
              <a:rPr lang="en-US" altLang="en-US" i="1">
                <a:latin typeface="Times New Roman" panose="02020603050405020304" pitchFamily="18" charset="0"/>
              </a:rPr>
              <a:t>L</a:t>
            </a:r>
            <a:r>
              <a:rPr lang="en-US" altLang="en-US" baseline="-25000">
                <a:latin typeface="Times New Roman" panose="02020603050405020304" pitchFamily="18" charset="0"/>
              </a:rPr>
              <a:t>–</a:t>
            </a:r>
            <a:r>
              <a:rPr lang="en-US" altLang="en-US">
                <a:latin typeface="Times New Roman" panose="02020603050405020304" pitchFamily="18" charset="0"/>
              </a:rPr>
              <a:t> = –(</a:t>
            </a:r>
            <a:r>
              <a:rPr lang="en-US" altLang="en-US" i="1">
                <a:latin typeface="Times New Roman" panose="02020603050405020304" pitchFamily="18" charset="0"/>
              </a:rPr>
              <a:t>V</a:t>
            </a:r>
            <a:r>
              <a:rPr lang="en-US" altLang="en-US" i="1" baseline="-25000">
                <a:latin typeface="Times New Roman" panose="02020603050405020304" pitchFamily="18" charset="0"/>
              </a:rPr>
              <a:t>Z</a:t>
            </a:r>
            <a:r>
              <a:rPr lang="en-US" altLang="en-US" baseline="-50000">
                <a:latin typeface="Times New Roman" panose="02020603050405020304" pitchFamily="18" charset="0"/>
              </a:rPr>
              <a:t>2</a:t>
            </a:r>
            <a:r>
              <a:rPr lang="en-US" altLang="en-US">
                <a:latin typeface="Times New Roman" panose="02020603050405020304" pitchFamily="18" charset="0"/>
              </a:rPr>
              <a:t> + </a:t>
            </a:r>
            <a:r>
              <a:rPr lang="en-US" altLang="en-US" i="1">
                <a:latin typeface="Times New Roman" panose="02020603050405020304" pitchFamily="18" charset="0"/>
              </a:rPr>
              <a:t>V</a:t>
            </a:r>
            <a:r>
              <a:rPr lang="en-US" altLang="en-US" i="1" baseline="-25000">
                <a:latin typeface="Times New Roman" panose="02020603050405020304" pitchFamily="18" charset="0"/>
              </a:rPr>
              <a:t>D</a:t>
            </a:r>
            <a:r>
              <a:rPr lang="en-US" altLang="en-US">
                <a:latin typeface="Times New Roman" panose="02020603050405020304" pitchFamily="18" charset="0"/>
              </a:rPr>
              <a:t>), where </a:t>
            </a:r>
            <a:r>
              <a:rPr lang="en-US" altLang="en-US" i="1">
                <a:latin typeface="Times New Roman" panose="02020603050405020304" pitchFamily="18" charset="0"/>
              </a:rPr>
              <a:t>V</a:t>
            </a:r>
            <a:r>
              <a:rPr lang="en-US" altLang="en-US" i="1" baseline="-25000">
                <a:latin typeface="Times New Roman" panose="02020603050405020304" pitchFamily="18" charset="0"/>
              </a:rPr>
              <a:t>D</a:t>
            </a:r>
            <a:r>
              <a:rPr lang="en-US" altLang="en-US">
                <a:latin typeface="Times New Roman" panose="02020603050405020304" pitchFamily="18" charset="0"/>
              </a:rPr>
              <a:t> is the forward diode drop. </a:t>
            </a:r>
          </a:p>
        </p:txBody>
      </p:sp>
      <p:pic>
        <p:nvPicPr>
          <p:cNvPr id="52228" name="Picture 4" descr="sedr42021_1323a">
            <a:extLst>
              <a:ext uri="{FF2B5EF4-FFF2-40B4-BE49-F238E27FC236}">
                <a16:creationId xmlns="" xmlns:a16="http://schemas.microsoft.com/office/drawing/2014/main" id="{295FEAC7-8B47-488E-B114-215828E73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1989138"/>
            <a:ext cx="3697287"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Rectangle 4">
            <a:extLst>
              <a:ext uri="{FF2B5EF4-FFF2-40B4-BE49-F238E27FC236}">
                <a16:creationId xmlns="" xmlns:a16="http://schemas.microsoft.com/office/drawing/2014/main" id="{C7B7E557-7CC0-44BD-8DF2-B38321B08879}"/>
              </a:ext>
            </a:extLst>
          </p:cNvPr>
          <p:cNvSpPr>
            <a:spLocks noChangeArrowheads="1"/>
          </p:cNvSpPr>
          <p:nvPr/>
        </p:nvSpPr>
        <p:spPr bwMode="auto">
          <a:xfrm>
            <a:off x="2279650" y="765176"/>
            <a:ext cx="72723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solidFill>
                  <a:srgbClr val="0000FF"/>
                </a:solidFill>
              </a:rPr>
              <a:t>Fig. 17.23: Limiter circuits are used to obtain more precise output levels for the bistable circuit. </a:t>
            </a:r>
          </a:p>
        </p:txBody>
      </p:sp>
      <p:sp>
        <p:nvSpPr>
          <p:cNvPr id="52230" name="Text Box 3">
            <a:extLst>
              <a:ext uri="{FF2B5EF4-FFF2-40B4-BE49-F238E27FC236}">
                <a16:creationId xmlns="" xmlns:a16="http://schemas.microsoft.com/office/drawing/2014/main" id="{60718DC9-E9D4-42E5-87DF-CCF444868B07}"/>
              </a:ext>
            </a:extLst>
          </p:cNvPr>
          <p:cNvSpPr txBox="1">
            <a:spLocks noChangeArrowheads="1"/>
          </p:cNvSpPr>
          <p:nvPr/>
        </p:nvSpPr>
        <p:spPr bwMode="auto">
          <a:xfrm>
            <a:off x="6527801" y="4868864"/>
            <a:ext cx="38973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en-US">
                <a:latin typeface="Times New Roman" panose="02020603050405020304" pitchFamily="18" charset="0"/>
              </a:rPr>
              <a:t>For this circuit </a:t>
            </a:r>
            <a:r>
              <a:rPr lang="en-US" altLang="en-US" i="1">
                <a:latin typeface="Times New Roman" panose="02020603050405020304" pitchFamily="18" charset="0"/>
              </a:rPr>
              <a:t>L</a:t>
            </a:r>
            <a:r>
              <a:rPr lang="en-US" altLang="en-US" baseline="-25000">
                <a:latin typeface="Times New Roman" panose="02020603050405020304" pitchFamily="18" charset="0"/>
              </a:rPr>
              <a:t>+</a:t>
            </a:r>
            <a:r>
              <a:rPr lang="en-US" altLang="en-US">
                <a:latin typeface="Times New Roman" panose="02020603050405020304" pitchFamily="18" charset="0"/>
              </a:rPr>
              <a:t> = </a:t>
            </a:r>
            <a:r>
              <a:rPr lang="en-US" altLang="en-US" i="1">
                <a:latin typeface="Times New Roman" panose="02020603050405020304" pitchFamily="18" charset="0"/>
              </a:rPr>
              <a:t>V</a:t>
            </a:r>
            <a:r>
              <a:rPr lang="en-US" altLang="en-US" i="1" baseline="-25000">
                <a:latin typeface="Times New Roman" panose="02020603050405020304" pitchFamily="18" charset="0"/>
              </a:rPr>
              <a:t>Z</a:t>
            </a:r>
            <a:r>
              <a:rPr lang="en-US" altLang="en-US">
                <a:latin typeface="Times New Roman" panose="02020603050405020304" pitchFamily="18" charset="0"/>
              </a:rPr>
              <a:t> + </a:t>
            </a:r>
            <a:r>
              <a:rPr lang="en-US" altLang="en-US" i="1">
                <a:latin typeface="Times New Roman" panose="02020603050405020304" pitchFamily="18" charset="0"/>
              </a:rPr>
              <a:t>V</a:t>
            </a:r>
            <a:r>
              <a:rPr lang="en-US" altLang="en-US" i="1" baseline="-25000">
                <a:latin typeface="Times New Roman" panose="02020603050405020304" pitchFamily="18" charset="0"/>
              </a:rPr>
              <a:t>D</a:t>
            </a:r>
            <a:r>
              <a:rPr lang="en-US" altLang="en-US" baseline="-50000">
                <a:latin typeface="Times New Roman" panose="02020603050405020304" pitchFamily="18" charset="0"/>
              </a:rPr>
              <a:t>1</a:t>
            </a:r>
            <a:r>
              <a:rPr lang="en-US" altLang="en-US">
                <a:latin typeface="Times New Roman" panose="02020603050405020304" pitchFamily="18" charset="0"/>
              </a:rPr>
              <a:t> + </a:t>
            </a:r>
            <a:r>
              <a:rPr lang="en-US" altLang="en-US" i="1">
                <a:latin typeface="Times New Roman" panose="02020603050405020304" pitchFamily="18" charset="0"/>
              </a:rPr>
              <a:t>V</a:t>
            </a:r>
            <a:r>
              <a:rPr lang="en-US" altLang="en-US" i="1" baseline="-25000">
                <a:latin typeface="Times New Roman" panose="02020603050405020304" pitchFamily="18" charset="0"/>
              </a:rPr>
              <a:t>D</a:t>
            </a:r>
            <a:r>
              <a:rPr lang="en-US" altLang="en-US" baseline="-50000">
                <a:latin typeface="Times New Roman" panose="02020603050405020304" pitchFamily="18" charset="0"/>
              </a:rPr>
              <a:t>2</a:t>
            </a:r>
            <a:r>
              <a:rPr lang="en-US" altLang="en-US">
                <a:latin typeface="Times New Roman" panose="02020603050405020304" pitchFamily="18" charset="0"/>
              </a:rPr>
              <a:t> and </a:t>
            </a:r>
            <a:r>
              <a:rPr lang="en-US" altLang="en-US" i="1">
                <a:latin typeface="Times New Roman" panose="02020603050405020304" pitchFamily="18" charset="0"/>
              </a:rPr>
              <a:t>L</a:t>
            </a:r>
            <a:r>
              <a:rPr lang="en-US" altLang="en-US" baseline="-25000">
                <a:latin typeface="Times New Roman" panose="02020603050405020304" pitchFamily="18" charset="0"/>
              </a:rPr>
              <a:t>–</a:t>
            </a:r>
            <a:r>
              <a:rPr lang="en-US" altLang="en-US">
                <a:latin typeface="Times New Roman" panose="02020603050405020304" pitchFamily="18" charset="0"/>
              </a:rPr>
              <a:t> = –(</a:t>
            </a:r>
            <a:r>
              <a:rPr lang="en-US" altLang="en-US" i="1">
                <a:latin typeface="Times New Roman" panose="02020603050405020304" pitchFamily="18" charset="0"/>
              </a:rPr>
              <a:t>V</a:t>
            </a:r>
            <a:r>
              <a:rPr lang="en-US" altLang="en-US" i="1" baseline="-25000">
                <a:latin typeface="Times New Roman" panose="02020603050405020304" pitchFamily="18" charset="0"/>
              </a:rPr>
              <a:t>Z</a:t>
            </a:r>
            <a:r>
              <a:rPr lang="en-US" altLang="en-US">
                <a:latin typeface="Times New Roman" panose="02020603050405020304" pitchFamily="18" charset="0"/>
              </a:rPr>
              <a:t> + </a:t>
            </a:r>
            <a:r>
              <a:rPr lang="en-US" altLang="en-US" i="1">
                <a:latin typeface="Times New Roman" panose="02020603050405020304" pitchFamily="18" charset="0"/>
              </a:rPr>
              <a:t>V</a:t>
            </a:r>
            <a:r>
              <a:rPr lang="en-US" altLang="en-US" i="1" baseline="-25000">
                <a:latin typeface="Times New Roman" panose="02020603050405020304" pitchFamily="18" charset="0"/>
              </a:rPr>
              <a:t>D</a:t>
            </a:r>
            <a:r>
              <a:rPr lang="en-US" altLang="en-US" baseline="-50000">
                <a:latin typeface="Times New Roman" panose="02020603050405020304" pitchFamily="18" charset="0"/>
              </a:rPr>
              <a:t>3</a:t>
            </a:r>
            <a:r>
              <a:rPr lang="en-US" altLang="en-US">
                <a:latin typeface="Times New Roman" panose="02020603050405020304" pitchFamily="18" charset="0"/>
              </a:rPr>
              <a:t> + </a:t>
            </a:r>
            <a:r>
              <a:rPr lang="en-US" altLang="en-US" i="1">
                <a:latin typeface="Times New Roman" panose="02020603050405020304" pitchFamily="18" charset="0"/>
              </a:rPr>
              <a:t>V</a:t>
            </a:r>
            <a:r>
              <a:rPr lang="en-US" altLang="en-US" i="1" baseline="-25000">
                <a:latin typeface="Times New Roman" panose="02020603050405020304" pitchFamily="18" charset="0"/>
              </a:rPr>
              <a:t>D</a:t>
            </a:r>
            <a:r>
              <a:rPr lang="en-US" altLang="en-US" baseline="-50000">
                <a:latin typeface="Times New Roman" panose="02020603050405020304" pitchFamily="18" charset="0"/>
              </a:rPr>
              <a:t>4</a:t>
            </a:r>
            <a:r>
              <a:rPr lang="en-US" altLang="en-US">
                <a:latin typeface="Times New Roman" panose="02020603050405020304" pitchFamily="18" charset="0"/>
              </a:rPr>
              <a:t>).</a:t>
            </a:r>
          </a:p>
        </p:txBody>
      </p:sp>
      <p:pic>
        <p:nvPicPr>
          <p:cNvPr id="52231" name="Picture 4" descr="sedr42021_1323b">
            <a:extLst>
              <a:ext uri="{FF2B5EF4-FFF2-40B4-BE49-F238E27FC236}">
                <a16:creationId xmlns="" xmlns:a16="http://schemas.microsoft.com/office/drawing/2014/main" id="{BD824BA2-143B-446A-83B7-B9E27B370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438" y="1593851"/>
            <a:ext cx="3771900"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FA947322-CF8C-47C2-97D7-341B06589789}"/>
              </a:ext>
            </a:extLst>
          </p:cNvPr>
          <p:cNvSpPr>
            <a:spLocks noGrp="1" noChangeArrowheads="1"/>
          </p:cNvSpPr>
          <p:nvPr>
            <p:ph type="title"/>
          </p:nvPr>
        </p:nvSpPr>
        <p:spPr bwMode="auto">
          <a:xfrm>
            <a:off x="1847850" y="836613"/>
            <a:ext cx="7010400" cy="57626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2000"/>
              <a:t>Generation of Square Waveforms</a:t>
            </a:r>
          </a:p>
        </p:txBody>
      </p:sp>
      <p:pic>
        <p:nvPicPr>
          <p:cNvPr id="53251" name="Picture 4" descr="sedr42021_1324a">
            <a:extLst>
              <a:ext uri="{FF2B5EF4-FFF2-40B4-BE49-F238E27FC236}">
                <a16:creationId xmlns="" xmlns:a16="http://schemas.microsoft.com/office/drawing/2014/main" id="{CFECFCE3-2A08-48A8-BBFD-4243D124F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1989139"/>
            <a:ext cx="655161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a:extLst>
              <a:ext uri="{FF2B5EF4-FFF2-40B4-BE49-F238E27FC236}">
                <a16:creationId xmlns="" xmlns:a16="http://schemas.microsoft.com/office/drawing/2014/main" id="{7B4BC38B-1082-4974-8C43-124406E494D5}"/>
              </a:ext>
            </a:extLst>
          </p:cNvPr>
          <p:cNvSpPr txBox="1">
            <a:spLocks noChangeArrowheads="1"/>
          </p:cNvSpPr>
          <p:nvPr/>
        </p:nvSpPr>
        <p:spPr bwMode="auto">
          <a:xfrm>
            <a:off x="1981200" y="5562601"/>
            <a:ext cx="868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en-US" sz="1600">
                <a:latin typeface="Times New Roman" panose="02020603050405020304" pitchFamily="18" charset="0"/>
              </a:rPr>
              <a:t>Fig. 17. 24: (a) Connecting a bistable multivibrator with inverting transfer characteristics in a feedback loop with an RC circuit results in a square-wave generator. (b) The circuit obtained when the bistable multivibrator is implemented with the positive feedback loop circuit.</a:t>
            </a:r>
          </a:p>
        </p:txBody>
      </p:sp>
      <p:sp>
        <p:nvSpPr>
          <p:cNvPr id="53253" name="Rectangle 4">
            <a:extLst>
              <a:ext uri="{FF2B5EF4-FFF2-40B4-BE49-F238E27FC236}">
                <a16:creationId xmlns="" xmlns:a16="http://schemas.microsoft.com/office/drawing/2014/main" id="{BAB90E62-7D13-4A88-B8CD-34BAA558A761}"/>
              </a:ext>
            </a:extLst>
          </p:cNvPr>
          <p:cNvSpPr>
            <a:spLocks noChangeArrowheads="1"/>
          </p:cNvSpPr>
          <p:nvPr/>
        </p:nvSpPr>
        <p:spPr bwMode="auto">
          <a:xfrm>
            <a:off x="2927351" y="260351"/>
            <a:ext cx="6697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2800"/>
              <a:t>Operation of the Astable Multivibrator </a:t>
            </a:r>
          </a:p>
        </p:txBody>
      </p:sp>
      <p:pic>
        <p:nvPicPr>
          <p:cNvPr id="53254" name="Picture 5" descr="sedr42021_1324b">
            <a:extLst>
              <a:ext uri="{FF2B5EF4-FFF2-40B4-BE49-F238E27FC236}">
                <a16:creationId xmlns="" xmlns:a16="http://schemas.microsoft.com/office/drawing/2014/main" id="{D69790A0-ABD2-43EB-9F0D-80758115A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7664" y="765176"/>
            <a:ext cx="2428875"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5" descr="sedr42021_1324b">
            <a:extLst>
              <a:ext uri="{FF2B5EF4-FFF2-40B4-BE49-F238E27FC236}">
                <a16:creationId xmlns="" xmlns:a16="http://schemas.microsoft.com/office/drawing/2014/main" id="{44366104-291D-4AF4-AC5E-6FC8EA1B5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1" y="260350"/>
            <a:ext cx="2879725"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a:extLst>
              <a:ext uri="{FF2B5EF4-FFF2-40B4-BE49-F238E27FC236}">
                <a16:creationId xmlns="" xmlns:a16="http://schemas.microsoft.com/office/drawing/2014/main" id="{2468F050-4143-41C4-89EE-0ECEAFF42C7B}"/>
              </a:ext>
            </a:extLst>
          </p:cNvPr>
          <p:cNvSpPr>
            <a:spLocks noGrp="1" noChangeArrowheads="1"/>
          </p:cNvSpPr>
          <p:nvPr>
            <p:ph type="title"/>
          </p:nvPr>
        </p:nvSpPr>
        <p:spPr bwMode="auto">
          <a:xfrm>
            <a:off x="1919288" y="188914"/>
            <a:ext cx="7010400" cy="503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000"/>
              <a:t>Generation of Square Waveforms</a:t>
            </a:r>
          </a:p>
        </p:txBody>
      </p:sp>
      <p:sp>
        <p:nvSpPr>
          <p:cNvPr id="54276" name="Text Box 4">
            <a:extLst>
              <a:ext uri="{FF2B5EF4-FFF2-40B4-BE49-F238E27FC236}">
                <a16:creationId xmlns="" xmlns:a16="http://schemas.microsoft.com/office/drawing/2014/main" id="{40D1A94F-5899-43A5-A106-7EFEA6FF8F52}"/>
              </a:ext>
            </a:extLst>
          </p:cNvPr>
          <p:cNvSpPr txBox="1">
            <a:spLocks noChangeArrowheads="1"/>
          </p:cNvSpPr>
          <p:nvPr/>
        </p:nvSpPr>
        <p:spPr bwMode="auto">
          <a:xfrm>
            <a:off x="6743701" y="3284538"/>
            <a:ext cx="3744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en-US" sz="1600">
                <a:latin typeface="Times New Roman" panose="02020603050405020304" pitchFamily="18" charset="0"/>
              </a:rPr>
              <a:t>Fig. 17. 24: (b) The circuit obtained when the bistable multivibrator is implemented with the positive feedback loop circuit.</a:t>
            </a:r>
          </a:p>
        </p:txBody>
      </p:sp>
      <p:pic>
        <p:nvPicPr>
          <p:cNvPr id="54277" name="Picture 7">
            <a:extLst>
              <a:ext uri="{FF2B5EF4-FFF2-40B4-BE49-F238E27FC236}">
                <a16:creationId xmlns="" xmlns:a16="http://schemas.microsoft.com/office/drawing/2014/main" id="{CB780FFF-5096-4998-8FE9-E0413C12A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765175"/>
            <a:ext cx="419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8">
            <a:extLst>
              <a:ext uri="{FF2B5EF4-FFF2-40B4-BE49-F238E27FC236}">
                <a16:creationId xmlns="" xmlns:a16="http://schemas.microsoft.com/office/drawing/2014/main" id="{943C2A69-482B-4C13-81E1-3E1AE112D1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9" y="4581526"/>
            <a:ext cx="665797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a:extLst>
              <a:ext uri="{FF2B5EF4-FFF2-40B4-BE49-F238E27FC236}">
                <a16:creationId xmlns="" xmlns:a16="http://schemas.microsoft.com/office/drawing/2014/main" id="{0E8883F0-8A21-4506-843E-3E678C47D0C3}"/>
              </a:ext>
            </a:extLst>
          </p:cNvPr>
          <p:cNvSpPr>
            <a:spLocks noGrp="1" noChangeArrowheads="1"/>
          </p:cNvSpPr>
          <p:nvPr>
            <p:ph type="body" idx="1"/>
          </p:nvPr>
        </p:nvSpPr>
        <p:spPr bwMode="auto">
          <a:xfrm>
            <a:off x="2063750" y="765175"/>
            <a:ext cx="7346950" cy="4637088"/>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lnSpcReduction="10000"/>
          </a:bodyPr>
          <a:lstStyle/>
          <a:p>
            <a:pPr eaLnBrk="1" hangingPunct="1">
              <a:defRPr/>
            </a:pPr>
            <a:r>
              <a:rPr lang="en-US" altLang="zh-CN" sz="1800" dirty="0"/>
              <a:t>Feedback signal </a:t>
            </a:r>
            <a:r>
              <a:rPr lang="en-US" altLang="zh-CN" sz="1800" i="1" dirty="0" err="1"/>
              <a:t>x</a:t>
            </a:r>
            <a:r>
              <a:rPr lang="en-US" altLang="zh-CN" sz="1800" i="1" baseline="-25000" dirty="0" err="1"/>
              <a:t>f</a:t>
            </a:r>
            <a:r>
              <a:rPr lang="en-US" altLang="zh-CN" sz="1800" dirty="0"/>
              <a:t> is summed with a positive sign</a:t>
            </a:r>
          </a:p>
          <a:p>
            <a:pPr eaLnBrk="1" hangingPunct="1">
              <a:defRPr/>
            </a:pPr>
            <a:r>
              <a:rPr lang="en-US" altLang="zh-CN" sz="1800" dirty="0"/>
              <a:t>The gain-with-feedback (</a:t>
            </a:r>
            <a:r>
              <a:rPr lang="en-US" sz="1800" dirty="0"/>
              <a:t>Transfer function</a:t>
            </a:r>
            <a:r>
              <a:rPr lang="en-US" altLang="zh-CN" sz="1800" dirty="0"/>
              <a:t>) is </a:t>
            </a:r>
          </a:p>
          <a:p>
            <a:pPr eaLnBrk="1" hangingPunct="1">
              <a:defRPr/>
            </a:pPr>
            <a:endParaRPr lang="en-US" altLang="zh-CN" sz="1800" dirty="0"/>
          </a:p>
          <a:p>
            <a:pPr eaLnBrk="1" hangingPunct="1">
              <a:defRPr/>
            </a:pPr>
            <a:endParaRPr lang="en-US" altLang="zh-CN" sz="1800" dirty="0"/>
          </a:p>
          <a:p>
            <a:pPr eaLnBrk="1" hangingPunct="1">
              <a:defRPr/>
            </a:pPr>
            <a:endParaRPr lang="en-US" altLang="zh-CN" sz="1800" dirty="0"/>
          </a:p>
          <a:p>
            <a:pPr eaLnBrk="1" hangingPunct="1">
              <a:defRPr/>
            </a:pPr>
            <a:endParaRPr lang="en-US" altLang="zh-CN" sz="1800" dirty="0"/>
          </a:p>
          <a:p>
            <a:pPr eaLnBrk="1" hangingPunct="1">
              <a:defRPr/>
            </a:pPr>
            <a:endParaRPr lang="en-US" altLang="zh-CN" sz="1800" dirty="0"/>
          </a:p>
          <a:p>
            <a:pPr eaLnBrk="1" hangingPunct="1">
              <a:defRPr/>
            </a:pPr>
            <a:endParaRPr lang="en-US" altLang="zh-CN" sz="1800" dirty="0"/>
          </a:p>
          <a:p>
            <a:pPr eaLnBrk="1" hangingPunct="1">
              <a:defRPr/>
            </a:pPr>
            <a:endParaRPr lang="en-US" altLang="zh-CN" sz="1800" dirty="0"/>
          </a:p>
          <a:p>
            <a:pPr eaLnBrk="1" hangingPunct="1">
              <a:defRPr/>
            </a:pPr>
            <a:endParaRPr lang="en-US" altLang="zh-CN" sz="1800" dirty="0"/>
          </a:p>
          <a:p>
            <a:pPr eaLnBrk="1" hangingPunct="1">
              <a:defRPr/>
            </a:pPr>
            <a:r>
              <a:rPr lang="en-US" sz="1800" dirty="0">
                <a:sym typeface="Wingdings" pitchFamily="2" charset="2"/>
              </a:rPr>
              <a:t> </a:t>
            </a:r>
            <a:r>
              <a:rPr lang="en-US" sz="1800" dirty="0"/>
              <a:t>At </a:t>
            </a:r>
            <a:r>
              <a:rPr lang="en-US" sz="2000" dirty="0">
                <a:latin typeface="SymbolMT"/>
              </a:rPr>
              <a:t>ω</a:t>
            </a:r>
            <a:r>
              <a:rPr lang="en-US" sz="1050" dirty="0">
                <a:latin typeface="BookmanOldStyle"/>
              </a:rPr>
              <a:t>0 </a:t>
            </a:r>
            <a:r>
              <a:rPr lang="en-US" sz="1800" dirty="0"/>
              <a:t>the phase of the loop gain should be </a:t>
            </a:r>
            <a:r>
              <a:rPr lang="en-US" sz="1800" i="1" dirty="0"/>
              <a:t>zero </a:t>
            </a:r>
            <a:r>
              <a:rPr lang="en-US" sz="1800" dirty="0"/>
              <a:t>and the magnitude of the loop gain should be </a:t>
            </a:r>
            <a:r>
              <a:rPr lang="en-US" sz="1800" i="1" dirty="0">
                <a:latin typeface="BookmanOldStyle-Italic"/>
              </a:rPr>
              <a:t>unity</a:t>
            </a:r>
            <a:r>
              <a:rPr lang="en-US" sz="1800" i="1" dirty="0"/>
              <a:t>. (</a:t>
            </a:r>
            <a:r>
              <a:rPr lang="en-US" sz="1800" i="1" dirty="0" err="1"/>
              <a:t>Barkhausen</a:t>
            </a:r>
            <a:r>
              <a:rPr lang="en-US" sz="1800" i="1" dirty="0"/>
              <a:t> criterion)</a:t>
            </a:r>
            <a:endParaRPr lang="en-US" altLang="zh-CN" sz="1800" dirty="0"/>
          </a:p>
          <a:p>
            <a:pPr eaLnBrk="1" hangingPunct="1">
              <a:defRPr/>
            </a:pPr>
            <a:r>
              <a:rPr lang="en-US" sz="1800" dirty="0"/>
              <a:t>For the circuit to produce </a:t>
            </a:r>
            <a:r>
              <a:rPr lang="en-US" sz="1800" i="1" dirty="0"/>
              <a:t>sustained oscillations </a:t>
            </a:r>
            <a:r>
              <a:rPr lang="en-US" sz="1800" dirty="0"/>
              <a:t>at a frequency </a:t>
            </a:r>
            <a:r>
              <a:rPr lang="en-US" sz="2000" i="1" dirty="0">
                <a:latin typeface="SymbolMT"/>
              </a:rPr>
              <a:t>ω</a:t>
            </a:r>
            <a:r>
              <a:rPr lang="en-US" sz="1050" i="1" dirty="0">
                <a:latin typeface="BookmanOldStyle"/>
              </a:rPr>
              <a:t>0 </a:t>
            </a:r>
            <a:r>
              <a:rPr lang="en-US" sz="1800" dirty="0"/>
              <a:t>the</a:t>
            </a:r>
            <a:r>
              <a:rPr lang="en-US" sz="1800" i="1" dirty="0"/>
              <a:t> </a:t>
            </a:r>
            <a:r>
              <a:rPr lang="en-US" sz="1800" dirty="0"/>
              <a:t>characteristic equation has to have roots at </a:t>
            </a:r>
            <a:r>
              <a:rPr lang="en-US" sz="1800" i="1" dirty="0">
                <a:latin typeface="BookmanOldStyle-Italic"/>
              </a:rPr>
              <a:t>s </a:t>
            </a:r>
            <a:r>
              <a:rPr lang="en-US" sz="1800" i="1" dirty="0">
                <a:latin typeface="BookmanOldStyle"/>
              </a:rPr>
              <a:t>= </a:t>
            </a:r>
            <a:r>
              <a:rPr lang="en-US" sz="1800" i="1" dirty="0">
                <a:latin typeface="SymbolMT"/>
              </a:rPr>
              <a:t>± </a:t>
            </a:r>
            <a:r>
              <a:rPr lang="en-US" sz="2000" i="1" dirty="0">
                <a:latin typeface="SymbolMT"/>
              </a:rPr>
              <a:t>ω</a:t>
            </a:r>
            <a:r>
              <a:rPr lang="en-US" sz="1050" i="1" dirty="0">
                <a:latin typeface="BookmanOldStyle"/>
              </a:rPr>
              <a:t>0</a:t>
            </a:r>
            <a:r>
              <a:rPr lang="en-US" sz="1800" i="1" dirty="0"/>
              <a:t>.</a:t>
            </a:r>
            <a:endParaRPr lang="en-US" altLang="zh-CN" sz="1800" dirty="0"/>
          </a:p>
          <a:p>
            <a:pPr eaLnBrk="1" hangingPunct="1">
              <a:defRPr/>
            </a:pPr>
            <a:endParaRPr lang="en-US" altLang="zh-CN" sz="1800" dirty="0"/>
          </a:p>
        </p:txBody>
      </p:sp>
      <p:graphicFrame>
        <p:nvGraphicFramePr>
          <p:cNvPr id="6147" name="Object 5">
            <a:extLst>
              <a:ext uri="{FF2B5EF4-FFF2-40B4-BE49-F238E27FC236}">
                <a16:creationId xmlns="" xmlns:a16="http://schemas.microsoft.com/office/drawing/2014/main" id="{5FE09376-2309-482A-98D0-4D702A507D8D}"/>
              </a:ext>
            </a:extLst>
          </p:cNvPr>
          <p:cNvGraphicFramePr>
            <a:graphicFrameLocks noChangeAspect="1"/>
          </p:cNvGraphicFramePr>
          <p:nvPr/>
        </p:nvGraphicFramePr>
        <p:xfrm>
          <a:off x="3143251" y="1773239"/>
          <a:ext cx="2251075" cy="720725"/>
        </p:xfrm>
        <a:graphic>
          <a:graphicData uri="http://schemas.openxmlformats.org/presentationml/2006/ole">
            <mc:AlternateContent xmlns:mc="http://schemas.openxmlformats.org/markup-compatibility/2006">
              <mc:Choice xmlns:v="urn:schemas-microsoft-com:vml" Requires="v">
                <p:oleObj spid="_x0000_s2088" name="Equation" r:id="rId3" imgW="1308100" imgH="419100" progId="Equation.3">
                  <p:embed/>
                </p:oleObj>
              </mc:Choice>
              <mc:Fallback>
                <p:oleObj name="Equation" r:id="rId3" imgW="1308100" imgH="419100" progId="Equation.3">
                  <p:embed/>
                  <p:pic>
                    <p:nvPicPr>
                      <p:cNvPr id="6147" name="Object 5">
                        <a:extLst>
                          <a:ext uri="{FF2B5EF4-FFF2-40B4-BE49-F238E27FC236}">
                            <a16:creationId xmlns="" xmlns:a16="http://schemas.microsoft.com/office/drawing/2014/main" id="{5FE09376-2309-482A-98D0-4D702A507D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1773239"/>
                        <a:ext cx="225107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48" name="Picture 8">
            <a:extLst>
              <a:ext uri="{FF2B5EF4-FFF2-40B4-BE49-F238E27FC236}">
                <a16:creationId xmlns="" xmlns:a16="http://schemas.microsoft.com/office/drawing/2014/main" id="{78A6AA1E-12DF-4585-881F-EFDFE7594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550" y="2852739"/>
            <a:ext cx="49149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8">
            <a:extLst>
              <a:ext uri="{FF2B5EF4-FFF2-40B4-BE49-F238E27FC236}">
                <a16:creationId xmlns="" xmlns:a16="http://schemas.microsoft.com/office/drawing/2014/main" id="{ADC82A76-D539-42E4-AD73-42638A2A062B}"/>
              </a:ext>
            </a:extLst>
          </p:cNvPr>
          <p:cNvSpPr>
            <a:spLocks noGrp="1" noChangeArrowheads="1"/>
          </p:cNvSpPr>
          <p:nvPr>
            <p:ph type="title"/>
          </p:nvPr>
        </p:nvSpPr>
        <p:spPr bwMode="auto">
          <a:xfrm>
            <a:off x="1981201" y="274639"/>
            <a:ext cx="8291513" cy="490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eaLnBrk="1" hangingPunct="1"/>
            <a:r>
              <a:rPr lang="en-US" altLang="zh-CN" sz="2400"/>
              <a:t>The basic structure of sinusoidal oscillators</a:t>
            </a:r>
          </a:p>
        </p:txBody>
      </p:sp>
      <p:sp>
        <p:nvSpPr>
          <p:cNvPr id="6150" name="Rectangle 9">
            <a:extLst>
              <a:ext uri="{FF2B5EF4-FFF2-40B4-BE49-F238E27FC236}">
                <a16:creationId xmlns="" xmlns:a16="http://schemas.microsoft.com/office/drawing/2014/main" id="{C59084F3-4937-4706-B3AD-6C2E9BE39355}"/>
              </a:ext>
            </a:extLst>
          </p:cNvPr>
          <p:cNvSpPr>
            <a:spLocks noChangeArrowheads="1"/>
          </p:cNvSpPr>
          <p:nvPr/>
        </p:nvSpPr>
        <p:spPr bwMode="auto">
          <a:xfrm>
            <a:off x="1847850" y="5440364"/>
            <a:ext cx="83518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 </a:t>
            </a:r>
            <a:r>
              <a:rPr lang="en-US" altLang="en-US" u="sng">
                <a:solidFill>
                  <a:srgbClr val="0000FF"/>
                </a:solidFill>
              </a:rPr>
              <a:t>Barkhausen criterion:</a:t>
            </a:r>
          </a:p>
          <a:p>
            <a:pPr eaLnBrk="1" hangingPunct="1">
              <a:buFontTx/>
              <a:buChar char="•"/>
            </a:pPr>
            <a:r>
              <a:rPr lang="en-US" altLang="en-US"/>
              <a:t> The phase of loop gain should be zero at </a:t>
            </a:r>
            <a:r>
              <a:rPr lang="en-US" altLang="en-US">
                <a:sym typeface="Symbol" panose="05050102010706020507" pitchFamily="18" charset="2"/>
              </a:rPr>
              <a:t></a:t>
            </a:r>
            <a:r>
              <a:rPr lang="en-US" altLang="en-US" i="1" baseline="-25000"/>
              <a:t>0</a:t>
            </a:r>
            <a:r>
              <a:rPr lang="en-US" altLang="en-US" i="1"/>
              <a:t> </a:t>
            </a:r>
            <a:r>
              <a:rPr lang="en-US" altLang="en-US"/>
              <a:t>.</a:t>
            </a:r>
          </a:p>
          <a:p>
            <a:pPr eaLnBrk="1" hangingPunct="1">
              <a:buFontTx/>
              <a:buChar char="•"/>
            </a:pPr>
            <a:r>
              <a:rPr lang="en-US" altLang="en-US"/>
              <a:t> The magnitude of the loop gain should be unity at </a:t>
            </a:r>
            <a:r>
              <a:rPr lang="en-US" altLang="en-US">
                <a:sym typeface="Symbol" panose="05050102010706020507" pitchFamily="18" charset="2"/>
              </a:rPr>
              <a:t></a:t>
            </a:r>
            <a:r>
              <a:rPr lang="en-US" altLang="en-US" baseline="-25000"/>
              <a:t>0</a:t>
            </a:r>
            <a:r>
              <a:rPr lang="en-US" altLang="en-US"/>
              <a:t> .</a:t>
            </a:r>
          </a:p>
          <a:p>
            <a:pPr eaLnBrk="1" hangingPunct="1">
              <a:buFontTx/>
              <a:buChar char="•"/>
            </a:pPr>
            <a:r>
              <a:rPr lang="en-US" altLang="en-US"/>
              <a:t> The characteristic equation has roots at </a:t>
            </a:r>
            <a:r>
              <a:rPr lang="en-US" altLang="en-US" i="1"/>
              <a:t>s </a:t>
            </a:r>
            <a:r>
              <a:rPr lang="en-US" altLang="en-US"/>
              <a:t>= </a:t>
            </a:r>
            <a:r>
              <a:rPr lang="en-US" altLang="en-US">
                <a:cs typeface="Arial" panose="020B0604020202020204" pitchFamily="34" charset="0"/>
              </a:rPr>
              <a:t>±</a:t>
            </a:r>
            <a:r>
              <a:rPr lang="en-US" altLang="en-US"/>
              <a:t> </a:t>
            </a:r>
            <a:r>
              <a:rPr lang="en-US" altLang="en-US" i="1"/>
              <a:t>j</a:t>
            </a:r>
            <a:r>
              <a:rPr lang="en-US" altLang="en-US">
                <a:sym typeface="Symbol" panose="05050102010706020507" pitchFamily="18" charset="2"/>
              </a:rPr>
              <a:t></a:t>
            </a:r>
            <a:r>
              <a:rPr lang="en-US" altLang="en-US" baseline="-25000"/>
              <a:t>0</a:t>
            </a:r>
            <a:r>
              <a:rPr lang="en-US" altLang="en-US"/>
              <a:t> .</a:t>
            </a:r>
          </a:p>
        </p:txBody>
      </p:sp>
      <p:pic>
        <p:nvPicPr>
          <p:cNvPr id="6151" name="Picture 9">
            <a:extLst>
              <a:ext uri="{FF2B5EF4-FFF2-40B4-BE49-F238E27FC236}">
                <a16:creationId xmlns="" xmlns:a16="http://schemas.microsoft.com/office/drawing/2014/main" id="{194DFAD0-5DC9-42AE-9BA7-7137C41E86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4563" y="1412876"/>
            <a:ext cx="4430712"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 xmlns:a16="http://schemas.microsoft.com/office/drawing/2014/main" id="{52115551-0940-4B64-814E-9DCFCCBCD6F8}"/>
              </a:ext>
            </a:extLst>
          </p:cNvPr>
          <p:cNvSpPr txBox="1">
            <a:spLocks noChangeArrowheads="1"/>
          </p:cNvSpPr>
          <p:nvPr/>
        </p:nvSpPr>
        <p:spPr bwMode="auto">
          <a:xfrm>
            <a:off x="6024563" y="260350"/>
            <a:ext cx="4038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en-US">
                <a:latin typeface="Times New Roman" panose="02020603050405020304" pitchFamily="18" charset="0"/>
              </a:rPr>
              <a:t>Fig. 17. 24: (c) Waveforms at various nodes of the circuit in (b). </a:t>
            </a:r>
          </a:p>
          <a:p>
            <a:pPr eaLnBrk="1" hangingPunct="1">
              <a:spcBef>
                <a:spcPct val="50000"/>
              </a:spcBef>
            </a:pPr>
            <a:r>
              <a:rPr lang="en-US" altLang="en-US">
                <a:latin typeface="Times New Roman" panose="02020603050405020304" pitchFamily="18" charset="0"/>
              </a:rPr>
              <a:t>This circuit is called an astable multivibrator.</a:t>
            </a:r>
          </a:p>
          <a:p>
            <a:pPr eaLnBrk="1" hangingPunct="1">
              <a:spcBef>
                <a:spcPct val="50000"/>
              </a:spcBef>
            </a:pPr>
            <a:r>
              <a:rPr lang="en-US" altLang="en-US">
                <a:latin typeface="Times New Roman" panose="02020603050405020304" pitchFamily="18" charset="0"/>
              </a:rPr>
              <a:t>Time period T = T</a:t>
            </a:r>
            <a:r>
              <a:rPr lang="en-US" altLang="en-US" baseline="-25000">
                <a:latin typeface="Times New Roman" panose="02020603050405020304" pitchFamily="18" charset="0"/>
              </a:rPr>
              <a:t>1</a:t>
            </a:r>
            <a:r>
              <a:rPr lang="en-US" altLang="en-US">
                <a:latin typeface="Times New Roman" panose="02020603050405020304" pitchFamily="18" charset="0"/>
              </a:rPr>
              <a:t>+T</a:t>
            </a:r>
            <a:r>
              <a:rPr lang="en-US" altLang="en-US" baseline="-25000">
                <a:latin typeface="Times New Roman" panose="02020603050405020304" pitchFamily="18" charset="0"/>
              </a:rPr>
              <a:t>2</a:t>
            </a:r>
          </a:p>
        </p:txBody>
      </p:sp>
      <p:pic>
        <p:nvPicPr>
          <p:cNvPr id="55299" name="Picture 3" descr="sedr42021_1324c">
            <a:extLst>
              <a:ext uri="{FF2B5EF4-FFF2-40B4-BE49-F238E27FC236}">
                <a16:creationId xmlns="" xmlns:a16="http://schemas.microsoft.com/office/drawing/2014/main" id="{B235193E-FED2-40B7-96AA-EE62F4300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4127500" cy="621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5300" name="Object 4">
            <a:extLst>
              <a:ext uri="{FF2B5EF4-FFF2-40B4-BE49-F238E27FC236}">
                <a16:creationId xmlns="" xmlns:a16="http://schemas.microsoft.com/office/drawing/2014/main" id="{34F23220-B224-4428-B339-E46422402969}"/>
              </a:ext>
            </a:extLst>
          </p:cNvPr>
          <p:cNvGraphicFramePr>
            <a:graphicFrameLocks noChangeAspect="1"/>
          </p:cNvGraphicFramePr>
          <p:nvPr/>
        </p:nvGraphicFramePr>
        <p:xfrm>
          <a:off x="6432550" y="4005264"/>
          <a:ext cx="2667000" cy="714375"/>
        </p:xfrm>
        <a:graphic>
          <a:graphicData uri="http://schemas.openxmlformats.org/presentationml/2006/ole">
            <mc:AlternateContent xmlns:mc="http://schemas.openxmlformats.org/markup-compatibility/2006">
              <mc:Choice xmlns:v="urn:schemas-microsoft-com:vml" Requires="v">
                <p:oleObj spid="_x0000_s9370" name="Equation" r:id="rId4" imgW="1562100" imgH="419100" progId="Equation.3">
                  <p:embed/>
                </p:oleObj>
              </mc:Choice>
              <mc:Fallback>
                <p:oleObj name="Equation" r:id="rId4" imgW="1562100" imgH="419100" progId="Equation.3">
                  <p:embed/>
                  <p:pic>
                    <p:nvPicPr>
                      <p:cNvPr id="55300" name="Object 4">
                        <a:extLst>
                          <a:ext uri="{FF2B5EF4-FFF2-40B4-BE49-F238E27FC236}">
                            <a16:creationId xmlns="" xmlns:a16="http://schemas.microsoft.com/office/drawing/2014/main" id="{34F23220-B224-4428-B339-E464224029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2550" y="4005264"/>
                        <a:ext cx="26670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1" name="Object 5">
            <a:extLst>
              <a:ext uri="{FF2B5EF4-FFF2-40B4-BE49-F238E27FC236}">
                <a16:creationId xmlns="" xmlns:a16="http://schemas.microsoft.com/office/drawing/2014/main" id="{B14EACBA-905A-4102-9DDB-15542159E378}"/>
              </a:ext>
            </a:extLst>
          </p:cNvPr>
          <p:cNvGraphicFramePr>
            <a:graphicFrameLocks noChangeAspect="1"/>
          </p:cNvGraphicFramePr>
          <p:nvPr/>
        </p:nvGraphicFramePr>
        <p:xfrm>
          <a:off x="6432550" y="4797426"/>
          <a:ext cx="2743200" cy="727075"/>
        </p:xfrm>
        <a:graphic>
          <a:graphicData uri="http://schemas.openxmlformats.org/presentationml/2006/ole">
            <mc:AlternateContent xmlns:mc="http://schemas.openxmlformats.org/markup-compatibility/2006">
              <mc:Choice xmlns:v="urn:schemas-microsoft-com:vml" Requires="v">
                <p:oleObj spid="_x0000_s9371" name="Equation" r:id="rId6" imgW="1574800" imgH="419100" progId="Equation.3">
                  <p:embed/>
                </p:oleObj>
              </mc:Choice>
              <mc:Fallback>
                <p:oleObj name="Equation" r:id="rId6" imgW="1574800" imgH="419100" progId="Equation.3">
                  <p:embed/>
                  <p:pic>
                    <p:nvPicPr>
                      <p:cNvPr id="55301" name="Object 5">
                        <a:extLst>
                          <a:ext uri="{FF2B5EF4-FFF2-40B4-BE49-F238E27FC236}">
                            <a16:creationId xmlns="" xmlns:a16="http://schemas.microsoft.com/office/drawing/2014/main" id="{B14EACBA-905A-4102-9DDB-15542159E3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2550" y="4797426"/>
                        <a:ext cx="2743200"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2" name="Object 6">
            <a:extLst>
              <a:ext uri="{FF2B5EF4-FFF2-40B4-BE49-F238E27FC236}">
                <a16:creationId xmlns="" xmlns:a16="http://schemas.microsoft.com/office/drawing/2014/main" id="{7214D125-285A-4718-B500-5B6FB1A3E45F}"/>
              </a:ext>
            </a:extLst>
          </p:cNvPr>
          <p:cNvGraphicFramePr>
            <a:graphicFrameLocks noChangeAspect="1"/>
          </p:cNvGraphicFramePr>
          <p:nvPr/>
        </p:nvGraphicFramePr>
        <p:xfrm>
          <a:off x="6432550" y="5589589"/>
          <a:ext cx="1828800" cy="725487"/>
        </p:xfrm>
        <a:graphic>
          <a:graphicData uri="http://schemas.openxmlformats.org/presentationml/2006/ole">
            <mc:AlternateContent xmlns:mc="http://schemas.openxmlformats.org/markup-compatibility/2006">
              <mc:Choice xmlns:v="urn:schemas-microsoft-com:vml" Requires="v">
                <p:oleObj spid="_x0000_s9372" name="Equation" r:id="rId8" imgW="1054100" imgH="419100" progId="Equation.3">
                  <p:embed/>
                </p:oleObj>
              </mc:Choice>
              <mc:Fallback>
                <p:oleObj name="Equation" r:id="rId8" imgW="1054100" imgH="419100" progId="Equation.3">
                  <p:embed/>
                  <p:pic>
                    <p:nvPicPr>
                      <p:cNvPr id="55302" name="Object 6">
                        <a:extLst>
                          <a:ext uri="{FF2B5EF4-FFF2-40B4-BE49-F238E27FC236}">
                            <a16:creationId xmlns="" xmlns:a16="http://schemas.microsoft.com/office/drawing/2014/main" id="{7214D125-285A-4718-B500-5B6FB1A3E4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32550" y="5589589"/>
                        <a:ext cx="1828800"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3" name="Object 7">
            <a:extLst>
              <a:ext uri="{FF2B5EF4-FFF2-40B4-BE49-F238E27FC236}">
                <a16:creationId xmlns="" xmlns:a16="http://schemas.microsoft.com/office/drawing/2014/main" id="{923CFF0C-16E2-4DC1-9117-507A6C3BB796}"/>
              </a:ext>
            </a:extLst>
          </p:cNvPr>
          <p:cNvGraphicFramePr>
            <a:graphicFrameLocks noGrp="1" noChangeAspect="1"/>
          </p:cNvGraphicFramePr>
          <p:nvPr>
            <p:ph/>
          </p:nvPr>
        </p:nvGraphicFramePr>
        <p:xfrm>
          <a:off x="6432551" y="2781300"/>
          <a:ext cx="3192463" cy="1028700"/>
        </p:xfrm>
        <a:graphic>
          <a:graphicData uri="http://schemas.openxmlformats.org/presentationml/2006/ole">
            <mc:AlternateContent xmlns:mc="http://schemas.openxmlformats.org/markup-compatibility/2006">
              <mc:Choice xmlns:v="urn:schemas-microsoft-com:vml" Requires="v">
                <p:oleObj spid="_x0000_s9373" name="公式" r:id="rId10" imgW="1497950" imgH="482391" progId="Equation.3">
                  <p:embed/>
                </p:oleObj>
              </mc:Choice>
              <mc:Fallback>
                <p:oleObj name="公式" r:id="rId10" imgW="1497950" imgH="482391" progId="Equation.3">
                  <p:embed/>
                  <p:pic>
                    <p:nvPicPr>
                      <p:cNvPr id="55303" name="Object 7">
                        <a:extLst>
                          <a:ext uri="{FF2B5EF4-FFF2-40B4-BE49-F238E27FC236}">
                            <a16:creationId xmlns="" xmlns:a16="http://schemas.microsoft.com/office/drawing/2014/main" id="{923CFF0C-16E2-4DC1-9117-507A6C3BB796}"/>
                          </a:ext>
                        </a:extLst>
                      </p:cNvPr>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32551" y="2781300"/>
                        <a:ext cx="319246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 xmlns:a16="http://schemas.microsoft.com/office/drawing/2014/main" id="{68CABABA-F10D-496E-B30E-CC60E7126738}"/>
              </a:ext>
            </a:extLst>
          </p:cNvPr>
          <p:cNvSpPr>
            <a:spLocks noGrp="1" noChangeArrowheads="1"/>
          </p:cNvSpPr>
          <p:nvPr>
            <p:ph type="title"/>
          </p:nvPr>
        </p:nvSpPr>
        <p:spPr bwMode="auto">
          <a:xfrm>
            <a:off x="1847850" y="188914"/>
            <a:ext cx="7010400" cy="50482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000"/>
              <a:t>Generation of Triangle Waveforms</a:t>
            </a:r>
          </a:p>
        </p:txBody>
      </p:sp>
      <p:pic>
        <p:nvPicPr>
          <p:cNvPr id="56323" name="Picture 4" descr="sedr42021_1325a">
            <a:extLst>
              <a:ext uri="{FF2B5EF4-FFF2-40B4-BE49-F238E27FC236}">
                <a16:creationId xmlns="" xmlns:a16="http://schemas.microsoft.com/office/drawing/2014/main" id="{CA60D145-A5A7-4000-A2E5-6AA159EF6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4" y="765175"/>
            <a:ext cx="56546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324" name="Group 4">
            <a:extLst>
              <a:ext uri="{FF2B5EF4-FFF2-40B4-BE49-F238E27FC236}">
                <a16:creationId xmlns="" xmlns:a16="http://schemas.microsoft.com/office/drawing/2014/main" id="{F0F9EDDD-70BB-4ACC-AA22-DD078AEBC948}"/>
              </a:ext>
            </a:extLst>
          </p:cNvPr>
          <p:cNvGrpSpPr>
            <a:grpSpLocks/>
          </p:cNvGrpSpPr>
          <p:nvPr/>
        </p:nvGrpSpPr>
        <p:grpSpPr bwMode="auto">
          <a:xfrm>
            <a:off x="1774826" y="3284539"/>
            <a:ext cx="5884863" cy="2878137"/>
            <a:chOff x="432" y="2055"/>
            <a:chExt cx="3414" cy="1408"/>
          </a:xfrm>
        </p:grpSpPr>
        <p:pic>
          <p:nvPicPr>
            <p:cNvPr id="56329" name="Picture 5" descr="sedr42021_1325b">
              <a:extLst>
                <a:ext uri="{FF2B5EF4-FFF2-40B4-BE49-F238E27FC236}">
                  <a16:creationId xmlns="" xmlns:a16="http://schemas.microsoft.com/office/drawing/2014/main" id="{2576631F-C5FF-4186-9B69-B57F41616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2160"/>
              <a:ext cx="1618" cy="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0" name="Picture 6" descr="sedr42021_1325c">
              <a:extLst>
                <a:ext uri="{FF2B5EF4-FFF2-40B4-BE49-F238E27FC236}">
                  <a16:creationId xmlns="" xmlns:a16="http://schemas.microsoft.com/office/drawing/2014/main" id="{77B0521B-24B1-4EF0-8C9D-A788D3C48E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 y="2055"/>
              <a:ext cx="1532"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325" name="Rectangle 6">
            <a:extLst>
              <a:ext uri="{FF2B5EF4-FFF2-40B4-BE49-F238E27FC236}">
                <a16:creationId xmlns="" xmlns:a16="http://schemas.microsoft.com/office/drawing/2014/main" id="{2B5940D9-3173-4DFD-A9D4-35F2E522CFFE}"/>
              </a:ext>
            </a:extLst>
          </p:cNvPr>
          <p:cNvSpPr>
            <a:spLocks noChangeArrowheads="1"/>
          </p:cNvSpPr>
          <p:nvPr/>
        </p:nvSpPr>
        <p:spPr bwMode="auto">
          <a:xfrm>
            <a:off x="7680325" y="765176"/>
            <a:ext cx="270033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600">
                <a:solidFill>
                  <a:srgbClr val="0000FF"/>
                </a:solidFill>
              </a:rPr>
              <a:t>Triangular waveforms can be obtained by replacing the low-pass RC circuit with an integrator. Since the integrator is inverting, the inverting characteristics of the bistable circuit is required. </a:t>
            </a:r>
          </a:p>
        </p:txBody>
      </p:sp>
      <p:graphicFrame>
        <p:nvGraphicFramePr>
          <p:cNvPr id="56326" name="Object 7">
            <a:extLst>
              <a:ext uri="{FF2B5EF4-FFF2-40B4-BE49-F238E27FC236}">
                <a16:creationId xmlns="" xmlns:a16="http://schemas.microsoft.com/office/drawing/2014/main" id="{8613BD09-DDF9-4EB6-BACC-B77D6276D06F}"/>
              </a:ext>
            </a:extLst>
          </p:cNvPr>
          <p:cNvGraphicFramePr>
            <a:graphicFrameLocks noGrp="1" noChangeAspect="1"/>
          </p:cNvGraphicFramePr>
          <p:nvPr/>
        </p:nvGraphicFramePr>
        <p:xfrm>
          <a:off x="8183564" y="4868863"/>
          <a:ext cx="1754187" cy="1395412"/>
        </p:xfrm>
        <a:graphic>
          <a:graphicData uri="http://schemas.openxmlformats.org/presentationml/2006/ole">
            <mc:AlternateContent xmlns:mc="http://schemas.openxmlformats.org/markup-compatibility/2006">
              <mc:Choice xmlns:v="urn:schemas-microsoft-com:vml" Requires="v">
                <p:oleObj spid="_x0000_s10318" name="公式" r:id="rId6" imgW="1117600" imgH="889000" progId="Equation.3">
                  <p:embed/>
                </p:oleObj>
              </mc:Choice>
              <mc:Fallback>
                <p:oleObj name="公式" r:id="rId6" imgW="1117600" imgH="889000" progId="Equation.3">
                  <p:embed/>
                  <p:pic>
                    <p:nvPicPr>
                      <p:cNvPr id="56326" name="Object 7">
                        <a:extLst>
                          <a:ext uri="{FF2B5EF4-FFF2-40B4-BE49-F238E27FC236}">
                            <a16:creationId xmlns="" xmlns:a16="http://schemas.microsoft.com/office/drawing/2014/main" id="{8613BD09-DDF9-4EB6-BACC-B77D6276D06F}"/>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3564" y="4868863"/>
                        <a:ext cx="1754187" cy="139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7" name="Object 9">
            <a:extLst>
              <a:ext uri="{FF2B5EF4-FFF2-40B4-BE49-F238E27FC236}">
                <a16:creationId xmlns="" xmlns:a16="http://schemas.microsoft.com/office/drawing/2014/main" id="{9DB0485A-DFD3-49BE-8FD2-970CA5FC7003}"/>
              </a:ext>
            </a:extLst>
          </p:cNvPr>
          <p:cNvGraphicFramePr>
            <a:graphicFrameLocks noGrp="1" noChangeAspect="1"/>
          </p:cNvGraphicFramePr>
          <p:nvPr/>
        </p:nvGraphicFramePr>
        <p:xfrm>
          <a:off x="8183564" y="3025775"/>
          <a:ext cx="1800225" cy="1449388"/>
        </p:xfrm>
        <a:graphic>
          <a:graphicData uri="http://schemas.openxmlformats.org/presentationml/2006/ole">
            <mc:AlternateContent xmlns:mc="http://schemas.openxmlformats.org/markup-compatibility/2006">
              <mc:Choice xmlns:v="urn:schemas-microsoft-com:vml" Requires="v">
                <p:oleObj spid="_x0000_s10319" name="公式" r:id="rId8" imgW="1104900" imgH="889000" progId="Equation.3">
                  <p:embed/>
                </p:oleObj>
              </mc:Choice>
              <mc:Fallback>
                <p:oleObj name="公式" r:id="rId8" imgW="1104900" imgH="889000" progId="Equation.3">
                  <p:embed/>
                  <p:pic>
                    <p:nvPicPr>
                      <p:cNvPr id="56327" name="Object 9">
                        <a:extLst>
                          <a:ext uri="{FF2B5EF4-FFF2-40B4-BE49-F238E27FC236}">
                            <a16:creationId xmlns="" xmlns:a16="http://schemas.microsoft.com/office/drawing/2014/main" id="{9DB0485A-DFD3-49BE-8FD2-970CA5FC7003}"/>
                          </a:ext>
                        </a:extLst>
                      </p:cNvPr>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3564" y="3025775"/>
                        <a:ext cx="1800225" cy="144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8" name="TextBox 9">
            <a:extLst>
              <a:ext uri="{FF2B5EF4-FFF2-40B4-BE49-F238E27FC236}">
                <a16:creationId xmlns="" xmlns:a16="http://schemas.microsoft.com/office/drawing/2014/main" id="{A0C91592-4DC3-4C45-88DF-890F40226751}"/>
              </a:ext>
            </a:extLst>
          </p:cNvPr>
          <p:cNvSpPr txBox="1">
            <a:spLocks noChangeArrowheads="1"/>
          </p:cNvSpPr>
          <p:nvPr/>
        </p:nvSpPr>
        <p:spPr bwMode="auto">
          <a:xfrm>
            <a:off x="1774825" y="6237288"/>
            <a:ext cx="5976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600" i="1"/>
              <a:t>Fig. 17. 25: A general scheme for generating triangular &amp; square waveforms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9FB23440-0415-49F8-8619-9458FCD4A088}"/>
              </a:ext>
            </a:extLst>
          </p:cNvPr>
          <p:cNvSpPr>
            <a:spLocks noGrp="1" noChangeArrowheads="1"/>
          </p:cNvSpPr>
          <p:nvPr>
            <p:ph type="title"/>
          </p:nvPr>
        </p:nvSpPr>
        <p:spPr bwMode="auto">
          <a:xfrm>
            <a:off x="1981200" y="274639"/>
            <a:ext cx="7354888" cy="922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a:t>Exercise 17.2</a:t>
            </a:r>
          </a:p>
        </p:txBody>
      </p:sp>
      <p:sp>
        <p:nvSpPr>
          <p:cNvPr id="57347" name="Content Placeholder 3">
            <a:extLst>
              <a:ext uri="{FF2B5EF4-FFF2-40B4-BE49-F238E27FC236}">
                <a16:creationId xmlns="" xmlns:a16="http://schemas.microsoft.com/office/drawing/2014/main" id="{30624620-8161-4777-B9F3-BD99E617D5BC}"/>
              </a:ext>
            </a:extLst>
          </p:cNvPr>
          <p:cNvSpPr>
            <a:spLocks noGrp="1"/>
          </p:cNvSpPr>
          <p:nvPr>
            <p:ph idx="1"/>
          </p:nvPr>
        </p:nvSpPr>
        <p:spPr bwMode="auto">
          <a:xfrm>
            <a:off x="1992313" y="1052513"/>
            <a:ext cx="8229600" cy="1871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000"/>
              <a:t>For the circuit of Fig. 17.3(a) with V = 15 V, R</a:t>
            </a:r>
            <a:r>
              <a:rPr lang="en-US" altLang="en-US" sz="2000" baseline="-25000"/>
              <a:t>1</a:t>
            </a:r>
            <a:r>
              <a:rPr lang="en-US" altLang="en-US" sz="2000"/>
              <a:t> = 30 kΩ, R</a:t>
            </a:r>
            <a:r>
              <a:rPr lang="en-US" altLang="en-US" sz="2000" baseline="-25000"/>
              <a:t>f</a:t>
            </a:r>
            <a:r>
              <a:rPr lang="en-US" altLang="en-US" sz="2000"/>
              <a:t> = 60 kΩ, R</a:t>
            </a:r>
            <a:r>
              <a:rPr lang="en-US" altLang="en-US" sz="2000" baseline="-25000"/>
              <a:t>2</a:t>
            </a:r>
            <a:r>
              <a:rPr lang="en-US" altLang="en-US" sz="2000"/>
              <a:t> = R</a:t>
            </a:r>
            <a:r>
              <a:rPr lang="en-US" altLang="en-US" sz="2000" baseline="-25000"/>
              <a:t>5</a:t>
            </a:r>
            <a:r>
              <a:rPr lang="en-US" altLang="en-US" sz="2000"/>
              <a:t> = 9 kΩ, and R</a:t>
            </a:r>
            <a:r>
              <a:rPr lang="en-US" altLang="en-US" sz="2000" baseline="-25000"/>
              <a:t>3</a:t>
            </a:r>
            <a:r>
              <a:rPr lang="en-US" altLang="en-US" sz="2000"/>
              <a:t> = R</a:t>
            </a:r>
            <a:r>
              <a:rPr lang="en-US" altLang="en-US" sz="2000" baseline="-25000"/>
              <a:t>4</a:t>
            </a:r>
            <a:r>
              <a:rPr lang="en-US" altLang="en-US" sz="2000"/>
              <a:t> = 3 kΩ, find the limiting levels and the value of v</a:t>
            </a:r>
            <a:r>
              <a:rPr lang="en-US" altLang="en-US" sz="2000" baseline="-25000"/>
              <a:t>I</a:t>
            </a:r>
            <a:r>
              <a:rPr lang="en-US" altLang="en-US" sz="2000"/>
              <a:t> at which the limiting levels are reached. Also determine the limiter gain and the slope of the transfer characteristic in the positive and negative limiting regions. Assume that V</a:t>
            </a:r>
            <a:r>
              <a:rPr lang="en-US" altLang="en-US" sz="2000" baseline="-25000"/>
              <a:t>D</a:t>
            </a:r>
            <a:r>
              <a:rPr lang="en-US" altLang="en-US" sz="2000"/>
              <a:t> = 0.7 V.</a:t>
            </a:r>
          </a:p>
        </p:txBody>
      </p:sp>
      <p:pic>
        <p:nvPicPr>
          <p:cNvPr id="57348" name="Picture 4">
            <a:extLst>
              <a:ext uri="{FF2B5EF4-FFF2-40B4-BE49-F238E27FC236}">
                <a16:creationId xmlns="" xmlns:a16="http://schemas.microsoft.com/office/drawing/2014/main" id="{2CB0576F-DF93-44DE-8717-57F59006B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781301"/>
            <a:ext cx="2663825" cy="364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4">
            <a:extLst>
              <a:ext uri="{FF2B5EF4-FFF2-40B4-BE49-F238E27FC236}">
                <a16:creationId xmlns="" xmlns:a16="http://schemas.microsoft.com/office/drawing/2014/main" id="{9CFFA122-050E-4D90-8549-DDFE37FDEAB9}"/>
              </a:ext>
            </a:extLst>
          </p:cNvPr>
          <p:cNvSpPr>
            <a:spLocks noChangeArrowheads="1"/>
          </p:cNvSpPr>
          <p:nvPr/>
        </p:nvSpPr>
        <p:spPr bwMode="auto">
          <a:xfrm>
            <a:off x="5519738" y="5373689"/>
            <a:ext cx="457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600">
                <a:solidFill>
                  <a:srgbClr val="0000FF"/>
                </a:solidFill>
              </a:rPr>
              <a:t>Figure 17.3 (a) A popular limiter circuit.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 xmlns:a16="http://schemas.microsoft.com/office/drawing/2014/main" id="{30F9DDF6-8E5F-4E38-A625-96DAD046386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t>Exercise 17.2 – Sol.</a:t>
            </a:r>
            <a:endParaRPr lang="en-US" altLang="en-US"/>
          </a:p>
        </p:txBody>
      </p:sp>
      <p:sp>
        <p:nvSpPr>
          <p:cNvPr id="58371" name="Content Placeholder 2">
            <a:extLst>
              <a:ext uri="{FF2B5EF4-FFF2-40B4-BE49-F238E27FC236}">
                <a16:creationId xmlns="" xmlns:a16="http://schemas.microsoft.com/office/drawing/2014/main" id="{928F3723-217D-4D6F-BFD5-7A4E8DCB0F82}"/>
              </a:ext>
            </a:extLst>
          </p:cNvPr>
          <p:cNvSpPr>
            <a:spLocks noGrp="1"/>
          </p:cNvSpPr>
          <p:nvPr>
            <p:ph idx="1"/>
          </p:nvPr>
        </p:nvSpPr>
        <p:spPr bwMode="auto">
          <a:xfrm>
            <a:off x="1847850" y="1052514"/>
            <a:ext cx="8229600" cy="604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000"/>
              <a:t>We have:</a:t>
            </a:r>
          </a:p>
        </p:txBody>
      </p:sp>
      <p:pic>
        <p:nvPicPr>
          <p:cNvPr id="58372" name="Picture 2">
            <a:extLst>
              <a:ext uri="{FF2B5EF4-FFF2-40B4-BE49-F238E27FC236}">
                <a16:creationId xmlns="" xmlns:a16="http://schemas.microsoft.com/office/drawing/2014/main" id="{AE1047DC-C31C-4C7D-8CC3-61F459C08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1" y="981075"/>
            <a:ext cx="24479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4">
            <a:extLst>
              <a:ext uri="{FF2B5EF4-FFF2-40B4-BE49-F238E27FC236}">
                <a16:creationId xmlns="" xmlns:a16="http://schemas.microsoft.com/office/drawing/2014/main" id="{99056801-E4BB-4304-B880-5DB8CF593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1628776"/>
            <a:ext cx="19431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5">
            <a:extLst>
              <a:ext uri="{FF2B5EF4-FFF2-40B4-BE49-F238E27FC236}">
                <a16:creationId xmlns="" xmlns:a16="http://schemas.microsoft.com/office/drawing/2014/main" id="{1CA9429A-1128-458B-9555-7FA02696A6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8525" y="1052514"/>
            <a:ext cx="23812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6">
            <a:extLst>
              <a:ext uri="{FF2B5EF4-FFF2-40B4-BE49-F238E27FC236}">
                <a16:creationId xmlns="" xmlns:a16="http://schemas.microsoft.com/office/drawing/2014/main" id="{BA8D21C9-AD80-45B8-AF90-7150C322AE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1763" y="1773239"/>
            <a:ext cx="18288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Box 8">
            <a:extLst>
              <a:ext uri="{FF2B5EF4-FFF2-40B4-BE49-F238E27FC236}">
                <a16:creationId xmlns="" xmlns:a16="http://schemas.microsoft.com/office/drawing/2014/main" id="{68684640-34ED-4959-9565-C0874F0EA3B7}"/>
              </a:ext>
            </a:extLst>
          </p:cNvPr>
          <p:cNvSpPr txBox="1">
            <a:spLocks noChangeArrowheads="1"/>
          </p:cNvSpPr>
          <p:nvPr/>
        </p:nvSpPr>
        <p:spPr bwMode="auto">
          <a:xfrm>
            <a:off x="7489825" y="17795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a:t>
            </a:r>
          </a:p>
        </p:txBody>
      </p:sp>
      <p:sp>
        <p:nvSpPr>
          <p:cNvPr id="58377" name="TextBox 9">
            <a:extLst>
              <a:ext uri="{FF2B5EF4-FFF2-40B4-BE49-F238E27FC236}">
                <a16:creationId xmlns="" xmlns:a16="http://schemas.microsoft.com/office/drawing/2014/main" id="{0EA494D2-708A-459D-8662-0BEB672C1875}"/>
              </a:ext>
            </a:extLst>
          </p:cNvPr>
          <p:cNvSpPr txBox="1">
            <a:spLocks noChangeArrowheads="1"/>
          </p:cNvSpPr>
          <p:nvPr/>
        </p:nvSpPr>
        <p:spPr bwMode="auto">
          <a:xfrm>
            <a:off x="7510464" y="2230438"/>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a:t>
            </a:r>
          </a:p>
        </p:txBody>
      </p:sp>
      <p:sp>
        <p:nvSpPr>
          <p:cNvPr id="58378" name="TextBox 10">
            <a:extLst>
              <a:ext uri="{FF2B5EF4-FFF2-40B4-BE49-F238E27FC236}">
                <a16:creationId xmlns="" xmlns:a16="http://schemas.microsoft.com/office/drawing/2014/main" id="{2CE0A3FB-1E81-4675-A152-AAA8B86C28EA}"/>
              </a:ext>
            </a:extLst>
          </p:cNvPr>
          <p:cNvSpPr txBox="1">
            <a:spLocks noChangeArrowheads="1"/>
          </p:cNvSpPr>
          <p:nvPr/>
        </p:nvSpPr>
        <p:spPr bwMode="auto">
          <a:xfrm>
            <a:off x="2351088" y="2708276"/>
            <a:ext cx="73453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Limiter gain = - R</a:t>
            </a:r>
            <a:r>
              <a:rPr lang="en-US" altLang="en-US" baseline="-25000"/>
              <a:t>f</a:t>
            </a:r>
            <a:r>
              <a:rPr lang="en-US" altLang="en-US"/>
              <a:t> / R</a:t>
            </a:r>
            <a:r>
              <a:rPr lang="en-US" altLang="en-US" baseline="-25000"/>
              <a:t>1</a:t>
            </a:r>
            <a:r>
              <a:rPr lang="en-US" altLang="en-US"/>
              <a:t> = - 60 / 30 = - 2 V/V</a:t>
            </a:r>
          </a:p>
          <a:p>
            <a:pPr eaLnBrk="1" hangingPunct="1"/>
            <a:endParaRPr lang="en-US" altLang="en-US"/>
          </a:p>
          <a:p>
            <a:pPr eaLnBrk="1" hangingPunct="1"/>
            <a:r>
              <a:rPr lang="en-US" altLang="en-US"/>
              <a:t>Slope in the limiting regions:</a:t>
            </a:r>
          </a:p>
          <a:p>
            <a:pPr eaLnBrk="1" hangingPunct="1"/>
            <a:endParaRPr lang="en-US" altLang="en-US"/>
          </a:p>
        </p:txBody>
      </p:sp>
      <p:graphicFrame>
        <p:nvGraphicFramePr>
          <p:cNvPr id="58379" name="Object 7">
            <a:extLst>
              <a:ext uri="{FF2B5EF4-FFF2-40B4-BE49-F238E27FC236}">
                <a16:creationId xmlns="" xmlns:a16="http://schemas.microsoft.com/office/drawing/2014/main" id="{1D61A4F6-2212-4BE5-B2D0-2BC303825567}"/>
              </a:ext>
            </a:extLst>
          </p:cNvPr>
          <p:cNvGraphicFramePr>
            <a:graphicFrameLocks noChangeAspect="1"/>
          </p:cNvGraphicFramePr>
          <p:nvPr/>
        </p:nvGraphicFramePr>
        <p:xfrm>
          <a:off x="3863976" y="3716339"/>
          <a:ext cx="4665663" cy="865187"/>
        </p:xfrm>
        <a:graphic>
          <a:graphicData uri="http://schemas.openxmlformats.org/presentationml/2006/ole">
            <mc:AlternateContent xmlns:mc="http://schemas.openxmlformats.org/markup-compatibility/2006">
              <mc:Choice xmlns:v="urn:schemas-microsoft-com:vml" Requires="v">
                <p:oleObj spid="_x0000_s11304" name="Equation" r:id="rId7" imgW="2400300" imgH="444500" progId="Equation.3">
                  <p:embed/>
                </p:oleObj>
              </mc:Choice>
              <mc:Fallback>
                <p:oleObj name="Equation" r:id="rId7" imgW="2400300" imgH="444500" progId="Equation.3">
                  <p:embed/>
                  <p:pic>
                    <p:nvPicPr>
                      <p:cNvPr id="58379" name="Object 7">
                        <a:extLst>
                          <a:ext uri="{FF2B5EF4-FFF2-40B4-BE49-F238E27FC236}">
                            <a16:creationId xmlns="" xmlns:a16="http://schemas.microsoft.com/office/drawing/2014/main" id="{1D61A4F6-2212-4BE5-B2D0-2BC3038255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3976" y="3716339"/>
                        <a:ext cx="4665663"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a:extLst>
              <a:ext uri="{FF2B5EF4-FFF2-40B4-BE49-F238E27FC236}">
                <a16:creationId xmlns="" xmlns:a16="http://schemas.microsoft.com/office/drawing/2014/main" id="{08C5A760-5D38-46E1-B988-8679C7CB3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14" y="1989138"/>
            <a:ext cx="4973637" cy="422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itle 1">
            <a:extLst>
              <a:ext uri="{FF2B5EF4-FFF2-40B4-BE49-F238E27FC236}">
                <a16:creationId xmlns="" xmlns:a16="http://schemas.microsoft.com/office/drawing/2014/main" id="{838688EA-7A61-45FB-BF74-393FD1F2B388}"/>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t>Exercise 17.3</a:t>
            </a:r>
            <a:endParaRPr lang="en-US" altLang="en-US"/>
          </a:p>
        </p:txBody>
      </p:sp>
      <p:sp>
        <p:nvSpPr>
          <p:cNvPr id="59396" name="Rectangle 2">
            <a:extLst>
              <a:ext uri="{FF2B5EF4-FFF2-40B4-BE49-F238E27FC236}">
                <a16:creationId xmlns="" xmlns:a16="http://schemas.microsoft.com/office/drawing/2014/main" id="{EC216950-4C14-40EB-AC8D-8F6866709A70}"/>
              </a:ext>
            </a:extLst>
          </p:cNvPr>
          <p:cNvSpPr>
            <a:spLocks noChangeArrowheads="1"/>
          </p:cNvSpPr>
          <p:nvPr/>
        </p:nvSpPr>
        <p:spPr bwMode="auto">
          <a:xfrm>
            <a:off x="2135188" y="1052513"/>
            <a:ext cx="73453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a:t>For the circuit in Fig. 17.5: (a) Disregarding the limiter circuit, find the location of the closed-loop poles. (b) Find the frequency of oscillation. (c) With the limiter in place, find the amplitude of the output sine wave (assume that the diode drop is 0.7 V).</a:t>
            </a:r>
          </a:p>
        </p:txBody>
      </p:sp>
      <p:sp>
        <p:nvSpPr>
          <p:cNvPr id="59397" name="Rectangle 4">
            <a:extLst>
              <a:ext uri="{FF2B5EF4-FFF2-40B4-BE49-F238E27FC236}">
                <a16:creationId xmlns="" xmlns:a16="http://schemas.microsoft.com/office/drawing/2014/main" id="{B5979949-051D-455C-B6C7-4DA688B68737}"/>
              </a:ext>
            </a:extLst>
          </p:cNvPr>
          <p:cNvSpPr>
            <a:spLocks noChangeArrowheads="1"/>
          </p:cNvSpPr>
          <p:nvPr/>
        </p:nvSpPr>
        <p:spPr bwMode="auto">
          <a:xfrm>
            <a:off x="2711450" y="5589588"/>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a:solidFill>
                  <a:srgbClr val="0000FF"/>
                </a:solidFill>
              </a:rPr>
              <a:t>Figure 17.5 A Wien-bridge oscillator with a limiter used for amplitude control.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 xmlns:a16="http://schemas.microsoft.com/office/drawing/2014/main" id="{EE402761-0199-40FF-9C78-84E940DA9354}"/>
              </a:ext>
            </a:extLst>
          </p:cNvPr>
          <p:cNvSpPr>
            <a:spLocks noGrp="1"/>
          </p:cNvSpPr>
          <p:nvPr>
            <p:ph type="title"/>
          </p:nvPr>
        </p:nvSpPr>
        <p:spPr bwMode="auto">
          <a:xfrm>
            <a:off x="1981200" y="274639"/>
            <a:ext cx="82296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t>Exercise 17.3 – Sol.</a:t>
            </a:r>
            <a:endParaRPr lang="en-US" altLang="en-US"/>
          </a:p>
        </p:txBody>
      </p:sp>
      <p:sp>
        <p:nvSpPr>
          <p:cNvPr id="60419" name="Rectangle 2">
            <a:extLst>
              <a:ext uri="{FF2B5EF4-FFF2-40B4-BE49-F238E27FC236}">
                <a16:creationId xmlns="" xmlns:a16="http://schemas.microsoft.com/office/drawing/2014/main" id="{FE4C7CA5-BCB8-4962-AE3D-A506346754B0}"/>
              </a:ext>
            </a:extLst>
          </p:cNvPr>
          <p:cNvSpPr>
            <a:spLocks noChangeArrowheads="1"/>
          </p:cNvSpPr>
          <p:nvPr/>
        </p:nvSpPr>
        <p:spPr bwMode="auto">
          <a:xfrm>
            <a:off x="2208213" y="1268413"/>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The loop gain</a:t>
            </a:r>
          </a:p>
        </p:txBody>
      </p:sp>
      <p:pic>
        <p:nvPicPr>
          <p:cNvPr id="60420" name="Picture 2">
            <a:extLst>
              <a:ext uri="{FF2B5EF4-FFF2-40B4-BE49-F238E27FC236}">
                <a16:creationId xmlns="" xmlns:a16="http://schemas.microsoft.com/office/drawing/2014/main" id="{5532D49A-8D31-4207-8A4A-CAF3963FB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314" y="1125538"/>
            <a:ext cx="2541587"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3">
            <a:extLst>
              <a:ext uri="{FF2B5EF4-FFF2-40B4-BE49-F238E27FC236}">
                <a16:creationId xmlns="" xmlns:a16="http://schemas.microsoft.com/office/drawing/2014/main" id="{FE281986-EA69-4E95-9B0F-1F6D52ED43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164" y="1268413"/>
            <a:ext cx="251777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4">
            <a:extLst>
              <a:ext uri="{FF2B5EF4-FFF2-40B4-BE49-F238E27FC236}">
                <a16:creationId xmlns="" xmlns:a16="http://schemas.microsoft.com/office/drawing/2014/main" id="{E4925E25-1B12-4738-B2EC-AE2AB125C8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500" y="1916114"/>
            <a:ext cx="33924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TextBox 6">
            <a:extLst>
              <a:ext uri="{FF2B5EF4-FFF2-40B4-BE49-F238E27FC236}">
                <a16:creationId xmlns="" xmlns:a16="http://schemas.microsoft.com/office/drawing/2014/main" id="{3F304A9C-FB16-4930-865C-DF2E0DB04EA9}"/>
              </a:ext>
            </a:extLst>
          </p:cNvPr>
          <p:cNvSpPr txBox="1">
            <a:spLocks noChangeArrowheads="1"/>
          </p:cNvSpPr>
          <p:nvPr/>
        </p:nvSpPr>
        <p:spPr bwMode="auto">
          <a:xfrm>
            <a:off x="4511676" y="2205038"/>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r" eaLnBrk="1" hangingPunct="1"/>
            <a:r>
              <a:rPr lang="en-US" altLang="en-US"/>
              <a:t>=</a:t>
            </a:r>
          </a:p>
        </p:txBody>
      </p:sp>
      <p:pic>
        <p:nvPicPr>
          <p:cNvPr id="60424" name="Picture 5">
            <a:extLst>
              <a:ext uri="{FF2B5EF4-FFF2-40B4-BE49-F238E27FC236}">
                <a16:creationId xmlns="" xmlns:a16="http://schemas.microsoft.com/office/drawing/2014/main" id="{5D2F387E-5E8E-4FDE-97E5-E885D33E0B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939" y="2997200"/>
            <a:ext cx="16668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5" name="TextBox 8">
            <a:extLst>
              <a:ext uri="{FF2B5EF4-FFF2-40B4-BE49-F238E27FC236}">
                <a16:creationId xmlns="" xmlns:a16="http://schemas.microsoft.com/office/drawing/2014/main" id="{7A2F2964-CC3A-4A04-AC29-745252F8D95C}"/>
              </a:ext>
            </a:extLst>
          </p:cNvPr>
          <p:cNvSpPr txBox="1">
            <a:spLocks noChangeArrowheads="1"/>
          </p:cNvSpPr>
          <p:nvPr/>
        </p:nvSpPr>
        <p:spPr bwMode="auto">
          <a:xfrm>
            <a:off x="4583114" y="3068638"/>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r" eaLnBrk="1" hangingPunct="1"/>
            <a:r>
              <a:rPr lang="en-US" altLang="en-US"/>
              <a:t>=</a:t>
            </a:r>
          </a:p>
        </p:txBody>
      </p:sp>
      <p:sp>
        <p:nvSpPr>
          <p:cNvPr id="60426" name="Rectangle 9">
            <a:extLst>
              <a:ext uri="{FF2B5EF4-FFF2-40B4-BE49-F238E27FC236}">
                <a16:creationId xmlns="" xmlns:a16="http://schemas.microsoft.com/office/drawing/2014/main" id="{56A7AC76-7D23-4C70-A6F3-CA93882F9621}"/>
              </a:ext>
            </a:extLst>
          </p:cNvPr>
          <p:cNvSpPr>
            <a:spLocks noChangeArrowheads="1"/>
          </p:cNvSpPr>
          <p:nvPr/>
        </p:nvSpPr>
        <p:spPr bwMode="auto">
          <a:xfrm>
            <a:off x="2279650" y="4005263"/>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With R = 10k</a:t>
            </a:r>
            <a:r>
              <a:rPr lang="en-US" altLang="en-US">
                <a:sym typeface="Symbol" panose="05050102010706020507" pitchFamily="18" charset="2"/>
              </a:rPr>
              <a:t> &amp; C = 16 nF</a:t>
            </a:r>
            <a:endParaRPr lang="en-US" altLang="en-US"/>
          </a:p>
        </p:txBody>
      </p:sp>
      <p:sp>
        <p:nvSpPr>
          <p:cNvPr id="60427" name="Rectangle 12">
            <a:extLst>
              <a:ext uri="{FF2B5EF4-FFF2-40B4-BE49-F238E27FC236}">
                <a16:creationId xmlns="" xmlns:a16="http://schemas.microsoft.com/office/drawing/2014/main" id="{4975D564-B74D-4D71-A988-0B8AC67748F8}"/>
              </a:ext>
            </a:extLst>
          </p:cNvPr>
          <p:cNvSpPr>
            <a:spLocks noChangeArrowheads="1"/>
          </p:cNvSpPr>
          <p:nvPr/>
        </p:nvSpPr>
        <p:spPr bwMode="auto">
          <a:xfrm>
            <a:off x="1919288" y="5229225"/>
            <a:ext cx="4572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The closed loop poles are found by setting L(s) =1, that is, they are the values of s, </a:t>
            </a:r>
          </a:p>
        </p:txBody>
      </p:sp>
      <p:graphicFrame>
        <p:nvGraphicFramePr>
          <p:cNvPr id="60428" name="Object 7">
            <a:extLst>
              <a:ext uri="{FF2B5EF4-FFF2-40B4-BE49-F238E27FC236}">
                <a16:creationId xmlns="" xmlns:a16="http://schemas.microsoft.com/office/drawing/2014/main" id="{1A042C61-0E97-4857-A9ED-19849C491D74}"/>
              </a:ext>
            </a:extLst>
          </p:cNvPr>
          <p:cNvGraphicFramePr>
            <a:graphicFrameLocks noChangeAspect="1"/>
          </p:cNvGraphicFramePr>
          <p:nvPr/>
        </p:nvGraphicFramePr>
        <p:xfrm>
          <a:off x="6240464" y="5084764"/>
          <a:ext cx="4205287" cy="1512887"/>
        </p:xfrm>
        <a:graphic>
          <a:graphicData uri="http://schemas.openxmlformats.org/presentationml/2006/ole">
            <mc:AlternateContent xmlns:mc="http://schemas.openxmlformats.org/markup-compatibility/2006">
              <mc:Choice xmlns:v="urn:schemas-microsoft-com:vml" Requires="v">
                <p:oleObj spid="_x0000_s12366" name="Equation" r:id="rId7" imgW="2260600" imgH="812800" progId="Equation.3">
                  <p:embed/>
                </p:oleObj>
              </mc:Choice>
              <mc:Fallback>
                <p:oleObj name="Equation" r:id="rId7" imgW="2260600" imgH="812800" progId="Equation.3">
                  <p:embed/>
                  <p:pic>
                    <p:nvPicPr>
                      <p:cNvPr id="60428" name="Object 7">
                        <a:extLst>
                          <a:ext uri="{FF2B5EF4-FFF2-40B4-BE49-F238E27FC236}">
                            <a16:creationId xmlns="" xmlns:a16="http://schemas.microsoft.com/office/drawing/2014/main" id="{1A042C61-0E97-4857-A9ED-19849C491D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0464" y="5084764"/>
                        <a:ext cx="4205287" cy="151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9" name="Object 8">
            <a:extLst>
              <a:ext uri="{FF2B5EF4-FFF2-40B4-BE49-F238E27FC236}">
                <a16:creationId xmlns="" xmlns:a16="http://schemas.microsoft.com/office/drawing/2014/main" id="{289ED514-778E-4395-B083-EF0AF7EB0664}"/>
              </a:ext>
            </a:extLst>
          </p:cNvPr>
          <p:cNvGraphicFramePr>
            <a:graphicFrameLocks noChangeAspect="1"/>
          </p:cNvGraphicFramePr>
          <p:nvPr/>
        </p:nvGraphicFramePr>
        <p:xfrm>
          <a:off x="6061075" y="3860801"/>
          <a:ext cx="3348038" cy="1006475"/>
        </p:xfrm>
        <a:graphic>
          <a:graphicData uri="http://schemas.openxmlformats.org/presentationml/2006/ole">
            <mc:AlternateContent xmlns:mc="http://schemas.openxmlformats.org/markup-compatibility/2006">
              <mc:Choice xmlns:v="urn:schemas-microsoft-com:vml" Requires="v">
                <p:oleObj spid="_x0000_s12367" name="Equation" r:id="rId9" imgW="1943100" imgH="584200" progId="Equation.3">
                  <p:embed/>
                </p:oleObj>
              </mc:Choice>
              <mc:Fallback>
                <p:oleObj name="Equation" r:id="rId9" imgW="1943100" imgH="584200" progId="Equation.3">
                  <p:embed/>
                  <p:pic>
                    <p:nvPicPr>
                      <p:cNvPr id="60429" name="Object 8">
                        <a:extLst>
                          <a:ext uri="{FF2B5EF4-FFF2-40B4-BE49-F238E27FC236}">
                            <a16:creationId xmlns="" xmlns:a16="http://schemas.microsoft.com/office/drawing/2014/main" id="{289ED514-778E-4395-B083-EF0AF7EB06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1075" y="3860801"/>
                        <a:ext cx="334803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 xmlns:a16="http://schemas.microsoft.com/office/drawing/2014/main" id="{71AB07B7-682E-430D-8625-992BFE357C59}"/>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t>Exercise 17.3 – Sol.</a:t>
            </a:r>
            <a:endParaRPr lang="en-US" altLang="en-US"/>
          </a:p>
        </p:txBody>
      </p:sp>
      <p:sp>
        <p:nvSpPr>
          <p:cNvPr id="61443" name="TextBox 2">
            <a:extLst>
              <a:ext uri="{FF2B5EF4-FFF2-40B4-BE49-F238E27FC236}">
                <a16:creationId xmlns="" xmlns:a16="http://schemas.microsoft.com/office/drawing/2014/main" id="{BBA2AEAC-C63D-4086-8481-0214B4D78F67}"/>
              </a:ext>
            </a:extLst>
          </p:cNvPr>
          <p:cNvSpPr txBox="1">
            <a:spLocks noChangeArrowheads="1"/>
          </p:cNvSpPr>
          <p:nvPr/>
        </p:nvSpPr>
        <p:spPr bwMode="auto">
          <a:xfrm>
            <a:off x="2063750" y="1125539"/>
            <a:ext cx="81359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800" dirty="0"/>
              <a:t>(b) The frequency of oscillation is 10</a:t>
            </a:r>
            <a:r>
              <a:rPr lang="en-US" altLang="en-US" sz="1800" baseline="30000" dirty="0"/>
              <a:t>5</a:t>
            </a:r>
            <a:r>
              <a:rPr lang="en-US" altLang="en-US" sz="1800" dirty="0"/>
              <a:t>/16 rad/s or 1 kHz</a:t>
            </a:r>
          </a:p>
          <a:p>
            <a:pPr eaLnBrk="1" hangingPunct="1"/>
            <a:r>
              <a:rPr lang="en-US" altLang="en-US" sz="1800" dirty="0"/>
              <a:t>(c) Refer to Fig., at the positive peak Vo, the voltage at node b will be one diode drop (0.7V) above the voltage Vi which is about 1/3 of Vo.</a:t>
            </a:r>
          </a:p>
          <a:p>
            <a:pPr eaLnBrk="1" hangingPunct="1"/>
            <a:r>
              <a:rPr lang="en-US" altLang="en-US" sz="1800" dirty="0"/>
              <a:t>Thus </a:t>
            </a:r>
            <a:r>
              <a:rPr lang="en-US" altLang="en-US" sz="1800" dirty="0" err="1"/>
              <a:t>Vb</a:t>
            </a:r>
            <a:r>
              <a:rPr lang="en-US" altLang="en-US" sz="1800" dirty="0"/>
              <a:t> = 0.7 + Vo/3.</a:t>
            </a:r>
          </a:p>
          <a:p>
            <a:pPr eaLnBrk="1" hangingPunct="1"/>
            <a:r>
              <a:rPr lang="en-US" altLang="en-US" sz="1800" dirty="0"/>
              <a:t>Now, if we neglect the current through D2 in comparison with the currents through R5 &amp; R6 we find that:</a:t>
            </a:r>
          </a:p>
        </p:txBody>
      </p:sp>
      <p:graphicFrame>
        <p:nvGraphicFramePr>
          <p:cNvPr id="61444" name="Object 2">
            <a:extLst>
              <a:ext uri="{FF2B5EF4-FFF2-40B4-BE49-F238E27FC236}">
                <a16:creationId xmlns="" xmlns:a16="http://schemas.microsoft.com/office/drawing/2014/main" id="{80EE430F-EE5E-4FC0-B451-DF7C70215E97}"/>
              </a:ext>
            </a:extLst>
          </p:cNvPr>
          <p:cNvGraphicFramePr>
            <a:graphicFrameLocks noChangeAspect="1"/>
          </p:cNvGraphicFramePr>
          <p:nvPr/>
        </p:nvGraphicFramePr>
        <p:xfrm>
          <a:off x="4151314" y="2924175"/>
          <a:ext cx="3614737" cy="1873250"/>
        </p:xfrm>
        <a:graphic>
          <a:graphicData uri="http://schemas.openxmlformats.org/presentationml/2006/ole">
            <mc:AlternateContent xmlns:mc="http://schemas.openxmlformats.org/markup-compatibility/2006">
              <mc:Choice xmlns:v="urn:schemas-microsoft-com:vml" Requires="v">
                <p:oleObj spid="_x0000_s13353" name="Equation" r:id="rId3" imgW="2476500" imgH="1282700" progId="Equation.3">
                  <p:embed/>
                </p:oleObj>
              </mc:Choice>
              <mc:Fallback>
                <p:oleObj name="Equation" r:id="rId3" imgW="2476500" imgH="1282700" progId="Equation.3">
                  <p:embed/>
                  <p:pic>
                    <p:nvPicPr>
                      <p:cNvPr id="61444" name="Object 2">
                        <a:extLst>
                          <a:ext uri="{FF2B5EF4-FFF2-40B4-BE49-F238E27FC236}">
                            <a16:creationId xmlns="" xmlns:a16="http://schemas.microsoft.com/office/drawing/2014/main" id="{80EE430F-EE5E-4FC0-B451-DF7C70215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314" y="2924175"/>
                        <a:ext cx="3614737" cy="187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5" name="TextBox 4">
            <a:extLst>
              <a:ext uri="{FF2B5EF4-FFF2-40B4-BE49-F238E27FC236}">
                <a16:creationId xmlns="" xmlns:a16="http://schemas.microsoft.com/office/drawing/2014/main" id="{B2F988F5-D726-4A14-AD8D-64A7879F25F1}"/>
              </a:ext>
            </a:extLst>
          </p:cNvPr>
          <p:cNvSpPr txBox="1">
            <a:spLocks noChangeArrowheads="1"/>
          </p:cNvSpPr>
          <p:nvPr/>
        </p:nvSpPr>
        <p:spPr bwMode="auto">
          <a:xfrm>
            <a:off x="2208214" y="4868864"/>
            <a:ext cx="7991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From symmetry, we see that the negative peak is equal to the positive peak. Thus the output peak-to-peak voltage is 21.36 V</a:t>
            </a:r>
          </a:p>
        </p:txBody>
      </p:sp>
      <p:sp>
        <p:nvSpPr>
          <p:cNvPr id="2" name="TextBox 1"/>
          <p:cNvSpPr txBox="1"/>
          <p:nvPr/>
        </p:nvSpPr>
        <p:spPr>
          <a:xfrm>
            <a:off x="5627077" y="3903784"/>
            <a:ext cx="386861" cy="369332"/>
          </a:xfrm>
          <a:prstGeom prst="rect">
            <a:avLst/>
          </a:prstGeom>
          <a:solidFill>
            <a:schemeClr val="bg1"/>
          </a:solidFill>
        </p:spPr>
        <p:txBody>
          <a:bodyPr wrap="square" rtlCol="0">
            <a:spAutoFit/>
          </a:bodyPr>
          <a:lstStyle/>
          <a:p>
            <a:r>
              <a:rPr lang="en-US" dirty="0" smtClean="0"/>
              <a:t>3</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 xmlns:a16="http://schemas.microsoft.com/office/drawing/2014/main" id="{6CC877A2-FDA8-4112-8E52-85565CFFAAFB}"/>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t>Oscillator</a:t>
            </a:r>
          </a:p>
        </p:txBody>
      </p:sp>
      <p:sp>
        <p:nvSpPr>
          <p:cNvPr id="8195" name="Content Placeholder 2">
            <a:extLst>
              <a:ext uri="{FF2B5EF4-FFF2-40B4-BE49-F238E27FC236}">
                <a16:creationId xmlns="" xmlns:a16="http://schemas.microsoft.com/office/drawing/2014/main" id="{48F51D9C-BD56-4E27-996F-16A439AA933F}"/>
              </a:ext>
            </a:extLst>
          </p:cNvPr>
          <p:cNvSpPr>
            <a:spLocks noGrp="1"/>
          </p:cNvSpPr>
          <p:nvPr>
            <p:ph idx="1"/>
          </p:nvPr>
        </p:nvSpPr>
        <p:spPr bwMode="auto">
          <a:xfrm>
            <a:off x="2424114" y="1557338"/>
            <a:ext cx="7354887"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400"/>
              <a:t>Linear region of the circuit: linear oscillation</a:t>
            </a:r>
          </a:p>
          <a:p>
            <a:pPr eaLnBrk="1" hangingPunct="1"/>
            <a:r>
              <a:rPr lang="en-US" altLang="en-US" sz="2400"/>
              <a:t>Nonlinear region of the circuit: amplitude stabilization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 xmlns:a16="http://schemas.microsoft.com/office/drawing/2014/main" id="{E53EA3D5-468A-458C-9E02-1A3F901E0D7C}"/>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t>Nonlinear Amplitude Control</a:t>
            </a:r>
          </a:p>
        </p:txBody>
      </p:sp>
      <p:pic>
        <p:nvPicPr>
          <p:cNvPr id="9219" name="Picture 2">
            <a:extLst>
              <a:ext uri="{FF2B5EF4-FFF2-40B4-BE49-F238E27FC236}">
                <a16:creationId xmlns="" xmlns:a16="http://schemas.microsoft.com/office/drawing/2014/main" id="{81D38B04-AD5A-4A4A-89ED-A0D3FD8A8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103313"/>
            <a:ext cx="8353425"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BF3E23A3-3459-4F00-9B77-4582D39BF717}"/>
              </a:ext>
            </a:extLst>
          </p:cNvPr>
          <p:cNvSpPr>
            <a:spLocks noGrp="1" noChangeArrowheads="1"/>
          </p:cNvSpPr>
          <p:nvPr>
            <p:ph type="title"/>
          </p:nvPr>
        </p:nvSpPr>
        <p:spPr bwMode="auto">
          <a:xfrm>
            <a:off x="2135188" y="188914"/>
            <a:ext cx="6858000" cy="11191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2800"/>
              <a:t>The implementation of the nonlinear amplitude-stabilization mechanism </a:t>
            </a:r>
          </a:p>
        </p:txBody>
      </p:sp>
      <p:sp>
        <p:nvSpPr>
          <p:cNvPr id="10243" name="Rectangle 3">
            <a:extLst>
              <a:ext uri="{FF2B5EF4-FFF2-40B4-BE49-F238E27FC236}">
                <a16:creationId xmlns="" xmlns:a16="http://schemas.microsoft.com/office/drawing/2014/main" id="{06BB82CA-12C5-46BF-BEDE-636318394F4A}"/>
              </a:ext>
            </a:extLst>
          </p:cNvPr>
          <p:cNvSpPr>
            <a:spLocks noGrp="1" noChangeArrowheads="1"/>
          </p:cNvSpPr>
          <p:nvPr>
            <p:ph type="body" idx="1"/>
          </p:nvPr>
        </p:nvSpPr>
        <p:spPr bwMode="auto">
          <a:xfrm>
            <a:off x="2133600" y="1600200"/>
            <a:ext cx="7772400" cy="4114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2400" dirty="0"/>
              <a:t>The first approach makes use of a limiter circuit </a:t>
            </a:r>
          </a:p>
          <a:p>
            <a:pPr eaLnBrk="1" hangingPunct="1"/>
            <a:r>
              <a:rPr lang="en-US" altLang="zh-CN" sz="2400" dirty="0"/>
              <a:t>The other mechanism for amplitude control utilizes an element whose resistance can be controlled by the amplitude of the output sinusoid.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611D0871-3EAB-43CB-B16C-F8325A3C6365}"/>
              </a:ext>
            </a:extLst>
          </p:cNvPr>
          <p:cNvSpPr>
            <a:spLocks noGrp="1" noChangeArrowheads="1"/>
          </p:cNvSpPr>
          <p:nvPr>
            <p:ph type="title"/>
          </p:nvPr>
        </p:nvSpPr>
        <p:spPr bwMode="auto">
          <a:xfrm>
            <a:off x="1981201" y="274639"/>
            <a:ext cx="7427913" cy="113823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2800"/>
              <a:t>A Popular Limiter Circuit for Amplitude Control </a:t>
            </a:r>
          </a:p>
        </p:txBody>
      </p:sp>
      <p:graphicFrame>
        <p:nvGraphicFramePr>
          <p:cNvPr id="11267" name="Object 5">
            <a:extLst>
              <a:ext uri="{FF2B5EF4-FFF2-40B4-BE49-F238E27FC236}">
                <a16:creationId xmlns="" xmlns:a16="http://schemas.microsoft.com/office/drawing/2014/main" id="{FDB5730E-1DF2-466A-A4FF-735A36234962}"/>
              </a:ext>
            </a:extLst>
          </p:cNvPr>
          <p:cNvGraphicFramePr>
            <a:graphicFrameLocks noGrp="1" noChangeAspect="1"/>
          </p:cNvGraphicFramePr>
          <p:nvPr>
            <p:ph idx="1"/>
          </p:nvPr>
        </p:nvGraphicFramePr>
        <p:xfrm>
          <a:off x="6383338" y="2276475"/>
          <a:ext cx="3548062" cy="2686050"/>
        </p:xfrm>
        <a:graphic>
          <a:graphicData uri="http://schemas.openxmlformats.org/presentationml/2006/ole">
            <mc:AlternateContent xmlns:mc="http://schemas.openxmlformats.org/markup-compatibility/2006">
              <mc:Choice xmlns:v="urn:schemas-microsoft-com:vml" Requires="v">
                <p:oleObj spid="_x0000_s3112" name="Equation" r:id="rId4" imgW="1778000" imgH="1346200" progId="Equation.DSMT4">
                  <p:embed/>
                </p:oleObj>
              </mc:Choice>
              <mc:Fallback>
                <p:oleObj name="Equation" r:id="rId4" imgW="1778000" imgH="1346200" progId="Equation.DSMT4">
                  <p:embed/>
                  <p:pic>
                    <p:nvPicPr>
                      <p:cNvPr id="11267" name="Object 5">
                        <a:extLst>
                          <a:ext uri="{FF2B5EF4-FFF2-40B4-BE49-F238E27FC236}">
                            <a16:creationId xmlns="" xmlns:a16="http://schemas.microsoft.com/office/drawing/2014/main" id="{FDB5730E-1DF2-466A-A4FF-735A36234962}"/>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3338" y="2276475"/>
                        <a:ext cx="3548062"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Text Box 8">
            <a:extLst>
              <a:ext uri="{FF2B5EF4-FFF2-40B4-BE49-F238E27FC236}">
                <a16:creationId xmlns="" xmlns:a16="http://schemas.microsoft.com/office/drawing/2014/main" id="{8A178467-21F3-4AD3-9154-6B4484DA7B71}"/>
              </a:ext>
            </a:extLst>
          </p:cNvPr>
          <p:cNvSpPr txBox="1">
            <a:spLocks noChangeArrowheads="1"/>
          </p:cNvSpPr>
          <p:nvPr/>
        </p:nvSpPr>
        <p:spPr bwMode="auto">
          <a:xfrm>
            <a:off x="6364288" y="1839914"/>
            <a:ext cx="293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a:t>When v</a:t>
            </a:r>
            <a:r>
              <a:rPr lang="en-US" altLang="zh-CN" baseline="-25000"/>
              <a:t>i</a:t>
            </a:r>
            <a:r>
              <a:rPr lang="en-US" altLang="zh-CN"/>
              <a:t> is close to zero:</a:t>
            </a:r>
          </a:p>
        </p:txBody>
      </p:sp>
      <p:sp>
        <p:nvSpPr>
          <p:cNvPr id="11269" name="Rectangle 5">
            <a:extLst>
              <a:ext uri="{FF2B5EF4-FFF2-40B4-BE49-F238E27FC236}">
                <a16:creationId xmlns="" xmlns:a16="http://schemas.microsoft.com/office/drawing/2014/main" id="{D799B5FF-8010-460B-8561-D73CD7615A83}"/>
              </a:ext>
            </a:extLst>
          </p:cNvPr>
          <p:cNvSpPr>
            <a:spLocks noChangeArrowheads="1"/>
          </p:cNvSpPr>
          <p:nvPr/>
        </p:nvSpPr>
        <p:spPr bwMode="auto">
          <a:xfrm>
            <a:off x="6096001" y="1268413"/>
            <a:ext cx="3770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b="1"/>
              <a:t>Linear portion: (linear region)</a:t>
            </a:r>
            <a:endParaRPr lang="en-US" altLang="en-US"/>
          </a:p>
        </p:txBody>
      </p:sp>
      <p:sp>
        <p:nvSpPr>
          <p:cNvPr id="11270" name="Rectangle 6">
            <a:extLst>
              <a:ext uri="{FF2B5EF4-FFF2-40B4-BE49-F238E27FC236}">
                <a16:creationId xmlns="" xmlns:a16="http://schemas.microsoft.com/office/drawing/2014/main" id="{C1A0AAAA-7B02-4819-A437-A2DFE4208000}"/>
              </a:ext>
            </a:extLst>
          </p:cNvPr>
          <p:cNvSpPr>
            <a:spLocks noChangeArrowheads="1"/>
          </p:cNvSpPr>
          <p:nvPr/>
        </p:nvSpPr>
        <p:spPr bwMode="auto">
          <a:xfrm>
            <a:off x="1674813" y="5589589"/>
            <a:ext cx="457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1600">
                <a:solidFill>
                  <a:srgbClr val="0000FF"/>
                </a:solidFill>
              </a:rPr>
              <a:t>Figure 17.3 (a) A popular limiter circuit.</a:t>
            </a:r>
          </a:p>
        </p:txBody>
      </p:sp>
      <p:pic>
        <p:nvPicPr>
          <p:cNvPr id="11271" name="Picture 9">
            <a:extLst>
              <a:ext uri="{FF2B5EF4-FFF2-40B4-BE49-F238E27FC236}">
                <a16:creationId xmlns="" xmlns:a16="http://schemas.microsoft.com/office/drawing/2014/main" id="{91A21B9A-E235-46ED-9407-E8B7E310D4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825" y="1389064"/>
            <a:ext cx="350520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2495</Words>
  <Application>Microsoft Office PowerPoint</Application>
  <PresentationFormat>Custom</PresentationFormat>
  <Paragraphs>248</Paragraphs>
  <Slides>56</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59" baseType="lpstr">
      <vt:lpstr>Office Theme</vt:lpstr>
      <vt:lpstr>公式</vt:lpstr>
      <vt:lpstr>Equation</vt:lpstr>
      <vt:lpstr>PowerPoint Presentation</vt:lpstr>
      <vt:lpstr>PowerPoint Presentation</vt:lpstr>
      <vt:lpstr>Introduction</vt:lpstr>
      <vt:lpstr>The basic structure of sinusoidal oscillators</vt:lpstr>
      <vt:lpstr>The basic structure of sinusoidal oscillators</vt:lpstr>
      <vt:lpstr>Oscillator</vt:lpstr>
      <vt:lpstr>Nonlinear Amplitude Control</vt:lpstr>
      <vt:lpstr>The implementation of the nonlinear amplitude-stabilization mechanism </vt:lpstr>
      <vt:lpstr>A Popular Limiter Circuit for Amplitude Control </vt:lpstr>
      <vt:lpstr>A Popular Limiter Circuit for Amplitude Control </vt:lpstr>
      <vt:lpstr>A Popular Limiter Circuit for Amplitude Control </vt:lpstr>
      <vt:lpstr>Oscillator Circuits </vt:lpstr>
      <vt:lpstr>The Wien-Bridge Oscillator</vt:lpstr>
      <vt:lpstr>PowerPoint Presentation</vt:lpstr>
      <vt:lpstr>The Wien-Bridge Oscillator</vt:lpstr>
      <vt:lpstr>PowerPoint Presentation</vt:lpstr>
      <vt:lpstr>The Phase-Shift Oscillator</vt:lpstr>
      <vt:lpstr>The Phase-Shift Oscillator</vt:lpstr>
      <vt:lpstr>PowerPoint Presentation</vt:lpstr>
      <vt:lpstr>PowerPoint Presentation</vt:lpstr>
      <vt:lpstr>PowerPoint Presentation</vt:lpstr>
      <vt:lpstr>Quadrature Oscillator</vt:lpstr>
      <vt:lpstr>Quadrature Oscillator</vt:lpstr>
      <vt:lpstr>Active-Filter Tuned Oscillator</vt:lpstr>
      <vt:lpstr>Active-Filter Tuned Oscillator</vt:lpstr>
      <vt:lpstr>LC AND CRYSTAL OSCILLATORS</vt:lpstr>
      <vt:lpstr>The LC-Tuned oscillator</vt:lpstr>
      <vt:lpstr>The LC-Tuned oscillator</vt:lpstr>
      <vt:lpstr>The LC-Tuned oscillator</vt:lpstr>
      <vt:lpstr>PowerPoint Presentation</vt:lpstr>
      <vt:lpstr>The LC-Tuned oscillator</vt:lpstr>
      <vt:lpstr>The LC-Tuned oscillator</vt:lpstr>
      <vt:lpstr>PowerPoint Presentation</vt:lpstr>
      <vt:lpstr>PowerPoint Presentation</vt:lpstr>
      <vt:lpstr>LC-tuned oscillators –Crystal Oscillators</vt:lpstr>
      <vt:lpstr>PowerPoint Presentation</vt:lpstr>
      <vt:lpstr>LC-tuned oscillators –Crystal Oscillators</vt:lpstr>
      <vt:lpstr>An Application of Crystal Oscillator</vt:lpstr>
      <vt:lpstr>Bistable Multivibrators </vt:lpstr>
      <vt:lpstr>Bistable Circuit -- three basic factors</vt:lpstr>
      <vt:lpstr>Bistable Circuit</vt:lpstr>
      <vt:lpstr>Bistable Circuit</vt:lpstr>
      <vt:lpstr>A Bistable Circuit with Noninverting Transfer Characteristics</vt:lpstr>
      <vt:lpstr>Application of Bistable Circuit as a Comparator</vt:lpstr>
      <vt:lpstr>Application of Bistable Circuit as a Comparator</vt:lpstr>
      <vt:lpstr>Application of Bistable Circuit as a Comparator</vt:lpstr>
      <vt:lpstr>Bistable Circuit with More Precise Output Level </vt:lpstr>
      <vt:lpstr>Generation of Square Waveforms</vt:lpstr>
      <vt:lpstr>Generation of Square Waveforms</vt:lpstr>
      <vt:lpstr>PowerPoint Presentation</vt:lpstr>
      <vt:lpstr>Generation of Triangle Waveforms</vt:lpstr>
      <vt:lpstr>Exercise 17.2</vt:lpstr>
      <vt:lpstr>Exercise 17.2 – Sol.</vt:lpstr>
      <vt:lpstr>Exercise 17.3</vt:lpstr>
      <vt:lpstr>Exercise 17.3 – Sol.</vt:lpstr>
      <vt:lpstr>Exercise 17.3 – Sol.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Van Su</dc:creator>
  <cp:lastModifiedBy>LV</cp:lastModifiedBy>
  <cp:revision>25</cp:revision>
  <dcterms:created xsi:type="dcterms:W3CDTF">2020-06-07T08:00:50Z</dcterms:created>
  <dcterms:modified xsi:type="dcterms:W3CDTF">2020-06-12T02:54:19Z</dcterms:modified>
</cp:coreProperties>
</file>