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Arial Black" panose="020B0A04020102020204" pitchFamily="34" charset="0"/>
      <p:regular r:id="rId28"/>
      <p:bold r:id="rId29"/>
    </p:embeddedFont>
    <p:embeddedFont>
      <p:font typeface="Calibri" panose="020F0502020204030204" pitchFamily="34" charset="0"/>
      <p:regular r:id="rId30"/>
      <p:bold r:id="rId31"/>
      <p:italic r:id="rId32"/>
      <p:boldItalic r:id="rId33"/>
    </p:embeddedFont>
    <p:embeddedFont>
      <p:font typeface="Noto Sans" panose="020B0502040504020204" pitchFamily="3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oqw5bfhzxScHCjmKhm33LGF4O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7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360"/>
              </a:spcBef>
              <a:spcAft>
                <a:spcPts val="0"/>
              </a:spcAft>
              <a:buSzPts val="1400"/>
              <a:buNone/>
            </a:pPr>
            <a:endParaRPr/>
          </a:p>
        </p:txBody>
      </p:sp>
      <p:sp>
        <p:nvSpPr>
          <p:cNvPr id="113" name="Google Shape;113;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
        <p:nvSpPr>
          <p:cNvPr id="184" name="Google Shape;18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5" name="Google Shape;18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
        <p:nvSpPr>
          <p:cNvPr id="192" name="Google Shape;19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
        <p:nvSpPr>
          <p:cNvPr id="200" name="Google Shape;20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1" name="Google Shape;20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13</a:t>
            </a:fld>
            <a:endParaRPr sz="1200">
              <a:solidFill>
                <a:schemeClr val="dk1"/>
              </a:solidFill>
              <a:latin typeface="Arial"/>
              <a:ea typeface="Arial"/>
              <a:cs typeface="Arial"/>
              <a:sym typeface="Arial"/>
            </a:endParaRPr>
          </a:p>
        </p:txBody>
      </p:sp>
      <p:sp>
        <p:nvSpPr>
          <p:cNvPr id="208" name="Google Shape;20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9" name="Google Shape;2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
        <p:nvSpPr>
          <p:cNvPr id="216" name="Google Shape;21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7" name="Google Shape;21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4" name="Google Shape;22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1" name="Google Shape;2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7" name="Google Shape;2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3" name="Google Shape;25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58" name="Google Shape;25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0" name="Google Shape;12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4" name="Google Shape;26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0" name="Google Shape;2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6" name="Google Shape;27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3" name="Google Shape;283;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9" name="Google Shape;2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5" name="Google Shape;29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6" name="Google Shape;12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1" name="Google Shape;16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2" name="Google Shape;17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8" name="Google Shape;17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5"/>
        <p:cNvGrpSpPr/>
        <p:nvPr/>
      </p:nvGrpSpPr>
      <p:grpSpPr>
        <a:xfrm>
          <a:off x="0" y="0"/>
          <a:ext cx="0" cy="0"/>
          <a:chOff x="0" y="0"/>
          <a:chExt cx="0" cy="0"/>
        </a:xfrm>
      </p:grpSpPr>
      <p:sp>
        <p:nvSpPr>
          <p:cNvPr id="26" name="Google Shape;26;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4"/>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3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7"/>
          <p:cNvSpPr txBox="1">
            <a:spLocks noGrp="1"/>
          </p:cNvSpPr>
          <p:nvPr>
            <p:ph type="body" idx="1"/>
          </p:nvPr>
        </p:nvSpPr>
        <p:spPr>
          <a:xfrm rot="5400000">
            <a:off x="2628900" y="-190500"/>
            <a:ext cx="3886200" cy="82296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1" name="Google Shape;101;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3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38"/>
          <p:cNvSpPr txBox="1">
            <a:spLocks noGrp="1"/>
          </p:cNvSpPr>
          <p:nvPr>
            <p:ph type="title"/>
          </p:nvPr>
        </p:nvSpPr>
        <p:spPr>
          <a:xfrm rot="5400000">
            <a:off x="4953000" y="2133600"/>
            <a:ext cx="54102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8"/>
          <p:cNvSpPr txBox="1">
            <a:spLocks noGrp="1"/>
          </p:cNvSpPr>
          <p:nvPr>
            <p:ph type="body" idx="1"/>
          </p:nvPr>
        </p:nvSpPr>
        <p:spPr>
          <a:xfrm rot="5400000">
            <a:off x="762000" y="152400"/>
            <a:ext cx="5410200" cy="60198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7" name="Google Shape;107;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3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109" name="Google Shape;109;p3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grpSp>
        <p:nvGrpSpPr>
          <p:cNvPr id="30" name="Google Shape;30;p30"/>
          <p:cNvGrpSpPr/>
          <p:nvPr/>
        </p:nvGrpSpPr>
        <p:grpSpPr>
          <a:xfrm>
            <a:off x="0" y="0"/>
            <a:ext cx="9144000" cy="6858000"/>
            <a:chOff x="0" y="0"/>
            <a:chExt cx="5760" cy="4320"/>
          </a:xfrm>
        </p:grpSpPr>
        <p:sp>
          <p:nvSpPr>
            <p:cNvPr id="31" name="Google Shape;31;p30"/>
            <p:cNvSpPr/>
            <p:nvPr/>
          </p:nvSpPr>
          <p:spPr>
            <a:xfrm>
              <a:off x="0" y="0"/>
              <a:ext cx="2208" cy="432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2" name="Google Shape;32;p30"/>
            <p:cNvSpPr/>
            <p:nvPr/>
          </p:nvSpPr>
          <p:spPr>
            <a:xfrm>
              <a:off x="1081" y="1065"/>
              <a:ext cx="4679" cy="1596"/>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nvGrpSpPr>
            <p:cNvPr id="33" name="Google Shape;33;p30"/>
            <p:cNvGrpSpPr/>
            <p:nvPr/>
          </p:nvGrpSpPr>
          <p:grpSpPr>
            <a:xfrm>
              <a:off x="0" y="672"/>
              <a:ext cx="1806" cy="1989"/>
              <a:chOff x="0" y="672"/>
              <a:chExt cx="1806" cy="1989"/>
            </a:xfrm>
          </p:grpSpPr>
          <p:sp>
            <p:nvSpPr>
              <p:cNvPr id="34" name="Google Shape;34;p30"/>
              <p:cNvSpPr/>
              <p:nvPr/>
            </p:nvSpPr>
            <p:spPr>
              <a:xfrm>
                <a:off x="361" y="2257"/>
                <a:ext cx="363" cy="40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5" name="Google Shape;35;p30"/>
              <p:cNvSpPr/>
              <p:nvPr/>
            </p:nvSpPr>
            <p:spPr>
              <a:xfrm>
                <a:off x="1081" y="1065"/>
                <a:ext cx="362" cy="405"/>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6" name="Google Shape;36;p30"/>
              <p:cNvSpPr/>
              <p:nvPr/>
            </p:nvSpPr>
            <p:spPr>
              <a:xfrm>
                <a:off x="1437" y="672"/>
                <a:ext cx="369" cy="400"/>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7" name="Google Shape;37;p30"/>
              <p:cNvSpPr/>
              <p:nvPr/>
            </p:nvSpPr>
            <p:spPr>
              <a:xfrm>
                <a:off x="719" y="2257"/>
                <a:ext cx="368" cy="40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8" name="Google Shape;38;p30"/>
              <p:cNvSpPr/>
              <p:nvPr/>
            </p:nvSpPr>
            <p:spPr>
              <a:xfrm>
                <a:off x="1437" y="1065"/>
                <a:ext cx="369" cy="405"/>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39" name="Google Shape;39;p30"/>
              <p:cNvSpPr/>
              <p:nvPr/>
            </p:nvSpPr>
            <p:spPr>
              <a:xfrm>
                <a:off x="719" y="1464"/>
                <a:ext cx="368" cy="39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0" name="Google Shape;40;p30"/>
              <p:cNvSpPr/>
              <p:nvPr/>
            </p:nvSpPr>
            <p:spPr>
              <a:xfrm>
                <a:off x="0" y="1464"/>
                <a:ext cx="367" cy="39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1" name="Google Shape;41;p30"/>
              <p:cNvSpPr/>
              <p:nvPr/>
            </p:nvSpPr>
            <p:spPr>
              <a:xfrm>
                <a:off x="1081" y="1464"/>
                <a:ext cx="362" cy="39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2" name="Google Shape;42;p30"/>
              <p:cNvSpPr/>
              <p:nvPr/>
            </p:nvSpPr>
            <p:spPr>
              <a:xfrm>
                <a:off x="361" y="1857"/>
                <a:ext cx="363" cy="406"/>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43" name="Google Shape;43;p30"/>
              <p:cNvSpPr/>
              <p:nvPr/>
            </p:nvSpPr>
            <p:spPr>
              <a:xfrm>
                <a:off x="719" y="1857"/>
                <a:ext cx="368" cy="40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grpSp>
      </p:grpSp>
      <p:sp>
        <p:nvSpPr>
          <p:cNvPr id="44" name="Google Shape;44;p30"/>
          <p:cNvSpPr txBox="1">
            <a:spLocks noGrp="1"/>
          </p:cNvSpPr>
          <p:nvPr>
            <p:ph type="ctrTitle"/>
          </p:nvPr>
        </p:nvSpPr>
        <p:spPr>
          <a:xfrm>
            <a:off x="2971800" y="1828800"/>
            <a:ext cx="6019800" cy="2209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0"/>
          <p:cNvSpPr txBox="1">
            <a:spLocks noGrp="1"/>
          </p:cNvSpPr>
          <p:nvPr>
            <p:ph type="subTitle" idx="1"/>
          </p:nvPr>
        </p:nvSpPr>
        <p:spPr>
          <a:xfrm>
            <a:off x="2971800" y="4267200"/>
            <a:ext cx="6019800" cy="1752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680"/>
              </a:spcBef>
              <a:spcAft>
                <a:spcPts val="0"/>
              </a:spcAft>
              <a:buSzPts val="2550"/>
              <a:buFont typeface="Noto San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46" name="Google Shape;46;p30"/>
          <p:cNvSpPr txBox="1">
            <a:spLocks noGrp="1"/>
          </p:cNvSpPr>
          <p:nvPr>
            <p:ph type="dt" idx="10"/>
          </p:nvPr>
        </p:nvSpPr>
        <p:spPr>
          <a:xfrm>
            <a:off x="457200" y="6248400"/>
            <a:ext cx="2133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2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2 Content over Text" type="twoObjOverTx">
  <p:cSld name="TWO_OBJECTS_OVER_TEXT">
    <p:spTree>
      <p:nvGrpSpPr>
        <p:cNvPr id="1" name="Shape 55"/>
        <p:cNvGrpSpPr/>
        <p:nvPr/>
      </p:nvGrpSpPr>
      <p:grpSpPr>
        <a:xfrm>
          <a:off x="0" y="0"/>
          <a:ext cx="0" cy="0"/>
          <a:chOff x="0" y="0"/>
          <a:chExt cx="0" cy="0"/>
        </a:xfrm>
      </p:grpSpPr>
      <p:sp>
        <p:nvSpPr>
          <p:cNvPr id="56" name="Google Shape;56;p29"/>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body" idx="1"/>
          </p:nvPr>
        </p:nvSpPr>
        <p:spPr>
          <a:xfrm>
            <a:off x="685800" y="1981200"/>
            <a:ext cx="3810000" cy="1981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29"/>
          <p:cNvSpPr txBox="1">
            <a:spLocks noGrp="1"/>
          </p:cNvSpPr>
          <p:nvPr>
            <p:ph type="body" idx="2"/>
          </p:nvPr>
        </p:nvSpPr>
        <p:spPr>
          <a:xfrm>
            <a:off x="4648200" y="1981200"/>
            <a:ext cx="3810000" cy="1981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29"/>
          <p:cNvSpPr txBox="1">
            <a:spLocks noGrp="1"/>
          </p:cNvSpPr>
          <p:nvPr>
            <p:ph type="body" idx="3"/>
          </p:nvPr>
        </p:nvSpPr>
        <p:spPr>
          <a:xfrm>
            <a:off x="685800" y="4114800"/>
            <a:ext cx="7772400" cy="1981200"/>
          </a:xfrm>
          <a:prstGeom prst="rect">
            <a:avLst/>
          </a:prstGeom>
          <a:noFill/>
          <a:ln>
            <a:noFill/>
          </a:ln>
        </p:spPr>
        <p:txBody>
          <a:bodyPr spcFirstLastPara="1" wrap="square" lIns="91425" tIns="45700" rIns="91425" bIns="45700" anchor="t" anchorCtr="0">
            <a:noAutofit/>
          </a:bodyPr>
          <a:lstStyle>
            <a:lvl1pPr marL="457200" lvl="0" indent="-314325" algn="l">
              <a:lnSpc>
                <a:spcPct val="100000"/>
              </a:lnSpc>
              <a:spcBef>
                <a:spcPts val="360"/>
              </a:spcBef>
              <a:spcAft>
                <a:spcPts val="0"/>
              </a:spcAft>
              <a:buSzPts val="1350"/>
              <a:buChar char="■"/>
              <a:defRPr/>
            </a:lvl1pPr>
            <a:lvl2pPr marL="914400" lvl="1" indent="-320040" algn="l">
              <a:lnSpc>
                <a:spcPct val="100000"/>
              </a:lnSpc>
              <a:spcBef>
                <a:spcPts val="360"/>
              </a:spcBef>
              <a:spcAft>
                <a:spcPts val="0"/>
              </a:spcAft>
              <a:buSzPts val="1440"/>
              <a:buChar char="◻"/>
              <a:defRPr/>
            </a:lvl2pPr>
            <a:lvl3pPr marL="1371600" lvl="2" indent="-302894" algn="l">
              <a:lnSpc>
                <a:spcPct val="100000"/>
              </a:lnSpc>
              <a:spcBef>
                <a:spcPts val="360"/>
              </a:spcBef>
              <a:spcAft>
                <a:spcPts val="0"/>
              </a:spcAft>
              <a:buSzPts val="1170"/>
              <a:buChar char="■"/>
              <a:defRPr/>
            </a:lvl3pPr>
            <a:lvl4pPr marL="1828800" lvl="3" indent="-308610" algn="l">
              <a:lnSpc>
                <a:spcPct val="100000"/>
              </a:lnSpc>
              <a:spcBef>
                <a:spcPts val="360"/>
              </a:spcBef>
              <a:spcAft>
                <a:spcPts val="0"/>
              </a:spcAft>
              <a:buSzPts val="126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29"/>
          <p:cNvSpPr txBox="1">
            <a:spLocks noGrp="1"/>
          </p:cNvSpPr>
          <p:nvPr>
            <p:ph type="dt" idx="10"/>
          </p:nvPr>
        </p:nvSpPr>
        <p:spPr>
          <a:xfrm>
            <a:off x="228600" y="6477000"/>
            <a:ext cx="1905000" cy="609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ftr" idx="11"/>
          </p:nvPr>
        </p:nvSpPr>
        <p:spPr>
          <a:xfrm>
            <a:off x="5181600" y="6477000"/>
            <a:ext cx="3962400"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1"/>
              </a:buClr>
              <a:buSzPts val="1200"/>
              <a:buFont typeface="Arial"/>
              <a:buNone/>
              <a:defRPr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2"/>
        <p:cNvGrpSpPr/>
        <p:nvPr/>
      </p:nvGrpSpPr>
      <p:grpSpPr>
        <a:xfrm>
          <a:off x="0" y="0"/>
          <a:ext cx="0" cy="0"/>
          <a:chOff x="0" y="0"/>
          <a:chExt cx="0" cy="0"/>
        </a:xfrm>
      </p:grpSpPr>
      <p:sp>
        <p:nvSpPr>
          <p:cNvPr id="63" name="Google Shape;63;p3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1500"/>
              <a:buNone/>
              <a:defRPr sz="2000"/>
            </a:lvl1pPr>
            <a:lvl2pPr marL="914400" lvl="1" indent="-228600" algn="l">
              <a:lnSpc>
                <a:spcPct val="100000"/>
              </a:lnSpc>
              <a:spcBef>
                <a:spcPts val="360"/>
              </a:spcBef>
              <a:spcAft>
                <a:spcPts val="0"/>
              </a:spcAft>
              <a:buSzPts val="1440"/>
              <a:buNone/>
              <a:defRPr sz="1800"/>
            </a:lvl2pPr>
            <a:lvl3pPr marL="1371600" lvl="2" indent="-228600" algn="l">
              <a:lnSpc>
                <a:spcPct val="100000"/>
              </a:lnSpc>
              <a:spcBef>
                <a:spcPts val="320"/>
              </a:spcBef>
              <a:spcAft>
                <a:spcPts val="0"/>
              </a:spcAft>
              <a:buSzPts val="1040"/>
              <a:buNone/>
              <a:defRPr sz="1600"/>
            </a:lvl3pPr>
            <a:lvl4pPr marL="1828800" lvl="3" indent="-228600" algn="l">
              <a:lnSpc>
                <a:spcPct val="100000"/>
              </a:lnSpc>
              <a:spcBef>
                <a:spcPts val="280"/>
              </a:spcBef>
              <a:spcAft>
                <a:spcPts val="0"/>
              </a:spcAft>
              <a:buSzPts val="980"/>
              <a:buNone/>
              <a:defRPr sz="1400"/>
            </a:lvl4pPr>
            <a:lvl5pPr marL="2286000" lvl="4" indent="-228600" algn="l">
              <a:lnSpc>
                <a:spcPct val="100000"/>
              </a:lnSpc>
              <a:spcBef>
                <a:spcPts val="280"/>
              </a:spcBef>
              <a:spcAft>
                <a:spcPts val="0"/>
              </a:spcAft>
              <a:buSzPts val="1400"/>
              <a:buNone/>
              <a:defRPr sz="1400"/>
            </a:lvl5pPr>
            <a:lvl6pPr marL="2743200" lvl="5" indent="-228600" algn="l">
              <a:lnSpc>
                <a:spcPct val="100000"/>
              </a:lnSpc>
              <a:spcBef>
                <a:spcPts val="280"/>
              </a:spcBef>
              <a:spcAft>
                <a:spcPts val="0"/>
              </a:spcAft>
              <a:buSzPts val="1400"/>
              <a:buNone/>
              <a:defRPr sz="1400"/>
            </a:lvl6pPr>
            <a:lvl7pPr marL="3200400" lvl="6" indent="-228600" algn="l">
              <a:lnSpc>
                <a:spcPct val="100000"/>
              </a:lnSpc>
              <a:spcBef>
                <a:spcPts val="280"/>
              </a:spcBef>
              <a:spcAft>
                <a:spcPts val="0"/>
              </a:spcAft>
              <a:buSzPts val="1400"/>
              <a:buNone/>
              <a:defRPr sz="1400"/>
            </a:lvl7pPr>
            <a:lvl8pPr marL="3657600" lvl="7" indent="-228600" algn="l">
              <a:lnSpc>
                <a:spcPct val="100000"/>
              </a:lnSpc>
              <a:spcBef>
                <a:spcPts val="280"/>
              </a:spcBef>
              <a:spcAft>
                <a:spcPts val="0"/>
              </a:spcAft>
              <a:buSzPts val="1400"/>
              <a:buNone/>
              <a:defRPr sz="1400"/>
            </a:lvl8pPr>
            <a:lvl9pPr marL="4114800" lvl="8" indent="-228600" algn="l">
              <a:lnSpc>
                <a:spcPct val="100000"/>
              </a:lnSpc>
              <a:spcBef>
                <a:spcPts val="280"/>
              </a:spcBef>
              <a:spcAft>
                <a:spcPts val="0"/>
              </a:spcAft>
              <a:buSzPts val="1400"/>
              <a:buNone/>
              <a:defRPr sz="1400"/>
            </a:lvl9pPr>
          </a:lstStyle>
          <a:p>
            <a:endParaRPr/>
          </a:p>
        </p:txBody>
      </p:sp>
      <p:sp>
        <p:nvSpPr>
          <p:cNvPr id="65" name="Google Shape;65;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3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a:off x="457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71" name="Google Shape;71;p32"/>
          <p:cNvSpPr txBox="1">
            <a:spLocks noGrp="1"/>
          </p:cNvSpPr>
          <p:nvPr>
            <p:ph type="body" idx="2"/>
          </p:nvPr>
        </p:nvSpPr>
        <p:spPr>
          <a:xfrm>
            <a:off x="4648200" y="1981200"/>
            <a:ext cx="4038600" cy="3886200"/>
          </a:xfrm>
          <a:prstGeom prst="rect">
            <a:avLst/>
          </a:prstGeom>
          <a:noFill/>
          <a:ln>
            <a:noFill/>
          </a:ln>
        </p:spPr>
        <p:txBody>
          <a:bodyPr spcFirstLastPara="1" wrap="square" lIns="91425" tIns="45700" rIns="91425" bIns="45700" anchor="t" anchorCtr="0">
            <a:noAutofit/>
          </a:bodyPr>
          <a:lstStyle>
            <a:lvl1pPr marL="457200" lvl="0" indent="-361950" algn="l">
              <a:lnSpc>
                <a:spcPct val="100000"/>
              </a:lnSpc>
              <a:spcBef>
                <a:spcPts val="560"/>
              </a:spcBef>
              <a:spcAft>
                <a:spcPts val="0"/>
              </a:spcAft>
              <a:buSzPts val="2100"/>
              <a:buChar char="■"/>
              <a:defRPr sz="2800"/>
            </a:lvl1pPr>
            <a:lvl2pPr marL="914400" lvl="1" indent="-350519" algn="l">
              <a:lnSpc>
                <a:spcPct val="100000"/>
              </a:lnSpc>
              <a:spcBef>
                <a:spcPts val="480"/>
              </a:spcBef>
              <a:spcAft>
                <a:spcPts val="0"/>
              </a:spcAft>
              <a:buSzPts val="1920"/>
              <a:buChar char="◻"/>
              <a:defRPr sz="2400"/>
            </a:lvl2pPr>
            <a:lvl3pPr marL="1371600" lvl="2" indent="-311150" algn="l">
              <a:lnSpc>
                <a:spcPct val="100000"/>
              </a:lnSpc>
              <a:spcBef>
                <a:spcPts val="400"/>
              </a:spcBef>
              <a:spcAft>
                <a:spcPts val="0"/>
              </a:spcAft>
              <a:buSzPts val="1300"/>
              <a:buChar char="■"/>
              <a:defRPr sz="2000"/>
            </a:lvl3pPr>
            <a:lvl4pPr marL="1828800" lvl="3" indent="-308610" algn="l">
              <a:lnSpc>
                <a:spcPct val="100000"/>
              </a:lnSpc>
              <a:spcBef>
                <a:spcPts val="360"/>
              </a:spcBef>
              <a:spcAft>
                <a:spcPts val="0"/>
              </a:spcAft>
              <a:buSzPts val="126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72" name="Google Shape;72;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3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75"/>
        <p:cNvGrpSpPr/>
        <p:nvPr/>
      </p:nvGrpSpPr>
      <p:grpSpPr>
        <a:xfrm>
          <a:off x="0" y="0"/>
          <a:ext cx="0" cy="0"/>
          <a:chOff x="0" y="0"/>
          <a:chExt cx="0" cy="0"/>
        </a:xfrm>
      </p:grpSpPr>
      <p:sp>
        <p:nvSpPr>
          <p:cNvPr id="76" name="Google Shape;76;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78" name="Google Shape;78;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79" name="Google Shape;79;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1800"/>
              <a:buNone/>
              <a:defRPr sz="2400" b="1"/>
            </a:lvl1pPr>
            <a:lvl2pPr marL="914400" lvl="1" indent="-228600" algn="l">
              <a:lnSpc>
                <a:spcPct val="100000"/>
              </a:lnSpc>
              <a:spcBef>
                <a:spcPts val="400"/>
              </a:spcBef>
              <a:spcAft>
                <a:spcPts val="0"/>
              </a:spcAft>
              <a:buSzPts val="1600"/>
              <a:buNone/>
              <a:defRPr sz="2000" b="1"/>
            </a:lvl2pPr>
            <a:lvl3pPr marL="1371600" lvl="2" indent="-228600" algn="l">
              <a:lnSpc>
                <a:spcPct val="100000"/>
              </a:lnSpc>
              <a:spcBef>
                <a:spcPts val="360"/>
              </a:spcBef>
              <a:spcAft>
                <a:spcPts val="0"/>
              </a:spcAft>
              <a:buSzPts val="1170"/>
              <a:buNone/>
              <a:defRPr sz="1800" b="1"/>
            </a:lvl3pPr>
            <a:lvl4pPr marL="1828800" lvl="3" indent="-228600" algn="l">
              <a:lnSpc>
                <a:spcPct val="100000"/>
              </a:lnSpc>
              <a:spcBef>
                <a:spcPts val="320"/>
              </a:spcBef>
              <a:spcAft>
                <a:spcPts val="0"/>
              </a:spcAft>
              <a:buSzPts val="112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80" name="Google Shape;80;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480"/>
              </a:spcBef>
              <a:spcAft>
                <a:spcPts val="0"/>
              </a:spcAft>
              <a:buSzPts val="1800"/>
              <a:buChar char="■"/>
              <a:defRPr sz="2400"/>
            </a:lvl1pPr>
            <a:lvl2pPr marL="914400" lvl="1" indent="-330200" algn="l">
              <a:lnSpc>
                <a:spcPct val="100000"/>
              </a:lnSpc>
              <a:spcBef>
                <a:spcPts val="400"/>
              </a:spcBef>
              <a:spcAft>
                <a:spcPts val="0"/>
              </a:spcAft>
              <a:buSzPts val="1600"/>
              <a:buChar char="◻"/>
              <a:defRPr sz="2000"/>
            </a:lvl2pPr>
            <a:lvl3pPr marL="1371600" lvl="2" indent="-302894" algn="l">
              <a:lnSpc>
                <a:spcPct val="100000"/>
              </a:lnSpc>
              <a:spcBef>
                <a:spcPts val="360"/>
              </a:spcBef>
              <a:spcAft>
                <a:spcPts val="0"/>
              </a:spcAft>
              <a:buSzPts val="1170"/>
              <a:buChar char="■"/>
              <a:defRPr sz="1800"/>
            </a:lvl3pPr>
            <a:lvl4pPr marL="1828800" lvl="3" indent="-299719" algn="l">
              <a:lnSpc>
                <a:spcPct val="100000"/>
              </a:lnSpc>
              <a:spcBef>
                <a:spcPts val="320"/>
              </a:spcBef>
              <a:spcAft>
                <a:spcPts val="0"/>
              </a:spcAft>
              <a:buSzPts val="112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81" name="Google Shape;81;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3"/>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3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4"/>
        <p:cNvGrpSpPr/>
        <p:nvPr/>
      </p:nvGrpSpPr>
      <p:grpSpPr>
        <a:xfrm>
          <a:off x="0" y="0"/>
          <a:ext cx="0" cy="0"/>
          <a:chOff x="0" y="0"/>
          <a:chExt cx="0" cy="0"/>
        </a:xfrm>
      </p:grpSpPr>
      <p:sp>
        <p:nvSpPr>
          <p:cNvPr id="85" name="Google Shape;85;p3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640"/>
              </a:spcBef>
              <a:spcAft>
                <a:spcPts val="0"/>
              </a:spcAft>
              <a:buSzPts val="2400"/>
              <a:buChar char="■"/>
              <a:defRPr sz="3200"/>
            </a:lvl1pPr>
            <a:lvl2pPr marL="914400" lvl="1" indent="-370840" algn="l">
              <a:lnSpc>
                <a:spcPct val="100000"/>
              </a:lnSpc>
              <a:spcBef>
                <a:spcPts val="560"/>
              </a:spcBef>
              <a:spcAft>
                <a:spcPts val="0"/>
              </a:spcAft>
              <a:buSzPts val="2240"/>
              <a:buChar char="◻"/>
              <a:defRPr sz="2800"/>
            </a:lvl2pPr>
            <a:lvl3pPr marL="1371600" lvl="2" indent="-327660" algn="l">
              <a:lnSpc>
                <a:spcPct val="100000"/>
              </a:lnSpc>
              <a:spcBef>
                <a:spcPts val="480"/>
              </a:spcBef>
              <a:spcAft>
                <a:spcPts val="0"/>
              </a:spcAft>
              <a:buSzPts val="1560"/>
              <a:buChar char="■"/>
              <a:defRPr sz="2400"/>
            </a:lvl3pPr>
            <a:lvl4pPr marL="1828800" lvl="3" indent="-317500" algn="l">
              <a:lnSpc>
                <a:spcPct val="100000"/>
              </a:lnSpc>
              <a:spcBef>
                <a:spcPts val="400"/>
              </a:spcBef>
              <a:spcAft>
                <a:spcPts val="0"/>
              </a:spcAft>
              <a:buSzPts val="14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87" name="Google Shape;87;p3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88" name="Google Shape;88;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5"/>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3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6"/>
          <p:cNvSpPr>
            <a:spLocks noGrp="1"/>
          </p:cNvSpPr>
          <p:nvPr>
            <p:ph type="pic" idx="2"/>
          </p:nvPr>
        </p:nvSpPr>
        <p:spPr>
          <a:xfrm>
            <a:off x="1792288" y="612775"/>
            <a:ext cx="5486400" cy="4114800"/>
          </a:xfrm>
          <a:prstGeom prst="rect">
            <a:avLst/>
          </a:prstGeom>
          <a:noFill/>
          <a:ln>
            <a:noFill/>
          </a:ln>
        </p:spPr>
      </p:sp>
      <p:sp>
        <p:nvSpPr>
          <p:cNvPr id="94" name="Google Shape;94;p3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050"/>
              <a:buNone/>
              <a:defRPr sz="1400"/>
            </a:lvl1pPr>
            <a:lvl2pPr marL="914400" lvl="1" indent="-228600" algn="l">
              <a:lnSpc>
                <a:spcPct val="100000"/>
              </a:lnSpc>
              <a:spcBef>
                <a:spcPts val="240"/>
              </a:spcBef>
              <a:spcAft>
                <a:spcPts val="0"/>
              </a:spcAft>
              <a:buSzPts val="960"/>
              <a:buNone/>
              <a:defRPr sz="1200"/>
            </a:lvl2pPr>
            <a:lvl3pPr marL="1371600" lvl="2" indent="-228600" algn="l">
              <a:lnSpc>
                <a:spcPct val="100000"/>
              </a:lnSpc>
              <a:spcBef>
                <a:spcPts val="200"/>
              </a:spcBef>
              <a:spcAft>
                <a:spcPts val="0"/>
              </a:spcAft>
              <a:buSzPts val="650"/>
              <a:buNone/>
              <a:defRPr sz="1000"/>
            </a:lvl3pPr>
            <a:lvl4pPr marL="1828800" lvl="3" indent="-228600" algn="l">
              <a:lnSpc>
                <a:spcPct val="100000"/>
              </a:lnSpc>
              <a:spcBef>
                <a:spcPts val="180"/>
              </a:spcBef>
              <a:spcAft>
                <a:spcPts val="0"/>
              </a:spcAft>
              <a:buSzPts val="63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95" name="Google Shape;95;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3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F"/>
            </a:gs>
            <a:gs pos="74001">
              <a:srgbClr val="D1D1FF"/>
            </a:gs>
            <a:gs pos="83000">
              <a:srgbClr val="D1D1FF"/>
            </a:gs>
            <a:gs pos="100000">
              <a:srgbClr val="E0E0FF"/>
            </a:gs>
          </a:gsLst>
          <a:lin ang="5400000" scaled="0"/>
        </a:gra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1" name="Google Shape;11;p27"/>
          <p:cNvSpPr txBox="1">
            <a:spLocks noGrp="1"/>
          </p:cNvSpPr>
          <p:nvPr>
            <p:ph type="sldNum" idx="12"/>
          </p:nvPr>
        </p:nvSpPr>
        <p:spPr>
          <a:xfrm>
            <a:off x="6553200" y="6248400"/>
            <a:ext cx="21336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Black"/>
                <a:ea typeface="Arial Black"/>
                <a:cs typeface="Arial Black"/>
                <a:sym typeface="Arial Black"/>
              </a:defRPr>
            </a:lvl9pPr>
          </a:lstStyle>
          <a:p>
            <a:pPr marL="0" lvl="0" indent="0" algn="r" rtl="0">
              <a:spcBef>
                <a:spcPts val="0"/>
              </a:spcBef>
              <a:spcAft>
                <a:spcPts val="0"/>
              </a:spcAft>
              <a:buNone/>
            </a:pPr>
            <a:fld id="{00000000-1234-1234-1234-123412341234}" type="slidenum">
              <a:rPr lang="en-US"/>
              <a:t>‹#›</a:t>
            </a:fld>
            <a:endParaRPr/>
          </a:p>
        </p:txBody>
      </p:sp>
      <p:grpSp>
        <p:nvGrpSpPr>
          <p:cNvPr id="12" name="Google Shape;12;p27"/>
          <p:cNvGrpSpPr/>
          <p:nvPr/>
        </p:nvGrpSpPr>
        <p:grpSpPr>
          <a:xfrm>
            <a:off x="0" y="0"/>
            <a:ext cx="9144000" cy="546100"/>
            <a:chOff x="0" y="0"/>
            <a:chExt cx="5760" cy="344"/>
          </a:xfrm>
        </p:grpSpPr>
        <p:sp>
          <p:nvSpPr>
            <p:cNvPr id="13" name="Google Shape;13;p27"/>
            <p:cNvSpPr/>
            <p:nvPr/>
          </p:nvSpPr>
          <p:spPr>
            <a:xfrm>
              <a:off x="0" y="0"/>
              <a:ext cx="180" cy="336"/>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4" name="Google Shape;14;p27"/>
            <p:cNvSpPr/>
            <p:nvPr/>
          </p:nvSpPr>
          <p:spPr>
            <a:xfrm>
              <a:off x="260" y="85"/>
              <a:ext cx="5500" cy="173"/>
            </a:xfrm>
            <a:prstGeom prst="rect">
              <a:avLst/>
            </a:prstGeom>
            <a:gradFill>
              <a:gsLst>
                <a:gs pos="0">
                  <a:schemeClr val="lt2"/>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15" name="Google Shape;15;p27"/>
            <p:cNvSpPr/>
            <p:nvPr/>
          </p:nvSpPr>
          <p:spPr>
            <a:xfrm>
              <a:off x="258" y="85"/>
              <a:ext cx="87" cy="89"/>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16" name="Google Shape;16;p27"/>
            <p:cNvSpPr/>
            <p:nvPr/>
          </p:nvSpPr>
          <p:spPr>
            <a:xfrm>
              <a:off x="345" y="0"/>
              <a:ext cx="88"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17" name="Google Shape;17;p27"/>
            <p:cNvSpPr/>
            <p:nvPr/>
          </p:nvSpPr>
          <p:spPr>
            <a:xfrm>
              <a:off x="345" y="85"/>
              <a:ext cx="88" cy="8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18" name="Google Shape;18;p27"/>
            <p:cNvSpPr/>
            <p:nvPr/>
          </p:nvSpPr>
          <p:spPr>
            <a:xfrm>
              <a:off x="173" y="173"/>
              <a:ext cx="86" cy="87"/>
            </a:xfrm>
            <a:prstGeom prst="rect">
              <a:avLst/>
            </a:prstGeom>
            <a:solidFill>
              <a:schemeClr val="folHlink"/>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hlink"/>
                </a:solidFill>
                <a:latin typeface="Arial"/>
                <a:ea typeface="Arial"/>
                <a:cs typeface="Arial"/>
                <a:sym typeface="Arial"/>
              </a:endParaRPr>
            </a:p>
          </p:txBody>
        </p:sp>
        <p:sp>
          <p:nvSpPr>
            <p:cNvPr id="19" name="Google Shape;19;p27"/>
            <p:cNvSpPr/>
            <p:nvPr/>
          </p:nvSpPr>
          <p:spPr>
            <a:xfrm>
              <a:off x="83" y="86"/>
              <a:ext cx="89" cy="87"/>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
          <p:nvSpPr>
            <p:cNvPr id="20" name="Google Shape;20;p27"/>
            <p:cNvSpPr/>
            <p:nvPr/>
          </p:nvSpPr>
          <p:spPr>
            <a:xfrm>
              <a:off x="258" y="171"/>
              <a:ext cx="87" cy="87"/>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sp>
          <p:nvSpPr>
            <p:cNvPr id="21" name="Google Shape;21;p27"/>
            <p:cNvSpPr/>
            <p:nvPr/>
          </p:nvSpPr>
          <p:spPr>
            <a:xfrm>
              <a:off x="173" y="258"/>
              <a:ext cx="86" cy="86"/>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accent2"/>
                </a:solidFill>
                <a:latin typeface="Arial"/>
                <a:ea typeface="Arial"/>
                <a:cs typeface="Arial"/>
                <a:sym typeface="Arial"/>
              </a:endParaRPr>
            </a:p>
          </p:txBody>
        </p:sp>
      </p:grpSp>
      <p:sp>
        <p:nvSpPr>
          <p:cNvPr id="22" name="Google Shape;22;p27"/>
          <p:cNvSpPr txBox="1">
            <a:spLocks noGrp="1"/>
          </p:cNvSpPr>
          <p:nvPr>
            <p:ph type="title"/>
          </p:nvPr>
        </p:nvSpPr>
        <p:spPr>
          <a:xfrm>
            <a:off x="457200" y="457200"/>
            <a:ext cx="8229600" cy="1371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9pPr>
          </a:lstStyle>
          <a:p>
            <a:endParaRPr/>
          </a:p>
        </p:txBody>
      </p:sp>
      <p:sp>
        <p:nvSpPr>
          <p:cNvPr id="23" name="Google Shape;23;p27"/>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640"/>
              </a:spcBef>
              <a:spcAft>
                <a:spcPts val="0"/>
              </a:spcAft>
              <a:buClr>
                <a:schemeClr val="lt2"/>
              </a:buClr>
              <a:buSzPts val="2400"/>
              <a:buFont typeface="Noto Sans"/>
              <a:buChar char="■"/>
              <a:defRPr sz="3200" b="0" i="0" u="none" strike="noStrike" cap="none">
                <a:solidFill>
                  <a:schemeClr val="dk1"/>
                </a:solidFill>
                <a:latin typeface="Arial"/>
                <a:ea typeface="Arial"/>
                <a:cs typeface="Arial"/>
                <a:sym typeface="Arial"/>
              </a:defRPr>
            </a:lvl1pPr>
            <a:lvl2pPr marL="914400" marR="0" lvl="1" indent="-370840" algn="l" rtl="0">
              <a:lnSpc>
                <a:spcPct val="100000"/>
              </a:lnSpc>
              <a:spcBef>
                <a:spcPts val="560"/>
              </a:spcBef>
              <a:spcAft>
                <a:spcPts val="0"/>
              </a:spcAft>
              <a:buClr>
                <a:schemeClr val="accent2"/>
              </a:buClr>
              <a:buSzPts val="2240"/>
              <a:buFont typeface="Noto Sans"/>
              <a:buChar char="◻"/>
              <a:defRPr sz="2800" b="0" i="0" u="none" strike="noStrike" cap="none">
                <a:solidFill>
                  <a:schemeClr val="dk1"/>
                </a:solidFill>
                <a:latin typeface="Arial"/>
                <a:ea typeface="Arial"/>
                <a:cs typeface="Arial"/>
                <a:sym typeface="Arial"/>
              </a:defRPr>
            </a:lvl2pPr>
            <a:lvl3pPr marL="1371600" marR="0" lvl="2" indent="-327660" algn="l" rtl="0">
              <a:lnSpc>
                <a:spcPct val="100000"/>
              </a:lnSpc>
              <a:spcBef>
                <a:spcPts val="480"/>
              </a:spcBef>
              <a:spcAft>
                <a:spcPts val="0"/>
              </a:spcAft>
              <a:buClr>
                <a:schemeClr val="lt2"/>
              </a:buClr>
              <a:buSzPts val="1560"/>
              <a:buFont typeface="Noto Sans"/>
              <a:buChar char="■"/>
              <a:defRPr sz="2400" b="0" i="0" u="none" strike="noStrike" cap="none">
                <a:solidFill>
                  <a:schemeClr val="dk1"/>
                </a:solidFill>
                <a:latin typeface="Arial"/>
                <a:ea typeface="Arial"/>
                <a:cs typeface="Arial"/>
                <a:sym typeface="Arial"/>
              </a:defRPr>
            </a:lvl3pPr>
            <a:lvl4pPr marL="1828800" marR="0" lvl="3" indent="-317500" algn="l" rtl="0">
              <a:lnSpc>
                <a:spcPct val="100000"/>
              </a:lnSpc>
              <a:spcBef>
                <a:spcPts val="400"/>
              </a:spcBef>
              <a:spcAft>
                <a:spcPts val="0"/>
              </a:spcAft>
              <a:buClr>
                <a:schemeClr val="accent2"/>
              </a:buClr>
              <a:buSzPts val="1400"/>
              <a:buFont typeface="Noto Sans"/>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lt2"/>
              </a:buClr>
              <a:buSzPts val="2000"/>
              <a:buFont typeface="Noto Sans"/>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lt2"/>
              </a:buClr>
              <a:buSzPts val="2000"/>
              <a:buFont typeface="Noto Sans"/>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lt2"/>
              </a:buClr>
              <a:buSzPts val="2000"/>
              <a:buFont typeface="Noto Sans"/>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lt2"/>
              </a:buClr>
              <a:buSzPts val="2000"/>
              <a:buFont typeface="Noto Sans"/>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lt2"/>
              </a:buClr>
              <a:buSzPts val="2000"/>
              <a:buFont typeface="Noto Sans"/>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2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39"/>
          <p:cNvSpPr txBox="1">
            <a:spLocks noGrp="1"/>
          </p:cNvSpPr>
          <p:nvPr>
            <p:ph type="body" idx="4294967295"/>
          </p:nvPr>
        </p:nvSpPr>
        <p:spPr>
          <a:xfrm>
            <a:off x="133350" y="1330427"/>
            <a:ext cx="8572500" cy="1454279"/>
          </a:xfrm>
          <a:prstGeom prst="rect">
            <a:avLst/>
          </a:prstGeom>
          <a:noFill/>
          <a:ln>
            <a:noFill/>
          </a:ln>
        </p:spPr>
        <p:txBody>
          <a:bodyPr spcFirstLastPara="1" wrap="square" lIns="91425" tIns="45700" rIns="91425" bIns="45700" anchor="t" anchorCtr="0">
            <a:noAutofit/>
          </a:bodyPr>
          <a:lstStyle/>
          <a:p>
            <a:pPr marL="82550" lvl="0" indent="0" algn="l" rtl="0">
              <a:lnSpc>
                <a:spcPct val="150000"/>
              </a:lnSpc>
              <a:spcBef>
                <a:spcPts val="640"/>
              </a:spcBef>
              <a:spcAft>
                <a:spcPts val="0"/>
              </a:spcAft>
              <a:buSzPts val="2400"/>
              <a:buNone/>
            </a:pPr>
            <a:r>
              <a:rPr lang="en-US" sz="2000"/>
              <a:t>Topic: RING OUT 2023, RING IN 2024</a:t>
            </a:r>
            <a:endParaRPr/>
          </a:p>
        </p:txBody>
      </p:sp>
      <p:sp>
        <p:nvSpPr>
          <p:cNvPr id="116" name="Google Shape;116;p39"/>
          <p:cNvSpPr txBox="1"/>
          <p:nvPr/>
        </p:nvSpPr>
        <p:spPr>
          <a:xfrm>
            <a:off x="190500" y="2953512"/>
            <a:ext cx="8458200" cy="2376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Note</a:t>
            </a:r>
            <a:r>
              <a:rPr lang="en-US" sz="1400" b="0" i="0" u="none" strike="noStrike" cap="none">
                <a:solidFill>
                  <a:srgbClr val="000000"/>
                </a:solidFill>
                <a:latin typeface="Arial"/>
                <a:ea typeface="Arial"/>
                <a:cs typeface="Arial"/>
                <a:sym typeface="Arial"/>
              </a:rPr>
              <a:t>: Your work includes two parts: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6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 Discuss an outline of three points:</a:t>
            </a:r>
            <a:endParaRPr sz="1400" b="0" i="0" u="none" strike="noStrike" cap="none">
              <a:solidFill>
                <a:srgbClr val="000000"/>
              </a:solidFill>
              <a:latin typeface="Arial"/>
              <a:ea typeface="Arial"/>
              <a:cs typeface="Arial"/>
              <a:sym typeface="Arial"/>
            </a:endParaRPr>
          </a:p>
          <a:p>
            <a:pPr marL="0" marR="0" lvl="1" indent="0" algn="l" rtl="0">
              <a:lnSpc>
                <a:spcPct val="150000"/>
              </a:lnSpc>
              <a:spcBef>
                <a:spcPts val="60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Point 1</a:t>
            </a:r>
            <a:r>
              <a:rPr lang="en-US" sz="1400" b="0" i="0" u="none" strike="noStrike" cap="none">
                <a:solidFill>
                  <a:srgbClr val="000000"/>
                </a:solidFill>
                <a:latin typeface="Arial"/>
                <a:ea typeface="Arial"/>
                <a:cs typeface="Arial"/>
                <a:sym typeface="Arial"/>
              </a:rPr>
              <a:t>. </a:t>
            </a:r>
            <a:r>
              <a:rPr lang="en-US" sz="1400" b="1" i="0" u="none" strike="noStrike" cap="none">
                <a:solidFill>
                  <a:srgbClr val="000000"/>
                </a:solidFill>
                <a:latin typeface="Arial"/>
                <a:ea typeface="Arial"/>
                <a:cs typeface="Arial"/>
                <a:sym typeface="Arial"/>
              </a:rPr>
              <a:t>Position/Problem</a:t>
            </a:r>
            <a:r>
              <a:rPr lang="en-US" sz="1400" b="0" i="0" u="none" strike="noStrike" cap="none">
                <a:solidFill>
                  <a:srgbClr val="000000"/>
                </a:solidFill>
                <a:latin typeface="Arial"/>
                <a:ea typeface="Arial"/>
                <a:cs typeface="Arial"/>
                <a:sym typeface="Arial"/>
              </a:rPr>
              <a:t>: A need to change</a:t>
            </a:r>
            <a:endParaRPr sz="1400" b="0" i="0" u="none" strike="noStrike" cap="none">
              <a:solidFill>
                <a:srgbClr val="000000"/>
              </a:solidFill>
              <a:latin typeface="Arial"/>
              <a:ea typeface="Arial"/>
              <a:cs typeface="Arial"/>
              <a:sym typeface="Arial"/>
            </a:endParaRPr>
          </a:p>
          <a:p>
            <a:pPr marL="0" marR="0" lvl="1" indent="0" algn="l" rtl="0">
              <a:lnSpc>
                <a:spcPct val="150000"/>
              </a:lnSpc>
              <a:spcBef>
                <a:spcPts val="60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Point 2</a:t>
            </a:r>
            <a:r>
              <a:rPr lang="en-US" sz="1400" b="0" i="0" u="none" strike="noStrike" cap="none">
                <a:solidFill>
                  <a:srgbClr val="000000"/>
                </a:solidFill>
                <a:latin typeface="Arial"/>
                <a:ea typeface="Arial"/>
                <a:cs typeface="Arial"/>
                <a:sym typeface="Arial"/>
              </a:rPr>
              <a:t>. </a:t>
            </a:r>
            <a:r>
              <a:rPr lang="en-US" sz="1400" b="1" i="0" u="none" strike="noStrike" cap="none">
                <a:solidFill>
                  <a:srgbClr val="000000"/>
                </a:solidFill>
                <a:latin typeface="Arial"/>
                <a:ea typeface="Arial"/>
                <a:cs typeface="Arial"/>
                <a:sym typeface="Arial"/>
              </a:rPr>
              <a:t>Action/Solution</a:t>
            </a:r>
            <a:r>
              <a:rPr lang="en-US" sz="1400" b="0" i="0" u="none" strike="noStrike" cap="none">
                <a:solidFill>
                  <a:srgbClr val="000000"/>
                </a:solidFill>
                <a:latin typeface="Arial"/>
                <a:ea typeface="Arial"/>
                <a:cs typeface="Arial"/>
                <a:sym typeface="Arial"/>
              </a:rPr>
              <a:t>: How to change </a:t>
            </a:r>
            <a:endParaRPr sz="1400" b="0" i="0" u="none" strike="noStrike" cap="none">
              <a:solidFill>
                <a:srgbClr val="000000"/>
              </a:solidFill>
              <a:latin typeface="Arial"/>
              <a:ea typeface="Arial"/>
              <a:cs typeface="Arial"/>
              <a:sym typeface="Arial"/>
            </a:endParaRPr>
          </a:p>
          <a:p>
            <a:pPr marL="0" marR="0" lvl="1" indent="0" algn="l" rtl="0">
              <a:lnSpc>
                <a:spcPct val="150000"/>
              </a:lnSpc>
              <a:spcBef>
                <a:spcPts val="60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Point 3</a:t>
            </a:r>
            <a:r>
              <a:rPr lang="en-US" sz="1400" b="0" i="0" u="none" strike="noStrike" cap="none">
                <a:solidFill>
                  <a:srgbClr val="000000"/>
                </a:solidFill>
                <a:latin typeface="Arial"/>
                <a:ea typeface="Arial"/>
                <a:cs typeface="Arial"/>
                <a:sym typeface="Arial"/>
              </a:rPr>
              <a:t>. </a:t>
            </a:r>
            <a:r>
              <a:rPr lang="en-US" sz="1400" b="1" i="0" u="none" strike="noStrike" cap="none">
                <a:solidFill>
                  <a:srgbClr val="000000"/>
                </a:solidFill>
                <a:latin typeface="Arial"/>
                <a:ea typeface="Arial"/>
                <a:cs typeface="Arial"/>
                <a:sym typeface="Arial"/>
              </a:rPr>
              <a:t>Benefit/Impact</a:t>
            </a:r>
            <a:r>
              <a:rPr lang="en-US" sz="1400" b="0" i="0" u="none" strike="noStrike" cap="none">
                <a:solidFill>
                  <a:srgbClr val="000000"/>
                </a:solidFill>
                <a:latin typeface="Arial"/>
                <a:ea typeface="Arial"/>
                <a:cs typeface="Arial"/>
                <a:sym typeface="Arial"/>
              </a:rPr>
              <a:t>:  What if the audience change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60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 Complete the planning template </a:t>
            </a:r>
            <a:endParaRPr sz="1400" b="0" i="0" u="none" strike="noStrike" cap="none">
              <a:solidFill>
                <a:srgbClr val="000000"/>
              </a:solidFill>
              <a:latin typeface="Arial"/>
              <a:ea typeface="Arial"/>
              <a:cs typeface="Arial"/>
              <a:sym typeface="Arial"/>
            </a:endParaRPr>
          </a:p>
        </p:txBody>
      </p:sp>
      <p:sp>
        <p:nvSpPr>
          <p:cNvPr id="117" name="Google Shape;117;p39"/>
          <p:cNvSpPr txBox="1"/>
          <p:nvPr/>
        </p:nvSpPr>
        <p:spPr>
          <a:xfrm>
            <a:off x="190500" y="458198"/>
            <a:ext cx="8572500" cy="45653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Assignment</a:t>
            </a:r>
            <a:r>
              <a:rPr lang="en-US" sz="1800" b="0" i="0" u="none" strike="noStrike" cap="none">
                <a:solidFill>
                  <a:schemeClr val="dk1"/>
                </a:solidFill>
                <a:latin typeface="Arial"/>
                <a:ea typeface="Arial"/>
                <a:cs typeface="Arial"/>
                <a:sym typeface="Arial"/>
              </a:rPr>
              <a:t>: Write in appealing introduction, pay attention to </a:t>
            </a:r>
            <a:r>
              <a:rPr lang="en-US" sz="1800" b="1" i="0" u="none" strike="noStrike" cap="none">
                <a:solidFill>
                  <a:schemeClr val="dk1"/>
                </a:solidFill>
                <a:latin typeface="Arial"/>
                <a:ea typeface="Arial"/>
                <a:cs typeface="Arial"/>
                <a:sym typeface="Arial"/>
              </a:rPr>
              <a:t>elements 3, 4, 5, 6 </a:t>
            </a:r>
            <a:endParaRPr sz="1400" b="0" i="0" u="none" strike="noStrike" cap="none">
              <a:solidFill>
                <a:srgbClr val="000000"/>
              </a:solidFill>
              <a:latin typeface="Arial"/>
              <a:ea typeface="Arial"/>
              <a:cs typeface="Arial"/>
              <a:sym typeface="Arial"/>
            </a:endParaRPr>
          </a:p>
        </p:txBody>
      </p:sp>
    </p:spTree>
  </p:cSld>
  <p:clrMapOvr>
    <a:masterClrMapping/>
  </p:clrMapOvr>
  <p:transition spd="slow">
    <p:newsflash/>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xfrm>
            <a:off x="685800" y="112776"/>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4. Metaphor</a:t>
            </a:r>
            <a:endParaRPr/>
          </a:p>
        </p:txBody>
      </p:sp>
      <p:sp>
        <p:nvSpPr>
          <p:cNvPr id="188" name="Google Shape;188;p13"/>
          <p:cNvSpPr txBox="1">
            <a:spLocks noGrp="1"/>
          </p:cNvSpPr>
          <p:nvPr>
            <p:ph type="body" idx="2"/>
          </p:nvPr>
        </p:nvSpPr>
        <p:spPr>
          <a:xfrm>
            <a:off x="838200" y="3569208"/>
            <a:ext cx="7848600" cy="19812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2400"/>
              <a:buFont typeface="Arial"/>
              <a:buNone/>
            </a:pPr>
            <a:r>
              <a:rPr lang="en-US"/>
              <a:t>   </a:t>
            </a:r>
            <a:r>
              <a:rPr lang="en-US" sz="2800"/>
              <a:t>IU is far from downtown. That’s why every morning I have to fly to the bus stop to be on time for the morning class. </a:t>
            </a:r>
            <a:endParaRPr/>
          </a:p>
        </p:txBody>
      </p:sp>
      <p:sp>
        <p:nvSpPr>
          <p:cNvPr id="189" name="Google Shape;189;p13"/>
          <p:cNvSpPr txBox="1">
            <a:spLocks noGrp="1"/>
          </p:cNvSpPr>
          <p:nvPr>
            <p:ph type="body" idx="3"/>
          </p:nvPr>
        </p:nvSpPr>
        <p:spPr>
          <a:xfrm>
            <a:off x="838200" y="1536192"/>
            <a:ext cx="7772400" cy="17526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SzPts val="1800"/>
              <a:buFont typeface="Arial"/>
              <a:buNone/>
            </a:pPr>
            <a:r>
              <a:rPr lang="en-US" sz="2400">
                <a:solidFill>
                  <a:srgbClr val="FF0000"/>
                </a:solidFill>
              </a:rPr>
              <a:t>    </a:t>
            </a:r>
            <a:r>
              <a:rPr lang="en-US" sz="2800">
                <a:solidFill>
                  <a:srgbClr val="FF0000"/>
                </a:solidFill>
              </a:rPr>
              <a:t>An implicit comparison, not introduced with the words “like” or  “as”.</a:t>
            </a:r>
            <a:endParaRPr sz="3400">
              <a:solidFill>
                <a:srgbClr val="FF0000"/>
              </a:solidFill>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9">
                                            <p:txEl>
                                              <p:pRg st="0" end="0"/>
                                            </p:txEl>
                                          </p:spTgt>
                                        </p:tgtEl>
                                        <p:attrNameLst>
                                          <p:attrName>style.visibility</p:attrName>
                                        </p:attrNameLst>
                                      </p:cBhvr>
                                      <p:to>
                                        <p:strVal val="visible"/>
                                      </p:to>
                                    </p:set>
                                    <p:animEffect transition="in" filter="fade">
                                      <p:cBhvr>
                                        <p:cTn id="7" dur="500"/>
                                        <p:tgtEl>
                                          <p:spTgt spid="1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gtEl>
                                        <p:attrNameLst>
                                          <p:attrName>style.visibility</p:attrName>
                                        </p:attrNameLst>
                                      </p:cBhvr>
                                      <p:to>
                                        <p:strVal val="visible"/>
                                      </p:to>
                                    </p:set>
                                    <p:animEffect transition="in" filter="fade">
                                      <p:cBhvr>
                                        <p:cTn id="1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sp>
        <p:nvSpPr>
          <p:cNvPr id="195" name="Google Shape;195;p14"/>
          <p:cNvSpPr txBox="1">
            <a:spLocks noGrp="1"/>
          </p:cNvSpPr>
          <p:nvPr>
            <p:ph type="ctrTitle"/>
          </p:nvPr>
        </p:nvSpPr>
        <p:spPr>
          <a:xfrm>
            <a:off x="533400" y="304800"/>
            <a:ext cx="7772400" cy="20726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solidFill>
                  <a:schemeClr val="dk1"/>
                </a:solidFill>
              </a:rPr>
              <a:t>5. Parallelism</a:t>
            </a:r>
            <a:endParaRPr/>
          </a:p>
        </p:txBody>
      </p:sp>
      <p:sp>
        <p:nvSpPr>
          <p:cNvPr id="196" name="Google Shape;196;p14"/>
          <p:cNvSpPr txBox="1">
            <a:spLocks noGrp="1"/>
          </p:cNvSpPr>
          <p:nvPr>
            <p:ph type="subTitle" idx="1"/>
          </p:nvPr>
        </p:nvSpPr>
        <p:spPr>
          <a:xfrm>
            <a:off x="362077" y="1124712"/>
            <a:ext cx="8404225" cy="1078992"/>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2550"/>
              <a:buNone/>
            </a:pPr>
            <a:r>
              <a:rPr lang="en-US" sz="2400">
                <a:solidFill>
                  <a:srgbClr val="FF0000"/>
                </a:solidFill>
              </a:rPr>
              <a:t>The similar arrangement of a pair or series of related words, phrases, or sentences.</a:t>
            </a:r>
            <a:endParaRPr sz="2400"/>
          </a:p>
        </p:txBody>
      </p:sp>
      <p:sp>
        <p:nvSpPr>
          <p:cNvPr id="197" name="Google Shape;197;p14"/>
          <p:cNvSpPr txBox="1"/>
          <p:nvPr/>
        </p:nvSpPr>
        <p:spPr>
          <a:xfrm>
            <a:off x="256032" y="2816352"/>
            <a:ext cx="8681593" cy="2776401"/>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Clr>
                <a:srgbClr val="000000"/>
              </a:buClr>
              <a:buSzPts val="1800"/>
              <a:buFont typeface="Arial"/>
              <a:buNone/>
            </a:pPr>
            <a:r>
              <a:rPr lang="en-US" sz="1800" b="0" i="0" u="sng" strike="noStrike" cap="none">
                <a:solidFill>
                  <a:srgbClr val="000000"/>
                </a:solidFill>
                <a:latin typeface="Arial"/>
                <a:ea typeface="Arial"/>
                <a:cs typeface="Arial"/>
                <a:sym typeface="Arial"/>
              </a:rPr>
              <a:t>If you watch</a:t>
            </a:r>
            <a:r>
              <a:rPr lang="en-US" sz="1800" b="0" i="0" u="none" strike="noStrike" cap="none">
                <a:solidFill>
                  <a:srgbClr val="000000"/>
                </a:solidFill>
                <a:latin typeface="Arial"/>
                <a:ea typeface="Arial"/>
                <a:cs typeface="Arial"/>
                <a:sym typeface="Arial"/>
              </a:rPr>
              <a:t> the animals </a:t>
            </a:r>
            <a:r>
              <a:rPr lang="en-US" sz="1800" b="0" i="0" u="sng" strike="noStrike" cap="none">
                <a:solidFill>
                  <a:srgbClr val="000000"/>
                </a:solidFill>
                <a:latin typeface="Arial"/>
                <a:ea typeface="Arial"/>
                <a:cs typeface="Arial"/>
                <a:sym typeface="Arial"/>
              </a:rPr>
              <a:t>in the zoo</a:t>
            </a:r>
            <a:r>
              <a:rPr lang="en-US" sz="1800" b="0" i="0" u="none" strike="noStrike" cap="none">
                <a:solidFill>
                  <a:srgbClr val="000000"/>
                </a:solidFill>
                <a:latin typeface="Arial"/>
                <a:ea typeface="Arial"/>
                <a:cs typeface="Arial"/>
                <a:sym typeface="Arial"/>
              </a:rPr>
              <a:t> </a:t>
            </a:r>
            <a:r>
              <a:rPr lang="en-US" sz="1800" b="0" i="0" u="sng" strike="noStrike" cap="none">
                <a:solidFill>
                  <a:srgbClr val="000000"/>
                </a:solidFill>
                <a:latin typeface="Arial"/>
                <a:ea typeface="Arial"/>
                <a:cs typeface="Arial"/>
                <a:sym typeface="Arial"/>
              </a:rPr>
              <a:t>depending on the easy conditions of</a:t>
            </a:r>
            <a:r>
              <a:rPr lang="en-US" sz="1800" b="0" i="0" u="none" strike="noStrike" cap="none">
                <a:solidFill>
                  <a:srgbClr val="000000"/>
                </a:solidFill>
                <a:latin typeface="Arial"/>
                <a:ea typeface="Arial"/>
                <a:cs typeface="Arial"/>
                <a:sym typeface="Arial"/>
              </a:rPr>
              <a:t> the zoo environment to exist, </a:t>
            </a:r>
            <a:r>
              <a:rPr lang="en-US" sz="1800" b="0" i="0" u="sng" strike="noStrike" cap="none">
                <a:solidFill>
                  <a:srgbClr val="000000"/>
                </a:solidFill>
                <a:latin typeface="Arial"/>
                <a:ea typeface="Arial"/>
                <a:cs typeface="Arial"/>
                <a:sym typeface="Arial"/>
              </a:rPr>
              <a:t>you’ll see how they have lost</a:t>
            </a:r>
            <a:r>
              <a:rPr lang="en-US" sz="1800" b="0" i="0" u="none" strike="noStrike" cap="none">
                <a:solidFill>
                  <a:srgbClr val="000000"/>
                </a:solidFill>
                <a:latin typeface="Arial"/>
                <a:ea typeface="Arial"/>
                <a:cs typeface="Arial"/>
                <a:sym typeface="Arial"/>
              </a:rPr>
              <a:t> their natural survival instincts. </a:t>
            </a:r>
            <a:endParaRPr sz="1400" b="0" i="0" u="none" strike="noStrike" cap="none">
              <a:solidFill>
                <a:srgbClr val="000000"/>
              </a:solidFill>
              <a:latin typeface="Arial"/>
              <a:ea typeface="Arial"/>
              <a:cs typeface="Arial"/>
              <a:sym typeface="Arial"/>
            </a:endParaRPr>
          </a:p>
          <a:p>
            <a:pPr marL="0" marR="0" lvl="0" indent="0" algn="l" rtl="0">
              <a:lnSpc>
                <a:spcPct val="200000"/>
              </a:lnSpc>
              <a:spcBef>
                <a:spcPts val="0"/>
              </a:spcBef>
              <a:spcAft>
                <a:spcPts val="0"/>
              </a:spcAft>
              <a:buClr>
                <a:srgbClr val="000000"/>
              </a:buClr>
              <a:buSzPts val="1800"/>
              <a:buFont typeface="Arial"/>
              <a:buNone/>
            </a:pPr>
            <a:r>
              <a:rPr lang="en-US" sz="1800" b="0" i="0" u="sng" strike="noStrike" cap="none">
                <a:solidFill>
                  <a:srgbClr val="000000"/>
                </a:solidFill>
                <a:latin typeface="Arial"/>
                <a:ea typeface="Arial"/>
                <a:cs typeface="Arial"/>
                <a:sym typeface="Arial"/>
              </a:rPr>
              <a:t>If you watch</a:t>
            </a:r>
            <a:r>
              <a:rPr lang="en-US" sz="1800" b="0" i="0" u="none" strike="noStrike" cap="none">
                <a:solidFill>
                  <a:srgbClr val="000000"/>
                </a:solidFill>
                <a:latin typeface="Arial"/>
                <a:ea typeface="Arial"/>
                <a:cs typeface="Arial"/>
                <a:sym typeface="Arial"/>
              </a:rPr>
              <a:t> some of us </a:t>
            </a:r>
            <a:r>
              <a:rPr lang="en-US" sz="1800" b="0" i="0" u="sng" strike="noStrike" cap="none">
                <a:solidFill>
                  <a:srgbClr val="000000"/>
                </a:solidFill>
                <a:latin typeface="Arial"/>
                <a:ea typeface="Arial"/>
                <a:cs typeface="Arial"/>
                <a:sym typeface="Arial"/>
              </a:rPr>
              <a:t>in the cyberspace</a:t>
            </a:r>
            <a:r>
              <a:rPr lang="en-US" sz="1800" b="0" i="0" u="none" strike="noStrike" cap="none">
                <a:solidFill>
                  <a:srgbClr val="000000"/>
                </a:solidFill>
                <a:latin typeface="Arial"/>
                <a:ea typeface="Arial"/>
                <a:cs typeface="Arial"/>
                <a:sym typeface="Arial"/>
              </a:rPr>
              <a:t> </a:t>
            </a:r>
            <a:r>
              <a:rPr lang="en-US" sz="1800" b="0" i="0" u="sng" strike="noStrike" cap="none">
                <a:solidFill>
                  <a:srgbClr val="000000"/>
                </a:solidFill>
                <a:latin typeface="Arial"/>
                <a:ea typeface="Arial"/>
                <a:cs typeface="Arial"/>
                <a:sym typeface="Arial"/>
              </a:rPr>
              <a:t>depending on the easy conditions of</a:t>
            </a:r>
            <a:r>
              <a:rPr lang="en-US" sz="1800" b="0" i="0" u="none" strike="noStrike" cap="none">
                <a:solidFill>
                  <a:srgbClr val="000000"/>
                </a:solidFill>
                <a:latin typeface="Arial"/>
                <a:ea typeface="Arial"/>
                <a:cs typeface="Arial"/>
                <a:sym typeface="Arial"/>
              </a:rPr>
              <a:t> Internet-based tests, </a:t>
            </a:r>
            <a:r>
              <a:rPr lang="en-US" sz="1800" b="0" i="0" u="sng" strike="noStrike" cap="none">
                <a:solidFill>
                  <a:srgbClr val="000000"/>
                </a:solidFill>
                <a:latin typeface="Arial"/>
                <a:ea typeface="Arial"/>
                <a:cs typeface="Arial"/>
                <a:sym typeface="Arial"/>
              </a:rPr>
              <a:t>you’ll see how we have lost</a:t>
            </a:r>
            <a:r>
              <a:rPr lang="en-US" sz="1800" b="0" i="0" u="none" strike="noStrike" cap="none">
                <a:solidFill>
                  <a:srgbClr val="000000"/>
                </a:solidFill>
                <a:latin typeface="Arial"/>
                <a:ea typeface="Arial"/>
                <a:cs typeface="Arial"/>
                <a:sym typeface="Arial"/>
              </a:rPr>
              <a:t> our test survival skills in our in-class midterm exam. </a:t>
            </a:r>
            <a:endParaRPr sz="1400" b="0" i="0" u="none" strike="noStrike" cap="none">
              <a:solidFill>
                <a:srgbClr val="000000"/>
              </a:solidFill>
              <a:latin typeface="Arial"/>
              <a:ea typeface="Arial"/>
              <a:cs typeface="Arial"/>
              <a:sym typeface="Arial"/>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animEffect transition="in" filter="fade">
                                      <p:cBhvr>
                                        <p:cTn id="7" dur="500"/>
                                        <p:tgtEl>
                                          <p:spTgt spid="1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5"/>
          <p:cNvSpPr txBox="1">
            <a:spLocks noGrp="1"/>
          </p:cNvSpPr>
          <p:nvPr>
            <p:ph type="ctrTitle"/>
          </p:nvPr>
        </p:nvSpPr>
        <p:spPr>
          <a:xfrm>
            <a:off x="433387" y="131064"/>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solidFill>
                  <a:schemeClr val="dk1"/>
                </a:solidFill>
              </a:rPr>
              <a:t>6. Repetition</a:t>
            </a:r>
            <a:endParaRPr/>
          </a:p>
        </p:txBody>
      </p:sp>
      <p:sp>
        <p:nvSpPr>
          <p:cNvPr id="204" name="Google Shape;204;p15"/>
          <p:cNvSpPr txBox="1">
            <a:spLocks noGrp="1"/>
          </p:cNvSpPr>
          <p:nvPr>
            <p:ph type="subTitle" idx="1"/>
          </p:nvPr>
        </p:nvSpPr>
        <p:spPr>
          <a:xfrm>
            <a:off x="342900" y="1529556"/>
            <a:ext cx="8458200" cy="1752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2550"/>
              <a:buNone/>
            </a:pPr>
            <a:r>
              <a:rPr lang="en-US" sz="3200">
                <a:solidFill>
                  <a:srgbClr val="FF0000"/>
                </a:solidFill>
              </a:rPr>
              <a:t>Use of the same word or set of words at the beginning or the end of the sentences.</a:t>
            </a:r>
            <a:endParaRPr sz="3200"/>
          </a:p>
        </p:txBody>
      </p:sp>
      <p:sp>
        <p:nvSpPr>
          <p:cNvPr id="205" name="Google Shape;205;p15"/>
          <p:cNvSpPr txBox="1"/>
          <p:nvPr/>
        </p:nvSpPr>
        <p:spPr>
          <a:xfrm>
            <a:off x="152400" y="3363913"/>
            <a:ext cx="8334375" cy="18466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1200"/>
              </a:spcBef>
              <a:spcAft>
                <a:spcPts val="0"/>
              </a:spcAft>
              <a:buClr>
                <a:srgbClr val="00005E"/>
              </a:buClr>
              <a:buSzPts val="2800"/>
              <a:buFont typeface="Noto Sans"/>
              <a:buNone/>
            </a:pPr>
            <a:r>
              <a:rPr lang="en-US" sz="2800" b="0" i="0" u="sng" strike="noStrike" cap="none">
                <a:solidFill>
                  <a:srgbClr val="00005E"/>
                </a:solidFill>
                <a:latin typeface="Arial"/>
                <a:ea typeface="Arial"/>
                <a:cs typeface="Arial"/>
                <a:sym typeface="Arial"/>
              </a:rPr>
              <a:t>We IUers</a:t>
            </a:r>
            <a:r>
              <a:rPr lang="en-US" sz="2800" b="0" i="0" u="none" strike="noStrike" cap="none">
                <a:solidFill>
                  <a:srgbClr val="00005E"/>
                </a:solidFill>
                <a:latin typeface="Arial"/>
                <a:ea typeface="Arial"/>
                <a:cs typeface="Arial"/>
                <a:sym typeface="Arial"/>
              </a:rPr>
              <a:t> are proud of our identity.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5E"/>
              </a:buClr>
              <a:buSzPts val="2800"/>
              <a:buFont typeface="Noto Sans"/>
              <a:buNone/>
            </a:pPr>
            <a:r>
              <a:rPr lang="en-US" sz="2800" b="0" i="0" u="sng" strike="noStrike" cap="none">
                <a:solidFill>
                  <a:srgbClr val="00005E"/>
                </a:solidFill>
                <a:latin typeface="Arial"/>
                <a:ea typeface="Arial"/>
                <a:cs typeface="Arial"/>
                <a:sym typeface="Arial"/>
              </a:rPr>
              <a:t>We IUers</a:t>
            </a:r>
            <a:r>
              <a:rPr lang="en-US" sz="2800" b="0" i="0" u="none" strike="noStrike" cap="none">
                <a:solidFill>
                  <a:srgbClr val="00005E"/>
                </a:solidFill>
                <a:latin typeface="Arial"/>
                <a:ea typeface="Arial"/>
                <a:cs typeface="Arial"/>
                <a:sym typeface="Arial"/>
              </a:rPr>
              <a:t> are doing our best  for our own family.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5E"/>
              </a:buClr>
              <a:buSzPts val="2800"/>
              <a:buFont typeface="Noto Sans"/>
              <a:buNone/>
            </a:pPr>
            <a:r>
              <a:rPr lang="en-US" sz="2800" b="0" i="0" u="sng" strike="noStrike" cap="none">
                <a:solidFill>
                  <a:srgbClr val="00005E"/>
                </a:solidFill>
                <a:latin typeface="Arial"/>
                <a:ea typeface="Arial"/>
                <a:cs typeface="Arial"/>
                <a:sym typeface="Arial"/>
              </a:rPr>
              <a:t>We IUers</a:t>
            </a:r>
            <a:r>
              <a:rPr lang="en-US" sz="2800" b="0" i="0" u="none" strike="noStrike" cap="none">
                <a:solidFill>
                  <a:srgbClr val="00005E"/>
                </a:solidFill>
                <a:latin typeface="Arial"/>
                <a:ea typeface="Arial"/>
                <a:cs typeface="Arial"/>
                <a:sym typeface="Arial"/>
              </a:rPr>
              <a:t> will surely fly high and far.     </a:t>
            </a:r>
            <a:endParaRPr sz="1400" b="0" i="0" u="none" strike="noStrike" cap="none">
              <a:solidFill>
                <a:srgbClr val="000000"/>
              </a:solidFill>
              <a:latin typeface="Arial"/>
              <a:ea typeface="Arial"/>
              <a:cs typeface="Arial"/>
              <a:sym typeface="Arial"/>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Effect transition="in" filter="fade">
                                      <p:cBhvr>
                                        <p:cTn id="7" dur="500"/>
                                        <p:tgtEl>
                                          <p:spTgt spid="2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fade">
                                      <p:cBhvr>
                                        <p:cTn id="12"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6"/>
          <p:cNvSpPr txBox="1">
            <a:spLocks noGrp="1"/>
          </p:cNvSpPr>
          <p:nvPr>
            <p:ph type="ctrTitle"/>
          </p:nvPr>
        </p:nvSpPr>
        <p:spPr>
          <a:xfrm>
            <a:off x="609600" y="4572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solidFill>
                  <a:schemeClr val="dk1"/>
                </a:solidFill>
              </a:rPr>
              <a:t>7. Alliteration</a:t>
            </a:r>
            <a:endParaRPr/>
          </a:p>
        </p:txBody>
      </p:sp>
      <p:sp>
        <p:nvSpPr>
          <p:cNvPr id="212" name="Google Shape;212;p16"/>
          <p:cNvSpPr txBox="1">
            <a:spLocks noGrp="1"/>
          </p:cNvSpPr>
          <p:nvPr>
            <p:ph type="subTitle" idx="1"/>
          </p:nvPr>
        </p:nvSpPr>
        <p:spPr>
          <a:xfrm>
            <a:off x="838200" y="2057400"/>
            <a:ext cx="7924800" cy="1752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550"/>
              <a:buNone/>
            </a:pPr>
            <a:r>
              <a:rPr lang="en-US">
                <a:solidFill>
                  <a:srgbClr val="FF0000"/>
                </a:solidFill>
              </a:rPr>
              <a:t>Repetition of the initial consonant sound of close or adjoining words.</a:t>
            </a:r>
            <a:endParaRPr/>
          </a:p>
        </p:txBody>
      </p:sp>
      <p:sp>
        <p:nvSpPr>
          <p:cNvPr id="213" name="Google Shape;213;p16"/>
          <p:cNvSpPr txBox="1"/>
          <p:nvPr/>
        </p:nvSpPr>
        <p:spPr>
          <a:xfrm>
            <a:off x="381000" y="3733800"/>
            <a:ext cx="8616696" cy="2012818"/>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200"/>
              <a:buFont typeface="Arial"/>
              <a:buNone/>
            </a:pPr>
            <a:r>
              <a:rPr lang="en-US" sz="3200" b="0" i="0" u="none" strike="noStrike" cap="none">
                <a:solidFill>
                  <a:srgbClr val="00005D"/>
                </a:solidFill>
                <a:latin typeface="Arial"/>
                <a:ea typeface="Arial"/>
                <a:cs typeface="Arial"/>
                <a:sym typeface="Arial"/>
              </a:rPr>
              <a:t>To be successful as AE2 speakers, all of us should be </a:t>
            </a:r>
            <a:r>
              <a:rPr lang="en-US" sz="3200" b="0" i="0" u="sng" strike="noStrike" cap="none">
                <a:solidFill>
                  <a:srgbClr val="00005D"/>
                </a:solidFill>
                <a:latin typeface="Arial"/>
                <a:ea typeface="Arial"/>
                <a:cs typeface="Arial"/>
                <a:sym typeface="Arial"/>
              </a:rPr>
              <a:t>p</a:t>
            </a:r>
            <a:r>
              <a:rPr lang="en-US" sz="3200" b="0" i="0" u="none" strike="noStrike" cap="none">
                <a:solidFill>
                  <a:srgbClr val="00005D"/>
                </a:solidFill>
                <a:latin typeface="Arial"/>
                <a:ea typeface="Arial"/>
                <a:cs typeface="Arial"/>
                <a:sym typeface="Arial"/>
              </a:rPr>
              <a:t>assionate, </a:t>
            </a:r>
            <a:r>
              <a:rPr lang="en-US" sz="3200" b="0" i="0" u="sng" strike="noStrike" cap="none">
                <a:solidFill>
                  <a:srgbClr val="00005D"/>
                </a:solidFill>
                <a:latin typeface="Arial"/>
                <a:ea typeface="Arial"/>
                <a:cs typeface="Arial"/>
                <a:sym typeface="Arial"/>
              </a:rPr>
              <a:t>p</a:t>
            </a:r>
            <a:r>
              <a:rPr lang="en-US" sz="3200" b="0" i="0" u="none" strike="noStrike" cap="none">
                <a:solidFill>
                  <a:srgbClr val="00005D"/>
                </a:solidFill>
                <a:latin typeface="Arial"/>
                <a:ea typeface="Arial"/>
                <a:cs typeface="Arial"/>
                <a:sym typeface="Arial"/>
              </a:rPr>
              <a:t>owerful, and of course, </a:t>
            </a:r>
            <a:r>
              <a:rPr lang="en-US" sz="3200" b="0" i="0" u="sng" strike="noStrike" cap="none">
                <a:solidFill>
                  <a:srgbClr val="00005D"/>
                </a:solidFill>
                <a:latin typeface="Arial"/>
                <a:ea typeface="Arial"/>
                <a:cs typeface="Arial"/>
                <a:sym typeface="Arial"/>
              </a:rPr>
              <a:t>p</a:t>
            </a:r>
            <a:r>
              <a:rPr lang="en-US" sz="3200" b="0" i="0" u="none" strike="noStrike" cap="none">
                <a:solidFill>
                  <a:srgbClr val="00005D"/>
                </a:solidFill>
                <a:latin typeface="Arial"/>
                <a:ea typeface="Arial"/>
                <a:cs typeface="Arial"/>
                <a:sym typeface="Arial"/>
              </a:rPr>
              <a:t>ersuasive about what we’re </a:t>
            </a:r>
            <a:r>
              <a:rPr lang="en-US" sz="3200" b="0" i="0" u="sng" strike="noStrike" cap="none">
                <a:solidFill>
                  <a:srgbClr val="00005D"/>
                </a:solidFill>
                <a:latin typeface="Arial"/>
                <a:ea typeface="Arial"/>
                <a:cs typeface="Arial"/>
                <a:sym typeface="Arial"/>
              </a:rPr>
              <a:t>p</a:t>
            </a:r>
            <a:r>
              <a:rPr lang="en-US" sz="3200" b="0" i="0" u="none" strike="noStrike" cap="none">
                <a:solidFill>
                  <a:srgbClr val="00005D"/>
                </a:solidFill>
                <a:latin typeface="Arial"/>
                <a:ea typeface="Arial"/>
                <a:cs typeface="Arial"/>
                <a:sym typeface="Arial"/>
              </a:rPr>
              <a:t>resenting. </a:t>
            </a:r>
            <a:endParaRPr sz="1400" b="0" i="0" u="none" strike="noStrike" cap="none">
              <a:solidFill>
                <a:srgbClr val="000000"/>
              </a:solidFill>
              <a:latin typeface="Arial"/>
              <a:ea typeface="Arial"/>
              <a:cs typeface="Arial"/>
              <a:sym typeface="Arial"/>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animEffect transition="in" filter="fade">
                                      <p:cBhvr>
                                        <p:cTn id="7" dur="500"/>
                                        <p:tgtEl>
                                          <p:spTgt spid="2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3"/>
                                        </p:tgtEl>
                                        <p:attrNameLst>
                                          <p:attrName>style.visibility</p:attrName>
                                        </p:attrNameLst>
                                      </p:cBhvr>
                                      <p:to>
                                        <p:strVal val="visible"/>
                                      </p:to>
                                    </p:set>
                                    <p:animEffect transition="in" filter="fade">
                                      <p:cBhvr>
                                        <p:cTn id="12"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17"/>
          <p:cNvSpPr txBox="1">
            <a:spLocks noGrp="1"/>
          </p:cNvSpPr>
          <p:nvPr>
            <p:ph type="ctrTitle"/>
          </p:nvPr>
        </p:nvSpPr>
        <p:spPr>
          <a:xfrm>
            <a:off x="685800" y="3810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solidFill>
                  <a:schemeClr val="dk1"/>
                </a:solidFill>
              </a:rPr>
              <a:t>8. Antithesis</a:t>
            </a:r>
            <a:endParaRPr/>
          </a:p>
        </p:txBody>
      </p:sp>
      <p:sp>
        <p:nvSpPr>
          <p:cNvPr id="220" name="Google Shape;220;p17"/>
          <p:cNvSpPr txBox="1">
            <a:spLocks noGrp="1"/>
          </p:cNvSpPr>
          <p:nvPr>
            <p:ph type="subTitle" idx="1"/>
          </p:nvPr>
        </p:nvSpPr>
        <p:spPr>
          <a:xfrm>
            <a:off x="12700" y="1752600"/>
            <a:ext cx="9144000" cy="121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550"/>
              <a:buNone/>
            </a:pPr>
            <a:r>
              <a:rPr lang="en-US">
                <a:solidFill>
                  <a:srgbClr val="FF0000"/>
                </a:solidFill>
              </a:rPr>
              <a:t>Contrasting ideas, usually in parallel structure</a:t>
            </a:r>
            <a:endParaRPr/>
          </a:p>
        </p:txBody>
      </p:sp>
      <p:sp>
        <p:nvSpPr>
          <p:cNvPr id="221" name="Google Shape;221;p17"/>
          <p:cNvSpPr txBox="1"/>
          <p:nvPr/>
        </p:nvSpPr>
        <p:spPr>
          <a:xfrm>
            <a:off x="142875" y="3429000"/>
            <a:ext cx="8809800" cy="1185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5D"/>
                </a:solidFill>
                <a:latin typeface="Arial"/>
                <a:ea typeface="Arial"/>
                <a:cs typeface="Arial"/>
                <a:sym typeface="Arial"/>
              </a:rPr>
              <a:t>Don’t ask what score your teacher can show you.</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800"/>
              </a:spcBef>
              <a:spcAft>
                <a:spcPts val="0"/>
              </a:spcAft>
              <a:buClr>
                <a:srgbClr val="000000"/>
              </a:buClr>
              <a:buSzPts val="2800"/>
              <a:buFont typeface="Arial"/>
              <a:buNone/>
            </a:pPr>
            <a:r>
              <a:rPr lang="en-US" sz="2800" b="1" i="0" u="none" strike="noStrike" cap="none">
                <a:solidFill>
                  <a:srgbClr val="00005D"/>
                </a:solidFill>
                <a:latin typeface="Arial"/>
                <a:ea typeface="Arial"/>
                <a:cs typeface="Arial"/>
                <a:sym typeface="Arial"/>
              </a:rPr>
              <a:t>Ask what effort you can show your teacher. </a:t>
            </a:r>
            <a:endParaRPr sz="1400" b="0" i="0" u="none" strike="noStrike" cap="none">
              <a:solidFill>
                <a:srgbClr val="000000"/>
              </a:solidFill>
              <a:latin typeface="Arial"/>
              <a:ea typeface="Arial"/>
              <a:cs typeface="Arial"/>
              <a:sym typeface="Arial"/>
            </a:endParaRP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Effect transition="in" filter="fade">
                                      <p:cBhvr>
                                        <p:cTn id="7" dur="500"/>
                                        <p:tgtEl>
                                          <p:spTgt spid="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fade">
                                      <p:cBhvr>
                                        <p:cTn id="12"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0" y="274638"/>
            <a:ext cx="9144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4000" b="1"/>
              <a:t>    9. A string of adjectives/nouns</a:t>
            </a:r>
            <a:endParaRPr/>
          </a:p>
        </p:txBody>
      </p:sp>
      <p:sp>
        <p:nvSpPr>
          <p:cNvPr id="227" name="Google Shape;227;p18"/>
          <p:cNvSpPr txBox="1">
            <a:spLocks noGrp="1"/>
          </p:cNvSpPr>
          <p:nvPr>
            <p:ph type="body" idx="1"/>
          </p:nvPr>
        </p:nvSpPr>
        <p:spPr>
          <a:xfrm>
            <a:off x="76200" y="3048000"/>
            <a:ext cx="8534400" cy="1524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Font typeface="Noto Sans"/>
              <a:buNone/>
            </a:pPr>
            <a:r>
              <a:rPr lang="en-US"/>
              <a:t>	In student life, nothing is more stressful than </a:t>
            </a:r>
            <a:r>
              <a:rPr lang="en-US" u="sng"/>
              <a:t>assignments</a:t>
            </a:r>
            <a:r>
              <a:rPr lang="en-US"/>
              <a:t>, </a:t>
            </a:r>
            <a:r>
              <a:rPr lang="en-US" u="sng"/>
              <a:t>projects</a:t>
            </a:r>
            <a:r>
              <a:rPr lang="en-US"/>
              <a:t>, </a:t>
            </a:r>
            <a:r>
              <a:rPr lang="en-US" u="sng"/>
              <a:t>quizzes</a:t>
            </a:r>
            <a:r>
              <a:rPr lang="en-US"/>
              <a:t>, and </a:t>
            </a:r>
            <a:r>
              <a:rPr lang="en-US" u="sng"/>
              <a:t>tests</a:t>
            </a:r>
            <a:r>
              <a:rPr lang="en-US"/>
              <a:t>. </a:t>
            </a:r>
            <a:endParaRPr/>
          </a:p>
        </p:txBody>
      </p:sp>
      <p:sp>
        <p:nvSpPr>
          <p:cNvPr id="228" name="Google Shape;228;p18"/>
          <p:cNvSpPr/>
          <p:nvPr/>
        </p:nvSpPr>
        <p:spPr>
          <a:xfrm>
            <a:off x="171450" y="1778000"/>
            <a:ext cx="87630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FF0000"/>
                </a:solidFill>
                <a:latin typeface="Arial"/>
                <a:ea typeface="Arial"/>
                <a:cs typeface="Arial"/>
                <a:sym typeface="Arial"/>
              </a:rPr>
              <a:t>More powerful and impressive expressions</a:t>
            </a:r>
            <a:endParaRPr sz="1800" b="0" i="0" u="none" strike="noStrike" cap="none">
              <a:solidFill>
                <a:srgbClr val="FF0000"/>
              </a:solidFill>
              <a:latin typeface="Arial"/>
              <a:ea typeface="Arial"/>
              <a:cs typeface="Arial"/>
              <a:sym typeface="Arial"/>
            </a:endParaRPr>
          </a:p>
        </p:txBody>
      </p:sp>
    </p:spTree>
  </p:cSld>
  <p:clrMapOvr>
    <a:masterClrMapping/>
  </p:clrMapOvr>
  <p:transition spd="med">
    <p:diamond/>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463550" y="552450"/>
            <a:ext cx="8229600" cy="1371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10. What to avoid</a:t>
            </a:r>
            <a:endParaRPr/>
          </a:p>
        </p:txBody>
      </p:sp>
      <p:sp>
        <p:nvSpPr>
          <p:cNvPr id="234" name="Google Shape;234;p19"/>
          <p:cNvSpPr txBox="1">
            <a:spLocks noGrp="1"/>
          </p:cNvSpPr>
          <p:nvPr>
            <p:ph type="body" idx="1"/>
          </p:nvPr>
        </p:nvSpPr>
        <p:spPr>
          <a:xfrm>
            <a:off x="457200" y="1981200"/>
            <a:ext cx="8229600" cy="3886200"/>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SzPts val="2400"/>
              <a:buFont typeface="Noto Sans"/>
              <a:buNone/>
            </a:pPr>
            <a:r>
              <a:rPr lang="en-US"/>
              <a:t>   </a:t>
            </a:r>
            <a:endParaRPr/>
          </a:p>
          <a:p>
            <a:pPr marL="342900" lvl="0" indent="-342900" algn="l" rtl="0">
              <a:lnSpc>
                <a:spcPct val="80000"/>
              </a:lnSpc>
              <a:spcBef>
                <a:spcPts val="640"/>
              </a:spcBef>
              <a:spcAft>
                <a:spcPts val="0"/>
              </a:spcAft>
              <a:buSzPts val="2400"/>
              <a:buChar char="■"/>
            </a:pPr>
            <a:r>
              <a:rPr lang="en-US"/>
              <a:t>Clichés and redundant language  </a:t>
            </a:r>
            <a:endParaRPr/>
          </a:p>
          <a:p>
            <a:pPr marL="342900" lvl="0" indent="-342900" algn="l" rtl="0">
              <a:lnSpc>
                <a:spcPct val="80000"/>
              </a:lnSpc>
              <a:spcBef>
                <a:spcPts val="640"/>
              </a:spcBef>
              <a:spcAft>
                <a:spcPts val="0"/>
              </a:spcAft>
              <a:buSzPts val="2400"/>
              <a:buFont typeface="Noto Sans"/>
              <a:buNone/>
            </a:pPr>
            <a:r>
              <a:rPr lang="en-US"/>
              <a:t> </a:t>
            </a:r>
            <a:endParaRPr/>
          </a:p>
          <a:p>
            <a:pPr marL="342900" lvl="0" indent="-342900" algn="l" rtl="0">
              <a:lnSpc>
                <a:spcPct val="80000"/>
              </a:lnSpc>
              <a:spcBef>
                <a:spcPts val="640"/>
              </a:spcBef>
              <a:spcAft>
                <a:spcPts val="0"/>
              </a:spcAft>
              <a:buSzPts val="2400"/>
              <a:buChar char="■"/>
            </a:pPr>
            <a:r>
              <a:rPr lang="en-US"/>
              <a:t>Jargons and Abbreviations</a:t>
            </a:r>
            <a:endParaRPr/>
          </a:p>
          <a:p>
            <a:pPr marL="342900" lvl="0" indent="-190500" algn="l" rtl="0">
              <a:lnSpc>
                <a:spcPct val="80000"/>
              </a:lnSpc>
              <a:spcBef>
                <a:spcPts val="640"/>
              </a:spcBef>
              <a:spcAft>
                <a:spcPts val="0"/>
              </a:spcAft>
              <a:buSzPts val="2400"/>
              <a:buNone/>
            </a:pPr>
            <a:endParaRPr/>
          </a:p>
          <a:p>
            <a:pPr marL="342900" lvl="0" indent="-342900" algn="l" rtl="0">
              <a:lnSpc>
                <a:spcPct val="80000"/>
              </a:lnSpc>
              <a:spcBef>
                <a:spcPts val="640"/>
              </a:spcBef>
              <a:spcAft>
                <a:spcPts val="0"/>
              </a:spcAft>
              <a:buSzPts val="2400"/>
              <a:buChar char="■"/>
            </a:pPr>
            <a:r>
              <a:rPr lang="en-US"/>
              <a:t>Sexist language </a:t>
            </a:r>
            <a:endParaRPr/>
          </a:p>
          <a:p>
            <a:pPr marL="342900" lvl="0" indent="-228600" algn="l" rtl="0">
              <a:lnSpc>
                <a:spcPct val="80000"/>
              </a:lnSpc>
              <a:spcBef>
                <a:spcPts val="480"/>
              </a:spcBef>
              <a:spcAft>
                <a:spcPts val="0"/>
              </a:spcAft>
              <a:buSzPts val="1800"/>
              <a:buNone/>
            </a:pPr>
            <a:endParaRPr sz="2400"/>
          </a:p>
          <a:p>
            <a:pPr marL="342900" lvl="0" indent="-342900" algn="l" rtl="0">
              <a:lnSpc>
                <a:spcPct val="80000"/>
              </a:lnSpc>
              <a:spcBef>
                <a:spcPts val="480"/>
              </a:spcBef>
              <a:spcAft>
                <a:spcPts val="0"/>
              </a:spcAft>
              <a:buSzPts val="1800"/>
              <a:buFont typeface="Noto Sans"/>
              <a:buNone/>
            </a:pPr>
            <a:r>
              <a:rPr lang="en-US" sz="2400"/>
              <a:t> </a:t>
            </a:r>
            <a:endParaRPr/>
          </a:p>
        </p:txBody>
      </p:sp>
    </p:spTree>
  </p:cSld>
  <p:clrMapOvr>
    <a:masterClrMapping/>
  </p:clrMapOvr>
  <p:transition spd="med">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title"/>
          </p:nvPr>
        </p:nvSpPr>
        <p:spPr>
          <a:xfrm>
            <a:off x="762000" y="119856"/>
            <a:ext cx="7439025"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000" b="1"/>
              <a:t>Review: 10 golden rules</a:t>
            </a:r>
            <a:endParaRPr/>
          </a:p>
        </p:txBody>
      </p:sp>
      <p:pic>
        <p:nvPicPr>
          <p:cNvPr id="240" name="Google Shape;240;p20"/>
          <p:cNvPicPr preferRelativeResize="0"/>
          <p:nvPr/>
        </p:nvPicPr>
        <p:blipFill rotWithShape="1">
          <a:blip r:embed="rId3">
            <a:alphaModFix/>
          </a:blip>
          <a:srcRect/>
          <a:stretch/>
        </p:blipFill>
        <p:spPr>
          <a:xfrm>
            <a:off x="6108583" y="2677319"/>
            <a:ext cx="2333625" cy="3000375"/>
          </a:xfrm>
          <a:prstGeom prst="rect">
            <a:avLst/>
          </a:prstGeom>
          <a:noFill/>
          <a:ln>
            <a:noFill/>
          </a:ln>
        </p:spPr>
      </p:pic>
      <p:sp>
        <p:nvSpPr>
          <p:cNvPr id="241" name="Google Shape;241;p20"/>
          <p:cNvSpPr/>
          <p:nvPr/>
        </p:nvSpPr>
        <p:spPr>
          <a:xfrm>
            <a:off x="381000" y="1447800"/>
            <a:ext cx="349408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rial"/>
                <a:ea typeface="Arial"/>
                <a:cs typeface="Arial"/>
                <a:sym typeface="Arial"/>
              </a:rPr>
              <a:t>1. </a:t>
            </a:r>
            <a:r>
              <a:rPr lang="en-US" sz="1800" b="1" i="0" u="none" strike="noStrike" cap="none">
                <a:solidFill>
                  <a:schemeClr val="dk1"/>
                </a:solidFill>
                <a:latin typeface="Arial"/>
                <a:ea typeface="Arial"/>
                <a:cs typeface="Arial"/>
                <a:sym typeface="Arial"/>
              </a:rPr>
              <a:t>Frequent transition signals </a:t>
            </a:r>
            <a:endParaRPr sz="1800" b="0" i="0" u="none" strike="noStrike" cap="none">
              <a:solidFill>
                <a:schemeClr val="dk1"/>
              </a:solidFill>
              <a:latin typeface="Arial"/>
              <a:ea typeface="Arial"/>
              <a:cs typeface="Arial"/>
              <a:sym typeface="Arial"/>
            </a:endParaRPr>
          </a:p>
        </p:txBody>
      </p:sp>
      <p:sp>
        <p:nvSpPr>
          <p:cNvPr id="242" name="Google Shape;242;p20"/>
          <p:cNvSpPr/>
          <p:nvPr/>
        </p:nvSpPr>
        <p:spPr>
          <a:xfrm>
            <a:off x="395288" y="2000250"/>
            <a:ext cx="44418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2. Spoken rather than written language</a:t>
            </a:r>
            <a:endParaRPr sz="1800" b="0" i="0" u="none" strike="noStrike" cap="none">
              <a:solidFill>
                <a:schemeClr val="dk1"/>
              </a:solidFill>
              <a:latin typeface="Arial"/>
              <a:ea typeface="Arial"/>
              <a:cs typeface="Arial"/>
              <a:sym typeface="Arial"/>
            </a:endParaRPr>
          </a:p>
        </p:txBody>
      </p:sp>
      <p:sp>
        <p:nvSpPr>
          <p:cNvPr id="243" name="Google Shape;243;p20"/>
          <p:cNvSpPr/>
          <p:nvPr/>
        </p:nvSpPr>
        <p:spPr>
          <a:xfrm>
            <a:off x="395288" y="2492375"/>
            <a:ext cx="3390900"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3. Varied sentence structures</a:t>
            </a:r>
            <a:endParaRPr sz="1800" b="0" i="0" u="none" strike="noStrike" cap="none">
              <a:solidFill>
                <a:schemeClr val="dk1"/>
              </a:solidFill>
              <a:latin typeface="Arial"/>
              <a:ea typeface="Arial"/>
              <a:cs typeface="Arial"/>
              <a:sym typeface="Arial"/>
            </a:endParaRPr>
          </a:p>
        </p:txBody>
      </p:sp>
      <p:sp>
        <p:nvSpPr>
          <p:cNvPr id="244" name="Google Shape;244;p20"/>
          <p:cNvSpPr/>
          <p:nvPr/>
        </p:nvSpPr>
        <p:spPr>
          <a:xfrm>
            <a:off x="381000" y="2982913"/>
            <a:ext cx="14795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4. Metaphor</a:t>
            </a:r>
            <a:endParaRPr sz="1800" b="0" i="0" u="none" strike="noStrike" cap="none">
              <a:solidFill>
                <a:schemeClr val="dk1"/>
              </a:solidFill>
              <a:latin typeface="Arial"/>
              <a:ea typeface="Arial"/>
              <a:cs typeface="Arial"/>
              <a:sym typeface="Arial"/>
            </a:endParaRPr>
          </a:p>
        </p:txBody>
      </p:sp>
      <p:sp>
        <p:nvSpPr>
          <p:cNvPr id="245" name="Google Shape;245;p20"/>
          <p:cNvSpPr/>
          <p:nvPr/>
        </p:nvSpPr>
        <p:spPr>
          <a:xfrm>
            <a:off x="381000" y="3440113"/>
            <a:ext cx="1658938"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5. Parallelism</a:t>
            </a:r>
            <a:endParaRPr sz="1800" b="0" i="0" u="none" strike="noStrike" cap="none">
              <a:solidFill>
                <a:schemeClr val="dk1"/>
              </a:solidFill>
              <a:latin typeface="Arial"/>
              <a:ea typeface="Arial"/>
              <a:cs typeface="Arial"/>
              <a:sym typeface="Arial"/>
            </a:endParaRPr>
          </a:p>
        </p:txBody>
      </p:sp>
      <p:sp>
        <p:nvSpPr>
          <p:cNvPr id="246" name="Google Shape;246;p20"/>
          <p:cNvSpPr/>
          <p:nvPr/>
        </p:nvSpPr>
        <p:spPr>
          <a:xfrm>
            <a:off x="395288" y="3887788"/>
            <a:ext cx="15700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6. Repetition</a:t>
            </a:r>
            <a:endParaRPr sz="1800" b="0" i="0" u="none" strike="noStrike" cap="none">
              <a:solidFill>
                <a:schemeClr val="dk1"/>
              </a:solidFill>
              <a:latin typeface="Arial"/>
              <a:ea typeface="Arial"/>
              <a:cs typeface="Arial"/>
              <a:sym typeface="Arial"/>
            </a:endParaRPr>
          </a:p>
        </p:txBody>
      </p:sp>
      <p:sp>
        <p:nvSpPr>
          <p:cNvPr id="247" name="Google Shape;247;p20"/>
          <p:cNvSpPr/>
          <p:nvPr/>
        </p:nvSpPr>
        <p:spPr>
          <a:xfrm>
            <a:off x="401638" y="4367213"/>
            <a:ext cx="16383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7. Alliteration</a:t>
            </a:r>
            <a:endParaRPr sz="1800" b="0" i="0" u="none" strike="noStrike" cap="none">
              <a:solidFill>
                <a:schemeClr val="dk1"/>
              </a:solidFill>
              <a:latin typeface="Arial"/>
              <a:ea typeface="Arial"/>
              <a:cs typeface="Arial"/>
              <a:sym typeface="Arial"/>
            </a:endParaRPr>
          </a:p>
        </p:txBody>
      </p:sp>
      <p:sp>
        <p:nvSpPr>
          <p:cNvPr id="248" name="Google Shape;248;p20"/>
          <p:cNvSpPr/>
          <p:nvPr/>
        </p:nvSpPr>
        <p:spPr>
          <a:xfrm>
            <a:off x="415925" y="4846638"/>
            <a:ext cx="15494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8. Antithesis</a:t>
            </a:r>
            <a:endParaRPr sz="1400" b="0" i="0" u="none" strike="noStrike" cap="none">
              <a:solidFill>
                <a:srgbClr val="000000"/>
              </a:solidFill>
              <a:latin typeface="Arial"/>
              <a:ea typeface="Arial"/>
              <a:cs typeface="Arial"/>
              <a:sym typeface="Arial"/>
            </a:endParaRPr>
          </a:p>
        </p:txBody>
      </p:sp>
      <p:sp>
        <p:nvSpPr>
          <p:cNvPr id="249" name="Google Shape;249;p20"/>
          <p:cNvSpPr/>
          <p:nvPr/>
        </p:nvSpPr>
        <p:spPr>
          <a:xfrm>
            <a:off x="406400" y="5305425"/>
            <a:ext cx="35147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9. A string of adjectives/nouns</a:t>
            </a:r>
            <a:endParaRPr sz="1800" b="0" i="0" u="none" strike="noStrike" cap="none">
              <a:solidFill>
                <a:schemeClr val="dk1"/>
              </a:solidFill>
              <a:latin typeface="Arial"/>
              <a:ea typeface="Arial"/>
              <a:cs typeface="Arial"/>
              <a:sym typeface="Arial"/>
            </a:endParaRPr>
          </a:p>
        </p:txBody>
      </p:sp>
      <p:sp>
        <p:nvSpPr>
          <p:cNvPr id="250" name="Google Shape;250;p20"/>
          <p:cNvSpPr/>
          <p:nvPr/>
        </p:nvSpPr>
        <p:spPr>
          <a:xfrm>
            <a:off x="381000" y="5795963"/>
            <a:ext cx="2082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10. What to avoid</a:t>
            </a:r>
            <a:endParaRPr sz="1800" b="0" i="0" u="none" strike="noStrike" cap="none">
              <a:solidFill>
                <a:schemeClr val="dk1"/>
              </a:solidFill>
              <a:latin typeface="Arial"/>
              <a:ea typeface="Arial"/>
              <a:cs typeface="Arial"/>
              <a:sym typeface="Arial"/>
            </a:endParaRPr>
          </a:p>
        </p:txBody>
      </p:sp>
    </p:spTree>
  </p:cSld>
  <p:clrMapOvr>
    <a:masterClrMapping/>
  </p:clrMapOvr>
  <p:transition spd="med">
    <p:diamond/>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21"/>
          <p:cNvSpPr txBox="1">
            <a:spLocks noGrp="1"/>
          </p:cNvSpPr>
          <p:nvPr>
            <p:ph type="title" idx="4294967295"/>
          </p:nvPr>
        </p:nvSpPr>
        <p:spPr>
          <a:xfrm>
            <a:off x="533400" y="2514600"/>
            <a:ext cx="8229600" cy="137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t>SPEECH ANALYSIS</a:t>
            </a: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22"/>
          <p:cNvSpPr txBox="1">
            <a:spLocks noGrp="1"/>
          </p:cNvSpPr>
          <p:nvPr>
            <p:ph type="title" idx="4294967295"/>
          </p:nvPr>
        </p:nvSpPr>
        <p:spPr>
          <a:xfrm>
            <a:off x="457200" y="304800"/>
            <a:ext cx="82296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b="1"/>
              <a:t>Sample persuasive speech</a:t>
            </a:r>
            <a:br>
              <a:rPr lang="en-US" sz="2800" b="1"/>
            </a:br>
            <a:br>
              <a:rPr lang="en-US" sz="2800" b="1"/>
            </a:br>
            <a:r>
              <a:rPr lang="en-US" sz="2800" b="1"/>
              <a:t>A SPORTS CENTER ON IU CAMPUS</a:t>
            </a:r>
            <a:endParaRPr/>
          </a:p>
        </p:txBody>
      </p:sp>
      <p:sp>
        <p:nvSpPr>
          <p:cNvPr id="261" name="Google Shape;261;p22"/>
          <p:cNvSpPr txBox="1">
            <a:spLocks noGrp="1"/>
          </p:cNvSpPr>
          <p:nvPr>
            <p:ph type="body" idx="4294967295"/>
          </p:nvPr>
        </p:nvSpPr>
        <p:spPr>
          <a:xfrm>
            <a:off x="304800" y="1600200"/>
            <a:ext cx="853440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35000"/>
              </a:lnSpc>
              <a:spcBef>
                <a:spcPts val="0"/>
              </a:spcBef>
              <a:spcAft>
                <a:spcPts val="0"/>
              </a:spcAft>
              <a:buSzPts val="1500"/>
              <a:buFont typeface="Noto Sans"/>
              <a:buNone/>
            </a:pPr>
            <a:r>
              <a:rPr lang="en-US" sz="2000"/>
              <a:t>	Good afternoon, ladies and gentlemen. My name is….. I’m……….. </a:t>
            </a:r>
            <a:r>
              <a:rPr lang="en-US" sz="2000" u="sng"/>
              <a:t>It’s a great honor for me</a:t>
            </a:r>
            <a:r>
              <a:rPr lang="en-US" sz="2000"/>
              <a:t> to be here as a representative of IUers to express our concern about our student life. And </a:t>
            </a:r>
            <a:r>
              <a:rPr lang="en-US" sz="2000" u="sng"/>
              <a:t>it’s also a great honor for us</a:t>
            </a:r>
            <a:r>
              <a:rPr lang="en-US" sz="2000"/>
              <a:t> to have our voice listened to by the very caring teachers as you are. As you know, </a:t>
            </a:r>
            <a:r>
              <a:rPr lang="en-US" sz="2000" u="sng"/>
              <a:t>we IUers</a:t>
            </a:r>
            <a:r>
              <a:rPr lang="en-US" sz="2000"/>
              <a:t> are not only </a:t>
            </a:r>
            <a:r>
              <a:rPr lang="en-US" sz="2000" u="sng"/>
              <a:t>good at </a:t>
            </a:r>
            <a:r>
              <a:rPr lang="en-US" sz="2000"/>
              <a:t>studying; </a:t>
            </a:r>
            <a:r>
              <a:rPr lang="en-US" sz="2000" u="sng"/>
              <a:t>we IUers</a:t>
            </a:r>
            <a:r>
              <a:rPr lang="en-US" sz="2000"/>
              <a:t> are also </a:t>
            </a:r>
            <a:r>
              <a:rPr lang="en-US" sz="2000" u="sng"/>
              <a:t>keen on</a:t>
            </a:r>
            <a:r>
              <a:rPr lang="en-US" sz="2000"/>
              <a:t> activities outside the classroom such as sports. However, while our </a:t>
            </a:r>
            <a:r>
              <a:rPr lang="en-US" sz="2000" u="sng"/>
              <a:t>academic life is well care of with good facilities</a:t>
            </a:r>
            <a:r>
              <a:rPr lang="en-US" sz="2000"/>
              <a:t>, </a:t>
            </a:r>
            <a:r>
              <a:rPr lang="en-US" sz="2000" u="sng"/>
              <a:t>our student life is not</a:t>
            </a:r>
            <a:r>
              <a:rPr lang="en-US" sz="2000"/>
              <a:t>. </a:t>
            </a:r>
            <a:r>
              <a:rPr lang="en-US" sz="2000" i="1"/>
              <a:t>That’s why </a:t>
            </a:r>
            <a:r>
              <a:rPr lang="en-US" sz="2000"/>
              <a:t>today I’ll share with you the reasons why we are </a:t>
            </a:r>
            <a:r>
              <a:rPr lang="en-US" sz="2000" u="sng"/>
              <a:t>hungry</a:t>
            </a:r>
            <a:r>
              <a:rPr lang="en-US" sz="2000"/>
              <a:t> for a sports center, or just a gym, on IU campus. </a:t>
            </a:r>
            <a:r>
              <a:rPr lang="en-US" sz="2000" i="1"/>
              <a:t>Then</a:t>
            </a:r>
            <a:r>
              <a:rPr lang="en-US" sz="2000"/>
              <a:t> I’ll show you how our </a:t>
            </a:r>
            <a:r>
              <a:rPr lang="en-US" sz="2000" u="sng"/>
              <a:t>dream</a:t>
            </a:r>
            <a:r>
              <a:rPr lang="en-US" sz="2000"/>
              <a:t>, if comes true, can be a great motivator for both the school and students….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21"/>
        <p:cNvGrpSpPr/>
        <p:nvPr/>
      </p:nvGrpSpPr>
      <p:grpSpPr>
        <a:xfrm>
          <a:off x="0" y="0"/>
          <a:ext cx="0" cy="0"/>
          <a:chOff x="0" y="0"/>
          <a:chExt cx="0" cy="0"/>
        </a:xfrm>
      </p:grpSpPr>
      <p:sp>
        <p:nvSpPr>
          <p:cNvPr id="122" name="Google Shape;122;p40"/>
          <p:cNvSpPr txBox="1">
            <a:spLocks noGrp="1"/>
          </p:cNvSpPr>
          <p:nvPr>
            <p:ph type="title" idx="4294967295"/>
          </p:nvPr>
        </p:nvSpPr>
        <p:spPr>
          <a:xfrm>
            <a:off x="228600" y="228600"/>
            <a:ext cx="89154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400" b="1"/>
              <a:t>TEMPLATE FOR INTRODUCTION</a:t>
            </a:r>
            <a:endParaRPr/>
          </a:p>
        </p:txBody>
      </p:sp>
      <p:sp>
        <p:nvSpPr>
          <p:cNvPr id="123" name="Google Shape;123;p40"/>
          <p:cNvSpPr txBox="1">
            <a:spLocks noGrp="1"/>
          </p:cNvSpPr>
          <p:nvPr>
            <p:ph type="body" idx="4294967295"/>
          </p:nvPr>
        </p:nvSpPr>
        <p:spPr>
          <a:xfrm>
            <a:off x="228600" y="914400"/>
            <a:ext cx="8470900" cy="4648200"/>
          </a:xfrm>
          <a:prstGeom prst="rect">
            <a:avLst/>
          </a:prstGeom>
          <a:noFill/>
          <a:ln>
            <a:noFill/>
          </a:ln>
        </p:spPr>
        <p:txBody>
          <a:bodyPr spcFirstLastPara="1" wrap="square" lIns="91425" tIns="45700" rIns="91425" bIns="45700" anchor="t" anchorCtr="0">
            <a:noAutofit/>
          </a:bodyPr>
          <a:lstStyle/>
          <a:p>
            <a:pPr marL="609600" lvl="0" indent="-609600" algn="l" rtl="0">
              <a:lnSpc>
                <a:spcPct val="150000"/>
              </a:lnSpc>
              <a:spcBef>
                <a:spcPts val="0"/>
              </a:spcBef>
              <a:spcAft>
                <a:spcPts val="0"/>
              </a:spcAft>
              <a:buClr>
                <a:schemeClr val="dk1"/>
              </a:buClr>
              <a:buSzPts val="2800"/>
              <a:buFont typeface="Arial"/>
              <a:buAutoNum type="arabicPeriod"/>
            </a:pPr>
            <a:r>
              <a:rPr lang="en-US" sz="2800"/>
              <a:t>Greeting and thank-you</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Self-introduction</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solidFill>
                  <a:srgbClr val="FF0000"/>
                </a:solidFill>
              </a:rPr>
              <a:t>Attention getter</a:t>
            </a:r>
            <a:endParaRPr>
              <a:solidFill>
                <a:srgbClr val="FF0000"/>
              </a:solidFill>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solidFill>
                  <a:srgbClr val="FF0000"/>
                </a:solidFill>
              </a:rPr>
              <a:t>Topic connection </a:t>
            </a:r>
            <a:endParaRPr>
              <a:solidFill>
                <a:srgbClr val="FF0000"/>
              </a:solidFill>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solidFill>
                  <a:srgbClr val="FF0000"/>
                </a:solidFill>
              </a:rPr>
              <a:t>Credibility </a:t>
            </a:r>
            <a:endParaRPr>
              <a:solidFill>
                <a:srgbClr val="FF0000"/>
              </a:solidFill>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solidFill>
                  <a:srgbClr val="FF0000"/>
                </a:solidFill>
              </a:rPr>
              <a:t>Preview  </a:t>
            </a:r>
            <a:endParaRPr>
              <a:solidFill>
                <a:srgbClr val="FF0000"/>
              </a:solidFill>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Time for Q&amp;A</a:t>
            </a:r>
            <a:endParaRPr/>
          </a:p>
          <a:p>
            <a:pPr marL="609600" lvl="0" indent="-609600" algn="l" rtl="0">
              <a:lnSpc>
                <a:spcPct val="150000"/>
              </a:lnSpc>
              <a:spcBef>
                <a:spcPts val="560"/>
              </a:spcBef>
              <a:spcAft>
                <a:spcPts val="0"/>
              </a:spcAft>
              <a:buClr>
                <a:schemeClr val="dk1"/>
              </a:buClr>
              <a:buSzPts val="2800"/>
              <a:buFont typeface="Arial"/>
              <a:buAutoNum type="arabicPeriod"/>
            </a:pPr>
            <a:r>
              <a:rPr lang="en-US" sz="2800"/>
              <a:t>Transition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65"/>
        <p:cNvGrpSpPr/>
        <p:nvPr/>
      </p:nvGrpSpPr>
      <p:grpSpPr>
        <a:xfrm>
          <a:off x="0" y="0"/>
          <a:ext cx="0" cy="0"/>
          <a:chOff x="0" y="0"/>
          <a:chExt cx="0" cy="0"/>
        </a:xfrm>
      </p:grpSpPr>
      <p:sp>
        <p:nvSpPr>
          <p:cNvPr id="266" name="Google Shape;266;p23"/>
          <p:cNvSpPr txBox="1">
            <a:spLocks noGrp="1"/>
          </p:cNvSpPr>
          <p:nvPr>
            <p:ph type="title" idx="4294967295"/>
          </p:nvPr>
        </p:nvSpPr>
        <p:spPr>
          <a:xfrm>
            <a:off x="457200" y="152400"/>
            <a:ext cx="82296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400" b="1"/>
              <a:t>A SPORTS CENTER ON</a:t>
            </a:r>
            <a:r>
              <a:rPr lang="en-US" sz="2800" b="1"/>
              <a:t> </a:t>
            </a:r>
            <a:r>
              <a:rPr lang="en-US" sz="2400" b="1"/>
              <a:t>IU CAMPUS (con’t)</a:t>
            </a:r>
            <a:endParaRPr/>
          </a:p>
        </p:txBody>
      </p:sp>
      <p:sp>
        <p:nvSpPr>
          <p:cNvPr id="267" name="Google Shape;267;p23"/>
          <p:cNvSpPr txBox="1">
            <a:spLocks noGrp="1"/>
          </p:cNvSpPr>
          <p:nvPr>
            <p:ph type="body" idx="4294967295"/>
          </p:nvPr>
        </p:nvSpPr>
        <p:spPr>
          <a:xfrm>
            <a:off x="0" y="990600"/>
            <a:ext cx="8991600" cy="56388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SzPts val="750"/>
              <a:buFont typeface="Noto Sans"/>
              <a:buNone/>
            </a:pPr>
            <a:r>
              <a:rPr lang="en-US" sz="1000"/>
              <a:t>	</a:t>
            </a:r>
            <a:r>
              <a:rPr lang="en-US" sz="1800" i="1"/>
              <a:t>First of all</a:t>
            </a:r>
            <a:r>
              <a:rPr lang="en-US" sz="1800"/>
              <a:t>, IU students have to go to Sports University to study Physical Education. </a:t>
            </a:r>
            <a:r>
              <a:rPr lang="en-US" sz="1800" u="sng"/>
              <a:t>As managers</a:t>
            </a:r>
            <a:r>
              <a:rPr lang="en-US" sz="1800"/>
              <a:t>, you surely have difficulty in borrowing or hiring the facilities. </a:t>
            </a:r>
            <a:r>
              <a:rPr lang="en-US" sz="1800" u="sng"/>
              <a:t>As students</a:t>
            </a:r>
            <a:r>
              <a:rPr lang="en-US" sz="1800"/>
              <a:t>, we surely have difficulty in managing our time and transport going there and coming back to the main building, too </a:t>
            </a:r>
            <a:r>
              <a:rPr lang="en-US" sz="1800" u="sng"/>
              <a:t>sweaty, dirty, and weary</a:t>
            </a:r>
            <a:r>
              <a:rPr lang="en-US" sz="1800"/>
              <a:t> to continue our study. Week after week, this inconvenience </a:t>
            </a:r>
            <a:r>
              <a:rPr lang="en-US" sz="1800" u="sng"/>
              <a:t>steals</a:t>
            </a:r>
            <a:r>
              <a:rPr lang="en-US" sz="1800"/>
              <a:t>, and sooner or later it will </a:t>
            </a:r>
            <a:r>
              <a:rPr lang="en-US" sz="1800" u="sng"/>
              <a:t>kill</a:t>
            </a:r>
            <a:r>
              <a:rPr lang="en-US" sz="1800"/>
              <a:t> our interest in sports. </a:t>
            </a:r>
            <a:r>
              <a:rPr lang="en-US" sz="1800" u="sng"/>
              <a:t>That’s why we need a new sports center</a:t>
            </a:r>
            <a:r>
              <a:rPr lang="en-US" sz="1800"/>
              <a:t>. </a:t>
            </a:r>
            <a:endParaRPr/>
          </a:p>
          <a:p>
            <a:pPr marL="342900" lvl="0" indent="-342900" algn="l" rtl="0">
              <a:lnSpc>
                <a:spcPct val="130000"/>
              </a:lnSpc>
              <a:spcBef>
                <a:spcPts val="360"/>
              </a:spcBef>
              <a:spcAft>
                <a:spcPts val="0"/>
              </a:spcAft>
              <a:buSzPts val="1350"/>
              <a:buFont typeface="Noto Sans"/>
              <a:buNone/>
            </a:pPr>
            <a:r>
              <a:rPr lang="en-US" sz="1800"/>
              <a:t>	</a:t>
            </a:r>
            <a:r>
              <a:rPr lang="en-US" sz="1800" i="1"/>
              <a:t>In addition</a:t>
            </a:r>
            <a:r>
              <a:rPr lang="en-US" sz="1800"/>
              <a:t>, sometimes we want to organize some sports events or competitions among IU students but we can’t, simply because our </a:t>
            </a:r>
            <a:r>
              <a:rPr lang="en-US" sz="1800" u="sng"/>
              <a:t>home</a:t>
            </a:r>
            <a:r>
              <a:rPr lang="en-US" sz="1800"/>
              <a:t> does not have </a:t>
            </a:r>
            <a:r>
              <a:rPr lang="en-US" sz="1800" u="sng"/>
              <a:t>a room</a:t>
            </a:r>
            <a:r>
              <a:rPr lang="en-US" sz="1800"/>
              <a:t> for such activities. Though we know it’s not good to compare and contrast our </a:t>
            </a:r>
            <a:r>
              <a:rPr lang="en-US" sz="1800" u="sng"/>
              <a:t>family</a:t>
            </a:r>
            <a:r>
              <a:rPr lang="en-US" sz="1800"/>
              <a:t> with other people’s </a:t>
            </a:r>
            <a:r>
              <a:rPr lang="en-US" sz="1800" u="sng"/>
              <a:t>families</a:t>
            </a:r>
            <a:r>
              <a:rPr lang="en-US" sz="1800"/>
              <a:t>, sometimes we feel a bit inferior when thinking about our friends in other universities. They don’t have a 14 hectare Stone Lake as we do, but they can play football and do other activities on their own land. </a:t>
            </a:r>
            <a:r>
              <a:rPr lang="en-US" sz="1800" u="sng"/>
              <a:t>That’s why we need a new sports center</a:t>
            </a:r>
            <a:r>
              <a:rPr lang="en-US" sz="1800"/>
              <a:t>. </a:t>
            </a:r>
            <a:endParaRPr/>
          </a:p>
          <a:p>
            <a:pPr marL="342900" lvl="0" indent="-342900" algn="l" rtl="0">
              <a:lnSpc>
                <a:spcPct val="130000"/>
              </a:lnSpc>
              <a:spcBef>
                <a:spcPts val="360"/>
              </a:spcBef>
              <a:spcAft>
                <a:spcPts val="0"/>
              </a:spcAft>
              <a:buSzPts val="1350"/>
              <a:buFont typeface="Noto Sans"/>
              <a:buNone/>
            </a:pPr>
            <a:r>
              <a:rPr lang="en-US" sz="1800"/>
              <a:t>	</a:t>
            </a:r>
            <a:r>
              <a:rPr lang="en-US" sz="1800" i="1"/>
              <a:t>Now that you’ve known the reasons why we IUers need a sports center, let’s see what we all can gain.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71"/>
        <p:cNvGrpSpPr/>
        <p:nvPr/>
      </p:nvGrpSpPr>
      <p:grpSpPr>
        <a:xfrm>
          <a:off x="0" y="0"/>
          <a:ext cx="0" cy="0"/>
          <a:chOff x="0" y="0"/>
          <a:chExt cx="0" cy="0"/>
        </a:xfrm>
      </p:grpSpPr>
      <p:sp>
        <p:nvSpPr>
          <p:cNvPr id="272" name="Google Shape;272;p24"/>
          <p:cNvSpPr txBox="1">
            <a:spLocks noGrp="1"/>
          </p:cNvSpPr>
          <p:nvPr>
            <p:ph type="title" idx="4294967295"/>
          </p:nvPr>
        </p:nvSpPr>
        <p:spPr>
          <a:xfrm>
            <a:off x="457200" y="152400"/>
            <a:ext cx="8229600" cy="762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400" b="1"/>
              <a:t>A SPORTS CENTER ON</a:t>
            </a:r>
            <a:r>
              <a:rPr lang="en-US" sz="2800" b="1"/>
              <a:t> </a:t>
            </a:r>
            <a:r>
              <a:rPr lang="en-US" sz="2400" b="1"/>
              <a:t>IU CAMPUS (con’t)</a:t>
            </a:r>
            <a:endParaRPr/>
          </a:p>
        </p:txBody>
      </p:sp>
      <p:sp>
        <p:nvSpPr>
          <p:cNvPr id="273" name="Google Shape;273;p24"/>
          <p:cNvSpPr txBox="1">
            <a:spLocks noGrp="1"/>
          </p:cNvSpPr>
          <p:nvPr>
            <p:ph type="body" idx="4294967295"/>
          </p:nvPr>
        </p:nvSpPr>
        <p:spPr>
          <a:xfrm>
            <a:off x="0" y="990600"/>
            <a:ext cx="8839200" cy="5638800"/>
          </a:xfrm>
          <a:prstGeom prst="rect">
            <a:avLst/>
          </a:prstGeom>
          <a:noFill/>
          <a:ln>
            <a:noFill/>
          </a:ln>
        </p:spPr>
        <p:txBody>
          <a:bodyPr spcFirstLastPara="1" wrap="square" lIns="91425" tIns="45700" rIns="91425" bIns="45700" anchor="t" anchorCtr="0">
            <a:noAutofit/>
          </a:bodyPr>
          <a:lstStyle/>
          <a:p>
            <a:pPr marL="342900" lvl="0" indent="-342900" algn="l" rtl="0">
              <a:lnSpc>
                <a:spcPct val="125000"/>
              </a:lnSpc>
              <a:spcBef>
                <a:spcPts val="0"/>
              </a:spcBef>
              <a:spcAft>
                <a:spcPts val="0"/>
              </a:spcAft>
              <a:buSzPts val="1500"/>
              <a:buFont typeface="Noto Sans"/>
              <a:buNone/>
            </a:pPr>
            <a:r>
              <a:rPr lang="en-US" sz="2000"/>
              <a:t>	</a:t>
            </a:r>
            <a:r>
              <a:rPr lang="en-US" sz="2000" u="sng"/>
              <a:t>With a sports center on IU campus</a:t>
            </a:r>
            <a:r>
              <a:rPr lang="en-US" sz="2000"/>
              <a:t>, IU students can take back their interest in sports, since we can </a:t>
            </a:r>
            <a:r>
              <a:rPr lang="en-US" sz="2000" u="sng"/>
              <a:t>study</a:t>
            </a:r>
            <a:r>
              <a:rPr lang="en-US" sz="2000"/>
              <a:t>, </a:t>
            </a:r>
            <a:r>
              <a:rPr lang="en-US" sz="2000" u="sng"/>
              <a:t>practice</a:t>
            </a:r>
            <a:r>
              <a:rPr lang="en-US" sz="2000"/>
              <a:t>, and </a:t>
            </a:r>
            <a:r>
              <a:rPr lang="en-US" sz="2000" u="sng"/>
              <a:t>compete</a:t>
            </a:r>
            <a:r>
              <a:rPr lang="en-US" sz="2000"/>
              <a:t> in the place that we belong to, so we no longer have the feeling of being isolated in the strange, borrowed land. As you can see, IU graduates will be not only </a:t>
            </a:r>
            <a:r>
              <a:rPr lang="en-US" sz="2000" u="sng"/>
              <a:t>academically qualified</a:t>
            </a:r>
            <a:r>
              <a:rPr lang="en-US" sz="2000"/>
              <a:t> but also </a:t>
            </a:r>
            <a:r>
              <a:rPr lang="en-US" sz="2000" u="sng"/>
              <a:t>physically strong</a:t>
            </a:r>
            <a:r>
              <a:rPr lang="en-US" sz="2000"/>
              <a:t> and </a:t>
            </a:r>
            <a:r>
              <a:rPr lang="en-US" sz="2000" u="sng"/>
              <a:t>socially confident</a:t>
            </a:r>
            <a:r>
              <a:rPr lang="en-US" sz="2000"/>
              <a:t>. </a:t>
            </a:r>
            <a:endParaRPr/>
          </a:p>
          <a:p>
            <a:pPr marL="342900" lvl="0" indent="-342900" algn="l" rtl="0">
              <a:lnSpc>
                <a:spcPct val="125000"/>
              </a:lnSpc>
              <a:spcBef>
                <a:spcPts val="400"/>
              </a:spcBef>
              <a:spcAft>
                <a:spcPts val="0"/>
              </a:spcAft>
              <a:buSzPts val="1500"/>
              <a:buFont typeface="Noto Sans"/>
              <a:buNone/>
            </a:pPr>
            <a:r>
              <a:rPr lang="en-US" sz="2000"/>
              <a:t>	</a:t>
            </a:r>
            <a:r>
              <a:rPr lang="en-US" sz="2000" u="sng"/>
              <a:t>And with a sports center on IU campus</a:t>
            </a:r>
            <a:r>
              <a:rPr lang="en-US" sz="2000"/>
              <a:t>, IU can be proud to say that IU means a true International University, since we have good facilities to become a </a:t>
            </a:r>
            <a:r>
              <a:rPr lang="en-US" sz="2000" u="sng"/>
              <a:t>public RMIT</a:t>
            </a:r>
            <a:r>
              <a:rPr lang="en-US" sz="2000"/>
              <a:t> here in HCMC, or even in Vietnam. Once student life is paid more attention to, more students will surely come, </a:t>
            </a:r>
            <a:r>
              <a:rPr lang="en-US" sz="2000" u="sng"/>
              <a:t>making IU</a:t>
            </a:r>
            <a:r>
              <a:rPr lang="en-US" sz="2000"/>
              <a:t> a well-known brand name and </a:t>
            </a:r>
            <a:r>
              <a:rPr lang="en-US" sz="2000" u="sng"/>
              <a:t>shaping IU</a:t>
            </a:r>
            <a:r>
              <a:rPr lang="en-US" sz="2000"/>
              <a:t> as an international environment with both learning and sportmanship. </a:t>
            </a:r>
            <a:endParaRPr/>
          </a:p>
          <a:p>
            <a:pPr marL="342900" lvl="0" indent="-342900" algn="l" rtl="0">
              <a:lnSpc>
                <a:spcPct val="125000"/>
              </a:lnSpc>
              <a:spcBef>
                <a:spcPts val="400"/>
              </a:spcBef>
              <a:spcAft>
                <a:spcPts val="0"/>
              </a:spcAft>
              <a:buSzPts val="1500"/>
              <a:buFont typeface="Noto Sans"/>
              <a:buNone/>
            </a:pPr>
            <a:r>
              <a:rPr lang="en-US" sz="2000"/>
              <a:t>	With all the reasons and benefits and that I have presented on behalf of all IU students, I hope you’ll consider the possibility of bringing more </a:t>
            </a:r>
            <a:r>
              <a:rPr lang="en-US" sz="2000" u="sng"/>
              <a:t>life</a:t>
            </a:r>
            <a:r>
              <a:rPr lang="en-US" sz="2000"/>
              <a:t> to our campus. Thank you very much for listening.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p:nvPr>
        </p:nvSpPr>
        <p:spPr>
          <a:xfrm>
            <a:off x="438912" y="518160"/>
            <a:ext cx="8257032" cy="1143000"/>
          </a:xfrm>
          <a:prstGeom prst="rect">
            <a:avLst/>
          </a:prstGeom>
          <a:noFill/>
          <a:ln>
            <a:noFill/>
          </a:ln>
        </p:spPr>
        <p:txBody>
          <a:bodyPr spcFirstLastPara="1" wrap="square" lIns="91425" tIns="45700" rIns="91425" bIns="45700" anchor="ctr" anchorCtr="0">
            <a:noAutofit/>
          </a:bodyPr>
          <a:lstStyle/>
          <a:p>
            <a:pPr marL="0" lvl="0" indent="0" algn="l" rtl="0">
              <a:lnSpc>
                <a:spcPct val="150000"/>
              </a:lnSpc>
              <a:spcBef>
                <a:spcPts val="0"/>
              </a:spcBef>
              <a:spcAft>
                <a:spcPts val="0"/>
              </a:spcAft>
              <a:buSzPts val="1400"/>
              <a:buNone/>
            </a:pPr>
            <a:r>
              <a:rPr lang="en-US" sz="2400" b="1"/>
              <a:t>Task</a:t>
            </a:r>
            <a:r>
              <a:rPr lang="en-US" sz="2400"/>
              <a:t>: Choose one point, write your support (in arguments) using at least </a:t>
            </a:r>
            <a:r>
              <a:rPr lang="en-US" sz="2400">
                <a:highlight>
                  <a:srgbClr val="FFFF00"/>
                </a:highlight>
              </a:rPr>
              <a:t>four</a:t>
            </a:r>
            <a:r>
              <a:rPr lang="en-US" sz="2400"/>
              <a:t> writing techniques, especially </a:t>
            </a:r>
            <a:r>
              <a:rPr lang="en-US" sz="2400">
                <a:highlight>
                  <a:srgbClr val="FFFF00"/>
                </a:highlight>
              </a:rPr>
              <a:t>metaphors.</a:t>
            </a:r>
            <a:r>
              <a:rPr lang="en-US" sz="2400"/>
              <a:t>  </a:t>
            </a:r>
            <a:endParaRPr/>
          </a:p>
        </p:txBody>
      </p:sp>
      <p:sp>
        <p:nvSpPr>
          <p:cNvPr id="279" name="Google Shape;279;p42"/>
          <p:cNvSpPr txBox="1">
            <a:spLocks noGrp="1"/>
          </p:cNvSpPr>
          <p:nvPr>
            <p:ph type="body" idx="3"/>
          </p:nvPr>
        </p:nvSpPr>
        <p:spPr>
          <a:xfrm>
            <a:off x="347472" y="1819656"/>
            <a:ext cx="7772400" cy="795528"/>
          </a:xfrm>
          <a:prstGeom prst="rect">
            <a:avLst/>
          </a:prstGeom>
          <a:noFill/>
          <a:ln>
            <a:noFill/>
          </a:ln>
        </p:spPr>
        <p:txBody>
          <a:bodyPr spcFirstLastPara="1" wrap="square" lIns="91425" tIns="45700" rIns="91425" bIns="45700" anchor="t" anchorCtr="0">
            <a:noAutofit/>
          </a:bodyPr>
          <a:lstStyle/>
          <a:p>
            <a:pPr marL="142875" lvl="0" indent="0" algn="l" rtl="0">
              <a:lnSpc>
                <a:spcPct val="100000"/>
              </a:lnSpc>
              <a:spcBef>
                <a:spcPts val="360"/>
              </a:spcBef>
              <a:spcAft>
                <a:spcPts val="0"/>
              </a:spcAft>
              <a:buSzPts val="1350"/>
              <a:buNone/>
            </a:pPr>
            <a:r>
              <a:rPr lang="en-US" sz="2400"/>
              <a:t>Note: Underline the techniques and name them. </a:t>
            </a:r>
            <a:endParaRPr/>
          </a:p>
        </p:txBody>
      </p:sp>
      <p:sp>
        <p:nvSpPr>
          <p:cNvPr id="280" name="Google Shape;280;p42"/>
          <p:cNvSpPr txBox="1"/>
          <p:nvPr/>
        </p:nvSpPr>
        <p:spPr>
          <a:xfrm>
            <a:off x="347472" y="2895600"/>
            <a:ext cx="7772400" cy="5334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800" b="1" i="0" u="none" strike="noStrike" cap="none">
                <a:solidFill>
                  <a:schemeClr val="dk1"/>
                </a:solidFill>
                <a:latin typeface="Arial"/>
                <a:ea typeface="Arial"/>
                <a:cs typeface="Arial"/>
                <a:sym typeface="Arial"/>
              </a:rPr>
              <a:t>COUNTDOWN 2023, COUNT UP JOY AND FUN</a:t>
            </a:r>
            <a:endParaRPr sz="1800" b="1"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3"/>
          <p:cNvSpPr txBox="1">
            <a:spLocks noGrp="1"/>
          </p:cNvSpPr>
          <p:nvPr>
            <p:ph type="title"/>
          </p:nvPr>
        </p:nvSpPr>
        <p:spPr>
          <a:xfrm>
            <a:off x="685800" y="18288"/>
            <a:ext cx="7772400" cy="5334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SzPts val="1400"/>
              <a:buNone/>
            </a:pPr>
            <a:r>
              <a:rPr lang="en-US" sz="1800" b="1">
                <a:latin typeface="Arial"/>
                <a:ea typeface="Arial"/>
                <a:cs typeface="Arial"/>
                <a:sym typeface="Arial"/>
              </a:rPr>
              <a:t>COUNTDOWN 2023, COUNT UP JOY AND FUN</a:t>
            </a:r>
            <a:endParaRPr/>
          </a:p>
        </p:txBody>
      </p:sp>
      <p:sp>
        <p:nvSpPr>
          <p:cNvPr id="286" name="Google Shape;286;p43"/>
          <p:cNvSpPr txBox="1">
            <a:spLocks noGrp="1"/>
          </p:cNvSpPr>
          <p:nvPr>
            <p:ph type="body" idx="1"/>
          </p:nvPr>
        </p:nvSpPr>
        <p:spPr>
          <a:xfrm>
            <a:off x="140208" y="758952"/>
            <a:ext cx="8610600" cy="6172200"/>
          </a:xfrm>
          <a:prstGeom prst="rect">
            <a:avLst/>
          </a:prstGeom>
          <a:noFill/>
          <a:ln>
            <a:noFill/>
          </a:ln>
        </p:spPr>
        <p:txBody>
          <a:bodyPr spcFirstLastPara="1" wrap="square" lIns="91425" tIns="45700" rIns="91425" bIns="45700" anchor="t" anchorCtr="0">
            <a:noAutofit/>
          </a:bodyPr>
          <a:lstStyle/>
          <a:p>
            <a:pPr marL="142875" lvl="0" indent="0" algn="l" rtl="0">
              <a:lnSpc>
                <a:spcPct val="120000"/>
              </a:lnSpc>
              <a:spcBef>
                <a:spcPts val="0"/>
              </a:spcBef>
              <a:spcAft>
                <a:spcPts val="0"/>
              </a:spcAft>
              <a:buSzPts val="1350"/>
              <a:buNone/>
            </a:pPr>
            <a:r>
              <a:rPr lang="en-US" sz="1400" b="1" i="0" u="none" strike="noStrike">
                <a:solidFill>
                  <a:srgbClr val="000000"/>
                </a:solidFill>
                <a:latin typeface="Arial"/>
                <a:ea typeface="Arial"/>
                <a:cs typeface="Arial"/>
                <a:sym typeface="Arial"/>
              </a:rPr>
              <a:t>1. Greeting and thank-you: </a:t>
            </a:r>
            <a:r>
              <a:rPr lang="en-US" sz="1400" b="0" i="0" u="none" strike="noStrike">
                <a:solidFill>
                  <a:srgbClr val="000000"/>
                </a:solidFill>
                <a:latin typeface="Arial"/>
                <a:ea typeface="Arial"/>
                <a:cs typeface="Arial"/>
                <a:sym typeface="Arial"/>
              </a:rPr>
              <a:t>Good morning, everyone. We really appreciate you guys for taking time to listen to our friendly talk.</a:t>
            </a:r>
            <a:endParaRPr sz="1400" b="1" i="0" u="none" strike="noStrike">
              <a:solidFill>
                <a:srgbClr val="000000"/>
              </a:solidFill>
              <a:latin typeface="Arial"/>
              <a:ea typeface="Arial"/>
              <a:cs typeface="Arial"/>
              <a:sym typeface="Arial"/>
            </a:endParaRPr>
          </a:p>
          <a:p>
            <a:pPr marL="142875" lvl="0" indent="0" algn="l" rtl="0">
              <a:lnSpc>
                <a:spcPct val="120000"/>
              </a:lnSpc>
              <a:spcBef>
                <a:spcPts val="560"/>
              </a:spcBef>
              <a:spcAft>
                <a:spcPts val="0"/>
              </a:spcAft>
              <a:buSzPts val="1350"/>
              <a:buNone/>
            </a:pPr>
            <a:r>
              <a:rPr lang="en-US" sz="1400" b="1" i="0" u="none" strike="noStrike">
                <a:solidFill>
                  <a:srgbClr val="000000"/>
                </a:solidFill>
                <a:latin typeface="Arial"/>
                <a:ea typeface="Arial"/>
                <a:cs typeface="Arial"/>
                <a:sym typeface="Arial"/>
              </a:rPr>
              <a:t>2. Self-introduction: </a:t>
            </a:r>
            <a:r>
              <a:rPr lang="en-US" sz="1400" b="0" i="0" u="none" strike="noStrike">
                <a:solidFill>
                  <a:srgbClr val="000000"/>
                </a:solidFill>
                <a:latin typeface="Arial"/>
                <a:ea typeface="Arial"/>
                <a:cs typeface="Arial"/>
                <a:sym typeface="Arial"/>
              </a:rPr>
              <a:t>We’re five IUers sharing with you all the ups and downs during the first semester of this school year.</a:t>
            </a:r>
            <a:endParaRPr sz="2400" i="0" u="none" strike="noStrike"/>
          </a:p>
          <a:p>
            <a:pPr marL="142875" lvl="0" indent="0" algn="l" rtl="0">
              <a:lnSpc>
                <a:spcPct val="120000"/>
              </a:lnSpc>
              <a:spcBef>
                <a:spcPts val="560"/>
              </a:spcBef>
              <a:spcAft>
                <a:spcPts val="0"/>
              </a:spcAft>
              <a:buSzPts val="1350"/>
              <a:buNone/>
            </a:pPr>
            <a:r>
              <a:rPr lang="en-US" sz="1400" b="1">
                <a:solidFill>
                  <a:srgbClr val="000000"/>
                </a:solidFill>
                <a:latin typeface="Arial"/>
                <a:ea typeface="Arial"/>
                <a:cs typeface="Arial"/>
                <a:sym typeface="Arial"/>
              </a:rPr>
              <a:t>3.Attention getter: </a:t>
            </a:r>
            <a:r>
              <a:rPr lang="en-US" sz="1400">
                <a:solidFill>
                  <a:srgbClr val="000000"/>
                </a:solidFill>
                <a:latin typeface="Arial"/>
                <a:ea typeface="Arial"/>
                <a:cs typeface="Arial"/>
                <a:sym typeface="Arial"/>
              </a:rPr>
              <a:t>Counting down the seconds before ringing in the fresh new year is a fantastic event, and it will be a brand-new moment for IU freshmen. We had an unforgettable chance to welcome 2022 with such celebrities such as Trúc Nhân, Vũ Cát Tường,.. and we really had some blasts with them. This exploding event is not only when IU-ers can throw away all the pressures but we can also make some new friends or find our crushes. Isn’t it interesting?   </a:t>
            </a:r>
            <a:endParaRPr/>
          </a:p>
          <a:p>
            <a:pPr marL="142875" lvl="0" indent="0" algn="l" rtl="0">
              <a:lnSpc>
                <a:spcPct val="120000"/>
              </a:lnSpc>
              <a:spcBef>
                <a:spcPts val="560"/>
              </a:spcBef>
              <a:spcAft>
                <a:spcPts val="0"/>
              </a:spcAft>
              <a:buSzPts val="1350"/>
              <a:buNone/>
            </a:pPr>
            <a:r>
              <a:rPr lang="en-US" sz="1400" b="1">
                <a:solidFill>
                  <a:srgbClr val="000000"/>
                </a:solidFill>
                <a:latin typeface="Arial"/>
                <a:ea typeface="Arial"/>
                <a:cs typeface="Arial"/>
                <a:sym typeface="Arial"/>
              </a:rPr>
              <a:t>4.Topic connection:</a:t>
            </a:r>
            <a:r>
              <a:rPr lang="en-US" sz="1400">
                <a:solidFill>
                  <a:srgbClr val="000000"/>
                </a:solidFill>
                <a:latin typeface="Arial"/>
                <a:ea typeface="Arial"/>
                <a:cs typeface="Arial"/>
                <a:sym typeface="Arial"/>
              </a:rPr>
              <a:t> Why don’t we cheer ourselves up with a countdown night in 2023, after all these endless workloads and deadlines wearing out our beautiful youth? </a:t>
            </a:r>
            <a:endParaRPr/>
          </a:p>
          <a:p>
            <a:pPr marL="142875" lvl="0" indent="0" algn="l" rtl="0">
              <a:lnSpc>
                <a:spcPct val="120000"/>
              </a:lnSpc>
              <a:spcBef>
                <a:spcPts val="560"/>
              </a:spcBef>
              <a:spcAft>
                <a:spcPts val="0"/>
              </a:spcAft>
              <a:buSzPts val="1350"/>
              <a:buNone/>
            </a:pPr>
            <a:r>
              <a:rPr lang="en-US" sz="1400" b="1">
                <a:solidFill>
                  <a:srgbClr val="000000"/>
                </a:solidFill>
                <a:latin typeface="Arial"/>
                <a:ea typeface="Arial"/>
                <a:cs typeface="Arial"/>
                <a:sym typeface="Arial"/>
              </a:rPr>
              <a:t>5.Credibility:</a:t>
            </a:r>
            <a:r>
              <a:rPr lang="en-US" sz="1400">
                <a:solidFill>
                  <a:srgbClr val="000000"/>
                </a:solidFill>
                <a:latin typeface="Arial"/>
                <a:ea typeface="Arial"/>
                <a:cs typeface="Arial"/>
                <a:sym typeface="Arial"/>
              </a:rPr>
              <a:t> Luckily, we joined that event last year and we kept wondering how it could be so fascinating. That’s why we are here now to bring you all the thrilling moments we experienced. </a:t>
            </a:r>
            <a:endParaRPr/>
          </a:p>
          <a:p>
            <a:pPr marL="142875" lvl="0" indent="0" algn="l" rtl="0">
              <a:lnSpc>
                <a:spcPct val="120000"/>
              </a:lnSpc>
              <a:spcBef>
                <a:spcPts val="560"/>
              </a:spcBef>
              <a:spcAft>
                <a:spcPts val="0"/>
              </a:spcAft>
              <a:buSzPts val="1350"/>
              <a:buNone/>
            </a:pPr>
            <a:r>
              <a:rPr lang="en-US" sz="1400" b="1">
                <a:solidFill>
                  <a:srgbClr val="000000"/>
                </a:solidFill>
                <a:latin typeface="Arial"/>
                <a:ea typeface="Arial"/>
                <a:cs typeface="Arial"/>
                <a:sym typeface="Arial"/>
              </a:rPr>
              <a:t>6. Preview:</a:t>
            </a:r>
            <a:r>
              <a:rPr lang="en-US" sz="1400">
                <a:solidFill>
                  <a:srgbClr val="000000"/>
                </a:solidFill>
                <a:latin typeface="Arial"/>
                <a:ea typeface="Arial"/>
                <a:cs typeface="Arial"/>
                <a:sym typeface="Arial"/>
              </a:rPr>
              <a:t> We’ll heat up our talk with three main points: why we should ease the pressure after all these brain-wearing exams, how we’ll blast in the event, and what energies we’ll gain back for the next semester.</a:t>
            </a:r>
            <a:endParaRPr sz="1400">
              <a:solidFill>
                <a:srgbClr val="000000"/>
              </a:solidFill>
              <a:latin typeface="Arial"/>
              <a:ea typeface="Arial"/>
              <a:cs typeface="Arial"/>
              <a:sym typeface="Arial"/>
            </a:endParaRPr>
          </a:p>
          <a:p>
            <a:pPr marL="142875" lvl="0" indent="0" algn="l" rtl="0">
              <a:lnSpc>
                <a:spcPct val="120000"/>
              </a:lnSpc>
              <a:spcBef>
                <a:spcPts val="560"/>
              </a:spcBef>
              <a:spcAft>
                <a:spcPts val="0"/>
              </a:spcAft>
              <a:buSzPts val="1350"/>
              <a:buNone/>
            </a:pPr>
            <a:r>
              <a:rPr lang="en-US" sz="1400" b="1" i="0" u="none" strike="noStrike">
                <a:solidFill>
                  <a:srgbClr val="000000"/>
                </a:solidFill>
                <a:latin typeface="Arial"/>
                <a:ea typeface="Arial"/>
                <a:cs typeface="Arial"/>
                <a:sym typeface="Arial"/>
              </a:rPr>
              <a:t>7. Time for Q&amp;A: </a:t>
            </a:r>
            <a:r>
              <a:rPr lang="en-US" sz="1400" b="0" i="0" u="none" strike="noStrike">
                <a:solidFill>
                  <a:srgbClr val="000000"/>
                </a:solidFill>
                <a:latin typeface="Arial"/>
                <a:ea typeface="Arial"/>
                <a:cs typeface="Arial"/>
                <a:sym typeface="Arial"/>
              </a:rPr>
              <a:t>Our talk will be about 6-8 minutes. If you have any questions or concerns, please feel free to share with us after that.</a:t>
            </a:r>
            <a:endParaRPr sz="2400"/>
          </a:p>
          <a:p>
            <a:pPr marL="142875" lvl="0" indent="0" algn="l" rtl="0">
              <a:lnSpc>
                <a:spcPct val="120000"/>
              </a:lnSpc>
              <a:spcBef>
                <a:spcPts val="560"/>
              </a:spcBef>
              <a:spcAft>
                <a:spcPts val="0"/>
              </a:spcAft>
              <a:buSzPts val="1350"/>
              <a:buNone/>
            </a:pPr>
            <a:r>
              <a:rPr lang="en-US" sz="1400" b="1">
                <a:solidFill>
                  <a:srgbClr val="000000"/>
                </a:solidFill>
                <a:latin typeface="Arial"/>
                <a:ea typeface="Arial"/>
                <a:cs typeface="Arial"/>
                <a:sym typeface="Arial"/>
              </a:rPr>
              <a:t>8. Transition: </a:t>
            </a:r>
            <a:r>
              <a:rPr lang="en-US" sz="1400" b="0" i="0" u="none" strike="noStrike">
                <a:solidFill>
                  <a:srgbClr val="000000"/>
                </a:solidFill>
                <a:latin typeface="Arial"/>
                <a:ea typeface="Arial"/>
                <a:cs typeface="Arial"/>
                <a:sym typeface="Arial"/>
              </a:rPr>
              <a:t>Now we’ll begin the first part: how painful this semester has been. </a:t>
            </a:r>
            <a:br>
              <a:rPr lang="en-US"/>
            </a:b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
          <p:cNvSpPr txBox="1">
            <a:spLocks noGrp="1"/>
          </p:cNvSpPr>
          <p:nvPr>
            <p:ph type="title"/>
          </p:nvPr>
        </p:nvSpPr>
        <p:spPr>
          <a:xfrm>
            <a:off x="239150" y="80889"/>
            <a:ext cx="8904849" cy="75262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000"/>
              <a:t>Transition: </a:t>
            </a:r>
            <a:r>
              <a:rPr lang="en-US" sz="2000" b="1">
                <a:solidFill>
                  <a:srgbClr val="000000"/>
                </a:solidFill>
                <a:latin typeface="Arial"/>
                <a:ea typeface="Arial"/>
                <a:cs typeface="Arial"/>
                <a:sym typeface="Arial"/>
              </a:rPr>
              <a:t>: </a:t>
            </a:r>
            <a:r>
              <a:rPr lang="en-US" sz="2000" b="0" i="0" u="none" strike="noStrike">
                <a:solidFill>
                  <a:srgbClr val="000000"/>
                </a:solidFill>
                <a:latin typeface="Arial"/>
                <a:ea typeface="Arial"/>
                <a:cs typeface="Arial"/>
                <a:sym typeface="Arial"/>
              </a:rPr>
              <a:t>Now we’ll begin the first part: how painful this semester has been. </a:t>
            </a:r>
            <a:br>
              <a:rPr lang="en-US" sz="1400"/>
            </a:br>
            <a:r>
              <a:rPr lang="en-US" sz="2000"/>
              <a:t> </a:t>
            </a:r>
            <a:endParaRPr/>
          </a:p>
        </p:txBody>
      </p:sp>
      <p:sp>
        <p:nvSpPr>
          <p:cNvPr id="292" name="Google Shape;292;p2"/>
          <p:cNvSpPr txBox="1">
            <a:spLocks noGrp="1"/>
          </p:cNvSpPr>
          <p:nvPr>
            <p:ph type="body" idx="1"/>
          </p:nvPr>
        </p:nvSpPr>
        <p:spPr>
          <a:xfrm>
            <a:off x="239151" y="1083212"/>
            <a:ext cx="8447649" cy="5317588"/>
          </a:xfrm>
          <a:prstGeom prst="rect">
            <a:avLst/>
          </a:prstGeom>
          <a:noFill/>
          <a:ln>
            <a:noFill/>
          </a:ln>
        </p:spPr>
        <p:txBody>
          <a:bodyPr spcFirstLastPara="1" wrap="square" lIns="91425" tIns="45700" rIns="91425" bIns="45700" anchor="t" anchorCtr="0">
            <a:noAutofit/>
          </a:bodyPr>
          <a:lstStyle/>
          <a:p>
            <a:pPr marL="142875" lvl="0" indent="0" algn="l" rtl="0">
              <a:lnSpc>
                <a:spcPct val="100000"/>
              </a:lnSpc>
              <a:spcBef>
                <a:spcPts val="360"/>
              </a:spcBef>
              <a:spcAft>
                <a:spcPts val="0"/>
              </a:spcAft>
              <a:buSzPts val="1350"/>
              <a:buNone/>
            </a:pPr>
            <a:r>
              <a:rPr lang="en-US"/>
              <a:t>Firstly, … argument 1</a:t>
            </a:r>
            <a:endParaRPr/>
          </a:p>
          <a:p>
            <a:pPr marL="457200" lvl="0" indent="-314325" algn="l" rtl="0">
              <a:lnSpc>
                <a:spcPct val="100000"/>
              </a:lnSpc>
              <a:spcBef>
                <a:spcPts val="360"/>
              </a:spcBef>
              <a:spcAft>
                <a:spcPts val="0"/>
              </a:spcAft>
              <a:buSzPts val="1350"/>
              <a:buChar char="■"/>
            </a:pPr>
            <a:r>
              <a:rPr lang="en-US" sz="2000"/>
              <a:t>Use writing techniques and support techniques (example, testimony, statistics )</a:t>
            </a:r>
            <a:endParaRPr/>
          </a:p>
          <a:p>
            <a:pPr marL="457200" lvl="0" indent="-228600" algn="l" rtl="0">
              <a:lnSpc>
                <a:spcPct val="100000"/>
              </a:lnSpc>
              <a:spcBef>
                <a:spcPts val="360"/>
              </a:spcBef>
              <a:spcAft>
                <a:spcPts val="0"/>
              </a:spcAft>
              <a:buSzPts val="1350"/>
              <a:buNone/>
            </a:pPr>
            <a:endParaRPr sz="2000"/>
          </a:p>
          <a:p>
            <a:pPr marL="457200" lvl="0" indent="-228600" algn="l" rtl="0">
              <a:lnSpc>
                <a:spcPct val="100000"/>
              </a:lnSpc>
              <a:spcBef>
                <a:spcPts val="360"/>
              </a:spcBef>
              <a:spcAft>
                <a:spcPts val="0"/>
              </a:spcAft>
              <a:buSzPts val="1350"/>
              <a:buNone/>
            </a:pPr>
            <a:endParaRPr/>
          </a:p>
          <a:p>
            <a:pPr marL="457200" lvl="0" indent="-228600" algn="l" rtl="0">
              <a:lnSpc>
                <a:spcPct val="100000"/>
              </a:lnSpc>
              <a:spcBef>
                <a:spcPts val="360"/>
              </a:spcBef>
              <a:spcAft>
                <a:spcPts val="0"/>
              </a:spcAft>
              <a:buSzPts val="1350"/>
              <a:buNone/>
            </a:pPr>
            <a:endParaRPr/>
          </a:p>
          <a:p>
            <a:pPr marL="142875" lvl="0" indent="0" algn="l" rtl="0">
              <a:lnSpc>
                <a:spcPct val="100000"/>
              </a:lnSpc>
              <a:spcBef>
                <a:spcPts val="360"/>
              </a:spcBef>
              <a:spcAft>
                <a:spcPts val="0"/>
              </a:spcAft>
              <a:buSzPts val="1350"/>
              <a:buNone/>
            </a:pPr>
            <a:r>
              <a:rPr lang="en-US"/>
              <a:t>Secondly, argument 2 </a:t>
            </a:r>
            <a:endParaRPr/>
          </a:p>
          <a:p>
            <a:pPr marL="457200" lvl="0" indent="-314325" algn="l" rtl="0">
              <a:lnSpc>
                <a:spcPct val="100000"/>
              </a:lnSpc>
              <a:spcBef>
                <a:spcPts val="360"/>
              </a:spcBef>
              <a:spcAft>
                <a:spcPts val="0"/>
              </a:spcAft>
              <a:buSzPts val="1350"/>
              <a:buFont typeface="Noto Sans Symbols"/>
              <a:buChar char="▪"/>
            </a:pPr>
            <a:r>
              <a:rPr lang="en-US" sz="2000"/>
              <a:t>Use writing techniques and support techniques (example, testimony, statistics )</a:t>
            </a:r>
            <a:endParaRPr/>
          </a:p>
          <a:p>
            <a:pPr marL="142875" lvl="0" indent="0" algn="l" rtl="0">
              <a:lnSpc>
                <a:spcPct val="100000"/>
              </a:lnSpc>
              <a:spcBef>
                <a:spcPts val="360"/>
              </a:spcBef>
              <a:spcAft>
                <a:spcPts val="0"/>
              </a:spcAft>
              <a:buSzPts val="135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6"/>
          <p:cNvSpPr txBox="1">
            <a:spLocks noGrp="1"/>
          </p:cNvSpPr>
          <p:nvPr>
            <p:ph type="title"/>
          </p:nvPr>
        </p:nvSpPr>
        <p:spPr>
          <a:xfrm>
            <a:off x="457200" y="1021075"/>
            <a:ext cx="8229600" cy="285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a:t>Link to submit: </a:t>
            </a:r>
            <a:endParaRPr/>
          </a:p>
        </p:txBody>
      </p:sp>
      <p:sp>
        <p:nvSpPr>
          <p:cNvPr id="298" name="Google Shape;298;p26"/>
          <p:cNvSpPr txBox="1"/>
          <p:nvPr/>
        </p:nvSpPr>
        <p:spPr>
          <a:xfrm>
            <a:off x="389962" y="1912971"/>
            <a:ext cx="7772400" cy="76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strike="noStrike" cap="none">
                <a:solidFill>
                  <a:schemeClr val="dk1"/>
                </a:solidFill>
                <a:latin typeface="Arial"/>
                <a:ea typeface="Arial"/>
                <a:cs typeface="Arial"/>
                <a:sym typeface="Arial"/>
              </a:rPr>
              <a:t>Group 24</a:t>
            </a:r>
            <a:endParaRPr sz="1400" b="0" i="0" u="none" strike="noStrike" cap="none">
              <a:solidFill>
                <a:srgbClr val="000000"/>
              </a:solidFill>
              <a:latin typeface="Arial"/>
              <a:ea typeface="Arial"/>
              <a:cs typeface="Arial"/>
              <a:sym typeface="Arial"/>
            </a:endParaRPr>
          </a:p>
        </p:txBody>
      </p:sp>
      <p:sp>
        <p:nvSpPr>
          <p:cNvPr id="299" name="Google Shape;299;p26"/>
          <p:cNvSpPr txBox="1"/>
          <p:nvPr/>
        </p:nvSpPr>
        <p:spPr>
          <a:xfrm>
            <a:off x="457200" y="2926075"/>
            <a:ext cx="75927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a:solidFill>
                  <a:schemeClr val="dk1"/>
                </a:solidFill>
              </a:rPr>
              <a:t>https://drive.google.com/drive/folders/1baIwg14tQxp22t7Mb582wxntTplhvqCD?usp=sharing</a:t>
            </a:r>
            <a:endParaRPr sz="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title"/>
          </p:nvPr>
        </p:nvSpPr>
        <p:spPr>
          <a:xfrm>
            <a:off x="685800" y="18288"/>
            <a:ext cx="7772400" cy="5334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SzPts val="1400"/>
              <a:buNone/>
            </a:pPr>
            <a:r>
              <a:rPr lang="en-US" sz="1800" b="1">
                <a:latin typeface="Arial"/>
                <a:ea typeface="Arial"/>
                <a:cs typeface="Arial"/>
                <a:sym typeface="Arial"/>
              </a:rPr>
              <a:t>COUNTDOWN 2023, COUNT UP JOY AND FUN</a:t>
            </a:r>
            <a:endParaRPr/>
          </a:p>
        </p:txBody>
      </p:sp>
      <p:sp>
        <p:nvSpPr>
          <p:cNvPr id="129" name="Google Shape;129;p1"/>
          <p:cNvSpPr txBox="1">
            <a:spLocks noGrp="1"/>
          </p:cNvSpPr>
          <p:nvPr>
            <p:ph type="body" idx="1"/>
          </p:nvPr>
        </p:nvSpPr>
        <p:spPr>
          <a:xfrm>
            <a:off x="140208" y="758952"/>
            <a:ext cx="8610600" cy="6172200"/>
          </a:xfrm>
          <a:prstGeom prst="rect">
            <a:avLst/>
          </a:prstGeom>
          <a:noFill/>
          <a:ln>
            <a:noFill/>
          </a:ln>
        </p:spPr>
        <p:txBody>
          <a:bodyPr spcFirstLastPara="1" wrap="square" lIns="91425" tIns="45700" rIns="91425" bIns="45700" anchor="t" anchorCtr="0">
            <a:noAutofit/>
          </a:bodyPr>
          <a:lstStyle/>
          <a:p>
            <a:pPr marL="142875" lvl="0" indent="0" algn="l" rtl="0">
              <a:lnSpc>
                <a:spcPct val="120000"/>
              </a:lnSpc>
              <a:spcBef>
                <a:spcPts val="0"/>
              </a:spcBef>
              <a:spcAft>
                <a:spcPts val="0"/>
              </a:spcAft>
              <a:buSzPts val="1350"/>
              <a:buNone/>
            </a:pPr>
            <a:r>
              <a:rPr lang="en-US" sz="1400" b="1" i="0" u="none" strike="noStrike" dirty="0">
                <a:solidFill>
                  <a:srgbClr val="000000"/>
                </a:solidFill>
                <a:latin typeface="Arial"/>
                <a:ea typeface="Arial"/>
                <a:cs typeface="Arial"/>
                <a:sym typeface="Arial"/>
              </a:rPr>
              <a:t>1. Greeting and thank-you: </a:t>
            </a:r>
            <a:r>
              <a:rPr lang="en-US" sz="1400" b="0" i="0" u="none" strike="noStrike" dirty="0">
                <a:solidFill>
                  <a:srgbClr val="000000"/>
                </a:solidFill>
                <a:latin typeface="Arial"/>
                <a:ea typeface="Arial"/>
                <a:cs typeface="Arial"/>
                <a:sym typeface="Arial"/>
              </a:rPr>
              <a:t>Good morning, everyone. We really appreciate you guys for taking time to listen to our friendly talk.</a:t>
            </a:r>
            <a:endParaRPr sz="1400" b="1" i="0" u="none" strike="noStrike" dirty="0">
              <a:solidFill>
                <a:srgbClr val="000000"/>
              </a:solidFill>
              <a:latin typeface="Arial"/>
              <a:ea typeface="Arial"/>
              <a:cs typeface="Arial"/>
              <a:sym typeface="Arial"/>
            </a:endParaRPr>
          </a:p>
          <a:p>
            <a:pPr marL="142875" lvl="0" indent="0" algn="l" rtl="0">
              <a:lnSpc>
                <a:spcPct val="120000"/>
              </a:lnSpc>
              <a:spcBef>
                <a:spcPts val="560"/>
              </a:spcBef>
              <a:spcAft>
                <a:spcPts val="0"/>
              </a:spcAft>
              <a:buSzPts val="1350"/>
              <a:buNone/>
            </a:pPr>
            <a:r>
              <a:rPr lang="en-US" sz="1400" b="1" i="0" u="none" strike="noStrike" dirty="0">
                <a:solidFill>
                  <a:srgbClr val="000000"/>
                </a:solidFill>
                <a:latin typeface="Arial"/>
                <a:ea typeface="Arial"/>
                <a:cs typeface="Arial"/>
                <a:sym typeface="Arial"/>
              </a:rPr>
              <a:t>2. Self-introduction: </a:t>
            </a:r>
            <a:r>
              <a:rPr lang="en-US" sz="1400" b="0" i="0" u="none" strike="noStrike" dirty="0">
                <a:solidFill>
                  <a:srgbClr val="000000"/>
                </a:solidFill>
                <a:latin typeface="Arial"/>
                <a:ea typeface="Arial"/>
                <a:cs typeface="Arial"/>
                <a:sym typeface="Arial"/>
              </a:rPr>
              <a:t>We’re five </a:t>
            </a:r>
            <a:r>
              <a:rPr lang="en-US" sz="1400" b="0" i="0" u="none" strike="noStrike" dirty="0" err="1">
                <a:solidFill>
                  <a:srgbClr val="000000"/>
                </a:solidFill>
                <a:latin typeface="Arial"/>
                <a:ea typeface="Arial"/>
                <a:cs typeface="Arial"/>
                <a:sym typeface="Arial"/>
              </a:rPr>
              <a:t>IUers</a:t>
            </a:r>
            <a:r>
              <a:rPr lang="en-US" sz="1400" b="0" i="0" u="none" strike="noStrike" dirty="0">
                <a:solidFill>
                  <a:srgbClr val="000000"/>
                </a:solidFill>
                <a:latin typeface="Arial"/>
                <a:ea typeface="Arial"/>
                <a:cs typeface="Arial"/>
                <a:sym typeface="Arial"/>
              </a:rPr>
              <a:t> sharing with you all the ups and downs during the first semester of this school year.</a:t>
            </a:r>
            <a:endParaRPr sz="2400" i="0" u="none" strike="noStrike" dirty="0"/>
          </a:p>
          <a:p>
            <a:pPr marL="142875" lvl="0" indent="0" algn="l" rtl="0">
              <a:lnSpc>
                <a:spcPct val="120000"/>
              </a:lnSpc>
              <a:spcBef>
                <a:spcPts val="560"/>
              </a:spcBef>
              <a:spcAft>
                <a:spcPts val="0"/>
              </a:spcAft>
              <a:buSzPts val="1350"/>
              <a:buNone/>
            </a:pPr>
            <a:r>
              <a:rPr lang="en-US" sz="1400" b="1" dirty="0">
                <a:solidFill>
                  <a:srgbClr val="000000"/>
                </a:solidFill>
                <a:latin typeface="Arial"/>
                <a:ea typeface="Arial"/>
                <a:cs typeface="Arial"/>
                <a:sym typeface="Arial"/>
              </a:rPr>
              <a:t>3.Attention getter:</a:t>
            </a:r>
            <a:r>
              <a:rPr lang="en-US" sz="1400" dirty="0">
                <a:solidFill>
                  <a:srgbClr val="000000"/>
                </a:solidFill>
              </a:rPr>
              <a:t>  It's nearly the end of the year, and the weight of stress and academic workloads have left many of us feeling exhausted. When we reflect on the challenges we have faced, it becomes evident that our academic performance may have been hindered by the burdens we carried. But don't worry, today we bring a solution that not only solves this problem but also promises a brighter, more energized future for all </a:t>
            </a:r>
            <a:r>
              <a:rPr lang="en-US" sz="1400" dirty="0" err="1">
                <a:solidFill>
                  <a:srgbClr val="000000"/>
                </a:solidFill>
              </a:rPr>
              <a:t>IUers</a:t>
            </a:r>
            <a:r>
              <a:rPr lang="en-US" sz="1400" dirty="0">
                <a:solidFill>
                  <a:srgbClr val="000000"/>
                </a:solidFill>
              </a:rPr>
              <a:t>.</a:t>
            </a:r>
            <a:endParaRPr sz="1400" dirty="0">
              <a:solidFill>
                <a:srgbClr val="000000"/>
              </a:solidFill>
            </a:endParaRPr>
          </a:p>
          <a:p>
            <a:pPr marL="142875" lvl="0" indent="0" algn="l" rtl="0">
              <a:lnSpc>
                <a:spcPct val="120000"/>
              </a:lnSpc>
              <a:spcBef>
                <a:spcPts val="560"/>
              </a:spcBef>
              <a:spcAft>
                <a:spcPts val="0"/>
              </a:spcAft>
              <a:buSzPts val="1350"/>
              <a:buNone/>
            </a:pPr>
            <a:r>
              <a:rPr lang="en-US" sz="1400" dirty="0">
                <a:solidFill>
                  <a:srgbClr val="000000"/>
                </a:solidFill>
                <a:latin typeface="Arial"/>
                <a:ea typeface="Arial"/>
                <a:cs typeface="Arial"/>
                <a:sym typeface="Arial"/>
              </a:rPr>
              <a:t> </a:t>
            </a:r>
            <a:r>
              <a:rPr lang="en-US" sz="1400" b="1" dirty="0">
                <a:solidFill>
                  <a:srgbClr val="000000"/>
                </a:solidFill>
                <a:latin typeface="Arial"/>
                <a:ea typeface="Arial"/>
                <a:cs typeface="Arial"/>
                <a:sym typeface="Arial"/>
              </a:rPr>
              <a:t>4.Topic connection:</a:t>
            </a:r>
            <a:r>
              <a:rPr lang="en-US" sz="1400" dirty="0">
                <a:solidFill>
                  <a:srgbClr val="000000"/>
                </a:solidFill>
                <a:latin typeface="Arial"/>
                <a:ea typeface="Arial"/>
                <a:cs typeface="Arial"/>
                <a:sym typeface="Arial"/>
              </a:rPr>
              <a:t> Why don’t we cheer ourselves up with a countdown night in 2023, after all these endless workloads and deadlines wearing out our beautiful youth? </a:t>
            </a:r>
            <a:endParaRPr dirty="0"/>
          </a:p>
          <a:p>
            <a:pPr marL="142875" lvl="0" indent="0" algn="l" rtl="0">
              <a:lnSpc>
                <a:spcPct val="120000"/>
              </a:lnSpc>
              <a:spcBef>
                <a:spcPts val="560"/>
              </a:spcBef>
              <a:spcAft>
                <a:spcPts val="0"/>
              </a:spcAft>
              <a:buSzPts val="1350"/>
              <a:buNone/>
            </a:pPr>
            <a:r>
              <a:rPr lang="en-US" sz="1400" b="1" dirty="0">
                <a:solidFill>
                  <a:srgbClr val="000000"/>
                </a:solidFill>
                <a:latin typeface="Arial"/>
                <a:ea typeface="Arial"/>
                <a:cs typeface="Arial"/>
                <a:sym typeface="Arial"/>
              </a:rPr>
              <a:t>5.Credibility:</a:t>
            </a:r>
            <a:r>
              <a:rPr lang="en-US" sz="1400" dirty="0">
                <a:solidFill>
                  <a:srgbClr val="000000"/>
                </a:solidFill>
                <a:latin typeface="Arial"/>
                <a:ea typeface="Arial"/>
                <a:cs typeface="Arial"/>
                <a:sym typeface="Arial"/>
              </a:rPr>
              <a:t> Luckily, we joined that event last year and we kept wondering how it could be so fascinating. That’s why we are here now to bring you all the thrilling moments we experienced. </a:t>
            </a:r>
            <a:endParaRPr dirty="0"/>
          </a:p>
          <a:p>
            <a:pPr marL="142875" lvl="0" indent="0" algn="l" rtl="0">
              <a:lnSpc>
                <a:spcPct val="120000"/>
              </a:lnSpc>
              <a:spcBef>
                <a:spcPts val="560"/>
              </a:spcBef>
              <a:spcAft>
                <a:spcPts val="0"/>
              </a:spcAft>
              <a:buSzPts val="1350"/>
              <a:buNone/>
            </a:pPr>
            <a:r>
              <a:rPr lang="en-US" sz="1400" b="1" dirty="0">
                <a:solidFill>
                  <a:srgbClr val="000000"/>
                </a:solidFill>
                <a:latin typeface="Arial"/>
                <a:ea typeface="Arial"/>
                <a:cs typeface="Arial"/>
                <a:sym typeface="Arial"/>
              </a:rPr>
              <a:t>6. Preview:</a:t>
            </a:r>
            <a:r>
              <a:rPr lang="en-US" sz="1400" dirty="0">
                <a:solidFill>
                  <a:srgbClr val="000000"/>
                </a:solidFill>
                <a:latin typeface="Arial"/>
                <a:ea typeface="Arial"/>
                <a:cs typeface="Arial"/>
                <a:sym typeface="Arial"/>
              </a:rPr>
              <a:t> We’ll heat up our talk with three main points: why we should ease the pressure after all these brain-wearing exams, how we’ll blast in the event, and what energies we’ll gain back for the next semester.</a:t>
            </a:r>
            <a:endParaRPr sz="1400" dirty="0">
              <a:solidFill>
                <a:srgbClr val="000000"/>
              </a:solidFill>
              <a:latin typeface="Arial"/>
              <a:ea typeface="Arial"/>
              <a:cs typeface="Arial"/>
              <a:sym typeface="Arial"/>
            </a:endParaRPr>
          </a:p>
          <a:p>
            <a:pPr marL="142875" lvl="0" indent="0" algn="l" rtl="0">
              <a:lnSpc>
                <a:spcPct val="120000"/>
              </a:lnSpc>
              <a:spcBef>
                <a:spcPts val="560"/>
              </a:spcBef>
              <a:spcAft>
                <a:spcPts val="0"/>
              </a:spcAft>
              <a:buSzPts val="1350"/>
              <a:buNone/>
            </a:pPr>
            <a:r>
              <a:rPr lang="en-US" sz="1400" b="1" i="0" u="none" strike="noStrike" dirty="0">
                <a:solidFill>
                  <a:srgbClr val="000000"/>
                </a:solidFill>
                <a:latin typeface="Arial"/>
                <a:ea typeface="Arial"/>
                <a:cs typeface="Arial"/>
                <a:sym typeface="Arial"/>
              </a:rPr>
              <a:t>7. Time for Q&amp;A: </a:t>
            </a:r>
            <a:r>
              <a:rPr lang="en-US" sz="1400" b="0" i="0" u="none" strike="noStrike" dirty="0">
                <a:solidFill>
                  <a:srgbClr val="000000"/>
                </a:solidFill>
                <a:latin typeface="Arial"/>
                <a:ea typeface="Arial"/>
                <a:cs typeface="Arial"/>
                <a:sym typeface="Arial"/>
              </a:rPr>
              <a:t>Our talk will be about 6-8 minutes. If you have any questions or concerns, please feel free to share with us after that.</a:t>
            </a:r>
            <a:endParaRPr sz="2400" dirty="0"/>
          </a:p>
          <a:p>
            <a:pPr marL="142875" lvl="0" indent="0" algn="l" rtl="0">
              <a:lnSpc>
                <a:spcPct val="120000"/>
              </a:lnSpc>
              <a:spcBef>
                <a:spcPts val="560"/>
              </a:spcBef>
              <a:spcAft>
                <a:spcPts val="0"/>
              </a:spcAft>
              <a:buSzPts val="1350"/>
              <a:buNone/>
            </a:pPr>
            <a:r>
              <a:rPr lang="en-US" sz="1400" b="1" dirty="0">
                <a:solidFill>
                  <a:srgbClr val="000000"/>
                </a:solidFill>
                <a:latin typeface="Arial"/>
                <a:ea typeface="Arial"/>
                <a:cs typeface="Arial"/>
                <a:sym typeface="Arial"/>
              </a:rPr>
              <a:t>8. Transition: </a:t>
            </a:r>
            <a:r>
              <a:rPr lang="en-US" sz="1400" b="0" i="0" u="none" strike="noStrike" dirty="0">
                <a:solidFill>
                  <a:srgbClr val="000000"/>
                </a:solidFill>
                <a:latin typeface="Arial"/>
                <a:ea typeface="Arial"/>
                <a:cs typeface="Arial"/>
                <a:sym typeface="Arial"/>
              </a:rPr>
              <a:t>Now we’ll begin the first part: how painful this semester has been. </a:t>
            </a:r>
            <a:br>
              <a:rPr lang="en-US"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33"/>
        <p:cNvGrpSpPr/>
        <p:nvPr/>
      </p:nvGrpSpPr>
      <p:grpSpPr>
        <a:xfrm>
          <a:off x="0" y="0"/>
          <a:ext cx="0" cy="0"/>
          <a:chOff x="0" y="0"/>
          <a:chExt cx="0" cy="0"/>
        </a:xfrm>
      </p:grpSpPr>
      <p:sp>
        <p:nvSpPr>
          <p:cNvPr id="134" name="Google Shape;134;p7"/>
          <p:cNvSpPr/>
          <p:nvPr/>
        </p:nvSpPr>
        <p:spPr>
          <a:xfrm>
            <a:off x="1371600" y="901700"/>
            <a:ext cx="6400800" cy="14478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lt2"/>
              </a:buClr>
              <a:buSzPts val="3825"/>
              <a:buFont typeface="Noto Sans"/>
              <a:buNone/>
            </a:pPr>
            <a:r>
              <a:rPr lang="en-US" sz="5100" b="1" i="0" u="none" strike="noStrike" cap="none">
                <a:solidFill>
                  <a:schemeClr val="dk1"/>
                </a:solidFill>
                <a:latin typeface="Arial"/>
                <a:ea typeface="Arial"/>
                <a:cs typeface="Arial"/>
                <a:sym typeface="Arial"/>
              </a:rPr>
              <a:t>LESSON 9</a:t>
            </a: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152400" y="2057400"/>
            <a:ext cx="8839200" cy="17748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5000"/>
              <a:buFont typeface="Noto Sans"/>
              <a:buNone/>
            </a:pPr>
            <a:r>
              <a:rPr lang="en-US" sz="5000" b="1" i="0" u="none" strike="noStrike" cap="none">
                <a:solidFill>
                  <a:schemeClr val="dk1"/>
                </a:solidFill>
                <a:latin typeface="Arial"/>
                <a:ea typeface="Arial"/>
                <a:cs typeface="Arial"/>
                <a:sym typeface="Arial"/>
              </a:rPr>
              <a:t>Making a speech persuasive</a:t>
            </a:r>
            <a:endParaRPr sz="5000" b="1" i="0" u="none" strike="noStrike" cap="none">
              <a:solidFill>
                <a:srgbClr val="FFFFFF"/>
              </a:solidFill>
              <a:latin typeface="Arial"/>
              <a:ea typeface="Arial"/>
              <a:cs typeface="Arial"/>
              <a:sym typeface="Arial"/>
            </a:endParaRPr>
          </a:p>
        </p:txBody>
      </p:sp>
      <p:sp>
        <p:nvSpPr>
          <p:cNvPr id="136" name="Google Shape;136;p7"/>
          <p:cNvSpPr/>
          <p:nvPr/>
        </p:nvSpPr>
        <p:spPr>
          <a:xfrm>
            <a:off x="914400" y="3962400"/>
            <a:ext cx="7315200" cy="212407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2400"/>
              <a:buFont typeface="Noto Sans"/>
              <a:buNone/>
            </a:pPr>
            <a:r>
              <a:rPr lang="en-US" sz="2400" b="0" i="0" u="none" strike="noStrike" cap="none">
                <a:solidFill>
                  <a:schemeClr val="dk1"/>
                </a:solidFill>
                <a:latin typeface="Arial"/>
                <a:ea typeface="Arial"/>
                <a:cs typeface="Arial"/>
                <a:sym typeface="Arial"/>
              </a:rPr>
              <a:t>Speech is power.</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400"/>
              <a:buFont typeface="Noto Sans"/>
              <a:buNone/>
            </a:pPr>
            <a:r>
              <a:rPr lang="en-US" sz="2400" b="0" i="0" u="none" strike="noStrike" cap="none">
                <a:solidFill>
                  <a:schemeClr val="dk1"/>
                </a:solidFill>
                <a:latin typeface="Arial"/>
                <a:ea typeface="Arial"/>
                <a:cs typeface="Arial"/>
                <a:sym typeface="Arial"/>
              </a:rPr>
              <a:t>Speech is to persuade, to convert, to compel.</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400"/>
              <a:buFont typeface="Noto Sans"/>
              <a:buNone/>
            </a:pPr>
            <a:r>
              <a:rPr lang="en-US" sz="2400" b="0" i="1"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dk1"/>
              </a:buClr>
              <a:buSzPts val="2400"/>
              <a:buFont typeface="Noto Sans"/>
              <a:buNone/>
            </a:pPr>
            <a:r>
              <a:rPr lang="en-US" sz="2400" b="0" i="1" u="none" strike="noStrike" cap="none">
                <a:solidFill>
                  <a:schemeClr val="dk1"/>
                </a:solidFill>
                <a:latin typeface="Arial"/>
                <a:ea typeface="Arial"/>
                <a:cs typeface="Arial"/>
                <a:sym typeface="Arial"/>
              </a:rPr>
              <a:t>	- Ralph Waldo Emerson</a:t>
            </a:r>
            <a:endParaRPr sz="1400" b="0" i="0" u="none" strike="noStrike" cap="none">
              <a:solidFill>
                <a:srgbClr val="000000"/>
              </a:solidFill>
              <a:latin typeface="Arial"/>
              <a:ea typeface="Arial"/>
              <a:cs typeface="Arial"/>
              <a:sym typeface="Arial"/>
            </a:endParaRPr>
          </a:p>
        </p:txBody>
      </p:sp>
    </p:spTree>
  </p:cSld>
  <p:clrMapOvr>
    <a:masterClrMapping/>
  </p:clrMapOvr>
  <p:transition spd="med">
    <p:diamond/>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990600" y="152400"/>
            <a:ext cx="7439025"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10 golden rules of</a:t>
            </a:r>
            <a:endParaRPr/>
          </a:p>
        </p:txBody>
      </p:sp>
      <p:pic>
        <p:nvPicPr>
          <p:cNvPr id="142" name="Google Shape;142;p8"/>
          <p:cNvPicPr preferRelativeResize="0"/>
          <p:nvPr/>
        </p:nvPicPr>
        <p:blipFill rotWithShape="1">
          <a:blip r:embed="rId3">
            <a:alphaModFix/>
          </a:blip>
          <a:srcRect/>
          <a:stretch/>
        </p:blipFill>
        <p:spPr>
          <a:xfrm>
            <a:off x="6096000" y="228600"/>
            <a:ext cx="2333625" cy="3000375"/>
          </a:xfrm>
          <a:prstGeom prst="rect">
            <a:avLst/>
          </a:prstGeom>
          <a:noFill/>
          <a:ln>
            <a:noFill/>
          </a:ln>
        </p:spPr>
      </p:pic>
      <p:sp>
        <p:nvSpPr>
          <p:cNvPr id="143" name="Google Shape;143;p8"/>
          <p:cNvSpPr/>
          <p:nvPr/>
        </p:nvSpPr>
        <p:spPr>
          <a:xfrm>
            <a:off x="381000" y="1447800"/>
            <a:ext cx="349408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rial"/>
                <a:ea typeface="Arial"/>
                <a:cs typeface="Arial"/>
                <a:sym typeface="Arial"/>
              </a:rPr>
              <a:t>1. </a:t>
            </a:r>
            <a:r>
              <a:rPr lang="en-US" sz="1800" b="1" i="0" u="none" strike="noStrike" cap="none">
                <a:solidFill>
                  <a:schemeClr val="dk1"/>
                </a:solidFill>
                <a:latin typeface="Arial"/>
                <a:ea typeface="Arial"/>
                <a:cs typeface="Arial"/>
                <a:sym typeface="Arial"/>
              </a:rPr>
              <a:t>Frequent transition signals </a:t>
            </a:r>
            <a:endParaRPr sz="1800" b="0" i="0" u="none" strike="noStrike" cap="none">
              <a:solidFill>
                <a:schemeClr val="dk1"/>
              </a:solidFill>
              <a:latin typeface="Arial"/>
              <a:ea typeface="Arial"/>
              <a:cs typeface="Arial"/>
              <a:sym typeface="Arial"/>
            </a:endParaRPr>
          </a:p>
        </p:txBody>
      </p:sp>
      <p:sp>
        <p:nvSpPr>
          <p:cNvPr id="144" name="Google Shape;144;p8"/>
          <p:cNvSpPr/>
          <p:nvPr/>
        </p:nvSpPr>
        <p:spPr>
          <a:xfrm>
            <a:off x="395288" y="2000250"/>
            <a:ext cx="44418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2. Spoken rather than written language</a:t>
            </a:r>
            <a:endParaRPr sz="1800" b="0" i="0" u="none" strike="noStrike" cap="none">
              <a:solidFill>
                <a:schemeClr val="dk1"/>
              </a:solidFill>
              <a:latin typeface="Arial"/>
              <a:ea typeface="Arial"/>
              <a:cs typeface="Arial"/>
              <a:sym typeface="Arial"/>
            </a:endParaRPr>
          </a:p>
        </p:txBody>
      </p:sp>
      <p:sp>
        <p:nvSpPr>
          <p:cNvPr id="145" name="Google Shape;145;p8"/>
          <p:cNvSpPr/>
          <p:nvPr/>
        </p:nvSpPr>
        <p:spPr>
          <a:xfrm>
            <a:off x="395288" y="2492375"/>
            <a:ext cx="3390900"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3. Varied sentence structures</a:t>
            </a:r>
            <a:endParaRPr sz="1800" b="0" i="0" u="none" strike="noStrike" cap="none">
              <a:solidFill>
                <a:schemeClr val="dk1"/>
              </a:solidFill>
              <a:latin typeface="Arial"/>
              <a:ea typeface="Arial"/>
              <a:cs typeface="Arial"/>
              <a:sym typeface="Arial"/>
            </a:endParaRPr>
          </a:p>
        </p:txBody>
      </p:sp>
      <p:sp>
        <p:nvSpPr>
          <p:cNvPr id="146" name="Google Shape;146;p8"/>
          <p:cNvSpPr/>
          <p:nvPr/>
        </p:nvSpPr>
        <p:spPr>
          <a:xfrm>
            <a:off x="381000" y="2982913"/>
            <a:ext cx="147955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4. Metaphor</a:t>
            </a:r>
            <a:endParaRPr sz="1800" b="0" i="0" u="none" strike="noStrike" cap="none">
              <a:solidFill>
                <a:schemeClr val="dk1"/>
              </a:solidFill>
              <a:latin typeface="Arial"/>
              <a:ea typeface="Arial"/>
              <a:cs typeface="Arial"/>
              <a:sym typeface="Arial"/>
            </a:endParaRPr>
          </a:p>
        </p:txBody>
      </p:sp>
      <p:sp>
        <p:nvSpPr>
          <p:cNvPr id="147" name="Google Shape;147;p8"/>
          <p:cNvSpPr/>
          <p:nvPr/>
        </p:nvSpPr>
        <p:spPr>
          <a:xfrm>
            <a:off x="381000" y="3440113"/>
            <a:ext cx="1658938"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5. Parallelism</a:t>
            </a:r>
            <a:endParaRPr sz="1800" b="0" i="0" u="none" strike="noStrike" cap="none">
              <a:solidFill>
                <a:schemeClr val="dk1"/>
              </a:solidFill>
              <a:latin typeface="Arial"/>
              <a:ea typeface="Arial"/>
              <a:cs typeface="Arial"/>
              <a:sym typeface="Arial"/>
            </a:endParaRPr>
          </a:p>
        </p:txBody>
      </p:sp>
      <p:sp>
        <p:nvSpPr>
          <p:cNvPr id="148" name="Google Shape;148;p8"/>
          <p:cNvSpPr/>
          <p:nvPr/>
        </p:nvSpPr>
        <p:spPr>
          <a:xfrm>
            <a:off x="395288" y="3887788"/>
            <a:ext cx="1570037"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6. Repetition</a:t>
            </a:r>
            <a:endParaRPr sz="1800" b="0" i="0" u="none" strike="noStrike" cap="none">
              <a:solidFill>
                <a:schemeClr val="dk1"/>
              </a:solidFill>
              <a:latin typeface="Arial"/>
              <a:ea typeface="Arial"/>
              <a:cs typeface="Arial"/>
              <a:sym typeface="Arial"/>
            </a:endParaRPr>
          </a:p>
        </p:txBody>
      </p:sp>
      <p:sp>
        <p:nvSpPr>
          <p:cNvPr id="149" name="Google Shape;149;p8"/>
          <p:cNvSpPr/>
          <p:nvPr/>
        </p:nvSpPr>
        <p:spPr>
          <a:xfrm>
            <a:off x="401638" y="4367213"/>
            <a:ext cx="16383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7. Alliteration</a:t>
            </a:r>
            <a:endParaRPr sz="1800" b="0" i="0" u="none" strike="noStrike" cap="none">
              <a:solidFill>
                <a:schemeClr val="dk1"/>
              </a:solidFill>
              <a:latin typeface="Arial"/>
              <a:ea typeface="Arial"/>
              <a:cs typeface="Arial"/>
              <a:sym typeface="Arial"/>
            </a:endParaRPr>
          </a:p>
        </p:txBody>
      </p:sp>
      <p:sp>
        <p:nvSpPr>
          <p:cNvPr id="150" name="Google Shape;150;p8"/>
          <p:cNvSpPr/>
          <p:nvPr/>
        </p:nvSpPr>
        <p:spPr>
          <a:xfrm>
            <a:off x="415925" y="4846638"/>
            <a:ext cx="154940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8. Antithesis</a:t>
            </a:r>
            <a:endParaRPr sz="1400" b="0" i="0" u="none" strike="noStrike" cap="none">
              <a:solidFill>
                <a:srgbClr val="000000"/>
              </a:solidFill>
              <a:latin typeface="Arial"/>
              <a:ea typeface="Arial"/>
              <a:cs typeface="Arial"/>
              <a:sym typeface="Arial"/>
            </a:endParaRPr>
          </a:p>
        </p:txBody>
      </p:sp>
      <p:sp>
        <p:nvSpPr>
          <p:cNvPr id="151" name="Google Shape;151;p8"/>
          <p:cNvSpPr/>
          <p:nvPr/>
        </p:nvSpPr>
        <p:spPr>
          <a:xfrm>
            <a:off x="406400" y="5305425"/>
            <a:ext cx="35147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9. A string of adjectives/nouns</a:t>
            </a:r>
            <a:endParaRPr sz="1800" b="0" i="0" u="none" strike="noStrike" cap="none">
              <a:solidFill>
                <a:schemeClr val="dk1"/>
              </a:solidFill>
              <a:latin typeface="Arial"/>
              <a:ea typeface="Arial"/>
              <a:cs typeface="Arial"/>
              <a:sym typeface="Arial"/>
            </a:endParaRPr>
          </a:p>
        </p:txBody>
      </p:sp>
      <p:sp>
        <p:nvSpPr>
          <p:cNvPr id="152" name="Google Shape;152;p8"/>
          <p:cNvSpPr/>
          <p:nvPr/>
        </p:nvSpPr>
        <p:spPr>
          <a:xfrm>
            <a:off x="381000" y="5795963"/>
            <a:ext cx="20828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10. What to avoid</a:t>
            </a:r>
            <a:endParaRPr sz="1800" b="0" i="0" u="none" strike="noStrike" cap="none">
              <a:solidFill>
                <a:schemeClr val="dk1"/>
              </a:solidFill>
              <a:latin typeface="Arial"/>
              <a:ea typeface="Arial"/>
              <a:cs typeface="Arial"/>
              <a:sym typeface="Arial"/>
            </a:endParaRPr>
          </a:p>
        </p:txBody>
      </p:sp>
    </p:spTree>
  </p:cSld>
  <p:clrMapOvr>
    <a:masterClrMapping/>
  </p:clrMapOvr>
  <p:transition spd="med">
    <p:diamond/>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9"/>
          <p:cNvSpPr txBox="1">
            <a:spLocks noGrp="1"/>
          </p:cNvSpPr>
          <p:nvPr>
            <p:ph type="title" idx="4294967295"/>
          </p:nvPr>
        </p:nvSpPr>
        <p:spPr>
          <a:xfrm>
            <a:off x="457200" y="534988"/>
            <a:ext cx="8229600" cy="114141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4000"/>
              <a:t> </a:t>
            </a:r>
            <a:r>
              <a:rPr lang="en-US" sz="4000" b="1"/>
              <a:t>1. </a:t>
            </a:r>
            <a:r>
              <a:rPr lang="en-US" sz="3600" b="1" u="sng"/>
              <a:t>Frequent</a:t>
            </a:r>
            <a:r>
              <a:rPr lang="en-US" sz="3600" b="1"/>
              <a:t> transition signals </a:t>
            </a:r>
            <a:br>
              <a:rPr lang="en-US" sz="4000"/>
            </a:br>
            <a:endParaRPr sz="4000"/>
          </a:p>
        </p:txBody>
      </p:sp>
      <p:sp>
        <p:nvSpPr>
          <p:cNvPr id="158" name="Google Shape;158;p9"/>
          <p:cNvSpPr txBox="1">
            <a:spLocks noGrp="1"/>
          </p:cNvSpPr>
          <p:nvPr>
            <p:ph type="body" idx="4294967295"/>
          </p:nvPr>
        </p:nvSpPr>
        <p:spPr>
          <a:xfrm>
            <a:off x="76200" y="1295400"/>
            <a:ext cx="9067800" cy="4144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1800"/>
              <a:buFont typeface="Noto Sans"/>
              <a:buNone/>
            </a:pPr>
            <a:endParaRPr sz="2400"/>
          </a:p>
          <a:p>
            <a:pPr marL="342900" lvl="0" indent="-342900" algn="l" rtl="0">
              <a:lnSpc>
                <a:spcPct val="125000"/>
              </a:lnSpc>
              <a:spcBef>
                <a:spcPts val="480"/>
              </a:spcBef>
              <a:spcAft>
                <a:spcPts val="0"/>
              </a:spcAft>
              <a:buSzPts val="1800"/>
              <a:buChar char="■"/>
            </a:pPr>
            <a:r>
              <a:rPr lang="en-US" sz="2400"/>
              <a:t>Audiences feel happy when they have a structure to hold onto. </a:t>
            </a:r>
            <a:endParaRPr/>
          </a:p>
          <a:p>
            <a:pPr marL="342900" lvl="0" indent="-342900" algn="l" rtl="0">
              <a:lnSpc>
                <a:spcPct val="125000"/>
              </a:lnSpc>
              <a:spcBef>
                <a:spcPts val="480"/>
              </a:spcBef>
              <a:spcAft>
                <a:spcPts val="0"/>
              </a:spcAft>
              <a:buSzPts val="1800"/>
              <a:buChar char="■"/>
            </a:pPr>
            <a:r>
              <a:rPr lang="en-US" sz="2400"/>
              <a:t>Frequent transition signals tell them where you are heading and what is coming next. </a:t>
            </a:r>
            <a:endParaRPr/>
          </a:p>
          <a:p>
            <a:pPr marL="342900" lvl="0" indent="-342900" algn="l" rtl="0">
              <a:lnSpc>
                <a:spcPct val="125000"/>
              </a:lnSpc>
              <a:spcBef>
                <a:spcPts val="480"/>
              </a:spcBef>
              <a:spcAft>
                <a:spcPts val="0"/>
              </a:spcAft>
              <a:buSzPts val="1800"/>
              <a:buChar char="■"/>
            </a:pPr>
            <a:r>
              <a:rPr lang="en-US" sz="2400"/>
              <a:t>Following are popular transition signals:  </a:t>
            </a:r>
            <a:endParaRPr/>
          </a:p>
          <a:p>
            <a:pPr marL="342900" lvl="0" indent="-342900" algn="l" rtl="0">
              <a:lnSpc>
                <a:spcPct val="125000"/>
              </a:lnSpc>
              <a:spcBef>
                <a:spcPts val="480"/>
              </a:spcBef>
              <a:spcAft>
                <a:spcPts val="0"/>
              </a:spcAft>
              <a:buSzPts val="1800"/>
              <a:buFont typeface="Noto Sans"/>
              <a:buNone/>
            </a:pPr>
            <a:r>
              <a:rPr lang="en-US" sz="2400"/>
              <a:t>	</a:t>
            </a:r>
            <a:r>
              <a:rPr lang="en-US" sz="2400" b="1"/>
              <a:t>To begin with; Firstly;  Secondly;  Thirdly;  And finally; However;  Nevertheless;  On the other hand;  In a minute; </a:t>
            </a:r>
            <a:endParaRPr/>
          </a:p>
          <a:p>
            <a:pPr marL="342900" lvl="0" indent="-342900" algn="l" rtl="0">
              <a:lnSpc>
                <a:spcPct val="125000"/>
              </a:lnSpc>
              <a:spcBef>
                <a:spcPts val="560"/>
              </a:spcBef>
              <a:spcAft>
                <a:spcPts val="0"/>
              </a:spcAft>
              <a:buSzPts val="1800"/>
              <a:buFont typeface="Noto Sans"/>
              <a:buNone/>
            </a:pPr>
            <a:r>
              <a:rPr lang="en-US" sz="2400" b="1"/>
              <a:t>	Later on, I will…; As I mentioned before . . .</a:t>
            </a:r>
            <a:r>
              <a:rPr lang="en-US" sz="2800" b="1"/>
              <a:t>  </a:t>
            </a:r>
            <a:endParaRPr/>
          </a:p>
        </p:txBody>
      </p:sp>
    </p:spTree>
  </p:cSld>
  <p:clrMapOvr>
    <a:masterClrMapping/>
  </p:clrMapOvr>
  <p:transition spd="med">
    <p:diamond/>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10"/>
          <p:cNvSpPr txBox="1">
            <a:spLocks noGrp="1"/>
          </p:cNvSpPr>
          <p:nvPr>
            <p:ph type="body" idx="1"/>
          </p:nvPr>
        </p:nvSpPr>
        <p:spPr>
          <a:xfrm>
            <a:off x="457200" y="1905000"/>
            <a:ext cx="3810000" cy="68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400"/>
              <a:buChar char="■"/>
            </a:pPr>
            <a:r>
              <a:rPr lang="en-US"/>
              <a:t>Written language</a:t>
            </a:r>
            <a:endParaRPr/>
          </a:p>
          <a:p>
            <a:pPr marL="742950" lvl="1" indent="-163830" algn="l" rtl="0">
              <a:lnSpc>
                <a:spcPct val="100000"/>
              </a:lnSpc>
              <a:spcBef>
                <a:spcPts val="480"/>
              </a:spcBef>
              <a:spcAft>
                <a:spcPts val="0"/>
              </a:spcAft>
              <a:buSzPts val="1920"/>
              <a:buNone/>
            </a:pPr>
            <a:endParaRPr sz="2400"/>
          </a:p>
        </p:txBody>
      </p:sp>
      <p:sp>
        <p:nvSpPr>
          <p:cNvPr id="164" name="Google Shape;164;p10"/>
          <p:cNvSpPr/>
          <p:nvPr/>
        </p:nvSpPr>
        <p:spPr>
          <a:xfrm>
            <a:off x="4572000" y="1524000"/>
            <a:ext cx="3505200" cy="32004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0000"/>
              </a:lnSpc>
              <a:spcBef>
                <a:spcPts val="0"/>
              </a:spcBef>
              <a:spcAft>
                <a:spcPts val="0"/>
              </a:spcAft>
              <a:buClr>
                <a:schemeClr val="lt2"/>
              </a:buClr>
              <a:buSzPts val="2400"/>
              <a:buFont typeface="Noto Sans"/>
              <a:buNone/>
            </a:pPr>
            <a:endParaRPr sz="3200" b="0" i="0" u="none" strike="noStrike" cap="none">
              <a:solidFill>
                <a:schemeClr val="dk1"/>
              </a:solidFill>
              <a:latin typeface="Arial"/>
              <a:ea typeface="Arial"/>
              <a:cs typeface="Arial"/>
              <a:sym typeface="Arial"/>
            </a:endParaRPr>
          </a:p>
        </p:txBody>
      </p:sp>
      <p:sp>
        <p:nvSpPr>
          <p:cNvPr id="165" name="Google Shape;165;p10"/>
          <p:cNvSpPr/>
          <p:nvPr/>
        </p:nvSpPr>
        <p:spPr>
          <a:xfrm>
            <a:off x="4724400" y="1905000"/>
            <a:ext cx="38100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lt2"/>
              </a:buClr>
              <a:buSzPts val="2400"/>
              <a:buFont typeface="Noto Sans"/>
              <a:buChar char="■"/>
            </a:pPr>
            <a:r>
              <a:rPr lang="en-US" sz="3200" b="0" i="0" u="none" strike="noStrike" cap="none">
                <a:solidFill>
                  <a:schemeClr val="dk1"/>
                </a:solidFill>
                <a:latin typeface="Arial"/>
                <a:ea typeface="Arial"/>
                <a:cs typeface="Arial"/>
                <a:sym typeface="Arial"/>
              </a:rPr>
              <a:t>Spoken language</a:t>
            </a:r>
            <a:endParaRPr sz="1400" b="0" i="0" u="none" strike="noStrike" cap="none">
              <a:solidFill>
                <a:srgbClr val="000000"/>
              </a:solidFill>
              <a:latin typeface="Arial"/>
              <a:ea typeface="Arial"/>
              <a:cs typeface="Arial"/>
              <a:sym typeface="Arial"/>
            </a:endParaRPr>
          </a:p>
        </p:txBody>
      </p:sp>
      <p:sp>
        <p:nvSpPr>
          <p:cNvPr id="166" name="Google Shape;166;p10"/>
          <p:cNvSpPr txBox="1"/>
          <p:nvPr/>
        </p:nvSpPr>
        <p:spPr>
          <a:xfrm>
            <a:off x="533400" y="2667000"/>
            <a:ext cx="3810000" cy="19431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accent2"/>
              </a:buClr>
              <a:buSzPts val="1920"/>
              <a:buFont typeface="Noto Sans"/>
              <a:buChar char="◻"/>
            </a:pPr>
            <a:r>
              <a:rPr lang="en-US" sz="2400" b="0" i="0" u="none" strike="noStrike" cap="none">
                <a:solidFill>
                  <a:schemeClr val="dk1"/>
                </a:solidFill>
                <a:latin typeface="Arial"/>
                <a:ea typeface="Arial"/>
                <a:cs typeface="Arial"/>
                <a:sym typeface="Arial"/>
              </a:rPr>
              <a:t>Long sentences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480"/>
              </a:spcBef>
              <a:spcAft>
                <a:spcPts val="0"/>
              </a:spcAft>
              <a:buClr>
                <a:schemeClr val="accent2"/>
              </a:buClr>
              <a:buSzPts val="1920"/>
              <a:buFont typeface="Noto Sans"/>
              <a:buChar char="◻"/>
            </a:pPr>
            <a:r>
              <a:rPr lang="en-US" sz="2400" b="0" i="0" u="none" strike="noStrike" cap="none">
                <a:solidFill>
                  <a:schemeClr val="dk1"/>
                </a:solidFill>
                <a:latin typeface="Arial"/>
                <a:ea typeface="Arial"/>
                <a:cs typeface="Arial"/>
                <a:sym typeface="Arial"/>
              </a:rPr>
              <a:t>Complex vocabulary</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480"/>
              </a:spcBef>
              <a:spcAft>
                <a:spcPts val="0"/>
              </a:spcAft>
              <a:buClr>
                <a:schemeClr val="accent2"/>
              </a:buClr>
              <a:buSzPts val="1920"/>
              <a:buFont typeface="Noto Sans"/>
              <a:buChar char="◻"/>
            </a:pPr>
            <a:r>
              <a:rPr lang="en-US" sz="2400" b="0" i="0" u="none" strike="noStrike" cap="none">
                <a:solidFill>
                  <a:schemeClr val="dk1"/>
                </a:solidFill>
                <a:latin typeface="Arial"/>
                <a:ea typeface="Arial"/>
                <a:cs typeface="Arial"/>
                <a:sym typeface="Arial"/>
              </a:rPr>
              <a:t>Complex arguments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480"/>
              </a:spcBef>
              <a:spcAft>
                <a:spcPts val="0"/>
              </a:spcAft>
              <a:buClr>
                <a:schemeClr val="accent2"/>
              </a:buClr>
              <a:buSzPts val="1920"/>
              <a:buFont typeface="Noto Sans"/>
              <a:buChar char="◻"/>
            </a:pPr>
            <a:r>
              <a:rPr lang="en-US" sz="2400" b="0" i="0" u="none" strike="noStrike" cap="none">
                <a:solidFill>
                  <a:schemeClr val="dk1"/>
                </a:solidFill>
                <a:latin typeface="Arial"/>
                <a:ea typeface="Arial"/>
                <a:cs typeface="Arial"/>
                <a:sym typeface="Arial"/>
              </a:rPr>
              <a:t>Impersonal style </a:t>
            </a:r>
            <a:endParaRPr sz="1400" b="0" i="0" u="none" strike="noStrike" cap="none">
              <a:solidFill>
                <a:srgbClr val="000000"/>
              </a:solidFill>
              <a:latin typeface="Arial"/>
              <a:ea typeface="Arial"/>
              <a:cs typeface="Arial"/>
              <a:sym typeface="Arial"/>
            </a:endParaRPr>
          </a:p>
        </p:txBody>
      </p:sp>
      <p:sp>
        <p:nvSpPr>
          <p:cNvPr id="167" name="Google Shape;167;p10"/>
          <p:cNvSpPr/>
          <p:nvPr/>
        </p:nvSpPr>
        <p:spPr>
          <a:xfrm>
            <a:off x="4724400" y="2667000"/>
            <a:ext cx="3810000" cy="4525963"/>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accent2"/>
              </a:buClr>
              <a:buSzPts val="1920"/>
              <a:buFont typeface="Noto Sans"/>
              <a:buChar char="◻"/>
            </a:pPr>
            <a:r>
              <a:rPr lang="en-US" sz="2400" b="0" i="0" u="none" strike="noStrike" cap="none">
                <a:solidFill>
                  <a:schemeClr val="dk1"/>
                </a:solidFill>
                <a:latin typeface="Arial"/>
                <a:ea typeface="Arial"/>
                <a:cs typeface="Arial"/>
                <a:sym typeface="Arial"/>
              </a:rPr>
              <a:t>Shorter sentences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480"/>
              </a:spcBef>
              <a:spcAft>
                <a:spcPts val="0"/>
              </a:spcAft>
              <a:buClr>
                <a:schemeClr val="accent2"/>
              </a:buClr>
              <a:buSzPts val="1920"/>
              <a:buFont typeface="Noto Sans"/>
              <a:buChar char="◻"/>
            </a:pPr>
            <a:r>
              <a:rPr lang="en-US" sz="2400" b="0" i="0" u="none" strike="noStrike" cap="none">
                <a:solidFill>
                  <a:schemeClr val="dk1"/>
                </a:solidFill>
                <a:latin typeface="Arial"/>
                <a:ea typeface="Arial"/>
                <a:cs typeface="Arial"/>
                <a:sym typeface="Arial"/>
              </a:rPr>
              <a:t>Simpler vocabulary</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480"/>
              </a:spcBef>
              <a:spcAft>
                <a:spcPts val="0"/>
              </a:spcAft>
              <a:buClr>
                <a:schemeClr val="accent2"/>
              </a:buClr>
              <a:buSzPts val="1920"/>
              <a:buFont typeface="Noto Sans"/>
              <a:buChar char="◻"/>
            </a:pPr>
            <a:r>
              <a:rPr lang="en-US" sz="2400" b="0" i="0" u="none" strike="noStrike" cap="none">
                <a:solidFill>
                  <a:schemeClr val="dk1"/>
                </a:solidFill>
                <a:latin typeface="Arial"/>
                <a:ea typeface="Arial"/>
                <a:cs typeface="Arial"/>
                <a:sym typeface="Arial"/>
              </a:rPr>
              <a:t>Simpler arguments</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480"/>
              </a:spcBef>
              <a:spcAft>
                <a:spcPts val="0"/>
              </a:spcAft>
              <a:buClr>
                <a:schemeClr val="accent2"/>
              </a:buClr>
              <a:buSzPts val="1920"/>
              <a:buFont typeface="Noto Sans"/>
              <a:buChar char="◻"/>
            </a:pPr>
            <a:r>
              <a:rPr lang="en-US" sz="2400" b="0" i="0" u="none" strike="noStrike" cap="none">
                <a:solidFill>
                  <a:schemeClr val="dk1"/>
                </a:solidFill>
                <a:latin typeface="Arial"/>
                <a:ea typeface="Arial"/>
                <a:cs typeface="Arial"/>
                <a:sym typeface="Arial"/>
              </a:rPr>
              <a:t>Personal style</a:t>
            </a:r>
            <a:endParaRPr sz="1400" b="0" i="0" u="none" strike="noStrike" cap="none">
              <a:solidFill>
                <a:srgbClr val="000000"/>
              </a:solidFill>
              <a:latin typeface="Arial"/>
              <a:ea typeface="Arial"/>
              <a:cs typeface="Arial"/>
              <a:sym typeface="Arial"/>
            </a:endParaRPr>
          </a:p>
        </p:txBody>
      </p:sp>
      <p:sp>
        <p:nvSpPr>
          <p:cNvPr id="168" name="Google Shape;168;p10"/>
          <p:cNvSpPr txBox="1">
            <a:spLocks noGrp="1"/>
          </p:cNvSpPr>
          <p:nvPr>
            <p:ph type="title"/>
          </p:nvPr>
        </p:nvSpPr>
        <p:spPr>
          <a:xfrm>
            <a:off x="152400" y="228600"/>
            <a:ext cx="86868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a:t>2. Spoken rather than written language</a:t>
            </a:r>
            <a:endParaRPr/>
          </a:p>
        </p:txBody>
      </p:sp>
      <p:sp>
        <p:nvSpPr>
          <p:cNvPr id="169" name="Google Shape;169;p10"/>
          <p:cNvSpPr/>
          <p:nvPr/>
        </p:nvSpPr>
        <p:spPr>
          <a:xfrm>
            <a:off x="381000" y="5105400"/>
            <a:ext cx="8458200" cy="1482725"/>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chemeClr val="dk1"/>
              </a:buClr>
              <a:buSzPts val="2400"/>
              <a:buFont typeface="Noto Sans"/>
              <a:buNone/>
            </a:pPr>
            <a:r>
              <a:rPr lang="en-US" sz="2400" b="0" i="0" u="none" strike="noStrike" cap="none">
                <a:solidFill>
                  <a:schemeClr val="dk1"/>
                </a:solidFill>
                <a:latin typeface="Arial"/>
                <a:ea typeface="Arial"/>
                <a:cs typeface="Arial"/>
                <a:sym typeface="Arial"/>
              </a:rPr>
              <a:t>Hearing the written language, the audience immediately feels that the speaker is not talking </a:t>
            </a:r>
            <a:r>
              <a:rPr lang="en-US" sz="2400" b="1" i="0" u="none" strike="noStrike" cap="none">
                <a:solidFill>
                  <a:srgbClr val="CC0000"/>
                </a:solidFill>
                <a:latin typeface="Arial"/>
                <a:ea typeface="Arial"/>
                <a:cs typeface="Arial"/>
                <a:sym typeface="Arial"/>
              </a:rPr>
              <a:t>to</a:t>
            </a:r>
            <a:r>
              <a:rPr lang="en-US" sz="2400" b="0" i="0" u="none" strike="noStrike" cap="none">
                <a:solidFill>
                  <a:schemeClr val="dk1"/>
                </a:solidFill>
                <a:latin typeface="Arial"/>
                <a:ea typeface="Arial"/>
                <a:cs typeface="Arial"/>
                <a:sym typeface="Arial"/>
              </a:rPr>
              <a:t> them but is trying to fulfill their duty.</a:t>
            </a:r>
            <a:endParaRPr sz="1400" b="0" i="0" u="none" strike="noStrike" cap="none">
              <a:solidFill>
                <a:srgbClr val="000000"/>
              </a:solidFill>
              <a:latin typeface="Arial"/>
              <a:ea typeface="Arial"/>
              <a:cs typeface="Arial"/>
              <a:sym typeface="Arial"/>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par>
                                <p:cTn id="8" presetID="10" presetClass="entr" presetSubtype="0"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500"/>
                                        <p:tgtEl>
                                          <p:spTgt spid="16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1"/>
          <p:cNvSpPr txBox="1">
            <a:spLocks noGrp="1"/>
          </p:cNvSpPr>
          <p:nvPr>
            <p:ph type="title"/>
          </p:nvPr>
        </p:nvSpPr>
        <p:spPr>
          <a:xfrm>
            <a:off x="152400" y="304800"/>
            <a:ext cx="8991600" cy="685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2800" b="1"/>
              <a:t>Activity:</a:t>
            </a:r>
            <a:r>
              <a:rPr lang="en-US" sz="2800"/>
              <a:t> </a:t>
            </a:r>
            <a:r>
              <a:rPr lang="en-US" sz="2800" b="1"/>
              <a:t>Make these sentences more “spoken”.</a:t>
            </a:r>
            <a:endParaRPr sz="2800"/>
          </a:p>
        </p:txBody>
      </p:sp>
      <p:sp>
        <p:nvSpPr>
          <p:cNvPr id="175" name="Google Shape;175;p11"/>
          <p:cNvSpPr txBox="1">
            <a:spLocks noGrp="1"/>
          </p:cNvSpPr>
          <p:nvPr>
            <p:ph type="body" idx="1"/>
          </p:nvPr>
        </p:nvSpPr>
        <p:spPr>
          <a:xfrm>
            <a:off x="381000" y="1295400"/>
            <a:ext cx="8534400" cy="3886200"/>
          </a:xfrm>
          <a:prstGeom prst="rect">
            <a:avLst/>
          </a:prstGeom>
          <a:noFill/>
          <a:ln>
            <a:noFill/>
          </a:ln>
        </p:spPr>
        <p:txBody>
          <a:bodyPr spcFirstLastPara="1" wrap="square" lIns="91425" tIns="45700" rIns="91425" bIns="45700" anchor="t" anchorCtr="0">
            <a:noAutofit/>
          </a:bodyPr>
          <a:lstStyle/>
          <a:p>
            <a:pPr marL="457200" lvl="0" indent="-457200" algn="l" rtl="0">
              <a:lnSpc>
                <a:spcPct val="135000"/>
              </a:lnSpc>
              <a:spcBef>
                <a:spcPts val="0"/>
              </a:spcBef>
              <a:spcAft>
                <a:spcPts val="0"/>
              </a:spcAft>
              <a:buSzPts val="1800"/>
              <a:buFont typeface="Arial"/>
              <a:buAutoNum type="arabicPeriod"/>
            </a:pPr>
            <a:r>
              <a:rPr lang="en-US" sz="2400"/>
              <a:t>The issue of writing techniques is being discussed. </a:t>
            </a:r>
            <a:endParaRPr/>
          </a:p>
          <a:p>
            <a:pPr marL="457200" lvl="0" indent="-457200" algn="l" rtl="0">
              <a:lnSpc>
                <a:spcPct val="135000"/>
              </a:lnSpc>
              <a:spcBef>
                <a:spcPts val="480"/>
              </a:spcBef>
              <a:spcAft>
                <a:spcPts val="0"/>
              </a:spcAft>
              <a:buSzPts val="1800"/>
              <a:buFont typeface="Arial"/>
              <a:buAutoNum type="arabicPeriod"/>
            </a:pPr>
            <a:r>
              <a:rPr lang="en-US" sz="2400"/>
              <a:t>Other writing techniques will be referred to later. </a:t>
            </a:r>
            <a:endParaRPr/>
          </a:p>
          <a:p>
            <a:pPr marL="457200" lvl="0" indent="-457200" algn="l" rtl="0">
              <a:lnSpc>
                <a:spcPct val="135000"/>
              </a:lnSpc>
              <a:spcBef>
                <a:spcPts val="480"/>
              </a:spcBef>
              <a:spcAft>
                <a:spcPts val="0"/>
              </a:spcAft>
              <a:buSzPts val="1800"/>
              <a:buFont typeface="Arial"/>
              <a:buAutoNum type="arabicPeriod"/>
            </a:pPr>
            <a:r>
              <a:rPr lang="en-US" sz="2400"/>
              <a:t>The fact that Speaking AE2 is a short course does have an impact on students’ skills.  </a:t>
            </a:r>
            <a:endParaRPr/>
          </a:p>
          <a:p>
            <a:pPr marL="457200" lvl="0" indent="-457200" algn="l" rtl="0">
              <a:lnSpc>
                <a:spcPct val="135000"/>
              </a:lnSpc>
              <a:spcBef>
                <a:spcPts val="480"/>
              </a:spcBef>
              <a:spcAft>
                <a:spcPts val="0"/>
              </a:spcAft>
              <a:buSzPts val="1800"/>
              <a:buFont typeface="Arial"/>
              <a:buAutoNum type="arabicPeriod"/>
            </a:pPr>
            <a:r>
              <a:rPr lang="en-US" sz="2400"/>
              <a:t>It is thought that IU will develop more services for students.  </a:t>
            </a:r>
            <a:endParaRPr/>
          </a:p>
          <a:p>
            <a:pPr marL="457200" lvl="0" indent="-457200" algn="l" rtl="0">
              <a:lnSpc>
                <a:spcPct val="135000"/>
              </a:lnSpc>
              <a:spcBef>
                <a:spcPts val="480"/>
              </a:spcBef>
              <a:spcAft>
                <a:spcPts val="0"/>
              </a:spcAft>
              <a:buSzPts val="1800"/>
              <a:buFont typeface="Arial"/>
              <a:buAutoNum type="arabicPeriod"/>
            </a:pPr>
            <a:r>
              <a:rPr lang="en-US" sz="2400"/>
              <a:t>Ten point one percent of the population are poor people.</a:t>
            </a:r>
            <a:endParaRPr/>
          </a:p>
          <a:p>
            <a:pPr marL="457200" lvl="0" indent="-457200" algn="l" rtl="0">
              <a:lnSpc>
                <a:spcPct val="135000"/>
              </a:lnSpc>
              <a:spcBef>
                <a:spcPts val="480"/>
              </a:spcBef>
              <a:spcAft>
                <a:spcPts val="0"/>
              </a:spcAft>
              <a:buSzPts val="1800"/>
              <a:buFont typeface="Arial"/>
              <a:buAutoNum type="arabicPeriod"/>
            </a:pPr>
            <a:r>
              <a:rPr lang="en-US" sz="2400"/>
              <a:t>One hundred and ninety-eight people were killed in the storm last month.  </a:t>
            </a:r>
            <a:endParaRPr/>
          </a:p>
        </p:txBody>
      </p:sp>
    </p:spTree>
  </p:cSld>
  <p:clrMapOvr>
    <a:masterClrMapping/>
  </p:clrMapOvr>
  <p:transition spd="med">
    <p:diamond/>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12"/>
          <p:cNvSpPr txBox="1">
            <a:spLocks noGrp="1"/>
          </p:cNvSpPr>
          <p:nvPr>
            <p:ph type="title"/>
          </p:nvPr>
        </p:nvSpPr>
        <p:spPr>
          <a:xfrm>
            <a:off x="609600" y="274638"/>
            <a:ext cx="8534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a:t>3. Varied sentence structures</a:t>
            </a:r>
            <a:endParaRPr/>
          </a:p>
        </p:txBody>
      </p:sp>
      <p:sp>
        <p:nvSpPr>
          <p:cNvPr id="181" name="Google Shape;181;p12"/>
          <p:cNvSpPr txBox="1">
            <a:spLocks noGrp="1"/>
          </p:cNvSpPr>
          <p:nvPr>
            <p:ph type="body" idx="1"/>
          </p:nvPr>
        </p:nvSpPr>
        <p:spPr>
          <a:xfrm>
            <a:off x="381000" y="1600200"/>
            <a:ext cx="8229600" cy="39163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2100"/>
              <a:buChar char="■"/>
            </a:pPr>
            <a:r>
              <a:rPr lang="en-US" sz="2800"/>
              <a:t> Short sentences have more impact and are more memorable.</a:t>
            </a:r>
            <a:endParaRPr/>
          </a:p>
          <a:p>
            <a:pPr marL="342900" lvl="0" indent="-342900" algn="l" rtl="0">
              <a:lnSpc>
                <a:spcPct val="100000"/>
              </a:lnSpc>
              <a:spcBef>
                <a:spcPts val="560"/>
              </a:spcBef>
              <a:spcAft>
                <a:spcPts val="0"/>
              </a:spcAft>
              <a:buSzPts val="2100"/>
              <a:buChar char="■"/>
            </a:pPr>
            <a:r>
              <a:rPr lang="en-US" sz="2800"/>
              <a:t> Don’t write sub-clauses and long sentences.</a:t>
            </a:r>
            <a:endParaRPr/>
          </a:p>
          <a:p>
            <a:pPr marL="342900" lvl="0" indent="-342900" algn="l" rtl="0">
              <a:lnSpc>
                <a:spcPct val="100000"/>
              </a:lnSpc>
              <a:spcBef>
                <a:spcPts val="560"/>
              </a:spcBef>
              <a:spcAft>
                <a:spcPts val="0"/>
              </a:spcAft>
              <a:buSzPts val="2100"/>
              <a:buChar char="■"/>
            </a:pPr>
            <a:r>
              <a:rPr lang="en-US" sz="2800"/>
              <a:t> Vary sentences between 5 and 15 words as a general rule.</a:t>
            </a:r>
            <a:endParaRP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animEffect transition="in" filter="fade">
                                      <p:cBhvr>
                                        <p:cTn id="7" dur="2000"/>
                                        <p:tgtEl>
                                          <p:spTgt spid="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xEl>
                                              <p:pRg st="1" end="1"/>
                                            </p:txEl>
                                          </p:spTgt>
                                        </p:tgtEl>
                                        <p:attrNameLst>
                                          <p:attrName>style.visibility</p:attrName>
                                        </p:attrNameLst>
                                      </p:cBhvr>
                                      <p:to>
                                        <p:strVal val="visible"/>
                                      </p:to>
                                    </p:set>
                                    <p:animEffect transition="in" filter="fade">
                                      <p:cBhvr>
                                        <p:cTn id="12" dur="2000"/>
                                        <p:tgtEl>
                                          <p:spTgt spid="1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1">
                                            <p:txEl>
                                              <p:pRg st="2" end="2"/>
                                            </p:txEl>
                                          </p:spTgt>
                                        </p:tgtEl>
                                        <p:attrNameLst>
                                          <p:attrName>style.visibility</p:attrName>
                                        </p:attrNameLst>
                                      </p:cBhvr>
                                      <p:to>
                                        <p:strVal val="visible"/>
                                      </p:to>
                                    </p:set>
                                    <p:animEffect transition="in" filter="fade">
                                      <p:cBhvr>
                                        <p:cTn id="17" dur="2000"/>
                                        <p:tgtEl>
                                          <p:spTgt spid="1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2132</Words>
  <Application>Microsoft Office PowerPoint</Application>
  <PresentationFormat>On-screen Show (4:3)</PresentationFormat>
  <Paragraphs>155</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Noto Sans Symbols</vt:lpstr>
      <vt:lpstr>Noto Sans</vt:lpstr>
      <vt:lpstr>Times New Roman</vt:lpstr>
      <vt:lpstr>Arial Black</vt:lpstr>
      <vt:lpstr>Arial</vt:lpstr>
      <vt:lpstr>Calibri</vt:lpstr>
      <vt:lpstr>Pixel</vt:lpstr>
      <vt:lpstr>PowerPoint Presentation</vt:lpstr>
      <vt:lpstr>TEMPLATE FOR INTRODUCTION</vt:lpstr>
      <vt:lpstr>COUNTDOWN 2023, COUNT UP JOY AND FUN</vt:lpstr>
      <vt:lpstr>PowerPoint Presentation</vt:lpstr>
      <vt:lpstr>10 golden rules of</vt:lpstr>
      <vt:lpstr> 1. Frequent transition signals  </vt:lpstr>
      <vt:lpstr>2. Spoken rather than written language</vt:lpstr>
      <vt:lpstr>Activity: Make these sentences more “spoken”.</vt:lpstr>
      <vt:lpstr>3. Varied sentence structures</vt:lpstr>
      <vt:lpstr>4. Metaphor</vt:lpstr>
      <vt:lpstr>5. Parallelism</vt:lpstr>
      <vt:lpstr>6. Repetition</vt:lpstr>
      <vt:lpstr>7. Alliteration</vt:lpstr>
      <vt:lpstr>8. Antithesis</vt:lpstr>
      <vt:lpstr>    9. A string of adjectives/nouns</vt:lpstr>
      <vt:lpstr>10. What to avoid</vt:lpstr>
      <vt:lpstr>Review: 10 golden rules</vt:lpstr>
      <vt:lpstr>SPEECH ANALYSIS  </vt:lpstr>
      <vt:lpstr>Sample persuasive speech  A SPORTS CENTER ON IU CAMPUS</vt:lpstr>
      <vt:lpstr>A SPORTS CENTER ON IU CAMPUS (con’t)</vt:lpstr>
      <vt:lpstr>A SPORTS CENTER ON IU CAMPUS (con’t)</vt:lpstr>
      <vt:lpstr>Task: Choose one point, write your support (in arguments) using at least four writing techniques, especially metaphors.  </vt:lpstr>
      <vt:lpstr>COUNTDOWN 2023, COUNT UP JOY AND FUN</vt:lpstr>
      <vt:lpstr>Transition: : Now we’ll begin the first part: how painful this semester has been.   </vt:lpstr>
      <vt:lpstr>Link to submit: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BacThiep</dc:creator>
  <cp:lastModifiedBy>GD14</cp:lastModifiedBy>
  <cp:revision>1</cp:revision>
  <dcterms:created xsi:type="dcterms:W3CDTF">2009-01-01T08:35:32Z</dcterms:created>
  <dcterms:modified xsi:type="dcterms:W3CDTF">2023-12-13T07:02:08Z</dcterms:modified>
</cp:coreProperties>
</file>