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0" r:id="rId1"/>
  </p:sldMasterIdLst>
  <p:notesMasterIdLst>
    <p:notesMasterId r:id="rId35"/>
  </p:notesMasterIdLst>
  <p:sldIdLst>
    <p:sldId id="390" r:id="rId2"/>
    <p:sldId id="357" r:id="rId3"/>
    <p:sldId id="359" r:id="rId4"/>
    <p:sldId id="358" r:id="rId5"/>
    <p:sldId id="360" r:id="rId6"/>
    <p:sldId id="361" r:id="rId7"/>
    <p:sldId id="362" r:id="rId8"/>
    <p:sldId id="363" r:id="rId9"/>
    <p:sldId id="364" r:id="rId10"/>
    <p:sldId id="365" r:id="rId11"/>
    <p:sldId id="366" r:id="rId12"/>
    <p:sldId id="367" r:id="rId13"/>
    <p:sldId id="369" r:id="rId14"/>
    <p:sldId id="368" r:id="rId15"/>
    <p:sldId id="370" r:id="rId16"/>
    <p:sldId id="371" r:id="rId17"/>
    <p:sldId id="372" r:id="rId18"/>
    <p:sldId id="373" r:id="rId19"/>
    <p:sldId id="374" r:id="rId20"/>
    <p:sldId id="375" r:id="rId21"/>
    <p:sldId id="376" r:id="rId22"/>
    <p:sldId id="377" r:id="rId23"/>
    <p:sldId id="379" r:id="rId24"/>
    <p:sldId id="356" r:id="rId25"/>
    <p:sldId id="380" r:id="rId26"/>
    <p:sldId id="381" r:id="rId27"/>
    <p:sldId id="382" r:id="rId28"/>
    <p:sldId id="383" r:id="rId29"/>
    <p:sldId id="384" r:id="rId30"/>
    <p:sldId id="385" r:id="rId31"/>
    <p:sldId id="386" r:id="rId32"/>
    <p:sldId id="387" r:id="rId33"/>
    <p:sldId id="388" r:id="rId34"/>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C"/>
    <a:srgbClr val="FF0000"/>
    <a:srgbClr val="008000"/>
    <a:srgbClr val="00FF00"/>
    <a:srgbClr val="006600"/>
    <a:srgbClr val="FFCCCC"/>
    <a:srgbClr val="FFFF99"/>
    <a:srgbClr val="FFCC66"/>
    <a:srgbClr val="99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170" autoAdjust="0"/>
    <p:restoredTop sz="94660" autoAdjust="0"/>
  </p:normalViewPr>
  <p:slideViewPr>
    <p:cSldViewPr>
      <p:cViewPr varScale="1">
        <p:scale>
          <a:sx n="105" d="100"/>
          <a:sy n="105" d="100"/>
        </p:scale>
        <p:origin x="1764"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40"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O MINH DUY" userId="edce383e-f428-4602-b4a5-4fd5df18f9cc" providerId="ADAL" clId="{6EB131BB-0FF1-49EB-9856-E65B6F2130D0}"/>
    <pc:docChg chg="modSld">
      <pc:chgData name="DO MINH DUY" userId="edce383e-f428-4602-b4a5-4fd5df18f9cc" providerId="ADAL" clId="{6EB131BB-0FF1-49EB-9856-E65B6F2130D0}" dt="2024-12-11T06:56:44.286" v="4" actId="1035"/>
      <pc:docMkLst>
        <pc:docMk/>
      </pc:docMkLst>
      <pc:sldChg chg="modSp mod">
        <pc:chgData name="DO MINH DUY" userId="edce383e-f428-4602-b4a5-4fd5df18f9cc" providerId="ADAL" clId="{6EB131BB-0FF1-49EB-9856-E65B6F2130D0}" dt="2024-12-11T06:56:44.286" v="4" actId="1035"/>
        <pc:sldMkLst>
          <pc:docMk/>
          <pc:sldMk cId="0" sldId="372"/>
        </pc:sldMkLst>
        <pc:picChg chg="mod">
          <ac:chgData name="DO MINH DUY" userId="edce383e-f428-4602-b4a5-4fd5df18f9cc" providerId="ADAL" clId="{6EB131BB-0FF1-49EB-9856-E65B6F2130D0}" dt="2024-12-11T06:56:44.286" v="4" actId="1035"/>
          <ac:picMkLst>
            <pc:docMk/>
            <pc:sldMk cId="0" sldId="372"/>
            <ac:picMk id="19460" creationId="{00000000-0000-0000-0000-000000000000}"/>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481D3FC-B2CB-425B-B485-7160B914F70D}" type="datetimeFigureOut">
              <a:rPr lang="en-US" smtClean="0"/>
              <a:t>12/11/2024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A7BA42F-9C01-4B22-97EC-857CD66C52CE}" type="slidenum">
              <a:rPr lang="en-US" smtClean="0"/>
              <a:t>‹#›</a:t>
            </a:fld>
            <a:endParaRPr lang="en-US"/>
          </a:p>
        </p:txBody>
      </p:sp>
    </p:spTree>
    <p:extLst>
      <p:ext uri="{BB962C8B-B14F-4D97-AF65-F5344CB8AC3E}">
        <p14:creationId xmlns:p14="http://schemas.microsoft.com/office/powerpoint/2010/main" val="21467519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a:extLst>
              <a:ext uri="{FF2B5EF4-FFF2-40B4-BE49-F238E27FC236}">
                <a16:creationId xmlns:a16="http://schemas.microsoft.com/office/drawing/2014/main" id="{4B0027A1-D4E6-833B-8EE3-054032204837}"/>
              </a:ext>
            </a:extLst>
          </p:cNvPr>
          <p:cNvSpPr>
            <a:spLocks noGrp="1" noChangeArrowheads="1"/>
          </p:cNvSpPr>
          <p:nvPr>
            <p:ph type="sldNum" sz="quarter" idx="5"/>
          </p:nvPr>
        </p:nvSpPr>
        <p:spPr bwMode="auto">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49325">
              <a:defRPr>
                <a:solidFill>
                  <a:schemeClr val="tx1"/>
                </a:solidFill>
                <a:latin typeface="Arial" panose="020B0604020202020204" pitchFamily="34" charset="0"/>
              </a:defRPr>
            </a:lvl1pPr>
            <a:lvl2pPr marL="742950" indent="-285750" defTabSz="949325">
              <a:defRPr>
                <a:solidFill>
                  <a:schemeClr val="tx1"/>
                </a:solidFill>
                <a:latin typeface="Arial" panose="020B0604020202020204" pitchFamily="34" charset="0"/>
              </a:defRPr>
            </a:lvl2pPr>
            <a:lvl3pPr marL="1143000" indent="-228600" defTabSz="949325">
              <a:defRPr>
                <a:solidFill>
                  <a:schemeClr val="tx1"/>
                </a:solidFill>
                <a:latin typeface="Arial" panose="020B0604020202020204" pitchFamily="34" charset="0"/>
              </a:defRPr>
            </a:lvl3pPr>
            <a:lvl4pPr marL="1600200" indent="-228600" defTabSz="949325">
              <a:defRPr>
                <a:solidFill>
                  <a:schemeClr val="tx1"/>
                </a:solidFill>
                <a:latin typeface="Arial" panose="020B0604020202020204" pitchFamily="34" charset="0"/>
              </a:defRPr>
            </a:lvl4pPr>
            <a:lvl5pPr marL="2057400" indent="-228600" defTabSz="949325">
              <a:defRPr>
                <a:solidFill>
                  <a:schemeClr val="tx1"/>
                </a:solidFill>
                <a:latin typeface="Arial" panose="020B0604020202020204" pitchFamily="34" charset="0"/>
              </a:defRPr>
            </a:lvl5pPr>
            <a:lvl6pPr marL="2514600" indent="-228600" defTabSz="949325" eaLnBrk="0" fontAlgn="base" hangingPunct="0">
              <a:spcBef>
                <a:spcPct val="0"/>
              </a:spcBef>
              <a:spcAft>
                <a:spcPct val="0"/>
              </a:spcAft>
              <a:defRPr>
                <a:solidFill>
                  <a:schemeClr val="tx1"/>
                </a:solidFill>
                <a:latin typeface="Arial" panose="020B0604020202020204" pitchFamily="34" charset="0"/>
              </a:defRPr>
            </a:lvl6pPr>
            <a:lvl7pPr marL="2971800" indent="-228600" defTabSz="949325" eaLnBrk="0" fontAlgn="base" hangingPunct="0">
              <a:spcBef>
                <a:spcPct val="0"/>
              </a:spcBef>
              <a:spcAft>
                <a:spcPct val="0"/>
              </a:spcAft>
              <a:defRPr>
                <a:solidFill>
                  <a:schemeClr val="tx1"/>
                </a:solidFill>
                <a:latin typeface="Arial" panose="020B0604020202020204" pitchFamily="34" charset="0"/>
              </a:defRPr>
            </a:lvl7pPr>
            <a:lvl8pPr marL="3429000" indent="-228600" defTabSz="949325" eaLnBrk="0" fontAlgn="base" hangingPunct="0">
              <a:spcBef>
                <a:spcPct val="0"/>
              </a:spcBef>
              <a:spcAft>
                <a:spcPct val="0"/>
              </a:spcAft>
              <a:defRPr>
                <a:solidFill>
                  <a:schemeClr val="tx1"/>
                </a:solidFill>
                <a:latin typeface="Arial" panose="020B0604020202020204" pitchFamily="34" charset="0"/>
              </a:defRPr>
            </a:lvl8pPr>
            <a:lvl9pPr marL="3886200" indent="-228600" defTabSz="949325" eaLnBrk="0" fontAlgn="base" hangingPunct="0">
              <a:spcBef>
                <a:spcPct val="0"/>
              </a:spcBef>
              <a:spcAft>
                <a:spcPct val="0"/>
              </a:spcAft>
              <a:defRPr>
                <a:solidFill>
                  <a:schemeClr val="tx1"/>
                </a:solidFill>
                <a:latin typeface="Arial" panose="020B0604020202020204" pitchFamily="34" charset="0"/>
              </a:defRPr>
            </a:lvl9pPr>
          </a:lstStyle>
          <a:p>
            <a:fld id="{B2B8F1DB-D77B-48A8-8E9F-493B70579A49}" type="slidenum">
              <a:rPr lang="en-US" altLang="en-US" smtClean="0">
                <a:cs typeface="Arial" panose="020B0604020202020204" pitchFamily="34" charset="0"/>
              </a:rPr>
              <a:pPr/>
              <a:t>1</a:t>
            </a:fld>
            <a:endParaRPr lang="en-US" altLang="en-US">
              <a:cs typeface="Arial" panose="020B0604020202020204" pitchFamily="34" charset="0"/>
            </a:endParaRPr>
          </a:p>
        </p:txBody>
      </p:sp>
      <p:sp>
        <p:nvSpPr>
          <p:cNvPr id="7171" name="Rectangle 2">
            <a:extLst>
              <a:ext uri="{FF2B5EF4-FFF2-40B4-BE49-F238E27FC236}">
                <a16:creationId xmlns:a16="http://schemas.microsoft.com/office/drawing/2014/main" id="{03E1FEB9-0FCC-9E1A-9BB9-EF5604B2E713}"/>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72" name="Rectangle 3">
            <a:extLst>
              <a:ext uri="{FF2B5EF4-FFF2-40B4-BE49-F238E27FC236}">
                <a16:creationId xmlns:a16="http://schemas.microsoft.com/office/drawing/2014/main" id="{0E569AC3-0DAB-62F1-4B89-3429425570DB}"/>
              </a:ext>
            </a:extLst>
          </p:cNvPr>
          <p:cNvSpPr>
            <a:spLocks noGrp="1" noChangeArrowheads="1"/>
          </p:cNvSpPr>
          <p:nvPr>
            <p:ph type="body" idx="1"/>
          </p:nvPr>
        </p:nvSpPr>
        <p:spPr bwMode="auto">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numCol="1" anchor="t" anchorCtr="0" compatLnSpc="1">
            <a:prstTxWarp prst="textNoShape">
              <a:avLst/>
            </a:prstTxWarp>
          </a:bodyPr>
          <a:lstStyle/>
          <a:p>
            <a:pPr eaLnBrk="1" hangingPunct="1"/>
            <a:endParaRPr lang="en-AU" altLang="en-US">
              <a:latin typeface="Arial" panose="020B0604020202020204" pitchFamily="34" charset="0"/>
              <a:cs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A7BA42F-9C01-4B22-97EC-857CD66C52CE}" type="slidenum">
              <a:rPr lang="en-US" smtClean="0"/>
              <a:t>23</a:t>
            </a:fld>
            <a:endParaRPr lang="en-US"/>
          </a:p>
        </p:txBody>
      </p:sp>
    </p:spTree>
    <p:extLst>
      <p:ext uri="{BB962C8B-B14F-4D97-AF65-F5344CB8AC3E}">
        <p14:creationId xmlns:p14="http://schemas.microsoft.com/office/powerpoint/2010/main" val="29043721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A7BA42F-9C01-4B22-97EC-857CD66C52CE}" type="slidenum">
              <a:rPr lang="en-US" smtClean="0"/>
              <a:t>25</a:t>
            </a:fld>
            <a:endParaRPr lang="en-US"/>
          </a:p>
        </p:txBody>
      </p:sp>
    </p:spTree>
    <p:extLst>
      <p:ext uri="{BB962C8B-B14F-4D97-AF65-F5344CB8AC3E}">
        <p14:creationId xmlns:p14="http://schemas.microsoft.com/office/powerpoint/2010/main" val="38710582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Freeform 7"/>
          <p:cNvSpPr>
            <a:spLocks noChangeArrowheads="1"/>
          </p:cNvSpPr>
          <p:nvPr/>
        </p:nvSpPr>
        <p:spPr bwMode="auto">
          <a:xfrm>
            <a:off x="609600" y="1219200"/>
            <a:ext cx="7924800" cy="9144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25400" cap="flat" cmpd="sng">
            <a:solidFill>
              <a:schemeClr val="accent1"/>
            </a:solidFill>
            <a:prstDash val="solid"/>
            <a:miter lim="800000"/>
            <a:headEnd/>
            <a:tailEnd/>
          </a:ln>
        </p:spPr>
        <p:txBody>
          <a:bodyPr/>
          <a:lstStyle/>
          <a:p>
            <a:pPr>
              <a:defRPr/>
            </a:pPr>
            <a:endParaRPr lang="en-US"/>
          </a:p>
        </p:txBody>
      </p:sp>
      <p:sp>
        <p:nvSpPr>
          <p:cNvPr id="5" name="Line 8"/>
          <p:cNvSpPr>
            <a:spLocks noChangeShapeType="1"/>
          </p:cNvSpPr>
          <p:nvPr/>
        </p:nvSpPr>
        <p:spPr bwMode="auto">
          <a:xfrm>
            <a:off x="1981200" y="3962400"/>
            <a:ext cx="6511925" cy="0"/>
          </a:xfrm>
          <a:prstGeom prst="line">
            <a:avLst/>
          </a:prstGeom>
          <a:noFill/>
          <a:ln w="19050">
            <a:solidFill>
              <a:schemeClr val="accent1"/>
            </a:solidFill>
            <a:round/>
            <a:headEnd/>
            <a:tailEnd/>
          </a:ln>
          <a:effectLst/>
        </p:spPr>
        <p:txBody>
          <a:bodyPr/>
          <a:lstStyle/>
          <a:p>
            <a:pPr>
              <a:defRPr/>
            </a:pPr>
            <a:endParaRPr lang="en-US"/>
          </a:p>
        </p:txBody>
      </p:sp>
      <p:sp>
        <p:nvSpPr>
          <p:cNvPr id="60418" name="Rectangle 2"/>
          <p:cNvSpPr>
            <a:spLocks noGrp="1" noChangeArrowheads="1"/>
          </p:cNvSpPr>
          <p:nvPr>
            <p:ph type="ctrTitle"/>
          </p:nvPr>
        </p:nvSpPr>
        <p:spPr>
          <a:xfrm>
            <a:off x="914400" y="1524000"/>
            <a:ext cx="7623175" cy="1752600"/>
          </a:xfrm>
        </p:spPr>
        <p:txBody>
          <a:bodyPr/>
          <a:lstStyle>
            <a:lvl1pPr>
              <a:defRPr/>
            </a:lvl1pPr>
          </a:lstStyle>
          <a:p>
            <a:r>
              <a:rPr lang="en-US" altLang="en-US"/>
              <a:t>Click to edit Master title style</a:t>
            </a:r>
          </a:p>
        </p:txBody>
      </p:sp>
      <p:sp>
        <p:nvSpPr>
          <p:cNvPr id="60419" name="Rectangle 3"/>
          <p:cNvSpPr>
            <a:spLocks noGrp="1" noChangeArrowheads="1"/>
          </p:cNvSpPr>
          <p:nvPr>
            <p:ph type="subTitle" idx="1"/>
          </p:nvPr>
        </p:nvSpPr>
        <p:spPr>
          <a:xfrm>
            <a:off x="1981200" y="3962400"/>
            <a:ext cx="6553200" cy="1752600"/>
          </a:xfrm>
        </p:spPr>
        <p:txBody>
          <a:bodyPr/>
          <a:lstStyle>
            <a:lvl1pPr marL="0" indent="0" algn="ctr">
              <a:buFont typeface="Wingdings" pitchFamily="2" charset="2"/>
              <a:buNone/>
              <a:defRPr/>
            </a:lvl1pPr>
          </a:lstStyle>
          <a:p>
            <a:r>
              <a:rPr lang="en-US" altLang="en-US"/>
              <a:t>Click to edit Master subtitle style</a:t>
            </a:r>
          </a:p>
        </p:txBody>
      </p:sp>
      <p:sp>
        <p:nvSpPr>
          <p:cNvPr id="6" name="Rectangle 4"/>
          <p:cNvSpPr>
            <a:spLocks noGrp="1" noChangeArrowheads="1"/>
          </p:cNvSpPr>
          <p:nvPr>
            <p:ph type="dt" sz="half" idx="10"/>
          </p:nvPr>
        </p:nvSpPr>
        <p:spPr/>
        <p:txBody>
          <a:bodyPr/>
          <a:lstStyle>
            <a:lvl1pPr>
              <a:defRPr/>
            </a:lvl1pPr>
          </a:lstStyle>
          <a:p>
            <a:pPr>
              <a:defRPr/>
            </a:pPr>
            <a:endParaRPr lang="en-US" altLang="en-US"/>
          </a:p>
        </p:txBody>
      </p:sp>
      <p:sp>
        <p:nvSpPr>
          <p:cNvPr id="7" name="Rectangle 5"/>
          <p:cNvSpPr>
            <a:spLocks noGrp="1" noChangeArrowheads="1"/>
          </p:cNvSpPr>
          <p:nvPr>
            <p:ph type="ftr" sz="quarter" idx="11"/>
          </p:nvPr>
        </p:nvSpPr>
        <p:spPr>
          <a:xfrm>
            <a:off x="3124200" y="6243638"/>
            <a:ext cx="2895600" cy="457200"/>
          </a:xfrm>
        </p:spPr>
        <p:txBody>
          <a:bodyPr/>
          <a:lstStyle>
            <a:lvl1pPr>
              <a:defRPr/>
            </a:lvl1pPr>
          </a:lstStyle>
          <a:p>
            <a:pPr>
              <a:defRPr/>
            </a:pPr>
            <a:endParaRPr lang="en-US" altLang="en-US"/>
          </a:p>
        </p:txBody>
      </p:sp>
      <p:sp>
        <p:nvSpPr>
          <p:cNvPr id="8" name="Rectangle 6"/>
          <p:cNvSpPr>
            <a:spLocks noGrp="1" noChangeArrowheads="1"/>
          </p:cNvSpPr>
          <p:nvPr>
            <p:ph type="sldNum" sz="quarter" idx="12"/>
          </p:nvPr>
        </p:nvSpPr>
        <p:spPr/>
        <p:txBody>
          <a:bodyPr/>
          <a:lstStyle>
            <a:lvl1pPr>
              <a:defRPr/>
            </a:lvl1pPr>
          </a:lstStyle>
          <a:p>
            <a:pPr>
              <a:defRPr/>
            </a:pPr>
            <a:fld id="{E09D2E34-C996-46FB-ADD4-18C2C812F24E}" type="slidenum">
              <a:rPr lang="en-US" altLang="en-US"/>
              <a:pPr>
                <a:defRPr/>
              </a:pPr>
              <a:t>‹#›</a:t>
            </a:fld>
            <a:endParaRPr lang="en-US"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ln/>
        </p:spPr>
        <p:txBody>
          <a:bodyPr/>
          <a:lstStyle>
            <a:lvl1pPr>
              <a:defRPr/>
            </a:lvl1pPr>
          </a:lstStyle>
          <a:p>
            <a:pPr>
              <a:defRPr/>
            </a:pPr>
            <a:fld id="{068FA186-4967-4548-BD57-BD5C95CBFDED}" type="slidenum">
              <a:rPr lang="en-US" altLang="en-US"/>
              <a:pPr>
                <a:defRPr/>
              </a:pPr>
              <a:t>‹#›</a:t>
            </a:fld>
            <a:endParaRPr lang="en-US"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7813"/>
            <a:ext cx="2057400" cy="585311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7813"/>
            <a:ext cx="6019800" cy="58531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ln/>
        </p:spPr>
        <p:txBody>
          <a:bodyPr/>
          <a:lstStyle>
            <a:lvl1pPr>
              <a:defRPr/>
            </a:lvl1pPr>
          </a:lstStyle>
          <a:p>
            <a:pPr>
              <a:defRPr/>
            </a:pPr>
            <a:fld id="{A7C13CDD-BD2A-49E7-95CE-379FBE87E46B}" type="slidenum">
              <a:rPr lang="en-US" altLang="en-US"/>
              <a:pPr>
                <a:defRPr/>
              </a:pPr>
              <a:t>‹#›</a:t>
            </a:fld>
            <a:endParaRPr lang="en-US"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ln/>
        </p:spPr>
        <p:txBody>
          <a:bodyPr/>
          <a:lstStyle>
            <a:lvl1pPr>
              <a:defRPr/>
            </a:lvl1pPr>
          </a:lstStyle>
          <a:p>
            <a:pPr>
              <a:defRPr/>
            </a:pPr>
            <a:fld id="{07868BDC-535C-4B06-BD5B-8F2251BE4AFB}" type="slidenum">
              <a:rPr lang="en-US" altLang="en-US"/>
              <a:pPr>
                <a:defRPr/>
              </a:pPr>
              <a:t>‹#›</a:t>
            </a:fld>
            <a:endParaRPr lang="en-US"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ln/>
        </p:spPr>
        <p:txBody>
          <a:bodyPr/>
          <a:lstStyle>
            <a:lvl1pPr>
              <a:defRPr/>
            </a:lvl1pPr>
          </a:lstStyle>
          <a:p>
            <a:pPr>
              <a:defRPr/>
            </a:pPr>
            <a:fld id="{D0345CBD-219B-4C48-B972-2F998F9143EF}" type="slidenum">
              <a:rPr lang="en-US" altLang="en-US"/>
              <a:pPr>
                <a:defRPr/>
              </a:pPr>
              <a:t>‹#›</a:t>
            </a:fld>
            <a:endParaRPr lang="en-US"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066800"/>
            <a:ext cx="4038600" cy="50641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066800"/>
            <a:ext cx="4038600" cy="50641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p:cNvSpPr>
            <a:spLocks noGrp="1" noChangeArrowheads="1"/>
          </p:cNvSpPr>
          <p:nvPr>
            <p:ph type="sldNum" sz="quarter" idx="12"/>
          </p:nvPr>
        </p:nvSpPr>
        <p:spPr>
          <a:ln/>
        </p:spPr>
        <p:txBody>
          <a:bodyPr/>
          <a:lstStyle>
            <a:lvl1pPr>
              <a:defRPr/>
            </a:lvl1pPr>
          </a:lstStyle>
          <a:p>
            <a:pPr>
              <a:defRPr/>
            </a:pPr>
            <a:fld id="{B36F5526-7F81-46E1-A289-025A5AD304AE}" type="slidenum">
              <a:rPr lang="en-US" altLang="en-US"/>
              <a:pPr>
                <a:defRPr/>
              </a:pPr>
              <a:t>‹#›</a:t>
            </a:fld>
            <a:endParaRPr lang="en-US"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9" name="Rectangle 6"/>
          <p:cNvSpPr>
            <a:spLocks noGrp="1" noChangeArrowheads="1"/>
          </p:cNvSpPr>
          <p:nvPr>
            <p:ph type="sldNum" sz="quarter" idx="12"/>
          </p:nvPr>
        </p:nvSpPr>
        <p:spPr>
          <a:ln/>
        </p:spPr>
        <p:txBody>
          <a:bodyPr/>
          <a:lstStyle>
            <a:lvl1pPr>
              <a:defRPr/>
            </a:lvl1pPr>
          </a:lstStyle>
          <a:p>
            <a:pPr>
              <a:defRPr/>
            </a:pPr>
            <a:fld id="{07C274A7-17F2-4EF6-BA2B-7103A2BBBE9E}" type="slidenum">
              <a:rPr lang="en-US" altLang="en-US"/>
              <a:pPr>
                <a:defRPr/>
              </a:pPr>
              <a:t>‹#›</a:t>
            </a:fld>
            <a:endParaRPr lang="en-US"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5" name="Rectangle 6"/>
          <p:cNvSpPr>
            <a:spLocks noGrp="1" noChangeArrowheads="1"/>
          </p:cNvSpPr>
          <p:nvPr>
            <p:ph type="sldNum" sz="quarter" idx="12"/>
          </p:nvPr>
        </p:nvSpPr>
        <p:spPr>
          <a:ln/>
        </p:spPr>
        <p:txBody>
          <a:bodyPr/>
          <a:lstStyle>
            <a:lvl1pPr>
              <a:defRPr/>
            </a:lvl1pPr>
          </a:lstStyle>
          <a:p>
            <a:pPr>
              <a:defRPr/>
            </a:pPr>
            <a:fld id="{E86586A5-A5D9-45B7-80DC-F1492BB93D13}" type="slidenum">
              <a:rPr lang="en-US" altLang="en-US"/>
              <a:pPr>
                <a:defRPr/>
              </a:pPr>
              <a:t>‹#›</a:t>
            </a:fld>
            <a:endParaRPr lang="en-US"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4" name="Rectangle 6"/>
          <p:cNvSpPr>
            <a:spLocks noGrp="1" noChangeArrowheads="1"/>
          </p:cNvSpPr>
          <p:nvPr>
            <p:ph type="sldNum" sz="quarter" idx="12"/>
          </p:nvPr>
        </p:nvSpPr>
        <p:spPr>
          <a:ln/>
        </p:spPr>
        <p:txBody>
          <a:bodyPr/>
          <a:lstStyle>
            <a:lvl1pPr>
              <a:defRPr/>
            </a:lvl1pPr>
          </a:lstStyle>
          <a:p>
            <a:pPr>
              <a:defRPr/>
            </a:pPr>
            <a:fld id="{B0F6D63A-4070-4CA9-B14C-357A5EEDC124}" type="slidenum">
              <a:rPr lang="en-US" altLang="en-US"/>
              <a:pPr>
                <a:defRPr/>
              </a:pPr>
              <a:t>‹#›</a:t>
            </a:fld>
            <a:endParaRPr lang="en-US"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p:cNvSpPr>
            <a:spLocks noGrp="1" noChangeArrowheads="1"/>
          </p:cNvSpPr>
          <p:nvPr>
            <p:ph type="sldNum" sz="quarter" idx="12"/>
          </p:nvPr>
        </p:nvSpPr>
        <p:spPr>
          <a:ln/>
        </p:spPr>
        <p:txBody>
          <a:bodyPr/>
          <a:lstStyle>
            <a:lvl1pPr>
              <a:defRPr/>
            </a:lvl1pPr>
          </a:lstStyle>
          <a:p>
            <a:pPr>
              <a:defRPr/>
            </a:pPr>
            <a:fld id="{4C4EDE15-3AC7-40F5-A287-DEBA9DE61869}" type="slidenum">
              <a:rPr lang="en-US" altLang="en-US"/>
              <a:pPr>
                <a:defRPr/>
              </a:pPr>
              <a:t>‹#›</a:t>
            </a:fld>
            <a:endParaRPr lang="en-US"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p:cNvSpPr>
            <a:spLocks noGrp="1" noChangeArrowheads="1"/>
          </p:cNvSpPr>
          <p:nvPr>
            <p:ph type="sldNum" sz="quarter" idx="12"/>
          </p:nvPr>
        </p:nvSpPr>
        <p:spPr>
          <a:ln/>
        </p:spPr>
        <p:txBody>
          <a:bodyPr/>
          <a:lstStyle>
            <a:lvl1pPr>
              <a:defRPr/>
            </a:lvl1pPr>
          </a:lstStyle>
          <a:p>
            <a:pPr>
              <a:defRPr/>
            </a:pPr>
            <a:fld id="{915F92AC-4EB3-4760-B026-7A871C85B337}" type="slidenum">
              <a:rPr lang="en-US" altLang="en-US"/>
              <a:pPr>
                <a:defRPr/>
              </a:pPr>
              <a:t>‹#›</a:t>
            </a:fld>
            <a:endParaRPr lang="en-US"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457200" y="277813"/>
            <a:ext cx="8229600" cy="71278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a:t>Click to edit Master title style</a:t>
            </a:r>
          </a:p>
        </p:txBody>
      </p:sp>
      <p:sp>
        <p:nvSpPr>
          <p:cNvPr id="2051" name="Rectangle 3"/>
          <p:cNvSpPr>
            <a:spLocks noGrp="1" noChangeArrowheads="1"/>
          </p:cNvSpPr>
          <p:nvPr>
            <p:ph type="body" idx="1"/>
          </p:nvPr>
        </p:nvSpPr>
        <p:spPr bwMode="auto">
          <a:xfrm>
            <a:off x="457200" y="1066800"/>
            <a:ext cx="8229600" cy="50641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59396" name="Rectangle 4"/>
          <p:cNvSpPr>
            <a:spLocks noGrp="1" noChangeArrowheads="1"/>
          </p:cNvSpPr>
          <p:nvPr>
            <p:ph type="dt" sz="half" idx="2"/>
          </p:nvPr>
        </p:nvSpPr>
        <p:spPr bwMode="auto">
          <a:xfrm>
            <a:off x="457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mj-lt"/>
              </a:defRPr>
            </a:lvl1pPr>
          </a:lstStyle>
          <a:p>
            <a:pPr>
              <a:defRPr/>
            </a:pPr>
            <a:endParaRPr lang="en-US" altLang="en-US"/>
          </a:p>
        </p:txBody>
      </p:sp>
      <p:sp>
        <p:nvSpPr>
          <p:cNvPr id="59397"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sz="1200">
                <a:latin typeface="+mj-lt"/>
              </a:defRPr>
            </a:lvl1pPr>
          </a:lstStyle>
          <a:p>
            <a:pPr>
              <a:defRPr/>
            </a:pPr>
            <a:endParaRPr lang="en-US" altLang="en-US"/>
          </a:p>
        </p:txBody>
      </p:sp>
      <p:sp>
        <p:nvSpPr>
          <p:cNvPr id="59398" name="Rectangle 6"/>
          <p:cNvSpPr>
            <a:spLocks noGrp="1" noChangeArrowheads="1"/>
          </p:cNvSpPr>
          <p:nvPr>
            <p:ph type="sldNum" sz="quarter" idx="4"/>
          </p:nvPr>
        </p:nvSpPr>
        <p:spPr bwMode="auto">
          <a:xfrm>
            <a:off x="6553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mj-lt"/>
              </a:defRPr>
            </a:lvl1pPr>
          </a:lstStyle>
          <a:p>
            <a:pPr>
              <a:defRPr/>
            </a:pPr>
            <a:fld id="{B068F8EC-6D0E-4E04-AF72-196321D6A562}" type="slidenum">
              <a:rPr lang="en-US" altLang="en-US"/>
              <a:pPr>
                <a:defRPr/>
              </a:pPr>
              <a:t>‹#›</a:t>
            </a:fld>
            <a:endParaRPr lang="en-US" altLang="en-US"/>
          </a:p>
        </p:txBody>
      </p:sp>
      <p:sp>
        <p:nvSpPr>
          <p:cNvPr id="59399" name="Freeform 7"/>
          <p:cNvSpPr>
            <a:spLocks noChangeArrowheads="1"/>
          </p:cNvSpPr>
          <p:nvPr/>
        </p:nvSpPr>
        <p:spPr bwMode="auto">
          <a:xfrm>
            <a:off x="381000" y="228600"/>
            <a:ext cx="8229600" cy="6096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19050" cap="flat" cmpd="sng">
            <a:solidFill>
              <a:schemeClr val="accent1"/>
            </a:solidFill>
            <a:prstDash val="solid"/>
            <a:miter lim="800000"/>
            <a:headEnd/>
            <a:tailEnd/>
          </a:ln>
        </p:spPr>
        <p:txBody>
          <a:bodyPr/>
          <a:lstStyle/>
          <a:p>
            <a:pPr>
              <a:defRPr/>
            </a:pPr>
            <a:endParaRPr lang="en-US"/>
          </a:p>
        </p:txBody>
      </p:sp>
      <p:sp>
        <p:nvSpPr>
          <p:cNvPr id="59400" name="Line 8"/>
          <p:cNvSpPr>
            <a:spLocks noChangeShapeType="1"/>
          </p:cNvSpPr>
          <p:nvPr/>
        </p:nvSpPr>
        <p:spPr bwMode="auto">
          <a:xfrm>
            <a:off x="457200" y="6172200"/>
            <a:ext cx="8229600" cy="0"/>
          </a:xfrm>
          <a:prstGeom prst="line">
            <a:avLst/>
          </a:prstGeom>
          <a:noFill/>
          <a:ln w="19050">
            <a:solidFill>
              <a:schemeClr val="accent1"/>
            </a:solidFill>
            <a:round/>
            <a:headEnd/>
            <a:tailEnd/>
          </a:ln>
          <a:effectLst/>
        </p:spPr>
        <p:txBody>
          <a:bodyPr/>
          <a:lstStyle/>
          <a:p>
            <a:pPr>
              <a:defRPr/>
            </a:pPr>
            <a:endParaRPr lang="en-US"/>
          </a:p>
        </p:txBody>
      </p:sp>
    </p:spTree>
  </p:cSld>
  <p:clrMap bg1="lt1" tx1="dk1" bg2="lt2" tx2="dk2" accent1="accent1" accent2="accent2" accent3="accent3" accent4="accent4" accent5="accent5" accent6="accent6" hlink="hlink" folHlink="folHlink"/>
  <p:sldLayoutIdLst>
    <p:sldLayoutId id="2147484135" r:id="rId1"/>
    <p:sldLayoutId id="2147484125" r:id="rId2"/>
    <p:sldLayoutId id="2147484126" r:id="rId3"/>
    <p:sldLayoutId id="2147484127" r:id="rId4"/>
    <p:sldLayoutId id="2147484128" r:id="rId5"/>
    <p:sldLayoutId id="2147484129" r:id="rId6"/>
    <p:sldLayoutId id="2147484130" r:id="rId7"/>
    <p:sldLayoutId id="2147484131" r:id="rId8"/>
    <p:sldLayoutId id="2147484132" r:id="rId9"/>
    <p:sldLayoutId id="2147484133" r:id="rId10"/>
    <p:sldLayoutId id="2147484134" r:id="rId11"/>
  </p:sldLayoutIdLst>
  <p:txStyles>
    <p:titleStyle>
      <a:lvl1pPr algn="l" rtl="0" eaLnBrk="0" fontAlgn="base" hangingPunct="0">
        <a:spcBef>
          <a:spcPct val="0"/>
        </a:spcBef>
        <a:spcAft>
          <a:spcPct val="0"/>
        </a:spcAft>
        <a:defRPr sz="4200">
          <a:solidFill>
            <a:schemeClr val="tx2"/>
          </a:solidFill>
          <a:latin typeface="+mj-lt"/>
          <a:ea typeface="+mj-ea"/>
          <a:cs typeface="+mj-cs"/>
        </a:defRPr>
      </a:lvl1pPr>
      <a:lvl2pPr algn="l" rtl="0" eaLnBrk="0" fontAlgn="base" hangingPunct="0">
        <a:spcBef>
          <a:spcPct val="0"/>
        </a:spcBef>
        <a:spcAft>
          <a:spcPct val="0"/>
        </a:spcAft>
        <a:defRPr sz="4200">
          <a:solidFill>
            <a:schemeClr val="tx2"/>
          </a:solidFill>
          <a:latin typeface="Garamond" pitchFamily="18" charset="0"/>
        </a:defRPr>
      </a:lvl2pPr>
      <a:lvl3pPr algn="l" rtl="0" eaLnBrk="0" fontAlgn="base" hangingPunct="0">
        <a:spcBef>
          <a:spcPct val="0"/>
        </a:spcBef>
        <a:spcAft>
          <a:spcPct val="0"/>
        </a:spcAft>
        <a:defRPr sz="4200">
          <a:solidFill>
            <a:schemeClr val="tx2"/>
          </a:solidFill>
          <a:latin typeface="Garamond" pitchFamily="18" charset="0"/>
        </a:defRPr>
      </a:lvl3pPr>
      <a:lvl4pPr algn="l" rtl="0" eaLnBrk="0" fontAlgn="base" hangingPunct="0">
        <a:spcBef>
          <a:spcPct val="0"/>
        </a:spcBef>
        <a:spcAft>
          <a:spcPct val="0"/>
        </a:spcAft>
        <a:defRPr sz="4200">
          <a:solidFill>
            <a:schemeClr val="tx2"/>
          </a:solidFill>
          <a:latin typeface="Garamond" pitchFamily="18" charset="0"/>
        </a:defRPr>
      </a:lvl4pPr>
      <a:lvl5pPr algn="l" rtl="0" eaLnBrk="0" fontAlgn="base" hangingPunct="0">
        <a:spcBef>
          <a:spcPct val="0"/>
        </a:spcBef>
        <a:spcAft>
          <a:spcPct val="0"/>
        </a:spcAft>
        <a:defRPr sz="4200">
          <a:solidFill>
            <a:schemeClr val="tx2"/>
          </a:solidFill>
          <a:latin typeface="Garamond" pitchFamily="18" charset="0"/>
        </a:defRPr>
      </a:lvl5pPr>
      <a:lvl6pPr marL="457200" algn="l" rtl="0" fontAlgn="base">
        <a:spcBef>
          <a:spcPct val="0"/>
        </a:spcBef>
        <a:spcAft>
          <a:spcPct val="0"/>
        </a:spcAft>
        <a:defRPr sz="4200">
          <a:solidFill>
            <a:schemeClr val="tx2"/>
          </a:solidFill>
          <a:latin typeface="Garamond" pitchFamily="18" charset="0"/>
        </a:defRPr>
      </a:lvl6pPr>
      <a:lvl7pPr marL="914400" algn="l" rtl="0" fontAlgn="base">
        <a:spcBef>
          <a:spcPct val="0"/>
        </a:spcBef>
        <a:spcAft>
          <a:spcPct val="0"/>
        </a:spcAft>
        <a:defRPr sz="4200">
          <a:solidFill>
            <a:schemeClr val="tx2"/>
          </a:solidFill>
          <a:latin typeface="Garamond" pitchFamily="18" charset="0"/>
        </a:defRPr>
      </a:lvl7pPr>
      <a:lvl8pPr marL="1371600" algn="l" rtl="0" fontAlgn="base">
        <a:spcBef>
          <a:spcPct val="0"/>
        </a:spcBef>
        <a:spcAft>
          <a:spcPct val="0"/>
        </a:spcAft>
        <a:defRPr sz="4200">
          <a:solidFill>
            <a:schemeClr val="tx2"/>
          </a:solidFill>
          <a:latin typeface="Garamond" pitchFamily="18" charset="0"/>
        </a:defRPr>
      </a:lvl8pPr>
      <a:lvl9pPr marL="1828800" algn="l" rtl="0" fontAlgn="base">
        <a:spcBef>
          <a:spcPct val="0"/>
        </a:spcBef>
        <a:spcAft>
          <a:spcPct val="0"/>
        </a:spcAft>
        <a:defRPr sz="4200">
          <a:solidFill>
            <a:schemeClr val="tx2"/>
          </a:solidFill>
          <a:latin typeface="Garamond" pitchFamily="18" charset="0"/>
        </a:defRPr>
      </a:lvl9pPr>
    </p:titleStyle>
    <p:bodyStyle>
      <a:lvl1pPr marL="342900" indent="-342900" algn="l" rtl="0" eaLnBrk="0" fontAlgn="base" hangingPunct="0">
        <a:spcBef>
          <a:spcPct val="20000"/>
        </a:spcBef>
        <a:spcAft>
          <a:spcPct val="0"/>
        </a:spcAft>
        <a:buClr>
          <a:schemeClr val="accent1"/>
        </a:buClr>
        <a:buSzPct val="65000"/>
        <a:buFont typeface="Wingdings" pitchFamily="2" charset="2"/>
        <a:buChar char="n"/>
        <a:defRPr sz="3000">
          <a:solidFill>
            <a:schemeClr val="tx1"/>
          </a:solidFill>
          <a:latin typeface="+mn-lt"/>
          <a:ea typeface="+mn-ea"/>
          <a:cs typeface="+mn-cs"/>
        </a:defRPr>
      </a:lvl1pPr>
      <a:lvl2pPr marL="669925" indent="-325438" algn="l" rtl="0" eaLnBrk="0" fontAlgn="base" hangingPunct="0">
        <a:spcBef>
          <a:spcPct val="20000"/>
        </a:spcBef>
        <a:spcAft>
          <a:spcPct val="0"/>
        </a:spcAft>
        <a:buClr>
          <a:schemeClr val="accent2"/>
        </a:buClr>
        <a:buSzPct val="60000"/>
        <a:buFont typeface="Wingdings" pitchFamily="2" charset="2"/>
        <a:buChar char="q"/>
        <a:defRPr sz="2600">
          <a:solidFill>
            <a:schemeClr val="tx1"/>
          </a:solidFill>
          <a:latin typeface="+mn-lt"/>
        </a:defRPr>
      </a:lvl2pPr>
      <a:lvl3pPr marL="1022350" indent="-350838" algn="l" rtl="0" eaLnBrk="0" fontAlgn="base" hangingPunct="0">
        <a:spcBef>
          <a:spcPct val="20000"/>
        </a:spcBef>
        <a:spcAft>
          <a:spcPct val="0"/>
        </a:spcAft>
        <a:buClr>
          <a:schemeClr val="accent1"/>
        </a:buClr>
        <a:buSzPct val="65000"/>
        <a:buFont typeface="Wingdings" pitchFamily="2" charset="2"/>
        <a:buChar char="n"/>
        <a:defRPr sz="2200">
          <a:solidFill>
            <a:schemeClr val="tx1"/>
          </a:solidFill>
          <a:latin typeface="+mn-lt"/>
        </a:defRPr>
      </a:lvl3pPr>
      <a:lvl4pPr marL="1339850" indent="-315913" algn="l" rtl="0" eaLnBrk="0" fontAlgn="base" hangingPunct="0">
        <a:spcBef>
          <a:spcPct val="20000"/>
        </a:spcBef>
        <a:spcAft>
          <a:spcPct val="0"/>
        </a:spcAft>
        <a:buClr>
          <a:schemeClr val="accent2"/>
        </a:buClr>
        <a:buSzPct val="70000"/>
        <a:buFont typeface="Wingdings" pitchFamily="2" charset="2"/>
        <a:buChar char="q"/>
        <a:defRPr sz="2000">
          <a:solidFill>
            <a:schemeClr val="tx1"/>
          </a:solidFill>
          <a:latin typeface="+mn-lt"/>
        </a:defRPr>
      </a:lvl4pPr>
      <a:lvl5pPr marL="1681163" indent="-339725" algn="l" rtl="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mn-lt"/>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oleObject" Target="../embeddings/oleObject1.bin"/></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oleObject" Target="../embeddings/oleObject2.bin"/><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5">
            <a:extLst>
              <a:ext uri="{FF2B5EF4-FFF2-40B4-BE49-F238E27FC236}">
                <a16:creationId xmlns:a16="http://schemas.microsoft.com/office/drawing/2014/main" id="{2E0DA6BA-7244-79AA-AA56-769FDA1F7C20}"/>
              </a:ext>
            </a:extLst>
          </p:cNvPr>
          <p:cNvSpPr>
            <a:spLocks noGrp="1"/>
          </p:cNvSpPr>
          <p:nvPr>
            <p:ph type="sldNum" sz="quarter" idx="12"/>
          </p:nvPr>
        </p:nvSpPr>
        <p:spPr bwMode="auto">
          <a:xfrm>
            <a:off x="6934200" y="6400800"/>
            <a:ext cx="2133600" cy="365125"/>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defPPr>
              <a:defRPr lang="en-US"/>
            </a:defPPr>
            <a:lvl1pPr algn="r" rtl="0" eaLnBrk="1" fontAlgn="base" hangingPunct="1">
              <a:spcBef>
                <a:spcPct val="0"/>
              </a:spcBef>
              <a:spcAft>
                <a:spcPct val="0"/>
              </a:spcAft>
              <a:defRPr sz="14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spcBef>
                <a:spcPct val="0"/>
              </a:spcBef>
              <a:buFontTx/>
              <a:buNone/>
              <a:defRPr/>
            </a:pPr>
            <a:fld id="{020745D5-B5A8-4F25-9618-6988A042336D}" type="slidenum">
              <a:rPr lang="en-US" altLang="en-US" smtClean="0"/>
              <a:pPr>
                <a:spcBef>
                  <a:spcPct val="0"/>
                </a:spcBef>
                <a:buFontTx/>
                <a:buNone/>
                <a:defRPr/>
              </a:pPr>
              <a:t>1</a:t>
            </a:fld>
            <a:endParaRPr lang="en-US" altLang="en-US" sz="1400" dirty="0">
              <a:latin typeface="Arial" panose="020B0604020202020204" pitchFamily="34" charset="0"/>
              <a:cs typeface="Arial" panose="020B0604020202020204" pitchFamily="34" charset="0"/>
            </a:endParaRPr>
          </a:p>
        </p:txBody>
      </p:sp>
      <p:sp>
        <p:nvSpPr>
          <p:cNvPr id="6147" name="Text Box 3">
            <a:extLst>
              <a:ext uri="{FF2B5EF4-FFF2-40B4-BE49-F238E27FC236}">
                <a16:creationId xmlns:a16="http://schemas.microsoft.com/office/drawing/2014/main" id="{E51AA768-7517-88F6-FBBA-E92206EC3845}"/>
              </a:ext>
            </a:extLst>
          </p:cNvPr>
          <p:cNvSpPr txBox="1">
            <a:spLocks noChangeArrowheads="1"/>
          </p:cNvSpPr>
          <p:nvPr/>
        </p:nvSpPr>
        <p:spPr bwMode="auto">
          <a:xfrm>
            <a:off x="3979863" y="1920875"/>
            <a:ext cx="5146675" cy="954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2800">
                <a:solidFill>
                  <a:schemeClr val="tx1"/>
                </a:solidFill>
                <a:latin typeface="Tahoma" panose="020B0604030504040204" pitchFamily="34" charset="0"/>
              </a:defRPr>
            </a:lvl1pPr>
            <a:lvl2pPr marL="742950" indent="-285750">
              <a:spcBef>
                <a:spcPct val="20000"/>
              </a:spcBef>
              <a:buFont typeface="Arial" panose="020B0604020202020204" pitchFamily="34" charset="0"/>
              <a:buChar char="–"/>
              <a:defRPr sz="2400">
                <a:solidFill>
                  <a:schemeClr val="tx1"/>
                </a:solidFill>
                <a:latin typeface="Tahoma" panose="020B0604030504040204" pitchFamily="34" charset="0"/>
              </a:defRPr>
            </a:lvl2pPr>
            <a:lvl3pPr marL="1143000" indent="-228600">
              <a:spcBef>
                <a:spcPct val="20000"/>
              </a:spcBef>
              <a:buFont typeface="Arial" panose="020B0604020202020204" pitchFamily="34" charset="0"/>
              <a:buChar char="•"/>
              <a:defRPr sz="2000">
                <a:solidFill>
                  <a:schemeClr val="tx1"/>
                </a:solidFill>
                <a:latin typeface="Tahoma" panose="020B0604030504040204" pitchFamily="34" charset="0"/>
              </a:defRPr>
            </a:lvl3pPr>
            <a:lvl4pPr marL="1600200" indent="-228600">
              <a:spcBef>
                <a:spcPct val="20000"/>
              </a:spcBef>
              <a:buFont typeface="Arial" panose="020B0604020202020204" pitchFamily="34" charset="0"/>
              <a:buChar char="–"/>
              <a:defRPr>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a:solidFill>
                  <a:schemeClr val="tx1"/>
                </a:solidFill>
                <a:latin typeface="Tahoma" panose="020B0604030504040204" pitchFamily="34" charset="0"/>
              </a:defRPr>
            </a:lvl9pPr>
          </a:lstStyle>
          <a:p>
            <a:pPr algn="ctr" eaLnBrk="1" hangingPunct="1">
              <a:spcBef>
                <a:spcPct val="0"/>
              </a:spcBef>
              <a:buFontTx/>
              <a:buNone/>
            </a:pPr>
            <a:r>
              <a:rPr lang="en-US" altLang="en-US" b="1">
                <a:solidFill>
                  <a:schemeClr val="accent2"/>
                </a:solidFill>
                <a:latin typeface="Arial" panose="020B0604020202020204" pitchFamily="34" charset="0"/>
                <a:cs typeface="Arial" panose="020B0604020202020204" pitchFamily="34" charset="0"/>
              </a:rPr>
              <a:t>MICRO-PROCESSING SYSTEM</a:t>
            </a:r>
          </a:p>
        </p:txBody>
      </p:sp>
      <p:sp>
        <p:nvSpPr>
          <p:cNvPr id="6148" name="Text Box 9">
            <a:extLst>
              <a:ext uri="{FF2B5EF4-FFF2-40B4-BE49-F238E27FC236}">
                <a16:creationId xmlns:a16="http://schemas.microsoft.com/office/drawing/2014/main" id="{6AE499A2-112F-684B-EC85-CF92AB960C62}"/>
              </a:ext>
            </a:extLst>
          </p:cNvPr>
          <p:cNvSpPr txBox="1">
            <a:spLocks noChangeArrowheads="1"/>
          </p:cNvSpPr>
          <p:nvPr/>
        </p:nvSpPr>
        <p:spPr bwMode="auto">
          <a:xfrm>
            <a:off x="2376488" y="296863"/>
            <a:ext cx="50292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2800">
                <a:solidFill>
                  <a:schemeClr val="tx1"/>
                </a:solidFill>
                <a:latin typeface="Tahoma" panose="020B0604030504040204" pitchFamily="34" charset="0"/>
              </a:defRPr>
            </a:lvl1pPr>
            <a:lvl2pPr marL="742950" indent="-285750">
              <a:spcBef>
                <a:spcPct val="20000"/>
              </a:spcBef>
              <a:buFont typeface="Arial" panose="020B0604020202020204" pitchFamily="34" charset="0"/>
              <a:buChar char="–"/>
              <a:defRPr sz="2400">
                <a:solidFill>
                  <a:schemeClr val="tx1"/>
                </a:solidFill>
                <a:latin typeface="Tahoma" panose="020B0604030504040204" pitchFamily="34" charset="0"/>
              </a:defRPr>
            </a:lvl2pPr>
            <a:lvl3pPr marL="1143000" indent="-228600">
              <a:spcBef>
                <a:spcPct val="20000"/>
              </a:spcBef>
              <a:buFont typeface="Arial" panose="020B0604020202020204" pitchFamily="34" charset="0"/>
              <a:buChar char="•"/>
              <a:defRPr sz="2000">
                <a:solidFill>
                  <a:schemeClr val="tx1"/>
                </a:solidFill>
                <a:latin typeface="Tahoma" panose="020B0604030504040204" pitchFamily="34" charset="0"/>
              </a:defRPr>
            </a:lvl3pPr>
            <a:lvl4pPr marL="1600200" indent="-228600">
              <a:spcBef>
                <a:spcPct val="20000"/>
              </a:spcBef>
              <a:buFont typeface="Arial" panose="020B0604020202020204" pitchFamily="34" charset="0"/>
              <a:buChar char="–"/>
              <a:defRPr>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a:solidFill>
                  <a:schemeClr val="tx1"/>
                </a:solidFill>
                <a:latin typeface="Tahoma" panose="020B0604030504040204" pitchFamily="34" charset="0"/>
              </a:defRPr>
            </a:lvl9pPr>
          </a:lstStyle>
          <a:p>
            <a:pPr algn="ctr" eaLnBrk="1" hangingPunct="1">
              <a:spcBef>
                <a:spcPct val="50000"/>
              </a:spcBef>
              <a:buFontTx/>
              <a:buNone/>
            </a:pPr>
            <a:r>
              <a:rPr lang="en-US" altLang="en-US" sz="3400" b="1">
                <a:solidFill>
                  <a:srgbClr val="FF0000"/>
                </a:solidFill>
                <a:latin typeface="Arial" panose="020B0604020202020204" pitchFamily="34" charset="0"/>
                <a:cs typeface="Arial" panose="020B0604020202020204" pitchFamily="34" charset="0"/>
              </a:rPr>
              <a:t>International University</a:t>
            </a:r>
            <a:endParaRPr lang="en-US" altLang="en-US" sz="2400">
              <a:solidFill>
                <a:srgbClr val="FF0000"/>
              </a:solidFill>
              <a:latin typeface="Arial" panose="020B0604020202020204" pitchFamily="34" charset="0"/>
              <a:cs typeface="Arial" panose="020B0604020202020204" pitchFamily="34" charset="0"/>
            </a:endParaRPr>
          </a:p>
        </p:txBody>
      </p:sp>
      <p:pic>
        <p:nvPicPr>
          <p:cNvPr id="86028" name="Picture 12">
            <a:extLst>
              <a:ext uri="{FF2B5EF4-FFF2-40B4-BE49-F238E27FC236}">
                <a16:creationId xmlns:a16="http://schemas.microsoft.com/office/drawing/2014/main" id="{F0286C41-4770-9818-AC39-EA542657A065}"/>
              </a:ext>
            </a:extLst>
          </p:cNvPr>
          <p:cNvPicPr>
            <a:picLocks noChangeAspect="1" noChangeArrowheads="1"/>
          </p:cNvPicPr>
          <p:nvPr/>
        </p:nvPicPr>
        <p:blipFill>
          <a:blip r:embed="rId3">
            <a:lum contrast="12000"/>
            <a:extLst>
              <a:ext uri="{28A0092B-C50C-407E-A947-70E740481C1C}">
                <a14:useLocalDpi xmlns:a14="http://schemas.microsoft.com/office/drawing/2010/main" val="0"/>
              </a:ext>
            </a:extLst>
          </a:blip>
          <a:srcRect l="13168" t="9882" r="9511" b="9882"/>
          <a:stretch>
            <a:fillRect/>
          </a:stretch>
        </p:blipFill>
        <p:spPr bwMode="auto">
          <a:xfrm>
            <a:off x="1588" y="0"/>
            <a:ext cx="974725" cy="984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50" name="Rectangle 13">
            <a:extLst>
              <a:ext uri="{FF2B5EF4-FFF2-40B4-BE49-F238E27FC236}">
                <a16:creationId xmlns:a16="http://schemas.microsoft.com/office/drawing/2014/main" id="{44E0A752-B8CD-9052-9BB0-91036DFC6EDF}"/>
              </a:ext>
            </a:extLst>
          </p:cNvPr>
          <p:cNvSpPr>
            <a:spLocks noChangeArrowheads="1"/>
          </p:cNvSpPr>
          <p:nvPr/>
        </p:nvSpPr>
        <p:spPr bwMode="auto">
          <a:xfrm>
            <a:off x="0" y="1089025"/>
            <a:ext cx="9144000" cy="900113"/>
          </a:xfrm>
          <a:prstGeom prst="rect">
            <a:avLst/>
          </a:prstGeom>
          <a:solidFill>
            <a:srgbClr val="CC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2800">
                <a:solidFill>
                  <a:schemeClr val="tx1"/>
                </a:solidFill>
                <a:latin typeface="Tahoma" panose="020B0604030504040204" pitchFamily="34" charset="0"/>
              </a:defRPr>
            </a:lvl1pPr>
            <a:lvl2pPr marL="742950" indent="-285750">
              <a:spcBef>
                <a:spcPct val="20000"/>
              </a:spcBef>
              <a:buFont typeface="Arial" panose="020B0604020202020204" pitchFamily="34" charset="0"/>
              <a:buChar char="–"/>
              <a:defRPr sz="2400">
                <a:solidFill>
                  <a:schemeClr val="tx1"/>
                </a:solidFill>
                <a:latin typeface="Tahoma" panose="020B0604030504040204" pitchFamily="34" charset="0"/>
              </a:defRPr>
            </a:lvl2pPr>
            <a:lvl3pPr marL="1143000" indent="-228600">
              <a:spcBef>
                <a:spcPct val="20000"/>
              </a:spcBef>
              <a:buFont typeface="Arial" panose="020B0604020202020204" pitchFamily="34" charset="0"/>
              <a:buChar char="•"/>
              <a:defRPr sz="2000">
                <a:solidFill>
                  <a:schemeClr val="tx1"/>
                </a:solidFill>
                <a:latin typeface="Tahoma" panose="020B0604030504040204" pitchFamily="34" charset="0"/>
              </a:defRPr>
            </a:lvl3pPr>
            <a:lvl4pPr marL="1600200" indent="-228600">
              <a:spcBef>
                <a:spcPct val="20000"/>
              </a:spcBef>
              <a:buFont typeface="Arial" panose="020B0604020202020204" pitchFamily="34" charset="0"/>
              <a:buChar char="–"/>
              <a:defRPr>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a:solidFill>
                  <a:schemeClr val="tx1"/>
                </a:solidFill>
                <a:latin typeface="Tahoma" panose="020B0604030504040204" pitchFamily="34" charset="0"/>
              </a:defRPr>
            </a:lvl9pPr>
          </a:lstStyle>
          <a:p>
            <a:pPr algn="ctr" eaLnBrk="1" hangingPunct="1">
              <a:spcBef>
                <a:spcPct val="0"/>
              </a:spcBef>
              <a:buFontTx/>
              <a:buNone/>
            </a:pPr>
            <a:endParaRPr lang="en-AU" altLang="en-US" sz="2000">
              <a:solidFill>
                <a:srgbClr val="CC0000"/>
              </a:solidFill>
              <a:latin typeface="Arial" panose="020B0604020202020204" pitchFamily="34" charset="0"/>
              <a:cs typeface="Arial" panose="020B0604020202020204" pitchFamily="34" charset="0"/>
            </a:endParaRPr>
          </a:p>
        </p:txBody>
      </p:sp>
      <p:sp>
        <p:nvSpPr>
          <p:cNvPr id="6151" name="Rectangle 14">
            <a:extLst>
              <a:ext uri="{FF2B5EF4-FFF2-40B4-BE49-F238E27FC236}">
                <a16:creationId xmlns:a16="http://schemas.microsoft.com/office/drawing/2014/main" id="{28989F5F-7CE7-62A1-9320-60A685BBCF51}"/>
              </a:ext>
            </a:extLst>
          </p:cNvPr>
          <p:cNvSpPr>
            <a:spLocks noChangeArrowheads="1"/>
          </p:cNvSpPr>
          <p:nvPr/>
        </p:nvSpPr>
        <p:spPr bwMode="auto">
          <a:xfrm>
            <a:off x="0" y="4041775"/>
            <a:ext cx="9144000" cy="900113"/>
          </a:xfrm>
          <a:prstGeom prst="rect">
            <a:avLst/>
          </a:prstGeom>
          <a:solidFill>
            <a:srgbClr val="CC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2800">
                <a:solidFill>
                  <a:schemeClr val="tx1"/>
                </a:solidFill>
                <a:latin typeface="Tahoma" panose="020B0604030504040204" pitchFamily="34" charset="0"/>
              </a:defRPr>
            </a:lvl1pPr>
            <a:lvl2pPr marL="742950" indent="-285750">
              <a:spcBef>
                <a:spcPct val="20000"/>
              </a:spcBef>
              <a:buFont typeface="Arial" panose="020B0604020202020204" pitchFamily="34" charset="0"/>
              <a:buChar char="–"/>
              <a:defRPr sz="2400">
                <a:solidFill>
                  <a:schemeClr val="tx1"/>
                </a:solidFill>
                <a:latin typeface="Tahoma" panose="020B0604030504040204" pitchFamily="34" charset="0"/>
              </a:defRPr>
            </a:lvl2pPr>
            <a:lvl3pPr marL="1143000" indent="-228600">
              <a:spcBef>
                <a:spcPct val="20000"/>
              </a:spcBef>
              <a:buFont typeface="Arial" panose="020B0604020202020204" pitchFamily="34" charset="0"/>
              <a:buChar char="•"/>
              <a:defRPr sz="2000">
                <a:solidFill>
                  <a:schemeClr val="tx1"/>
                </a:solidFill>
                <a:latin typeface="Tahoma" panose="020B0604030504040204" pitchFamily="34" charset="0"/>
              </a:defRPr>
            </a:lvl3pPr>
            <a:lvl4pPr marL="1600200" indent="-228600">
              <a:spcBef>
                <a:spcPct val="20000"/>
              </a:spcBef>
              <a:buFont typeface="Arial" panose="020B0604020202020204" pitchFamily="34" charset="0"/>
              <a:buChar char="–"/>
              <a:defRPr>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a:solidFill>
                  <a:schemeClr val="tx1"/>
                </a:solidFill>
                <a:latin typeface="Tahoma" panose="020B0604030504040204" pitchFamily="34" charset="0"/>
              </a:defRPr>
            </a:lvl9pPr>
          </a:lstStyle>
          <a:p>
            <a:pPr algn="ctr" eaLnBrk="1" hangingPunct="1">
              <a:spcBef>
                <a:spcPct val="0"/>
              </a:spcBef>
              <a:buFontTx/>
              <a:buNone/>
            </a:pPr>
            <a:endParaRPr lang="en-AU" altLang="en-US" sz="2000">
              <a:solidFill>
                <a:srgbClr val="CC0000"/>
              </a:solidFill>
              <a:latin typeface="Arial" panose="020B0604020202020204" pitchFamily="34" charset="0"/>
              <a:cs typeface="Arial" panose="020B0604020202020204" pitchFamily="34" charset="0"/>
            </a:endParaRPr>
          </a:p>
        </p:txBody>
      </p:sp>
      <p:graphicFrame>
        <p:nvGraphicFramePr>
          <p:cNvPr id="6152" name="Object 16">
            <a:extLst>
              <a:ext uri="{FF2B5EF4-FFF2-40B4-BE49-F238E27FC236}">
                <a16:creationId xmlns:a16="http://schemas.microsoft.com/office/drawing/2014/main" id="{38864E9D-8E76-D212-6A10-819E564C8BBD}"/>
              </a:ext>
            </a:extLst>
          </p:cNvPr>
          <p:cNvGraphicFramePr>
            <a:graphicFrameLocks noChangeAspect="1"/>
          </p:cNvGraphicFramePr>
          <p:nvPr/>
        </p:nvGraphicFramePr>
        <p:xfrm>
          <a:off x="0" y="1989138"/>
          <a:ext cx="3724275" cy="2066925"/>
        </p:xfrm>
        <a:graphic>
          <a:graphicData uri="http://schemas.openxmlformats.org/presentationml/2006/ole">
            <mc:AlternateContent xmlns:mc="http://schemas.openxmlformats.org/markup-compatibility/2006">
              <mc:Choice xmlns:v="urn:schemas-microsoft-com:vml" Requires="v">
                <p:oleObj name="Bitmap Image" r:id="rId4" imgW="3723810" imgH="2066667" progId="Paint.Picture">
                  <p:embed/>
                </p:oleObj>
              </mc:Choice>
              <mc:Fallback>
                <p:oleObj name="Bitmap Image" r:id="rId4" imgW="3723810" imgH="2066667" progId="Paint.Picture">
                  <p:embed/>
                  <p:pic>
                    <p:nvPicPr>
                      <p:cNvPr id="6152" name="Object 16">
                        <a:extLst>
                          <a:ext uri="{FF2B5EF4-FFF2-40B4-BE49-F238E27FC236}">
                            <a16:creationId xmlns:a16="http://schemas.microsoft.com/office/drawing/2014/main" id="{38864E9D-8E76-D212-6A10-819E564C8BB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1989138"/>
                        <a:ext cx="3724275" cy="2066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153" name="Text Box 17">
            <a:extLst>
              <a:ext uri="{FF2B5EF4-FFF2-40B4-BE49-F238E27FC236}">
                <a16:creationId xmlns:a16="http://schemas.microsoft.com/office/drawing/2014/main" id="{DA0354D2-CD7C-2F2E-3EBC-D7B54DE88E46}"/>
              </a:ext>
            </a:extLst>
          </p:cNvPr>
          <p:cNvSpPr txBox="1">
            <a:spLocks noChangeArrowheads="1"/>
          </p:cNvSpPr>
          <p:nvPr/>
        </p:nvSpPr>
        <p:spPr bwMode="auto">
          <a:xfrm>
            <a:off x="468313" y="5205413"/>
            <a:ext cx="6516687" cy="1031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2800">
                <a:solidFill>
                  <a:schemeClr val="tx1"/>
                </a:solidFill>
                <a:latin typeface="Tahoma" panose="020B0604030504040204" pitchFamily="34" charset="0"/>
              </a:defRPr>
            </a:lvl1pPr>
            <a:lvl2pPr marL="742950" indent="-285750">
              <a:spcBef>
                <a:spcPct val="20000"/>
              </a:spcBef>
              <a:buFont typeface="Arial" panose="020B0604020202020204" pitchFamily="34" charset="0"/>
              <a:buChar char="–"/>
              <a:defRPr sz="2400">
                <a:solidFill>
                  <a:schemeClr val="tx1"/>
                </a:solidFill>
                <a:latin typeface="Tahoma" panose="020B0604030504040204" pitchFamily="34" charset="0"/>
              </a:defRPr>
            </a:lvl2pPr>
            <a:lvl3pPr marL="1143000" indent="-228600">
              <a:spcBef>
                <a:spcPct val="20000"/>
              </a:spcBef>
              <a:buFont typeface="Arial" panose="020B0604020202020204" pitchFamily="34" charset="0"/>
              <a:buChar char="•"/>
              <a:defRPr sz="2000">
                <a:solidFill>
                  <a:schemeClr val="tx1"/>
                </a:solidFill>
                <a:latin typeface="Tahoma" panose="020B0604030504040204" pitchFamily="34" charset="0"/>
              </a:defRPr>
            </a:lvl3pPr>
            <a:lvl4pPr marL="1600200" indent="-228600">
              <a:spcBef>
                <a:spcPct val="20000"/>
              </a:spcBef>
              <a:buFont typeface="Arial" panose="020B0604020202020204" pitchFamily="34" charset="0"/>
              <a:buChar char="–"/>
              <a:defRPr>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a:solidFill>
                  <a:schemeClr val="tx1"/>
                </a:solidFill>
                <a:latin typeface="Tahoma" panose="020B0604030504040204" pitchFamily="34" charset="0"/>
              </a:defRPr>
            </a:lvl9pPr>
          </a:lstStyle>
          <a:p>
            <a:pPr eaLnBrk="1" hangingPunct="1">
              <a:spcBef>
                <a:spcPct val="0"/>
              </a:spcBef>
              <a:buFontTx/>
              <a:buNone/>
            </a:pPr>
            <a:r>
              <a:rPr lang="en-US" altLang="en-US" b="1">
                <a:solidFill>
                  <a:srgbClr val="0000FF"/>
                </a:solidFill>
                <a:latin typeface="Arial Narrow" panose="020B0606020202030204" pitchFamily="34" charset="0"/>
                <a:cs typeface="Arial" panose="020B0604020202020204" pitchFamily="34" charset="0"/>
              </a:rPr>
              <a:t>Vo Minh Thanh, M.Eng</a:t>
            </a:r>
          </a:p>
          <a:p>
            <a:pPr eaLnBrk="1" hangingPunct="1">
              <a:buFontTx/>
              <a:buNone/>
            </a:pPr>
            <a:r>
              <a:rPr lang="en-US" altLang="en-US" b="1">
                <a:solidFill>
                  <a:srgbClr val="0000FF"/>
                </a:solidFill>
                <a:latin typeface="Arial Narrow" panose="020B0606020202030204" pitchFamily="34" charset="0"/>
                <a:cs typeface="Arial" panose="020B0604020202020204" pitchFamily="34" charset="0"/>
              </a:rPr>
              <a:t>School Of Electrical Engineering</a:t>
            </a:r>
          </a:p>
        </p:txBody>
      </p:sp>
      <p:sp>
        <p:nvSpPr>
          <p:cNvPr id="6154" name="Text Box 18">
            <a:extLst>
              <a:ext uri="{FF2B5EF4-FFF2-40B4-BE49-F238E27FC236}">
                <a16:creationId xmlns:a16="http://schemas.microsoft.com/office/drawing/2014/main" id="{BE7ACDC0-503E-F6F0-7BF1-F4510673731F}"/>
              </a:ext>
            </a:extLst>
          </p:cNvPr>
          <p:cNvSpPr txBox="1">
            <a:spLocks noChangeArrowheads="1"/>
          </p:cNvSpPr>
          <p:nvPr/>
        </p:nvSpPr>
        <p:spPr bwMode="auto">
          <a:xfrm>
            <a:off x="3786188" y="2651125"/>
            <a:ext cx="5534025" cy="1169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2800">
                <a:solidFill>
                  <a:schemeClr val="tx1"/>
                </a:solidFill>
                <a:latin typeface="Tahoma" panose="020B0604030504040204" pitchFamily="34" charset="0"/>
              </a:defRPr>
            </a:lvl1pPr>
            <a:lvl2pPr marL="742950" indent="-285750">
              <a:spcBef>
                <a:spcPct val="20000"/>
              </a:spcBef>
              <a:buFont typeface="Arial" panose="020B0604020202020204" pitchFamily="34" charset="0"/>
              <a:buChar char="–"/>
              <a:defRPr sz="2400">
                <a:solidFill>
                  <a:schemeClr val="tx1"/>
                </a:solidFill>
                <a:latin typeface="Tahoma" panose="020B0604030504040204" pitchFamily="34" charset="0"/>
              </a:defRPr>
            </a:lvl2pPr>
            <a:lvl3pPr marL="1143000" indent="-228600">
              <a:spcBef>
                <a:spcPct val="20000"/>
              </a:spcBef>
              <a:buFont typeface="Arial" panose="020B0604020202020204" pitchFamily="34" charset="0"/>
              <a:buChar char="•"/>
              <a:defRPr sz="2000">
                <a:solidFill>
                  <a:schemeClr val="tx1"/>
                </a:solidFill>
                <a:latin typeface="Tahoma" panose="020B0604030504040204" pitchFamily="34" charset="0"/>
              </a:defRPr>
            </a:lvl3pPr>
            <a:lvl4pPr marL="1600200" indent="-228600">
              <a:spcBef>
                <a:spcPct val="20000"/>
              </a:spcBef>
              <a:buFont typeface="Arial" panose="020B0604020202020204" pitchFamily="34" charset="0"/>
              <a:buChar char="–"/>
              <a:defRPr>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a:solidFill>
                  <a:schemeClr val="tx1"/>
                </a:solidFill>
                <a:latin typeface="Tahoma" panose="020B0604030504040204" pitchFamily="34" charset="0"/>
              </a:defRPr>
            </a:lvl9pPr>
          </a:lstStyle>
          <a:p>
            <a:pPr eaLnBrk="1" hangingPunct="1">
              <a:spcBef>
                <a:spcPct val="50000"/>
              </a:spcBef>
              <a:buFontTx/>
              <a:buNone/>
            </a:pPr>
            <a:r>
              <a:rPr lang="en-US" altLang="en-US" sz="2000" b="1" i="1">
                <a:solidFill>
                  <a:srgbClr val="0000CC"/>
                </a:solidFill>
                <a:latin typeface="Arial" panose="020B0604020202020204" pitchFamily="34" charset="0"/>
                <a:cs typeface="Arial" panose="020B0604020202020204" pitchFamily="34" charset="0"/>
              </a:rPr>
              <a:t>Lecture 10:</a:t>
            </a:r>
            <a:endParaRPr lang="en-US" altLang="en-US" sz="2000" b="1" i="1" dirty="0">
              <a:solidFill>
                <a:srgbClr val="0000CC"/>
              </a:solidFill>
              <a:latin typeface="Arial" panose="020B0604020202020204" pitchFamily="34" charset="0"/>
              <a:cs typeface="Arial" panose="020B0604020202020204" pitchFamily="34" charset="0"/>
            </a:endParaRPr>
          </a:p>
          <a:p>
            <a:pPr algn="ctr" eaLnBrk="1" hangingPunct="1">
              <a:spcBef>
                <a:spcPct val="50000"/>
              </a:spcBef>
              <a:buFontTx/>
              <a:buNone/>
            </a:pPr>
            <a:r>
              <a:rPr lang="en-US" sz="2000" b="1" dirty="0">
                <a:solidFill>
                  <a:srgbClr val="0000CC"/>
                </a:solidFill>
              </a:rPr>
              <a:t>ADC, DAC and Sensor Interfacing</a:t>
            </a:r>
            <a:br>
              <a:rPr lang="en-US" sz="2000" b="1" dirty="0">
                <a:solidFill>
                  <a:srgbClr val="0000CC"/>
                </a:solidFill>
              </a:rPr>
            </a:br>
            <a:endParaRPr lang="en-US" altLang="en-US" sz="2000" i="1" dirty="0">
              <a:solidFill>
                <a:srgbClr val="0000CC"/>
              </a:solidFill>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7" presetClass="entr" presetSubtype="2" fill="hold" nodeType="afterEffect">
                                  <p:stCondLst>
                                    <p:cond delay="0"/>
                                  </p:stCondLst>
                                  <p:childTnLst>
                                    <p:set>
                                      <p:cBhvr>
                                        <p:cTn id="6" dur="1" fill="hold">
                                          <p:stCondLst>
                                            <p:cond delay="0"/>
                                          </p:stCondLst>
                                        </p:cTn>
                                        <p:tgtEl>
                                          <p:spTgt spid="86028"/>
                                        </p:tgtEl>
                                        <p:attrNameLst>
                                          <p:attrName>style.visibility</p:attrName>
                                        </p:attrNameLst>
                                      </p:cBhvr>
                                      <p:to>
                                        <p:strVal val="visible"/>
                                      </p:to>
                                    </p:set>
                                    <p:anim calcmode="lin" valueType="num">
                                      <p:cBhvr additive="base">
                                        <p:cTn id="7" dur="5000" fill="hold"/>
                                        <p:tgtEl>
                                          <p:spTgt spid="86028"/>
                                        </p:tgtEl>
                                        <p:attrNameLst>
                                          <p:attrName>ppt_x</p:attrName>
                                        </p:attrNameLst>
                                      </p:cBhvr>
                                      <p:tavLst>
                                        <p:tav tm="0">
                                          <p:val>
                                            <p:strVal val="1+#ppt_w/2"/>
                                          </p:val>
                                        </p:tav>
                                        <p:tav tm="100000">
                                          <p:val>
                                            <p:strVal val="#ppt_x"/>
                                          </p:val>
                                        </p:tav>
                                      </p:tavLst>
                                    </p:anim>
                                    <p:anim calcmode="lin" valueType="num">
                                      <p:cBhvr additive="base">
                                        <p:cTn id="8" dur="5000" fill="hold"/>
                                        <p:tgtEl>
                                          <p:spTgt spid="86028"/>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0"/>
                            </p:stCondLst>
                            <p:childTnLst>
                              <p:par>
                                <p:cTn id="10" presetID="21" presetClass="entr" presetSubtype="8" fill="hold" nodeType="afterEffect">
                                  <p:stCondLst>
                                    <p:cond delay="0"/>
                                  </p:stCondLst>
                                  <p:childTnLst>
                                    <p:set>
                                      <p:cBhvr>
                                        <p:cTn id="11" dur="1" fill="hold">
                                          <p:stCondLst>
                                            <p:cond delay="0"/>
                                          </p:stCondLst>
                                        </p:cTn>
                                        <p:tgtEl>
                                          <p:spTgt spid="86028"/>
                                        </p:tgtEl>
                                        <p:attrNameLst>
                                          <p:attrName>style.visibility</p:attrName>
                                        </p:attrNameLst>
                                      </p:cBhvr>
                                      <p:to>
                                        <p:strVal val="visible"/>
                                      </p:to>
                                    </p:set>
                                    <p:animEffect transition="in" filter="wheel(8)">
                                      <p:cBhvr>
                                        <p:cTn id="12" dur="2000"/>
                                        <p:tgtEl>
                                          <p:spTgt spid="860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sz="3600" b="1">
                <a:latin typeface="Calibri" pitchFamily="34" charset="0"/>
              </a:rPr>
              <a:t>ATmega32 ADC features</a:t>
            </a:r>
          </a:p>
        </p:txBody>
      </p:sp>
      <p:sp>
        <p:nvSpPr>
          <p:cNvPr id="12291" name="Content Placeholder 2"/>
          <p:cNvSpPr>
            <a:spLocks noGrp="1"/>
          </p:cNvSpPr>
          <p:nvPr>
            <p:ph idx="1"/>
          </p:nvPr>
        </p:nvSpPr>
        <p:spPr>
          <a:xfrm>
            <a:off x="228600" y="914400"/>
            <a:ext cx="8610600" cy="2590800"/>
          </a:xfrm>
        </p:spPr>
        <p:txBody>
          <a:bodyPr/>
          <a:lstStyle/>
          <a:p>
            <a:pPr>
              <a:buFont typeface="Wingdings" pitchFamily="2" charset="2"/>
              <a:buNone/>
            </a:pPr>
            <a:r>
              <a:rPr lang="en-US" sz="2400" b="1" dirty="0">
                <a:latin typeface="Calibri" pitchFamily="34" charset="0"/>
              </a:rPr>
              <a:t>We have three options for </a:t>
            </a:r>
            <a:r>
              <a:rPr lang="en-US" sz="2400" b="1" dirty="0" err="1">
                <a:latin typeface="Calibri" pitchFamily="34" charset="0"/>
              </a:rPr>
              <a:t>V</a:t>
            </a:r>
            <a:r>
              <a:rPr lang="en-US" sz="2400" b="1" baseline="-25000" dirty="0" err="1">
                <a:latin typeface="Calibri" pitchFamily="34" charset="0"/>
              </a:rPr>
              <a:t>ref</a:t>
            </a:r>
            <a:endParaRPr lang="en-US" sz="2400" b="1" baseline="-25000" dirty="0">
              <a:latin typeface="Calibri" pitchFamily="34" charset="0"/>
            </a:endParaRPr>
          </a:p>
          <a:p>
            <a:r>
              <a:rPr lang="en-US" sz="2400" b="1" dirty="0" err="1">
                <a:solidFill>
                  <a:srgbClr val="FF0000"/>
                </a:solidFill>
                <a:latin typeface="Calibri" pitchFamily="34" charset="0"/>
              </a:rPr>
              <a:t>V</a:t>
            </a:r>
            <a:r>
              <a:rPr lang="en-US" sz="2400" b="1" baseline="-25000" dirty="0" err="1">
                <a:solidFill>
                  <a:srgbClr val="FF0000"/>
                </a:solidFill>
                <a:latin typeface="Calibri" pitchFamily="34" charset="0"/>
              </a:rPr>
              <a:t>ref</a:t>
            </a:r>
            <a:r>
              <a:rPr lang="en-US" sz="2400" b="1" dirty="0">
                <a:latin typeface="Calibri" pitchFamily="34" charset="0"/>
              </a:rPr>
              <a:t> can be connected to </a:t>
            </a:r>
          </a:p>
          <a:p>
            <a:pPr lvl="1"/>
            <a:r>
              <a:rPr lang="en-US" sz="2400" b="1" dirty="0">
                <a:solidFill>
                  <a:srgbClr val="FF0000"/>
                </a:solidFill>
                <a:latin typeface="Calibri" pitchFamily="34" charset="0"/>
              </a:rPr>
              <a:t>AVCC</a:t>
            </a:r>
            <a:r>
              <a:rPr lang="en-US" sz="2400" b="1" dirty="0">
                <a:latin typeface="Calibri" pitchFamily="34" charset="0"/>
              </a:rPr>
              <a:t>  (Analog </a:t>
            </a:r>
            <a:r>
              <a:rPr lang="en-US" sz="2400" b="1" dirty="0" err="1">
                <a:latin typeface="Calibri" pitchFamily="34" charset="0"/>
              </a:rPr>
              <a:t>V</a:t>
            </a:r>
            <a:r>
              <a:rPr lang="en-US" sz="2400" b="1" baseline="-25000" dirty="0" err="1">
                <a:latin typeface="Calibri" pitchFamily="34" charset="0"/>
              </a:rPr>
              <a:t>cc</a:t>
            </a:r>
            <a:r>
              <a:rPr lang="en-US" sz="2400" b="1" dirty="0">
                <a:latin typeface="Calibri" pitchFamily="34" charset="0"/>
              </a:rPr>
              <a:t>)		</a:t>
            </a:r>
            <a:r>
              <a:rPr lang="en-US" sz="2400" b="1" dirty="0">
                <a:solidFill>
                  <a:srgbClr val="FF0000"/>
                </a:solidFill>
                <a:latin typeface="Calibri" pitchFamily="34" charset="0"/>
              </a:rPr>
              <a:t>Internal 2.56 V</a:t>
            </a:r>
            <a:r>
              <a:rPr lang="en-US" sz="2400" b="1" dirty="0">
                <a:latin typeface="Calibri" pitchFamily="34" charset="0"/>
              </a:rPr>
              <a:t> Reference </a:t>
            </a:r>
          </a:p>
          <a:p>
            <a:pPr lvl="1"/>
            <a:r>
              <a:rPr lang="en-US" sz="2400" b="1" dirty="0">
                <a:latin typeface="Calibri" pitchFamily="34" charset="0"/>
              </a:rPr>
              <a:t>External </a:t>
            </a:r>
            <a:r>
              <a:rPr lang="en-US" sz="2400" b="1" dirty="0">
                <a:solidFill>
                  <a:srgbClr val="FF0000"/>
                </a:solidFill>
                <a:latin typeface="Calibri" pitchFamily="34" charset="0"/>
              </a:rPr>
              <a:t>AREF</a:t>
            </a:r>
            <a:r>
              <a:rPr lang="en-US" sz="2400" b="1" dirty="0">
                <a:latin typeface="Calibri" pitchFamily="34" charset="0"/>
              </a:rPr>
              <a:t> pin</a:t>
            </a:r>
          </a:p>
          <a:p>
            <a:r>
              <a:rPr lang="en-US" sz="2400" b="1" dirty="0">
                <a:latin typeface="Calibri" pitchFamily="34" charset="0"/>
              </a:rPr>
              <a:t>The conversion time is dictated by the crystal frequency connected to the XTAL pins (</a:t>
            </a:r>
            <a:r>
              <a:rPr lang="en-US" sz="2400" b="1" dirty="0" err="1">
                <a:latin typeface="Calibri" pitchFamily="34" charset="0"/>
              </a:rPr>
              <a:t>Fosc</a:t>
            </a:r>
            <a:r>
              <a:rPr lang="en-US" sz="2400" b="1" dirty="0">
                <a:latin typeface="Calibri" pitchFamily="34" charset="0"/>
              </a:rPr>
              <a:t>) and ADPS0:2 bits.</a:t>
            </a:r>
          </a:p>
        </p:txBody>
      </p:sp>
      <p:pic>
        <p:nvPicPr>
          <p:cNvPr id="12292" name="Picture 4"/>
          <p:cNvPicPr>
            <a:picLocks noChangeAspect="1" noChangeArrowheads="1"/>
          </p:cNvPicPr>
          <p:nvPr/>
        </p:nvPicPr>
        <p:blipFill>
          <a:blip r:embed="rId2"/>
          <a:srcRect/>
          <a:stretch>
            <a:fillRect/>
          </a:stretch>
        </p:blipFill>
        <p:spPr bwMode="auto">
          <a:xfrm>
            <a:off x="123825" y="3581400"/>
            <a:ext cx="8916988" cy="2819400"/>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sz="3600" b="1">
                <a:latin typeface="Calibri" pitchFamily="34" charset="0"/>
              </a:rPr>
              <a:t>ADC Pins</a:t>
            </a:r>
            <a:endParaRPr lang="en-US"/>
          </a:p>
        </p:txBody>
      </p:sp>
      <p:sp>
        <p:nvSpPr>
          <p:cNvPr id="13315" name="Content Placeholder 2"/>
          <p:cNvSpPr>
            <a:spLocks noGrp="1"/>
          </p:cNvSpPr>
          <p:nvPr>
            <p:ph idx="1"/>
          </p:nvPr>
        </p:nvSpPr>
        <p:spPr>
          <a:xfrm>
            <a:off x="457200" y="4191000"/>
            <a:ext cx="8229600" cy="2362200"/>
          </a:xfrm>
        </p:spPr>
        <p:txBody>
          <a:bodyPr/>
          <a:lstStyle/>
          <a:p>
            <a:r>
              <a:rPr lang="en-US" dirty="0">
                <a:latin typeface="Calibri" pitchFamily="34" charset="0"/>
              </a:rPr>
              <a:t>The </a:t>
            </a:r>
            <a:r>
              <a:rPr lang="en-US" dirty="0">
                <a:solidFill>
                  <a:srgbClr val="FF0000"/>
                </a:solidFill>
                <a:latin typeface="Calibri" pitchFamily="34" charset="0"/>
              </a:rPr>
              <a:t>AVCC</a:t>
            </a:r>
            <a:r>
              <a:rPr lang="en-US" dirty="0">
                <a:latin typeface="Calibri" pitchFamily="34" charset="0"/>
              </a:rPr>
              <a:t> pin provides the supply for analog ADC circuitry. To get a better accuracy of AVR ADC we must provide a stable voltage source to the AVCC pin. Figure 13-5 shows how to use an inductor and a capacitor to achieve this.</a:t>
            </a:r>
          </a:p>
        </p:txBody>
      </p:sp>
      <p:pic>
        <p:nvPicPr>
          <p:cNvPr id="13316" name="Picture 2"/>
          <p:cNvPicPr>
            <a:picLocks noChangeAspect="1" noChangeArrowheads="1"/>
          </p:cNvPicPr>
          <p:nvPr/>
        </p:nvPicPr>
        <p:blipFill>
          <a:blip r:embed="rId2"/>
          <a:srcRect/>
          <a:stretch>
            <a:fillRect/>
          </a:stretch>
        </p:blipFill>
        <p:spPr bwMode="auto">
          <a:xfrm>
            <a:off x="685800" y="914400"/>
            <a:ext cx="7010400" cy="3294063"/>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US" sz="3600" b="1">
                <a:latin typeface="Calibri" pitchFamily="34" charset="0"/>
              </a:rPr>
              <a:t>ADC Programming in AVR</a:t>
            </a:r>
          </a:p>
        </p:txBody>
      </p:sp>
      <p:sp>
        <p:nvSpPr>
          <p:cNvPr id="14339" name="Content Placeholder 2"/>
          <p:cNvSpPr>
            <a:spLocks noGrp="1"/>
          </p:cNvSpPr>
          <p:nvPr>
            <p:ph idx="1"/>
          </p:nvPr>
        </p:nvSpPr>
        <p:spPr>
          <a:xfrm>
            <a:off x="381000" y="914400"/>
            <a:ext cx="8229600" cy="5715000"/>
          </a:xfrm>
        </p:spPr>
        <p:txBody>
          <a:bodyPr/>
          <a:lstStyle/>
          <a:p>
            <a:r>
              <a:rPr lang="en-US" sz="2400" b="1" dirty="0">
                <a:latin typeface="Calibri" pitchFamily="34" charset="0"/>
              </a:rPr>
              <a:t>In the AVR microcontroller five major registers are associated with the ADC They are</a:t>
            </a:r>
          </a:p>
          <a:p>
            <a:pPr marL="800100" lvl="1" indent="-457200">
              <a:buFont typeface="Garamond" pitchFamily="18" charset="0"/>
              <a:buAutoNum type="arabicPeriod"/>
            </a:pPr>
            <a:r>
              <a:rPr lang="en-US" sz="2400" b="1" dirty="0">
                <a:solidFill>
                  <a:srgbClr val="0000CC"/>
                </a:solidFill>
                <a:latin typeface="Calibri" pitchFamily="34" charset="0"/>
              </a:rPr>
              <a:t>ADCH</a:t>
            </a:r>
            <a:r>
              <a:rPr lang="en-US" sz="2400" b="1" dirty="0">
                <a:latin typeface="Calibri" pitchFamily="34" charset="0"/>
              </a:rPr>
              <a:t> 		(high data)</a:t>
            </a:r>
          </a:p>
          <a:p>
            <a:pPr marL="800100" lvl="1" indent="-457200">
              <a:buFont typeface="Garamond" pitchFamily="18" charset="0"/>
              <a:buAutoNum type="arabicPeriod"/>
            </a:pPr>
            <a:r>
              <a:rPr lang="en-US" sz="2400" b="1" dirty="0">
                <a:solidFill>
                  <a:srgbClr val="0000CC"/>
                </a:solidFill>
                <a:latin typeface="Calibri" pitchFamily="34" charset="0"/>
              </a:rPr>
              <a:t>ADCL</a:t>
            </a:r>
            <a:r>
              <a:rPr lang="en-US" sz="2400" b="1" dirty="0">
                <a:latin typeface="Calibri" pitchFamily="34" charset="0"/>
              </a:rPr>
              <a:t> 		(low data)</a:t>
            </a:r>
          </a:p>
          <a:p>
            <a:pPr marL="800100" lvl="1" indent="-457200">
              <a:buFont typeface="Garamond" pitchFamily="18" charset="0"/>
              <a:buAutoNum type="arabicPeriod"/>
            </a:pPr>
            <a:r>
              <a:rPr lang="en-US" sz="2400" b="1" dirty="0">
                <a:solidFill>
                  <a:srgbClr val="0000CC"/>
                </a:solidFill>
                <a:latin typeface="Calibri" pitchFamily="34" charset="0"/>
              </a:rPr>
              <a:t>ADCSRA</a:t>
            </a:r>
            <a:r>
              <a:rPr lang="en-US" sz="2400" b="1" dirty="0">
                <a:latin typeface="Calibri" pitchFamily="34" charset="0"/>
              </a:rPr>
              <a:t> 	(ADC Control and Status Register)</a:t>
            </a:r>
          </a:p>
          <a:p>
            <a:pPr marL="800100" lvl="1" indent="-457200">
              <a:buFont typeface="Garamond" pitchFamily="18" charset="0"/>
              <a:buAutoNum type="arabicPeriod"/>
            </a:pPr>
            <a:r>
              <a:rPr lang="en-US" sz="2400" b="1" dirty="0">
                <a:solidFill>
                  <a:srgbClr val="0000CC"/>
                </a:solidFill>
                <a:latin typeface="Calibri" pitchFamily="34" charset="0"/>
              </a:rPr>
              <a:t>ADMUX</a:t>
            </a:r>
            <a:r>
              <a:rPr lang="en-US" sz="2400" b="1" dirty="0">
                <a:latin typeface="Calibri" pitchFamily="34" charset="0"/>
              </a:rPr>
              <a:t> 	(ADC multiplexer selection register)</a:t>
            </a:r>
          </a:p>
          <a:p>
            <a:pPr marL="800100" lvl="1" indent="-457200">
              <a:buFont typeface="Garamond" pitchFamily="18" charset="0"/>
              <a:buAutoNum type="arabicPeriod"/>
            </a:pPr>
            <a:r>
              <a:rPr lang="en-US" sz="2400" b="1" dirty="0">
                <a:solidFill>
                  <a:srgbClr val="0000CC"/>
                </a:solidFill>
                <a:latin typeface="Calibri" pitchFamily="34" charset="0"/>
              </a:rPr>
              <a:t>SPIOR 		</a:t>
            </a:r>
            <a:r>
              <a:rPr lang="en-US" sz="2400" b="1" dirty="0">
                <a:latin typeface="Calibri" pitchFamily="34" charset="0"/>
              </a:rPr>
              <a:t>(Special Function I/O Register).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sz="3600" b="1">
                <a:latin typeface="Calibri" pitchFamily="34" charset="0"/>
              </a:rPr>
              <a:t>ADC Programming in AVR</a:t>
            </a:r>
          </a:p>
        </p:txBody>
      </p:sp>
      <p:sp>
        <p:nvSpPr>
          <p:cNvPr id="15363" name="Content Placeholder 2"/>
          <p:cNvSpPr>
            <a:spLocks noGrp="1"/>
          </p:cNvSpPr>
          <p:nvPr>
            <p:ph idx="1"/>
          </p:nvPr>
        </p:nvSpPr>
        <p:spPr>
          <a:xfrm>
            <a:off x="381000" y="914400"/>
            <a:ext cx="8229600" cy="5715000"/>
          </a:xfrm>
        </p:spPr>
        <p:txBody>
          <a:bodyPr/>
          <a:lstStyle/>
          <a:p>
            <a:endParaRPr lang="th-TH" sz="2400" b="1">
              <a:latin typeface="Calibri" pitchFamily="34" charset="0"/>
            </a:endParaRPr>
          </a:p>
        </p:txBody>
      </p:sp>
      <p:pic>
        <p:nvPicPr>
          <p:cNvPr id="15364" name="Picture 2"/>
          <p:cNvPicPr>
            <a:picLocks noChangeAspect="1" noChangeArrowheads="1"/>
          </p:cNvPicPr>
          <p:nvPr/>
        </p:nvPicPr>
        <p:blipFill>
          <a:blip r:embed="rId2"/>
          <a:srcRect/>
          <a:stretch>
            <a:fillRect/>
          </a:stretch>
        </p:blipFill>
        <p:spPr bwMode="auto">
          <a:xfrm>
            <a:off x="152400" y="936625"/>
            <a:ext cx="8763000" cy="4930775"/>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3"/>
          <p:cNvPicPr>
            <a:picLocks noChangeAspect="1" noChangeArrowheads="1"/>
          </p:cNvPicPr>
          <p:nvPr/>
        </p:nvPicPr>
        <p:blipFill>
          <a:blip r:embed="rId2"/>
          <a:srcRect/>
          <a:stretch>
            <a:fillRect/>
          </a:stretch>
        </p:blipFill>
        <p:spPr bwMode="auto">
          <a:xfrm>
            <a:off x="1066800" y="104775"/>
            <a:ext cx="7543800" cy="4330700"/>
          </a:xfrm>
          <a:prstGeom prst="rect">
            <a:avLst/>
          </a:prstGeom>
          <a:noFill/>
          <a:ln w="9525">
            <a:noFill/>
            <a:miter lim="800000"/>
            <a:headEnd/>
            <a:tailEnd/>
          </a:ln>
        </p:spPr>
      </p:pic>
      <p:pic>
        <p:nvPicPr>
          <p:cNvPr id="16387" name="Picture 2"/>
          <p:cNvPicPr>
            <a:picLocks noChangeAspect="1" noChangeArrowheads="1"/>
          </p:cNvPicPr>
          <p:nvPr/>
        </p:nvPicPr>
        <p:blipFill>
          <a:blip r:embed="rId3"/>
          <a:srcRect/>
          <a:stretch>
            <a:fillRect/>
          </a:stretch>
        </p:blipFill>
        <p:spPr bwMode="auto">
          <a:xfrm>
            <a:off x="55563" y="4495800"/>
            <a:ext cx="9012237" cy="2286000"/>
          </a:xfrm>
          <a:prstGeom prst="rect">
            <a:avLst/>
          </a:prstGeom>
          <a:noFill/>
          <a:ln w="9525">
            <a:no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endParaRPr lang="th-TH"/>
          </a:p>
        </p:txBody>
      </p:sp>
      <p:sp>
        <p:nvSpPr>
          <p:cNvPr id="17411" name="Content Placeholder 2"/>
          <p:cNvSpPr>
            <a:spLocks noGrp="1"/>
          </p:cNvSpPr>
          <p:nvPr>
            <p:ph idx="1"/>
          </p:nvPr>
        </p:nvSpPr>
        <p:spPr/>
        <p:txBody>
          <a:bodyPr/>
          <a:lstStyle/>
          <a:p>
            <a:endParaRPr lang="th-TH"/>
          </a:p>
        </p:txBody>
      </p:sp>
      <p:pic>
        <p:nvPicPr>
          <p:cNvPr id="17412" name="Picture 2"/>
          <p:cNvPicPr>
            <a:picLocks noChangeAspect="1" noChangeArrowheads="1"/>
          </p:cNvPicPr>
          <p:nvPr/>
        </p:nvPicPr>
        <p:blipFill>
          <a:blip r:embed="rId2"/>
          <a:srcRect/>
          <a:stretch>
            <a:fillRect/>
          </a:stretch>
        </p:blipFill>
        <p:spPr bwMode="auto">
          <a:xfrm>
            <a:off x="152400" y="152400"/>
            <a:ext cx="4267200" cy="3497263"/>
          </a:xfrm>
          <a:prstGeom prst="rect">
            <a:avLst/>
          </a:prstGeom>
          <a:noFill/>
          <a:ln w="9525">
            <a:noFill/>
            <a:miter lim="800000"/>
            <a:headEnd/>
            <a:tailEnd/>
          </a:ln>
        </p:spPr>
      </p:pic>
      <p:pic>
        <p:nvPicPr>
          <p:cNvPr id="17413" name="Picture 3"/>
          <p:cNvPicPr>
            <a:picLocks noChangeAspect="1" noChangeArrowheads="1"/>
          </p:cNvPicPr>
          <p:nvPr/>
        </p:nvPicPr>
        <p:blipFill>
          <a:blip r:embed="rId3"/>
          <a:srcRect/>
          <a:stretch>
            <a:fillRect/>
          </a:stretch>
        </p:blipFill>
        <p:spPr bwMode="auto">
          <a:xfrm>
            <a:off x="0" y="3810000"/>
            <a:ext cx="9144000" cy="3048000"/>
          </a:xfrm>
          <a:prstGeom prst="rect">
            <a:avLst/>
          </a:prstGeom>
          <a:noFill/>
          <a:ln w="9525">
            <a:noFill/>
            <a:miter lim="800000"/>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endParaRPr lang="th-TH"/>
          </a:p>
        </p:txBody>
      </p:sp>
      <p:sp>
        <p:nvSpPr>
          <p:cNvPr id="18435" name="Content Placeholder 2"/>
          <p:cNvSpPr>
            <a:spLocks noGrp="1"/>
          </p:cNvSpPr>
          <p:nvPr>
            <p:ph idx="1"/>
          </p:nvPr>
        </p:nvSpPr>
        <p:spPr/>
        <p:txBody>
          <a:bodyPr/>
          <a:lstStyle/>
          <a:p>
            <a:endParaRPr lang="th-TH"/>
          </a:p>
        </p:txBody>
      </p:sp>
      <p:pic>
        <p:nvPicPr>
          <p:cNvPr id="18436" name="Picture 2"/>
          <p:cNvPicPr>
            <a:picLocks noChangeAspect="1" noChangeArrowheads="1"/>
          </p:cNvPicPr>
          <p:nvPr/>
        </p:nvPicPr>
        <p:blipFill>
          <a:blip r:embed="rId2"/>
          <a:srcRect/>
          <a:stretch>
            <a:fillRect/>
          </a:stretch>
        </p:blipFill>
        <p:spPr bwMode="auto">
          <a:xfrm>
            <a:off x="381000" y="76200"/>
            <a:ext cx="7696200" cy="6694488"/>
          </a:xfrm>
          <a:prstGeom prst="rect">
            <a:avLst/>
          </a:prstGeom>
          <a:noFill/>
          <a:ln w="9525">
            <a:noFill/>
            <a:miter lim="800000"/>
            <a:headEnd/>
            <a:tailEnd/>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endParaRPr lang="th-TH"/>
          </a:p>
        </p:txBody>
      </p:sp>
      <p:sp>
        <p:nvSpPr>
          <p:cNvPr id="19459" name="Content Placeholder 2"/>
          <p:cNvSpPr>
            <a:spLocks noGrp="1"/>
          </p:cNvSpPr>
          <p:nvPr>
            <p:ph idx="1"/>
          </p:nvPr>
        </p:nvSpPr>
        <p:spPr/>
        <p:txBody>
          <a:bodyPr/>
          <a:lstStyle/>
          <a:p>
            <a:endParaRPr lang="th-TH"/>
          </a:p>
        </p:txBody>
      </p:sp>
      <p:pic>
        <p:nvPicPr>
          <p:cNvPr id="19460" name="Picture 2"/>
          <p:cNvPicPr>
            <a:picLocks noChangeAspect="1" noChangeArrowheads="1"/>
          </p:cNvPicPr>
          <p:nvPr/>
        </p:nvPicPr>
        <p:blipFill>
          <a:blip r:embed="rId2"/>
          <a:srcRect/>
          <a:stretch>
            <a:fillRect/>
          </a:stretch>
        </p:blipFill>
        <p:spPr bwMode="auto">
          <a:xfrm>
            <a:off x="971550" y="152400"/>
            <a:ext cx="7200900" cy="6534150"/>
          </a:xfrm>
          <a:prstGeom prst="rect">
            <a:avLst/>
          </a:prstGeom>
          <a:noFill/>
          <a:ln w="9525">
            <a:noFill/>
            <a:miter lim="800000"/>
            <a:headEnd/>
            <a:tailEnd/>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endParaRPr lang="th-TH"/>
          </a:p>
        </p:txBody>
      </p:sp>
      <p:sp>
        <p:nvSpPr>
          <p:cNvPr id="20483" name="Content Placeholder 2"/>
          <p:cNvSpPr>
            <a:spLocks noGrp="1"/>
          </p:cNvSpPr>
          <p:nvPr>
            <p:ph idx="1"/>
          </p:nvPr>
        </p:nvSpPr>
        <p:spPr/>
        <p:txBody>
          <a:bodyPr/>
          <a:lstStyle/>
          <a:p>
            <a:endParaRPr lang="th-TH"/>
          </a:p>
        </p:txBody>
      </p:sp>
      <p:pic>
        <p:nvPicPr>
          <p:cNvPr id="20484" name="Picture 2"/>
          <p:cNvPicPr>
            <a:picLocks noChangeAspect="1" noChangeArrowheads="1"/>
          </p:cNvPicPr>
          <p:nvPr/>
        </p:nvPicPr>
        <p:blipFill>
          <a:blip r:embed="rId2"/>
          <a:srcRect/>
          <a:stretch>
            <a:fillRect/>
          </a:stretch>
        </p:blipFill>
        <p:spPr bwMode="auto">
          <a:xfrm>
            <a:off x="228600" y="76200"/>
            <a:ext cx="8537575" cy="6715125"/>
          </a:xfrm>
          <a:prstGeom prst="rect">
            <a:avLst/>
          </a:prstGeom>
          <a:noFill/>
          <a:ln w="9525">
            <a:noFill/>
            <a:miter lim="800000"/>
            <a:headEnd/>
            <a:tailEnd/>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endParaRPr lang="th-TH"/>
          </a:p>
        </p:txBody>
      </p:sp>
      <p:sp>
        <p:nvSpPr>
          <p:cNvPr id="21507" name="Content Placeholder 2"/>
          <p:cNvSpPr>
            <a:spLocks noGrp="1"/>
          </p:cNvSpPr>
          <p:nvPr>
            <p:ph idx="1"/>
          </p:nvPr>
        </p:nvSpPr>
        <p:spPr/>
        <p:txBody>
          <a:bodyPr/>
          <a:lstStyle/>
          <a:p>
            <a:endParaRPr lang="th-TH"/>
          </a:p>
        </p:txBody>
      </p:sp>
      <p:pic>
        <p:nvPicPr>
          <p:cNvPr id="21508" name="Picture 2"/>
          <p:cNvPicPr>
            <a:picLocks noChangeAspect="1" noChangeArrowheads="1"/>
          </p:cNvPicPr>
          <p:nvPr/>
        </p:nvPicPr>
        <p:blipFill>
          <a:blip r:embed="rId2"/>
          <a:srcRect/>
          <a:stretch>
            <a:fillRect/>
          </a:stretch>
        </p:blipFill>
        <p:spPr bwMode="auto">
          <a:xfrm>
            <a:off x="1295400" y="228600"/>
            <a:ext cx="5638800" cy="2566988"/>
          </a:xfrm>
          <a:prstGeom prst="rect">
            <a:avLst/>
          </a:prstGeom>
          <a:noFill/>
          <a:ln w="9525">
            <a:noFill/>
            <a:miter lim="800000"/>
            <a:headEnd/>
            <a:tailEnd/>
          </a:ln>
        </p:spPr>
      </p:pic>
      <p:pic>
        <p:nvPicPr>
          <p:cNvPr id="21509" name="Picture 3"/>
          <p:cNvPicPr>
            <a:picLocks noChangeAspect="1" noChangeArrowheads="1"/>
          </p:cNvPicPr>
          <p:nvPr/>
        </p:nvPicPr>
        <p:blipFill>
          <a:blip r:embed="rId3"/>
          <a:srcRect/>
          <a:stretch>
            <a:fillRect/>
          </a:stretch>
        </p:blipFill>
        <p:spPr bwMode="auto">
          <a:xfrm>
            <a:off x="415925" y="2895600"/>
            <a:ext cx="8042275" cy="3686175"/>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sz="3600" b="1">
                <a:latin typeface="Calibri" pitchFamily="34" charset="0"/>
              </a:rPr>
              <a:t>Analog-to-digital Converter (ADC)</a:t>
            </a:r>
          </a:p>
        </p:txBody>
      </p:sp>
      <p:sp>
        <p:nvSpPr>
          <p:cNvPr id="5123" name="Content Placeholder 2"/>
          <p:cNvSpPr>
            <a:spLocks noGrp="1"/>
          </p:cNvSpPr>
          <p:nvPr>
            <p:ph idx="1"/>
          </p:nvPr>
        </p:nvSpPr>
        <p:spPr/>
        <p:txBody>
          <a:bodyPr/>
          <a:lstStyle/>
          <a:p>
            <a:r>
              <a:rPr lang="en-US" sz="2400" b="1">
                <a:latin typeface="Calibri" pitchFamily="34" charset="0"/>
              </a:rPr>
              <a:t>Digital computers use binary (discrete) values, but in the physical world everything is analog (continuous).</a:t>
            </a:r>
          </a:p>
          <a:p>
            <a:r>
              <a:rPr lang="en-US" sz="2400" b="1">
                <a:latin typeface="Calibri" pitchFamily="34" charset="0"/>
              </a:rPr>
              <a:t>A physical quantity is converted to electrical (voltage, current) signals using a device called a </a:t>
            </a:r>
            <a:r>
              <a:rPr lang="en-US" sz="2400" b="1" i="1">
                <a:solidFill>
                  <a:srgbClr val="0000CC"/>
                </a:solidFill>
                <a:latin typeface="Calibri" pitchFamily="34" charset="0"/>
              </a:rPr>
              <a:t>transducer</a:t>
            </a:r>
            <a:r>
              <a:rPr lang="en-US" sz="2400" b="1">
                <a:latin typeface="Calibri" pitchFamily="34" charset="0"/>
              </a:rPr>
              <a:t>.</a:t>
            </a:r>
          </a:p>
          <a:p>
            <a:r>
              <a:rPr lang="en-US" sz="2400" b="1">
                <a:latin typeface="Calibri" pitchFamily="34" charset="0"/>
              </a:rPr>
              <a:t>Transducers are also referred to as </a:t>
            </a:r>
            <a:r>
              <a:rPr lang="en-US" sz="2400" b="1" i="1">
                <a:solidFill>
                  <a:srgbClr val="0000CC"/>
                </a:solidFill>
                <a:latin typeface="Calibri" pitchFamily="34" charset="0"/>
              </a:rPr>
              <a:t>sensors</a:t>
            </a:r>
            <a:r>
              <a:rPr lang="en-US" sz="2400" b="1">
                <a:latin typeface="Calibri" pitchFamily="34" charset="0"/>
              </a:rPr>
              <a:t>. Sensors for temperature, velocity, pressure and light etc produce an output that is voltage (or current). </a:t>
            </a:r>
          </a:p>
          <a:p>
            <a:r>
              <a:rPr lang="en-US" sz="2400" b="1">
                <a:latin typeface="Calibri" pitchFamily="34" charset="0"/>
              </a:rPr>
              <a:t>Therefore, we need an </a:t>
            </a:r>
            <a:r>
              <a:rPr lang="en-US" sz="2400" b="1" i="1">
                <a:solidFill>
                  <a:srgbClr val="0000CC"/>
                </a:solidFill>
                <a:latin typeface="Calibri" pitchFamily="34" charset="0"/>
              </a:rPr>
              <a:t>analog-to-digital converter</a:t>
            </a:r>
            <a:r>
              <a:rPr lang="en-US" sz="2400" b="1">
                <a:latin typeface="Calibri" pitchFamily="34" charset="0"/>
              </a:rPr>
              <a:t> to translate the analog signals to digital numbers so that the microcontroller can read and process them. </a:t>
            </a:r>
          </a:p>
          <a:p>
            <a:r>
              <a:rPr lang="en-US" sz="2400" b="1">
                <a:latin typeface="Calibri" pitchFamily="34" charset="0"/>
              </a:rPr>
              <a:t>An </a:t>
            </a:r>
            <a:r>
              <a:rPr lang="en-US" sz="2400" b="1">
                <a:solidFill>
                  <a:srgbClr val="0000CC"/>
                </a:solidFill>
                <a:latin typeface="Calibri" pitchFamily="34" charset="0"/>
              </a:rPr>
              <a:t>ADC</a:t>
            </a:r>
            <a:r>
              <a:rPr lang="en-US" sz="2400" b="1">
                <a:latin typeface="Calibri" pitchFamily="34" charset="0"/>
              </a:rPr>
              <a:t> samples an analogue signal at discrete times, and converts the sampled signal to digital form.</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endParaRPr lang="th-TH"/>
          </a:p>
        </p:txBody>
      </p:sp>
      <p:pic>
        <p:nvPicPr>
          <p:cNvPr id="22531" name="Picture 2"/>
          <p:cNvPicPr>
            <a:picLocks noChangeAspect="1" noChangeArrowheads="1"/>
          </p:cNvPicPr>
          <p:nvPr/>
        </p:nvPicPr>
        <p:blipFill>
          <a:blip r:embed="rId2"/>
          <a:srcRect/>
          <a:stretch>
            <a:fillRect/>
          </a:stretch>
        </p:blipFill>
        <p:spPr bwMode="auto">
          <a:xfrm>
            <a:off x="0" y="0"/>
            <a:ext cx="9170988" cy="3962400"/>
          </a:xfrm>
          <a:prstGeom prst="rect">
            <a:avLst/>
          </a:prstGeom>
          <a:noFill/>
          <a:ln w="9525">
            <a:noFill/>
            <a:miter lim="800000"/>
            <a:headEnd/>
            <a:tailEnd/>
          </a:ln>
        </p:spPr>
      </p:pic>
      <p:pic>
        <p:nvPicPr>
          <p:cNvPr id="22532" name="Picture 3"/>
          <p:cNvPicPr>
            <a:picLocks noGrp="1" noChangeAspect="1" noChangeArrowheads="1"/>
          </p:cNvPicPr>
          <p:nvPr>
            <p:ph idx="1"/>
          </p:nvPr>
        </p:nvPicPr>
        <p:blipFill>
          <a:blip r:embed="rId3"/>
          <a:srcRect/>
          <a:stretch>
            <a:fillRect/>
          </a:stretch>
        </p:blipFill>
        <p:spPr>
          <a:xfrm>
            <a:off x="0" y="4038600"/>
            <a:ext cx="9148763" cy="2590800"/>
          </a:xfrm>
          <a:noFill/>
        </p:spPr>
      </p:pic>
      <p:sp>
        <p:nvSpPr>
          <p:cNvPr id="22533" name="TextBox 4"/>
          <p:cNvSpPr txBox="1">
            <a:spLocks noChangeArrowheads="1"/>
          </p:cNvSpPr>
          <p:nvPr/>
        </p:nvSpPr>
        <p:spPr bwMode="auto">
          <a:xfrm>
            <a:off x="1219200" y="1143000"/>
            <a:ext cx="7772400" cy="369888"/>
          </a:xfrm>
          <a:prstGeom prst="rect">
            <a:avLst/>
          </a:prstGeom>
          <a:noFill/>
          <a:ln w="9525">
            <a:noFill/>
            <a:miter lim="800000"/>
            <a:headEnd/>
            <a:tailEnd/>
          </a:ln>
        </p:spPr>
        <p:txBody>
          <a:bodyPr>
            <a:spAutoFit/>
          </a:bodyPr>
          <a:lstStyle/>
          <a:p>
            <a:r>
              <a:rPr lang="en-US" dirty="0">
                <a:solidFill>
                  <a:srgbClr val="FF0000"/>
                </a:solidFill>
              </a:rPr>
              <a:t>In AVR, Use less than 200KHz Clock Frequency in ADC for max accuracy</a:t>
            </a:r>
            <a:endParaRPr lang="th-TH" dirty="0">
              <a:solidFill>
                <a:srgbClr val="FF0000"/>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endParaRPr lang="th-TH"/>
          </a:p>
        </p:txBody>
      </p:sp>
      <p:sp>
        <p:nvSpPr>
          <p:cNvPr id="23555" name="Content Placeholder 2"/>
          <p:cNvSpPr>
            <a:spLocks noGrp="1"/>
          </p:cNvSpPr>
          <p:nvPr>
            <p:ph idx="1"/>
          </p:nvPr>
        </p:nvSpPr>
        <p:spPr/>
        <p:txBody>
          <a:bodyPr/>
          <a:lstStyle/>
          <a:p>
            <a:endParaRPr lang="th-TH"/>
          </a:p>
        </p:txBody>
      </p:sp>
      <p:pic>
        <p:nvPicPr>
          <p:cNvPr id="23556" name="Picture 2"/>
          <p:cNvPicPr>
            <a:picLocks noChangeAspect="1" noChangeArrowheads="1"/>
          </p:cNvPicPr>
          <p:nvPr/>
        </p:nvPicPr>
        <p:blipFill>
          <a:blip r:embed="rId2"/>
          <a:srcRect/>
          <a:stretch>
            <a:fillRect/>
          </a:stretch>
        </p:blipFill>
        <p:spPr bwMode="auto">
          <a:xfrm>
            <a:off x="0" y="228600"/>
            <a:ext cx="9120188" cy="6400800"/>
          </a:xfrm>
          <a:prstGeom prst="rect">
            <a:avLst/>
          </a:prstGeom>
          <a:noFill/>
          <a:ln w="9525">
            <a:noFill/>
            <a:miter lim="800000"/>
            <a:headEnd/>
            <a:tailEnd/>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endParaRPr lang="th-TH"/>
          </a:p>
        </p:txBody>
      </p:sp>
      <p:sp>
        <p:nvSpPr>
          <p:cNvPr id="24579" name="Content Placeholder 2"/>
          <p:cNvSpPr>
            <a:spLocks noGrp="1"/>
          </p:cNvSpPr>
          <p:nvPr>
            <p:ph idx="1"/>
          </p:nvPr>
        </p:nvSpPr>
        <p:spPr/>
        <p:txBody>
          <a:bodyPr/>
          <a:lstStyle/>
          <a:p>
            <a:endParaRPr lang="th-TH"/>
          </a:p>
        </p:txBody>
      </p:sp>
      <p:pic>
        <p:nvPicPr>
          <p:cNvPr id="24580" name="Picture 2"/>
          <p:cNvPicPr>
            <a:picLocks noChangeAspect="1" noChangeArrowheads="1"/>
          </p:cNvPicPr>
          <p:nvPr/>
        </p:nvPicPr>
        <p:blipFill>
          <a:blip r:embed="rId2"/>
          <a:srcRect/>
          <a:stretch>
            <a:fillRect/>
          </a:stretch>
        </p:blipFill>
        <p:spPr bwMode="auto">
          <a:xfrm>
            <a:off x="228600" y="914400"/>
            <a:ext cx="8839200" cy="5434013"/>
          </a:xfrm>
          <a:prstGeom prst="rect">
            <a:avLst/>
          </a:prstGeom>
          <a:noFill/>
          <a:ln w="9525">
            <a:noFill/>
            <a:miter lim="800000"/>
            <a:headEnd/>
            <a:tailEnd/>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r>
              <a:rPr lang="en-US" dirty="0"/>
              <a:t>ADC Simulation</a:t>
            </a:r>
            <a:endParaRPr lang="th-TH" dirty="0"/>
          </a:p>
        </p:txBody>
      </p:sp>
      <p:pic>
        <p:nvPicPr>
          <p:cNvPr id="2" name="Picture 1"/>
          <p:cNvPicPr>
            <a:picLocks noChangeAspect="1"/>
          </p:cNvPicPr>
          <p:nvPr/>
        </p:nvPicPr>
        <p:blipFill>
          <a:blip r:embed="rId3"/>
          <a:stretch>
            <a:fillRect/>
          </a:stretch>
        </p:blipFill>
        <p:spPr>
          <a:xfrm>
            <a:off x="152400" y="228600"/>
            <a:ext cx="8763000" cy="6247600"/>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en-US" sz="2400" b="1">
                <a:latin typeface="Courier New" pitchFamily="49" charset="0"/>
              </a:rPr>
              <a:t>Reading ADC using Polling</a:t>
            </a:r>
            <a:endParaRPr lang="en-US" sz="3200" b="1">
              <a:latin typeface="Courier New" pitchFamily="49" charset="0"/>
            </a:endParaRPr>
          </a:p>
        </p:txBody>
      </p:sp>
      <p:sp>
        <p:nvSpPr>
          <p:cNvPr id="26627" name="Rectangle 3"/>
          <p:cNvSpPr>
            <a:spLocks noGrp="1" noChangeArrowheads="1"/>
          </p:cNvSpPr>
          <p:nvPr>
            <p:ph type="body" idx="1"/>
          </p:nvPr>
        </p:nvSpPr>
        <p:spPr>
          <a:xfrm>
            <a:off x="304800" y="838200"/>
            <a:ext cx="8458200" cy="5562600"/>
          </a:xfrm>
          <a:gradFill rotWithShape="1">
            <a:gsLst>
              <a:gs pos="0">
                <a:schemeClr val="bg1"/>
              </a:gs>
              <a:gs pos="100000">
                <a:srgbClr val="FFFF99"/>
              </a:gs>
            </a:gsLst>
            <a:path path="shape">
              <a:fillToRect l="50000" t="50000" r="50000" b="50000"/>
            </a:path>
          </a:gradFill>
          <a:ln>
            <a:solidFill>
              <a:schemeClr val="tx1"/>
            </a:solidFill>
          </a:ln>
        </p:spPr>
        <p:txBody>
          <a:bodyPr/>
          <a:lstStyle/>
          <a:p>
            <a:pPr marL="571500" indent="-571500" eaLnBrk="1" hangingPunct="1">
              <a:lnSpc>
                <a:spcPct val="80000"/>
              </a:lnSpc>
              <a:buNone/>
            </a:pPr>
            <a:r>
              <a:rPr lang="en-US" sz="1800" b="1" dirty="0">
                <a:solidFill>
                  <a:srgbClr val="FF0000"/>
                </a:solidFill>
                <a:latin typeface="Consolas" panose="020B0609020204030204" pitchFamily="49" charset="0"/>
                <a:cs typeface="Consolas" panose="020B0609020204030204" pitchFamily="49" charset="0"/>
              </a:rPr>
              <a:t>// Reading ADC using polling</a:t>
            </a:r>
          </a:p>
          <a:p>
            <a:pPr marL="571500" indent="-571500" eaLnBrk="1" hangingPunct="1">
              <a:lnSpc>
                <a:spcPct val="80000"/>
              </a:lnSpc>
              <a:buNone/>
            </a:pPr>
            <a:r>
              <a:rPr lang="en-US" sz="1800" b="1" dirty="0">
                <a:solidFill>
                  <a:srgbClr val="0000CC"/>
                </a:solidFill>
                <a:latin typeface="Consolas" panose="020B0609020204030204" pitchFamily="49" charset="0"/>
                <a:cs typeface="Consolas" panose="020B0609020204030204" pitchFamily="49" charset="0"/>
              </a:rPr>
              <a:t>#include </a:t>
            </a:r>
            <a:r>
              <a:rPr lang="en-US" sz="1800" b="1" dirty="0">
                <a:latin typeface="Consolas" panose="020B0609020204030204" pitchFamily="49" charset="0"/>
                <a:cs typeface="Consolas" panose="020B0609020204030204" pitchFamily="49" charset="0"/>
              </a:rPr>
              <a:t>&lt;</a:t>
            </a:r>
            <a:r>
              <a:rPr lang="en-US" sz="1800" b="1" dirty="0" err="1">
                <a:latin typeface="Consolas" panose="020B0609020204030204" pitchFamily="49" charset="0"/>
                <a:cs typeface="Consolas" panose="020B0609020204030204" pitchFamily="49" charset="0"/>
              </a:rPr>
              <a:t>avr</a:t>
            </a:r>
            <a:r>
              <a:rPr lang="en-US" sz="1800" b="1" dirty="0">
                <a:latin typeface="Consolas" panose="020B0609020204030204" pitchFamily="49" charset="0"/>
                <a:cs typeface="Consolas" panose="020B0609020204030204" pitchFamily="49" charset="0"/>
              </a:rPr>
              <a:t>/</a:t>
            </a:r>
            <a:r>
              <a:rPr lang="en-US" sz="1800" b="1" dirty="0" err="1">
                <a:latin typeface="Consolas" panose="020B0609020204030204" pitchFamily="49" charset="0"/>
                <a:cs typeface="Consolas" panose="020B0609020204030204" pitchFamily="49" charset="0"/>
              </a:rPr>
              <a:t>io.h</a:t>
            </a:r>
            <a:r>
              <a:rPr lang="en-US" sz="1800" b="1" dirty="0">
                <a:latin typeface="Consolas" panose="020B0609020204030204" pitchFamily="49" charset="0"/>
                <a:cs typeface="Consolas" panose="020B0609020204030204" pitchFamily="49" charset="0"/>
              </a:rPr>
              <a:t>&gt;	</a:t>
            </a:r>
            <a:r>
              <a:rPr lang="en-US" sz="1800" b="1" dirty="0">
                <a:solidFill>
                  <a:srgbClr val="FF0000"/>
                </a:solidFill>
                <a:latin typeface="Consolas" panose="020B0609020204030204" pitchFamily="49" charset="0"/>
                <a:cs typeface="Consolas" panose="020B0609020204030204" pitchFamily="49" charset="0"/>
              </a:rPr>
              <a:t>//standard AVR header</a:t>
            </a:r>
          </a:p>
          <a:p>
            <a:pPr marL="571500" indent="-571500" eaLnBrk="1" hangingPunct="1">
              <a:lnSpc>
                <a:spcPct val="80000"/>
              </a:lnSpc>
              <a:buNone/>
            </a:pPr>
            <a:r>
              <a:rPr lang="en-US" sz="1800" b="1" dirty="0" err="1">
                <a:solidFill>
                  <a:srgbClr val="0000CC"/>
                </a:solidFill>
                <a:latin typeface="Consolas" panose="020B0609020204030204" pitchFamily="49" charset="0"/>
                <a:cs typeface="Consolas" panose="020B0609020204030204" pitchFamily="49" charset="0"/>
              </a:rPr>
              <a:t>int</a:t>
            </a:r>
            <a:r>
              <a:rPr lang="en-US" sz="1800" b="1" dirty="0">
                <a:latin typeface="Consolas" panose="020B0609020204030204" pitchFamily="49" charset="0"/>
                <a:cs typeface="Consolas" panose="020B0609020204030204" pitchFamily="49" charset="0"/>
              </a:rPr>
              <a:t> main (</a:t>
            </a:r>
            <a:r>
              <a:rPr lang="en-US" sz="1800" b="1" dirty="0">
                <a:solidFill>
                  <a:srgbClr val="0000CC"/>
                </a:solidFill>
                <a:latin typeface="Consolas" panose="020B0609020204030204" pitchFamily="49" charset="0"/>
                <a:cs typeface="Consolas" panose="020B0609020204030204" pitchFamily="49" charset="0"/>
              </a:rPr>
              <a:t>void</a:t>
            </a:r>
            <a:r>
              <a:rPr lang="en-US" sz="1800" b="1" dirty="0">
                <a:latin typeface="Consolas" panose="020B0609020204030204" pitchFamily="49" charset="0"/>
                <a:cs typeface="Consolas" panose="020B0609020204030204" pitchFamily="49" charset="0"/>
              </a:rPr>
              <a:t>){</a:t>
            </a:r>
          </a:p>
          <a:p>
            <a:pPr marL="571500" indent="-571500" eaLnBrk="1" hangingPunct="1">
              <a:lnSpc>
                <a:spcPct val="80000"/>
              </a:lnSpc>
              <a:buNone/>
            </a:pPr>
            <a:r>
              <a:rPr lang="en-US" sz="1800" b="1" dirty="0">
                <a:latin typeface="Consolas" panose="020B0609020204030204" pitchFamily="49" charset="0"/>
                <a:cs typeface="Consolas" panose="020B0609020204030204" pitchFamily="49" charset="0"/>
              </a:rPr>
              <a:t>	</a:t>
            </a:r>
            <a:r>
              <a:rPr lang="en-US" sz="1800" b="1" dirty="0">
                <a:solidFill>
                  <a:srgbClr val="0000CC"/>
                </a:solidFill>
                <a:latin typeface="Consolas" panose="020B0609020204030204" pitchFamily="49" charset="0"/>
                <a:cs typeface="Consolas" panose="020B0609020204030204" pitchFamily="49" charset="0"/>
              </a:rPr>
              <a:t>unsigned</a:t>
            </a:r>
            <a:r>
              <a:rPr lang="en-US" sz="1800" b="1" dirty="0">
                <a:latin typeface="Consolas" panose="020B0609020204030204" pitchFamily="49" charset="0"/>
                <a:cs typeface="Consolas" panose="020B0609020204030204" pitchFamily="49" charset="0"/>
              </a:rPr>
              <a:t> </a:t>
            </a:r>
            <a:r>
              <a:rPr lang="en-US" sz="1800" b="1" dirty="0" err="1">
                <a:solidFill>
                  <a:srgbClr val="0000CC"/>
                </a:solidFill>
                <a:latin typeface="Consolas" panose="020B0609020204030204" pitchFamily="49" charset="0"/>
                <a:cs typeface="Consolas" panose="020B0609020204030204" pitchFamily="49" charset="0"/>
              </a:rPr>
              <a:t>int</a:t>
            </a:r>
            <a:r>
              <a:rPr lang="en-US" sz="1800" b="1" dirty="0">
                <a:latin typeface="Consolas" panose="020B0609020204030204" pitchFamily="49" charset="0"/>
                <a:cs typeface="Consolas" panose="020B0609020204030204" pitchFamily="49" charset="0"/>
              </a:rPr>
              <a:t> data;</a:t>
            </a:r>
          </a:p>
          <a:p>
            <a:pPr marL="571500" indent="-571500" eaLnBrk="1" hangingPunct="1">
              <a:lnSpc>
                <a:spcPct val="80000"/>
              </a:lnSpc>
              <a:buNone/>
            </a:pPr>
            <a:r>
              <a:rPr lang="en-US" sz="1800" b="1" dirty="0">
                <a:latin typeface="Consolas" panose="020B0609020204030204" pitchFamily="49" charset="0"/>
                <a:cs typeface="Consolas" panose="020B0609020204030204" pitchFamily="49" charset="0"/>
              </a:rPr>
              <a:t>	DDRB = 0xFF;	</a:t>
            </a:r>
            <a:r>
              <a:rPr lang="en-US" sz="1800" b="1" dirty="0">
                <a:solidFill>
                  <a:srgbClr val="FF0000"/>
                </a:solidFill>
                <a:latin typeface="Consolas" panose="020B0609020204030204" pitchFamily="49" charset="0"/>
                <a:cs typeface="Consolas" panose="020B0609020204030204" pitchFamily="49" charset="0"/>
              </a:rPr>
              <a:t>// make Port B an output</a:t>
            </a:r>
          </a:p>
          <a:p>
            <a:pPr marL="571500" indent="-571500" eaLnBrk="1" hangingPunct="1">
              <a:lnSpc>
                <a:spcPct val="80000"/>
              </a:lnSpc>
              <a:buNone/>
            </a:pPr>
            <a:r>
              <a:rPr lang="en-US" sz="1800" b="1" dirty="0">
                <a:latin typeface="Consolas" panose="020B0609020204030204" pitchFamily="49" charset="0"/>
                <a:cs typeface="Consolas" panose="020B0609020204030204" pitchFamily="49" charset="0"/>
              </a:rPr>
              <a:t>	DDRC = 0xFF;	</a:t>
            </a:r>
            <a:r>
              <a:rPr lang="en-US" sz="1800" b="1" dirty="0">
                <a:solidFill>
                  <a:srgbClr val="FF0000"/>
                </a:solidFill>
                <a:latin typeface="Consolas" panose="020B0609020204030204" pitchFamily="49" charset="0"/>
                <a:cs typeface="Consolas" panose="020B0609020204030204" pitchFamily="49" charset="0"/>
              </a:rPr>
              <a:t>// make Port C an output</a:t>
            </a:r>
          </a:p>
          <a:p>
            <a:pPr marL="571500" indent="-571500" eaLnBrk="1" hangingPunct="1">
              <a:lnSpc>
                <a:spcPct val="80000"/>
              </a:lnSpc>
              <a:buNone/>
            </a:pPr>
            <a:r>
              <a:rPr lang="en-US" sz="1800" b="1" dirty="0">
                <a:latin typeface="Consolas" panose="020B0609020204030204" pitchFamily="49" charset="0"/>
                <a:cs typeface="Consolas" panose="020B0609020204030204" pitchFamily="49" charset="0"/>
              </a:rPr>
              <a:t>	DDRD = 0xFF;	</a:t>
            </a:r>
            <a:r>
              <a:rPr lang="en-US" sz="1800" b="1" dirty="0">
                <a:solidFill>
                  <a:srgbClr val="FF0000"/>
                </a:solidFill>
                <a:latin typeface="Consolas" panose="020B0609020204030204" pitchFamily="49" charset="0"/>
                <a:cs typeface="Consolas" panose="020B0609020204030204" pitchFamily="49" charset="0"/>
              </a:rPr>
              <a:t>// make Port D an output</a:t>
            </a:r>
          </a:p>
          <a:p>
            <a:pPr marL="571500" indent="-571500" eaLnBrk="1" hangingPunct="1">
              <a:lnSpc>
                <a:spcPct val="80000"/>
              </a:lnSpc>
              <a:buNone/>
            </a:pPr>
            <a:r>
              <a:rPr lang="en-US" sz="1800" b="1" dirty="0">
                <a:latin typeface="Consolas" panose="020B0609020204030204" pitchFamily="49" charset="0"/>
                <a:cs typeface="Consolas" panose="020B0609020204030204" pitchFamily="49" charset="0"/>
              </a:rPr>
              <a:t>	DDRA = 0;		</a:t>
            </a:r>
            <a:r>
              <a:rPr lang="en-US" sz="1800" b="1" dirty="0">
                <a:solidFill>
                  <a:srgbClr val="FF0000"/>
                </a:solidFill>
                <a:latin typeface="Consolas" panose="020B0609020204030204" pitchFamily="49" charset="0"/>
                <a:cs typeface="Consolas" panose="020B0609020204030204" pitchFamily="49" charset="0"/>
              </a:rPr>
              <a:t>// make Port A an input for ADC input</a:t>
            </a:r>
          </a:p>
          <a:p>
            <a:pPr marL="571500" indent="-571500" eaLnBrk="1" hangingPunct="1">
              <a:lnSpc>
                <a:spcPct val="80000"/>
              </a:lnSpc>
              <a:buNone/>
            </a:pPr>
            <a:r>
              <a:rPr lang="en-US" sz="1800" b="1" dirty="0">
                <a:latin typeface="Consolas" panose="020B0609020204030204" pitchFamily="49" charset="0"/>
                <a:cs typeface="Consolas" panose="020B0609020204030204" pitchFamily="49" charset="0"/>
              </a:rPr>
              <a:t>	ADCSRA = 0x87;	</a:t>
            </a:r>
            <a:r>
              <a:rPr lang="en-US" sz="1800" b="1" dirty="0">
                <a:solidFill>
                  <a:srgbClr val="FF0000"/>
                </a:solidFill>
                <a:latin typeface="Consolas" panose="020B0609020204030204" pitchFamily="49" charset="0"/>
                <a:cs typeface="Consolas" panose="020B0609020204030204" pitchFamily="49" charset="0"/>
              </a:rPr>
              <a:t>// make ADC enable and select CLK/128</a:t>
            </a:r>
          </a:p>
          <a:p>
            <a:pPr marL="571500" indent="-571500" eaLnBrk="1" hangingPunct="1">
              <a:lnSpc>
                <a:spcPct val="80000"/>
              </a:lnSpc>
              <a:buNone/>
            </a:pPr>
            <a:r>
              <a:rPr lang="en-US" sz="1800" b="1" dirty="0">
                <a:latin typeface="Consolas" panose="020B0609020204030204" pitchFamily="49" charset="0"/>
                <a:cs typeface="Consolas" panose="020B0609020204030204" pitchFamily="49" charset="0"/>
              </a:rPr>
              <a:t>				</a:t>
            </a:r>
            <a:r>
              <a:rPr lang="en-US" sz="1800" b="1" dirty="0">
                <a:solidFill>
                  <a:srgbClr val="FF0000"/>
                </a:solidFill>
                <a:latin typeface="Consolas" panose="020B0609020204030204" pitchFamily="49" charset="0"/>
                <a:cs typeface="Consolas" panose="020B0609020204030204" pitchFamily="49" charset="0"/>
              </a:rPr>
              <a:t>// 2.56V </a:t>
            </a:r>
            <a:r>
              <a:rPr lang="en-US" sz="1800" b="1" dirty="0" err="1">
                <a:solidFill>
                  <a:srgbClr val="FF0000"/>
                </a:solidFill>
                <a:latin typeface="Consolas" panose="020B0609020204030204" pitchFamily="49" charset="0"/>
                <a:cs typeface="Consolas" panose="020B0609020204030204" pitchFamily="49" charset="0"/>
              </a:rPr>
              <a:t>Vref</a:t>
            </a:r>
            <a:r>
              <a:rPr lang="en-US" sz="1800" b="1" dirty="0">
                <a:solidFill>
                  <a:srgbClr val="FF0000"/>
                </a:solidFill>
                <a:latin typeface="Consolas" panose="020B0609020204030204" pitchFamily="49" charset="0"/>
                <a:cs typeface="Consolas" panose="020B0609020204030204" pitchFamily="49" charset="0"/>
              </a:rPr>
              <a:t> internal, right justified,</a:t>
            </a:r>
          </a:p>
          <a:p>
            <a:pPr marL="571500" indent="-571500" eaLnBrk="1" hangingPunct="1">
              <a:lnSpc>
                <a:spcPct val="80000"/>
              </a:lnSpc>
              <a:buNone/>
            </a:pPr>
            <a:r>
              <a:rPr lang="en-US" sz="1800" b="1" dirty="0">
                <a:latin typeface="Consolas" panose="020B0609020204030204" pitchFamily="49" charset="0"/>
                <a:cs typeface="Consolas" panose="020B0609020204030204" pitchFamily="49" charset="0"/>
              </a:rPr>
              <a:t>	ADMUX = 0xC0;	</a:t>
            </a:r>
            <a:r>
              <a:rPr lang="en-US" sz="1800" b="1" dirty="0">
                <a:solidFill>
                  <a:srgbClr val="FF0000"/>
                </a:solidFill>
                <a:latin typeface="Consolas" panose="020B0609020204030204" pitchFamily="49" charset="0"/>
                <a:cs typeface="Consolas" panose="020B0609020204030204" pitchFamily="49" charset="0"/>
              </a:rPr>
              <a:t>// select ADC Channel 0</a:t>
            </a:r>
            <a:endParaRPr lang="en-US" sz="1800" b="1" dirty="0">
              <a:latin typeface="Consolas" panose="020B0609020204030204" pitchFamily="49" charset="0"/>
              <a:cs typeface="Consolas" panose="020B0609020204030204" pitchFamily="49" charset="0"/>
            </a:endParaRPr>
          </a:p>
          <a:p>
            <a:pPr marL="571500" indent="-571500" eaLnBrk="1" hangingPunct="1">
              <a:lnSpc>
                <a:spcPct val="80000"/>
              </a:lnSpc>
              <a:buNone/>
            </a:pPr>
            <a:r>
              <a:rPr lang="en-US" sz="1800" b="1" dirty="0">
                <a:latin typeface="Consolas" panose="020B0609020204030204" pitchFamily="49" charset="0"/>
                <a:cs typeface="Consolas" panose="020B0609020204030204" pitchFamily="49" charset="0"/>
              </a:rPr>
              <a:t>	</a:t>
            </a:r>
            <a:r>
              <a:rPr lang="en-US" sz="1800" b="1" dirty="0">
                <a:solidFill>
                  <a:srgbClr val="0000CC"/>
                </a:solidFill>
                <a:latin typeface="Consolas" panose="020B0609020204030204" pitchFamily="49" charset="0"/>
                <a:cs typeface="Consolas" panose="020B0609020204030204" pitchFamily="49" charset="0"/>
              </a:rPr>
              <a:t>while</a:t>
            </a:r>
            <a:r>
              <a:rPr lang="en-US" sz="1800" b="1" dirty="0">
                <a:latin typeface="Consolas" panose="020B0609020204030204" pitchFamily="49" charset="0"/>
                <a:cs typeface="Consolas" panose="020B0609020204030204" pitchFamily="49" charset="0"/>
              </a:rPr>
              <a:t> (1){</a:t>
            </a:r>
          </a:p>
          <a:p>
            <a:pPr marL="571500" indent="-571500" eaLnBrk="1" hangingPunct="1">
              <a:lnSpc>
                <a:spcPct val="80000"/>
              </a:lnSpc>
              <a:buNone/>
            </a:pPr>
            <a:r>
              <a:rPr lang="en-US" sz="1800" b="1" dirty="0">
                <a:latin typeface="Consolas" panose="020B0609020204030204" pitchFamily="49" charset="0"/>
                <a:cs typeface="Consolas" panose="020B0609020204030204" pitchFamily="49" charset="0"/>
              </a:rPr>
              <a:t>		ADCSRA |= (1&lt;&lt;ADSC);	</a:t>
            </a:r>
            <a:r>
              <a:rPr lang="en-US" sz="1800" b="1" dirty="0">
                <a:solidFill>
                  <a:srgbClr val="FF0000"/>
                </a:solidFill>
                <a:latin typeface="Consolas" panose="020B0609020204030204" pitchFamily="49" charset="0"/>
                <a:cs typeface="Consolas" panose="020B0609020204030204" pitchFamily="49" charset="0"/>
              </a:rPr>
              <a:t>// start conversion</a:t>
            </a:r>
          </a:p>
          <a:p>
            <a:pPr marL="571500" indent="-571500" eaLnBrk="1" hangingPunct="1">
              <a:lnSpc>
                <a:spcPct val="80000"/>
              </a:lnSpc>
              <a:buNone/>
            </a:pPr>
            <a:r>
              <a:rPr lang="en-US" sz="1800" b="1" dirty="0">
                <a:latin typeface="Consolas" panose="020B0609020204030204" pitchFamily="49" charset="0"/>
                <a:cs typeface="Consolas" panose="020B0609020204030204" pitchFamily="49" charset="0"/>
              </a:rPr>
              <a:t>		</a:t>
            </a:r>
            <a:r>
              <a:rPr lang="en-US" sz="1800" b="1" dirty="0">
                <a:solidFill>
                  <a:srgbClr val="0000CC"/>
                </a:solidFill>
                <a:latin typeface="Consolas" panose="020B0609020204030204" pitchFamily="49" charset="0"/>
                <a:cs typeface="Consolas" panose="020B0609020204030204" pitchFamily="49" charset="0"/>
              </a:rPr>
              <a:t>while</a:t>
            </a:r>
            <a:r>
              <a:rPr lang="en-US" sz="1800" b="1" dirty="0">
                <a:latin typeface="Consolas" panose="020B0609020204030204" pitchFamily="49" charset="0"/>
                <a:cs typeface="Consolas" panose="020B0609020204030204" pitchFamily="49" charset="0"/>
              </a:rPr>
              <a:t> ( (ADCSRA &amp; (1&lt;&lt;ADIF) )== 0 );	</a:t>
            </a:r>
            <a:r>
              <a:rPr lang="en-US" sz="1800" b="1" dirty="0">
                <a:solidFill>
                  <a:srgbClr val="FF0000"/>
                </a:solidFill>
                <a:latin typeface="Consolas" panose="020B0609020204030204" pitchFamily="49" charset="0"/>
                <a:cs typeface="Consolas" panose="020B0609020204030204" pitchFamily="49" charset="0"/>
              </a:rPr>
              <a:t>// wait to finish</a:t>
            </a:r>
          </a:p>
          <a:p>
            <a:pPr marL="571500" indent="-571500" eaLnBrk="1" hangingPunct="1">
              <a:lnSpc>
                <a:spcPct val="80000"/>
              </a:lnSpc>
              <a:buNone/>
            </a:pPr>
            <a:r>
              <a:rPr lang="en-US" sz="1800" b="1" dirty="0">
                <a:latin typeface="Consolas" panose="020B0609020204030204" pitchFamily="49" charset="0"/>
                <a:cs typeface="Consolas" panose="020B0609020204030204" pitchFamily="49" charset="0"/>
              </a:rPr>
              <a:t>		data  = ADC;		</a:t>
            </a:r>
            <a:r>
              <a:rPr lang="en-US" sz="1800" b="1" dirty="0">
                <a:solidFill>
                  <a:srgbClr val="FF0000"/>
                </a:solidFill>
                <a:latin typeface="Consolas" panose="020B0609020204030204" pitchFamily="49" charset="0"/>
                <a:cs typeface="Consolas" panose="020B0609020204030204" pitchFamily="49" charset="0"/>
              </a:rPr>
              <a:t>// read 10-bit value</a:t>
            </a:r>
            <a:endParaRPr lang="en-US" sz="1800" b="1" dirty="0">
              <a:latin typeface="Consolas" panose="020B0609020204030204" pitchFamily="49" charset="0"/>
              <a:cs typeface="Consolas" panose="020B0609020204030204" pitchFamily="49" charset="0"/>
            </a:endParaRPr>
          </a:p>
          <a:p>
            <a:pPr marL="571500" indent="-571500" eaLnBrk="1" hangingPunct="1">
              <a:lnSpc>
                <a:spcPct val="80000"/>
              </a:lnSpc>
              <a:buNone/>
            </a:pPr>
            <a:r>
              <a:rPr lang="en-US" sz="1800" b="1" dirty="0">
                <a:latin typeface="Consolas" panose="020B0609020204030204" pitchFamily="49" charset="0"/>
                <a:cs typeface="Consolas" panose="020B0609020204030204" pitchFamily="49" charset="0"/>
              </a:rPr>
              <a:t>		PORTD = data;		</a:t>
            </a:r>
            <a:r>
              <a:rPr lang="en-US" sz="1800" b="1" dirty="0">
                <a:solidFill>
                  <a:srgbClr val="FF0000"/>
                </a:solidFill>
                <a:latin typeface="Consolas" panose="020B0609020204030204" pitchFamily="49" charset="0"/>
                <a:cs typeface="Consolas" panose="020B0609020204030204" pitchFamily="49" charset="0"/>
              </a:rPr>
              <a:t>// give the low  byte to PORTD</a:t>
            </a:r>
          </a:p>
          <a:p>
            <a:pPr marL="571500" indent="-571500" eaLnBrk="1" hangingPunct="1">
              <a:lnSpc>
                <a:spcPct val="80000"/>
              </a:lnSpc>
              <a:buNone/>
            </a:pPr>
            <a:r>
              <a:rPr lang="en-US" sz="1800" b="1" dirty="0">
                <a:latin typeface="Consolas" panose="020B0609020204030204" pitchFamily="49" charset="0"/>
                <a:cs typeface="Consolas" panose="020B0609020204030204" pitchFamily="49" charset="0"/>
              </a:rPr>
              <a:t>		PORTC = data &gt;&gt; 8;	</a:t>
            </a:r>
            <a:r>
              <a:rPr lang="en-US" sz="1800" b="1" dirty="0">
                <a:solidFill>
                  <a:srgbClr val="FF0000"/>
                </a:solidFill>
                <a:latin typeface="Consolas" panose="020B0609020204030204" pitchFamily="49" charset="0"/>
                <a:cs typeface="Consolas" panose="020B0609020204030204" pitchFamily="49" charset="0"/>
              </a:rPr>
              <a:t>// give the high byte to PORTC</a:t>
            </a:r>
          </a:p>
          <a:p>
            <a:pPr marL="571500" indent="-571500" eaLnBrk="1" hangingPunct="1">
              <a:lnSpc>
                <a:spcPct val="80000"/>
              </a:lnSpc>
              <a:buNone/>
            </a:pPr>
            <a:r>
              <a:rPr lang="en-US" sz="1800" b="1" dirty="0">
                <a:latin typeface="Consolas" panose="020B0609020204030204" pitchFamily="49" charset="0"/>
                <a:cs typeface="Consolas" panose="020B0609020204030204" pitchFamily="49" charset="0"/>
              </a:rPr>
              <a:t>		PORTB = data &gt;&gt; 2;	</a:t>
            </a:r>
            <a:r>
              <a:rPr lang="en-US" sz="1800" b="1" dirty="0">
                <a:solidFill>
                  <a:srgbClr val="FF0000"/>
                </a:solidFill>
                <a:latin typeface="Consolas" panose="020B0609020204030204" pitchFamily="49" charset="0"/>
                <a:cs typeface="Consolas" panose="020B0609020204030204" pitchFamily="49" charset="0"/>
              </a:rPr>
              <a:t>// if u need only 8-bit value	</a:t>
            </a:r>
          </a:p>
          <a:p>
            <a:pPr marL="571500" indent="-571500" eaLnBrk="1" hangingPunct="1">
              <a:lnSpc>
                <a:spcPct val="80000"/>
              </a:lnSpc>
              <a:buNone/>
            </a:pPr>
            <a:r>
              <a:rPr lang="en-US" sz="1800" b="1" dirty="0">
                <a:latin typeface="Consolas" panose="020B0609020204030204" pitchFamily="49" charset="0"/>
                <a:cs typeface="Consolas" panose="020B0609020204030204" pitchFamily="49" charset="0"/>
              </a:rPr>
              <a:t>	}  </a:t>
            </a:r>
          </a:p>
          <a:p>
            <a:pPr marL="571500" indent="-571500" eaLnBrk="1" hangingPunct="1">
              <a:lnSpc>
                <a:spcPct val="80000"/>
              </a:lnSpc>
              <a:buNone/>
            </a:pPr>
            <a:r>
              <a:rPr lang="en-US" sz="1800" b="1" dirty="0">
                <a:solidFill>
                  <a:srgbClr val="0000CC"/>
                </a:solidFill>
                <a:latin typeface="Consolas" panose="020B0609020204030204" pitchFamily="49" charset="0"/>
                <a:cs typeface="Consolas" panose="020B0609020204030204" pitchFamily="49" charset="0"/>
              </a:rPr>
              <a:t>	return</a:t>
            </a:r>
            <a:r>
              <a:rPr lang="en-US" sz="1800" b="1" dirty="0">
                <a:latin typeface="Consolas" panose="020B0609020204030204" pitchFamily="49" charset="0"/>
                <a:cs typeface="Consolas" panose="020B0609020204030204" pitchFamily="49" charset="0"/>
              </a:rPr>
              <a:t> 0;	}</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en-US" sz="2400" b="1">
                <a:latin typeface="Courier New" pitchFamily="49" charset="0"/>
              </a:rPr>
              <a:t>Reading ADC using Interrupts</a:t>
            </a:r>
            <a:endParaRPr lang="en-US" sz="3200" b="1">
              <a:latin typeface="Courier New" pitchFamily="49" charset="0"/>
            </a:endParaRPr>
          </a:p>
        </p:txBody>
      </p:sp>
      <p:sp>
        <p:nvSpPr>
          <p:cNvPr id="27651" name="Rectangle 3"/>
          <p:cNvSpPr>
            <a:spLocks noGrp="1" noChangeArrowheads="1"/>
          </p:cNvSpPr>
          <p:nvPr>
            <p:ph type="body" idx="1"/>
          </p:nvPr>
        </p:nvSpPr>
        <p:spPr>
          <a:xfrm>
            <a:off x="304800" y="838200"/>
            <a:ext cx="8458200" cy="5562600"/>
          </a:xfrm>
          <a:gradFill rotWithShape="1">
            <a:gsLst>
              <a:gs pos="0">
                <a:schemeClr val="bg1"/>
              </a:gs>
              <a:gs pos="100000">
                <a:srgbClr val="FFFF99"/>
              </a:gs>
            </a:gsLst>
            <a:path path="shape">
              <a:fillToRect l="50000" t="50000" r="50000" b="50000"/>
            </a:path>
          </a:gradFill>
          <a:ln>
            <a:solidFill>
              <a:schemeClr val="tx1"/>
            </a:solidFill>
          </a:ln>
        </p:spPr>
        <p:txBody>
          <a:bodyPr/>
          <a:lstStyle/>
          <a:p>
            <a:pPr marL="571500" indent="-571500" eaLnBrk="1" hangingPunct="1">
              <a:lnSpc>
                <a:spcPct val="80000"/>
              </a:lnSpc>
              <a:buFont typeface="Wingdings" pitchFamily="2" charset="2"/>
              <a:buNone/>
            </a:pPr>
            <a:r>
              <a:rPr lang="en-US" sz="1800" b="1" dirty="0">
                <a:solidFill>
                  <a:srgbClr val="0000CC"/>
                </a:solidFill>
                <a:latin typeface="Consolas" panose="020B0609020204030204" pitchFamily="49" charset="0"/>
                <a:cs typeface="Consolas" panose="020B0609020204030204" pitchFamily="49" charset="0"/>
              </a:rPr>
              <a:t>#include</a:t>
            </a:r>
            <a:r>
              <a:rPr lang="en-US" sz="1800" b="1" dirty="0">
                <a:latin typeface="Consolas" panose="020B0609020204030204" pitchFamily="49" charset="0"/>
                <a:cs typeface="Consolas" panose="020B0609020204030204" pitchFamily="49" charset="0"/>
              </a:rPr>
              <a:t> &lt;</a:t>
            </a:r>
            <a:r>
              <a:rPr lang="en-US" sz="1800" b="1" dirty="0" err="1">
                <a:latin typeface="Consolas" panose="020B0609020204030204" pitchFamily="49" charset="0"/>
                <a:cs typeface="Consolas" panose="020B0609020204030204" pitchFamily="49" charset="0"/>
              </a:rPr>
              <a:t>avr</a:t>
            </a:r>
            <a:r>
              <a:rPr lang="en-US" sz="1800" b="1" dirty="0">
                <a:latin typeface="Consolas" panose="020B0609020204030204" pitchFamily="49" charset="0"/>
                <a:cs typeface="Consolas" panose="020B0609020204030204" pitchFamily="49" charset="0"/>
              </a:rPr>
              <a:t>/</a:t>
            </a:r>
            <a:r>
              <a:rPr lang="en-US" sz="1800" b="1" dirty="0" err="1">
                <a:latin typeface="Consolas" panose="020B0609020204030204" pitchFamily="49" charset="0"/>
                <a:cs typeface="Consolas" panose="020B0609020204030204" pitchFamily="49" charset="0"/>
              </a:rPr>
              <a:t>io.h</a:t>
            </a:r>
            <a:r>
              <a:rPr lang="en-US" sz="1800" b="1" dirty="0">
                <a:latin typeface="Consolas" panose="020B0609020204030204" pitchFamily="49" charset="0"/>
                <a:cs typeface="Consolas" panose="020B0609020204030204" pitchFamily="49" charset="0"/>
              </a:rPr>
              <a:t>&gt;	</a:t>
            </a:r>
            <a:r>
              <a:rPr lang="en-US" sz="1800" b="1" dirty="0">
                <a:solidFill>
                  <a:srgbClr val="FF0000"/>
                </a:solidFill>
                <a:latin typeface="Consolas" panose="020B0609020204030204" pitchFamily="49" charset="0"/>
                <a:cs typeface="Consolas" panose="020B0609020204030204" pitchFamily="49" charset="0"/>
              </a:rPr>
              <a:t>//standard AVR header	</a:t>
            </a:r>
          </a:p>
          <a:p>
            <a:pPr marL="571500" indent="-571500" eaLnBrk="1" hangingPunct="1">
              <a:lnSpc>
                <a:spcPct val="80000"/>
              </a:lnSpc>
              <a:buFont typeface="Wingdings" pitchFamily="2" charset="2"/>
              <a:buNone/>
            </a:pPr>
            <a:r>
              <a:rPr lang="en-US" sz="1800" b="1" dirty="0">
                <a:solidFill>
                  <a:srgbClr val="0000CC"/>
                </a:solidFill>
                <a:latin typeface="Consolas" panose="020B0609020204030204" pitchFamily="49" charset="0"/>
                <a:cs typeface="Consolas" panose="020B0609020204030204" pitchFamily="49" charset="0"/>
              </a:rPr>
              <a:t>#include </a:t>
            </a:r>
            <a:r>
              <a:rPr lang="en-US" sz="1800" b="1" dirty="0">
                <a:latin typeface="Consolas" panose="020B0609020204030204" pitchFamily="49" charset="0"/>
                <a:cs typeface="Consolas" panose="020B0609020204030204" pitchFamily="49" charset="0"/>
              </a:rPr>
              <a:t>&lt;</a:t>
            </a:r>
            <a:r>
              <a:rPr lang="en-US" sz="1800" b="1" dirty="0" err="1">
                <a:latin typeface="Consolas" panose="020B0609020204030204" pitchFamily="49" charset="0"/>
                <a:cs typeface="Consolas" panose="020B0609020204030204" pitchFamily="49" charset="0"/>
              </a:rPr>
              <a:t>avr</a:t>
            </a:r>
            <a:r>
              <a:rPr lang="en-US" sz="1800" b="1" dirty="0">
                <a:latin typeface="Consolas" panose="020B0609020204030204" pitchFamily="49" charset="0"/>
                <a:cs typeface="Consolas" panose="020B0609020204030204" pitchFamily="49" charset="0"/>
              </a:rPr>
              <a:t>/</a:t>
            </a:r>
            <a:r>
              <a:rPr lang="en-US" sz="1800" b="1" dirty="0" err="1">
                <a:latin typeface="Consolas" panose="020B0609020204030204" pitchFamily="49" charset="0"/>
                <a:cs typeface="Consolas" panose="020B0609020204030204" pitchFamily="49" charset="0"/>
              </a:rPr>
              <a:t>interrupt.h</a:t>
            </a:r>
            <a:r>
              <a:rPr lang="en-US" sz="1800" b="1" dirty="0">
                <a:latin typeface="Consolas" panose="020B0609020204030204" pitchFamily="49" charset="0"/>
                <a:cs typeface="Consolas" panose="020B0609020204030204" pitchFamily="49" charset="0"/>
              </a:rPr>
              <a:t>&gt;</a:t>
            </a:r>
          </a:p>
          <a:p>
            <a:pPr marL="571500" indent="-571500" eaLnBrk="1" hangingPunct="1">
              <a:lnSpc>
                <a:spcPct val="80000"/>
              </a:lnSpc>
              <a:buFont typeface="Wingdings" pitchFamily="2" charset="2"/>
              <a:buNone/>
            </a:pPr>
            <a:r>
              <a:rPr lang="en-US" sz="1800" b="1" dirty="0">
                <a:latin typeface="Consolas" panose="020B0609020204030204" pitchFamily="49" charset="0"/>
                <a:cs typeface="Consolas" panose="020B0609020204030204" pitchFamily="49" charset="0"/>
              </a:rPr>
              <a:t>ISR(</a:t>
            </a:r>
            <a:r>
              <a:rPr lang="en-US" sz="1800" b="1" dirty="0" err="1">
                <a:solidFill>
                  <a:srgbClr val="008000"/>
                </a:solidFill>
                <a:latin typeface="Consolas" panose="020B0609020204030204" pitchFamily="49" charset="0"/>
                <a:cs typeface="Consolas" panose="020B0609020204030204" pitchFamily="49" charset="0"/>
              </a:rPr>
              <a:t>ADC_vect</a:t>
            </a:r>
            <a:r>
              <a:rPr lang="en-US" sz="1800" b="1" dirty="0">
                <a:latin typeface="Consolas" panose="020B0609020204030204" pitchFamily="49" charset="0"/>
                <a:cs typeface="Consolas" panose="020B0609020204030204" pitchFamily="49" charset="0"/>
              </a:rPr>
              <a:t>){</a:t>
            </a:r>
          </a:p>
          <a:p>
            <a:pPr marL="571500" indent="-571500" eaLnBrk="1" hangingPunct="1">
              <a:lnSpc>
                <a:spcPct val="80000"/>
              </a:lnSpc>
              <a:buFont typeface="Wingdings" pitchFamily="2" charset="2"/>
              <a:buNone/>
            </a:pPr>
            <a:r>
              <a:rPr lang="en-US" sz="1800" b="1" dirty="0">
                <a:latin typeface="Consolas" panose="020B0609020204030204" pitchFamily="49" charset="0"/>
                <a:cs typeface="Consolas" panose="020B0609020204030204" pitchFamily="49" charset="0"/>
              </a:rPr>
              <a:t>	PORTD  = ADCL; 	</a:t>
            </a:r>
            <a:r>
              <a:rPr lang="en-US" sz="1800" b="1" dirty="0">
                <a:solidFill>
                  <a:srgbClr val="FF0000"/>
                </a:solidFill>
                <a:latin typeface="Consolas" panose="020B0609020204030204" pitchFamily="49" charset="0"/>
                <a:cs typeface="Consolas" panose="020B0609020204030204" pitchFamily="49" charset="0"/>
              </a:rPr>
              <a:t>// give the low  byte to PORTD</a:t>
            </a:r>
          </a:p>
          <a:p>
            <a:pPr marL="571500" indent="-571500" eaLnBrk="1" hangingPunct="1">
              <a:lnSpc>
                <a:spcPct val="80000"/>
              </a:lnSpc>
              <a:buFont typeface="Wingdings" pitchFamily="2" charset="2"/>
              <a:buNone/>
            </a:pPr>
            <a:r>
              <a:rPr lang="en-US" sz="1800" b="1" dirty="0">
                <a:latin typeface="Consolas" panose="020B0609020204030204" pitchFamily="49" charset="0"/>
                <a:cs typeface="Consolas" panose="020B0609020204030204" pitchFamily="49" charset="0"/>
              </a:rPr>
              <a:t>	PORTC  = ADCH;	</a:t>
            </a:r>
            <a:r>
              <a:rPr lang="en-US" sz="1800" b="1" dirty="0">
                <a:solidFill>
                  <a:srgbClr val="FF0000"/>
                </a:solidFill>
                <a:latin typeface="Consolas" panose="020B0609020204030204" pitchFamily="49" charset="0"/>
                <a:cs typeface="Consolas" panose="020B0609020204030204" pitchFamily="49" charset="0"/>
              </a:rPr>
              <a:t>// give the high byte to PORTB</a:t>
            </a:r>
          </a:p>
          <a:p>
            <a:pPr marL="571500" indent="-571500" eaLnBrk="1" hangingPunct="1">
              <a:lnSpc>
                <a:spcPct val="80000"/>
              </a:lnSpc>
              <a:buFont typeface="Wingdings" pitchFamily="2" charset="2"/>
              <a:buNone/>
            </a:pPr>
            <a:r>
              <a:rPr lang="en-US" sz="1800" b="1" dirty="0">
                <a:latin typeface="Consolas" panose="020B0609020204030204" pitchFamily="49" charset="0"/>
                <a:cs typeface="Consolas" panose="020B0609020204030204" pitchFamily="49" charset="0"/>
              </a:rPr>
              <a:t>	ADCSRA |= (1&lt;&lt;ADSC) ; </a:t>
            </a:r>
            <a:r>
              <a:rPr lang="en-US" sz="1800" b="1" dirty="0">
                <a:solidFill>
                  <a:srgbClr val="FF0000"/>
                </a:solidFill>
                <a:latin typeface="Consolas" panose="020B0609020204030204" pitchFamily="49" charset="0"/>
                <a:cs typeface="Consolas" panose="020B0609020204030204" pitchFamily="49" charset="0"/>
              </a:rPr>
              <a:t>// start conversion</a:t>
            </a:r>
          </a:p>
          <a:p>
            <a:pPr marL="571500" indent="-571500" eaLnBrk="1" hangingPunct="1">
              <a:lnSpc>
                <a:spcPct val="80000"/>
              </a:lnSpc>
              <a:buFont typeface="Wingdings" pitchFamily="2" charset="2"/>
              <a:buNone/>
            </a:pPr>
            <a:r>
              <a:rPr lang="en-US" sz="1800" b="1" dirty="0">
                <a:latin typeface="Consolas" panose="020B0609020204030204" pitchFamily="49" charset="0"/>
                <a:cs typeface="Consolas" panose="020B0609020204030204" pitchFamily="49" charset="0"/>
              </a:rPr>
              <a:t>}</a:t>
            </a:r>
          </a:p>
          <a:p>
            <a:pPr marL="571500" indent="-571500" eaLnBrk="1" hangingPunct="1">
              <a:lnSpc>
                <a:spcPct val="80000"/>
              </a:lnSpc>
              <a:buFont typeface="Wingdings" pitchFamily="2" charset="2"/>
              <a:buNone/>
            </a:pPr>
            <a:r>
              <a:rPr lang="en-US" sz="1800" b="1" dirty="0" err="1">
                <a:solidFill>
                  <a:srgbClr val="0000CC"/>
                </a:solidFill>
                <a:latin typeface="Consolas" panose="020B0609020204030204" pitchFamily="49" charset="0"/>
                <a:cs typeface="Consolas" panose="020B0609020204030204" pitchFamily="49" charset="0"/>
              </a:rPr>
              <a:t>int</a:t>
            </a:r>
            <a:r>
              <a:rPr lang="en-US" sz="1800" b="1" dirty="0">
                <a:latin typeface="Consolas" panose="020B0609020204030204" pitchFamily="49" charset="0"/>
                <a:cs typeface="Consolas" panose="020B0609020204030204" pitchFamily="49" charset="0"/>
              </a:rPr>
              <a:t> main (</a:t>
            </a:r>
            <a:r>
              <a:rPr lang="en-US" sz="1800" b="1" dirty="0">
                <a:solidFill>
                  <a:srgbClr val="0000CC"/>
                </a:solidFill>
                <a:latin typeface="Consolas" panose="020B0609020204030204" pitchFamily="49" charset="0"/>
                <a:cs typeface="Consolas" panose="020B0609020204030204" pitchFamily="49" charset="0"/>
              </a:rPr>
              <a:t>void</a:t>
            </a:r>
            <a:r>
              <a:rPr lang="en-US" sz="1800" b="1" dirty="0">
                <a:latin typeface="Consolas" panose="020B0609020204030204" pitchFamily="49" charset="0"/>
                <a:cs typeface="Consolas" panose="020B0609020204030204" pitchFamily="49" charset="0"/>
              </a:rPr>
              <a:t>){</a:t>
            </a:r>
          </a:p>
          <a:p>
            <a:pPr marL="571500" indent="-571500" eaLnBrk="1" hangingPunct="1">
              <a:lnSpc>
                <a:spcPct val="80000"/>
              </a:lnSpc>
              <a:buFont typeface="Wingdings" pitchFamily="2" charset="2"/>
              <a:buNone/>
            </a:pPr>
            <a:r>
              <a:rPr lang="en-US" sz="1800" b="1" dirty="0">
                <a:latin typeface="Consolas" panose="020B0609020204030204" pitchFamily="49" charset="0"/>
                <a:cs typeface="Consolas" panose="020B0609020204030204" pitchFamily="49" charset="0"/>
              </a:rPr>
              <a:t>	DDRC = 0xFF;	</a:t>
            </a:r>
            <a:r>
              <a:rPr lang="en-US" sz="1800" b="1" dirty="0">
                <a:solidFill>
                  <a:srgbClr val="FF0000"/>
                </a:solidFill>
                <a:latin typeface="Consolas" panose="020B0609020204030204" pitchFamily="49" charset="0"/>
                <a:cs typeface="Consolas" panose="020B0609020204030204" pitchFamily="49" charset="0"/>
              </a:rPr>
              <a:t>// make Port B an output	</a:t>
            </a:r>
          </a:p>
          <a:p>
            <a:pPr marL="571500" indent="-571500" eaLnBrk="1" hangingPunct="1">
              <a:lnSpc>
                <a:spcPct val="80000"/>
              </a:lnSpc>
              <a:buFont typeface="Wingdings" pitchFamily="2" charset="2"/>
              <a:buNone/>
            </a:pPr>
            <a:r>
              <a:rPr lang="en-US" sz="1800" b="1" dirty="0">
                <a:latin typeface="Consolas" panose="020B0609020204030204" pitchFamily="49" charset="0"/>
                <a:cs typeface="Consolas" panose="020B0609020204030204" pitchFamily="49" charset="0"/>
              </a:rPr>
              <a:t>	DDRD = 0xFF;	</a:t>
            </a:r>
            <a:r>
              <a:rPr lang="en-US" sz="1800" b="1" dirty="0">
                <a:solidFill>
                  <a:srgbClr val="FF0000"/>
                </a:solidFill>
                <a:latin typeface="Consolas" panose="020B0609020204030204" pitchFamily="49" charset="0"/>
                <a:cs typeface="Consolas" panose="020B0609020204030204" pitchFamily="49" charset="0"/>
              </a:rPr>
              <a:t>// make Port D an output	</a:t>
            </a:r>
          </a:p>
          <a:p>
            <a:pPr marL="571500" indent="-571500" eaLnBrk="1" hangingPunct="1">
              <a:lnSpc>
                <a:spcPct val="80000"/>
              </a:lnSpc>
              <a:buFont typeface="Wingdings" pitchFamily="2" charset="2"/>
              <a:buNone/>
            </a:pPr>
            <a:r>
              <a:rPr lang="en-US" sz="1800" b="1" dirty="0">
                <a:latin typeface="Consolas" panose="020B0609020204030204" pitchFamily="49" charset="0"/>
                <a:cs typeface="Consolas" panose="020B0609020204030204" pitchFamily="49" charset="0"/>
              </a:rPr>
              <a:t>	DDRA = 0;		</a:t>
            </a:r>
            <a:r>
              <a:rPr lang="en-US" sz="1800" b="1" dirty="0">
                <a:solidFill>
                  <a:srgbClr val="FF0000"/>
                </a:solidFill>
                <a:latin typeface="Consolas" panose="020B0609020204030204" pitchFamily="49" charset="0"/>
                <a:cs typeface="Consolas" panose="020B0609020204030204" pitchFamily="49" charset="0"/>
              </a:rPr>
              <a:t>// make Port A an input for ADC input</a:t>
            </a:r>
          </a:p>
          <a:p>
            <a:pPr marL="571500" indent="-571500" eaLnBrk="1" hangingPunct="1">
              <a:lnSpc>
                <a:spcPct val="80000"/>
              </a:lnSpc>
              <a:buFont typeface="Wingdings" pitchFamily="2" charset="2"/>
              <a:buNone/>
            </a:pPr>
            <a:r>
              <a:rPr lang="en-US" sz="1800" b="1" dirty="0">
                <a:latin typeface="Consolas" panose="020B0609020204030204" pitchFamily="49" charset="0"/>
                <a:cs typeface="Consolas" panose="020B0609020204030204" pitchFamily="49" charset="0"/>
              </a:rPr>
              <a:t>	</a:t>
            </a:r>
            <a:r>
              <a:rPr lang="en-US" sz="1800" b="1" dirty="0" err="1">
                <a:latin typeface="Consolas" panose="020B0609020204030204" pitchFamily="49" charset="0"/>
                <a:cs typeface="Consolas" panose="020B0609020204030204" pitchFamily="49" charset="0"/>
              </a:rPr>
              <a:t>sei</a:t>
            </a:r>
            <a:r>
              <a:rPr lang="en-US" sz="1800" b="1" dirty="0">
                <a:latin typeface="Consolas" panose="020B0609020204030204" pitchFamily="49" charset="0"/>
                <a:cs typeface="Consolas" panose="020B0609020204030204" pitchFamily="49" charset="0"/>
              </a:rPr>
              <a:t>();		</a:t>
            </a:r>
            <a:r>
              <a:rPr lang="en-US" sz="1800" b="1" dirty="0">
                <a:solidFill>
                  <a:srgbClr val="FF0000"/>
                </a:solidFill>
                <a:latin typeface="Consolas" panose="020B0609020204030204" pitchFamily="49" charset="0"/>
                <a:cs typeface="Consolas" panose="020B0609020204030204" pitchFamily="49" charset="0"/>
              </a:rPr>
              <a:t>// enable global interrupts</a:t>
            </a:r>
          </a:p>
          <a:p>
            <a:pPr marL="571500" indent="-571500" eaLnBrk="1" hangingPunct="1">
              <a:lnSpc>
                <a:spcPct val="80000"/>
              </a:lnSpc>
              <a:buFont typeface="Wingdings" pitchFamily="2" charset="2"/>
              <a:buNone/>
            </a:pPr>
            <a:r>
              <a:rPr lang="en-US" sz="1800" b="1" dirty="0">
                <a:solidFill>
                  <a:srgbClr val="FF0000"/>
                </a:solidFill>
                <a:latin typeface="Consolas" panose="020B0609020204030204" pitchFamily="49" charset="0"/>
                <a:cs typeface="Consolas" panose="020B0609020204030204" pitchFamily="49" charset="0"/>
              </a:rPr>
              <a:t>	// enable ADC and interrupt, and select CLK/128</a:t>
            </a:r>
          </a:p>
          <a:p>
            <a:pPr marL="571500" indent="-571500" eaLnBrk="1" hangingPunct="1">
              <a:lnSpc>
                <a:spcPct val="80000"/>
              </a:lnSpc>
              <a:buFont typeface="Wingdings" pitchFamily="2" charset="2"/>
              <a:buNone/>
            </a:pPr>
            <a:r>
              <a:rPr lang="en-US" sz="1800" b="1" dirty="0">
                <a:latin typeface="Consolas" panose="020B0609020204030204" pitchFamily="49" charset="0"/>
                <a:cs typeface="Consolas" panose="020B0609020204030204" pitchFamily="49" charset="0"/>
              </a:rPr>
              <a:t>	ADCSRA= 0x8F;</a:t>
            </a:r>
          </a:p>
          <a:p>
            <a:pPr marL="571500" indent="-571500" eaLnBrk="1" hangingPunct="1">
              <a:lnSpc>
                <a:spcPct val="80000"/>
              </a:lnSpc>
              <a:buFont typeface="Wingdings" pitchFamily="2" charset="2"/>
              <a:buNone/>
            </a:pPr>
            <a:r>
              <a:rPr lang="en-US" sz="1800" b="1" dirty="0">
                <a:latin typeface="Consolas" panose="020B0609020204030204" pitchFamily="49" charset="0"/>
                <a:cs typeface="Consolas" panose="020B0609020204030204" pitchFamily="49" charset="0"/>
              </a:rPr>
              <a:t>	</a:t>
            </a:r>
            <a:r>
              <a:rPr lang="en-US" sz="1800" b="1" dirty="0">
                <a:solidFill>
                  <a:srgbClr val="FF0000"/>
                </a:solidFill>
                <a:latin typeface="Consolas" panose="020B0609020204030204" pitchFamily="49" charset="0"/>
                <a:cs typeface="Consolas" panose="020B0609020204030204" pitchFamily="49" charset="0"/>
              </a:rPr>
              <a:t>// 2.56V </a:t>
            </a:r>
            <a:r>
              <a:rPr lang="en-US" sz="1800" b="1" dirty="0" err="1">
                <a:solidFill>
                  <a:srgbClr val="FF0000"/>
                </a:solidFill>
                <a:latin typeface="Consolas" panose="020B0609020204030204" pitchFamily="49" charset="0"/>
                <a:cs typeface="Consolas" panose="020B0609020204030204" pitchFamily="49" charset="0"/>
              </a:rPr>
              <a:t>Vref</a:t>
            </a:r>
            <a:r>
              <a:rPr lang="en-US" sz="1800" b="1" dirty="0">
                <a:solidFill>
                  <a:srgbClr val="FF0000"/>
                </a:solidFill>
                <a:latin typeface="Consolas" panose="020B0609020204030204" pitchFamily="49" charset="0"/>
                <a:cs typeface="Consolas" panose="020B0609020204030204" pitchFamily="49" charset="0"/>
              </a:rPr>
              <a:t> internal, right justified,</a:t>
            </a:r>
          </a:p>
          <a:p>
            <a:pPr marL="571500" indent="-571500" eaLnBrk="1" hangingPunct="1">
              <a:lnSpc>
                <a:spcPct val="80000"/>
              </a:lnSpc>
              <a:buFont typeface="Wingdings" pitchFamily="2" charset="2"/>
              <a:buNone/>
            </a:pPr>
            <a:r>
              <a:rPr lang="en-US" sz="1800" b="1" dirty="0">
                <a:latin typeface="Consolas" panose="020B0609020204030204" pitchFamily="49" charset="0"/>
                <a:cs typeface="Consolas" panose="020B0609020204030204" pitchFamily="49" charset="0"/>
              </a:rPr>
              <a:t>	</a:t>
            </a:r>
            <a:r>
              <a:rPr lang="en-US" sz="1800" b="1" dirty="0">
                <a:solidFill>
                  <a:srgbClr val="FF0000"/>
                </a:solidFill>
                <a:latin typeface="Consolas" panose="020B0609020204030204" pitchFamily="49" charset="0"/>
                <a:cs typeface="Consolas" panose="020B0609020204030204" pitchFamily="49" charset="0"/>
              </a:rPr>
              <a:t>// select  ADC0 </a:t>
            </a:r>
            <a:r>
              <a:rPr lang="en-US" sz="1800" b="1" dirty="0" err="1">
                <a:solidFill>
                  <a:srgbClr val="FF0000"/>
                </a:solidFill>
                <a:latin typeface="Consolas" panose="020B0609020204030204" pitchFamily="49" charset="0"/>
                <a:cs typeface="Consolas" panose="020B0609020204030204" pitchFamily="49" charset="0"/>
              </a:rPr>
              <a:t>chanel</a:t>
            </a:r>
            <a:r>
              <a:rPr lang="en-US" sz="1800" b="1" dirty="0">
                <a:solidFill>
                  <a:srgbClr val="FF0000"/>
                </a:solidFill>
                <a:latin typeface="Consolas" panose="020B0609020204030204" pitchFamily="49" charset="0"/>
                <a:cs typeface="Consolas" panose="020B0609020204030204" pitchFamily="49" charset="0"/>
              </a:rPr>
              <a:t> 0</a:t>
            </a:r>
          </a:p>
          <a:p>
            <a:pPr marL="571500" indent="-571500" eaLnBrk="1" hangingPunct="1">
              <a:lnSpc>
                <a:spcPct val="80000"/>
              </a:lnSpc>
              <a:buFont typeface="Wingdings" pitchFamily="2" charset="2"/>
              <a:buNone/>
            </a:pPr>
            <a:r>
              <a:rPr lang="en-US" sz="1800" b="1" dirty="0">
                <a:latin typeface="Consolas" panose="020B0609020204030204" pitchFamily="49" charset="0"/>
                <a:cs typeface="Consolas" panose="020B0609020204030204" pitchFamily="49" charset="0"/>
              </a:rPr>
              <a:t>	ADMUX = 0xC0;	</a:t>
            </a:r>
          </a:p>
          <a:p>
            <a:pPr marL="571500" indent="-571500" eaLnBrk="1" hangingPunct="1">
              <a:lnSpc>
                <a:spcPct val="80000"/>
              </a:lnSpc>
              <a:buFont typeface="Wingdings" pitchFamily="2" charset="2"/>
              <a:buNone/>
            </a:pPr>
            <a:r>
              <a:rPr lang="en-US" sz="1800" b="1" dirty="0">
                <a:latin typeface="Consolas" panose="020B0609020204030204" pitchFamily="49" charset="0"/>
                <a:cs typeface="Consolas" panose="020B0609020204030204" pitchFamily="49" charset="0"/>
              </a:rPr>
              <a:t>	ADCSRA |= (1&lt;&lt;ADSC) ;  </a:t>
            </a:r>
            <a:r>
              <a:rPr lang="en-US" sz="1800" b="1" dirty="0">
                <a:solidFill>
                  <a:srgbClr val="FF0000"/>
                </a:solidFill>
                <a:latin typeface="Consolas" panose="020B0609020204030204" pitchFamily="49" charset="0"/>
                <a:cs typeface="Consolas" panose="020B0609020204030204" pitchFamily="49" charset="0"/>
              </a:rPr>
              <a:t>// start conversion</a:t>
            </a:r>
          </a:p>
          <a:p>
            <a:pPr marL="571500" indent="-571500" eaLnBrk="1" hangingPunct="1">
              <a:lnSpc>
                <a:spcPct val="80000"/>
              </a:lnSpc>
              <a:buFont typeface="Wingdings" pitchFamily="2" charset="2"/>
              <a:buNone/>
            </a:pPr>
            <a:r>
              <a:rPr lang="en-US" sz="1800" b="1" dirty="0">
                <a:latin typeface="Consolas" panose="020B0609020204030204" pitchFamily="49" charset="0"/>
                <a:cs typeface="Consolas" panose="020B0609020204030204" pitchFamily="49" charset="0"/>
              </a:rPr>
              <a:t>	</a:t>
            </a:r>
            <a:r>
              <a:rPr lang="en-US" sz="1800" b="1" dirty="0">
                <a:solidFill>
                  <a:srgbClr val="0000CC"/>
                </a:solidFill>
                <a:latin typeface="Consolas" panose="020B0609020204030204" pitchFamily="49" charset="0"/>
                <a:cs typeface="Consolas" panose="020B0609020204030204" pitchFamily="49" charset="0"/>
              </a:rPr>
              <a:t>while</a:t>
            </a:r>
            <a:r>
              <a:rPr lang="en-US" sz="1800" b="1" dirty="0">
                <a:latin typeface="Consolas" panose="020B0609020204030204" pitchFamily="49" charset="0"/>
                <a:cs typeface="Consolas" panose="020B0609020204030204" pitchFamily="49" charset="0"/>
              </a:rPr>
              <a:t> (1); </a:t>
            </a:r>
            <a:r>
              <a:rPr lang="en-US" sz="1800" b="1" dirty="0">
                <a:solidFill>
                  <a:srgbClr val="0000CC"/>
                </a:solidFill>
                <a:latin typeface="Consolas" panose="020B0609020204030204" pitchFamily="49" charset="0"/>
                <a:cs typeface="Consolas" panose="020B0609020204030204" pitchFamily="49" charset="0"/>
              </a:rPr>
              <a:t>return</a:t>
            </a:r>
            <a:r>
              <a:rPr lang="en-US" sz="1800" b="1" dirty="0">
                <a:latin typeface="Consolas" panose="020B0609020204030204" pitchFamily="49" charset="0"/>
                <a:cs typeface="Consolas" panose="020B0609020204030204" pitchFamily="49" charset="0"/>
              </a:rPr>
              <a:t> 0;}  </a:t>
            </a:r>
            <a:r>
              <a:rPr lang="en-US" sz="1800" b="1" dirty="0">
                <a:solidFill>
                  <a:srgbClr val="FF0000"/>
                </a:solidFill>
                <a:latin typeface="Consolas" panose="020B0609020204030204" pitchFamily="49" charset="0"/>
                <a:cs typeface="Consolas" panose="020B0609020204030204" pitchFamily="49" charset="0"/>
              </a:rPr>
              <a:t>// wait forever</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r>
              <a:rPr lang="en-US" sz="3600" b="1">
                <a:latin typeface="Calibri" pitchFamily="34" charset="0"/>
              </a:rPr>
              <a:t>LM34 and LM35 Temprature Sensors</a:t>
            </a:r>
          </a:p>
        </p:txBody>
      </p:sp>
      <p:sp>
        <p:nvSpPr>
          <p:cNvPr id="28675" name="Content Placeholder 2"/>
          <p:cNvSpPr>
            <a:spLocks noGrp="1"/>
          </p:cNvSpPr>
          <p:nvPr>
            <p:ph idx="1"/>
          </p:nvPr>
        </p:nvSpPr>
        <p:spPr>
          <a:xfrm>
            <a:off x="457200" y="1066800"/>
            <a:ext cx="8229600" cy="1143000"/>
          </a:xfrm>
        </p:spPr>
        <p:txBody>
          <a:bodyPr/>
          <a:lstStyle/>
          <a:p>
            <a:r>
              <a:rPr lang="en-US" sz="2400" b="1">
                <a:latin typeface="Calibri" pitchFamily="34" charset="0"/>
              </a:rPr>
              <a:t>The output voltage is of LM34 is linearly proportional to the Fahrenheit temperature.  It outputs 10 mV for each degree of Fahrenheit temperature.</a:t>
            </a:r>
          </a:p>
          <a:p>
            <a:endParaRPr lang="en-US" sz="2400" b="1">
              <a:latin typeface="Calibri" pitchFamily="34" charset="0"/>
            </a:endParaRPr>
          </a:p>
        </p:txBody>
      </p:sp>
      <p:graphicFrame>
        <p:nvGraphicFramePr>
          <p:cNvPr id="4" name="Table 3"/>
          <p:cNvGraphicFramePr>
            <a:graphicFrameLocks noGrp="1"/>
          </p:cNvGraphicFramePr>
          <p:nvPr/>
        </p:nvGraphicFramePr>
        <p:xfrm>
          <a:off x="304800" y="2286000"/>
          <a:ext cx="8610600" cy="1828800"/>
        </p:xfrm>
        <a:graphic>
          <a:graphicData uri="http://schemas.openxmlformats.org/drawingml/2006/table">
            <a:tbl>
              <a:tblPr/>
              <a:tblGrid>
                <a:gridCol w="1905000">
                  <a:extLst>
                    <a:ext uri="{9D8B030D-6E8A-4147-A177-3AD203B41FA5}">
                      <a16:colId xmlns:a16="http://schemas.microsoft.com/office/drawing/2014/main" val="20000"/>
                    </a:ext>
                  </a:extLst>
                </a:gridCol>
                <a:gridCol w="2667000">
                  <a:extLst>
                    <a:ext uri="{9D8B030D-6E8A-4147-A177-3AD203B41FA5}">
                      <a16:colId xmlns:a16="http://schemas.microsoft.com/office/drawing/2014/main" val="20001"/>
                    </a:ext>
                  </a:extLst>
                </a:gridCol>
                <a:gridCol w="2057400">
                  <a:extLst>
                    <a:ext uri="{9D8B030D-6E8A-4147-A177-3AD203B41FA5}">
                      <a16:colId xmlns:a16="http://schemas.microsoft.com/office/drawing/2014/main" val="20002"/>
                    </a:ext>
                  </a:extLst>
                </a:gridCol>
                <a:gridCol w="1981200">
                  <a:extLst>
                    <a:ext uri="{9D8B030D-6E8A-4147-A177-3AD203B41FA5}">
                      <a16:colId xmlns:a16="http://schemas.microsoft.com/office/drawing/2014/main" val="20003"/>
                    </a:ext>
                  </a:extLst>
                </a:gridCol>
              </a:tblGrid>
              <a:tr h="152400">
                <a:tc>
                  <a:txBody>
                    <a:bodyPr/>
                    <a:lstStyle/>
                    <a:p>
                      <a:pPr marL="0" marR="0" lvl="0" indent="0" algn="l" defTabSz="914400" rtl="0" eaLnBrk="1" fontAlgn="base" latinLnBrk="0" hangingPunct="1">
                        <a:lnSpc>
                          <a:spcPts val="963"/>
                        </a:lnSpc>
                        <a:spcBef>
                          <a:spcPct val="0"/>
                        </a:spcBef>
                        <a:spcAft>
                          <a:spcPct val="0"/>
                        </a:spcAft>
                        <a:buClrTx/>
                        <a:buSzTx/>
                        <a:buFontTx/>
                        <a:buNone/>
                        <a:tabLst/>
                      </a:pPr>
                      <a:endParaRPr kumimoji="0" lang="en-US" sz="2000" b="1" i="0" u="none" strike="noStrike" cap="none" normalizeH="0" baseline="0">
                        <a:ln>
                          <a:noFill/>
                        </a:ln>
                        <a:solidFill>
                          <a:srgbClr val="FFFFFF"/>
                        </a:solidFill>
                        <a:effectLst/>
                        <a:latin typeface="Calibri" pitchFamily="34" charset="0"/>
                      </a:endParaRPr>
                    </a:p>
                    <a:p>
                      <a:pPr marL="0" marR="0" lvl="0" indent="0" algn="l" defTabSz="914400" rtl="0" eaLnBrk="1" fontAlgn="base" latinLnBrk="0" hangingPunct="1">
                        <a:lnSpc>
                          <a:spcPts val="963"/>
                        </a:lnSpc>
                        <a:spcBef>
                          <a:spcPct val="0"/>
                        </a:spcBef>
                        <a:spcAft>
                          <a:spcPct val="0"/>
                        </a:spcAft>
                        <a:buClrTx/>
                        <a:buSzTx/>
                        <a:buFontTx/>
                        <a:buNone/>
                        <a:tabLst/>
                      </a:pPr>
                      <a:r>
                        <a:rPr kumimoji="0" lang="en-US" sz="2000" b="1" i="0" u="none" strike="noStrike" cap="none" normalizeH="0" baseline="0">
                          <a:ln>
                            <a:noFill/>
                          </a:ln>
                          <a:solidFill>
                            <a:srgbClr val="FFFFFF"/>
                          </a:solidFill>
                          <a:effectLst/>
                          <a:latin typeface="Calibri" pitchFamily="34" charset="0"/>
                        </a:rPr>
                        <a:t>Part Scale</a:t>
                      </a:r>
                      <a:endParaRPr kumimoji="0" lang="en-US" sz="2000" b="1" i="0" u="none" strike="noStrike" cap="none" normalizeH="0" baseline="0">
                        <a:ln>
                          <a:noFill/>
                        </a:ln>
                        <a:solidFill>
                          <a:srgbClr val="FFFFFF"/>
                        </a:solidFill>
                        <a:effectLst/>
                        <a:latin typeface="Calibri" pitchFamily="34" charset="0"/>
                        <a:cs typeface="Times New Roman" pitchFamily="18" charset="0"/>
                      </a:endParaRPr>
                    </a:p>
                  </a:txBody>
                  <a:tcPr marL="25400" marR="25400" marT="0" marB="0" anchor="ctr" horzOverflow="overflow">
                    <a:lnL w="12700" cap="flat" cmpd="sng" algn="ctr">
                      <a:solidFill>
                        <a:schemeClr val="accent1"/>
                      </a:solidFill>
                      <a:prstDash val="solid"/>
                      <a:round/>
                      <a:headEnd type="none" w="med" len="med"/>
                      <a:tailEnd type="none" w="med" len="med"/>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1"/>
                    </a:solidFill>
                  </a:tcPr>
                </a:tc>
                <a:tc>
                  <a:txBody>
                    <a:bodyPr/>
                    <a:lstStyle/>
                    <a:p>
                      <a:pPr marL="41275"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a:ln>
                            <a:noFill/>
                          </a:ln>
                          <a:solidFill>
                            <a:srgbClr val="FFFFFF"/>
                          </a:solidFill>
                          <a:effectLst/>
                          <a:latin typeface="Calibri" pitchFamily="34" charset="0"/>
                        </a:rPr>
                        <a:t>Temp. Range</a:t>
                      </a:r>
                      <a:endParaRPr kumimoji="0" lang="en-US" sz="2000" b="1" i="0" u="none" strike="noStrike" cap="none" normalizeH="0" baseline="0">
                        <a:ln>
                          <a:noFill/>
                        </a:ln>
                        <a:solidFill>
                          <a:srgbClr val="FFFFFF"/>
                        </a:solidFill>
                        <a:effectLst/>
                        <a:latin typeface="Calibri" pitchFamily="34" charset="0"/>
                        <a:cs typeface="Times New Roman" pitchFamily="18" charset="0"/>
                      </a:endParaRPr>
                    </a:p>
                  </a:txBody>
                  <a:tcPr marL="25400" marR="25400" marT="0" marB="0" anchor="ctr" horzOverflow="overflow">
                    <a:lnL>
                      <a:noFill/>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1"/>
                    </a:solidFill>
                  </a:tcPr>
                </a:tc>
                <a:tc>
                  <a:txBody>
                    <a:bodyPr/>
                    <a:lstStyle/>
                    <a:p>
                      <a:pPr marL="206375"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a:ln>
                            <a:noFill/>
                          </a:ln>
                          <a:solidFill>
                            <a:srgbClr val="FFFFFF"/>
                          </a:solidFill>
                          <a:effectLst/>
                          <a:latin typeface="Calibri" pitchFamily="34" charset="0"/>
                        </a:rPr>
                        <a:t>Accuracy</a:t>
                      </a:r>
                      <a:endParaRPr kumimoji="0" lang="en-US" sz="2000" b="1" i="0" u="none" strike="noStrike" cap="none" normalizeH="0" baseline="0">
                        <a:ln>
                          <a:noFill/>
                        </a:ln>
                        <a:solidFill>
                          <a:srgbClr val="FFFFFF"/>
                        </a:solidFill>
                        <a:effectLst/>
                        <a:latin typeface="Calibri" pitchFamily="34" charset="0"/>
                        <a:cs typeface="Times New Roman" pitchFamily="18" charset="0"/>
                      </a:endParaRPr>
                    </a:p>
                  </a:txBody>
                  <a:tcPr marL="25400" marR="25400" marT="0" marB="0" anchor="ctr" horzOverflow="overflow">
                    <a:lnL>
                      <a:noFill/>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a:ln>
                            <a:noFill/>
                          </a:ln>
                          <a:solidFill>
                            <a:srgbClr val="FFFFFF"/>
                          </a:solidFill>
                          <a:effectLst/>
                          <a:latin typeface="Calibri" pitchFamily="34" charset="0"/>
                        </a:rPr>
                        <a:t>Output</a:t>
                      </a:r>
                      <a:endParaRPr kumimoji="0" lang="en-US" sz="2000" b="1" i="0" u="none" strike="noStrike" cap="none" normalizeH="0" baseline="0">
                        <a:ln>
                          <a:noFill/>
                        </a:ln>
                        <a:solidFill>
                          <a:srgbClr val="FFFFFF"/>
                        </a:solidFill>
                        <a:effectLst/>
                        <a:latin typeface="Calibri" pitchFamily="34" charset="0"/>
                        <a:cs typeface="Times New Roman" pitchFamily="18" charset="0"/>
                      </a:endParaRPr>
                    </a:p>
                  </a:txBody>
                  <a:tcPr marL="25400" marR="25400" marT="0" marB="0" anchor="ctr" horzOverflow="overflow">
                    <a:lnL>
                      <a:noFill/>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12382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Calibri" pitchFamily="34" charset="0"/>
                        </a:rPr>
                        <a:t>LM34A</a:t>
                      </a:r>
                      <a:endParaRPr kumimoji="0" lang="en-US" sz="2000" b="0" i="0" u="none" strike="noStrike" cap="none" normalizeH="0" baseline="0">
                        <a:ln>
                          <a:noFill/>
                        </a:ln>
                        <a:solidFill>
                          <a:srgbClr val="000000"/>
                        </a:solidFill>
                        <a:effectLst/>
                        <a:latin typeface="Calibri" pitchFamily="34" charset="0"/>
                        <a:cs typeface="Times New Roman" pitchFamily="18" charset="0"/>
                      </a:endParaRPr>
                    </a:p>
                  </a:txBody>
                  <a:tcPr marL="25400" marR="25400" marT="0" marB="0" horzOverflow="overflow">
                    <a:lnL w="12700" cap="flat" cmpd="sng" algn="ctr">
                      <a:solidFill>
                        <a:schemeClr val="accent1"/>
                      </a:solidFill>
                      <a:prstDash val="solid"/>
                      <a:round/>
                      <a:headEnd type="none" w="med" len="med"/>
                      <a:tailEnd type="none" w="med" len="med"/>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6EFE7"/>
                    </a:solidFill>
                  </a:tcPr>
                </a:tc>
                <a:tc>
                  <a:txBody>
                    <a:bodyPr/>
                    <a:lstStyle/>
                    <a:p>
                      <a:pPr marL="3810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Calibri" pitchFamily="34" charset="0"/>
                        </a:rPr>
                        <a:t>-50 F to +300 F</a:t>
                      </a:r>
                      <a:endParaRPr kumimoji="0" lang="en-US" sz="2000" b="0" i="0" u="none" strike="noStrike" cap="none" normalizeH="0" baseline="0">
                        <a:ln>
                          <a:noFill/>
                        </a:ln>
                        <a:solidFill>
                          <a:srgbClr val="000000"/>
                        </a:solidFill>
                        <a:effectLst/>
                        <a:latin typeface="Calibri" pitchFamily="34" charset="0"/>
                        <a:cs typeface="Times New Roman" pitchFamily="18" charset="0"/>
                      </a:endParaRPr>
                    </a:p>
                  </a:txBody>
                  <a:tcPr marL="25400" marR="25400" marT="0" marB="0" horzOverflow="overflow">
                    <a:lnL>
                      <a:noFill/>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6EFE7"/>
                    </a:solidFill>
                  </a:tcPr>
                </a:tc>
                <a:tc>
                  <a:txBody>
                    <a:bodyPr/>
                    <a:lstStyle/>
                    <a:p>
                      <a:pPr marL="206375"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Calibri" pitchFamily="34" charset="0"/>
                        </a:rPr>
                        <a:t>+2.0 F</a:t>
                      </a:r>
                      <a:endParaRPr kumimoji="0" lang="en-US" sz="2000" b="0" i="0" u="none" strike="noStrike" cap="none" normalizeH="0" baseline="0">
                        <a:ln>
                          <a:noFill/>
                        </a:ln>
                        <a:solidFill>
                          <a:srgbClr val="000000"/>
                        </a:solidFill>
                        <a:effectLst/>
                        <a:latin typeface="Calibri" pitchFamily="34" charset="0"/>
                        <a:cs typeface="Times New Roman" pitchFamily="18" charset="0"/>
                      </a:endParaRPr>
                    </a:p>
                  </a:txBody>
                  <a:tcPr marL="25400" marR="25400" marT="0" marB="0" horzOverflow="overflow">
                    <a:lnL>
                      <a:noFill/>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6EFE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Calibri" pitchFamily="34" charset="0"/>
                        </a:rPr>
                        <a:t>10 mV/F</a:t>
                      </a:r>
                      <a:endParaRPr kumimoji="0" lang="en-US" sz="2000" b="0" i="0" u="none" strike="noStrike" cap="none" normalizeH="0" baseline="0">
                        <a:ln>
                          <a:noFill/>
                        </a:ln>
                        <a:solidFill>
                          <a:srgbClr val="000000"/>
                        </a:solidFill>
                        <a:effectLst/>
                        <a:latin typeface="Calibri" pitchFamily="34" charset="0"/>
                        <a:cs typeface="Times New Roman" pitchFamily="18" charset="0"/>
                      </a:endParaRPr>
                    </a:p>
                  </a:txBody>
                  <a:tcPr marL="25400" marR="25400" marT="0" marB="0" horzOverflow="overflow">
                    <a:lnL>
                      <a:noFill/>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6EFE7"/>
                    </a:solidFill>
                  </a:tcPr>
                </a:tc>
                <a:extLst>
                  <a:ext uri="{0D108BD9-81ED-4DB2-BD59-A6C34878D82A}">
                    <a16:rowId xmlns:a16="http://schemas.microsoft.com/office/drawing/2014/main" val="10001"/>
                  </a:ext>
                </a:extLst>
              </a:tr>
              <a:tr h="12382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Calibri" pitchFamily="34" charset="0"/>
                        </a:rPr>
                        <a:t>LM34</a:t>
                      </a:r>
                      <a:endParaRPr kumimoji="0" lang="en-US" sz="2000" b="0" i="0" u="none" strike="noStrike" cap="none" normalizeH="0" baseline="0">
                        <a:ln>
                          <a:noFill/>
                        </a:ln>
                        <a:solidFill>
                          <a:srgbClr val="000000"/>
                        </a:solidFill>
                        <a:effectLst/>
                        <a:latin typeface="Calibri" pitchFamily="34" charset="0"/>
                        <a:cs typeface="Times New Roman" pitchFamily="18" charset="0"/>
                      </a:endParaRPr>
                    </a:p>
                  </a:txBody>
                  <a:tcPr marL="25400" marR="25400" marT="0" marB="0" horzOverflow="overflow">
                    <a:lnL w="12700" cap="flat" cmpd="sng" algn="ctr">
                      <a:solidFill>
                        <a:schemeClr val="accent1"/>
                      </a:solidFill>
                      <a:prstDash val="solid"/>
                      <a:round/>
                      <a:headEnd type="none" w="med" len="med"/>
                      <a:tailEnd type="none" w="med" len="med"/>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3810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Calibri" pitchFamily="34" charset="0"/>
                        </a:rPr>
                        <a:t>-50 F to +300 F</a:t>
                      </a:r>
                      <a:endParaRPr kumimoji="0" lang="en-US" sz="2000" b="0" i="0" u="none" strike="noStrike" cap="none" normalizeH="0" baseline="0">
                        <a:ln>
                          <a:noFill/>
                        </a:ln>
                        <a:solidFill>
                          <a:srgbClr val="000000"/>
                        </a:solidFill>
                        <a:effectLst/>
                        <a:latin typeface="Calibri" pitchFamily="34" charset="0"/>
                        <a:cs typeface="Times New Roman" pitchFamily="18" charset="0"/>
                      </a:endParaRPr>
                    </a:p>
                  </a:txBody>
                  <a:tcPr marL="25400" marR="25400" marT="0" marB="0" horzOverflow="overflow">
                    <a:lnL>
                      <a:noFill/>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206375"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Calibri" pitchFamily="34" charset="0"/>
                        </a:rPr>
                        <a:t>+3.0 F</a:t>
                      </a:r>
                      <a:endParaRPr kumimoji="0" lang="en-US" sz="2000" b="0" i="0" u="none" strike="noStrike" cap="none" normalizeH="0" baseline="0">
                        <a:ln>
                          <a:noFill/>
                        </a:ln>
                        <a:solidFill>
                          <a:srgbClr val="000000"/>
                        </a:solidFill>
                        <a:effectLst/>
                        <a:latin typeface="Calibri" pitchFamily="34" charset="0"/>
                        <a:cs typeface="Times New Roman" pitchFamily="18" charset="0"/>
                      </a:endParaRPr>
                    </a:p>
                  </a:txBody>
                  <a:tcPr marL="25400" marR="25400" marT="0" marB="0" horzOverflow="overflow">
                    <a:lnL>
                      <a:noFill/>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Calibri" pitchFamily="34" charset="0"/>
                        </a:rPr>
                        <a:t>10 mV/F</a:t>
                      </a:r>
                      <a:endParaRPr kumimoji="0" lang="en-US" sz="2000" b="0" i="0" u="none" strike="noStrike" cap="none" normalizeH="0" baseline="0">
                        <a:ln>
                          <a:noFill/>
                        </a:ln>
                        <a:solidFill>
                          <a:srgbClr val="000000"/>
                        </a:solidFill>
                        <a:effectLst/>
                        <a:latin typeface="Calibri" pitchFamily="34" charset="0"/>
                        <a:cs typeface="Times New Roman" pitchFamily="18" charset="0"/>
                      </a:endParaRPr>
                    </a:p>
                  </a:txBody>
                  <a:tcPr marL="25400" marR="25400" marT="0" marB="0" horzOverflow="overflow">
                    <a:lnL>
                      <a:noFill/>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12382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Calibri" pitchFamily="34" charset="0"/>
                        </a:rPr>
                        <a:t>LM34CA</a:t>
                      </a:r>
                      <a:endParaRPr kumimoji="0" lang="en-US" sz="2000" b="0" i="0" u="none" strike="noStrike" cap="none" normalizeH="0" baseline="0">
                        <a:ln>
                          <a:noFill/>
                        </a:ln>
                        <a:solidFill>
                          <a:srgbClr val="000000"/>
                        </a:solidFill>
                        <a:effectLst/>
                        <a:latin typeface="Calibri" pitchFamily="34" charset="0"/>
                        <a:cs typeface="Times New Roman" pitchFamily="18" charset="0"/>
                      </a:endParaRPr>
                    </a:p>
                  </a:txBody>
                  <a:tcPr marL="25400" marR="25400" marT="0" marB="0" horzOverflow="overflow">
                    <a:lnL w="12700" cap="flat" cmpd="sng" algn="ctr">
                      <a:solidFill>
                        <a:schemeClr val="accent1"/>
                      </a:solidFill>
                      <a:prstDash val="solid"/>
                      <a:round/>
                      <a:headEnd type="none" w="med" len="med"/>
                      <a:tailEnd type="none" w="med" len="med"/>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6EFE7"/>
                    </a:solidFill>
                  </a:tcPr>
                </a:tc>
                <a:tc>
                  <a:txBody>
                    <a:bodyPr/>
                    <a:lstStyle/>
                    <a:p>
                      <a:pPr marL="3810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Calibri" pitchFamily="34" charset="0"/>
                        </a:rPr>
                        <a:t>-40 F to +230 F</a:t>
                      </a:r>
                      <a:endParaRPr kumimoji="0" lang="en-US" sz="2000" b="0" i="0" u="none" strike="noStrike" cap="none" normalizeH="0" baseline="0">
                        <a:ln>
                          <a:noFill/>
                        </a:ln>
                        <a:solidFill>
                          <a:srgbClr val="000000"/>
                        </a:solidFill>
                        <a:effectLst/>
                        <a:latin typeface="Calibri" pitchFamily="34" charset="0"/>
                        <a:cs typeface="Times New Roman" pitchFamily="18" charset="0"/>
                      </a:endParaRPr>
                    </a:p>
                  </a:txBody>
                  <a:tcPr marL="25400" marR="25400" marT="0" marB="0" horzOverflow="overflow">
                    <a:lnL>
                      <a:noFill/>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6EFE7"/>
                    </a:solidFill>
                  </a:tcPr>
                </a:tc>
                <a:tc>
                  <a:txBody>
                    <a:bodyPr/>
                    <a:lstStyle/>
                    <a:p>
                      <a:pPr marL="206375"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Calibri" pitchFamily="34" charset="0"/>
                        </a:rPr>
                        <a:t>+2.0 F</a:t>
                      </a:r>
                      <a:endParaRPr kumimoji="0" lang="en-US" sz="2000" b="0" i="0" u="none" strike="noStrike" cap="none" normalizeH="0" baseline="0">
                        <a:ln>
                          <a:noFill/>
                        </a:ln>
                        <a:solidFill>
                          <a:srgbClr val="000000"/>
                        </a:solidFill>
                        <a:effectLst/>
                        <a:latin typeface="Calibri" pitchFamily="34" charset="0"/>
                        <a:cs typeface="Times New Roman" pitchFamily="18" charset="0"/>
                      </a:endParaRPr>
                    </a:p>
                  </a:txBody>
                  <a:tcPr marL="25400" marR="25400" marT="0" marB="0" horzOverflow="overflow">
                    <a:lnL>
                      <a:noFill/>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6EFE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Calibri" pitchFamily="34" charset="0"/>
                        </a:rPr>
                        <a:t>10 mV/F</a:t>
                      </a:r>
                      <a:endParaRPr kumimoji="0" lang="en-US" sz="2000" b="0" i="0" u="none" strike="noStrike" cap="none" normalizeH="0" baseline="0">
                        <a:ln>
                          <a:noFill/>
                        </a:ln>
                        <a:solidFill>
                          <a:srgbClr val="000000"/>
                        </a:solidFill>
                        <a:effectLst/>
                        <a:latin typeface="Calibri" pitchFamily="34" charset="0"/>
                        <a:cs typeface="Times New Roman" pitchFamily="18" charset="0"/>
                      </a:endParaRPr>
                    </a:p>
                  </a:txBody>
                  <a:tcPr marL="25400" marR="25400" marT="0" marB="0" horzOverflow="overflow">
                    <a:lnL>
                      <a:noFill/>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6EFE7"/>
                    </a:solidFill>
                  </a:tcPr>
                </a:tc>
                <a:extLst>
                  <a:ext uri="{0D108BD9-81ED-4DB2-BD59-A6C34878D82A}">
                    <a16:rowId xmlns:a16="http://schemas.microsoft.com/office/drawing/2014/main" val="10003"/>
                  </a:ext>
                </a:extLst>
              </a:tr>
              <a:tr h="12382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Calibri" pitchFamily="34" charset="0"/>
                        </a:rPr>
                        <a:t>LM34C</a:t>
                      </a:r>
                      <a:endParaRPr kumimoji="0" lang="en-US" sz="2000" b="0" i="0" u="none" strike="noStrike" cap="none" normalizeH="0" baseline="0">
                        <a:ln>
                          <a:noFill/>
                        </a:ln>
                        <a:solidFill>
                          <a:srgbClr val="000000"/>
                        </a:solidFill>
                        <a:effectLst/>
                        <a:latin typeface="Calibri" pitchFamily="34" charset="0"/>
                        <a:cs typeface="Times New Roman" pitchFamily="18" charset="0"/>
                      </a:endParaRPr>
                    </a:p>
                  </a:txBody>
                  <a:tcPr marL="25400" marR="25400" marT="0" marB="0" horzOverflow="overflow">
                    <a:lnL w="12700" cap="flat" cmpd="sng" algn="ctr">
                      <a:solidFill>
                        <a:schemeClr val="accent1"/>
                      </a:solidFill>
                      <a:prstDash val="solid"/>
                      <a:round/>
                      <a:headEnd type="none" w="med" len="med"/>
                      <a:tailEnd type="none" w="med" len="med"/>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3810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Calibri" pitchFamily="34" charset="0"/>
                        </a:rPr>
                        <a:t>-40 F to +230 F</a:t>
                      </a:r>
                      <a:endParaRPr kumimoji="0" lang="en-US" sz="2000" b="0" i="0" u="none" strike="noStrike" cap="none" normalizeH="0" baseline="0">
                        <a:ln>
                          <a:noFill/>
                        </a:ln>
                        <a:solidFill>
                          <a:srgbClr val="000000"/>
                        </a:solidFill>
                        <a:effectLst/>
                        <a:latin typeface="Calibri" pitchFamily="34" charset="0"/>
                        <a:cs typeface="Times New Roman" pitchFamily="18" charset="0"/>
                      </a:endParaRPr>
                    </a:p>
                  </a:txBody>
                  <a:tcPr marL="25400" marR="25400" marT="0" marB="0" horzOverflow="overflow">
                    <a:lnL>
                      <a:noFill/>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206375"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Calibri" pitchFamily="34" charset="0"/>
                        </a:rPr>
                        <a:t>+3.0 F</a:t>
                      </a:r>
                      <a:endParaRPr kumimoji="0" lang="en-US" sz="2000" b="0" i="0" u="none" strike="noStrike" cap="none" normalizeH="0" baseline="0">
                        <a:ln>
                          <a:noFill/>
                        </a:ln>
                        <a:solidFill>
                          <a:srgbClr val="000000"/>
                        </a:solidFill>
                        <a:effectLst/>
                        <a:latin typeface="Calibri" pitchFamily="34" charset="0"/>
                        <a:cs typeface="Times New Roman" pitchFamily="18" charset="0"/>
                      </a:endParaRPr>
                    </a:p>
                  </a:txBody>
                  <a:tcPr marL="25400" marR="25400" marT="0" marB="0" horzOverflow="overflow">
                    <a:lnL>
                      <a:noFill/>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Calibri" pitchFamily="34" charset="0"/>
                        </a:rPr>
                        <a:t>10 mV/F</a:t>
                      </a:r>
                      <a:endParaRPr kumimoji="0" lang="en-US" sz="2000" b="0" i="0" u="none" strike="noStrike" cap="none" normalizeH="0" baseline="0">
                        <a:ln>
                          <a:noFill/>
                        </a:ln>
                        <a:solidFill>
                          <a:srgbClr val="000000"/>
                        </a:solidFill>
                        <a:effectLst/>
                        <a:latin typeface="Calibri" pitchFamily="34" charset="0"/>
                        <a:cs typeface="Times New Roman" pitchFamily="18" charset="0"/>
                      </a:endParaRPr>
                    </a:p>
                  </a:txBody>
                  <a:tcPr marL="25400" marR="25400" marT="0" marB="0" horzOverflow="overflow">
                    <a:lnL>
                      <a:noFill/>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r h="12382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Calibri" pitchFamily="34" charset="0"/>
                        </a:rPr>
                        <a:t>LM34D</a:t>
                      </a:r>
                      <a:endParaRPr kumimoji="0" lang="en-US" sz="2000" b="0" i="0" u="none" strike="noStrike" cap="none" normalizeH="0" baseline="0">
                        <a:ln>
                          <a:noFill/>
                        </a:ln>
                        <a:solidFill>
                          <a:srgbClr val="000000"/>
                        </a:solidFill>
                        <a:effectLst/>
                        <a:latin typeface="Calibri" pitchFamily="34" charset="0"/>
                        <a:cs typeface="Times New Roman" pitchFamily="18" charset="0"/>
                      </a:endParaRPr>
                    </a:p>
                  </a:txBody>
                  <a:tcPr marL="25400" marR="25400" marT="0" marB="0" horzOverflow="overflow">
                    <a:lnL w="12700" cap="flat" cmpd="sng" algn="ctr">
                      <a:solidFill>
                        <a:schemeClr val="accent1"/>
                      </a:solidFill>
                      <a:prstDash val="solid"/>
                      <a:round/>
                      <a:headEnd type="none" w="med" len="med"/>
                      <a:tailEnd type="none" w="med" len="med"/>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6EFE7"/>
                    </a:solidFill>
                  </a:tcPr>
                </a:tc>
                <a:tc>
                  <a:txBody>
                    <a:bodyPr/>
                    <a:lstStyle/>
                    <a:p>
                      <a:pPr marL="3810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Calibri" pitchFamily="34" charset="0"/>
                        </a:rPr>
                        <a:t>-32 F to +212 F</a:t>
                      </a:r>
                      <a:endParaRPr kumimoji="0" lang="en-US" sz="2000" b="0" i="0" u="none" strike="noStrike" cap="none" normalizeH="0" baseline="0">
                        <a:ln>
                          <a:noFill/>
                        </a:ln>
                        <a:solidFill>
                          <a:srgbClr val="000000"/>
                        </a:solidFill>
                        <a:effectLst/>
                        <a:latin typeface="Calibri" pitchFamily="34" charset="0"/>
                        <a:cs typeface="Times New Roman" pitchFamily="18" charset="0"/>
                      </a:endParaRPr>
                    </a:p>
                  </a:txBody>
                  <a:tcPr marL="25400" marR="25400" marT="0" marB="0" horzOverflow="overflow">
                    <a:lnL>
                      <a:noFill/>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6EFE7"/>
                    </a:solidFill>
                  </a:tcPr>
                </a:tc>
                <a:tc>
                  <a:txBody>
                    <a:bodyPr/>
                    <a:lstStyle/>
                    <a:p>
                      <a:pPr marL="206375"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Calibri" pitchFamily="34" charset="0"/>
                        </a:rPr>
                        <a:t>+4.0 F</a:t>
                      </a:r>
                      <a:endParaRPr kumimoji="0" lang="en-US" sz="2000" b="0" i="0" u="none" strike="noStrike" cap="none" normalizeH="0" baseline="0">
                        <a:ln>
                          <a:noFill/>
                        </a:ln>
                        <a:solidFill>
                          <a:srgbClr val="000000"/>
                        </a:solidFill>
                        <a:effectLst/>
                        <a:latin typeface="Calibri" pitchFamily="34" charset="0"/>
                        <a:cs typeface="Times New Roman" pitchFamily="18" charset="0"/>
                      </a:endParaRPr>
                    </a:p>
                  </a:txBody>
                  <a:tcPr marL="25400" marR="25400" marT="0" marB="0" horzOverflow="overflow">
                    <a:lnL>
                      <a:noFill/>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6EFE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Calibri" pitchFamily="34" charset="0"/>
                        </a:rPr>
                        <a:t>10 mV/F</a:t>
                      </a:r>
                      <a:endParaRPr kumimoji="0" lang="en-US" sz="2000" b="0" i="0" u="none" strike="noStrike" cap="none" normalizeH="0" baseline="0">
                        <a:ln>
                          <a:noFill/>
                        </a:ln>
                        <a:solidFill>
                          <a:srgbClr val="000000"/>
                        </a:solidFill>
                        <a:effectLst/>
                        <a:latin typeface="Calibri" pitchFamily="34" charset="0"/>
                        <a:cs typeface="Times New Roman" pitchFamily="18" charset="0"/>
                      </a:endParaRPr>
                    </a:p>
                  </a:txBody>
                  <a:tcPr marL="25400" marR="25400" marT="0" marB="0" horzOverflow="overflow">
                    <a:lnL>
                      <a:noFill/>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6EFE7"/>
                    </a:solidFill>
                  </a:tcPr>
                </a:tc>
                <a:extLst>
                  <a:ext uri="{0D108BD9-81ED-4DB2-BD59-A6C34878D82A}">
                    <a16:rowId xmlns:a16="http://schemas.microsoft.com/office/drawing/2014/main" val="10005"/>
                  </a:ext>
                </a:extLst>
              </a:tr>
            </a:tbl>
          </a:graphicData>
        </a:graphic>
      </p:graphicFrame>
      <p:sp>
        <p:nvSpPr>
          <p:cNvPr id="5" name="Rectangle 4"/>
          <p:cNvSpPr/>
          <p:nvPr/>
        </p:nvSpPr>
        <p:spPr>
          <a:xfrm>
            <a:off x="1165225" y="4191000"/>
            <a:ext cx="6530975" cy="400050"/>
          </a:xfrm>
          <a:prstGeom prst="rect">
            <a:avLst/>
          </a:prstGeom>
        </p:spPr>
        <p:txBody>
          <a:bodyPr>
            <a:spAutoFit/>
          </a:bodyPr>
          <a:lstStyle/>
          <a:p>
            <a:pPr algn="ctr" eaLnBrk="1" fontAlgn="auto" hangingPunct="1">
              <a:spcBef>
                <a:spcPts val="0"/>
              </a:spcBef>
              <a:spcAft>
                <a:spcPts val="0"/>
              </a:spcAft>
              <a:defRPr/>
            </a:pPr>
            <a:r>
              <a:rPr lang="en-US" sz="2000" b="1" spc="-15" dirty="0">
                <a:solidFill>
                  <a:srgbClr val="000000"/>
                </a:solidFill>
                <a:latin typeface="Calibri" pitchFamily="34" charset="0"/>
              </a:rPr>
              <a:t>Table 13-9: </a:t>
            </a:r>
            <a:r>
              <a:rPr lang="en-US" sz="2000" b="1" spc="-5" dirty="0">
                <a:solidFill>
                  <a:srgbClr val="000000"/>
                </a:solidFill>
                <a:latin typeface="Calibri" pitchFamily="34" charset="0"/>
              </a:rPr>
              <a:t>LM34 Temperature Sensor Series Selection Guide</a:t>
            </a:r>
            <a:endParaRPr lang="en-US" sz="2000" b="1" dirty="0">
              <a:solidFill>
                <a:srgbClr val="000000"/>
              </a:solidFill>
              <a:latin typeface="Calibri" pitchFamily="34" charset="0"/>
              <a:ea typeface="Times New Roman"/>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r>
              <a:rPr lang="en-US" sz="3600" b="1">
                <a:latin typeface="Calibri" pitchFamily="34" charset="0"/>
              </a:rPr>
              <a:t>LM34 and LM35 Temprature Sensors</a:t>
            </a:r>
          </a:p>
        </p:txBody>
      </p:sp>
      <p:sp>
        <p:nvSpPr>
          <p:cNvPr id="29699" name="Content Placeholder 2"/>
          <p:cNvSpPr>
            <a:spLocks noGrp="1"/>
          </p:cNvSpPr>
          <p:nvPr>
            <p:ph idx="1"/>
          </p:nvPr>
        </p:nvSpPr>
        <p:spPr>
          <a:xfrm>
            <a:off x="457200" y="1066800"/>
            <a:ext cx="8229600" cy="1143000"/>
          </a:xfrm>
        </p:spPr>
        <p:txBody>
          <a:bodyPr/>
          <a:lstStyle/>
          <a:p>
            <a:r>
              <a:rPr lang="en-US" sz="2400" b="1">
                <a:latin typeface="Calibri" pitchFamily="34" charset="0"/>
              </a:rPr>
              <a:t>The output voltage is of LM35 is linearly proportional to the Celsius  temperature.  It outputs 10 mV for each degree of Centidgade temperature.</a:t>
            </a:r>
          </a:p>
          <a:p>
            <a:endParaRPr lang="en-US" sz="2400" b="1">
              <a:latin typeface="Calibri" pitchFamily="34" charset="0"/>
            </a:endParaRPr>
          </a:p>
        </p:txBody>
      </p:sp>
      <p:sp>
        <p:nvSpPr>
          <p:cNvPr id="5" name="Rectangle 4"/>
          <p:cNvSpPr/>
          <p:nvPr/>
        </p:nvSpPr>
        <p:spPr>
          <a:xfrm>
            <a:off x="1165225" y="4191000"/>
            <a:ext cx="6530975" cy="400050"/>
          </a:xfrm>
          <a:prstGeom prst="rect">
            <a:avLst/>
          </a:prstGeom>
        </p:spPr>
        <p:txBody>
          <a:bodyPr>
            <a:spAutoFit/>
          </a:bodyPr>
          <a:lstStyle/>
          <a:p>
            <a:pPr algn="ctr" eaLnBrk="1" fontAlgn="auto" hangingPunct="1">
              <a:spcBef>
                <a:spcPts val="0"/>
              </a:spcBef>
              <a:spcAft>
                <a:spcPts val="0"/>
              </a:spcAft>
              <a:defRPr/>
            </a:pPr>
            <a:r>
              <a:rPr lang="en-US" sz="2000" b="1" spc="-15" dirty="0">
                <a:solidFill>
                  <a:srgbClr val="000000"/>
                </a:solidFill>
                <a:latin typeface="Calibri" pitchFamily="34" charset="0"/>
              </a:rPr>
              <a:t>Table 13-9: </a:t>
            </a:r>
            <a:r>
              <a:rPr lang="en-US" sz="2000" b="1" spc="-5" dirty="0">
                <a:solidFill>
                  <a:srgbClr val="000000"/>
                </a:solidFill>
                <a:latin typeface="Calibri" pitchFamily="34" charset="0"/>
              </a:rPr>
              <a:t>LM35 Temperature Sensor Series Selection Guide</a:t>
            </a:r>
            <a:endParaRPr lang="en-US" sz="2000" b="1" dirty="0">
              <a:solidFill>
                <a:srgbClr val="000000"/>
              </a:solidFill>
              <a:latin typeface="Calibri" pitchFamily="34" charset="0"/>
              <a:ea typeface="Times New Roman"/>
            </a:endParaRPr>
          </a:p>
        </p:txBody>
      </p:sp>
      <p:graphicFrame>
        <p:nvGraphicFramePr>
          <p:cNvPr id="6" name="Table 5"/>
          <p:cNvGraphicFramePr>
            <a:graphicFrameLocks noGrp="1"/>
          </p:cNvGraphicFramePr>
          <p:nvPr/>
        </p:nvGraphicFramePr>
        <p:xfrm>
          <a:off x="304800" y="2286000"/>
          <a:ext cx="8610599" cy="1828800"/>
        </p:xfrm>
        <a:graphic>
          <a:graphicData uri="http://schemas.openxmlformats.org/drawingml/2006/table">
            <a:tbl>
              <a:tblPr firstRow="1" bandRow="1">
                <a:tableStyleId>{B301B821-A1FF-4177-AEE7-76D212191A09}</a:tableStyleId>
              </a:tblPr>
              <a:tblGrid>
                <a:gridCol w="1905000">
                  <a:extLst>
                    <a:ext uri="{9D8B030D-6E8A-4147-A177-3AD203B41FA5}">
                      <a16:colId xmlns:a16="http://schemas.microsoft.com/office/drawing/2014/main" val="20000"/>
                    </a:ext>
                  </a:extLst>
                </a:gridCol>
                <a:gridCol w="2667000">
                  <a:extLst>
                    <a:ext uri="{9D8B030D-6E8A-4147-A177-3AD203B41FA5}">
                      <a16:colId xmlns:a16="http://schemas.microsoft.com/office/drawing/2014/main" val="20001"/>
                    </a:ext>
                  </a:extLst>
                </a:gridCol>
                <a:gridCol w="2057400">
                  <a:extLst>
                    <a:ext uri="{9D8B030D-6E8A-4147-A177-3AD203B41FA5}">
                      <a16:colId xmlns:a16="http://schemas.microsoft.com/office/drawing/2014/main" val="20002"/>
                    </a:ext>
                  </a:extLst>
                </a:gridCol>
                <a:gridCol w="1981199">
                  <a:extLst>
                    <a:ext uri="{9D8B030D-6E8A-4147-A177-3AD203B41FA5}">
                      <a16:colId xmlns:a16="http://schemas.microsoft.com/office/drawing/2014/main" val="20003"/>
                    </a:ext>
                  </a:extLst>
                </a:gridCol>
              </a:tblGrid>
              <a:tr h="0">
                <a:tc>
                  <a:txBody>
                    <a:bodyPr/>
                    <a:lstStyle/>
                    <a:p>
                      <a:pPr>
                        <a:spcAft>
                          <a:spcPts val="0"/>
                        </a:spcAft>
                      </a:pPr>
                      <a:r>
                        <a:rPr lang="en-US" sz="2000" dirty="0">
                          <a:latin typeface="Calibri" pitchFamily="34" charset="0"/>
                        </a:rPr>
                        <a:t>Part</a:t>
                      </a:r>
                      <a:endParaRPr lang="en-US" sz="2000" b="0" dirty="0">
                        <a:latin typeface="Calibri" pitchFamily="34" charset="0"/>
                        <a:ea typeface="Times New Roman"/>
                        <a:cs typeface="Cordia New"/>
                      </a:endParaRPr>
                    </a:p>
                  </a:txBody>
                  <a:tcPr marL="25400" marR="25400" marT="0" marB="0"/>
                </a:tc>
                <a:tc>
                  <a:txBody>
                    <a:bodyPr/>
                    <a:lstStyle/>
                    <a:p>
                      <a:pPr>
                        <a:spcAft>
                          <a:spcPts val="0"/>
                        </a:spcAft>
                      </a:pPr>
                      <a:r>
                        <a:rPr lang="en-US" sz="2000" spc="25" dirty="0">
                          <a:latin typeface="Calibri" pitchFamily="34" charset="0"/>
                        </a:rPr>
                        <a:t>Temp. Range</a:t>
                      </a:r>
                      <a:endParaRPr lang="en-US" sz="2000" b="0" dirty="0">
                        <a:latin typeface="Calibri" pitchFamily="34" charset="0"/>
                        <a:ea typeface="Times New Roman"/>
                        <a:cs typeface="Cordia New"/>
                      </a:endParaRPr>
                    </a:p>
                  </a:txBody>
                  <a:tcPr marL="25400" marR="25400" marT="0" marB="0"/>
                </a:tc>
                <a:tc>
                  <a:txBody>
                    <a:bodyPr/>
                    <a:lstStyle/>
                    <a:p>
                      <a:pPr marL="189230">
                        <a:spcAft>
                          <a:spcPts val="0"/>
                        </a:spcAft>
                      </a:pPr>
                      <a:r>
                        <a:rPr lang="en-US" sz="2000" spc="15" dirty="0">
                          <a:latin typeface="Calibri" pitchFamily="34" charset="0"/>
                        </a:rPr>
                        <a:t>Accuracy</a:t>
                      </a:r>
                      <a:endParaRPr lang="en-US" sz="2000" b="0" dirty="0">
                        <a:latin typeface="Calibri" pitchFamily="34" charset="0"/>
                        <a:ea typeface="Times New Roman"/>
                        <a:cs typeface="Cordia New"/>
                      </a:endParaRPr>
                    </a:p>
                  </a:txBody>
                  <a:tcPr marL="25400" marR="25400" marT="0" marB="0"/>
                </a:tc>
                <a:tc>
                  <a:txBody>
                    <a:bodyPr/>
                    <a:lstStyle/>
                    <a:p>
                      <a:pPr marL="33655">
                        <a:spcAft>
                          <a:spcPts val="0"/>
                        </a:spcAft>
                      </a:pPr>
                      <a:r>
                        <a:rPr lang="en-US" sz="2000">
                          <a:latin typeface="Calibri" pitchFamily="34" charset="0"/>
                        </a:rPr>
                        <a:t>Output Scale</a:t>
                      </a:r>
                      <a:endParaRPr lang="en-US" sz="2000" b="0">
                        <a:latin typeface="Calibri" pitchFamily="34" charset="0"/>
                        <a:ea typeface="Times New Roman"/>
                        <a:cs typeface="Cordia New"/>
                      </a:endParaRPr>
                    </a:p>
                  </a:txBody>
                  <a:tcPr marL="25400" marR="25400" marT="0" marB="0"/>
                </a:tc>
                <a:extLst>
                  <a:ext uri="{0D108BD9-81ED-4DB2-BD59-A6C34878D82A}">
                    <a16:rowId xmlns:a16="http://schemas.microsoft.com/office/drawing/2014/main" val="10000"/>
                  </a:ext>
                </a:extLst>
              </a:tr>
              <a:tr h="0">
                <a:tc>
                  <a:txBody>
                    <a:bodyPr/>
                    <a:lstStyle/>
                    <a:p>
                      <a:pPr>
                        <a:spcAft>
                          <a:spcPts val="0"/>
                        </a:spcAft>
                      </a:pPr>
                      <a:r>
                        <a:rPr lang="en-US" sz="2000" spc="-15">
                          <a:latin typeface="Calibri" pitchFamily="34" charset="0"/>
                        </a:rPr>
                        <a:t>LM35A</a:t>
                      </a:r>
                      <a:endParaRPr lang="en-US" sz="2000" b="0">
                        <a:latin typeface="Calibri" pitchFamily="34" charset="0"/>
                        <a:ea typeface="Times New Roman"/>
                        <a:cs typeface="Cordia New"/>
                      </a:endParaRPr>
                    </a:p>
                  </a:txBody>
                  <a:tcPr marL="25400" marR="25400" marT="0" marB="0"/>
                </a:tc>
                <a:tc>
                  <a:txBody>
                    <a:bodyPr/>
                    <a:lstStyle/>
                    <a:p>
                      <a:pPr>
                        <a:spcAft>
                          <a:spcPts val="0"/>
                        </a:spcAft>
                      </a:pPr>
                      <a:r>
                        <a:rPr lang="en-US" sz="2000" spc="25" dirty="0">
                          <a:latin typeface="Calibri" pitchFamily="34" charset="0"/>
                        </a:rPr>
                        <a:t>-55 C to+150 C</a:t>
                      </a:r>
                      <a:endParaRPr lang="en-US" sz="2000" b="0" dirty="0">
                        <a:latin typeface="Calibri" pitchFamily="34" charset="0"/>
                        <a:ea typeface="Times New Roman"/>
                        <a:cs typeface="Cordia New"/>
                      </a:endParaRPr>
                    </a:p>
                  </a:txBody>
                  <a:tcPr marL="25400" marR="25400" marT="0" marB="0"/>
                </a:tc>
                <a:tc>
                  <a:txBody>
                    <a:bodyPr/>
                    <a:lstStyle/>
                    <a:p>
                      <a:pPr marL="189230">
                        <a:spcAft>
                          <a:spcPts val="0"/>
                        </a:spcAft>
                      </a:pPr>
                      <a:r>
                        <a:rPr lang="en-US" sz="2000" spc="-10" dirty="0">
                          <a:latin typeface="Calibri" pitchFamily="34" charset="0"/>
                        </a:rPr>
                        <a:t>+1.0 C</a:t>
                      </a:r>
                      <a:endParaRPr lang="en-US" sz="2000" b="0" dirty="0">
                        <a:latin typeface="Calibri" pitchFamily="34" charset="0"/>
                        <a:ea typeface="Times New Roman"/>
                        <a:cs typeface="Cordia New"/>
                      </a:endParaRPr>
                    </a:p>
                  </a:txBody>
                  <a:tcPr marL="25400" marR="25400" marT="0" marB="0"/>
                </a:tc>
                <a:tc>
                  <a:txBody>
                    <a:bodyPr/>
                    <a:lstStyle/>
                    <a:p>
                      <a:pPr marL="42545">
                        <a:spcAft>
                          <a:spcPts val="0"/>
                        </a:spcAft>
                      </a:pPr>
                      <a:r>
                        <a:rPr lang="en-US" sz="2000" spc="-20" dirty="0">
                          <a:latin typeface="Calibri" pitchFamily="34" charset="0"/>
                        </a:rPr>
                        <a:t>10 mV/C</a:t>
                      </a:r>
                      <a:endParaRPr lang="en-US" sz="2000" b="0" dirty="0">
                        <a:latin typeface="Calibri" pitchFamily="34" charset="0"/>
                        <a:ea typeface="Times New Roman"/>
                        <a:cs typeface="Cordia New"/>
                      </a:endParaRPr>
                    </a:p>
                  </a:txBody>
                  <a:tcPr marL="25400" marR="25400" marT="0" marB="0"/>
                </a:tc>
                <a:extLst>
                  <a:ext uri="{0D108BD9-81ED-4DB2-BD59-A6C34878D82A}">
                    <a16:rowId xmlns:a16="http://schemas.microsoft.com/office/drawing/2014/main" val="10001"/>
                  </a:ext>
                </a:extLst>
              </a:tr>
              <a:tr h="251238">
                <a:tc>
                  <a:txBody>
                    <a:bodyPr/>
                    <a:lstStyle/>
                    <a:p>
                      <a:pPr>
                        <a:spcAft>
                          <a:spcPts val="0"/>
                        </a:spcAft>
                      </a:pPr>
                      <a:r>
                        <a:rPr lang="en-US" sz="2000" spc="-20" dirty="0">
                          <a:latin typeface="Calibri" pitchFamily="34" charset="0"/>
                        </a:rPr>
                        <a:t>LM35</a:t>
                      </a:r>
                      <a:endParaRPr lang="en-US" sz="2000" b="0" dirty="0">
                        <a:latin typeface="Calibri" pitchFamily="34" charset="0"/>
                        <a:ea typeface="Times New Roman"/>
                        <a:cs typeface="Cordia New"/>
                      </a:endParaRPr>
                    </a:p>
                  </a:txBody>
                  <a:tcPr marL="25400" marR="25400" marT="0" marB="0"/>
                </a:tc>
                <a:tc>
                  <a:txBody>
                    <a:bodyPr/>
                    <a:lstStyle/>
                    <a:p>
                      <a:pPr>
                        <a:spcAft>
                          <a:spcPts val="0"/>
                        </a:spcAft>
                      </a:pPr>
                      <a:r>
                        <a:rPr lang="en-US" sz="2000" spc="25" dirty="0">
                          <a:latin typeface="Calibri" pitchFamily="34" charset="0"/>
                        </a:rPr>
                        <a:t>-55 C to +150 C</a:t>
                      </a:r>
                      <a:endParaRPr lang="en-US" sz="2000" b="0" dirty="0">
                        <a:latin typeface="Calibri" pitchFamily="34" charset="0"/>
                        <a:ea typeface="Times New Roman"/>
                        <a:cs typeface="Cordia New"/>
                      </a:endParaRPr>
                    </a:p>
                  </a:txBody>
                  <a:tcPr marL="25400" marR="25400" marT="0" marB="0"/>
                </a:tc>
                <a:tc>
                  <a:txBody>
                    <a:bodyPr/>
                    <a:lstStyle/>
                    <a:p>
                      <a:pPr marL="189230">
                        <a:spcAft>
                          <a:spcPts val="0"/>
                        </a:spcAft>
                      </a:pPr>
                      <a:r>
                        <a:rPr lang="en-US" sz="2000" spc="-5" dirty="0">
                          <a:latin typeface="Calibri" pitchFamily="34" charset="0"/>
                        </a:rPr>
                        <a:t>+1.5 C</a:t>
                      </a:r>
                      <a:endParaRPr lang="en-US" sz="2000" b="0" dirty="0">
                        <a:latin typeface="Calibri" pitchFamily="34" charset="0"/>
                        <a:ea typeface="Times New Roman"/>
                        <a:cs typeface="Cordia New"/>
                      </a:endParaRPr>
                    </a:p>
                  </a:txBody>
                  <a:tcPr marL="25400" marR="25400" marT="0" marB="0"/>
                </a:tc>
                <a:tc>
                  <a:txBody>
                    <a:bodyPr/>
                    <a:lstStyle/>
                    <a:p>
                      <a:pPr marL="42545">
                        <a:spcAft>
                          <a:spcPts val="0"/>
                        </a:spcAft>
                      </a:pPr>
                      <a:r>
                        <a:rPr lang="en-US" sz="2000" spc="-15" dirty="0">
                          <a:latin typeface="Calibri" pitchFamily="34" charset="0"/>
                        </a:rPr>
                        <a:t>10 mV/C</a:t>
                      </a:r>
                      <a:endParaRPr lang="en-US" sz="2000" b="0" dirty="0">
                        <a:latin typeface="Calibri" pitchFamily="34" charset="0"/>
                        <a:ea typeface="Times New Roman"/>
                        <a:cs typeface="Cordia New"/>
                      </a:endParaRPr>
                    </a:p>
                  </a:txBody>
                  <a:tcPr marL="25400" marR="25400" marT="0" marB="0"/>
                </a:tc>
                <a:extLst>
                  <a:ext uri="{0D108BD9-81ED-4DB2-BD59-A6C34878D82A}">
                    <a16:rowId xmlns:a16="http://schemas.microsoft.com/office/drawing/2014/main" val="10002"/>
                  </a:ext>
                </a:extLst>
              </a:tr>
              <a:tr h="251238">
                <a:tc>
                  <a:txBody>
                    <a:bodyPr/>
                    <a:lstStyle/>
                    <a:p>
                      <a:pPr>
                        <a:spcAft>
                          <a:spcPts val="0"/>
                        </a:spcAft>
                      </a:pPr>
                      <a:r>
                        <a:rPr lang="en-US" sz="2000" spc="-15" dirty="0">
                          <a:latin typeface="Calibri" pitchFamily="34" charset="0"/>
                        </a:rPr>
                        <a:t>LM35CA</a:t>
                      </a:r>
                      <a:endParaRPr lang="en-US" sz="2000" b="0" dirty="0">
                        <a:latin typeface="Calibri" pitchFamily="34" charset="0"/>
                        <a:ea typeface="Times New Roman"/>
                        <a:cs typeface="Cordia New"/>
                      </a:endParaRPr>
                    </a:p>
                  </a:txBody>
                  <a:tcPr marL="25400" marR="25400" marT="0" marB="0"/>
                </a:tc>
                <a:tc>
                  <a:txBody>
                    <a:bodyPr/>
                    <a:lstStyle/>
                    <a:p>
                      <a:pPr>
                        <a:spcAft>
                          <a:spcPts val="0"/>
                        </a:spcAft>
                      </a:pPr>
                      <a:r>
                        <a:rPr lang="en-US" sz="2000" spc="25" dirty="0">
                          <a:latin typeface="Calibri" pitchFamily="34" charset="0"/>
                        </a:rPr>
                        <a:t>-40 C to +110 C</a:t>
                      </a:r>
                      <a:endParaRPr lang="en-US" sz="2000" b="0" dirty="0">
                        <a:latin typeface="Calibri" pitchFamily="34" charset="0"/>
                        <a:ea typeface="Times New Roman"/>
                        <a:cs typeface="Cordia New"/>
                      </a:endParaRPr>
                    </a:p>
                  </a:txBody>
                  <a:tcPr marL="25400" marR="25400" marT="0" marB="0"/>
                </a:tc>
                <a:tc>
                  <a:txBody>
                    <a:bodyPr/>
                    <a:lstStyle/>
                    <a:p>
                      <a:pPr marL="191770">
                        <a:spcAft>
                          <a:spcPts val="0"/>
                        </a:spcAft>
                      </a:pPr>
                      <a:r>
                        <a:rPr lang="en-US" sz="2000" spc="-10" dirty="0">
                          <a:latin typeface="Calibri" pitchFamily="34" charset="0"/>
                        </a:rPr>
                        <a:t>+1.0 C</a:t>
                      </a:r>
                      <a:endParaRPr lang="en-US" sz="2000" b="0" dirty="0">
                        <a:latin typeface="Calibri" pitchFamily="34" charset="0"/>
                        <a:ea typeface="Times New Roman"/>
                        <a:cs typeface="Cordia New"/>
                      </a:endParaRPr>
                    </a:p>
                  </a:txBody>
                  <a:tcPr marL="25400" marR="25400" marT="0" marB="0"/>
                </a:tc>
                <a:tc>
                  <a:txBody>
                    <a:bodyPr/>
                    <a:lstStyle/>
                    <a:p>
                      <a:pPr marL="45720">
                        <a:spcAft>
                          <a:spcPts val="0"/>
                        </a:spcAft>
                      </a:pPr>
                      <a:r>
                        <a:rPr lang="en-US" sz="2000" spc="10">
                          <a:latin typeface="Calibri" pitchFamily="34" charset="0"/>
                        </a:rPr>
                        <a:t>10</a:t>
                      </a:r>
                      <a:r>
                        <a:rPr lang="en-US" sz="2000" spc="10" baseline="0">
                          <a:latin typeface="Calibri" pitchFamily="34" charset="0"/>
                        </a:rPr>
                        <a:t> </a:t>
                      </a:r>
                      <a:r>
                        <a:rPr lang="en-US" sz="2000" spc="10">
                          <a:latin typeface="Calibri" pitchFamily="34" charset="0"/>
                        </a:rPr>
                        <a:t>mV/C</a:t>
                      </a:r>
                      <a:endParaRPr lang="en-US" sz="2000" b="0" dirty="0">
                        <a:latin typeface="Calibri" pitchFamily="34" charset="0"/>
                        <a:ea typeface="Times New Roman"/>
                        <a:cs typeface="Cordia New"/>
                      </a:endParaRPr>
                    </a:p>
                  </a:txBody>
                  <a:tcPr marL="25400" marR="25400" marT="0" marB="0"/>
                </a:tc>
                <a:extLst>
                  <a:ext uri="{0D108BD9-81ED-4DB2-BD59-A6C34878D82A}">
                    <a16:rowId xmlns:a16="http://schemas.microsoft.com/office/drawing/2014/main" val="10003"/>
                  </a:ext>
                </a:extLst>
              </a:tr>
              <a:tr h="251238">
                <a:tc>
                  <a:txBody>
                    <a:bodyPr/>
                    <a:lstStyle/>
                    <a:p>
                      <a:pPr>
                        <a:spcAft>
                          <a:spcPts val="0"/>
                        </a:spcAft>
                      </a:pPr>
                      <a:r>
                        <a:rPr lang="en-US" sz="2000" spc="-15" dirty="0">
                          <a:latin typeface="Calibri" pitchFamily="34" charset="0"/>
                        </a:rPr>
                        <a:t>LM35C</a:t>
                      </a:r>
                      <a:endParaRPr lang="en-US" sz="2000" b="0" dirty="0">
                        <a:latin typeface="Calibri" pitchFamily="34" charset="0"/>
                        <a:ea typeface="Times New Roman"/>
                        <a:cs typeface="Cordia New"/>
                      </a:endParaRPr>
                    </a:p>
                  </a:txBody>
                  <a:tcPr marL="25400" marR="25400" marT="0" marB="0"/>
                </a:tc>
                <a:tc>
                  <a:txBody>
                    <a:bodyPr/>
                    <a:lstStyle/>
                    <a:p>
                      <a:pPr>
                        <a:spcAft>
                          <a:spcPts val="0"/>
                        </a:spcAft>
                      </a:pPr>
                      <a:r>
                        <a:rPr lang="en-US" sz="2000" spc="25" dirty="0">
                          <a:latin typeface="Calibri" pitchFamily="34" charset="0"/>
                        </a:rPr>
                        <a:t>-40 C to +110 C</a:t>
                      </a:r>
                      <a:endParaRPr lang="en-US" sz="2000" b="0" dirty="0">
                        <a:latin typeface="Calibri" pitchFamily="34" charset="0"/>
                        <a:ea typeface="Times New Roman"/>
                        <a:cs typeface="Cordia New"/>
                      </a:endParaRPr>
                    </a:p>
                  </a:txBody>
                  <a:tcPr marL="25400" marR="25400" marT="0" marB="0"/>
                </a:tc>
                <a:tc>
                  <a:txBody>
                    <a:bodyPr/>
                    <a:lstStyle/>
                    <a:p>
                      <a:pPr marL="189230">
                        <a:spcAft>
                          <a:spcPts val="0"/>
                        </a:spcAft>
                      </a:pPr>
                      <a:r>
                        <a:rPr lang="en-US" sz="2000" spc="-5" dirty="0">
                          <a:latin typeface="Calibri" pitchFamily="34" charset="0"/>
                        </a:rPr>
                        <a:t>+1.5 C</a:t>
                      </a:r>
                      <a:endParaRPr lang="en-US" sz="2000" b="0" dirty="0">
                        <a:latin typeface="Calibri" pitchFamily="34" charset="0"/>
                        <a:ea typeface="Times New Roman"/>
                        <a:cs typeface="Cordia New"/>
                      </a:endParaRPr>
                    </a:p>
                  </a:txBody>
                  <a:tcPr marL="25400" marR="25400" marT="0" marB="0"/>
                </a:tc>
                <a:tc>
                  <a:txBody>
                    <a:bodyPr/>
                    <a:lstStyle/>
                    <a:p>
                      <a:pPr marL="45720">
                        <a:spcAft>
                          <a:spcPts val="0"/>
                        </a:spcAft>
                      </a:pPr>
                      <a:r>
                        <a:rPr lang="en-US" sz="2000" spc="-20" dirty="0">
                          <a:latin typeface="Calibri" pitchFamily="34" charset="0"/>
                        </a:rPr>
                        <a:t>10 mV/C</a:t>
                      </a:r>
                      <a:endParaRPr lang="en-US" sz="2000" b="0" dirty="0">
                        <a:latin typeface="Calibri" pitchFamily="34" charset="0"/>
                        <a:ea typeface="Times New Roman"/>
                        <a:cs typeface="Cordia New"/>
                      </a:endParaRPr>
                    </a:p>
                  </a:txBody>
                  <a:tcPr marL="25400" marR="25400" marT="0" marB="0"/>
                </a:tc>
                <a:extLst>
                  <a:ext uri="{0D108BD9-81ED-4DB2-BD59-A6C34878D82A}">
                    <a16:rowId xmlns:a16="http://schemas.microsoft.com/office/drawing/2014/main" val="10004"/>
                  </a:ext>
                </a:extLst>
              </a:tr>
              <a:tr h="276100">
                <a:tc>
                  <a:txBody>
                    <a:bodyPr/>
                    <a:lstStyle/>
                    <a:p>
                      <a:pPr>
                        <a:spcAft>
                          <a:spcPts val="0"/>
                        </a:spcAft>
                      </a:pPr>
                      <a:r>
                        <a:rPr lang="en-US" sz="2000" spc="-20" dirty="0">
                          <a:latin typeface="Calibri" pitchFamily="34" charset="0"/>
                        </a:rPr>
                        <a:t>LM35D</a:t>
                      </a:r>
                      <a:endParaRPr lang="en-US" sz="2000" b="0" dirty="0">
                        <a:latin typeface="Calibri" pitchFamily="34" charset="0"/>
                        <a:ea typeface="Times New Roman"/>
                        <a:cs typeface="Cordia New"/>
                      </a:endParaRPr>
                    </a:p>
                  </a:txBody>
                  <a:tcPr marL="25400" marR="25400" marT="0" marB="0"/>
                </a:tc>
                <a:tc>
                  <a:txBody>
                    <a:bodyPr/>
                    <a:lstStyle/>
                    <a:p>
                      <a:pPr marL="100330">
                        <a:spcAft>
                          <a:spcPts val="0"/>
                        </a:spcAft>
                      </a:pPr>
                      <a:r>
                        <a:rPr lang="en-US" sz="2000" spc="40" dirty="0">
                          <a:latin typeface="Calibri" pitchFamily="34" charset="0"/>
                        </a:rPr>
                        <a:t>0</a:t>
                      </a:r>
                      <a:r>
                        <a:rPr lang="en-US" sz="2000" spc="40" baseline="0" dirty="0">
                          <a:latin typeface="Calibri" pitchFamily="34" charset="0"/>
                        </a:rPr>
                        <a:t> </a:t>
                      </a:r>
                      <a:r>
                        <a:rPr lang="en-US" sz="2000" spc="40" dirty="0">
                          <a:latin typeface="Calibri" pitchFamily="34" charset="0"/>
                        </a:rPr>
                        <a:t>C  </a:t>
                      </a:r>
                      <a:r>
                        <a:rPr lang="en-US" sz="2000" spc="40" baseline="0" dirty="0">
                          <a:latin typeface="Calibri" pitchFamily="34" charset="0"/>
                        </a:rPr>
                        <a:t> </a:t>
                      </a:r>
                      <a:r>
                        <a:rPr lang="en-US" sz="2000" spc="40" dirty="0">
                          <a:latin typeface="Calibri" pitchFamily="34" charset="0"/>
                        </a:rPr>
                        <a:t>to +100C</a:t>
                      </a:r>
                      <a:endParaRPr lang="en-US" sz="2000" b="0" dirty="0">
                        <a:latin typeface="Calibri" pitchFamily="34" charset="0"/>
                        <a:ea typeface="Times New Roman"/>
                        <a:cs typeface="Cordia New"/>
                      </a:endParaRPr>
                    </a:p>
                  </a:txBody>
                  <a:tcPr marL="25400" marR="25400" marT="0" marB="0"/>
                </a:tc>
                <a:tc>
                  <a:txBody>
                    <a:bodyPr/>
                    <a:lstStyle/>
                    <a:p>
                      <a:pPr marL="189230">
                        <a:spcAft>
                          <a:spcPts val="0"/>
                        </a:spcAft>
                      </a:pPr>
                      <a:r>
                        <a:rPr lang="en-US" sz="2000" spc="-5" dirty="0">
                          <a:latin typeface="Calibri" pitchFamily="34" charset="0"/>
                        </a:rPr>
                        <a:t>+2.0 C</a:t>
                      </a:r>
                      <a:endParaRPr lang="en-US" sz="2000" b="0" dirty="0">
                        <a:latin typeface="Calibri" pitchFamily="34" charset="0"/>
                        <a:ea typeface="Times New Roman"/>
                        <a:cs typeface="Cordia New"/>
                      </a:endParaRPr>
                    </a:p>
                  </a:txBody>
                  <a:tcPr marL="25400" marR="25400" marT="0" marB="0"/>
                </a:tc>
                <a:tc>
                  <a:txBody>
                    <a:bodyPr/>
                    <a:lstStyle/>
                    <a:p>
                      <a:pPr marL="45720">
                        <a:spcAft>
                          <a:spcPts val="0"/>
                        </a:spcAft>
                      </a:pPr>
                      <a:r>
                        <a:rPr lang="en-US" sz="2000" spc="-20" dirty="0">
                          <a:latin typeface="Calibri" pitchFamily="34" charset="0"/>
                        </a:rPr>
                        <a:t>10 mV/C</a:t>
                      </a:r>
                      <a:endParaRPr lang="en-US" sz="2000" b="0" dirty="0">
                        <a:latin typeface="Calibri" pitchFamily="34" charset="0"/>
                        <a:ea typeface="Times New Roman"/>
                        <a:cs typeface="Cordia New"/>
                      </a:endParaRPr>
                    </a:p>
                  </a:txBody>
                  <a:tcPr marL="25400" marR="25400" marT="0" marB="0"/>
                </a:tc>
                <a:extLst>
                  <a:ext uri="{0D108BD9-81ED-4DB2-BD59-A6C34878D82A}">
                    <a16:rowId xmlns:a16="http://schemas.microsoft.com/office/drawing/2014/main" val="10005"/>
                  </a:ext>
                </a:extLst>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r>
              <a:rPr lang="en-US" sz="3600" b="1">
                <a:latin typeface="Calibri" pitchFamily="34" charset="0"/>
              </a:rPr>
              <a:t>Interfacing the LM34, LM35 to the AVR</a:t>
            </a:r>
          </a:p>
        </p:txBody>
      </p:sp>
      <p:sp>
        <p:nvSpPr>
          <p:cNvPr id="30723" name="Content Placeholder 2"/>
          <p:cNvSpPr>
            <a:spLocks noGrp="1"/>
          </p:cNvSpPr>
          <p:nvPr>
            <p:ph idx="1"/>
          </p:nvPr>
        </p:nvSpPr>
        <p:spPr>
          <a:xfrm>
            <a:off x="457200" y="1066800"/>
            <a:ext cx="8229600" cy="5029200"/>
          </a:xfrm>
        </p:spPr>
        <p:txBody>
          <a:bodyPr/>
          <a:lstStyle/>
          <a:p>
            <a:r>
              <a:rPr lang="en-US" sz="2400" b="1" dirty="0">
                <a:solidFill>
                  <a:srgbClr val="0000CC"/>
                </a:solidFill>
                <a:latin typeface="Calibri" pitchFamily="34" charset="0"/>
              </a:rPr>
              <a:t>LM34</a:t>
            </a:r>
            <a:r>
              <a:rPr lang="en-US" sz="2400" b="1" dirty="0">
                <a:latin typeface="Calibri" pitchFamily="34" charset="0"/>
              </a:rPr>
              <a:t> (or </a:t>
            </a:r>
            <a:r>
              <a:rPr lang="en-US" sz="2400" b="1" dirty="0">
                <a:solidFill>
                  <a:srgbClr val="0000CC"/>
                </a:solidFill>
                <a:latin typeface="Calibri" pitchFamily="34" charset="0"/>
              </a:rPr>
              <a:t>LM35</a:t>
            </a:r>
            <a:r>
              <a:rPr lang="en-US" sz="2400" b="1" dirty="0">
                <a:latin typeface="Calibri" pitchFamily="34" charset="0"/>
              </a:rPr>
              <a:t>) produces </a:t>
            </a:r>
            <a:r>
              <a:rPr lang="en-US" sz="2400" b="1" dirty="0">
                <a:solidFill>
                  <a:srgbClr val="0000CC"/>
                </a:solidFill>
                <a:latin typeface="Calibri" pitchFamily="34" charset="0"/>
              </a:rPr>
              <a:t>10mV</a:t>
            </a:r>
            <a:r>
              <a:rPr lang="en-US" sz="2400" b="1" dirty="0">
                <a:latin typeface="Calibri" pitchFamily="34" charset="0"/>
              </a:rPr>
              <a:t> for </a:t>
            </a:r>
            <a:r>
              <a:rPr lang="en-US" sz="2400" b="1" dirty="0">
                <a:solidFill>
                  <a:srgbClr val="0000CC"/>
                </a:solidFill>
                <a:latin typeface="Calibri" pitchFamily="34" charset="0"/>
              </a:rPr>
              <a:t>every degree</a:t>
            </a:r>
            <a:r>
              <a:rPr lang="en-US" sz="2400" b="1" dirty="0">
                <a:latin typeface="Calibri" pitchFamily="34" charset="0"/>
              </a:rPr>
              <a:t> of temperature change and the </a:t>
            </a:r>
            <a:r>
              <a:rPr lang="en-US" sz="2400" b="1" dirty="0">
                <a:solidFill>
                  <a:srgbClr val="0000CC"/>
                </a:solidFill>
                <a:latin typeface="Calibri" pitchFamily="34" charset="0"/>
              </a:rPr>
              <a:t>ADC</a:t>
            </a:r>
            <a:r>
              <a:rPr lang="en-US" sz="2400" b="1" dirty="0">
                <a:latin typeface="Calibri" pitchFamily="34" charset="0"/>
              </a:rPr>
              <a:t> has </a:t>
            </a:r>
            <a:r>
              <a:rPr lang="en-US" sz="2400" b="1" dirty="0">
                <a:solidFill>
                  <a:srgbClr val="0000CC"/>
                </a:solidFill>
                <a:latin typeface="Calibri" pitchFamily="34" charset="0"/>
              </a:rPr>
              <a:t>10-bit</a:t>
            </a:r>
            <a:r>
              <a:rPr lang="en-US" sz="2400" b="1" dirty="0">
                <a:latin typeface="Calibri" pitchFamily="34" charset="0"/>
              </a:rPr>
              <a:t> resolution with a maximum of </a:t>
            </a:r>
            <a:r>
              <a:rPr lang="en-US" sz="2400" b="1" dirty="0">
                <a:solidFill>
                  <a:srgbClr val="0000CC"/>
                </a:solidFill>
                <a:latin typeface="Calibri" pitchFamily="34" charset="0"/>
              </a:rPr>
              <a:t>1024</a:t>
            </a:r>
            <a:r>
              <a:rPr lang="en-US" sz="2400" b="1" dirty="0">
                <a:latin typeface="Calibri" pitchFamily="34" charset="0"/>
              </a:rPr>
              <a:t> steps.</a:t>
            </a:r>
          </a:p>
          <a:p>
            <a:r>
              <a:rPr lang="en-US" sz="2400" b="1" dirty="0">
                <a:latin typeface="Calibri" pitchFamily="34" charset="0"/>
              </a:rPr>
              <a:t>if we use the </a:t>
            </a:r>
            <a:r>
              <a:rPr lang="en-US" sz="2400" b="1" dirty="0">
                <a:solidFill>
                  <a:srgbClr val="0000CC"/>
                </a:solidFill>
                <a:latin typeface="Calibri" pitchFamily="34" charset="0"/>
              </a:rPr>
              <a:t>step size</a:t>
            </a:r>
            <a:r>
              <a:rPr lang="en-US" sz="2400" b="1" dirty="0">
                <a:latin typeface="Calibri" pitchFamily="34" charset="0"/>
              </a:rPr>
              <a:t> of 10 mV, the </a:t>
            </a:r>
            <a:r>
              <a:rPr lang="en-US" sz="2400" b="1" dirty="0" err="1">
                <a:latin typeface="Calibri" pitchFamily="34" charset="0"/>
              </a:rPr>
              <a:t>V</a:t>
            </a:r>
            <a:r>
              <a:rPr lang="en-US" sz="2400" b="1" baseline="-25000" dirty="0" err="1">
                <a:latin typeface="Calibri" pitchFamily="34" charset="0"/>
              </a:rPr>
              <a:t>out</a:t>
            </a:r>
            <a:r>
              <a:rPr lang="en-US" sz="2400" b="1" dirty="0">
                <a:latin typeface="Calibri" pitchFamily="34" charset="0"/>
              </a:rPr>
              <a:t> will be 10,240 mV (10.24 V) for full-scale output. </a:t>
            </a:r>
          </a:p>
          <a:p>
            <a:r>
              <a:rPr lang="en-US" sz="2400" b="1" dirty="0">
                <a:latin typeface="Calibri" pitchFamily="34" charset="0"/>
              </a:rPr>
              <a:t>The maximum temperature sensed by the </a:t>
            </a:r>
            <a:r>
              <a:rPr lang="en-US" sz="2400" b="1" dirty="0">
                <a:solidFill>
                  <a:srgbClr val="0000CC"/>
                </a:solidFill>
                <a:latin typeface="Calibri" pitchFamily="34" charset="0"/>
              </a:rPr>
              <a:t>LM34</a:t>
            </a:r>
            <a:r>
              <a:rPr lang="en-US" sz="2400" b="1" dirty="0">
                <a:latin typeface="Calibri" pitchFamily="34" charset="0"/>
              </a:rPr>
              <a:t> is </a:t>
            </a:r>
            <a:r>
              <a:rPr lang="en-US" sz="2400" b="1" dirty="0">
                <a:solidFill>
                  <a:srgbClr val="0000CC"/>
                </a:solidFill>
                <a:latin typeface="Calibri" pitchFamily="34" charset="0"/>
              </a:rPr>
              <a:t>300 degrees F</a:t>
            </a:r>
            <a:r>
              <a:rPr lang="en-US" sz="2400" b="1" dirty="0">
                <a:latin typeface="Calibri" pitchFamily="34" charset="0"/>
              </a:rPr>
              <a:t>, and its highest is </a:t>
            </a:r>
            <a:r>
              <a:rPr lang="en-US" sz="2400" b="1" dirty="0">
                <a:solidFill>
                  <a:srgbClr val="0000CC"/>
                </a:solidFill>
                <a:latin typeface="Calibri" pitchFamily="34" charset="0"/>
              </a:rPr>
              <a:t>3000mV</a:t>
            </a:r>
            <a:r>
              <a:rPr lang="en-US" sz="2400" b="1" dirty="0">
                <a:latin typeface="Calibri" pitchFamily="34" charset="0"/>
              </a:rPr>
              <a:t> (3.00V).</a:t>
            </a:r>
          </a:p>
          <a:p>
            <a:r>
              <a:rPr lang="en-US" sz="2400" b="1" dirty="0">
                <a:latin typeface="Calibri" pitchFamily="34" charset="0"/>
              </a:rPr>
              <a:t>If we use the internal </a:t>
            </a:r>
            <a:r>
              <a:rPr lang="en-US" sz="2400" b="1" dirty="0">
                <a:solidFill>
                  <a:srgbClr val="0000CC"/>
                </a:solidFill>
                <a:latin typeface="Calibri" pitchFamily="34" charset="0"/>
              </a:rPr>
              <a:t>2.56V</a:t>
            </a:r>
            <a:r>
              <a:rPr lang="en-US" sz="2400" b="1" dirty="0">
                <a:latin typeface="Calibri" pitchFamily="34" charset="0"/>
              </a:rPr>
              <a:t> reference voltage, the </a:t>
            </a:r>
            <a:r>
              <a:rPr lang="en-US" sz="2400" b="1" dirty="0">
                <a:solidFill>
                  <a:srgbClr val="0000CC"/>
                </a:solidFill>
                <a:latin typeface="Calibri" pitchFamily="34" charset="0"/>
              </a:rPr>
              <a:t>step size</a:t>
            </a:r>
            <a:r>
              <a:rPr lang="en-US" sz="2400" b="1" dirty="0">
                <a:latin typeface="Calibri" pitchFamily="34" charset="0"/>
              </a:rPr>
              <a:t> would be 2.56 V/1024 = </a:t>
            </a:r>
            <a:r>
              <a:rPr lang="en-US" sz="2400" b="1" dirty="0">
                <a:solidFill>
                  <a:srgbClr val="0000CC"/>
                </a:solidFill>
                <a:latin typeface="Calibri" pitchFamily="34" charset="0"/>
              </a:rPr>
              <a:t>2.5 mV</a:t>
            </a:r>
            <a:r>
              <a:rPr lang="en-US" sz="2400" b="1" dirty="0">
                <a:latin typeface="Calibri" pitchFamily="34" charset="0"/>
              </a:rPr>
              <a:t>. </a:t>
            </a:r>
          </a:p>
          <a:p>
            <a:r>
              <a:rPr lang="en-US" sz="2400" b="1" dirty="0">
                <a:latin typeface="Calibri" pitchFamily="34" charset="0"/>
              </a:rPr>
              <a:t>(10 mV/2.5 mV = 4) This is four times the real temperature</a:t>
            </a:r>
          </a:p>
          <a:p>
            <a:r>
              <a:rPr lang="en-US" sz="2400" b="1" dirty="0">
                <a:latin typeface="Calibri" pitchFamily="34" charset="0"/>
              </a:rPr>
              <a:t>We can scale it by dividing it by 4 to get the real number for temperature</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r>
              <a:rPr lang="en-US" sz="3600" b="1">
                <a:latin typeface="Calibri" pitchFamily="34" charset="0"/>
              </a:rPr>
              <a:t>Interfacing the LM34, LM35 to the AVR</a:t>
            </a:r>
            <a:endParaRPr lang="th-TH"/>
          </a:p>
        </p:txBody>
      </p:sp>
      <p:graphicFrame>
        <p:nvGraphicFramePr>
          <p:cNvPr id="5" name="Table 4"/>
          <p:cNvGraphicFramePr>
            <a:graphicFrameLocks noGrp="1"/>
          </p:cNvGraphicFramePr>
          <p:nvPr/>
        </p:nvGraphicFramePr>
        <p:xfrm>
          <a:off x="381000" y="914400"/>
          <a:ext cx="8387585" cy="5257800"/>
        </p:xfrm>
        <a:graphic>
          <a:graphicData uri="http://schemas.openxmlformats.org/drawingml/2006/table">
            <a:tbl>
              <a:tblPr firstRow="1" bandRow="1">
                <a:tableStyleId>{AF606853-7671-496A-8E4F-DF71F8EC918B}</a:tableStyleId>
              </a:tblPr>
              <a:tblGrid>
                <a:gridCol w="1268698">
                  <a:extLst>
                    <a:ext uri="{9D8B030D-6E8A-4147-A177-3AD203B41FA5}">
                      <a16:colId xmlns:a16="http://schemas.microsoft.com/office/drawing/2014/main" val="20000"/>
                    </a:ext>
                  </a:extLst>
                </a:gridCol>
                <a:gridCol w="1221947">
                  <a:extLst>
                    <a:ext uri="{9D8B030D-6E8A-4147-A177-3AD203B41FA5}">
                      <a16:colId xmlns:a16="http://schemas.microsoft.com/office/drawing/2014/main" val="20001"/>
                    </a:ext>
                  </a:extLst>
                </a:gridCol>
                <a:gridCol w="1331566">
                  <a:extLst>
                    <a:ext uri="{9D8B030D-6E8A-4147-A177-3AD203B41FA5}">
                      <a16:colId xmlns:a16="http://schemas.microsoft.com/office/drawing/2014/main" val="20002"/>
                    </a:ext>
                  </a:extLst>
                </a:gridCol>
                <a:gridCol w="2492257">
                  <a:extLst>
                    <a:ext uri="{9D8B030D-6E8A-4147-A177-3AD203B41FA5}">
                      <a16:colId xmlns:a16="http://schemas.microsoft.com/office/drawing/2014/main" val="20003"/>
                    </a:ext>
                  </a:extLst>
                </a:gridCol>
                <a:gridCol w="2073117">
                  <a:extLst>
                    <a:ext uri="{9D8B030D-6E8A-4147-A177-3AD203B41FA5}">
                      <a16:colId xmlns:a16="http://schemas.microsoft.com/office/drawing/2014/main" val="20004"/>
                    </a:ext>
                  </a:extLst>
                </a:gridCol>
              </a:tblGrid>
              <a:tr h="350520">
                <a:tc>
                  <a:txBody>
                    <a:bodyPr/>
                    <a:lstStyle/>
                    <a:p>
                      <a:pPr>
                        <a:spcAft>
                          <a:spcPts val="0"/>
                        </a:spcAft>
                      </a:pPr>
                      <a:r>
                        <a:rPr lang="en-US" sz="1800" spc="-120" dirty="0">
                          <a:latin typeface="Courier New" pitchFamily="49" charset="0"/>
                          <a:cs typeface="Courier New" pitchFamily="49" charset="0"/>
                        </a:rPr>
                        <a:t>Temp. (F)</a:t>
                      </a:r>
                      <a:endParaRPr lang="en-US" sz="1800" dirty="0">
                        <a:latin typeface="Courier New" pitchFamily="49" charset="0"/>
                        <a:ea typeface="Times New Roman"/>
                        <a:cs typeface="Courier New" pitchFamily="49" charset="0"/>
                      </a:endParaRPr>
                    </a:p>
                  </a:txBody>
                  <a:tcPr marL="23519" marR="23519" marT="0" marB="0" anchor="ctr"/>
                </a:tc>
                <a:tc>
                  <a:txBody>
                    <a:bodyPr/>
                    <a:lstStyle/>
                    <a:p>
                      <a:pPr>
                        <a:spcAft>
                          <a:spcPts val="0"/>
                        </a:spcAft>
                      </a:pPr>
                      <a:r>
                        <a:rPr lang="en-US" sz="1800" spc="-100" dirty="0">
                          <a:latin typeface="Courier New" pitchFamily="49" charset="0"/>
                          <a:cs typeface="Courier New" pitchFamily="49" charset="0"/>
                        </a:rPr>
                        <a:t>V</a:t>
                      </a:r>
                      <a:r>
                        <a:rPr lang="en-US" sz="1800" spc="-100" baseline="-25000" dirty="0">
                          <a:latin typeface="Courier New" pitchFamily="49" charset="0"/>
                          <a:cs typeface="Courier New" pitchFamily="49" charset="0"/>
                        </a:rPr>
                        <a:t>in</a:t>
                      </a:r>
                      <a:r>
                        <a:rPr lang="en-US" sz="1800" spc="-100" dirty="0">
                          <a:latin typeface="Courier New" pitchFamily="49" charset="0"/>
                          <a:cs typeface="Courier New" pitchFamily="49" charset="0"/>
                        </a:rPr>
                        <a:t> (mV)</a:t>
                      </a:r>
                      <a:endParaRPr lang="en-US" sz="1800" dirty="0">
                        <a:latin typeface="Courier New" pitchFamily="49" charset="0"/>
                        <a:ea typeface="Times New Roman"/>
                        <a:cs typeface="Courier New" pitchFamily="49" charset="0"/>
                      </a:endParaRPr>
                    </a:p>
                  </a:txBody>
                  <a:tcPr marL="23519" marR="23519" marT="0" marB="0" anchor="ctr"/>
                </a:tc>
                <a:tc>
                  <a:txBody>
                    <a:bodyPr/>
                    <a:lstStyle/>
                    <a:p>
                      <a:pPr>
                        <a:spcAft>
                          <a:spcPts val="0"/>
                        </a:spcAft>
                      </a:pPr>
                      <a:r>
                        <a:rPr lang="en-US" sz="1800" spc="-105" dirty="0">
                          <a:latin typeface="Courier New" pitchFamily="49" charset="0"/>
                          <a:cs typeface="Courier New" pitchFamily="49" charset="0"/>
                        </a:rPr>
                        <a:t># of steps</a:t>
                      </a:r>
                      <a:endParaRPr lang="en-US" sz="1800" dirty="0">
                        <a:latin typeface="Courier New" pitchFamily="49" charset="0"/>
                        <a:ea typeface="Times New Roman"/>
                        <a:cs typeface="Courier New" pitchFamily="49" charset="0"/>
                      </a:endParaRPr>
                    </a:p>
                  </a:txBody>
                  <a:tcPr marL="23519" marR="23519" marT="0" marB="0" anchor="ctr"/>
                </a:tc>
                <a:tc>
                  <a:txBody>
                    <a:bodyPr/>
                    <a:lstStyle/>
                    <a:p>
                      <a:pPr>
                        <a:spcAft>
                          <a:spcPts val="0"/>
                        </a:spcAft>
                      </a:pPr>
                      <a:r>
                        <a:rPr lang="en-US" sz="1800" spc="-40">
                          <a:latin typeface="Courier New" pitchFamily="49" charset="0"/>
                          <a:cs typeface="Courier New" pitchFamily="49" charset="0"/>
                        </a:rPr>
                        <a:t>Binary V</a:t>
                      </a:r>
                      <a:r>
                        <a:rPr lang="en-US" sz="1800" spc="-40" baseline="-25000">
                          <a:latin typeface="Courier New" pitchFamily="49" charset="0"/>
                          <a:cs typeface="Courier New" pitchFamily="49" charset="0"/>
                        </a:rPr>
                        <a:t>out</a:t>
                      </a:r>
                      <a:r>
                        <a:rPr lang="en-US" sz="1800" spc="-40">
                          <a:latin typeface="Courier New" pitchFamily="49" charset="0"/>
                          <a:cs typeface="Courier New" pitchFamily="49" charset="0"/>
                        </a:rPr>
                        <a:t>(b9-bO)</a:t>
                      </a:r>
                      <a:endParaRPr lang="en-US" sz="1800">
                        <a:latin typeface="Courier New" pitchFamily="49" charset="0"/>
                        <a:ea typeface="Times New Roman"/>
                        <a:cs typeface="Courier New" pitchFamily="49" charset="0"/>
                      </a:endParaRPr>
                    </a:p>
                  </a:txBody>
                  <a:tcPr marL="23519" marR="23519" marT="0" marB="0" anchor="ctr"/>
                </a:tc>
                <a:tc>
                  <a:txBody>
                    <a:bodyPr/>
                    <a:lstStyle/>
                    <a:p>
                      <a:pPr>
                        <a:spcAft>
                          <a:spcPts val="0"/>
                        </a:spcAft>
                      </a:pPr>
                      <a:r>
                        <a:rPr lang="en-US" sz="1800" spc="-50" dirty="0">
                          <a:latin typeface="Courier New" pitchFamily="49" charset="0"/>
                          <a:cs typeface="Courier New" pitchFamily="49" charset="0"/>
                        </a:rPr>
                        <a:t>Temp, in Binary</a:t>
                      </a:r>
                      <a:endParaRPr lang="en-US" sz="1800" dirty="0">
                        <a:latin typeface="Courier New" pitchFamily="49" charset="0"/>
                        <a:ea typeface="Times New Roman"/>
                        <a:cs typeface="Courier New" pitchFamily="49" charset="0"/>
                      </a:endParaRPr>
                    </a:p>
                  </a:txBody>
                  <a:tcPr marL="23519" marR="23519" marT="0" marB="0" anchor="ctr"/>
                </a:tc>
                <a:extLst>
                  <a:ext uri="{0D108BD9-81ED-4DB2-BD59-A6C34878D82A}">
                    <a16:rowId xmlns:a16="http://schemas.microsoft.com/office/drawing/2014/main" val="10000"/>
                  </a:ext>
                </a:extLst>
              </a:tr>
              <a:tr h="350520">
                <a:tc>
                  <a:txBody>
                    <a:bodyPr/>
                    <a:lstStyle/>
                    <a:p>
                      <a:pPr>
                        <a:spcAft>
                          <a:spcPts val="0"/>
                        </a:spcAft>
                      </a:pPr>
                      <a:r>
                        <a:rPr lang="en-US" sz="1800">
                          <a:latin typeface="Courier New" pitchFamily="49" charset="0"/>
                          <a:cs typeface="Courier New" pitchFamily="49" charset="0"/>
                        </a:rPr>
                        <a:t>0</a:t>
                      </a:r>
                      <a:endParaRPr lang="en-US" sz="1800">
                        <a:latin typeface="Courier New" pitchFamily="49" charset="0"/>
                        <a:ea typeface="Times New Roman"/>
                        <a:cs typeface="Courier New" pitchFamily="49" charset="0"/>
                      </a:endParaRPr>
                    </a:p>
                  </a:txBody>
                  <a:tcPr marL="23519" marR="23519" marT="0" marB="0" anchor="ctr"/>
                </a:tc>
                <a:tc>
                  <a:txBody>
                    <a:bodyPr/>
                    <a:lstStyle/>
                    <a:p>
                      <a:pPr marL="42545">
                        <a:spcAft>
                          <a:spcPts val="0"/>
                        </a:spcAft>
                      </a:pPr>
                      <a:r>
                        <a:rPr lang="en-US" sz="1800">
                          <a:latin typeface="Courier New" pitchFamily="49" charset="0"/>
                          <a:cs typeface="Courier New" pitchFamily="49" charset="0"/>
                        </a:rPr>
                        <a:t>0</a:t>
                      </a:r>
                      <a:endParaRPr lang="en-US" sz="1800">
                        <a:latin typeface="Courier New" pitchFamily="49" charset="0"/>
                        <a:ea typeface="Times New Roman"/>
                        <a:cs typeface="Courier New" pitchFamily="49" charset="0"/>
                      </a:endParaRPr>
                    </a:p>
                  </a:txBody>
                  <a:tcPr marL="23519" marR="23519" marT="0" marB="0" anchor="ctr"/>
                </a:tc>
                <a:tc>
                  <a:txBody>
                    <a:bodyPr/>
                    <a:lstStyle/>
                    <a:p>
                      <a:pPr marL="170815">
                        <a:spcAft>
                          <a:spcPts val="0"/>
                        </a:spcAft>
                      </a:pPr>
                      <a:r>
                        <a:rPr lang="en-US" sz="1800">
                          <a:latin typeface="Courier New" pitchFamily="49" charset="0"/>
                          <a:cs typeface="Courier New" pitchFamily="49" charset="0"/>
                        </a:rPr>
                        <a:t>0</a:t>
                      </a:r>
                      <a:endParaRPr lang="en-US" sz="1800">
                        <a:latin typeface="Courier New" pitchFamily="49" charset="0"/>
                        <a:ea typeface="Times New Roman"/>
                        <a:cs typeface="Courier New" pitchFamily="49" charset="0"/>
                      </a:endParaRPr>
                    </a:p>
                  </a:txBody>
                  <a:tcPr marL="23519" marR="23519" marT="0" marB="0" anchor="ctr"/>
                </a:tc>
                <a:tc>
                  <a:txBody>
                    <a:bodyPr/>
                    <a:lstStyle/>
                    <a:p>
                      <a:pPr marL="259080">
                        <a:spcAft>
                          <a:spcPts val="0"/>
                        </a:spcAft>
                      </a:pPr>
                      <a:r>
                        <a:rPr lang="en-US" sz="1800" spc="-40" dirty="0">
                          <a:latin typeface="Courier New" pitchFamily="49" charset="0"/>
                          <a:cs typeface="Courier New" pitchFamily="49" charset="0"/>
                        </a:rPr>
                        <a:t>00 0000 00</a:t>
                      </a:r>
                      <a:r>
                        <a:rPr lang="en-US" sz="1800" spc="-40" dirty="0">
                          <a:solidFill>
                            <a:srgbClr val="FF0000"/>
                          </a:solidFill>
                          <a:latin typeface="Courier New" pitchFamily="49" charset="0"/>
                          <a:cs typeface="Courier New" pitchFamily="49" charset="0"/>
                        </a:rPr>
                        <a:t>00</a:t>
                      </a:r>
                      <a:endParaRPr lang="en-US" sz="1800" dirty="0">
                        <a:solidFill>
                          <a:srgbClr val="FF0000"/>
                        </a:solidFill>
                        <a:latin typeface="Courier New" pitchFamily="49" charset="0"/>
                        <a:ea typeface="Times New Roman"/>
                        <a:cs typeface="Courier New" pitchFamily="49" charset="0"/>
                      </a:endParaRPr>
                    </a:p>
                  </a:txBody>
                  <a:tcPr marL="23519" marR="23519" marT="0" marB="0" anchor="ctr"/>
                </a:tc>
                <a:tc>
                  <a:txBody>
                    <a:bodyPr/>
                    <a:lstStyle/>
                    <a:p>
                      <a:pPr marL="189230">
                        <a:spcAft>
                          <a:spcPts val="0"/>
                        </a:spcAft>
                      </a:pPr>
                      <a:r>
                        <a:rPr lang="en-US" sz="1800" spc="-25" dirty="0">
                          <a:latin typeface="Courier New" pitchFamily="49" charset="0"/>
                          <a:cs typeface="Courier New" pitchFamily="49" charset="0"/>
                        </a:rPr>
                        <a:t>0000 0000</a:t>
                      </a:r>
                      <a:endParaRPr lang="en-US" sz="1800" dirty="0">
                        <a:latin typeface="Courier New" pitchFamily="49" charset="0"/>
                        <a:ea typeface="Times New Roman"/>
                        <a:cs typeface="Courier New" pitchFamily="49" charset="0"/>
                      </a:endParaRPr>
                    </a:p>
                  </a:txBody>
                  <a:tcPr marL="23519" marR="23519" marT="0" marB="0" anchor="ctr"/>
                </a:tc>
                <a:extLst>
                  <a:ext uri="{0D108BD9-81ED-4DB2-BD59-A6C34878D82A}">
                    <a16:rowId xmlns:a16="http://schemas.microsoft.com/office/drawing/2014/main" val="10001"/>
                  </a:ext>
                </a:extLst>
              </a:tr>
              <a:tr h="350520">
                <a:tc>
                  <a:txBody>
                    <a:bodyPr/>
                    <a:lstStyle/>
                    <a:p>
                      <a:pPr>
                        <a:spcAft>
                          <a:spcPts val="0"/>
                        </a:spcAft>
                      </a:pPr>
                      <a:r>
                        <a:rPr lang="en-US" sz="1800">
                          <a:latin typeface="Courier New" pitchFamily="49" charset="0"/>
                          <a:cs typeface="Courier New" pitchFamily="49" charset="0"/>
                        </a:rPr>
                        <a:t>1</a:t>
                      </a:r>
                      <a:endParaRPr lang="en-US" sz="1800">
                        <a:latin typeface="Courier New" pitchFamily="49" charset="0"/>
                        <a:ea typeface="Times New Roman"/>
                        <a:cs typeface="Courier New" pitchFamily="49" charset="0"/>
                      </a:endParaRPr>
                    </a:p>
                  </a:txBody>
                  <a:tcPr marL="23519" marR="23519" marT="0" marB="0" anchor="ctr"/>
                </a:tc>
                <a:tc>
                  <a:txBody>
                    <a:bodyPr/>
                    <a:lstStyle/>
                    <a:p>
                      <a:pPr marL="52070">
                        <a:spcAft>
                          <a:spcPts val="0"/>
                        </a:spcAft>
                      </a:pPr>
                      <a:r>
                        <a:rPr lang="en-US" sz="1800">
                          <a:latin typeface="Courier New" pitchFamily="49" charset="0"/>
                          <a:cs typeface="Courier New" pitchFamily="49" charset="0"/>
                        </a:rPr>
                        <a:t>10</a:t>
                      </a:r>
                      <a:endParaRPr lang="en-US" sz="1800">
                        <a:latin typeface="Courier New" pitchFamily="49" charset="0"/>
                        <a:ea typeface="Times New Roman"/>
                        <a:cs typeface="Courier New" pitchFamily="49" charset="0"/>
                      </a:endParaRPr>
                    </a:p>
                  </a:txBody>
                  <a:tcPr marL="23519" marR="23519" marT="0" marB="0" anchor="ctr"/>
                </a:tc>
                <a:tc>
                  <a:txBody>
                    <a:bodyPr/>
                    <a:lstStyle/>
                    <a:p>
                      <a:pPr marL="170815">
                        <a:spcAft>
                          <a:spcPts val="0"/>
                        </a:spcAft>
                      </a:pPr>
                      <a:r>
                        <a:rPr lang="en-US" sz="1800">
                          <a:latin typeface="Courier New" pitchFamily="49" charset="0"/>
                          <a:cs typeface="Courier New" pitchFamily="49" charset="0"/>
                        </a:rPr>
                        <a:t>4</a:t>
                      </a:r>
                      <a:endParaRPr lang="en-US" sz="1800">
                        <a:latin typeface="Courier New" pitchFamily="49" charset="0"/>
                        <a:ea typeface="Times New Roman"/>
                        <a:cs typeface="Courier New" pitchFamily="49" charset="0"/>
                      </a:endParaRPr>
                    </a:p>
                  </a:txBody>
                  <a:tcPr marL="23519" marR="23519" marT="0" marB="0" anchor="ctr"/>
                </a:tc>
                <a:tc>
                  <a:txBody>
                    <a:bodyPr/>
                    <a:lstStyle/>
                    <a:p>
                      <a:pPr marL="259080">
                        <a:spcAft>
                          <a:spcPts val="0"/>
                        </a:spcAft>
                      </a:pPr>
                      <a:r>
                        <a:rPr lang="en-US" sz="1800" spc="-40" dirty="0">
                          <a:latin typeface="Courier New" pitchFamily="49" charset="0"/>
                          <a:cs typeface="Courier New" pitchFamily="49" charset="0"/>
                        </a:rPr>
                        <a:t>00 0000 01</a:t>
                      </a:r>
                      <a:r>
                        <a:rPr lang="en-US" sz="1800" spc="-40" dirty="0">
                          <a:solidFill>
                            <a:srgbClr val="FF0000"/>
                          </a:solidFill>
                          <a:latin typeface="Courier New" pitchFamily="49" charset="0"/>
                          <a:cs typeface="Courier New" pitchFamily="49" charset="0"/>
                        </a:rPr>
                        <a:t>00</a:t>
                      </a:r>
                      <a:endParaRPr lang="en-US" sz="1800" dirty="0">
                        <a:latin typeface="Courier New" pitchFamily="49" charset="0"/>
                        <a:ea typeface="Times New Roman"/>
                        <a:cs typeface="Courier New" pitchFamily="49" charset="0"/>
                      </a:endParaRPr>
                    </a:p>
                  </a:txBody>
                  <a:tcPr marL="23519" marR="23519" marT="0" marB="0" anchor="ctr"/>
                </a:tc>
                <a:tc>
                  <a:txBody>
                    <a:bodyPr/>
                    <a:lstStyle/>
                    <a:p>
                      <a:pPr marL="189230">
                        <a:spcAft>
                          <a:spcPts val="0"/>
                        </a:spcAft>
                      </a:pPr>
                      <a:r>
                        <a:rPr lang="en-US" sz="1800" spc="-35" dirty="0">
                          <a:latin typeface="Courier New" pitchFamily="49" charset="0"/>
                          <a:cs typeface="Courier New" pitchFamily="49" charset="0"/>
                        </a:rPr>
                        <a:t>0000 0001</a:t>
                      </a:r>
                      <a:endParaRPr lang="en-US" sz="1800" dirty="0">
                        <a:latin typeface="Courier New" pitchFamily="49" charset="0"/>
                        <a:ea typeface="Times New Roman"/>
                        <a:cs typeface="Courier New" pitchFamily="49" charset="0"/>
                      </a:endParaRPr>
                    </a:p>
                  </a:txBody>
                  <a:tcPr marL="23519" marR="23519" marT="0" marB="0" anchor="ctr"/>
                </a:tc>
                <a:extLst>
                  <a:ext uri="{0D108BD9-81ED-4DB2-BD59-A6C34878D82A}">
                    <a16:rowId xmlns:a16="http://schemas.microsoft.com/office/drawing/2014/main" val="10002"/>
                  </a:ext>
                </a:extLst>
              </a:tr>
              <a:tr h="350520">
                <a:tc>
                  <a:txBody>
                    <a:bodyPr/>
                    <a:lstStyle/>
                    <a:p>
                      <a:pPr>
                        <a:spcAft>
                          <a:spcPts val="0"/>
                        </a:spcAft>
                      </a:pPr>
                      <a:r>
                        <a:rPr lang="en-US" sz="1800">
                          <a:latin typeface="Courier New" pitchFamily="49" charset="0"/>
                          <a:cs typeface="Courier New" pitchFamily="49" charset="0"/>
                        </a:rPr>
                        <a:t>2</a:t>
                      </a:r>
                      <a:endParaRPr lang="en-US" sz="1800">
                        <a:latin typeface="Courier New" pitchFamily="49" charset="0"/>
                        <a:ea typeface="Times New Roman"/>
                        <a:cs typeface="Courier New" pitchFamily="49" charset="0"/>
                      </a:endParaRPr>
                    </a:p>
                  </a:txBody>
                  <a:tcPr marL="23519" marR="23519" marT="0" marB="0" anchor="ctr"/>
                </a:tc>
                <a:tc>
                  <a:txBody>
                    <a:bodyPr/>
                    <a:lstStyle/>
                    <a:p>
                      <a:pPr marL="39370">
                        <a:spcAft>
                          <a:spcPts val="0"/>
                        </a:spcAft>
                      </a:pPr>
                      <a:r>
                        <a:rPr lang="en-US" sz="1800">
                          <a:latin typeface="Courier New" pitchFamily="49" charset="0"/>
                          <a:cs typeface="Courier New" pitchFamily="49" charset="0"/>
                        </a:rPr>
                        <a:t>20</a:t>
                      </a:r>
                      <a:endParaRPr lang="en-US" sz="1800">
                        <a:latin typeface="Courier New" pitchFamily="49" charset="0"/>
                        <a:ea typeface="Times New Roman"/>
                        <a:cs typeface="Courier New" pitchFamily="49" charset="0"/>
                      </a:endParaRPr>
                    </a:p>
                  </a:txBody>
                  <a:tcPr marL="23519" marR="23519" marT="0" marB="0" anchor="ctr"/>
                </a:tc>
                <a:tc>
                  <a:txBody>
                    <a:bodyPr/>
                    <a:lstStyle/>
                    <a:p>
                      <a:pPr marL="173990">
                        <a:spcAft>
                          <a:spcPts val="0"/>
                        </a:spcAft>
                      </a:pPr>
                      <a:r>
                        <a:rPr lang="en-US" sz="1800">
                          <a:latin typeface="Courier New" pitchFamily="49" charset="0"/>
                          <a:cs typeface="Courier New" pitchFamily="49" charset="0"/>
                        </a:rPr>
                        <a:t>8</a:t>
                      </a:r>
                      <a:endParaRPr lang="en-US" sz="1800">
                        <a:latin typeface="Courier New" pitchFamily="49" charset="0"/>
                        <a:ea typeface="Times New Roman"/>
                        <a:cs typeface="Courier New" pitchFamily="49" charset="0"/>
                      </a:endParaRPr>
                    </a:p>
                  </a:txBody>
                  <a:tcPr marL="23519" marR="23519" marT="0" marB="0" anchor="ctr"/>
                </a:tc>
                <a:tc>
                  <a:txBody>
                    <a:bodyPr/>
                    <a:lstStyle/>
                    <a:p>
                      <a:pPr marL="259080">
                        <a:spcAft>
                          <a:spcPts val="0"/>
                        </a:spcAft>
                      </a:pPr>
                      <a:r>
                        <a:rPr lang="en-US" sz="1800" spc="-40" dirty="0">
                          <a:latin typeface="Courier New" pitchFamily="49" charset="0"/>
                          <a:cs typeface="Courier New" pitchFamily="49" charset="0"/>
                        </a:rPr>
                        <a:t>00 0000 10</a:t>
                      </a:r>
                      <a:r>
                        <a:rPr lang="en-US" sz="1800" spc="-40" dirty="0">
                          <a:solidFill>
                            <a:srgbClr val="FF0000"/>
                          </a:solidFill>
                          <a:latin typeface="Courier New" pitchFamily="49" charset="0"/>
                          <a:cs typeface="Courier New" pitchFamily="49" charset="0"/>
                        </a:rPr>
                        <a:t>00</a:t>
                      </a:r>
                      <a:endParaRPr lang="en-US" sz="1800" dirty="0">
                        <a:latin typeface="Courier New" pitchFamily="49" charset="0"/>
                        <a:ea typeface="Times New Roman"/>
                        <a:cs typeface="Courier New" pitchFamily="49" charset="0"/>
                      </a:endParaRPr>
                    </a:p>
                  </a:txBody>
                  <a:tcPr marL="23519" marR="23519" marT="0" marB="0" anchor="ctr"/>
                </a:tc>
                <a:tc>
                  <a:txBody>
                    <a:bodyPr/>
                    <a:lstStyle/>
                    <a:p>
                      <a:pPr marL="189230">
                        <a:spcAft>
                          <a:spcPts val="0"/>
                        </a:spcAft>
                      </a:pPr>
                      <a:r>
                        <a:rPr lang="en-US" sz="1800" spc="-25" dirty="0">
                          <a:latin typeface="Courier New" pitchFamily="49" charset="0"/>
                          <a:cs typeface="Courier New" pitchFamily="49" charset="0"/>
                        </a:rPr>
                        <a:t>0000 0010</a:t>
                      </a:r>
                      <a:endParaRPr lang="en-US" sz="1800" dirty="0">
                        <a:latin typeface="Courier New" pitchFamily="49" charset="0"/>
                        <a:ea typeface="Times New Roman"/>
                        <a:cs typeface="Courier New" pitchFamily="49" charset="0"/>
                      </a:endParaRPr>
                    </a:p>
                  </a:txBody>
                  <a:tcPr marL="23519" marR="23519" marT="0" marB="0" anchor="ctr"/>
                </a:tc>
                <a:extLst>
                  <a:ext uri="{0D108BD9-81ED-4DB2-BD59-A6C34878D82A}">
                    <a16:rowId xmlns:a16="http://schemas.microsoft.com/office/drawing/2014/main" val="10003"/>
                  </a:ext>
                </a:extLst>
              </a:tr>
              <a:tr h="350520">
                <a:tc>
                  <a:txBody>
                    <a:bodyPr/>
                    <a:lstStyle/>
                    <a:p>
                      <a:pPr>
                        <a:spcAft>
                          <a:spcPts val="0"/>
                        </a:spcAft>
                      </a:pPr>
                      <a:r>
                        <a:rPr lang="en-US" sz="1800">
                          <a:latin typeface="Courier New" pitchFamily="49" charset="0"/>
                          <a:cs typeface="Courier New" pitchFamily="49" charset="0"/>
                        </a:rPr>
                        <a:t>3</a:t>
                      </a:r>
                      <a:endParaRPr lang="en-US" sz="1800">
                        <a:latin typeface="Courier New" pitchFamily="49" charset="0"/>
                        <a:ea typeface="Times New Roman"/>
                        <a:cs typeface="Courier New" pitchFamily="49" charset="0"/>
                      </a:endParaRPr>
                    </a:p>
                  </a:txBody>
                  <a:tcPr marL="23519" marR="23519" marT="0" marB="0" anchor="ctr"/>
                </a:tc>
                <a:tc>
                  <a:txBody>
                    <a:bodyPr/>
                    <a:lstStyle/>
                    <a:p>
                      <a:pPr marL="42545">
                        <a:spcAft>
                          <a:spcPts val="0"/>
                        </a:spcAft>
                      </a:pPr>
                      <a:r>
                        <a:rPr lang="en-US" sz="1800">
                          <a:latin typeface="Courier New" pitchFamily="49" charset="0"/>
                          <a:cs typeface="Courier New" pitchFamily="49" charset="0"/>
                        </a:rPr>
                        <a:t>30</a:t>
                      </a:r>
                      <a:endParaRPr lang="en-US" sz="1800">
                        <a:latin typeface="Courier New" pitchFamily="49" charset="0"/>
                        <a:ea typeface="Times New Roman"/>
                        <a:cs typeface="Courier New" pitchFamily="49" charset="0"/>
                      </a:endParaRPr>
                    </a:p>
                  </a:txBody>
                  <a:tcPr marL="23519" marR="23519" marT="0" marB="0" anchor="ctr"/>
                </a:tc>
                <a:tc>
                  <a:txBody>
                    <a:bodyPr/>
                    <a:lstStyle/>
                    <a:p>
                      <a:pPr marL="182880">
                        <a:spcAft>
                          <a:spcPts val="0"/>
                        </a:spcAft>
                      </a:pPr>
                      <a:r>
                        <a:rPr lang="en-US" sz="1800">
                          <a:latin typeface="Courier New" pitchFamily="49" charset="0"/>
                          <a:cs typeface="Courier New" pitchFamily="49" charset="0"/>
                        </a:rPr>
                        <a:t>12</a:t>
                      </a:r>
                      <a:endParaRPr lang="en-US" sz="1800">
                        <a:latin typeface="Courier New" pitchFamily="49" charset="0"/>
                        <a:ea typeface="Times New Roman"/>
                        <a:cs typeface="Courier New" pitchFamily="49" charset="0"/>
                      </a:endParaRPr>
                    </a:p>
                  </a:txBody>
                  <a:tcPr marL="23519" marR="23519" marT="0" marB="0" anchor="ctr"/>
                </a:tc>
                <a:tc>
                  <a:txBody>
                    <a:bodyPr/>
                    <a:lstStyle/>
                    <a:p>
                      <a:pPr marL="259080">
                        <a:spcAft>
                          <a:spcPts val="0"/>
                        </a:spcAft>
                      </a:pPr>
                      <a:r>
                        <a:rPr lang="en-US" sz="1800" spc="-45" dirty="0">
                          <a:latin typeface="Courier New" pitchFamily="49" charset="0"/>
                          <a:cs typeface="Courier New" pitchFamily="49" charset="0"/>
                        </a:rPr>
                        <a:t>00 0000 11</a:t>
                      </a:r>
                      <a:r>
                        <a:rPr lang="en-US" sz="1800" spc="-40" dirty="0">
                          <a:solidFill>
                            <a:srgbClr val="FF0000"/>
                          </a:solidFill>
                          <a:latin typeface="Courier New" pitchFamily="49" charset="0"/>
                          <a:cs typeface="Courier New" pitchFamily="49" charset="0"/>
                        </a:rPr>
                        <a:t>00</a:t>
                      </a:r>
                      <a:endParaRPr lang="en-US" sz="1800" dirty="0">
                        <a:latin typeface="Courier New" pitchFamily="49" charset="0"/>
                        <a:ea typeface="Times New Roman"/>
                        <a:cs typeface="Courier New" pitchFamily="49" charset="0"/>
                      </a:endParaRPr>
                    </a:p>
                  </a:txBody>
                  <a:tcPr marL="23519" marR="23519" marT="0" marB="0" anchor="ctr"/>
                </a:tc>
                <a:tc>
                  <a:txBody>
                    <a:bodyPr/>
                    <a:lstStyle/>
                    <a:p>
                      <a:pPr marL="189230">
                        <a:spcAft>
                          <a:spcPts val="0"/>
                        </a:spcAft>
                      </a:pPr>
                      <a:r>
                        <a:rPr lang="en-US" sz="1800" spc="-40" dirty="0">
                          <a:latin typeface="Courier New" pitchFamily="49" charset="0"/>
                          <a:cs typeface="Courier New" pitchFamily="49" charset="0"/>
                        </a:rPr>
                        <a:t>0000 0011</a:t>
                      </a:r>
                      <a:endParaRPr lang="en-US" sz="1800" dirty="0">
                        <a:latin typeface="Courier New" pitchFamily="49" charset="0"/>
                        <a:ea typeface="Times New Roman"/>
                        <a:cs typeface="Courier New" pitchFamily="49" charset="0"/>
                      </a:endParaRPr>
                    </a:p>
                  </a:txBody>
                  <a:tcPr marL="23519" marR="23519" marT="0" marB="0" anchor="ctr"/>
                </a:tc>
                <a:extLst>
                  <a:ext uri="{0D108BD9-81ED-4DB2-BD59-A6C34878D82A}">
                    <a16:rowId xmlns:a16="http://schemas.microsoft.com/office/drawing/2014/main" val="10004"/>
                  </a:ext>
                </a:extLst>
              </a:tr>
              <a:tr h="350520">
                <a:tc>
                  <a:txBody>
                    <a:bodyPr/>
                    <a:lstStyle/>
                    <a:p>
                      <a:pPr>
                        <a:spcAft>
                          <a:spcPts val="0"/>
                        </a:spcAft>
                      </a:pPr>
                      <a:r>
                        <a:rPr lang="en-US" sz="1800">
                          <a:latin typeface="Courier New" pitchFamily="49" charset="0"/>
                          <a:cs typeface="Courier New" pitchFamily="49" charset="0"/>
                        </a:rPr>
                        <a:t>10</a:t>
                      </a:r>
                      <a:endParaRPr lang="en-US" sz="1800">
                        <a:latin typeface="Courier New" pitchFamily="49" charset="0"/>
                        <a:ea typeface="Times New Roman"/>
                        <a:cs typeface="Courier New" pitchFamily="49" charset="0"/>
                      </a:endParaRPr>
                    </a:p>
                  </a:txBody>
                  <a:tcPr marL="23519" marR="23519" marT="0" marB="0" anchor="ctr"/>
                </a:tc>
                <a:tc>
                  <a:txBody>
                    <a:bodyPr/>
                    <a:lstStyle/>
                    <a:p>
                      <a:pPr marL="52070">
                        <a:spcAft>
                          <a:spcPts val="0"/>
                        </a:spcAft>
                      </a:pPr>
                      <a:r>
                        <a:rPr lang="en-US" sz="1800">
                          <a:latin typeface="Courier New" pitchFamily="49" charset="0"/>
                          <a:cs typeface="Courier New" pitchFamily="49" charset="0"/>
                        </a:rPr>
                        <a:t>100</a:t>
                      </a:r>
                      <a:endParaRPr lang="en-US" sz="1800">
                        <a:latin typeface="Courier New" pitchFamily="49" charset="0"/>
                        <a:ea typeface="Times New Roman"/>
                        <a:cs typeface="Courier New" pitchFamily="49" charset="0"/>
                      </a:endParaRPr>
                    </a:p>
                  </a:txBody>
                  <a:tcPr marL="23519" marR="23519" marT="0" marB="0" anchor="ctr"/>
                </a:tc>
                <a:tc>
                  <a:txBody>
                    <a:bodyPr/>
                    <a:lstStyle/>
                    <a:p>
                      <a:pPr marL="170815">
                        <a:spcAft>
                          <a:spcPts val="0"/>
                        </a:spcAft>
                      </a:pPr>
                      <a:r>
                        <a:rPr lang="en-US" sz="1800">
                          <a:latin typeface="Courier New" pitchFamily="49" charset="0"/>
                          <a:cs typeface="Courier New" pitchFamily="49" charset="0"/>
                        </a:rPr>
                        <a:t>20</a:t>
                      </a:r>
                      <a:endParaRPr lang="en-US" sz="1800">
                        <a:latin typeface="Courier New" pitchFamily="49" charset="0"/>
                        <a:ea typeface="Times New Roman"/>
                        <a:cs typeface="Courier New" pitchFamily="49" charset="0"/>
                      </a:endParaRPr>
                    </a:p>
                  </a:txBody>
                  <a:tcPr marL="23519" marR="23519" marT="0" marB="0" anchor="ctr"/>
                </a:tc>
                <a:tc>
                  <a:txBody>
                    <a:bodyPr/>
                    <a:lstStyle/>
                    <a:p>
                      <a:pPr marL="255905">
                        <a:spcAft>
                          <a:spcPts val="0"/>
                        </a:spcAft>
                      </a:pPr>
                      <a:r>
                        <a:rPr lang="en-US" sz="1800" spc="-40" dirty="0">
                          <a:latin typeface="Courier New" pitchFamily="49" charset="0"/>
                          <a:cs typeface="Courier New" pitchFamily="49" charset="0"/>
                        </a:rPr>
                        <a:t>00 0010 10</a:t>
                      </a:r>
                      <a:r>
                        <a:rPr lang="en-US" sz="1800" spc="-40" dirty="0">
                          <a:solidFill>
                            <a:srgbClr val="FF0000"/>
                          </a:solidFill>
                          <a:latin typeface="Courier New" pitchFamily="49" charset="0"/>
                          <a:cs typeface="Courier New" pitchFamily="49" charset="0"/>
                        </a:rPr>
                        <a:t>00</a:t>
                      </a:r>
                      <a:endParaRPr lang="en-US" sz="1800" dirty="0">
                        <a:latin typeface="Courier New" pitchFamily="49" charset="0"/>
                        <a:ea typeface="Times New Roman"/>
                        <a:cs typeface="Courier New" pitchFamily="49" charset="0"/>
                      </a:endParaRPr>
                    </a:p>
                  </a:txBody>
                  <a:tcPr marL="23519" marR="23519" marT="0" marB="0" anchor="ctr"/>
                </a:tc>
                <a:tc>
                  <a:txBody>
                    <a:bodyPr/>
                    <a:lstStyle/>
                    <a:p>
                      <a:pPr marL="189230">
                        <a:spcAft>
                          <a:spcPts val="0"/>
                        </a:spcAft>
                      </a:pPr>
                      <a:r>
                        <a:rPr lang="en-US" sz="1800" spc="-25" dirty="0">
                          <a:latin typeface="Courier New" pitchFamily="49" charset="0"/>
                          <a:cs typeface="Courier New" pitchFamily="49" charset="0"/>
                        </a:rPr>
                        <a:t>0000 1010</a:t>
                      </a:r>
                      <a:endParaRPr lang="en-US" sz="1800" dirty="0">
                        <a:latin typeface="Courier New" pitchFamily="49" charset="0"/>
                        <a:ea typeface="Times New Roman"/>
                        <a:cs typeface="Courier New" pitchFamily="49" charset="0"/>
                      </a:endParaRPr>
                    </a:p>
                  </a:txBody>
                  <a:tcPr marL="23519" marR="23519" marT="0" marB="0" anchor="ctr"/>
                </a:tc>
                <a:extLst>
                  <a:ext uri="{0D108BD9-81ED-4DB2-BD59-A6C34878D82A}">
                    <a16:rowId xmlns:a16="http://schemas.microsoft.com/office/drawing/2014/main" val="10005"/>
                  </a:ext>
                </a:extLst>
              </a:tr>
              <a:tr h="350520">
                <a:tc>
                  <a:txBody>
                    <a:bodyPr/>
                    <a:lstStyle/>
                    <a:p>
                      <a:pPr>
                        <a:spcAft>
                          <a:spcPts val="0"/>
                        </a:spcAft>
                      </a:pPr>
                      <a:r>
                        <a:rPr lang="en-US" sz="1800">
                          <a:latin typeface="Courier New" pitchFamily="49" charset="0"/>
                          <a:cs typeface="Courier New" pitchFamily="49" charset="0"/>
                        </a:rPr>
                        <a:t>20</a:t>
                      </a:r>
                      <a:endParaRPr lang="en-US" sz="1800">
                        <a:latin typeface="Courier New" pitchFamily="49" charset="0"/>
                        <a:ea typeface="Times New Roman"/>
                        <a:cs typeface="Courier New" pitchFamily="49" charset="0"/>
                      </a:endParaRPr>
                    </a:p>
                  </a:txBody>
                  <a:tcPr marL="23519" marR="23519" marT="0" marB="0" anchor="ctr"/>
                </a:tc>
                <a:tc>
                  <a:txBody>
                    <a:bodyPr/>
                    <a:lstStyle/>
                    <a:p>
                      <a:pPr marL="39370">
                        <a:spcAft>
                          <a:spcPts val="0"/>
                        </a:spcAft>
                      </a:pPr>
                      <a:r>
                        <a:rPr lang="en-US" sz="1800">
                          <a:latin typeface="Courier New" pitchFamily="49" charset="0"/>
                          <a:cs typeface="Courier New" pitchFamily="49" charset="0"/>
                        </a:rPr>
                        <a:t>200</a:t>
                      </a:r>
                      <a:endParaRPr lang="en-US" sz="1800">
                        <a:latin typeface="Courier New" pitchFamily="49" charset="0"/>
                        <a:ea typeface="Times New Roman"/>
                        <a:cs typeface="Courier New" pitchFamily="49" charset="0"/>
                      </a:endParaRPr>
                    </a:p>
                  </a:txBody>
                  <a:tcPr marL="23519" marR="23519" marT="0" marB="0" anchor="ctr"/>
                </a:tc>
                <a:tc>
                  <a:txBody>
                    <a:bodyPr/>
                    <a:lstStyle/>
                    <a:p>
                      <a:pPr marL="173990">
                        <a:spcAft>
                          <a:spcPts val="0"/>
                        </a:spcAft>
                      </a:pPr>
                      <a:r>
                        <a:rPr lang="en-US" sz="1800">
                          <a:latin typeface="Courier New" pitchFamily="49" charset="0"/>
                          <a:cs typeface="Courier New" pitchFamily="49" charset="0"/>
                        </a:rPr>
                        <a:t>80</a:t>
                      </a:r>
                      <a:endParaRPr lang="en-US" sz="1800">
                        <a:latin typeface="Courier New" pitchFamily="49" charset="0"/>
                        <a:ea typeface="Times New Roman"/>
                        <a:cs typeface="Courier New" pitchFamily="49" charset="0"/>
                      </a:endParaRPr>
                    </a:p>
                  </a:txBody>
                  <a:tcPr marL="23519" marR="23519" marT="0" marB="0" anchor="ctr"/>
                </a:tc>
                <a:tc>
                  <a:txBody>
                    <a:bodyPr/>
                    <a:lstStyle/>
                    <a:p>
                      <a:pPr marL="255905">
                        <a:spcAft>
                          <a:spcPts val="0"/>
                        </a:spcAft>
                      </a:pPr>
                      <a:r>
                        <a:rPr lang="en-US" sz="1800" spc="-40" dirty="0">
                          <a:latin typeface="Courier New" pitchFamily="49" charset="0"/>
                          <a:cs typeface="Courier New" pitchFamily="49" charset="0"/>
                        </a:rPr>
                        <a:t>00 0101 00</a:t>
                      </a:r>
                      <a:r>
                        <a:rPr lang="en-US" sz="1800" spc="-40" dirty="0">
                          <a:solidFill>
                            <a:srgbClr val="FF0000"/>
                          </a:solidFill>
                          <a:latin typeface="Courier New" pitchFamily="49" charset="0"/>
                          <a:cs typeface="Courier New" pitchFamily="49" charset="0"/>
                        </a:rPr>
                        <a:t>00</a:t>
                      </a:r>
                      <a:endParaRPr lang="en-US" sz="1800" dirty="0">
                        <a:latin typeface="Courier New" pitchFamily="49" charset="0"/>
                        <a:ea typeface="Times New Roman"/>
                        <a:cs typeface="Courier New" pitchFamily="49" charset="0"/>
                      </a:endParaRPr>
                    </a:p>
                  </a:txBody>
                  <a:tcPr marL="23519" marR="23519" marT="0" marB="0" anchor="ctr"/>
                </a:tc>
                <a:tc>
                  <a:txBody>
                    <a:bodyPr/>
                    <a:lstStyle/>
                    <a:p>
                      <a:pPr marL="189230">
                        <a:spcAft>
                          <a:spcPts val="0"/>
                        </a:spcAft>
                      </a:pPr>
                      <a:r>
                        <a:rPr lang="en-US" sz="1800" spc="-25" dirty="0">
                          <a:latin typeface="Courier New" pitchFamily="49" charset="0"/>
                          <a:cs typeface="Courier New" pitchFamily="49" charset="0"/>
                        </a:rPr>
                        <a:t>0001 0100</a:t>
                      </a:r>
                      <a:endParaRPr lang="en-US" sz="1800" dirty="0">
                        <a:latin typeface="Courier New" pitchFamily="49" charset="0"/>
                        <a:ea typeface="Times New Roman"/>
                        <a:cs typeface="Courier New" pitchFamily="49" charset="0"/>
                      </a:endParaRPr>
                    </a:p>
                  </a:txBody>
                  <a:tcPr marL="23519" marR="23519" marT="0" marB="0" anchor="ctr"/>
                </a:tc>
                <a:extLst>
                  <a:ext uri="{0D108BD9-81ED-4DB2-BD59-A6C34878D82A}">
                    <a16:rowId xmlns:a16="http://schemas.microsoft.com/office/drawing/2014/main" val="10006"/>
                  </a:ext>
                </a:extLst>
              </a:tr>
              <a:tr h="350520">
                <a:tc>
                  <a:txBody>
                    <a:bodyPr/>
                    <a:lstStyle/>
                    <a:p>
                      <a:pPr>
                        <a:spcAft>
                          <a:spcPts val="0"/>
                        </a:spcAft>
                      </a:pPr>
                      <a:r>
                        <a:rPr lang="en-US" sz="1800">
                          <a:latin typeface="Courier New" pitchFamily="49" charset="0"/>
                          <a:cs typeface="Courier New" pitchFamily="49" charset="0"/>
                        </a:rPr>
                        <a:t>30</a:t>
                      </a:r>
                      <a:endParaRPr lang="en-US" sz="1800">
                        <a:latin typeface="Courier New" pitchFamily="49" charset="0"/>
                        <a:ea typeface="Times New Roman"/>
                        <a:cs typeface="Courier New" pitchFamily="49" charset="0"/>
                      </a:endParaRPr>
                    </a:p>
                  </a:txBody>
                  <a:tcPr marL="23519" marR="23519" marT="0" marB="0" anchor="ctr"/>
                </a:tc>
                <a:tc>
                  <a:txBody>
                    <a:bodyPr/>
                    <a:lstStyle/>
                    <a:p>
                      <a:pPr marL="39370">
                        <a:spcAft>
                          <a:spcPts val="0"/>
                        </a:spcAft>
                      </a:pPr>
                      <a:r>
                        <a:rPr lang="en-US" sz="1800">
                          <a:latin typeface="Courier New" pitchFamily="49" charset="0"/>
                          <a:cs typeface="Courier New" pitchFamily="49" charset="0"/>
                        </a:rPr>
                        <a:t>300</a:t>
                      </a:r>
                      <a:endParaRPr lang="en-US" sz="1800">
                        <a:latin typeface="Courier New" pitchFamily="49" charset="0"/>
                        <a:ea typeface="Times New Roman"/>
                        <a:cs typeface="Courier New" pitchFamily="49" charset="0"/>
                      </a:endParaRPr>
                    </a:p>
                  </a:txBody>
                  <a:tcPr marL="23519" marR="23519" marT="0" marB="0" anchor="ctr"/>
                </a:tc>
                <a:tc>
                  <a:txBody>
                    <a:bodyPr/>
                    <a:lstStyle/>
                    <a:p>
                      <a:pPr marL="179705">
                        <a:spcAft>
                          <a:spcPts val="0"/>
                        </a:spcAft>
                      </a:pPr>
                      <a:r>
                        <a:rPr lang="en-US" sz="1800">
                          <a:latin typeface="Courier New" pitchFamily="49" charset="0"/>
                          <a:cs typeface="Courier New" pitchFamily="49" charset="0"/>
                        </a:rPr>
                        <a:t>120</a:t>
                      </a:r>
                      <a:endParaRPr lang="en-US" sz="1800">
                        <a:latin typeface="Courier New" pitchFamily="49" charset="0"/>
                        <a:ea typeface="Times New Roman"/>
                        <a:cs typeface="Courier New" pitchFamily="49" charset="0"/>
                      </a:endParaRPr>
                    </a:p>
                  </a:txBody>
                  <a:tcPr marL="23519" marR="23519" marT="0" marB="0" anchor="ctr"/>
                </a:tc>
                <a:tc>
                  <a:txBody>
                    <a:bodyPr/>
                    <a:lstStyle/>
                    <a:p>
                      <a:pPr marL="255905">
                        <a:spcAft>
                          <a:spcPts val="0"/>
                        </a:spcAft>
                      </a:pPr>
                      <a:r>
                        <a:rPr lang="en-US" sz="1800" spc="-45" dirty="0">
                          <a:latin typeface="Courier New" pitchFamily="49" charset="0"/>
                          <a:cs typeface="Courier New" pitchFamily="49" charset="0"/>
                        </a:rPr>
                        <a:t>00 0111 10</a:t>
                      </a:r>
                      <a:r>
                        <a:rPr lang="en-US" sz="1800" spc="-40" dirty="0">
                          <a:solidFill>
                            <a:srgbClr val="FF0000"/>
                          </a:solidFill>
                          <a:latin typeface="Courier New" pitchFamily="49" charset="0"/>
                          <a:cs typeface="Courier New" pitchFamily="49" charset="0"/>
                        </a:rPr>
                        <a:t>00</a:t>
                      </a:r>
                      <a:endParaRPr lang="en-US" sz="1800" dirty="0">
                        <a:latin typeface="Courier New" pitchFamily="49" charset="0"/>
                        <a:ea typeface="Times New Roman"/>
                        <a:cs typeface="Courier New" pitchFamily="49" charset="0"/>
                      </a:endParaRPr>
                    </a:p>
                  </a:txBody>
                  <a:tcPr marL="23519" marR="23519" marT="0" marB="0" anchor="ctr"/>
                </a:tc>
                <a:tc>
                  <a:txBody>
                    <a:bodyPr/>
                    <a:lstStyle/>
                    <a:p>
                      <a:pPr marL="189230">
                        <a:spcAft>
                          <a:spcPts val="0"/>
                        </a:spcAft>
                      </a:pPr>
                      <a:r>
                        <a:rPr lang="en-US" sz="1800" spc="-35" dirty="0">
                          <a:latin typeface="Courier New" pitchFamily="49" charset="0"/>
                          <a:cs typeface="Courier New" pitchFamily="49" charset="0"/>
                        </a:rPr>
                        <a:t>0001 1110</a:t>
                      </a:r>
                      <a:endParaRPr lang="en-US" sz="1800" dirty="0">
                        <a:latin typeface="Courier New" pitchFamily="49" charset="0"/>
                        <a:ea typeface="Times New Roman"/>
                        <a:cs typeface="Courier New" pitchFamily="49" charset="0"/>
                      </a:endParaRPr>
                    </a:p>
                  </a:txBody>
                  <a:tcPr marL="23519" marR="23519" marT="0" marB="0" anchor="ctr"/>
                </a:tc>
                <a:extLst>
                  <a:ext uri="{0D108BD9-81ED-4DB2-BD59-A6C34878D82A}">
                    <a16:rowId xmlns:a16="http://schemas.microsoft.com/office/drawing/2014/main" val="10007"/>
                  </a:ext>
                </a:extLst>
              </a:tr>
              <a:tr h="350520">
                <a:tc>
                  <a:txBody>
                    <a:bodyPr/>
                    <a:lstStyle/>
                    <a:p>
                      <a:pPr>
                        <a:spcAft>
                          <a:spcPts val="0"/>
                        </a:spcAft>
                      </a:pPr>
                      <a:r>
                        <a:rPr lang="en-US" sz="1800">
                          <a:latin typeface="Courier New" pitchFamily="49" charset="0"/>
                          <a:cs typeface="Courier New" pitchFamily="49" charset="0"/>
                        </a:rPr>
                        <a:t>40</a:t>
                      </a:r>
                      <a:endParaRPr lang="en-US" sz="1800">
                        <a:latin typeface="Courier New" pitchFamily="49" charset="0"/>
                        <a:ea typeface="Times New Roman"/>
                        <a:cs typeface="Courier New" pitchFamily="49" charset="0"/>
                      </a:endParaRPr>
                    </a:p>
                  </a:txBody>
                  <a:tcPr marL="23519" marR="23519" marT="0" marB="0" anchor="ctr"/>
                </a:tc>
                <a:tc>
                  <a:txBody>
                    <a:bodyPr/>
                    <a:lstStyle/>
                    <a:p>
                      <a:pPr marL="39370">
                        <a:spcAft>
                          <a:spcPts val="0"/>
                        </a:spcAft>
                      </a:pPr>
                      <a:r>
                        <a:rPr lang="en-US" sz="1800">
                          <a:latin typeface="Courier New" pitchFamily="49" charset="0"/>
                          <a:cs typeface="Courier New" pitchFamily="49" charset="0"/>
                        </a:rPr>
                        <a:t>400</a:t>
                      </a:r>
                      <a:endParaRPr lang="en-US" sz="1800">
                        <a:latin typeface="Courier New" pitchFamily="49" charset="0"/>
                        <a:ea typeface="Times New Roman"/>
                        <a:cs typeface="Courier New" pitchFamily="49" charset="0"/>
                      </a:endParaRPr>
                    </a:p>
                  </a:txBody>
                  <a:tcPr marL="23519" marR="23519" marT="0" marB="0" anchor="ctr"/>
                </a:tc>
                <a:tc>
                  <a:txBody>
                    <a:bodyPr/>
                    <a:lstStyle/>
                    <a:p>
                      <a:pPr marL="182880">
                        <a:spcAft>
                          <a:spcPts val="0"/>
                        </a:spcAft>
                      </a:pPr>
                      <a:r>
                        <a:rPr lang="en-US" sz="1800">
                          <a:latin typeface="Courier New" pitchFamily="49" charset="0"/>
                          <a:cs typeface="Courier New" pitchFamily="49" charset="0"/>
                        </a:rPr>
                        <a:t>160</a:t>
                      </a:r>
                      <a:endParaRPr lang="en-US" sz="1800">
                        <a:latin typeface="Courier New" pitchFamily="49" charset="0"/>
                        <a:ea typeface="Times New Roman"/>
                        <a:cs typeface="Courier New" pitchFamily="49" charset="0"/>
                      </a:endParaRPr>
                    </a:p>
                  </a:txBody>
                  <a:tcPr marL="23519" marR="23519" marT="0" marB="0" anchor="ctr"/>
                </a:tc>
                <a:tc>
                  <a:txBody>
                    <a:bodyPr/>
                    <a:lstStyle/>
                    <a:p>
                      <a:pPr marL="259080">
                        <a:spcAft>
                          <a:spcPts val="0"/>
                        </a:spcAft>
                      </a:pPr>
                      <a:r>
                        <a:rPr lang="en-US" sz="1800" spc="-40" dirty="0">
                          <a:latin typeface="Courier New" pitchFamily="49" charset="0"/>
                          <a:cs typeface="Courier New" pitchFamily="49" charset="0"/>
                        </a:rPr>
                        <a:t>00 1010 00</a:t>
                      </a:r>
                      <a:r>
                        <a:rPr lang="en-US" sz="1800" spc="-40" dirty="0">
                          <a:solidFill>
                            <a:srgbClr val="FF0000"/>
                          </a:solidFill>
                          <a:latin typeface="Courier New" pitchFamily="49" charset="0"/>
                          <a:cs typeface="Courier New" pitchFamily="49" charset="0"/>
                        </a:rPr>
                        <a:t>00</a:t>
                      </a:r>
                      <a:endParaRPr lang="en-US" sz="1800" dirty="0">
                        <a:latin typeface="Courier New" pitchFamily="49" charset="0"/>
                        <a:ea typeface="Times New Roman"/>
                        <a:cs typeface="Courier New" pitchFamily="49" charset="0"/>
                      </a:endParaRPr>
                    </a:p>
                  </a:txBody>
                  <a:tcPr marL="23519" marR="23519" marT="0" marB="0" anchor="ctr"/>
                </a:tc>
                <a:tc>
                  <a:txBody>
                    <a:bodyPr/>
                    <a:lstStyle/>
                    <a:p>
                      <a:pPr marL="191770">
                        <a:spcAft>
                          <a:spcPts val="0"/>
                        </a:spcAft>
                      </a:pPr>
                      <a:r>
                        <a:rPr lang="en-US" sz="1800" spc="-25" dirty="0">
                          <a:latin typeface="Courier New" pitchFamily="49" charset="0"/>
                          <a:cs typeface="Courier New" pitchFamily="49" charset="0"/>
                        </a:rPr>
                        <a:t>0010 1000</a:t>
                      </a:r>
                      <a:endParaRPr lang="en-US" sz="1800" dirty="0">
                        <a:latin typeface="Courier New" pitchFamily="49" charset="0"/>
                        <a:ea typeface="Times New Roman"/>
                        <a:cs typeface="Courier New" pitchFamily="49" charset="0"/>
                      </a:endParaRPr>
                    </a:p>
                  </a:txBody>
                  <a:tcPr marL="23519" marR="23519" marT="0" marB="0" anchor="ctr"/>
                </a:tc>
                <a:extLst>
                  <a:ext uri="{0D108BD9-81ED-4DB2-BD59-A6C34878D82A}">
                    <a16:rowId xmlns:a16="http://schemas.microsoft.com/office/drawing/2014/main" val="10008"/>
                  </a:ext>
                </a:extLst>
              </a:tr>
              <a:tr h="350520">
                <a:tc>
                  <a:txBody>
                    <a:bodyPr/>
                    <a:lstStyle/>
                    <a:p>
                      <a:pPr>
                        <a:spcAft>
                          <a:spcPts val="0"/>
                        </a:spcAft>
                      </a:pPr>
                      <a:r>
                        <a:rPr lang="en-US" sz="1800">
                          <a:latin typeface="Courier New" pitchFamily="49" charset="0"/>
                          <a:cs typeface="Courier New" pitchFamily="49" charset="0"/>
                        </a:rPr>
                        <a:t>50</a:t>
                      </a:r>
                      <a:endParaRPr lang="en-US" sz="1800">
                        <a:latin typeface="Courier New" pitchFamily="49" charset="0"/>
                        <a:ea typeface="Times New Roman"/>
                        <a:cs typeface="Courier New" pitchFamily="49" charset="0"/>
                      </a:endParaRPr>
                    </a:p>
                  </a:txBody>
                  <a:tcPr marL="23519" marR="23519" marT="0" marB="0" anchor="ctr"/>
                </a:tc>
                <a:tc>
                  <a:txBody>
                    <a:bodyPr/>
                    <a:lstStyle/>
                    <a:p>
                      <a:pPr marL="45720">
                        <a:spcAft>
                          <a:spcPts val="0"/>
                        </a:spcAft>
                      </a:pPr>
                      <a:r>
                        <a:rPr lang="en-US" sz="1800">
                          <a:latin typeface="Courier New" pitchFamily="49" charset="0"/>
                          <a:cs typeface="Courier New" pitchFamily="49" charset="0"/>
                        </a:rPr>
                        <a:t>500</a:t>
                      </a:r>
                      <a:endParaRPr lang="en-US" sz="1800">
                        <a:latin typeface="Courier New" pitchFamily="49" charset="0"/>
                        <a:ea typeface="Times New Roman"/>
                        <a:cs typeface="Courier New" pitchFamily="49" charset="0"/>
                      </a:endParaRPr>
                    </a:p>
                  </a:txBody>
                  <a:tcPr marL="23519" marR="23519" marT="0" marB="0" anchor="ctr"/>
                </a:tc>
                <a:tc>
                  <a:txBody>
                    <a:bodyPr/>
                    <a:lstStyle/>
                    <a:p>
                      <a:pPr marL="173990">
                        <a:spcAft>
                          <a:spcPts val="0"/>
                        </a:spcAft>
                      </a:pPr>
                      <a:r>
                        <a:rPr lang="en-US" sz="1800">
                          <a:latin typeface="Courier New" pitchFamily="49" charset="0"/>
                          <a:cs typeface="Courier New" pitchFamily="49" charset="0"/>
                        </a:rPr>
                        <a:t>200</a:t>
                      </a:r>
                      <a:endParaRPr lang="en-US" sz="1800">
                        <a:latin typeface="Courier New" pitchFamily="49" charset="0"/>
                        <a:ea typeface="Times New Roman"/>
                        <a:cs typeface="Courier New" pitchFamily="49" charset="0"/>
                      </a:endParaRPr>
                    </a:p>
                  </a:txBody>
                  <a:tcPr marL="23519" marR="23519" marT="0" marB="0" anchor="ctr"/>
                </a:tc>
                <a:tc>
                  <a:txBody>
                    <a:bodyPr/>
                    <a:lstStyle/>
                    <a:p>
                      <a:pPr marL="259080">
                        <a:spcAft>
                          <a:spcPts val="0"/>
                        </a:spcAft>
                      </a:pPr>
                      <a:r>
                        <a:rPr lang="en-US" sz="1800" spc="-40" dirty="0">
                          <a:latin typeface="Courier New" pitchFamily="49" charset="0"/>
                          <a:cs typeface="Courier New" pitchFamily="49" charset="0"/>
                        </a:rPr>
                        <a:t>00 1100 10</a:t>
                      </a:r>
                      <a:r>
                        <a:rPr lang="en-US" sz="1800" spc="-40" dirty="0">
                          <a:solidFill>
                            <a:srgbClr val="FF0000"/>
                          </a:solidFill>
                          <a:latin typeface="Courier New" pitchFamily="49" charset="0"/>
                          <a:cs typeface="Courier New" pitchFamily="49" charset="0"/>
                        </a:rPr>
                        <a:t>00</a:t>
                      </a:r>
                      <a:endParaRPr lang="en-US" sz="1800" dirty="0">
                        <a:latin typeface="Courier New" pitchFamily="49" charset="0"/>
                        <a:ea typeface="Times New Roman"/>
                        <a:cs typeface="Courier New" pitchFamily="49" charset="0"/>
                      </a:endParaRPr>
                    </a:p>
                  </a:txBody>
                  <a:tcPr marL="23519" marR="23519" marT="0" marB="0" anchor="ctr"/>
                </a:tc>
                <a:tc>
                  <a:txBody>
                    <a:bodyPr/>
                    <a:lstStyle/>
                    <a:p>
                      <a:pPr marL="191770">
                        <a:spcAft>
                          <a:spcPts val="0"/>
                        </a:spcAft>
                      </a:pPr>
                      <a:r>
                        <a:rPr lang="en-US" sz="1800" spc="-35" dirty="0">
                          <a:latin typeface="Courier New" pitchFamily="49" charset="0"/>
                          <a:cs typeface="Courier New" pitchFamily="49" charset="0"/>
                        </a:rPr>
                        <a:t>0011 0010</a:t>
                      </a:r>
                      <a:endParaRPr lang="en-US" sz="1800" dirty="0">
                        <a:latin typeface="Courier New" pitchFamily="49" charset="0"/>
                        <a:ea typeface="Times New Roman"/>
                        <a:cs typeface="Courier New" pitchFamily="49" charset="0"/>
                      </a:endParaRPr>
                    </a:p>
                  </a:txBody>
                  <a:tcPr marL="23519" marR="23519" marT="0" marB="0" anchor="ctr"/>
                </a:tc>
                <a:extLst>
                  <a:ext uri="{0D108BD9-81ED-4DB2-BD59-A6C34878D82A}">
                    <a16:rowId xmlns:a16="http://schemas.microsoft.com/office/drawing/2014/main" val="10009"/>
                  </a:ext>
                </a:extLst>
              </a:tr>
              <a:tr h="350520">
                <a:tc>
                  <a:txBody>
                    <a:bodyPr/>
                    <a:lstStyle/>
                    <a:p>
                      <a:pPr>
                        <a:spcAft>
                          <a:spcPts val="0"/>
                        </a:spcAft>
                      </a:pPr>
                      <a:r>
                        <a:rPr lang="en-US" sz="1800">
                          <a:latin typeface="Courier New" pitchFamily="49" charset="0"/>
                          <a:cs typeface="Courier New" pitchFamily="49" charset="0"/>
                        </a:rPr>
                        <a:t>60</a:t>
                      </a:r>
                      <a:endParaRPr lang="en-US" sz="1800">
                        <a:latin typeface="Courier New" pitchFamily="49" charset="0"/>
                        <a:ea typeface="Times New Roman"/>
                        <a:cs typeface="Courier New" pitchFamily="49" charset="0"/>
                      </a:endParaRPr>
                    </a:p>
                  </a:txBody>
                  <a:tcPr marL="23519" marR="23519" marT="0" marB="0" anchor="ctr"/>
                </a:tc>
                <a:tc>
                  <a:txBody>
                    <a:bodyPr/>
                    <a:lstStyle/>
                    <a:p>
                      <a:pPr marL="42545">
                        <a:spcAft>
                          <a:spcPts val="0"/>
                        </a:spcAft>
                      </a:pPr>
                      <a:r>
                        <a:rPr lang="en-US" sz="1800">
                          <a:latin typeface="Courier New" pitchFamily="49" charset="0"/>
                          <a:cs typeface="Courier New" pitchFamily="49" charset="0"/>
                        </a:rPr>
                        <a:t>600</a:t>
                      </a:r>
                      <a:endParaRPr lang="en-US" sz="1800">
                        <a:latin typeface="Courier New" pitchFamily="49" charset="0"/>
                        <a:ea typeface="Times New Roman"/>
                        <a:cs typeface="Courier New" pitchFamily="49" charset="0"/>
                      </a:endParaRPr>
                    </a:p>
                  </a:txBody>
                  <a:tcPr marL="23519" marR="23519" marT="0" marB="0" anchor="ctr"/>
                </a:tc>
                <a:tc>
                  <a:txBody>
                    <a:bodyPr/>
                    <a:lstStyle/>
                    <a:p>
                      <a:pPr marL="173990">
                        <a:spcAft>
                          <a:spcPts val="0"/>
                        </a:spcAft>
                      </a:pPr>
                      <a:r>
                        <a:rPr lang="en-US" sz="1800">
                          <a:latin typeface="Courier New" pitchFamily="49" charset="0"/>
                          <a:cs typeface="Courier New" pitchFamily="49" charset="0"/>
                        </a:rPr>
                        <a:t>240</a:t>
                      </a:r>
                      <a:endParaRPr lang="en-US" sz="1800">
                        <a:latin typeface="Courier New" pitchFamily="49" charset="0"/>
                        <a:ea typeface="Times New Roman"/>
                        <a:cs typeface="Courier New" pitchFamily="49" charset="0"/>
                      </a:endParaRPr>
                    </a:p>
                  </a:txBody>
                  <a:tcPr marL="23519" marR="23519" marT="0" marB="0" anchor="ctr"/>
                </a:tc>
                <a:tc>
                  <a:txBody>
                    <a:bodyPr/>
                    <a:lstStyle/>
                    <a:p>
                      <a:pPr marL="259080">
                        <a:spcAft>
                          <a:spcPts val="0"/>
                        </a:spcAft>
                      </a:pPr>
                      <a:r>
                        <a:rPr lang="en-US" sz="1800" spc="-50" dirty="0">
                          <a:latin typeface="Courier New" pitchFamily="49" charset="0"/>
                          <a:cs typeface="Courier New" pitchFamily="49" charset="0"/>
                        </a:rPr>
                        <a:t>00 1111 00</a:t>
                      </a:r>
                      <a:r>
                        <a:rPr lang="en-US" sz="1800" spc="-40" dirty="0">
                          <a:solidFill>
                            <a:srgbClr val="FF0000"/>
                          </a:solidFill>
                          <a:latin typeface="Courier New" pitchFamily="49" charset="0"/>
                          <a:cs typeface="Courier New" pitchFamily="49" charset="0"/>
                        </a:rPr>
                        <a:t>00</a:t>
                      </a:r>
                      <a:endParaRPr lang="en-US" sz="1800" dirty="0">
                        <a:latin typeface="Courier New" pitchFamily="49" charset="0"/>
                        <a:ea typeface="Times New Roman"/>
                        <a:cs typeface="Courier New" pitchFamily="49" charset="0"/>
                      </a:endParaRPr>
                    </a:p>
                  </a:txBody>
                  <a:tcPr marL="23519" marR="23519" marT="0" marB="0" anchor="ctr"/>
                </a:tc>
                <a:tc>
                  <a:txBody>
                    <a:bodyPr/>
                    <a:lstStyle/>
                    <a:p>
                      <a:pPr marL="191770">
                        <a:spcAft>
                          <a:spcPts val="0"/>
                        </a:spcAft>
                      </a:pPr>
                      <a:r>
                        <a:rPr lang="en-US" sz="1800" spc="-40" dirty="0">
                          <a:latin typeface="Courier New" pitchFamily="49" charset="0"/>
                          <a:cs typeface="Courier New" pitchFamily="49" charset="0"/>
                        </a:rPr>
                        <a:t>0011 1100</a:t>
                      </a:r>
                      <a:endParaRPr lang="en-US" sz="1800" dirty="0">
                        <a:latin typeface="Courier New" pitchFamily="49" charset="0"/>
                        <a:ea typeface="Times New Roman"/>
                        <a:cs typeface="Courier New" pitchFamily="49" charset="0"/>
                      </a:endParaRPr>
                    </a:p>
                  </a:txBody>
                  <a:tcPr marL="23519" marR="23519" marT="0" marB="0" anchor="ctr"/>
                </a:tc>
                <a:extLst>
                  <a:ext uri="{0D108BD9-81ED-4DB2-BD59-A6C34878D82A}">
                    <a16:rowId xmlns:a16="http://schemas.microsoft.com/office/drawing/2014/main" val="10010"/>
                  </a:ext>
                </a:extLst>
              </a:tr>
              <a:tr h="350520">
                <a:tc>
                  <a:txBody>
                    <a:bodyPr/>
                    <a:lstStyle/>
                    <a:p>
                      <a:pPr>
                        <a:spcAft>
                          <a:spcPts val="0"/>
                        </a:spcAft>
                      </a:pPr>
                      <a:r>
                        <a:rPr lang="en-US" sz="1800">
                          <a:latin typeface="Courier New" pitchFamily="49" charset="0"/>
                          <a:cs typeface="Courier New" pitchFamily="49" charset="0"/>
                        </a:rPr>
                        <a:t>70</a:t>
                      </a:r>
                      <a:endParaRPr lang="en-US" sz="1800">
                        <a:latin typeface="Courier New" pitchFamily="49" charset="0"/>
                        <a:ea typeface="Times New Roman"/>
                        <a:cs typeface="Courier New" pitchFamily="49" charset="0"/>
                      </a:endParaRPr>
                    </a:p>
                  </a:txBody>
                  <a:tcPr marL="23519" marR="23519" marT="0" marB="0" anchor="ctr"/>
                </a:tc>
                <a:tc>
                  <a:txBody>
                    <a:bodyPr/>
                    <a:lstStyle/>
                    <a:p>
                      <a:pPr marL="42545">
                        <a:spcAft>
                          <a:spcPts val="0"/>
                        </a:spcAft>
                      </a:pPr>
                      <a:r>
                        <a:rPr lang="en-US" sz="1800">
                          <a:latin typeface="Courier New" pitchFamily="49" charset="0"/>
                          <a:cs typeface="Courier New" pitchFamily="49" charset="0"/>
                        </a:rPr>
                        <a:t>700</a:t>
                      </a:r>
                      <a:endParaRPr lang="en-US" sz="1800">
                        <a:latin typeface="Courier New" pitchFamily="49" charset="0"/>
                        <a:ea typeface="Times New Roman"/>
                        <a:cs typeface="Courier New" pitchFamily="49" charset="0"/>
                      </a:endParaRPr>
                    </a:p>
                  </a:txBody>
                  <a:tcPr marL="23519" marR="23519" marT="0" marB="0" anchor="ctr"/>
                </a:tc>
                <a:tc>
                  <a:txBody>
                    <a:bodyPr/>
                    <a:lstStyle/>
                    <a:p>
                      <a:pPr marL="173990">
                        <a:spcAft>
                          <a:spcPts val="0"/>
                        </a:spcAft>
                      </a:pPr>
                      <a:r>
                        <a:rPr lang="en-US" sz="1800">
                          <a:latin typeface="Courier New" pitchFamily="49" charset="0"/>
                          <a:cs typeface="Courier New" pitchFamily="49" charset="0"/>
                        </a:rPr>
                        <a:t>300</a:t>
                      </a:r>
                      <a:endParaRPr lang="en-US" sz="1800">
                        <a:latin typeface="Courier New" pitchFamily="49" charset="0"/>
                        <a:ea typeface="Times New Roman"/>
                        <a:cs typeface="Courier New" pitchFamily="49" charset="0"/>
                      </a:endParaRPr>
                    </a:p>
                  </a:txBody>
                  <a:tcPr marL="23519" marR="23519" marT="0" marB="0" anchor="ctr"/>
                </a:tc>
                <a:tc>
                  <a:txBody>
                    <a:bodyPr/>
                    <a:lstStyle/>
                    <a:p>
                      <a:pPr marL="259080">
                        <a:spcAft>
                          <a:spcPts val="0"/>
                        </a:spcAft>
                      </a:pPr>
                      <a:r>
                        <a:rPr lang="en-US" sz="1800" spc="-40" dirty="0">
                          <a:latin typeface="Courier New" pitchFamily="49" charset="0"/>
                          <a:cs typeface="Courier New" pitchFamily="49" charset="0"/>
                        </a:rPr>
                        <a:t>01 0001 10</a:t>
                      </a:r>
                      <a:r>
                        <a:rPr lang="en-US" sz="1800" spc="-40" dirty="0">
                          <a:solidFill>
                            <a:srgbClr val="FF0000"/>
                          </a:solidFill>
                          <a:latin typeface="Courier New" pitchFamily="49" charset="0"/>
                          <a:cs typeface="Courier New" pitchFamily="49" charset="0"/>
                        </a:rPr>
                        <a:t>00</a:t>
                      </a:r>
                      <a:endParaRPr lang="en-US" sz="1800" dirty="0">
                        <a:latin typeface="Courier New" pitchFamily="49" charset="0"/>
                        <a:ea typeface="Times New Roman"/>
                        <a:cs typeface="Courier New" pitchFamily="49" charset="0"/>
                      </a:endParaRPr>
                    </a:p>
                  </a:txBody>
                  <a:tcPr marL="23519" marR="23519" marT="0" marB="0" anchor="ctr"/>
                </a:tc>
                <a:tc>
                  <a:txBody>
                    <a:bodyPr/>
                    <a:lstStyle/>
                    <a:p>
                      <a:pPr marL="191770">
                        <a:spcAft>
                          <a:spcPts val="0"/>
                        </a:spcAft>
                      </a:pPr>
                      <a:r>
                        <a:rPr lang="en-US" sz="1800" spc="-35" dirty="0">
                          <a:latin typeface="Courier New" pitchFamily="49" charset="0"/>
                          <a:cs typeface="Courier New" pitchFamily="49" charset="0"/>
                        </a:rPr>
                        <a:t>0100 0110</a:t>
                      </a:r>
                      <a:endParaRPr lang="en-US" sz="1800" dirty="0">
                        <a:latin typeface="Courier New" pitchFamily="49" charset="0"/>
                        <a:ea typeface="Times New Roman"/>
                        <a:cs typeface="Courier New" pitchFamily="49" charset="0"/>
                      </a:endParaRPr>
                    </a:p>
                  </a:txBody>
                  <a:tcPr marL="23519" marR="23519" marT="0" marB="0" anchor="ctr"/>
                </a:tc>
                <a:extLst>
                  <a:ext uri="{0D108BD9-81ED-4DB2-BD59-A6C34878D82A}">
                    <a16:rowId xmlns:a16="http://schemas.microsoft.com/office/drawing/2014/main" val="10011"/>
                  </a:ext>
                </a:extLst>
              </a:tr>
              <a:tr h="350520">
                <a:tc>
                  <a:txBody>
                    <a:bodyPr/>
                    <a:lstStyle/>
                    <a:p>
                      <a:pPr>
                        <a:spcAft>
                          <a:spcPts val="0"/>
                        </a:spcAft>
                      </a:pPr>
                      <a:r>
                        <a:rPr lang="en-US" sz="1800">
                          <a:latin typeface="Courier New" pitchFamily="49" charset="0"/>
                          <a:cs typeface="Courier New" pitchFamily="49" charset="0"/>
                        </a:rPr>
                        <a:t>80</a:t>
                      </a:r>
                      <a:endParaRPr lang="en-US" sz="1800">
                        <a:latin typeface="Courier New" pitchFamily="49" charset="0"/>
                        <a:ea typeface="Times New Roman"/>
                        <a:cs typeface="Courier New" pitchFamily="49" charset="0"/>
                      </a:endParaRPr>
                    </a:p>
                  </a:txBody>
                  <a:tcPr marL="23519" marR="23519" marT="0" marB="0" anchor="ctr"/>
                </a:tc>
                <a:tc>
                  <a:txBody>
                    <a:bodyPr/>
                    <a:lstStyle/>
                    <a:p>
                      <a:pPr marL="45720">
                        <a:spcAft>
                          <a:spcPts val="0"/>
                        </a:spcAft>
                      </a:pPr>
                      <a:r>
                        <a:rPr lang="en-US" sz="1800">
                          <a:latin typeface="Courier New" pitchFamily="49" charset="0"/>
                          <a:cs typeface="Courier New" pitchFamily="49" charset="0"/>
                        </a:rPr>
                        <a:t>800</a:t>
                      </a:r>
                      <a:endParaRPr lang="en-US" sz="1800">
                        <a:latin typeface="Courier New" pitchFamily="49" charset="0"/>
                        <a:ea typeface="Times New Roman"/>
                        <a:cs typeface="Courier New" pitchFamily="49" charset="0"/>
                      </a:endParaRPr>
                    </a:p>
                  </a:txBody>
                  <a:tcPr marL="23519" marR="23519" marT="0" marB="0" anchor="ctr"/>
                </a:tc>
                <a:tc>
                  <a:txBody>
                    <a:bodyPr/>
                    <a:lstStyle/>
                    <a:p>
                      <a:pPr marL="173990">
                        <a:spcAft>
                          <a:spcPts val="0"/>
                        </a:spcAft>
                      </a:pPr>
                      <a:r>
                        <a:rPr lang="en-US" sz="1800">
                          <a:latin typeface="Courier New" pitchFamily="49" charset="0"/>
                          <a:cs typeface="Courier New" pitchFamily="49" charset="0"/>
                        </a:rPr>
                        <a:t>320</a:t>
                      </a:r>
                      <a:endParaRPr lang="en-US" sz="1800">
                        <a:latin typeface="Courier New" pitchFamily="49" charset="0"/>
                        <a:ea typeface="Times New Roman"/>
                        <a:cs typeface="Courier New" pitchFamily="49" charset="0"/>
                      </a:endParaRPr>
                    </a:p>
                  </a:txBody>
                  <a:tcPr marL="23519" marR="23519" marT="0" marB="0" anchor="ctr"/>
                </a:tc>
                <a:tc>
                  <a:txBody>
                    <a:bodyPr/>
                    <a:lstStyle/>
                    <a:p>
                      <a:pPr marL="259080">
                        <a:spcAft>
                          <a:spcPts val="0"/>
                        </a:spcAft>
                      </a:pPr>
                      <a:r>
                        <a:rPr lang="en-US" sz="1800" spc="-40" dirty="0">
                          <a:latin typeface="Courier New" pitchFamily="49" charset="0"/>
                          <a:cs typeface="Courier New" pitchFamily="49" charset="0"/>
                        </a:rPr>
                        <a:t>01 0100 00</a:t>
                      </a:r>
                      <a:r>
                        <a:rPr lang="en-US" sz="1800" spc="-40" dirty="0">
                          <a:solidFill>
                            <a:srgbClr val="FF0000"/>
                          </a:solidFill>
                          <a:latin typeface="Courier New" pitchFamily="49" charset="0"/>
                          <a:cs typeface="Courier New" pitchFamily="49" charset="0"/>
                        </a:rPr>
                        <a:t>00</a:t>
                      </a:r>
                      <a:endParaRPr lang="en-US" sz="1800" dirty="0">
                        <a:latin typeface="Courier New" pitchFamily="49" charset="0"/>
                        <a:ea typeface="Times New Roman"/>
                        <a:cs typeface="Courier New" pitchFamily="49" charset="0"/>
                      </a:endParaRPr>
                    </a:p>
                  </a:txBody>
                  <a:tcPr marL="23519" marR="23519" marT="0" marB="0" anchor="ctr"/>
                </a:tc>
                <a:tc>
                  <a:txBody>
                    <a:bodyPr/>
                    <a:lstStyle/>
                    <a:p>
                      <a:pPr marL="191770">
                        <a:spcAft>
                          <a:spcPts val="0"/>
                        </a:spcAft>
                      </a:pPr>
                      <a:r>
                        <a:rPr lang="en-US" sz="1800" spc="-30" dirty="0">
                          <a:latin typeface="Courier New" pitchFamily="49" charset="0"/>
                          <a:cs typeface="Courier New" pitchFamily="49" charset="0"/>
                        </a:rPr>
                        <a:t>0101 0000</a:t>
                      </a:r>
                      <a:endParaRPr lang="en-US" sz="1800" dirty="0">
                        <a:latin typeface="Courier New" pitchFamily="49" charset="0"/>
                        <a:ea typeface="Times New Roman"/>
                        <a:cs typeface="Courier New" pitchFamily="49" charset="0"/>
                      </a:endParaRPr>
                    </a:p>
                  </a:txBody>
                  <a:tcPr marL="23519" marR="23519" marT="0" marB="0" anchor="ctr"/>
                </a:tc>
                <a:extLst>
                  <a:ext uri="{0D108BD9-81ED-4DB2-BD59-A6C34878D82A}">
                    <a16:rowId xmlns:a16="http://schemas.microsoft.com/office/drawing/2014/main" val="10012"/>
                  </a:ext>
                </a:extLst>
              </a:tr>
              <a:tr h="350520">
                <a:tc>
                  <a:txBody>
                    <a:bodyPr/>
                    <a:lstStyle/>
                    <a:p>
                      <a:pPr>
                        <a:spcAft>
                          <a:spcPts val="0"/>
                        </a:spcAft>
                      </a:pPr>
                      <a:r>
                        <a:rPr lang="en-US" sz="1800">
                          <a:latin typeface="Courier New" pitchFamily="49" charset="0"/>
                          <a:cs typeface="Courier New" pitchFamily="49" charset="0"/>
                        </a:rPr>
                        <a:t>90</a:t>
                      </a:r>
                      <a:endParaRPr lang="en-US" sz="1800">
                        <a:latin typeface="Courier New" pitchFamily="49" charset="0"/>
                        <a:ea typeface="Times New Roman"/>
                        <a:cs typeface="Courier New" pitchFamily="49" charset="0"/>
                      </a:endParaRPr>
                    </a:p>
                  </a:txBody>
                  <a:tcPr marL="23519" marR="23519" marT="0" marB="0" anchor="ctr"/>
                </a:tc>
                <a:tc>
                  <a:txBody>
                    <a:bodyPr/>
                    <a:lstStyle/>
                    <a:p>
                      <a:pPr marL="42545">
                        <a:spcAft>
                          <a:spcPts val="0"/>
                        </a:spcAft>
                      </a:pPr>
                      <a:r>
                        <a:rPr lang="en-US" sz="1800">
                          <a:latin typeface="Courier New" pitchFamily="49" charset="0"/>
                          <a:cs typeface="Courier New" pitchFamily="49" charset="0"/>
                        </a:rPr>
                        <a:t>900</a:t>
                      </a:r>
                      <a:endParaRPr lang="en-US" sz="1800">
                        <a:latin typeface="Courier New" pitchFamily="49" charset="0"/>
                        <a:ea typeface="Times New Roman"/>
                        <a:cs typeface="Courier New" pitchFamily="49" charset="0"/>
                      </a:endParaRPr>
                    </a:p>
                  </a:txBody>
                  <a:tcPr marL="23519" marR="23519" marT="0" marB="0" anchor="ctr"/>
                </a:tc>
                <a:tc>
                  <a:txBody>
                    <a:bodyPr/>
                    <a:lstStyle/>
                    <a:p>
                      <a:pPr marL="173990">
                        <a:spcAft>
                          <a:spcPts val="0"/>
                        </a:spcAft>
                      </a:pPr>
                      <a:r>
                        <a:rPr lang="en-US" sz="1800">
                          <a:latin typeface="Courier New" pitchFamily="49" charset="0"/>
                          <a:cs typeface="Courier New" pitchFamily="49" charset="0"/>
                        </a:rPr>
                        <a:t>360</a:t>
                      </a:r>
                      <a:endParaRPr lang="en-US" sz="1800">
                        <a:latin typeface="Courier New" pitchFamily="49" charset="0"/>
                        <a:ea typeface="Times New Roman"/>
                        <a:cs typeface="Courier New" pitchFamily="49" charset="0"/>
                      </a:endParaRPr>
                    </a:p>
                  </a:txBody>
                  <a:tcPr marL="23519" marR="23519" marT="0" marB="0" anchor="ctr"/>
                </a:tc>
                <a:tc>
                  <a:txBody>
                    <a:bodyPr/>
                    <a:lstStyle/>
                    <a:p>
                      <a:pPr marL="259080">
                        <a:spcAft>
                          <a:spcPts val="0"/>
                        </a:spcAft>
                      </a:pPr>
                      <a:r>
                        <a:rPr lang="en-US" sz="1800" spc="-40" dirty="0">
                          <a:latin typeface="Courier New" pitchFamily="49" charset="0"/>
                          <a:cs typeface="Courier New" pitchFamily="49" charset="0"/>
                        </a:rPr>
                        <a:t>01 0110 10</a:t>
                      </a:r>
                      <a:r>
                        <a:rPr lang="en-US" sz="1800" spc="-40" dirty="0">
                          <a:solidFill>
                            <a:srgbClr val="FF0000"/>
                          </a:solidFill>
                          <a:latin typeface="Courier New" pitchFamily="49" charset="0"/>
                          <a:cs typeface="Courier New" pitchFamily="49" charset="0"/>
                        </a:rPr>
                        <a:t>00</a:t>
                      </a:r>
                      <a:endParaRPr lang="en-US" sz="1800" dirty="0">
                        <a:latin typeface="Courier New" pitchFamily="49" charset="0"/>
                        <a:ea typeface="Times New Roman"/>
                        <a:cs typeface="Courier New" pitchFamily="49" charset="0"/>
                      </a:endParaRPr>
                    </a:p>
                  </a:txBody>
                  <a:tcPr marL="23519" marR="23519" marT="0" marB="0" anchor="ctr"/>
                </a:tc>
                <a:tc>
                  <a:txBody>
                    <a:bodyPr/>
                    <a:lstStyle/>
                    <a:p>
                      <a:pPr marL="191770">
                        <a:spcAft>
                          <a:spcPts val="0"/>
                        </a:spcAft>
                      </a:pPr>
                      <a:r>
                        <a:rPr lang="en-US" sz="1800" spc="-35" dirty="0">
                          <a:latin typeface="Courier New" pitchFamily="49" charset="0"/>
                          <a:cs typeface="Courier New" pitchFamily="49" charset="0"/>
                        </a:rPr>
                        <a:t>0101 1010</a:t>
                      </a:r>
                      <a:endParaRPr lang="en-US" sz="1800" dirty="0">
                        <a:latin typeface="Courier New" pitchFamily="49" charset="0"/>
                        <a:ea typeface="Times New Roman"/>
                        <a:cs typeface="Courier New" pitchFamily="49" charset="0"/>
                      </a:endParaRPr>
                    </a:p>
                  </a:txBody>
                  <a:tcPr marL="23519" marR="23519" marT="0" marB="0" anchor="ctr"/>
                </a:tc>
                <a:extLst>
                  <a:ext uri="{0D108BD9-81ED-4DB2-BD59-A6C34878D82A}">
                    <a16:rowId xmlns:a16="http://schemas.microsoft.com/office/drawing/2014/main" val="10013"/>
                  </a:ext>
                </a:extLst>
              </a:tr>
              <a:tr h="350520">
                <a:tc>
                  <a:txBody>
                    <a:bodyPr/>
                    <a:lstStyle/>
                    <a:p>
                      <a:pPr>
                        <a:spcAft>
                          <a:spcPts val="0"/>
                        </a:spcAft>
                      </a:pPr>
                      <a:r>
                        <a:rPr lang="en-US" sz="1800">
                          <a:latin typeface="Courier New" pitchFamily="49" charset="0"/>
                          <a:cs typeface="Courier New" pitchFamily="49" charset="0"/>
                        </a:rPr>
                        <a:t>100</a:t>
                      </a:r>
                      <a:endParaRPr lang="en-US" sz="1800">
                        <a:latin typeface="Courier New" pitchFamily="49" charset="0"/>
                        <a:ea typeface="Times New Roman"/>
                        <a:cs typeface="Courier New" pitchFamily="49" charset="0"/>
                      </a:endParaRPr>
                    </a:p>
                  </a:txBody>
                  <a:tcPr marL="23519" marR="23519" marT="0" marB="0" anchor="ctr"/>
                </a:tc>
                <a:tc>
                  <a:txBody>
                    <a:bodyPr/>
                    <a:lstStyle/>
                    <a:p>
                      <a:pPr marL="52070">
                        <a:spcAft>
                          <a:spcPts val="0"/>
                        </a:spcAft>
                      </a:pPr>
                      <a:r>
                        <a:rPr lang="en-US" sz="1800" spc="-50">
                          <a:latin typeface="Courier New" pitchFamily="49" charset="0"/>
                          <a:cs typeface="Courier New" pitchFamily="49" charset="0"/>
                        </a:rPr>
                        <a:t>1000</a:t>
                      </a:r>
                      <a:endParaRPr lang="en-US" sz="1800">
                        <a:latin typeface="Courier New" pitchFamily="49" charset="0"/>
                        <a:ea typeface="Times New Roman"/>
                        <a:cs typeface="Courier New" pitchFamily="49" charset="0"/>
                      </a:endParaRPr>
                    </a:p>
                  </a:txBody>
                  <a:tcPr marL="23519" marR="23519" marT="0" marB="0" anchor="ctr"/>
                </a:tc>
                <a:tc>
                  <a:txBody>
                    <a:bodyPr/>
                    <a:lstStyle/>
                    <a:p>
                      <a:pPr marL="170815">
                        <a:spcAft>
                          <a:spcPts val="0"/>
                        </a:spcAft>
                      </a:pPr>
                      <a:r>
                        <a:rPr lang="en-US" sz="1800">
                          <a:latin typeface="Courier New" pitchFamily="49" charset="0"/>
                          <a:cs typeface="Courier New" pitchFamily="49" charset="0"/>
                        </a:rPr>
                        <a:t>400</a:t>
                      </a:r>
                      <a:endParaRPr lang="en-US" sz="1800">
                        <a:latin typeface="Courier New" pitchFamily="49" charset="0"/>
                        <a:ea typeface="Times New Roman"/>
                        <a:cs typeface="Courier New" pitchFamily="49" charset="0"/>
                      </a:endParaRPr>
                    </a:p>
                  </a:txBody>
                  <a:tcPr marL="23519" marR="23519" marT="0" marB="0" anchor="ctr"/>
                </a:tc>
                <a:tc>
                  <a:txBody>
                    <a:bodyPr/>
                    <a:lstStyle/>
                    <a:p>
                      <a:pPr marL="259080">
                        <a:spcAft>
                          <a:spcPts val="0"/>
                        </a:spcAft>
                      </a:pPr>
                      <a:r>
                        <a:rPr lang="en-US" sz="1800" spc="-40" dirty="0">
                          <a:latin typeface="Courier New" pitchFamily="49" charset="0"/>
                          <a:cs typeface="Courier New" pitchFamily="49" charset="0"/>
                        </a:rPr>
                        <a:t>01 1001 00</a:t>
                      </a:r>
                      <a:r>
                        <a:rPr lang="en-US" sz="1800" spc="-40" dirty="0">
                          <a:solidFill>
                            <a:srgbClr val="FF0000"/>
                          </a:solidFill>
                          <a:latin typeface="Courier New" pitchFamily="49" charset="0"/>
                          <a:cs typeface="Courier New" pitchFamily="49" charset="0"/>
                        </a:rPr>
                        <a:t>00</a:t>
                      </a:r>
                      <a:endParaRPr lang="en-US" sz="1800" dirty="0">
                        <a:latin typeface="Courier New" pitchFamily="49" charset="0"/>
                        <a:ea typeface="Times New Roman"/>
                        <a:cs typeface="Courier New" pitchFamily="49" charset="0"/>
                      </a:endParaRPr>
                    </a:p>
                  </a:txBody>
                  <a:tcPr marL="23519" marR="23519" marT="0" marB="0" anchor="ctr"/>
                </a:tc>
                <a:tc>
                  <a:txBody>
                    <a:bodyPr/>
                    <a:lstStyle/>
                    <a:p>
                      <a:pPr marL="189230">
                        <a:spcAft>
                          <a:spcPts val="0"/>
                        </a:spcAft>
                      </a:pPr>
                      <a:r>
                        <a:rPr lang="en-US" sz="1800" spc="-30" dirty="0">
                          <a:latin typeface="Courier New" pitchFamily="49" charset="0"/>
                          <a:cs typeface="Courier New" pitchFamily="49" charset="0"/>
                        </a:rPr>
                        <a:t>0110 0100</a:t>
                      </a:r>
                      <a:endParaRPr lang="en-US" sz="1800" dirty="0">
                        <a:latin typeface="Courier New" pitchFamily="49" charset="0"/>
                        <a:ea typeface="Times New Roman"/>
                        <a:cs typeface="Courier New" pitchFamily="49" charset="0"/>
                      </a:endParaRPr>
                    </a:p>
                  </a:txBody>
                  <a:tcPr marL="23519" marR="23519" marT="0" marB="0" anchor="ctr"/>
                </a:tc>
                <a:extLst>
                  <a:ext uri="{0D108BD9-81ED-4DB2-BD59-A6C34878D82A}">
                    <a16:rowId xmlns:a16="http://schemas.microsoft.com/office/drawing/2014/main" val="10014"/>
                  </a:ext>
                </a:extLst>
              </a:tr>
            </a:tbl>
          </a:graphicData>
        </a:graphic>
      </p:graphicFrame>
      <p:sp>
        <p:nvSpPr>
          <p:cNvPr id="6" name="Rectangle 5"/>
          <p:cNvSpPr/>
          <p:nvPr/>
        </p:nvSpPr>
        <p:spPr>
          <a:xfrm>
            <a:off x="0" y="6172200"/>
            <a:ext cx="9144000" cy="400050"/>
          </a:xfrm>
          <a:prstGeom prst="rect">
            <a:avLst/>
          </a:prstGeom>
        </p:spPr>
        <p:txBody>
          <a:bodyPr>
            <a:spAutoFit/>
          </a:bodyPr>
          <a:lstStyle/>
          <a:p>
            <a:pPr algn="ctr" eaLnBrk="1" fontAlgn="auto" hangingPunct="1">
              <a:spcBef>
                <a:spcPts val="0"/>
              </a:spcBef>
              <a:spcAft>
                <a:spcPts val="0"/>
              </a:spcAft>
              <a:defRPr/>
            </a:pPr>
            <a:r>
              <a:rPr lang="en-US" sz="2000" b="1" spc="-70" dirty="0">
                <a:solidFill>
                  <a:srgbClr val="000000"/>
                </a:solidFill>
                <a:latin typeface="Courier New"/>
                <a:ea typeface="Times New Roman"/>
                <a:cs typeface="Cordia New"/>
              </a:rPr>
              <a:t>Table 13-11: Temperature vs. V</a:t>
            </a:r>
            <a:r>
              <a:rPr lang="en-US" sz="2000" b="1" spc="-70" baseline="-25000" dirty="0">
                <a:solidFill>
                  <a:srgbClr val="000000"/>
                </a:solidFill>
                <a:latin typeface="Courier New"/>
                <a:ea typeface="Times New Roman"/>
                <a:cs typeface="Cordia New"/>
              </a:rPr>
              <a:t>out </a:t>
            </a:r>
            <a:r>
              <a:rPr lang="en-US" sz="2000" b="1" spc="-70" dirty="0">
                <a:solidFill>
                  <a:srgbClr val="000000"/>
                </a:solidFill>
                <a:latin typeface="Courier New"/>
                <a:ea typeface="Times New Roman"/>
                <a:cs typeface="Cordia New"/>
              </a:rPr>
              <a:t>for AVR with V</a:t>
            </a:r>
            <a:r>
              <a:rPr lang="en-US" sz="2000" b="1" spc="-70" baseline="-25000" dirty="0">
                <a:solidFill>
                  <a:srgbClr val="000000"/>
                </a:solidFill>
                <a:latin typeface="Courier New"/>
                <a:ea typeface="Times New Roman"/>
                <a:cs typeface="Cordia New"/>
              </a:rPr>
              <a:t>ref</a:t>
            </a:r>
            <a:r>
              <a:rPr lang="en-US" sz="2000" b="1" spc="-70" dirty="0">
                <a:solidFill>
                  <a:srgbClr val="000000"/>
                </a:solidFill>
                <a:latin typeface="Courier New"/>
                <a:ea typeface="Times New Roman"/>
                <a:cs typeface="Cordia New"/>
              </a:rPr>
              <a:t> = 2.56 V</a:t>
            </a:r>
            <a:endParaRPr lang="en-US" sz="2000" b="1" dirty="0">
              <a:solidFill>
                <a:srgbClr val="000000"/>
              </a:solidFill>
              <a:latin typeface="Times New Roman"/>
              <a:ea typeface="Times New Roman"/>
              <a:cs typeface="Cordia New"/>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r>
              <a:rPr lang="en-US" sz="3600" b="1">
                <a:latin typeface="Calibri" pitchFamily="34" charset="0"/>
              </a:rPr>
              <a:t>Major Characteristics of the ADC</a:t>
            </a:r>
          </a:p>
        </p:txBody>
      </p:sp>
      <p:sp>
        <p:nvSpPr>
          <p:cNvPr id="6147" name="Content Placeholder 2"/>
          <p:cNvSpPr>
            <a:spLocks noGrp="1"/>
          </p:cNvSpPr>
          <p:nvPr>
            <p:ph idx="1"/>
          </p:nvPr>
        </p:nvSpPr>
        <p:spPr>
          <a:xfrm>
            <a:off x="457200" y="1066800"/>
            <a:ext cx="8229600" cy="3276600"/>
          </a:xfrm>
        </p:spPr>
        <p:txBody>
          <a:bodyPr/>
          <a:lstStyle/>
          <a:p>
            <a:r>
              <a:rPr lang="en-US" sz="2400" b="1" u="sng">
                <a:solidFill>
                  <a:srgbClr val="C00000"/>
                </a:solidFill>
                <a:latin typeface="Calibri" pitchFamily="34" charset="0"/>
              </a:rPr>
              <a:t>Resolution</a:t>
            </a:r>
          </a:p>
          <a:p>
            <a:r>
              <a:rPr lang="en-US" sz="2400" b="1">
                <a:latin typeface="Calibri" pitchFamily="34" charset="0"/>
              </a:rPr>
              <a:t>The ADC has n-bit resolution, where n can be 8, 10, 12, 16, or even 24 bits. Higher-resolution ADCs provide a smaller step size, where </a:t>
            </a:r>
            <a:r>
              <a:rPr lang="en-US" sz="2400" b="1">
                <a:solidFill>
                  <a:srgbClr val="C00000"/>
                </a:solidFill>
                <a:latin typeface="Calibri" pitchFamily="34" charset="0"/>
              </a:rPr>
              <a:t>step size </a:t>
            </a:r>
            <a:r>
              <a:rPr lang="en-US" sz="2400" b="1">
                <a:solidFill>
                  <a:srgbClr val="0000CC"/>
                </a:solidFill>
                <a:latin typeface="Calibri" pitchFamily="34" charset="0"/>
              </a:rPr>
              <a:t>is the smallest change that can be discerned by an ADC</a:t>
            </a:r>
            <a:r>
              <a:rPr lang="en-US" sz="2400" b="1">
                <a:latin typeface="Calibri" pitchFamily="34" charset="0"/>
              </a:rPr>
              <a:t>.</a:t>
            </a:r>
          </a:p>
          <a:p>
            <a:r>
              <a:rPr lang="en-US" sz="2400" b="1">
                <a:latin typeface="Calibri" pitchFamily="34" charset="0"/>
              </a:rPr>
              <a:t>Although the resolution of an ADC chip is decided at the time of its design and cannot be changed, we can control the </a:t>
            </a:r>
            <a:r>
              <a:rPr lang="en-US" sz="2400" b="1" i="1">
                <a:solidFill>
                  <a:srgbClr val="C00000"/>
                </a:solidFill>
                <a:latin typeface="Calibri" pitchFamily="34" charset="0"/>
              </a:rPr>
              <a:t>step size</a:t>
            </a:r>
            <a:r>
              <a:rPr lang="en-US" sz="2400" b="1">
                <a:latin typeface="Calibri" pitchFamily="34" charset="0"/>
              </a:rPr>
              <a:t> with the help of what is called </a:t>
            </a:r>
            <a:r>
              <a:rPr lang="en-US" sz="2400" b="1">
                <a:solidFill>
                  <a:srgbClr val="C00000"/>
                </a:solidFill>
                <a:latin typeface="Calibri" pitchFamily="34" charset="0"/>
              </a:rPr>
              <a:t>V</a:t>
            </a:r>
            <a:r>
              <a:rPr lang="en-US" sz="2400" b="1" baseline="-25000">
                <a:solidFill>
                  <a:srgbClr val="C00000"/>
                </a:solidFill>
                <a:latin typeface="Calibri" pitchFamily="34" charset="0"/>
              </a:rPr>
              <a:t>ref</a:t>
            </a:r>
            <a:r>
              <a:rPr lang="en-US" sz="2400" b="1">
                <a:latin typeface="Calibri" pitchFamily="34" charset="0"/>
              </a:rPr>
              <a:t>. </a:t>
            </a:r>
          </a:p>
        </p:txBody>
      </p:sp>
      <p:graphicFrame>
        <p:nvGraphicFramePr>
          <p:cNvPr id="4" name="Table 3"/>
          <p:cNvGraphicFramePr>
            <a:graphicFrameLocks noGrp="1"/>
          </p:cNvGraphicFramePr>
          <p:nvPr/>
        </p:nvGraphicFramePr>
        <p:xfrm>
          <a:off x="381000" y="4267200"/>
          <a:ext cx="8458202" cy="1828800"/>
        </p:xfrm>
        <a:graphic>
          <a:graphicData uri="http://schemas.openxmlformats.org/drawingml/2006/table">
            <a:tbl>
              <a:tblPr firstRow="1" bandRow="1">
                <a:tableStyleId>{793D81CF-94F2-401A-BA57-92F5A7B2D0C5}</a:tableStyleId>
              </a:tblPr>
              <a:tblGrid>
                <a:gridCol w="1501924">
                  <a:extLst>
                    <a:ext uri="{9D8B030D-6E8A-4147-A177-3AD203B41FA5}">
                      <a16:colId xmlns:a16="http://schemas.microsoft.com/office/drawing/2014/main" val="20000"/>
                    </a:ext>
                  </a:extLst>
                </a:gridCol>
                <a:gridCol w="2845750">
                  <a:extLst>
                    <a:ext uri="{9D8B030D-6E8A-4147-A177-3AD203B41FA5}">
                      <a16:colId xmlns:a16="http://schemas.microsoft.com/office/drawing/2014/main" val="20001"/>
                    </a:ext>
                  </a:extLst>
                </a:gridCol>
                <a:gridCol w="4110528">
                  <a:extLst>
                    <a:ext uri="{9D8B030D-6E8A-4147-A177-3AD203B41FA5}">
                      <a16:colId xmlns:a16="http://schemas.microsoft.com/office/drawing/2014/main" val="20002"/>
                    </a:ext>
                  </a:extLst>
                </a:gridCol>
              </a:tblGrid>
              <a:tr h="121920">
                <a:tc>
                  <a:txBody>
                    <a:bodyPr/>
                    <a:lstStyle/>
                    <a:p>
                      <a:pPr marL="0" marR="0" algn="ctr">
                        <a:spcBef>
                          <a:spcPts val="0"/>
                        </a:spcBef>
                        <a:spcAft>
                          <a:spcPts val="0"/>
                        </a:spcAft>
                      </a:pPr>
                      <a:r>
                        <a:rPr lang="en-US" sz="2400" spc="-10" dirty="0">
                          <a:latin typeface="Calibri" pitchFamily="34" charset="0"/>
                        </a:rPr>
                        <a:t>n-bit</a:t>
                      </a:r>
                      <a:endParaRPr lang="en-US" sz="3200" dirty="0">
                        <a:latin typeface="Calibri" pitchFamily="34" charset="0"/>
                        <a:ea typeface="Times New Roman"/>
                        <a:cs typeface="Times New Roman"/>
                      </a:endParaRPr>
                    </a:p>
                  </a:txBody>
                  <a:tcPr marL="25400" marR="25400" marT="0" marB="0"/>
                </a:tc>
                <a:tc>
                  <a:txBody>
                    <a:bodyPr/>
                    <a:lstStyle/>
                    <a:p>
                      <a:pPr marL="125095" marR="0">
                        <a:spcBef>
                          <a:spcPts val="0"/>
                        </a:spcBef>
                        <a:spcAft>
                          <a:spcPts val="0"/>
                        </a:spcAft>
                      </a:pPr>
                      <a:r>
                        <a:rPr lang="en-US" sz="2400" spc="-5" dirty="0">
                          <a:latin typeface="Calibri" pitchFamily="34" charset="0"/>
                        </a:rPr>
                        <a:t>Number of steps</a:t>
                      </a:r>
                      <a:endParaRPr lang="en-US" sz="3200" dirty="0">
                        <a:latin typeface="Calibri" pitchFamily="34" charset="0"/>
                        <a:ea typeface="Times New Roman"/>
                        <a:cs typeface="Times New Roman"/>
                      </a:endParaRPr>
                    </a:p>
                  </a:txBody>
                  <a:tcPr marL="25400" marR="25400" marT="0" marB="0"/>
                </a:tc>
                <a:tc>
                  <a:txBody>
                    <a:bodyPr/>
                    <a:lstStyle/>
                    <a:p>
                      <a:pPr marL="186055" marR="0">
                        <a:spcBef>
                          <a:spcPts val="0"/>
                        </a:spcBef>
                        <a:spcAft>
                          <a:spcPts val="0"/>
                        </a:spcAft>
                      </a:pPr>
                      <a:r>
                        <a:rPr lang="en-US" sz="2400" spc="-5" dirty="0">
                          <a:latin typeface="Calibri" pitchFamily="34" charset="0"/>
                        </a:rPr>
                        <a:t>Step size (mV)</a:t>
                      </a:r>
                      <a:endParaRPr lang="en-US" sz="3200" dirty="0">
                        <a:latin typeface="Calibri" pitchFamily="34" charset="0"/>
                        <a:ea typeface="Times New Roman"/>
                        <a:cs typeface="Times New Roman"/>
                      </a:endParaRPr>
                    </a:p>
                  </a:txBody>
                  <a:tcPr marL="25400" marR="25400" marT="0" marB="0"/>
                </a:tc>
                <a:extLst>
                  <a:ext uri="{0D108BD9-81ED-4DB2-BD59-A6C34878D82A}">
                    <a16:rowId xmlns:a16="http://schemas.microsoft.com/office/drawing/2014/main" val="10000"/>
                  </a:ext>
                </a:extLst>
              </a:tr>
              <a:tr h="121920">
                <a:tc>
                  <a:txBody>
                    <a:bodyPr/>
                    <a:lstStyle/>
                    <a:p>
                      <a:pPr marL="0" marR="0" algn="ctr">
                        <a:spcBef>
                          <a:spcPts val="0"/>
                        </a:spcBef>
                        <a:spcAft>
                          <a:spcPts val="0"/>
                        </a:spcAft>
                      </a:pPr>
                      <a:r>
                        <a:rPr lang="en-US" sz="2400" dirty="0">
                          <a:latin typeface="Calibri" pitchFamily="34" charset="0"/>
                        </a:rPr>
                        <a:t>8</a:t>
                      </a:r>
                      <a:endParaRPr lang="en-US" sz="3200" dirty="0">
                        <a:latin typeface="Calibri" pitchFamily="34" charset="0"/>
                        <a:ea typeface="Times New Roman"/>
                        <a:cs typeface="Times New Roman"/>
                      </a:endParaRPr>
                    </a:p>
                  </a:txBody>
                  <a:tcPr marL="25400" marR="25400" marT="0" marB="0"/>
                </a:tc>
                <a:tc>
                  <a:txBody>
                    <a:bodyPr/>
                    <a:lstStyle/>
                    <a:p>
                      <a:pPr marL="130810" marR="0" algn="ctr">
                        <a:spcBef>
                          <a:spcPts val="0"/>
                        </a:spcBef>
                        <a:spcAft>
                          <a:spcPts val="0"/>
                        </a:spcAft>
                      </a:pPr>
                      <a:r>
                        <a:rPr lang="en-US" sz="2400" dirty="0">
                          <a:latin typeface="Calibri" pitchFamily="34" charset="0"/>
                        </a:rPr>
                        <a:t>256</a:t>
                      </a:r>
                      <a:endParaRPr lang="en-US" sz="3200" dirty="0">
                        <a:latin typeface="Calibri" pitchFamily="34" charset="0"/>
                        <a:ea typeface="Times New Roman"/>
                        <a:cs typeface="Times New Roman"/>
                      </a:endParaRPr>
                    </a:p>
                  </a:txBody>
                  <a:tcPr marL="25400" marR="25400" marT="0" marB="0"/>
                </a:tc>
                <a:tc>
                  <a:txBody>
                    <a:bodyPr/>
                    <a:lstStyle/>
                    <a:p>
                      <a:pPr marL="189230" marR="0">
                        <a:spcBef>
                          <a:spcPts val="0"/>
                        </a:spcBef>
                        <a:spcAft>
                          <a:spcPts val="0"/>
                        </a:spcAft>
                      </a:pPr>
                      <a:r>
                        <a:rPr lang="en-US" sz="2400" spc="-10" dirty="0">
                          <a:latin typeface="Calibri" pitchFamily="34" charset="0"/>
                        </a:rPr>
                        <a:t>5/256 = 19.53</a:t>
                      </a:r>
                      <a:endParaRPr lang="en-US" sz="3200" dirty="0">
                        <a:latin typeface="Calibri" pitchFamily="34" charset="0"/>
                        <a:ea typeface="Times New Roman"/>
                        <a:cs typeface="Times New Roman"/>
                      </a:endParaRPr>
                    </a:p>
                  </a:txBody>
                  <a:tcPr marL="25400" marR="25400" marT="0" marB="0"/>
                </a:tc>
                <a:extLst>
                  <a:ext uri="{0D108BD9-81ED-4DB2-BD59-A6C34878D82A}">
                    <a16:rowId xmlns:a16="http://schemas.microsoft.com/office/drawing/2014/main" val="10001"/>
                  </a:ext>
                </a:extLst>
              </a:tr>
              <a:tr h="121920">
                <a:tc>
                  <a:txBody>
                    <a:bodyPr/>
                    <a:lstStyle/>
                    <a:p>
                      <a:pPr marL="0" marR="0" algn="ctr">
                        <a:spcBef>
                          <a:spcPts val="0"/>
                        </a:spcBef>
                        <a:spcAft>
                          <a:spcPts val="0"/>
                        </a:spcAft>
                      </a:pPr>
                      <a:r>
                        <a:rPr lang="en-US" sz="2400" dirty="0">
                          <a:latin typeface="Calibri" pitchFamily="34" charset="0"/>
                        </a:rPr>
                        <a:t>10</a:t>
                      </a:r>
                      <a:endParaRPr lang="en-US" sz="3200" dirty="0">
                        <a:latin typeface="Calibri" pitchFamily="34" charset="0"/>
                        <a:ea typeface="Times New Roman"/>
                        <a:cs typeface="Times New Roman"/>
                      </a:endParaRPr>
                    </a:p>
                  </a:txBody>
                  <a:tcPr marL="25400" marR="25400" marT="0" marB="0"/>
                </a:tc>
                <a:tc>
                  <a:txBody>
                    <a:bodyPr/>
                    <a:lstStyle/>
                    <a:p>
                      <a:pPr marL="140335" marR="0" algn="ctr">
                        <a:spcBef>
                          <a:spcPts val="0"/>
                        </a:spcBef>
                        <a:spcAft>
                          <a:spcPts val="0"/>
                        </a:spcAft>
                      </a:pPr>
                      <a:r>
                        <a:rPr lang="en-US" sz="2400" spc="-40" dirty="0">
                          <a:latin typeface="Calibri" pitchFamily="34" charset="0"/>
                        </a:rPr>
                        <a:t>1024</a:t>
                      </a:r>
                      <a:endParaRPr lang="en-US" sz="3200" dirty="0">
                        <a:latin typeface="Calibri" pitchFamily="34" charset="0"/>
                        <a:ea typeface="Times New Roman"/>
                        <a:cs typeface="Times New Roman"/>
                      </a:endParaRPr>
                    </a:p>
                  </a:txBody>
                  <a:tcPr marL="25400" marR="25400" marT="0" marB="0"/>
                </a:tc>
                <a:tc>
                  <a:txBody>
                    <a:bodyPr/>
                    <a:lstStyle/>
                    <a:p>
                      <a:pPr marL="189230" marR="0">
                        <a:spcBef>
                          <a:spcPts val="0"/>
                        </a:spcBef>
                        <a:spcAft>
                          <a:spcPts val="0"/>
                        </a:spcAft>
                      </a:pPr>
                      <a:r>
                        <a:rPr lang="en-US" sz="2400" spc="-5" dirty="0">
                          <a:latin typeface="Calibri" pitchFamily="34" charset="0"/>
                        </a:rPr>
                        <a:t>5/1024 = 4.88</a:t>
                      </a:r>
                      <a:endParaRPr lang="en-US" sz="3200" dirty="0">
                        <a:latin typeface="Calibri" pitchFamily="34" charset="0"/>
                        <a:ea typeface="Times New Roman"/>
                        <a:cs typeface="Times New Roman"/>
                      </a:endParaRPr>
                    </a:p>
                  </a:txBody>
                  <a:tcPr marL="25400" marR="25400" marT="0" marB="0"/>
                </a:tc>
                <a:extLst>
                  <a:ext uri="{0D108BD9-81ED-4DB2-BD59-A6C34878D82A}">
                    <a16:rowId xmlns:a16="http://schemas.microsoft.com/office/drawing/2014/main" val="10002"/>
                  </a:ext>
                </a:extLst>
              </a:tr>
              <a:tr h="121920">
                <a:tc>
                  <a:txBody>
                    <a:bodyPr/>
                    <a:lstStyle/>
                    <a:p>
                      <a:pPr marL="0" marR="0" algn="ctr">
                        <a:spcBef>
                          <a:spcPts val="0"/>
                        </a:spcBef>
                        <a:spcAft>
                          <a:spcPts val="0"/>
                        </a:spcAft>
                      </a:pPr>
                      <a:r>
                        <a:rPr lang="en-US" sz="2400" dirty="0">
                          <a:latin typeface="Calibri" pitchFamily="34" charset="0"/>
                        </a:rPr>
                        <a:t>12</a:t>
                      </a:r>
                      <a:endParaRPr lang="en-US" sz="3200" dirty="0">
                        <a:latin typeface="Calibri" pitchFamily="34" charset="0"/>
                        <a:ea typeface="Times New Roman"/>
                        <a:cs typeface="Times New Roman"/>
                      </a:endParaRPr>
                    </a:p>
                  </a:txBody>
                  <a:tcPr marL="25400" marR="25400" marT="0" marB="0"/>
                </a:tc>
                <a:tc>
                  <a:txBody>
                    <a:bodyPr/>
                    <a:lstStyle/>
                    <a:p>
                      <a:pPr marL="128270" marR="0" algn="ctr">
                        <a:spcBef>
                          <a:spcPts val="0"/>
                        </a:spcBef>
                        <a:spcAft>
                          <a:spcPts val="0"/>
                        </a:spcAft>
                      </a:pPr>
                      <a:r>
                        <a:rPr lang="en-US" sz="2400" spc="-15" dirty="0">
                          <a:latin typeface="Calibri" pitchFamily="34" charset="0"/>
                        </a:rPr>
                        <a:t>4096</a:t>
                      </a:r>
                      <a:endParaRPr lang="en-US" sz="3200" dirty="0">
                        <a:latin typeface="Calibri" pitchFamily="34" charset="0"/>
                        <a:ea typeface="Times New Roman"/>
                        <a:cs typeface="Times New Roman"/>
                      </a:endParaRPr>
                    </a:p>
                  </a:txBody>
                  <a:tcPr marL="25400" marR="25400" marT="0" marB="0"/>
                </a:tc>
                <a:tc>
                  <a:txBody>
                    <a:bodyPr/>
                    <a:lstStyle/>
                    <a:p>
                      <a:pPr marL="186055" marR="0">
                        <a:spcBef>
                          <a:spcPts val="0"/>
                        </a:spcBef>
                        <a:spcAft>
                          <a:spcPts val="0"/>
                        </a:spcAft>
                      </a:pPr>
                      <a:r>
                        <a:rPr lang="en-US" sz="2400" spc="15" dirty="0">
                          <a:latin typeface="Calibri" pitchFamily="34" charset="0"/>
                        </a:rPr>
                        <a:t>5/4096= 1.2</a:t>
                      </a:r>
                      <a:endParaRPr lang="en-US" sz="3200" dirty="0">
                        <a:latin typeface="Calibri" pitchFamily="34" charset="0"/>
                        <a:ea typeface="Times New Roman"/>
                        <a:cs typeface="Times New Roman"/>
                      </a:endParaRPr>
                    </a:p>
                  </a:txBody>
                  <a:tcPr marL="25400" marR="25400" marT="0" marB="0"/>
                </a:tc>
                <a:extLst>
                  <a:ext uri="{0D108BD9-81ED-4DB2-BD59-A6C34878D82A}">
                    <a16:rowId xmlns:a16="http://schemas.microsoft.com/office/drawing/2014/main" val="10003"/>
                  </a:ext>
                </a:extLst>
              </a:tr>
              <a:tr h="121920">
                <a:tc>
                  <a:txBody>
                    <a:bodyPr/>
                    <a:lstStyle/>
                    <a:p>
                      <a:pPr marL="0" marR="0" algn="ctr">
                        <a:spcBef>
                          <a:spcPts val="0"/>
                        </a:spcBef>
                        <a:spcAft>
                          <a:spcPts val="0"/>
                        </a:spcAft>
                      </a:pPr>
                      <a:r>
                        <a:rPr lang="en-US" sz="2400" dirty="0">
                          <a:latin typeface="Calibri" pitchFamily="34" charset="0"/>
                        </a:rPr>
                        <a:t>16</a:t>
                      </a:r>
                      <a:endParaRPr lang="en-US" sz="3200" dirty="0">
                        <a:latin typeface="Calibri" pitchFamily="34" charset="0"/>
                        <a:ea typeface="Times New Roman"/>
                        <a:cs typeface="Times New Roman"/>
                      </a:endParaRPr>
                    </a:p>
                  </a:txBody>
                  <a:tcPr marL="25400" marR="25400" marT="0" marB="0"/>
                </a:tc>
                <a:tc>
                  <a:txBody>
                    <a:bodyPr/>
                    <a:lstStyle/>
                    <a:p>
                      <a:pPr marL="128270" marR="0" algn="ctr">
                        <a:spcBef>
                          <a:spcPts val="0"/>
                        </a:spcBef>
                        <a:spcAft>
                          <a:spcPts val="0"/>
                        </a:spcAft>
                      </a:pPr>
                      <a:r>
                        <a:rPr lang="en-US" sz="2400" spc="-10" dirty="0">
                          <a:latin typeface="Calibri" pitchFamily="34" charset="0"/>
                        </a:rPr>
                        <a:t>65,536</a:t>
                      </a:r>
                      <a:endParaRPr lang="en-US" sz="3200" dirty="0">
                        <a:latin typeface="Calibri" pitchFamily="34" charset="0"/>
                        <a:ea typeface="Times New Roman"/>
                        <a:cs typeface="Times New Roman"/>
                      </a:endParaRPr>
                    </a:p>
                  </a:txBody>
                  <a:tcPr marL="25400" marR="25400" marT="0" marB="0"/>
                </a:tc>
                <a:tc>
                  <a:txBody>
                    <a:bodyPr/>
                    <a:lstStyle/>
                    <a:p>
                      <a:pPr marL="186055" marR="0">
                        <a:spcBef>
                          <a:spcPts val="0"/>
                        </a:spcBef>
                        <a:spcAft>
                          <a:spcPts val="0"/>
                        </a:spcAft>
                      </a:pPr>
                      <a:r>
                        <a:rPr lang="en-US" sz="2400" spc="-5" dirty="0">
                          <a:latin typeface="Calibri" pitchFamily="34" charset="0"/>
                        </a:rPr>
                        <a:t>5/65,536 = 0.076</a:t>
                      </a:r>
                      <a:endParaRPr lang="en-US" sz="3200" dirty="0">
                        <a:latin typeface="Calibri" pitchFamily="34" charset="0"/>
                        <a:ea typeface="Times New Roman"/>
                        <a:cs typeface="Times New Roman"/>
                      </a:endParaRPr>
                    </a:p>
                  </a:txBody>
                  <a:tcPr marL="25400" marR="25400" marT="0" marB="0"/>
                </a:tc>
                <a:extLst>
                  <a:ext uri="{0D108BD9-81ED-4DB2-BD59-A6C34878D82A}">
                    <a16:rowId xmlns:a16="http://schemas.microsoft.com/office/drawing/2014/main" val="10004"/>
                  </a:ext>
                </a:extLst>
              </a:tr>
            </a:tbl>
          </a:graphicData>
        </a:graphic>
      </p:graphicFrame>
      <p:sp>
        <p:nvSpPr>
          <p:cNvPr id="6172" name="Rectangle 5"/>
          <p:cNvSpPr>
            <a:spLocks noChangeArrowheads="1"/>
          </p:cNvSpPr>
          <p:nvPr/>
        </p:nvSpPr>
        <p:spPr bwMode="auto">
          <a:xfrm>
            <a:off x="304800" y="6172200"/>
            <a:ext cx="8534400" cy="369888"/>
          </a:xfrm>
          <a:prstGeom prst="rect">
            <a:avLst/>
          </a:prstGeom>
          <a:solidFill>
            <a:schemeClr val="bg1"/>
          </a:solidFill>
          <a:ln w="9525">
            <a:noFill/>
            <a:miter lim="800000"/>
            <a:headEnd/>
            <a:tailEnd/>
          </a:ln>
        </p:spPr>
        <p:txBody>
          <a:bodyPr>
            <a:spAutoFit/>
          </a:bodyPr>
          <a:lstStyle/>
          <a:p>
            <a:pPr algn="ctr"/>
            <a:r>
              <a:rPr lang="en-US" b="1">
                <a:latin typeface="Calibri" pitchFamily="34" charset="0"/>
              </a:rPr>
              <a:t>Table 13-1: Resolution versus Step Size for ADC (V</a:t>
            </a:r>
            <a:r>
              <a:rPr lang="en-US" b="1" baseline="-25000">
                <a:latin typeface="Calibri" pitchFamily="34" charset="0"/>
              </a:rPr>
              <a:t>ref</a:t>
            </a:r>
            <a:r>
              <a:rPr lang="en-US" b="1">
                <a:latin typeface="Calibri" pitchFamily="34" charset="0"/>
              </a:rPr>
              <a:t> = 5 V), (V</a:t>
            </a:r>
            <a:r>
              <a:rPr lang="en-US" b="1" baseline="-25000">
                <a:latin typeface="Calibri" pitchFamily="34" charset="0"/>
              </a:rPr>
              <a:t>cc</a:t>
            </a:r>
            <a:r>
              <a:rPr lang="en-US" b="1">
                <a:latin typeface="Calibri" pitchFamily="34" charset="0"/>
              </a:rPr>
              <a:t> = 5 V)</a:t>
            </a:r>
            <a:endParaRPr lang="en-US">
              <a:latin typeface="Calibri" pitchFamily="34"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r>
              <a:rPr lang="en-US" sz="3600" b="1">
                <a:latin typeface="Calibri" pitchFamily="34" charset="0"/>
              </a:rPr>
              <a:t>Interfacing the LM34, LM35 to the AVR</a:t>
            </a:r>
          </a:p>
        </p:txBody>
      </p:sp>
      <p:pic>
        <p:nvPicPr>
          <p:cNvPr id="32771" name="Picture 2"/>
          <p:cNvPicPr>
            <a:picLocks noChangeAspect="1" noChangeArrowheads="1"/>
          </p:cNvPicPr>
          <p:nvPr/>
        </p:nvPicPr>
        <p:blipFill>
          <a:blip r:embed="rId2"/>
          <a:srcRect/>
          <a:stretch>
            <a:fillRect/>
          </a:stretch>
        </p:blipFill>
        <p:spPr bwMode="auto">
          <a:xfrm>
            <a:off x="228600" y="914400"/>
            <a:ext cx="8780463" cy="4572000"/>
          </a:xfrm>
          <a:prstGeom prst="rect">
            <a:avLst/>
          </a:prstGeom>
          <a:noFill/>
          <a:ln w="9525">
            <a:noFill/>
            <a:miter lim="800000"/>
            <a:headEnd/>
            <a:tailEnd/>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lstStyle/>
          <a:p>
            <a:r>
              <a:rPr lang="en-US" sz="3600" b="1">
                <a:latin typeface="Calibri" pitchFamily="34" charset="0"/>
              </a:rPr>
              <a:t>Reading and displaying temperature</a:t>
            </a:r>
          </a:p>
        </p:txBody>
      </p:sp>
      <p:sp>
        <p:nvSpPr>
          <p:cNvPr id="28675" name="Content Placeholder 2"/>
          <p:cNvSpPr>
            <a:spLocks noGrp="1"/>
          </p:cNvSpPr>
          <p:nvPr>
            <p:ph idx="1"/>
          </p:nvPr>
        </p:nvSpPr>
        <p:spPr>
          <a:xfrm>
            <a:off x="457200" y="1066800"/>
            <a:ext cx="8229600" cy="5029200"/>
          </a:xfrm>
        </p:spPr>
        <p:txBody>
          <a:bodyPr/>
          <a:lstStyle/>
          <a:p>
            <a:pPr>
              <a:buFont typeface="Wingdings" pitchFamily="2" charset="2"/>
              <a:buNone/>
              <a:defRPr/>
            </a:pPr>
            <a:r>
              <a:rPr lang="en-US" sz="2400" b="1" dirty="0">
                <a:latin typeface="Calibri" pitchFamily="34" charset="0"/>
              </a:rPr>
              <a:t>The following points must be noted:</a:t>
            </a:r>
          </a:p>
          <a:p>
            <a:pPr marL="457200" indent="-457200">
              <a:buFont typeface="+mj-lt"/>
              <a:buAutoNum type="arabicPeriod"/>
              <a:defRPr/>
            </a:pPr>
            <a:r>
              <a:rPr lang="en-US" sz="2400" b="1" dirty="0">
                <a:latin typeface="Calibri" pitchFamily="34" charset="0"/>
              </a:rPr>
              <a:t>The </a:t>
            </a:r>
            <a:r>
              <a:rPr lang="en-US" sz="2400" b="1" dirty="0">
                <a:solidFill>
                  <a:srgbClr val="0000CC"/>
                </a:solidFill>
                <a:latin typeface="Calibri" pitchFamily="34" charset="0"/>
              </a:rPr>
              <a:t>LM34</a:t>
            </a:r>
            <a:r>
              <a:rPr lang="en-US" sz="2400" b="1" dirty="0">
                <a:latin typeface="Calibri" pitchFamily="34" charset="0"/>
              </a:rPr>
              <a:t> (or </a:t>
            </a:r>
            <a:r>
              <a:rPr lang="en-US" sz="2400" b="1" dirty="0">
                <a:solidFill>
                  <a:srgbClr val="0000CC"/>
                </a:solidFill>
                <a:latin typeface="Calibri" pitchFamily="34" charset="0"/>
              </a:rPr>
              <a:t>LM35</a:t>
            </a:r>
            <a:r>
              <a:rPr lang="en-US" sz="2400" b="1" dirty="0">
                <a:latin typeface="Calibri" pitchFamily="34" charset="0"/>
              </a:rPr>
              <a:t>) is connected to </a:t>
            </a:r>
            <a:r>
              <a:rPr lang="en-US" sz="2400" b="1" dirty="0">
                <a:solidFill>
                  <a:srgbClr val="0000CC"/>
                </a:solidFill>
                <a:latin typeface="Calibri" pitchFamily="34" charset="0"/>
              </a:rPr>
              <a:t>Channel 0</a:t>
            </a:r>
            <a:r>
              <a:rPr lang="en-US" sz="2400" b="1" dirty="0">
                <a:latin typeface="Calibri" pitchFamily="34" charset="0"/>
              </a:rPr>
              <a:t> (ADC0 pin).</a:t>
            </a:r>
          </a:p>
          <a:p>
            <a:pPr marL="457200" indent="-457200">
              <a:buFont typeface="+mj-lt"/>
              <a:buAutoNum type="arabicPeriod"/>
              <a:defRPr/>
            </a:pPr>
            <a:r>
              <a:rPr lang="en-US" sz="2400" b="1" dirty="0">
                <a:latin typeface="Calibri" pitchFamily="34" charset="0"/>
              </a:rPr>
              <a:t>The </a:t>
            </a:r>
            <a:r>
              <a:rPr lang="en-US" sz="2400" b="1" dirty="0">
                <a:solidFill>
                  <a:srgbClr val="0000CC"/>
                </a:solidFill>
                <a:latin typeface="Calibri" pitchFamily="34" charset="0"/>
              </a:rPr>
              <a:t>10-bit output</a:t>
            </a:r>
            <a:r>
              <a:rPr lang="en-US" sz="2400" b="1" dirty="0">
                <a:latin typeface="Calibri" pitchFamily="34" charset="0"/>
              </a:rPr>
              <a:t> of the A/D is </a:t>
            </a:r>
            <a:r>
              <a:rPr lang="en-US" sz="2400" b="1" dirty="0">
                <a:solidFill>
                  <a:srgbClr val="0000CC"/>
                </a:solidFill>
                <a:latin typeface="Calibri" pitchFamily="34" charset="0"/>
              </a:rPr>
              <a:t>divided by 4</a:t>
            </a:r>
            <a:r>
              <a:rPr lang="en-US" sz="2400" b="1" dirty="0">
                <a:latin typeface="Calibri" pitchFamily="34" charset="0"/>
              </a:rPr>
              <a:t> to get the real temperature.</a:t>
            </a:r>
          </a:p>
          <a:p>
            <a:pPr marL="457200" indent="-457200">
              <a:buFont typeface="+mj-lt"/>
              <a:buAutoNum type="arabicPeriod"/>
              <a:defRPr/>
            </a:pPr>
            <a:r>
              <a:rPr lang="en-US" sz="2400" b="1" dirty="0">
                <a:latin typeface="Calibri" pitchFamily="34" charset="0"/>
              </a:rPr>
              <a:t>To divide the 10-bit output of the A/D by 4 we choose the </a:t>
            </a:r>
            <a:r>
              <a:rPr lang="en-US" sz="2400" b="1" dirty="0">
                <a:solidFill>
                  <a:srgbClr val="0000CC"/>
                </a:solidFill>
                <a:latin typeface="Calibri" pitchFamily="34" charset="0"/>
              </a:rPr>
              <a:t>left-justified</a:t>
            </a:r>
            <a:r>
              <a:rPr lang="en-US" sz="2400" b="1" dirty="0">
                <a:latin typeface="Calibri" pitchFamily="34" charset="0"/>
              </a:rPr>
              <a:t> option and only read the </a:t>
            </a:r>
            <a:r>
              <a:rPr lang="en-US" sz="2400" b="1" dirty="0">
                <a:solidFill>
                  <a:srgbClr val="0000CC"/>
                </a:solidFill>
                <a:latin typeface="Calibri" pitchFamily="34" charset="0"/>
              </a:rPr>
              <a:t>ADCH</a:t>
            </a:r>
            <a:r>
              <a:rPr lang="en-US" sz="2400" b="1" dirty="0">
                <a:latin typeface="Calibri" pitchFamily="34" charset="0"/>
              </a:rPr>
              <a:t> register. It is same as </a:t>
            </a:r>
            <a:r>
              <a:rPr lang="en-US" sz="2400" b="1" dirty="0">
                <a:solidFill>
                  <a:srgbClr val="0000CC"/>
                </a:solidFill>
                <a:latin typeface="Calibri" pitchFamily="34" charset="0"/>
              </a:rPr>
              <a:t>shifting</a:t>
            </a:r>
            <a:r>
              <a:rPr lang="en-US" sz="2400" b="1" dirty="0">
                <a:latin typeface="Calibri" pitchFamily="34" charset="0"/>
              </a:rPr>
              <a:t> the result </a:t>
            </a:r>
            <a:r>
              <a:rPr lang="en-US" sz="2400" b="1" dirty="0">
                <a:solidFill>
                  <a:srgbClr val="0000CC"/>
                </a:solidFill>
                <a:latin typeface="Calibri" pitchFamily="34" charset="0"/>
              </a:rPr>
              <a:t>two bits right</a:t>
            </a:r>
            <a:r>
              <a:rPr lang="en-US" sz="2400" b="1" dirty="0">
                <a:latin typeface="Calibri" pitchFamily="34" charset="0"/>
              </a:rPr>
              <a:t>. See Next Example.</a:t>
            </a:r>
          </a:p>
          <a:p>
            <a:pPr>
              <a:defRPr/>
            </a:pPr>
            <a:endParaRPr lang="en-US" sz="2400" b="1" dirty="0">
              <a:latin typeface="Calibri" pitchFamily="34"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en-US" sz="2400" b="1">
                <a:latin typeface="Courier New" pitchFamily="49" charset="0"/>
              </a:rPr>
              <a:t>Reading and Displaying Temprature</a:t>
            </a:r>
            <a:endParaRPr lang="en-US" sz="3200" b="1">
              <a:latin typeface="Courier New" pitchFamily="49" charset="0"/>
            </a:endParaRPr>
          </a:p>
        </p:txBody>
      </p:sp>
      <p:sp>
        <p:nvSpPr>
          <p:cNvPr id="34819" name="Rectangle 3"/>
          <p:cNvSpPr>
            <a:spLocks noGrp="1" noChangeArrowheads="1"/>
          </p:cNvSpPr>
          <p:nvPr>
            <p:ph type="body" idx="1"/>
          </p:nvPr>
        </p:nvSpPr>
        <p:spPr>
          <a:xfrm>
            <a:off x="381000" y="914400"/>
            <a:ext cx="8458200" cy="5562600"/>
          </a:xfrm>
          <a:gradFill rotWithShape="1">
            <a:gsLst>
              <a:gs pos="0">
                <a:schemeClr val="bg1"/>
              </a:gs>
              <a:gs pos="100000">
                <a:srgbClr val="FFFF99"/>
              </a:gs>
            </a:gsLst>
            <a:path path="shape">
              <a:fillToRect l="50000" t="50000" r="50000" b="50000"/>
            </a:path>
          </a:gradFill>
          <a:ln>
            <a:solidFill>
              <a:schemeClr val="tx1"/>
            </a:solidFill>
          </a:ln>
        </p:spPr>
        <p:txBody>
          <a:bodyPr/>
          <a:lstStyle/>
          <a:p>
            <a:pPr marL="571500" indent="-571500" eaLnBrk="1" hangingPunct="1">
              <a:lnSpc>
                <a:spcPct val="80000"/>
              </a:lnSpc>
              <a:buNone/>
            </a:pPr>
            <a:r>
              <a:rPr lang="en-US" sz="1800" b="1" dirty="0">
                <a:solidFill>
                  <a:srgbClr val="FF0000"/>
                </a:solidFill>
                <a:latin typeface="Courier New" pitchFamily="49" charset="0"/>
              </a:rPr>
              <a:t>// this program reads the sensor and displays it on </a:t>
            </a:r>
            <a:r>
              <a:rPr lang="en-US" sz="1800" b="1" dirty="0" err="1">
                <a:solidFill>
                  <a:srgbClr val="FF0000"/>
                </a:solidFill>
                <a:latin typeface="Courier New" pitchFamily="49" charset="0"/>
              </a:rPr>
              <a:t>PortD</a:t>
            </a:r>
            <a:endParaRPr lang="en-US" sz="1800" b="1" dirty="0">
              <a:solidFill>
                <a:srgbClr val="FF0000"/>
              </a:solidFill>
              <a:latin typeface="Courier New" pitchFamily="49" charset="0"/>
            </a:endParaRPr>
          </a:p>
          <a:p>
            <a:pPr marL="571500" indent="-571500" eaLnBrk="1" hangingPunct="1">
              <a:lnSpc>
                <a:spcPct val="80000"/>
              </a:lnSpc>
              <a:buFont typeface="Wingdings" pitchFamily="2" charset="2"/>
              <a:buNone/>
            </a:pPr>
            <a:r>
              <a:rPr lang="en-US" sz="1800" b="1" dirty="0">
                <a:solidFill>
                  <a:srgbClr val="0000CC"/>
                </a:solidFill>
                <a:latin typeface="Courier New" pitchFamily="49" charset="0"/>
              </a:rPr>
              <a:t>#include </a:t>
            </a:r>
            <a:r>
              <a:rPr lang="en-US" sz="1800" b="1" dirty="0">
                <a:latin typeface="Courier New" pitchFamily="49" charset="0"/>
              </a:rPr>
              <a:t>&lt;</a:t>
            </a:r>
            <a:r>
              <a:rPr lang="en-US" sz="1800" b="1" dirty="0" err="1">
                <a:latin typeface="Courier New" pitchFamily="49" charset="0"/>
              </a:rPr>
              <a:t>avr</a:t>
            </a:r>
            <a:r>
              <a:rPr lang="en-US" sz="1800" b="1" dirty="0">
                <a:latin typeface="Courier New" pitchFamily="49" charset="0"/>
              </a:rPr>
              <a:t>/</a:t>
            </a:r>
            <a:r>
              <a:rPr lang="en-US" sz="1800" b="1" dirty="0" err="1">
                <a:latin typeface="Courier New" pitchFamily="49" charset="0"/>
              </a:rPr>
              <a:t>io.h</a:t>
            </a:r>
            <a:r>
              <a:rPr lang="en-US" sz="1800" b="1" dirty="0">
                <a:latin typeface="Courier New" pitchFamily="49" charset="0"/>
              </a:rPr>
              <a:t>&gt;	</a:t>
            </a:r>
            <a:r>
              <a:rPr lang="en-US" sz="1800" b="1" dirty="0">
                <a:solidFill>
                  <a:srgbClr val="FF0000"/>
                </a:solidFill>
                <a:latin typeface="Courier New" pitchFamily="49" charset="0"/>
              </a:rPr>
              <a:t>//standard AVR header</a:t>
            </a:r>
          </a:p>
          <a:p>
            <a:pPr marL="571500" indent="-571500" eaLnBrk="1" hangingPunct="1">
              <a:lnSpc>
                <a:spcPct val="80000"/>
              </a:lnSpc>
              <a:buFont typeface="Wingdings" pitchFamily="2" charset="2"/>
              <a:buNone/>
            </a:pPr>
            <a:r>
              <a:rPr lang="en-US" sz="1800" b="1" dirty="0" err="1">
                <a:solidFill>
                  <a:srgbClr val="0000CC"/>
                </a:solidFill>
                <a:latin typeface="Courier New" pitchFamily="49" charset="0"/>
              </a:rPr>
              <a:t>int</a:t>
            </a:r>
            <a:r>
              <a:rPr lang="en-US" sz="1800" b="1" dirty="0">
                <a:latin typeface="Courier New" pitchFamily="49" charset="0"/>
              </a:rPr>
              <a:t> main (</a:t>
            </a:r>
            <a:r>
              <a:rPr lang="en-US" sz="1800" b="1" dirty="0">
                <a:solidFill>
                  <a:srgbClr val="0000CC"/>
                </a:solidFill>
                <a:latin typeface="Courier New" pitchFamily="49" charset="0"/>
              </a:rPr>
              <a:t>void</a:t>
            </a:r>
            <a:r>
              <a:rPr lang="en-US" sz="1800" b="1" dirty="0">
                <a:latin typeface="Courier New" pitchFamily="49" charset="0"/>
              </a:rPr>
              <a:t>)</a:t>
            </a:r>
          </a:p>
          <a:p>
            <a:pPr marL="571500" indent="-571500" eaLnBrk="1" hangingPunct="1">
              <a:lnSpc>
                <a:spcPct val="80000"/>
              </a:lnSpc>
              <a:buFont typeface="Wingdings" pitchFamily="2" charset="2"/>
              <a:buNone/>
            </a:pPr>
            <a:r>
              <a:rPr lang="en-US" sz="1800" b="1" dirty="0">
                <a:latin typeface="Courier New" pitchFamily="49" charset="0"/>
              </a:rPr>
              <a:t>{	</a:t>
            </a:r>
          </a:p>
          <a:p>
            <a:pPr marL="571500" indent="-571500" eaLnBrk="1" hangingPunct="1">
              <a:lnSpc>
                <a:spcPct val="80000"/>
              </a:lnSpc>
              <a:buFont typeface="Wingdings" pitchFamily="2" charset="2"/>
              <a:buNone/>
            </a:pPr>
            <a:r>
              <a:rPr lang="en-US" sz="1800" b="1" dirty="0">
                <a:latin typeface="Courier New" pitchFamily="49" charset="0"/>
              </a:rPr>
              <a:t>	DDRD   = 0xFF;	</a:t>
            </a:r>
            <a:r>
              <a:rPr lang="en-US" sz="1800" b="1" dirty="0">
                <a:solidFill>
                  <a:srgbClr val="FF0000"/>
                </a:solidFill>
                <a:latin typeface="Courier New" pitchFamily="49" charset="0"/>
              </a:rPr>
              <a:t>// make Port D an output</a:t>
            </a:r>
          </a:p>
          <a:p>
            <a:pPr marL="571500" indent="-571500" eaLnBrk="1" hangingPunct="1">
              <a:lnSpc>
                <a:spcPct val="80000"/>
              </a:lnSpc>
              <a:buNone/>
            </a:pPr>
            <a:r>
              <a:rPr lang="en-US" sz="1800" b="1" dirty="0">
                <a:latin typeface="Courier New" pitchFamily="49" charset="0"/>
              </a:rPr>
              <a:t>	DDRA   = 0X00;	</a:t>
            </a:r>
            <a:r>
              <a:rPr lang="en-US" sz="1800" b="1" dirty="0">
                <a:solidFill>
                  <a:srgbClr val="FF0000"/>
                </a:solidFill>
                <a:latin typeface="Courier New" pitchFamily="49" charset="0"/>
              </a:rPr>
              <a:t>// make Port A an input</a:t>
            </a:r>
          </a:p>
          <a:p>
            <a:pPr marL="571500" indent="-571500" eaLnBrk="1" hangingPunct="1">
              <a:lnSpc>
                <a:spcPct val="80000"/>
              </a:lnSpc>
              <a:buNone/>
            </a:pPr>
            <a:r>
              <a:rPr lang="en-US" sz="1800" b="1" dirty="0">
                <a:latin typeface="Courier New" pitchFamily="49" charset="0"/>
              </a:rPr>
              <a:t>	ADCSRA = 0x87;	</a:t>
            </a:r>
            <a:r>
              <a:rPr lang="en-US" sz="1800" b="1" dirty="0">
                <a:solidFill>
                  <a:srgbClr val="FF0000"/>
                </a:solidFill>
                <a:latin typeface="Courier New" pitchFamily="49" charset="0"/>
              </a:rPr>
              <a:t>// make ADC enable and select CLK/128</a:t>
            </a:r>
          </a:p>
          <a:p>
            <a:pPr marL="571500" indent="-571500" eaLnBrk="1" hangingPunct="1">
              <a:lnSpc>
                <a:spcPct val="80000"/>
              </a:lnSpc>
              <a:buNone/>
            </a:pPr>
            <a:r>
              <a:rPr lang="en-US" sz="1800" b="1" dirty="0">
                <a:latin typeface="Courier New" pitchFamily="49" charset="0"/>
              </a:rPr>
              <a:t>	ADMUX  = 0xE0;	</a:t>
            </a:r>
            <a:r>
              <a:rPr lang="en-US" sz="1800" b="1" dirty="0">
                <a:solidFill>
                  <a:srgbClr val="FF0000"/>
                </a:solidFill>
                <a:latin typeface="Courier New" pitchFamily="49" charset="0"/>
              </a:rPr>
              <a:t>// 2.56V </a:t>
            </a:r>
            <a:r>
              <a:rPr lang="en-US" sz="1800" b="1" dirty="0" err="1">
                <a:solidFill>
                  <a:srgbClr val="FF0000"/>
                </a:solidFill>
                <a:latin typeface="Courier New" pitchFamily="49" charset="0"/>
              </a:rPr>
              <a:t>Vref</a:t>
            </a:r>
            <a:r>
              <a:rPr lang="en-US" sz="1800" b="1" dirty="0">
                <a:solidFill>
                  <a:srgbClr val="FF0000"/>
                </a:solidFill>
                <a:latin typeface="Courier New" pitchFamily="49" charset="0"/>
              </a:rPr>
              <a:t> and ADC0</a:t>
            </a:r>
          </a:p>
          <a:p>
            <a:pPr marL="571500" indent="-571500" eaLnBrk="1" hangingPunct="1">
              <a:lnSpc>
                <a:spcPct val="80000"/>
              </a:lnSpc>
              <a:buFont typeface="Wingdings" pitchFamily="2" charset="2"/>
              <a:buNone/>
            </a:pPr>
            <a:r>
              <a:rPr lang="en-US" sz="1800" b="1" dirty="0">
                <a:latin typeface="Courier New" pitchFamily="49" charset="0"/>
              </a:rPr>
              <a:t>	                </a:t>
            </a:r>
            <a:r>
              <a:rPr lang="en-US" sz="1800" b="1" dirty="0">
                <a:solidFill>
                  <a:srgbClr val="FF0000"/>
                </a:solidFill>
                <a:latin typeface="Courier New" pitchFamily="49" charset="0"/>
              </a:rPr>
              <a:t>// data will be left-justified</a:t>
            </a:r>
          </a:p>
          <a:p>
            <a:pPr marL="571500" indent="-571500" eaLnBrk="1" hangingPunct="1">
              <a:lnSpc>
                <a:spcPct val="80000"/>
              </a:lnSpc>
              <a:buFont typeface="Wingdings" pitchFamily="2" charset="2"/>
              <a:buNone/>
            </a:pPr>
            <a:r>
              <a:rPr lang="en-US" sz="1800" b="1" dirty="0">
                <a:latin typeface="Courier New" pitchFamily="49" charset="0"/>
              </a:rPr>
              <a:t>	</a:t>
            </a:r>
            <a:r>
              <a:rPr lang="en-US" sz="1800" b="1" dirty="0">
                <a:solidFill>
                  <a:srgbClr val="0000CC"/>
                </a:solidFill>
                <a:latin typeface="Courier New" pitchFamily="49" charset="0"/>
              </a:rPr>
              <a:t>while</a:t>
            </a:r>
            <a:r>
              <a:rPr lang="en-US" sz="1800" b="1" dirty="0">
                <a:latin typeface="Courier New" pitchFamily="49" charset="0"/>
              </a:rPr>
              <a:t> (1){		</a:t>
            </a:r>
          </a:p>
          <a:p>
            <a:pPr marL="571500" indent="-571500" eaLnBrk="1" hangingPunct="1">
              <a:lnSpc>
                <a:spcPct val="80000"/>
              </a:lnSpc>
              <a:buNone/>
            </a:pPr>
            <a:r>
              <a:rPr lang="en-US" sz="1800" b="1" dirty="0">
                <a:latin typeface="Courier New" pitchFamily="49" charset="0"/>
              </a:rPr>
              <a:t>		ADCSRA |= (1&lt;&lt;ADSC) ;            </a:t>
            </a:r>
            <a:r>
              <a:rPr lang="en-US" sz="1800" b="1" dirty="0">
                <a:solidFill>
                  <a:srgbClr val="FF0000"/>
                </a:solidFill>
                <a:latin typeface="Courier New" pitchFamily="49" charset="0"/>
              </a:rPr>
              <a:t>// start conversion</a:t>
            </a:r>
          </a:p>
          <a:p>
            <a:pPr marL="571500" indent="-571500" eaLnBrk="1" hangingPunct="1">
              <a:lnSpc>
                <a:spcPct val="80000"/>
              </a:lnSpc>
              <a:buNone/>
            </a:pPr>
            <a:r>
              <a:rPr lang="en-US" sz="1800" b="1" dirty="0">
                <a:latin typeface="Courier New" pitchFamily="49" charset="0"/>
              </a:rPr>
              <a:t>		</a:t>
            </a:r>
            <a:r>
              <a:rPr lang="en-US" sz="1800" b="1" dirty="0">
                <a:solidFill>
                  <a:srgbClr val="0000CC"/>
                </a:solidFill>
                <a:latin typeface="Courier New" pitchFamily="49" charset="0"/>
              </a:rPr>
              <a:t>while</a:t>
            </a:r>
            <a:r>
              <a:rPr lang="en-US" sz="1800" b="1" dirty="0">
                <a:latin typeface="Courier New" pitchFamily="49" charset="0"/>
              </a:rPr>
              <a:t>( (ADCSRA&amp;(1&lt;&lt;ADIF))==0 );  </a:t>
            </a:r>
            <a:r>
              <a:rPr lang="en-US" sz="1800" b="1" dirty="0">
                <a:solidFill>
                  <a:srgbClr val="FF0000"/>
                </a:solidFill>
                <a:latin typeface="Courier New" pitchFamily="49" charset="0"/>
              </a:rPr>
              <a:t>// wait for end</a:t>
            </a:r>
          </a:p>
          <a:p>
            <a:pPr marL="571500" indent="-571500" eaLnBrk="1" hangingPunct="1">
              <a:lnSpc>
                <a:spcPct val="80000"/>
              </a:lnSpc>
              <a:buNone/>
            </a:pPr>
            <a:r>
              <a:rPr lang="en-US" sz="1800" b="1" dirty="0">
                <a:latin typeface="Courier New" pitchFamily="49" charset="0"/>
              </a:rPr>
              <a:t>		PORTD = ADCH;	         </a:t>
            </a:r>
            <a:r>
              <a:rPr lang="en-US" sz="1800" b="1" dirty="0">
                <a:solidFill>
                  <a:srgbClr val="FF0000"/>
                </a:solidFill>
                <a:latin typeface="Courier New" pitchFamily="49" charset="0"/>
              </a:rPr>
              <a:t>// give the high byte to </a:t>
            </a:r>
            <a:r>
              <a:rPr lang="en-US" sz="1800" b="1" dirty="0" err="1">
                <a:solidFill>
                  <a:srgbClr val="FF0000"/>
                </a:solidFill>
                <a:latin typeface="Courier New" pitchFamily="49" charset="0"/>
              </a:rPr>
              <a:t>PortD</a:t>
            </a:r>
            <a:endParaRPr lang="en-US" sz="1800" b="1" dirty="0">
              <a:solidFill>
                <a:srgbClr val="FF0000"/>
              </a:solidFill>
              <a:latin typeface="Courier New" pitchFamily="49" charset="0"/>
            </a:endParaRPr>
          </a:p>
          <a:p>
            <a:pPr marL="571500" indent="-571500" eaLnBrk="1" hangingPunct="1">
              <a:lnSpc>
                <a:spcPct val="80000"/>
              </a:lnSpc>
              <a:buFont typeface="Wingdings" pitchFamily="2" charset="2"/>
              <a:buNone/>
            </a:pPr>
            <a:r>
              <a:rPr lang="en-US" sz="1800" b="1" dirty="0">
                <a:latin typeface="Courier New" pitchFamily="49" charset="0"/>
              </a:rPr>
              <a:t>	}</a:t>
            </a:r>
          </a:p>
          <a:p>
            <a:pPr marL="571500" indent="-571500" eaLnBrk="1" hangingPunct="1">
              <a:lnSpc>
                <a:spcPct val="80000"/>
              </a:lnSpc>
              <a:buFont typeface="Wingdings" pitchFamily="2" charset="2"/>
              <a:buNone/>
            </a:pPr>
            <a:r>
              <a:rPr lang="en-US" sz="1800" b="1" dirty="0">
                <a:latin typeface="Courier New" pitchFamily="49" charset="0"/>
              </a:rPr>
              <a:t>	</a:t>
            </a:r>
            <a:r>
              <a:rPr lang="en-US" sz="1800" b="1" dirty="0">
                <a:solidFill>
                  <a:srgbClr val="0000CC"/>
                </a:solidFill>
                <a:latin typeface="Courier New" pitchFamily="49" charset="0"/>
              </a:rPr>
              <a:t>return</a:t>
            </a:r>
            <a:r>
              <a:rPr lang="en-US" sz="1800" b="1" dirty="0">
                <a:latin typeface="Courier New" pitchFamily="49" charset="0"/>
              </a:rPr>
              <a:t> 0;		</a:t>
            </a:r>
          </a:p>
          <a:p>
            <a:pPr marL="571500" indent="-571500" eaLnBrk="1" hangingPunct="1">
              <a:lnSpc>
                <a:spcPct val="80000"/>
              </a:lnSpc>
              <a:buFont typeface="Wingdings" pitchFamily="2" charset="2"/>
              <a:buNone/>
            </a:pPr>
            <a:r>
              <a:rPr lang="en-US" sz="1800" b="1" dirty="0">
                <a:latin typeface="Courier New" pitchFamily="49" charset="0"/>
              </a:rPr>
              <a:t>}</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r>
              <a:rPr lang="en-US" dirty="0"/>
              <a:t>LM35 Simulation</a:t>
            </a:r>
            <a:endParaRPr lang="th-TH"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990600"/>
            <a:ext cx="8458200" cy="5509237"/>
          </a:xfrm>
          <a:prstGeom prst="roundRect">
            <a:avLst>
              <a:gd name="adj" fmla="val 10212"/>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US" sz="3600" b="1">
                <a:latin typeface="Calibri" pitchFamily="34" charset="0"/>
              </a:rPr>
              <a:t>Major Characteristics of the ADC</a:t>
            </a:r>
          </a:p>
        </p:txBody>
      </p:sp>
      <p:sp>
        <p:nvSpPr>
          <p:cNvPr id="7171" name="Content Placeholder 2"/>
          <p:cNvSpPr>
            <a:spLocks noGrp="1"/>
          </p:cNvSpPr>
          <p:nvPr>
            <p:ph idx="1"/>
          </p:nvPr>
        </p:nvSpPr>
        <p:spPr>
          <a:xfrm>
            <a:off x="228600" y="914400"/>
            <a:ext cx="8610600" cy="5486400"/>
          </a:xfrm>
        </p:spPr>
        <p:txBody>
          <a:bodyPr/>
          <a:lstStyle/>
          <a:p>
            <a:r>
              <a:rPr lang="en-US" sz="2400" b="1" u="sng" dirty="0">
                <a:solidFill>
                  <a:srgbClr val="C00000"/>
                </a:solidFill>
                <a:latin typeface="Calibri" pitchFamily="34" charset="0"/>
              </a:rPr>
              <a:t>Conversion Time</a:t>
            </a:r>
          </a:p>
          <a:p>
            <a:r>
              <a:rPr lang="en-US" sz="2400" b="1" dirty="0">
                <a:latin typeface="Calibri" pitchFamily="34" charset="0"/>
              </a:rPr>
              <a:t>Conversion time is defined as the time it takes the ADC to convert the analog input to a digital (binary) number. </a:t>
            </a:r>
          </a:p>
          <a:p>
            <a:r>
              <a:rPr lang="en-US" sz="2400" b="1" dirty="0">
                <a:latin typeface="Calibri" pitchFamily="34" charset="0"/>
              </a:rPr>
              <a:t>The conversion time is dictated by the clock source connected to the ADC in addition to the method used for data conversion and technology used in the fabrication of the ADC chip such as MOS or TTL technology.</a:t>
            </a:r>
          </a:p>
          <a:p>
            <a:r>
              <a:rPr lang="en-US" sz="2400" b="1" dirty="0">
                <a:solidFill>
                  <a:srgbClr val="C00000"/>
                </a:solidFill>
                <a:latin typeface="Calibri" pitchFamily="34" charset="0"/>
              </a:rPr>
              <a:t>Reference Voltage ( </a:t>
            </a:r>
            <a:r>
              <a:rPr lang="en-US" sz="2400" b="1" dirty="0" err="1">
                <a:solidFill>
                  <a:srgbClr val="C00000"/>
                </a:solidFill>
                <a:latin typeface="Calibri" pitchFamily="34" charset="0"/>
              </a:rPr>
              <a:t>V</a:t>
            </a:r>
            <a:r>
              <a:rPr lang="en-US" sz="2400" b="1" baseline="-25000" dirty="0" err="1">
                <a:solidFill>
                  <a:srgbClr val="C00000"/>
                </a:solidFill>
                <a:latin typeface="Calibri" pitchFamily="34" charset="0"/>
              </a:rPr>
              <a:t>ref</a:t>
            </a:r>
            <a:r>
              <a:rPr lang="en-US" sz="2400" b="1" dirty="0">
                <a:solidFill>
                  <a:srgbClr val="C00000"/>
                </a:solidFill>
                <a:latin typeface="Calibri" pitchFamily="34" charset="0"/>
              </a:rPr>
              <a:t> )</a:t>
            </a:r>
            <a:endParaRPr lang="en-US" sz="2400" b="1" dirty="0">
              <a:latin typeface="Calibri" pitchFamily="34" charset="0"/>
            </a:endParaRPr>
          </a:p>
          <a:p>
            <a:r>
              <a:rPr lang="en-US" sz="2400" b="1" dirty="0" err="1">
                <a:solidFill>
                  <a:srgbClr val="FF0000"/>
                </a:solidFill>
                <a:latin typeface="Calibri" pitchFamily="34" charset="0"/>
              </a:rPr>
              <a:t>V</a:t>
            </a:r>
            <a:r>
              <a:rPr lang="en-US" sz="2400" b="1" baseline="-25000" dirty="0" err="1">
                <a:solidFill>
                  <a:srgbClr val="FF0000"/>
                </a:solidFill>
                <a:latin typeface="Calibri" pitchFamily="34" charset="0"/>
              </a:rPr>
              <a:t>ref</a:t>
            </a:r>
            <a:r>
              <a:rPr lang="en-US" sz="2400" b="1" dirty="0">
                <a:latin typeface="Calibri" pitchFamily="34" charset="0"/>
              </a:rPr>
              <a:t> is an input voltage used for the </a:t>
            </a:r>
            <a:r>
              <a:rPr lang="en-US" sz="2400" b="1" dirty="0">
                <a:solidFill>
                  <a:srgbClr val="C00000"/>
                </a:solidFill>
                <a:latin typeface="Calibri" pitchFamily="34" charset="0"/>
              </a:rPr>
              <a:t>reference voltage</a:t>
            </a:r>
            <a:r>
              <a:rPr lang="en-US" sz="2400" b="1" dirty="0">
                <a:latin typeface="Calibri" pitchFamily="34" charset="0"/>
              </a:rPr>
              <a:t>. </a:t>
            </a:r>
          </a:p>
          <a:p>
            <a:r>
              <a:rPr lang="en-US" sz="2400" b="1" dirty="0">
                <a:latin typeface="Calibri" pitchFamily="34" charset="0"/>
              </a:rPr>
              <a:t>The voltage connected to this pin, along with the resolution of the ADC chip, dictate the </a:t>
            </a:r>
            <a:r>
              <a:rPr lang="en-US" sz="2400" b="1" dirty="0">
                <a:solidFill>
                  <a:srgbClr val="C00000"/>
                </a:solidFill>
                <a:latin typeface="Calibri" pitchFamily="34" charset="0"/>
              </a:rPr>
              <a:t>step size</a:t>
            </a:r>
            <a:r>
              <a:rPr lang="en-US" sz="2400" b="1" dirty="0">
                <a:latin typeface="Calibri" pitchFamily="34" charset="0"/>
              </a:rPr>
              <a:t>. </a:t>
            </a:r>
          </a:p>
          <a:p>
            <a:r>
              <a:rPr lang="en-US" sz="2400" b="1" dirty="0">
                <a:latin typeface="Calibri" pitchFamily="34" charset="0"/>
              </a:rPr>
              <a:t>For an </a:t>
            </a:r>
            <a:r>
              <a:rPr lang="en-US" sz="2400" b="1" dirty="0">
                <a:solidFill>
                  <a:srgbClr val="C00000"/>
                </a:solidFill>
                <a:latin typeface="Calibri" pitchFamily="34" charset="0"/>
              </a:rPr>
              <a:t>8-bit ADC</a:t>
            </a:r>
            <a:r>
              <a:rPr lang="en-US" sz="2400" b="1" dirty="0">
                <a:latin typeface="Calibri" pitchFamily="34" charset="0"/>
              </a:rPr>
              <a:t>, the </a:t>
            </a:r>
            <a:r>
              <a:rPr lang="en-US" sz="2400" b="1" dirty="0">
                <a:solidFill>
                  <a:srgbClr val="C00000"/>
                </a:solidFill>
                <a:latin typeface="Calibri" pitchFamily="34" charset="0"/>
              </a:rPr>
              <a:t>step size</a:t>
            </a:r>
            <a:r>
              <a:rPr lang="en-US" sz="2400" b="1" dirty="0">
                <a:latin typeface="Calibri" pitchFamily="34" charset="0"/>
              </a:rPr>
              <a:t> is </a:t>
            </a:r>
            <a:r>
              <a:rPr lang="en-US" sz="2400" b="1" dirty="0" err="1">
                <a:solidFill>
                  <a:srgbClr val="C00000"/>
                </a:solidFill>
                <a:latin typeface="Calibri" pitchFamily="34" charset="0"/>
              </a:rPr>
              <a:t>V</a:t>
            </a:r>
            <a:r>
              <a:rPr lang="en-US" sz="2400" b="1" baseline="-25000" dirty="0" err="1">
                <a:solidFill>
                  <a:srgbClr val="C00000"/>
                </a:solidFill>
                <a:latin typeface="Calibri" pitchFamily="34" charset="0"/>
              </a:rPr>
              <a:t>ref</a:t>
            </a:r>
            <a:r>
              <a:rPr lang="en-US" sz="2400" b="1" dirty="0">
                <a:solidFill>
                  <a:srgbClr val="C00000"/>
                </a:solidFill>
                <a:latin typeface="Calibri" pitchFamily="34" charset="0"/>
              </a:rPr>
              <a:t>/256</a:t>
            </a:r>
            <a:r>
              <a:rPr lang="en-US" sz="2400" b="1" dirty="0">
                <a:latin typeface="Calibri" pitchFamily="34" charset="0"/>
              </a:rPr>
              <a:t> because it is an 8-bit ADC, and 2 to the power of 8 gives us 256 steps.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sz="3600" b="1">
                <a:latin typeface="Calibri" pitchFamily="34" charset="0"/>
              </a:rPr>
              <a:t>Major Characteristics of the ADC</a:t>
            </a:r>
          </a:p>
        </p:txBody>
      </p:sp>
      <p:sp>
        <p:nvSpPr>
          <p:cNvPr id="8195" name="Content Placeholder 2"/>
          <p:cNvSpPr>
            <a:spLocks noGrp="1"/>
          </p:cNvSpPr>
          <p:nvPr>
            <p:ph idx="1"/>
          </p:nvPr>
        </p:nvSpPr>
        <p:spPr>
          <a:xfrm>
            <a:off x="228600" y="914400"/>
            <a:ext cx="8610600" cy="2514600"/>
          </a:xfrm>
        </p:spPr>
        <p:txBody>
          <a:bodyPr/>
          <a:lstStyle/>
          <a:p>
            <a:r>
              <a:rPr lang="en-US" sz="2400" b="1" dirty="0">
                <a:latin typeface="Calibri" pitchFamily="34" charset="0"/>
              </a:rPr>
              <a:t>If the analog input range needs to be 0 to 4 volts, then </a:t>
            </a:r>
            <a:r>
              <a:rPr lang="en-US" sz="2400" b="1" dirty="0" err="1">
                <a:solidFill>
                  <a:srgbClr val="FF0000"/>
                </a:solidFill>
                <a:latin typeface="Calibri" pitchFamily="34" charset="0"/>
              </a:rPr>
              <a:t>V</a:t>
            </a:r>
            <a:r>
              <a:rPr lang="en-US" sz="2400" b="1" baseline="-25000" dirty="0" err="1">
                <a:solidFill>
                  <a:srgbClr val="FF0000"/>
                </a:solidFill>
                <a:latin typeface="Calibri" pitchFamily="34" charset="0"/>
              </a:rPr>
              <a:t>ref</a:t>
            </a:r>
            <a:r>
              <a:rPr lang="en-US" sz="2400" b="1" dirty="0">
                <a:latin typeface="Calibri" pitchFamily="34" charset="0"/>
              </a:rPr>
              <a:t> is connected to 4 volts. That gives 4 V/256 = 15.62 mV for the </a:t>
            </a:r>
            <a:r>
              <a:rPr lang="en-US" sz="2400" b="1" dirty="0">
                <a:solidFill>
                  <a:srgbClr val="C00000"/>
                </a:solidFill>
                <a:latin typeface="Calibri" pitchFamily="34" charset="0"/>
              </a:rPr>
              <a:t>step size</a:t>
            </a:r>
            <a:r>
              <a:rPr lang="en-US" sz="2400" b="1" dirty="0">
                <a:latin typeface="Calibri" pitchFamily="34" charset="0"/>
              </a:rPr>
              <a:t> of an 8-bit ADC. </a:t>
            </a:r>
          </a:p>
          <a:p>
            <a:r>
              <a:rPr lang="en-US" sz="2400" b="1" dirty="0">
                <a:latin typeface="Calibri" pitchFamily="34" charset="0"/>
              </a:rPr>
              <a:t>if we need a step size of 10 mV for an 8-bit ADC, then </a:t>
            </a:r>
            <a:r>
              <a:rPr lang="en-US" sz="2400" b="1" dirty="0" err="1">
                <a:latin typeface="Calibri" pitchFamily="34" charset="0"/>
              </a:rPr>
              <a:t>V</a:t>
            </a:r>
            <a:r>
              <a:rPr lang="en-US" sz="2400" b="1" baseline="-25000" dirty="0" err="1">
                <a:latin typeface="Calibri" pitchFamily="34" charset="0"/>
              </a:rPr>
              <a:t>ref</a:t>
            </a:r>
            <a:r>
              <a:rPr lang="en-US" sz="2400" b="1" dirty="0">
                <a:latin typeface="Calibri" pitchFamily="34" charset="0"/>
              </a:rPr>
              <a:t> = 2.56 V, because 2.56 V/256 = 10 mV.</a:t>
            </a:r>
          </a:p>
          <a:p>
            <a:r>
              <a:rPr lang="en-US" sz="2400" b="1" dirty="0">
                <a:latin typeface="Calibri" pitchFamily="34" charset="0"/>
              </a:rPr>
              <a:t>For the 10-bit ADC, if the </a:t>
            </a:r>
            <a:r>
              <a:rPr lang="en-US" sz="2400" b="1" dirty="0" err="1">
                <a:latin typeface="Calibri" pitchFamily="34" charset="0"/>
              </a:rPr>
              <a:t>V</a:t>
            </a:r>
            <a:r>
              <a:rPr lang="en-US" sz="2400" b="1" baseline="-25000" dirty="0" err="1">
                <a:latin typeface="Calibri" pitchFamily="34" charset="0"/>
              </a:rPr>
              <a:t>ref</a:t>
            </a:r>
            <a:r>
              <a:rPr lang="en-US" sz="2400" b="1" dirty="0">
                <a:latin typeface="Calibri" pitchFamily="34" charset="0"/>
              </a:rPr>
              <a:t> = 5V, then the step size is 4.88 mV </a:t>
            </a:r>
          </a:p>
          <a:p>
            <a:endParaRPr lang="en-US" sz="2400" b="1" dirty="0">
              <a:latin typeface="Calibri" pitchFamily="34" charset="0"/>
            </a:endParaRPr>
          </a:p>
        </p:txBody>
      </p:sp>
      <p:graphicFrame>
        <p:nvGraphicFramePr>
          <p:cNvPr id="4" name="Table 3"/>
          <p:cNvGraphicFramePr>
            <a:graphicFrameLocks noGrp="1"/>
          </p:cNvGraphicFramePr>
          <p:nvPr/>
        </p:nvGraphicFramePr>
        <p:xfrm>
          <a:off x="457200" y="3429000"/>
          <a:ext cx="8382000" cy="2468880"/>
        </p:xfrm>
        <a:graphic>
          <a:graphicData uri="http://schemas.openxmlformats.org/drawingml/2006/table">
            <a:tbl>
              <a:tblPr firstRow="1" bandRow="1">
                <a:tableStyleId>{9DCAF9ED-07DC-4A11-8D7F-57B35C25682E}</a:tableStyleId>
              </a:tblPr>
              <a:tblGrid>
                <a:gridCol w="3259201">
                  <a:extLst>
                    <a:ext uri="{9D8B030D-6E8A-4147-A177-3AD203B41FA5}">
                      <a16:colId xmlns:a16="http://schemas.microsoft.com/office/drawing/2014/main" val="20000"/>
                    </a:ext>
                  </a:extLst>
                </a:gridCol>
                <a:gridCol w="2481072">
                  <a:extLst>
                    <a:ext uri="{9D8B030D-6E8A-4147-A177-3AD203B41FA5}">
                      <a16:colId xmlns:a16="http://schemas.microsoft.com/office/drawing/2014/main" val="20001"/>
                    </a:ext>
                  </a:extLst>
                </a:gridCol>
                <a:gridCol w="2641727">
                  <a:extLst>
                    <a:ext uri="{9D8B030D-6E8A-4147-A177-3AD203B41FA5}">
                      <a16:colId xmlns:a16="http://schemas.microsoft.com/office/drawing/2014/main" val="20002"/>
                    </a:ext>
                  </a:extLst>
                </a:gridCol>
              </a:tblGrid>
              <a:tr h="143933">
                <a:tc>
                  <a:txBody>
                    <a:bodyPr/>
                    <a:lstStyle/>
                    <a:p>
                      <a:pPr marL="408305" marR="0">
                        <a:spcBef>
                          <a:spcPts val="0"/>
                        </a:spcBef>
                        <a:spcAft>
                          <a:spcPts val="0"/>
                        </a:spcAft>
                      </a:pPr>
                      <a:r>
                        <a:rPr lang="en-US" sz="1800" b="1" dirty="0" err="1"/>
                        <a:t>V</a:t>
                      </a:r>
                      <a:r>
                        <a:rPr lang="en-US" sz="1800" b="1" baseline="-25000" dirty="0" err="1"/>
                        <a:t>ref</a:t>
                      </a:r>
                      <a:r>
                        <a:rPr lang="en-US" sz="1800" b="1" baseline="-25000" dirty="0"/>
                        <a:t> </a:t>
                      </a:r>
                      <a:r>
                        <a:rPr lang="en-US" sz="1800" b="1" dirty="0"/>
                        <a:t>(V)</a:t>
                      </a:r>
                      <a:endParaRPr lang="en-US" sz="1800" b="1" dirty="0">
                        <a:latin typeface="Calibri" pitchFamily="34" charset="0"/>
                        <a:ea typeface="Times New Roman"/>
                        <a:cs typeface="Times New Roman"/>
                      </a:endParaRPr>
                    </a:p>
                  </a:txBody>
                  <a:tcPr marL="25400" marR="25400" marT="0" marB="0"/>
                </a:tc>
                <a:tc>
                  <a:txBody>
                    <a:bodyPr/>
                    <a:lstStyle/>
                    <a:p>
                      <a:pPr marL="140335" marR="0">
                        <a:spcBef>
                          <a:spcPts val="0"/>
                        </a:spcBef>
                        <a:spcAft>
                          <a:spcPts val="0"/>
                        </a:spcAft>
                      </a:pPr>
                      <a:r>
                        <a:rPr lang="en-US" sz="1800" b="1" spc="-10" dirty="0"/>
                        <a:t>V</a:t>
                      </a:r>
                      <a:r>
                        <a:rPr lang="en-US" sz="1800" b="1" spc="-10" baseline="-25000" dirty="0"/>
                        <a:t>in</a:t>
                      </a:r>
                      <a:r>
                        <a:rPr lang="en-US" sz="1800" b="1" spc="-10" dirty="0"/>
                        <a:t> Range (V)</a:t>
                      </a:r>
                      <a:endParaRPr lang="en-US" sz="1800" b="1" dirty="0">
                        <a:latin typeface="Calibri" pitchFamily="34" charset="0"/>
                        <a:ea typeface="Times New Roman"/>
                        <a:cs typeface="Times New Roman"/>
                      </a:endParaRPr>
                    </a:p>
                  </a:txBody>
                  <a:tcPr marL="25400" marR="25400" marT="0" marB="0"/>
                </a:tc>
                <a:tc>
                  <a:txBody>
                    <a:bodyPr/>
                    <a:lstStyle/>
                    <a:p>
                      <a:pPr marL="240665" marR="0">
                        <a:spcBef>
                          <a:spcPts val="0"/>
                        </a:spcBef>
                        <a:spcAft>
                          <a:spcPts val="0"/>
                        </a:spcAft>
                      </a:pPr>
                      <a:r>
                        <a:rPr lang="en-US" sz="1800" b="1" spc="-10" dirty="0"/>
                        <a:t>Step Size (mV)</a:t>
                      </a:r>
                      <a:endParaRPr lang="en-US" sz="1800" b="1" dirty="0">
                        <a:latin typeface="Calibri" pitchFamily="34" charset="0"/>
                        <a:ea typeface="Times New Roman"/>
                        <a:cs typeface="Times New Roman"/>
                      </a:endParaRPr>
                    </a:p>
                  </a:txBody>
                  <a:tcPr marL="25400" marR="25400" marT="0" marB="0"/>
                </a:tc>
                <a:extLst>
                  <a:ext uri="{0D108BD9-81ED-4DB2-BD59-A6C34878D82A}">
                    <a16:rowId xmlns:a16="http://schemas.microsoft.com/office/drawing/2014/main" val="10000"/>
                  </a:ext>
                </a:extLst>
              </a:tr>
              <a:tr h="143933">
                <a:tc>
                  <a:txBody>
                    <a:bodyPr/>
                    <a:lstStyle/>
                    <a:p>
                      <a:pPr marL="411480" marR="0">
                        <a:spcBef>
                          <a:spcPts val="0"/>
                        </a:spcBef>
                        <a:spcAft>
                          <a:spcPts val="0"/>
                        </a:spcAft>
                      </a:pPr>
                      <a:r>
                        <a:rPr lang="en-US" sz="1800" b="1" spc="-20" dirty="0">
                          <a:latin typeface="Calibri" pitchFamily="34" charset="0"/>
                        </a:rPr>
                        <a:t>5.00</a:t>
                      </a:r>
                      <a:endParaRPr lang="en-US" sz="1800" b="1" dirty="0">
                        <a:latin typeface="Calibri" pitchFamily="34" charset="0"/>
                        <a:ea typeface="Times New Roman"/>
                        <a:cs typeface="Times New Roman"/>
                      </a:endParaRPr>
                    </a:p>
                  </a:txBody>
                  <a:tcPr marL="25400" marR="25400" marT="0" marB="0"/>
                </a:tc>
                <a:tc>
                  <a:txBody>
                    <a:bodyPr/>
                    <a:lstStyle/>
                    <a:p>
                      <a:pPr marL="143510" marR="0">
                        <a:spcBef>
                          <a:spcPts val="0"/>
                        </a:spcBef>
                        <a:spcAft>
                          <a:spcPts val="0"/>
                        </a:spcAft>
                      </a:pPr>
                      <a:r>
                        <a:rPr lang="en-US" sz="1800" b="1" spc="45" dirty="0"/>
                        <a:t>0 to 5</a:t>
                      </a:r>
                      <a:endParaRPr lang="en-US" sz="1800" b="1" dirty="0">
                        <a:latin typeface="Calibri" pitchFamily="34" charset="0"/>
                        <a:ea typeface="Times New Roman"/>
                        <a:cs typeface="Times New Roman"/>
                      </a:endParaRPr>
                    </a:p>
                  </a:txBody>
                  <a:tcPr marL="25400" marR="25400" marT="0" marB="0"/>
                </a:tc>
                <a:tc>
                  <a:txBody>
                    <a:bodyPr/>
                    <a:lstStyle/>
                    <a:p>
                      <a:pPr marL="237490" marR="0">
                        <a:spcBef>
                          <a:spcPts val="0"/>
                        </a:spcBef>
                        <a:spcAft>
                          <a:spcPts val="0"/>
                        </a:spcAft>
                      </a:pPr>
                      <a:r>
                        <a:rPr lang="en-US" sz="1800" b="1" spc="-10" dirty="0"/>
                        <a:t>5/256 = 19.53</a:t>
                      </a:r>
                      <a:endParaRPr lang="en-US" sz="1800" b="1" dirty="0">
                        <a:latin typeface="Calibri" pitchFamily="34" charset="0"/>
                        <a:ea typeface="Times New Roman"/>
                        <a:cs typeface="Times New Roman"/>
                      </a:endParaRPr>
                    </a:p>
                  </a:txBody>
                  <a:tcPr marL="25400" marR="25400" marT="0" marB="0"/>
                </a:tc>
                <a:extLst>
                  <a:ext uri="{0D108BD9-81ED-4DB2-BD59-A6C34878D82A}">
                    <a16:rowId xmlns:a16="http://schemas.microsoft.com/office/drawing/2014/main" val="10001"/>
                  </a:ext>
                </a:extLst>
              </a:tr>
              <a:tr h="143933">
                <a:tc>
                  <a:txBody>
                    <a:bodyPr/>
                    <a:lstStyle/>
                    <a:p>
                      <a:pPr marL="408305" marR="0">
                        <a:spcBef>
                          <a:spcPts val="0"/>
                        </a:spcBef>
                        <a:spcAft>
                          <a:spcPts val="0"/>
                        </a:spcAft>
                      </a:pPr>
                      <a:r>
                        <a:rPr lang="en-US" sz="1800" b="1" dirty="0">
                          <a:latin typeface="Calibri" pitchFamily="34" charset="0"/>
                        </a:rPr>
                        <a:t>4.0</a:t>
                      </a:r>
                      <a:endParaRPr lang="en-US" sz="1800" b="1" dirty="0">
                        <a:latin typeface="Calibri" pitchFamily="34" charset="0"/>
                        <a:ea typeface="Times New Roman"/>
                        <a:cs typeface="Times New Roman"/>
                      </a:endParaRPr>
                    </a:p>
                  </a:txBody>
                  <a:tcPr marL="25400" marR="25400" marT="0" marB="0"/>
                </a:tc>
                <a:tc>
                  <a:txBody>
                    <a:bodyPr/>
                    <a:lstStyle/>
                    <a:p>
                      <a:pPr marL="143510" marR="0">
                        <a:spcBef>
                          <a:spcPts val="0"/>
                        </a:spcBef>
                        <a:spcAft>
                          <a:spcPts val="0"/>
                        </a:spcAft>
                      </a:pPr>
                      <a:r>
                        <a:rPr lang="en-US" sz="1800" b="1" spc="55" dirty="0"/>
                        <a:t>0 to 4</a:t>
                      </a:r>
                      <a:endParaRPr lang="en-US" sz="1800" b="1" dirty="0">
                        <a:latin typeface="Calibri" pitchFamily="34" charset="0"/>
                        <a:ea typeface="Times New Roman"/>
                        <a:cs typeface="Times New Roman"/>
                      </a:endParaRPr>
                    </a:p>
                  </a:txBody>
                  <a:tcPr marL="25400" marR="25400" marT="0" marB="0"/>
                </a:tc>
                <a:tc>
                  <a:txBody>
                    <a:bodyPr/>
                    <a:lstStyle/>
                    <a:p>
                      <a:pPr marL="234950" marR="0">
                        <a:spcBef>
                          <a:spcPts val="0"/>
                        </a:spcBef>
                        <a:spcAft>
                          <a:spcPts val="0"/>
                        </a:spcAft>
                      </a:pPr>
                      <a:r>
                        <a:rPr lang="en-US" sz="1800" b="1" spc="15" dirty="0"/>
                        <a:t>4/256 = 15.62</a:t>
                      </a:r>
                      <a:endParaRPr lang="en-US" sz="1800" b="1" dirty="0">
                        <a:latin typeface="Calibri" pitchFamily="34" charset="0"/>
                        <a:ea typeface="Times New Roman"/>
                        <a:cs typeface="Times New Roman"/>
                      </a:endParaRPr>
                    </a:p>
                  </a:txBody>
                  <a:tcPr marL="25400" marR="25400" marT="0" marB="0"/>
                </a:tc>
                <a:extLst>
                  <a:ext uri="{0D108BD9-81ED-4DB2-BD59-A6C34878D82A}">
                    <a16:rowId xmlns:a16="http://schemas.microsoft.com/office/drawing/2014/main" val="10002"/>
                  </a:ext>
                </a:extLst>
              </a:tr>
              <a:tr h="143933">
                <a:tc>
                  <a:txBody>
                    <a:bodyPr/>
                    <a:lstStyle/>
                    <a:p>
                      <a:pPr marL="411480" marR="0">
                        <a:spcBef>
                          <a:spcPts val="0"/>
                        </a:spcBef>
                        <a:spcAft>
                          <a:spcPts val="0"/>
                        </a:spcAft>
                      </a:pPr>
                      <a:r>
                        <a:rPr lang="en-US" sz="1800" b="1">
                          <a:latin typeface="Calibri" pitchFamily="34" charset="0"/>
                        </a:rPr>
                        <a:t>3.0</a:t>
                      </a:r>
                      <a:endParaRPr lang="en-US" sz="1800" b="1">
                        <a:latin typeface="Calibri" pitchFamily="34" charset="0"/>
                        <a:ea typeface="Times New Roman"/>
                        <a:cs typeface="Times New Roman"/>
                      </a:endParaRPr>
                    </a:p>
                  </a:txBody>
                  <a:tcPr marL="25400" marR="25400" marT="0" marB="0"/>
                </a:tc>
                <a:tc>
                  <a:txBody>
                    <a:bodyPr/>
                    <a:lstStyle/>
                    <a:p>
                      <a:pPr marL="146050" marR="0">
                        <a:spcBef>
                          <a:spcPts val="0"/>
                        </a:spcBef>
                        <a:spcAft>
                          <a:spcPts val="0"/>
                        </a:spcAft>
                      </a:pPr>
                      <a:r>
                        <a:rPr lang="en-US" sz="1800" b="1" spc="45" dirty="0"/>
                        <a:t>0 to 3</a:t>
                      </a:r>
                      <a:endParaRPr lang="en-US" sz="1800" b="1" dirty="0">
                        <a:latin typeface="Calibri" pitchFamily="34" charset="0"/>
                        <a:ea typeface="Times New Roman"/>
                        <a:cs typeface="Times New Roman"/>
                      </a:endParaRPr>
                    </a:p>
                  </a:txBody>
                  <a:tcPr marL="25400" marR="25400" marT="0" marB="0"/>
                </a:tc>
                <a:tc>
                  <a:txBody>
                    <a:bodyPr/>
                    <a:lstStyle/>
                    <a:p>
                      <a:pPr marL="240665" marR="0">
                        <a:spcBef>
                          <a:spcPts val="0"/>
                        </a:spcBef>
                        <a:spcAft>
                          <a:spcPts val="0"/>
                        </a:spcAft>
                      </a:pPr>
                      <a:r>
                        <a:rPr lang="en-US" sz="1800" b="1" spc="-15" dirty="0"/>
                        <a:t>3/256 = 11.71</a:t>
                      </a:r>
                      <a:endParaRPr lang="en-US" sz="1800" b="1" dirty="0">
                        <a:latin typeface="Calibri" pitchFamily="34" charset="0"/>
                        <a:ea typeface="Times New Roman"/>
                        <a:cs typeface="Times New Roman"/>
                      </a:endParaRPr>
                    </a:p>
                  </a:txBody>
                  <a:tcPr marL="25400" marR="25400" marT="0" marB="0"/>
                </a:tc>
                <a:extLst>
                  <a:ext uri="{0D108BD9-81ED-4DB2-BD59-A6C34878D82A}">
                    <a16:rowId xmlns:a16="http://schemas.microsoft.com/office/drawing/2014/main" val="10003"/>
                  </a:ext>
                </a:extLst>
              </a:tr>
              <a:tr h="143933">
                <a:tc>
                  <a:txBody>
                    <a:bodyPr/>
                    <a:lstStyle/>
                    <a:p>
                      <a:pPr marL="411480" marR="0">
                        <a:spcBef>
                          <a:spcPts val="0"/>
                        </a:spcBef>
                        <a:spcAft>
                          <a:spcPts val="0"/>
                        </a:spcAft>
                      </a:pPr>
                      <a:r>
                        <a:rPr lang="en-US" sz="1800" b="1" spc="-20">
                          <a:latin typeface="Calibri" pitchFamily="34" charset="0"/>
                        </a:rPr>
                        <a:t>2.56</a:t>
                      </a:r>
                      <a:endParaRPr lang="en-US" sz="1800" b="1">
                        <a:latin typeface="Calibri" pitchFamily="34" charset="0"/>
                        <a:ea typeface="Times New Roman"/>
                        <a:cs typeface="Times New Roman"/>
                      </a:endParaRPr>
                    </a:p>
                  </a:txBody>
                  <a:tcPr marL="25400" marR="25400" marT="0" marB="0"/>
                </a:tc>
                <a:tc>
                  <a:txBody>
                    <a:bodyPr/>
                    <a:lstStyle/>
                    <a:p>
                      <a:pPr marL="143510" marR="0">
                        <a:spcBef>
                          <a:spcPts val="0"/>
                        </a:spcBef>
                        <a:spcAft>
                          <a:spcPts val="0"/>
                        </a:spcAft>
                      </a:pPr>
                      <a:r>
                        <a:rPr lang="en-US" sz="1800" b="1" spc="-45" dirty="0"/>
                        <a:t>0 to</a:t>
                      </a:r>
                      <a:r>
                        <a:rPr lang="en-US" sz="1800" b="1" spc="-45" baseline="0" dirty="0"/>
                        <a:t> </a:t>
                      </a:r>
                      <a:r>
                        <a:rPr lang="en-US" sz="1800" b="1" spc="-45" dirty="0"/>
                        <a:t>2.56</a:t>
                      </a:r>
                      <a:endParaRPr lang="en-US" sz="1800" b="1" dirty="0">
                        <a:latin typeface="Calibri" pitchFamily="34" charset="0"/>
                        <a:ea typeface="Times New Roman"/>
                        <a:cs typeface="Times New Roman"/>
                      </a:endParaRPr>
                    </a:p>
                  </a:txBody>
                  <a:tcPr marL="25400" marR="25400" marT="0" marB="0"/>
                </a:tc>
                <a:tc>
                  <a:txBody>
                    <a:bodyPr/>
                    <a:lstStyle/>
                    <a:p>
                      <a:pPr marL="237490" marR="0">
                        <a:spcBef>
                          <a:spcPts val="0"/>
                        </a:spcBef>
                        <a:spcAft>
                          <a:spcPts val="0"/>
                        </a:spcAft>
                      </a:pPr>
                      <a:r>
                        <a:rPr lang="en-US" sz="1800" b="1" spc="-5" dirty="0"/>
                        <a:t>2.56/256 = 10</a:t>
                      </a:r>
                      <a:endParaRPr lang="en-US" sz="1800" b="1" dirty="0">
                        <a:latin typeface="Calibri" pitchFamily="34" charset="0"/>
                        <a:ea typeface="Times New Roman"/>
                        <a:cs typeface="Times New Roman"/>
                      </a:endParaRPr>
                    </a:p>
                  </a:txBody>
                  <a:tcPr marL="25400" marR="25400" marT="0" marB="0"/>
                </a:tc>
                <a:extLst>
                  <a:ext uri="{0D108BD9-81ED-4DB2-BD59-A6C34878D82A}">
                    <a16:rowId xmlns:a16="http://schemas.microsoft.com/office/drawing/2014/main" val="10004"/>
                  </a:ext>
                </a:extLst>
              </a:tr>
              <a:tr h="143933">
                <a:tc>
                  <a:txBody>
                    <a:bodyPr/>
                    <a:lstStyle/>
                    <a:p>
                      <a:pPr marL="411480" marR="0">
                        <a:spcBef>
                          <a:spcPts val="0"/>
                        </a:spcBef>
                        <a:spcAft>
                          <a:spcPts val="0"/>
                        </a:spcAft>
                      </a:pPr>
                      <a:r>
                        <a:rPr lang="en-US" sz="1800" b="1">
                          <a:latin typeface="Calibri" pitchFamily="34" charset="0"/>
                        </a:rPr>
                        <a:t>2.0</a:t>
                      </a:r>
                      <a:endParaRPr lang="en-US" sz="1800" b="1">
                        <a:latin typeface="Calibri" pitchFamily="34" charset="0"/>
                        <a:ea typeface="Times New Roman"/>
                        <a:cs typeface="Times New Roman"/>
                      </a:endParaRPr>
                    </a:p>
                  </a:txBody>
                  <a:tcPr marL="25400" marR="25400" marT="0" marB="0"/>
                </a:tc>
                <a:tc>
                  <a:txBody>
                    <a:bodyPr/>
                    <a:lstStyle/>
                    <a:p>
                      <a:pPr marL="143510" marR="0">
                        <a:spcBef>
                          <a:spcPts val="0"/>
                        </a:spcBef>
                        <a:spcAft>
                          <a:spcPts val="0"/>
                        </a:spcAft>
                      </a:pPr>
                      <a:r>
                        <a:rPr lang="en-US" sz="1800" b="1" spc="55" dirty="0"/>
                        <a:t>0 to 2</a:t>
                      </a:r>
                      <a:endParaRPr lang="en-US" sz="1800" b="1" dirty="0">
                        <a:latin typeface="Calibri" pitchFamily="34" charset="0"/>
                        <a:ea typeface="Times New Roman"/>
                        <a:cs typeface="Times New Roman"/>
                      </a:endParaRPr>
                    </a:p>
                  </a:txBody>
                  <a:tcPr marL="25400" marR="25400" marT="0" marB="0"/>
                </a:tc>
                <a:tc>
                  <a:txBody>
                    <a:bodyPr/>
                    <a:lstStyle/>
                    <a:p>
                      <a:pPr marL="237490" marR="0">
                        <a:spcBef>
                          <a:spcPts val="0"/>
                        </a:spcBef>
                        <a:spcAft>
                          <a:spcPts val="0"/>
                        </a:spcAft>
                      </a:pPr>
                      <a:r>
                        <a:rPr lang="en-US" sz="1800" b="1" spc="-10" dirty="0"/>
                        <a:t>2/256 = 7.81</a:t>
                      </a:r>
                      <a:endParaRPr lang="en-US" sz="1800" b="1" dirty="0">
                        <a:latin typeface="Calibri" pitchFamily="34" charset="0"/>
                        <a:ea typeface="Times New Roman"/>
                        <a:cs typeface="Times New Roman"/>
                      </a:endParaRPr>
                    </a:p>
                  </a:txBody>
                  <a:tcPr marL="25400" marR="25400" marT="0" marB="0"/>
                </a:tc>
                <a:extLst>
                  <a:ext uri="{0D108BD9-81ED-4DB2-BD59-A6C34878D82A}">
                    <a16:rowId xmlns:a16="http://schemas.microsoft.com/office/drawing/2014/main" val="10005"/>
                  </a:ext>
                </a:extLst>
              </a:tr>
              <a:tr h="143933">
                <a:tc>
                  <a:txBody>
                    <a:bodyPr/>
                    <a:lstStyle/>
                    <a:p>
                      <a:pPr marL="420370" marR="0">
                        <a:spcBef>
                          <a:spcPts val="0"/>
                        </a:spcBef>
                        <a:spcAft>
                          <a:spcPts val="0"/>
                        </a:spcAft>
                      </a:pPr>
                      <a:r>
                        <a:rPr lang="en-US" sz="1800" b="1" spc="-45">
                          <a:latin typeface="Calibri" pitchFamily="34" charset="0"/>
                        </a:rPr>
                        <a:t>1.28</a:t>
                      </a:r>
                      <a:endParaRPr lang="en-US" sz="1800" b="1">
                        <a:latin typeface="Calibri" pitchFamily="34" charset="0"/>
                        <a:ea typeface="Times New Roman"/>
                        <a:cs typeface="Times New Roman"/>
                      </a:endParaRPr>
                    </a:p>
                  </a:txBody>
                  <a:tcPr marL="25400" marR="25400" marT="0" marB="0"/>
                </a:tc>
                <a:tc>
                  <a:txBody>
                    <a:bodyPr/>
                    <a:lstStyle/>
                    <a:p>
                      <a:pPr marL="143510" marR="0">
                        <a:spcBef>
                          <a:spcPts val="0"/>
                        </a:spcBef>
                        <a:spcAft>
                          <a:spcPts val="0"/>
                        </a:spcAft>
                      </a:pPr>
                      <a:r>
                        <a:rPr lang="en-US" sz="1800" b="1" spc="-50" dirty="0"/>
                        <a:t>0 to</a:t>
                      </a:r>
                      <a:r>
                        <a:rPr lang="en-US" sz="1800" b="1" spc="-50" baseline="0" dirty="0"/>
                        <a:t> </a:t>
                      </a:r>
                      <a:r>
                        <a:rPr lang="en-US" sz="1800" b="1" spc="-50" dirty="0"/>
                        <a:t>1.28</a:t>
                      </a:r>
                      <a:endParaRPr lang="en-US" sz="1800" b="1" dirty="0">
                        <a:latin typeface="Calibri" pitchFamily="34" charset="0"/>
                        <a:ea typeface="Times New Roman"/>
                        <a:cs typeface="Times New Roman"/>
                      </a:endParaRPr>
                    </a:p>
                  </a:txBody>
                  <a:tcPr marL="25400" marR="25400" marT="0" marB="0"/>
                </a:tc>
                <a:tc>
                  <a:txBody>
                    <a:bodyPr/>
                    <a:lstStyle/>
                    <a:p>
                      <a:pPr marL="247015" marR="0">
                        <a:spcBef>
                          <a:spcPts val="0"/>
                        </a:spcBef>
                        <a:spcAft>
                          <a:spcPts val="0"/>
                        </a:spcAft>
                      </a:pPr>
                      <a:r>
                        <a:rPr lang="en-US" sz="1800" b="1" spc="-10" dirty="0"/>
                        <a:t>1.28/256 = 5</a:t>
                      </a:r>
                      <a:endParaRPr lang="en-US" sz="1800" b="1" dirty="0">
                        <a:latin typeface="Calibri" pitchFamily="34" charset="0"/>
                        <a:ea typeface="Times New Roman"/>
                        <a:cs typeface="Times New Roman"/>
                      </a:endParaRPr>
                    </a:p>
                  </a:txBody>
                  <a:tcPr marL="25400" marR="25400" marT="0" marB="0"/>
                </a:tc>
                <a:extLst>
                  <a:ext uri="{0D108BD9-81ED-4DB2-BD59-A6C34878D82A}">
                    <a16:rowId xmlns:a16="http://schemas.microsoft.com/office/drawing/2014/main" val="10006"/>
                  </a:ext>
                </a:extLst>
              </a:tr>
              <a:tr h="143933">
                <a:tc>
                  <a:txBody>
                    <a:bodyPr/>
                    <a:lstStyle/>
                    <a:p>
                      <a:pPr marL="420370" marR="0">
                        <a:spcBef>
                          <a:spcPts val="0"/>
                        </a:spcBef>
                        <a:spcAft>
                          <a:spcPts val="0"/>
                        </a:spcAft>
                      </a:pPr>
                      <a:r>
                        <a:rPr lang="en-US" sz="1800" b="1">
                          <a:latin typeface="Calibri" pitchFamily="34" charset="0"/>
                        </a:rPr>
                        <a:t>1</a:t>
                      </a:r>
                      <a:endParaRPr lang="en-US" sz="1800" b="1">
                        <a:latin typeface="Calibri" pitchFamily="34" charset="0"/>
                        <a:ea typeface="Times New Roman"/>
                        <a:cs typeface="Times New Roman"/>
                      </a:endParaRPr>
                    </a:p>
                  </a:txBody>
                  <a:tcPr marL="25400" marR="25400" marT="0" marB="0"/>
                </a:tc>
                <a:tc>
                  <a:txBody>
                    <a:bodyPr/>
                    <a:lstStyle/>
                    <a:p>
                      <a:pPr marL="143510" marR="0">
                        <a:spcBef>
                          <a:spcPts val="0"/>
                        </a:spcBef>
                        <a:spcAft>
                          <a:spcPts val="0"/>
                        </a:spcAft>
                      </a:pPr>
                      <a:r>
                        <a:rPr lang="en-US" sz="1800" b="1" spc="-60" dirty="0"/>
                        <a:t>0 to 1</a:t>
                      </a:r>
                      <a:endParaRPr lang="en-US" sz="1800" b="1" dirty="0">
                        <a:latin typeface="Calibri" pitchFamily="34" charset="0"/>
                        <a:ea typeface="Times New Roman"/>
                        <a:cs typeface="Times New Roman"/>
                      </a:endParaRPr>
                    </a:p>
                  </a:txBody>
                  <a:tcPr marL="25400" marR="25400" marT="0" marB="0"/>
                </a:tc>
                <a:tc>
                  <a:txBody>
                    <a:bodyPr/>
                    <a:lstStyle/>
                    <a:p>
                      <a:pPr marL="247015" marR="0">
                        <a:spcBef>
                          <a:spcPts val="0"/>
                        </a:spcBef>
                        <a:spcAft>
                          <a:spcPts val="0"/>
                        </a:spcAft>
                      </a:pPr>
                      <a:r>
                        <a:rPr lang="en-US" sz="1800" b="1" spc="-10" dirty="0"/>
                        <a:t>1/256 = 3.90</a:t>
                      </a:r>
                      <a:endParaRPr lang="en-US" sz="1800" b="1" dirty="0">
                        <a:latin typeface="Calibri" pitchFamily="34" charset="0"/>
                        <a:ea typeface="Times New Roman"/>
                        <a:cs typeface="Times New Roman"/>
                      </a:endParaRPr>
                    </a:p>
                  </a:txBody>
                  <a:tcPr marL="25400" marR="25400" marT="0" marB="0"/>
                </a:tc>
                <a:extLst>
                  <a:ext uri="{0D108BD9-81ED-4DB2-BD59-A6C34878D82A}">
                    <a16:rowId xmlns:a16="http://schemas.microsoft.com/office/drawing/2014/main" val="10007"/>
                  </a:ext>
                </a:extLst>
              </a:tr>
              <a:tr h="143933">
                <a:tc gridSpan="3">
                  <a:txBody>
                    <a:bodyPr/>
                    <a:lstStyle/>
                    <a:p>
                      <a:pPr marL="408305" marR="0">
                        <a:spcBef>
                          <a:spcPts val="0"/>
                        </a:spcBef>
                        <a:spcAft>
                          <a:spcPts val="0"/>
                        </a:spcAft>
                      </a:pPr>
                      <a:r>
                        <a:rPr lang="en-US" sz="1800" b="1" i="1" spc="20" dirty="0">
                          <a:latin typeface="Calibri" pitchFamily="34" charset="0"/>
                        </a:rPr>
                        <a:t>Step size is  </a:t>
                      </a:r>
                      <a:r>
                        <a:rPr lang="en-US" sz="1800" b="1" i="1" spc="20" dirty="0" err="1">
                          <a:latin typeface="Calibri" pitchFamily="34" charset="0"/>
                        </a:rPr>
                        <a:t>V</a:t>
                      </a:r>
                      <a:r>
                        <a:rPr lang="en-US" sz="1800" b="1" i="1" spc="20" baseline="-25000" dirty="0" err="1">
                          <a:latin typeface="Calibri" pitchFamily="34" charset="0"/>
                        </a:rPr>
                        <a:t>ref</a:t>
                      </a:r>
                      <a:r>
                        <a:rPr lang="en-US" sz="1800" b="1" i="1" spc="20" baseline="0" dirty="0">
                          <a:latin typeface="Calibri" pitchFamily="34" charset="0"/>
                        </a:rPr>
                        <a:t> </a:t>
                      </a:r>
                      <a:r>
                        <a:rPr lang="en-US" sz="1800" b="1" i="1" spc="20" dirty="0">
                          <a:latin typeface="Calibri" pitchFamily="34" charset="0"/>
                        </a:rPr>
                        <a:t>/ 256</a:t>
                      </a:r>
                      <a:endParaRPr lang="en-US" sz="1800" b="1" i="1" dirty="0">
                        <a:latin typeface="Calibri" pitchFamily="34" charset="0"/>
                        <a:ea typeface="Times New Roman"/>
                        <a:cs typeface="Times New Roman"/>
                      </a:endParaRPr>
                    </a:p>
                  </a:txBody>
                  <a:tcPr marL="25400" marR="25400" marT="0" marB="0"/>
                </a:tc>
                <a:tc hMerge="1">
                  <a:txBody>
                    <a:bodyPr/>
                    <a:lstStyle/>
                    <a:p>
                      <a:pPr marL="0" marR="0">
                        <a:spcBef>
                          <a:spcPts val="0"/>
                        </a:spcBef>
                        <a:spcAft>
                          <a:spcPts val="0"/>
                        </a:spcAft>
                      </a:pPr>
                      <a:endParaRPr lang="en-US" sz="2000" dirty="0">
                        <a:latin typeface="Calibri" pitchFamily="34" charset="0"/>
                        <a:ea typeface="Times New Roman"/>
                        <a:cs typeface="Times New Roman"/>
                      </a:endParaRPr>
                    </a:p>
                  </a:txBody>
                  <a:tcPr marL="25400" marR="25400" marT="0" marB="0"/>
                </a:tc>
                <a:tc hMerge="1">
                  <a:txBody>
                    <a:bodyPr/>
                    <a:lstStyle/>
                    <a:p>
                      <a:pPr marL="0" marR="0">
                        <a:spcBef>
                          <a:spcPts val="0"/>
                        </a:spcBef>
                        <a:spcAft>
                          <a:spcPts val="0"/>
                        </a:spcAft>
                      </a:pPr>
                      <a:endParaRPr lang="en-US" sz="2000" dirty="0">
                        <a:latin typeface="Calibri" pitchFamily="34" charset="0"/>
                        <a:ea typeface="Times New Roman"/>
                        <a:cs typeface="Times New Roman"/>
                      </a:endParaRPr>
                    </a:p>
                  </a:txBody>
                  <a:tcPr marL="25400" marR="25400" marT="0" marB="0"/>
                </a:tc>
                <a:extLst>
                  <a:ext uri="{0D108BD9-81ED-4DB2-BD59-A6C34878D82A}">
                    <a16:rowId xmlns:a16="http://schemas.microsoft.com/office/drawing/2014/main" val="10008"/>
                  </a:ext>
                </a:extLst>
              </a:tr>
            </a:tbl>
          </a:graphicData>
        </a:graphic>
      </p:graphicFrame>
      <p:sp>
        <p:nvSpPr>
          <p:cNvPr id="8234" name="Rectangle 4"/>
          <p:cNvSpPr>
            <a:spLocks noChangeArrowheads="1"/>
          </p:cNvSpPr>
          <p:nvPr/>
        </p:nvSpPr>
        <p:spPr bwMode="auto">
          <a:xfrm>
            <a:off x="381000" y="5954713"/>
            <a:ext cx="8458200" cy="369887"/>
          </a:xfrm>
          <a:prstGeom prst="rect">
            <a:avLst/>
          </a:prstGeom>
          <a:solidFill>
            <a:schemeClr val="bg1"/>
          </a:solidFill>
          <a:ln w="9525">
            <a:noFill/>
            <a:miter lim="800000"/>
            <a:headEnd/>
            <a:tailEnd/>
          </a:ln>
        </p:spPr>
        <p:txBody>
          <a:bodyPr>
            <a:spAutoFit/>
          </a:bodyPr>
          <a:lstStyle/>
          <a:p>
            <a:pPr algn="ctr"/>
            <a:r>
              <a:rPr lang="en-US" b="1"/>
              <a:t>Table 13-2: V</a:t>
            </a:r>
            <a:r>
              <a:rPr lang="en-US" b="1" baseline="-25000"/>
              <a:t>ref</a:t>
            </a:r>
            <a:r>
              <a:rPr lang="en-US" b="1"/>
              <a:t> Relation to V</a:t>
            </a:r>
            <a:r>
              <a:rPr lang="en-US" b="1" baseline="-25000"/>
              <a:t>in</a:t>
            </a:r>
            <a:r>
              <a:rPr lang="en-US" b="1"/>
              <a:t> Range for an 8-bit ADC</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en-US" sz="3600" b="1">
                <a:latin typeface="Calibri" pitchFamily="34" charset="0"/>
              </a:rPr>
              <a:t>Major Characteristics of the ADC</a:t>
            </a:r>
          </a:p>
        </p:txBody>
      </p:sp>
      <p:sp>
        <p:nvSpPr>
          <p:cNvPr id="9219" name="Content Placeholder 2"/>
          <p:cNvSpPr>
            <a:spLocks noGrp="1"/>
          </p:cNvSpPr>
          <p:nvPr>
            <p:ph idx="1"/>
          </p:nvPr>
        </p:nvSpPr>
        <p:spPr>
          <a:xfrm>
            <a:off x="228600" y="3657600"/>
            <a:ext cx="8610600" cy="2514600"/>
          </a:xfrm>
        </p:spPr>
        <p:txBody>
          <a:bodyPr/>
          <a:lstStyle/>
          <a:p>
            <a:r>
              <a:rPr lang="en-US" sz="2400" b="1" dirty="0">
                <a:latin typeface="Calibri" pitchFamily="34" charset="0"/>
              </a:rPr>
              <a:t>In some applications, we need the </a:t>
            </a:r>
            <a:r>
              <a:rPr lang="en-US" sz="2400" b="1" dirty="0">
                <a:solidFill>
                  <a:srgbClr val="C00000"/>
                </a:solidFill>
                <a:latin typeface="Calibri" pitchFamily="34" charset="0"/>
              </a:rPr>
              <a:t>differential reference</a:t>
            </a:r>
            <a:r>
              <a:rPr lang="en-US" sz="2400" b="1" dirty="0">
                <a:latin typeface="Calibri" pitchFamily="34" charset="0"/>
              </a:rPr>
              <a:t> voltage where </a:t>
            </a:r>
            <a:r>
              <a:rPr lang="en-US" sz="2400" b="1" dirty="0" err="1">
                <a:solidFill>
                  <a:srgbClr val="C00000"/>
                </a:solidFill>
                <a:latin typeface="Calibri" pitchFamily="34" charset="0"/>
              </a:rPr>
              <a:t>V</a:t>
            </a:r>
            <a:r>
              <a:rPr lang="en-US" sz="2400" b="1" baseline="-25000" dirty="0" err="1">
                <a:solidFill>
                  <a:srgbClr val="C00000"/>
                </a:solidFill>
                <a:latin typeface="Calibri" pitchFamily="34" charset="0"/>
              </a:rPr>
              <a:t>ref</a:t>
            </a:r>
            <a:r>
              <a:rPr lang="en-US" sz="2400" b="1" dirty="0">
                <a:solidFill>
                  <a:srgbClr val="C00000"/>
                </a:solidFill>
                <a:latin typeface="Calibri" pitchFamily="34" charset="0"/>
              </a:rPr>
              <a:t> = </a:t>
            </a:r>
            <a:r>
              <a:rPr lang="en-US" sz="2400" b="1" dirty="0" err="1">
                <a:solidFill>
                  <a:srgbClr val="C00000"/>
                </a:solidFill>
                <a:latin typeface="Calibri" pitchFamily="34" charset="0"/>
              </a:rPr>
              <a:t>V</a:t>
            </a:r>
            <a:r>
              <a:rPr lang="en-US" sz="2400" b="1" baseline="-25000" dirty="0" err="1">
                <a:solidFill>
                  <a:srgbClr val="C00000"/>
                </a:solidFill>
                <a:latin typeface="Calibri" pitchFamily="34" charset="0"/>
              </a:rPr>
              <a:t>ref</a:t>
            </a:r>
            <a:r>
              <a:rPr lang="en-US" sz="2400" b="1" dirty="0">
                <a:solidFill>
                  <a:srgbClr val="C00000"/>
                </a:solidFill>
                <a:latin typeface="Calibri" pitchFamily="34" charset="0"/>
              </a:rPr>
              <a:t> (+) - </a:t>
            </a:r>
            <a:r>
              <a:rPr lang="en-US" sz="2400" b="1" dirty="0" err="1">
                <a:solidFill>
                  <a:srgbClr val="C00000"/>
                </a:solidFill>
                <a:latin typeface="Calibri" pitchFamily="34" charset="0"/>
              </a:rPr>
              <a:t>V</a:t>
            </a:r>
            <a:r>
              <a:rPr lang="en-US" sz="2400" b="1" baseline="-25000" dirty="0" err="1">
                <a:solidFill>
                  <a:srgbClr val="C00000"/>
                </a:solidFill>
                <a:latin typeface="Calibri" pitchFamily="34" charset="0"/>
              </a:rPr>
              <a:t>ref</a:t>
            </a:r>
            <a:r>
              <a:rPr lang="en-US" sz="2400" b="1" dirty="0">
                <a:solidFill>
                  <a:srgbClr val="C00000"/>
                </a:solidFill>
                <a:latin typeface="Calibri" pitchFamily="34" charset="0"/>
              </a:rPr>
              <a:t> (-)</a:t>
            </a:r>
            <a:r>
              <a:rPr lang="en-US" sz="2400" b="1" dirty="0">
                <a:latin typeface="Calibri" pitchFamily="34" charset="0"/>
              </a:rPr>
              <a:t>.  Often the </a:t>
            </a:r>
            <a:r>
              <a:rPr lang="en-US" sz="2400" b="1" dirty="0" err="1">
                <a:latin typeface="Calibri" pitchFamily="34" charset="0"/>
              </a:rPr>
              <a:t>V</a:t>
            </a:r>
            <a:r>
              <a:rPr lang="en-US" sz="2400" b="1" baseline="-25000" dirty="0" err="1">
                <a:latin typeface="Calibri" pitchFamily="34" charset="0"/>
              </a:rPr>
              <a:t>ref</a:t>
            </a:r>
            <a:r>
              <a:rPr lang="en-US" sz="2400" b="1" dirty="0">
                <a:latin typeface="Calibri" pitchFamily="34" charset="0"/>
              </a:rPr>
              <a:t> (-) pin is connected to ground and the </a:t>
            </a:r>
            <a:r>
              <a:rPr lang="en-US" sz="2400" b="1" dirty="0" err="1">
                <a:latin typeface="Calibri" pitchFamily="34" charset="0"/>
              </a:rPr>
              <a:t>V</a:t>
            </a:r>
            <a:r>
              <a:rPr lang="en-US" sz="2400" b="1" baseline="-25000" dirty="0" err="1">
                <a:latin typeface="Calibri" pitchFamily="34" charset="0"/>
              </a:rPr>
              <a:t>ref</a:t>
            </a:r>
            <a:r>
              <a:rPr lang="en-US" sz="2400" b="1" dirty="0">
                <a:latin typeface="Calibri" pitchFamily="34" charset="0"/>
              </a:rPr>
              <a:t> (+) pin is used as the </a:t>
            </a:r>
            <a:r>
              <a:rPr lang="en-US" sz="2400" b="1" dirty="0" err="1">
                <a:latin typeface="Calibri" pitchFamily="34" charset="0"/>
              </a:rPr>
              <a:t>V</a:t>
            </a:r>
            <a:r>
              <a:rPr lang="en-US" sz="2400" b="1" baseline="-25000" dirty="0" err="1">
                <a:latin typeface="Calibri" pitchFamily="34" charset="0"/>
              </a:rPr>
              <a:t>ref</a:t>
            </a:r>
            <a:endParaRPr lang="en-US" sz="2400" b="1" baseline="-25000" dirty="0">
              <a:latin typeface="Calibri" pitchFamily="34" charset="0"/>
            </a:endParaRPr>
          </a:p>
          <a:p>
            <a:pPr>
              <a:buFont typeface="Wingdings" pitchFamily="2" charset="2"/>
              <a:buNone/>
            </a:pPr>
            <a:endParaRPr lang="en-US" sz="2400" b="1" dirty="0">
              <a:latin typeface="Calibri" pitchFamily="34" charset="0"/>
            </a:endParaRPr>
          </a:p>
        </p:txBody>
      </p:sp>
      <p:sp>
        <p:nvSpPr>
          <p:cNvPr id="9220" name="Rectangle 4"/>
          <p:cNvSpPr>
            <a:spLocks noChangeArrowheads="1"/>
          </p:cNvSpPr>
          <p:nvPr/>
        </p:nvSpPr>
        <p:spPr bwMode="auto">
          <a:xfrm>
            <a:off x="381000" y="3211513"/>
            <a:ext cx="8458200" cy="369887"/>
          </a:xfrm>
          <a:prstGeom prst="rect">
            <a:avLst/>
          </a:prstGeom>
          <a:solidFill>
            <a:schemeClr val="bg1"/>
          </a:solidFill>
          <a:ln w="9525">
            <a:noFill/>
            <a:miter lim="800000"/>
            <a:headEnd/>
            <a:tailEnd/>
          </a:ln>
        </p:spPr>
        <p:txBody>
          <a:bodyPr>
            <a:spAutoFit/>
          </a:bodyPr>
          <a:lstStyle/>
          <a:p>
            <a:pPr algn="ctr"/>
            <a:r>
              <a:rPr lang="en-US" b="1">
                <a:latin typeface="Courier New" pitchFamily="49" charset="0"/>
                <a:cs typeface="Courier New" pitchFamily="49" charset="0"/>
              </a:rPr>
              <a:t>Table 13-3: V</a:t>
            </a:r>
            <a:r>
              <a:rPr lang="en-US" b="1" baseline="-25000">
                <a:latin typeface="Courier New" pitchFamily="49" charset="0"/>
                <a:cs typeface="Courier New" pitchFamily="49" charset="0"/>
              </a:rPr>
              <a:t>ref</a:t>
            </a:r>
            <a:r>
              <a:rPr lang="en-US" b="1">
                <a:latin typeface="Courier New" pitchFamily="49" charset="0"/>
                <a:cs typeface="Courier New" pitchFamily="49" charset="0"/>
              </a:rPr>
              <a:t> Relation to V</a:t>
            </a:r>
            <a:r>
              <a:rPr lang="en-US" b="1" baseline="-25000">
                <a:latin typeface="Courier New" pitchFamily="49" charset="0"/>
                <a:cs typeface="Courier New" pitchFamily="49" charset="0"/>
              </a:rPr>
              <a:t>in</a:t>
            </a:r>
            <a:r>
              <a:rPr lang="en-US" b="1">
                <a:latin typeface="Courier New" pitchFamily="49" charset="0"/>
                <a:cs typeface="Courier New" pitchFamily="49" charset="0"/>
              </a:rPr>
              <a:t> Range for an 10-bit ADC</a:t>
            </a:r>
            <a:endParaRPr lang="en-US">
              <a:latin typeface="Courier New" pitchFamily="49" charset="0"/>
              <a:cs typeface="Courier New" pitchFamily="49" charset="0"/>
            </a:endParaRPr>
          </a:p>
        </p:txBody>
      </p:sp>
      <p:graphicFrame>
        <p:nvGraphicFramePr>
          <p:cNvPr id="6" name="Table 5"/>
          <p:cNvGraphicFramePr>
            <a:graphicFrameLocks noGrp="1"/>
          </p:cNvGraphicFramePr>
          <p:nvPr/>
        </p:nvGraphicFramePr>
        <p:xfrm>
          <a:off x="381000" y="990600"/>
          <a:ext cx="8382000" cy="2225040"/>
        </p:xfrm>
        <a:graphic>
          <a:graphicData uri="http://schemas.openxmlformats.org/drawingml/2006/table">
            <a:tbl>
              <a:tblPr firstRow="1" bandRow="1">
                <a:tableStyleId>{B301B821-A1FF-4177-AEE7-76D212191A09}</a:tableStyleId>
              </a:tblPr>
              <a:tblGrid>
                <a:gridCol w="1836226">
                  <a:extLst>
                    <a:ext uri="{9D8B030D-6E8A-4147-A177-3AD203B41FA5}">
                      <a16:colId xmlns:a16="http://schemas.microsoft.com/office/drawing/2014/main" val="20000"/>
                    </a:ext>
                  </a:extLst>
                </a:gridCol>
                <a:gridCol w="3334791">
                  <a:extLst>
                    <a:ext uri="{9D8B030D-6E8A-4147-A177-3AD203B41FA5}">
                      <a16:colId xmlns:a16="http://schemas.microsoft.com/office/drawing/2014/main" val="20001"/>
                    </a:ext>
                  </a:extLst>
                </a:gridCol>
                <a:gridCol w="3210983">
                  <a:extLst>
                    <a:ext uri="{9D8B030D-6E8A-4147-A177-3AD203B41FA5}">
                      <a16:colId xmlns:a16="http://schemas.microsoft.com/office/drawing/2014/main" val="20002"/>
                    </a:ext>
                  </a:extLst>
                </a:gridCol>
              </a:tblGrid>
              <a:tr h="304800">
                <a:tc>
                  <a:txBody>
                    <a:bodyPr/>
                    <a:lstStyle/>
                    <a:p>
                      <a:pPr marL="0" marR="0" algn="ctr">
                        <a:spcBef>
                          <a:spcPts val="0"/>
                        </a:spcBef>
                        <a:spcAft>
                          <a:spcPts val="0"/>
                        </a:spcAft>
                      </a:pPr>
                      <a:r>
                        <a:rPr lang="en-US" sz="1800" b="1" spc="65" dirty="0" err="1">
                          <a:latin typeface="Courier New" pitchFamily="49" charset="0"/>
                          <a:cs typeface="Courier New" pitchFamily="49" charset="0"/>
                        </a:rPr>
                        <a:t>V</a:t>
                      </a:r>
                      <a:r>
                        <a:rPr lang="en-US" sz="1800" b="1" spc="65" baseline="-25000" dirty="0" err="1">
                          <a:latin typeface="Courier New" pitchFamily="49" charset="0"/>
                          <a:cs typeface="Courier New" pitchFamily="49" charset="0"/>
                        </a:rPr>
                        <a:t>ref</a:t>
                      </a:r>
                      <a:r>
                        <a:rPr lang="en-US" sz="1800" b="1" spc="65" dirty="0">
                          <a:latin typeface="Courier New" pitchFamily="49" charset="0"/>
                          <a:cs typeface="Courier New" pitchFamily="49" charset="0"/>
                        </a:rPr>
                        <a:t> (V)</a:t>
                      </a:r>
                      <a:endParaRPr lang="en-US" sz="1800" b="1" dirty="0">
                        <a:latin typeface="Courier New" pitchFamily="49" charset="0"/>
                        <a:ea typeface="Times New Roman"/>
                        <a:cs typeface="Courier New" pitchFamily="49" charset="0"/>
                      </a:endParaRPr>
                    </a:p>
                  </a:txBody>
                  <a:tcPr marL="25400" marR="25400" marT="0" marB="0" anchor="ctr"/>
                </a:tc>
                <a:tc>
                  <a:txBody>
                    <a:bodyPr/>
                    <a:lstStyle/>
                    <a:p>
                      <a:pPr marL="429895" marR="0" algn="ctr">
                        <a:spcBef>
                          <a:spcPts val="0"/>
                        </a:spcBef>
                        <a:spcAft>
                          <a:spcPts val="0"/>
                        </a:spcAft>
                      </a:pPr>
                      <a:r>
                        <a:rPr lang="en-US" sz="1800" b="1" spc="25" dirty="0">
                          <a:latin typeface="Courier New" pitchFamily="49" charset="0"/>
                          <a:cs typeface="Courier New" pitchFamily="49" charset="0"/>
                        </a:rPr>
                        <a:t>V</a:t>
                      </a:r>
                      <a:r>
                        <a:rPr lang="en-US" sz="1800" b="1" spc="25" baseline="-25000" dirty="0">
                          <a:latin typeface="Courier New" pitchFamily="49" charset="0"/>
                          <a:cs typeface="Courier New" pitchFamily="49" charset="0"/>
                        </a:rPr>
                        <a:t>in</a:t>
                      </a:r>
                      <a:r>
                        <a:rPr lang="en-US" sz="1800" b="1" spc="25" dirty="0">
                          <a:latin typeface="Courier New" pitchFamily="49" charset="0"/>
                          <a:cs typeface="Courier New" pitchFamily="49" charset="0"/>
                        </a:rPr>
                        <a:t> (V)</a:t>
                      </a:r>
                      <a:endParaRPr lang="en-US" sz="1800" b="1" dirty="0">
                        <a:latin typeface="Courier New" pitchFamily="49" charset="0"/>
                        <a:ea typeface="Times New Roman"/>
                        <a:cs typeface="Courier New" pitchFamily="49" charset="0"/>
                      </a:endParaRPr>
                    </a:p>
                  </a:txBody>
                  <a:tcPr marL="25400" marR="25400" marT="0" marB="0" anchor="ctr"/>
                </a:tc>
                <a:tc>
                  <a:txBody>
                    <a:bodyPr/>
                    <a:lstStyle/>
                    <a:p>
                      <a:pPr marL="335280" marR="0">
                        <a:spcBef>
                          <a:spcPts val="0"/>
                        </a:spcBef>
                        <a:spcAft>
                          <a:spcPts val="0"/>
                        </a:spcAft>
                      </a:pPr>
                      <a:r>
                        <a:rPr lang="en-US" sz="1800" b="1" spc="-5" dirty="0">
                          <a:latin typeface="Courier New" pitchFamily="49" charset="0"/>
                          <a:cs typeface="Courier New" pitchFamily="49" charset="0"/>
                        </a:rPr>
                        <a:t>Step Size (mV)</a:t>
                      </a:r>
                      <a:endParaRPr lang="en-US" sz="1800" b="1" dirty="0">
                        <a:latin typeface="Courier New" pitchFamily="49" charset="0"/>
                        <a:ea typeface="Times New Roman"/>
                        <a:cs typeface="Courier New" pitchFamily="49" charset="0"/>
                      </a:endParaRPr>
                    </a:p>
                  </a:txBody>
                  <a:tcPr marL="25400" marR="25400" marT="0" marB="0" anchor="ctr"/>
                </a:tc>
                <a:extLst>
                  <a:ext uri="{0D108BD9-81ED-4DB2-BD59-A6C34878D82A}">
                    <a16:rowId xmlns:a16="http://schemas.microsoft.com/office/drawing/2014/main" val="10000"/>
                  </a:ext>
                </a:extLst>
              </a:tr>
              <a:tr h="252196">
                <a:tc>
                  <a:txBody>
                    <a:bodyPr/>
                    <a:lstStyle/>
                    <a:p>
                      <a:pPr marL="0" marR="0" algn="l">
                        <a:spcBef>
                          <a:spcPts val="0"/>
                        </a:spcBef>
                        <a:spcAft>
                          <a:spcPts val="0"/>
                        </a:spcAft>
                      </a:pPr>
                      <a:r>
                        <a:rPr lang="en-US" sz="1800" b="1" spc="-20" dirty="0">
                          <a:latin typeface="Courier New" pitchFamily="49" charset="0"/>
                          <a:cs typeface="Courier New" pitchFamily="49" charset="0"/>
                        </a:rPr>
                        <a:t>5.00</a:t>
                      </a:r>
                      <a:endParaRPr lang="en-US" sz="1800" b="1" dirty="0">
                        <a:latin typeface="Courier New" pitchFamily="49" charset="0"/>
                        <a:ea typeface="Times New Roman"/>
                        <a:cs typeface="Courier New" pitchFamily="49" charset="0"/>
                      </a:endParaRPr>
                    </a:p>
                  </a:txBody>
                  <a:tcPr marL="548640" marR="25400" marT="0" marB="0"/>
                </a:tc>
                <a:tc>
                  <a:txBody>
                    <a:bodyPr/>
                    <a:lstStyle/>
                    <a:p>
                      <a:pPr marL="429895" marR="0" algn="l">
                        <a:spcBef>
                          <a:spcPts val="0"/>
                        </a:spcBef>
                        <a:spcAft>
                          <a:spcPts val="0"/>
                        </a:spcAft>
                      </a:pPr>
                      <a:r>
                        <a:rPr lang="en-US" sz="1800" b="1" spc="-5" dirty="0">
                          <a:latin typeface="Courier New" pitchFamily="49" charset="0"/>
                          <a:cs typeface="Courier New" pitchFamily="49" charset="0"/>
                        </a:rPr>
                        <a:t>0 to 5</a:t>
                      </a:r>
                      <a:endParaRPr lang="en-US" sz="1800" b="1" dirty="0">
                        <a:latin typeface="Courier New" pitchFamily="49" charset="0"/>
                        <a:ea typeface="Times New Roman"/>
                        <a:cs typeface="Courier New" pitchFamily="49" charset="0"/>
                      </a:endParaRPr>
                    </a:p>
                  </a:txBody>
                  <a:tcPr marL="914400" marR="25400" marT="0" marB="0"/>
                </a:tc>
                <a:tc>
                  <a:txBody>
                    <a:bodyPr/>
                    <a:lstStyle/>
                    <a:p>
                      <a:pPr marL="332105" marR="0">
                        <a:spcBef>
                          <a:spcPts val="0"/>
                        </a:spcBef>
                        <a:spcAft>
                          <a:spcPts val="0"/>
                        </a:spcAft>
                      </a:pPr>
                      <a:r>
                        <a:rPr lang="en-US" sz="1800" b="1" spc="-10" dirty="0">
                          <a:latin typeface="Courier New" pitchFamily="49" charset="0"/>
                          <a:cs typeface="Courier New" pitchFamily="49" charset="0"/>
                        </a:rPr>
                        <a:t>5/1024     = 4.88</a:t>
                      </a:r>
                      <a:endParaRPr lang="en-US" sz="1800" b="1" dirty="0">
                        <a:latin typeface="Courier New" pitchFamily="49" charset="0"/>
                        <a:ea typeface="Times New Roman"/>
                        <a:cs typeface="Courier New" pitchFamily="49" charset="0"/>
                      </a:endParaRPr>
                    </a:p>
                  </a:txBody>
                  <a:tcPr marL="25400" marR="25400" marT="0" marB="0"/>
                </a:tc>
                <a:extLst>
                  <a:ext uri="{0D108BD9-81ED-4DB2-BD59-A6C34878D82A}">
                    <a16:rowId xmlns:a16="http://schemas.microsoft.com/office/drawing/2014/main" val="10001"/>
                  </a:ext>
                </a:extLst>
              </a:tr>
              <a:tr h="252196">
                <a:tc>
                  <a:txBody>
                    <a:bodyPr/>
                    <a:lstStyle/>
                    <a:p>
                      <a:pPr marL="0" marR="0" algn="l">
                        <a:spcBef>
                          <a:spcPts val="0"/>
                        </a:spcBef>
                        <a:spcAft>
                          <a:spcPts val="0"/>
                        </a:spcAft>
                      </a:pPr>
                      <a:r>
                        <a:rPr lang="en-US" sz="1800" b="1" spc="-10" dirty="0">
                          <a:latin typeface="Courier New" pitchFamily="49" charset="0"/>
                          <a:cs typeface="Courier New" pitchFamily="49" charset="0"/>
                        </a:rPr>
                        <a:t>4.096</a:t>
                      </a:r>
                      <a:endParaRPr lang="en-US" sz="1800" b="1" dirty="0">
                        <a:latin typeface="Courier New" pitchFamily="49" charset="0"/>
                        <a:ea typeface="Times New Roman"/>
                        <a:cs typeface="Courier New" pitchFamily="49" charset="0"/>
                      </a:endParaRPr>
                    </a:p>
                  </a:txBody>
                  <a:tcPr marL="548640" marR="25400" marT="0" marB="0"/>
                </a:tc>
                <a:tc>
                  <a:txBody>
                    <a:bodyPr/>
                    <a:lstStyle/>
                    <a:p>
                      <a:pPr marL="429895" marR="0" algn="l">
                        <a:spcBef>
                          <a:spcPts val="0"/>
                        </a:spcBef>
                        <a:spcAft>
                          <a:spcPts val="0"/>
                        </a:spcAft>
                      </a:pPr>
                      <a:r>
                        <a:rPr lang="en-US" sz="1800" b="1" spc="-5" dirty="0">
                          <a:latin typeface="Courier New" pitchFamily="49" charset="0"/>
                          <a:cs typeface="Courier New" pitchFamily="49" charset="0"/>
                        </a:rPr>
                        <a:t>0 to 4.096</a:t>
                      </a:r>
                      <a:endParaRPr lang="en-US" sz="1800" b="1" dirty="0">
                        <a:latin typeface="Courier New" pitchFamily="49" charset="0"/>
                        <a:ea typeface="Times New Roman"/>
                        <a:cs typeface="Courier New" pitchFamily="49" charset="0"/>
                      </a:endParaRPr>
                    </a:p>
                  </a:txBody>
                  <a:tcPr marL="914400" marR="25400" marT="0" marB="0"/>
                </a:tc>
                <a:tc>
                  <a:txBody>
                    <a:bodyPr/>
                    <a:lstStyle/>
                    <a:p>
                      <a:pPr marL="332105" marR="0">
                        <a:spcBef>
                          <a:spcPts val="0"/>
                        </a:spcBef>
                        <a:spcAft>
                          <a:spcPts val="0"/>
                        </a:spcAft>
                      </a:pPr>
                      <a:r>
                        <a:rPr lang="en-US" sz="1800" b="1" spc="-5" dirty="0">
                          <a:latin typeface="Courier New" pitchFamily="49" charset="0"/>
                          <a:cs typeface="Courier New" pitchFamily="49" charset="0"/>
                        </a:rPr>
                        <a:t>4.096/1024 = 4</a:t>
                      </a:r>
                      <a:endParaRPr lang="en-US" sz="1800" b="1" dirty="0">
                        <a:latin typeface="Courier New" pitchFamily="49" charset="0"/>
                        <a:ea typeface="Times New Roman"/>
                        <a:cs typeface="Courier New" pitchFamily="49" charset="0"/>
                      </a:endParaRPr>
                    </a:p>
                  </a:txBody>
                  <a:tcPr marL="25400" marR="25400" marT="0" marB="0"/>
                </a:tc>
                <a:extLst>
                  <a:ext uri="{0D108BD9-81ED-4DB2-BD59-A6C34878D82A}">
                    <a16:rowId xmlns:a16="http://schemas.microsoft.com/office/drawing/2014/main" val="10002"/>
                  </a:ext>
                </a:extLst>
              </a:tr>
              <a:tr h="252196">
                <a:tc>
                  <a:txBody>
                    <a:bodyPr/>
                    <a:lstStyle/>
                    <a:p>
                      <a:pPr marL="0" marR="0" algn="l">
                        <a:spcBef>
                          <a:spcPts val="0"/>
                        </a:spcBef>
                        <a:spcAft>
                          <a:spcPts val="0"/>
                        </a:spcAft>
                      </a:pPr>
                      <a:r>
                        <a:rPr lang="en-US" sz="1800" b="1" dirty="0">
                          <a:latin typeface="Courier New" pitchFamily="49" charset="0"/>
                          <a:cs typeface="Courier New" pitchFamily="49" charset="0"/>
                        </a:rPr>
                        <a:t>3.00</a:t>
                      </a:r>
                      <a:endParaRPr lang="en-US" sz="1800" b="1" dirty="0">
                        <a:latin typeface="Courier New" pitchFamily="49" charset="0"/>
                        <a:ea typeface="Times New Roman"/>
                        <a:cs typeface="Courier New" pitchFamily="49" charset="0"/>
                      </a:endParaRPr>
                    </a:p>
                  </a:txBody>
                  <a:tcPr marL="548640" marR="25400" marT="0" marB="0"/>
                </a:tc>
                <a:tc>
                  <a:txBody>
                    <a:bodyPr/>
                    <a:lstStyle/>
                    <a:p>
                      <a:pPr marL="429895" marR="0" algn="l">
                        <a:spcBef>
                          <a:spcPts val="0"/>
                        </a:spcBef>
                        <a:spcAft>
                          <a:spcPts val="0"/>
                        </a:spcAft>
                      </a:pPr>
                      <a:r>
                        <a:rPr lang="en-US" sz="1800" b="1" spc="-5" dirty="0">
                          <a:latin typeface="Courier New" pitchFamily="49" charset="0"/>
                          <a:cs typeface="Courier New" pitchFamily="49" charset="0"/>
                        </a:rPr>
                        <a:t>0 to 3</a:t>
                      </a:r>
                      <a:endParaRPr lang="en-US" sz="1800" b="1" dirty="0">
                        <a:latin typeface="Courier New" pitchFamily="49" charset="0"/>
                        <a:ea typeface="Times New Roman"/>
                        <a:cs typeface="Courier New" pitchFamily="49" charset="0"/>
                      </a:endParaRPr>
                    </a:p>
                  </a:txBody>
                  <a:tcPr marL="914400" marR="25400" marT="0" marB="0"/>
                </a:tc>
                <a:tc>
                  <a:txBody>
                    <a:bodyPr/>
                    <a:lstStyle/>
                    <a:p>
                      <a:pPr marL="335280" marR="0">
                        <a:spcBef>
                          <a:spcPts val="0"/>
                        </a:spcBef>
                        <a:spcAft>
                          <a:spcPts val="0"/>
                        </a:spcAft>
                      </a:pPr>
                      <a:r>
                        <a:rPr lang="en-US" sz="1800" b="1" spc="-10" dirty="0">
                          <a:latin typeface="Courier New" pitchFamily="49" charset="0"/>
                          <a:cs typeface="Courier New" pitchFamily="49" charset="0"/>
                        </a:rPr>
                        <a:t>3/1024     = 2.93</a:t>
                      </a:r>
                      <a:endParaRPr lang="en-US" sz="1800" b="1" dirty="0">
                        <a:latin typeface="Courier New" pitchFamily="49" charset="0"/>
                        <a:ea typeface="Times New Roman"/>
                        <a:cs typeface="Courier New" pitchFamily="49" charset="0"/>
                      </a:endParaRPr>
                    </a:p>
                  </a:txBody>
                  <a:tcPr marL="25400" marR="25400" marT="0" marB="0"/>
                </a:tc>
                <a:extLst>
                  <a:ext uri="{0D108BD9-81ED-4DB2-BD59-A6C34878D82A}">
                    <a16:rowId xmlns:a16="http://schemas.microsoft.com/office/drawing/2014/main" val="10003"/>
                  </a:ext>
                </a:extLst>
              </a:tr>
              <a:tr h="252196">
                <a:tc>
                  <a:txBody>
                    <a:bodyPr/>
                    <a:lstStyle/>
                    <a:p>
                      <a:pPr marL="0" marR="0" algn="l">
                        <a:spcBef>
                          <a:spcPts val="0"/>
                        </a:spcBef>
                        <a:spcAft>
                          <a:spcPts val="0"/>
                        </a:spcAft>
                      </a:pPr>
                      <a:r>
                        <a:rPr lang="en-US" sz="1800" b="1" spc="-15" dirty="0">
                          <a:latin typeface="Courier New" pitchFamily="49" charset="0"/>
                          <a:cs typeface="Courier New" pitchFamily="49" charset="0"/>
                        </a:rPr>
                        <a:t>2.56</a:t>
                      </a:r>
                      <a:endParaRPr lang="en-US" sz="1800" b="1" dirty="0">
                        <a:latin typeface="Courier New" pitchFamily="49" charset="0"/>
                        <a:ea typeface="Times New Roman"/>
                        <a:cs typeface="Courier New" pitchFamily="49" charset="0"/>
                      </a:endParaRPr>
                    </a:p>
                  </a:txBody>
                  <a:tcPr marL="548640" marR="25400" marT="0" marB="0"/>
                </a:tc>
                <a:tc>
                  <a:txBody>
                    <a:bodyPr/>
                    <a:lstStyle/>
                    <a:p>
                      <a:pPr marL="429895" marR="0" algn="l">
                        <a:spcBef>
                          <a:spcPts val="0"/>
                        </a:spcBef>
                        <a:spcAft>
                          <a:spcPts val="0"/>
                        </a:spcAft>
                      </a:pPr>
                      <a:r>
                        <a:rPr lang="en-US" sz="1800" b="1" spc="-5" dirty="0">
                          <a:latin typeface="Courier New" pitchFamily="49" charset="0"/>
                          <a:cs typeface="Courier New" pitchFamily="49" charset="0"/>
                        </a:rPr>
                        <a:t>0 to 2.56</a:t>
                      </a:r>
                      <a:endParaRPr lang="en-US" sz="1800" b="1" dirty="0">
                        <a:latin typeface="Courier New" pitchFamily="49" charset="0"/>
                        <a:ea typeface="Times New Roman"/>
                        <a:cs typeface="Courier New" pitchFamily="49" charset="0"/>
                      </a:endParaRPr>
                    </a:p>
                  </a:txBody>
                  <a:tcPr marL="914400" marR="25400" marT="0" marB="0"/>
                </a:tc>
                <a:tc>
                  <a:txBody>
                    <a:bodyPr/>
                    <a:lstStyle/>
                    <a:p>
                      <a:pPr marL="332105" marR="0">
                        <a:spcBef>
                          <a:spcPts val="0"/>
                        </a:spcBef>
                        <a:spcAft>
                          <a:spcPts val="0"/>
                        </a:spcAft>
                      </a:pPr>
                      <a:r>
                        <a:rPr lang="en-US" sz="1800" b="1" spc="-10" dirty="0">
                          <a:latin typeface="Courier New" pitchFamily="49" charset="0"/>
                          <a:cs typeface="Courier New" pitchFamily="49" charset="0"/>
                        </a:rPr>
                        <a:t>2.56/1024  = 2.5</a:t>
                      </a:r>
                      <a:endParaRPr lang="en-US" sz="1800" b="1" dirty="0">
                        <a:latin typeface="Courier New" pitchFamily="49" charset="0"/>
                        <a:ea typeface="Times New Roman"/>
                        <a:cs typeface="Courier New" pitchFamily="49" charset="0"/>
                      </a:endParaRPr>
                    </a:p>
                  </a:txBody>
                  <a:tcPr marL="25400" marR="25400" marT="0" marB="0"/>
                </a:tc>
                <a:extLst>
                  <a:ext uri="{0D108BD9-81ED-4DB2-BD59-A6C34878D82A}">
                    <a16:rowId xmlns:a16="http://schemas.microsoft.com/office/drawing/2014/main" val="10004"/>
                  </a:ext>
                </a:extLst>
              </a:tr>
              <a:tr h="252196">
                <a:tc>
                  <a:txBody>
                    <a:bodyPr/>
                    <a:lstStyle/>
                    <a:p>
                      <a:pPr marL="0" marR="0" algn="l">
                        <a:spcBef>
                          <a:spcPts val="0"/>
                        </a:spcBef>
                        <a:spcAft>
                          <a:spcPts val="0"/>
                        </a:spcAft>
                      </a:pPr>
                      <a:r>
                        <a:rPr lang="en-US" sz="1800" b="1" spc="-15" dirty="0">
                          <a:latin typeface="Courier New" pitchFamily="49" charset="0"/>
                          <a:cs typeface="Courier New" pitchFamily="49" charset="0"/>
                        </a:rPr>
                        <a:t>2.048</a:t>
                      </a:r>
                      <a:endParaRPr lang="en-US" sz="1800" b="1" dirty="0">
                        <a:latin typeface="Courier New" pitchFamily="49" charset="0"/>
                        <a:ea typeface="Times New Roman"/>
                        <a:cs typeface="Courier New" pitchFamily="49" charset="0"/>
                      </a:endParaRPr>
                    </a:p>
                  </a:txBody>
                  <a:tcPr marL="548640" marR="25400" marT="0" marB="0"/>
                </a:tc>
                <a:tc>
                  <a:txBody>
                    <a:bodyPr/>
                    <a:lstStyle/>
                    <a:p>
                      <a:pPr marL="429895" marR="0" algn="l">
                        <a:spcBef>
                          <a:spcPts val="0"/>
                        </a:spcBef>
                        <a:spcAft>
                          <a:spcPts val="0"/>
                        </a:spcAft>
                      </a:pPr>
                      <a:r>
                        <a:rPr lang="en-US" sz="1800" b="1" spc="-5" dirty="0">
                          <a:latin typeface="Courier New" pitchFamily="49" charset="0"/>
                          <a:cs typeface="Courier New" pitchFamily="49" charset="0"/>
                        </a:rPr>
                        <a:t>0 to 2.048</a:t>
                      </a:r>
                      <a:endParaRPr lang="en-US" sz="1800" b="1" dirty="0">
                        <a:latin typeface="Courier New" pitchFamily="49" charset="0"/>
                        <a:ea typeface="Times New Roman"/>
                        <a:cs typeface="Courier New" pitchFamily="49" charset="0"/>
                      </a:endParaRPr>
                    </a:p>
                  </a:txBody>
                  <a:tcPr marL="914400" marR="25400" marT="0" marB="0"/>
                </a:tc>
                <a:tc>
                  <a:txBody>
                    <a:bodyPr/>
                    <a:lstStyle/>
                    <a:p>
                      <a:pPr marL="332105" marR="0">
                        <a:spcBef>
                          <a:spcPts val="0"/>
                        </a:spcBef>
                        <a:spcAft>
                          <a:spcPts val="0"/>
                        </a:spcAft>
                      </a:pPr>
                      <a:r>
                        <a:rPr lang="en-US" sz="1800" b="1" spc="-5" dirty="0">
                          <a:latin typeface="Courier New" pitchFamily="49" charset="0"/>
                          <a:cs typeface="Courier New" pitchFamily="49" charset="0"/>
                        </a:rPr>
                        <a:t>2.048/1024 = 2</a:t>
                      </a:r>
                      <a:endParaRPr lang="en-US" sz="1800" b="1" dirty="0">
                        <a:latin typeface="Courier New" pitchFamily="49" charset="0"/>
                        <a:ea typeface="Times New Roman"/>
                        <a:cs typeface="Courier New" pitchFamily="49" charset="0"/>
                      </a:endParaRPr>
                    </a:p>
                  </a:txBody>
                  <a:tcPr marL="25400" marR="25400" marT="0" marB="0"/>
                </a:tc>
                <a:extLst>
                  <a:ext uri="{0D108BD9-81ED-4DB2-BD59-A6C34878D82A}">
                    <a16:rowId xmlns:a16="http://schemas.microsoft.com/office/drawing/2014/main" val="10005"/>
                  </a:ext>
                </a:extLst>
              </a:tr>
              <a:tr h="272829">
                <a:tc>
                  <a:txBody>
                    <a:bodyPr/>
                    <a:lstStyle/>
                    <a:p>
                      <a:pPr marL="0" marR="0" algn="l">
                        <a:spcBef>
                          <a:spcPts val="0"/>
                        </a:spcBef>
                        <a:spcAft>
                          <a:spcPts val="0"/>
                        </a:spcAft>
                      </a:pPr>
                      <a:r>
                        <a:rPr lang="en-US" sz="1800" b="1" spc="-35" dirty="0">
                          <a:latin typeface="Courier New" pitchFamily="49" charset="0"/>
                          <a:cs typeface="Courier New" pitchFamily="49" charset="0"/>
                        </a:rPr>
                        <a:t>1.28</a:t>
                      </a:r>
                      <a:endParaRPr lang="en-US" sz="1800" b="1" dirty="0">
                        <a:latin typeface="Courier New" pitchFamily="49" charset="0"/>
                        <a:ea typeface="Times New Roman"/>
                        <a:cs typeface="Courier New" pitchFamily="49" charset="0"/>
                      </a:endParaRPr>
                    </a:p>
                  </a:txBody>
                  <a:tcPr marL="548640" marR="25400" marT="0" marB="0"/>
                </a:tc>
                <a:tc>
                  <a:txBody>
                    <a:bodyPr/>
                    <a:lstStyle/>
                    <a:p>
                      <a:pPr marL="429895" marR="0" algn="l">
                        <a:spcBef>
                          <a:spcPts val="0"/>
                        </a:spcBef>
                        <a:spcAft>
                          <a:spcPts val="0"/>
                        </a:spcAft>
                      </a:pPr>
                      <a:r>
                        <a:rPr lang="en-US" sz="1800" b="1" spc="-5" dirty="0">
                          <a:latin typeface="Courier New" pitchFamily="49" charset="0"/>
                          <a:cs typeface="Courier New" pitchFamily="49" charset="0"/>
                        </a:rPr>
                        <a:t>0 to 1.28</a:t>
                      </a:r>
                      <a:endParaRPr lang="en-US" sz="1800" b="1" dirty="0">
                        <a:latin typeface="Courier New" pitchFamily="49" charset="0"/>
                        <a:ea typeface="Times New Roman"/>
                        <a:cs typeface="Courier New" pitchFamily="49" charset="0"/>
                      </a:endParaRPr>
                    </a:p>
                  </a:txBody>
                  <a:tcPr marL="914400" marR="25400" marT="0" marB="0"/>
                </a:tc>
                <a:tc>
                  <a:txBody>
                    <a:bodyPr/>
                    <a:lstStyle/>
                    <a:p>
                      <a:pPr marL="344170" marR="0">
                        <a:spcBef>
                          <a:spcPts val="0"/>
                        </a:spcBef>
                        <a:spcAft>
                          <a:spcPts val="0"/>
                        </a:spcAft>
                      </a:pPr>
                      <a:r>
                        <a:rPr lang="en-US" sz="1800" b="1" spc="-15" dirty="0">
                          <a:latin typeface="Courier New" pitchFamily="49" charset="0"/>
                          <a:cs typeface="Courier New" pitchFamily="49" charset="0"/>
                        </a:rPr>
                        <a:t>1/1024     = 1.25</a:t>
                      </a:r>
                      <a:endParaRPr lang="en-US" sz="1800" b="1" dirty="0">
                        <a:latin typeface="Courier New" pitchFamily="49" charset="0"/>
                        <a:ea typeface="Times New Roman"/>
                        <a:cs typeface="Courier New" pitchFamily="49" charset="0"/>
                      </a:endParaRPr>
                    </a:p>
                  </a:txBody>
                  <a:tcPr marL="25400" marR="25400" marT="0" marB="0"/>
                </a:tc>
                <a:extLst>
                  <a:ext uri="{0D108BD9-81ED-4DB2-BD59-A6C34878D82A}">
                    <a16:rowId xmlns:a16="http://schemas.microsoft.com/office/drawing/2014/main" val="10006"/>
                  </a:ext>
                </a:extLst>
              </a:tr>
              <a:tr h="272829">
                <a:tc>
                  <a:txBody>
                    <a:bodyPr/>
                    <a:lstStyle/>
                    <a:p>
                      <a:pPr marL="0" marR="0" algn="l">
                        <a:spcBef>
                          <a:spcPts val="0"/>
                        </a:spcBef>
                        <a:spcAft>
                          <a:spcPts val="0"/>
                        </a:spcAft>
                      </a:pPr>
                      <a:r>
                        <a:rPr lang="en-US" sz="1800" b="1" dirty="0">
                          <a:latin typeface="Courier New" pitchFamily="49" charset="0"/>
                          <a:ea typeface="Times New Roman"/>
                          <a:cs typeface="Courier New" pitchFamily="49" charset="0"/>
                        </a:rPr>
                        <a:t>1.024</a:t>
                      </a:r>
                    </a:p>
                  </a:txBody>
                  <a:tcPr marL="548640" marR="25400" marT="0" marB="0"/>
                </a:tc>
                <a:tc>
                  <a:txBody>
                    <a:bodyPr/>
                    <a:lstStyle/>
                    <a:p>
                      <a:pPr marL="429895" marR="0" algn="l">
                        <a:spcBef>
                          <a:spcPts val="0"/>
                        </a:spcBef>
                        <a:spcAft>
                          <a:spcPts val="0"/>
                        </a:spcAft>
                      </a:pPr>
                      <a:r>
                        <a:rPr lang="en-US" sz="1800" b="1" dirty="0">
                          <a:latin typeface="Courier New" pitchFamily="49" charset="0"/>
                          <a:ea typeface="Times New Roman"/>
                          <a:cs typeface="Courier New" pitchFamily="49" charset="0"/>
                        </a:rPr>
                        <a:t>0 to 1.024</a:t>
                      </a:r>
                    </a:p>
                  </a:txBody>
                  <a:tcPr marL="914400" marR="25400" marT="0" marB="0"/>
                </a:tc>
                <a:tc>
                  <a:txBody>
                    <a:bodyPr/>
                    <a:lstStyle/>
                    <a:p>
                      <a:pPr marL="344170" marR="0">
                        <a:spcBef>
                          <a:spcPts val="0"/>
                        </a:spcBef>
                        <a:spcAft>
                          <a:spcPts val="0"/>
                        </a:spcAft>
                      </a:pPr>
                      <a:r>
                        <a:rPr lang="en-US" sz="1800" b="1" dirty="0">
                          <a:latin typeface="Courier New" pitchFamily="49" charset="0"/>
                          <a:ea typeface="Times New Roman"/>
                          <a:cs typeface="Courier New" pitchFamily="49" charset="0"/>
                        </a:rPr>
                        <a:t>1.024/1024 = 1</a:t>
                      </a:r>
                    </a:p>
                  </a:txBody>
                  <a:tcPr marL="25400" marR="25400" marT="0" marB="0"/>
                </a:tc>
                <a:extLst>
                  <a:ext uri="{0D108BD9-81ED-4DB2-BD59-A6C34878D82A}">
                    <a16:rowId xmlns:a16="http://schemas.microsoft.com/office/drawing/2014/main" val="10007"/>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sz="3600" b="1">
                <a:latin typeface="Calibri" pitchFamily="34" charset="0"/>
              </a:rPr>
              <a:t>Major Characteristics of the ADC</a:t>
            </a:r>
          </a:p>
        </p:txBody>
      </p:sp>
      <p:sp>
        <p:nvSpPr>
          <p:cNvPr id="10243" name="Content Placeholder 2"/>
          <p:cNvSpPr>
            <a:spLocks noGrp="1"/>
          </p:cNvSpPr>
          <p:nvPr>
            <p:ph idx="1"/>
          </p:nvPr>
        </p:nvSpPr>
        <p:spPr>
          <a:xfrm>
            <a:off x="228600" y="914400"/>
            <a:ext cx="8610600" cy="5638800"/>
          </a:xfrm>
          <a:solidFill>
            <a:schemeClr val="bg1"/>
          </a:solidFill>
        </p:spPr>
        <p:txBody>
          <a:bodyPr/>
          <a:lstStyle/>
          <a:p>
            <a:r>
              <a:rPr lang="en-US" sz="2400" b="1" u="sng" dirty="0">
                <a:solidFill>
                  <a:srgbClr val="C00000"/>
                </a:solidFill>
                <a:latin typeface="Calibri" pitchFamily="34" charset="0"/>
              </a:rPr>
              <a:t>Digital data output</a:t>
            </a:r>
          </a:p>
          <a:p>
            <a:r>
              <a:rPr lang="en-US" sz="2400" b="1" dirty="0">
                <a:latin typeface="Calibri" pitchFamily="34" charset="0"/>
              </a:rPr>
              <a:t>In an 8-bit ADC we have an 8-bit digital data output of D0-D7, while in the 10-bit ADC the data output is D0-D9. </a:t>
            </a:r>
          </a:p>
          <a:p>
            <a:r>
              <a:rPr lang="en-US" sz="2400" b="1" dirty="0">
                <a:latin typeface="Calibri" pitchFamily="34" charset="0"/>
              </a:rPr>
              <a:t>To calculate the output voltage, we use the following formula:</a:t>
            </a:r>
          </a:p>
          <a:p>
            <a:pPr>
              <a:buFont typeface="Wingdings" pitchFamily="2" charset="2"/>
              <a:buNone/>
            </a:pPr>
            <a:r>
              <a:rPr lang="en-US" sz="2400" b="1" i="1" dirty="0">
                <a:latin typeface="Calibri" pitchFamily="34" charset="0"/>
              </a:rPr>
              <a:t>				</a:t>
            </a:r>
            <a:r>
              <a:rPr lang="en-US" sz="2400" b="1" dirty="0" err="1">
                <a:solidFill>
                  <a:srgbClr val="C00000"/>
                </a:solidFill>
                <a:latin typeface="Calibri" pitchFamily="34" charset="0"/>
              </a:rPr>
              <a:t>D</a:t>
            </a:r>
            <a:r>
              <a:rPr lang="en-US" sz="2400" b="1" baseline="-25000" dirty="0" err="1">
                <a:solidFill>
                  <a:srgbClr val="C00000"/>
                </a:solidFill>
                <a:latin typeface="Calibri" pitchFamily="34" charset="0"/>
              </a:rPr>
              <a:t>out</a:t>
            </a:r>
            <a:r>
              <a:rPr lang="en-US" sz="2400" b="1" dirty="0">
                <a:solidFill>
                  <a:srgbClr val="C00000"/>
                </a:solidFill>
                <a:latin typeface="Calibri" pitchFamily="34" charset="0"/>
              </a:rPr>
              <a:t> = V</a:t>
            </a:r>
            <a:r>
              <a:rPr lang="en-US" sz="2400" b="1" baseline="-25000" dirty="0">
                <a:solidFill>
                  <a:srgbClr val="C00000"/>
                </a:solidFill>
                <a:latin typeface="Calibri" pitchFamily="34" charset="0"/>
              </a:rPr>
              <a:t>in</a:t>
            </a:r>
            <a:r>
              <a:rPr lang="en-US" sz="2400" b="1" dirty="0">
                <a:solidFill>
                  <a:srgbClr val="C00000"/>
                </a:solidFill>
                <a:latin typeface="Calibri" pitchFamily="34" charset="0"/>
              </a:rPr>
              <a:t>  / step size</a:t>
            </a:r>
          </a:p>
          <a:p>
            <a:r>
              <a:rPr lang="en-US" sz="2400" b="1" dirty="0">
                <a:latin typeface="Calibri" pitchFamily="34" charset="0"/>
              </a:rPr>
              <a:t>Where</a:t>
            </a:r>
          </a:p>
          <a:p>
            <a:pPr lvl="1"/>
            <a:r>
              <a:rPr lang="en-US" sz="2400" b="1" dirty="0" err="1">
                <a:solidFill>
                  <a:srgbClr val="FF0000"/>
                </a:solidFill>
                <a:latin typeface="Calibri" pitchFamily="34" charset="0"/>
              </a:rPr>
              <a:t>D</a:t>
            </a:r>
            <a:r>
              <a:rPr lang="en-US" sz="2400" b="1" baseline="-25000" dirty="0" err="1">
                <a:solidFill>
                  <a:srgbClr val="FF0000"/>
                </a:solidFill>
                <a:latin typeface="Calibri" pitchFamily="34" charset="0"/>
              </a:rPr>
              <a:t>out</a:t>
            </a:r>
            <a:r>
              <a:rPr lang="en-US" sz="2400" b="1" dirty="0">
                <a:latin typeface="Calibri" pitchFamily="34" charset="0"/>
              </a:rPr>
              <a:t> = digital data output (in decimal),</a:t>
            </a:r>
          </a:p>
          <a:p>
            <a:pPr lvl="1"/>
            <a:r>
              <a:rPr lang="en-US" sz="2400" b="1" dirty="0">
                <a:solidFill>
                  <a:srgbClr val="FF0000"/>
                </a:solidFill>
                <a:latin typeface="Calibri" pitchFamily="34" charset="0"/>
              </a:rPr>
              <a:t>V</a:t>
            </a:r>
            <a:r>
              <a:rPr lang="en-US" sz="2400" b="1" baseline="-25000" dirty="0">
                <a:solidFill>
                  <a:srgbClr val="FF0000"/>
                </a:solidFill>
                <a:latin typeface="Calibri" pitchFamily="34" charset="0"/>
              </a:rPr>
              <a:t>in</a:t>
            </a:r>
            <a:r>
              <a:rPr lang="en-US" sz="2400" b="1" dirty="0">
                <a:latin typeface="Calibri" pitchFamily="34" charset="0"/>
              </a:rPr>
              <a:t> = analog input voltage</a:t>
            </a:r>
          </a:p>
          <a:p>
            <a:pPr lvl="1"/>
            <a:r>
              <a:rPr lang="en-US" sz="2400" b="1" dirty="0">
                <a:solidFill>
                  <a:srgbClr val="FF0000"/>
                </a:solidFill>
                <a:latin typeface="Calibri" pitchFamily="34" charset="0"/>
              </a:rPr>
              <a:t>step size </a:t>
            </a:r>
            <a:r>
              <a:rPr lang="en-US" sz="2400" b="1" dirty="0">
                <a:latin typeface="Calibri" pitchFamily="34" charset="0"/>
              </a:rPr>
              <a:t> = (resolution) is the smallest change, which is </a:t>
            </a:r>
          </a:p>
          <a:p>
            <a:pPr lvl="1">
              <a:buFont typeface="Wingdings" pitchFamily="2" charset="2"/>
              <a:buNone/>
            </a:pPr>
            <a:r>
              <a:rPr lang="en-US" sz="2400" b="1" dirty="0">
                <a:latin typeface="Calibri" pitchFamily="34" charset="0"/>
              </a:rPr>
              <a:t>	( </a:t>
            </a:r>
            <a:r>
              <a:rPr lang="en-US" sz="2400" b="1" dirty="0" err="1">
                <a:latin typeface="Calibri" pitchFamily="34" charset="0"/>
              </a:rPr>
              <a:t>V</a:t>
            </a:r>
            <a:r>
              <a:rPr lang="en-US" sz="2400" b="1" baseline="-25000" dirty="0" err="1">
                <a:latin typeface="Calibri" pitchFamily="34" charset="0"/>
              </a:rPr>
              <a:t>ref</a:t>
            </a:r>
            <a:r>
              <a:rPr lang="en-US" sz="2400" b="1" dirty="0">
                <a:latin typeface="Calibri" pitchFamily="34" charset="0"/>
              </a:rPr>
              <a:t> / 256 ) for an 8-bit ADC. </a:t>
            </a:r>
          </a:p>
          <a:p>
            <a:endParaRPr lang="en-US" sz="2400" b="1" dirty="0">
              <a:latin typeface="Calibri"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r>
              <a:rPr lang="en-US" sz="3600" b="1">
                <a:latin typeface="Calibri" pitchFamily="34" charset="0"/>
              </a:rPr>
              <a:t>Major Characteristics of the ADC</a:t>
            </a:r>
          </a:p>
        </p:txBody>
      </p:sp>
      <p:sp>
        <p:nvSpPr>
          <p:cNvPr id="11267" name="Content Placeholder 2"/>
          <p:cNvSpPr>
            <a:spLocks noGrp="1"/>
          </p:cNvSpPr>
          <p:nvPr>
            <p:ph idx="1"/>
          </p:nvPr>
        </p:nvSpPr>
        <p:spPr>
          <a:xfrm>
            <a:off x="228600" y="3048000"/>
            <a:ext cx="8610600" cy="3505200"/>
          </a:xfrm>
          <a:solidFill>
            <a:schemeClr val="bg1"/>
          </a:solidFill>
        </p:spPr>
        <p:txBody>
          <a:bodyPr/>
          <a:lstStyle/>
          <a:p>
            <a:endParaRPr lang="th-TH" sz="2400" b="1">
              <a:latin typeface="Calibri" pitchFamily="34" charset="0"/>
            </a:endParaRPr>
          </a:p>
        </p:txBody>
      </p:sp>
      <p:pic>
        <p:nvPicPr>
          <p:cNvPr id="11268" name="Picture 2"/>
          <p:cNvPicPr>
            <a:picLocks noChangeAspect="1" noChangeArrowheads="1"/>
          </p:cNvPicPr>
          <p:nvPr/>
        </p:nvPicPr>
        <p:blipFill>
          <a:blip r:embed="rId2"/>
          <a:srcRect/>
          <a:stretch>
            <a:fillRect/>
          </a:stretch>
        </p:blipFill>
        <p:spPr bwMode="auto">
          <a:xfrm>
            <a:off x="0" y="0"/>
            <a:ext cx="9099550" cy="3048000"/>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26" name="Object 2"/>
          <p:cNvGraphicFramePr>
            <a:graphicFrameLocks noChangeAspect="1"/>
          </p:cNvGraphicFramePr>
          <p:nvPr/>
        </p:nvGraphicFramePr>
        <p:xfrm>
          <a:off x="4876800" y="914400"/>
          <a:ext cx="4160838" cy="4171950"/>
        </p:xfrm>
        <a:graphic>
          <a:graphicData uri="http://schemas.openxmlformats.org/presentationml/2006/ole">
            <mc:AlternateContent xmlns:mc="http://schemas.openxmlformats.org/markup-compatibility/2006">
              <mc:Choice xmlns:v="urn:schemas-microsoft-com:vml" Requires="v">
                <p:oleObj name="Bitmap Image" r:id="rId2" imgW="6133333" imgH="6152381" progId="Paint.Picture">
                  <p:embed/>
                </p:oleObj>
              </mc:Choice>
              <mc:Fallback>
                <p:oleObj name="Bitmap Image" r:id="rId2" imgW="6133333" imgH="6152381" progId="Paint.Picture">
                  <p:embed/>
                  <p:pic>
                    <p:nvPicPr>
                      <p:cNvPr id="1026"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76800" y="914400"/>
                        <a:ext cx="4160838" cy="4171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27" name="Title 1"/>
          <p:cNvSpPr>
            <a:spLocks noGrp="1"/>
          </p:cNvSpPr>
          <p:nvPr>
            <p:ph type="title"/>
          </p:nvPr>
        </p:nvSpPr>
        <p:spPr/>
        <p:txBody>
          <a:bodyPr/>
          <a:lstStyle/>
          <a:p>
            <a:r>
              <a:rPr lang="en-US" sz="3600" b="1">
                <a:latin typeface="Calibri" pitchFamily="34" charset="0"/>
              </a:rPr>
              <a:t>ATmega32 ADC features</a:t>
            </a:r>
          </a:p>
        </p:txBody>
      </p:sp>
      <p:sp>
        <p:nvSpPr>
          <p:cNvPr id="1028" name="Content Placeholder 2"/>
          <p:cNvSpPr>
            <a:spLocks noGrp="1"/>
          </p:cNvSpPr>
          <p:nvPr>
            <p:ph idx="1"/>
          </p:nvPr>
        </p:nvSpPr>
        <p:spPr>
          <a:xfrm>
            <a:off x="228600" y="914400"/>
            <a:ext cx="8610600" cy="5181600"/>
          </a:xfrm>
        </p:spPr>
        <p:txBody>
          <a:bodyPr/>
          <a:lstStyle/>
          <a:p>
            <a:r>
              <a:rPr lang="en-US" sz="2400" b="1" dirty="0">
                <a:latin typeface="Calibri" pitchFamily="34" charset="0"/>
              </a:rPr>
              <a:t>It is a 10-bit ADC.</a:t>
            </a:r>
          </a:p>
          <a:p>
            <a:r>
              <a:rPr lang="en-US" sz="2400" b="1" dirty="0">
                <a:latin typeface="Calibri" pitchFamily="34" charset="0"/>
              </a:rPr>
              <a:t>It has 8 analog input channels,</a:t>
            </a:r>
          </a:p>
          <a:p>
            <a:pPr>
              <a:buFont typeface="Wingdings" pitchFamily="2" charset="2"/>
              <a:buNone/>
            </a:pPr>
            <a:r>
              <a:rPr lang="en-US" sz="2400" b="1" dirty="0">
                <a:latin typeface="Calibri" pitchFamily="34" charset="0"/>
              </a:rPr>
              <a:t>	7 differential input channels, and</a:t>
            </a:r>
          </a:p>
          <a:p>
            <a:pPr>
              <a:buFont typeface="Wingdings" pitchFamily="2" charset="2"/>
              <a:buNone/>
            </a:pPr>
            <a:r>
              <a:rPr lang="en-US" sz="2400" b="1" dirty="0">
                <a:latin typeface="Calibri" pitchFamily="34" charset="0"/>
              </a:rPr>
              <a:t>	2 differential input channels with</a:t>
            </a:r>
          </a:p>
          <a:p>
            <a:pPr>
              <a:buFont typeface="Wingdings" pitchFamily="2" charset="2"/>
              <a:buNone/>
            </a:pPr>
            <a:r>
              <a:rPr lang="en-US" sz="2400" b="1" dirty="0">
                <a:latin typeface="Calibri" pitchFamily="34" charset="0"/>
              </a:rPr>
              <a:t>	 optional gain of 10x and 200x.</a:t>
            </a:r>
          </a:p>
          <a:p>
            <a:r>
              <a:rPr lang="en-US" sz="2400" b="1" dirty="0">
                <a:latin typeface="Calibri" pitchFamily="34" charset="0"/>
              </a:rPr>
              <a:t>The converted output binary data is</a:t>
            </a:r>
          </a:p>
          <a:p>
            <a:pPr>
              <a:buFont typeface="Wingdings" pitchFamily="2" charset="2"/>
              <a:buNone/>
            </a:pPr>
            <a:r>
              <a:rPr lang="en-US" sz="2400" b="1" dirty="0">
                <a:latin typeface="Calibri" pitchFamily="34" charset="0"/>
              </a:rPr>
              <a:t>	held by two special function </a:t>
            </a:r>
            <a:r>
              <a:rPr lang="en-US" sz="2400" b="1" dirty="0" err="1">
                <a:latin typeface="Calibri" pitchFamily="34" charset="0"/>
              </a:rPr>
              <a:t>regis</a:t>
            </a:r>
            <a:r>
              <a:rPr lang="en-US" sz="2400" b="1" dirty="0">
                <a:latin typeface="Calibri" pitchFamily="34" charset="0"/>
              </a:rPr>
              <a:t>-</a:t>
            </a:r>
          </a:p>
          <a:p>
            <a:pPr>
              <a:buFont typeface="Wingdings" pitchFamily="2" charset="2"/>
              <a:buNone/>
            </a:pPr>
            <a:r>
              <a:rPr lang="en-US" sz="2400" b="1" dirty="0">
                <a:latin typeface="Calibri" pitchFamily="34" charset="0"/>
              </a:rPr>
              <a:t>	</a:t>
            </a:r>
            <a:r>
              <a:rPr lang="en-US" sz="2400" b="1" dirty="0" err="1">
                <a:latin typeface="Calibri" pitchFamily="34" charset="0"/>
              </a:rPr>
              <a:t>ters</a:t>
            </a:r>
            <a:r>
              <a:rPr lang="en-US" sz="2400" b="1" dirty="0">
                <a:latin typeface="Calibri" pitchFamily="34" charset="0"/>
              </a:rPr>
              <a:t> called </a:t>
            </a:r>
            <a:r>
              <a:rPr lang="en-US" sz="2400" b="1" dirty="0">
                <a:solidFill>
                  <a:srgbClr val="FF0000"/>
                </a:solidFill>
                <a:latin typeface="Calibri" pitchFamily="34" charset="0"/>
              </a:rPr>
              <a:t>ADCL</a:t>
            </a:r>
            <a:r>
              <a:rPr lang="en-US" sz="2400" b="1" dirty="0">
                <a:latin typeface="Calibri" pitchFamily="34" charset="0"/>
              </a:rPr>
              <a:t> (A/D Result Low)</a:t>
            </a:r>
          </a:p>
          <a:p>
            <a:pPr>
              <a:buFont typeface="Wingdings" pitchFamily="2" charset="2"/>
              <a:buNone/>
            </a:pPr>
            <a:r>
              <a:rPr lang="en-US" sz="2400" b="1" dirty="0">
                <a:latin typeface="Calibri" pitchFamily="34" charset="0"/>
              </a:rPr>
              <a:t>	and </a:t>
            </a:r>
            <a:r>
              <a:rPr lang="en-US" sz="2400" b="1" dirty="0">
                <a:solidFill>
                  <a:srgbClr val="FF0000"/>
                </a:solidFill>
                <a:latin typeface="Calibri" pitchFamily="34" charset="0"/>
              </a:rPr>
              <a:t>ADCH</a:t>
            </a:r>
            <a:r>
              <a:rPr lang="en-US" sz="2400" b="1" dirty="0">
                <a:latin typeface="Calibri" pitchFamily="34" charset="0"/>
              </a:rPr>
              <a:t> (A/D Result High).</a:t>
            </a:r>
          </a:p>
          <a:p>
            <a:r>
              <a:rPr lang="en-US" sz="2400" b="1" dirty="0">
                <a:latin typeface="Calibri" pitchFamily="34" charset="0"/>
              </a:rPr>
              <a:t>Because the </a:t>
            </a:r>
            <a:r>
              <a:rPr lang="en-US" sz="2400" b="1" dirty="0">
                <a:solidFill>
                  <a:srgbClr val="FF0000"/>
                </a:solidFill>
                <a:latin typeface="Calibri" pitchFamily="34" charset="0"/>
              </a:rPr>
              <a:t>ADCH</a:t>
            </a:r>
            <a:r>
              <a:rPr lang="en-US" sz="2400" b="1" dirty="0">
                <a:latin typeface="Calibri" pitchFamily="34" charset="0"/>
              </a:rPr>
              <a:t>:</a:t>
            </a:r>
            <a:r>
              <a:rPr lang="en-US" sz="2400" b="1" dirty="0">
                <a:solidFill>
                  <a:srgbClr val="FF0000"/>
                </a:solidFill>
                <a:latin typeface="Calibri" pitchFamily="34" charset="0"/>
              </a:rPr>
              <a:t>ADCL</a:t>
            </a:r>
            <a:r>
              <a:rPr lang="en-US" sz="2400" b="1" dirty="0">
                <a:latin typeface="Calibri" pitchFamily="34" charset="0"/>
              </a:rPr>
              <a:t> registers </a:t>
            </a:r>
          </a:p>
          <a:p>
            <a:pPr>
              <a:buFont typeface="Wingdings" pitchFamily="2" charset="2"/>
              <a:buNone/>
            </a:pPr>
            <a:r>
              <a:rPr lang="en-US" sz="2400" b="1" dirty="0">
                <a:latin typeface="Calibri" pitchFamily="34" charset="0"/>
              </a:rPr>
              <a:t>	give us 16 bits and the ADC data out is only 10 bits wide, 6 bits of the 16 are unused.</a:t>
            </a:r>
          </a:p>
        </p:txBody>
      </p:sp>
      <p:sp>
        <p:nvSpPr>
          <p:cNvPr id="1029" name="Flowchart: Alternate Process 5"/>
          <p:cNvSpPr>
            <a:spLocks noChangeArrowheads="1"/>
          </p:cNvSpPr>
          <p:nvPr/>
        </p:nvSpPr>
        <p:spPr bwMode="auto">
          <a:xfrm>
            <a:off x="7924800" y="1066800"/>
            <a:ext cx="1066800" cy="1600200"/>
          </a:xfrm>
          <a:prstGeom prst="flowChartAlternateProcess">
            <a:avLst/>
          </a:prstGeom>
          <a:noFill/>
          <a:ln w="9525" algn="ctr">
            <a:solidFill>
              <a:schemeClr val="tx1"/>
            </a:solidFill>
            <a:round/>
            <a:headEnd/>
            <a:tailEnd/>
          </a:ln>
        </p:spPr>
        <p:txBody>
          <a:bodyPr/>
          <a:lstStyle/>
          <a:p>
            <a:endParaRPr lang="th-TH"/>
          </a:p>
        </p:txBody>
      </p:sp>
      <p:sp>
        <p:nvSpPr>
          <p:cNvPr id="1030" name="Flowchart: Alternate Process 7"/>
          <p:cNvSpPr>
            <a:spLocks noChangeArrowheads="1"/>
          </p:cNvSpPr>
          <p:nvPr/>
        </p:nvSpPr>
        <p:spPr bwMode="auto">
          <a:xfrm>
            <a:off x="7924800" y="2667000"/>
            <a:ext cx="1066800" cy="152400"/>
          </a:xfrm>
          <a:prstGeom prst="flowChartAlternateProcess">
            <a:avLst/>
          </a:prstGeom>
          <a:noFill/>
          <a:ln w="9525" algn="ctr">
            <a:solidFill>
              <a:schemeClr val="tx1"/>
            </a:solidFill>
            <a:round/>
            <a:headEnd/>
            <a:tailEnd/>
          </a:ln>
        </p:spPr>
        <p:txBody>
          <a:bodyPr/>
          <a:lstStyle/>
          <a:p>
            <a:endParaRPr lang="th-TH"/>
          </a:p>
        </p:txBody>
      </p:sp>
      <p:sp>
        <p:nvSpPr>
          <p:cNvPr id="1031" name="Flowchart: Alternate Process 8"/>
          <p:cNvSpPr>
            <a:spLocks noChangeArrowheads="1"/>
          </p:cNvSpPr>
          <p:nvPr/>
        </p:nvSpPr>
        <p:spPr bwMode="auto">
          <a:xfrm>
            <a:off x="7924800" y="2971800"/>
            <a:ext cx="1066800" cy="228600"/>
          </a:xfrm>
          <a:prstGeom prst="flowChartAlternateProcess">
            <a:avLst/>
          </a:prstGeom>
          <a:noFill/>
          <a:ln w="9525" algn="ctr">
            <a:solidFill>
              <a:schemeClr val="tx1"/>
            </a:solidFill>
            <a:round/>
            <a:headEnd/>
            <a:tailEnd/>
          </a:ln>
        </p:spPr>
        <p:txBody>
          <a:bodyPr tIns="182880"/>
          <a:lstStyle/>
          <a:p>
            <a:endParaRPr lang="th-TH"/>
          </a:p>
        </p:txBody>
      </p:sp>
    </p:spTree>
  </p:cSld>
  <p:clrMapOvr>
    <a:masterClrMapping/>
  </p:clrMapOvr>
</p:sld>
</file>

<file path=ppt/theme/theme1.xml><?xml version="1.0" encoding="utf-8"?>
<a:theme xmlns:a="http://schemas.openxmlformats.org/drawingml/2006/main" name="Edge">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Edge">
      <a:majorFont>
        <a:latin typeface="Garamond"/>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7757</TotalTime>
  <Words>2280</Words>
  <Application>Microsoft Office PowerPoint</Application>
  <PresentationFormat>On-screen Show (4:3)</PresentationFormat>
  <Paragraphs>346</Paragraphs>
  <Slides>33</Slides>
  <Notes>3</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33</vt:i4>
      </vt:variant>
    </vt:vector>
  </HeadingPairs>
  <TitlesOfParts>
    <vt:vector size="43" baseType="lpstr">
      <vt:lpstr>Arial</vt:lpstr>
      <vt:lpstr>Arial Narrow</vt:lpstr>
      <vt:lpstr>Calibri</vt:lpstr>
      <vt:lpstr>Consolas</vt:lpstr>
      <vt:lpstr>Courier New</vt:lpstr>
      <vt:lpstr>Garamond</vt:lpstr>
      <vt:lpstr>Times New Roman</vt:lpstr>
      <vt:lpstr>Wingdings</vt:lpstr>
      <vt:lpstr>Edge</vt:lpstr>
      <vt:lpstr>Bitmap Image</vt:lpstr>
      <vt:lpstr>PowerPoint Presentation</vt:lpstr>
      <vt:lpstr>Analog-to-digital Converter (ADC)</vt:lpstr>
      <vt:lpstr>Major Characteristics of the ADC</vt:lpstr>
      <vt:lpstr>Major Characteristics of the ADC</vt:lpstr>
      <vt:lpstr>Major Characteristics of the ADC</vt:lpstr>
      <vt:lpstr>Major Characteristics of the ADC</vt:lpstr>
      <vt:lpstr>Major Characteristics of the ADC</vt:lpstr>
      <vt:lpstr>Major Characteristics of the ADC</vt:lpstr>
      <vt:lpstr>ATmega32 ADC features</vt:lpstr>
      <vt:lpstr>ATmega32 ADC features</vt:lpstr>
      <vt:lpstr>ADC Pins</vt:lpstr>
      <vt:lpstr>ADC Programming in AVR</vt:lpstr>
      <vt:lpstr>ADC Programming in AVR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ADC Simulation</vt:lpstr>
      <vt:lpstr>Reading ADC using Polling</vt:lpstr>
      <vt:lpstr>Reading ADC using Interrupts</vt:lpstr>
      <vt:lpstr>LM34 and LM35 Temprature Sensors</vt:lpstr>
      <vt:lpstr>LM34 and LM35 Temprature Sensors</vt:lpstr>
      <vt:lpstr>Interfacing the LM34, LM35 to the AVR</vt:lpstr>
      <vt:lpstr>Interfacing the LM34, LM35 to the AVR</vt:lpstr>
      <vt:lpstr>Interfacing the LM34, LM35 to the AVR</vt:lpstr>
      <vt:lpstr>Reading and displaying temperature</vt:lpstr>
      <vt:lpstr>Reading and Displaying Temprature</vt:lpstr>
      <vt:lpstr>LM35 Simulation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Chishti</dc:creator>
  <cp:lastModifiedBy>DO MINH DUY</cp:lastModifiedBy>
  <cp:revision>392</cp:revision>
  <dcterms:created xsi:type="dcterms:W3CDTF">1601-01-01T00:00:00Z</dcterms:created>
  <dcterms:modified xsi:type="dcterms:W3CDTF">2024-12-11T06:56:51Z</dcterms:modified>
</cp:coreProperties>
</file>