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79"/>
  </p:notesMasterIdLst>
  <p:sldIdLst>
    <p:sldId id="390" r:id="rId2"/>
    <p:sldId id="303" r:id="rId3"/>
    <p:sldId id="261"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64"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8" r:id="rId45"/>
    <p:sldId id="349" r:id="rId46"/>
    <p:sldId id="344" r:id="rId47"/>
    <p:sldId id="387" r:id="rId48"/>
    <p:sldId id="351" r:id="rId49"/>
    <p:sldId id="377" r:id="rId50"/>
    <p:sldId id="365" r:id="rId51"/>
    <p:sldId id="366" r:id="rId52"/>
    <p:sldId id="345" r:id="rId53"/>
    <p:sldId id="388" r:id="rId54"/>
    <p:sldId id="375" r:id="rId55"/>
    <p:sldId id="374" r:id="rId56"/>
    <p:sldId id="352" r:id="rId57"/>
    <p:sldId id="353" r:id="rId58"/>
    <p:sldId id="354" r:id="rId59"/>
    <p:sldId id="355" r:id="rId60"/>
    <p:sldId id="356" r:id="rId61"/>
    <p:sldId id="357" r:id="rId62"/>
    <p:sldId id="358" r:id="rId63"/>
    <p:sldId id="359" r:id="rId64"/>
    <p:sldId id="360" r:id="rId65"/>
    <p:sldId id="379" r:id="rId66"/>
    <p:sldId id="361" r:id="rId67"/>
    <p:sldId id="363" r:id="rId68"/>
    <p:sldId id="362" r:id="rId69"/>
    <p:sldId id="380" r:id="rId70"/>
    <p:sldId id="347" r:id="rId71"/>
    <p:sldId id="382" r:id="rId72"/>
    <p:sldId id="381" r:id="rId73"/>
    <p:sldId id="370" r:id="rId74"/>
    <p:sldId id="368" r:id="rId75"/>
    <p:sldId id="383" r:id="rId76"/>
    <p:sldId id="384" r:id="rId77"/>
    <p:sldId id="385" r:id="rId78"/>
  </p:sldIdLst>
  <p:sldSz cx="9144000" cy="6858000" type="screen4x3"/>
  <p:notesSz cx="6858000" cy="9144000"/>
  <p:custDataLst>
    <p:tags r:id="rId80"/>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00"/>
    <a:srgbClr val="008000"/>
    <a:srgbClr val="FF0000"/>
    <a:srgbClr val="FFCCCC"/>
    <a:srgbClr val="FFFF99"/>
    <a:srgbClr val="FFCC66"/>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86456" autoAdjust="0"/>
  </p:normalViewPr>
  <p:slideViewPr>
    <p:cSldViewPr>
      <p:cViewPr>
        <p:scale>
          <a:sx n="66" d="100"/>
          <a:sy n="66" d="100"/>
        </p:scale>
        <p:origin x="188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476560-A475-4220-9728-830A37226878}" type="datetimeFigureOut">
              <a:rPr lang="en-US" smtClean="0"/>
              <a:pPr/>
              <a:t>12/20/2023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12D187-DA3D-4472-BA94-56028189912F}" type="slidenum">
              <a:rPr lang="en-US" smtClean="0"/>
              <a:pPr/>
              <a:t>‹#›</a:t>
            </a:fld>
            <a:endParaRPr lang="en-US"/>
          </a:p>
        </p:txBody>
      </p:sp>
    </p:spTree>
    <p:extLst>
      <p:ext uri="{BB962C8B-B14F-4D97-AF65-F5344CB8AC3E}">
        <p14:creationId xmlns:p14="http://schemas.microsoft.com/office/powerpoint/2010/main" val="311683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4B0027A1-D4E6-833B-8EE3-0540322048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fld id="{B2B8F1DB-D77B-48A8-8E9F-493B70579A49}" type="slidenum">
              <a:rPr lang="en-US" altLang="en-US" smtClean="0">
                <a:cs typeface="Arial" panose="020B0604020202020204" pitchFamily="34" charset="0"/>
              </a:rPr>
              <a:pPr/>
              <a:t>1</a:t>
            </a:fld>
            <a:endParaRPr lang="en-US" altLang="en-US">
              <a:cs typeface="Arial" panose="020B0604020202020204" pitchFamily="34" charset="0"/>
            </a:endParaRPr>
          </a:p>
        </p:txBody>
      </p:sp>
      <p:sp>
        <p:nvSpPr>
          <p:cNvPr id="7171" name="Rectangle 2">
            <a:extLst>
              <a:ext uri="{FF2B5EF4-FFF2-40B4-BE49-F238E27FC236}">
                <a16:creationId xmlns:a16="http://schemas.microsoft.com/office/drawing/2014/main" id="{03E1FEB9-0FCC-9E1A-9BB9-EF5604B2E7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2" name="Rectangle 3">
            <a:extLst>
              <a:ext uri="{FF2B5EF4-FFF2-40B4-BE49-F238E27FC236}">
                <a16:creationId xmlns:a16="http://schemas.microsoft.com/office/drawing/2014/main" id="{0E569AC3-0DAB-62F1-4B89-3429425570DB}"/>
              </a:ext>
            </a:extLst>
          </p:cNvPr>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eaLnBrk="1" hangingPunct="1"/>
            <a:endParaRPr lang="en-AU"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 open-drain or open-collector pin has output drivers that can only pull the signal line to ground. They cannot drive it high. This has the advantage that more than one device connected to a signal line may pull it low. If this were not the case, one device attempting to pull the line low while another tried to pull it high would result in a short circuit, with disastrous results. Interrupt lines are typically open-collector. All open-collector signals need a pull-up resistor and are active low. The idle state (when no device is asserting) is to be pulled high by the resistor.</a:t>
            </a:r>
          </a:p>
        </p:txBody>
      </p:sp>
      <p:sp>
        <p:nvSpPr>
          <p:cNvPr id="4" name="Slide Number Placeholder 3"/>
          <p:cNvSpPr>
            <a:spLocks noGrp="1"/>
          </p:cNvSpPr>
          <p:nvPr>
            <p:ph type="sldNum" sz="quarter" idx="10"/>
          </p:nvPr>
        </p:nvSpPr>
        <p:spPr/>
        <p:txBody>
          <a:bodyPr/>
          <a:lstStyle/>
          <a:p>
            <a:fld id="{8712D187-DA3D-4472-BA94-56028189912F}" type="slidenum">
              <a:rPr lang="en-US" smtClean="0"/>
              <a:pPr/>
              <a:t>4</a:t>
            </a:fld>
            <a:endParaRPr lang="en-US"/>
          </a:p>
        </p:txBody>
      </p:sp>
    </p:spTree>
    <p:extLst>
      <p:ext uri="{BB962C8B-B14F-4D97-AF65-F5344CB8AC3E}">
        <p14:creationId xmlns:p14="http://schemas.microsoft.com/office/powerpoint/2010/main" val="2279837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12D187-DA3D-4472-BA94-56028189912F}" type="slidenum">
              <a:rPr lang="en-US" smtClean="0"/>
              <a:pPr/>
              <a:t>44</a:t>
            </a:fld>
            <a:endParaRPr lang="en-US"/>
          </a:p>
        </p:txBody>
      </p:sp>
    </p:spTree>
    <p:extLst>
      <p:ext uri="{BB962C8B-B14F-4D97-AF65-F5344CB8AC3E}">
        <p14:creationId xmlns:p14="http://schemas.microsoft.com/office/powerpoint/2010/main" val="2842939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Depending upon the state of the R/W bit, two types of data transfer are possible:</a:t>
            </a:r>
          </a:p>
          <a:p>
            <a:r>
              <a:rPr lang="en-US" sz="1200" kern="1200" baseline="0" dirty="0">
                <a:solidFill>
                  <a:schemeClr val="tx1"/>
                </a:solidFill>
                <a:latin typeface="+mn-lt"/>
                <a:ea typeface="+mn-ea"/>
                <a:cs typeface="+mn-cs"/>
              </a:rPr>
              <a:t>1. </a:t>
            </a:r>
            <a:r>
              <a:rPr lang="en-US" sz="1200" b="1" kern="1200" baseline="0" dirty="0">
                <a:solidFill>
                  <a:schemeClr val="tx1"/>
                </a:solidFill>
                <a:latin typeface="+mn-lt"/>
                <a:ea typeface="+mn-ea"/>
                <a:cs typeface="+mn-cs"/>
              </a:rPr>
              <a:t>Data transfer from a master transmitter to a slave receiver. The first byte transmitted by the</a:t>
            </a:r>
          </a:p>
          <a:p>
            <a:r>
              <a:rPr lang="en-US" sz="1200" kern="1200" baseline="0" dirty="0">
                <a:solidFill>
                  <a:schemeClr val="tx1"/>
                </a:solidFill>
                <a:latin typeface="+mn-lt"/>
                <a:ea typeface="+mn-ea"/>
                <a:cs typeface="+mn-cs"/>
              </a:rPr>
              <a:t>master is the slave address. Next follows a number of data bytes. The slave returns an acknowledge</a:t>
            </a:r>
          </a:p>
          <a:p>
            <a:r>
              <a:rPr lang="en-US" sz="1200" kern="1200" baseline="0" dirty="0">
                <a:solidFill>
                  <a:schemeClr val="tx1"/>
                </a:solidFill>
                <a:latin typeface="+mn-lt"/>
                <a:ea typeface="+mn-ea"/>
                <a:cs typeface="+mn-cs"/>
              </a:rPr>
              <a:t>bit after each received byte. Data is transferred with the most significant bit (MSB) first.</a:t>
            </a:r>
          </a:p>
          <a:p>
            <a:r>
              <a:rPr lang="en-US" sz="1200" kern="1200" baseline="0" dirty="0">
                <a:solidFill>
                  <a:schemeClr val="tx1"/>
                </a:solidFill>
                <a:latin typeface="+mn-lt"/>
                <a:ea typeface="+mn-ea"/>
                <a:cs typeface="+mn-cs"/>
              </a:rPr>
              <a:t>2. </a:t>
            </a:r>
            <a:r>
              <a:rPr lang="en-US" sz="1200" b="1" kern="1200" baseline="0" dirty="0">
                <a:solidFill>
                  <a:schemeClr val="tx1"/>
                </a:solidFill>
                <a:latin typeface="+mn-lt"/>
                <a:ea typeface="+mn-ea"/>
                <a:cs typeface="+mn-cs"/>
              </a:rPr>
              <a:t>Data transfer from a slave transmitter to a master receiver. The first byte (the slave address) is</a:t>
            </a:r>
          </a:p>
          <a:p>
            <a:r>
              <a:rPr lang="en-US" sz="1200" kern="1200" baseline="0" dirty="0">
                <a:solidFill>
                  <a:schemeClr val="tx1"/>
                </a:solidFill>
                <a:latin typeface="+mn-lt"/>
                <a:ea typeface="+mn-ea"/>
                <a:cs typeface="+mn-cs"/>
              </a:rPr>
              <a:t>transmitted by the master. The slave then returns an acknowledge bit. This is followed by the slave</a:t>
            </a:r>
          </a:p>
          <a:p>
            <a:r>
              <a:rPr lang="en-US" sz="1200" kern="1200" baseline="0" dirty="0">
                <a:solidFill>
                  <a:schemeClr val="tx1"/>
                </a:solidFill>
                <a:latin typeface="+mn-lt"/>
                <a:ea typeface="+mn-ea"/>
                <a:cs typeface="+mn-cs"/>
              </a:rPr>
              <a:t>transmitting a number of data bytes. The master returns an acknowledge bit after all received bytes</a:t>
            </a:r>
          </a:p>
          <a:p>
            <a:r>
              <a:rPr lang="en-US" sz="1200" kern="1200" baseline="0" dirty="0">
                <a:solidFill>
                  <a:schemeClr val="tx1"/>
                </a:solidFill>
                <a:latin typeface="+mn-lt"/>
                <a:ea typeface="+mn-ea"/>
                <a:cs typeface="+mn-cs"/>
              </a:rPr>
              <a:t>other than the last byte. At the end of the last received byte, a “not acknowledge” is returned.</a:t>
            </a:r>
            <a:endParaRPr lang="en-US" dirty="0"/>
          </a:p>
        </p:txBody>
      </p:sp>
      <p:sp>
        <p:nvSpPr>
          <p:cNvPr id="4" name="Slide Number Placeholder 3"/>
          <p:cNvSpPr>
            <a:spLocks noGrp="1"/>
          </p:cNvSpPr>
          <p:nvPr>
            <p:ph type="sldNum" sz="quarter" idx="10"/>
          </p:nvPr>
        </p:nvSpPr>
        <p:spPr/>
        <p:txBody>
          <a:bodyPr/>
          <a:lstStyle/>
          <a:p>
            <a:fld id="{8712D187-DA3D-4472-BA94-56028189912F}" type="slidenum">
              <a:rPr lang="en-US" smtClean="0"/>
              <a:pPr/>
              <a:t>65</a:t>
            </a:fld>
            <a:endParaRPr lang="en-US"/>
          </a:p>
        </p:txBody>
      </p:sp>
    </p:spTree>
    <p:extLst>
      <p:ext uri="{BB962C8B-B14F-4D97-AF65-F5344CB8AC3E}">
        <p14:creationId xmlns:p14="http://schemas.microsoft.com/office/powerpoint/2010/main" val="2028836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60418" name="Rectangle 2"/>
          <p:cNvSpPr>
            <a:spLocks noGrp="1" noChangeArrowheads="1"/>
          </p:cNvSpPr>
          <p:nvPr>
            <p:ph type="ctrTitle"/>
          </p:nvPr>
        </p:nvSpPr>
        <p:spPr>
          <a:xfrm>
            <a:off x="914400" y="1524000"/>
            <a:ext cx="7623175" cy="1752600"/>
          </a:xfrm>
        </p:spPr>
        <p:txBody>
          <a:bodyPr/>
          <a:lstStyle>
            <a:lvl1pPr>
              <a:defRPr/>
            </a:lvl1pPr>
          </a:lstStyle>
          <a:p>
            <a:r>
              <a:rPr lang="en-US" altLang="en-US"/>
              <a:t>Click to edit Master title style</a:t>
            </a:r>
          </a:p>
        </p:txBody>
      </p:sp>
      <p:sp>
        <p:nvSpPr>
          <p:cNvPr id="60419" name="Rectangle 3"/>
          <p:cNvSpPr>
            <a:spLocks noGrp="1" noChangeArrowheads="1"/>
          </p:cNvSpPr>
          <p:nvPr>
            <p:ph type="subTitle" idx="1"/>
          </p:nvPr>
        </p:nvSpPr>
        <p:spPr>
          <a:xfrm>
            <a:off x="1981200" y="3962400"/>
            <a:ext cx="6553200" cy="1752600"/>
          </a:xfrm>
        </p:spPr>
        <p:txBody>
          <a:bodyPr/>
          <a:lstStyle>
            <a:lvl1pPr marL="0" indent="0" algn="ctr">
              <a:buFont typeface="Wingdings" pitchFamily="2" charset="2"/>
              <a:buNone/>
              <a:defRPr/>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FA2DF6D5-E49F-4417-B7FC-AB53FAADA129}"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9639D12-56A0-484F-8645-1DF1B6E448CA}"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BEEF30E-8E60-449D-948B-D0FB03C1E992}"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6F2F010-BFED-4EE7-82B0-145AE562DD92}"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A10E68A-1E12-4B9B-8C05-90A17625FE31}"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A87EBD5-5474-4913-A44F-4B2FEB6FDF9D}"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97F935C5-EA0B-4D8A-88F6-7D80AB037FA4}"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FE4A84F9-AECA-4317-98E3-A63FC7646FF5}"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F9B39D4-A772-4766-920C-72CE0155507B}"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AD31F44-802E-48A3-8C9B-F7D95BC5B59F}"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D3A7726-DB4B-4A08-9F85-D190A3F43710}"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7813"/>
            <a:ext cx="8229600" cy="712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3"/>
          <p:cNvSpPr>
            <a:spLocks noGrp="1" noChangeArrowheads="1"/>
          </p:cNvSpPr>
          <p:nvPr>
            <p:ph type="body" idx="1"/>
          </p:nvPr>
        </p:nvSpPr>
        <p:spPr bwMode="auto">
          <a:xfrm>
            <a:off x="457200" y="1066800"/>
            <a:ext cx="8229600" cy="5064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93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en-US"/>
          </a:p>
        </p:txBody>
      </p:sp>
      <p:sp>
        <p:nvSpPr>
          <p:cNvPr id="593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en-US"/>
          </a:p>
        </p:txBody>
      </p:sp>
      <p:sp>
        <p:nvSpPr>
          <p:cNvPr id="593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j-lt"/>
              </a:defRPr>
            </a:lvl1pPr>
          </a:lstStyle>
          <a:p>
            <a:pPr>
              <a:defRPr/>
            </a:pPr>
            <a:fld id="{B292AFEF-5B43-4238-A15F-A05919935E3C}" type="slidenum">
              <a:rPr lang="en-US" altLang="en-US"/>
              <a:pPr>
                <a:defRPr/>
              </a:pPr>
              <a:t>‹#›</a:t>
            </a:fld>
            <a:endParaRPr lang="en-US" altLang="en-US"/>
          </a:p>
        </p:txBody>
      </p:sp>
      <p:sp>
        <p:nvSpPr>
          <p:cNvPr id="593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594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943"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E0DA6BA-7244-79AA-AA56-769FDA1F7C20}"/>
              </a:ext>
            </a:extLst>
          </p:cNvPr>
          <p:cNvSpPr>
            <a:spLocks noGrp="1"/>
          </p:cNvSpPr>
          <p:nvPr>
            <p:ph type="sldNum" sz="quarter" idx="12"/>
          </p:nvPr>
        </p:nvSpPr>
        <p:spPr bwMode="auto">
          <a:xfrm>
            <a:off x="6553200" y="6243638"/>
            <a:ext cx="213360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tx1"/>
                </a:solidFill>
                <a:latin typeface="+mj-lt"/>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0"/>
              </a:spcBef>
              <a:buFontTx/>
              <a:buNone/>
              <a:defRPr/>
            </a:pPr>
            <a:fld id="{E09D2E34-C996-46FB-ADD4-18C2C812F24E}" type="slidenum">
              <a:rPr lang="en-US" altLang="en-US" smtClean="0"/>
              <a:pPr>
                <a:spcBef>
                  <a:spcPct val="0"/>
                </a:spcBef>
                <a:buFontTx/>
                <a:buNone/>
                <a:defRPr/>
              </a:pPr>
              <a:t>1</a:t>
            </a:fld>
            <a:endParaRPr lang="en-US" altLang="en-US" sz="1400">
              <a:latin typeface="Arial" panose="020B0604020202020204" pitchFamily="34" charset="0"/>
              <a:cs typeface="Arial" panose="020B0604020202020204" pitchFamily="34" charset="0"/>
            </a:endParaRPr>
          </a:p>
        </p:txBody>
      </p:sp>
      <p:sp>
        <p:nvSpPr>
          <p:cNvPr id="6147" name="Text Box 3">
            <a:extLst>
              <a:ext uri="{FF2B5EF4-FFF2-40B4-BE49-F238E27FC236}">
                <a16:creationId xmlns:a16="http://schemas.microsoft.com/office/drawing/2014/main" id="{E51AA768-7517-88F6-FBBA-E92206EC3845}"/>
              </a:ext>
            </a:extLst>
          </p:cNvPr>
          <p:cNvSpPr txBox="1">
            <a:spLocks noChangeArrowheads="1"/>
          </p:cNvSpPr>
          <p:nvPr/>
        </p:nvSpPr>
        <p:spPr bwMode="auto">
          <a:xfrm>
            <a:off x="3979863" y="1920875"/>
            <a:ext cx="514667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0"/>
              </a:spcBef>
              <a:buFontTx/>
              <a:buNone/>
            </a:pPr>
            <a:r>
              <a:rPr lang="en-US" altLang="en-US" b="1">
                <a:solidFill>
                  <a:schemeClr val="accent2"/>
                </a:solidFill>
                <a:latin typeface="Arial" panose="020B0604020202020204" pitchFamily="34" charset="0"/>
                <a:cs typeface="Arial" panose="020B0604020202020204" pitchFamily="34" charset="0"/>
              </a:rPr>
              <a:t>MICRO-PROCESSING SYSTEM</a:t>
            </a:r>
          </a:p>
        </p:txBody>
      </p:sp>
      <p:sp>
        <p:nvSpPr>
          <p:cNvPr id="6148" name="Text Box 9">
            <a:extLst>
              <a:ext uri="{FF2B5EF4-FFF2-40B4-BE49-F238E27FC236}">
                <a16:creationId xmlns:a16="http://schemas.microsoft.com/office/drawing/2014/main" id="{6AE499A2-112F-684B-EC85-CF92AB960C62}"/>
              </a:ext>
            </a:extLst>
          </p:cNvPr>
          <p:cNvSpPr txBox="1">
            <a:spLocks noChangeArrowheads="1"/>
          </p:cNvSpPr>
          <p:nvPr/>
        </p:nvSpPr>
        <p:spPr bwMode="auto">
          <a:xfrm>
            <a:off x="2376488" y="296863"/>
            <a:ext cx="502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50000"/>
              </a:spcBef>
              <a:buFontTx/>
              <a:buNone/>
            </a:pPr>
            <a:r>
              <a:rPr lang="en-US" altLang="en-US" sz="3400" b="1">
                <a:solidFill>
                  <a:srgbClr val="FF0000"/>
                </a:solidFill>
                <a:latin typeface="Arial" panose="020B0604020202020204" pitchFamily="34" charset="0"/>
                <a:cs typeface="Arial" panose="020B0604020202020204" pitchFamily="34" charset="0"/>
              </a:rPr>
              <a:t>International University</a:t>
            </a:r>
            <a:endParaRPr lang="en-US" altLang="en-US" sz="2400">
              <a:solidFill>
                <a:srgbClr val="FF0000"/>
              </a:solidFill>
              <a:latin typeface="Arial" panose="020B0604020202020204" pitchFamily="34" charset="0"/>
              <a:cs typeface="Arial" panose="020B0604020202020204" pitchFamily="34" charset="0"/>
            </a:endParaRPr>
          </a:p>
        </p:txBody>
      </p:sp>
      <p:pic>
        <p:nvPicPr>
          <p:cNvPr id="86028" name="Picture 12">
            <a:extLst>
              <a:ext uri="{FF2B5EF4-FFF2-40B4-BE49-F238E27FC236}">
                <a16:creationId xmlns:a16="http://schemas.microsoft.com/office/drawing/2014/main" id="{F0286C41-4770-9818-AC39-EA542657A065}"/>
              </a:ext>
            </a:extLst>
          </p:cNvPr>
          <p:cNvPicPr>
            <a:picLocks noChangeAspect="1" noChangeArrowheads="1"/>
          </p:cNvPicPr>
          <p:nvPr/>
        </p:nvPicPr>
        <p:blipFill>
          <a:blip r:embed="rId3">
            <a:lum contrast="12000"/>
            <a:extLst>
              <a:ext uri="{28A0092B-C50C-407E-A947-70E740481C1C}">
                <a14:useLocalDpi xmlns:a14="http://schemas.microsoft.com/office/drawing/2010/main" val="0"/>
              </a:ext>
            </a:extLst>
          </a:blip>
          <a:srcRect l="13168" t="9882" r="9511" b="9882"/>
          <a:stretch>
            <a:fillRect/>
          </a:stretch>
        </p:blipFill>
        <p:spPr bwMode="auto">
          <a:xfrm>
            <a:off x="1588" y="0"/>
            <a:ext cx="9747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13">
            <a:extLst>
              <a:ext uri="{FF2B5EF4-FFF2-40B4-BE49-F238E27FC236}">
                <a16:creationId xmlns:a16="http://schemas.microsoft.com/office/drawing/2014/main" id="{44E0A752-B8CD-9052-9BB0-91036DFC6EDF}"/>
              </a:ext>
            </a:extLst>
          </p:cNvPr>
          <p:cNvSpPr>
            <a:spLocks noChangeArrowheads="1"/>
          </p:cNvSpPr>
          <p:nvPr/>
        </p:nvSpPr>
        <p:spPr bwMode="auto">
          <a:xfrm>
            <a:off x="0" y="1089025"/>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0"/>
              </a:spcBef>
              <a:buFontTx/>
              <a:buNone/>
            </a:pPr>
            <a:endParaRPr lang="en-AU" altLang="en-US" sz="2000">
              <a:solidFill>
                <a:srgbClr val="CC0000"/>
              </a:solidFill>
              <a:latin typeface="Arial" panose="020B0604020202020204" pitchFamily="34" charset="0"/>
              <a:cs typeface="Arial" panose="020B0604020202020204" pitchFamily="34" charset="0"/>
            </a:endParaRPr>
          </a:p>
        </p:txBody>
      </p:sp>
      <p:sp>
        <p:nvSpPr>
          <p:cNvPr id="6151" name="Rectangle 14">
            <a:extLst>
              <a:ext uri="{FF2B5EF4-FFF2-40B4-BE49-F238E27FC236}">
                <a16:creationId xmlns:a16="http://schemas.microsoft.com/office/drawing/2014/main" id="{28989F5F-7CE7-62A1-9320-60A685BBCF51}"/>
              </a:ext>
            </a:extLst>
          </p:cNvPr>
          <p:cNvSpPr>
            <a:spLocks noChangeArrowheads="1"/>
          </p:cNvSpPr>
          <p:nvPr/>
        </p:nvSpPr>
        <p:spPr bwMode="auto">
          <a:xfrm>
            <a:off x="0" y="4041775"/>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0"/>
              </a:spcBef>
              <a:buFontTx/>
              <a:buNone/>
            </a:pPr>
            <a:endParaRPr lang="en-AU" altLang="en-US" sz="2000">
              <a:solidFill>
                <a:srgbClr val="CC0000"/>
              </a:solidFill>
              <a:latin typeface="Arial" panose="020B0604020202020204" pitchFamily="34" charset="0"/>
              <a:cs typeface="Arial" panose="020B0604020202020204" pitchFamily="34" charset="0"/>
            </a:endParaRPr>
          </a:p>
        </p:txBody>
      </p:sp>
      <p:graphicFrame>
        <p:nvGraphicFramePr>
          <p:cNvPr id="6152" name="Object 16">
            <a:extLst>
              <a:ext uri="{FF2B5EF4-FFF2-40B4-BE49-F238E27FC236}">
                <a16:creationId xmlns:a16="http://schemas.microsoft.com/office/drawing/2014/main" id="{38864E9D-8E76-D212-6A10-819E564C8BBD}"/>
              </a:ext>
            </a:extLst>
          </p:cNvPr>
          <p:cNvGraphicFramePr>
            <a:graphicFrameLocks noChangeAspect="1"/>
          </p:cNvGraphicFramePr>
          <p:nvPr/>
        </p:nvGraphicFramePr>
        <p:xfrm>
          <a:off x="0" y="1989138"/>
          <a:ext cx="3724275" cy="2066925"/>
        </p:xfrm>
        <a:graphic>
          <a:graphicData uri="http://schemas.openxmlformats.org/presentationml/2006/ole">
            <mc:AlternateContent xmlns:mc="http://schemas.openxmlformats.org/markup-compatibility/2006">
              <mc:Choice xmlns:v="urn:schemas-microsoft-com:vml" Requires="v">
                <p:oleObj name="Bitmap Image" r:id="rId4" imgW="3723810" imgH="2066667" progId="Paint.Picture">
                  <p:embed/>
                </p:oleObj>
              </mc:Choice>
              <mc:Fallback>
                <p:oleObj name="Bitmap Image" r:id="rId4" imgW="3723810" imgH="2066667" progId="Paint.Picture">
                  <p:embed/>
                  <p:pic>
                    <p:nvPicPr>
                      <p:cNvPr id="6152" name="Object 16">
                        <a:extLst>
                          <a:ext uri="{FF2B5EF4-FFF2-40B4-BE49-F238E27FC236}">
                            <a16:creationId xmlns:a16="http://schemas.microsoft.com/office/drawing/2014/main" id="{38864E9D-8E76-D212-6A10-819E564C8B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89138"/>
                        <a:ext cx="37242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Text Box 17">
            <a:extLst>
              <a:ext uri="{FF2B5EF4-FFF2-40B4-BE49-F238E27FC236}">
                <a16:creationId xmlns:a16="http://schemas.microsoft.com/office/drawing/2014/main" id="{DA0354D2-CD7C-2F2E-3EBC-D7B54DE88E46}"/>
              </a:ext>
            </a:extLst>
          </p:cNvPr>
          <p:cNvSpPr txBox="1">
            <a:spLocks noChangeArrowheads="1"/>
          </p:cNvSpPr>
          <p:nvPr/>
        </p:nvSpPr>
        <p:spPr bwMode="auto">
          <a:xfrm>
            <a:off x="468313" y="5205413"/>
            <a:ext cx="651668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eaLnBrk="1" hangingPunct="1">
              <a:spcBef>
                <a:spcPct val="0"/>
              </a:spcBef>
              <a:buFontTx/>
              <a:buNone/>
            </a:pPr>
            <a:r>
              <a:rPr lang="en-US" altLang="en-US" b="1">
                <a:solidFill>
                  <a:srgbClr val="0000FF"/>
                </a:solidFill>
                <a:latin typeface="Arial Narrow" panose="020B0606020202030204" pitchFamily="34" charset="0"/>
                <a:cs typeface="Arial" panose="020B0604020202020204" pitchFamily="34" charset="0"/>
              </a:rPr>
              <a:t>Vo Minh Thanh, M.Eng</a:t>
            </a:r>
          </a:p>
          <a:p>
            <a:pPr eaLnBrk="1" hangingPunct="1">
              <a:buFontTx/>
              <a:buNone/>
            </a:pPr>
            <a:r>
              <a:rPr lang="en-US" altLang="en-US" b="1">
                <a:solidFill>
                  <a:srgbClr val="0000FF"/>
                </a:solidFill>
                <a:latin typeface="Arial Narrow" panose="020B0606020202030204" pitchFamily="34" charset="0"/>
                <a:cs typeface="Arial" panose="020B0604020202020204" pitchFamily="34" charset="0"/>
              </a:rPr>
              <a:t>School Of Electrical Engineering</a:t>
            </a:r>
          </a:p>
        </p:txBody>
      </p:sp>
      <p:sp>
        <p:nvSpPr>
          <p:cNvPr id="6154" name="Text Box 18">
            <a:extLst>
              <a:ext uri="{FF2B5EF4-FFF2-40B4-BE49-F238E27FC236}">
                <a16:creationId xmlns:a16="http://schemas.microsoft.com/office/drawing/2014/main" id="{BE7ACDC0-503E-F6F0-7BF1-F4510673731F}"/>
              </a:ext>
            </a:extLst>
          </p:cNvPr>
          <p:cNvSpPr txBox="1">
            <a:spLocks noChangeArrowheads="1"/>
          </p:cNvSpPr>
          <p:nvPr/>
        </p:nvSpPr>
        <p:spPr bwMode="auto">
          <a:xfrm>
            <a:off x="3786188" y="2651125"/>
            <a:ext cx="553402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eaLnBrk="1" hangingPunct="1">
              <a:spcBef>
                <a:spcPct val="50000"/>
              </a:spcBef>
              <a:buFontTx/>
              <a:buNone/>
            </a:pPr>
            <a:r>
              <a:rPr lang="en-US" altLang="en-US" sz="2000" b="1" i="1" dirty="0">
                <a:solidFill>
                  <a:srgbClr val="0000CC"/>
                </a:solidFill>
                <a:latin typeface="Arial" panose="020B0604020202020204" pitchFamily="34" charset="0"/>
                <a:cs typeface="Arial" panose="020B0604020202020204" pitchFamily="34" charset="0"/>
              </a:rPr>
              <a:t>Lecture 11:</a:t>
            </a:r>
          </a:p>
          <a:p>
            <a:pPr algn="ctr" eaLnBrk="1" hangingPunct="1">
              <a:spcBef>
                <a:spcPct val="50000"/>
              </a:spcBef>
              <a:buFontTx/>
              <a:buNone/>
            </a:pPr>
            <a:r>
              <a:rPr lang="en-US" altLang="en-US" sz="2000" b="1" i="1" dirty="0" err="1">
                <a:solidFill>
                  <a:srgbClr val="0000CC"/>
                </a:solidFill>
                <a:latin typeface="Arial" panose="020B0604020202020204" pitchFamily="34" charset="0"/>
                <a:cs typeface="Arial" panose="020B0604020202020204" pitchFamily="34" charset="0"/>
              </a:rPr>
              <a:t>AVR</a:t>
            </a:r>
            <a:r>
              <a:rPr lang="en-US" altLang="en-US" sz="2000" b="1" i="1" dirty="0">
                <a:solidFill>
                  <a:srgbClr val="0000CC"/>
                </a:solidFill>
                <a:latin typeface="Arial" panose="020B0604020202020204" pitchFamily="34" charset="0"/>
                <a:cs typeface="Arial" panose="020B0604020202020204" pitchFamily="34" charset="0"/>
              </a:rPr>
              <a:t> </a:t>
            </a:r>
            <a:r>
              <a:rPr lang="en-US" altLang="en-US" sz="2000" b="1" i="1" dirty="0" err="1">
                <a:solidFill>
                  <a:srgbClr val="0000CC"/>
                </a:solidFill>
                <a:latin typeface="Arial" panose="020B0604020202020204" pitchFamily="34" charset="0"/>
                <a:cs typeface="Arial" panose="020B0604020202020204" pitchFamily="34" charset="0"/>
              </a:rPr>
              <a:t>I2C</a:t>
            </a:r>
            <a:r>
              <a:rPr lang="en-US" altLang="en-US" sz="2000" b="1" i="1" dirty="0">
                <a:solidFill>
                  <a:srgbClr val="0000CC"/>
                </a:solidFill>
                <a:latin typeface="Arial" panose="020B0604020202020204" pitchFamily="34" charset="0"/>
                <a:cs typeface="Arial" panose="020B0604020202020204" pitchFamily="34" charset="0"/>
              </a:rPr>
              <a:t> INTERFACE</a:t>
            </a:r>
            <a:endParaRPr lang="en-US" altLang="en-US" sz="2000" i="1" dirty="0">
              <a:solidFill>
                <a:srgbClr val="0000CC"/>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2" fill="hold" nodeType="afterEffect">
                                  <p:stCondLst>
                                    <p:cond delay="0"/>
                                  </p:stCondLst>
                                  <p:childTnLst>
                                    <p:set>
                                      <p:cBhvr>
                                        <p:cTn id="6" dur="1" fill="hold">
                                          <p:stCondLst>
                                            <p:cond delay="0"/>
                                          </p:stCondLst>
                                        </p:cTn>
                                        <p:tgtEl>
                                          <p:spTgt spid="86028"/>
                                        </p:tgtEl>
                                        <p:attrNameLst>
                                          <p:attrName>style.visibility</p:attrName>
                                        </p:attrNameLst>
                                      </p:cBhvr>
                                      <p:to>
                                        <p:strVal val="visible"/>
                                      </p:to>
                                    </p:set>
                                    <p:anim calcmode="lin" valueType="num">
                                      <p:cBhvr additive="base">
                                        <p:cTn id="7" dur="5000" fill="hold"/>
                                        <p:tgtEl>
                                          <p:spTgt spid="86028"/>
                                        </p:tgtEl>
                                        <p:attrNameLst>
                                          <p:attrName>ppt_x</p:attrName>
                                        </p:attrNameLst>
                                      </p:cBhvr>
                                      <p:tavLst>
                                        <p:tav tm="0">
                                          <p:val>
                                            <p:strVal val="1+#ppt_w/2"/>
                                          </p:val>
                                        </p:tav>
                                        <p:tav tm="100000">
                                          <p:val>
                                            <p:strVal val="#ppt_x"/>
                                          </p:val>
                                        </p:tav>
                                      </p:tavLst>
                                    </p:anim>
                                    <p:anim calcmode="lin" valueType="num">
                                      <p:cBhvr additive="base">
                                        <p:cTn id="8" dur="5000" fill="hold"/>
                                        <p:tgtEl>
                                          <p:spTgt spid="8602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0"/>
                            </p:stCondLst>
                            <p:childTnLst>
                              <p:par>
                                <p:cTn id="10" presetID="21" presetClass="entr" presetSubtype="8" fill="hold" nodeType="afterEffect">
                                  <p:stCondLst>
                                    <p:cond delay="0"/>
                                  </p:stCondLst>
                                  <p:childTnLst>
                                    <p:set>
                                      <p:cBhvr>
                                        <p:cTn id="11" dur="1" fill="hold">
                                          <p:stCondLst>
                                            <p:cond delay="0"/>
                                          </p:stCondLst>
                                        </p:cTn>
                                        <p:tgtEl>
                                          <p:spTgt spid="86028"/>
                                        </p:tgtEl>
                                        <p:attrNameLst>
                                          <p:attrName>style.visibility</p:attrName>
                                        </p:attrNameLst>
                                      </p:cBhvr>
                                      <p:to>
                                        <p:strVal val="visible"/>
                                      </p:to>
                                    </p:set>
                                    <p:animEffect transition="in" filter="wheel(8)">
                                      <p:cBhvr>
                                        <p:cTn id="12" dur="2000"/>
                                        <p:tgtEl>
                                          <p:spTgt spid="86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200" b="1">
                <a:latin typeface="Courier New" pitchFamily="49" charset="0"/>
              </a:rPr>
              <a:t>START and STOP conditions</a:t>
            </a:r>
          </a:p>
        </p:txBody>
      </p:sp>
      <p:sp>
        <p:nvSpPr>
          <p:cNvPr id="4" name="TextBox 3"/>
          <p:cNvSpPr txBox="1"/>
          <p:nvPr/>
        </p:nvSpPr>
        <p:spPr>
          <a:xfrm>
            <a:off x="152400" y="2151995"/>
            <a:ext cx="8839200" cy="4401205"/>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2700000" scaled="1"/>
            <a:tileRect/>
          </a:gra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000" b="1" dirty="0">
                <a:solidFill>
                  <a:srgbClr val="FFFF00"/>
                </a:solidFill>
                <a:cs typeface="Courier New" pitchFamily="49" charset="0"/>
              </a:rPr>
              <a:t>Solution:</a:t>
            </a:r>
            <a:endParaRPr lang="en-US" sz="2000" b="1" dirty="0">
              <a:solidFill>
                <a:schemeClr val="bg1"/>
              </a:solidFill>
              <a:cs typeface="Arial" pitchFamily="34" charset="0"/>
            </a:endParaRPr>
          </a:p>
          <a:p>
            <a:pPr algn="just"/>
            <a:r>
              <a:rPr lang="en-US" sz="2000" b="1" dirty="0">
                <a:solidFill>
                  <a:schemeClr val="bg1"/>
                </a:solidFill>
                <a:cs typeface="Courier New" pitchFamily="49" charset="0"/>
              </a:rPr>
              <a:t>If you connect two AVRs (AVR A and AVR B) and an EEPROM with I2C, and AVR A wants to display the addition of the contents of addresses 0x34 and 0x35 of EEPROM, it has to use the REPEATED START condition. Let's see what may happen if AVR A does not use the REPEATED START condition.  AVR A transmits a START condition, reads the content of address 0x34 of EEPROM into R16, and transmits a STOP condition to release the bus. Before AVR A reads the contents of address 0x35 into R17, AVR B seizes the bus and changes the contents of addresses 0x34 and 0x35 of EEPROM. Then AVR A reads the content of address 0x35 into R17, adds it to R16, and displays the result on the LCD. The result on the LCD is neither the sum of the old values of addresses 0x34 and 0x35 nor the sum of the new values of addresses 0x34 and 0x35 of EEPROM!</a:t>
            </a:r>
          </a:p>
        </p:txBody>
      </p:sp>
      <p:sp>
        <p:nvSpPr>
          <p:cNvPr id="5" name="TextBox 4"/>
          <p:cNvSpPr txBox="1"/>
          <p:nvPr/>
        </p:nvSpPr>
        <p:spPr>
          <a:xfrm>
            <a:off x="152400" y="1123653"/>
            <a:ext cx="8839200" cy="1015663"/>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000" b="1" dirty="0">
                <a:solidFill>
                  <a:srgbClr val="0000CC"/>
                </a:solidFill>
                <a:cs typeface="Arial" pitchFamily="34" charset="0"/>
              </a:rPr>
              <a:t>Example 18-2: </a:t>
            </a:r>
            <a:r>
              <a:rPr lang="en-US" sz="2000" b="1" dirty="0">
                <a:solidFill>
                  <a:schemeClr val="tx1"/>
                </a:solidFill>
                <a:cs typeface="Arial" pitchFamily="34" charset="0"/>
              </a:rPr>
              <a:t>Give an example to show when a master must use the REPEATED START condition. What will happen if the master does not use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200" b="1">
                <a:latin typeface="Courier New" pitchFamily="49" charset="0"/>
              </a:rPr>
              <a:t>Packet Format in I2C</a:t>
            </a:r>
          </a:p>
        </p:txBody>
      </p:sp>
      <p:sp>
        <p:nvSpPr>
          <p:cNvPr id="16387" name="Rectangle 3"/>
          <p:cNvSpPr>
            <a:spLocks noGrp="1" noChangeArrowheads="1"/>
          </p:cNvSpPr>
          <p:nvPr>
            <p:ph type="body" idx="1"/>
          </p:nvPr>
        </p:nvSpPr>
        <p:spPr>
          <a:xfrm>
            <a:off x="304800" y="4572000"/>
            <a:ext cx="8458200" cy="2209800"/>
          </a:xfrm>
          <a:solidFill>
            <a:schemeClr val="bg1"/>
          </a:solidFill>
        </p:spPr>
        <p:txBody>
          <a:bodyPr/>
          <a:lstStyle/>
          <a:p>
            <a:pPr marL="571500" indent="-571500" eaLnBrk="1" hangingPunct="1">
              <a:lnSpc>
                <a:spcPct val="80000"/>
              </a:lnSpc>
            </a:pPr>
            <a:r>
              <a:rPr lang="en-US" sz="2100" b="1">
                <a:latin typeface="Courier New" pitchFamily="49" charset="0"/>
              </a:rPr>
              <a:t>In I2C, each address or data to be transmitted must be framed in a packet.</a:t>
            </a:r>
          </a:p>
          <a:p>
            <a:pPr marL="571500" indent="-571500" eaLnBrk="1" hangingPunct="1">
              <a:lnSpc>
                <a:spcPct val="80000"/>
              </a:lnSpc>
            </a:pPr>
            <a:r>
              <a:rPr lang="en-US" sz="2100" b="1">
                <a:latin typeface="Courier New" pitchFamily="49" charset="0"/>
              </a:rPr>
              <a:t>Each packet is </a:t>
            </a:r>
            <a:r>
              <a:rPr lang="en-US" sz="2100" b="1">
                <a:solidFill>
                  <a:srgbClr val="CC0000"/>
                </a:solidFill>
                <a:latin typeface="Courier New" pitchFamily="49" charset="0"/>
              </a:rPr>
              <a:t>9 bits</a:t>
            </a:r>
            <a:r>
              <a:rPr lang="en-US" sz="2100" b="1">
                <a:latin typeface="Courier New" pitchFamily="49" charset="0"/>
              </a:rPr>
              <a:t> long.</a:t>
            </a:r>
          </a:p>
          <a:p>
            <a:pPr marL="571500" indent="-571500" eaLnBrk="1" hangingPunct="1">
              <a:lnSpc>
                <a:spcPct val="80000"/>
              </a:lnSpc>
            </a:pPr>
            <a:r>
              <a:rPr lang="en-US" sz="2100" b="1">
                <a:latin typeface="Courier New" pitchFamily="49" charset="0"/>
              </a:rPr>
              <a:t>The first 8 bits are put on the SDA line by the transmitter, and the </a:t>
            </a:r>
            <a:r>
              <a:rPr lang="en-US" sz="2100" b="1">
                <a:solidFill>
                  <a:srgbClr val="CC0000"/>
                </a:solidFill>
                <a:latin typeface="Courier New" pitchFamily="49" charset="0"/>
              </a:rPr>
              <a:t>9th bit is an acknowledge by the receiver</a:t>
            </a:r>
            <a:r>
              <a:rPr lang="en-US" sz="2100" b="1">
                <a:latin typeface="Courier New" pitchFamily="49" charset="0"/>
              </a:rPr>
              <a:t> or it may be </a:t>
            </a:r>
            <a:r>
              <a:rPr lang="en-US" sz="2100" b="1">
                <a:solidFill>
                  <a:srgbClr val="CC0000"/>
                </a:solidFill>
                <a:latin typeface="Courier New" pitchFamily="49" charset="0"/>
              </a:rPr>
              <a:t>NACK</a:t>
            </a:r>
            <a:r>
              <a:rPr lang="en-US" sz="2100" b="1">
                <a:latin typeface="Courier New" pitchFamily="49" charset="0"/>
              </a:rPr>
              <a:t> (</a:t>
            </a:r>
            <a:r>
              <a:rPr lang="en-US" sz="2100" b="1">
                <a:solidFill>
                  <a:srgbClr val="CC0000"/>
                </a:solidFill>
                <a:latin typeface="Courier New" pitchFamily="49" charset="0"/>
              </a:rPr>
              <a:t>not acknowledge</a:t>
            </a:r>
            <a:r>
              <a:rPr lang="en-US" sz="2100" b="1">
                <a:latin typeface="Courier New" pitchFamily="49" charset="0"/>
              </a:rPr>
              <a:t>).</a:t>
            </a:r>
          </a:p>
        </p:txBody>
      </p:sp>
      <p:pic>
        <p:nvPicPr>
          <p:cNvPr id="16388" name="Picture 4"/>
          <p:cNvPicPr>
            <a:picLocks noChangeAspect="1" noChangeArrowheads="1"/>
          </p:cNvPicPr>
          <p:nvPr/>
        </p:nvPicPr>
        <p:blipFill>
          <a:blip r:embed="rId2"/>
          <a:srcRect/>
          <a:stretch>
            <a:fillRect/>
          </a:stretch>
        </p:blipFill>
        <p:spPr bwMode="auto">
          <a:xfrm>
            <a:off x="228600" y="838200"/>
            <a:ext cx="8610600" cy="36258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200" b="1">
                <a:latin typeface="Courier New" pitchFamily="49" charset="0"/>
              </a:rPr>
              <a:t>Packet Format in I2C</a:t>
            </a:r>
          </a:p>
        </p:txBody>
      </p:sp>
      <p:sp>
        <p:nvSpPr>
          <p:cNvPr id="17411" name="Rectangle 3"/>
          <p:cNvSpPr>
            <a:spLocks noGrp="1" noChangeArrowheads="1"/>
          </p:cNvSpPr>
          <p:nvPr>
            <p:ph type="body" idx="1"/>
          </p:nvPr>
        </p:nvSpPr>
        <p:spPr>
          <a:xfrm>
            <a:off x="304800" y="914400"/>
            <a:ext cx="8458200" cy="5410200"/>
          </a:xfrm>
          <a:solidFill>
            <a:schemeClr val="bg1"/>
          </a:solidFill>
        </p:spPr>
        <p:txBody>
          <a:bodyPr/>
          <a:lstStyle/>
          <a:p>
            <a:pPr marL="571500" indent="-571500" eaLnBrk="1" hangingPunct="1">
              <a:lnSpc>
                <a:spcPct val="80000"/>
              </a:lnSpc>
            </a:pPr>
            <a:r>
              <a:rPr lang="en-US" sz="2200" b="1">
                <a:latin typeface="Courier New" pitchFamily="49" charset="0"/>
              </a:rPr>
              <a:t>The </a:t>
            </a:r>
            <a:r>
              <a:rPr lang="en-US" sz="2200" b="1">
                <a:solidFill>
                  <a:srgbClr val="CC0000"/>
                </a:solidFill>
                <a:latin typeface="Courier New" pitchFamily="49" charset="0"/>
              </a:rPr>
              <a:t>clock is generated by the master</a:t>
            </a:r>
            <a:r>
              <a:rPr lang="en-US" sz="2200" b="1">
                <a:latin typeface="Courier New" pitchFamily="49" charset="0"/>
              </a:rPr>
              <a:t>, regardless of whether it is the transmitter or receiver.</a:t>
            </a:r>
          </a:p>
          <a:p>
            <a:pPr marL="571500" indent="-571500" eaLnBrk="1" hangingPunct="1">
              <a:lnSpc>
                <a:spcPct val="80000"/>
              </a:lnSpc>
            </a:pPr>
            <a:r>
              <a:rPr lang="en-US" sz="2200" b="1">
                <a:latin typeface="Courier New" pitchFamily="49" charset="0"/>
              </a:rPr>
              <a:t>To get an acknowledge, the </a:t>
            </a:r>
            <a:r>
              <a:rPr lang="en-US" sz="2200" b="1">
                <a:solidFill>
                  <a:srgbClr val="CC0000"/>
                </a:solidFill>
                <a:latin typeface="Courier New" pitchFamily="49" charset="0"/>
              </a:rPr>
              <a:t>transmitter releases the SDA line during the ninth clock</a:t>
            </a:r>
            <a:r>
              <a:rPr lang="en-US" sz="2200" b="1">
                <a:latin typeface="Courier New" pitchFamily="49" charset="0"/>
              </a:rPr>
              <a:t> so that the </a:t>
            </a:r>
            <a:r>
              <a:rPr lang="en-US" sz="2200" b="1">
                <a:solidFill>
                  <a:srgbClr val="CC0000"/>
                </a:solidFill>
                <a:latin typeface="Courier New" pitchFamily="49" charset="0"/>
              </a:rPr>
              <a:t>receiver</a:t>
            </a:r>
            <a:r>
              <a:rPr lang="en-US" sz="2200" b="1">
                <a:latin typeface="Courier New" pitchFamily="49" charset="0"/>
              </a:rPr>
              <a:t> can </a:t>
            </a:r>
            <a:r>
              <a:rPr lang="en-US" sz="2200" b="1">
                <a:solidFill>
                  <a:srgbClr val="CC0000"/>
                </a:solidFill>
                <a:latin typeface="Courier New" pitchFamily="49" charset="0"/>
              </a:rPr>
              <a:t>pull the SDA line low</a:t>
            </a:r>
            <a:r>
              <a:rPr lang="en-US" sz="2200" b="1">
                <a:latin typeface="Courier New" pitchFamily="49" charset="0"/>
              </a:rPr>
              <a:t> to indicate an </a:t>
            </a:r>
            <a:r>
              <a:rPr lang="en-US" sz="2200" b="1">
                <a:solidFill>
                  <a:srgbClr val="CC0000"/>
                </a:solidFill>
                <a:latin typeface="Courier New" pitchFamily="49" charset="0"/>
              </a:rPr>
              <a:t>ACK</a:t>
            </a:r>
            <a:r>
              <a:rPr lang="en-US" sz="2200" b="1">
                <a:latin typeface="Courier New" pitchFamily="49" charset="0"/>
              </a:rPr>
              <a:t>.</a:t>
            </a:r>
          </a:p>
          <a:p>
            <a:pPr marL="571500" indent="-571500" eaLnBrk="1" hangingPunct="1">
              <a:lnSpc>
                <a:spcPct val="80000"/>
              </a:lnSpc>
            </a:pPr>
            <a:r>
              <a:rPr lang="en-US" sz="2200" b="1">
                <a:latin typeface="Courier New" pitchFamily="49" charset="0"/>
              </a:rPr>
              <a:t>If the receiver </a:t>
            </a:r>
            <a:r>
              <a:rPr lang="en-US" sz="2200" b="1">
                <a:solidFill>
                  <a:srgbClr val="CC0000"/>
                </a:solidFill>
                <a:latin typeface="Courier New" pitchFamily="49" charset="0"/>
              </a:rPr>
              <a:t>doesn't pull</a:t>
            </a:r>
            <a:r>
              <a:rPr lang="en-US" sz="2200" b="1">
                <a:latin typeface="Courier New" pitchFamily="49" charset="0"/>
              </a:rPr>
              <a:t> the SDA line </a:t>
            </a:r>
            <a:r>
              <a:rPr lang="en-US" sz="2200" b="1">
                <a:solidFill>
                  <a:srgbClr val="CC0000"/>
                </a:solidFill>
                <a:latin typeface="Courier New" pitchFamily="49" charset="0"/>
              </a:rPr>
              <a:t>low</a:t>
            </a:r>
            <a:r>
              <a:rPr lang="en-US" sz="2200" b="1">
                <a:latin typeface="Courier New" pitchFamily="49" charset="0"/>
              </a:rPr>
              <a:t>, it is considered as </a:t>
            </a:r>
            <a:r>
              <a:rPr lang="en-US" sz="2200" b="1">
                <a:solidFill>
                  <a:srgbClr val="CC0000"/>
                </a:solidFill>
                <a:latin typeface="Courier New" pitchFamily="49" charset="0"/>
              </a:rPr>
              <a:t>NACK</a:t>
            </a:r>
            <a:r>
              <a:rPr lang="en-US" sz="2200" b="1">
                <a:latin typeface="Courier New" pitchFamily="49" charset="0"/>
              </a:rPr>
              <a:t>. See Figure 18-5.</a:t>
            </a:r>
          </a:p>
          <a:p>
            <a:pPr marL="571500" indent="-571500" eaLnBrk="1" hangingPunct="1">
              <a:lnSpc>
                <a:spcPct val="80000"/>
              </a:lnSpc>
            </a:pPr>
            <a:r>
              <a:rPr lang="en-US" sz="2200" b="1">
                <a:latin typeface="Courier New" pitchFamily="49" charset="0"/>
              </a:rPr>
              <a:t>In I2C, each packet may contain either address or data.</a:t>
            </a:r>
          </a:p>
          <a:p>
            <a:pPr marL="571500" indent="-571500" eaLnBrk="1" hangingPunct="1">
              <a:lnSpc>
                <a:spcPct val="80000"/>
              </a:lnSpc>
            </a:pPr>
            <a:r>
              <a:rPr lang="en-US" sz="2200" b="1">
                <a:latin typeface="Courier New" pitchFamily="49" charset="0"/>
              </a:rPr>
              <a:t>Also notice that </a:t>
            </a:r>
            <a:r>
              <a:rPr lang="en-US" sz="2200" b="1">
                <a:solidFill>
                  <a:srgbClr val="CC0000"/>
                </a:solidFill>
                <a:latin typeface="Courier New" pitchFamily="49" charset="0"/>
              </a:rPr>
              <a:t>START</a:t>
            </a:r>
            <a:r>
              <a:rPr lang="en-US" sz="2200" b="1">
                <a:latin typeface="Courier New" pitchFamily="49" charset="0"/>
              </a:rPr>
              <a:t> condition + </a:t>
            </a:r>
            <a:r>
              <a:rPr lang="en-US" sz="2200" b="1">
                <a:solidFill>
                  <a:srgbClr val="CC0000"/>
                </a:solidFill>
                <a:latin typeface="Courier New" pitchFamily="49" charset="0"/>
              </a:rPr>
              <a:t>address</a:t>
            </a:r>
            <a:r>
              <a:rPr lang="en-US" sz="2200" b="1">
                <a:latin typeface="Courier New" pitchFamily="49" charset="0"/>
              </a:rPr>
              <a:t> packet + one or more </a:t>
            </a:r>
            <a:r>
              <a:rPr lang="en-US" sz="2200" b="1">
                <a:solidFill>
                  <a:srgbClr val="CC0000"/>
                </a:solidFill>
                <a:latin typeface="Courier New" pitchFamily="49" charset="0"/>
              </a:rPr>
              <a:t>data</a:t>
            </a:r>
            <a:r>
              <a:rPr lang="en-US" sz="2200" b="1">
                <a:latin typeface="Courier New" pitchFamily="49" charset="0"/>
              </a:rPr>
              <a:t> packet + </a:t>
            </a:r>
            <a:r>
              <a:rPr lang="en-US" sz="2200" b="1">
                <a:solidFill>
                  <a:srgbClr val="CC0000"/>
                </a:solidFill>
                <a:latin typeface="Courier New" pitchFamily="49" charset="0"/>
              </a:rPr>
              <a:t>STOP</a:t>
            </a:r>
            <a:r>
              <a:rPr lang="en-US" sz="2200" b="1">
                <a:latin typeface="Courier New" pitchFamily="49" charset="0"/>
              </a:rPr>
              <a:t> condition together form a complete data transfer.</a:t>
            </a:r>
          </a:p>
          <a:p>
            <a:pPr marL="571500" indent="-571500" eaLnBrk="1" hangingPunct="1">
              <a:lnSpc>
                <a:spcPct val="80000"/>
              </a:lnSpc>
            </a:pPr>
            <a:r>
              <a:rPr lang="en-US" sz="2200" b="1">
                <a:latin typeface="Courier New" pitchFamily="49" charset="0"/>
              </a:rPr>
              <a:t>Next we will study address and data packet formats and how to combine them to make a complete transmission.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200" b="1">
                <a:latin typeface="Courier New" pitchFamily="49" charset="0"/>
              </a:rPr>
              <a:t>Address Packet Format in I2C</a:t>
            </a:r>
          </a:p>
        </p:txBody>
      </p:sp>
      <p:sp>
        <p:nvSpPr>
          <p:cNvPr id="18435" name="Rectangle 3"/>
          <p:cNvSpPr>
            <a:spLocks noGrp="1" noChangeArrowheads="1"/>
          </p:cNvSpPr>
          <p:nvPr>
            <p:ph type="body" idx="1"/>
          </p:nvPr>
        </p:nvSpPr>
        <p:spPr>
          <a:xfrm>
            <a:off x="304800" y="3276600"/>
            <a:ext cx="8458200" cy="3429000"/>
          </a:xfrm>
          <a:solidFill>
            <a:schemeClr val="bg1"/>
          </a:solidFill>
        </p:spPr>
        <p:txBody>
          <a:bodyPr/>
          <a:lstStyle/>
          <a:p>
            <a:pPr marL="571500" indent="-571500" eaLnBrk="1" hangingPunct="1">
              <a:lnSpc>
                <a:spcPct val="80000"/>
              </a:lnSpc>
            </a:pPr>
            <a:r>
              <a:rPr lang="en-US" sz="2200" b="1">
                <a:latin typeface="Courier New" pitchFamily="49" charset="0"/>
              </a:rPr>
              <a:t>All </a:t>
            </a:r>
            <a:r>
              <a:rPr lang="en-US" sz="2200" b="1">
                <a:solidFill>
                  <a:srgbClr val="CC0000"/>
                </a:solidFill>
                <a:latin typeface="Courier New" pitchFamily="49" charset="0"/>
              </a:rPr>
              <a:t>address packets</a:t>
            </a:r>
            <a:r>
              <a:rPr lang="en-US" sz="2200" b="1">
                <a:latin typeface="Courier New" pitchFamily="49" charset="0"/>
              </a:rPr>
              <a:t> transmitted on the I2C bus are </a:t>
            </a:r>
            <a:r>
              <a:rPr lang="en-US" sz="2200" b="1">
                <a:solidFill>
                  <a:srgbClr val="CC0000"/>
                </a:solidFill>
                <a:latin typeface="Courier New" pitchFamily="49" charset="0"/>
              </a:rPr>
              <a:t>9 bits</a:t>
            </a:r>
            <a:r>
              <a:rPr lang="en-US" sz="2200" b="1">
                <a:latin typeface="Courier New" pitchFamily="49" charset="0"/>
              </a:rPr>
              <a:t> long. </a:t>
            </a:r>
          </a:p>
          <a:p>
            <a:pPr marL="571500" indent="-571500" eaLnBrk="1" hangingPunct="1">
              <a:lnSpc>
                <a:spcPct val="80000"/>
              </a:lnSpc>
            </a:pPr>
            <a:r>
              <a:rPr lang="en-US" sz="2200" b="1">
                <a:latin typeface="Courier New" pitchFamily="49" charset="0"/>
              </a:rPr>
              <a:t>An address packet consists of </a:t>
            </a:r>
            <a:r>
              <a:rPr lang="en-US" sz="2200" b="1">
                <a:solidFill>
                  <a:srgbClr val="CC0000"/>
                </a:solidFill>
                <a:latin typeface="Courier New" pitchFamily="49" charset="0"/>
              </a:rPr>
              <a:t>7 address bits</a:t>
            </a:r>
            <a:r>
              <a:rPr lang="en-US" sz="2200" b="1">
                <a:latin typeface="Courier New" pitchFamily="49" charset="0"/>
              </a:rPr>
              <a:t>, </a:t>
            </a:r>
            <a:r>
              <a:rPr lang="en-US" sz="2200" b="1">
                <a:solidFill>
                  <a:srgbClr val="CC0000"/>
                </a:solidFill>
                <a:latin typeface="Courier New" pitchFamily="49" charset="0"/>
              </a:rPr>
              <a:t>1 READ/WRITE control bit</a:t>
            </a:r>
            <a:r>
              <a:rPr lang="en-US" sz="2200" b="1">
                <a:latin typeface="Courier New" pitchFamily="49" charset="0"/>
              </a:rPr>
              <a:t>, and </a:t>
            </a:r>
            <a:r>
              <a:rPr lang="en-US" sz="2200" b="1">
                <a:solidFill>
                  <a:srgbClr val="CC0000"/>
                </a:solidFill>
                <a:latin typeface="Courier New" pitchFamily="49" charset="0"/>
              </a:rPr>
              <a:t>an acknowledge bit</a:t>
            </a:r>
            <a:r>
              <a:rPr lang="en-US" sz="2200" b="1">
                <a:latin typeface="Courier New" pitchFamily="49" charset="0"/>
              </a:rPr>
              <a:t> (see Figure 18-6).</a:t>
            </a:r>
          </a:p>
          <a:p>
            <a:pPr marL="571500" indent="-571500" eaLnBrk="1" hangingPunct="1">
              <a:lnSpc>
                <a:spcPct val="80000"/>
              </a:lnSpc>
            </a:pPr>
            <a:r>
              <a:rPr lang="en-US" sz="2200" b="1">
                <a:latin typeface="Courier New" pitchFamily="49" charset="0"/>
              </a:rPr>
              <a:t>Address bits are used to </a:t>
            </a:r>
            <a:r>
              <a:rPr lang="en-US" sz="2200" b="1">
                <a:solidFill>
                  <a:srgbClr val="CC0000"/>
                </a:solidFill>
                <a:latin typeface="Courier New" pitchFamily="49" charset="0"/>
              </a:rPr>
              <a:t>address a specific slave</a:t>
            </a:r>
            <a:r>
              <a:rPr lang="en-US" sz="2200" b="1">
                <a:latin typeface="Courier New" pitchFamily="49" charset="0"/>
              </a:rPr>
              <a:t> device on the bus.</a:t>
            </a:r>
          </a:p>
          <a:p>
            <a:pPr marL="571500" indent="-571500" eaLnBrk="1" hangingPunct="1">
              <a:lnSpc>
                <a:spcPct val="80000"/>
              </a:lnSpc>
            </a:pPr>
            <a:r>
              <a:rPr lang="en-US" sz="2200" b="1">
                <a:latin typeface="Courier New" pitchFamily="49" charset="0"/>
              </a:rPr>
              <a:t>The 7-bit address lets the master address a </a:t>
            </a:r>
            <a:r>
              <a:rPr lang="en-US" sz="2200" b="1">
                <a:solidFill>
                  <a:srgbClr val="CC0000"/>
                </a:solidFill>
                <a:latin typeface="Courier New" pitchFamily="49" charset="0"/>
              </a:rPr>
              <a:t>maximum of 128 slaves</a:t>
            </a:r>
            <a:r>
              <a:rPr lang="en-US" sz="2200" b="1">
                <a:latin typeface="Courier New" pitchFamily="49" charset="0"/>
              </a:rPr>
              <a:t> on the bus.</a:t>
            </a:r>
          </a:p>
          <a:p>
            <a:pPr marL="571500" indent="-571500" eaLnBrk="1" hangingPunct="1">
              <a:lnSpc>
                <a:spcPct val="80000"/>
              </a:lnSpc>
            </a:pPr>
            <a:r>
              <a:rPr lang="en-US" sz="2200" b="1">
                <a:latin typeface="Courier New" pitchFamily="49" charset="0"/>
              </a:rPr>
              <a:t>But the address </a:t>
            </a:r>
            <a:r>
              <a:rPr lang="en-US" sz="2200" b="1">
                <a:solidFill>
                  <a:srgbClr val="CC0000"/>
                </a:solidFill>
                <a:latin typeface="Courier New" pitchFamily="49" charset="0"/>
              </a:rPr>
              <a:t>000 0000</a:t>
            </a:r>
            <a:r>
              <a:rPr lang="en-US" sz="2200" b="1">
                <a:latin typeface="Courier New" pitchFamily="49" charset="0"/>
              </a:rPr>
              <a:t> is reserved for </a:t>
            </a:r>
            <a:r>
              <a:rPr lang="en-US" sz="2200" b="1">
                <a:solidFill>
                  <a:srgbClr val="CC0000"/>
                </a:solidFill>
                <a:latin typeface="Courier New" pitchFamily="49" charset="0"/>
              </a:rPr>
              <a:t>general call</a:t>
            </a:r>
          </a:p>
        </p:txBody>
      </p:sp>
      <p:pic>
        <p:nvPicPr>
          <p:cNvPr id="18436" name="Picture 5"/>
          <p:cNvPicPr>
            <a:picLocks noChangeAspect="1" noChangeArrowheads="1"/>
          </p:cNvPicPr>
          <p:nvPr/>
        </p:nvPicPr>
        <p:blipFill>
          <a:blip r:embed="rId2"/>
          <a:srcRect/>
          <a:stretch>
            <a:fillRect/>
          </a:stretch>
        </p:blipFill>
        <p:spPr bwMode="auto">
          <a:xfrm>
            <a:off x="150813" y="790575"/>
            <a:ext cx="8840787" cy="24098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3200" b="1">
                <a:latin typeface="Courier New" pitchFamily="49" charset="0"/>
              </a:rPr>
              <a:t>Address Packet Format in I2C</a:t>
            </a:r>
          </a:p>
        </p:txBody>
      </p:sp>
      <p:sp>
        <p:nvSpPr>
          <p:cNvPr id="19459" name="Rectangle 3"/>
          <p:cNvSpPr>
            <a:spLocks noGrp="1" noChangeArrowheads="1"/>
          </p:cNvSpPr>
          <p:nvPr>
            <p:ph type="body" idx="1"/>
          </p:nvPr>
        </p:nvSpPr>
        <p:spPr>
          <a:xfrm>
            <a:off x="304800" y="914400"/>
            <a:ext cx="8458200" cy="5791200"/>
          </a:xfrm>
          <a:solidFill>
            <a:schemeClr val="bg1"/>
          </a:solidFill>
        </p:spPr>
        <p:txBody>
          <a:bodyPr/>
          <a:lstStyle/>
          <a:p>
            <a:pPr marL="571500" indent="-571500" eaLnBrk="1" hangingPunct="1">
              <a:lnSpc>
                <a:spcPct val="80000"/>
              </a:lnSpc>
            </a:pPr>
            <a:r>
              <a:rPr lang="en-US" sz="2200" b="1" dirty="0">
                <a:latin typeface="Courier New" pitchFamily="49" charset="0"/>
              </a:rPr>
              <a:t>Also </a:t>
            </a:r>
            <a:r>
              <a:rPr lang="en-US" sz="2200" b="1" dirty="0">
                <a:solidFill>
                  <a:srgbClr val="CC0000"/>
                </a:solidFill>
                <a:latin typeface="Courier New" pitchFamily="49" charset="0"/>
              </a:rPr>
              <a:t>All addresses of the format 1111 xxx are reserved</a:t>
            </a:r>
            <a:r>
              <a:rPr lang="en-US" sz="2200" b="1" dirty="0">
                <a:latin typeface="Courier New" pitchFamily="49" charset="0"/>
              </a:rPr>
              <a:t>.</a:t>
            </a:r>
          </a:p>
          <a:p>
            <a:pPr marL="571500" indent="-571500" eaLnBrk="1" hangingPunct="1">
              <a:lnSpc>
                <a:spcPct val="80000"/>
              </a:lnSpc>
            </a:pPr>
            <a:r>
              <a:rPr lang="en-US" sz="2200" b="1" dirty="0">
                <a:latin typeface="Courier New" pitchFamily="49" charset="0"/>
              </a:rPr>
              <a:t>That means (</a:t>
            </a:r>
            <a:r>
              <a:rPr lang="en-US" sz="2200" b="1" dirty="0">
                <a:solidFill>
                  <a:srgbClr val="CC0000"/>
                </a:solidFill>
                <a:latin typeface="Courier New" pitchFamily="49" charset="0"/>
              </a:rPr>
              <a:t>119</a:t>
            </a:r>
            <a:r>
              <a:rPr lang="en-US" sz="2200" b="1" dirty="0">
                <a:latin typeface="Courier New" pitchFamily="49" charset="0"/>
              </a:rPr>
              <a:t> = 128 -1 -8) </a:t>
            </a:r>
            <a:r>
              <a:rPr lang="en-US" sz="2200" b="1" dirty="0">
                <a:solidFill>
                  <a:srgbClr val="CC0000"/>
                </a:solidFill>
                <a:latin typeface="Courier New" pitchFamily="49" charset="0"/>
              </a:rPr>
              <a:t>devices</a:t>
            </a:r>
            <a:r>
              <a:rPr lang="en-US" sz="2200" b="1" dirty="0">
                <a:latin typeface="Courier New" pitchFamily="49" charset="0"/>
              </a:rPr>
              <a:t> can </a:t>
            </a:r>
            <a:r>
              <a:rPr lang="en-US" sz="2200" b="1" dirty="0">
                <a:solidFill>
                  <a:srgbClr val="CC0000"/>
                </a:solidFill>
                <a:latin typeface="Courier New" pitchFamily="49" charset="0"/>
              </a:rPr>
              <a:t>share an I2C bus</a:t>
            </a:r>
            <a:r>
              <a:rPr lang="en-US" sz="2200" b="1" dirty="0">
                <a:latin typeface="Courier New" pitchFamily="49" charset="0"/>
              </a:rPr>
              <a:t>.</a:t>
            </a:r>
          </a:p>
          <a:p>
            <a:pPr marL="571500" indent="-571500" eaLnBrk="1" hangingPunct="1">
              <a:lnSpc>
                <a:spcPct val="80000"/>
              </a:lnSpc>
            </a:pPr>
            <a:r>
              <a:rPr lang="en-US" sz="2200" b="1" dirty="0">
                <a:latin typeface="Courier New" pitchFamily="49" charset="0"/>
              </a:rPr>
              <a:t>In the I2C bus the </a:t>
            </a:r>
            <a:r>
              <a:rPr lang="en-US" sz="2200" b="1" dirty="0">
                <a:solidFill>
                  <a:srgbClr val="CC0000"/>
                </a:solidFill>
                <a:latin typeface="Courier New" pitchFamily="49" charset="0"/>
              </a:rPr>
              <a:t>MSB</a:t>
            </a:r>
            <a:r>
              <a:rPr lang="en-US" sz="2200" b="1" dirty="0">
                <a:latin typeface="Courier New" pitchFamily="49" charset="0"/>
              </a:rPr>
              <a:t> of the address is transmitted </a:t>
            </a:r>
            <a:r>
              <a:rPr lang="en-US" sz="2200" b="1" dirty="0">
                <a:solidFill>
                  <a:srgbClr val="CC0000"/>
                </a:solidFill>
                <a:latin typeface="Courier New" pitchFamily="49" charset="0"/>
              </a:rPr>
              <a:t>first</a:t>
            </a:r>
            <a:r>
              <a:rPr lang="en-US" sz="2200" b="1" dirty="0">
                <a:latin typeface="Courier New" pitchFamily="49" charset="0"/>
              </a:rPr>
              <a:t>.</a:t>
            </a:r>
          </a:p>
          <a:p>
            <a:pPr marL="571500" indent="-571500" eaLnBrk="1" hangingPunct="1">
              <a:lnSpc>
                <a:spcPct val="80000"/>
              </a:lnSpc>
            </a:pPr>
            <a:r>
              <a:rPr lang="en-US" sz="2200" b="1" dirty="0">
                <a:latin typeface="Courier New" pitchFamily="49" charset="0"/>
              </a:rPr>
              <a:t>The </a:t>
            </a:r>
            <a:r>
              <a:rPr lang="en-US" sz="2200" b="1" dirty="0">
                <a:solidFill>
                  <a:srgbClr val="CC0000"/>
                </a:solidFill>
                <a:latin typeface="Courier New" pitchFamily="49" charset="0"/>
              </a:rPr>
              <a:t>8th bit</a:t>
            </a:r>
            <a:r>
              <a:rPr lang="en-US" sz="2200" b="1" dirty="0">
                <a:latin typeface="Courier New" pitchFamily="49" charset="0"/>
              </a:rPr>
              <a:t> in the packet is the </a:t>
            </a:r>
            <a:r>
              <a:rPr lang="en-US" sz="2200" b="1" dirty="0">
                <a:solidFill>
                  <a:srgbClr val="CC0000"/>
                </a:solidFill>
                <a:latin typeface="Courier New" pitchFamily="49" charset="0"/>
              </a:rPr>
              <a:t>READ/ WRITE control bit</a:t>
            </a:r>
            <a:r>
              <a:rPr lang="en-US" sz="2200" b="1" dirty="0">
                <a:latin typeface="Courier New" pitchFamily="49" charset="0"/>
              </a:rPr>
              <a:t>. </a:t>
            </a:r>
            <a:r>
              <a:rPr lang="en-US" sz="2200" b="1" dirty="0">
                <a:solidFill>
                  <a:srgbClr val="0000CC"/>
                </a:solidFill>
                <a:latin typeface="Courier New" pitchFamily="49" charset="0"/>
              </a:rPr>
              <a:t>If this bit is set, the master will read the next frame (Data) from the slave</a:t>
            </a:r>
            <a:r>
              <a:rPr lang="en-US" sz="2200" b="1" dirty="0">
                <a:latin typeface="Courier New" pitchFamily="49" charset="0"/>
              </a:rPr>
              <a:t>, </a:t>
            </a:r>
            <a:r>
              <a:rPr lang="en-US" sz="2200" b="1" dirty="0">
                <a:solidFill>
                  <a:schemeClr val="accent6"/>
                </a:solidFill>
                <a:latin typeface="Courier New" pitchFamily="49" charset="0"/>
              </a:rPr>
              <a:t>otherwise, the master will write the next frame (Data) on the bus to the slave.</a:t>
            </a:r>
          </a:p>
          <a:p>
            <a:pPr marL="571500" indent="-571500" eaLnBrk="1" hangingPunct="1">
              <a:lnSpc>
                <a:spcPct val="80000"/>
              </a:lnSpc>
            </a:pPr>
            <a:r>
              <a:rPr lang="en-US" sz="2200" b="1" dirty="0">
                <a:latin typeface="Courier New" pitchFamily="49" charset="0"/>
              </a:rPr>
              <a:t>When a slave detects its address on the bus, it knows that it is being addressed and it should </a:t>
            </a:r>
            <a:r>
              <a:rPr lang="en-US" sz="2200" b="1" dirty="0">
                <a:solidFill>
                  <a:srgbClr val="CC0000"/>
                </a:solidFill>
                <a:latin typeface="Courier New" pitchFamily="49" charset="0"/>
              </a:rPr>
              <a:t>acknowledge in the 9th SCL (ACK) cycle by changing SDA to zero</a:t>
            </a:r>
            <a:r>
              <a:rPr lang="en-US" sz="2200" b="1" dirty="0">
                <a:latin typeface="Courier New" pitchFamily="49" charset="0"/>
              </a:rPr>
              <a:t>.</a:t>
            </a:r>
          </a:p>
          <a:p>
            <a:pPr marL="571500" indent="-571500" eaLnBrk="1" hangingPunct="1">
              <a:lnSpc>
                <a:spcPct val="80000"/>
              </a:lnSpc>
            </a:pPr>
            <a:r>
              <a:rPr lang="en-US" sz="2200" b="1" dirty="0">
                <a:latin typeface="Courier New" pitchFamily="49" charset="0"/>
              </a:rPr>
              <a:t>If the addressed slave </a:t>
            </a:r>
            <a:r>
              <a:rPr lang="en-US" sz="2200" b="1" dirty="0">
                <a:solidFill>
                  <a:srgbClr val="CC0000"/>
                </a:solidFill>
                <a:latin typeface="Courier New" pitchFamily="49" charset="0"/>
              </a:rPr>
              <a:t>is not ready</a:t>
            </a:r>
            <a:r>
              <a:rPr lang="en-US" sz="2200" b="1" dirty="0">
                <a:latin typeface="Courier New" pitchFamily="49" charset="0"/>
              </a:rPr>
              <a:t> or for any reason does not want to service the master, it should </a:t>
            </a:r>
            <a:r>
              <a:rPr lang="en-US" sz="2200" b="1" dirty="0">
                <a:solidFill>
                  <a:srgbClr val="CC0000"/>
                </a:solidFill>
                <a:latin typeface="Courier New" pitchFamily="49" charset="0"/>
              </a:rPr>
              <a:t>leave the SDA line high</a:t>
            </a:r>
            <a:r>
              <a:rPr lang="en-US" sz="2200" b="1" dirty="0">
                <a:latin typeface="Courier New" pitchFamily="49" charset="0"/>
              </a:rPr>
              <a:t> in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200" b="1">
                <a:latin typeface="Courier New" pitchFamily="49" charset="0"/>
              </a:rPr>
              <a:t>Address Packet Format in I2C</a:t>
            </a:r>
          </a:p>
        </p:txBody>
      </p:sp>
      <p:sp>
        <p:nvSpPr>
          <p:cNvPr id="20483" name="Rectangle 3"/>
          <p:cNvSpPr>
            <a:spLocks noGrp="1" noChangeArrowheads="1"/>
          </p:cNvSpPr>
          <p:nvPr>
            <p:ph type="body" idx="1"/>
          </p:nvPr>
        </p:nvSpPr>
        <p:spPr>
          <a:xfrm>
            <a:off x="304800" y="914400"/>
            <a:ext cx="8458200" cy="5791200"/>
          </a:xfrm>
          <a:solidFill>
            <a:schemeClr val="bg1"/>
          </a:solidFill>
        </p:spPr>
        <p:txBody>
          <a:bodyPr/>
          <a:lstStyle/>
          <a:p>
            <a:pPr marL="571500" indent="-571500" eaLnBrk="1" hangingPunct="1">
              <a:lnSpc>
                <a:spcPct val="80000"/>
              </a:lnSpc>
            </a:pPr>
            <a:r>
              <a:rPr lang="en-US" sz="2200" b="1" dirty="0">
                <a:latin typeface="Courier New" pitchFamily="49" charset="0"/>
              </a:rPr>
              <a:t>the 9th clock cycle. This is considered to be </a:t>
            </a:r>
            <a:r>
              <a:rPr lang="en-US" sz="2200" b="1" dirty="0">
                <a:solidFill>
                  <a:srgbClr val="CC0000"/>
                </a:solidFill>
                <a:latin typeface="Courier New" pitchFamily="49" charset="0"/>
              </a:rPr>
              <a:t>NACK</a:t>
            </a:r>
            <a:r>
              <a:rPr lang="en-US" sz="2200" b="1" dirty="0">
                <a:latin typeface="Courier New" pitchFamily="49" charset="0"/>
              </a:rPr>
              <a:t>.</a:t>
            </a:r>
          </a:p>
          <a:p>
            <a:pPr marL="571500" indent="-571500" eaLnBrk="1" hangingPunct="1">
              <a:lnSpc>
                <a:spcPct val="80000"/>
              </a:lnSpc>
            </a:pPr>
            <a:r>
              <a:rPr lang="en-US" sz="2200" b="1" dirty="0">
                <a:latin typeface="Courier New" pitchFamily="49" charset="0"/>
              </a:rPr>
              <a:t>In case of </a:t>
            </a:r>
            <a:r>
              <a:rPr lang="en-US" sz="2200" b="1" dirty="0">
                <a:solidFill>
                  <a:srgbClr val="CC0000"/>
                </a:solidFill>
                <a:latin typeface="Courier New" pitchFamily="49" charset="0"/>
              </a:rPr>
              <a:t>NACK</a:t>
            </a:r>
            <a:r>
              <a:rPr lang="en-US" sz="2200" b="1" dirty="0">
                <a:latin typeface="Courier New" pitchFamily="49" charset="0"/>
              </a:rPr>
              <a:t>, the </a:t>
            </a:r>
            <a:r>
              <a:rPr lang="en-US" sz="2200" b="1" dirty="0">
                <a:solidFill>
                  <a:srgbClr val="CC0000"/>
                </a:solidFill>
                <a:latin typeface="Courier New" pitchFamily="49" charset="0"/>
              </a:rPr>
              <a:t>master</a:t>
            </a:r>
            <a:r>
              <a:rPr lang="en-US" sz="2200" b="1" dirty="0">
                <a:latin typeface="Courier New" pitchFamily="49" charset="0"/>
              </a:rPr>
              <a:t> can transmit a </a:t>
            </a:r>
            <a:r>
              <a:rPr lang="en-US" sz="2200" b="1" dirty="0">
                <a:solidFill>
                  <a:srgbClr val="CC0000"/>
                </a:solidFill>
                <a:latin typeface="Courier New" pitchFamily="49" charset="0"/>
              </a:rPr>
              <a:t>STOP condition</a:t>
            </a:r>
            <a:r>
              <a:rPr lang="en-US" sz="2200" b="1" dirty="0">
                <a:latin typeface="Courier New" pitchFamily="49" charset="0"/>
              </a:rPr>
              <a:t> to terminate the transmission, or a </a:t>
            </a:r>
            <a:r>
              <a:rPr lang="en-US" sz="2200" b="1" dirty="0">
                <a:solidFill>
                  <a:srgbClr val="CC0000"/>
                </a:solidFill>
                <a:latin typeface="Courier New" pitchFamily="49" charset="0"/>
              </a:rPr>
              <a:t>REPEATED START condition</a:t>
            </a:r>
            <a:r>
              <a:rPr lang="en-US" sz="2200" b="1" dirty="0">
                <a:latin typeface="Courier New" pitchFamily="49" charset="0"/>
              </a:rPr>
              <a:t> to initiate a new transmission.</a:t>
            </a:r>
          </a:p>
          <a:p>
            <a:pPr marL="571500" indent="-571500" eaLnBrk="1" hangingPunct="1">
              <a:lnSpc>
                <a:spcPct val="80000"/>
              </a:lnSpc>
            </a:pPr>
            <a:r>
              <a:rPr lang="en-US" sz="2200" b="1" dirty="0">
                <a:latin typeface="Courier New" pitchFamily="49" charset="0"/>
              </a:rPr>
              <a:t>An address packet consisting of a </a:t>
            </a:r>
            <a:r>
              <a:rPr lang="en-US" sz="2200" b="1" dirty="0">
                <a:solidFill>
                  <a:srgbClr val="CC0000"/>
                </a:solidFill>
                <a:latin typeface="Courier New" pitchFamily="49" charset="0"/>
              </a:rPr>
              <a:t>slave address and a READ</a:t>
            </a:r>
            <a:r>
              <a:rPr lang="en-US" sz="2200" b="1" dirty="0">
                <a:latin typeface="Courier New" pitchFamily="49" charset="0"/>
              </a:rPr>
              <a:t> is called </a:t>
            </a:r>
            <a:r>
              <a:rPr lang="en-US" sz="2200" b="1" dirty="0">
                <a:solidFill>
                  <a:srgbClr val="CC0000"/>
                </a:solidFill>
                <a:latin typeface="Courier New" pitchFamily="49" charset="0"/>
              </a:rPr>
              <a:t>SLA+R</a:t>
            </a:r>
            <a:r>
              <a:rPr lang="en-US" sz="2200" b="1" dirty="0">
                <a:latin typeface="Courier New" pitchFamily="49" charset="0"/>
              </a:rPr>
              <a:t>, while an address packet consisting of a </a:t>
            </a:r>
            <a:r>
              <a:rPr lang="en-US" sz="2200" b="1" dirty="0">
                <a:solidFill>
                  <a:srgbClr val="CC0000"/>
                </a:solidFill>
                <a:latin typeface="Courier New" pitchFamily="49" charset="0"/>
              </a:rPr>
              <a:t>slave address and a WRITE</a:t>
            </a:r>
            <a:r>
              <a:rPr lang="en-US" sz="2200" b="1" dirty="0">
                <a:latin typeface="Courier New" pitchFamily="49" charset="0"/>
              </a:rPr>
              <a:t> is called </a:t>
            </a:r>
            <a:r>
              <a:rPr lang="en-US" sz="2200" b="1" dirty="0">
                <a:solidFill>
                  <a:srgbClr val="CC0000"/>
                </a:solidFill>
                <a:latin typeface="Courier New" pitchFamily="49" charset="0"/>
              </a:rPr>
              <a:t>SLA+W</a:t>
            </a:r>
            <a:r>
              <a:rPr lang="en-US" sz="2200" b="1" dirty="0">
                <a:latin typeface="Courier New" pitchFamily="49" charset="0"/>
              </a:rPr>
              <a:t>.</a:t>
            </a:r>
          </a:p>
          <a:p>
            <a:pPr marL="571500" indent="-571500" eaLnBrk="1" hangingPunct="1">
              <a:lnSpc>
                <a:spcPct val="80000"/>
              </a:lnSpc>
            </a:pPr>
            <a:r>
              <a:rPr lang="en-US" sz="2200" b="1" dirty="0">
                <a:latin typeface="Courier New" pitchFamily="49" charset="0"/>
              </a:rPr>
              <a:t>when a master transmits address </a:t>
            </a:r>
            <a:r>
              <a:rPr lang="en-US" sz="2200" b="1" dirty="0">
                <a:solidFill>
                  <a:srgbClr val="CC0000"/>
                </a:solidFill>
                <a:latin typeface="Courier New" pitchFamily="49" charset="0"/>
              </a:rPr>
              <a:t>0000 000</a:t>
            </a:r>
            <a:r>
              <a:rPr lang="en-US" sz="2200" b="1" dirty="0">
                <a:latin typeface="Courier New" pitchFamily="49" charset="0"/>
              </a:rPr>
              <a:t>, </a:t>
            </a:r>
            <a:r>
              <a:rPr lang="en-US" sz="2200" b="1" dirty="0">
                <a:solidFill>
                  <a:srgbClr val="CC0000"/>
                </a:solidFill>
                <a:latin typeface="Courier New" pitchFamily="49" charset="0"/>
              </a:rPr>
              <a:t>all slaves respond by changing the SDA line to zero</a:t>
            </a:r>
            <a:r>
              <a:rPr lang="en-US" sz="2200" b="1" dirty="0">
                <a:latin typeface="Courier New" pitchFamily="49" charset="0"/>
              </a:rPr>
              <a:t> and </a:t>
            </a:r>
            <a:r>
              <a:rPr lang="en-US" sz="2200" b="1" dirty="0">
                <a:solidFill>
                  <a:srgbClr val="CC0000"/>
                </a:solidFill>
                <a:latin typeface="Courier New" pitchFamily="49" charset="0"/>
              </a:rPr>
              <a:t>wait</a:t>
            </a:r>
            <a:r>
              <a:rPr lang="en-US" sz="2200" b="1" dirty="0">
                <a:latin typeface="Courier New" pitchFamily="49" charset="0"/>
              </a:rPr>
              <a:t> </a:t>
            </a:r>
            <a:r>
              <a:rPr lang="en-US" sz="2200" b="1" dirty="0">
                <a:solidFill>
                  <a:srgbClr val="CC0000"/>
                </a:solidFill>
                <a:latin typeface="Courier New" pitchFamily="49" charset="0"/>
              </a:rPr>
              <a:t>to receive the data byte</a:t>
            </a:r>
            <a:r>
              <a:rPr lang="en-US" sz="2200" b="1" dirty="0">
                <a:latin typeface="Courier New" pitchFamily="49" charset="0"/>
              </a:rPr>
              <a:t>.</a:t>
            </a:r>
          </a:p>
          <a:p>
            <a:pPr marL="571500" indent="-571500" eaLnBrk="1" hangingPunct="1">
              <a:lnSpc>
                <a:spcPct val="80000"/>
              </a:lnSpc>
            </a:pPr>
            <a:r>
              <a:rPr lang="en-US" sz="2200" b="1" dirty="0">
                <a:latin typeface="Courier New" pitchFamily="49" charset="0"/>
              </a:rPr>
              <a:t>This is useful when a master wants to transmit the </a:t>
            </a:r>
            <a:r>
              <a:rPr lang="en-US" sz="2200" b="1" dirty="0">
                <a:solidFill>
                  <a:srgbClr val="CC0000"/>
                </a:solidFill>
                <a:latin typeface="Courier New" pitchFamily="49" charset="0"/>
              </a:rPr>
              <a:t>same data byte</a:t>
            </a:r>
            <a:r>
              <a:rPr lang="en-US" sz="2200" b="1" dirty="0">
                <a:latin typeface="Courier New" pitchFamily="49" charset="0"/>
              </a:rPr>
              <a:t> </a:t>
            </a:r>
            <a:r>
              <a:rPr lang="en-US" sz="2200" b="1" dirty="0">
                <a:solidFill>
                  <a:srgbClr val="CC0000"/>
                </a:solidFill>
                <a:latin typeface="Courier New" pitchFamily="49" charset="0"/>
              </a:rPr>
              <a:t>to all slaves</a:t>
            </a:r>
            <a:r>
              <a:rPr lang="en-US" sz="2200" b="1" dirty="0">
                <a:latin typeface="Courier New" pitchFamily="49" charset="0"/>
              </a:rPr>
              <a:t> in the system. Notice that the general call address </a:t>
            </a:r>
            <a:r>
              <a:rPr lang="en-US" sz="2200" b="1" dirty="0">
                <a:solidFill>
                  <a:srgbClr val="CC0000"/>
                </a:solidFill>
                <a:latin typeface="Courier New" pitchFamily="49" charset="0"/>
              </a:rPr>
              <a:t>cannot be used to read data from slaves</a:t>
            </a:r>
            <a:r>
              <a:rPr lang="en-US" sz="2200" b="1" dirty="0">
                <a:latin typeface="Courier New" pitchFamily="49" charset="0"/>
              </a:rPr>
              <a:t> because no more than one slave is able to write to the bus at a given time.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b="1">
                <a:latin typeface="Courier New" pitchFamily="49" charset="0"/>
              </a:rPr>
              <a:t>Address Packet Format in I2C</a:t>
            </a:r>
          </a:p>
        </p:txBody>
      </p:sp>
      <p:sp>
        <p:nvSpPr>
          <p:cNvPr id="21507" name="Rectangle 3"/>
          <p:cNvSpPr>
            <a:spLocks noGrp="1" noChangeArrowheads="1"/>
          </p:cNvSpPr>
          <p:nvPr>
            <p:ph type="body" idx="1"/>
          </p:nvPr>
        </p:nvSpPr>
        <p:spPr/>
        <p:txBody>
          <a:bodyPr/>
          <a:lstStyle/>
          <a:p>
            <a:pPr eaLnBrk="1" hangingPunct="1"/>
            <a:endParaRPr lang="en-US"/>
          </a:p>
        </p:txBody>
      </p:sp>
      <p:pic>
        <p:nvPicPr>
          <p:cNvPr id="21508" name="Picture 4"/>
          <p:cNvPicPr>
            <a:picLocks noChangeAspect="1" noChangeArrowheads="1"/>
          </p:cNvPicPr>
          <p:nvPr/>
        </p:nvPicPr>
        <p:blipFill>
          <a:blip r:embed="rId2"/>
          <a:srcRect/>
          <a:stretch>
            <a:fillRect/>
          </a:stretch>
        </p:blipFill>
        <p:spPr bwMode="auto">
          <a:xfrm>
            <a:off x="152400" y="990600"/>
            <a:ext cx="8763000" cy="5638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200" b="1">
                <a:latin typeface="Courier New" pitchFamily="49" charset="0"/>
              </a:rPr>
              <a:t>Data Packet Format in I2C</a:t>
            </a:r>
          </a:p>
        </p:txBody>
      </p:sp>
      <p:sp>
        <p:nvSpPr>
          <p:cNvPr id="22531" name="Rectangle 3"/>
          <p:cNvSpPr>
            <a:spLocks noGrp="1" noChangeArrowheads="1"/>
          </p:cNvSpPr>
          <p:nvPr>
            <p:ph type="body" idx="1"/>
          </p:nvPr>
        </p:nvSpPr>
        <p:spPr>
          <a:xfrm>
            <a:off x="304800" y="914400"/>
            <a:ext cx="8458200" cy="5791200"/>
          </a:xfrm>
          <a:solidFill>
            <a:schemeClr val="bg1"/>
          </a:solidFill>
        </p:spPr>
        <p:txBody>
          <a:bodyPr/>
          <a:lstStyle/>
          <a:p>
            <a:pPr marL="571500" indent="-571500" eaLnBrk="1" hangingPunct="1">
              <a:lnSpc>
                <a:spcPct val="80000"/>
              </a:lnSpc>
            </a:pPr>
            <a:r>
              <a:rPr lang="en-US" sz="2200" b="1">
                <a:latin typeface="Courier New" pitchFamily="49" charset="0"/>
              </a:rPr>
              <a:t>Data packets are </a:t>
            </a:r>
            <a:r>
              <a:rPr lang="en-US" sz="2200" b="1">
                <a:solidFill>
                  <a:srgbClr val="CC0000"/>
                </a:solidFill>
                <a:latin typeface="Courier New" pitchFamily="49" charset="0"/>
              </a:rPr>
              <a:t>9 bits</a:t>
            </a:r>
            <a:r>
              <a:rPr lang="en-US" sz="2200" b="1">
                <a:latin typeface="Courier New" pitchFamily="49" charset="0"/>
              </a:rPr>
              <a:t> long. The first </a:t>
            </a:r>
            <a:r>
              <a:rPr lang="en-US" sz="2200" b="1">
                <a:solidFill>
                  <a:srgbClr val="CC0000"/>
                </a:solidFill>
                <a:latin typeface="Courier New" pitchFamily="49" charset="0"/>
              </a:rPr>
              <a:t>8 bits are a byte of data</a:t>
            </a:r>
            <a:r>
              <a:rPr lang="en-US" sz="2200" b="1">
                <a:latin typeface="Courier New" pitchFamily="49" charset="0"/>
              </a:rPr>
              <a:t> to be transmitted, and the </a:t>
            </a:r>
            <a:r>
              <a:rPr lang="en-US" sz="2200" b="1">
                <a:solidFill>
                  <a:srgbClr val="CC0000"/>
                </a:solidFill>
                <a:latin typeface="Courier New" pitchFamily="49" charset="0"/>
              </a:rPr>
              <a:t>9th bit is ACK</a:t>
            </a:r>
            <a:r>
              <a:rPr lang="en-US" sz="2200" b="1">
                <a:latin typeface="Courier New" pitchFamily="49" charset="0"/>
              </a:rPr>
              <a:t>.</a:t>
            </a:r>
          </a:p>
          <a:p>
            <a:pPr marL="571500" indent="-571500" eaLnBrk="1" hangingPunct="1">
              <a:lnSpc>
                <a:spcPct val="80000"/>
              </a:lnSpc>
            </a:pPr>
            <a:r>
              <a:rPr lang="en-US" sz="2200" b="1">
                <a:latin typeface="Courier New" pitchFamily="49" charset="0"/>
              </a:rPr>
              <a:t>If the receiver </a:t>
            </a:r>
            <a:r>
              <a:rPr lang="en-US" sz="2200" b="1">
                <a:solidFill>
                  <a:srgbClr val="CC0000"/>
                </a:solidFill>
                <a:latin typeface="Courier New" pitchFamily="49" charset="0"/>
              </a:rPr>
              <a:t>has received the last byte</a:t>
            </a:r>
            <a:r>
              <a:rPr lang="en-US" sz="2200" b="1">
                <a:latin typeface="Courier New" pitchFamily="49" charset="0"/>
              </a:rPr>
              <a:t> of data and there is no more data to be received, or the receiver </a:t>
            </a:r>
            <a:r>
              <a:rPr lang="en-US" sz="2200" b="1">
                <a:solidFill>
                  <a:srgbClr val="CC0000"/>
                </a:solidFill>
                <a:latin typeface="Courier New" pitchFamily="49" charset="0"/>
              </a:rPr>
              <a:t>cannot receive</a:t>
            </a:r>
            <a:r>
              <a:rPr lang="en-US" sz="2200" b="1">
                <a:latin typeface="Courier New" pitchFamily="49" charset="0"/>
              </a:rPr>
              <a:t> or process more data, it will signal a </a:t>
            </a:r>
            <a:r>
              <a:rPr lang="en-US" sz="2200" b="1">
                <a:solidFill>
                  <a:srgbClr val="CC0000"/>
                </a:solidFill>
                <a:latin typeface="Courier New" pitchFamily="49" charset="0"/>
              </a:rPr>
              <a:t>NACK by leaving the SDA line high</a:t>
            </a:r>
            <a:r>
              <a:rPr lang="en-US" sz="2200" b="1">
                <a:latin typeface="Courier New" pitchFamily="49" charset="0"/>
              </a:rPr>
              <a:t>.</a:t>
            </a:r>
          </a:p>
          <a:p>
            <a:pPr marL="571500" indent="-571500" eaLnBrk="1" hangingPunct="1">
              <a:lnSpc>
                <a:spcPct val="80000"/>
              </a:lnSpc>
            </a:pPr>
            <a:r>
              <a:rPr lang="en-US" sz="2200" b="1">
                <a:latin typeface="Courier New" pitchFamily="49" charset="0"/>
              </a:rPr>
              <a:t>In data packets, like address packets, </a:t>
            </a:r>
            <a:r>
              <a:rPr lang="en-US" sz="2200" b="1">
                <a:solidFill>
                  <a:srgbClr val="CC0000"/>
                </a:solidFill>
                <a:latin typeface="Courier New" pitchFamily="49" charset="0"/>
              </a:rPr>
              <a:t>MSB</a:t>
            </a:r>
            <a:r>
              <a:rPr lang="en-US" sz="2200" b="1">
                <a:latin typeface="Courier New" pitchFamily="49" charset="0"/>
              </a:rPr>
              <a:t> is transmitted </a:t>
            </a:r>
            <a:r>
              <a:rPr lang="en-US" sz="2200" b="1">
                <a:solidFill>
                  <a:srgbClr val="CC0000"/>
                </a:solidFill>
                <a:latin typeface="Courier New" pitchFamily="49" charset="0"/>
              </a:rPr>
              <a:t>first</a:t>
            </a:r>
            <a:r>
              <a:rPr lang="en-US" sz="2200" b="1">
                <a:latin typeface="Courier New" pitchFamily="49" charset="0"/>
              </a:rPr>
              <a:t>.</a:t>
            </a:r>
          </a:p>
          <a:p>
            <a:pPr marL="571500" indent="-571500" eaLnBrk="1" hangingPunct="1">
              <a:lnSpc>
                <a:spcPct val="80000"/>
              </a:lnSpc>
              <a:buFont typeface="Wingdings" pitchFamily="2" charset="2"/>
              <a:buNone/>
            </a:pPr>
            <a:r>
              <a:rPr lang="en-US" sz="2200" b="1" i="1">
                <a:solidFill>
                  <a:srgbClr val="CC0000"/>
                </a:solidFill>
              </a:rPr>
              <a:t>Combining address and data packets into a transmission</a:t>
            </a:r>
            <a:endParaRPr lang="en-US" sz="2000" b="1">
              <a:solidFill>
                <a:srgbClr val="CC0000"/>
              </a:solidFill>
              <a:latin typeface="Courier New" pitchFamily="49" charset="0"/>
            </a:endParaRPr>
          </a:p>
          <a:p>
            <a:pPr marL="571500" indent="-571500" eaLnBrk="1" hangingPunct="1">
              <a:lnSpc>
                <a:spcPct val="80000"/>
              </a:lnSpc>
            </a:pPr>
            <a:r>
              <a:rPr lang="en-US" sz="2200" b="1">
                <a:latin typeface="Courier New" pitchFamily="49" charset="0"/>
              </a:rPr>
              <a:t>In I2C, normally, a transmission is started by a </a:t>
            </a:r>
            <a:r>
              <a:rPr lang="en-US" sz="2200" b="1">
                <a:solidFill>
                  <a:srgbClr val="CC0000"/>
                </a:solidFill>
                <a:latin typeface="Courier New" pitchFamily="49" charset="0"/>
              </a:rPr>
              <a:t>START condition</a:t>
            </a:r>
            <a:r>
              <a:rPr lang="en-US" sz="2200" b="1">
                <a:latin typeface="Courier New" pitchFamily="49" charset="0"/>
              </a:rPr>
              <a:t>, followed by an </a:t>
            </a:r>
            <a:r>
              <a:rPr lang="en-US" sz="2200" b="1">
                <a:solidFill>
                  <a:srgbClr val="CC0000"/>
                </a:solidFill>
                <a:latin typeface="Courier New" pitchFamily="49" charset="0"/>
              </a:rPr>
              <a:t>address packet</a:t>
            </a:r>
            <a:r>
              <a:rPr lang="en-US" sz="2200" b="1">
                <a:latin typeface="Courier New" pitchFamily="49" charset="0"/>
              </a:rPr>
              <a:t> (</a:t>
            </a:r>
            <a:r>
              <a:rPr lang="en-US" sz="2200" b="1">
                <a:solidFill>
                  <a:srgbClr val="CC0000"/>
                </a:solidFill>
                <a:latin typeface="Courier New" pitchFamily="49" charset="0"/>
              </a:rPr>
              <a:t>SLA + R/W</a:t>
            </a:r>
            <a:r>
              <a:rPr lang="en-US" sz="2200" b="1">
                <a:latin typeface="Courier New" pitchFamily="49" charset="0"/>
              </a:rPr>
              <a:t>), one or more data packets, and </a:t>
            </a:r>
            <a:r>
              <a:rPr lang="en-US" sz="2200" b="1">
                <a:solidFill>
                  <a:srgbClr val="CC0000"/>
                </a:solidFill>
                <a:latin typeface="Courier New" pitchFamily="49" charset="0"/>
              </a:rPr>
              <a:t>finished</a:t>
            </a:r>
            <a:r>
              <a:rPr lang="en-US" sz="2200" b="1">
                <a:latin typeface="Courier New" pitchFamily="49" charset="0"/>
              </a:rPr>
              <a:t> by a </a:t>
            </a:r>
            <a:r>
              <a:rPr lang="en-US" sz="2200" b="1">
                <a:solidFill>
                  <a:srgbClr val="CC0000"/>
                </a:solidFill>
                <a:latin typeface="Courier New" pitchFamily="49" charset="0"/>
              </a:rPr>
              <a:t>STOP condition</a:t>
            </a:r>
            <a:r>
              <a:rPr lang="en-US" sz="2200" b="1">
                <a:latin typeface="Courier New" pitchFamily="49" charset="0"/>
              </a:rPr>
              <a:t>.</a:t>
            </a:r>
          </a:p>
          <a:p>
            <a:pPr marL="571500" indent="-571500" eaLnBrk="1" hangingPunct="1">
              <a:lnSpc>
                <a:spcPct val="80000"/>
              </a:lnSpc>
            </a:pPr>
            <a:r>
              <a:rPr lang="en-US" sz="2200" b="1">
                <a:latin typeface="Courier New" pitchFamily="49" charset="0"/>
              </a:rPr>
              <a:t>Figure 18-7 shows a typical data trans-mission.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000" b="1">
                <a:latin typeface="Courier New" pitchFamily="49" charset="0"/>
              </a:rPr>
              <a:t>Combining Address and Data Packets</a:t>
            </a:r>
          </a:p>
        </p:txBody>
      </p:sp>
      <p:pic>
        <p:nvPicPr>
          <p:cNvPr id="23555" name="Picture 4"/>
          <p:cNvPicPr>
            <a:picLocks noChangeAspect="1" noChangeArrowheads="1"/>
          </p:cNvPicPr>
          <p:nvPr/>
        </p:nvPicPr>
        <p:blipFill>
          <a:blip r:embed="rId2"/>
          <a:srcRect/>
          <a:stretch>
            <a:fillRect/>
          </a:stretch>
        </p:blipFill>
        <p:spPr bwMode="auto">
          <a:xfrm>
            <a:off x="28575" y="762000"/>
            <a:ext cx="9085263" cy="2549525"/>
          </a:xfrm>
          <a:prstGeom prst="rect">
            <a:avLst/>
          </a:prstGeom>
          <a:noFill/>
          <a:ln w="9525">
            <a:noFill/>
            <a:miter lim="800000"/>
            <a:headEnd/>
            <a:tailEnd/>
          </a:ln>
        </p:spPr>
      </p:pic>
      <p:pic>
        <p:nvPicPr>
          <p:cNvPr id="23556" name="Picture 7"/>
          <p:cNvPicPr>
            <a:picLocks noChangeAspect="1" noChangeArrowheads="1"/>
          </p:cNvPicPr>
          <p:nvPr/>
        </p:nvPicPr>
        <p:blipFill>
          <a:blip r:embed="rId3"/>
          <a:srcRect/>
          <a:stretch>
            <a:fillRect/>
          </a:stretch>
        </p:blipFill>
        <p:spPr bwMode="auto">
          <a:xfrm>
            <a:off x="152400" y="3311525"/>
            <a:ext cx="8839200" cy="31654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Picture 4"/>
          <p:cNvSpPr>
            <a:spLocks noChangeAspect="1" noChangeArrowheads="1"/>
          </p:cNvSpPr>
          <p:nvPr/>
        </p:nvSpPr>
        <p:spPr bwMode="auto">
          <a:xfrm>
            <a:off x="152400" y="128588"/>
            <a:ext cx="8839200" cy="2919412"/>
          </a:xfrm>
          <a:prstGeom prst="rect">
            <a:avLst/>
          </a:prstGeom>
          <a:noFill/>
          <a:ln w="9525">
            <a:noFill/>
            <a:miter lim="800000"/>
            <a:headEnd/>
            <a:tailEnd/>
          </a:ln>
        </p:spPr>
        <p:txBody>
          <a:bodyPr/>
          <a:lstStyle/>
          <a:p>
            <a:endParaRPr lang="en-US"/>
          </a:p>
        </p:txBody>
      </p:sp>
      <p:sp>
        <p:nvSpPr>
          <p:cNvPr id="24579" name="Picture 5"/>
          <p:cNvSpPr>
            <a:spLocks noChangeAspect="1" noChangeArrowheads="1"/>
          </p:cNvSpPr>
          <p:nvPr/>
        </p:nvSpPr>
        <p:spPr bwMode="auto">
          <a:xfrm>
            <a:off x="457200" y="3146425"/>
            <a:ext cx="8229600" cy="3482975"/>
          </a:xfrm>
          <a:prstGeom prst="rect">
            <a:avLst/>
          </a:prstGeom>
          <a:noFill/>
          <a:ln w="9525">
            <a:noFill/>
            <a:miter lim="800000"/>
            <a:headEnd/>
            <a:tailEnd/>
          </a:ln>
        </p:spPr>
        <p:txBody>
          <a:bodyPr/>
          <a:lstStyle/>
          <a:p>
            <a:endParaRPr lang="en-US"/>
          </a:p>
        </p:txBody>
      </p:sp>
      <p:pic>
        <p:nvPicPr>
          <p:cNvPr id="24580" name="Picture 4"/>
          <p:cNvPicPr>
            <a:picLocks noChangeAspect="1" noChangeArrowheads="1"/>
          </p:cNvPicPr>
          <p:nvPr/>
        </p:nvPicPr>
        <p:blipFill>
          <a:blip r:embed="rId2"/>
          <a:srcRect/>
          <a:stretch>
            <a:fillRect/>
          </a:stretch>
        </p:blipFill>
        <p:spPr bwMode="auto">
          <a:xfrm>
            <a:off x="228600" y="212725"/>
            <a:ext cx="8610600" cy="64928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200" b="1">
                <a:latin typeface="Courier New" pitchFamily="49" charset="0"/>
              </a:rPr>
              <a:t>I2C BUS Protocol</a:t>
            </a:r>
          </a:p>
        </p:txBody>
      </p:sp>
      <p:sp>
        <p:nvSpPr>
          <p:cNvPr id="8195" name="Rectangle 3"/>
          <p:cNvSpPr>
            <a:spLocks noGrp="1" noChangeArrowheads="1"/>
          </p:cNvSpPr>
          <p:nvPr>
            <p:ph type="body" idx="1"/>
          </p:nvPr>
        </p:nvSpPr>
        <p:spPr>
          <a:xfrm>
            <a:off x="304800" y="914400"/>
            <a:ext cx="8458200" cy="5334000"/>
          </a:xfrm>
        </p:spPr>
        <p:txBody>
          <a:bodyPr/>
          <a:lstStyle/>
          <a:p>
            <a:pPr marL="571500" indent="-571500" eaLnBrk="1" hangingPunct="1">
              <a:lnSpc>
                <a:spcPct val="80000"/>
              </a:lnSpc>
            </a:pPr>
            <a:r>
              <a:rPr lang="en-US" sz="2300" b="1" dirty="0">
                <a:latin typeface="Courier New" pitchFamily="49" charset="0"/>
              </a:rPr>
              <a:t>The </a:t>
            </a:r>
            <a:r>
              <a:rPr lang="en-US" sz="2300" b="1" dirty="0">
                <a:solidFill>
                  <a:srgbClr val="CC0000"/>
                </a:solidFill>
                <a:latin typeface="Courier New" pitchFamily="49" charset="0"/>
              </a:rPr>
              <a:t>IIC</a:t>
            </a:r>
            <a:r>
              <a:rPr lang="en-US" sz="2300" b="1" dirty="0">
                <a:latin typeface="Courier New" pitchFamily="49" charset="0"/>
              </a:rPr>
              <a:t> (Inter-Integrated Circuit) is a bus interface connection incorporated into many devices such as Sensors, RTC, and EEPROM.</a:t>
            </a:r>
          </a:p>
          <a:p>
            <a:pPr marL="571500" indent="-571500" eaLnBrk="1" hangingPunct="1">
              <a:lnSpc>
                <a:spcPct val="80000"/>
              </a:lnSpc>
            </a:pPr>
            <a:r>
              <a:rPr lang="en-US" sz="2300" b="1" dirty="0">
                <a:latin typeface="Courier New" pitchFamily="49" charset="0"/>
              </a:rPr>
              <a:t>The IIC is also referred to as </a:t>
            </a:r>
            <a:r>
              <a:rPr lang="en-US" sz="2300" b="1" dirty="0">
                <a:solidFill>
                  <a:srgbClr val="CC0000"/>
                </a:solidFill>
                <a:latin typeface="Courier New" pitchFamily="49" charset="0"/>
              </a:rPr>
              <a:t>I2C</a:t>
            </a:r>
            <a:r>
              <a:rPr lang="en-US" sz="2300" b="1" dirty="0">
                <a:latin typeface="Courier New" pitchFamily="49" charset="0"/>
              </a:rPr>
              <a:t> (</a:t>
            </a:r>
            <a:r>
              <a:rPr lang="en-US" sz="2300" b="1" dirty="0">
                <a:solidFill>
                  <a:srgbClr val="CC0000"/>
                </a:solidFill>
                <a:latin typeface="Courier New" pitchFamily="49" charset="0"/>
              </a:rPr>
              <a:t>I</a:t>
            </a:r>
            <a:r>
              <a:rPr lang="en-US" sz="2300" b="1" baseline="30000" dirty="0">
                <a:solidFill>
                  <a:srgbClr val="CC0000"/>
                </a:solidFill>
                <a:latin typeface="Courier New" pitchFamily="49" charset="0"/>
              </a:rPr>
              <a:t>2</a:t>
            </a:r>
            <a:r>
              <a:rPr lang="en-US" sz="2300" b="1" dirty="0">
                <a:solidFill>
                  <a:srgbClr val="CC0000"/>
                </a:solidFill>
                <a:latin typeface="Courier New" pitchFamily="49" charset="0"/>
              </a:rPr>
              <a:t>C</a:t>
            </a:r>
            <a:r>
              <a:rPr lang="en-US" sz="2300" b="1" dirty="0">
                <a:latin typeface="Courier New" pitchFamily="49" charset="0"/>
              </a:rPr>
              <a:t>) or   </a:t>
            </a:r>
            <a:r>
              <a:rPr lang="en-US" sz="2300" b="1" dirty="0">
                <a:solidFill>
                  <a:srgbClr val="CC0000"/>
                </a:solidFill>
                <a:latin typeface="Courier New" pitchFamily="49" charset="0"/>
              </a:rPr>
              <a:t>I square C</a:t>
            </a:r>
            <a:r>
              <a:rPr lang="en-US" sz="2300" b="1" dirty="0">
                <a:latin typeface="Courier New" pitchFamily="49" charset="0"/>
              </a:rPr>
              <a:t> in many technical literatures. </a:t>
            </a:r>
          </a:p>
          <a:p>
            <a:pPr marL="571500" indent="-571500" eaLnBrk="1" hangingPunct="1">
              <a:lnSpc>
                <a:spcPct val="80000"/>
              </a:lnSpc>
            </a:pPr>
            <a:r>
              <a:rPr lang="en-US" sz="2300" b="1" dirty="0">
                <a:latin typeface="Courier New" pitchFamily="49" charset="0"/>
              </a:rPr>
              <a:t>The I2C bus was originally started by Philips, Now It is a widely used standard adapted by many chip making companies.</a:t>
            </a:r>
          </a:p>
          <a:p>
            <a:pPr marL="571500" indent="-571500" eaLnBrk="1" hangingPunct="1">
              <a:lnSpc>
                <a:spcPct val="80000"/>
              </a:lnSpc>
            </a:pPr>
            <a:r>
              <a:rPr lang="en-US" sz="2300" b="1" dirty="0">
                <a:latin typeface="Courier New" pitchFamily="49" charset="0"/>
              </a:rPr>
              <a:t>I2C is ideal for communication between </a:t>
            </a:r>
            <a:r>
              <a:rPr lang="en-US" sz="2300" b="1" dirty="0">
                <a:solidFill>
                  <a:srgbClr val="FF0000"/>
                </a:solidFill>
                <a:latin typeface="Courier New" pitchFamily="49" charset="0"/>
              </a:rPr>
              <a:t>low</a:t>
            </a:r>
            <a:r>
              <a:rPr lang="en-US" sz="2300" b="1" dirty="0">
                <a:solidFill>
                  <a:srgbClr val="CC0000"/>
                </a:solidFill>
                <a:latin typeface="Courier New" pitchFamily="49" charset="0"/>
              </a:rPr>
              <a:t>-speed devices</a:t>
            </a:r>
            <a:r>
              <a:rPr lang="en-US" sz="2300" b="1" dirty="0">
                <a:latin typeface="Courier New" pitchFamily="49" charset="0"/>
              </a:rPr>
              <a:t> for a reliable communication over a </a:t>
            </a:r>
            <a:r>
              <a:rPr lang="en-US" sz="2300" b="1" dirty="0">
                <a:solidFill>
                  <a:srgbClr val="CC0000"/>
                </a:solidFill>
                <a:latin typeface="Courier New" pitchFamily="49" charset="0"/>
              </a:rPr>
              <a:t>short distance</a:t>
            </a:r>
            <a:r>
              <a:rPr lang="en-US" sz="2300" b="1" dirty="0">
                <a:latin typeface="Courier New" pitchFamily="49" charset="0"/>
              </a:rPr>
              <a:t>.</a:t>
            </a:r>
          </a:p>
          <a:p>
            <a:pPr marL="571500" indent="-571500" eaLnBrk="1" hangingPunct="1">
              <a:lnSpc>
                <a:spcPct val="80000"/>
              </a:lnSpc>
            </a:pPr>
            <a:r>
              <a:rPr lang="en-US" sz="2300" b="1" dirty="0">
                <a:latin typeface="Courier New" pitchFamily="49" charset="0"/>
              </a:rPr>
              <a:t>I2C provides a </a:t>
            </a:r>
            <a:r>
              <a:rPr lang="en-US" sz="2300" b="1" dirty="0">
                <a:solidFill>
                  <a:srgbClr val="FF0000"/>
                </a:solidFill>
                <a:latin typeface="Courier New" pitchFamily="49" charset="0"/>
              </a:rPr>
              <a:t>connection oriented </a:t>
            </a:r>
            <a:r>
              <a:rPr lang="en-US" sz="2300" b="1" dirty="0" err="1">
                <a:latin typeface="Courier New" pitchFamily="49" charset="0"/>
              </a:rPr>
              <a:t>communi-cation</a:t>
            </a:r>
            <a:r>
              <a:rPr lang="en-US" sz="2300" b="1" dirty="0">
                <a:latin typeface="Courier New" pitchFamily="49" charset="0"/>
              </a:rPr>
              <a:t> with </a:t>
            </a:r>
            <a:r>
              <a:rPr lang="en-US" sz="2300" b="1" dirty="0">
                <a:solidFill>
                  <a:srgbClr val="FF0000"/>
                </a:solidFill>
                <a:latin typeface="Courier New" pitchFamily="49" charset="0"/>
              </a:rPr>
              <a:t>acknowledge</a:t>
            </a:r>
            <a:r>
              <a:rPr lang="en-US" sz="2300" b="1" dirty="0">
                <a:latin typeface="Courier New" pitchFamily="49" charset="0"/>
              </a:rPr>
              <a:t>. It uses only 2 pins for data transfer. </a:t>
            </a:r>
            <a:r>
              <a:rPr lang="en-US" sz="2300" b="1" dirty="0">
                <a:solidFill>
                  <a:srgbClr val="CC0000"/>
                </a:solidFill>
                <a:latin typeface="Courier New" pitchFamily="49" charset="0"/>
              </a:rPr>
              <a:t>SCL</a:t>
            </a:r>
            <a:r>
              <a:rPr lang="en-US" sz="2300" b="1" dirty="0">
                <a:latin typeface="Courier New" pitchFamily="49" charset="0"/>
              </a:rPr>
              <a:t> (</a:t>
            </a:r>
            <a:r>
              <a:rPr lang="en-US" sz="2300" b="1" dirty="0">
                <a:solidFill>
                  <a:srgbClr val="CC0000"/>
                </a:solidFill>
                <a:latin typeface="Courier New" pitchFamily="49" charset="0"/>
              </a:rPr>
              <a:t>Serial Clock</a:t>
            </a:r>
            <a:r>
              <a:rPr lang="en-US" sz="2300" b="1" dirty="0">
                <a:latin typeface="Courier New" pitchFamily="49" charset="0"/>
              </a:rPr>
              <a:t>), which synchronize the data transfer between two chips, and </a:t>
            </a:r>
            <a:r>
              <a:rPr lang="en-US" sz="2300" b="1" dirty="0">
                <a:solidFill>
                  <a:srgbClr val="CC0000"/>
                </a:solidFill>
                <a:latin typeface="Courier New" pitchFamily="49" charset="0"/>
              </a:rPr>
              <a:t>SDA</a:t>
            </a:r>
            <a:r>
              <a:rPr lang="en-US" sz="2300" b="1" dirty="0">
                <a:latin typeface="Courier New" pitchFamily="49" charset="0"/>
              </a:rPr>
              <a:t> (</a:t>
            </a:r>
            <a:r>
              <a:rPr lang="en-US" sz="2300" b="1" dirty="0">
                <a:solidFill>
                  <a:srgbClr val="CC0000"/>
                </a:solidFill>
                <a:latin typeface="Courier New" pitchFamily="49" charset="0"/>
              </a:rPr>
              <a:t>Serial Data</a:t>
            </a:r>
            <a:r>
              <a:rPr lang="en-US" sz="2300" b="1" dirty="0">
                <a:latin typeface="Courier New" pitchFamily="49"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200" b="1">
                <a:latin typeface="Courier New" pitchFamily="49" charset="0"/>
              </a:rPr>
              <a:t>Clock Stretching</a:t>
            </a:r>
          </a:p>
        </p:txBody>
      </p:sp>
      <p:sp>
        <p:nvSpPr>
          <p:cNvPr id="25603" name="Rectangle 3"/>
          <p:cNvSpPr>
            <a:spLocks noGrp="1" noChangeArrowheads="1"/>
          </p:cNvSpPr>
          <p:nvPr>
            <p:ph type="body" idx="1"/>
          </p:nvPr>
        </p:nvSpPr>
        <p:spPr>
          <a:xfrm>
            <a:off x="304800" y="914400"/>
            <a:ext cx="8458200" cy="5791200"/>
          </a:xfrm>
          <a:solidFill>
            <a:schemeClr val="bg1"/>
          </a:solidFill>
        </p:spPr>
        <p:txBody>
          <a:bodyPr/>
          <a:lstStyle/>
          <a:p>
            <a:pPr marL="571500" indent="-571500" eaLnBrk="1" hangingPunct="1">
              <a:lnSpc>
                <a:spcPct val="80000"/>
              </a:lnSpc>
            </a:pPr>
            <a:r>
              <a:rPr lang="en-US" sz="2200" b="1">
                <a:latin typeface="Courier New" pitchFamily="49" charset="0"/>
              </a:rPr>
              <a:t>One of the features of the PC protocol is clock stretching. It is a kind of flow control.</a:t>
            </a:r>
          </a:p>
          <a:p>
            <a:pPr marL="571500" indent="-571500" eaLnBrk="1" hangingPunct="1">
              <a:lnSpc>
                <a:spcPct val="80000"/>
              </a:lnSpc>
            </a:pPr>
            <a:r>
              <a:rPr lang="en-US" sz="2200" b="1">
                <a:latin typeface="Courier New" pitchFamily="49" charset="0"/>
              </a:rPr>
              <a:t>If an addressed </a:t>
            </a:r>
            <a:r>
              <a:rPr lang="en-US" sz="2200" b="1">
                <a:solidFill>
                  <a:srgbClr val="CC0000"/>
                </a:solidFill>
                <a:latin typeface="Courier New" pitchFamily="49" charset="0"/>
              </a:rPr>
              <a:t>slave device</a:t>
            </a:r>
            <a:r>
              <a:rPr lang="en-US" sz="2200" b="1">
                <a:latin typeface="Courier New" pitchFamily="49" charset="0"/>
              </a:rPr>
              <a:t> is not ready to process more data it will </a:t>
            </a:r>
            <a:r>
              <a:rPr lang="en-US" sz="2200" b="1">
                <a:solidFill>
                  <a:srgbClr val="CC0000"/>
                </a:solidFill>
                <a:latin typeface="Courier New" pitchFamily="49" charset="0"/>
              </a:rPr>
              <a:t>stretch the clock</a:t>
            </a:r>
            <a:r>
              <a:rPr lang="en-US" sz="2200" b="1">
                <a:latin typeface="Courier New" pitchFamily="49" charset="0"/>
              </a:rPr>
              <a:t> by holding the clock line </a:t>
            </a:r>
            <a:r>
              <a:rPr lang="en-US" sz="2200" b="1">
                <a:solidFill>
                  <a:srgbClr val="CC0000"/>
                </a:solidFill>
                <a:latin typeface="Courier New" pitchFamily="49" charset="0"/>
              </a:rPr>
              <a:t>(SCL) low</a:t>
            </a:r>
            <a:r>
              <a:rPr lang="en-US" sz="2200" b="1">
                <a:latin typeface="Courier New" pitchFamily="49" charset="0"/>
              </a:rPr>
              <a:t> after receiving (or sending) a bit of data.</a:t>
            </a:r>
          </a:p>
          <a:p>
            <a:pPr marL="571500" indent="-571500" eaLnBrk="1" hangingPunct="1">
              <a:lnSpc>
                <a:spcPct val="80000"/>
              </a:lnSpc>
            </a:pPr>
            <a:r>
              <a:rPr lang="en-US" sz="2200" b="1">
                <a:latin typeface="Courier New" pitchFamily="49" charset="0"/>
              </a:rPr>
              <a:t>Thus the </a:t>
            </a:r>
            <a:r>
              <a:rPr lang="en-US" sz="2200" b="1">
                <a:solidFill>
                  <a:srgbClr val="CC0000"/>
                </a:solidFill>
                <a:latin typeface="Courier New" pitchFamily="49" charset="0"/>
              </a:rPr>
              <a:t>master</a:t>
            </a:r>
            <a:r>
              <a:rPr lang="en-US" sz="2200" b="1">
                <a:latin typeface="Courier New" pitchFamily="49" charset="0"/>
              </a:rPr>
              <a:t> will not be able to raise the clock line (because devices are wire-ANDed) and </a:t>
            </a:r>
            <a:r>
              <a:rPr lang="en-US" sz="2200" b="1">
                <a:solidFill>
                  <a:srgbClr val="CC0000"/>
                </a:solidFill>
                <a:latin typeface="Courier New" pitchFamily="49" charset="0"/>
              </a:rPr>
              <a:t>will wait</a:t>
            </a:r>
            <a:r>
              <a:rPr lang="en-US" sz="2200" b="1">
                <a:latin typeface="Courier New" pitchFamily="49" charset="0"/>
              </a:rPr>
              <a:t> until the slave releases the SCL line to show it is ready to transfer the next bit. See Figure below</a:t>
            </a:r>
          </a:p>
        </p:txBody>
      </p:sp>
      <p:pic>
        <p:nvPicPr>
          <p:cNvPr id="25604" name="Picture 4"/>
          <p:cNvPicPr>
            <a:picLocks noChangeAspect="1" noChangeArrowheads="1"/>
          </p:cNvPicPr>
          <p:nvPr/>
        </p:nvPicPr>
        <p:blipFill>
          <a:blip r:embed="rId2"/>
          <a:srcRect/>
          <a:stretch>
            <a:fillRect/>
          </a:stretch>
        </p:blipFill>
        <p:spPr bwMode="auto">
          <a:xfrm>
            <a:off x="1693863" y="4419600"/>
            <a:ext cx="5621337" cy="2273300"/>
          </a:xfrm>
          <a:prstGeom prst="rect">
            <a:avLst/>
          </a:prstGeom>
          <a:noFill/>
          <a:ln w="9525">
            <a:solidFill>
              <a:srgbClr val="CC0000"/>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200" b="1">
                <a:latin typeface="Courier New" pitchFamily="49" charset="0"/>
              </a:rPr>
              <a:t>Arbitration</a:t>
            </a:r>
          </a:p>
        </p:txBody>
      </p:sp>
      <p:sp>
        <p:nvSpPr>
          <p:cNvPr id="26627" name="Rectangle 3"/>
          <p:cNvSpPr>
            <a:spLocks noGrp="1" noChangeArrowheads="1"/>
          </p:cNvSpPr>
          <p:nvPr>
            <p:ph type="body" idx="1"/>
          </p:nvPr>
        </p:nvSpPr>
        <p:spPr>
          <a:xfrm>
            <a:off x="304800" y="914400"/>
            <a:ext cx="8458200" cy="5791200"/>
          </a:xfrm>
          <a:solidFill>
            <a:schemeClr val="bg1"/>
          </a:solidFill>
        </p:spPr>
        <p:txBody>
          <a:bodyPr/>
          <a:lstStyle/>
          <a:p>
            <a:pPr marL="571500" indent="-571500" eaLnBrk="1" hangingPunct="1">
              <a:lnSpc>
                <a:spcPct val="80000"/>
              </a:lnSpc>
            </a:pPr>
            <a:r>
              <a:rPr lang="en-US" sz="2200" b="1">
                <a:latin typeface="Courier New" pitchFamily="49" charset="0"/>
              </a:rPr>
              <a:t>I2C protocol supports a multi-master bus system. This doesn't mean that more than one master can use the bus at the same time. Rather, </a:t>
            </a:r>
            <a:r>
              <a:rPr lang="en-US" sz="2200" b="1">
                <a:solidFill>
                  <a:srgbClr val="CC0000"/>
                </a:solidFill>
                <a:latin typeface="Courier New" pitchFamily="49" charset="0"/>
              </a:rPr>
              <a:t>each master waits</a:t>
            </a:r>
            <a:r>
              <a:rPr lang="en-US" sz="2200" b="1">
                <a:latin typeface="Courier New" pitchFamily="49" charset="0"/>
              </a:rPr>
              <a:t> for the current transmission to finish and then starts to use the bus.</a:t>
            </a:r>
          </a:p>
          <a:p>
            <a:pPr marL="571500" indent="-571500" eaLnBrk="1" hangingPunct="1">
              <a:lnSpc>
                <a:spcPct val="80000"/>
              </a:lnSpc>
            </a:pPr>
            <a:r>
              <a:rPr lang="en-US" sz="2200" b="1">
                <a:latin typeface="Courier New" pitchFamily="49" charset="0"/>
              </a:rPr>
              <a:t>But it is possible that two or more masters initiate a transmission at about the same time. In this case the arbitration happens.</a:t>
            </a:r>
          </a:p>
          <a:p>
            <a:pPr marL="571500" indent="-571500" eaLnBrk="1" hangingPunct="1">
              <a:lnSpc>
                <a:spcPct val="80000"/>
              </a:lnSpc>
            </a:pPr>
            <a:r>
              <a:rPr lang="en-US" sz="2200" b="1">
                <a:latin typeface="Courier New" pitchFamily="49" charset="0"/>
              </a:rPr>
              <a:t>Each transmitter has </a:t>
            </a:r>
            <a:r>
              <a:rPr lang="en-US" sz="2200" b="1">
                <a:solidFill>
                  <a:srgbClr val="CC0000"/>
                </a:solidFill>
                <a:latin typeface="Courier New" pitchFamily="49" charset="0"/>
              </a:rPr>
              <a:t>to check the level of the bus</a:t>
            </a:r>
            <a:r>
              <a:rPr lang="en-US" sz="2200" b="1">
                <a:latin typeface="Courier New" pitchFamily="49" charset="0"/>
              </a:rPr>
              <a:t> and compare it with the level it expects; if it doesn't match, that transmitter has lost the arbitration, and will switch to slave mode.</a:t>
            </a:r>
          </a:p>
          <a:p>
            <a:pPr marL="571500" indent="-571500" eaLnBrk="1" hangingPunct="1">
              <a:lnSpc>
                <a:spcPct val="80000"/>
              </a:lnSpc>
            </a:pPr>
            <a:r>
              <a:rPr lang="en-US" sz="2200" b="1">
                <a:latin typeface="Courier New" pitchFamily="49" charset="0"/>
              </a:rPr>
              <a:t>In the case of arbitration, the winning master will continue its job. Notice that neither the bus is corrupted nor the data is lost. See Example 18-5.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4400" b="1">
                <a:latin typeface="Courier New" pitchFamily="49" charset="0"/>
              </a:rPr>
              <a:t>Arbitration</a:t>
            </a:r>
            <a:endParaRPr lang="en-US"/>
          </a:p>
        </p:txBody>
      </p:sp>
      <p:pic>
        <p:nvPicPr>
          <p:cNvPr id="27651" name="Picture 2"/>
          <p:cNvPicPr>
            <a:picLocks noChangeAspect="1" noChangeArrowheads="1"/>
          </p:cNvPicPr>
          <p:nvPr/>
        </p:nvPicPr>
        <p:blipFill>
          <a:blip r:embed="rId2"/>
          <a:srcRect/>
          <a:stretch>
            <a:fillRect/>
          </a:stretch>
        </p:blipFill>
        <p:spPr bwMode="auto">
          <a:xfrm>
            <a:off x="152400" y="1371600"/>
            <a:ext cx="8991600" cy="46799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3200" b="1">
                <a:latin typeface="Courier New" pitchFamily="49" charset="0"/>
              </a:rPr>
              <a:t>Multibyte burst write</a:t>
            </a:r>
          </a:p>
        </p:txBody>
      </p:sp>
      <p:sp>
        <p:nvSpPr>
          <p:cNvPr id="28675" name="Rectangle 3"/>
          <p:cNvSpPr>
            <a:spLocks noGrp="1" noChangeArrowheads="1"/>
          </p:cNvSpPr>
          <p:nvPr>
            <p:ph type="body" idx="1"/>
          </p:nvPr>
        </p:nvSpPr>
        <p:spPr>
          <a:xfrm>
            <a:off x="304800" y="838200"/>
            <a:ext cx="8458200" cy="5562600"/>
          </a:xfrm>
          <a:solidFill>
            <a:schemeClr val="bg1"/>
          </a:solidFill>
        </p:spPr>
        <p:txBody>
          <a:bodyPr/>
          <a:lstStyle/>
          <a:p>
            <a:pPr marL="571500" indent="-571500" eaLnBrk="1" hangingPunct="1">
              <a:lnSpc>
                <a:spcPct val="80000"/>
              </a:lnSpc>
            </a:pPr>
            <a:r>
              <a:rPr lang="en-US" sz="2200" b="1">
                <a:latin typeface="Courier New" pitchFamily="49" charset="0"/>
              </a:rPr>
              <a:t>Burst mode writing is an effective means of loading consecutive locations. It is supported in I2C, SPI, and many other serial protocols.</a:t>
            </a:r>
          </a:p>
          <a:p>
            <a:pPr marL="571500" indent="-571500" eaLnBrk="1" hangingPunct="1">
              <a:lnSpc>
                <a:spcPct val="80000"/>
              </a:lnSpc>
            </a:pPr>
            <a:r>
              <a:rPr lang="en-US" sz="2200" b="1">
                <a:latin typeface="Courier New" pitchFamily="49" charset="0"/>
              </a:rPr>
              <a:t>In burst mode, we provide the </a:t>
            </a:r>
            <a:r>
              <a:rPr lang="en-US" sz="2200" b="1">
                <a:solidFill>
                  <a:srgbClr val="CC0000"/>
                </a:solidFill>
                <a:latin typeface="Courier New" pitchFamily="49" charset="0"/>
              </a:rPr>
              <a:t>address of the first location</a:t>
            </a:r>
            <a:r>
              <a:rPr lang="en-US" sz="2200" b="1">
                <a:latin typeface="Courier New" pitchFamily="49" charset="0"/>
              </a:rPr>
              <a:t>, followed by the </a:t>
            </a:r>
            <a:r>
              <a:rPr lang="en-US" sz="2200" b="1">
                <a:solidFill>
                  <a:srgbClr val="CC0000"/>
                </a:solidFill>
                <a:latin typeface="Courier New" pitchFamily="49" charset="0"/>
              </a:rPr>
              <a:t>data for that location</a:t>
            </a:r>
            <a:r>
              <a:rPr lang="en-US" sz="2200" b="1">
                <a:latin typeface="Courier New" pitchFamily="49" charset="0"/>
              </a:rPr>
              <a:t>. From then on, </a:t>
            </a:r>
            <a:r>
              <a:rPr lang="en-US" sz="2200" b="1">
                <a:solidFill>
                  <a:srgbClr val="CC0000"/>
                </a:solidFill>
                <a:latin typeface="Courier New" pitchFamily="49" charset="0"/>
              </a:rPr>
              <a:t>consecutive bytes</a:t>
            </a:r>
            <a:r>
              <a:rPr lang="en-US" sz="2200" b="1">
                <a:latin typeface="Courier New" pitchFamily="49" charset="0"/>
              </a:rPr>
              <a:t> are written to consecutive memory locations.</a:t>
            </a:r>
          </a:p>
          <a:p>
            <a:pPr marL="571500" indent="-571500" eaLnBrk="1" hangingPunct="1">
              <a:lnSpc>
                <a:spcPct val="80000"/>
              </a:lnSpc>
            </a:pPr>
            <a:r>
              <a:rPr lang="en-US" sz="2200" b="1">
                <a:latin typeface="Courier New" pitchFamily="49" charset="0"/>
              </a:rPr>
              <a:t>In this mode, the </a:t>
            </a:r>
            <a:r>
              <a:rPr lang="en-US" sz="2200" b="1">
                <a:solidFill>
                  <a:srgbClr val="CC0000"/>
                </a:solidFill>
                <a:latin typeface="Courier New" pitchFamily="49" charset="0"/>
              </a:rPr>
              <a:t>I2C device internally increments the address</a:t>
            </a:r>
            <a:r>
              <a:rPr lang="en-US" sz="2200" b="1">
                <a:latin typeface="Courier New" pitchFamily="49" charset="0"/>
              </a:rPr>
              <a:t> location as long as the </a:t>
            </a:r>
            <a:r>
              <a:rPr lang="en-US" sz="2200" b="1">
                <a:solidFill>
                  <a:srgbClr val="CC0000"/>
                </a:solidFill>
                <a:latin typeface="Courier New" pitchFamily="49" charset="0"/>
              </a:rPr>
              <a:t>STOP</a:t>
            </a:r>
            <a:r>
              <a:rPr lang="en-US" sz="2200" b="1">
                <a:latin typeface="Courier New" pitchFamily="49" charset="0"/>
              </a:rPr>
              <a:t> condition is not detected.</a:t>
            </a:r>
          </a:p>
          <a:p>
            <a:pPr marL="571500" indent="-571500" eaLnBrk="1" hangingPunct="1">
              <a:lnSpc>
                <a:spcPct val="80000"/>
              </a:lnSpc>
            </a:pPr>
            <a:r>
              <a:rPr lang="en-US" sz="2200" b="1">
                <a:latin typeface="Courier New" pitchFamily="49" charset="0"/>
              </a:rPr>
              <a:t>The following steps are used to </a:t>
            </a:r>
            <a:r>
              <a:rPr lang="en-US" sz="2200" b="1">
                <a:solidFill>
                  <a:srgbClr val="006600"/>
                </a:solidFill>
                <a:latin typeface="Courier New" pitchFamily="49" charset="0"/>
              </a:rPr>
              <a:t>send (write) multiple bytes of data in burst mode</a:t>
            </a:r>
            <a:r>
              <a:rPr lang="en-US" sz="2200" b="1">
                <a:latin typeface="Courier New" pitchFamily="49" charset="0"/>
              </a:rPr>
              <a:t> for I2C devices.</a:t>
            </a:r>
          </a:p>
          <a:p>
            <a:pPr marL="839788" lvl="1" indent="-495300" eaLnBrk="1" hangingPunct="1">
              <a:lnSpc>
                <a:spcPct val="80000"/>
              </a:lnSpc>
              <a:buFont typeface="Wingdings" pitchFamily="2" charset="2"/>
              <a:buAutoNum type="arabicPeriod"/>
            </a:pPr>
            <a:r>
              <a:rPr lang="en-US" sz="2000" b="1">
                <a:latin typeface="Courier New" pitchFamily="49" charset="0"/>
              </a:rPr>
              <a:t>Generate a </a:t>
            </a:r>
            <a:r>
              <a:rPr lang="en-US" sz="2000" b="1">
                <a:solidFill>
                  <a:srgbClr val="CC0000"/>
                </a:solidFill>
                <a:latin typeface="Courier New" pitchFamily="49" charset="0"/>
              </a:rPr>
              <a:t>START</a:t>
            </a:r>
            <a:r>
              <a:rPr lang="en-US" sz="2000" b="1">
                <a:latin typeface="Courier New" pitchFamily="49" charset="0"/>
              </a:rPr>
              <a:t> condition.</a:t>
            </a:r>
          </a:p>
          <a:p>
            <a:pPr marL="839788" lvl="1" indent="-495300" eaLnBrk="1" hangingPunct="1">
              <a:lnSpc>
                <a:spcPct val="80000"/>
              </a:lnSpc>
              <a:buFont typeface="Wingdings" pitchFamily="2" charset="2"/>
              <a:buAutoNum type="arabicPeriod"/>
            </a:pPr>
            <a:r>
              <a:rPr lang="en-US" sz="2000" b="1">
                <a:latin typeface="Courier New" pitchFamily="49" charset="0"/>
              </a:rPr>
              <a:t>Transmit the </a:t>
            </a:r>
            <a:r>
              <a:rPr lang="en-US" sz="2000" b="1">
                <a:solidFill>
                  <a:srgbClr val="CC0000"/>
                </a:solidFill>
                <a:latin typeface="Courier New" pitchFamily="49" charset="0"/>
              </a:rPr>
              <a:t>slave address followed by zero</a:t>
            </a:r>
            <a:r>
              <a:rPr lang="en-US" sz="2000" b="1">
                <a:latin typeface="Courier New" pitchFamily="49" charset="0"/>
              </a:rPr>
              <a:t> (for write).</a:t>
            </a:r>
          </a:p>
          <a:p>
            <a:pPr marL="839788" lvl="1" indent="-495300" eaLnBrk="1" hangingPunct="1">
              <a:lnSpc>
                <a:spcPct val="80000"/>
              </a:lnSpc>
              <a:buFont typeface="Wingdings" pitchFamily="2" charset="2"/>
              <a:buAutoNum type="arabicPeriod"/>
            </a:pPr>
            <a:r>
              <a:rPr lang="en-US" sz="2000" b="1">
                <a:latin typeface="Courier New" pitchFamily="49" charset="0"/>
              </a:rPr>
              <a:t>Transmit the </a:t>
            </a:r>
            <a:r>
              <a:rPr lang="en-US" sz="2000" b="1">
                <a:solidFill>
                  <a:srgbClr val="CC0000"/>
                </a:solidFill>
                <a:latin typeface="Courier New" pitchFamily="49" charset="0"/>
              </a:rPr>
              <a:t>address of the first location</a:t>
            </a:r>
            <a:r>
              <a:rPr lang="en-US" sz="2000" b="1">
                <a:latin typeface="Courier New"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200" b="1">
                <a:latin typeface="Courier New" pitchFamily="49" charset="0"/>
              </a:rPr>
              <a:t>Multibyte burst write</a:t>
            </a:r>
          </a:p>
        </p:txBody>
      </p:sp>
      <p:sp>
        <p:nvSpPr>
          <p:cNvPr id="29699" name="Rectangle 3"/>
          <p:cNvSpPr>
            <a:spLocks noGrp="1" noChangeArrowheads="1"/>
          </p:cNvSpPr>
          <p:nvPr>
            <p:ph type="body" idx="1"/>
          </p:nvPr>
        </p:nvSpPr>
        <p:spPr>
          <a:xfrm>
            <a:off x="304800" y="990600"/>
            <a:ext cx="8458200" cy="4038600"/>
          </a:xfrm>
          <a:solidFill>
            <a:schemeClr val="bg1"/>
          </a:solidFill>
        </p:spPr>
        <p:txBody>
          <a:bodyPr/>
          <a:lstStyle/>
          <a:p>
            <a:pPr marL="839788" lvl="1" indent="-495300" eaLnBrk="1" hangingPunct="1">
              <a:lnSpc>
                <a:spcPct val="80000"/>
              </a:lnSpc>
              <a:buFont typeface="Wingdings" pitchFamily="2" charset="2"/>
              <a:buAutoNum type="arabicPeriod" startAt="4"/>
            </a:pPr>
            <a:r>
              <a:rPr lang="en-US" sz="2000" b="1">
                <a:latin typeface="Courier New" pitchFamily="49" charset="0"/>
              </a:rPr>
              <a:t>Transmit the </a:t>
            </a:r>
            <a:r>
              <a:rPr lang="en-US" sz="2000" b="1">
                <a:solidFill>
                  <a:srgbClr val="CC0000"/>
                </a:solidFill>
                <a:latin typeface="Courier New" pitchFamily="49" charset="0"/>
              </a:rPr>
              <a:t>data</a:t>
            </a:r>
            <a:r>
              <a:rPr lang="en-US" sz="2000" b="1">
                <a:latin typeface="Courier New" pitchFamily="49" charset="0"/>
              </a:rPr>
              <a:t> for the </a:t>
            </a:r>
            <a:r>
              <a:rPr lang="en-US" sz="2000" b="1">
                <a:solidFill>
                  <a:srgbClr val="CC0000"/>
                </a:solidFill>
                <a:latin typeface="Courier New" pitchFamily="49" charset="0"/>
              </a:rPr>
              <a:t>first location</a:t>
            </a:r>
            <a:r>
              <a:rPr lang="en-US" sz="2000" b="1">
                <a:latin typeface="Courier New" pitchFamily="49" charset="0"/>
              </a:rPr>
              <a:t> and from then on, simply provide consecutive bytes of data to be placed in consecutive memory locations.</a:t>
            </a:r>
          </a:p>
          <a:p>
            <a:pPr marL="839788" lvl="1" indent="-495300" eaLnBrk="1" hangingPunct="1">
              <a:lnSpc>
                <a:spcPct val="80000"/>
              </a:lnSpc>
              <a:buFont typeface="Wingdings" pitchFamily="2" charset="2"/>
              <a:buAutoNum type="arabicPeriod" startAt="4"/>
            </a:pPr>
            <a:r>
              <a:rPr lang="en-US" sz="2000" b="1">
                <a:latin typeface="Courier New" pitchFamily="49" charset="0"/>
              </a:rPr>
              <a:t>Generate a </a:t>
            </a:r>
            <a:r>
              <a:rPr lang="en-US" sz="2000" b="1">
                <a:solidFill>
                  <a:srgbClr val="CC0000"/>
                </a:solidFill>
                <a:latin typeface="Courier New" pitchFamily="49" charset="0"/>
              </a:rPr>
              <a:t>STOP</a:t>
            </a:r>
            <a:r>
              <a:rPr lang="en-US" sz="2000" b="1">
                <a:latin typeface="Courier New" pitchFamily="49" charset="0"/>
              </a:rPr>
              <a:t> condition.</a:t>
            </a:r>
          </a:p>
          <a:p>
            <a:pPr marL="571500" indent="-571500" eaLnBrk="1" hangingPunct="1">
              <a:lnSpc>
                <a:spcPct val="80000"/>
              </a:lnSpc>
            </a:pPr>
            <a:r>
              <a:rPr lang="en-US" sz="2200" b="1">
                <a:latin typeface="Courier New" pitchFamily="49" charset="0"/>
              </a:rPr>
              <a:t>Figure 18-9 shows how to write 0x01, 0x02, and 0x03 to three consecutive locations starting from location 00001111 of slave 1111000.</a:t>
            </a:r>
          </a:p>
        </p:txBody>
      </p:sp>
      <p:pic>
        <p:nvPicPr>
          <p:cNvPr id="29700" name="Picture 4"/>
          <p:cNvPicPr>
            <a:picLocks noChangeAspect="1" noChangeArrowheads="1"/>
          </p:cNvPicPr>
          <p:nvPr/>
        </p:nvPicPr>
        <p:blipFill>
          <a:blip r:embed="rId2"/>
          <a:srcRect/>
          <a:stretch>
            <a:fillRect/>
          </a:stretch>
        </p:blipFill>
        <p:spPr bwMode="auto">
          <a:xfrm>
            <a:off x="152400" y="3505200"/>
            <a:ext cx="8920163" cy="192881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3200" b="1">
                <a:latin typeface="Courier New" pitchFamily="49" charset="0"/>
              </a:rPr>
              <a:t>Multibyte burst read</a:t>
            </a:r>
          </a:p>
        </p:txBody>
      </p:sp>
      <p:sp>
        <p:nvSpPr>
          <p:cNvPr id="30723" name="Rectangle 3"/>
          <p:cNvSpPr>
            <a:spLocks noGrp="1" noChangeArrowheads="1"/>
          </p:cNvSpPr>
          <p:nvPr>
            <p:ph type="body" idx="1"/>
          </p:nvPr>
        </p:nvSpPr>
        <p:spPr>
          <a:xfrm>
            <a:off x="304800" y="838200"/>
            <a:ext cx="8458200" cy="5562600"/>
          </a:xfrm>
          <a:solidFill>
            <a:schemeClr val="bg1"/>
          </a:solidFill>
        </p:spPr>
        <p:txBody>
          <a:bodyPr/>
          <a:lstStyle/>
          <a:p>
            <a:pPr marL="571500" indent="-571500" eaLnBrk="1" hangingPunct="1">
              <a:lnSpc>
                <a:spcPct val="80000"/>
              </a:lnSpc>
            </a:pPr>
            <a:r>
              <a:rPr lang="en-US" sz="2200" b="1">
                <a:latin typeface="Courier New" pitchFamily="49" charset="0"/>
              </a:rPr>
              <a:t>Burst mode reading is an effective way of bringing out the contents of consecutive locations. In burst mode, we provide the address of the first location only.</a:t>
            </a:r>
          </a:p>
          <a:p>
            <a:pPr marL="571500" indent="-571500" eaLnBrk="1" hangingPunct="1">
              <a:lnSpc>
                <a:spcPct val="80000"/>
              </a:lnSpc>
            </a:pPr>
            <a:r>
              <a:rPr lang="en-US" sz="2200" b="1">
                <a:latin typeface="Courier New" pitchFamily="49" charset="0"/>
              </a:rPr>
              <a:t>From then on, contents are brought out from consecutive memory locations. In this mode, the I2C device internally increments the address location as long as the STOP condition is not detected.</a:t>
            </a:r>
          </a:p>
          <a:p>
            <a:pPr marL="571500" indent="-571500" eaLnBrk="1" hangingPunct="1">
              <a:lnSpc>
                <a:spcPct val="80000"/>
              </a:lnSpc>
            </a:pPr>
            <a:r>
              <a:rPr lang="en-US" sz="2200" b="1">
                <a:latin typeface="Courier New" pitchFamily="49" charset="0"/>
              </a:rPr>
              <a:t>The following steps are used to get (read) multiple bytes of data using burst mode for I2C devices.</a:t>
            </a:r>
          </a:p>
          <a:p>
            <a:pPr marL="839788" lvl="1" indent="-495300" eaLnBrk="1" hangingPunct="1">
              <a:lnSpc>
                <a:spcPct val="80000"/>
              </a:lnSpc>
              <a:buFont typeface="Wingdings" pitchFamily="2" charset="2"/>
              <a:buAutoNum type="arabicPeriod"/>
            </a:pPr>
            <a:r>
              <a:rPr lang="en-US" sz="2000" b="1">
                <a:latin typeface="Courier New" pitchFamily="49" charset="0"/>
              </a:rPr>
              <a:t>Generate a </a:t>
            </a:r>
            <a:r>
              <a:rPr lang="en-US" sz="2000" b="1">
                <a:solidFill>
                  <a:srgbClr val="FF0000"/>
                </a:solidFill>
                <a:latin typeface="Courier New" pitchFamily="49" charset="0"/>
              </a:rPr>
              <a:t>START</a:t>
            </a:r>
            <a:r>
              <a:rPr lang="en-US" sz="2000" b="1">
                <a:latin typeface="Courier New" pitchFamily="49" charset="0"/>
              </a:rPr>
              <a:t> condition</a:t>
            </a:r>
          </a:p>
          <a:p>
            <a:pPr marL="839788" lvl="1" indent="-495300" eaLnBrk="1" hangingPunct="1">
              <a:lnSpc>
                <a:spcPct val="80000"/>
              </a:lnSpc>
              <a:buFont typeface="Wingdings" pitchFamily="2" charset="2"/>
              <a:buAutoNum type="arabicPeriod"/>
            </a:pPr>
            <a:r>
              <a:rPr lang="en-US" sz="2000" b="1">
                <a:latin typeface="Courier New" pitchFamily="49" charset="0"/>
              </a:rPr>
              <a:t>Transmit the </a:t>
            </a:r>
            <a:r>
              <a:rPr lang="en-US" sz="2000" b="1">
                <a:solidFill>
                  <a:srgbClr val="FF0000"/>
                </a:solidFill>
                <a:latin typeface="Courier New" pitchFamily="49" charset="0"/>
              </a:rPr>
              <a:t>slave address followed by zero </a:t>
            </a:r>
            <a:r>
              <a:rPr lang="en-US" sz="2000" b="1">
                <a:latin typeface="Courier New" pitchFamily="49" charset="0"/>
              </a:rPr>
              <a:t>(for address write).</a:t>
            </a:r>
          </a:p>
          <a:p>
            <a:pPr marL="839788" lvl="1" indent="-495300" eaLnBrk="1" hangingPunct="1">
              <a:lnSpc>
                <a:spcPct val="80000"/>
              </a:lnSpc>
              <a:buFont typeface="Wingdings" pitchFamily="2" charset="2"/>
              <a:buAutoNum type="arabicPeriod"/>
            </a:pPr>
            <a:r>
              <a:rPr lang="en-US" sz="2000" b="1">
                <a:latin typeface="Courier New" pitchFamily="49" charset="0"/>
              </a:rPr>
              <a:t>Transmit the </a:t>
            </a:r>
            <a:r>
              <a:rPr lang="en-US" sz="2000" b="1">
                <a:solidFill>
                  <a:srgbClr val="FF0000"/>
                </a:solidFill>
                <a:latin typeface="Courier New" pitchFamily="49" charset="0"/>
              </a:rPr>
              <a:t>address of the first location</a:t>
            </a:r>
            <a:r>
              <a:rPr lang="en-US" sz="2000" b="1">
                <a:latin typeface="Courier New" pitchFamily="49" charset="0"/>
              </a:rPr>
              <a:t>.</a:t>
            </a:r>
          </a:p>
          <a:p>
            <a:pPr marL="839788" lvl="1" indent="-495300" eaLnBrk="1" hangingPunct="1">
              <a:lnSpc>
                <a:spcPct val="80000"/>
              </a:lnSpc>
              <a:buFont typeface="Wingdings" pitchFamily="2" charset="2"/>
              <a:buAutoNum type="arabicPeriod"/>
            </a:pPr>
            <a:r>
              <a:rPr lang="en-US" sz="2000" b="1">
                <a:latin typeface="Courier New" pitchFamily="49" charset="0"/>
              </a:rPr>
              <a:t>Generate a </a:t>
            </a:r>
            <a:r>
              <a:rPr lang="en-US" sz="2000" b="1">
                <a:solidFill>
                  <a:srgbClr val="FF0000"/>
                </a:solidFill>
                <a:latin typeface="Courier New" pitchFamily="49" charset="0"/>
              </a:rPr>
              <a:t>START (REPEATED START) </a:t>
            </a:r>
            <a:r>
              <a:rPr lang="en-US" sz="2000" b="1">
                <a:latin typeface="Courier New" pitchFamily="49" charset="0"/>
              </a:rPr>
              <a:t>condition.</a:t>
            </a:r>
          </a:p>
          <a:p>
            <a:pPr marL="839788" lvl="1" indent="-495300" eaLnBrk="1" hangingPunct="1">
              <a:lnSpc>
                <a:spcPct val="80000"/>
              </a:lnSpc>
              <a:buFont typeface="Wingdings" pitchFamily="2" charset="2"/>
              <a:buAutoNum type="arabicPeriod"/>
            </a:pPr>
            <a:r>
              <a:rPr lang="en-US" sz="2000" b="1">
                <a:latin typeface="Courier New" pitchFamily="49" charset="0"/>
              </a:rPr>
              <a:t>Transmit the </a:t>
            </a:r>
            <a:r>
              <a:rPr lang="en-US" sz="2000" b="1">
                <a:solidFill>
                  <a:srgbClr val="FF0000"/>
                </a:solidFill>
                <a:latin typeface="Courier New" pitchFamily="49" charset="0"/>
              </a:rPr>
              <a:t>slave address followed by one</a:t>
            </a:r>
            <a:r>
              <a:rPr lang="en-US" sz="2000" b="1">
                <a:latin typeface="Courier New" pitchFamily="49" charset="0"/>
              </a:rPr>
              <a:t> (for read).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200" b="1">
                <a:latin typeface="Courier New" pitchFamily="49" charset="0"/>
              </a:rPr>
              <a:t>Multibyte burst read</a:t>
            </a:r>
          </a:p>
        </p:txBody>
      </p:sp>
      <p:sp>
        <p:nvSpPr>
          <p:cNvPr id="31747" name="Rectangle 3"/>
          <p:cNvSpPr>
            <a:spLocks noGrp="1" noChangeArrowheads="1"/>
          </p:cNvSpPr>
          <p:nvPr>
            <p:ph type="body" idx="1"/>
          </p:nvPr>
        </p:nvSpPr>
        <p:spPr>
          <a:xfrm>
            <a:off x="304800" y="838200"/>
            <a:ext cx="8458200" cy="2057400"/>
          </a:xfrm>
          <a:solidFill>
            <a:schemeClr val="bg1"/>
          </a:solidFill>
        </p:spPr>
        <p:txBody>
          <a:bodyPr/>
          <a:lstStyle/>
          <a:p>
            <a:pPr marL="839788" lvl="1" indent="-495300" eaLnBrk="1" hangingPunct="1">
              <a:lnSpc>
                <a:spcPct val="80000"/>
              </a:lnSpc>
              <a:buFont typeface="Wingdings" pitchFamily="2" charset="2"/>
              <a:buAutoNum type="arabicPeriod" startAt="6"/>
            </a:pPr>
            <a:r>
              <a:rPr lang="en-US" sz="2000" b="1">
                <a:solidFill>
                  <a:srgbClr val="FF0000"/>
                </a:solidFill>
                <a:latin typeface="Courier New" pitchFamily="49" charset="0"/>
              </a:rPr>
              <a:t>Read the data from the first location</a:t>
            </a:r>
            <a:r>
              <a:rPr lang="en-US" sz="2000" b="1">
                <a:latin typeface="Courier New" pitchFamily="49" charset="0"/>
              </a:rPr>
              <a:t> and from then on, bring contents out from consecutive memory locations.</a:t>
            </a:r>
          </a:p>
          <a:p>
            <a:pPr marL="839788" lvl="1" indent="-495300" eaLnBrk="1" hangingPunct="1">
              <a:lnSpc>
                <a:spcPct val="80000"/>
              </a:lnSpc>
              <a:buFont typeface="Wingdings" pitchFamily="2" charset="2"/>
              <a:buAutoNum type="arabicPeriod" startAt="6"/>
            </a:pPr>
            <a:r>
              <a:rPr lang="en-US" sz="2000" b="1">
                <a:latin typeface="Courier New" pitchFamily="49" charset="0"/>
              </a:rPr>
              <a:t>Generate a STOP condition.</a:t>
            </a:r>
          </a:p>
          <a:p>
            <a:pPr marL="571500" indent="-571500" eaLnBrk="1" hangingPunct="1">
              <a:lnSpc>
                <a:spcPct val="80000"/>
              </a:lnSpc>
            </a:pPr>
            <a:r>
              <a:rPr lang="en-US" sz="2400" b="1">
                <a:latin typeface="Courier New" pitchFamily="49" charset="0"/>
              </a:rPr>
              <a:t>Figure 18-10 shows how to read three consecutive locations starting from location 00001111 of slave number 1111000</a:t>
            </a:r>
          </a:p>
          <a:p>
            <a:pPr marL="571500" indent="-571500" eaLnBrk="1" hangingPunct="1">
              <a:lnSpc>
                <a:spcPct val="80000"/>
              </a:lnSpc>
            </a:pPr>
            <a:endParaRPr lang="en-US" sz="2200" b="1">
              <a:latin typeface="Courier New" pitchFamily="49" charset="0"/>
            </a:endParaRPr>
          </a:p>
        </p:txBody>
      </p:sp>
      <p:pic>
        <p:nvPicPr>
          <p:cNvPr id="31748" name="Picture 4"/>
          <p:cNvPicPr>
            <a:picLocks noChangeAspect="1" noChangeArrowheads="1"/>
          </p:cNvPicPr>
          <p:nvPr/>
        </p:nvPicPr>
        <p:blipFill>
          <a:blip r:embed="rId2"/>
          <a:srcRect/>
          <a:stretch>
            <a:fillRect/>
          </a:stretch>
        </p:blipFill>
        <p:spPr bwMode="auto">
          <a:xfrm>
            <a:off x="152400" y="3041650"/>
            <a:ext cx="8915400" cy="16827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200" b="1">
                <a:latin typeface="Courier New" pitchFamily="49" charset="0"/>
              </a:rPr>
              <a:t>TWI (I2C) in AVR</a:t>
            </a:r>
          </a:p>
        </p:txBody>
      </p:sp>
      <p:sp>
        <p:nvSpPr>
          <p:cNvPr id="32771" name="Rectangle 3"/>
          <p:cNvSpPr>
            <a:spLocks noGrp="1" noChangeArrowheads="1"/>
          </p:cNvSpPr>
          <p:nvPr>
            <p:ph type="body" idx="1"/>
          </p:nvPr>
        </p:nvSpPr>
        <p:spPr>
          <a:xfrm>
            <a:off x="304800" y="762000"/>
            <a:ext cx="8458200" cy="1828800"/>
          </a:xfrm>
          <a:solidFill>
            <a:schemeClr val="bg1"/>
          </a:solidFill>
        </p:spPr>
        <p:txBody>
          <a:bodyPr/>
          <a:lstStyle/>
          <a:p>
            <a:pPr marL="571500" indent="-571500" eaLnBrk="1" hangingPunct="1"/>
            <a:r>
              <a:rPr lang="en-US" sz="2100" b="1">
                <a:latin typeface="Courier New" pitchFamily="49" charset="0"/>
              </a:rPr>
              <a:t>The TWI module in the AVR has four sub-modules:</a:t>
            </a:r>
          </a:p>
          <a:p>
            <a:pPr marL="839788" lvl="1" indent="-495300" eaLnBrk="1" hangingPunct="1"/>
            <a:r>
              <a:rPr lang="en-US" sz="1900" b="1">
                <a:latin typeface="Courier New" pitchFamily="49" charset="0"/>
              </a:rPr>
              <a:t>Bit Rate Generation Unit.</a:t>
            </a:r>
          </a:p>
          <a:p>
            <a:pPr marL="839788" lvl="1" indent="-495300" eaLnBrk="1" hangingPunct="1"/>
            <a:r>
              <a:rPr lang="en-US" sz="1900" b="1">
                <a:latin typeface="Courier New" pitchFamily="49" charset="0"/>
              </a:rPr>
              <a:t>Bus Interface Unit.</a:t>
            </a:r>
          </a:p>
          <a:p>
            <a:pPr marL="839788" lvl="1" indent="-495300" eaLnBrk="1" hangingPunct="1"/>
            <a:r>
              <a:rPr lang="en-US" sz="1900" b="1">
                <a:latin typeface="Courier New" pitchFamily="49" charset="0"/>
              </a:rPr>
              <a:t>Address Match Unit.</a:t>
            </a:r>
          </a:p>
          <a:p>
            <a:pPr marL="839788" lvl="1" indent="-495300" eaLnBrk="1" hangingPunct="1"/>
            <a:r>
              <a:rPr lang="en-US" sz="1900" b="1">
                <a:latin typeface="Courier New" pitchFamily="49" charset="0"/>
              </a:rPr>
              <a:t>Control Unit.</a:t>
            </a:r>
          </a:p>
        </p:txBody>
      </p:sp>
      <p:pic>
        <p:nvPicPr>
          <p:cNvPr id="32772" name="Picture 5"/>
          <p:cNvPicPr>
            <a:picLocks noChangeAspect="1" noChangeArrowheads="1"/>
          </p:cNvPicPr>
          <p:nvPr/>
        </p:nvPicPr>
        <p:blipFill>
          <a:blip r:embed="rId2"/>
          <a:srcRect/>
          <a:stretch>
            <a:fillRect/>
          </a:stretch>
        </p:blipFill>
        <p:spPr bwMode="auto">
          <a:xfrm>
            <a:off x="228600" y="2511425"/>
            <a:ext cx="8610600" cy="43084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3200" b="1">
                <a:latin typeface="Courier New" pitchFamily="49" charset="0"/>
              </a:rPr>
              <a:t>TWI (I2C) in AVR</a:t>
            </a:r>
          </a:p>
        </p:txBody>
      </p:sp>
      <p:sp>
        <p:nvSpPr>
          <p:cNvPr id="33795" name="Rectangle 3"/>
          <p:cNvSpPr>
            <a:spLocks noGrp="1" noChangeArrowheads="1"/>
          </p:cNvSpPr>
          <p:nvPr>
            <p:ph type="body" idx="1"/>
          </p:nvPr>
        </p:nvSpPr>
        <p:spPr>
          <a:xfrm>
            <a:off x="304800" y="838200"/>
            <a:ext cx="8458200" cy="5867400"/>
          </a:xfrm>
          <a:solidFill>
            <a:schemeClr val="bg1"/>
          </a:solidFill>
        </p:spPr>
        <p:txBody>
          <a:bodyPr/>
          <a:lstStyle/>
          <a:p>
            <a:pPr marL="571500" indent="-571500" eaLnBrk="1" hangingPunct="1"/>
            <a:r>
              <a:rPr lang="en-US" sz="2100" b="1">
                <a:latin typeface="Courier New" pitchFamily="49" charset="0"/>
              </a:rPr>
              <a:t>The </a:t>
            </a:r>
            <a:r>
              <a:rPr lang="en-US" sz="2100" b="1">
                <a:solidFill>
                  <a:srgbClr val="CC0000"/>
                </a:solidFill>
                <a:latin typeface="Courier New" pitchFamily="49" charset="0"/>
              </a:rPr>
              <a:t>bit rate generation unit</a:t>
            </a:r>
            <a:r>
              <a:rPr lang="en-US" sz="2100" b="1">
                <a:latin typeface="Courier New" pitchFamily="49" charset="0"/>
              </a:rPr>
              <a:t> controls the frequency of the system clock (SCL) when operating in a master mode.</a:t>
            </a:r>
          </a:p>
          <a:p>
            <a:pPr marL="571500" indent="-571500" eaLnBrk="1" hangingPunct="1"/>
            <a:r>
              <a:rPr lang="en-US" sz="2100" b="1">
                <a:latin typeface="Courier New" pitchFamily="49" charset="0"/>
              </a:rPr>
              <a:t>The </a:t>
            </a:r>
            <a:r>
              <a:rPr lang="en-US" sz="2100" b="1">
                <a:solidFill>
                  <a:srgbClr val="CC0000"/>
                </a:solidFill>
                <a:latin typeface="Courier New" pitchFamily="49" charset="0"/>
              </a:rPr>
              <a:t>bus interface unit</a:t>
            </a:r>
            <a:r>
              <a:rPr lang="en-US" sz="2100" b="1">
                <a:latin typeface="Courier New" pitchFamily="49" charset="0"/>
              </a:rPr>
              <a:t> detects and generates START, REPEATED START and STOP conditions. It also detects arbitration, controls sending or receiving ACK, and also transfers packets of data or address.</a:t>
            </a:r>
          </a:p>
          <a:p>
            <a:pPr marL="571500" indent="-571500" eaLnBrk="1" hangingPunct="1"/>
            <a:r>
              <a:rPr lang="en-US" sz="2100" b="1">
                <a:latin typeface="Courier New" pitchFamily="49" charset="0"/>
              </a:rPr>
              <a:t>The </a:t>
            </a:r>
            <a:r>
              <a:rPr lang="en-US" sz="2100" b="1">
                <a:solidFill>
                  <a:srgbClr val="CC0000"/>
                </a:solidFill>
                <a:latin typeface="Courier New" pitchFamily="49" charset="0"/>
              </a:rPr>
              <a:t>address match unit</a:t>
            </a:r>
            <a:r>
              <a:rPr lang="en-US" sz="2100" b="1">
                <a:latin typeface="Courier New" pitchFamily="49" charset="0"/>
              </a:rPr>
              <a:t> compares the received address byte with the 7-bit address in TWI address register and informs the control unit upon an address match.</a:t>
            </a:r>
          </a:p>
          <a:p>
            <a:pPr marL="571500" indent="-571500" eaLnBrk="1" hangingPunct="1"/>
            <a:r>
              <a:rPr lang="en-US" sz="2100" b="1">
                <a:latin typeface="Courier New" pitchFamily="49" charset="0"/>
              </a:rPr>
              <a:t>The </a:t>
            </a:r>
            <a:r>
              <a:rPr lang="en-US" sz="2100" b="1">
                <a:solidFill>
                  <a:srgbClr val="CC0000"/>
                </a:solidFill>
                <a:latin typeface="Courier New" pitchFamily="49" charset="0"/>
              </a:rPr>
              <a:t>control unit</a:t>
            </a:r>
            <a:r>
              <a:rPr lang="en-US" sz="2100" b="1">
                <a:latin typeface="Courier New" pitchFamily="49" charset="0"/>
              </a:rPr>
              <a:t> controls the TWI module and generates responses according to settings in the TWI control register. It also sets the contents of the status register according to current state.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200" b="1">
                <a:latin typeface="Courier New" pitchFamily="49" charset="0"/>
              </a:rPr>
              <a:t>TWI (I2C) in AVR</a:t>
            </a:r>
          </a:p>
        </p:txBody>
      </p:sp>
      <p:sp>
        <p:nvSpPr>
          <p:cNvPr id="34819" name="Rectangle 3"/>
          <p:cNvSpPr>
            <a:spLocks noGrp="1" noChangeArrowheads="1"/>
          </p:cNvSpPr>
          <p:nvPr>
            <p:ph type="body" idx="1"/>
          </p:nvPr>
        </p:nvSpPr>
        <p:spPr>
          <a:xfrm>
            <a:off x="304800" y="990600"/>
            <a:ext cx="8458200" cy="5486400"/>
          </a:xfrm>
          <a:solidFill>
            <a:schemeClr val="bg1"/>
          </a:solidFill>
        </p:spPr>
        <p:txBody>
          <a:bodyPr/>
          <a:lstStyle/>
          <a:p>
            <a:pPr marL="571500" indent="-571500" eaLnBrk="1" hangingPunct="1">
              <a:lnSpc>
                <a:spcPct val="90000"/>
              </a:lnSpc>
            </a:pPr>
            <a:r>
              <a:rPr lang="en-US" sz="2100" b="1">
                <a:latin typeface="Courier New" pitchFamily="49" charset="0"/>
              </a:rPr>
              <a:t>In the AVR microcontroller, five major registers are associated with the TWI. They are:</a:t>
            </a:r>
          </a:p>
          <a:p>
            <a:pPr marL="839788" lvl="1" indent="-495300" eaLnBrk="1" hangingPunct="1">
              <a:lnSpc>
                <a:spcPct val="90000"/>
              </a:lnSpc>
              <a:buFont typeface="Wingdings" pitchFamily="2" charset="2"/>
              <a:buAutoNum type="arabicPeriod"/>
            </a:pPr>
            <a:r>
              <a:rPr lang="en-US" sz="1900" b="1">
                <a:latin typeface="Courier New" pitchFamily="49" charset="0"/>
              </a:rPr>
              <a:t>TWBR (TWI Bit rate Register)</a:t>
            </a:r>
          </a:p>
          <a:p>
            <a:pPr marL="839788" lvl="1" indent="-495300" eaLnBrk="1" hangingPunct="1">
              <a:lnSpc>
                <a:spcPct val="90000"/>
              </a:lnSpc>
              <a:buFont typeface="Wingdings" pitchFamily="2" charset="2"/>
              <a:buAutoNum type="arabicPeriod"/>
            </a:pPr>
            <a:r>
              <a:rPr lang="en-US" sz="1900" b="1">
                <a:latin typeface="Courier New" pitchFamily="49" charset="0"/>
              </a:rPr>
              <a:t>TWCR (TWI Control Register)</a:t>
            </a:r>
          </a:p>
          <a:p>
            <a:pPr marL="839788" lvl="1" indent="-495300" eaLnBrk="1" hangingPunct="1">
              <a:lnSpc>
                <a:spcPct val="90000"/>
              </a:lnSpc>
              <a:buFont typeface="Wingdings" pitchFamily="2" charset="2"/>
              <a:buAutoNum type="arabicPeriod"/>
            </a:pPr>
            <a:r>
              <a:rPr lang="en-US" sz="1900" b="1">
                <a:latin typeface="Courier New" pitchFamily="49" charset="0"/>
              </a:rPr>
              <a:t>TWSR (TWI Status Register)</a:t>
            </a:r>
          </a:p>
          <a:p>
            <a:pPr marL="839788" lvl="1" indent="-495300" eaLnBrk="1" hangingPunct="1">
              <a:lnSpc>
                <a:spcPct val="90000"/>
              </a:lnSpc>
              <a:buFont typeface="Wingdings" pitchFamily="2" charset="2"/>
              <a:buAutoNum type="arabicPeriod"/>
            </a:pPr>
            <a:r>
              <a:rPr lang="en-US" sz="1900" b="1">
                <a:latin typeface="Courier New" pitchFamily="49" charset="0"/>
              </a:rPr>
              <a:t>TWAR (TWI Address Register)</a:t>
            </a:r>
          </a:p>
          <a:p>
            <a:pPr marL="839788" lvl="1" indent="-495300" eaLnBrk="1" hangingPunct="1">
              <a:lnSpc>
                <a:spcPct val="90000"/>
              </a:lnSpc>
              <a:buFont typeface="Wingdings" pitchFamily="2" charset="2"/>
              <a:buAutoNum type="arabicPeriod"/>
            </a:pPr>
            <a:r>
              <a:rPr lang="en-US" sz="1900" b="1">
                <a:latin typeface="Courier New" pitchFamily="49" charset="0"/>
              </a:rPr>
              <a:t>TWDR (TWI Data Register)</a:t>
            </a:r>
          </a:p>
          <a:p>
            <a:pPr marL="571500" indent="-571500" eaLnBrk="1" hangingPunct="1">
              <a:lnSpc>
                <a:spcPct val="90000"/>
              </a:lnSpc>
              <a:buFont typeface="Wingdings" pitchFamily="2" charset="2"/>
              <a:buNone/>
            </a:pPr>
            <a:r>
              <a:rPr lang="en-US" sz="2100" b="1">
                <a:solidFill>
                  <a:srgbClr val="CC0000"/>
                </a:solidFill>
                <a:latin typeface="Courier New" pitchFamily="49" charset="0"/>
              </a:rPr>
              <a:t>TWI Bit Rate Register (TWBR)</a:t>
            </a:r>
          </a:p>
          <a:p>
            <a:pPr marL="571500" indent="-571500" eaLnBrk="1" hangingPunct="1">
              <a:lnSpc>
                <a:spcPct val="90000"/>
              </a:lnSpc>
              <a:buFont typeface="Wingdings" pitchFamily="2" charset="2"/>
              <a:buNone/>
            </a:pPr>
            <a:endParaRPr lang="en-US" sz="2100" b="1">
              <a:latin typeface="Courier New" pitchFamily="49" charset="0"/>
            </a:endParaRPr>
          </a:p>
          <a:p>
            <a:pPr marL="571500" indent="-571500" eaLnBrk="1" hangingPunct="1">
              <a:lnSpc>
                <a:spcPct val="90000"/>
              </a:lnSpc>
              <a:buFont typeface="Wingdings" pitchFamily="2" charset="2"/>
              <a:buChar char="q"/>
            </a:pPr>
            <a:r>
              <a:rPr lang="en-US" sz="2100" b="1">
                <a:latin typeface="Courier New" pitchFamily="49" charset="0"/>
              </a:rPr>
              <a:t>TWBR selects the </a:t>
            </a:r>
            <a:r>
              <a:rPr lang="en-US" sz="2100" b="1">
                <a:solidFill>
                  <a:srgbClr val="FF0000"/>
                </a:solidFill>
                <a:latin typeface="Courier New" pitchFamily="49" charset="0"/>
              </a:rPr>
              <a:t>division factor </a:t>
            </a:r>
            <a:r>
              <a:rPr lang="en-US" sz="2100" b="1">
                <a:latin typeface="Courier New" pitchFamily="49" charset="0"/>
              </a:rPr>
              <a:t>to control the SCL clock frequency in master mode.</a:t>
            </a:r>
          </a:p>
          <a:p>
            <a:pPr marL="571500" indent="-571500" eaLnBrk="1" hangingPunct="1">
              <a:lnSpc>
                <a:spcPct val="90000"/>
              </a:lnSpc>
              <a:buFont typeface="Wingdings" pitchFamily="2" charset="2"/>
              <a:buChar char="q"/>
            </a:pPr>
            <a:r>
              <a:rPr lang="en-US" sz="2100" b="1">
                <a:latin typeface="Courier New" pitchFamily="49" charset="0"/>
              </a:rPr>
              <a:t>The SCL frequency is controlled by settings in the </a:t>
            </a:r>
            <a:r>
              <a:rPr lang="en-US" sz="2100" b="1">
                <a:solidFill>
                  <a:srgbClr val="FF0000"/>
                </a:solidFill>
                <a:latin typeface="Courier New" pitchFamily="49" charset="0"/>
              </a:rPr>
              <a:t>TWBR </a:t>
            </a:r>
            <a:r>
              <a:rPr lang="en-US" sz="2100" b="1">
                <a:latin typeface="Courier New" pitchFamily="49" charset="0"/>
              </a:rPr>
              <a:t>and the </a:t>
            </a:r>
            <a:r>
              <a:rPr lang="en-US" sz="2100" b="1">
                <a:solidFill>
                  <a:srgbClr val="FF0000"/>
                </a:solidFill>
                <a:latin typeface="Courier New" pitchFamily="49" charset="0"/>
              </a:rPr>
              <a:t>Prescaler bits </a:t>
            </a:r>
            <a:r>
              <a:rPr lang="en-US" sz="2100" b="1">
                <a:latin typeface="Courier New" pitchFamily="49" charset="0"/>
              </a:rPr>
              <a:t>in the </a:t>
            </a:r>
            <a:r>
              <a:rPr lang="en-US" sz="2100" b="1">
                <a:solidFill>
                  <a:srgbClr val="FF0000"/>
                </a:solidFill>
                <a:latin typeface="Courier New" pitchFamily="49" charset="0"/>
              </a:rPr>
              <a:t>TWSR </a:t>
            </a:r>
            <a:r>
              <a:rPr lang="en-US" sz="2100" b="1">
                <a:latin typeface="Courier New" pitchFamily="49" charset="0"/>
              </a:rPr>
              <a:t>(TWI status register).</a:t>
            </a:r>
          </a:p>
          <a:p>
            <a:pPr marL="571500" indent="-571500" eaLnBrk="1" hangingPunct="1">
              <a:lnSpc>
                <a:spcPct val="90000"/>
              </a:lnSpc>
              <a:buFont typeface="Wingdings" pitchFamily="2" charset="2"/>
              <a:buChar char="q"/>
            </a:pPr>
            <a:r>
              <a:rPr lang="en-US" sz="2100" b="1">
                <a:latin typeface="Courier New" pitchFamily="49" charset="0"/>
              </a:rPr>
              <a:t>The following equation demonstrates the relation between SCL frequency, TWBR, and TWPS bits in TWI status register:</a:t>
            </a:r>
          </a:p>
        </p:txBody>
      </p:sp>
      <p:graphicFrame>
        <p:nvGraphicFramePr>
          <p:cNvPr id="393244" name="Group 28"/>
          <p:cNvGraphicFramePr>
            <a:graphicFrameLocks noGrp="1"/>
          </p:cNvGraphicFramePr>
          <p:nvPr/>
        </p:nvGraphicFramePr>
        <p:xfrm>
          <a:off x="990600" y="3613150"/>
          <a:ext cx="7239000" cy="274320"/>
        </p:xfrm>
        <a:graphic>
          <a:graphicData uri="http://schemas.openxmlformats.org/drawingml/2006/table">
            <a:tbl>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152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1" i="0" u="none" strike="noStrike" cap="none" normalizeH="0" baseline="0">
                          <a:ln>
                            <a:noFill/>
                          </a:ln>
                          <a:solidFill>
                            <a:schemeClr val="tx1"/>
                          </a:solidFill>
                          <a:effectLst/>
                          <a:latin typeface="Arial" charset="0"/>
                        </a:rPr>
                        <a:t>TWBR7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1" i="0" u="none" strike="noStrike" cap="none" normalizeH="0" baseline="0">
                          <a:ln>
                            <a:noFill/>
                          </a:ln>
                          <a:solidFill>
                            <a:schemeClr val="tx1"/>
                          </a:solidFill>
                          <a:effectLst/>
                          <a:latin typeface="Arial" charset="0"/>
                        </a:rPr>
                        <a:t>TWBR6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1" i="0" u="none" strike="noStrike" cap="none" normalizeH="0" baseline="0">
                          <a:ln>
                            <a:noFill/>
                          </a:ln>
                          <a:solidFill>
                            <a:schemeClr val="tx1"/>
                          </a:solidFill>
                          <a:effectLst/>
                          <a:latin typeface="Arial" charset="0"/>
                        </a:rPr>
                        <a:t>TWBR5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1" i="0" u="none" strike="noStrike" cap="none" normalizeH="0" baseline="0">
                          <a:ln>
                            <a:noFill/>
                          </a:ln>
                          <a:solidFill>
                            <a:schemeClr val="tx1"/>
                          </a:solidFill>
                          <a:effectLst/>
                          <a:latin typeface="Arial" charset="0"/>
                        </a:rPr>
                        <a:t>TWBR4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1" i="0" u="none" strike="noStrike" cap="none" normalizeH="0" baseline="0">
                          <a:ln>
                            <a:noFill/>
                          </a:ln>
                          <a:solidFill>
                            <a:schemeClr val="tx1"/>
                          </a:solidFill>
                          <a:effectLst/>
                          <a:latin typeface="Arial" charset="0"/>
                        </a:rPr>
                        <a:t>TWBR3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1" i="0" u="none" strike="noStrike" cap="none" normalizeH="0" baseline="0">
                          <a:ln>
                            <a:noFill/>
                          </a:ln>
                          <a:solidFill>
                            <a:schemeClr val="tx1"/>
                          </a:solidFill>
                          <a:effectLst/>
                          <a:latin typeface="Arial" charset="0"/>
                        </a:rPr>
                        <a:t>TWBR2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1" i="0" u="none" strike="noStrike" cap="none" normalizeH="0" baseline="0">
                          <a:ln>
                            <a:noFill/>
                          </a:ln>
                          <a:solidFill>
                            <a:schemeClr val="tx1"/>
                          </a:solidFill>
                          <a:effectLst/>
                          <a:latin typeface="Arial" charset="0"/>
                        </a:rPr>
                        <a:t>TWBR1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1" i="0" u="none" strike="noStrike" cap="none" normalizeH="0" baseline="0">
                          <a:ln>
                            <a:noFill/>
                          </a:ln>
                          <a:solidFill>
                            <a:schemeClr val="tx1"/>
                          </a:solidFill>
                          <a:effectLst/>
                          <a:latin typeface="Arial" charset="0"/>
                        </a:rPr>
                        <a:t>TWBR0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z="3200" b="1">
                <a:latin typeface="Courier New" pitchFamily="49" charset="0"/>
              </a:rPr>
              <a:t>I2C BUS Protocol</a:t>
            </a:r>
          </a:p>
        </p:txBody>
      </p:sp>
      <p:sp>
        <p:nvSpPr>
          <p:cNvPr id="1028" name="Rectangle 3"/>
          <p:cNvSpPr>
            <a:spLocks noGrp="1" noChangeArrowheads="1"/>
          </p:cNvSpPr>
          <p:nvPr>
            <p:ph type="body" idx="1"/>
          </p:nvPr>
        </p:nvSpPr>
        <p:spPr>
          <a:xfrm>
            <a:off x="304800" y="914400"/>
            <a:ext cx="8458200" cy="5334000"/>
          </a:xfrm>
        </p:spPr>
        <p:txBody>
          <a:bodyPr/>
          <a:lstStyle/>
          <a:p>
            <a:pPr marL="571500" indent="-571500" eaLnBrk="1" hangingPunct="1">
              <a:lnSpc>
                <a:spcPct val="90000"/>
              </a:lnSpc>
            </a:pPr>
            <a:r>
              <a:rPr lang="en-US" sz="2300" b="1" dirty="0">
                <a:latin typeface="Courier New" pitchFamily="49" charset="0"/>
              </a:rPr>
              <a:t>This reduction of communication pins reduces the package size and power consumption making them ideal for many applications in which space is a major concern.</a:t>
            </a:r>
          </a:p>
          <a:p>
            <a:pPr marL="571500" indent="-571500" eaLnBrk="1" hangingPunct="1">
              <a:lnSpc>
                <a:spcPct val="90000"/>
              </a:lnSpc>
            </a:pPr>
            <a:r>
              <a:rPr lang="en-US" sz="2300" b="1" dirty="0">
                <a:latin typeface="Courier New" pitchFamily="49" charset="0"/>
              </a:rPr>
              <a:t>These two pins, </a:t>
            </a:r>
            <a:r>
              <a:rPr lang="en-US" sz="2300" b="1" dirty="0">
                <a:solidFill>
                  <a:srgbClr val="CC0000"/>
                </a:solidFill>
                <a:latin typeface="Courier New" pitchFamily="49" charset="0"/>
              </a:rPr>
              <a:t>SDA</a:t>
            </a:r>
            <a:r>
              <a:rPr lang="en-US" sz="2300" b="1" dirty="0">
                <a:latin typeface="Courier New" pitchFamily="49" charset="0"/>
              </a:rPr>
              <a:t> and </a:t>
            </a:r>
            <a:r>
              <a:rPr lang="en-US" sz="2300" b="1" dirty="0">
                <a:solidFill>
                  <a:srgbClr val="CC0000"/>
                </a:solidFill>
                <a:latin typeface="Courier New" pitchFamily="49" charset="0"/>
              </a:rPr>
              <a:t>SCK</a:t>
            </a:r>
            <a:r>
              <a:rPr lang="en-US" sz="2300" b="1" dirty="0">
                <a:latin typeface="Courier New" pitchFamily="49" charset="0"/>
              </a:rPr>
              <a:t>, make the I2C a </a:t>
            </a:r>
            <a:r>
              <a:rPr lang="en-US" sz="2300" b="1" dirty="0">
                <a:solidFill>
                  <a:srgbClr val="CC0000"/>
                </a:solidFill>
                <a:latin typeface="Courier New" pitchFamily="49" charset="0"/>
              </a:rPr>
              <a:t>2-wire interface</a:t>
            </a:r>
            <a:r>
              <a:rPr lang="en-US" sz="2300" b="1" dirty="0">
                <a:latin typeface="Courier New" pitchFamily="49" charset="0"/>
              </a:rPr>
              <a:t>. In many application notes, including AVR datasheets, I2C is referred to as </a:t>
            </a:r>
            <a:r>
              <a:rPr lang="en-US" sz="2300" b="1" dirty="0">
                <a:solidFill>
                  <a:srgbClr val="CC0000"/>
                </a:solidFill>
                <a:latin typeface="Courier New" pitchFamily="49" charset="0"/>
              </a:rPr>
              <a:t>Two-Wire Serial Interface</a:t>
            </a:r>
            <a:r>
              <a:rPr lang="en-US" sz="2300" b="1" dirty="0">
                <a:latin typeface="Courier New" pitchFamily="49" charset="0"/>
              </a:rPr>
              <a:t> (</a:t>
            </a:r>
            <a:r>
              <a:rPr lang="en-US" sz="2300" b="1" dirty="0">
                <a:solidFill>
                  <a:srgbClr val="FF0000"/>
                </a:solidFill>
                <a:latin typeface="Courier New" pitchFamily="49" charset="0"/>
              </a:rPr>
              <a:t>TWI</a:t>
            </a:r>
            <a:r>
              <a:rPr lang="en-US" sz="2300" b="1" dirty="0">
                <a:latin typeface="Courier New" pitchFamily="49" charset="0"/>
              </a:rPr>
              <a:t>).</a:t>
            </a:r>
          </a:p>
        </p:txBody>
      </p:sp>
      <p:graphicFrame>
        <p:nvGraphicFramePr>
          <p:cNvPr id="1026" name="Object 5"/>
          <p:cNvGraphicFramePr>
            <a:graphicFrameLocks noChangeAspect="1"/>
          </p:cNvGraphicFramePr>
          <p:nvPr/>
        </p:nvGraphicFramePr>
        <p:xfrm>
          <a:off x="206375" y="3724275"/>
          <a:ext cx="8732838" cy="3057525"/>
        </p:xfrm>
        <a:graphic>
          <a:graphicData uri="http://schemas.openxmlformats.org/presentationml/2006/ole">
            <mc:AlternateContent xmlns:mc="http://schemas.openxmlformats.org/markup-compatibility/2006">
              <mc:Choice xmlns:v="urn:schemas-microsoft-com:vml" Requires="v">
                <p:oleObj name="Bitmap Image" r:id="rId2" imgW="8733333" imgH="3057143" progId="PBrush">
                  <p:embed/>
                </p:oleObj>
              </mc:Choice>
              <mc:Fallback>
                <p:oleObj name="Bitmap Image" r:id="rId2" imgW="8733333" imgH="3057143" progId="PBrush">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3724275"/>
                        <a:ext cx="8732838"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b="1">
                <a:latin typeface="Courier New" pitchFamily="49" charset="0"/>
              </a:rPr>
              <a:t>TWI Bit Rate Register (TWBR)</a:t>
            </a:r>
            <a:br>
              <a:rPr lang="en-US" sz="3200" b="1">
                <a:latin typeface="Courier New" pitchFamily="49" charset="0"/>
              </a:rPr>
            </a:br>
            <a:endParaRPr lang="en-US" sz="3200" b="1">
              <a:latin typeface="Courier New" pitchFamily="49" charset="0"/>
            </a:endParaRPr>
          </a:p>
        </p:txBody>
      </p:sp>
      <p:sp>
        <p:nvSpPr>
          <p:cNvPr id="35843" name="Rectangle 3"/>
          <p:cNvSpPr>
            <a:spLocks noGrp="1" noChangeArrowheads="1"/>
          </p:cNvSpPr>
          <p:nvPr>
            <p:ph type="body" idx="1"/>
          </p:nvPr>
        </p:nvSpPr>
        <p:spPr>
          <a:xfrm>
            <a:off x="304800" y="2362200"/>
            <a:ext cx="8458200" cy="1676400"/>
          </a:xfrm>
          <a:solidFill>
            <a:schemeClr val="bg1"/>
          </a:solidFill>
        </p:spPr>
        <p:txBody>
          <a:bodyPr/>
          <a:lstStyle/>
          <a:p>
            <a:pPr marL="571500" indent="-571500" eaLnBrk="1" hangingPunct="1">
              <a:buFont typeface="Wingdings" pitchFamily="2" charset="2"/>
              <a:buChar char="q"/>
            </a:pPr>
            <a:r>
              <a:rPr lang="en-US" sz="2100" b="1">
                <a:latin typeface="Courier New" pitchFamily="49" charset="0"/>
              </a:rPr>
              <a:t>Notice that the value of TWBR should be 10 or higher if the TWI operates in master mode. Example 18-6 shows how the frequency of SCL is calculated.</a:t>
            </a:r>
          </a:p>
        </p:txBody>
      </p:sp>
      <p:pic>
        <p:nvPicPr>
          <p:cNvPr id="35844" name="Picture 25"/>
          <p:cNvPicPr>
            <a:picLocks noChangeAspect="1" noChangeArrowheads="1"/>
          </p:cNvPicPr>
          <p:nvPr/>
        </p:nvPicPr>
        <p:blipFill>
          <a:blip r:embed="rId2"/>
          <a:srcRect/>
          <a:stretch>
            <a:fillRect/>
          </a:stretch>
        </p:blipFill>
        <p:spPr bwMode="auto">
          <a:xfrm>
            <a:off x="228600" y="4056063"/>
            <a:ext cx="8763000" cy="2497137"/>
          </a:xfrm>
          <a:prstGeom prst="rect">
            <a:avLst/>
          </a:prstGeom>
          <a:noFill/>
          <a:ln w="9525">
            <a:noFill/>
            <a:miter lim="800000"/>
            <a:headEnd/>
            <a:tailEnd/>
          </a:ln>
        </p:spPr>
      </p:pic>
      <p:pic>
        <p:nvPicPr>
          <p:cNvPr id="35845" name="Picture 26"/>
          <p:cNvPicPr>
            <a:picLocks noChangeAspect="1" noChangeArrowheads="1"/>
          </p:cNvPicPr>
          <p:nvPr/>
        </p:nvPicPr>
        <p:blipFill>
          <a:blip r:embed="rId3"/>
          <a:srcRect/>
          <a:stretch>
            <a:fillRect/>
          </a:stretch>
        </p:blipFill>
        <p:spPr bwMode="auto">
          <a:xfrm>
            <a:off x="1690688" y="1198563"/>
            <a:ext cx="5700712" cy="935037"/>
          </a:xfrm>
          <a:prstGeom prst="rect">
            <a:avLst/>
          </a:prstGeom>
          <a:noFill/>
          <a:ln w="9525">
            <a:solidFill>
              <a:srgbClr val="CC0000"/>
            </a:solid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z="3200" b="1">
                <a:latin typeface="Courier New" pitchFamily="49" charset="0"/>
              </a:rPr>
              <a:t>TWI Status Register (TWSR)</a:t>
            </a:r>
          </a:p>
        </p:txBody>
      </p:sp>
      <p:sp>
        <p:nvSpPr>
          <p:cNvPr id="2052" name="Rectangle 3"/>
          <p:cNvSpPr>
            <a:spLocks noGrp="1" noChangeArrowheads="1"/>
          </p:cNvSpPr>
          <p:nvPr>
            <p:ph type="body" idx="1"/>
          </p:nvPr>
        </p:nvSpPr>
        <p:spPr>
          <a:xfrm>
            <a:off x="304800" y="990600"/>
            <a:ext cx="8458200" cy="2667000"/>
          </a:xfrm>
          <a:solidFill>
            <a:schemeClr val="bg1"/>
          </a:solidFill>
        </p:spPr>
        <p:txBody>
          <a:bodyPr/>
          <a:lstStyle/>
          <a:p>
            <a:pPr marL="571500" indent="-571500" eaLnBrk="1" hangingPunct="1">
              <a:lnSpc>
                <a:spcPct val="90000"/>
              </a:lnSpc>
            </a:pPr>
            <a:r>
              <a:rPr lang="en-US" sz="2100" b="1">
                <a:solidFill>
                  <a:srgbClr val="FF0000"/>
                </a:solidFill>
                <a:latin typeface="Courier New" pitchFamily="49" charset="0"/>
              </a:rPr>
              <a:t>Five bits of TWSR </a:t>
            </a:r>
            <a:r>
              <a:rPr lang="en-US" sz="2100" b="1">
                <a:latin typeface="Courier New" pitchFamily="49" charset="0"/>
              </a:rPr>
              <a:t>are dedicated to show the </a:t>
            </a:r>
            <a:r>
              <a:rPr lang="en-US" sz="2100" b="1">
                <a:solidFill>
                  <a:srgbClr val="FF0000"/>
                </a:solidFill>
                <a:latin typeface="Courier New" pitchFamily="49" charset="0"/>
              </a:rPr>
              <a:t>status</a:t>
            </a:r>
            <a:r>
              <a:rPr lang="en-US" sz="2100" b="1">
                <a:latin typeface="Courier New" pitchFamily="49" charset="0"/>
              </a:rPr>
              <a:t> of the TWI logic and bus (Fig. 18-12).</a:t>
            </a:r>
          </a:p>
          <a:p>
            <a:pPr marL="571500" indent="-571500" eaLnBrk="1" hangingPunct="1">
              <a:lnSpc>
                <a:spcPct val="90000"/>
              </a:lnSpc>
            </a:pPr>
            <a:r>
              <a:rPr lang="en-US" sz="2100" b="1">
                <a:latin typeface="Courier New" pitchFamily="49" charset="0"/>
              </a:rPr>
              <a:t>To check the status bits, you should mask the two LSB bits (prescaler values) to zero.</a:t>
            </a:r>
          </a:p>
          <a:p>
            <a:pPr marL="571500" indent="-571500" eaLnBrk="1" hangingPunct="1">
              <a:lnSpc>
                <a:spcPct val="90000"/>
              </a:lnSpc>
            </a:pPr>
            <a:r>
              <a:rPr lang="en-US" sz="2100" b="1">
                <a:latin typeface="Courier New" pitchFamily="49" charset="0"/>
              </a:rPr>
              <a:t>Read the data sheet of the chip To see the complete list of status register codes.</a:t>
            </a:r>
          </a:p>
          <a:p>
            <a:pPr marL="571500" indent="-571500" eaLnBrk="1" hangingPunct="1">
              <a:lnSpc>
                <a:spcPct val="90000"/>
              </a:lnSpc>
            </a:pPr>
            <a:r>
              <a:rPr lang="en-US" sz="2100" b="1">
                <a:latin typeface="Courier New" pitchFamily="49" charset="0"/>
              </a:rPr>
              <a:t>Next we will see how to use these bits when we want to program the AVR to use the TWI module.</a:t>
            </a:r>
          </a:p>
        </p:txBody>
      </p:sp>
      <p:graphicFrame>
        <p:nvGraphicFramePr>
          <p:cNvPr id="2050" name="Object 24"/>
          <p:cNvGraphicFramePr>
            <a:graphicFrameLocks noChangeAspect="1"/>
          </p:cNvGraphicFramePr>
          <p:nvPr/>
        </p:nvGraphicFramePr>
        <p:xfrm>
          <a:off x="228600" y="3689350"/>
          <a:ext cx="8839200" cy="2482850"/>
        </p:xfrm>
        <a:graphic>
          <a:graphicData uri="http://schemas.openxmlformats.org/presentationml/2006/ole">
            <mc:AlternateContent xmlns:mc="http://schemas.openxmlformats.org/markup-compatibility/2006">
              <mc:Choice xmlns:v="urn:schemas-microsoft-com:vml" Requires="v">
                <p:oleObj name="Bitmap Image" r:id="rId2" imgW="7257143" imgH="2038095" progId="PBrush">
                  <p:embed/>
                </p:oleObj>
              </mc:Choice>
              <mc:Fallback>
                <p:oleObj name="Bitmap Image" r:id="rId2" imgW="7257143" imgH="2038095" progId="PBrush">
                  <p:embed/>
                  <p:pic>
                    <p:nvPicPr>
                      <p:cNvPr id="0" name="Object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89350"/>
                        <a:ext cx="8839200"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200" b="1">
                <a:latin typeface="Courier New" pitchFamily="49" charset="0"/>
              </a:rPr>
              <a:t>TWI Control Register (TWCR)</a:t>
            </a:r>
          </a:p>
        </p:txBody>
      </p:sp>
      <p:sp>
        <p:nvSpPr>
          <p:cNvPr id="36867" name="Rectangle 3"/>
          <p:cNvSpPr>
            <a:spLocks noGrp="1" noChangeArrowheads="1"/>
          </p:cNvSpPr>
          <p:nvPr>
            <p:ph type="body" idx="1"/>
          </p:nvPr>
        </p:nvSpPr>
        <p:spPr>
          <a:xfrm>
            <a:off x="304800" y="1524000"/>
            <a:ext cx="8458200" cy="4953000"/>
          </a:xfrm>
          <a:solidFill>
            <a:schemeClr val="bg1"/>
          </a:solidFill>
        </p:spPr>
        <p:txBody>
          <a:bodyPr/>
          <a:lstStyle/>
          <a:p>
            <a:pPr marL="571500" indent="-571500" eaLnBrk="1" hangingPunct="1">
              <a:lnSpc>
                <a:spcPct val="80000"/>
              </a:lnSpc>
              <a:buFont typeface="Wingdings" pitchFamily="2" charset="2"/>
              <a:buNone/>
            </a:pPr>
            <a:r>
              <a:rPr lang="en-US" sz="2100" b="1">
                <a:latin typeface="Courier New" pitchFamily="49" charset="0"/>
              </a:rPr>
              <a:t>	TWCR controls the operation of the TWI. </a:t>
            </a:r>
          </a:p>
          <a:p>
            <a:pPr marL="571500" indent="-571500" eaLnBrk="1" hangingPunct="1">
              <a:lnSpc>
                <a:spcPct val="80000"/>
              </a:lnSpc>
              <a:buFont typeface="Wingdings" pitchFamily="2" charset="2"/>
              <a:buNone/>
            </a:pPr>
            <a:r>
              <a:rPr lang="en-US" sz="2100" b="1">
                <a:solidFill>
                  <a:srgbClr val="CC0000"/>
                </a:solidFill>
                <a:latin typeface="Courier New" pitchFamily="49" charset="0"/>
              </a:rPr>
              <a:t>Bit 7 - TWINT: TWI Interrupt</a:t>
            </a:r>
          </a:p>
          <a:p>
            <a:pPr marL="571500" indent="-571500" eaLnBrk="1" hangingPunct="1">
              <a:lnSpc>
                <a:spcPct val="80000"/>
              </a:lnSpc>
              <a:buFont typeface="Wingdings" pitchFamily="2" charset="2"/>
              <a:buNone/>
            </a:pPr>
            <a:r>
              <a:rPr lang="en-US" sz="2100" b="1">
                <a:latin typeface="Courier New" pitchFamily="49" charset="0"/>
              </a:rPr>
              <a:t>	This bit is </a:t>
            </a:r>
            <a:r>
              <a:rPr lang="en-US" sz="2100" b="1">
                <a:solidFill>
                  <a:srgbClr val="FF0000"/>
                </a:solidFill>
                <a:latin typeface="Courier New" pitchFamily="49" charset="0"/>
              </a:rPr>
              <a:t>set by hardware </a:t>
            </a:r>
            <a:r>
              <a:rPr lang="en-US" sz="2100" b="1">
                <a:latin typeface="Courier New" pitchFamily="49" charset="0"/>
              </a:rPr>
              <a:t>when the TWI module has </a:t>
            </a:r>
            <a:r>
              <a:rPr lang="en-US" sz="2100" b="1">
                <a:solidFill>
                  <a:srgbClr val="FF0000"/>
                </a:solidFill>
                <a:latin typeface="Courier New" pitchFamily="49" charset="0"/>
              </a:rPr>
              <a:t>finished its current job</a:t>
            </a:r>
            <a:r>
              <a:rPr lang="en-US" sz="2100" b="1">
                <a:latin typeface="Courier New" pitchFamily="49" charset="0"/>
              </a:rPr>
              <a:t>. If the TWI and general interrupt are enabled, changing TWINT to one will cause the MCU to jump to the TWI interrupt vector. Clearing this flag starts the operation of the TWI. TWINT must be cleared by software.</a:t>
            </a:r>
          </a:p>
          <a:p>
            <a:pPr marL="571500" indent="-571500" eaLnBrk="1" hangingPunct="1">
              <a:lnSpc>
                <a:spcPct val="80000"/>
              </a:lnSpc>
              <a:buFont typeface="Wingdings" pitchFamily="2" charset="2"/>
              <a:buNone/>
            </a:pPr>
            <a:r>
              <a:rPr lang="en-US" sz="2100" b="1">
                <a:solidFill>
                  <a:srgbClr val="CC0000"/>
                </a:solidFill>
                <a:latin typeface="Courier New" pitchFamily="49" charset="0"/>
              </a:rPr>
              <a:t>Bit 6 - TWEA: TWI Enable Acknowledge</a:t>
            </a:r>
          </a:p>
          <a:p>
            <a:pPr marL="571500" indent="-571500" eaLnBrk="1" hangingPunct="1">
              <a:lnSpc>
                <a:spcPct val="80000"/>
              </a:lnSpc>
              <a:buFont typeface="Wingdings" pitchFamily="2" charset="2"/>
              <a:buNone/>
            </a:pPr>
            <a:r>
              <a:rPr lang="en-US" sz="2100" b="1">
                <a:latin typeface="Courier New" pitchFamily="49" charset="0"/>
              </a:rPr>
              <a:t>	Making this bit HIGH will </a:t>
            </a:r>
            <a:r>
              <a:rPr lang="en-US" sz="2100" b="1">
                <a:solidFill>
                  <a:srgbClr val="0000CC"/>
                </a:solidFill>
                <a:latin typeface="Courier New" pitchFamily="49" charset="0"/>
              </a:rPr>
              <a:t>enable the generation of ACK</a:t>
            </a:r>
            <a:r>
              <a:rPr lang="en-US" sz="2100" b="1">
                <a:latin typeface="Courier New" pitchFamily="49" charset="0"/>
              </a:rPr>
              <a:t> when needed in slave or receiver mode.</a:t>
            </a:r>
          </a:p>
          <a:p>
            <a:pPr marL="571500" indent="-571500" eaLnBrk="1" hangingPunct="1">
              <a:lnSpc>
                <a:spcPct val="80000"/>
              </a:lnSpc>
              <a:buFont typeface="Wingdings" pitchFamily="2" charset="2"/>
              <a:buNone/>
            </a:pPr>
            <a:r>
              <a:rPr lang="en-US" sz="2100" b="1">
                <a:solidFill>
                  <a:srgbClr val="CC0000"/>
                </a:solidFill>
                <a:latin typeface="Courier New" pitchFamily="49" charset="0"/>
              </a:rPr>
              <a:t>Bit 5 - TWSTA: TWI START condition Bit</a:t>
            </a:r>
          </a:p>
          <a:p>
            <a:pPr marL="571500" indent="-571500" eaLnBrk="1" hangingPunct="1">
              <a:lnSpc>
                <a:spcPct val="80000"/>
              </a:lnSpc>
              <a:buFont typeface="Wingdings" pitchFamily="2" charset="2"/>
              <a:buNone/>
            </a:pPr>
            <a:r>
              <a:rPr lang="en-US" sz="2100" b="1">
                <a:latin typeface="Courier New" pitchFamily="49" charset="0"/>
              </a:rPr>
              <a:t>	Making this </a:t>
            </a:r>
            <a:r>
              <a:rPr lang="en-US" sz="2100" b="1">
                <a:solidFill>
                  <a:srgbClr val="0000CC"/>
                </a:solidFill>
                <a:latin typeface="Courier New" pitchFamily="49" charset="0"/>
              </a:rPr>
              <a:t>bit HIGH will generate a START condition</a:t>
            </a:r>
            <a:r>
              <a:rPr lang="en-US" sz="2100" b="1">
                <a:latin typeface="Courier New" pitchFamily="49" charset="0"/>
              </a:rPr>
              <a:t> if the bus is free; otherwise, the TWI module waits for the bus to become free and then generates a START condition</a:t>
            </a:r>
          </a:p>
        </p:txBody>
      </p:sp>
      <p:pic>
        <p:nvPicPr>
          <p:cNvPr id="36868" name="Picture 5"/>
          <p:cNvPicPr>
            <a:picLocks noChangeAspect="1" noChangeArrowheads="1"/>
          </p:cNvPicPr>
          <p:nvPr/>
        </p:nvPicPr>
        <p:blipFill>
          <a:blip r:embed="rId2"/>
          <a:srcRect/>
          <a:stretch>
            <a:fillRect/>
          </a:stretch>
        </p:blipFill>
        <p:spPr bwMode="auto">
          <a:xfrm>
            <a:off x="387350" y="838200"/>
            <a:ext cx="8223250" cy="48736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200" b="1">
                <a:latin typeface="Courier New" pitchFamily="49" charset="0"/>
              </a:rPr>
              <a:t>TWI Control Register (TWCR)</a:t>
            </a:r>
          </a:p>
        </p:txBody>
      </p:sp>
      <p:sp>
        <p:nvSpPr>
          <p:cNvPr id="37891" name="Rectangle 3"/>
          <p:cNvSpPr>
            <a:spLocks noGrp="1" noChangeArrowheads="1"/>
          </p:cNvSpPr>
          <p:nvPr>
            <p:ph type="body" idx="1"/>
          </p:nvPr>
        </p:nvSpPr>
        <p:spPr>
          <a:xfrm>
            <a:off x="304800" y="1371600"/>
            <a:ext cx="8458200" cy="5181600"/>
          </a:xfrm>
          <a:solidFill>
            <a:schemeClr val="bg1"/>
          </a:solidFill>
        </p:spPr>
        <p:txBody>
          <a:bodyPr/>
          <a:lstStyle/>
          <a:p>
            <a:pPr marL="571500" indent="-571500" eaLnBrk="1" hangingPunct="1">
              <a:lnSpc>
                <a:spcPct val="80000"/>
              </a:lnSpc>
              <a:buFont typeface="Wingdings" pitchFamily="2" charset="2"/>
              <a:buNone/>
            </a:pPr>
            <a:r>
              <a:rPr lang="en-US" sz="2100" b="1">
                <a:solidFill>
                  <a:srgbClr val="CC0000"/>
                </a:solidFill>
                <a:latin typeface="Courier New" pitchFamily="49" charset="0"/>
              </a:rPr>
              <a:t>Bit 4 - TWSTO: TWI STOP condition bit</a:t>
            </a:r>
          </a:p>
          <a:p>
            <a:pPr marL="571500" indent="-571500" eaLnBrk="1" hangingPunct="1">
              <a:lnSpc>
                <a:spcPct val="80000"/>
              </a:lnSpc>
              <a:buFont typeface="Wingdings" pitchFamily="2" charset="2"/>
              <a:buNone/>
            </a:pPr>
            <a:r>
              <a:rPr lang="en-US" sz="2100" b="1">
                <a:latin typeface="Courier New" pitchFamily="49" charset="0"/>
              </a:rPr>
              <a:t>	In master mode, </a:t>
            </a:r>
            <a:r>
              <a:rPr lang="en-US" sz="2100" b="1">
                <a:solidFill>
                  <a:srgbClr val="FF0000"/>
                </a:solidFill>
                <a:latin typeface="Courier New" pitchFamily="49" charset="0"/>
              </a:rPr>
              <a:t>making this bit HIGH causes the TWI to generate a STOP condition</a:t>
            </a:r>
            <a:r>
              <a:rPr lang="en-US" sz="2100" b="1">
                <a:latin typeface="Courier New" pitchFamily="49" charset="0"/>
              </a:rPr>
              <a:t>. This bit is cleared by hardware when the STOP condition is transmitted.</a:t>
            </a:r>
          </a:p>
          <a:p>
            <a:pPr marL="571500" indent="-571500" eaLnBrk="1" hangingPunct="1">
              <a:lnSpc>
                <a:spcPct val="80000"/>
              </a:lnSpc>
              <a:buFont typeface="Wingdings" pitchFamily="2" charset="2"/>
              <a:buNone/>
            </a:pPr>
            <a:r>
              <a:rPr lang="en-US" sz="2100" b="1">
                <a:solidFill>
                  <a:srgbClr val="CC0000"/>
                </a:solidFill>
                <a:latin typeface="Courier New" pitchFamily="49" charset="0"/>
              </a:rPr>
              <a:t>Bit 3 - TWWC: TWI Write Collision Flag</a:t>
            </a:r>
          </a:p>
          <a:p>
            <a:pPr marL="571500" indent="-571500" eaLnBrk="1" hangingPunct="1">
              <a:lnSpc>
                <a:spcPct val="80000"/>
              </a:lnSpc>
              <a:buFont typeface="Wingdings" pitchFamily="2" charset="2"/>
              <a:buNone/>
            </a:pPr>
            <a:r>
              <a:rPr lang="en-US" sz="2100" b="1">
                <a:latin typeface="Courier New" pitchFamily="49" charset="0"/>
              </a:rPr>
              <a:t>	This bit is set HIGH when we attempt to access the TWI Data Register when TWINT is low. This flag is cleared by writing to the TWDR register when TWINT is high.</a:t>
            </a:r>
          </a:p>
          <a:p>
            <a:pPr marL="571500" indent="-571500" eaLnBrk="1" hangingPunct="1">
              <a:lnSpc>
                <a:spcPct val="80000"/>
              </a:lnSpc>
              <a:buFont typeface="Wingdings" pitchFamily="2" charset="2"/>
              <a:buNone/>
            </a:pPr>
            <a:endParaRPr lang="en-US" sz="2100" b="1">
              <a:latin typeface="Courier New" pitchFamily="49" charset="0"/>
            </a:endParaRPr>
          </a:p>
          <a:p>
            <a:pPr marL="571500" indent="-571500" eaLnBrk="1" hangingPunct="1">
              <a:lnSpc>
                <a:spcPct val="80000"/>
              </a:lnSpc>
              <a:buFont typeface="Wingdings" pitchFamily="2" charset="2"/>
              <a:buNone/>
            </a:pPr>
            <a:r>
              <a:rPr lang="en-US" sz="2100" b="1">
                <a:solidFill>
                  <a:srgbClr val="CC0000"/>
                </a:solidFill>
                <a:latin typeface="Courier New" pitchFamily="49" charset="0"/>
              </a:rPr>
              <a:t>Bit 2 - TWEN: TWI Enable</a:t>
            </a:r>
          </a:p>
          <a:p>
            <a:pPr marL="571500" indent="-571500" eaLnBrk="1" hangingPunct="1">
              <a:lnSpc>
                <a:spcPct val="80000"/>
              </a:lnSpc>
              <a:buFont typeface="Wingdings" pitchFamily="2" charset="2"/>
              <a:buNone/>
            </a:pPr>
            <a:r>
              <a:rPr lang="en-US" sz="2100" b="1">
                <a:latin typeface="Courier New" pitchFamily="49" charset="0"/>
              </a:rPr>
              <a:t>	Making this bit </a:t>
            </a:r>
            <a:r>
              <a:rPr lang="en-US" sz="2100" b="1">
                <a:solidFill>
                  <a:srgbClr val="FF0000"/>
                </a:solidFill>
                <a:latin typeface="Courier New" pitchFamily="49" charset="0"/>
              </a:rPr>
              <a:t>HIGH enables the TWI module</a:t>
            </a:r>
            <a:r>
              <a:rPr lang="en-US" sz="2100" b="1">
                <a:latin typeface="Courier New" pitchFamily="49" charset="0"/>
              </a:rPr>
              <a:t>.</a:t>
            </a:r>
          </a:p>
          <a:p>
            <a:pPr marL="571500" indent="-571500" eaLnBrk="1" hangingPunct="1">
              <a:lnSpc>
                <a:spcPct val="80000"/>
              </a:lnSpc>
              <a:buFont typeface="Wingdings" pitchFamily="2" charset="2"/>
              <a:buNone/>
            </a:pPr>
            <a:endParaRPr lang="en-US" sz="2100" b="1">
              <a:latin typeface="Courier New" pitchFamily="49" charset="0"/>
            </a:endParaRPr>
          </a:p>
          <a:p>
            <a:pPr marL="571500" indent="-571500" eaLnBrk="1" hangingPunct="1">
              <a:lnSpc>
                <a:spcPct val="80000"/>
              </a:lnSpc>
              <a:buFont typeface="Wingdings" pitchFamily="2" charset="2"/>
              <a:buNone/>
            </a:pPr>
            <a:r>
              <a:rPr lang="en-US" sz="2100" b="1">
                <a:solidFill>
                  <a:srgbClr val="CC0000"/>
                </a:solidFill>
                <a:latin typeface="Courier New" pitchFamily="49" charset="0"/>
              </a:rPr>
              <a:t>Bit 0 - TWIE: TWI Interrupt Enable</a:t>
            </a:r>
          </a:p>
          <a:p>
            <a:pPr marL="571500" indent="-571500" eaLnBrk="1" hangingPunct="1">
              <a:lnSpc>
                <a:spcPct val="80000"/>
              </a:lnSpc>
              <a:buFont typeface="Wingdings" pitchFamily="2" charset="2"/>
              <a:buNone/>
            </a:pPr>
            <a:r>
              <a:rPr lang="en-US" sz="2100" b="1">
                <a:latin typeface="Courier New" pitchFamily="49" charset="0"/>
              </a:rPr>
              <a:t>	Making this bit </a:t>
            </a:r>
            <a:r>
              <a:rPr lang="en-US" sz="2100" b="1">
                <a:solidFill>
                  <a:srgbClr val="FF0000"/>
                </a:solidFill>
                <a:latin typeface="Courier New" pitchFamily="49" charset="0"/>
              </a:rPr>
              <a:t>HIGH enables the TWI interrupt </a:t>
            </a:r>
            <a:r>
              <a:rPr lang="en-US" sz="2100" b="1">
                <a:latin typeface="Courier New" pitchFamily="49" charset="0"/>
              </a:rPr>
              <a:t>if the general interrupt is enabled.</a:t>
            </a:r>
          </a:p>
        </p:txBody>
      </p:sp>
      <p:pic>
        <p:nvPicPr>
          <p:cNvPr id="37892" name="Picture 4"/>
          <p:cNvPicPr>
            <a:picLocks noChangeAspect="1" noChangeArrowheads="1"/>
          </p:cNvPicPr>
          <p:nvPr/>
        </p:nvPicPr>
        <p:blipFill>
          <a:blip r:embed="rId2"/>
          <a:srcRect/>
          <a:stretch>
            <a:fillRect/>
          </a:stretch>
        </p:blipFill>
        <p:spPr bwMode="auto">
          <a:xfrm>
            <a:off x="387350" y="838200"/>
            <a:ext cx="8223250" cy="48736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3000" b="1">
                <a:latin typeface="Courier New" pitchFamily="49" charset="0"/>
              </a:rPr>
              <a:t>More Details of Some bits of TWCR</a:t>
            </a:r>
          </a:p>
        </p:txBody>
      </p:sp>
      <p:sp>
        <p:nvSpPr>
          <p:cNvPr id="38915" name="Rectangle 3"/>
          <p:cNvSpPr>
            <a:spLocks noGrp="1" noChangeArrowheads="1"/>
          </p:cNvSpPr>
          <p:nvPr>
            <p:ph type="body" idx="1"/>
          </p:nvPr>
        </p:nvSpPr>
        <p:spPr>
          <a:xfrm>
            <a:off x="304800" y="762000"/>
            <a:ext cx="8458200" cy="6096000"/>
          </a:xfrm>
          <a:solidFill>
            <a:schemeClr val="bg1"/>
          </a:solidFill>
        </p:spPr>
        <p:txBody>
          <a:bodyPr/>
          <a:lstStyle/>
          <a:p>
            <a:pPr marL="571500" indent="-571500" eaLnBrk="1" hangingPunct="1">
              <a:lnSpc>
                <a:spcPct val="80000"/>
              </a:lnSpc>
              <a:buFont typeface="Wingdings" pitchFamily="2" charset="2"/>
              <a:buNone/>
            </a:pPr>
            <a:r>
              <a:rPr lang="en-US" sz="2100" b="1">
                <a:solidFill>
                  <a:srgbClr val="CC0000"/>
                </a:solidFill>
                <a:latin typeface="Courier New" pitchFamily="49" charset="0"/>
              </a:rPr>
              <a:t>Bit 7 - TWINT: TWI Interrupt</a:t>
            </a:r>
          </a:p>
          <a:p>
            <a:pPr marL="571500" indent="-571500" eaLnBrk="1" hangingPunct="1">
              <a:lnSpc>
                <a:spcPct val="80000"/>
              </a:lnSpc>
            </a:pPr>
            <a:r>
              <a:rPr lang="en-US" sz="2000" b="1">
                <a:latin typeface="Courier New" pitchFamily="49" charset="0"/>
              </a:rPr>
              <a:t>When the TWI hardware finishes its job, it sets the TWINT bit to one.</a:t>
            </a:r>
          </a:p>
          <a:p>
            <a:pPr marL="571500" indent="-571500" eaLnBrk="1" hangingPunct="1">
              <a:lnSpc>
                <a:spcPct val="80000"/>
              </a:lnSpc>
            </a:pPr>
            <a:r>
              <a:rPr lang="en-US" sz="2000" b="1">
                <a:latin typeface="Courier New" pitchFamily="49" charset="0"/>
              </a:rPr>
              <a:t>If the TWI and general interrupts are enabled, changing TWINT to HIGH will cause the MCU to jump to the TWI interrupt vector.</a:t>
            </a:r>
          </a:p>
          <a:p>
            <a:pPr marL="571500" indent="-571500" eaLnBrk="1" hangingPunct="1">
              <a:lnSpc>
                <a:spcPct val="80000"/>
              </a:lnSpc>
            </a:pPr>
            <a:r>
              <a:rPr lang="en-US" sz="2000" b="1">
                <a:latin typeface="Courier New" pitchFamily="49" charset="0"/>
              </a:rPr>
              <a:t>When the TWINT bit is set, the TWI module "stretches" the SCL line to provide enough time for software to do specified jobs.</a:t>
            </a:r>
          </a:p>
          <a:p>
            <a:pPr marL="571500" indent="-571500" eaLnBrk="1" hangingPunct="1">
              <a:lnSpc>
                <a:spcPct val="80000"/>
              </a:lnSpc>
            </a:pPr>
            <a:r>
              <a:rPr lang="en-US" sz="2000" b="1">
                <a:latin typeface="Courier New" pitchFamily="49" charset="0"/>
              </a:rPr>
              <a:t>When the software finishes its job, it must clear the TWINT bit to resume the operation of the TWI module.</a:t>
            </a:r>
          </a:p>
          <a:p>
            <a:pPr marL="571500" indent="-571500" eaLnBrk="1" hangingPunct="1">
              <a:lnSpc>
                <a:spcPct val="80000"/>
              </a:lnSpc>
            </a:pPr>
            <a:r>
              <a:rPr lang="en-US" sz="2000" b="1">
                <a:latin typeface="Courier New" pitchFamily="49" charset="0"/>
              </a:rPr>
              <a:t>Notice that all accesses to the TWI address, status, and data registers must be complete before clearing this flag.</a:t>
            </a:r>
          </a:p>
          <a:p>
            <a:pPr marL="571500" indent="-571500" eaLnBrk="1" hangingPunct="1">
              <a:lnSpc>
                <a:spcPct val="80000"/>
              </a:lnSpc>
            </a:pPr>
            <a:r>
              <a:rPr lang="en-US" sz="2000" b="1">
                <a:latin typeface="Courier New" pitchFamily="49" charset="0"/>
              </a:rPr>
              <a:t>If you try to write to the TWI Data Register when TWINT is low, a collision will happen and the TWI collision flag (TWWC) will be set to HIGH by hardware.</a:t>
            </a:r>
          </a:p>
          <a:p>
            <a:pPr marL="571500" indent="-571500" eaLnBrk="1" hangingPunct="1">
              <a:lnSpc>
                <a:spcPct val="80000"/>
              </a:lnSpc>
            </a:pPr>
            <a:r>
              <a:rPr lang="en-US" sz="2000" b="1">
                <a:latin typeface="Courier New" pitchFamily="49" charset="0"/>
              </a:rPr>
              <a:t>Software can monitor (poll) the TWI bit to know when the TWI module finishes its job and is ready for a new command.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3000" b="1">
                <a:latin typeface="Courier New" pitchFamily="49" charset="0"/>
              </a:rPr>
              <a:t>More Details of Some bits of TWCR</a:t>
            </a:r>
          </a:p>
        </p:txBody>
      </p:sp>
      <p:sp>
        <p:nvSpPr>
          <p:cNvPr id="39939" name="Rectangle 3"/>
          <p:cNvSpPr>
            <a:spLocks noGrp="1" noChangeArrowheads="1"/>
          </p:cNvSpPr>
          <p:nvPr>
            <p:ph type="body" idx="1"/>
          </p:nvPr>
        </p:nvSpPr>
        <p:spPr>
          <a:xfrm>
            <a:off x="304800" y="1066800"/>
            <a:ext cx="8458200" cy="5334000"/>
          </a:xfrm>
          <a:solidFill>
            <a:schemeClr val="bg1"/>
          </a:solidFill>
        </p:spPr>
        <p:txBody>
          <a:bodyPr/>
          <a:lstStyle/>
          <a:p>
            <a:pPr marL="571500" indent="-571500" eaLnBrk="1" hangingPunct="1">
              <a:lnSpc>
                <a:spcPct val="90000"/>
              </a:lnSpc>
              <a:buFont typeface="Wingdings" pitchFamily="2" charset="2"/>
              <a:buNone/>
            </a:pPr>
            <a:r>
              <a:rPr lang="en-US" sz="2100" b="1">
                <a:solidFill>
                  <a:srgbClr val="CC0000"/>
                </a:solidFill>
                <a:latin typeface="Courier New" pitchFamily="49" charset="0"/>
              </a:rPr>
              <a:t>Bit 6 - TWEA: TWI Enable Acknowledge</a:t>
            </a:r>
          </a:p>
          <a:p>
            <a:pPr marL="571500" indent="-571500" eaLnBrk="1" hangingPunct="1">
              <a:lnSpc>
                <a:spcPct val="90000"/>
              </a:lnSpc>
            </a:pPr>
            <a:r>
              <a:rPr lang="en-US" sz="2100" b="1">
                <a:latin typeface="Courier New" pitchFamily="49" charset="0"/>
              </a:rPr>
              <a:t>Making this bit HIGH will enable the generation of the ACK bit if any of the following conditions are met:</a:t>
            </a:r>
          </a:p>
          <a:p>
            <a:pPr marL="839788" lvl="1" indent="-495300" eaLnBrk="1" hangingPunct="1">
              <a:lnSpc>
                <a:spcPct val="90000"/>
              </a:lnSpc>
              <a:buFont typeface="Wingdings" pitchFamily="2" charset="2"/>
              <a:buAutoNum type="arabicPeriod"/>
            </a:pPr>
            <a:r>
              <a:rPr lang="en-US" sz="2100" b="1">
                <a:latin typeface="Courier New" pitchFamily="49" charset="0"/>
              </a:rPr>
              <a:t>The TWI Address Match module detects that the TWI module is addressed by receiving its own slave address from the bus.</a:t>
            </a:r>
          </a:p>
          <a:p>
            <a:pPr marL="839788" lvl="1" indent="-495300" eaLnBrk="1" hangingPunct="1">
              <a:lnSpc>
                <a:spcPct val="90000"/>
              </a:lnSpc>
              <a:buFont typeface="Wingdings" pitchFamily="2" charset="2"/>
              <a:buAutoNum type="arabicPeriod"/>
            </a:pPr>
            <a:r>
              <a:rPr lang="en-US" sz="2100" b="1">
                <a:latin typeface="Courier New" pitchFamily="49" charset="0"/>
              </a:rPr>
              <a:t>A general call has been received while the TWGCE bit in the TWAR is set to one (to enable accepting of global calls).</a:t>
            </a:r>
          </a:p>
          <a:p>
            <a:pPr marL="839788" lvl="1" indent="-495300" eaLnBrk="1" hangingPunct="1">
              <a:lnSpc>
                <a:spcPct val="90000"/>
              </a:lnSpc>
              <a:buFont typeface="Wingdings" pitchFamily="2" charset="2"/>
              <a:buAutoNum type="arabicPeriod"/>
            </a:pPr>
            <a:r>
              <a:rPr lang="en-US" sz="2100" b="1">
                <a:latin typeface="Courier New" pitchFamily="49" charset="0"/>
              </a:rPr>
              <a:t>A data byte has been received in each of the receiving modes, master receiver or slave receiver mode.</a:t>
            </a:r>
          </a:p>
          <a:p>
            <a:pPr marL="571500" indent="-571500" eaLnBrk="1" hangingPunct="1">
              <a:lnSpc>
                <a:spcPct val="90000"/>
              </a:lnSpc>
            </a:pPr>
            <a:r>
              <a:rPr lang="en-US" sz="2100" b="1">
                <a:latin typeface="Courier New" pitchFamily="49" charset="0"/>
              </a:rPr>
              <a:t>If you clear the TWEA bit to zero, the device will not generate ACK and will be virtually disconnected from the TWI bus.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z="3000" b="1">
                <a:latin typeface="Courier New" pitchFamily="49" charset="0"/>
              </a:rPr>
              <a:t>More Details of Some bits of TWCR</a:t>
            </a:r>
          </a:p>
        </p:txBody>
      </p:sp>
      <p:sp>
        <p:nvSpPr>
          <p:cNvPr id="40963" name="Rectangle 3"/>
          <p:cNvSpPr>
            <a:spLocks noGrp="1" noChangeArrowheads="1"/>
          </p:cNvSpPr>
          <p:nvPr>
            <p:ph type="body" idx="1"/>
          </p:nvPr>
        </p:nvSpPr>
        <p:spPr>
          <a:xfrm>
            <a:off x="304800" y="914400"/>
            <a:ext cx="8458200" cy="5562600"/>
          </a:xfrm>
          <a:solidFill>
            <a:schemeClr val="bg1"/>
          </a:solidFill>
        </p:spPr>
        <p:txBody>
          <a:bodyPr/>
          <a:lstStyle/>
          <a:p>
            <a:pPr marL="571500" indent="-571500" eaLnBrk="1" hangingPunct="1">
              <a:buFont typeface="Wingdings" pitchFamily="2" charset="2"/>
              <a:buNone/>
            </a:pPr>
            <a:r>
              <a:rPr lang="en-US" sz="2200" b="1">
                <a:solidFill>
                  <a:srgbClr val="CC0000"/>
                </a:solidFill>
                <a:latin typeface="Courier New" pitchFamily="49" charset="0"/>
              </a:rPr>
              <a:t>TWI Start bit and TWI Stop bit (TWSTA and TWSTO)</a:t>
            </a:r>
          </a:p>
          <a:p>
            <a:pPr marL="571500" indent="-571500" eaLnBrk="1" hangingPunct="1">
              <a:buFont typeface="Wingdings" pitchFamily="2" charset="2"/>
              <a:buNone/>
            </a:pPr>
            <a:r>
              <a:rPr lang="en-US" sz="2200" b="1">
                <a:latin typeface="Courier New" pitchFamily="49" charset="0"/>
              </a:rPr>
              <a:t>	To generate </a:t>
            </a:r>
            <a:r>
              <a:rPr lang="en-US" sz="2200" b="1">
                <a:solidFill>
                  <a:srgbClr val="FF0000"/>
                </a:solidFill>
                <a:latin typeface="Courier New" pitchFamily="49" charset="0"/>
              </a:rPr>
              <a:t>START</a:t>
            </a:r>
            <a:r>
              <a:rPr lang="en-US" sz="2200" b="1">
                <a:latin typeface="Courier New" pitchFamily="49" charset="0"/>
              </a:rPr>
              <a:t> or </a:t>
            </a:r>
            <a:r>
              <a:rPr lang="en-US" sz="2200" b="1">
                <a:solidFill>
                  <a:srgbClr val="FF0000"/>
                </a:solidFill>
                <a:latin typeface="Courier New" pitchFamily="49" charset="0"/>
              </a:rPr>
              <a:t>STOP</a:t>
            </a:r>
            <a:r>
              <a:rPr lang="en-US" sz="2200" b="1">
                <a:latin typeface="Courier New" pitchFamily="49" charset="0"/>
              </a:rPr>
              <a:t> conditions, you have to set the </a:t>
            </a:r>
            <a:r>
              <a:rPr lang="en-US" sz="2200" b="1">
                <a:solidFill>
                  <a:srgbClr val="FF0000"/>
                </a:solidFill>
                <a:latin typeface="Courier New" pitchFamily="49" charset="0"/>
              </a:rPr>
              <a:t>TWSTA</a:t>
            </a:r>
            <a:r>
              <a:rPr lang="en-US" sz="2200" b="1">
                <a:latin typeface="Courier New" pitchFamily="49" charset="0"/>
              </a:rPr>
              <a:t> or </a:t>
            </a:r>
            <a:r>
              <a:rPr lang="en-US" sz="2200" b="1">
                <a:solidFill>
                  <a:srgbClr val="FF0000"/>
                </a:solidFill>
                <a:latin typeface="Courier New" pitchFamily="49" charset="0"/>
              </a:rPr>
              <a:t>TWSTO</a:t>
            </a:r>
            <a:r>
              <a:rPr lang="en-US" sz="2200" b="1">
                <a:latin typeface="Courier New" pitchFamily="49" charset="0"/>
              </a:rPr>
              <a:t> bit to one respectively and then clear the TWINT flag to zero by writing a one to it.</a:t>
            </a:r>
          </a:p>
          <a:p>
            <a:pPr marL="571500" indent="-571500" eaLnBrk="1" hangingPunct="1">
              <a:buFont typeface="Wingdings" pitchFamily="2" charset="2"/>
              <a:buNone/>
            </a:pPr>
            <a:r>
              <a:rPr lang="en-US" sz="2200" b="1">
                <a:solidFill>
                  <a:srgbClr val="CC0000"/>
                </a:solidFill>
                <a:latin typeface="Courier New" pitchFamily="49" charset="0"/>
              </a:rPr>
              <a:t>TWI Data Register (TWDR)</a:t>
            </a:r>
          </a:p>
          <a:p>
            <a:pPr marL="571500" indent="-571500" eaLnBrk="1" hangingPunct="1"/>
            <a:r>
              <a:rPr lang="en-US" sz="2200" b="1">
                <a:latin typeface="Courier New" pitchFamily="49" charset="0"/>
              </a:rPr>
              <a:t>In Receive mode, the </a:t>
            </a:r>
            <a:r>
              <a:rPr lang="en-US" sz="2200" b="1">
                <a:solidFill>
                  <a:srgbClr val="FF0000"/>
                </a:solidFill>
                <a:latin typeface="Courier New" pitchFamily="49" charset="0"/>
              </a:rPr>
              <a:t>last received byte </a:t>
            </a:r>
            <a:r>
              <a:rPr lang="en-US" sz="2200" b="1">
                <a:latin typeface="Courier New" pitchFamily="49" charset="0"/>
              </a:rPr>
              <a:t>will be in the </a:t>
            </a:r>
            <a:r>
              <a:rPr lang="en-US" sz="2200" b="1">
                <a:solidFill>
                  <a:srgbClr val="FF0000"/>
                </a:solidFill>
                <a:latin typeface="Courier New" pitchFamily="49" charset="0"/>
              </a:rPr>
              <a:t>TWDR</a:t>
            </a:r>
            <a:r>
              <a:rPr lang="en-US" sz="2200" b="1">
                <a:latin typeface="Courier New" pitchFamily="49" charset="0"/>
              </a:rPr>
              <a:t>, and in Transmit mode, you should </a:t>
            </a:r>
            <a:r>
              <a:rPr lang="en-US" sz="2200" b="1">
                <a:solidFill>
                  <a:srgbClr val="FF0000"/>
                </a:solidFill>
                <a:latin typeface="Courier New" pitchFamily="49" charset="0"/>
              </a:rPr>
              <a:t>write the next byte into TWDR </a:t>
            </a:r>
            <a:r>
              <a:rPr lang="en-US" sz="2200" b="1">
                <a:latin typeface="Courier New" pitchFamily="49" charset="0"/>
              </a:rPr>
              <a:t>to be transmitted.</a:t>
            </a:r>
          </a:p>
          <a:p>
            <a:pPr marL="571500" indent="-571500" eaLnBrk="1" hangingPunct="1"/>
            <a:r>
              <a:rPr lang="en-US" sz="2200" b="1">
                <a:latin typeface="Courier New" pitchFamily="49" charset="0"/>
              </a:rPr>
              <a:t>You can access the TWDR only when the TWIE is set to one otherwise collision happens.</a:t>
            </a:r>
          </a:p>
          <a:p>
            <a:pPr marL="571500" indent="-571500" eaLnBrk="1" hangingPunct="1"/>
            <a:r>
              <a:rPr lang="en-US" sz="2200" b="1">
                <a:latin typeface="Courier New" pitchFamily="49" charset="0"/>
              </a:rPr>
              <a:t>This means the Data Register cannot be initialized by the user before the first interrupt occurs.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400" b="1">
                <a:latin typeface="Courier New" pitchFamily="49" charset="0"/>
              </a:rPr>
              <a:t>TWI Address Register (TWAR)</a:t>
            </a:r>
          </a:p>
        </p:txBody>
      </p:sp>
      <p:sp>
        <p:nvSpPr>
          <p:cNvPr id="41987" name="Rectangle 3"/>
          <p:cNvSpPr>
            <a:spLocks noGrp="1" noChangeArrowheads="1"/>
          </p:cNvSpPr>
          <p:nvPr>
            <p:ph type="body" idx="1"/>
          </p:nvPr>
        </p:nvSpPr>
        <p:spPr>
          <a:xfrm>
            <a:off x="304800" y="914400"/>
            <a:ext cx="8458200" cy="5562600"/>
          </a:xfrm>
          <a:solidFill>
            <a:schemeClr val="bg1"/>
          </a:solidFill>
        </p:spPr>
        <p:txBody>
          <a:bodyPr/>
          <a:lstStyle/>
          <a:p>
            <a:pPr marL="571500" indent="-571500" eaLnBrk="1" hangingPunct="1"/>
            <a:r>
              <a:rPr lang="en-US" sz="2200" b="1">
                <a:solidFill>
                  <a:srgbClr val="FF0000"/>
                </a:solidFill>
                <a:latin typeface="Courier New" pitchFamily="49" charset="0"/>
              </a:rPr>
              <a:t>TWAR </a:t>
            </a:r>
            <a:r>
              <a:rPr lang="en-US" sz="2200" b="1">
                <a:latin typeface="Courier New" pitchFamily="49" charset="0"/>
              </a:rPr>
              <a:t>contains the </a:t>
            </a:r>
            <a:r>
              <a:rPr lang="en-US" sz="2200" b="1">
                <a:solidFill>
                  <a:srgbClr val="FF0000"/>
                </a:solidFill>
                <a:latin typeface="Courier New" pitchFamily="49" charset="0"/>
              </a:rPr>
              <a:t>7-bit slave address </a:t>
            </a:r>
            <a:r>
              <a:rPr lang="en-US" sz="2200" b="1">
                <a:latin typeface="Courier New" pitchFamily="49" charset="0"/>
              </a:rPr>
              <a:t>to which the TWI will respond when working as slave.</a:t>
            </a:r>
          </a:p>
          <a:p>
            <a:pPr marL="571500" indent="-571500" eaLnBrk="1" hangingPunct="1"/>
            <a:r>
              <a:rPr lang="en-US" sz="2200" b="1">
                <a:latin typeface="Courier New" pitchFamily="49" charset="0"/>
              </a:rPr>
              <a:t>The </a:t>
            </a:r>
            <a:r>
              <a:rPr lang="en-US" sz="2200" b="1">
                <a:solidFill>
                  <a:srgbClr val="FF0000"/>
                </a:solidFill>
                <a:latin typeface="Courier New" pitchFamily="49" charset="0"/>
              </a:rPr>
              <a:t>eighth bit (LSB) </a:t>
            </a:r>
            <a:r>
              <a:rPr lang="en-US" sz="2200" b="1">
                <a:latin typeface="Courier New" pitchFamily="49" charset="0"/>
              </a:rPr>
              <a:t>of TWAR is </a:t>
            </a:r>
            <a:r>
              <a:rPr lang="en-US" sz="2200" b="1">
                <a:solidFill>
                  <a:srgbClr val="FF0000"/>
                </a:solidFill>
                <a:latin typeface="Courier New" pitchFamily="49" charset="0"/>
              </a:rPr>
              <a:t>TWGCE</a:t>
            </a:r>
            <a:r>
              <a:rPr lang="en-US" sz="2200" b="1">
                <a:latin typeface="Courier New" pitchFamily="49" charset="0"/>
              </a:rPr>
              <a:t> (TWI </a:t>
            </a:r>
            <a:r>
              <a:rPr lang="en-US" sz="2200" b="1">
                <a:solidFill>
                  <a:srgbClr val="FF0000"/>
                </a:solidFill>
                <a:latin typeface="Courier New" pitchFamily="49" charset="0"/>
              </a:rPr>
              <a:t>General Call Recognition Enable</a:t>
            </a:r>
            <a:r>
              <a:rPr lang="en-US" sz="2200" b="1">
                <a:latin typeface="Courier New" pitchFamily="49" charset="0"/>
              </a:rPr>
              <a:t>).</a:t>
            </a:r>
          </a:p>
          <a:p>
            <a:pPr marL="571500" indent="-571500" eaLnBrk="1" hangingPunct="1"/>
            <a:r>
              <a:rPr lang="en-US" sz="2200" b="1">
                <a:latin typeface="Courier New" pitchFamily="49" charset="0"/>
              </a:rPr>
              <a:t>It controls recognition of general call address (000 0000).</a:t>
            </a:r>
          </a:p>
          <a:p>
            <a:pPr marL="571500" indent="-571500" eaLnBrk="1" hangingPunct="1"/>
            <a:r>
              <a:rPr lang="en-US" sz="2200" b="1">
                <a:latin typeface="Courier New" pitchFamily="49" charset="0"/>
              </a:rPr>
              <a:t>If this bit is set to one, receiving of a general call address will cause an interrupt request.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3400" b="1">
                <a:latin typeface="Courier New" pitchFamily="49" charset="0"/>
              </a:rPr>
              <a:t>AVR TWI Programming</a:t>
            </a:r>
          </a:p>
        </p:txBody>
      </p:sp>
      <p:sp>
        <p:nvSpPr>
          <p:cNvPr id="43011" name="Rectangle 3"/>
          <p:cNvSpPr>
            <a:spLocks noGrp="1" noChangeArrowheads="1"/>
          </p:cNvSpPr>
          <p:nvPr>
            <p:ph type="body" idx="1"/>
          </p:nvPr>
        </p:nvSpPr>
        <p:spPr>
          <a:xfrm>
            <a:off x="304800" y="914400"/>
            <a:ext cx="8458200" cy="5562600"/>
          </a:xfrm>
          <a:solidFill>
            <a:schemeClr val="bg1"/>
          </a:solidFill>
        </p:spPr>
        <p:txBody>
          <a:bodyPr/>
          <a:lstStyle/>
          <a:p>
            <a:pPr marL="571500" indent="-571500" eaLnBrk="1" hangingPunct="1">
              <a:buFont typeface="Wingdings" pitchFamily="2" charset="2"/>
              <a:buNone/>
            </a:pPr>
            <a:r>
              <a:rPr lang="en-US" sz="2200" b="1">
                <a:solidFill>
                  <a:srgbClr val="CC0000"/>
                </a:solidFill>
                <a:latin typeface="Courier New" pitchFamily="49" charset="0"/>
              </a:rPr>
              <a:t>AVR TWI Programming in master operating mode</a:t>
            </a:r>
          </a:p>
          <a:p>
            <a:pPr marL="571500" indent="-571500" eaLnBrk="1" hangingPunct="1"/>
            <a:r>
              <a:rPr lang="en-US" sz="2200" b="1">
                <a:latin typeface="Courier New" pitchFamily="49" charset="0"/>
              </a:rPr>
              <a:t>To work in master operating mode, we must be able to initialize the TWI, transmit a START condition, send or receive data, and transmit a STOP condition. Next we will discuss each one in more detail.</a:t>
            </a:r>
          </a:p>
          <a:p>
            <a:pPr marL="571500" indent="-571500" eaLnBrk="1" hangingPunct="1">
              <a:buFont typeface="Wingdings" pitchFamily="2" charset="2"/>
              <a:buNone/>
            </a:pPr>
            <a:r>
              <a:rPr lang="en-US" sz="2200" b="1">
                <a:solidFill>
                  <a:srgbClr val="CC0000"/>
                </a:solidFill>
                <a:latin typeface="Courier New" pitchFamily="49" charset="0"/>
              </a:rPr>
              <a:t>Initialization</a:t>
            </a:r>
          </a:p>
          <a:p>
            <a:pPr marL="571500" indent="-571500" eaLnBrk="1" hangingPunct="1"/>
            <a:r>
              <a:rPr lang="en-US" sz="2200" b="1">
                <a:latin typeface="Courier New" pitchFamily="49" charset="0"/>
              </a:rPr>
              <a:t>To initialize the TWI module to operate in master operating mode, we should do the following steps:</a:t>
            </a:r>
          </a:p>
          <a:p>
            <a:pPr marL="839788" lvl="1" indent="-495300" eaLnBrk="1" hangingPunct="1">
              <a:buFont typeface="Wingdings" pitchFamily="2" charset="2"/>
              <a:buAutoNum type="arabicPeriod"/>
            </a:pPr>
            <a:r>
              <a:rPr lang="en-US" sz="2000" b="1">
                <a:latin typeface="Courier New" pitchFamily="49" charset="0"/>
              </a:rPr>
              <a:t>Set the TWI module clock frequency by setting the values of the TWBR register and the TWPS bits in the TWSR register.</a:t>
            </a:r>
          </a:p>
          <a:p>
            <a:pPr marL="839788" lvl="1" indent="-495300" eaLnBrk="1" hangingPunct="1">
              <a:buFont typeface="Wingdings" pitchFamily="2" charset="2"/>
              <a:buAutoNum type="arabicPeriod"/>
            </a:pPr>
            <a:r>
              <a:rPr lang="en-US" sz="2000" b="1">
                <a:latin typeface="Courier New" pitchFamily="49" charset="0"/>
              </a:rPr>
              <a:t>Enable the TWI module by setting the TWEN bit in the TWCR register to one.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3400" b="1">
                <a:latin typeface="Courier New" pitchFamily="49" charset="0"/>
              </a:rPr>
              <a:t>AVR TWI Programming</a:t>
            </a:r>
          </a:p>
        </p:txBody>
      </p:sp>
      <p:sp>
        <p:nvSpPr>
          <p:cNvPr id="44035" name="Rectangle 3"/>
          <p:cNvSpPr>
            <a:spLocks noGrp="1" noChangeArrowheads="1"/>
          </p:cNvSpPr>
          <p:nvPr>
            <p:ph type="body" idx="1"/>
          </p:nvPr>
        </p:nvSpPr>
        <p:spPr>
          <a:xfrm>
            <a:off x="304800" y="914400"/>
            <a:ext cx="8458200" cy="5562600"/>
          </a:xfrm>
          <a:solidFill>
            <a:schemeClr val="bg1"/>
          </a:solidFill>
        </p:spPr>
        <p:txBody>
          <a:bodyPr/>
          <a:lstStyle/>
          <a:p>
            <a:pPr marL="571500" indent="-571500" eaLnBrk="1" hangingPunct="1">
              <a:buFont typeface="Wingdings" pitchFamily="2" charset="2"/>
              <a:buNone/>
            </a:pPr>
            <a:r>
              <a:rPr lang="en-US" sz="2200" b="1">
                <a:solidFill>
                  <a:srgbClr val="CC0000"/>
                </a:solidFill>
                <a:latin typeface="Courier New" pitchFamily="49" charset="0"/>
              </a:rPr>
              <a:t>Transmit START condition</a:t>
            </a:r>
          </a:p>
          <a:p>
            <a:pPr marL="571500" indent="-571500" eaLnBrk="1" hangingPunct="1"/>
            <a:r>
              <a:rPr lang="en-US" sz="2200" b="1">
                <a:latin typeface="Courier New" pitchFamily="49" charset="0"/>
              </a:rPr>
              <a:t>To start data transfer in master operating mode, we must transmit a START condition. </a:t>
            </a:r>
          </a:p>
          <a:p>
            <a:pPr marL="571500" indent="-571500" eaLnBrk="1" hangingPunct="1"/>
            <a:r>
              <a:rPr lang="en-US" sz="2200" b="1">
                <a:latin typeface="Courier New" pitchFamily="49" charset="0"/>
              </a:rPr>
              <a:t>This is done by setting the TWEN, TWSTA, and TWINT bits of TWCR to one. Setting the TWEN bit to one enables the TWI module.</a:t>
            </a:r>
          </a:p>
          <a:p>
            <a:pPr marL="571500" indent="-571500" eaLnBrk="1" hangingPunct="1"/>
            <a:r>
              <a:rPr lang="en-US" sz="2200" b="1">
                <a:latin typeface="Courier New" pitchFamily="49" charset="0"/>
              </a:rPr>
              <a:t>Setting the TWSTA bit to one tells the TWI to initiate a START condition when the bus is free, and setting the TWINT bit to one clears the interrupt flag to initiate operation of the TWI module to transmit the START condition.</a:t>
            </a:r>
          </a:p>
          <a:p>
            <a:pPr marL="571500" indent="-571500" eaLnBrk="1" hangingPunct="1"/>
            <a:r>
              <a:rPr lang="en-US" sz="2200" b="1">
                <a:latin typeface="Courier New" pitchFamily="49" charset="0"/>
              </a:rPr>
              <a:t>Then we should poll the TWINT flag in the TWCR register to see whether the START condition transmitted completely.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800" b="1">
                <a:latin typeface="Courier New" pitchFamily="49" charset="0"/>
              </a:rPr>
              <a:t>I2C Line Electrical Characteristics</a:t>
            </a:r>
          </a:p>
        </p:txBody>
      </p:sp>
      <p:sp>
        <p:nvSpPr>
          <p:cNvPr id="9219" name="Rectangle 3"/>
          <p:cNvSpPr>
            <a:spLocks noGrp="1" noChangeArrowheads="1"/>
          </p:cNvSpPr>
          <p:nvPr>
            <p:ph type="body" idx="1"/>
          </p:nvPr>
        </p:nvSpPr>
        <p:spPr>
          <a:xfrm>
            <a:off x="304800" y="914400"/>
            <a:ext cx="8458200" cy="5334000"/>
          </a:xfrm>
        </p:spPr>
        <p:txBody>
          <a:bodyPr/>
          <a:lstStyle/>
          <a:p>
            <a:pPr marL="571500" indent="-571500" eaLnBrk="1" hangingPunct="1">
              <a:lnSpc>
                <a:spcPct val="90000"/>
              </a:lnSpc>
            </a:pPr>
            <a:r>
              <a:rPr lang="en-US" sz="2200" b="1" dirty="0">
                <a:latin typeface="Courier New" pitchFamily="49" charset="0"/>
              </a:rPr>
              <a:t>I2C devices use only 2 bidirectional </a:t>
            </a:r>
            <a:r>
              <a:rPr lang="en-US" sz="2200" b="1" dirty="0">
                <a:solidFill>
                  <a:srgbClr val="CC0000"/>
                </a:solidFill>
                <a:latin typeface="Courier New" pitchFamily="49" charset="0"/>
              </a:rPr>
              <a:t>open-drain</a:t>
            </a:r>
            <a:r>
              <a:rPr lang="en-US" sz="2200" b="1" dirty="0">
                <a:latin typeface="Courier New" pitchFamily="49" charset="0"/>
              </a:rPr>
              <a:t> pins for data communication. To </a:t>
            </a:r>
            <a:r>
              <a:rPr lang="en-US" sz="2200" b="1" dirty="0" err="1">
                <a:latin typeface="Courier New" pitchFamily="49" charset="0"/>
              </a:rPr>
              <a:t>imple-ment</a:t>
            </a:r>
            <a:r>
              <a:rPr lang="en-US" sz="2200" b="1" dirty="0">
                <a:latin typeface="Courier New" pitchFamily="49" charset="0"/>
              </a:rPr>
              <a:t> I2C, only a </a:t>
            </a:r>
            <a:r>
              <a:rPr lang="en-US" sz="2200" b="1" dirty="0">
                <a:solidFill>
                  <a:srgbClr val="CC0000"/>
                </a:solidFill>
                <a:latin typeface="Courier New" pitchFamily="49" charset="0"/>
              </a:rPr>
              <a:t>4.7 </a:t>
            </a:r>
            <a:r>
              <a:rPr lang="en-US" sz="2200" b="1" dirty="0" err="1">
                <a:solidFill>
                  <a:srgbClr val="CC0000"/>
                </a:solidFill>
                <a:latin typeface="Courier New" pitchFamily="49" charset="0"/>
              </a:rPr>
              <a:t>kilohm</a:t>
            </a:r>
            <a:r>
              <a:rPr lang="en-US" sz="2200" b="1" dirty="0">
                <a:solidFill>
                  <a:srgbClr val="CC0000"/>
                </a:solidFill>
                <a:latin typeface="Courier New" pitchFamily="49" charset="0"/>
              </a:rPr>
              <a:t> pull-up resistor</a:t>
            </a:r>
            <a:r>
              <a:rPr lang="en-US" sz="2200" b="1" dirty="0">
                <a:latin typeface="Courier New" pitchFamily="49" charset="0"/>
              </a:rPr>
              <a:t> for each of bus lines is needed (see Figure)</a:t>
            </a:r>
          </a:p>
          <a:p>
            <a:pPr marL="571500" indent="-571500" eaLnBrk="1" hangingPunct="1">
              <a:lnSpc>
                <a:spcPct val="90000"/>
              </a:lnSpc>
            </a:pPr>
            <a:r>
              <a:rPr lang="en-US" sz="2200" b="1" dirty="0">
                <a:latin typeface="Courier New" pitchFamily="49" charset="0"/>
              </a:rPr>
              <a:t>This implements a </a:t>
            </a:r>
            <a:r>
              <a:rPr lang="en-US" sz="2200" b="1" dirty="0">
                <a:solidFill>
                  <a:srgbClr val="CC0000"/>
                </a:solidFill>
                <a:latin typeface="Courier New" pitchFamily="49" charset="0"/>
              </a:rPr>
              <a:t>wired-AND</a:t>
            </a:r>
            <a:r>
              <a:rPr lang="en-US" sz="2200" b="1" dirty="0">
                <a:latin typeface="Courier New" pitchFamily="49" charset="0"/>
              </a:rPr>
              <a:t>, which is needed to implement I2C protocols.</a:t>
            </a:r>
          </a:p>
          <a:p>
            <a:pPr marL="571500" indent="-571500" eaLnBrk="1" hangingPunct="1">
              <a:lnSpc>
                <a:spcPct val="90000"/>
              </a:lnSpc>
            </a:pPr>
            <a:r>
              <a:rPr lang="en-US" sz="2200" b="1" dirty="0">
                <a:latin typeface="Courier New" pitchFamily="49" charset="0"/>
              </a:rPr>
              <a:t>This means that if one or more devices </a:t>
            </a:r>
            <a:r>
              <a:rPr lang="en-US" sz="2200" b="1" dirty="0">
                <a:solidFill>
                  <a:srgbClr val="CC0000"/>
                </a:solidFill>
                <a:latin typeface="Courier New" pitchFamily="49" charset="0"/>
              </a:rPr>
              <a:t>pull the line to low (zero) level</a:t>
            </a:r>
            <a:r>
              <a:rPr lang="en-US" sz="2200" b="1" dirty="0">
                <a:latin typeface="Courier New" pitchFamily="49" charset="0"/>
              </a:rPr>
              <a:t>, the line state is zero and the level of line will be 1 only if none of devices pull the line to low level.</a:t>
            </a:r>
          </a:p>
          <a:p>
            <a:pPr marL="571500" indent="-571500" eaLnBrk="1" hangingPunct="1">
              <a:lnSpc>
                <a:spcPct val="90000"/>
              </a:lnSpc>
              <a:buFont typeface="Wingdings" pitchFamily="2" charset="2"/>
              <a:buNone/>
            </a:pPr>
            <a:r>
              <a:rPr lang="en-US" sz="2200" b="1" dirty="0">
                <a:solidFill>
                  <a:srgbClr val="CC0000"/>
                </a:solidFill>
                <a:latin typeface="Courier New" pitchFamily="49" charset="0"/>
              </a:rPr>
              <a:t>I2C Nodes</a:t>
            </a:r>
          </a:p>
          <a:p>
            <a:pPr marL="571500" indent="-571500" eaLnBrk="1" hangingPunct="1">
              <a:lnSpc>
                <a:spcPct val="90000"/>
              </a:lnSpc>
            </a:pPr>
            <a:r>
              <a:rPr lang="en-US" sz="2200" b="1" dirty="0">
                <a:latin typeface="Courier New" pitchFamily="49" charset="0"/>
              </a:rPr>
              <a:t>In the AVR up to </a:t>
            </a:r>
            <a:r>
              <a:rPr lang="en-US" sz="2200" b="1" dirty="0">
                <a:solidFill>
                  <a:srgbClr val="CC0000"/>
                </a:solidFill>
                <a:latin typeface="Courier New" pitchFamily="49" charset="0"/>
              </a:rPr>
              <a:t>120 different devices</a:t>
            </a:r>
            <a:r>
              <a:rPr lang="en-US" sz="2200" b="1" dirty="0">
                <a:latin typeface="Courier New" pitchFamily="49" charset="0"/>
              </a:rPr>
              <a:t> can share an I2C bus. Each of these devices is called a </a:t>
            </a:r>
            <a:r>
              <a:rPr lang="en-US" sz="2200" b="1" dirty="0">
                <a:solidFill>
                  <a:srgbClr val="CC0000"/>
                </a:solidFill>
                <a:latin typeface="Courier New" pitchFamily="49" charset="0"/>
              </a:rPr>
              <a:t>node</a:t>
            </a:r>
            <a:r>
              <a:rPr lang="en-US" sz="2200" b="1" dirty="0">
                <a:latin typeface="Courier New" pitchFamily="49" charset="0"/>
              </a:rPr>
              <a:t>. In I2C terminology, each node can operate as either </a:t>
            </a:r>
            <a:r>
              <a:rPr lang="en-US" sz="2200" b="1" dirty="0">
                <a:solidFill>
                  <a:srgbClr val="CC0000"/>
                </a:solidFill>
                <a:latin typeface="Courier New" pitchFamily="49" charset="0"/>
              </a:rPr>
              <a:t>master</a:t>
            </a:r>
            <a:r>
              <a:rPr lang="en-US" sz="2200" b="1" dirty="0">
                <a:latin typeface="Courier New" pitchFamily="49" charset="0"/>
              </a:rPr>
              <a:t> or </a:t>
            </a:r>
            <a:r>
              <a:rPr lang="en-US" sz="2200" b="1" dirty="0">
                <a:solidFill>
                  <a:srgbClr val="CC0000"/>
                </a:solidFill>
                <a:latin typeface="Courier New" pitchFamily="49" charset="0"/>
              </a:rPr>
              <a:t>slave</a:t>
            </a:r>
            <a:r>
              <a:rPr lang="en-US" sz="2200" b="1" dirty="0">
                <a:latin typeface="Courier New" pitchFamily="49" charset="0"/>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3400" b="1">
                <a:latin typeface="Courier New" pitchFamily="49" charset="0"/>
              </a:rPr>
              <a:t>AVR TWI Programming</a:t>
            </a:r>
          </a:p>
        </p:txBody>
      </p:sp>
      <p:sp>
        <p:nvSpPr>
          <p:cNvPr id="45059" name="Rectangle 3"/>
          <p:cNvSpPr>
            <a:spLocks noGrp="1" noChangeArrowheads="1"/>
          </p:cNvSpPr>
          <p:nvPr>
            <p:ph type="body" idx="1"/>
          </p:nvPr>
        </p:nvSpPr>
        <p:spPr>
          <a:xfrm>
            <a:off x="304800" y="914400"/>
            <a:ext cx="8458200" cy="5562600"/>
          </a:xfrm>
          <a:solidFill>
            <a:schemeClr val="bg1"/>
          </a:solidFill>
        </p:spPr>
        <p:txBody>
          <a:bodyPr/>
          <a:lstStyle/>
          <a:p>
            <a:pPr marL="571500" indent="-571500" eaLnBrk="1" hangingPunct="1">
              <a:buFont typeface="Wingdings" pitchFamily="2" charset="2"/>
              <a:buNone/>
            </a:pPr>
            <a:r>
              <a:rPr lang="en-US" sz="2200" b="1">
                <a:solidFill>
                  <a:srgbClr val="CC0000"/>
                </a:solidFill>
                <a:latin typeface="Courier New" pitchFamily="49" charset="0"/>
              </a:rPr>
              <a:t>Send data</a:t>
            </a:r>
          </a:p>
          <a:p>
            <a:pPr marL="571500" indent="-571500" eaLnBrk="1" hangingPunct="1"/>
            <a:r>
              <a:rPr lang="en-US" sz="2200" b="1">
                <a:latin typeface="Courier New" pitchFamily="49" charset="0"/>
              </a:rPr>
              <a:t>To send a byte of data, after transmitting the START condition, we should do the following steps:</a:t>
            </a:r>
          </a:p>
          <a:p>
            <a:pPr marL="839788" lvl="1" indent="-495300" eaLnBrk="1" hangingPunct="1">
              <a:buFont typeface="Wingdings" pitchFamily="2" charset="2"/>
              <a:buAutoNum type="arabicPeriod"/>
            </a:pPr>
            <a:r>
              <a:rPr lang="en-US" sz="2000" b="1">
                <a:latin typeface="Courier New" pitchFamily="49" charset="0"/>
              </a:rPr>
              <a:t>Copy the data byte to the TWDR.</a:t>
            </a:r>
          </a:p>
          <a:p>
            <a:pPr marL="839788" lvl="1" indent="-495300" eaLnBrk="1" hangingPunct="1">
              <a:buFont typeface="Wingdings" pitchFamily="2" charset="2"/>
              <a:buAutoNum type="arabicPeriod"/>
            </a:pPr>
            <a:r>
              <a:rPr lang="en-US" sz="2000" b="1">
                <a:latin typeface="Courier New" pitchFamily="49" charset="0"/>
              </a:rPr>
              <a:t>Set the TWEN and TWINT bits of the TWCR register to one to start sending the byte.</a:t>
            </a:r>
          </a:p>
          <a:p>
            <a:pPr marL="839788" lvl="1" indent="-495300" eaLnBrk="1" hangingPunct="1">
              <a:buFont typeface="Wingdings" pitchFamily="2" charset="2"/>
              <a:buAutoNum type="arabicPeriod"/>
            </a:pPr>
            <a:r>
              <a:rPr lang="en-US" sz="2000" b="1">
                <a:latin typeface="Courier New" pitchFamily="49" charset="0"/>
              </a:rPr>
              <a:t>Poll the TWINT flag in the TWCR register to see whether the byte transmitted completely.</a:t>
            </a:r>
          </a:p>
          <a:p>
            <a:pPr marL="571500" indent="-571500" eaLnBrk="1" hangingPunct="1"/>
            <a:r>
              <a:rPr lang="en-US" sz="2200" b="1">
                <a:latin typeface="Courier New" pitchFamily="49" charset="0"/>
              </a:rPr>
              <a:t>Notice that right </a:t>
            </a:r>
            <a:r>
              <a:rPr lang="en-US" sz="2200" b="1">
                <a:solidFill>
                  <a:srgbClr val="0000CC"/>
                </a:solidFill>
                <a:latin typeface="Courier New" pitchFamily="49" charset="0"/>
              </a:rPr>
              <a:t>after the START condition</a:t>
            </a:r>
            <a:r>
              <a:rPr lang="en-US" sz="2200" b="1">
                <a:latin typeface="Courier New" pitchFamily="49" charset="0"/>
              </a:rPr>
              <a:t>, we should transmit </a:t>
            </a:r>
            <a:r>
              <a:rPr lang="en-US" sz="2200" b="1">
                <a:solidFill>
                  <a:srgbClr val="0000CC"/>
                </a:solidFill>
                <a:latin typeface="Courier New" pitchFamily="49" charset="0"/>
              </a:rPr>
              <a:t>SLA + W </a:t>
            </a:r>
            <a:r>
              <a:rPr lang="en-US" sz="2200" b="1">
                <a:latin typeface="Courier New" pitchFamily="49" charset="0"/>
              </a:rPr>
              <a:t>(Slave Address + Write) or </a:t>
            </a:r>
            <a:r>
              <a:rPr lang="en-US" sz="2200" b="1">
                <a:solidFill>
                  <a:srgbClr val="0000CC"/>
                </a:solidFill>
                <a:latin typeface="Courier New" pitchFamily="49" charset="0"/>
              </a:rPr>
              <a:t>SLA + R </a:t>
            </a:r>
            <a:r>
              <a:rPr lang="en-US" sz="2200" b="1">
                <a:latin typeface="Courier New" pitchFamily="49" charset="0"/>
              </a:rPr>
              <a:t>(Slave Address + Read).</a:t>
            </a:r>
          </a:p>
          <a:p>
            <a:pPr marL="571500" indent="-571500" eaLnBrk="1" hangingPunct="1"/>
            <a:r>
              <a:rPr lang="en-US" sz="2200" b="1">
                <a:latin typeface="Courier New" pitchFamily="49" charset="0"/>
              </a:rPr>
              <a:t>Right after sending SLA+W we should write to the slave, and right after sending SLA+R we should read from it.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3400" b="1">
                <a:latin typeface="Courier New" pitchFamily="49" charset="0"/>
              </a:rPr>
              <a:t>AVR TWI Programming</a:t>
            </a:r>
          </a:p>
        </p:txBody>
      </p:sp>
      <p:sp>
        <p:nvSpPr>
          <p:cNvPr id="46083" name="Rectangle 3"/>
          <p:cNvSpPr>
            <a:spLocks noGrp="1" noChangeArrowheads="1"/>
          </p:cNvSpPr>
          <p:nvPr>
            <p:ph type="body" idx="1"/>
          </p:nvPr>
        </p:nvSpPr>
        <p:spPr>
          <a:xfrm>
            <a:off x="304800" y="914400"/>
            <a:ext cx="8458200" cy="5562600"/>
          </a:xfrm>
          <a:solidFill>
            <a:schemeClr val="bg1"/>
          </a:solidFill>
        </p:spPr>
        <p:txBody>
          <a:bodyPr/>
          <a:lstStyle/>
          <a:p>
            <a:pPr marL="571500" indent="-571500" eaLnBrk="1" hangingPunct="1"/>
            <a:r>
              <a:rPr lang="en-US" sz="2200" b="1">
                <a:latin typeface="Courier New" pitchFamily="49" charset="0"/>
              </a:rPr>
              <a:t>To transmit SLA + R, SLA + W, and to write a byte of data to a slave we use a function called I2CWIRITE. </a:t>
            </a:r>
          </a:p>
          <a:p>
            <a:pPr marL="571500" indent="-571500" eaLnBrk="1" hangingPunct="1">
              <a:buFont typeface="Wingdings" pitchFamily="2" charset="2"/>
              <a:buNone/>
            </a:pPr>
            <a:r>
              <a:rPr lang="en-US" sz="2200" b="1">
                <a:solidFill>
                  <a:srgbClr val="CC0000"/>
                </a:solidFill>
                <a:latin typeface="Courier New" pitchFamily="49" charset="0"/>
              </a:rPr>
              <a:t>Receive data</a:t>
            </a:r>
          </a:p>
          <a:p>
            <a:pPr marL="571500" indent="-571500" eaLnBrk="1" hangingPunct="1"/>
            <a:r>
              <a:rPr lang="en-US" sz="2200" b="1">
                <a:latin typeface="Courier New" pitchFamily="49" charset="0"/>
              </a:rPr>
              <a:t>To receive a byte of data, after transmitting of SLA + R, we should do the following steps:</a:t>
            </a:r>
          </a:p>
          <a:p>
            <a:pPr marL="839788" lvl="1" indent="-495300" eaLnBrk="1" hangingPunct="1">
              <a:buFont typeface="Wingdings" pitchFamily="2" charset="2"/>
              <a:buAutoNum type="arabicPeriod"/>
            </a:pPr>
            <a:r>
              <a:rPr lang="en-US" sz="2000" b="1">
                <a:latin typeface="Courier New" pitchFamily="49" charset="0"/>
              </a:rPr>
              <a:t>Set the TWEN and TWINT bits of the TWCR register to one to start receiving a byte. Notice that if you want to return ACK after receiving data you should also set the TWEA bit of the TWCR register to one.</a:t>
            </a:r>
          </a:p>
          <a:p>
            <a:pPr marL="839788" lvl="1" indent="-495300" eaLnBrk="1" hangingPunct="1">
              <a:buFont typeface="Wingdings" pitchFamily="2" charset="2"/>
              <a:buAutoNum type="arabicPeriod"/>
            </a:pPr>
            <a:r>
              <a:rPr lang="en-US" sz="2000" b="1">
                <a:latin typeface="Courier New" pitchFamily="49" charset="0"/>
              </a:rPr>
              <a:t>Poll the TWESfT flag in the TWCR register to see whether a byte has been received completely.</a:t>
            </a:r>
          </a:p>
          <a:p>
            <a:pPr marL="839788" lvl="1" indent="-495300" eaLnBrk="1" hangingPunct="1">
              <a:buFont typeface="Wingdings" pitchFamily="2" charset="2"/>
              <a:buAutoNum type="arabicPeriod"/>
            </a:pPr>
            <a:r>
              <a:rPr lang="en-US" sz="2000" b="1">
                <a:latin typeface="Courier New" pitchFamily="49" charset="0"/>
              </a:rPr>
              <a:t>Copy the received byte from the TWDR to another register to save it.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z="3400" b="1">
                <a:latin typeface="Courier New" pitchFamily="49" charset="0"/>
              </a:rPr>
              <a:t>AVR TWI Programming</a:t>
            </a:r>
          </a:p>
        </p:txBody>
      </p:sp>
      <p:sp>
        <p:nvSpPr>
          <p:cNvPr id="47107" name="Rectangle 3"/>
          <p:cNvSpPr>
            <a:spLocks noGrp="1" noChangeArrowheads="1"/>
          </p:cNvSpPr>
          <p:nvPr>
            <p:ph type="body" idx="1"/>
          </p:nvPr>
        </p:nvSpPr>
        <p:spPr>
          <a:xfrm>
            <a:off x="304800" y="914400"/>
            <a:ext cx="8458200" cy="5562600"/>
          </a:xfrm>
          <a:solidFill>
            <a:schemeClr val="bg1"/>
          </a:solidFill>
        </p:spPr>
        <p:txBody>
          <a:bodyPr/>
          <a:lstStyle/>
          <a:p>
            <a:pPr marL="571500" indent="-571500" eaLnBrk="1" hangingPunct="1">
              <a:buFont typeface="Wingdings" pitchFamily="2" charset="2"/>
              <a:buNone/>
            </a:pPr>
            <a:r>
              <a:rPr lang="en-US" sz="2200" b="1">
                <a:solidFill>
                  <a:srgbClr val="CC0000"/>
                </a:solidFill>
                <a:latin typeface="Courier New" pitchFamily="49" charset="0"/>
              </a:rPr>
              <a:t>Transmit STOP condition</a:t>
            </a:r>
          </a:p>
          <a:p>
            <a:pPr marL="571500" indent="-571500" eaLnBrk="1" hangingPunct="1"/>
            <a:r>
              <a:rPr lang="en-US" sz="2200" b="1">
                <a:latin typeface="Courier New" pitchFamily="49" charset="0"/>
              </a:rPr>
              <a:t>To stop data transfer, we must transmit a STOP condition. This is done by setting the TWEN, TWSTO, and TWINT bits of the TWCR register to one.</a:t>
            </a:r>
          </a:p>
          <a:p>
            <a:pPr marL="571500" indent="-571500" eaLnBrk="1" hangingPunct="1"/>
            <a:r>
              <a:rPr lang="en-US" sz="2200" b="1">
                <a:latin typeface="Courier New" pitchFamily="49" charset="0"/>
              </a:rPr>
              <a:t>Notice that we cannot poll the TWINT flag after transmitting the STOP condition.</a:t>
            </a:r>
          </a:p>
          <a:p>
            <a:pPr marL="571500" indent="-571500" eaLnBrk="1" hangingPunct="1"/>
            <a:r>
              <a:rPr lang="en-US" sz="2200" b="1">
                <a:latin typeface="Courier New" pitchFamily="49" charset="0"/>
              </a:rPr>
              <a:t>Program 18-1 shows how a master writes 11110000 to a slave with address 1101000.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3200" b="1">
                <a:latin typeface="Courier New" pitchFamily="49" charset="0"/>
              </a:rPr>
              <a:t>Master Transmitter (1/2)</a:t>
            </a:r>
          </a:p>
        </p:txBody>
      </p:sp>
      <p:sp>
        <p:nvSpPr>
          <p:cNvPr id="48131"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0" indent="0">
              <a:buNone/>
            </a:pPr>
            <a:r>
              <a:rPr lang="en-US" sz="1800" b="1" dirty="0">
                <a:latin typeface="Consolas" panose="020B0609020204030204" pitchFamily="49" charset="0"/>
                <a:cs typeface="Consolas" panose="020B0609020204030204" pitchFamily="49" charset="0"/>
              </a:rPr>
              <a:t>#</a:t>
            </a:r>
            <a:r>
              <a:rPr lang="en-US" sz="1800" b="1" dirty="0">
                <a:solidFill>
                  <a:srgbClr val="0000CC"/>
                </a:solidFill>
                <a:latin typeface="Consolas" panose="020B0609020204030204" pitchFamily="49" charset="0"/>
                <a:cs typeface="Consolas" panose="020B0609020204030204" pitchFamily="49" charset="0"/>
              </a:rPr>
              <a:t>define</a:t>
            </a:r>
            <a:r>
              <a:rPr lang="en-US" sz="1800" b="1" dirty="0">
                <a:latin typeface="Consolas" panose="020B0609020204030204" pitchFamily="49" charset="0"/>
                <a:cs typeface="Consolas" panose="020B0609020204030204" pitchFamily="49" charset="0"/>
              </a:rPr>
              <a:t> F_CPU 8000000UL</a:t>
            </a:r>
          </a:p>
          <a:p>
            <a:pPr marL="0" indent="0">
              <a:buNone/>
            </a:pPr>
            <a:r>
              <a:rPr lang="en-US" sz="1800" b="1" dirty="0">
                <a:latin typeface="Consolas" panose="020B0609020204030204" pitchFamily="49" charset="0"/>
                <a:cs typeface="Consolas" panose="020B0609020204030204" pitchFamily="49" charset="0"/>
              </a:rPr>
              <a:t>#</a:t>
            </a:r>
            <a:r>
              <a:rPr lang="en-US" sz="1800" b="1" dirty="0">
                <a:solidFill>
                  <a:srgbClr val="0000CC"/>
                </a:solidFill>
                <a:latin typeface="Consolas" panose="020B0609020204030204" pitchFamily="49" charset="0"/>
                <a:cs typeface="Consolas" panose="020B0609020204030204" pitchFamily="49" charset="0"/>
              </a:rPr>
              <a:t>include</a:t>
            </a:r>
            <a:r>
              <a:rPr lang="en-US" sz="1800" b="1" dirty="0">
                <a:latin typeface="Consolas" panose="020B0609020204030204" pitchFamily="49" charset="0"/>
                <a:cs typeface="Consolas" panose="020B0609020204030204" pitchFamily="49" charset="0"/>
              </a:rPr>
              <a:t> &lt;</a:t>
            </a:r>
            <a:r>
              <a:rPr lang="en-US" sz="1800" b="1" dirty="0" err="1">
                <a:latin typeface="Consolas" panose="020B0609020204030204" pitchFamily="49" charset="0"/>
                <a:cs typeface="Consolas" panose="020B0609020204030204" pitchFamily="49" charset="0"/>
              </a:rPr>
              <a:t>avr</a:t>
            </a:r>
            <a:r>
              <a:rPr lang="en-US" sz="1800" b="1" dirty="0">
                <a:latin typeface="Consolas" panose="020B0609020204030204" pitchFamily="49" charset="0"/>
                <a:cs typeface="Consolas" panose="020B0609020204030204" pitchFamily="49" charset="0"/>
              </a:rPr>
              <a:t>/</a:t>
            </a:r>
            <a:r>
              <a:rPr lang="en-US" sz="1800" b="1" dirty="0" err="1">
                <a:latin typeface="Consolas" panose="020B0609020204030204" pitchFamily="49" charset="0"/>
                <a:cs typeface="Consolas" panose="020B0609020204030204" pitchFamily="49" charset="0"/>
              </a:rPr>
              <a:t>io.h</a:t>
            </a:r>
            <a:r>
              <a:rPr lang="en-US" sz="1800" b="1" dirty="0">
                <a:latin typeface="Consolas" panose="020B0609020204030204" pitchFamily="49" charset="0"/>
                <a:cs typeface="Consolas" panose="020B0609020204030204" pitchFamily="49" charset="0"/>
              </a:rPr>
              <a:t>&gt;</a:t>
            </a:r>
          </a:p>
          <a:p>
            <a:pPr marL="0" indent="0">
              <a:buNone/>
            </a:pPr>
            <a:r>
              <a:rPr lang="en-US" sz="1800" b="1" dirty="0">
                <a:latin typeface="Consolas" panose="020B0609020204030204" pitchFamily="49" charset="0"/>
                <a:cs typeface="Consolas" panose="020B0609020204030204" pitchFamily="49" charset="0"/>
              </a:rPr>
              <a:t>#</a:t>
            </a:r>
            <a:r>
              <a:rPr lang="en-US" sz="1800" b="1" dirty="0">
                <a:solidFill>
                  <a:srgbClr val="0000CC"/>
                </a:solidFill>
                <a:latin typeface="Consolas" panose="020B0609020204030204" pitchFamily="49" charset="0"/>
                <a:cs typeface="Consolas" panose="020B0609020204030204" pitchFamily="49" charset="0"/>
              </a:rPr>
              <a:t>include</a:t>
            </a:r>
            <a:r>
              <a:rPr lang="en-US" sz="1800" b="1" dirty="0">
                <a:latin typeface="Consolas" panose="020B0609020204030204" pitchFamily="49" charset="0"/>
                <a:cs typeface="Consolas" panose="020B0609020204030204" pitchFamily="49" charset="0"/>
              </a:rPr>
              <a:t> &lt;</a:t>
            </a:r>
            <a:r>
              <a:rPr lang="en-US" sz="1800" b="1" dirty="0" err="1">
                <a:latin typeface="Consolas" panose="020B0609020204030204" pitchFamily="49" charset="0"/>
                <a:cs typeface="Consolas" panose="020B0609020204030204" pitchFamily="49" charset="0"/>
              </a:rPr>
              <a:t>util</a:t>
            </a:r>
            <a:r>
              <a:rPr lang="en-US" sz="1800" b="1" dirty="0">
                <a:latin typeface="Consolas" panose="020B0609020204030204" pitchFamily="49" charset="0"/>
                <a:cs typeface="Consolas" panose="020B0609020204030204" pitchFamily="49" charset="0"/>
              </a:rPr>
              <a:t>/</a:t>
            </a:r>
            <a:r>
              <a:rPr lang="en-US" sz="1800" b="1" dirty="0" err="1">
                <a:latin typeface="Consolas" panose="020B0609020204030204" pitchFamily="49" charset="0"/>
                <a:cs typeface="Consolas" panose="020B0609020204030204" pitchFamily="49" charset="0"/>
              </a:rPr>
              <a:t>delay.h</a:t>
            </a:r>
            <a:r>
              <a:rPr lang="en-US" sz="1800" b="1" dirty="0">
                <a:latin typeface="Consolas" panose="020B0609020204030204" pitchFamily="49" charset="0"/>
                <a:cs typeface="Consolas" panose="020B0609020204030204" pitchFamily="49" charset="0"/>
              </a:rPr>
              <a:t>&gt;</a:t>
            </a:r>
          </a:p>
          <a:p>
            <a:pPr marL="0" indent="0">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Clock_Set</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TWSR = 0;   // No </a:t>
            </a:r>
            <a:r>
              <a:rPr lang="en-US" sz="1800" b="1" dirty="0" err="1">
                <a:latin typeface="Consolas" panose="020B0609020204030204" pitchFamily="49" charset="0"/>
                <a:cs typeface="Consolas" panose="020B0609020204030204" pitchFamily="49" charset="0"/>
              </a:rPr>
              <a:t>prescaler</a:t>
            </a:r>
            <a:endParaRPr lang="en-US" sz="1800" b="1" dirty="0">
              <a:latin typeface="Consolas" panose="020B0609020204030204" pitchFamily="49" charset="0"/>
              <a:cs typeface="Consolas" panose="020B0609020204030204" pitchFamily="49" charset="0"/>
            </a:endParaRPr>
          </a:p>
          <a:p>
            <a:pPr marL="0" indent="0">
              <a:buNone/>
            </a:pPr>
            <a:r>
              <a:rPr lang="en-US" sz="1800" b="1" dirty="0">
                <a:latin typeface="Consolas" panose="020B0609020204030204" pitchFamily="49" charset="0"/>
                <a:cs typeface="Consolas" panose="020B0609020204030204" pitchFamily="49" charset="0"/>
              </a:rPr>
              <a:t>  TWBR = 72;  // SCL frequency is 50K for XTAL = 8M</a:t>
            </a:r>
          </a:p>
          <a:p>
            <a:pPr marL="0" indent="0">
              <a:buNone/>
            </a:pPr>
            <a:r>
              <a:rPr lang="en-US" sz="1800" b="1" dirty="0">
                <a:latin typeface="Consolas" panose="020B0609020204030204" pitchFamily="49" charset="0"/>
                <a:cs typeface="Consolas" panose="020B0609020204030204" pitchFamily="49" charset="0"/>
              </a:rPr>
              <a:t>}</a:t>
            </a:r>
          </a:p>
          <a:p>
            <a:pPr marL="0" indent="0">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Start(</a:t>
            </a: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TWCR = (1&lt;&lt;TWINT)|(1&lt;&lt;TWEN)|(1&lt;&lt;TWSTA); // Clear TWINT Flag</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((TWCR &amp; 0x80) == 0);	// wait for TWINT Flag to become 1</a:t>
            </a:r>
          </a:p>
          <a:p>
            <a:pPr marL="0" indent="0">
              <a:buNone/>
            </a:pPr>
            <a:r>
              <a:rPr lang="en-US" sz="1800" b="1" dirty="0">
                <a:latin typeface="Consolas" panose="020B0609020204030204" pitchFamily="49" charset="0"/>
                <a:cs typeface="Consolas" panose="020B0609020204030204" pitchFamily="49" charset="0"/>
              </a:rPr>
              <a:t>}</a:t>
            </a:r>
          </a:p>
          <a:p>
            <a:pPr marL="0" indent="0">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Write(</a:t>
            </a:r>
            <a:r>
              <a:rPr lang="en-US" sz="1800" b="1" dirty="0">
                <a:solidFill>
                  <a:srgbClr val="0000CC"/>
                </a:solidFill>
                <a:latin typeface="Consolas" panose="020B0609020204030204" pitchFamily="49" charset="0"/>
                <a:cs typeface="Consolas" panose="020B0609020204030204" pitchFamily="49" charset="0"/>
              </a:rPr>
              <a:t>unsigned</a:t>
            </a: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char</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aByte</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TWDR = </a:t>
            </a:r>
            <a:r>
              <a:rPr lang="en-US" sz="1800" b="1" dirty="0" err="1">
                <a:latin typeface="Consolas" panose="020B0609020204030204" pitchFamily="49" charset="0"/>
                <a:cs typeface="Consolas" panose="020B0609020204030204" pitchFamily="49" charset="0"/>
              </a:rPr>
              <a:t>aByte</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TWCR = (1&lt;&lt;TWINT)|(1&lt;&lt;TWEN);</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((TWCR &amp; 0x80) == 0);</a:t>
            </a:r>
          </a:p>
          <a:p>
            <a:pPr marL="0" indent="0">
              <a:buNone/>
            </a:pPr>
            <a:r>
              <a:rPr lang="en-US" sz="1800" b="1" dirty="0">
                <a:latin typeface="Consolas" panose="020B0609020204030204" pitchFamily="49" charset="0"/>
                <a:cs typeface="Consolas" panose="020B0609020204030204" pitchFamily="49"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z="3200" b="1">
                <a:latin typeface="Courier New" pitchFamily="49" charset="0"/>
              </a:rPr>
              <a:t>Master Transmitter (2/2)</a:t>
            </a:r>
          </a:p>
        </p:txBody>
      </p:sp>
      <p:sp>
        <p:nvSpPr>
          <p:cNvPr id="3076"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0" indent="0">
              <a:buNone/>
            </a:pPr>
            <a:r>
              <a:rPr lang="en-US" sz="1800" b="1" dirty="0">
                <a:solidFill>
                  <a:srgbClr val="0000CC"/>
                </a:solidFill>
                <a:latin typeface="Consolas" panose="020B0609020204030204" pitchFamily="49" charset="0"/>
                <a:cs typeface="Consolas" panose="020B0609020204030204" pitchFamily="49" charset="0"/>
              </a:rPr>
              <a:t>unsigned</a:t>
            </a: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char</a:t>
            </a:r>
            <a:r>
              <a:rPr lang="en-US" sz="1800" b="1" dirty="0">
                <a:latin typeface="Consolas" panose="020B0609020204030204" pitchFamily="49" charset="0"/>
                <a:cs typeface="Consolas" panose="020B0609020204030204" pitchFamily="49" charset="0"/>
              </a:rPr>
              <a:t> Read(</a:t>
            </a:r>
            <a:r>
              <a:rPr lang="en-US" sz="1800" b="1" dirty="0">
                <a:solidFill>
                  <a:srgbClr val="0000CC"/>
                </a:solidFill>
                <a:latin typeface="Consolas" panose="020B0609020204030204" pitchFamily="49" charset="0"/>
                <a:cs typeface="Consolas" panose="020B0609020204030204" pitchFamily="49" charset="0"/>
              </a:rPr>
              <a:t>unsigned</a:t>
            </a: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char</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ack</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TWCR = (1&lt;&lt;TWINT)|(1&lt;&lt;TWEN)|(1&lt;&lt;TWEA);</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((TWCR &amp; 0x80) == 0); return TWDR;</a:t>
            </a:r>
          </a:p>
          <a:p>
            <a:pPr marL="0" indent="0">
              <a:buNone/>
            </a:pPr>
            <a:r>
              <a:rPr lang="en-US" sz="1800" b="1" dirty="0">
                <a:latin typeface="Consolas" panose="020B0609020204030204" pitchFamily="49" charset="0"/>
                <a:cs typeface="Consolas" panose="020B0609020204030204" pitchFamily="49" charset="0"/>
              </a:rPr>
              <a:t>}</a:t>
            </a:r>
          </a:p>
          <a:p>
            <a:pPr marL="0" indent="0">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Stop(){ TWCR = (1&lt;&lt;TWINT)|(1&lt;&lt;TWEN)|(1&lt;&lt;TWSTO); }</a:t>
            </a:r>
          </a:p>
          <a:p>
            <a:pPr marL="0" indent="0">
              <a:buNone/>
            </a:pPr>
            <a:r>
              <a:rPr lang="en-US" sz="1800" b="1" dirty="0" err="1">
                <a:solidFill>
                  <a:srgbClr val="0000CC"/>
                </a:solidFill>
                <a:latin typeface="Consolas" panose="020B0609020204030204" pitchFamily="49" charset="0"/>
                <a:cs typeface="Consolas" panose="020B0609020204030204" pitchFamily="49" charset="0"/>
              </a:rPr>
              <a:t>int</a:t>
            </a:r>
            <a:r>
              <a:rPr lang="en-US" sz="1800" b="1" dirty="0">
                <a:latin typeface="Consolas" panose="020B0609020204030204" pitchFamily="49" charset="0"/>
                <a:cs typeface="Consolas" panose="020B0609020204030204" pitchFamily="49" charset="0"/>
              </a:rPr>
              <a:t> main (</a:t>
            </a: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unsigned</a:t>
            </a: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char</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ch</a:t>
            </a:r>
            <a:r>
              <a:rPr lang="en-US" sz="1800" b="1" dirty="0">
                <a:latin typeface="Consolas" panose="020B0609020204030204" pitchFamily="49" charset="0"/>
                <a:cs typeface="Consolas" panose="020B0609020204030204" pitchFamily="49" charset="0"/>
              </a:rPr>
              <a:t>=0;</a:t>
            </a:r>
          </a:p>
          <a:p>
            <a:pPr marL="0" indent="0">
              <a:buNone/>
            </a:pP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Clock_Set</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(1){</a:t>
            </a:r>
          </a:p>
          <a:p>
            <a:pPr marL="0" indent="0">
              <a:buNone/>
            </a:pPr>
            <a:r>
              <a:rPr lang="en-US" sz="1800" b="1" dirty="0">
                <a:latin typeface="Consolas" panose="020B0609020204030204" pitchFamily="49" charset="0"/>
                <a:cs typeface="Consolas" panose="020B0609020204030204" pitchFamily="49" charset="0"/>
              </a:rPr>
              <a:t>    _</a:t>
            </a:r>
            <a:r>
              <a:rPr lang="en-US" sz="1800" b="1" dirty="0" err="1">
                <a:latin typeface="Consolas" panose="020B0609020204030204" pitchFamily="49" charset="0"/>
                <a:cs typeface="Consolas" panose="020B0609020204030204" pitchFamily="49" charset="0"/>
              </a:rPr>
              <a:t>delay_ms</a:t>
            </a:r>
            <a:r>
              <a:rPr lang="en-US" sz="1800" b="1" dirty="0">
                <a:latin typeface="Consolas" panose="020B0609020204030204" pitchFamily="49" charset="0"/>
                <a:cs typeface="Consolas" panose="020B0609020204030204" pitchFamily="49" charset="0"/>
              </a:rPr>
              <a:t>(1000);</a:t>
            </a:r>
          </a:p>
          <a:p>
            <a:pPr marL="0" indent="0">
              <a:buNone/>
            </a:pPr>
            <a:r>
              <a:rPr lang="en-US" sz="1800" b="1" dirty="0">
                <a:latin typeface="Consolas" panose="020B0609020204030204" pitchFamily="49" charset="0"/>
                <a:cs typeface="Consolas" panose="020B0609020204030204" pitchFamily="49" charset="0"/>
              </a:rPr>
              <a:t>    Start(); // transmit START condition</a:t>
            </a:r>
          </a:p>
          <a:p>
            <a:pPr marL="0" indent="0">
              <a:buNone/>
            </a:pPr>
            <a:r>
              <a:rPr lang="en-US" sz="1800" b="1" dirty="0">
                <a:latin typeface="Consolas" panose="020B0609020204030204" pitchFamily="49" charset="0"/>
                <a:cs typeface="Consolas" panose="020B0609020204030204" pitchFamily="49" charset="0"/>
              </a:rPr>
              <a:t>    Write(0b11010000+0); // transmit SLA + W(0)</a:t>
            </a:r>
          </a:p>
          <a:p>
            <a:pPr marL="0" indent="0">
              <a:buNone/>
            </a:pPr>
            <a:r>
              <a:rPr lang="en-US" sz="1800" b="1" dirty="0">
                <a:latin typeface="Consolas" panose="020B0609020204030204" pitchFamily="49" charset="0"/>
                <a:cs typeface="Consolas" panose="020B0609020204030204" pitchFamily="49" charset="0"/>
              </a:rPr>
              <a:t>    Write(</a:t>
            </a:r>
            <a:r>
              <a:rPr lang="en-US" sz="1800" b="1" dirty="0" err="1">
                <a:latin typeface="Consolas" panose="020B0609020204030204" pitchFamily="49" charset="0"/>
                <a:cs typeface="Consolas" panose="020B0609020204030204" pitchFamily="49" charset="0"/>
              </a:rPr>
              <a:t>ch</a:t>
            </a:r>
            <a:r>
              <a:rPr lang="en-US" sz="1800" b="1" dirty="0">
                <a:latin typeface="Consolas" panose="020B0609020204030204" pitchFamily="49" charset="0"/>
                <a:cs typeface="Consolas" panose="020B0609020204030204" pitchFamily="49" charset="0"/>
              </a:rPr>
              <a:t>++); // transmit data</a:t>
            </a:r>
          </a:p>
          <a:p>
            <a:pPr marL="0" indent="0">
              <a:buNone/>
            </a:pPr>
            <a:r>
              <a:rPr lang="en-US" sz="1800" b="1" dirty="0">
                <a:latin typeface="Consolas" panose="020B0609020204030204" pitchFamily="49" charset="0"/>
                <a:cs typeface="Consolas" panose="020B0609020204030204" pitchFamily="49" charset="0"/>
              </a:rPr>
              <a:t>    Stop(); // transmit STOP condition</a:t>
            </a:r>
          </a:p>
          <a:p>
            <a:pPr marL="0" indent="0">
              <a:buNone/>
            </a:pPr>
            <a:r>
              <a:rPr lang="en-US" sz="1800" b="1" dirty="0">
                <a:latin typeface="Consolas" panose="020B0609020204030204" pitchFamily="49" charset="0"/>
                <a:cs typeface="Consolas" panose="020B0609020204030204" pitchFamily="49" charset="0"/>
              </a:rPr>
              <a:t>  }</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return</a:t>
            </a:r>
            <a:r>
              <a:rPr lang="en-US" sz="1800" b="1" dirty="0">
                <a:latin typeface="Consolas" panose="020B0609020204030204" pitchFamily="49" charset="0"/>
                <a:cs typeface="Consolas" panose="020B0609020204030204" pitchFamily="49" charset="0"/>
              </a:rPr>
              <a:t> 0 ;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z="3600" b="1">
                <a:latin typeface="Courier New" pitchFamily="49" charset="0"/>
              </a:rPr>
              <a:t>Master Transmitter</a:t>
            </a:r>
          </a:p>
        </p:txBody>
      </p:sp>
      <p:sp>
        <p:nvSpPr>
          <p:cNvPr id="4100" name="Rectangle 3"/>
          <p:cNvSpPr>
            <a:spLocks noGrp="1" noChangeArrowheads="1"/>
          </p:cNvSpPr>
          <p:nvPr>
            <p:ph type="body" idx="1"/>
          </p:nvPr>
        </p:nvSpPr>
        <p:spPr/>
        <p:txBody>
          <a:bodyPr/>
          <a:lstStyle/>
          <a:p>
            <a:pPr eaLnBrk="1" hangingPunct="1"/>
            <a:endParaRPr lang="en-US"/>
          </a:p>
        </p:txBody>
      </p:sp>
      <p:graphicFrame>
        <p:nvGraphicFramePr>
          <p:cNvPr id="4098" name="Object 4"/>
          <p:cNvGraphicFramePr>
            <a:graphicFrameLocks noChangeAspect="1"/>
          </p:cNvGraphicFramePr>
          <p:nvPr/>
        </p:nvGraphicFramePr>
        <p:xfrm>
          <a:off x="0" y="838200"/>
          <a:ext cx="9144000" cy="5951538"/>
        </p:xfrm>
        <a:graphic>
          <a:graphicData uri="http://schemas.openxmlformats.org/presentationml/2006/ole">
            <mc:AlternateContent xmlns:mc="http://schemas.openxmlformats.org/markup-compatibility/2006">
              <mc:Choice xmlns:v="urn:schemas-microsoft-com:vml" Requires="v">
                <p:oleObj name="Bitmap Image" r:id="rId2" imgW="7535327" imgH="4904762" progId="PBrush">
                  <p:embed/>
                </p:oleObj>
              </mc:Choice>
              <mc:Fallback>
                <p:oleObj name="Bitmap Image" r:id="rId2" imgW="7535327" imgH="4904762"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8200"/>
                        <a:ext cx="9144000" cy="595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z="3200" b="1" dirty="0">
                <a:latin typeface="Courier New" pitchFamily="49" charset="0"/>
              </a:rPr>
              <a:t>Slave Receiver             (1/2)</a:t>
            </a:r>
          </a:p>
        </p:txBody>
      </p:sp>
      <p:sp>
        <p:nvSpPr>
          <p:cNvPr id="49155"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0" indent="0">
              <a:buNone/>
            </a:pPr>
            <a:r>
              <a:rPr lang="en-US" sz="1800" b="1" dirty="0">
                <a:latin typeface="Consolas" panose="020B0609020204030204" pitchFamily="49" charset="0"/>
                <a:cs typeface="Consolas" panose="020B0609020204030204" pitchFamily="49" charset="0"/>
              </a:rPr>
              <a:t>#</a:t>
            </a:r>
            <a:r>
              <a:rPr lang="en-US" sz="1800" b="1" dirty="0">
                <a:solidFill>
                  <a:srgbClr val="0000CC"/>
                </a:solidFill>
                <a:latin typeface="Consolas" panose="020B0609020204030204" pitchFamily="49" charset="0"/>
                <a:cs typeface="Consolas" panose="020B0609020204030204" pitchFamily="49" charset="0"/>
              </a:rPr>
              <a:t>include</a:t>
            </a:r>
            <a:r>
              <a:rPr lang="en-US" sz="1800" b="1" dirty="0">
                <a:latin typeface="Consolas" panose="020B0609020204030204" pitchFamily="49" charset="0"/>
                <a:cs typeface="Consolas" panose="020B0609020204030204" pitchFamily="49" charset="0"/>
              </a:rPr>
              <a:t> &lt;</a:t>
            </a:r>
            <a:r>
              <a:rPr lang="en-US" sz="1800" b="1" dirty="0" err="1">
                <a:latin typeface="Consolas" panose="020B0609020204030204" pitchFamily="49" charset="0"/>
                <a:cs typeface="Consolas" panose="020B0609020204030204" pitchFamily="49" charset="0"/>
              </a:rPr>
              <a:t>avr</a:t>
            </a:r>
            <a:r>
              <a:rPr lang="en-US" sz="1800" b="1" dirty="0">
                <a:latin typeface="Consolas" panose="020B0609020204030204" pitchFamily="49" charset="0"/>
                <a:cs typeface="Consolas" panose="020B0609020204030204" pitchFamily="49" charset="0"/>
              </a:rPr>
              <a:t>/</a:t>
            </a:r>
            <a:r>
              <a:rPr lang="en-US" sz="1800" b="1" dirty="0" err="1">
                <a:latin typeface="Consolas" panose="020B0609020204030204" pitchFamily="49" charset="0"/>
                <a:cs typeface="Consolas" panose="020B0609020204030204" pitchFamily="49" charset="0"/>
              </a:rPr>
              <a:t>io.h</a:t>
            </a:r>
            <a:r>
              <a:rPr lang="en-US" sz="1800" b="1" dirty="0">
                <a:latin typeface="Consolas" panose="020B0609020204030204" pitchFamily="49" charset="0"/>
                <a:cs typeface="Consolas" panose="020B0609020204030204" pitchFamily="49" charset="0"/>
              </a:rPr>
              <a:t>&gt;</a:t>
            </a:r>
          </a:p>
          <a:p>
            <a:pPr marL="0" indent="0">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Address_Set</a:t>
            </a:r>
            <a:r>
              <a:rPr lang="en-US" sz="1800" b="1" dirty="0">
                <a:latin typeface="Consolas" panose="020B0609020204030204" pitchFamily="49" charset="0"/>
                <a:cs typeface="Consolas" panose="020B0609020204030204" pitchFamily="49" charset="0"/>
              </a:rPr>
              <a:t>(</a:t>
            </a:r>
            <a:r>
              <a:rPr lang="en-US" sz="1800" b="1" dirty="0">
                <a:solidFill>
                  <a:srgbClr val="0000CC"/>
                </a:solidFill>
                <a:latin typeface="Consolas" panose="020B0609020204030204" pitchFamily="49" charset="0"/>
                <a:cs typeface="Consolas" panose="020B0609020204030204" pitchFamily="49" charset="0"/>
              </a:rPr>
              <a:t>unsigned char</a:t>
            </a:r>
            <a:r>
              <a:rPr lang="en-US" sz="1800" b="1" dirty="0">
                <a:latin typeface="Consolas" panose="020B0609020204030204" pitchFamily="49" charset="0"/>
                <a:cs typeface="Consolas" panose="020B0609020204030204" pitchFamily="49" charset="0"/>
              </a:rPr>
              <a:t> address){</a:t>
            </a:r>
          </a:p>
          <a:p>
            <a:pPr marL="0" indent="0">
              <a:buNone/>
            </a:pPr>
            <a:r>
              <a:rPr lang="en-US" sz="1800" b="1" dirty="0">
                <a:latin typeface="Consolas" panose="020B0609020204030204" pitchFamily="49" charset="0"/>
                <a:cs typeface="Consolas" panose="020B0609020204030204" pitchFamily="49" charset="0"/>
              </a:rPr>
              <a:t>  TWAR = address;</a:t>
            </a:r>
          </a:p>
          <a:p>
            <a:pPr marL="0" indent="0">
              <a:buNone/>
            </a:pPr>
            <a:r>
              <a:rPr lang="en-US" sz="1800" b="1" dirty="0">
                <a:latin typeface="Consolas" panose="020B0609020204030204" pitchFamily="49" charset="0"/>
                <a:cs typeface="Consolas" panose="020B0609020204030204" pitchFamily="49" charset="0"/>
              </a:rPr>
              <a:t>}</a:t>
            </a:r>
          </a:p>
          <a:p>
            <a:pPr marL="0" indent="0">
              <a:buNone/>
            </a:pPr>
            <a:endParaRPr lang="en-US" sz="1800" b="1" dirty="0">
              <a:latin typeface="Consolas" panose="020B0609020204030204" pitchFamily="49" charset="0"/>
              <a:cs typeface="Consolas" panose="020B0609020204030204" pitchFamily="49" charset="0"/>
            </a:endParaRPr>
          </a:p>
          <a:p>
            <a:pPr marL="0" indent="0">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Listen(</a:t>
            </a:r>
            <a:r>
              <a:rPr lang="en-US" sz="1800" b="1" dirty="0">
                <a:solidFill>
                  <a:srgbClr val="0000CC"/>
                </a:solidFill>
                <a:latin typeface="Consolas" panose="020B0609020204030204" pitchFamily="49" charset="0"/>
                <a:cs typeface="Consolas" panose="020B0609020204030204" pitchFamily="49" charset="0"/>
              </a:rPr>
              <a:t>unsigned char</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ack</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TWCR = (1&lt;&lt;TWINT)|(1&lt;&lt;TWEN)|(</a:t>
            </a:r>
            <a:r>
              <a:rPr lang="en-US" sz="1800" b="1" dirty="0" err="1">
                <a:latin typeface="Consolas" panose="020B0609020204030204" pitchFamily="49" charset="0"/>
                <a:cs typeface="Consolas" panose="020B0609020204030204" pitchFamily="49" charset="0"/>
              </a:rPr>
              <a:t>ack</a:t>
            </a:r>
            <a:r>
              <a:rPr lang="en-US" sz="1800" b="1" dirty="0">
                <a:latin typeface="Consolas" panose="020B0609020204030204" pitchFamily="49" charset="0"/>
                <a:cs typeface="Consolas" panose="020B0609020204030204" pitchFamily="49" charset="0"/>
              </a:rPr>
              <a:t>&lt;&lt;TWEA);</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((TWCR &amp; 0x80) == 0);</a:t>
            </a:r>
          </a:p>
          <a:p>
            <a:pPr marL="0" indent="0">
              <a:buNone/>
            </a:pPr>
            <a:r>
              <a:rPr lang="en-US" sz="1800" b="1" dirty="0">
                <a:latin typeface="Consolas" panose="020B0609020204030204" pitchFamily="49" charset="0"/>
                <a:cs typeface="Consolas" panose="020B0609020204030204" pitchFamily="49" charset="0"/>
              </a:rPr>
              <a:t>}</a:t>
            </a:r>
          </a:p>
          <a:p>
            <a:pPr marL="0" indent="0">
              <a:buNone/>
            </a:pPr>
            <a:r>
              <a:rPr lang="en-US" sz="1800" b="1" dirty="0">
                <a:solidFill>
                  <a:srgbClr val="0000CC"/>
                </a:solidFill>
                <a:latin typeface="Consolas" panose="020B0609020204030204" pitchFamily="49" charset="0"/>
                <a:cs typeface="Consolas" panose="020B0609020204030204" pitchFamily="49" charset="0"/>
              </a:rPr>
              <a:t>unsigned</a:t>
            </a: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char</a:t>
            </a:r>
            <a:r>
              <a:rPr lang="en-US" sz="1800" b="1" dirty="0">
                <a:latin typeface="Consolas" panose="020B0609020204030204" pitchFamily="49" charset="0"/>
                <a:cs typeface="Consolas" panose="020B0609020204030204" pitchFamily="49" charset="0"/>
              </a:rPr>
              <a:t> Read(</a:t>
            </a:r>
            <a:r>
              <a:rPr lang="en-US" sz="1800" b="1" dirty="0">
                <a:solidFill>
                  <a:srgbClr val="0000CC"/>
                </a:solidFill>
                <a:latin typeface="Consolas" panose="020B0609020204030204" pitchFamily="49" charset="0"/>
                <a:cs typeface="Consolas" panose="020B0609020204030204" pitchFamily="49" charset="0"/>
              </a:rPr>
              <a:t>unsigned</a:t>
            </a: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char</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ack</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TWCR = (1&lt;&lt;TWINT)|(1&lt;&lt;TWEN)|(</a:t>
            </a:r>
            <a:r>
              <a:rPr lang="en-US" sz="1800" b="1" dirty="0" err="1">
                <a:latin typeface="Consolas" panose="020B0609020204030204" pitchFamily="49" charset="0"/>
                <a:cs typeface="Consolas" panose="020B0609020204030204" pitchFamily="49" charset="0"/>
              </a:rPr>
              <a:t>ack</a:t>
            </a:r>
            <a:r>
              <a:rPr lang="en-US" sz="1800" b="1" dirty="0">
                <a:latin typeface="Consolas" panose="020B0609020204030204" pitchFamily="49" charset="0"/>
                <a:cs typeface="Consolas" panose="020B0609020204030204" pitchFamily="49" charset="0"/>
              </a:rPr>
              <a:t>&lt;&lt;TWEA);</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((TWCR &amp; 0x80) == 0);</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return</a:t>
            </a:r>
            <a:r>
              <a:rPr lang="en-US" sz="1800" b="1" dirty="0">
                <a:latin typeface="Consolas" panose="020B0609020204030204" pitchFamily="49" charset="0"/>
                <a:cs typeface="Consolas" panose="020B0609020204030204" pitchFamily="49" charset="0"/>
              </a:rPr>
              <a:t> TWDR;</a:t>
            </a:r>
          </a:p>
          <a:p>
            <a:pPr marL="0" indent="0">
              <a:buNone/>
            </a:pPr>
            <a:r>
              <a:rPr lang="en-US" sz="1800" b="1" dirty="0">
                <a:latin typeface="Consolas" panose="020B0609020204030204" pitchFamily="49" charset="0"/>
                <a:cs typeface="Consolas" panose="020B0609020204030204"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z="3200" b="1" dirty="0">
                <a:latin typeface="Courier New" pitchFamily="49" charset="0"/>
              </a:rPr>
              <a:t>Slave Receiver             (2/2)</a:t>
            </a:r>
          </a:p>
        </p:txBody>
      </p:sp>
      <p:sp>
        <p:nvSpPr>
          <p:cNvPr id="49155"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0" indent="0">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Write(</a:t>
            </a:r>
            <a:r>
              <a:rPr lang="en-US" sz="1800" b="1" dirty="0">
                <a:solidFill>
                  <a:srgbClr val="0000CC"/>
                </a:solidFill>
                <a:latin typeface="Consolas" panose="020B0609020204030204" pitchFamily="49" charset="0"/>
                <a:cs typeface="Consolas" panose="020B0609020204030204" pitchFamily="49" charset="0"/>
              </a:rPr>
              <a:t>unsigned</a:t>
            </a: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char</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aByte</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TWDR = </a:t>
            </a:r>
            <a:r>
              <a:rPr lang="en-US" sz="1800" b="1" dirty="0" err="1">
                <a:latin typeface="Consolas" panose="020B0609020204030204" pitchFamily="49" charset="0"/>
                <a:cs typeface="Consolas" panose="020B0609020204030204" pitchFamily="49" charset="0"/>
              </a:rPr>
              <a:t>aByte</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TWCR = (1&lt;&lt;TWINT)|(1&lt;&lt;TWEN);</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((TWCR &amp; 0x80) == 0);</a:t>
            </a:r>
          </a:p>
          <a:p>
            <a:pPr marL="0" indent="0">
              <a:buNone/>
            </a:pPr>
            <a:r>
              <a:rPr lang="en-US" sz="1800" b="1" dirty="0">
                <a:latin typeface="Consolas" panose="020B0609020204030204" pitchFamily="49" charset="0"/>
                <a:cs typeface="Consolas" panose="020B0609020204030204" pitchFamily="49" charset="0"/>
              </a:rPr>
              <a:t>}</a:t>
            </a:r>
          </a:p>
          <a:p>
            <a:pPr marL="0" indent="0">
              <a:buNone/>
            </a:pPr>
            <a:endParaRPr lang="en-US" sz="1800" b="1" dirty="0">
              <a:latin typeface="Consolas" panose="020B0609020204030204" pitchFamily="49" charset="0"/>
              <a:cs typeface="Consolas" panose="020B0609020204030204" pitchFamily="49" charset="0"/>
            </a:endParaRPr>
          </a:p>
          <a:p>
            <a:pPr marL="0" indent="0">
              <a:buNone/>
            </a:pPr>
            <a:r>
              <a:rPr lang="en-US" sz="1800" b="1" dirty="0" err="1">
                <a:solidFill>
                  <a:srgbClr val="0000CC"/>
                </a:solidFill>
                <a:latin typeface="Consolas" panose="020B0609020204030204" pitchFamily="49" charset="0"/>
                <a:cs typeface="Consolas" panose="020B0609020204030204" pitchFamily="49" charset="0"/>
              </a:rPr>
              <a:t>int</a:t>
            </a:r>
            <a:r>
              <a:rPr lang="en-US" sz="1800" b="1" dirty="0">
                <a:latin typeface="Consolas" panose="020B0609020204030204" pitchFamily="49" charset="0"/>
                <a:cs typeface="Consolas" panose="020B0609020204030204" pitchFamily="49" charset="0"/>
              </a:rPr>
              <a:t> main (){</a:t>
            </a:r>
          </a:p>
          <a:p>
            <a:pPr marL="0" indent="0">
              <a:buNone/>
            </a:pPr>
            <a:r>
              <a:rPr lang="en-US" sz="1800" b="1" dirty="0">
                <a:latin typeface="Consolas" panose="020B0609020204030204" pitchFamily="49" charset="0"/>
                <a:cs typeface="Consolas" panose="020B0609020204030204" pitchFamily="49" charset="0"/>
              </a:rPr>
              <a:t>  DDRA = 0xFF; // PORTA is output</a:t>
            </a:r>
          </a:p>
          <a:p>
            <a:pPr marL="0" indent="0">
              <a:buNone/>
            </a:pP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Address_Set</a:t>
            </a:r>
            <a:r>
              <a:rPr lang="en-US" sz="1800" b="1" dirty="0">
                <a:latin typeface="Consolas" panose="020B0609020204030204" pitchFamily="49" charset="0"/>
                <a:cs typeface="Consolas" panose="020B0609020204030204" pitchFamily="49" charset="0"/>
              </a:rPr>
              <a:t>(0b11010000); // enable slave at address</a:t>
            </a:r>
          </a:p>
          <a:p>
            <a:pPr marL="0" indent="0">
              <a:buNone/>
            </a:pPr>
            <a:r>
              <a:rPr lang="en-US" sz="1800" b="1" dirty="0">
                <a:latin typeface="Consolas" panose="020B0609020204030204" pitchFamily="49" charset="0"/>
                <a:cs typeface="Consolas" panose="020B0609020204030204" pitchFamily="49" charset="0"/>
              </a:rPr>
              <a:t>  // 01101000 and do not accept general call</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(1){</a:t>
            </a:r>
          </a:p>
          <a:p>
            <a:pPr marL="0" indent="0">
              <a:buNone/>
            </a:pPr>
            <a:r>
              <a:rPr lang="en-US" sz="1800" b="1" dirty="0">
                <a:latin typeface="Consolas" panose="020B0609020204030204" pitchFamily="49" charset="0"/>
                <a:cs typeface="Consolas" panose="020B0609020204030204" pitchFamily="49" charset="0"/>
              </a:rPr>
              <a:t>  	Listen(1);	// send ACK when master connects</a:t>
            </a:r>
          </a:p>
          <a:p>
            <a:pPr marL="0" indent="0">
              <a:buNone/>
            </a:pPr>
            <a:r>
              <a:rPr lang="en-US" sz="1800" b="1" dirty="0">
                <a:latin typeface="Consolas" panose="020B0609020204030204" pitchFamily="49" charset="0"/>
                <a:cs typeface="Consolas" panose="020B0609020204030204" pitchFamily="49" charset="0"/>
              </a:rPr>
              <a:t>    PORTA = Read(1); // receive byte and send ACK</a:t>
            </a:r>
          </a:p>
          <a:p>
            <a:pPr marL="0" indent="0">
              <a:buNone/>
            </a:pPr>
            <a:r>
              <a:rPr lang="en-US" sz="1800" b="1" dirty="0">
                <a:latin typeface="Consolas" panose="020B0609020204030204" pitchFamily="49" charset="0"/>
                <a:cs typeface="Consolas" panose="020B0609020204030204" pitchFamily="49" charset="0"/>
              </a:rPr>
              <a:t>  }</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return</a:t>
            </a:r>
            <a:r>
              <a:rPr lang="en-US" sz="1800" b="1" dirty="0">
                <a:latin typeface="Consolas" panose="020B0609020204030204" pitchFamily="49" charset="0"/>
                <a:cs typeface="Consolas" panose="020B0609020204030204" pitchFamily="49" charset="0"/>
              </a:rPr>
              <a:t> 0 ; </a:t>
            </a:r>
          </a:p>
          <a:p>
            <a:pPr marL="0" indent="0">
              <a:buNone/>
            </a:pPr>
            <a:r>
              <a:rPr lang="en-US" sz="1800"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422799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7813"/>
            <a:ext cx="8458200" cy="712787"/>
          </a:xfrm>
        </p:spPr>
        <p:txBody>
          <a:bodyPr/>
          <a:lstStyle/>
          <a:p>
            <a:pPr eaLnBrk="1" hangingPunct="1"/>
            <a:r>
              <a:rPr lang="en-US" sz="3200" b="1">
                <a:latin typeface="Courier New" pitchFamily="49" charset="0"/>
              </a:rPr>
              <a:t>Master Transmitter Slave Receiver</a:t>
            </a:r>
          </a:p>
        </p:txBody>
      </p:sp>
      <p:pic>
        <p:nvPicPr>
          <p:cNvPr id="61442" name="Picture 2"/>
          <p:cNvPicPr>
            <a:picLocks noChangeAspect="1" noChangeArrowheads="1"/>
          </p:cNvPicPr>
          <p:nvPr/>
        </p:nvPicPr>
        <p:blipFill>
          <a:blip r:embed="rId2"/>
          <a:srcRect/>
          <a:stretch>
            <a:fillRect/>
          </a:stretch>
        </p:blipFill>
        <p:spPr bwMode="auto">
          <a:xfrm>
            <a:off x="152400" y="838200"/>
            <a:ext cx="8839200" cy="5785658"/>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7813"/>
            <a:ext cx="8458200" cy="712787"/>
          </a:xfrm>
        </p:spPr>
        <p:txBody>
          <a:bodyPr/>
          <a:lstStyle/>
          <a:p>
            <a:pPr eaLnBrk="1" hangingPunct="1"/>
            <a:r>
              <a:rPr lang="en-US" sz="3200" b="1">
                <a:latin typeface="Courier New" pitchFamily="49" charset="0"/>
              </a:rPr>
              <a:t>Master Transmitter Slave Receiver</a:t>
            </a:r>
          </a:p>
        </p:txBody>
      </p:sp>
      <p:pic>
        <p:nvPicPr>
          <p:cNvPr id="4" name="Picture 3" descr="I2C Master Transmit - 1.png"/>
          <p:cNvPicPr>
            <a:picLocks noChangeAspect="1"/>
          </p:cNvPicPr>
          <p:nvPr/>
        </p:nvPicPr>
        <p:blipFill>
          <a:blip r:embed="rId2"/>
          <a:stretch>
            <a:fillRect/>
          </a:stretch>
        </p:blipFill>
        <p:spPr>
          <a:xfrm>
            <a:off x="304800" y="1018881"/>
            <a:ext cx="16156656" cy="2105319"/>
          </a:xfrm>
          <a:prstGeom prst="rect">
            <a:avLst/>
          </a:prstGeom>
        </p:spPr>
      </p:pic>
      <p:pic>
        <p:nvPicPr>
          <p:cNvPr id="5" name="Picture 4" descr="I2C Master Transmit - 1.png"/>
          <p:cNvPicPr>
            <a:picLocks noChangeAspect="1"/>
          </p:cNvPicPr>
          <p:nvPr/>
        </p:nvPicPr>
        <p:blipFill>
          <a:blip r:embed="rId2"/>
          <a:stretch>
            <a:fillRect/>
          </a:stretch>
        </p:blipFill>
        <p:spPr>
          <a:xfrm>
            <a:off x="-7315200" y="3352800"/>
            <a:ext cx="16156656" cy="2105319"/>
          </a:xfrm>
          <a:prstGeom prst="rect">
            <a:avLst/>
          </a:prstGeom>
        </p:spPr>
      </p:pic>
      <p:sp>
        <p:nvSpPr>
          <p:cNvPr id="6" name="TextBox 5"/>
          <p:cNvSpPr txBox="1"/>
          <p:nvPr/>
        </p:nvSpPr>
        <p:spPr>
          <a:xfrm>
            <a:off x="6781800" y="2590800"/>
            <a:ext cx="1371600" cy="338554"/>
          </a:xfrm>
          <a:prstGeom prst="rect">
            <a:avLst/>
          </a:prstGeom>
          <a:noFill/>
        </p:spPr>
        <p:txBody>
          <a:bodyPr wrap="square" rtlCol="0">
            <a:spAutoFit/>
          </a:bodyPr>
          <a:lstStyle/>
          <a:p>
            <a:r>
              <a:rPr lang="en-US" sz="1600" b="1" dirty="0">
                <a:solidFill>
                  <a:srgbClr val="FF0000"/>
                </a:solidFill>
              </a:rPr>
              <a:t>Write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200" b="1">
                <a:latin typeface="Courier New" pitchFamily="49" charset="0"/>
              </a:rPr>
              <a:t>I2C Nodes</a:t>
            </a:r>
          </a:p>
        </p:txBody>
      </p:sp>
      <p:sp>
        <p:nvSpPr>
          <p:cNvPr id="10243" name="Rectangle 3"/>
          <p:cNvSpPr>
            <a:spLocks noGrp="1" noChangeArrowheads="1"/>
          </p:cNvSpPr>
          <p:nvPr>
            <p:ph type="body" idx="1"/>
          </p:nvPr>
        </p:nvSpPr>
        <p:spPr>
          <a:xfrm>
            <a:off x="304800" y="914400"/>
            <a:ext cx="8458200" cy="5334000"/>
          </a:xfrm>
        </p:spPr>
        <p:txBody>
          <a:bodyPr/>
          <a:lstStyle/>
          <a:p>
            <a:pPr marL="571500" indent="-571500" eaLnBrk="1" hangingPunct="1">
              <a:lnSpc>
                <a:spcPct val="80000"/>
              </a:lnSpc>
            </a:pPr>
            <a:r>
              <a:rPr lang="en-US" sz="2300" b="1" dirty="0">
                <a:solidFill>
                  <a:srgbClr val="CC0000"/>
                </a:solidFill>
                <a:latin typeface="Courier New" pitchFamily="49" charset="0"/>
              </a:rPr>
              <a:t>Master</a:t>
            </a:r>
            <a:r>
              <a:rPr lang="en-US" sz="2300" b="1" dirty="0">
                <a:latin typeface="Courier New" pitchFamily="49" charset="0"/>
              </a:rPr>
              <a:t> is a device that </a:t>
            </a:r>
            <a:r>
              <a:rPr lang="en-US" sz="2300" b="1" dirty="0">
                <a:solidFill>
                  <a:srgbClr val="CC0000"/>
                </a:solidFill>
                <a:latin typeface="Courier New" pitchFamily="49" charset="0"/>
              </a:rPr>
              <a:t>generates the clock</a:t>
            </a:r>
            <a:r>
              <a:rPr lang="en-US" sz="2300" b="1" dirty="0">
                <a:latin typeface="Courier New" pitchFamily="49" charset="0"/>
              </a:rPr>
              <a:t> for the system; it also </a:t>
            </a:r>
            <a:r>
              <a:rPr lang="en-US" sz="2300" b="1" dirty="0">
                <a:solidFill>
                  <a:srgbClr val="CC0000"/>
                </a:solidFill>
                <a:latin typeface="Courier New" pitchFamily="49" charset="0"/>
              </a:rPr>
              <a:t>initiates</a:t>
            </a:r>
            <a:r>
              <a:rPr lang="en-US" sz="2300" b="1" dirty="0">
                <a:latin typeface="Courier New" pitchFamily="49" charset="0"/>
              </a:rPr>
              <a:t> and </a:t>
            </a:r>
            <a:r>
              <a:rPr lang="en-US" sz="2300" b="1" dirty="0">
                <a:solidFill>
                  <a:srgbClr val="CC0000"/>
                </a:solidFill>
                <a:latin typeface="Courier New" pitchFamily="49" charset="0"/>
              </a:rPr>
              <a:t>terminates</a:t>
            </a:r>
            <a:r>
              <a:rPr lang="en-US" sz="2300" b="1" dirty="0">
                <a:latin typeface="Courier New" pitchFamily="49" charset="0"/>
              </a:rPr>
              <a:t> a </a:t>
            </a:r>
            <a:r>
              <a:rPr lang="en-US" sz="2300" b="1" dirty="0">
                <a:solidFill>
                  <a:srgbClr val="CC0000"/>
                </a:solidFill>
                <a:latin typeface="Courier New" pitchFamily="49" charset="0"/>
              </a:rPr>
              <a:t>transmission</a:t>
            </a:r>
            <a:r>
              <a:rPr lang="en-US" sz="2300" b="1" dirty="0">
                <a:latin typeface="Courier New" pitchFamily="49" charset="0"/>
              </a:rPr>
              <a:t>.</a:t>
            </a:r>
          </a:p>
          <a:p>
            <a:pPr marL="571500" indent="-571500" eaLnBrk="1" hangingPunct="1">
              <a:lnSpc>
                <a:spcPct val="80000"/>
              </a:lnSpc>
            </a:pPr>
            <a:r>
              <a:rPr lang="en-US" sz="2300" b="1" dirty="0">
                <a:solidFill>
                  <a:srgbClr val="CC0000"/>
                </a:solidFill>
                <a:latin typeface="Courier New" pitchFamily="49" charset="0"/>
              </a:rPr>
              <a:t>Slave</a:t>
            </a:r>
            <a:r>
              <a:rPr lang="en-US" sz="2300" b="1" dirty="0">
                <a:latin typeface="Courier New" pitchFamily="49" charset="0"/>
              </a:rPr>
              <a:t> is the node that </a:t>
            </a:r>
            <a:r>
              <a:rPr lang="en-US" sz="2300" b="1" dirty="0">
                <a:solidFill>
                  <a:srgbClr val="CC0000"/>
                </a:solidFill>
                <a:latin typeface="Courier New" pitchFamily="49" charset="0"/>
              </a:rPr>
              <a:t>receives the clock</a:t>
            </a:r>
            <a:r>
              <a:rPr lang="en-US" sz="2300" b="1" dirty="0">
                <a:latin typeface="Courier New" pitchFamily="49" charset="0"/>
              </a:rPr>
              <a:t> and is </a:t>
            </a:r>
            <a:r>
              <a:rPr lang="en-US" sz="2300" b="1" dirty="0">
                <a:solidFill>
                  <a:srgbClr val="CC0000"/>
                </a:solidFill>
                <a:latin typeface="Courier New" pitchFamily="49" charset="0"/>
              </a:rPr>
              <a:t>addressed by the master</a:t>
            </a:r>
            <a:r>
              <a:rPr lang="en-US" sz="2300" b="1" dirty="0">
                <a:latin typeface="Courier New" pitchFamily="49" charset="0"/>
              </a:rPr>
              <a:t>. In I2C, both master and slave can receive or transmit data, so there are </a:t>
            </a:r>
            <a:r>
              <a:rPr lang="en-US" sz="2300" b="1" dirty="0">
                <a:solidFill>
                  <a:srgbClr val="CC0000"/>
                </a:solidFill>
                <a:latin typeface="Courier New" pitchFamily="49" charset="0"/>
              </a:rPr>
              <a:t>four modes</a:t>
            </a:r>
            <a:r>
              <a:rPr lang="en-US" sz="2300" b="1" dirty="0">
                <a:latin typeface="Courier New" pitchFamily="49" charset="0"/>
              </a:rPr>
              <a:t> of operation. They are:</a:t>
            </a:r>
          </a:p>
          <a:p>
            <a:pPr marL="1090613" lvl="2" indent="-419100" eaLnBrk="1" hangingPunct="1">
              <a:lnSpc>
                <a:spcPct val="80000"/>
              </a:lnSpc>
              <a:buFont typeface="Wingdings" pitchFamily="2" charset="2"/>
              <a:buAutoNum type="arabicPeriod"/>
            </a:pPr>
            <a:r>
              <a:rPr lang="en-US" sz="2100" b="1" dirty="0">
                <a:latin typeface="Courier New" pitchFamily="49" charset="0"/>
              </a:rPr>
              <a:t>Master Transmitter</a:t>
            </a:r>
          </a:p>
          <a:p>
            <a:pPr marL="1090613" lvl="2" indent="-419100" eaLnBrk="1" hangingPunct="1">
              <a:lnSpc>
                <a:spcPct val="80000"/>
              </a:lnSpc>
              <a:buFont typeface="Wingdings" pitchFamily="2" charset="2"/>
              <a:buAutoNum type="arabicPeriod"/>
            </a:pPr>
            <a:r>
              <a:rPr lang="en-US" sz="2100" b="1" dirty="0">
                <a:latin typeface="Courier New" pitchFamily="49" charset="0"/>
              </a:rPr>
              <a:t>Master Receiver</a:t>
            </a:r>
          </a:p>
          <a:p>
            <a:pPr marL="1090613" lvl="2" indent="-419100" eaLnBrk="1" hangingPunct="1">
              <a:lnSpc>
                <a:spcPct val="80000"/>
              </a:lnSpc>
              <a:buFont typeface="Wingdings" pitchFamily="2" charset="2"/>
              <a:buAutoNum type="arabicPeriod"/>
            </a:pPr>
            <a:r>
              <a:rPr lang="en-US" sz="2100" b="1" dirty="0">
                <a:latin typeface="Courier New" pitchFamily="49" charset="0"/>
              </a:rPr>
              <a:t>Slave Transmitter</a:t>
            </a:r>
          </a:p>
          <a:p>
            <a:pPr marL="1090613" lvl="2" indent="-419100" eaLnBrk="1" hangingPunct="1">
              <a:lnSpc>
                <a:spcPct val="80000"/>
              </a:lnSpc>
              <a:buFont typeface="Wingdings" pitchFamily="2" charset="2"/>
              <a:buAutoNum type="arabicPeriod"/>
            </a:pPr>
            <a:r>
              <a:rPr lang="en-US" sz="2100" b="1" dirty="0">
                <a:latin typeface="Courier New" pitchFamily="49" charset="0"/>
              </a:rPr>
              <a:t>Slave Receiver.</a:t>
            </a:r>
          </a:p>
          <a:p>
            <a:pPr marL="571500" indent="-571500" eaLnBrk="1" hangingPunct="1">
              <a:lnSpc>
                <a:spcPct val="80000"/>
              </a:lnSpc>
              <a:buFont typeface="Wingdings" pitchFamily="2" charset="2"/>
              <a:buChar char="q"/>
            </a:pPr>
            <a:r>
              <a:rPr lang="en-US" sz="2300" b="1" dirty="0">
                <a:latin typeface="Courier New" pitchFamily="49" charset="0"/>
              </a:rPr>
              <a:t>Notice that each </a:t>
            </a:r>
            <a:r>
              <a:rPr lang="en-US" sz="2300" b="1" dirty="0">
                <a:solidFill>
                  <a:srgbClr val="CC0000"/>
                </a:solidFill>
                <a:latin typeface="Courier New" pitchFamily="49" charset="0"/>
              </a:rPr>
              <a:t>node</a:t>
            </a:r>
            <a:r>
              <a:rPr lang="en-US" sz="2300" b="1" dirty="0">
                <a:latin typeface="Courier New" pitchFamily="49" charset="0"/>
              </a:rPr>
              <a:t> can have more than one mode of operation at different times, but it has only one mode of operation at a given time.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3200" b="1">
                <a:latin typeface="Courier New" pitchFamily="49" charset="0"/>
              </a:rPr>
              <a:t>Master Receiver (1/2)</a:t>
            </a:r>
          </a:p>
        </p:txBody>
      </p:sp>
      <p:sp>
        <p:nvSpPr>
          <p:cNvPr id="52227"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0" indent="0">
              <a:buNone/>
            </a:pPr>
            <a:r>
              <a:rPr lang="en-US" sz="1800" b="1" dirty="0">
                <a:latin typeface="Consolas" panose="020B0609020204030204" pitchFamily="49" charset="0"/>
                <a:cs typeface="Consolas" panose="020B0609020204030204" pitchFamily="49" charset="0"/>
              </a:rPr>
              <a:t>#</a:t>
            </a:r>
            <a:r>
              <a:rPr lang="en-US" sz="1800" b="1" dirty="0">
                <a:solidFill>
                  <a:srgbClr val="0000CC"/>
                </a:solidFill>
                <a:latin typeface="Consolas" panose="020B0609020204030204" pitchFamily="49" charset="0"/>
                <a:cs typeface="Consolas" panose="020B0609020204030204" pitchFamily="49" charset="0"/>
              </a:rPr>
              <a:t>define</a:t>
            </a:r>
            <a:r>
              <a:rPr lang="en-US" sz="1800" b="1" dirty="0">
                <a:latin typeface="Consolas" panose="020B0609020204030204" pitchFamily="49" charset="0"/>
                <a:cs typeface="Consolas" panose="020B0609020204030204" pitchFamily="49" charset="0"/>
              </a:rPr>
              <a:t> F_CPU 8000000UL</a:t>
            </a:r>
          </a:p>
          <a:p>
            <a:pPr marL="0" indent="0">
              <a:buNone/>
            </a:pPr>
            <a:r>
              <a:rPr lang="en-US" sz="1800" b="1" dirty="0">
                <a:latin typeface="Consolas" panose="020B0609020204030204" pitchFamily="49" charset="0"/>
                <a:cs typeface="Consolas" panose="020B0609020204030204" pitchFamily="49" charset="0"/>
              </a:rPr>
              <a:t>#</a:t>
            </a:r>
            <a:r>
              <a:rPr lang="en-US" sz="1800" b="1" dirty="0">
                <a:solidFill>
                  <a:srgbClr val="0000CC"/>
                </a:solidFill>
                <a:latin typeface="Consolas" panose="020B0609020204030204" pitchFamily="49" charset="0"/>
                <a:cs typeface="Consolas" panose="020B0609020204030204" pitchFamily="49" charset="0"/>
              </a:rPr>
              <a:t>include</a:t>
            </a:r>
            <a:r>
              <a:rPr lang="en-US" sz="1800" b="1" dirty="0">
                <a:latin typeface="Consolas" panose="020B0609020204030204" pitchFamily="49" charset="0"/>
                <a:cs typeface="Consolas" panose="020B0609020204030204" pitchFamily="49" charset="0"/>
              </a:rPr>
              <a:t> &lt;</a:t>
            </a:r>
            <a:r>
              <a:rPr lang="en-US" sz="1800" b="1" dirty="0" err="1">
                <a:latin typeface="Consolas" panose="020B0609020204030204" pitchFamily="49" charset="0"/>
                <a:cs typeface="Consolas" panose="020B0609020204030204" pitchFamily="49" charset="0"/>
              </a:rPr>
              <a:t>avr</a:t>
            </a:r>
            <a:r>
              <a:rPr lang="en-US" sz="1800" b="1" dirty="0">
                <a:latin typeface="Consolas" panose="020B0609020204030204" pitchFamily="49" charset="0"/>
                <a:cs typeface="Consolas" panose="020B0609020204030204" pitchFamily="49" charset="0"/>
              </a:rPr>
              <a:t>/</a:t>
            </a:r>
            <a:r>
              <a:rPr lang="en-US" sz="1800" b="1" dirty="0" err="1">
                <a:latin typeface="Consolas" panose="020B0609020204030204" pitchFamily="49" charset="0"/>
                <a:cs typeface="Consolas" panose="020B0609020204030204" pitchFamily="49" charset="0"/>
              </a:rPr>
              <a:t>io.h</a:t>
            </a:r>
            <a:r>
              <a:rPr lang="en-US" sz="1800" b="1" dirty="0">
                <a:latin typeface="Consolas" panose="020B0609020204030204" pitchFamily="49" charset="0"/>
                <a:cs typeface="Consolas" panose="020B0609020204030204" pitchFamily="49" charset="0"/>
              </a:rPr>
              <a:t>&gt;</a:t>
            </a:r>
          </a:p>
          <a:p>
            <a:pPr marL="0" indent="0">
              <a:buNone/>
            </a:pPr>
            <a:r>
              <a:rPr lang="en-US" sz="1800" b="1" dirty="0">
                <a:latin typeface="Consolas" panose="020B0609020204030204" pitchFamily="49" charset="0"/>
                <a:cs typeface="Consolas" panose="020B0609020204030204" pitchFamily="49" charset="0"/>
              </a:rPr>
              <a:t>#</a:t>
            </a:r>
            <a:r>
              <a:rPr lang="en-US" sz="1800" b="1" dirty="0">
                <a:solidFill>
                  <a:srgbClr val="0000CC"/>
                </a:solidFill>
                <a:latin typeface="Consolas" panose="020B0609020204030204" pitchFamily="49" charset="0"/>
                <a:cs typeface="Consolas" panose="020B0609020204030204" pitchFamily="49" charset="0"/>
              </a:rPr>
              <a:t>include</a:t>
            </a:r>
            <a:r>
              <a:rPr lang="en-US" sz="1800" b="1" dirty="0">
                <a:latin typeface="Consolas" panose="020B0609020204030204" pitchFamily="49" charset="0"/>
                <a:cs typeface="Consolas" panose="020B0609020204030204" pitchFamily="49" charset="0"/>
              </a:rPr>
              <a:t> &lt;</a:t>
            </a:r>
            <a:r>
              <a:rPr lang="en-US" sz="1800" b="1" dirty="0" err="1">
                <a:latin typeface="Consolas" panose="020B0609020204030204" pitchFamily="49" charset="0"/>
                <a:cs typeface="Consolas" panose="020B0609020204030204" pitchFamily="49" charset="0"/>
              </a:rPr>
              <a:t>util</a:t>
            </a:r>
            <a:r>
              <a:rPr lang="en-US" sz="1800" b="1" dirty="0">
                <a:latin typeface="Consolas" panose="020B0609020204030204" pitchFamily="49" charset="0"/>
                <a:cs typeface="Consolas" panose="020B0609020204030204" pitchFamily="49" charset="0"/>
              </a:rPr>
              <a:t>/</a:t>
            </a:r>
            <a:r>
              <a:rPr lang="en-US" sz="1800" b="1" dirty="0" err="1">
                <a:latin typeface="Consolas" panose="020B0609020204030204" pitchFamily="49" charset="0"/>
                <a:cs typeface="Consolas" panose="020B0609020204030204" pitchFamily="49" charset="0"/>
              </a:rPr>
              <a:t>delay.h</a:t>
            </a:r>
            <a:r>
              <a:rPr lang="en-US" sz="1800" b="1" dirty="0">
                <a:latin typeface="Consolas" panose="020B0609020204030204" pitchFamily="49" charset="0"/>
                <a:cs typeface="Consolas" panose="020B0609020204030204" pitchFamily="49" charset="0"/>
              </a:rPr>
              <a:t>&gt;</a:t>
            </a:r>
          </a:p>
          <a:p>
            <a:pPr marL="0" indent="0">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Clock_Set</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TWSR = 0;   // No </a:t>
            </a:r>
            <a:r>
              <a:rPr lang="en-US" sz="1800" b="1" dirty="0" err="1">
                <a:latin typeface="Consolas" panose="020B0609020204030204" pitchFamily="49" charset="0"/>
                <a:cs typeface="Consolas" panose="020B0609020204030204" pitchFamily="49" charset="0"/>
              </a:rPr>
              <a:t>prescaler</a:t>
            </a:r>
            <a:endParaRPr lang="en-US" sz="1800" b="1" dirty="0">
              <a:latin typeface="Consolas" panose="020B0609020204030204" pitchFamily="49" charset="0"/>
              <a:cs typeface="Consolas" panose="020B0609020204030204" pitchFamily="49" charset="0"/>
            </a:endParaRPr>
          </a:p>
          <a:p>
            <a:pPr marL="0" indent="0">
              <a:buNone/>
            </a:pPr>
            <a:r>
              <a:rPr lang="en-US" sz="1800" b="1" dirty="0">
                <a:latin typeface="Consolas" panose="020B0609020204030204" pitchFamily="49" charset="0"/>
                <a:cs typeface="Consolas" panose="020B0609020204030204" pitchFamily="49" charset="0"/>
              </a:rPr>
              <a:t>  TWBR = 72;  // SCL frequency is 50K for XTAL = 8M</a:t>
            </a:r>
          </a:p>
          <a:p>
            <a:pPr marL="0" indent="0">
              <a:buNone/>
            </a:pPr>
            <a:r>
              <a:rPr lang="en-US" sz="1800" b="1" dirty="0">
                <a:latin typeface="Consolas" panose="020B0609020204030204" pitchFamily="49" charset="0"/>
                <a:cs typeface="Consolas" panose="020B0609020204030204" pitchFamily="49" charset="0"/>
              </a:rPr>
              <a:t>}</a:t>
            </a:r>
          </a:p>
          <a:p>
            <a:pPr marL="0" indent="0">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Start(</a:t>
            </a: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TWCR = (1&lt;&lt;TWINT)|(1&lt;&lt;TWEN)|(1&lt;&lt;TWSTA); // Clear TWINT Flag</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((TWCR &amp; 0x80) == 0);	// wait for TWINT Flag to become 1</a:t>
            </a:r>
          </a:p>
          <a:p>
            <a:pPr marL="0" indent="0">
              <a:buNone/>
            </a:pPr>
            <a:r>
              <a:rPr lang="en-US" sz="1800" b="1" dirty="0">
                <a:latin typeface="Consolas" panose="020B0609020204030204" pitchFamily="49" charset="0"/>
                <a:cs typeface="Consolas" panose="020B0609020204030204" pitchFamily="49" charset="0"/>
              </a:rPr>
              <a:t>}</a:t>
            </a:r>
          </a:p>
          <a:p>
            <a:pPr marL="0" indent="0">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Write(</a:t>
            </a:r>
            <a:r>
              <a:rPr lang="en-US" sz="1800" b="1" dirty="0">
                <a:solidFill>
                  <a:srgbClr val="0000CC"/>
                </a:solidFill>
                <a:latin typeface="Consolas" panose="020B0609020204030204" pitchFamily="49" charset="0"/>
                <a:cs typeface="Consolas" panose="020B0609020204030204" pitchFamily="49" charset="0"/>
              </a:rPr>
              <a:t>unsigned char </a:t>
            </a:r>
            <a:r>
              <a:rPr lang="en-US" sz="1800" b="1" dirty="0" err="1">
                <a:latin typeface="Consolas" panose="020B0609020204030204" pitchFamily="49" charset="0"/>
                <a:cs typeface="Consolas" panose="020B0609020204030204" pitchFamily="49" charset="0"/>
              </a:rPr>
              <a:t>aByte</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TWDR = </a:t>
            </a:r>
            <a:r>
              <a:rPr lang="en-US" sz="1800" b="1" dirty="0" err="1">
                <a:latin typeface="Consolas" panose="020B0609020204030204" pitchFamily="49" charset="0"/>
                <a:cs typeface="Consolas" panose="020B0609020204030204" pitchFamily="49" charset="0"/>
              </a:rPr>
              <a:t>aByte</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TWCR = (1&lt;&lt;TWINT)|(1&lt;&lt;TWEN);</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((TWCR &amp; 0x80) == 0);</a:t>
            </a:r>
          </a:p>
          <a:p>
            <a:pPr marL="0" indent="0">
              <a:buNone/>
            </a:pPr>
            <a:r>
              <a:rPr lang="en-US" sz="1800" b="1" dirty="0">
                <a:latin typeface="Consolas" panose="020B0609020204030204" pitchFamily="49" charset="0"/>
                <a:cs typeface="Consolas" panose="020B0609020204030204" pitchFamily="49"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z="3200" b="1">
                <a:latin typeface="Courier New" pitchFamily="49" charset="0"/>
              </a:rPr>
              <a:t>Master Receiver (2/2)</a:t>
            </a:r>
          </a:p>
        </p:txBody>
      </p:sp>
      <p:sp>
        <p:nvSpPr>
          <p:cNvPr id="53251"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0" indent="0">
              <a:buNone/>
            </a:pPr>
            <a:r>
              <a:rPr lang="en-US" sz="1800" b="1" dirty="0">
                <a:solidFill>
                  <a:srgbClr val="0000CC"/>
                </a:solidFill>
                <a:latin typeface="Consolas" panose="020B0609020204030204" pitchFamily="49" charset="0"/>
                <a:cs typeface="Consolas" panose="020B0609020204030204" pitchFamily="49" charset="0"/>
              </a:rPr>
              <a:t>unsigned</a:t>
            </a: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char</a:t>
            </a:r>
            <a:r>
              <a:rPr lang="en-US" sz="1800" b="1" dirty="0">
                <a:latin typeface="Consolas" panose="020B0609020204030204" pitchFamily="49" charset="0"/>
                <a:cs typeface="Consolas" panose="020B0609020204030204" pitchFamily="49" charset="0"/>
              </a:rPr>
              <a:t> Read(</a:t>
            </a:r>
            <a:r>
              <a:rPr lang="en-US" sz="1800" b="1" dirty="0">
                <a:solidFill>
                  <a:srgbClr val="0000CC"/>
                </a:solidFill>
                <a:latin typeface="Consolas" panose="020B0609020204030204" pitchFamily="49" charset="0"/>
                <a:cs typeface="Consolas" panose="020B0609020204030204" pitchFamily="49" charset="0"/>
              </a:rPr>
              <a:t>unsigned char </a:t>
            </a:r>
            <a:r>
              <a:rPr lang="en-US" sz="1800" b="1" dirty="0" err="1">
                <a:latin typeface="Consolas" panose="020B0609020204030204" pitchFamily="49" charset="0"/>
                <a:cs typeface="Consolas" panose="020B0609020204030204" pitchFamily="49" charset="0"/>
              </a:rPr>
              <a:t>ack</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TWCR = (1&lt;&lt;TWINT)|(1&lt;&lt;TWEN)|(1&lt;&lt;TWEA);</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((TWCR &amp; 0x80) == 0);</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return</a:t>
            </a:r>
            <a:r>
              <a:rPr lang="en-US" sz="1800" b="1" dirty="0">
                <a:latin typeface="Consolas" panose="020B0609020204030204" pitchFamily="49" charset="0"/>
                <a:cs typeface="Consolas" panose="020B0609020204030204" pitchFamily="49" charset="0"/>
              </a:rPr>
              <a:t> TWDR; }</a:t>
            </a:r>
          </a:p>
          <a:p>
            <a:pPr marL="0" indent="0">
              <a:buNone/>
            </a:pPr>
            <a:endParaRPr lang="en-US" sz="1800" b="1" dirty="0">
              <a:latin typeface="Consolas" panose="020B0609020204030204" pitchFamily="49" charset="0"/>
              <a:cs typeface="Consolas" panose="020B0609020204030204" pitchFamily="49" charset="0"/>
            </a:endParaRPr>
          </a:p>
          <a:p>
            <a:pPr marL="0" indent="0">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Stop(){ TWCR = (1&lt;&lt;TWINT)|(1&lt;&lt;TWEN)|(1&lt;&lt;TWSTO); }</a:t>
            </a:r>
          </a:p>
          <a:p>
            <a:pPr marL="0" indent="0">
              <a:buNone/>
            </a:pPr>
            <a:r>
              <a:rPr lang="en-US" sz="1800" b="1" dirty="0" err="1">
                <a:solidFill>
                  <a:srgbClr val="0000CC"/>
                </a:solidFill>
                <a:latin typeface="Consolas" panose="020B0609020204030204" pitchFamily="49" charset="0"/>
                <a:cs typeface="Consolas" panose="020B0609020204030204" pitchFamily="49" charset="0"/>
              </a:rPr>
              <a:t>int</a:t>
            </a:r>
            <a:r>
              <a:rPr lang="en-US" sz="1800" b="1" dirty="0">
                <a:latin typeface="Consolas" panose="020B0609020204030204" pitchFamily="49" charset="0"/>
                <a:cs typeface="Consolas" panose="020B0609020204030204" pitchFamily="49" charset="0"/>
              </a:rPr>
              <a:t> main (</a:t>
            </a: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DDRA = 0xFF; </a:t>
            </a:r>
            <a:r>
              <a:rPr lang="en-US" sz="1800" b="1" dirty="0" err="1">
                <a:latin typeface="Consolas" panose="020B0609020204030204" pitchFamily="49" charset="0"/>
                <a:cs typeface="Consolas" panose="020B0609020204030204" pitchFamily="49" charset="0"/>
              </a:rPr>
              <a:t>Clock_Set</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(1){</a:t>
            </a:r>
          </a:p>
          <a:p>
            <a:pPr marL="0" indent="0">
              <a:buNone/>
            </a:pPr>
            <a:r>
              <a:rPr lang="en-US" sz="1800" b="1" dirty="0">
                <a:latin typeface="Consolas" panose="020B0609020204030204" pitchFamily="49" charset="0"/>
                <a:cs typeface="Consolas" panose="020B0609020204030204" pitchFamily="49" charset="0"/>
              </a:rPr>
              <a:t>    _</a:t>
            </a:r>
            <a:r>
              <a:rPr lang="en-US" sz="1800" b="1" dirty="0" err="1">
                <a:latin typeface="Consolas" panose="020B0609020204030204" pitchFamily="49" charset="0"/>
                <a:cs typeface="Consolas" panose="020B0609020204030204" pitchFamily="49" charset="0"/>
              </a:rPr>
              <a:t>delay_ms</a:t>
            </a:r>
            <a:r>
              <a:rPr lang="en-US" sz="1800" b="1" dirty="0">
                <a:latin typeface="Consolas" panose="020B0609020204030204" pitchFamily="49" charset="0"/>
                <a:cs typeface="Consolas" panose="020B0609020204030204" pitchFamily="49" charset="0"/>
              </a:rPr>
              <a:t>(1000);</a:t>
            </a:r>
          </a:p>
          <a:p>
            <a:pPr marL="0" indent="0">
              <a:buNone/>
            </a:pPr>
            <a:r>
              <a:rPr lang="en-US" sz="1800" b="1" dirty="0">
                <a:latin typeface="Consolas" panose="020B0609020204030204" pitchFamily="49" charset="0"/>
                <a:cs typeface="Consolas" panose="020B0609020204030204" pitchFamily="49" charset="0"/>
              </a:rPr>
              <a:t>    Start(); // transmit START condition</a:t>
            </a:r>
          </a:p>
          <a:p>
            <a:pPr marL="0" indent="0">
              <a:buNone/>
            </a:pPr>
            <a:r>
              <a:rPr lang="en-US" sz="1800" b="1" dirty="0">
                <a:latin typeface="Consolas" panose="020B0609020204030204" pitchFamily="49" charset="0"/>
                <a:cs typeface="Consolas" panose="020B0609020204030204" pitchFamily="49" charset="0"/>
              </a:rPr>
              <a:t>    Write(0b11010000+1); // transmit SLA + R(1)</a:t>
            </a:r>
          </a:p>
          <a:p>
            <a:pPr marL="0" indent="0">
              <a:buNone/>
            </a:pPr>
            <a:r>
              <a:rPr lang="en-US" sz="1800" b="1" dirty="0">
                <a:latin typeface="Consolas" panose="020B0609020204030204" pitchFamily="49" charset="0"/>
                <a:cs typeface="Consolas" panose="020B0609020204030204" pitchFamily="49" charset="0"/>
              </a:rPr>
              <a:t>    PORTA = Read(1); 	// Read data and send ACK</a:t>
            </a:r>
          </a:p>
          <a:p>
            <a:pPr marL="0" indent="0">
              <a:buNone/>
            </a:pPr>
            <a:r>
              <a:rPr lang="en-US" sz="1800" b="1" dirty="0">
                <a:latin typeface="Consolas" panose="020B0609020204030204" pitchFamily="49" charset="0"/>
                <a:cs typeface="Consolas" panose="020B0609020204030204" pitchFamily="49" charset="0"/>
              </a:rPr>
              <a:t>    Stop(); // transmit STOP condition</a:t>
            </a:r>
          </a:p>
          <a:p>
            <a:pPr marL="0" indent="0">
              <a:buNone/>
            </a:pPr>
            <a:r>
              <a:rPr lang="en-US" sz="1800" b="1" dirty="0">
                <a:latin typeface="Consolas" panose="020B0609020204030204" pitchFamily="49" charset="0"/>
                <a:cs typeface="Consolas" panose="020B0609020204030204" pitchFamily="49" charset="0"/>
              </a:rPr>
              <a:t>  }</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return</a:t>
            </a:r>
            <a:r>
              <a:rPr lang="en-US" sz="1800" b="1" dirty="0">
                <a:latin typeface="Consolas" panose="020B0609020204030204" pitchFamily="49" charset="0"/>
                <a:cs typeface="Consolas" panose="020B0609020204030204" pitchFamily="49" charset="0"/>
              </a:rPr>
              <a:t> 0 ;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3200" b="1" dirty="0">
                <a:latin typeface="Courier New" pitchFamily="49" charset="0"/>
              </a:rPr>
              <a:t>Slave Transmitter  (1/2)</a:t>
            </a:r>
          </a:p>
        </p:txBody>
      </p:sp>
      <p:sp>
        <p:nvSpPr>
          <p:cNvPr id="54275"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0" indent="0">
              <a:buNone/>
            </a:pPr>
            <a:r>
              <a:rPr lang="en-US" sz="1800" b="1" dirty="0">
                <a:latin typeface="Consolas" panose="020B0609020204030204" pitchFamily="49" charset="0"/>
                <a:cs typeface="Consolas" panose="020B0609020204030204" pitchFamily="49" charset="0"/>
              </a:rPr>
              <a:t>#</a:t>
            </a:r>
            <a:r>
              <a:rPr lang="en-US" sz="1800" b="1" dirty="0">
                <a:solidFill>
                  <a:srgbClr val="0000CC"/>
                </a:solidFill>
                <a:latin typeface="Consolas" panose="020B0609020204030204" pitchFamily="49" charset="0"/>
                <a:cs typeface="Consolas" panose="020B0609020204030204" pitchFamily="49" charset="0"/>
              </a:rPr>
              <a:t>include</a:t>
            </a:r>
            <a:r>
              <a:rPr lang="en-US" sz="1800" b="1" dirty="0">
                <a:latin typeface="Consolas" panose="020B0609020204030204" pitchFamily="49" charset="0"/>
                <a:cs typeface="Consolas" panose="020B0609020204030204" pitchFamily="49" charset="0"/>
              </a:rPr>
              <a:t> &lt;</a:t>
            </a:r>
            <a:r>
              <a:rPr lang="en-US" sz="1800" b="1" dirty="0" err="1">
                <a:latin typeface="Consolas" panose="020B0609020204030204" pitchFamily="49" charset="0"/>
                <a:cs typeface="Consolas" panose="020B0609020204030204" pitchFamily="49" charset="0"/>
              </a:rPr>
              <a:t>avr</a:t>
            </a:r>
            <a:r>
              <a:rPr lang="en-US" sz="1800" b="1" dirty="0">
                <a:latin typeface="Consolas" panose="020B0609020204030204" pitchFamily="49" charset="0"/>
                <a:cs typeface="Consolas" panose="020B0609020204030204" pitchFamily="49" charset="0"/>
              </a:rPr>
              <a:t>/</a:t>
            </a:r>
            <a:r>
              <a:rPr lang="en-US" sz="1800" b="1" dirty="0" err="1">
                <a:latin typeface="Consolas" panose="020B0609020204030204" pitchFamily="49" charset="0"/>
                <a:cs typeface="Consolas" panose="020B0609020204030204" pitchFamily="49" charset="0"/>
              </a:rPr>
              <a:t>io.h</a:t>
            </a:r>
            <a:r>
              <a:rPr lang="en-US" sz="1800" b="1" dirty="0">
                <a:latin typeface="Consolas" panose="020B0609020204030204" pitchFamily="49" charset="0"/>
                <a:cs typeface="Consolas" panose="020B0609020204030204" pitchFamily="49" charset="0"/>
              </a:rPr>
              <a:t>&gt;</a:t>
            </a:r>
          </a:p>
          <a:p>
            <a:pPr marL="0" indent="0">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Address_Set</a:t>
            </a:r>
            <a:r>
              <a:rPr lang="en-US" sz="1800" b="1" dirty="0">
                <a:latin typeface="Consolas" panose="020B0609020204030204" pitchFamily="49" charset="0"/>
                <a:cs typeface="Consolas" panose="020B0609020204030204" pitchFamily="49" charset="0"/>
              </a:rPr>
              <a:t>(</a:t>
            </a:r>
            <a:r>
              <a:rPr lang="en-US" sz="1800" b="1" dirty="0">
                <a:solidFill>
                  <a:srgbClr val="0000CC"/>
                </a:solidFill>
                <a:latin typeface="Consolas" panose="020B0609020204030204" pitchFamily="49" charset="0"/>
                <a:cs typeface="Consolas" panose="020B0609020204030204" pitchFamily="49" charset="0"/>
              </a:rPr>
              <a:t>unsigned char </a:t>
            </a:r>
            <a:r>
              <a:rPr lang="en-US" sz="1800" b="1" dirty="0">
                <a:latin typeface="Consolas" panose="020B0609020204030204" pitchFamily="49" charset="0"/>
                <a:cs typeface="Consolas" panose="020B0609020204030204" pitchFamily="49" charset="0"/>
              </a:rPr>
              <a:t>address){</a:t>
            </a:r>
          </a:p>
          <a:p>
            <a:pPr marL="0" indent="0">
              <a:buNone/>
            </a:pPr>
            <a:r>
              <a:rPr lang="en-US" sz="1800" b="1" dirty="0">
                <a:latin typeface="Consolas" panose="020B0609020204030204" pitchFamily="49" charset="0"/>
                <a:cs typeface="Consolas" panose="020B0609020204030204" pitchFamily="49" charset="0"/>
              </a:rPr>
              <a:t>  TWAR = address;</a:t>
            </a:r>
          </a:p>
          <a:p>
            <a:pPr marL="0" indent="0">
              <a:buNone/>
            </a:pPr>
            <a:r>
              <a:rPr lang="en-US" sz="1800" b="1" dirty="0">
                <a:latin typeface="Consolas" panose="020B0609020204030204" pitchFamily="49" charset="0"/>
                <a:cs typeface="Consolas" panose="020B0609020204030204" pitchFamily="49" charset="0"/>
              </a:rPr>
              <a:t>}</a:t>
            </a:r>
          </a:p>
          <a:p>
            <a:pPr marL="0" indent="0">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Listen(</a:t>
            </a:r>
            <a:r>
              <a:rPr lang="en-US" sz="1800" b="1" dirty="0">
                <a:solidFill>
                  <a:srgbClr val="0000CC"/>
                </a:solidFill>
                <a:latin typeface="Consolas" panose="020B0609020204030204" pitchFamily="49" charset="0"/>
                <a:cs typeface="Consolas" panose="020B0609020204030204" pitchFamily="49" charset="0"/>
              </a:rPr>
              <a:t>unsigned char </a:t>
            </a:r>
            <a:r>
              <a:rPr lang="en-US" sz="1800" b="1" dirty="0" err="1">
                <a:latin typeface="Consolas" panose="020B0609020204030204" pitchFamily="49" charset="0"/>
                <a:cs typeface="Consolas" panose="020B0609020204030204" pitchFamily="49" charset="0"/>
              </a:rPr>
              <a:t>ack</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TWCR = (1&lt;&lt;TWINT)|(1&lt;&lt;TWEN)|(</a:t>
            </a:r>
            <a:r>
              <a:rPr lang="en-US" sz="1800" b="1" dirty="0" err="1">
                <a:latin typeface="Consolas" panose="020B0609020204030204" pitchFamily="49" charset="0"/>
                <a:cs typeface="Consolas" panose="020B0609020204030204" pitchFamily="49" charset="0"/>
              </a:rPr>
              <a:t>ack</a:t>
            </a:r>
            <a:r>
              <a:rPr lang="en-US" sz="1800" b="1" dirty="0">
                <a:latin typeface="Consolas" panose="020B0609020204030204" pitchFamily="49" charset="0"/>
                <a:cs typeface="Consolas" panose="020B0609020204030204" pitchFamily="49" charset="0"/>
              </a:rPr>
              <a:t>&lt;&lt;TWEA);</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((TWCR &amp; 0x80) == 0);</a:t>
            </a:r>
          </a:p>
          <a:p>
            <a:pPr marL="0" indent="0">
              <a:buNone/>
            </a:pP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unsigned char Read(unsigned char </a:t>
            </a:r>
            <a:r>
              <a:rPr lang="en-US" sz="1800" b="1" dirty="0" err="1">
                <a:latin typeface="Consolas" panose="020B0609020204030204" pitchFamily="49" charset="0"/>
                <a:cs typeface="Consolas" panose="020B0609020204030204" pitchFamily="49" charset="0"/>
              </a:rPr>
              <a:t>ack</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TWCR = (1&lt;&lt;TWINT)|(1&lt;&lt;TWEN)|(</a:t>
            </a:r>
            <a:r>
              <a:rPr lang="en-US" sz="1800" b="1" dirty="0" err="1">
                <a:latin typeface="Consolas" panose="020B0609020204030204" pitchFamily="49" charset="0"/>
                <a:cs typeface="Consolas" panose="020B0609020204030204" pitchFamily="49" charset="0"/>
              </a:rPr>
              <a:t>ack</a:t>
            </a:r>
            <a:r>
              <a:rPr lang="en-US" sz="1800" b="1" dirty="0">
                <a:latin typeface="Consolas" panose="020B0609020204030204" pitchFamily="49" charset="0"/>
                <a:cs typeface="Consolas" panose="020B0609020204030204" pitchFamily="49" charset="0"/>
              </a:rPr>
              <a:t>&lt;&lt;TWEA);</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((TWCR &amp; 0x80) == 0);</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return</a:t>
            </a:r>
            <a:r>
              <a:rPr lang="en-US" sz="1800" b="1" dirty="0">
                <a:latin typeface="Consolas" panose="020B0609020204030204" pitchFamily="49" charset="0"/>
                <a:cs typeface="Consolas" panose="020B0609020204030204" pitchFamily="49" charset="0"/>
              </a:rPr>
              <a:t> TWDR;</a:t>
            </a:r>
          </a:p>
          <a:p>
            <a:pPr marL="0" indent="0">
              <a:buNone/>
            </a:pPr>
            <a:r>
              <a:rPr lang="en-US" sz="1800" b="1" dirty="0">
                <a:latin typeface="Consolas" panose="020B0609020204030204" pitchFamily="49" charset="0"/>
                <a:cs typeface="Consolas" panose="020B0609020204030204" pitchFamily="49"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3200" b="1" dirty="0">
                <a:latin typeface="Courier New" pitchFamily="49" charset="0"/>
              </a:rPr>
              <a:t>Slave Transmitter  (2/2)</a:t>
            </a:r>
          </a:p>
        </p:txBody>
      </p:sp>
      <p:sp>
        <p:nvSpPr>
          <p:cNvPr id="54275"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0" indent="0">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Write(</a:t>
            </a:r>
            <a:r>
              <a:rPr lang="en-US" sz="1800" b="1" dirty="0">
                <a:solidFill>
                  <a:srgbClr val="0000CC"/>
                </a:solidFill>
                <a:latin typeface="Consolas" panose="020B0609020204030204" pitchFamily="49" charset="0"/>
                <a:cs typeface="Consolas" panose="020B0609020204030204" pitchFamily="49" charset="0"/>
              </a:rPr>
              <a:t>unsigned char </a:t>
            </a:r>
            <a:r>
              <a:rPr lang="en-US" sz="1800" b="1" dirty="0" err="1">
                <a:latin typeface="Consolas" panose="020B0609020204030204" pitchFamily="49" charset="0"/>
                <a:cs typeface="Consolas" panose="020B0609020204030204" pitchFamily="49" charset="0"/>
              </a:rPr>
              <a:t>aByte</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TWDR = </a:t>
            </a:r>
            <a:r>
              <a:rPr lang="en-US" sz="1800" b="1" dirty="0" err="1">
                <a:latin typeface="Consolas" panose="020B0609020204030204" pitchFamily="49" charset="0"/>
                <a:cs typeface="Consolas" panose="020B0609020204030204" pitchFamily="49" charset="0"/>
              </a:rPr>
              <a:t>aByte</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TWCR = (1&lt;&lt;TWINT)|(1&lt;&lt;TWEN);</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((TWCR &amp; 0x80) == 0);</a:t>
            </a:r>
          </a:p>
          <a:p>
            <a:pPr marL="0" indent="0">
              <a:buNone/>
            </a:pPr>
            <a:r>
              <a:rPr lang="en-US" sz="1800" b="1" dirty="0">
                <a:latin typeface="Consolas" panose="020B0609020204030204" pitchFamily="49" charset="0"/>
                <a:cs typeface="Consolas" panose="020B0609020204030204" pitchFamily="49" charset="0"/>
              </a:rPr>
              <a:t>}</a:t>
            </a:r>
          </a:p>
          <a:p>
            <a:pPr marL="0" indent="0">
              <a:buNone/>
            </a:pPr>
            <a:r>
              <a:rPr lang="en-US" sz="1800" b="1" dirty="0" err="1">
                <a:solidFill>
                  <a:srgbClr val="0000CC"/>
                </a:solidFill>
                <a:latin typeface="Consolas" panose="020B0609020204030204" pitchFamily="49" charset="0"/>
                <a:cs typeface="Consolas" panose="020B0609020204030204" pitchFamily="49" charset="0"/>
              </a:rPr>
              <a:t>int</a:t>
            </a:r>
            <a:r>
              <a:rPr lang="en-US" sz="1800" b="1" dirty="0">
                <a:latin typeface="Consolas" panose="020B0609020204030204" pitchFamily="49" charset="0"/>
                <a:cs typeface="Consolas" panose="020B0609020204030204" pitchFamily="49" charset="0"/>
              </a:rPr>
              <a:t> main (){</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unsigned</a:t>
            </a: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char</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ch</a:t>
            </a:r>
            <a:r>
              <a:rPr lang="en-US" sz="1800" b="1" dirty="0">
                <a:latin typeface="Consolas" panose="020B0609020204030204" pitchFamily="49" charset="0"/>
                <a:cs typeface="Consolas" panose="020B0609020204030204" pitchFamily="49" charset="0"/>
              </a:rPr>
              <a:t>=0;</a:t>
            </a:r>
          </a:p>
          <a:p>
            <a:pPr marL="0" indent="0">
              <a:buNone/>
            </a:pPr>
            <a:r>
              <a:rPr lang="en-US" sz="1800" b="1" dirty="0">
                <a:latin typeface="Consolas" panose="020B0609020204030204" pitchFamily="49" charset="0"/>
                <a:cs typeface="Consolas" panose="020B0609020204030204" pitchFamily="49" charset="0"/>
              </a:rPr>
              <a:t>  DDRA = 0xFF; // PORTA is output</a:t>
            </a:r>
          </a:p>
          <a:p>
            <a:pPr marL="0" indent="0">
              <a:buNone/>
            </a:pP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Address_Set</a:t>
            </a:r>
            <a:r>
              <a:rPr lang="en-US" sz="1800" b="1" dirty="0">
                <a:latin typeface="Consolas" panose="020B0609020204030204" pitchFamily="49" charset="0"/>
                <a:cs typeface="Consolas" panose="020B0609020204030204" pitchFamily="49" charset="0"/>
              </a:rPr>
              <a:t>(0b11010000); // enable slave at address</a:t>
            </a:r>
          </a:p>
          <a:p>
            <a:pPr marL="0" indent="0">
              <a:buNone/>
            </a:pPr>
            <a:r>
              <a:rPr lang="en-US" sz="1800" b="1" dirty="0">
                <a:latin typeface="Consolas" panose="020B0609020204030204" pitchFamily="49" charset="0"/>
                <a:cs typeface="Consolas" panose="020B0609020204030204" pitchFamily="49" charset="0"/>
              </a:rPr>
              <a:t>  // 01101000 and do not accept general call</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(1){</a:t>
            </a:r>
          </a:p>
          <a:p>
            <a:pPr marL="0" indent="0">
              <a:buNone/>
            </a:pPr>
            <a:r>
              <a:rPr lang="en-US" sz="1800" b="1" dirty="0">
                <a:latin typeface="Consolas" panose="020B0609020204030204" pitchFamily="49" charset="0"/>
                <a:cs typeface="Consolas" panose="020B0609020204030204" pitchFamily="49" charset="0"/>
              </a:rPr>
              <a:t>  	Listen(1);	// send ACK when master connects</a:t>
            </a:r>
          </a:p>
          <a:p>
            <a:pPr marL="0" indent="0">
              <a:buNone/>
            </a:pPr>
            <a:r>
              <a:rPr lang="en-US" sz="1800" b="1" dirty="0">
                <a:latin typeface="Consolas" panose="020B0609020204030204" pitchFamily="49" charset="0"/>
                <a:cs typeface="Consolas" panose="020B0609020204030204" pitchFamily="49" charset="0"/>
              </a:rPr>
              <a:t>    Write(</a:t>
            </a:r>
            <a:r>
              <a:rPr lang="en-US" sz="1800" b="1" dirty="0" err="1">
                <a:latin typeface="Consolas" panose="020B0609020204030204" pitchFamily="49" charset="0"/>
                <a:cs typeface="Consolas" panose="020B0609020204030204" pitchFamily="49" charset="0"/>
              </a:rPr>
              <a:t>ch</a:t>
            </a:r>
            <a:r>
              <a:rPr lang="en-US" sz="1800" b="1" dirty="0">
                <a:latin typeface="Consolas" panose="020B0609020204030204" pitchFamily="49" charset="0"/>
                <a:cs typeface="Consolas" panose="020B0609020204030204" pitchFamily="49" charset="0"/>
              </a:rPr>
              <a:t>++); // receive byte and send ACK</a:t>
            </a:r>
          </a:p>
          <a:p>
            <a:pPr marL="0" indent="0">
              <a:buNone/>
            </a:pPr>
            <a:r>
              <a:rPr lang="en-US" sz="1800" b="1" dirty="0">
                <a:latin typeface="Consolas" panose="020B0609020204030204" pitchFamily="49" charset="0"/>
                <a:cs typeface="Consolas" panose="020B0609020204030204" pitchFamily="49" charset="0"/>
              </a:rPr>
              <a:t>  }</a:t>
            </a:r>
          </a:p>
          <a:p>
            <a:pPr marL="0" indent="0">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return</a:t>
            </a:r>
            <a:r>
              <a:rPr lang="en-US" sz="1800" b="1" dirty="0">
                <a:latin typeface="Consolas" panose="020B0609020204030204" pitchFamily="49" charset="0"/>
                <a:cs typeface="Consolas" panose="020B0609020204030204" pitchFamily="49" charset="0"/>
              </a:rPr>
              <a:t> 0 ; </a:t>
            </a:r>
          </a:p>
          <a:p>
            <a:pPr marL="0" indent="0">
              <a:buNone/>
            </a:pPr>
            <a:r>
              <a:rPr lang="en-US" sz="1800"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7976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Receiver and Slave Transmitter</a:t>
            </a:r>
          </a:p>
        </p:txBody>
      </p:sp>
      <p:pic>
        <p:nvPicPr>
          <p:cNvPr id="60418" name="Picture 2"/>
          <p:cNvPicPr>
            <a:picLocks noChangeAspect="1" noChangeArrowheads="1"/>
          </p:cNvPicPr>
          <p:nvPr/>
        </p:nvPicPr>
        <p:blipFill>
          <a:blip r:embed="rId2"/>
          <a:srcRect/>
          <a:stretch>
            <a:fillRect/>
          </a:stretch>
        </p:blipFill>
        <p:spPr bwMode="auto">
          <a:xfrm>
            <a:off x="228600" y="1053830"/>
            <a:ext cx="8686800" cy="557557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Receiver and Slave Transmitter</a:t>
            </a:r>
          </a:p>
        </p:txBody>
      </p:sp>
      <p:pic>
        <p:nvPicPr>
          <p:cNvPr id="59394" name="Picture 2"/>
          <p:cNvPicPr>
            <a:picLocks noChangeAspect="1" noChangeArrowheads="1"/>
          </p:cNvPicPr>
          <p:nvPr/>
        </p:nvPicPr>
        <p:blipFill>
          <a:blip r:embed="rId2"/>
          <a:srcRect/>
          <a:stretch>
            <a:fillRect/>
          </a:stretch>
        </p:blipFill>
        <p:spPr bwMode="auto">
          <a:xfrm>
            <a:off x="228600" y="1143000"/>
            <a:ext cx="16173450" cy="2009775"/>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7239000" y="3733800"/>
            <a:ext cx="16173450" cy="2009775"/>
          </a:xfrm>
          <a:prstGeom prst="rect">
            <a:avLst/>
          </a:prstGeom>
          <a:noFill/>
          <a:ln w="9525">
            <a:noFill/>
            <a:miter lim="800000"/>
            <a:headEnd/>
            <a:tailEnd/>
          </a:ln>
          <a:effectLst/>
        </p:spPr>
      </p:pic>
      <p:sp>
        <p:nvSpPr>
          <p:cNvPr id="8" name="Rectangle 7"/>
          <p:cNvSpPr/>
          <p:nvPr/>
        </p:nvSpPr>
        <p:spPr bwMode="auto">
          <a:xfrm>
            <a:off x="8610600" y="762000"/>
            <a:ext cx="685800" cy="27432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ectangle 8"/>
          <p:cNvSpPr/>
          <p:nvPr/>
        </p:nvSpPr>
        <p:spPr bwMode="auto">
          <a:xfrm>
            <a:off x="-342900" y="3429000"/>
            <a:ext cx="685800" cy="27432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TextBox 9"/>
          <p:cNvSpPr txBox="1"/>
          <p:nvPr/>
        </p:nvSpPr>
        <p:spPr>
          <a:xfrm>
            <a:off x="6629400" y="2590800"/>
            <a:ext cx="1371600" cy="338554"/>
          </a:xfrm>
          <a:prstGeom prst="rect">
            <a:avLst/>
          </a:prstGeom>
          <a:noFill/>
        </p:spPr>
        <p:txBody>
          <a:bodyPr wrap="square" rtlCol="0">
            <a:spAutoFit/>
          </a:bodyPr>
          <a:lstStyle/>
          <a:p>
            <a:r>
              <a:rPr lang="en-US" sz="1600" b="1" dirty="0">
                <a:solidFill>
                  <a:srgbClr val="FF0000"/>
                </a:solidFill>
              </a:rPr>
              <a:t>Read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t>Using Real Time Clock (RTC) DS1307</a:t>
            </a:r>
          </a:p>
        </p:txBody>
      </p:sp>
      <p:sp>
        <p:nvSpPr>
          <p:cNvPr id="3" name="Content Placeholder 2"/>
          <p:cNvSpPr>
            <a:spLocks noGrp="1"/>
          </p:cNvSpPr>
          <p:nvPr>
            <p:ph idx="1"/>
          </p:nvPr>
        </p:nvSpPr>
        <p:spPr/>
        <p:txBody>
          <a:bodyPr/>
          <a:lstStyle/>
          <a:p>
            <a:pPr>
              <a:defRPr/>
            </a:pPr>
            <a:r>
              <a:rPr lang="en-US" sz="2400" dirty="0">
                <a:latin typeface="+mj-lt"/>
              </a:rPr>
              <a:t>The RTC is widely used device that provides accurate time and date information.</a:t>
            </a:r>
          </a:p>
          <a:p>
            <a:pPr>
              <a:defRPr/>
            </a:pPr>
            <a:r>
              <a:rPr lang="en-US" sz="2400" dirty="0">
                <a:latin typeface="+mj-lt"/>
              </a:rPr>
              <a:t>The DS1307 IC provides seconds, minutes, hours, day, date, month and year information.</a:t>
            </a:r>
          </a:p>
          <a:p>
            <a:pPr>
              <a:defRPr/>
            </a:pPr>
            <a:r>
              <a:rPr lang="en-US" sz="2400" dirty="0">
                <a:latin typeface="+mj-lt"/>
              </a:rPr>
              <a:t>The end of the month date is automatically adjusted for months with fewer than 31 days, including corrections for leap year.</a:t>
            </a:r>
          </a:p>
          <a:p>
            <a:pPr>
              <a:defRPr/>
            </a:pPr>
            <a:r>
              <a:rPr lang="en-US" sz="2400" dirty="0">
                <a:latin typeface="+mj-lt"/>
              </a:rPr>
              <a:t>The clock operates in either the 24-hour or 12-hour format with AM/PM indicator. </a:t>
            </a:r>
          </a:p>
          <a:p>
            <a:pPr>
              <a:defRPr/>
            </a:pPr>
            <a:r>
              <a:rPr lang="en-US" sz="2400" dirty="0">
                <a:latin typeface="+mj-lt"/>
              </a:rPr>
              <a:t>The DS1307 has a built-in power-sense circuit that detects power failures and automatically switches to the battery supply.</a:t>
            </a:r>
          </a:p>
          <a:p>
            <a:pPr>
              <a:defRPr/>
            </a:pPr>
            <a:r>
              <a:rPr lang="en-US" sz="2400" dirty="0">
                <a:latin typeface="+mj-lt"/>
              </a:rPr>
              <a:t>The DS1307 does not support the Daylight Savings Time option. Next, we describe the pins of the DS1307. See Figure 18-14.</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t>Using Real Time Clock (RTC) DS1307</a:t>
            </a:r>
          </a:p>
        </p:txBody>
      </p:sp>
      <p:sp>
        <p:nvSpPr>
          <p:cNvPr id="3" name="Content Placeholder 2"/>
          <p:cNvSpPr>
            <a:spLocks noGrp="1"/>
          </p:cNvSpPr>
          <p:nvPr>
            <p:ph idx="1"/>
          </p:nvPr>
        </p:nvSpPr>
        <p:spPr>
          <a:xfrm>
            <a:off x="457200" y="1066800"/>
            <a:ext cx="8229600" cy="5562600"/>
          </a:xfrm>
          <a:solidFill>
            <a:schemeClr val="bg1"/>
          </a:solidFill>
        </p:spPr>
        <p:txBody>
          <a:bodyPr/>
          <a:lstStyle/>
          <a:p>
            <a:pPr>
              <a:defRPr/>
            </a:pPr>
            <a:r>
              <a:rPr lang="en-US" sz="2400" dirty="0">
                <a:solidFill>
                  <a:srgbClr val="C00000"/>
                </a:solidFill>
                <a:latin typeface="+mj-lt"/>
              </a:rPr>
              <a:t>X1-X2</a:t>
            </a:r>
            <a:r>
              <a:rPr lang="en-US" sz="2400" dirty="0">
                <a:latin typeface="+mj-lt"/>
              </a:rPr>
              <a:t>: These are input pins that allow the</a:t>
            </a:r>
          </a:p>
          <a:p>
            <a:pPr>
              <a:buFont typeface="Wingdings" pitchFamily="2" charset="2"/>
              <a:buNone/>
              <a:defRPr/>
            </a:pPr>
            <a:r>
              <a:rPr lang="en-US" sz="2400" dirty="0">
                <a:latin typeface="+mj-lt"/>
              </a:rPr>
              <a:t>	DS1307 connection to an external crystal</a:t>
            </a:r>
          </a:p>
          <a:p>
            <a:pPr>
              <a:buFont typeface="Wingdings" pitchFamily="2" charset="2"/>
              <a:buNone/>
              <a:defRPr/>
            </a:pPr>
            <a:r>
              <a:rPr lang="en-US" sz="2400" dirty="0">
                <a:latin typeface="+mj-lt"/>
              </a:rPr>
              <a:t>	oscillator to provide the clock source to the</a:t>
            </a:r>
          </a:p>
          <a:p>
            <a:pPr>
              <a:buFont typeface="Wingdings" pitchFamily="2" charset="2"/>
              <a:buNone/>
              <a:defRPr/>
            </a:pPr>
            <a:r>
              <a:rPr lang="en-US" sz="2400" dirty="0">
                <a:latin typeface="+mj-lt"/>
              </a:rPr>
              <a:t>	chip. We must use the standard 32.768 kHz</a:t>
            </a:r>
          </a:p>
          <a:p>
            <a:pPr>
              <a:buFont typeface="Wingdings" pitchFamily="2" charset="2"/>
              <a:buNone/>
              <a:defRPr/>
            </a:pPr>
            <a:r>
              <a:rPr lang="en-US" sz="2400" dirty="0">
                <a:latin typeface="+mj-lt"/>
              </a:rPr>
              <a:t>	quartz crystal.</a:t>
            </a:r>
          </a:p>
          <a:p>
            <a:pPr>
              <a:defRPr/>
            </a:pPr>
            <a:r>
              <a:rPr lang="en-US" sz="2400" dirty="0" err="1">
                <a:solidFill>
                  <a:srgbClr val="C00000"/>
                </a:solidFill>
                <a:latin typeface="+mj-lt"/>
              </a:rPr>
              <a:t>Vbat</a:t>
            </a:r>
            <a:r>
              <a:rPr lang="en-US" sz="2400" dirty="0">
                <a:latin typeface="+mj-lt"/>
              </a:rPr>
              <a:t>: Pin 3 can be connected to an external +3 V lithium battery, thereby providing the power source to the chip when the external supply voltage is not available. We must c</a:t>
            </a:r>
            <a:r>
              <a:rPr lang="en-US" sz="2400" dirty="0">
                <a:solidFill>
                  <a:srgbClr val="0000CC"/>
                </a:solidFill>
                <a:latin typeface="+mj-lt"/>
              </a:rPr>
              <a:t>onnect this pin to ground if it is not used</a:t>
            </a:r>
            <a:r>
              <a:rPr lang="en-US" sz="2400" dirty="0">
                <a:latin typeface="+mj-lt"/>
              </a:rPr>
              <a:t>. A 48mAhr lithium battery can provide the power needed for more than 10 years to back up the chip.</a:t>
            </a:r>
          </a:p>
          <a:p>
            <a:pPr>
              <a:defRPr/>
            </a:pPr>
            <a:r>
              <a:rPr lang="en-US" sz="2400" dirty="0">
                <a:solidFill>
                  <a:srgbClr val="C00000"/>
                </a:solidFill>
                <a:latin typeface="+mj-lt"/>
              </a:rPr>
              <a:t>GND</a:t>
            </a:r>
            <a:r>
              <a:rPr lang="en-US" sz="2400" dirty="0">
                <a:latin typeface="+mj-lt"/>
              </a:rPr>
              <a:t>: Pin 4 is the ground. </a:t>
            </a:r>
          </a:p>
          <a:p>
            <a:pPr>
              <a:defRPr/>
            </a:pPr>
            <a:r>
              <a:rPr lang="en-US" sz="2400" dirty="0">
                <a:solidFill>
                  <a:srgbClr val="C00000"/>
                </a:solidFill>
                <a:latin typeface="+mj-lt"/>
              </a:rPr>
              <a:t>SDA (Serial Data)</a:t>
            </a:r>
            <a:r>
              <a:rPr lang="en-US" sz="2400" dirty="0">
                <a:latin typeface="+mj-lt"/>
              </a:rPr>
              <a:t>: Pin 5 is the SDA pin and must be connected to the SDA line of the I2Cbus. </a:t>
            </a:r>
          </a:p>
        </p:txBody>
      </p:sp>
      <p:pic>
        <p:nvPicPr>
          <p:cNvPr id="56324" name="Picture 2"/>
          <p:cNvPicPr>
            <a:picLocks noChangeAspect="1" noChangeArrowheads="1"/>
          </p:cNvPicPr>
          <p:nvPr/>
        </p:nvPicPr>
        <p:blipFill>
          <a:blip r:embed="rId2"/>
          <a:srcRect/>
          <a:stretch>
            <a:fillRect/>
          </a:stretch>
        </p:blipFill>
        <p:spPr bwMode="auto">
          <a:xfrm>
            <a:off x="6400800" y="1038225"/>
            <a:ext cx="2638425" cy="2238375"/>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t>Using Real Time Clock (RTC) DS1307</a:t>
            </a:r>
          </a:p>
        </p:txBody>
      </p:sp>
      <p:sp>
        <p:nvSpPr>
          <p:cNvPr id="3" name="Content Placeholder 2"/>
          <p:cNvSpPr>
            <a:spLocks noGrp="1"/>
          </p:cNvSpPr>
          <p:nvPr>
            <p:ph idx="1"/>
          </p:nvPr>
        </p:nvSpPr>
        <p:spPr/>
        <p:txBody>
          <a:bodyPr/>
          <a:lstStyle/>
          <a:p>
            <a:pPr>
              <a:defRPr/>
            </a:pPr>
            <a:r>
              <a:rPr lang="en-US" sz="2400" dirty="0">
                <a:solidFill>
                  <a:srgbClr val="C00000"/>
                </a:solidFill>
                <a:latin typeface="+mj-lt"/>
              </a:rPr>
              <a:t>SCL (Serial Clock)</a:t>
            </a:r>
            <a:r>
              <a:rPr lang="en-US" sz="2400" dirty="0">
                <a:latin typeface="+mj-lt"/>
              </a:rPr>
              <a:t>: Pin 6 is the SCL pin and</a:t>
            </a:r>
          </a:p>
          <a:p>
            <a:pPr>
              <a:buFont typeface="Wingdings" pitchFamily="2" charset="2"/>
              <a:buNone/>
              <a:defRPr/>
            </a:pPr>
            <a:r>
              <a:rPr lang="en-US" sz="2400" dirty="0">
                <a:latin typeface="+mj-lt"/>
              </a:rPr>
              <a:t>	must be connected to the SCL line of the I2C</a:t>
            </a:r>
          </a:p>
          <a:p>
            <a:pPr>
              <a:buFont typeface="Wingdings" pitchFamily="2" charset="2"/>
              <a:buNone/>
              <a:defRPr/>
            </a:pPr>
            <a:r>
              <a:rPr lang="en-US" sz="2400" dirty="0">
                <a:latin typeface="+mj-lt"/>
              </a:rPr>
              <a:t>	bus.</a:t>
            </a:r>
          </a:p>
          <a:p>
            <a:pPr>
              <a:defRPr/>
            </a:pPr>
            <a:r>
              <a:rPr lang="en-US" sz="2400" dirty="0">
                <a:solidFill>
                  <a:srgbClr val="C00000"/>
                </a:solidFill>
                <a:latin typeface="+mj-lt"/>
              </a:rPr>
              <a:t>SWQ/OUT</a:t>
            </a:r>
            <a:r>
              <a:rPr lang="en-US" sz="2400" dirty="0">
                <a:latin typeface="+mj-lt"/>
              </a:rPr>
              <a:t>: Pin 7 is an output pin providing </a:t>
            </a:r>
          </a:p>
          <a:p>
            <a:pPr>
              <a:buFont typeface="Wingdings" pitchFamily="2" charset="2"/>
              <a:buNone/>
              <a:defRPr/>
            </a:pPr>
            <a:r>
              <a:rPr lang="en-US" sz="2400" dirty="0">
                <a:latin typeface="+mj-lt"/>
              </a:rPr>
              <a:t>	1 kHz, 4 kHz, 8 kHz, or 32 kHz frequency if</a:t>
            </a:r>
          </a:p>
          <a:p>
            <a:pPr>
              <a:buFont typeface="Wingdings" pitchFamily="2" charset="2"/>
              <a:buNone/>
              <a:defRPr/>
            </a:pPr>
            <a:r>
              <a:rPr lang="en-US" sz="2400" dirty="0">
                <a:latin typeface="+mj-lt"/>
              </a:rPr>
              <a:t>	enabled. This pin needs an external pull-up resistor to generate the frequency because it is open drain. If you do not want to use this pin you can omit the external pull-up resistor. </a:t>
            </a:r>
          </a:p>
          <a:p>
            <a:pPr>
              <a:defRPr/>
            </a:pPr>
            <a:r>
              <a:rPr lang="en-US" sz="2400" dirty="0" err="1">
                <a:solidFill>
                  <a:srgbClr val="C00000"/>
                </a:solidFill>
                <a:latin typeface="+mj-lt"/>
              </a:rPr>
              <a:t>Vcc</a:t>
            </a:r>
            <a:r>
              <a:rPr lang="en-US" sz="2400" dirty="0">
                <a:latin typeface="+mj-lt"/>
              </a:rPr>
              <a:t>: Pin 8 is used as the primary voltage supply to the chip. This primary voltage source is generally set to +5 V. When </a:t>
            </a:r>
            <a:r>
              <a:rPr lang="en-US" sz="2400" dirty="0" err="1">
                <a:latin typeface="+mj-lt"/>
              </a:rPr>
              <a:t>Vcc</a:t>
            </a:r>
            <a:r>
              <a:rPr lang="en-US" sz="2400" dirty="0">
                <a:latin typeface="+mj-lt"/>
              </a:rPr>
              <a:t> falls below the </a:t>
            </a:r>
            <a:r>
              <a:rPr lang="en-US" sz="2400" dirty="0" err="1">
                <a:latin typeface="+mj-lt"/>
              </a:rPr>
              <a:t>Vbat</a:t>
            </a:r>
            <a:r>
              <a:rPr lang="en-US" sz="2400" dirty="0">
                <a:latin typeface="+mj-lt"/>
              </a:rPr>
              <a:t> level, the DS1307 switches to </a:t>
            </a:r>
            <a:r>
              <a:rPr lang="en-US" sz="2400" dirty="0" err="1">
                <a:latin typeface="+mj-lt"/>
              </a:rPr>
              <a:t>Vbat</a:t>
            </a:r>
            <a:r>
              <a:rPr lang="en-US" sz="2400" dirty="0">
                <a:latin typeface="+mj-lt"/>
              </a:rPr>
              <a:t> and the external lithium battery provides power to the RTC.</a:t>
            </a:r>
          </a:p>
        </p:txBody>
      </p:sp>
      <p:pic>
        <p:nvPicPr>
          <p:cNvPr id="57348" name="Picture 2"/>
          <p:cNvPicPr>
            <a:picLocks noChangeAspect="1" noChangeArrowheads="1"/>
          </p:cNvPicPr>
          <p:nvPr/>
        </p:nvPicPr>
        <p:blipFill>
          <a:blip r:embed="rId2"/>
          <a:srcRect/>
          <a:stretch>
            <a:fillRect/>
          </a:stretch>
        </p:blipFill>
        <p:spPr bwMode="auto">
          <a:xfrm>
            <a:off x="6400800" y="1038225"/>
            <a:ext cx="2638425" cy="223837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t>Power Connections for DS1307</a:t>
            </a:r>
          </a:p>
        </p:txBody>
      </p:sp>
      <p:pic>
        <p:nvPicPr>
          <p:cNvPr id="58371" name="Picture 2"/>
          <p:cNvPicPr>
            <a:picLocks noChangeAspect="1" noChangeArrowheads="1"/>
          </p:cNvPicPr>
          <p:nvPr/>
        </p:nvPicPr>
        <p:blipFill>
          <a:blip r:embed="rId2"/>
          <a:srcRect/>
          <a:stretch>
            <a:fillRect/>
          </a:stretch>
        </p:blipFill>
        <p:spPr bwMode="auto">
          <a:xfrm>
            <a:off x="152400" y="954088"/>
            <a:ext cx="8839200" cy="453231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200" b="1">
                <a:latin typeface="Courier New" pitchFamily="49" charset="0"/>
              </a:rPr>
              <a:t>Bit Format</a:t>
            </a:r>
          </a:p>
        </p:txBody>
      </p:sp>
      <p:sp>
        <p:nvSpPr>
          <p:cNvPr id="11267" name="Rectangle 3"/>
          <p:cNvSpPr>
            <a:spLocks noGrp="1" noChangeArrowheads="1"/>
          </p:cNvSpPr>
          <p:nvPr>
            <p:ph type="body" idx="1"/>
          </p:nvPr>
        </p:nvSpPr>
        <p:spPr>
          <a:xfrm>
            <a:off x="304800" y="914400"/>
            <a:ext cx="8458200" cy="2743200"/>
          </a:xfrm>
        </p:spPr>
        <p:txBody>
          <a:bodyPr/>
          <a:lstStyle/>
          <a:p>
            <a:pPr marL="571500" indent="-571500" eaLnBrk="1" hangingPunct="1"/>
            <a:r>
              <a:rPr lang="en-US" sz="2100" b="1">
                <a:latin typeface="Courier New" pitchFamily="49" charset="0"/>
              </a:rPr>
              <a:t>I2C is a </a:t>
            </a:r>
            <a:r>
              <a:rPr lang="en-US" sz="2100" b="1">
                <a:solidFill>
                  <a:srgbClr val="CC0000"/>
                </a:solidFill>
                <a:latin typeface="Courier New" pitchFamily="49" charset="0"/>
              </a:rPr>
              <a:t>synchronous serial protocol</a:t>
            </a:r>
            <a:r>
              <a:rPr lang="en-US" sz="2100" b="1">
                <a:latin typeface="Courier New" pitchFamily="49" charset="0"/>
              </a:rPr>
              <a:t>; each data bit transferred on the </a:t>
            </a:r>
            <a:r>
              <a:rPr lang="en-US" sz="2100" b="1">
                <a:solidFill>
                  <a:srgbClr val="CC0000"/>
                </a:solidFill>
                <a:latin typeface="Courier New" pitchFamily="49" charset="0"/>
              </a:rPr>
              <a:t>SDA</a:t>
            </a:r>
            <a:r>
              <a:rPr lang="en-US" sz="2100" b="1">
                <a:latin typeface="Courier New" pitchFamily="49" charset="0"/>
              </a:rPr>
              <a:t> line is synchronized by a </a:t>
            </a:r>
            <a:r>
              <a:rPr lang="en-US" sz="2100" b="1">
                <a:solidFill>
                  <a:srgbClr val="CC0000"/>
                </a:solidFill>
                <a:latin typeface="Courier New" pitchFamily="49" charset="0"/>
              </a:rPr>
              <a:t>high-to-low pulse</a:t>
            </a:r>
            <a:r>
              <a:rPr lang="en-US" sz="2100" b="1">
                <a:latin typeface="Courier New" pitchFamily="49" charset="0"/>
              </a:rPr>
              <a:t> of clock on the </a:t>
            </a:r>
            <a:r>
              <a:rPr lang="en-US" sz="2100" b="1">
                <a:solidFill>
                  <a:srgbClr val="CC0000"/>
                </a:solidFill>
                <a:latin typeface="Courier New" pitchFamily="49" charset="0"/>
              </a:rPr>
              <a:t>SCL</a:t>
            </a:r>
            <a:r>
              <a:rPr lang="en-US" sz="2100" b="1">
                <a:latin typeface="Courier New" pitchFamily="49" charset="0"/>
              </a:rPr>
              <a:t> line.</a:t>
            </a:r>
          </a:p>
          <a:p>
            <a:pPr marL="571500" indent="-571500" eaLnBrk="1" hangingPunct="1"/>
            <a:r>
              <a:rPr lang="en-US" sz="2100" b="1">
                <a:latin typeface="Courier New" pitchFamily="49" charset="0"/>
              </a:rPr>
              <a:t>According to I2C protocols the </a:t>
            </a:r>
            <a:r>
              <a:rPr lang="en-US" sz="2100" b="1">
                <a:solidFill>
                  <a:srgbClr val="CC0000"/>
                </a:solidFill>
                <a:latin typeface="Courier New" pitchFamily="49" charset="0"/>
              </a:rPr>
              <a:t>data line cannot change when the clock line is high</a:t>
            </a:r>
            <a:r>
              <a:rPr lang="en-US" sz="2100" b="1">
                <a:latin typeface="Courier New" pitchFamily="49" charset="0"/>
              </a:rPr>
              <a:t>; </a:t>
            </a:r>
            <a:r>
              <a:rPr lang="en-US" sz="2100" b="1">
                <a:solidFill>
                  <a:srgbClr val="008000"/>
                </a:solidFill>
                <a:latin typeface="Courier New" pitchFamily="49" charset="0"/>
              </a:rPr>
              <a:t>it can change only when the clock line is low</a:t>
            </a:r>
            <a:r>
              <a:rPr lang="en-US" sz="2100" b="1">
                <a:latin typeface="Courier New" pitchFamily="49" charset="0"/>
              </a:rPr>
              <a:t>. See Figure 18-2. The STOP and START conditions are the only exceptions to this rule.</a:t>
            </a:r>
          </a:p>
        </p:txBody>
      </p:sp>
      <p:pic>
        <p:nvPicPr>
          <p:cNvPr id="5" name="Picture 4" descr="i2c data.png"/>
          <p:cNvPicPr>
            <a:picLocks noChangeAspect="1"/>
          </p:cNvPicPr>
          <p:nvPr/>
        </p:nvPicPr>
        <p:blipFill>
          <a:blip r:embed="rId2"/>
          <a:stretch>
            <a:fillRect/>
          </a:stretch>
        </p:blipFill>
        <p:spPr>
          <a:xfrm>
            <a:off x="1447800" y="3657600"/>
            <a:ext cx="6400800" cy="2927245"/>
          </a:xfrm>
          <a:prstGeom prst="rect">
            <a:avLst/>
          </a:prstGeom>
          <a:ln>
            <a:solidFill>
              <a:schemeClr val="accent1">
                <a:lumMod val="75000"/>
              </a:schemeClr>
            </a:solid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t>Address map of the DS1307</a:t>
            </a:r>
          </a:p>
        </p:txBody>
      </p:sp>
      <p:sp>
        <p:nvSpPr>
          <p:cNvPr id="3" name="Content Placeholder 2"/>
          <p:cNvSpPr>
            <a:spLocks noGrp="1"/>
          </p:cNvSpPr>
          <p:nvPr>
            <p:ph idx="1"/>
          </p:nvPr>
        </p:nvSpPr>
        <p:spPr/>
        <p:txBody>
          <a:bodyPr/>
          <a:lstStyle/>
          <a:p>
            <a:pPr>
              <a:defRPr/>
            </a:pPr>
            <a:r>
              <a:rPr lang="en-US" sz="2400" dirty="0">
                <a:latin typeface="+mj-lt"/>
              </a:rPr>
              <a:t>The DS1307 has a 64 bytes of RAM with addresses 00-3FH.</a:t>
            </a:r>
          </a:p>
          <a:p>
            <a:pPr>
              <a:defRPr/>
            </a:pPr>
            <a:r>
              <a:rPr lang="en-US" sz="2400" dirty="0">
                <a:latin typeface="+mj-lt"/>
              </a:rPr>
              <a:t>The first seven locations, 00-06, are set aside for RTC values of time and date. The next byte is used for the control register. </a:t>
            </a:r>
          </a:p>
          <a:p>
            <a:pPr>
              <a:defRPr/>
            </a:pPr>
            <a:r>
              <a:rPr lang="en-US" sz="2400" dirty="0">
                <a:latin typeface="+mj-lt"/>
              </a:rPr>
              <a:t>That leaves 56 bytes, from addresses 07H to 3FH, available for general-purpose data storage. </a:t>
            </a:r>
          </a:p>
        </p:txBody>
      </p:sp>
      <p:pic>
        <p:nvPicPr>
          <p:cNvPr id="59396" name="Picture 2"/>
          <p:cNvPicPr>
            <a:picLocks noChangeAspect="1" noChangeArrowheads="1"/>
          </p:cNvPicPr>
          <p:nvPr/>
        </p:nvPicPr>
        <p:blipFill>
          <a:blip r:embed="rId2"/>
          <a:srcRect/>
          <a:stretch>
            <a:fillRect/>
          </a:stretch>
        </p:blipFill>
        <p:spPr bwMode="auto">
          <a:xfrm>
            <a:off x="152400" y="3232150"/>
            <a:ext cx="8991600" cy="324485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t>The DS1307 Control Register</a:t>
            </a:r>
          </a:p>
        </p:txBody>
      </p:sp>
      <p:pic>
        <p:nvPicPr>
          <p:cNvPr id="60419" name="Picture 2"/>
          <p:cNvPicPr>
            <a:picLocks noChangeAspect="1" noChangeArrowheads="1"/>
          </p:cNvPicPr>
          <p:nvPr/>
        </p:nvPicPr>
        <p:blipFill>
          <a:blip r:embed="rId2"/>
          <a:srcRect/>
          <a:stretch>
            <a:fillRect/>
          </a:stretch>
        </p:blipFill>
        <p:spPr bwMode="auto">
          <a:xfrm>
            <a:off x="185738" y="962025"/>
            <a:ext cx="8772525" cy="589597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t>CH bit in address 00</a:t>
            </a:r>
          </a:p>
        </p:txBody>
      </p:sp>
      <p:sp>
        <p:nvSpPr>
          <p:cNvPr id="3" name="Content Placeholder 2"/>
          <p:cNvSpPr>
            <a:spLocks noGrp="1"/>
          </p:cNvSpPr>
          <p:nvPr>
            <p:ph idx="1"/>
          </p:nvPr>
        </p:nvSpPr>
        <p:spPr/>
        <p:txBody>
          <a:bodyPr/>
          <a:lstStyle/>
          <a:p>
            <a:pPr>
              <a:defRPr/>
            </a:pPr>
            <a:r>
              <a:rPr lang="en-US" sz="2400" dirty="0">
                <a:latin typeface="+mj-lt"/>
              </a:rPr>
              <a:t>One of the most important bits in the Seconds address location in the DS1307 is the CH (Clock Halt) bit. It is the seventh bit of address location 00. Setting the CH bit to one disables the oscillator, while setting CH to zero enables the oscillator.</a:t>
            </a:r>
          </a:p>
          <a:p>
            <a:pPr>
              <a:defRPr/>
            </a:pPr>
            <a:r>
              <a:rPr lang="en-US" sz="2400" dirty="0">
                <a:latin typeface="+mj-lt"/>
              </a:rPr>
              <a:t>The CH bit is undefined upon reset. In order to enable the oscillator, we must clear the CH during initial configuration.</a:t>
            </a:r>
          </a:p>
          <a:p>
            <a:pPr>
              <a:buFont typeface="Wingdings" pitchFamily="2" charset="2"/>
              <a:buNone/>
              <a:defRPr/>
            </a:pPr>
            <a:r>
              <a:rPr lang="en-US" sz="2400" dirty="0">
                <a:solidFill>
                  <a:srgbClr val="C00000"/>
                </a:solidFill>
                <a:latin typeface="+mj-lt"/>
              </a:rPr>
              <a:t>Register Pointer</a:t>
            </a:r>
          </a:p>
          <a:p>
            <a:pPr>
              <a:defRPr/>
            </a:pPr>
            <a:r>
              <a:rPr lang="en-US" sz="2400" dirty="0">
                <a:latin typeface="+mj-lt"/>
              </a:rPr>
              <a:t>In DS1307 there is a register pointer that specifies the byte that will be accessed in the next read or write command. </a:t>
            </a:r>
          </a:p>
          <a:p>
            <a:pPr>
              <a:defRPr/>
            </a:pPr>
            <a:r>
              <a:rPr lang="en-US" sz="2400" dirty="0">
                <a:latin typeface="+mj-lt"/>
              </a:rPr>
              <a:t>After each read or write operation, the content of the register pointer is automatically incremented. </a:t>
            </a:r>
          </a:p>
          <a:p>
            <a:pPr>
              <a:defRPr/>
            </a:pPr>
            <a:r>
              <a:rPr lang="en-US" sz="2400" dirty="0">
                <a:latin typeface="+mj-lt"/>
              </a:rPr>
              <a:t>It is useful in multi-byte read or write.</a:t>
            </a:r>
          </a:p>
          <a:p>
            <a:pPr>
              <a:defRPr/>
            </a:pPr>
            <a:endParaRPr lang="en-US" sz="2400" dirty="0">
              <a:latin typeface="+mj-l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z="3200" b="1"/>
              <a:t>Time and date address locations and modes</a:t>
            </a:r>
            <a:endParaRPr lang="en-US" b="1"/>
          </a:p>
        </p:txBody>
      </p:sp>
      <p:sp>
        <p:nvSpPr>
          <p:cNvPr id="3" name="Content Placeholder 2"/>
          <p:cNvSpPr>
            <a:spLocks noGrp="1"/>
          </p:cNvSpPr>
          <p:nvPr>
            <p:ph idx="1"/>
          </p:nvPr>
        </p:nvSpPr>
        <p:spPr/>
        <p:txBody>
          <a:bodyPr/>
          <a:lstStyle/>
          <a:p>
            <a:pPr>
              <a:defRPr/>
            </a:pPr>
            <a:r>
              <a:rPr lang="en-US" sz="2400" dirty="0">
                <a:latin typeface="+mj-lt"/>
              </a:rPr>
              <a:t>The byte addresses 0 to 6 are set aside for the time and date. </a:t>
            </a:r>
          </a:p>
          <a:p>
            <a:pPr>
              <a:defRPr/>
            </a:pPr>
            <a:r>
              <a:rPr lang="en-US" sz="2400" dirty="0">
                <a:latin typeface="+mj-lt"/>
              </a:rPr>
              <a:t>The DS1307 provides data in BCD format only. </a:t>
            </a:r>
          </a:p>
          <a:p>
            <a:pPr>
              <a:defRPr/>
            </a:pPr>
            <a:r>
              <a:rPr lang="en-US" sz="2400" dirty="0">
                <a:latin typeface="+mj-lt"/>
              </a:rPr>
              <a:t>Notice the data range for the hour mode. We can select 12-hour or 24-hour mode with bit 6 of hour location 02. </a:t>
            </a:r>
          </a:p>
          <a:p>
            <a:pPr>
              <a:defRPr/>
            </a:pPr>
            <a:r>
              <a:rPr lang="en-US" sz="2400" dirty="0">
                <a:latin typeface="+mj-lt"/>
              </a:rPr>
              <a:t>When D6 = 1, the 12-hour mode is selected, and D6 = 0 provides us the 24-hour mode. </a:t>
            </a:r>
          </a:p>
          <a:p>
            <a:pPr>
              <a:defRPr/>
            </a:pPr>
            <a:r>
              <a:rPr lang="en-US" sz="2400" dirty="0">
                <a:latin typeface="+mj-lt"/>
              </a:rPr>
              <a:t>In the 12-hour mode, we decide the AM and PM with the bit 5. If D5 = 0, the AM is selected and D5 = 1 is for the PM. See Example 18-7.</a:t>
            </a:r>
          </a:p>
          <a:p>
            <a:pPr>
              <a:defRPr/>
            </a:pPr>
            <a:endParaRPr lang="en-US" sz="2400" dirty="0">
              <a:latin typeface="+mj-l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z="3200" b="1"/>
              <a:t>Time and date address locations and modes</a:t>
            </a:r>
            <a:endParaRPr lang="en-US" b="1"/>
          </a:p>
        </p:txBody>
      </p:sp>
      <p:pic>
        <p:nvPicPr>
          <p:cNvPr id="63491" name="Picture 2"/>
          <p:cNvPicPr>
            <a:picLocks noChangeAspect="1" noChangeArrowheads="1"/>
          </p:cNvPicPr>
          <p:nvPr/>
        </p:nvPicPr>
        <p:blipFill>
          <a:blip r:embed="rId2"/>
          <a:srcRect/>
          <a:stretch>
            <a:fillRect/>
          </a:stretch>
        </p:blipFill>
        <p:spPr bwMode="auto">
          <a:xfrm>
            <a:off x="76200" y="76200"/>
            <a:ext cx="8994775" cy="3733800"/>
          </a:xfrm>
          <a:prstGeom prst="rect">
            <a:avLst/>
          </a:prstGeom>
          <a:noFill/>
          <a:ln w="9525">
            <a:noFill/>
            <a:miter lim="800000"/>
            <a:headEnd/>
            <a:tailEnd/>
          </a:ln>
        </p:spPr>
      </p:pic>
      <p:pic>
        <p:nvPicPr>
          <p:cNvPr id="63492" name="Picture 2"/>
          <p:cNvPicPr>
            <a:picLocks noChangeAspect="1" noChangeArrowheads="1"/>
          </p:cNvPicPr>
          <p:nvPr/>
        </p:nvPicPr>
        <p:blipFill>
          <a:blip r:embed="rId3"/>
          <a:srcRect/>
          <a:stretch>
            <a:fillRect/>
          </a:stretch>
        </p:blipFill>
        <p:spPr bwMode="auto">
          <a:xfrm>
            <a:off x="76200" y="3810000"/>
            <a:ext cx="8991600" cy="324485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Transfer on a 2-Wire Serial Bus</a:t>
            </a:r>
          </a:p>
        </p:txBody>
      </p:sp>
      <p:pic>
        <p:nvPicPr>
          <p:cNvPr id="61442" name="Picture 2"/>
          <p:cNvPicPr>
            <a:picLocks noChangeAspect="1" noChangeArrowheads="1"/>
          </p:cNvPicPr>
          <p:nvPr/>
        </p:nvPicPr>
        <p:blipFill>
          <a:blip r:embed="rId3"/>
          <a:srcRect/>
          <a:stretch>
            <a:fillRect/>
          </a:stretch>
        </p:blipFill>
        <p:spPr bwMode="auto">
          <a:xfrm>
            <a:off x="228600" y="1447800"/>
            <a:ext cx="8763896" cy="35814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z="3600" b="1"/>
              <a:t>Writing to DS1307</a:t>
            </a:r>
            <a:endParaRPr lang="en-US" sz="4400" b="1"/>
          </a:p>
        </p:txBody>
      </p:sp>
      <p:sp>
        <p:nvSpPr>
          <p:cNvPr id="3" name="Content Placeholder 2"/>
          <p:cNvSpPr>
            <a:spLocks noGrp="1"/>
          </p:cNvSpPr>
          <p:nvPr>
            <p:ph idx="1"/>
          </p:nvPr>
        </p:nvSpPr>
        <p:spPr>
          <a:xfrm>
            <a:off x="381000" y="990600"/>
            <a:ext cx="8229600" cy="5181600"/>
          </a:xfrm>
        </p:spPr>
        <p:txBody>
          <a:bodyPr/>
          <a:lstStyle/>
          <a:p>
            <a:pPr marL="457200" indent="-457200">
              <a:defRPr/>
            </a:pPr>
            <a:r>
              <a:rPr lang="en-US" sz="2400" dirty="0">
                <a:latin typeface="+mj-lt"/>
              </a:rPr>
              <a:t>In DS1307 there is a register pointer that specifies the byte that will be accessed in the next read or write command. </a:t>
            </a:r>
          </a:p>
          <a:p>
            <a:pPr marL="457200" indent="-457200">
              <a:defRPr/>
            </a:pPr>
            <a:r>
              <a:rPr lang="en-US" sz="2400" dirty="0">
                <a:latin typeface="+mj-lt"/>
              </a:rPr>
              <a:t>After each read or write operation, the content of the register pointer is automatically incremented. </a:t>
            </a:r>
          </a:p>
          <a:p>
            <a:pPr marL="457200" indent="-457200">
              <a:defRPr/>
            </a:pPr>
            <a:r>
              <a:rPr lang="en-US" sz="2400" dirty="0">
                <a:latin typeface="+mj-lt"/>
              </a:rPr>
              <a:t>It is useful in multi-byte read or write.</a:t>
            </a:r>
          </a:p>
          <a:p>
            <a:pPr marL="457200" indent="-457200">
              <a:buFont typeface="+mj-lt"/>
              <a:buAutoNum type="arabicPeriod"/>
              <a:defRPr/>
            </a:pPr>
            <a:r>
              <a:rPr lang="en-US" sz="2400" dirty="0">
                <a:latin typeface="+mj-lt"/>
              </a:rPr>
              <a:t>To access the DS1307 for a write operation, after sending a START condition, you should transmit the address of DS1307 (1001101) followed by 0 to indicate a write operation.</a:t>
            </a:r>
          </a:p>
          <a:p>
            <a:pPr marL="457200" indent="-457200">
              <a:buFont typeface="+mj-lt"/>
              <a:buAutoNum type="arabicPeriod"/>
              <a:defRPr/>
            </a:pPr>
            <a:r>
              <a:rPr lang="en-US" sz="2400" dirty="0">
                <a:latin typeface="+mj-lt"/>
              </a:rPr>
              <a:t>The first byte of data in the write operation will set the register pointer. For example, if you want to access the control register you should send 0x07.</a:t>
            </a:r>
          </a:p>
          <a:p>
            <a:pPr marL="457200" indent="-457200">
              <a:buFont typeface="+mj-lt"/>
              <a:buAutoNum type="arabicPeriod"/>
              <a:defRPr/>
            </a:pPr>
            <a:r>
              <a:rPr lang="en-US" sz="2400" dirty="0">
                <a:latin typeface="+mj-lt"/>
              </a:rPr>
              <a:t>If you want only to set the register pointer you should skip this step. If you want to write one or more bytes of data, you should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z="3600" b="1"/>
              <a:t>Writing to DS1307</a:t>
            </a:r>
            <a:endParaRPr lang="en-US" sz="4400" b="1"/>
          </a:p>
        </p:txBody>
      </p:sp>
      <p:sp>
        <p:nvSpPr>
          <p:cNvPr id="3" name="Content Placeholder 2"/>
          <p:cNvSpPr>
            <a:spLocks noGrp="1"/>
          </p:cNvSpPr>
          <p:nvPr>
            <p:ph idx="1"/>
          </p:nvPr>
        </p:nvSpPr>
        <p:spPr>
          <a:xfrm>
            <a:off x="381000" y="990600"/>
            <a:ext cx="8229600" cy="5181600"/>
          </a:xfrm>
        </p:spPr>
        <p:txBody>
          <a:bodyPr/>
          <a:lstStyle/>
          <a:p>
            <a:pPr marL="457200" indent="-457200">
              <a:buFont typeface="Wingdings" pitchFamily="2" charset="2"/>
              <a:buNone/>
              <a:defRPr/>
            </a:pPr>
            <a:r>
              <a:rPr lang="en-US" sz="2400" dirty="0">
                <a:latin typeface="+mj-lt"/>
              </a:rPr>
              <a:t>	transmit them one byte at a time. Remember that the register pointer is automatically incremented and you can simply transmit bytes of data to consecutive locations in a multi-byte</a:t>
            </a:r>
            <a:br>
              <a:rPr lang="en-US" sz="2400" dirty="0">
                <a:latin typeface="+mj-lt"/>
              </a:rPr>
            </a:br>
            <a:r>
              <a:rPr lang="en-US" sz="2400" dirty="0">
                <a:latin typeface="+mj-lt"/>
              </a:rPr>
              <a:t>burst write.</a:t>
            </a:r>
          </a:p>
          <a:p>
            <a:pPr marL="457200" indent="-457200">
              <a:buFont typeface="+mj-lt"/>
              <a:buAutoNum type="arabicPeriod" startAt="4"/>
              <a:defRPr/>
            </a:pPr>
            <a:r>
              <a:rPr lang="en-US" sz="2400" dirty="0">
                <a:latin typeface="+mj-lt"/>
              </a:rPr>
              <a:t>Transmit a STOP bit condition.</a:t>
            </a:r>
          </a:p>
        </p:txBody>
      </p:sp>
      <p:pic>
        <p:nvPicPr>
          <p:cNvPr id="62466" name="Picture 2"/>
          <p:cNvPicPr>
            <a:picLocks noChangeAspect="1" noChangeArrowheads="1"/>
          </p:cNvPicPr>
          <p:nvPr/>
        </p:nvPicPr>
        <p:blipFill>
          <a:blip r:embed="rId2"/>
          <a:srcRect/>
          <a:stretch>
            <a:fillRect/>
          </a:stretch>
        </p:blipFill>
        <p:spPr bwMode="auto">
          <a:xfrm>
            <a:off x="0" y="3429000"/>
            <a:ext cx="9103966" cy="2105025"/>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z="3600" b="1" dirty="0"/>
              <a:t>Reading from DS1307</a:t>
            </a:r>
            <a:endParaRPr lang="en-US" sz="4400" b="1" dirty="0"/>
          </a:p>
        </p:txBody>
      </p:sp>
      <p:sp>
        <p:nvSpPr>
          <p:cNvPr id="3" name="Content Placeholder 2"/>
          <p:cNvSpPr>
            <a:spLocks noGrp="1"/>
          </p:cNvSpPr>
          <p:nvPr>
            <p:ph idx="1"/>
          </p:nvPr>
        </p:nvSpPr>
        <p:spPr>
          <a:xfrm>
            <a:off x="381000" y="990600"/>
            <a:ext cx="8229600" cy="5181600"/>
          </a:xfrm>
        </p:spPr>
        <p:txBody>
          <a:bodyPr/>
          <a:lstStyle/>
          <a:p>
            <a:pPr marL="457200" indent="-457200">
              <a:defRPr/>
            </a:pPr>
            <a:r>
              <a:rPr lang="en-US" sz="2400" dirty="0">
                <a:latin typeface="+mj-lt"/>
              </a:rPr>
              <a:t>Notice that before reading a byte you should load the address of the byte to the register pointer by doing a write operation.</a:t>
            </a:r>
          </a:p>
          <a:p>
            <a:pPr marL="457200" indent="-457200">
              <a:defRPr/>
            </a:pPr>
            <a:r>
              <a:rPr lang="en-US" sz="2400" dirty="0">
                <a:latin typeface="+mj-lt"/>
              </a:rPr>
              <a:t>To read one or more bytes of data from the DS1307 you should do the following steps:</a:t>
            </a:r>
          </a:p>
          <a:p>
            <a:pPr marL="457200" indent="-457200">
              <a:buFont typeface="+mj-lt"/>
              <a:buAutoNum type="arabicPeriod"/>
              <a:defRPr/>
            </a:pPr>
            <a:r>
              <a:rPr lang="en-US" sz="2400" dirty="0">
                <a:latin typeface="+mj-lt"/>
              </a:rPr>
              <a:t>To access the DS1307 for a read operation, after sending a START condition, you should transmit the address of DS1307 (1001101) followed by 1 to indicate a read operation.</a:t>
            </a:r>
          </a:p>
          <a:p>
            <a:pPr marL="457200" indent="-457200">
              <a:buFont typeface="+mj-lt"/>
              <a:buAutoNum type="arabicPeriod"/>
              <a:defRPr/>
            </a:pPr>
            <a:r>
              <a:rPr lang="en-US" sz="2400" dirty="0">
                <a:latin typeface="+mj-lt"/>
              </a:rPr>
              <a:t>Now you can read one or more bytes of data. Remember that the register pointer indicates which address will be read. Also notice that the register pointer is automatically incremented and you can simply receive consecutive bytes of data in a multi-byte burst read.</a:t>
            </a:r>
          </a:p>
          <a:p>
            <a:pPr marL="457200" indent="-457200">
              <a:buFont typeface="+mj-lt"/>
              <a:buAutoNum type="arabicPeriod"/>
              <a:defRPr/>
            </a:pPr>
            <a:r>
              <a:rPr lang="en-US" sz="2400" dirty="0">
                <a:latin typeface="+mj-lt"/>
              </a:rPr>
              <a:t>Transmit a STOP bit condition.</a:t>
            </a:r>
          </a:p>
          <a:p>
            <a:pPr marL="457200" indent="-457200">
              <a:buFont typeface="+mj-lt"/>
              <a:buAutoNum type="arabicPeriod"/>
              <a:defRPr/>
            </a:pPr>
            <a:endParaRPr lang="en-US" sz="2400" dirty="0">
              <a:latin typeface="+mj-l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Reading from DS1307</a:t>
            </a:r>
            <a:endParaRPr lang="en-US" dirty="0"/>
          </a:p>
        </p:txBody>
      </p:sp>
      <p:sp>
        <p:nvSpPr>
          <p:cNvPr id="3" name="Content Placeholder 2"/>
          <p:cNvSpPr>
            <a:spLocks noGrp="1"/>
          </p:cNvSpPr>
          <p:nvPr>
            <p:ph idx="1"/>
          </p:nvPr>
        </p:nvSpPr>
        <p:spPr>
          <a:xfrm>
            <a:off x="457200" y="1066801"/>
            <a:ext cx="8229600" cy="838200"/>
          </a:xfrm>
        </p:spPr>
        <p:txBody>
          <a:bodyPr/>
          <a:lstStyle/>
          <a:p>
            <a:pPr marL="457200" lvl="0" indent="-457200">
              <a:buClr>
                <a:srgbClr val="CC9900"/>
              </a:buClr>
              <a:buFont typeface="+mj-lt"/>
              <a:buAutoNum type="arabicPeriod" startAt="3"/>
              <a:defRPr/>
            </a:pPr>
            <a:r>
              <a:rPr lang="en-US" sz="2400" dirty="0">
                <a:solidFill>
                  <a:srgbClr val="000000"/>
                </a:solidFill>
                <a:latin typeface="Garamond"/>
              </a:rPr>
              <a:t>Transmit a STOP bit condition.</a:t>
            </a:r>
          </a:p>
          <a:p>
            <a:pPr marL="457200" lvl="0" indent="-457200">
              <a:buClr>
                <a:srgbClr val="CC9900"/>
              </a:buClr>
              <a:buFont typeface="+mj-lt"/>
              <a:buAutoNum type="arabicPeriod" startAt="3"/>
              <a:defRPr/>
            </a:pPr>
            <a:endParaRPr lang="en-US" sz="2400" dirty="0">
              <a:solidFill>
                <a:srgbClr val="000000"/>
              </a:solidFill>
              <a:latin typeface="Garamond"/>
            </a:endParaRPr>
          </a:p>
        </p:txBody>
      </p:sp>
      <p:pic>
        <p:nvPicPr>
          <p:cNvPr id="63490" name="Picture 2"/>
          <p:cNvPicPr>
            <a:picLocks noChangeAspect="1" noChangeArrowheads="1"/>
          </p:cNvPicPr>
          <p:nvPr/>
        </p:nvPicPr>
        <p:blipFill>
          <a:blip r:embed="rId2"/>
          <a:srcRect/>
          <a:stretch>
            <a:fillRect/>
          </a:stretch>
        </p:blipFill>
        <p:spPr bwMode="auto">
          <a:xfrm>
            <a:off x="304800" y="2247900"/>
            <a:ext cx="8677121" cy="25527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3200" b="1">
                <a:latin typeface="Courier New" pitchFamily="49" charset="0"/>
              </a:rPr>
              <a:t>START and STOP conditions</a:t>
            </a:r>
          </a:p>
        </p:txBody>
      </p:sp>
      <p:sp>
        <p:nvSpPr>
          <p:cNvPr id="12291" name="Rectangle 3"/>
          <p:cNvSpPr>
            <a:spLocks noGrp="1" noChangeArrowheads="1"/>
          </p:cNvSpPr>
          <p:nvPr>
            <p:ph type="body" idx="1"/>
          </p:nvPr>
        </p:nvSpPr>
        <p:spPr>
          <a:xfrm>
            <a:off x="304800" y="914400"/>
            <a:ext cx="8458200" cy="5410200"/>
          </a:xfrm>
          <a:solidFill>
            <a:schemeClr val="bg1"/>
          </a:solidFill>
        </p:spPr>
        <p:txBody>
          <a:bodyPr/>
          <a:lstStyle/>
          <a:p>
            <a:pPr marL="571500" indent="-571500" eaLnBrk="1" hangingPunct="1">
              <a:lnSpc>
                <a:spcPct val="90000"/>
              </a:lnSpc>
            </a:pPr>
            <a:r>
              <a:rPr lang="en-US" sz="2100" b="1">
                <a:latin typeface="Courier New" pitchFamily="49" charset="0"/>
              </a:rPr>
              <a:t>I2C is a </a:t>
            </a:r>
            <a:r>
              <a:rPr lang="en-US" sz="2100" b="1">
                <a:solidFill>
                  <a:srgbClr val="CC0000"/>
                </a:solidFill>
                <a:latin typeface="Courier New" pitchFamily="49" charset="0"/>
              </a:rPr>
              <a:t>connection-oriented</a:t>
            </a:r>
            <a:r>
              <a:rPr lang="en-US" sz="2100" b="1">
                <a:latin typeface="Courier New" pitchFamily="49" charset="0"/>
              </a:rPr>
              <a:t> communication protocol. This means that each transmission is </a:t>
            </a:r>
            <a:r>
              <a:rPr lang="en-US" sz="2100" b="1">
                <a:solidFill>
                  <a:srgbClr val="CC0000"/>
                </a:solidFill>
                <a:latin typeface="Courier New" pitchFamily="49" charset="0"/>
              </a:rPr>
              <a:t>initiated by a START condition</a:t>
            </a:r>
            <a:r>
              <a:rPr lang="en-US" sz="2100" b="1">
                <a:latin typeface="Courier New" pitchFamily="49" charset="0"/>
              </a:rPr>
              <a:t> and is </a:t>
            </a:r>
            <a:r>
              <a:rPr lang="en-US" sz="2100" b="1">
                <a:solidFill>
                  <a:srgbClr val="CC0000"/>
                </a:solidFill>
                <a:latin typeface="Courier New" pitchFamily="49" charset="0"/>
              </a:rPr>
              <a:t>terminated by a STOP condition</a:t>
            </a:r>
            <a:r>
              <a:rPr lang="en-US" sz="2100" b="1">
                <a:latin typeface="Courier New" pitchFamily="49" charset="0"/>
              </a:rPr>
              <a:t>.</a:t>
            </a:r>
          </a:p>
          <a:p>
            <a:pPr marL="571500" indent="-571500" eaLnBrk="1" hangingPunct="1">
              <a:lnSpc>
                <a:spcPct val="90000"/>
              </a:lnSpc>
            </a:pPr>
            <a:r>
              <a:rPr lang="en-US" sz="2100" b="1">
                <a:latin typeface="Courier New" pitchFamily="49" charset="0"/>
              </a:rPr>
              <a:t>Remember that the </a:t>
            </a:r>
            <a:r>
              <a:rPr lang="en-US" sz="2100" b="1">
                <a:solidFill>
                  <a:srgbClr val="CC0000"/>
                </a:solidFill>
                <a:latin typeface="Courier New" pitchFamily="49" charset="0"/>
              </a:rPr>
              <a:t>START</a:t>
            </a:r>
            <a:r>
              <a:rPr lang="en-US" sz="2100" b="1">
                <a:latin typeface="Courier New" pitchFamily="49" charset="0"/>
              </a:rPr>
              <a:t> and STOP conditions are </a:t>
            </a:r>
            <a:r>
              <a:rPr lang="en-US" sz="2100" b="1">
                <a:solidFill>
                  <a:srgbClr val="CC0000"/>
                </a:solidFill>
                <a:latin typeface="Courier New" pitchFamily="49" charset="0"/>
              </a:rPr>
              <a:t>generated by the</a:t>
            </a:r>
            <a:r>
              <a:rPr lang="en-US" sz="2100" b="1">
                <a:latin typeface="Courier New" pitchFamily="49" charset="0"/>
              </a:rPr>
              <a:t> </a:t>
            </a:r>
            <a:r>
              <a:rPr lang="en-US" sz="2100" b="1">
                <a:solidFill>
                  <a:srgbClr val="CC0000"/>
                </a:solidFill>
                <a:latin typeface="Courier New" pitchFamily="49" charset="0"/>
              </a:rPr>
              <a:t>master</a:t>
            </a:r>
            <a:r>
              <a:rPr lang="en-US" sz="2100" b="1">
                <a:latin typeface="Courier New" pitchFamily="49" charset="0"/>
              </a:rPr>
              <a:t>.</a:t>
            </a:r>
          </a:p>
          <a:p>
            <a:pPr marL="571500" indent="-571500" eaLnBrk="1" hangingPunct="1">
              <a:lnSpc>
                <a:spcPct val="90000"/>
              </a:lnSpc>
            </a:pPr>
            <a:r>
              <a:rPr lang="en-US" sz="2100" b="1">
                <a:latin typeface="Courier New" pitchFamily="49" charset="0"/>
              </a:rPr>
              <a:t>STOP and START conditions must be distinguished from bits of address or data. That is why </a:t>
            </a:r>
            <a:r>
              <a:rPr lang="en-US" sz="2100" b="1">
                <a:solidFill>
                  <a:srgbClr val="CC0000"/>
                </a:solidFill>
                <a:latin typeface="Courier New" pitchFamily="49" charset="0"/>
              </a:rPr>
              <a:t>they do not obey the bit format rule</a:t>
            </a:r>
            <a:r>
              <a:rPr lang="en-US" sz="2100" b="1">
                <a:latin typeface="Courier New" pitchFamily="49" charset="0"/>
              </a:rPr>
              <a:t> that we mentioned before.</a:t>
            </a:r>
          </a:p>
          <a:p>
            <a:pPr marL="571500" indent="-571500" eaLnBrk="1" hangingPunct="1">
              <a:lnSpc>
                <a:spcPct val="90000"/>
              </a:lnSpc>
            </a:pPr>
            <a:r>
              <a:rPr lang="en-US" sz="2100" b="1">
                <a:latin typeface="Courier New" pitchFamily="49" charset="0"/>
              </a:rPr>
              <a:t>START and STOP conditions are generated by </a:t>
            </a:r>
            <a:r>
              <a:rPr lang="en-US" sz="2100" b="1">
                <a:solidFill>
                  <a:srgbClr val="CC0000"/>
                </a:solidFill>
                <a:latin typeface="Courier New" pitchFamily="49" charset="0"/>
              </a:rPr>
              <a:t>keeping the level of the SCL line high</a:t>
            </a:r>
            <a:r>
              <a:rPr lang="en-US" sz="2100" b="1">
                <a:latin typeface="Courier New" pitchFamily="49" charset="0"/>
              </a:rPr>
              <a:t> </a:t>
            </a:r>
            <a:r>
              <a:rPr lang="en-US" sz="2100" b="1">
                <a:solidFill>
                  <a:srgbClr val="CC0000"/>
                </a:solidFill>
                <a:latin typeface="Courier New" pitchFamily="49" charset="0"/>
              </a:rPr>
              <a:t>and then</a:t>
            </a:r>
            <a:r>
              <a:rPr lang="en-US" sz="2100" b="1">
                <a:latin typeface="Courier New" pitchFamily="49" charset="0"/>
              </a:rPr>
              <a:t> </a:t>
            </a:r>
            <a:r>
              <a:rPr lang="en-US" sz="2100" b="1">
                <a:solidFill>
                  <a:srgbClr val="CC0000"/>
                </a:solidFill>
                <a:latin typeface="Courier New" pitchFamily="49" charset="0"/>
              </a:rPr>
              <a:t>changing the level of the SDA line</a:t>
            </a:r>
            <a:r>
              <a:rPr lang="en-US" sz="2100" b="1">
                <a:latin typeface="Courier New" pitchFamily="49" charset="0"/>
              </a:rPr>
              <a:t>.</a:t>
            </a:r>
          </a:p>
          <a:p>
            <a:pPr marL="571500" indent="-571500" eaLnBrk="1" hangingPunct="1">
              <a:lnSpc>
                <a:spcPct val="90000"/>
              </a:lnSpc>
            </a:pPr>
            <a:r>
              <a:rPr lang="en-US" sz="2100" b="1">
                <a:latin typeface="Courier New" pitchFamily="49" charset="0"/>
              </a:rPr>
              <a:t>The </a:t>
            </a:r>
            <a:r>
              <a:rPr lang="en-US" sz="2100" b="1">
                <a:solidFill>
                  <a:srgbClr val="CC0000"/>
                </a:solidFill>
                <a:latin typeface="Courier New" pitchFamily="49" charset="0"/>
              </a:rPr>
              <a:t>START</a:t>
            </a:r>
            <a:r>
              <a:rPr lang="en-US" sz="2100" b="1">
                <a:latin typeface="Courier New" pitchFamily="49" charset="0"/>
              </a:rPr>
              <a:t> condition is generated by a </a:t>
            </a:r>
            <a:r>
              <a:rPr lang="en-US" sz="2100" b="1">
                <a:solidFill>
                  <a:srgbClr val="CC0000"/>
                </a:solidFill>
                <a:latin typeface="Courier New" pitchFamily="49" charset="0"/>
              </a:rPr>
              <a:t>high-to-low change in the SDA</a:t>
            </a:r>
            <a:r>
              <a:rPr lang="en-US" sz="2100" b="1">
                <a:latin typeface="Courier New" pitchFamily="49" charset="0"/>
              </a:rPr>
              <a:t> line </a:t>
            </a:r>
            <a:r>
              <a:rPr lang="en-US" sz="2100" b="1">
                <a:solidFill>
                  <a:srgbClr val="CC0000"/>
                </a:solidFill>
                <a:latin typeface="Courier New" pitchFamily="49" charset="0"/>
              </a:rPr>
              <a:t>when SCL is high</a:t>
            </a:r>
            <a:r>
              <a:rPr lang="en-US" sz="2100" b="1">
                <a:latin typeface="Courier New" pitchFamily="49" charset="0"/>
              </a:rPr>
              <a:t>.</a:t>
            </a:r>
          </a:p>
          <a:p>
            <a:pPr marL="571500" indent="-571500" eaLnBrk="1" hangingPunct="1">
              <a:lnSpc>
                <a:spcPct val="90000"/>
              </a:lnSpc>
            </a:pPr>
            <a:r>
              <a:rPr lang="en-US" sz="2100" b="1">
                <a:latin typeface="Courier New" pitchFamily="49" charset="0"/>
              </a:rPr>
              <a:t>The </a:t>
            </a:r>
            <a:r>
              <a:rPr lang="en-US" sz="2100" b="1">
                <a:solidFill>
                  <a:srgbClr val="008000"/>
                </a:solidFill>
                <a:latin typeface="Courier New" pitchFamily="49" charset="0"/>
              </a:rPr>
              <a:t>STOP</a:t>
            </a:r>
            <a:r>
              <a:rPr lang="en-US" sz="2100" b="1">
                <a:solidFill>
                  <a:schemeClr val="accent2"/>
                </a:solidFill>
                <a:latin typeface="Courier New" pitchFamily="49" charset="0"/>
              </a:rPr>
              <a:t> </a:t>
            </a:r>
            <a:r>
              <a:rPr lang="en-US" sz="2100" b="1">
                <a:latin typeface="Courier New" pitchFamily="49" charset="0"/>
              </a:rPr>
              <a:t>condition is generated by a </a:t>
            </a:r>
            <a:r>
              <a:rPr lang="en-US" sz="2100" b="1">
                <a:solidFill>
                  <a:srgbClr val="008000"/>
                </a:solidFill>
                <a:latin typeface="Courier New" pitchFamily="49" charset="0"/>
              </a:rPr>
              <a:t>low-to-high</a:t>
            </a:r>
            <a:r>
              <a:rPr lang="en-US" sz="2100" b="1">
                <a:latin typeface="Courier New" pitchFamily="49" charset="0"/>
              </a:rPr>
              <a:t> change in the </a:t>
            </a:r>
            <a:r>
              <a:rPr lang="en-US" sz="2100" b="1">
                <a:solidFill>
                  <a:srgbClr val="008000"/>
                </a:solidFill>
                <a:latin typeface="Courier New" pitchFamily="49" charset="0"/>
              </a:rPr>
              <a:t>SDA line</a:t>
            </a:r>
            <a:r>
              <a:rPr lang="en-US" sz="2100" b="1">
                <a:latin typeface="Courier New" pitchFamily="49" charset="0"/>
              </a:rPr>
              <a:t> when </a:t>
            </a:r>
            <a:r>
              <a:rPr lang="en-US" sz="2100" b="1">
                <a:solidFill>
                  <a:srgbClr val="008000"/>
                </a:solidFill>
                <a:latin typeface="Courier New" pitchFamily="49" charset="0"/>
              </a:rPr>
              <a:t>SCL is high</a:t>
            </a:r>
            <a:r>
              <a:rPr lang="en-US" sz="2100" b="1">
                <a:latin typeface="Courier New" pitchFamily="49" charset="0"/>
              </a:rPr>
              <a:t>.</a:t>
            </a:r>
            <a:endParaRPr lang="en-US" sz="2500" b="1">
              <a:latin typeface="Courier New"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z="2800" b="1" dirty="0">
                <a:latin typeface="Courier New" pitchFamily="49" charset="0"/>
              </a:rPr>
              <a:t>Comm. with DS1307, Setting time (1/2)</a:t>
            </a:r>
            <a:endParaRPr lang="en-US" sz="3200" b="1" dirty="0">
              <a:latin typeface="Courier New" pitchFamily="49" charset="0"/>
            </a:endParaRPr>
          </a:p>
        </p:txBody>
      </p:sp>
      <p:sp>
        <p:nvSpPr>
          <p:cNvPr id="67587"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#include </a:t>
            </a:r>
            <a:r>
              <a:rPr lang="en-US" sz="1800" b="1" dirty="0">
                <a:latin typeface="Consolas" panose="020B0609020204030204" pitchFamily="49" charset="0"/>
                <a:cs typeface="Consolas" panose="020B0609020204030204" pitchFamily="49" charset="0"/>
              </a:rPr>
              <a:t>&lt;</a:t>
            </a:r>
            <a:r>
              <a:rPr lang="en-US" sz="1800" b="1" dirty="0" err="1">
                <a:latin typeface="Consolas" panose="020B0609020204030204" pitchFamily="49" charset="0"/>
                <a:cs typeface="Consolas" panose="020B0609020204030204" pitchFamily="49" charset="0"/>
              </a:rPr>
              <a:t>avr</a:t>
            </a:r>
            <a:r>
              <a:rPr lang="en-US" sz="1800" b="1" dirty="0">
                <a:latin typeface="Consolas" panose="020B0609020204030204" pitchFamily="49" charset="0"/>
                <a:cs typeface="Consolas" panose="020B0609020204030204" pitchFamily="49" charset="0"/>
              </a:rPr>
              <a:t>/</a:t>
            </a:r>
            <a:r>
              <a:rPr lang="en-US" sz="1800" b="1" dirty="0" err="1">
                <a:latin typeface="Consolas" panose="020B0609020204030204" pitchFamily="49" charset="0"/>
                <a:cs typeface="Consolas" panose="020B0609020204030204" pitchFamily="49" charset="0"/>
              </a:rPr>
              <a:t>io.h</a:t>
            </a:r>
            <a:r>
              <a:rPr lang="en-US" sz="1800" b="1" dirty="0">
                <a:latin typeface="Consolas" panose="020B0609020204030204" pitchFamily="49" charset="0"/>
                <a:cs typeface="Consolas" panose="020B0609020204030204" pitchFamily="49" charset="0"/>
              </a:rPr>
              <a:t>&gt;</a:t>
            </a:r>
          </a:p>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I2C_Stop(</a:t>
            </a: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TWCR = (1&lt;&lt;TWINT) | (1&lt;&lt;TWEN) | (1&lt;&lt;TWSTO);</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a:t>
            </a:r>
          </a:p>
          <a:p>
            <a:pPr marL="571500" indent="-571500" eaLnBrk="1" hangingPunct="1">
              <a:lnSpc>
                <a:spcPct val="80000"/>
              </a:lnSpc>
              <a:buNone/>
            </a:pPr>
            <a:endParaRPr lang="en-US" sz="1800" b="1" dirty="0">
              <a:latin typeface="Consolas" panose="020B0609020204030204" pitchFamily="49" charset="0"/>
              <a:cs typeface="Consolas" panose="020B0609020204030204" pitchFamily="49" charset="0"/>
            </a:endParaRPr>
          </a:p>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I2C_Write(</a:t>
            </a:r>
            <a:r>
              <a:rPr lang="en-US" sz="1800" b="1" dirty="0">
                <a:solidFill>
                  <a:srgbClr val="0000CC"/>
                </a:solidFill>
                <a:latin typeface="Consolas" panose="020B0609020204030204" pitchFamily="49" charset="0"/>
                <a:cs typeface="Consolas" panose="020B0609020204030204" pitchFamily="49" charset="0"/>
              </a:rPr>
              <a:t>unsigned</a:t>
            </a: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char</a:t>
            </a:r>
            <a:r>
              <a:rPr lang="en-US" sz="1800" b="1" dirty="0">
                <a:latin typeface="Consolas" panose="020B0609020204030204" pitchFamily="49" charset="0"/>
                <a:cs typeface="Consolas" panose="020B0609020204030204" pitchFamily="49" charset="0"/>
              </a:rPr>
              <a:t> data){</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TWDR = data;</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TWCR = (1&lt;&lt;TWINT) | (1&lt;&lt;TWEN)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(!(TWCR &amp; (1&lt;&lt;TWINT) ) )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a:t>
            </a:r>
          </a:p>
          <a:p>
            <a:pPr marL="571500" indent="-571500" eaLnBrk="1" hangingPunct="1">
              <a:lnSpc>
                <a:spcPct val="80000"/>
              </a:lnSpc>
              <a:buNone/>
            </a:pPr>
            <a:endParaRPr lang="en-US" sz="1800" b="1" dirty="0">
              <a:latin typeface="Consolas" panose="020B0609020204030204" pitchFamily="49" charset="0"/>
              <a:cs typeface="Consolas" panose="020B0609020204030204" pitchFamily="49" charset="0"/>
            </a:endParaRPr>
          </a:p>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I2C_Start(</a:t>
            </a: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TWCR = (1&lt;&lt;TWINT) | (1&lt;&lt;TWEN) | (1&lt;&lt;TWSTA);</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(!(TWCR &amp; (1&lt;&lt;TWINT)));</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a:t>
            </a:r>
          </a:p>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I2C_Init(</a:t>
            </a: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TWSR = 0x00;      </a:t>
            </a:r>
            <a:r>
              <a:rPr lang="en-US" sz="1800" b="1" dirty="0">
                <a:solidFill>
                  <a:srgbClr val="006600"/>
                </a:solidFill>
                <a:latin typeface="Consolas" panose="020B0609020204030204" pitchFamily="49" charset="0"/>
                <a:cs typeface="Consolas" panose="020B0609020204030204" pitchFamily="49" charset="0"/>
              </a:rPr>
              <a:t>// set </a:t>
            </a:r>
            <a:r>
              <a:rPr lang="en-US" sz="1800" b="1" dirty="0" err="1">
                <a:solidFill>
                  <a:srgbClr val="006600"/>
                </a:solidFill>
                <a:latin typeface="Consolas" panose="020B0609020204030204" pitchFamily="49" charset="0"/>
                <a:cs typeface="Consolas" panose="020B0609020204030204" pitchFamily="49" charset="0"/>
              </a:rPr>
              <a:t>prescaler</a:t>
            </a:r>
            <a:r>
              <a:rPr lang="en-US" sz="1800" b="1" dirty="0">
                <a:solidFill>
                  <a:srgbClr val="006600"/>
                </a:solidFill>
                <a:latin typeface="Consolas" panose="020B0609020204030204" pitchFamily="49" charset="0"/>
                <a:cs typeface="Consolas" panose="020B0609020204030204" pitchFamily="49" charset="0"/>
              </a:rPr>
              <a:t> bits  to zero</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TWBR = 32;        </a:t>
            </a:r>
            <a:r>
              <a:rPr lang="en-US" sz="1800" b="1" dirty="0">
                <a:solidFill>
                  <a:srgbClr val="006600"/>
                </a:solidFill>
                <a:latin typeface="Consolas" panose="020B0609020204030204" pitchFamily="49" charset="0"/>
                <a:cs typeface="Consolas" panose="020B0609020204030204" pitchFamily="49" charset="0"/>
              </a:rPr>
              <a:t>// SCL freq. is 100k for XTAL=8M</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z="2800" b="1" dirty="0">
                <a:latin typeface="Courier New" pitchFamily="49" charset="0"/>
              </a:rPr>
              <a:t>Comm. with DS1307, Setting time (2/2)</a:t>
            </a:r>
            <a:endParaRPr lang="en-US" sz="3200" b="1" dirty="0">
              <a:latin typeface="Courier New" pitchFamily="49" charset="0"/>
            </a:endParaRPr>
          </a:p>
        </p:txBody>
      </p:sp>
      <p:sp>
        <p:nvSpPr>
          <p:cNvPr id="67587"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RTC_Set_Time</a:t>
            </a:r>
            <a:r>
              <a:rPr lang="en-US" sz="1800" b="1" dirty="0">
                <a:latin typeface="Consolas" panose="020B0609020204030204" pitchFamily="49" charset="0"/>
                <a:cs typeface="Consolas" panose="020B0609020204030204" pitchFamily="49" charset="0"/>
              </a:rPr>
              <a:t>(</a:t>
            </a:r>
            <a:r>
              <a:rPr lang="en-US" sz="1800" b="1" dirty="0">
                <a:solidFill>
                  <a:srgbClr val="0000CC"/>
                </a:solidFill>
                <a:latin typeface="Consolas" panose="020B0609020204030204" pitchFamily="49" charset="0"/>
                <a:cs typeface="Consolas" panose="020B0609020204030204" pitchFamily="49" charset="0"/>
              </a:rPr>
              <a:t>unsigned char</a:t>
            </a:r>
            <a:r>
              <a:rPr lang="en-US" sz="1800" b="1" dirty="0">
                <a:latin typeface="Consolas" panose="020B0609020204030204" pitchFamily="49" charset="0"/>
                <a:cs typeface="Consolas" panose="020B0609020204030204" pitchFamily="49" charset="0"/>
              </a:rPr>
              <a:t> hour, </a:t>
            </a:r>
            <a:r>
              <a:rPr lang="en-US" sz="1800" b="1" dirty="0">
                <a:solidFill>
                  <a:srgbClr val="0000CC"/>
                </a:solidFill>
                <a:latin typeface="Consolas" panose="020B0609020204030204" pitchFamily="49" charset="0"/>
                <a:cs typeface="Consolas" panose="020B0609020204030204" pitchFamily="49" charset="0"/>
              </a:rPr>
              <a:t>unsigned char </a:t>
            </a:r>
            <a:r>
              <a:rPr lang="en-US" sz="1800" b="1" dirty="0">
                <a:latin typeface="Consolas" panose="020B0609020204030204" pitchFamily="49" charset="0"/>
                <a:cs typeface="Consolas" panose="020B0609020204030204" pitchFamily="49" charset="0"/>
              </a:rPr>
              <a:t>min,</a:t>
            </a:r>
          </a:p>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                                      unsigned char </a:t>
            </a:r>
            <a:r>
              <a:rPr lang="en-US" sz="1800" b="1" dirty="0">
                <a:latin typeface="Consolas" panose="020B0609020204030204" pitchFamily="49" charset="0"/>
                <a:cs typeface="Consolas" panose="020B0609020204030204" pitchFamily="49" charset="0"/>
              </a:rPr>
              <a:t>sec)</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I2C_Start(); 		</a:t>
            </a:r>
            <a:r>
              <a:rPr lang="en-US" sz="1800" b="1" dirty="0">
                <a:solidFill>
                  <a:srgbClr val="006600"/>
                </a:solidFill>
                <a:latin typeface="Consolas" panose="020B0609020204030204" pitchFamily="49" charset="0"/>
                <a:cs typeface="Consolas" panose="020B0609020204030204" pitchFamily="49" charset="0"/>
              </a:rPr>
              <a:t>// transmit START condition</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I2C_Write(0b11010000); </a:t>
            </a:r>
            <a:r>
              <a:rPr lang="en-US" sz="1800" b="1" dirty="0">
                <a:solidFill>
                  <a:srgbClr val="006600"/>
                </a:solidFill>
                <a:latin typeface="Consolas" panose="020B0609020204030204" pitchFamily="49" charset="0"/>
                <a:cs typeface="Consolas" panose="020B0609020204030204" pitchFamily="49" charset="0"/>
              </a:rPr>
              <a:t>// address DS1307 for write</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I2C_Write(0); 		</a:t>
            </a:r>
            <a:r>
              <a:rPr lang="en-US" sz="1800" b="1" dirty="0">
                <a:solidFill>
                  <a:srgbClr val="006600"/>
                </a:solidFill>
                <a:latin typeface="Consolas" panose="020B0609020204030204" pitchFamily="49" charset="0"/>
                <a:cs typeface="Consolas" panose="020B0609020204030204" pitchFamily="49" charset="0"/>
              </a:rPr>
              <a:t>// set register pointer to 0</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I2C_Write(sec);  	</a:t>
            </a:r>
            <a:r>
              <a:rPr lang="en-US" sz="1800" b="1" dirty="0">
                <a:solidFill>
                  <a:srgbClr val="006600"/>
                </a:solidFill>
                <a:latin typeface="Consolas" panose="020B0609020204030204" pitchFamily="49" charset="0"/>
                <a:cs typeface="Consolas" panose="020B0609020204030204" pitchFamily="49" charset="0"/>
              </a:rPr>
              <a:t>// set seconds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I2C_Write(min); 	</a:t>
            </a:r>
            <a:r>
              <a:rPr lang="en-US" sz="1800" b="1" dirty="0">
                <a:solidFill>
                  <a:srgbClr val="006600"/>
                </a:solidFill>
                <a:latin typeface="Consolas" panose="020B0609020204030204" pitchFamily="49" charset="0"/>
                <a:cs typeface="Consolas" panose="020B0609020204030204" pitchFamily="49" charset="0"/>
              </a:rPr>
              <a:t>// set </a:t>
            </a:r>
            <a:r>
              <a:rPr lang="en-US" sz="1800" b="1" dirty="0" err="1">
                <a:solidFill>
                  <a:srgbClr val="006600"/>
                </a:solidFill>
                <a:latin typeface="Consolas" panose="020B0609020204030204" pitchFamily="49" charset="0"/>
                <a:cs typeface="Consolas" panose="020B0609020204030204" pitchFamily="49" charset="0"/>
              </a:rPr>
              <a:t>minuts</a:t>
            </a:r>
            <a:endParaRPr lang="en-US" sz="1800" b="1" dirty="0">
              <a:solidFill>
                <a:srgbClr val="006600"/>
              </a:solidFill>
              <a:latin typeface="Consolas" panose="020B0609020204030204" pitchFamily="49" charset="0"/>
              <a:cs typeface="Consolas" panose="020B0609020204030204" pitchFamily="49" charset="0"/>
            </a:endParaRP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I2C_Write(hour);  	</a:t>
            </a:r>
            <a:r>
              <a:rPr lang="en-US" sz="1800" b="1" dirty="0">
                <a:solidFill>
                  <a:srgbClr val="006600"/>
                </a:solidFill>
                <a:latin typeface="Consolas" panose="020B0609020204030204" pitchFamily="49" charset="0"/>
                <a:cs typeface="Consolas" panose="020B0609020204030204" pitchFamily="49" charset="0"/>
              </a:rPr>
              <a:t>// set Hours</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I2C_Stop(); }		</a:t>
            </a:r>
            <a:r>
              <a:rPr lang="en-US" sz="1800" b="1" dirty="0">
                <a:solidFill>
                  <a:srgbClr val="006600"/>
                </a:solidFill>
                <a:latin typeface="Consolas" panose="020B0609020204030204" pitchFamily="49" charset="0"/>
                <a:cs typeface="Consolas" panose="020B0609020204030204" pitchFamily="49" charset="0"/>
              </a:rPr>
              <a:t>// transmit STOP condition</a:t>
            </a:r>
          </a:p>
          <a:p>
            <a:pPr marL="571500" indent="-571500" eaLnBrk="1" hangingPunct="1">
              <a:lnSpc>
                <a:spcPct val="80000"/>
              </a:lnSpc>
              <a:buNone/>
            </a:pPr>
            <a:endParaRPr lang="en-US" sz="1800" b="1" dirty="0">
              <a:latin typeface="Consolas" panose="020B0609020204030204" pitchFamily="49" charset="0"/>
              <a:cs typeface="Consolas" panose="020B0609020204030204" pitchFamily="49" charset="0"/>
            </a:endParaRPr>
          </a:p>
          <a:p>
            <a:pPr marL="571500" indent="-571500" eaLnBrk="1" hangingPunct="1">
              <a:lnSpc>
                <a:spcPct val="80000"/>
              </a:lnSpc>
              <a:buNone/>
            </a:pPr>
            <a:r>
              <a:rPr lang="en-US" sz="1800" b="1" dirty="0" err="1">
                <a:solidFill>
                  <a:srgbClr val="0000CC"/>
                </a:solidFill>
                <a:latin typeface="Consolas" panose="020B0609020204030204" pitchFamily="49" charset="0"/>
                <a:cs typeface="Consolas" panose="020B0609020204030204" pitchFamily="49" charset="0"/>
              </a:rPr>
              <a:t>int</a:t>
            </a:r>
            <a:r>
              <a:rPr lang="en-US" sz="1800" b="1" dirty="0">
                <a:latin typeface="Consolas" panose="020B0609020204030204" pitchFamily="49" charset="0"/>
                <a:cs typeface="Consolas" panose="020B0609020204030204" pitchFamily="49" charset="0"/>
              </a:rPr>
              <a:t> </a:t>
            </a:r>
            <a:r>
              <a:rPr lang="en-US" sz="1800" b="1">
                <a:latin typeface="Consolas" panose="020B0609020204030204" pitchFamily="49" charset="0"/>
                <a:cs typeface="Consolas" panose="020B0609020204030204" pitchFamily="49" charset="0"/>
              </a:rPr>
              <a:t>main ()</a:t>
            </a:r>
            <a:endParaRPr lang="en-US" sz="1800" b="1" dirty="0">
              <a:latin typeface="Consolas" panose="020B0609020204030204" pitchFamily="49" charset="0"/>
              <a:cs typeface="Consolas" panose="020B0609020204030204" pitchFamily="49" charset="0"/>
            </a:endParaRP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I2C_Init();</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RTC_Set_Time</a:t>
            </a:r>
            <a:r>
              <a:rPr lang="en-US" sz="1800" b="1" dirty="0">
                <a:latin typeface="Consolas" panose="020B0609020204030204" pitchFamily="49" charset="0"/>
                <a:cs typeface="Consolas" panose="020B0609020204030204" pitchFamily="49" charset="0"/>
              </a:rPr>
              <a:t>(0x12,0x50,0x30); </a:t>
            </a:r>
            <a:r>
              <a:rPr lang="en-US" sz="1800" b="1" dirty="0">
                <a:solidFill>
                  <a:srgbClr val="006600"/>
                </a:solidFill>
                <a:latin typeface="Consolas" panose="020B0609020204030204" pitchFamily="49" charset="0"/>
                <a:cs typeface="Consolas" panose="020B0609020204030204" pitchFamily="49" charset="0"/>
              </a:rPr>
              <a:t>// sec, min, hours	</a:t>
            </a:r>
            <a:r>
              <a:rPr lang="en-US" sz="1800" b="1" dirty="0">
                <a:latin typeface="Consolas" panose="020B0609020204030204" pitchFamily="49" charset="0"/>
                <a:cs typeface="Consolas" panose="020B0609020204030204" pitchFamily="49" charset="0"/>
              </a:rPr>
              <a:t>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(1);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return</a:t>
            </a:r>
            <a:r>
              <a:rPr lang="en-US" sz="1800" b="1" dirty="0">
                <a:latin typeface="Consolas" panose="020B0609020204030204" pitchFamily="49" charset="0"/>
                <a:cs typeface="Consolas" panose="020B0609020204030204" pitchFamily="49" charset="0"/>
              </a:rPr>
              <a:t> 0;</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ourier New" pitchFamily="49" charset="0"/>
              </a:rPr>
              <a:t>Comm. with DS1307, Setting time</a:t>
            </a:r>
            <a:endParaRPr lang="en-US" sz="3200" dirty="0"/>
          </a:p>
        </p:txBody>
      </p:sp>
      <p:pic>
        <p:nvPicPr>
          <p:cNvPr id="62466" name="Picture 2"/>
          <p:cNvPicPr>
            <a:picLocks noChangeAspect="1" noChangeArrowheads="1"/>
          </p:cNvPicPr>
          <p:nvPr/>
        </p:nvPicPr>
        <p:blipFill>
          <a:blip r:embed="rId2"/>
          <a:srcRect/>
          <a:stretch>
            <a:fillRect/>
          </a:stretch>
        </p:blipFill>
        <p:spPr bwMode="auto">
          <a:xfrm>
            <a:off x="381000" y="838200"/>
            <a:ext cx="8336355" cy="58674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7813"/>
            <a:ext cx="8382000" cy="712787"/>
          </a:xfrm>
        </p:spPr>
        <p:txBody>
          <a:bodyPr/>
          <a:lstStyle/>
          <a:p>
            <a:r>
              <a:rPr lang="en-US" sz="2600" b="1" dirty="0">
                <a:latin typeface="Courier New" pitchFamily="49" charset="0"/>
              </a:rPr>
              <a:t>DS1307, Setting/Reading Date &amp; Time</a:t>
            </a:r>
            <a:endParaRPr lang="en-US" sz="2600" dirty="0"/>
          </a:p>
        </p:txBody>
      </p:sp>
      <p:pic>
        <p:nvPicPr>
          <p:cNvPr id="62466" name="Picture 2"/>
          <p:cNvPicPr>
            <a:picLocks noChangeAspect="1" noChangeArrowheads="1"/>
          </p:cNvPicPr>
          <p:nvPr/>
        </p:nvPicPr>
        <p:blipFill>
          <a:blip r:embed="rId2"/>
          <a:srcRect/>
          <a:stretch>
            <a:fillRect/>
          </a:stretch>
        </p:blipFill>
        <p:spPr bwMode="auto">
          <a:xfrm>
            <a:off x="0" y="1066800"/>
            <a:ext cx="9144000" cy="4907666"/>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z="2400" b="1" dirty="0">
                <a:latin typeface="Courier New" pitchFamily="49" charset="0"/>
              </a:rPr>
              <a:t>DS1307, Setting/Reading Date &amp; Time (1/4)</a:t>
            </a:r>
          </a:p>
        </p:txBody>
      </p:sp>
      <p:sp>
        <p:nvSpPr>
          <p:cNvPr id="70659"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#include </a:t>
            </a:r>
            <a:r>
              <a:rPr lang="en-US" sz="1800" b="1" dirty="0">
                <a:solidFill>
                  <a:srgbClr val="FF0000"/>
                </a:solidFill>
                <a:latin typeface="Consolas" panose="020B0609020204030204" pitchFamily="49" charset="0"/>
                <a:cs typeface="Consolas" panose="020B0609020204030204" pitchFamily="49" charset="0"/>
              </a:rPr>
              <a:t>&lt;</a:t>
            </a:r>
            <a:r>
              <a:rPr lang="en-US" sz="1800" b="1" dirty="0" err="1">
                <a:solidFill>
                  <a:srgbClr val="FF0000"/>
                </a:solidFill>
                <a:latin typeface="Consolas" panose="020B0609020204030204" pitchFamily="49" charset="0"/>
                <a:cs typeface="Consolas" panose="020B0609020204030204" pitchFamily="49" charset="0"/>
              </a:rPr>
              <a:t>avr</a:t>
            </a:r>
            <a:r>
              <a:rPr lang="en-US" sz="1800" b="1" dirty="0">
                <a:solidFill>
                  <a:srgbClr val="FF0000"/>
                </a:solidFill>
                <a:latin typeface="Consolas" panose="020B0609020204030204" pitchFamily="49" charset="0"/>
                <a:cs typeface="Consolas" panose="020B0609020204030204" pitchFamily="49" charset="0"/>
              </a:rPr>
              <a:t>/</a:t>
            </a:r>
            <a:r>
              <a:rPr lang="en-US" sz="1800" b="1" dirty="0" err="1">
                <a:solidFill>
                  <a:srgbClr val="FF0000"/>
                </a:solidFill>
                <a:latin typeface="Consolas" panose="020B0609020204030204" pitchFamily="49" charset="0"/>
                <a:cs typeface="Consolas" panose="020B0609020204030204" pitchFamily="49" charset="0"/>
              </a:rPr>
              <a:t>io.h</a:t>
            </a:r>
            <a:r>
              <a:rPr lang="en-US" sz="1800" b="1" dirty="0">
                <a:solidFill>
                  <a:srgbClr val="FF0000"/>
                </a:solidFill>
                <a:latin typeface="Consolas" panose="020B0609020204030204" pitchFamily="49" charset="0"/>
                <a:cs typeface="Consolas" panose="020B0609020204030204" pitchFamily="49" charset="0"/>
              </a:rPr>
              <a:t>&gt;                   </a:t>
            </a:r>
          </a:p>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#include </a:t>
            </a:r>
            <a:r>
              <a:rPr lang="en-US" sz="1800" b="1" dirty="0">
                <a:solidFill>
                  <a:srgbClr val="FF0000"/>
                </a:solidFill>
                <a:latin typeface="Consolas" panose="020B0609020204030204" pitchFamily="49" charset="0"/>
                <a:cs typeface="Consolas" panose="020B0609020204030204" pitchFamily="49" charset="0"/>
              </a:rPr>
              <a:t>&lt;</a:t>
            </a:r>
            <a:r>
              <a:rPr lang="en-US" sz="1800" b="1" dirty="0" err="1">
                <a:solidFill>
                  <a:srgbClr val="FF0000"/>
                </a:solidFill>
                <a:latin typeface="Consolas" panose="020B0609020204030204" pitchFamily="49" charset="0"/>
                <a:cs typeface="Consolas" panose="020B0609020204030204" pitchFamily="49" charset="0"/>
              </a:rPr>
              <a:t>util</a:t>
            </a:r>
            <a:r>
              <a:rPr lang="en-US" sz="1800" b="1" dirty="0">
                <a:solidFill>
                  <a:srgbClr val="FF0000"/>
                </a:solidFill>
                <a:latin typeface="Consolas" panose="020B0609020204030204" pitchFamily="49" charset="0"/>
                <a:cs typeface="Consolas" panose="020B0609020204030204" pitchFamily="49" charset="0"/>
              </a:rPr>
              <a:t>/</a:t>
            </a:r>
            <a:r>
              <a:rPr lang="en-US" sz="1800" b="1" dirty="0" err="1">
                <a:solidFill>
                  <a:srgbClr val="FF0000"/>
                </a:solidFill>
                <a:latin typeface="Consolas" panose="020B0609020204030204" pitchFamily="49" charset="0"/>
                <a:cs typeface="Consolas" panose="020B0609020204030204" pitchFamily="49" charset="0"/>
              </a:rPr>
              <a:t>delay.h</a:t>
            </a:r>
            <a:r>
              <a:rPr lang="en-US" sz="1800" b="1" dirty="0">
                <a:solidFill>
                  <a:srgbClr val="FF0000"/>
                </a:solidFill>
                <a:latin typeface="Consolas" panose="020B0609020204030204" pitchFamily="49" charset="0"/>
                <a:cs typeface="Consolas" panose="020B0609020204030204" pitchFamily="49" charset="0"/>
              </a:rPr>
              <a:t>&gt; </a:t>
            </a:r>
          </a:p>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unsigned</a:t>
            </a: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char</a:t>
            </a:r>
            <a:r>
              <a:rPr lang="en-US" sz="1800" b="1" dirty="0">
                <a:latin typeface="Consolas" panose="020B0609020204030204" pitchFamily="49" charset="0"/>
                <a:cs typeface="Consolas" panose="020B0609020204030204" pitchFamily="49" charset="0"/>
              </a:rPr>
              <a:t> hour, mint, second, day, month, year;     </a:t>
            </a:r>
          </a:p>
          <a:p>
            <a:pPr marL="571500" indent="-571500" eaLnBrk="1" hangingPunct="1">
              <a:lnSpc>
                <a:spcPct val="80000"/>
              </a:lnSpc>
              <a:buNone/>
            </a:pPr>
            <a:endParaRPr lang="en-US" sz="1800" b="1" dirty="0">
              <a:solidFill>
                <a:srgbClr val="0000CC"/>
              </a:solidFill>
              <a:latin typeface="Consolas" panose="020B0609020204030204" pitchFamily="49" charset="0"/>
              <a:cs typeface="Consolas" panose="020B0609020204030204" pitchFamily="49" charset="0"/>
            </a:endParaRPr>
          </a:p>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I2C_Init(){</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TWSR=0x00;  </a:t>
            </a:r>
            <a:r>
              <a:rPr lang="en-US" sz="1800" b="1" dirty="0">
                <a:solidFill>
                  <a:srgbClr val="006600"/>
                </a:solidFill>
                <a:latin typeface="Consolas" panose="020B0609020204030204" pitchFamily="49" charset="0"/>
                <a:cs typeface="Consolas" panose="020B0609020204030204" pitchFamily="49" charset="0"/>
              </a:rPr>
              <a:t>// set </a:t>
            </a:r>
            <a:r>
              <a:rPr lang="en-US" sz="1800" b="1" dirty="0" err="1">
                <a:solidFill>
                  <a:srgbClr val="006600"/>
                </a:solidFill>
                <a:latin typeface="Consolas" panose="020B0609020204030204" pitchFamily="49" charset="0"/>
                <a:cs typeface="Consolas" panose="020B0609020204030204" pitchFamily="49" charset="0"/>
              </a:rPr>
              <a:t>prescaler</a:t>
            </a:r>
            <a:r>
              <a:rPr lang="en-US" sz="1800" b="1" dirty="0">
                <a:solidFill>
                  <a:srgbClr val="006600"/>
                </a:solidFill>
                <a:latin typeface="Consolas" panose="020B0609020204030204" pitchFamily="49" charset="0"/>
                <a:cs typeface="Consolas" panose="020B0609020204030204" pitchFamily="49" charset="0"/>
              </a:rPr>
              <a:t> bits  to zero</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TWBR=32;    </a:t>
            </a:r>
            <a:r>
              <a:rPr lang="en-US" sz="1800" b="1" dirty="0">
                <a:solidFill>
                  <a:srgbClr val="006600"/>
                </a:solidFill>
                <a:latin typeface="Consolas" panose="020B0609020204030204" pitchFamily="49" charset="0"/>
                <a:cs typeface="Consolas" panose="020B0609020204030204" pitchFamily="49" charset="0"/>
              </a:rPr>
              <a:t>// SCL freq. is 100k for XTAL=8M</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a:t>
            </a:r>
          </a:p>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I2C_Start(){</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TWCR = (1&lt;&lt;TWINT) | (1&lt;&lt;TWEN) | (1&lt;&lt;TWSTA);</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(!(TWCR &amp; (1&lt;&lt;TWINT))); } </a:t>
            </a:r>
          </a:p>
          <a:p>
            <a:pPr marL="571500" indent="-571500" eaLnBrk="1" hangingPunct="1">
              <a:lnSpc>
                <a:spcPct val="80000"/>
              </a:lnSpc>
              <a:buNone/>
            </a:pPr>
            <a:endParaRPr lang="en-US" sz="1800" b="1" dirty="0">
              <a:latin typeface="Consolas" panose="020B0609020204030204" pitchFamily="49" charset="0"/>
              <a:cs typeface="Consolas" panose="020B0609020204030204" pitchFamily="49" charset="0"/>
            </a:endParaRPr>
          </a:p>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I2C_Stop(){</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TWCR = (1&lt;&lt;TWINT) | (1&lt;&lt;TWEN) | (1&lt;&lt;TWSTO);}</a:t>
            </a:r>
          </a:p>
          <a:p>
            <a:pPr marL="571500" indent="-571500" eaLnBrk="1" hangingPunct="1">
              <a:lnSpc>
                <a:spcPct val="80000"/>
              </a:lnSpc>
              <a:buNone/>
            </a:pPr>
            <a:endParaRPr lang="en-US" sz="1800" b="1" dirty="0">
              <a:latin typeface="Consolas" panose="020B0609020204030204" pitchFamily="49" charset="0"/>
              <a:cs typeface="Consolas" panose="020B0609020204030204" pitchFamily="49" charset="0"/>
            </a:endParaRPr>
          </a:p>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I2C_Write(</a:t>
            </a:r>
            <a:r>
              <a:rPr lang="en-US" sz="1800" b="1" dirty="0">
                <a:solidFill>
                  <a:srgbClr val="0000CC"/>
                </a:solidFill>
                <a:latin typeface="Consolas" panose="020B0609020204030204" pitchFamily="49" charset="0"/>
                <a:cs typeface="Consolas" panose="020B0609020204030204" pitchFamily="49" charset="0"/>
              </a:rPr>
              <a:t>unsigned char </a:t>
            </a:r>
            <a:r>
              <a:rPr lang="en-US" sz="1800" b="1" dirty="0">
                <a:latin typeface="Consolas" panose="020B0609020204030204" pitchFamily="49" charset="0"/>
                <a:cs typeface="Consolas" panose="020B0609020204030204" pitchFamily="49" charset="0"/>
              </a:rPr>
              <a:t>data){</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TWDR = data;</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TWCR = (1&lt;&lt;TWINT) | (1&lt;&lt;TWEN)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(!(TWCR &amp; (1&lt;&lt;TWINT) ) )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z="2400" b="1" dirty="0">
                <a:latin typeface="Courier New" pitchFamily="49" charset="0"/>
              </a:rPr>
              <a:t>DS1307, Setting/Reading Date &amp; Time (2/4)</a:t>
            </a:r>
          </a:p>
        </p:txBody>
      </p:sp>
      <p:sp>
        <p:nvSpPr>
          <p:cNvPr id="70659"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unsigned</a:t>
            </a: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char</a:t>
            </a:r>
            <a:r>
              <a:rPr lang="en-US" sz="1800" b="1" dirty="0">
                <a:latin typeface="Consolas" panose="020B0609020204030204" pitchFamily="49" charset="0"/>
                <a:cs typeface="Consolas" panose="020B0609020204030204" pitchFamily="49" charset="0"/>
              </a:rPr>
              <a:t> I2C_Read(</a:t>
            </a:r>
            <a:r>
              <a:rPr lang="en-US" sz="1800" b="1" dirty="0">
                <a:solidFill>
                  <a:srgbClr val="0000CC"/>
                </a:solidFill>
                <a:latin typeface="Consolas" panose="020B0609020204030204" pitchFamily="49" charset="0"/>
                <a:cs typeface="Consolas" panose="020B0609020204030204" pitchFamily="49" charset="0"/>
              </a:rPr>
              <a:t>unsigned char</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ack</a:t>
            </a:r>
            <a:r>
              <a:rPr lang="en-US" sz="1800" b="1" dirty="0">
                <a:latin typeface="Consolas" panose="020B0609020204030204" pitchFamily="49" charset="0"/>
                <a:cs typeface="Consolas" panose="020B0609020204030204" pitchFamily="49" charset="0"/>
              </a:rPr>
              <a:t>){</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TWCR = (1&lt;&lt;TWINT) | (1&lt;&lt;TWEN)|(</a:t>
            </a:r>
            <a:r>
              <a:rPr lang="en-US" sz="1800" b="1" dirty="0" err="1">
                <a:latin typeface="Consolas" panose="020B0609020204030204" pitchFamily="49" charset="0"/>
                <a:cs typeface="Consolas" panose="020B0609020204030204" pitchFamily="49" charset="0"/>
              </a:rPr>
              <a:t>ack</a:t>
            </a:r>
            <a:r>
              <a:rPr lang="en-US" sz="1800" b="1" dirty="0">
                <a:latin typeface="Consolas" panose="020B0609020204030204" pitchFamily="49" charset="0"/>
                <a:cs typeface="Consolas" panose="020B0609020204030204" pitchFamily="49" charset="0"/>
              </a:rPr>
              <a:t>&lt;&lt;TWEA)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while (!(TWCR &amp; (1&lt;&lt;TWINT) ) ) ; </a:t>
            </a:r>
            <a:r>
              <a:rPr lang="en-US" sz="1800" b="1" dirty="0">
                <a:solidFill>
                  <a:srgbClr val="0000CC"/>
                </a:solidFill>
                <a:latin typeface="Consolas" panose="020B0609020204030204" pitchFamily="49" charset="0"/>
                <a:cs typeface="Consolas" panose="020B0609020204030204" pitchFamily="49" charset="0"/>
              </a:rPr>
              <a:t>return</a:t>
            </a:r>
            <a:r>
              <a:rPr lang="en-US" sz="1800" b="1" dirty="0">
                <a:latin typeface="Consolas" panose="020B0609020204030204" pitchFamily="49" charset="0"/>
                <a:cs typeface="Consolas" panose="020B0609020204030204" pitchFamily="49" charset="0"/>
              </a:rPr>
              <a:t> TWDR; }</a:t>
            </a:r>
          </a:p>
          <a:p>
            <a:pPr marL="571500" indent="-571500" eaLnBrk="1" hangingPunct="1">
              <a:lnSpc>
                <a:spcPct val="80000"/>
              </a:lnSpc>
              <a:buNone/>
            </a:pPr>
            <a:endParaRPr lang="en-US" sz="1800" b="1" dirty="0">
              <a:latin typeface="Consolas" panose="020B0609020204030204" pitchFamily="49" charset="0"/>
              <a:cs typeface="Consolas" panose="020B0609020204030204" pitchFamily="49" charset="0"/>
            </a:endParaRPr>
          </a:p>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RTC_Set_Time</a:t>
            </a:r>
            <a:r>
              <a:rPr lang="en-US" sz="1800" b="1" dirty="0">
                <a:latin typeface="Consolas" panose="020B0609020204030204" pitchFamily="49" charset="0"/>
                <a:cs typeface="Consolas" panose="020B0609020204030204" pitchFamily="49" charset="0"/>
              </a:rPr>
              <a:t>()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I2C_Start(); 		</a:t>
            </a:r>
            <a:r>
              <a:rPr lang="en-US" sz="1800" b="1" dirty="0">
                <a:solidFill>
                  <a:srgbClr val="006600"/>
                </a:solidFill>
                <a:latin typeface="Consolas" panose="020B0609020204030204" pitchFamily="49" charset="0"/>
                <a:cs typeface="Consolas" panose="020B0609020204030204" pitchFamily="49" charset="0"/>
              </a:rPr>
              <a:t>// transmit START condition</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I2C_Write(0xD0);		</a:t>
            </a:r>
            <a:r>
              <a:rPr lang="en-US" sz="1800" b="1" dirty="0">
                <a:solidFill>
                  <a:srgbClr val="006600"/>
                </a:solidFill>
                <a:latin typeface="Consolas" panose="020B0609020204030204" pitchFamily="49" charset="0"/>
                <a:cs typeface="Consolas" panose="020B0609020204030204" pitchFamily="49" charset="0"/>
              </a:rPr>
              <a:t>// address DS1307 for write</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I2C_Write(0); 		</a:t>
            </a:r>
            <a:r>
              <a:rPr lang="en-US" sz="1800" b="1" dirty="0">
                <a:solidFill>
                  <a:srgbClr val="006600"/>
                </a:solidFill>
                <a:latin typeface="Consolas" panose="020B0609020204030204" pitchFamily="49" charset="0"/>
                <a:cs typeface="Consolas" panose="020B0609020204030204" pitchFamily="49" charset="0"/>
              </a:rPr>
              <a:t>// set register pointer to 0</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I2C_Write(second);  	</a:t>
            </a:r>
            <a:r>
              <a:rPr lang="en-US" sz="1800" b="1" dirty="0">
                <a:solidFill>
                  <a:srgbClr val="006600"/>
                </a:solidFill>
                <a:latin typeface="Consolas" panose="020B0609020204030204" pitchFamily="49" charset="0"/>
                <a:cs typeface="Consolas" panose="020B0609020204030204" pitchFamily="49" charset="0"/>
              </a:rPr>
              <a:t>// set seconds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I2C_Write(mint); 	</a:t>
            </a:r>
            <a:r>
              <a:rPr lang="en-US" sz="1800" b="1" dirty="0">
                <a:solidFill>
                  <a:srgbClr val="006600"/>
                </a:solidFill>
                <a:latin typeface="Consolas" panose="020B0609020204030204" pitchFamily="49" charset="0"/>
                <a:cs typeface="Consolas" panose="020B0609020204030204" pitchFamily="49" charset="0"/>
              </a:rPr>
              <a:t>// set </a:t>
            </a:r>
            <a:r>
              <a:rPr lang="en-US" sz="1800" b="1" dirty="0" err="1">
                <a:solidFill>
                  <a:srgbClr val="006600"/>
                </a:solidFill>
                <a:latin typeface="Consolas" panose="020B0609020204030204" pitchFamily="49" charset="0"/>
                <a:cs typeface="Consolas" panose="020B0609020204030204" pitchFamily="49" charset="0"/>
              </a:rPr>
              <a:t>minuts</a:t>
            </a:r>
            <a:endParaRPr lang="en-US" sz="1800" b="1" dirty="0">
              <a:solidFill>
                <a:srgbClr val="006600"/>
              </a:solidFill>
              <a:latin typeface="Consolas" panose="020B0609020204030204" pitchFamily="49" charset="0"/>
              <a:cs typeface="Consolas" panose="020B0609020204030204" pitchFamily="49" charset="0"/>
            </a:endParaRP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I2C_Write(hour);  	</a:t>
            </a:r>
            <a:r>
              <a:rPr lang="en-US" sz="1800" b="1" dirty="0">
                <a:solidFill>
                  <a:srgbClr val="006600"/>
                </a:solidFill>
                <a:latin typeface="Consolas" panose="020B0609020204030204" pitchFamily="49" charset="0"/>
                <a:cs typeface="Consolas" panose="020B0609020204030204" pitchFamily="49" charset="0"/>
              </a:rPr>
              <a:t>// set Hours</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I2C_Stop();	}</a:t>
            </a:r>
          </a:p>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RTC_Set_Date</a:t>
            </a:r>
            <a:r>
              <a:rPr lang="en-US" sz="1800" b="1" dirty="0">
                <a:latin typeface="Consolas" panose="020B0609020204030204" pitchFamily="49" charset="0"/>
                <a:cs typeface="Consolas" panose="020B0609020204030204" pitchFamily="49" charset="0"/>
              </a:rPr>
              <a:t>()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I2C_Start(); 		</a:t>
            </a:r>
            <a:r>
              <a:rPr lang="en-US" sz="1800" b="1" dirty="0">
                <a:solidFill>
                  <a:srgbClr val="006600"/>
                </a:solidFill>
                <a:latin typeface="Consolas" panose="020B0609020204030204" pitchFamily="49" charset="0"/>
                <a:cs typeface="Consolas" panose="020B0609020204030204" pitchFamily="49" charset="0"/>
              </a:rPr>
              <a:t>// transmit START condition</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I2C_Write(0xD0);		</a:t>
            </a:r>
            <a:r>
              <a:rPr lang="en-US" sz="1800" b="1" dirty="0">
                <a:solidFill>
                  <a:srgbClr val="006600"/>
                </a:solidFill>
                <a:latin typeface="Consolas" panose="020B0609020204030204" pitchFamily="49" charset="0"/>
                <a:cs typeface="Consolas" panose="020B0609020204030204" pitchFamily="49" charset="0"/>
              </a:rPr>
              <a:t>// address DS1307 for write</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I2C_Write(0x04);		</a:t>
            </a:r>
            <a:r>
              <a:rPr lang="en-US" sz="1800" b="1" dirty="0">
                <a:solidFill>
                  <a:srgbClr val="006600"/>
                </a:solidFill>
                <a:latin typeface="Consolas" panose="020B0609020204030204" pitchFamily="49" charset="0"/>
                <a:cs typeface="Consolas" panose="020B0609020204030204" pitchFamily="49" charset="0"/>
              </a:rPr>
              <a:t>// set register pointer to 4</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I2C_Write(day);		</a:t>
            </a:r>
            <a:r>
              <a:rPr lang="en-US" sz="1800" b="1" dirty="0">
                <a:solidFill>
                  <a:srgbClr val="006600"/>
                </a:solidFill>
                <a:latin typeface="Consolas" panose="020B0609020204030204" pitchFamily="49" charset="0"/>
                <a:cs typeface="Consolas" panose="020B0609020204030204" pitchFamily="49" charset="0"/>
              </a:rPr>
              <a:t>// set day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I2C_Write(month);		</a:t>
            </a:r>
            <a:r>
              <a:rPr lang="en-US" sz="1800" b="1" dirty="0">
                <a:solidFill>
                  <a:srgbClr val="006600"/>
                </a:solidFill>
                <a:latin typeface="Consolas" panose="020B0609020204030204" pitchFamily="49" charset="0"/>
                <a:cs typeface="Consolas" panose="020B0609020204030204" pitchFamily="49" charset="0"/>
              </a:rPr>
              <a:t>// set month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I2C_Write(year);		</a:t>
            </a:r>
            <a:r>
              <a:rPr lang="en-US" sz="1800" b="1" dirty="0">
                <a:solidFill>
                  <a:srgbClr val="006600"/>
                </a:solidFill>
                <a:latin typeface="Consolas" panose="020B0609020204030204" pitchFamily="49" charset="0"/>
                <a:cs typeface="Consolas" panose="020B0609020204030204" pitchFamily="49" charset="0"/>
              </a:rPr>
              <a:t>// set year</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I2C_Stop();	} 	</a:t>
            </a:r>
            <a:endParaRPr lang="en-US" sz="1800" b="1" dirty="0">
              <a:solidFill>
                <a:srgbClr val="006600"/>
              </a:solidFill>
              <a:latin typeface="Consolas" panose="020B0609020204030204" pitchFamily="49" charset="0"/>
              <a:cs typeface="Consolas" panose="020B0609020204030204"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z="2400" b="1" dirty="0">
                <a:latin typeface="Courier New" pitchFamily="49" charset="0"/>
              </a:rPr>
              <a:t>DS1307, Setting/Reading Date &amp; Time (3/4)</a:t>
            </a:r>
          </a:p>
        </p:txBody>
      </p:sp>
      <p:sp>
        <p:nvSpPr>
          <p:cNvPr id="70659"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RTC_Get_Time</a:t>
            </a:r>
            <a:r>
              <a:rPr lang="en-US" sz="1800" b="1" dirty="0">
                <a:latin typeface="Consolas" panose="020B0609020204030204" pitchFamily="49" charset="0"/>
                <a:cs typeface="Consolas" panose="020B0609020204030204" pitchFamily="49" charset="0"/>
              </a:rPr>
              <a:t>(){</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I2C_Start () ;		</a:t>
            </a:r>
            <a:r>
              <a:rPr lang="en-US" sz="1800" b="1" dirty="0">
                <a:solidFill>
                  <a:srgbClr val="006600"/>
                </a:solidFill>
                <a:latin typeface="Consolas" panose="020B0609020204030204" pitchFamily="49" charset="0"/>
                <a:cs typeface="Consolas" panose="020B0609020204030204" pitchFamily="49" charset="0"/>
              </a:rPr>
              <a:t>//transmit START condition</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I2C_Write(0xD0);		</a:t>
            </a:r>
            <a:r>
              <a:rPr lang="en-US" sz="1800" b="1" dirty="0">
                <a:solidFill>
                  <a:srgbClr val="006600"/>
                </a:solidFill>
                <a:latin typeface="Consolas" panose="020B0609020204030204" pitchFamily="49" charset="0"/>
                <a:cs typeface="Consolas" panose="020B0609020204030204" pitchFamily="49" charset="0"/>
              </a:rPr>
              <a:t>//address DS1307 for write</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I2C_Write(0);		</a:t>
            </a:r>
            <a:r>
              <a:rPr lang="en-US" sz="1800" b="1" dirty="0">
                <a:solidFill>
                  <a:srgbClr val="006600"/>
                </a:solidFill>
                <a:latin typeface="Consolas" panose="020B0609020204030204" pitchFamily="49" charset="0"/>
                <a:cs typeface="Consolas" panose="020B0609020204030204" pitchFamily="49" charset="0"/>
              </a:rPr>
              <a:t>//set register pointer to 0</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I2C_Start () ; 		</a:t>
            </a:r>
            <a:r>
              <a:rPr lang="en-US" sz="1800" b="1" dirty="0">
                <a:solidFill>
                  <a:srgbClr val="006600"/>
                </a:solidFill>
                <a:latin typeface="Consolas" panose="020B0609020204030204" pitchFamily="49" charset="0"/>
                <a:cs typeface="Consolas" panose="020B0609020204030204" pitchFamily="49" charset="0"/>
              </a:rPr>
              <a:t>//transmit START condition</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I2C_Write(0xD1);		</a:t>
            </a:r>
            <a:r>
              <a:rPr lang="en-US" sz="1800" b="1" dirty="0">
                <a:solidFill>
                  <a:srgbClr val="006600"/>
                </a:solidFill>
                <a:latin typeface="Consolas" panose="020B0609020204030204" pitchFamily="49" charset="0"/>
                <a:cs typeface="Consolas" panose="020B0609020204030204" pitchFamily="49" charset="0"/>
              </a:rPr>
              <a:t>//SLA+R(1) address DS1307 for read</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second = I2C_Read(1);	</a:t>
            </a:r>
            <a:r>
              <a:rPr lang="en-US" sz="1800" b="1" dirty="0">
                <a:solidFill>
                  <a:srgbClr val="006600"/>
                </a:solidFill>
                <a:latin typeface="Consolas" panose="020B0609020204030204" pitchFamily="49" charset="0"/>
                <a:cs typeface="Consolas" panose="020B0609020204030204" pitchFamily="49" charset="0"/>
              </a:rPr>
              <a:t>//read second, return ACK</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mint   = I2C_Read(1);	</a:t>
            </a:r>
            <a:r>
              <a:rPr lang="en-US" sz="1800" b="1" dirty="0">
                <a:solidFill>
                  <a:srgbClr val="006600"/>
                </a:solidFill>
                <a:latin typeface="Consolas" panose="020B0609020204030204" pitchFamily="49" charset="0"/>
                <a:cs typeface="Consolas" panose="020B0609020204030204" pitchFamily="49" charset="0"/>
              </a:rPr>
              <a:t>//read minute, return ACK</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hour   = I2C_Read(0);	</a:t>
            </a:r>
            <a:r>
              <a:rPr lang="en-US" sz="1800" b="1" dirty="0">
                <a:solidFill>
                  <a:srgbClr val="006600"/>
                </a:solidFill>
                <a:latin typeface="Consolas" panose="020B0609020204030204" pitchFamily="49" charset="0"/>
                <a:cs typeface="Consolas" panose="020B0609020204030204" pitchFamily="49" charset="0"/>
              </a:rPr>
              <a:t>//read hour, return NACK</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I2C_Stop();      }	</a:t>
            </a:r>
            <a:r>
              <a:rPr lang="en-US" sz="1800" b="1" dirty="0">
                <a:solidFill>
                  <a:srgbClr val="006600"/>
                </a:solidFill>
                <a:latin typeface="Consolas" panose="020B0609020204030204" pitchFamily="49" charset="0"/>
                <a:cs typeface="Consolas" panose="020B0609020204030204" pitchFamily="49" charset="0"/>
              </a:rPr>
              <a:t>//transmit STOP condition</a:t>
            </a:r>
          </a:p>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RTC_Get_Date</a:t>
            </a:r>
            <a:r>
              <a:rPr lang="en-US" sz="1800" b="1" dirty="0">
                <a:latin typeface="Consolas" panose="020B0609020204030204" pitchFamily="49" charset="0"/>
                <a:cs typeface="Consolas" panose="020B0609020204030204" pitchFamily="49" charset="0"/>
              </a:rPr>
              <a:t>()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I2C_Start () ;		</a:t>
            </a:r>
            <a:r>
              <a:rPr lang="en-US" sz="1800" b="1" dirty="0">
                <a:solidFill>
                  <a:srgbClr val="006600"/>
                </a:solidFill>
                <a:latin typeface="Consolas" panose="020B0609020204030204" pitchFamily="49" charset="0"/>
                <a:cs typeface="Consolas" panose="020B0609020204030204" pitchFamily="49" charset="0"/>
              </a:rPr>
              <a:t>//transmit START condition</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I2C_Write(0xD0);		</a:t>
            </a:r>
            <a:r>
              <a:rPr lang="en-US" sz="1800" b="1" dirty="0">
                <a:solidFill>
                  <a:srgbClr val="006600"/>
                </a:solidFill>
                <a:latin typeface="Consolas" panose="020B0609020204030204" pitchFamily="49" charset="0"/>
                <a:cs typeface="Consolas" panose="020B0609020204030204" pitchFamily="49" charset="0"/>
              </a:rPr>
              <a:t>//address DS1307 for write</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I2C_Write(4);		</a:t>
            </a:r>
            <a:r>
              <a:rPr lang="en-US" sz="1800" b="1" dirty="0">
                <a:solidFill>
                  <a:srgbClr val="006600"/>
                </a:solidFill>
                <a:latin typeface="Consolas" panose="020B0609020204030204" pitchFamily="49" charset="0"/>
                <a:cs typeface="Consolas" panose="020B0609020204030204" pitchFamily="49" charset="0"/>
              </a:rPr>
              <a:t>//set register pointer to 4</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I2C_Start () ;		</a:t>
            </a:r>
            <a:r>
              <a:rPr lang="en-US" sz="1800" b="1" dirty="0">
                <a:solidFill>
                  <a:srgbClr val="006600"/>
                </a:solidFill>
                <a:latin typeface="Consolas" panose="020B0609020204030204" pitchFamily="49" charset="0"/>
                <a:cs typeface="Consolas" panose="020B0609020204030204" pitchFamily="49" charset="0"/>
              </a:rPr>
              <a:t>//transmit START condition</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I2C_Write(0xD1);		</a:t>
            </a:r>
            <a:r>
              <a:rPr lang="en-US" sz="1800" b="1" dirty="0">
                <a:solidFill>
                  <a:srgbClr val="006600"/>
                </a:solidFill>
                <a:latin typeface="Consolas" panose="020B0609020204030204" pitchFamily="49" charset="0"/>
                <a:cs typeface="Consolas" panose="020B0609020204030204" pitchFamily="49" charset="0"/>
              </a:rPr>
              <a:t>//address DS1307 for read</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day = I2C_Read(1);	</a:t>
            </a:r>
            <a:r>
              <a:rPr lang="en-US" sz="1800" b="1" dirty="0">
                <a:solidFill>
                  <a:srgbClr val="006600"/>
                </a:solidFill>
                <a:latin typeface="Consolas" panose="020B0609020204030204" pitchFamily="49" charset="0"/>
                <a:cs typeface="Consolas" panose="020B0609020204030204" pitchFamily="49" charset="0"/>
              </a:rPr>
              <a:t>//read second, return ACK</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month = I2C_Read(1);	</a:t>
            </a:r>
            <a:r>
              <a:rPr lang="en-US" sz="1800" b="1" dirty="0">
                <a:solidFill>
                  <a:srgbClr val="006600"/>
                </a:solidFill>
                <a:latin typeface="Consolas" panose="020B0609020204030204" pitchFamily="49" charset="0"/>
                <a:cs typeface="Consolas" panose="020B0609020204030204" pitchFamily="49" charset="0"/>
              </a:rPr>
              <a:t>//read minute, return ACK</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year = I2C_Read(0);	</a:t>
            </a:r>
            <a:r>
              <a:rPr lang="en-US" sz="1800" b="1" dirty="0">
                <a:solidFill>
                  <a:srgbClr val="006600"/>
                </a:solidFill>
                <a:latin typeface="Consolas" panose="020B0609020204030204" pitchFamily="49" charset="0"/>
                <a:cs typeface="Consolas" panose="020B0609020204030204" pitchFamily="49" charset="0"/>
              </a:rPr>
              <a:t>//read hour, return NACK</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I2C_Stop();       }	</a:t>
            </a:r>
            <a:r>
              <a:rPr lang="en-US" sz="1800" b="1" dirty="0">
                <a:solidFill>
                  <a:srgbClr val="006600"/>
                </a:solidFill>
                <a:latin typeface="Consolas" panose="020B0609020204030204" pitchFamily="49" charset="0"/>
                <a:cs typeface="Consolas" panose="020B0609020204030204" pitchFamily="49" charset="0"/>
              </a:rPr>
              <a:t>//transmit STOP condition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z="2400" b="1" dirty="0">
                <a:latin typeface="Courier New" pitchFamily="49" charset="0"/>
              </a:rPr>
              <a:t>DS1307, Setting/Reading Date &amp; Time (4/4)</a:t>
            </a:r>
          </a:p>
        </p:txBody>
      </p:sp>
      <p:sp>
        <p:nvSpPr>
          <p:cNvPr id="70659"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None/>
            </a:pPr>
            <a:r>
              <a:rPr lang="en-US" sz="1800" b="1" dirty="0" err="1">
                <a:solidFill>
                  <a:srgbClr val="0000CC"/>
                </a:solidFill>
                <a:latin typeface="Consolas" panose="020B0609020204030204" pitchFamily="49" charset="0"/>
                <a:cs typeface="Consolas" panose="020B0609020204030204" pitchFamily="49" charset="0"/>
              </a:rPr>
              <a:t>int</a:t>
            </a:r>
            <a:r>
              <a:rPr lang="en-US" sz="1800" b="1" dirty="0">
                <a:latin typeface="Consolas" panose="020B0609020204030204" pitchFamily="49" charset="0"/>
                <a:cs typeface="Consolas" panose="020B0609020204030204" pitchFamily="49" charset="0"/>
              </a:rPr>
              <a:t> main (void){</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DDRA = DDRB = DDRD = 0xFF;</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I2C_Init ();  		</a:t>
            </a:r>
            <a:r>
              <a:rPr lang="en-US" sz="1800" b="1" dirty="0">
                <a:solidFill>
                  <a:srgbClr val="006600"/>
                </a:solidFill>
                <a:latin typeface="Consolas" panose="020B0609020204030204" pitchFamily="49" charset="0"/>
                <a:cs typeface="Consolas" panose="020B0609020204030204" pitchFamily="49" charset="0"/>
              </a:rPr>
              <a:t>// initialize I2C module</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hour = 0x21; mint = 0x40 ; second = 0x30;</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RTC_Set_Time</a:t>
            </a:r>
            <a:r>
              <a:rPr lang="en-US" sz="1800" b="1" dirty="0">
                <a:latin typeface="Consolas" panose="020B0609020204030204" pitchFamily="49" charset="0"/>
                <a:cs typeface="Consolas" panose="020B0609020204030204" pitchFamily="49" charset="0"/>
              </a:rPr>
              <a:t>(); 	</a:t>
            </a:r>
            <a:r>
              <a:rPr lang="en-US" sz="1800" b="1" dirty="0">
                <a:solidFill>
                  <a:srgbClr val="006600"/>
                </a:solidFill>
                <a:latin typeface="Consolas" panose="020B0609020204030204" pitchFamily="49" charset="0"/>
                <a:cs typeface="Consolas" panose="020B0609020204030204" pitchFamily="49" charset="0"/>
              </a:rPr>
              <a:t>// Set time 21:40:30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endParaRPr lang="en-US" sz="1800" b="1" dirty="0">
              <a:solidFill>
                <a:srgbClr val="006600"/>
              </a:solidFill>
              <a:latin typeface="Consolas" panose="020B0609020204030204" pitchFamily="49" charset="0"/>
              <a:cs typeface="Consolas" panose="020B0609020204030204" pitchFamily="49" charset="0"/>
            </a:endParaRP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day = 0x25; month = 0x12 ; year = 0x11;</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RTC_Set_Date</a:t>
            </a:r>
            <a:r>
              <a:rPr lang="en-US" sz="1800" b="1" dirty="0">
                <a:latin typeface="Consolas" panose="020B0609020204030204" pitchFamily="49" charset="0"/>
                <a:cs typeface="Consolas" panose="020B0609020204030204" pitchFamily="49" charset="0"/>
              </a:rPr>
              <a:t>(); 	</a:t>
            </a:r>
            <a:r>
              <a:rPr lang="en-US" sz="1800" b="1" dirty="0">
                <a:solidFill>
                  <a:srgbClr val="006600"/>
                </a:solidFill>
                <a:latin typeface="Consolas" panose="020B0609020204030204" pitchFamily="49" charset="0"/>
                <a:cs typeface="Consolas" panose="020B0609020204030204" pitchFamily="49" charset="0"/>
              </a:rPr>
              <a:t>// Set date 25-12-2010</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(1){</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RTC_Get_Time</a:t>
            </a:r>
            <a:r>
              <a:rPr lang="en-US" sz="1800" b="1" dirty="0">
                <a:latin typeface="Consolas" panose="020B0609020204030204" pitchFamily="49" charset="0"/>
                <a:cs typeface="Consolas" panose="020B0609020204030204" pitchFamily="49" charset="0"/>
              </a:rPr>
              <a:t>();</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PORTD = hour; PORTB = mint; PORTA = second;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_</a:t>
            </a:r>
            <a:r>
              <a:rPr lang="en-US" sz="1800" b="1" dirty="0" err="1">
                <a:latin typeface="Consolas" panose="020B0609020204030204" pitchFamily="49" charset="0"/>
                <a:cs typeface="Consolas" panose="020B0609020204030204" pitchFamily="49" charset="0"/>
              </a:rPr>
              <a:t>delay_ms</a:t>
            </a:r>
            <a:r>
              <a:rPr lang="en-US" sz="1800" b="1" dirty="0">
                <a:latin typeface="Consolas" panose="020B0609020204030204" pitchFamily="49" charset="0"/>
                <a:cs typeface="Consolas" panose="020B0609020204030204" pitchFamily="49" charset="0"/>
              </a:rPr>
              <a:t>(2000);</a:t>
            </a:r>
          </a:p>
          <a:p>
            <a:pPr marL="571500" indent="-571500" eaLnBrk="1" hangingPunct="1">
              <a:lnSpc>
                <a:spcPct val="80000"/>
              </a:lnSpc>
              <a:buNone/>
            </a:pPr>
            <a:endParaRPr lang="en-US" sz="1800" b="1" dirty="0">
              <a:latin typeface="Consolas" panose="020B0609020204030204" pitchFamily="49" charset="0"/>
              <a:cs typeface="Consolas" panose="020B0609020204030204" pitchFamily="49" charset="0"/>
            </a:endParaRP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RTC_Get_Date</a:t>
            </a:r>
            <a:r>
              <a:rPr lang="en-US" sz="1800" b="1" dirty="0">
                <a:latin typeface="Consolas" panose="020B0609020204030204" pitchFamily="49" charset="0"/>
                <a:cs typeface="Consolas" panose="020B0609020204030204" pitchFamily="49" charset="0"/>
              </a:rPr>
              <a:t>();</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PORTD = day; PORTB = month; PORTA = year;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_</a:t>
            </a:r>
            <a:r>
              <a:rPr lang="en-US" sz="1800" b="1" dirty="0" err="1">
                <a:latin typeface="Consolas" panose="020B0609020204030204" pitchFamily="49" charset="0"/>
                <a:cs typeface="Consolas" panose="020B0609020204030204" pitchFamily="49" charset="0"/>
              </a:rPr>
              <a:t>delay_ms</a:t>
            </a:r>
            <a:r>
              <a:rPr lang="en-US" sz="1800" b="1" dirty="0">
                <a:latin typeface="Consolas" panose="020B0609020204030204" pitchFamily="49" charset="0"/>
                <a:cs typeface="Consolas" panose="020B0609020204030204" pitchFamily="49" charset="0"/>
              </a:rPr>
              <a:t>(2000);</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return</a:t>
            </a:r>
            <a:r>
              <a:rPr lang="en-US" sz="1800" b="1" dirty="0">
                <a:latin typeface="Consolas" panose="020B0609020204030204" pitchFamily="49" charset="0"/>
                <a:cs typeface="Consolas" panose="020B0609020204030204" pitchFamily="49" charset="0"/>
              </a:rPr>
              <a:t> 0;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200" b="1">
                <a:latin typeface="Courier New" pitchFamily="49" charset="0"/>
              </a:rPr>
              <a:t>START and STOP conditions</a:t>
            </a:r>
          </a:p>
        </p:txBody>
      </p:sp>
      <p:sp>
        <p:nvSpPr>
          <p:cNvPr id="13315" name="Rectangle 3"/>
          <p:cNvSpPr>
            <a:spLocks noGrp="1" noChangeArrowheads="1"/>
          </p:cNvSpPr>
          <p:nvPr>
            <p:ph type="body" idx="1"/>
          </p:nvPr>
        </p:nvSpPr>
        <p:spPr>
          <a:xfrm>
            <a:off x="304800" y="3429000"/>
            <a:ext cx="8458200" cy="3124200"/>
          </a:xfrm>
          <a:solidFill>
            <a:schemeClr val="bg1"/>
          </a:solidFill>
        </p:spPr>
        <p:txBody>
          <a:bodyPr/>
          <a:lstStyle/>
          <a:p>
            <a:pPr marL="571500" indent="-571500" eaLnBrk="1" hangingPunct="1">
              <a:lnSpc>
                <a:spcPct val="80000"/>
              </a:lnSpc>
            </a:pPr>
            <a:r>
              <a:rPr lang="en-US" sz="2100" b="1">
                <a:latin typeface="Courier New" pitchFamily="49" charset="0"/>
              </a:rPr>
              <a:t>The </a:t>
            </a:r>
            <a:r>
              <a:rPr lang="en-US" sz="2100" b="1">
                <a:solidFill>
                  <a:srgbClr val="CC0000"/>
                </a:solidFill>
                <a:latin typeface="Courier New" pitchFamily="49" charset="0"/>
              </a:rPr>
              <a:t>bus</a:t>
            </a:r>
            <a:r>
              <a:rPr lang="en-US" sz="2100" b="1">
                <a:latin typeface="Courier New" pitchFamily="49" charset="0"/>
              </a:rPr>
              <a:t> is considered </a:t>
            </a:r>
            <a:r>
              <a:rPr lang="en-US" sz="2100" b="1">
                <a:solidFill>
                  <a:srgbClr val="CC0000"/>
                </a:solidFill>
                <a:latin typeface="Courier New" pitchFamily="49" charset="0"/>
              </a:rPr>
              <a:t>busy between each pair of START and STOP conditions</a:t>
            </a:r>
            <a:r>
              <a:rPr lang="en-US" sz="2100" b="1">
                <a:latin typeface="Courier New" pitchFamily="49" charset="0"/>
              </a:rPr>
              <a:t>, and no other master tries to take control of the bus when it is busy.</a:t>
            </a:r>
          </a:p>
          <a:p>
            <a:pPr marL="571500" indent="-571500" eaLnBrk="1" hangingPunct="1">
              <a:lnSpc>
                <a:spcPct val="80000"/>
              </a:lnSpc>
            </a:pPr>
            <a:r>
              <a:rPr lang="en-US" sz="2100" b="1">
                <a:latin typeface="Courier New" pitchFamily="49" charset="0"/>
              </a:rPr>
              <a:t>If a master, which has the control of the bus, wishes to initiate a new transfer and does not want to release the bus before starting the new transfer, it issues a </a:t>
            </a:r>
            <a:r>
              <a:rPr lang="en-US" sz="2100" b="1">
                <a:solidFill>
                  <a:srgbClr val="CC0000"/>
                </a:solidFill>
                <a:latin typeface="Courier New" pitchFamily="49" charset="0"/>
              </a:rPr>
              <a:t>new START condition</a:t>
            </a:r>
            <a:r>
              <a:rPr lang="en-US" sz="2100" b="1">
                <a:latin typeface="Courier New" pitchFamily="49" charset="0"/>
              </a:rPr>
              <a:t> between a pair of START and STOP conditions. It is called the </a:t>
            </a:r>
            <a:r>
              <a:rPr lang="en-US" sz="2100" b="1">
                <a:solidFill>
                  <a:srgbClr val="CC0000"/>
                </a:solidFill>
                <a:latin typeface="Courier New" pitchFamily="49" charset="0"/>
              </a:rPr>
              <a:t>REPEATED START</a:t>
            </a:r>
            <a:r>
              <a:rPr lang="en-US" sz="2100" b="1">
                <a:latin typeface="Courier New" pitchFamily="49" charset="0"/>
              </a:rPr>
              <a:t> condition. See Figure 18-4.</a:t>
            </a:r>
            <a:endParaRPr lang="en-US" sz="2100">
              <a:latin typeface="Courier New" pitchFamily="49" charset="0"/>
            </a:endParaRPr>
          </a:p>
        </p:txBody>
      </p:sp>
      <p:pic>
        <p:nvPicPr>
          <p:cNvPr id="13316" name="Picture 5"/>
          <p:cNvPicPr>
            <a:picLocks noChangeAspect="1" noChangeArrowheads="1"/>
          </p:cNvPicPr>
          <p:nvPr/>
        </p:nvPicPr>
        <p:blipFill>
          <a:blip r:embed="rId2"/>
          <a:srcRect/>
          <a:stretch>
            <a:fillRect/>
          </a:stretch>
        </p:blipFill>
        <p:spPr bwMode="auto">
          <a:xfrm>
            <a:off x="423863" y="838200"/>
            <a:ext cx="8339137" cy="2533650"/>
          </a:xfrm>
          <a:prstGeom prst="rect">
            <a:avLst/>
          </a:prstGeom>
          <a:noFill/>
          <a:ln w="38100" cmpd="dbl">
            <a:solidFill>
              <a:srgbClr val="CC0000"/>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3200" b="1">
                <a:latin typeface="Courier New" pitchFamily="49" charset="0"/>
              </a:rPr>
              <a:t>START and STOP conditions</a:t>
            </a:r>
          </a:p>
        </p:txBody>
      </p:sp>
      <p:pic>
        <p:nvPicPr>
          <p:cNvPr id="14339" name="Picture 5"/>
          <p:cNvPicPr>
            <a:picLocks noChangeAspect="1" noChangeArrowheads="1"/>
          </p:cNvPicPr>
          <p:nvPr/>
        </p:nvPicPr>
        <p:blipFill>
          <a:blip r:embed="rId2"/>
          <a:srcRect/>
          <a:stretch>
            <a:fillRect/>
          </a:stretch>
        </p:blipFill>
        <p:spPr bwMode="auto">
          <a:xfrm>
            <a:off x="76200" y="990600"/>
            <a:ext cx="8915400" cy="2414588"/>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Embedded Systems&amp;#x0D;&amp;#x0A;Engr. Rashid Farid Chishti&amp;#x0D;&amp;#x0A;chishti@iiu.edu.pk&amp;#x0D;&amp;#x0A;&amp;#x0D;&amp;#x0A;   Chapter 18: I2C PROTOCOL AND&amp;#x0D;&amp;#x0A;DS1307 RTC INTERFAC&quot;/&gt;&lt;property id=&quot;20307&quot; value=&quot;256&quot;/&gt;&lt;/object&gt;&lt;object type=&quot;3&quot; unique_id=&quot;10005&quot;&gt;&lt;property id=&quot;20148&quot; value=&quot;5&quot;/&gt;&lt;property id=&quot;20300&quot; value=&quot;Slide 2 - &amp;quot;I2C BUS Protocol&amp;quot;&quot;/&gt;&lt;property id=&quot;20307&quot; value=&quot;303&quot;/&gt;&lt;/object&gt;&lt;object type=&quot;3&quot; unique_id=&quot;10006&quot;&gt;&lt;property id=&quot;20148&quot; value=&quot;5&quot;/&gt;&lt;property id=&quot;20300&quot; value=&quot;Slide 3 - &amp;quot;I2C BUS Protocol&amp;quot;&quot;/&gt;&lt;property id=&quot;20307&quot; value=&quot;261&quot;/&gt;&lt;/object&gt;&lt;object type=&quot;3&quot; unique_id=&quot;10007&quot;&gt;&lt;property id=&quot;20148&quot; value=&quot;5&quot;/&gt;&lt;property id=&quot;20300&quot; value=&quot;Slide 4 - &amp;quot;I2C Line Electrical Characteristics&amp;quot;&quot;/&gt;&lt;property id=&quot;20307&quot; value=&quot;304&quot;/&gt;&lt;/object&gt;&lt;object type=&quot;3&quot; unique_id=&quot;10008&quot;&gt;&lt;property id=&quot;20148&quot; value=&quot;5&quot;/&gt;&lt;property id=&quot;20300&quot; value=&quot;Slide 5 - &amp;quot;I2C Nodes&amp;quot;&quot;/&gt;&lt;property id=&quot;20307&quot; value=&quot;305&quot;/&gt;&lt;/object&gt;&lt;object type=&quot;3&quot; unique_id=&quot;10009&quot;&gt;&lt;property id=&quot;20148&quot; value=&quot;5&quot;/&gt;&lt;property id=&quot;20300&quot; value=&quot;Slide 6 - &amp;quot;Bit Format&amp;quot;&quot;/&gt;&lt;property id=&quot;20307&quot; value=&quot;306&quot;/&gt;&lt;/object&gt;&lt;object type=&quot;3&quot; unique_id=&quot;10010&quot;&gt;&lt;property id=&quot;20148&quot; value=&quot;5&quot;/&gt;&lt;property id=&quot;20300&quot; value=&quot;Slide 7 - &amp;quot;START and STOP conditions&amp;quot;&quot;/&gt;&lt;property id=&quot;20307&quot; value=&quot;307&quot;/&gt;&lt;/object&gt;&lt;object type=&quot;3&quot; unique_id=&quot;10011&quot;&gt;&lt;property id=&quot;20148&quot; value=&quot;5&quot;/&gt;&lt;property id=&quot;20300&quot; value=&quot;Slide 8 - &amp;quot;START and STOP conditions&amp;quot;&quot;/&gt;&lt;property id=&quot;20307&quot; value=&quot;308&quot;/&gt;&lt;/object&gt;&lt;object type=&quot;3&quot; unique_id=&quot;10012&quot;&gt;&lt;property id=&quot;20148&quot; value=&quot;5&quot;/&gt;&lt;property id=&quot;20300&quot; value=&quot;Slide 9 - &amp;quot;START and STOP conditions&amp;quot;&quot;/&gt;&lt;property id=&quot;20307&quot; value=&quot;309&quot;/&gt;&lt;/object&gt;&lt;object type=&quot;3&quot; unique_id=&quot;10013&quot;&gt;&lt;property id=&quot;20148&quot; value=&quot;5&quot;/&gt;&lt;property id=&quot;20300&quot; value=&quot;Slide 10 - &amp;quot;START and STOP conditions&amp;quot;&quot;/&gt;&lt;property id=&quot;20307&quot; value=&quot;310&quot;/&gt;&lt;/object&gt;&lt;object type=&quot;3&quot; unique_id=&quot;10014&quot;&gt;&lt;property id=&quot;20148&quot; value=&quot;5&quot;/&gt;&lt;property id=&quot;20300&quot; value=&quot;Slide 11 - &amp;quot;Packet Format in I2C&amp;quot;&quot;/&gt;&lt;property id=&quot;20307&quot; value=&quot;311&quot;/&gt;&lt;/object&gt;&lt;object type=&quot;3&quot; unique_id=&quot;10015&quot;&gt;&lt;property id=&quot;20148&quot; value=&quot;5&quot;/&gt;&lt;property id=&quot;20300&quot; value=&quot;Slide 12 - &amp;quot;Packet Format in I2C&amp;quot;&quot;/&gt;&lt;property id=&quot;20307&quot; value=&quot;312&quot;/&gt;&lt;/object&gt;&lt;object type=&quot;3&quot; unique_id=&quot;10016&quot;&gt;&lt;property id=&quot;20148&quot; value=&quot;5&quot;/&gt;&lt;property id=&quot;20300&quot; value=&quot;Slide 13 - &amp;quot;Address Packet Format in I2C&amp;quot;&quot;/&gt;&lt;property id=&quot;20307&quot; value=&quot;313&quot;/&gt;&lt;/object&gt;&lt;object type=&quot;3&quot; unique_id=&quot;10017&quot;&gt;&lt;property id=&quot;20148&quot; value=&quot;5&quot;/&gt;&lt;property id=&quot;20300&quot; value=&quot;Slide 14 - &amp;quot;Address Packet Format in I2C&amp;quot;&quot;/&gt;&lt;property id=&quot;20307&quot; value=&quot;314&quot;/&gt;&lt;/object&gt;&lt;object type=&quot;3&quot; unique_id=&quot;10018&quot;&gt;&lt;property id=&quot;20148&quot; value=&quot;5&quot;/&gt;&lt;property id=&quot;20300&quot; value=&quot;Slide 15 - &amp;quot;Address Packet Format in I2C&amp;quot;&quot;/&gt;&lt;property id=&quot;20307&quot; value=&quot;315&quot;/&gt;&lt;/object&gt;&lt;object type=&quot;3&quot; unique_id=&quot;10019&quot;&gt;&lt;property id=&quot;20148&quot; value=&quot;5&quot;/&gt;&lt;property id=&quot;20300&quot; value=&quot;Slide 16 - &amp;quot;Address Packet Format in I2C&amp;quot;&quot;/&gt;&lt;property id=&quot;20307&quot; value=&quot;316&quot;/&gt;&lt;/object&gt;&lt;object type=&quot;3&quot; unique_id=&quot;10020&quot;&gt;&lt;property id=&quot;20148&quot; value=&quot;5&quot;/&gt;&lt;property id=&quot;20300&quot; value=&quot;Slide 17 - &amp;quot;Data Packet Format in I2C&amp;quot;&quot;/&gt;&lt;property id=&quot;20307&quot; value=&quot;317&quot;/&gt;&lt;/object&gt;&lt;object type=&quot;3&quot; unique_id=&quot;10021&quot;&gt;&lt;property id=&quot;20148&quot; value=&quot;5&quot;/&gt;&lt;property id=&quot;20300&quot; value=&quot;Slide 18 - &amp;quot;Combining Address and Data Packets&amp;quot;&quot;/&gt;&lt;property id=&quot;20307&quot; value=&quot;318&quot;/&gt;&lt;/object&gt;&lt;object type=&quot;3&quot; unique_id=&quot;10022&quot;&gt;&lt;property id=&quot;20148&quot; value=&quot;5&quot;/&gt;&lt;property id=&quot;20300&quot; value=&quot;Slide 19&quot;/&gt;&lt;property id=&quot;20307&quot; value=&quot;319&quot;/&gt;&lt;/object&gt;&lt;object type=&quot;3&quot; unique_id=&quot;10023&quot;&gt;&lt;property id=&quot;20148&quot; value=&quot;5&quot;/&gt;&lt;property id=&quot;20300&quot; value=&quot;Slide 20 - &amp;quot;Clock Stretching&amp;quot;&quot;/&gt;&lt;property id=&quot;20307&quot; value=&quot;320&quot;/&gt;&lt;/object&gt;&lt;object type=&quot;3&quot; unique_id=&quot;10024&quot;&gt;&lt;property id=&quot;20148&quot; value=&quot;5&quot;/&gt;&lt;property id=&quot;20300&quot; value=&quot;Slide 21 - &amp;quot;Arbitration&amp;quot;&quot;/&gt;&lt;property id=&quot;20307&quot; value=&quot;321&quot;/&gt;&lt;/object&gt;&lt;object type=&quot;3&quot; unique_id=&quot;10025&quot;&gt;&lt;property id=&quot;20148&quot; value=&quot;5&quot;/&gt;&lt;property id=&quot;20300&quot; value=&quot;Slide 22 - &amp;quot;Arbitration&amp;quot;&quot;/&gt;&lt;property id=&quot;20307&quot; value=&quot;364&quot;/&gt;&lt;/object&gt;&lt;object type=&quot;3&quot; unique_id=&quot;10026&quot;&gt;&lt;property id=&quot;20148&quot; value=&quot;5&quot;/&gt;&lt;property id=&quot;20300&quot; value=&quot;Slide 23 - &amp;quot;Multibyte burst write&amp;quot;&quot;/&gt;&lt;property id=&quot;20307&quot; value=&quot;323&quot;/&gt;&lt;/object&gt;&lt;object type=&quot;3&quot; unique_id=&quot;10027&quot;&gt;&lt;property id=&quot;20148&quot; value=&quot;5&quot;/&gt;&lt;property id=&quot;20300&quot; value=&quot;Slide 24 - &amp;quot;Multibyte burst write&amp;quot;&quot;/&gt;&lt;property id=&quot;20307&quot; value=&quot;324&quot;/&gt;&lt;/object&gt;&lt;object type=&quot;3&quot; unique_id=&quot;10028&quot;&gt;&lt;property id=&quot;20148&quot; value=&quot;5&quot;/&gt;&lt;property id=&quot;20300&quot; value=&quot;Slide 25 - &amp;quot;Multibyte burst read&amp;quot;&quot;/&gt;&lt;property id=&quot;20307&quot; value=&quot;325&quot;/&gt;&lt;/object&gt;&lt;object type=&quot;3&quot; unique_id=&quot;10029&quot;&gt;&lt;property id=&quot;20148&quot; value=&quot;5&quot;/&gt;&lt;property id=&quot;20300&quot; value=&quot;Slide 26 - &amp;quot;Multibyte burst read&amp;quot;&quot;/&gt;&lt;property id=&quot;20307&quot; value=&quot;326&quot;/&gt;&lt;/object&gt;&lt;object type=&quot;3&quot; unique_id=&quot;10030&quot;&gt;&lt;property id=&quot;20148&quot; value=&quot;5&quot;/&gt;&lt;property id=&quot;20300&quot; value=&quot;Slide 27 - &amp;quot;TWI (I2C) in AVR&amp;quot;&quot;/&gt;&lt;property id=&quot;20307&quot; value=&quot;327&quot;/&gt;&lt;/object&gt;&lt;object type=&quot;3&quot; unique_id=&quot;10031&quot;&gt;&lt;property id=&quot;20148&quot; value=&quot;5&quot;/&gt;&lt;property id=&quot;20300&quot; value=&quot;Slide 28 - &amp;quot;TWI (I2C) in AVR&amp;quot;&quot;/&gt;&lt;property id=&quot;20307&quot; value=&quot;328&quot;/&gt;&lt;/object&gt;&lt;object type=&quot;3&quot; unique_id=&quot;10032&quot;&gt;&lt;property id=&quot;20148&quot; value=&quot;5&quot;/&gt;&lt;property id=&quot;20300&quot; value=&quot;Slide 29 - &amp;quot;TWI (I2C) in AVR&amp;quot;&quot;/&gt;&lt;property id=&quot;20307&quot; value=&quot;329&quot;/&gt;&lt;/object&gt;&lt;object type=&quot;3&quot; unique_id=&quot;10033&quot;&gt;&lt;property id=&quot;20148&quot; value=&quot;5&quot;/&gt;&lt;property id=&quot;20300&quot; value=&quot;Slide 30 - &amp;quot;TWI Bit Rate Register (TWBR)&amp;#x0D;&amp;#x0A;&amp;quot;&quot;/&gt;&lt;property id=&quot;20307&quot; value=&quot;330&quot;/&gt;&lt;/object&gt;&lt;object type=&quot;3&quot; unique_id=&quot;10034&quot;&gt;&lt;property id=&quot;20148&quot; value=&quot;5&quot;/&gt;&lt;property id=&quot;20300&quot; value=&quot;Slide 31 - &amp;quot;TWI Status Register (TWSR)&amp;quot;&quot;/&gt;&lt;property id=&quot;20307&quot; value=&quot;331&quot;/&gt;&lt;/object&gt;&lt;object type=&quot;3&quot; unique_id=&quot;10035&quot;&gt;&lt;property id=&quot;20148&quot; value=&quot;5&quot;/&gt;&lt;property id=&quot;20300&quot; value=&quot;Slide 32 - &amp;quot;TWI Control Register (TWCR)&amp;quot;&quot;/&gt;&lt;property id=&quot;20307&quot; value=&quot;332&quot;/&gt;&lt;/object&gt;&lt;object type=&quot;3&quot; unique_id=&quot;10036&quot;&gt;&lt;property id=&quot;20148&quot; value=&quot;5&quot;/&gt;&lt;property id=&quot;20300&quot; value=&quot;Slide 33 - &amp;quot;TWI Control Register (TWCR)&amp;quot;&quot;/&gt;&lt;property id=&quot;20307&quot; value=&quot;333&quot;/&gt;&lt;/object&gt;&lt;object type=&quot;3&quot; unique_id=&quot;10037&quot;&gt;&lt;property id=&quot;20148&quot; value=&quot;5&quot;/&gt;&lt;property id=&quot;20300&quot; value=&quot;Slide 34 - &amp;quot;More Details of Some bits of TWCR&amp;quot;&quot;/&gt;&lt;property id=&quot;20307&quot; value=&quot;334&quot;/&gt;&lt;/object&gt;&lt;object type=&quot;3&quot; unique_id=&quot;10038&quot;&gt;&lt;property id=&quot;20148&quot; value=&quot;5&quot;/&gt;&lt;property id=&quot;20300&quot; value=&quot;Slide 35 - &amp;quot;More Details of Some bits of TWCR&amp;quot;&quot;/&gt;&lt;property id=&quot;20307&quot; value=&quot;335&quot;/&gt;&lt;/object&gt;&lt;object type=&quot;3&quot; unique_id=&quot;10039&quot;&gt;&lt;property id=&quot;20148&quot; value=&quot;5&quot;/&gt;&lt;property id=&quot;20300&quot; value=&quot;Slide 36 - &amp;quot;More Details of Some bits of TWCR&amp;quot;&quot;/&gt;&lt;property id=&quot;20307&quot; value=&quot;336&quot;/&gt;&lt;/object&gt;&lt;object type=&quot;3&quot; unique_id=&quot;10040&quot;&gt;&lt;property id=&quot;20148&quot; value=&quot;5&quot;/&gt;&lt;property id=&quot;20300&quot; value=&quot;Slide 37 - &amp;quot;TWI Address Register (TWAR)&amp;quot;&quot;/&gt;&lt;property id=&quot;20307&quot; value=&quot;337&quot;/&gt;&lt;/object&gt;&lt;object type=&quot;3&quot; unique_id=&quot;10041&quot;&gt;&lt;property id=&quot;20148&quot; value=&quot;5&quot;/&gt;&lt;property id=&quot;20300&quot; value=&quot;Slide 38 - &amp;quot;AVR TWI Programming&amp;quot;&quot;/&gt;&lt;property id=&quot;20307&quot; value=&quot;338&quot;/&gt;&lt;/object&gt;&lt;object type=&quot;3&quot; unique_id=&quot;10042&quot;&gt;&lt;property id=&quot;20148&quot; value=&quot;5&quot;/&gt;&lt;property id=&quot;20300&quot; value=&quot;Slide 39 - &amp;quot;AVR TWI Programming&amp;quot;&quot;/&gt;&lt;property id=&quot;20307&quot; value=&quot;339&quot;/&gt;&lt;/object&gt;&lt;object type=&quot;3&quot; unique_id=&quot;10043&quot;&gt;&lt;property id=&quot;20148&quot; value=&quot;5&quot;/&gt;&lt;property id=&quot;20300&quot; value=&quot;Slide 40 - &amp;quot;AVR TWI Programming&amp;quot;&quot;/&gt;&lt;property id=&quot;20307&quot; value=&quot;340&quot;/&gt;&lt;/object&gt;&lt;object type=&quot;3&quot; unique_id=&quot;10044&quot;&gt;&lt;property id=&quot;20148&quot; value=&quot;5&quot;/&gt;&lt;property id=&quot;20300&quot; value=&quot;Slide 41 - &amp;quot;AVR TWI Programming&amp;quot;&quot;/&gt;&lt;property id=&quot;20307&quot; value=&quot;341&quot;/&gt;&lt;/object&gt;&lt;object type=&quot;3&quot; unique_id=&quot;10045&quot;&gt;&lt;property id=&quot;20148&quot; value=&quot;5&quot;/&gt;&lt;property id=&quot;20300&quot; value=&quot;Slide 42 - &amp;quot;AVR TWI Programming&amp;quot;&quot;/&gt;&lt;property id=&quot;20307&quot; value=&quot;342&quot;/&gt;&lt;/object&gt;&lt;object type=&quot;3&quot; unique_id=&quot;10046&quot;&gt;&lt;property id=&quot;20148&quot; value=&quot;5&quot;/&gt;&lt;property id=&quot;20300&quot; value=&quot;Slide 43 - &amp;quot;Master Transmitter (1/2)&amp;quot;&quot;/&gt;&lt;property id=&quot;20307&quot; value=&quot;343&quot;/&gt;&lt;/object&gt;&lt;object type=&quot;3&quot; unique_id=&quot;10047&quot;&gt;&lt;property id=&quot;20148&quot; value=&quot;5&quot;/&gt;&lt;property id=&quot;20300&quot; value=&quot;Slide 44 - &amp;quot;Master Transmitter (2/2)&amp;quot;&quot;/&gt;&lt;property id=&quot;20307&quot; value=&quot;348&quot;/&gt;&lt;/object&gt;&lt;object type=&quot;3&quot; unique_id=&quot;10048&quot;&gt;&lt;property id=&quot;20148&quot; value=&quot;5&quot;/&gt;&lt;property id=&quot;20300&quot; value=&quot;Slide 45 - &amp;quot;Master Transmitter&amp;quot;&quot;/&gt;&lt;property id=&quot;20307&quot; value=&quot;349&quot;/&gt;&lt;/object&gt;&lt;object type=&quot;3&quot; unique_id=&quot;10049&quot;&gt;&lt;property id=&quot;20148&quot; value=&quot;5&quot;/&gt;&lt;property id=&quot;20300&quot; value=&quot;Slide 46 - &amp;quot;Slave Receiver (1/2)&amp;quot;&quot;/&gt;&lt;property id=&quot;20307&quot; value=&quot;344&quot;/&gt;&lt;/object&gt;&lt;object type=&quot;3&quot; unique_id=&quot;10050&quot;&gt;&lt;property id=&quot;20148&quot; value=&quot;5&quot;/&gt;&lt;property id=&quot;20300&quot; value=&quot;Slide 47 - &amp;quot;Slave Receiver (2/2)&amp;quot;&quot;/&gt;&lt;property id=&quot;20307&quot; value=&quot;350&quot;/&gt;&lt;/object&gt;&lt;object type=&quot;3&quot; unique_id=&quot;10051&quot;&gt;&lt;property id=&quot;20148&quot; value=&quot;5&quot;/&gt;&lt;property id=&quot;20300&quot; value=&quot;Slide 48 - &amp;quot;Master Transmitter Slave Receiver&amp;quot;&quot;/&gt;&lt;property id=&quot;20307&quot; value=&quot;351&quot;/&gt;&lt;/object&gt;&lt;object type=&quot;3&quot; unique_id=&quot;10052&quot;&gt;&lt;property id=&quot;20148&quot; value=&quot;5&quot;/&gt;&lt;property id=&quot;20300&quot; value=&quot;Slide 50 - &amp;quot;Master Receiver (1/2)&amp;quot;&quot;/&gt;&lt;property id=&quot;20307&quot; value=&quot;365&quot;/&gt;&lt;/object&gt;&lt;object type=&quot;3&quot; unique_id=&quot;10053&quot;&gt;&lt;property id=&quot;20148&quot; value=&quot;5&quot;/&gt;&lt;property id=&quot;20300&quot; value=&quot;Slide 51 - &amp;quot;Master Receiver (2/2)&amp;quot;&quot;/&gt;&lt;property id=&quot;20307&quot; value=&quot;366&quot;/&gt;&lt;/object&gt;&lt;object type=&quot;3&quot; unique_id=&quot;10054&quot;&gt;&lt;property id=&quot;20148&quot; value=&quot;5&quot;/&gt;&lt;property id=&quot;20300&quot; value=&quot;Slide 52 - &amp;quot;Slave Transmitter&amp;quot;&quot;/&gt;&lt;property id=&quot;20307&quot; value=&quot;345&quot;/&gt;&lt;/object&gt;&lt;object type=&quot;3&quot; unique_id=&quot;10055&quot;&gt;&lt;property id=&quot;20148&quot; value=&quot;5&quot;/&gt;&lt;property id=&quot;20300&quot; value=&quot;Slide 55 - &amp;quot;Using Real Time Clock (RTC) DS1307&amp;quot;&quot;/&gt;&lt;property id=&quot;20307&quot; value=&quot;352&quot;/&gt;&lt;/object&gt;&lt;object type=&quot;3&quot; unique_id=&quot;10056&quot;&gt;&lt;property id=&quot;20148&quot; value=&quot;5&quot;/&gt;&lt;property id=&quot;20300&quot; value=&quot;Slide 56 - &amp;quot;Using Real Time Clock (RTC) DS1307&amp;quot;&quot;/&gt;&lt;property id=&quot;20307&quot; value=&quot;353&quot;/&gt;&lt;/object&gt;&lt;object type=&quot;3&quot; unique_id=&quot;10057&quot;&gt;&lt;property id=&quot;20148&quot; value=&quot;5&quot;/&gt;&lt;property id=&quot;20300&quot; value=&quot;Slide 57 - &amp;quot;Using Real Time Clock (RTC) DS1307&amp;quot;&quot;/&gt;&lt;property id=&quot;20307&quot; value=&quot;354&quot;/&gt;&lt;/object&gt;&lt;object type=&quot;3&quot; unique_id=&quot;10058&quot;&gt;&lt;property id=&quot;20148&quot; value=&quot;5&quot;/&gt;&lt;property id=&quot;20300&quot; value=&quot;Slide 58 - &amp;quot;Power Connections for DS1307&amp;quot;&quot;/&gt;&lt;property id=&quot;20307&quot; value=&quot;355&quot;/&gt;&lt;/object&gt;&lt;object type=&quot;3&quot; unique_id=&quot;10059&quot;&gt;&lt;property id=&quot;20148&quot; value=&quot;5&quot;/&gt;&lt;property id=&quot;20300&quot; value=&quot;Slide 59 - &amp;quot;Address map of the DS1307&amp;quot;&quot;/&gt;&lt;property id=&quot;20307&quot; value=&quot;356&quot;/&gt;&lt;/object&gt;&lt;object type=&quot;3&quot; unique_id=&quot;10060&quot;&gt;&lt;property id=&quot;20148&quot; value=&quot;5&quot;/&gt;&lt;property id=&quot;20300&quot; value=&quot;Slide 60 - &amp;quot;The DS1307 Control Register&amp;quot;&quot;/&gt;&lt;property id=&quot;20307&quot; value=&quot;357&quot;/&gt;&lt;/object&gt;&lt;object type=&quot;3&quot; unique_id=&quot;10061&quot;&gt;&lt;property id=&quot;20148&quot; value=&quot;5&quot;/&gt;&lt;property id=&quot;20300&quot; value=&quot;Slide 61 - &amp;quot;CH bit in address 00&amp;quot;&quot;/&gt;&lt;property id=&quot;20307&quot; value=&quot;358&quot;/&gt;&lt;/object&gt;&lt;object type=&quot;3&quot; unique_id=&quot;10062&quot;&gt;&lt;property id=&quot;20148&quot; value=&quot;5&quot;/&gt;&lt;property id=&quot;20300&quot; value=&quot;Slide 62 - &amp;quot;Time and date address locations and modes&amp;quot;&quot;/&gt;&lt;property id=&quot;20307&quot; value=&quot;359&quot;/&gt;&lt;/object&gt;&lt;object type=&quot;3&quot; unique_id=&quot;10063&quot;&gt;&lt;property id=&quot;20148&quot; value=&quot;5&quot;/&gt;&lt;property id=&quot;20300&quot; value=&quot;Slide 63 - &amp;quot;Time and date address locations and modes&amp;quot;&quot;/&gt;&lt;property id=&quot;20307&quot; value=&quot;360&quot;/&gt;&lt;/object&gt;&lt;object type=&quot;3&quot; unique_id=&quot;10064&quot;&gt;&lt;property id=&quot;20148&quot; value=&quot;5&quot;/&gt;&lt;property id=&quot;20300&quot; value=&quot;Slide 65 - &amp;quot;Writing to DS1307&amp;quot;&quot;/&gt;&lt;property id=&quot;20307&quot; value=&quot;361&quot;/&gt;&lt;/object&gt;&lt;object type=&quot;3&quot; unique_id=&quot;10065&quot;&gt;&lt;property id=&quot;20148&quot; value=&quot;5&quot;/&gt;&lt;property id=&quot;20300&quot; value=&quot;Slide 66 - &amp;quot;Writing to DS1307&amp;quot;&quot;/&gt;&lt;property id=&quot;20307&quot; value=&quot;363&quot;/&gt;&lt;/object&gt;&lt;object type=&quot;3&quot; unique_id=&quot;10066&quot;&gt;&lt;property id=&quot;20148&quot; value=&quot;5&quot;/&gt;&lt;property id=&quot;20300&quot; value=&quot;Slide 67 - &amp;quot;Reading from DS1307&amp;quot;&quot;/&gt;&lt;property id=&quot;20307&quot; value=&quot;362&quot;/&gt;&lt;/object&gt;&lt;object type=&quot;3&quot; unique_id=&quot;10067&quot;&gt;&lt;property id=&quot;20148&quot; value=&quot;5&quot;/&gt;&lt;property id=&quot;20300&quot; value=&quot;Slide 69 - &amp;quot;Comm. with DS1307, Setting time (1/2)&amp;quot;&quot;/&gt;&lt;property id=&quot;20307&quot; value=&quot;347&quot;/&gt;&lt;/object&gt;&lt;object type=&quot;3&quot; unique_id=&quot;10069&quot;&gt;&lt;property id=&quot;20148&quot; value=&quot;5&quot;/&gt;&lt;property id=&quot;20300&quot; value=&quot;Slide 72 - &amp;quot;DS1307, Setting/Reading Date &amp;amp; Time&amp;quot;&quot;/&gt;&lt;property id=&quot;20307&quot; value=&quot;370&quot;/&gt;&lt;/object&gt;&lt;object type=&quot;3&quot; unique_id=&quot;10070&quot;&gt;&lt;property id=&quot;20148&quot; value=&quot;5&quot;/&gt;&lt;property id=&quot;20300&quot; value=&quot;Slide 73 - &amp;quot;DS1307, Setting/Reading Date &amp;amp; Time (1/4)&amp;quot;&quot;/&gt;&lt;property id=&quot;20307&quot; value=&quot;368&quot;/&gt;&lt;/object&gt;&lt;object type=&quot;3&quot; unique_id=&quot;10506&quot;&gt;&lt;property id=&quot;20148&quot; value=&quot;5&quot;/&gt;&lt;property id=&quot;20300&quot; value=&quot;Slide 54 - &amp;quot;Master Receiver and Slave Transmitter&amp;quot;&quot;/&gt;&lt;property id=&quot;20307&quot; value=&quot;374&quot;/&gt;&lt;/object&gt;&lt;object type=&quot;3&quot; unique_id=&quot;10726&quot;&gt;&lt;property id=&quot;20148&quot; value=&quot;5&quot;/&gt;&lt;property id=&quot;20300&quot; value=&quot;Slide 53 - &amp;quot;Master Receiver and Slave Transmitter&amp;quot;&quot;/&gt;&lt;property id=&quot;20307&quot; value=&quot;375&quot;/&gt;&lt;/object&gt;&lt;object type=&quot;3&quot; unique_id=&quot;11319&quot;&gt;&lt;property id=&quot;20148&quot; value=&quot;5&quot;/&gt;&lt;property id=&quot;20300&quot; value=&quot;Slide 49 - &amp;quot;Master Transmitter Slave Receiver&amp;quot;&quot;/&gt;&lt;property id=&quot;20307&quot; value=&quot;377&quot;/&gt;&lt;/object&gt;&lt;object type=&quot;3&quot; unique_id=&quot;11995&quot;&gt;&lt;property id=&quot;20148&quot; value=&quot;5&quot;/&gt;&lt;property id=&quot;20300&quot; value=&quot;Slide 64 - &amp;quot;Data Transfer on a 2-Wire Serial Bus&amp;quot;&quot;/&gt;&lt;property id=&quot;20307&quot; value=&quot;379&quot;/&gt;&lt;/object&gt;&lt;object type=&quot;3&quot; unique_id=&quot;12536&quot;&gt;&lt;property id=&quot;20148&quot; value=&quot;5&quot;/&gt;&lt;property id=&quot;20300&quot; value=&quot;Slide 68 - &amp;quot;Reading from DS1307&amp;quot;&quot;/&gt;&lt;property id=&quot;20307&quot; value=&quot;380&quot;/&gt;&lt;/object&gt;&lt;object type=&quot;3&quot; unique_id=&quot;12614&quot;&gt;&lt;property id=&quot;20148&quot; value=&quot;5&quot;/&gt;&lt;property id=&quot;20300&quot; value=&quot;Slide 71 - &amp;quot;Comm. with DS1307, Setting time&amp;quot;&quot;/&gt;&lt;property id=&quot;20307&quot; value=&quot;381&quot;/&gt;&lt;/object&gt;&lt;object type=&quot;3&quot; unique_id=&quot;12927&quot;&gt;&lt;property id=&quot;20148&quot; value=&quot;5&quot;/&gt;&lt;property id=&quot;20300&quot; value=&quot;Slide 70 - &amp;quot;Comm. with DS1307, Setting time (2/2)&amp;quot;&quot;/&gt;&lt;property id=&quot;20307&quot; value=&quot;382&quot;/&gt;&lt;/object&gt;&lt;object type=&quot;3&quot; unique_id=&quot;13319&quot;&gt;&lt;property id=&quot;20148&quot; value=&quot;5&quot;/&gt;&lt;property id=&quot;20300&quot; value=&quot;Slide 74 - &amp;quot;DS1307, Setting/Reading Date &amp;amp; Time (2/4)&amp;quot;&quot;/&gt;&lt;property id=&quot;20307&quot; value=&quot;383&quot;/&gt;&lt;/object&gt;&lt;object type=&quot;3&quot; unique_id=&quot;13320&quot;&gt;&lt;property id=&quot;20148&quot; value=&quot;5&quot;/&gt;&lt;property id=&quot;20300&quot; value=&quot;Slide 75 - &amp;quot;DS1307, Setting/Reading Date &amp;amp; Time (3/4)&amp;quot;&quot;/&gt;&lt;property id=&quot;20307&quot; value=&quot;384&quot;/&gt;&lt;/object&gt;&lt;object type=&quot;3&quot; unique_id=&quot;13321&quot;&gt;&lt;property id=&quot;20148&quot; value=&quot;5&quot;/&gt;&lt;property id=&quot;20300&quot; value=&quot;Slide 76 - &amp;quot;DS1307, Setting/Reading Date &amp;amp; Time (4/4)&amp;quot;&quot;/&gt;&lt;property id=&quot;20307&quot; value=&quot;385&quot;/&gt;&lt;/object&gt;&lt;/object&gt;&lt;/object&gt;&lt;/database&gt;"/>
  <p:tag name="SECTOMILLISECCONVERTED" val="1"/>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7564</TotalTime>
  <Words>7594</Words>
  <Application>Microsoft Office PowerPoint</Application>
  <PresentationFormat>On-screen Show (4:3)</PresentationFormat>
  <Paragraphs>578</Paragraphs>
  <Slides>77</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6" baseType="lpstr">
      <vt:lpstr>Arial</vt:lpstr>
      <vt:lpstr>Arial Narrow</vt:lpstr>
      <vt:lpstr>Calibri</vt:lpstr>
      <vt:lpstr>Consolas</vt:lpstr>
      <vt:lpstr>Courier New</vt:lpstr>
      <vt:lpstr>Garamond</vt:lpstr>
      <vt:lpstr>Wingdings</vt:lpstr>
      <vt:lpstr>Edge</vt:lpstr>
      <vt:lpstr>Bitmap Image</vt:lpstr>
      <vt:lpstr>PowerPoint Presentation</vt:lpstr>
      <vt:lpstr>I2C BUS Protocol</vt:lpstr>
      <vt:lpstr>I2C BUS Protocol</vt:lpstr>
      <vt:lpstr>I2C Line Electrical Characteristics</vt:lpstr>
      <vt:lpstr>I2C Nodes</vt:lpstr>
      <vt:lpstr>Bit Format</vt:lpstr>
      <vt:lpstr>START and STOP conditions</vt:lpstr>
      <vt:lpstr>START and STOP conditions</vt:lpstr>
      <vt:lpstr>START and STOP conditions</vt:lpstr>
      <vt:lpstr>START and STOP conditions</vt:lpstr>
      <vt:lpstr>Packet Format in I2C</vt:lpstr>
      <vt:lpstr>Packet Format in I2C</vt:lpstr>
      <vt:lpstr>Address Packet Format in I2C</vt:lpstr>
      <vt:lpstr>Address Packet Format in I2C</vt:lpstr>
      <vt:lpstr>Address Packet Format in I2C</vt:lpstr>
      <vt:lpstr>Address Packet Format in I2C</vt:lpstr>
      <vt:lpstr>Data Packet Format in I2C</vt:lpstr>
      <vt:lpstr>Combining Address and Data Packets</vt:lpstr>
      <vt:lpstr>PowerPoint Presentation</vt:lpstr>
      <vt:lpstr>Clock Stretching</vt:lpstr>
      <vt:lpstr>Arbitration</vt:lpstr>
      <vt:lpstr>Arbitration</vt:lpstr>
      <vt:lpstr>Multibyte burst write</vt:lpstr>
      <vt:lpstr>Multibyte burst write</vt:lpstr>
      <vt:lpstr>Multibyte burst read</vt:lpstr>
      <vt:lpstr>Multibyte burst read</vt:lpstr>
      <vt:lpstr>TWI (I2C) in AVR</vt:lpstr>
      <vt:lpstr>TWI (I2C) in AVR</vt:lpstr>
      <vt:lpstr>TWI (I2C) in AVR</vt:lpstr>
      <vt:lpstr>TWI Bit Rate Register (TWBR) </vt:lpstr>
      <vt:lpstr>TWI Status Register (TWSR)</vt:lpstr>
      <vt:lpstr>TWI Control Register (TWCR)</vt:lpstr>
      <vt:lpstr>TWI Control Register (TWCR)</vt:lpstr>
      <vt:lpstr>More Details of Some bits of TWCR</vt:lpstr>
      <vt:lpstr>More Details of Some bits of TWCR</vt:lpstr>
      <vt:lpstr>More Details of Some bits of TWCR</vt:lpstr>
      <vt:lpstr>TWI Address Register (TWAR)</vt:lpstr>
      <vt:lpstr>AVR TWI Programming</vt:lpstr>
      <vt:lpstr>AVR TWI Programming</vt:lpstr>
      <vt:lpstr>AVR TWI Programming</vt:lpstr>
      <vt:lpstr>AVR TWI Programming</vt:lpstr>
      <vt:lpstr>AVR TWI Programming</vt:lpstr>
      <vt:lpstr>Master Transmitter (1/2)</vt:lpstr>
      <vt:lpstr>Master Transmitter (2/2)</vt:lpstr>
      <vt:lpstr>Master Transmitter</vt:lpstr>
      <vt:lpstr>Slave Receiver             (1/2)</vt:lpstr>
      <vt:lpstr>Slave Receiver             (2/2)</vt:lpstr>
      <vt:lpstr>Master Transmitter Slave Receiver</vt:lpstr>
      <vt:lpstr>Master Transmitter Slave Receiver</vt:lpstr>
      <vt:lpstr>Master Receiver (1/2)</vt:lpstr>
      <vt:lpstr>Master Receiver (2/2)</vt:lpstr>
      <vt:lpstr>Slave Transmitter  (1/2)</vt:lpstr>
      <vt:lpstr>Slave Transmitter  (2/2)</vt:lpstr>
      <vt:lpstr>Master Receiver and Slave Transmitter</vt:lpstr>
      <vt:lpstr>Master Receiver and Slave Transmitter</vt:lpstr>
      <vt:lpstr>Using Real Time Clock (RTC) DS1307</vt:lpstr>
      <vt:lpstr>Using Real Time Clock (RTC) DS1307</vt:lpstr>
      <vt:lpstr>Using Real Time Clock (RTC) DS1307</vt:lpstr>
      <vt:lpstr>Power Connections for DS1307</vt:lpstr>
      <vt:lpstr>Address map of the DS1307</vt:lpstr>
      <vt:lpstr>The DS1307 Control Register</vt:lpstr>
      <vt:lpstr>CH bit in address 00</vt:lpstr>
      <vt:lpstr>Time and date address locations and modes</vt:lpstr>
      <vt:lpstr>Time and date address locations and modes</vt:lpstr>
      <vt:lpstr>Data Transfer on a 2-Wire Serial Bus</vt:lpstr>
      <vt:lpstr>Writing to DS1307</vt:lpstr>
      <vt:lpstr>Writing to DS1307</vt:lpstr>
      <vt:lpstr>Reading from DS1307</vt:lpstr>
      <vt:lpstr>Reading from DS1307</vt:lpstr>
      <vt:lpstr>Comm. with DS1307, Setting time (1/2)</vt:lpstr>
      <vt:lpstr>Comm. with DS1307, Setting time (2/2)</vt:lpstr>
      <vt:lpstr>Comm. with DS1307, Setting time</vt:lpstr>
      <vt:lpstr>DS1307, Setting/Reading Date &amp; Time</vt:lpstr>
      <vt:lpstr>DS1307, Setting/Reading Date &amp; Time (1/4)</vt:lpstr>
      <vt:lpstr>DS1307, Setting/Reading Date &amp; Time (2/4)</vt:lpstr>
      <vt:lpstr>DS1307, Setting/Reading Date &amp; Time (3/4)</vt:lpstr>
      <vt:lpstr>DS1307, Setting/Reading Date &amp; Time (4/4)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Chishti</dc:creator>
  <cp:lastModifiedBy>Vo Minh Thanh</cp:lastModifiedBy>
  <cp:revision>358</cp:revision>
  <dcterms:created xsi:type="dcterms:W3CDTF">1601-01-01T00:00:00Z</dcterms:created>
  <dcterms:modified xsi:type="dcterms:W3CDTF">2023-12-20T02:45:57Z</dcterms:modified>
</cp:coreProperties>
</file>