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5"/>
  </p:notesMasterIdLst>
  <p:sldIdLst>
    <p:sldId id="390" r:id="rId2"/>
    <p:sldId id="303" r:id="rId3"/>
    <p:sldId id="344" r:id="rId4"/>
    <p:sldId id="345" r:id="rId5"/>
    <p:sldId id="346" r:id="rId6"/>
    <p:sldId id="352" r:id="rId7"/>
    <p:sldId id="350" r:id="rId8"/>
    <p:sldId id="353" r:id="rId9"/>
    <p:sldId id="348" r:id="rId10"/>
    <p:sldId id="343" r:id="rId11"/>
    <p:sldId id="355" r:id="rId12"/>
    <p:sldId id="356" r:id="rId13"/>
    <p:sldId id="357" r:id="rId14"/>
    <p:sldId id="360" r:id="rId15"/>
    <p:sldId id="361" r:id="rId16"/>
    <p:sldId id="362" r:id="rId17"/>
    <p:sldId id="363" r:id="rId18"/>
    <p:sldId id="358" r:id="rId19"/>
    <p:sldId id="359" r:id="rId20"/>
    <p:sldId id="368" r:id="rId21"/>
    <p:sldId id="367" r:id="rId22"/>
    <p:sldId id="364" r:id="rId23"/>
    <p:sldId id="366"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008000"/>
    <a:srgbClr val="006600"/>
    <a:srgbClr val="FFCCCC"/>
    <a:srgbClr val="FFFF99"/>
    <a:srgbClr val="FFCC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autoAdjust="0"/>
  </p:normalViewPr>
  <p:slideViewPr>
    <p:cSldViewPr>
      <p:cViewPr varScale="1">
        <p:scale>
          <a:sx n="65" d="100"/>
          <a:sy n="65" d="100"/>
        </p:scale>
        <p:origin x="16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EDB4-6EDD-434F-A508-27063615ED72}" type="datetimeFigureOut">
              <a:rPr lang="en-US" smtClean="0"/>
              <a:t>11/11/2024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A0531-3E72-4DF2-84DF-56559D230E3F}" type="slidenum">
              <a:rPr lang="en-US" smtClean="0"/>
              <a:t>‹#›</a:t>
            </a:fld>
            <a:endParaRPr lang="en-US"/>
          </a:p>
        </p:txBody>
      </p:sp>
    </p:spTree>
    <p:extLst>
      <p:ext uri="{BB962C8B-B14F-4D97-AF65-F5344CB8AC3E}">
        <p14:creationId xmlns:p14="http://schemas.microsoft.com/office/powerpoint/2010/main" val="1190885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B0027A1-D4E6-833B-8EE3-0540322048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B2B8F1DB-D77B-48A8-8E9F-493B70579A49}" type="slidenum">
              <a:rPr lang="en-US" altLang="en-US" smtClean="0">
                <a:cs typeface="Arial" panose="020B0604020202020204" pitchFamily="34" charset="0"/>
              </a:rPr>
              <a:pPr/>
              <a:t>1</a:t>
            </a:fld>
            <a:endParaRPr lang="en-US" altLang="en-US">
              <a:cs typeface="Arial" panose="020B0604020202020204" pitchFamily="34" charset="0"/>
            </a:endParaRPr>
          </a:p>
        </p:txBody>
      </p:sp>
      <p:sp>
        <p:nvSpPr>
          <p:cNvPr id="7171" name="Rectangle 2">
            <a:extLst>
              <a:ext uri="{FF2B5EF4-FFF2-40B4-BE49-F238E27FC236}">
                <a16:creationId xmlns:a16="http://schemas.microsoft.com/office/drawing/2014/main" id="{03E1FEB9-0FCC-9E1A-9BB9-EF5604B2E7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0E569AC3-0DAB-62F1-4B89-3429425570DB}"/>
              </a:ext>
            </a:extLst>
          </p:cNvPr>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AU"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A5895EC4-3711-4BBF-AFD2-44174B70524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5A713B-481D-4A0C-9A3B-675176151FD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FF9B00A-69AF-4C04-AE2F-B42BAE44A5C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9B92EA3-8647-436E-B1A0-3D8583EBBACD}"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8B680FE-F624-4446-98B8-02EF0489135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BB5A884-E140-4808-AB2C-0EC5362DCA2F}"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44B632-36A4-47B4-85EF-E5045176AA7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05DF4DFC-1B34-4A7C-AC43-97B0B7CCEC9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5B05E71-1DEB-4B12-8A49-F850CD38312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B7D63AA-9519-42C3-B416-E646528969B8}"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022BF3C-845B-4C59-8D5D-A2A36577A81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064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59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84F751F0-D464-4773-938B-EE4A61729EA2}" type="slidenum">
              <a:rPr lang="en-US" altLang="en-US"/>
              <a:pPr>
                <a:defRPr/>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charset="0"/>
            </a:endParaRPr>
          </a:p>
        </p:txBody>
      </p:sp>
      <p:sp>
        <p:nvSpPr>
          <p:cNvPr id="594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4051"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E0DA6BA-7244-79AA-AA56-769FDA1F7C20}"/>
              </a:ext>
            </a:extLst>
          </p:cNvPr>
          <p:cNvSpPr>
            <a:spLocks noGrp="1"/>
          </p:cNvSpPr>
          <p:nvPr>
            <p:ph type="sldNum" sz="quarter" idx="12"/>
          </p:nvPr>
        </p:nvSpPr>
        <p:spPr bwMode="auto">
          <a:xfrm>
            <a:off x="6934200" y="6400800"/>
            <a:ext cx="21336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defRPr/>
            </a:pPr>
            <a:fld id="{020745D5-B5A8-4F25-9618-6988A042336D}" type="slidenum">
              <a:rPr lang="en-US" altLang="en-US" smtClean="0"/>
              <a:pPr>
                <a:spcBef>
                  <a:spcPct val="0"/>
                </a:spcBef>
                <a:buFontTx/>
                <a:buNone/>
                <a:defRPr/>
              </a:pPr>
              <a:t>1</a:t>
            </a:fld>
            <a:endParaRPr lang="en-US" altLang="en-US" sz="1400">
              <a:latin typeface="Arial" panose="020B0604020202020204" pitchFamily="34" charset="0"/>
              <a:cs typeface="Arial" panose="020B0604020202020204" pitchFamily="34" charset="0"/>
            </a:endParaRPr>
          </a:p>
        </p:txBody>
      </p:sp>
      <p:sp>
        <p:nvSpPr>
          <p:cNvPr id="6147" name="Text Box 3">
            <a:extLst>
              <a:ext uri="{FF2B5EF4-FFF2-40B4-BE49-F238E27FC236}">
                <a16:creationId xmlns:a16="http://schemas.microsoft.com/office/drawing/2014/main" id="{E51AA768-7517-88F6-FBBA-E92206EC3845}"/>
              </a:ext>
            </a:extLst>
          </p:cNvPr>
          <p:cNvSpPr txBox="1">
            <a:spLocks noChangeArrowheads="1"/>
          </p:cNvSpPr>
          <p:nvPr/>
        </p:nvSpPr>
        <p:spPr bwMode="auto">
          <a:xfrm>
            <a:off x="3979863" y="1920875"/>
            <a:ext cx="5146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r>
              <a:rPr lang="en-US" altLang="en-US" b="1">
                <a:solidFill>
                  <a:schemeClr val="accent2"/>
                </a:solidFill>
                <a:latin typeface="Arial" panose="020B0604020202020204" pitchFamily="34" charset="0"/>
                <a:cs typeface="Arial" panose="020B0604020202020204" pitchFamily="34" charset="0"/>
              </a:rPr>
              <a:t>MICRO-PROCESSING SYSTEM</a:t>
            </a:r>
          </a:p>
        </p:txBody>
      </p:sp>
      <p:sp>
        <p:nvSpPr>
          <p:cNvPr id="6148" name="Text Box 9">
            <a:extLst>
              <a:ext uri="{FF2B5EF4-FFF2-40B4-BE49-F238E27FC236}">
                <a16:creationId xmlns:a16="http://schemas.microsoft.com/office/drawing/2014/main" id="{6AE499A2-112F-684B-EC85-CF92AB960C62}"/>
              </a:ext>
            </a:extLst>
          </p:cNvPr>
          <p:cNvSpPr txBox="1">
            <a:spLocks noChangeArrowheads="1"/>
          </p:cNvSpPr>
          <p:nvPr/>
        </p:nvSpPr>
        <p:spPr bwMode="auto">
          <a:xfrm>
            <a:off x="2376488" y="296863"/>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50000"/>
              </a:spcBef>
              <a:buFontTx/>
              <a:buNone/>
            </a:pPr>
            <a:r>
              <a:rPr lang="en-US" altLang="en-US" sz="3400" b="1">
                <a:solidFill>
                  <a:srgbClr val="FF0000"/>
                </a:solidFill>
                <a:latin typeface="Arial" panose="020B0604020202020204" pitchFamily="34" charset="0"/>
                <a:cs typeface="Arial" panose="020B0604020202020204" pitchFamily="34" charset="0"/>
              </a:rPr>
              <a:t>International University</a:t>
            </a:r>
            <a:endParaRPr lang="en-US" altLang="en-US" sz="2400">
              <a:solidFill>
                <a:srgbClr val="FF0000"/>
              </a:solidFill>
              <a:latin typeface="Arial" panose="020B0604020202020204" pitchFamily="34" charset="0"/>
              <a:cs typeface="Arial" panose="020B0604020202020204" pitchFamily="34" charset="0"/>
            </a:endParaRPr>
          </a:p>
        </p:txBody>
      </p:sp>
      <p:pic>
        <p:nvPicPr>
          <p:cNvPr id="86028" name="Picture 12">
            <a:extLst>
              <a:ext uri="{FF2B5EF4-FFF2-40B4-BE49-F238E27FC236}">
                <a16:creationId xmlns:a16="http://schemas.microsoft.com/office/drawing/2014/main" id="{F0286C41-4770-9818-AC39-EA542657A065}"/>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13168" t="9882" r="9511" b="9882"/>
          <a:stretch>
            <a:fillRect/>
          </a:stretch>
        </p:blipFill>
        <p:spPr bwMode="auto">
          <a:xfrm>
            <a:off x="1588" y="0"/>
            <a:ext cx="974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3">
            <a:extLst>
              <a:ext uri="{FF2B5EF4-FFF2-40B4-BE49-F238E27FC236}">
                <a16:creationId xmlns:a16="http://schemas.microsoft.com/office/drawing/2014/main" id="{44E0A752-B8CD-9052-9BB0-91036DFC6EDF}"/>
              </a:ext>
            </a:extLst>
          </p:cNvPr>
          <p:cNvSpPr>
            <a:spLocks noChangeArrowheads="1"/>
          </p:cNvSpPr>
          <p:nvPr/>
        </p:nvSpPr>
        <p:spPr bwMode="auto">
          <a:xfrm>
            <a:off x="0" y="108902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sp>
        <p:nvSpPr>
          <p:cNvPr id="6151" name="Rectangle 14">
            <a:extLst>
              <a:ext uri="{FF2B5EF4-FFF2-40B4-BE49-F238E27FC236}">
                <a16:creationId xmlns:a16="http://schemas.microsoft.com/office/drawing/2014/main" id="{28989F5F-7CE7-62A1-9320-60A685BBCF51}"/>
              </a:ext>
            </a:extLst>
          </p:cNvPr>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graphicFrame>
        <p:nvGraphicFramePr>
          <p:cNvPr id="6152" name="Object 16">
            <a:extLst>
              <a:ext uri="{FF2B5EF4-FFF2-40B4-BE49-F238E27FC236}">
                <a16:creationId xmlns:a16="http://schemas.microsoft.com/office/drawing/2014/main" id="{38864E9D-8E76-D212-6A10-819E564C8BBD}"/>
              </a:ext>
            </a:extLst>
          </p:cNvPr>
          <p:cNvGraphicFramePr>
            <a:graphicFrameLocks noChangeAspect="1"/>
          </p:cNvGraphicFramePr>
          <p:nvPr/>
        </p:nvGraphicFramePr>
        <p:xfrm>
          <a:off x="0" y="1989138"/>
          <a:ext cx="3724275" cy="2066925"/>
        </p:xfrm>
        <a:graphic>
          <a:graphicData uri="http://schemas.openxmlformats.org/presentationml/2006/ole">
            <mc:AlternateContent xmlns:mc="http://schemas.openxmlformats.org/markup-compatibility/2006">
              <mc:Choice xmlns:v="urn:schemas-microsoft-com:vml" Requires="v">
                <p:oleObj name="Bitmap Image" r:id="rId4" imgW="3723810" imgH="2066667" progId="Paint.Picture">
                  <p:embed/>
                </p:oleObj>
              </mc:Choice>
              <mc:Fallback>
                <p:oleObj name="Bitmap Image" r:id="rId4" imgW="3723810" imgH="2066667" progId="Paint.Picture">
                  <p:embed/>
                  <p:pic>
                    <p:nvPicPr>
                      <p:cNvPr id="6152" name="Object 16">
                        <a:extLst>
                          <a:ext uri="{FF2B5EF4-FFF2-40B4-BE49-F238E27FC236}">
                            <a16:creationId xmlns:a16="http://schemas.microsoft.com/office/drawing/2014/main" id="{38864E9D-8E76-D212-6A10-819E564C8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9138"/>
                        <a:ext cx="37242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7">
            <a:extLst>
              <a:ext uri="{FF2B5EF4-FFF2-40B4-BE49-F238E27FC236}">
                <a16:creationId xmlns:a16="http://schemas.microsoft.com/office/drawing/2014/main" id="{DA0354D2-CD7C-2F2E-3EBC-D7B54DE88E46}"/>
              </a:ext>
            </a:extLst>
          </p:cNvPr>
          <p:cNvSpPr txBox="1">
            <a:spLocks noChangeArrowheads="1"/>
          </p:cNvSpPr>
          <p:nvPr/>
        </p:nvSpPr>
        <p:spPr bwMode="auto">
          <a:xfrm>
            <a:off x="468313" y="5205413"/>
            <a:ext cx="6516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0"/>
              </a:spcBef>
              <a:buFontTx/>
              <a:buNone/>
            </a:pPr>
            <a:r>
              <a:rPr lang="en-US" altLang="en-US" b="1">
                <a:solidFill>
                  <a:srgbClr val="0000FF"/>
                </a:solidFill>
                <a:latin typeface="Arial Narrow" panose="020B0606020202030204" pitchFamily="34" charset="0"/>
                <a:cs typeface="Arial" panose="020B0604020202020204" pitchFamily="34" charset="0"/>
              </a:rPr>
              <a:t>Vo Minh Thanh, M.Eng</a:t>
            </a:r>
          </a:p>
          <a:p>
            <a:pPr eaLnBrk="1" hangingPunct="1">
              <a:buFontTx/>
              <a:buNone/>
            </a:pPr>
            <a:r>
              <a:rPr lang="en-US" altLang="en-US" b="1">
                <a:solidFill>
                  <a:srgbClr val="0000FF"/>
                </a:solidFill>
                <a:latin typeface="Arial Narrow" panose="020B0606020202030204" pitchFamily="34" charset="0"/>
                <a:cs typeface="Arial" panose="020B0604020202020204" pitchFamily="34" charset="0"/>
              </a:rPr>
              <a:t>School Of Electrical Engineering</a:t>
            </a:r>
          </a:p>
        </p:txBody>
      </p:sp>
      <p:sp>
        <p:nvSpPr>
          <p:cNvPr id="6154" name="Text Box 18">
            <a:extLst>
              <a:ext uri="{FF2B5EF4-FFF2-40B4-BE49-F238E27FC236}">
                <a16:creationId xmlns:a16="http://schemas.microsoft.com/office/drawing/2014/main" id="{BE7ACDC0-503E-F6F0-7BF1-F4510673731F}"/>
              </a:ext>
            </a:extLst>
          </p:cNvPr>
          <p:cNvSpPr txBox="1">
            <a:spLocks noChangeArrowheads="1"/>
          </p:cNvSpPr>
          <p:nvPr/>
        </p:nvSpPr>
        <p:spPr bwMode="auto">
          <a:xfrm>
            <a:off x="3786188" y="2651125"/>
            <a:ext cx="55340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50000"/>
              </a:spcBef>
              <a:buFontTx/>
              <a:buNone/>
            </a:pPr>
            <a:r>
              <a:rPr lang="en-US" altLang="en-US" sz="2000" b="1" i="1" dirty="0">
                <a:solidFill>
                  <a:srgbClr val="0000CC"/>
                </a:solidFill>
                <a:latin typeface="Arial" panose="020B0604020202020204" pitchFamily="34" charset="0"/>
                <a:cs typeface="Arial" panose="020B0604020202020204" pitchFamily="34" charset="0"/>
              </a:rPr>
              <a:t>Lecture 5:</a:t>
            </a:r>
          </a:p>
          <a:p>
            <a:pPr algn="ctr" eaLnBrk="1" hangingPunct="1">
              <a:spcBef>
                <a:spcPct val="50000"/>
              </a:spcBef>
              <a:buFontTx/>
              <a:buNone/>
            </a:pPr>
            <a:r>
              <a:rPr lang="en-US" sz="2000" b="1" dirty="0">
                <a:solidFill>
                  <a:srgbClr val="0000CC"/>
                </a:solidFill>
              </a:rPr>
              <a:t>AVR Interrupt Programming</a:t>
            </a:r>
            <a:br>
              <a:rPr lang="en-US" sz="2000" b="1" dirty="0">
                <a:solidFill>
                  <a:srgbClr val="0000CC"/>
                </a:solidFill>
              </a:rPr>
            </a:br>
            <a:r>
              <a:rPr lang="en-US" sz="2000" b="1" dirty="0">
                <a:solidFill>
                  <a:srgbClr val="0000CC"/>
                </a:solidFill>
              </a:rPr>
              <a:t> in Assembly and C</a:t>
            </a:r>
            <a:br>
              <a:rPr lang="en-US" sz="2000" b="1" dirty="0"/>
            </a:br>
            <a:endParaRPr lang="en-US" altLang="en-US" sz="2000" i="1"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86028"/>
                                        </p:tgtEl>
                                        <p:attrNameLst>
                                          <p:attrName>style.visibility</p:attrName>
                                        </p:attrNameLst>
                                      </p:cBhvr>
                                      <p:to>
                                        <p:strVal val="visible"/>
                                      </p:to>
                                    </p:set>
                                    <p:anim calcmode="lin" valueType="num">
                                      <p:cBhvr additive="base">
                                        <p:cTn id="7" dur="5000" fill="hold"/>
                                        <p:tgtEl>
                                          <p:spTgt spid="86028"/>
                                        </p:tgtEl>
                                        <p:attrNameLst>
                                          <p:attrName>ppt_x</p:attrName>
                                        </p:attrNameLst>
                                      </p:cBhvr>
                                      <p:tavLst>
                                        <p:tav tm="0">
                                          <p:val>
                                            <p:strVal val="1+#ppt_w/2"/>
                                          </p:val>
                                        </p:tav>
                                        <p:tav tm="100000">
                                          <p:val>
                                            <p:strVal val="#ppt_x"/>
                                          </p:val>
                                        </p:tav>
                                      </p:tavLst>
                                    </p:anim>
                                    <p:anim calcmode="lin" valueType="num">
                                      <p:cBhvr additive="base">
                                        <p:cTn id="8" dur="5000" fill="hold"/>
                                        <p:tgtEl>
                                          <p:spTgt spid="86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1" presetClass="entr" presetSubtype="8" fill="hold" nodeType="afterEffect">
                                  <p:stCondLst>
                                    <p:cond delay="0"/>
                                  </p:stCondLst>
                                  <p:childTnLst>
                                    <p:set>
                                      <p:cBhvr>
                                        <p:cTn id="11" dur="1" fill="hold">
                                          <p:stCondLst>
                                            <p:cond delay="0"/>
                                          </p:stCondLst>
                                        </p:cTn>
                                        <p:tgtEl>
                                          <p:spTgt spid="86028"/>
                                        </p:tgtEl>
                                        <p:attrNameLst>
                                          <p:attrName>style.visibility</p:attrName>
                                        </p:attrNameLst>
                                      </p:cBhvr>
                                      <p:to>
                                        <p:strVal val="visible"/>
                                      </p:to>
                                    </p:set>
                                    <p:animEffect transition="in" filter="wheel(8)">
                                      <p:cBhvr>
                                        <p:cTn id="12" dur="20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800" b="1">
                <a:latin typeface="Courier New" pitchFamily="49" charset="0"/>
              </a:rPr>
              <a:t>Timer0 Interrupt Programming</a:t>
            </a:r>
            <a:endParaRPr lang="en-US" sz="3200" b="1">
              <a:latin typeface="Courier New" pitchFamily="49" charset="0"/>
            </a:endParaRPr>
          </a:p>
        </p:txBody>
      </p:sp>
      <p:sp>
        <p:nvSpPr>
          <p:cNvPr id="1331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Using </a:t>
            </a:r>
            <a:r>
              <a:rPr lang="en-US" sz="1800" b="1" dirty="0" err="1">
                <a:solidFill>
                  <a:srgbClr val="008000"/>
                </a:solidFill>
                <a:latin typeface="Courier New" pitchFamily="49" charset="0"/>
              </a:rPr>
              <a:t>TimerO</a:t>
            </a:r>
            <a:r>
              <a:rPr lang="en-US" sz="1800" b="1" dirty="0">
                <a:solidFill>
                  <a:srgbClr val="008000"/>
                </a:solidFill>
                <a:latin typeface="Courier New" pitchFamily="49" charset="0"/>
              </a:rPr>
              <a:t> generate a square wave on pin PORTB.5, while </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the same time transferring data from PORTC to PORTD.</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&gt;</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a:t>
            </a:r>
            <a:r>
              <a:rPr lang="en-US" sz="1800" b="1" dirty="0">
                <a:latin typeface="Courier New" pitchFamily="49" charset="0"/>
              </a:rPr>
              <a:t> &lt;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&gt;</a:t>
            </a:r>
          </a:p>
          <a:p>
            <a:pPr marL="571500" indent="-571500" eaLnBrk="1" hangingPunct="1">
              <a:lnSpc>
                <a:spcPct val="80000"/>
              </a:lnSpc>
              <a:buFont typeface="Wingdings" pitchFamily="2" charset="2"/>
              <a:buNone/>
            </a:pPr>
            <a:r>
              <a:rPr lang="en-US" sz="1800" b="1" dirty="0" err="1">
                <a:solidFill>
                  <a:srgbClr val="0000CC"/>
                </a:solidFill>
                <a:latin typeface="Courier New" pitchFamily="49" charset="0"/>
              </a:rPr>
              <a:t>int</a:t>
            </a:r>
            <a:r>
              <a:rPr lang="en-US" sz="1800" b="1" dirty="0">
                <a:latin typeface="Courier New" pitchFamily="49" charset="0"/>
              </a:rPr>
              <a:t> main(){</a:t>
            </a:r>
          </a:p>
          <a:p>
            <a:pPr marL="571500" indent="-571500" eaLnBrk="1" hangingPunct="1">
              <a:lnSpc>
                <a:spcPct val="80000"/>
              </a:lnSpc>
              <a:buFont typeface="Wingdings" pitchFamily="2" charset="2"/>
              <a:buNone/>
            </a:pPr>
            <a:r>
              <a:rPr lang="en-US" sz="1800" b="1" dirty="0">
                <a:latin typeface="Courier New" pitchFamily="49" charset="0"/>
              </a:rPr>
              <a:t>	DDRB  = 0x20; 	</a:t>
            </a:r>
            <a:r>
              <a:rPr lang="en-US" sz="1800" b="1" dirty="0">
                <a:solidFill>
                  <a:srgbClr val="008000"/>
                </a:solidFill>
                <a:latin typeface="Courier New" pitchFamily="49" charset="0"/>
              </a:rPr>
              <a:t>// DDRB.5 = output</a:t>
            </a:r>
          </a:p>
          <a:p>
            <a:pPr marL="571500" indent="-571500" eaLnBrk="1" hangingPunct="1">
              <a:lnSpc>
                <a:spcPct val="80000"/>
              </a:lnSpc>
              <a:buFont typeface="Wingdings" pitchFamily="2" charset="2"/>
              <a:buNone/>
            </a:pPr>
            <a:r>
              <a:rPr lang="en-US" sz="1800" b="1" dirty="0">
                <a:latin typeface="Courier New" pitchFamily="49" charset="0"/>
              </a:rPr>
              <a:t>	TCNT0 = -32; 	</a:t>
            </a:r>
            <a:r>
              <a:rPr lang="en-US" sz="1800" b="1" dirty="0">
                <a:solidFill>
                  <a:srgbClr val="008000"/>
                </a:solidFill>
                <a:latin typeface="Courier New" pitchFamily="49" charset="0"/>
              </a:rPr>
              <a:t>// timer value for 4 us</a:t>
            </a:r>
          </a:p>
          <a:p>
            <a:pPr marL="571500" indent="-571500" eaLnBrk="1" hangingPunct="1">
              <a:lnSpc>
                <a:spcPct val="80000"/>
              </a:lnSpc>
              <a:buFont typeface="Wingdings" pitchFamily="2" charset="2"/>
              <a:buNone/>
            </a:pPr>
            <a:r>
              <a:rPr lang="en-US" sz="1800" b="1" dirty="0">
                <a:latin typeface="Courier New" pitchFamily="49" charset="0"/>
              </a:rPr>
              <a:t>	TCCR0 = 0x01;	</a:t>
            </a:r>
            <a:r>
              <a:rPr lang="en-US" sz="1800" b="1" dirty="0">
                <a:solidFill>
                  <a:srgbClr val="008000"/>
                </a:solidFill>
                <a:latin typeface="Courier New" pitchFamily="49" charset="0"/>
              </a:rPr>
              <a:t>// Normal mode, </a:t>
            </a:r>
            <a:r>
              <a:rPr lang="en-US" sz="1800" b="1" dirty="0" err="1">
                <a:solidFill>
                  <a:srgbClr val="008000"/>
                </a:solidFill>
                <a:latin typeface="Courier New" pitchFamily="49" charset="0"/>
              </a:rPr>
              <a:t>int</a:t>
            </a:r>
            <a:r>
              <a:rPr lang="en-US" sz="1800" b="1" dirty="0">
                <a:solidFill>
                  <a:srgbClr val="008000"/>
                </a:solidFill>
                <a:latin typeface="Courier New" pitchFamily="49" charset="0"/>
              </a:rPr>
              <a:t> elk,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TIMSK = (1&lt;&lt;TOIE0); </a:t>
            </a:r>
            <a:r>
              <a:rPr lang="en-US" sz="1800" b="1" dirty="0">
                <a:solidFill>
                  <a:srgbClr val="008000"/>
                </a:solidFill>
                <a:latin typeface="Courier New" pitchFamily="49" charset="0"/>
              </a:rPr>
              <a:t>// enable Timer0 overflow interrupt</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a:t>
            </a:r>
            <a:r>
              <a:rPr lang="en-US" sz="1800" b="1" dirty="0">
                <a:solidFill>
                  <a:srgbClr val="008000"/>
                </a:solidFill>
                <a:latin typeface="Courier New" pitchFamily="49" charset="0"/>
              </a:rPr>
              <a:t>// enable interrupts globally</a:t>
            </a:r>
          </a:p>
          <a:p>
            <a:pPr marL="571500" indent="-571500" eaLnBrk="1" hangingPunct="1">
              <a:lnSpc>
                <a:spcPct val="80000"/>
              </a:lnSpc>
              <a:buFont typeface="Wingdings" pitchFamily="2" charset="2"/>
              <a:buNone/>
            </a:pPr>
            <a:r>
              <a:rPr lang="en-US" sz="1800" b="1" dirty="0">
                <a:latin typeface="Courier New" pitchFamily="49" charset="0"/>
              </a:rPr>
              <a:t>	DDRC = 0x00; 	</a:t>
            </a:r>
            <a:r>
              <a:rPr lang="en-US" sz="1800" b="1" dirty="0">
                <a:solidFill>
                  <a:srgbClr val="008000"/>
                </a:solidFill>
                <a:latin typeface="Courier New" pitchFamily="49" charset="0"/>
              </a:rPr>
              <a:t>// make PORTC input</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008000"/>
                </a:solidFill>
                <a:latin typeface="Courier New" pitchFamily="49" charset="0"/>
              </a:rPr>
              <a:t>// make PORTD output</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Font typeface="Wingdings" pitchFamily="2" charset="2"/>
              <a:buNone/>
            </a:pPr>
            <a:r>
              <a:rPr lang="en-US" sz="1800" b="1" dirty="0">
                <a:latin typeface="Courier New" pitchFamily="49" charset="0"/>
              </a:rPr>
              <a:t>		PORTD = PINC;	</a:t>
            </a:r>
            <a:r>
              <a:rPr lang="en-US" sz="1800" b="1" dirty="0">
                <a:solidFill>
                  <a:srgbClr val="008000"/>
                </a:solidFill>
                <a:latin typeface="Courier New" pitchFamily="49" charset="0"/>
              </a:rPr>
              <a:t>// transfer data from </a:t>
            </a:r>
            <a:r>
              <a:rPr lang="en-US" sz="1800" b="1" dirty="0" err="1">
                <a:solidFill>
                  <a:srgbClr val="008000"/>
                </a:solidFill>
                <a:latin typeface="Courier New" pitchFamily="49" charset="0"/>
              </a:rPr>
              <a:t>PortC</a:t>
            </a:r>
            <a:r>
              <a:rPr lang="en-US" sz="1800" b="1" dirty="0">
                <a:solidFill>
                  <a:srgbClr val="008000"/>
                </a:solidFill>
                <a:latin typeface="Courier New" pitchFamily="49" charset="0"/>
              </a:rPr>
              <a:t> to </a:t>
            </a:r>
            <a:r>
              <a:rPr lang="en-US" sz="1800" b="1" dirty="0" err="1">
                <a:solidFill>
                  <a:srgbClr val="008000"/>
                </a:solidFill>
                <a:latin typeface="Courier New" pitchFamily="49" charset="0"/>
              </a:rPr>
              <a:t>PortD</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TIMER0_OVF_vect</a:t>
            </a:r>
            <a:r>
              <a:rPr lang="en-US" sz="1800" b="1" dirty="0">
                <a:latin typeface="Courier New" pitchFamily="49" charset="0"/>
              </a:rPr>
              <a:t>){	</a:t>
            </a:r>
            <a:r>
              <a:rPr lang="en-US" sz="1800" b="1" dirty="0">
                <a:solidFill>
                  <a:srgbClr val="008000"/>
                </a:solidFill>
                <a:latin typeface="Courier New" pitchFamily="49" charset="0"/>
              </a:rPr>
              <a:t>// ISR for Timer0 overflow</a:t>
            </a:r>
          </a:p>
          <a:p>
            <a:pPr marL="571500" indent="-571500" eaLnBrk="1" hangingPunct="1">
              <a:lnSpc>
                <a:spcPct val="80000"/>
              </a:lnSpc>
              <a:buFont typeface="Wingdings" pitchFamily="2" charset="2"/>
              <a:buNone/>
            </a:pPr>
            <a:r>
              <a:rPr lang="en-US" sz="1800" b="1" dirty="0">
                <a:latin typeface="Courier New" pitchFamily="49" charset="0"/>
              </a:rPr>
              <a:t>	TCNT0 = -32; 		</a:t>
            </a:r>
            <a:r>
              <a:rPr lang="en-US" sz="1800" b="1" dirty="0">
                <a:solidFill>
                  <a:srgbClr val="008000"/>
                </a:solidFill>
                <a:latin typeface="Courier New" pitchFamily="49" charset="0"/>
              </a:rPr>
              <a:t>// timer value for 4 us</a:t>
            </a:r>
          </a:p>
          <a:p>
            <a:pPr marL="571500" indent="-571500" eaLnBrk="1" hangingPunct="1">
              <a:lnSpc>
                <a:spcPct val="80000"/>
              </a:lnSpc>
              <a:buFont typeface="Wingdings" pitchFamily="2" charset="2"/>
              <a:buNone/>
            </a:pPr>
            <a:r>
              <a:rPr lang="en-US" sz="1800" b="1" dirty="0">
                <a:latin typeface="Courier New" pitchFamily="49" charset="0"/>
              </a:rPr>
              <a:t>	PORTB ^= 0x20; 		</a:t>
            </a:r>
            <a:r>
              <a:rPr lang="en-US" sz="1800" b="1" dirty="0">
                <a:solidFill>
                  <a:srgbClr val="008000"/>
                </a:solidFill>
                <a:latin typeface="Courier New" pitchFamily="49" charset="0"/>
              </a:rPr>
              <a:t>// toggle PORTB.5</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2400" b="1">
                <a:latin typeface="Courier New" pitchFamily="49" charset="0"/>
              </a:rPr>
              <a:t>Example 10-9: timer0, timer1 Interrupt (1/2)</a:t>
            </a:r>
            <a:endParaRPr lang="en-US" sz="3200" b="1">
              <a:latin typeface="Courier New" pitchFamily="49" charset="0"/>
            </a:endParaRPr>
          </a:p>
        </p:txBody>
      </p:sp>
      <p:sp>
        <p:nvSpPr>
          <p:cNvPr id="14339" name="Rectangle 3"/>
          <p:cNvSpPr>
            <a:spLocks noGrp="1" noChangeArrowheads="1"/>
          </p:cNvSpPr>
          <p:nvPr>
            <p:ph type="body" idx="1"/>
          </p:nvPr>
        </p:nvSpPr>
        <p:spPr>
          <a:xfrm>
            <a:off x="304800" y="8382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Using Timer0 and Timer1 interrupts, generate square waves</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on pins PB1 and PB7 respectively, while transferring data</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&gt;			 </a:t>
            </a:r>
            <a:r>
              <a:rPr lang="en-US" sz="1800" b="1" dirty="0">
                <a:solidFill>
                  <a:srgbClr val="008000"/>
                </a:solidFill>
                <a:latin typeface="Courier New" pitchFamily="49" charset="0"/>
              </a:rPr>
              <a:t>// from PORTC to PORTD</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&gt;</a:t>
            </a:r>
          </a:p>
          <a:p>
            <a:pPr marL="571500" indent="-571500" eaLnBrk="1" hangingPunct="1">
              <a:lnSpc>
                <a:spcPct val="80000"/>
              </a:lnSpc>
              <a:buFont typeface="Wingdings" pitchFamily="2" charset="2"/>
              <a:buNone/>
            </a:pPr>
            <a:r>
              <a:rPr lang="en-US" sz="1800" b="1" dirty="0" err="1">
                <a:solidFill>
                  <a:srgbClr val="0000CC"/>
                </a:solidFill>
                <a:latin typeface="Courier New" pitchFamily="49" charset="0"/>
              </a:rPr>
              <a:t>int</a:t>
            </a:r>
            <a:r>
              <a:rPr lang="en-US" sz="1800" b="1" dirty="0">
                <a:latin typeface="Courier New" pitchFamily="49" charset="0"/>
              </a:rPr>
              <a:t> main (){</a:t>
            </a:r>
          </a:p>
          <a:p>
            <a:pPr marL="571500" indent="-571500" eaLnBrk="1" hangingPunct="1">
              <a:lnSpc>
                <a:spcPct val="80000"/>
              </a:lnSpc>
              <a:buFont typeface="Wingdings" pitchFamily="2" charset="2"/>
              <a:buNone/>
            </a:pPr>
            <a:r>
              <a:rPr lang="en-US" sz="1800" b="1" dirty="0">
                <a:latin typeface="Courier New" pitchFamily="49" charset="0"/>
              </a:rPr>
              <a:t>	DDRB |= 0x82;  	</a:t>
            </a:r>
            <a:r>
              <a:rPr lang="en-US" sz="1800" b="1" dirty="0">
                <a:solidFill>
                  <a:srgbClr val="008000"/>
                </a:solidFill>
                <a:latin typeface="Courier New" pitchFamily="49" charset="0"/>
              </a:rPr>
              <a:t>// make </a:t>
            </a:r>
            <a:r>
              <a:rPr lang="en-US" sz="1800" b="1" dirty="0" err="1">
                <a:solidFill>
                  <a:srgbClr val="008000"/>
                </a:solidFill>
                <a:latin typeface="Courier New" pitchFamily="49" charset="0"/>
              </a:rPr>
              <a:t>DDRB.l</a:t>
            </a:r>
            <a:r>
              <a:rPr lang="en-US" sz="1800" b="1" dirty="0">
                <a:solidFill>
                  <a:srgbClr val="008000"/>
                </a:solidFill>
                <a:latin typeface="Courier New" pitchFamily="49" charset="0"/>
              </a:rPr>
              <a:t> and DDRB.7 output</a:t>
            </a:r>
          </a:p>
          <a:p>
            <a:pPr marL="571500" indent="-571500" eaLnBrk="1" hangingPunct="1">
              <a:lnSpc>
                <a:spcPct val="80000"/>
              </a:lnSpc>
              <a:buFont typeface="Wingdings" pitchFamily="2" charset="2"/>
              <a:buNone/>
            </a:pPr>
            <a:r>
              <a:rPr lang="en-US" sz="1800" b="1" dirty="0">
                <a:latin typeface="Courier New" pitchFamily="49" charset="0"/>
              </a:rPr>
              <a:t>	DDRC  = 0x00;  	</a:t>
            </a:r>
            <a:r>
              <a:rPr lang="en-US" sz="1800" b="1" dirty="0">
                <a:solidFill>
                  <a:srgbClr val="008000"/>
                </a:solidFill>
                <a:latin typeface="Courier New" pitchFamily="49" charset="0"/>
              </a:rPr>
              <a:t>// make PORTC input</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008000"/>
                </a:solidFill>
                <a:latin typeface="Courier New" pitchFamily="49" charset="0"/>
              </a:rPr>
              <a:t>// make PORTD output</a:t>
            </a:r>
          </a:p>
          <a:p>
            <a:pPr marL="571500" indent="-571500" eaLnBrk="1" hangingPunct="1">
              <a:lnSpc>
                <a:spcPct val="80000"/>
              </a:lnSpc>
              <a:buFont typeface="Wingdings" pitchFamily="2" charset="2"/>
              <a:buNone/>
            </a:pPr>
            <a:r>
              <a:rPr lang="en-US" sz="1800" b="1" dirty="0">
                <a:latin typeface="Courier New" pitchFamily="49" charset="0"/>
              </a:rPr>
              <a:t>	TCNT0 = -160;  	</a:t>
            </a:r>
            <a:r>
              <a:rPr lang="en-US" sz="1800" b="1" dirty="0">
                <a:solidFill>
                  <a:srgbClr val="008000"/>
                </a:solidFill>
                <a:latin typeface="Courier New" pitchFamily="49" charset="0"/>
              </a:rPr>
              <a:t>// start from 96</a:t>
            </a:r>
          </a:p>
          <a:p>
            <a:pPr marL="571500" indent="-571500" eaLnBrk="1" hangingPunct="1">
              <a:lnSpc>
                <a:spcPct val="80000"/>
              </a:lnSpc>
              <a:buFont typeface="Wingdings" pitchFamily="2" charset="2"/>
              <a:buNone/>
            </a:pPr>
            <a:r>
              <a:rPr lang="en-US" sz="1800" b="1" dirty="0">
                <a:latin typeface="Courier New" pitchFamily="49" charset="0"/>
              </a:rPr>
              <a:t>	TCCR0 = 0x01;  	</a:t>
            </a:r>
            <a:r>
              <a:rPr lang="en-US" sz="1800" b="1" dirty="0">
                <a:solidFill>
                  <a:srgbClr val="008000"/>
                </a:solidFill>
                <a:latin typeface="Courier New" pitchFamily="49" charset="0"/>
              </a:rPr>
              <a:t>// Normal </a:t>
            </a:r>
            <a:r>
              <a:rPr lang="en-US" sz="1800" b="1" dirty="0" err="1">
                <a:solidFill>
                  <a:srgbClr val="008000"/>
                </a:solidFill>
                <a:latin typeface="Courier New" pitchFamily="49" charset="0"/>
              </a:rPr>
              <a:t>mode,inernal</a:t>
            </a:r>
            <a:r>
              <a:rPr lang="en-US" sz="1800" b="1" dirty="0">
                <a:solidFill>
                  <a:srgbClr val="008000"/>
                </a:solidFill>
                <a:latin typeface="Courier New" pitchFamily="49" charset="0"/>
              </a:rPr>
              <a:t> </a:t>
            </a:r>
            <a:r>
              <a:rPr lang="en-US" sz="1800" b="1" dirty="0" err="1">
                <a:solidFill>
                  <a:srgbClr val="008000"/>
                </a:solidFill>
                <a:latin typeface="Courier New" pitchFamily="49" charset="0"/>
              </a:rPr>
              <a:t>clk</a:t>
            </a:r>
            <a:r>
              <a:rPr lang="en-US" sz="1800" b="1" dirty="0">
                <a:solidFill>
                  <a:srgbClr val="008000"/>
                </a:solidFill>
                <a:latin typeface="Courier New" pitchFamily="49" charset="0"/>
              </a:rPr>
              <a:t>,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TCNT1H = (-640)&gt;&gt;8; </a:t>
            </a:r>
            <a:r>
              <a:rPr lang="en-US" sz="1800" b="1" dirty="0">
                <a:solidFill>
                  <a:srgbClr val="008000"/>
                </a:solidFill>
                <a:latin typeface="Courier New" pitchFamily="49" charset="0"/>
              </a:rPr>
              <a:t>// the high byte 0xFD</a:t>
            </a:r>
          </a:p>
          <a:p>
            <a:pPr marL="571500" indent="-571500" eaLnBrk="1" hangingPunct="1">
              <a:lnSpc>
                <a:spcPct val="80000"/>
              </a:lnSpc>
              <a:buFont typeface="Wingdings" pitchFamily="2" charset="2"/>
              <a:buNone/>
            </a:pPr>
            <a:r>
              <a:rPr lang="en-US" sz="1800" b="1" dirty="0">
                <a:latin typeface="Courier New" pitchFamily="49" charset="0"/>
              </a:rPr>
              <a:t>	TCNT1L = (-640); </a:t>
            </a:r>
            <a:r>
              <a:rPr lang="en-US" sz="1800" b="1" dirty="0">
                <a:solidFill>
                  <a:srgbClr val="008000"/>
                </a:solidFill>
                <a:latin typeface="Courier New" pitchFamily="49" charset="0"/>
              </a:rPr>
              <a:t>//</a:t>
            </a:r>
            <a:r>
              <a:rPr lang="en-US" sz="1800" b="1" dirty="0">
                <a:latin typeface="Courier New" pitchFamily="49" charset="0"/>
              </a:rPr>
              <a:t> </a:t>
            </a:r>
            <a:r>
              <a:rPr lang="en-US" sz="1800" b="1" dirty="0">
                <a:solidFill>
                  <a:srgbClr val="008000"/>
                </a:solidFill>
                <a:latin typeface="Courier New" pitchFamily="49" charset="0"/>
              </a:rPr>
              <a:t>the low byte  0x80</a:t>
            </a:r>
          </a:p>
          <a:p>
            <a:pPr marL="571500" indent="-571500" eaLnBrk="1" hangingPunct="1">
              <a:lnSpc>
                <a:spcPct val="80000"/>
              </a:lnSpc>
              <a:buFont typeface="Wingdings" pitchFamily="2" charset="2"/>
              <a:buNone/>
            </a:pPr>
            <a:r>
              <a:rPr lang="en-US" sz="1800" b="1" dirty="0">
                <a:latin typeface="Courier New" pitchFamily="49" charset="0"/>
              </a:rPr>
              <a:t>	TCCR1A = 0x00; 	</a:t>
            </a:r>
            <a:r>
              <a:rPr lang="en-US" sz="1800" b="1" dirty="0">
                <a:solidFill>
                  <a:srgbClr val="008000"/>
                </a:solidFill>
                <a:latin typeface="Courier New" pitchFamily="49" charset="0"/>
              </a:rPr>
              <a:t>// timer1 in normal mode,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TCCR1B = 0x01; 	</a:t>
            </a:r>
            <a:r>
              <a:rPr lang="en-US" sz="1800" b="1" dirty="0">
                <a:solidFill>
                  <a:srgbClr val="008000"/>
                </a:solidFill>
                <a:latin typeface="Courier New" pitchFamily="49" charset="0"/>
              </a:rPr>
              <a:t>// use internal CLK.</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8000"/>
                </a:solidFill>
                <a:latin typeface="Courier New" pitchFamily="49" charset="0"/>
              </a:rPr>
              <a:t>// enable Timers 0 and 1 interrupts.</a:t>
            </a:r>
          </a:p>
          <a:p>
            <a:pPr marL="571500" indent="-571500" eaLnBrk="1" hangingPunct="1">
              <a:lnSpc>
                <a:spcPct val="80000"/>
              </a:lnSpc>
              <a:buFont typeface="Wingdings" pitchFamily="2" charset="2"/>
              <a:buNone/>
            </a:pPr>
            <a:r>
              <a:rPr lang="en-US" sz="1800" b="1" dirty="0">
                <a:latin typeface="Courier New" pitchFamily="49" charset="0"/>
              </a:rPr>
              <a:t>	TIMSK  = (1&lt;&lt;TOIE0) | (1&lt;&lt;TOIE1); </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global interrupts, set bit7 of SREG</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Font typeface="Wingdings" pitchFamily="2" charset="2"/>
              <a:buNone/>
            </a:pPr>
            <a:r>
              <a:rPr lang="en-US" sz="1800" b="1" dirty="0">
                <a:latin typeface="Courier New" pitchFamily="49" charset="0"/>
              </a:rPr>
              <a:t>		PORTD = PINC;</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2400" b="1">
                <a:latin typeface="Courier New" pitchFamily="49" charset="0"/>
              </a:rPr>
              <a:t>Example 10-9: timer0, timer1 Interrupt (2/2)</a:t>
            </a:r>
            <a:endParaRPr lang="en-US" sz="3200" b="1">
              <a:latin typeface="Courier New" pitchFamily="49" charset="0"/>
            </a:endParaRPr>
          </a:p>
        </p:txBody>
      </p:sp>
      <p:sp>
        <p:nvSpPr>
          <p:cNvPr id="15363" name="Rectangle 3"/>
          <p:cNvSpPr>
            <a:spLocks noGrp="1" noChangeArrowheads="1"/>
          </p:cNvSpPr>
          <p:nvPr>
            <p:ph type="body" idx="1"/>
          </p:nvPr>
        </p:nvSpPr>
        <p:spPr>
          <a:xfrm>
            <a:off x="304800" y="8382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Using Timer0 and </a:t>
            </a:r>
            <a:r>
              <a:rPr lang="en-US" sz="1800" b="1" dirty="0" err="1">
                <a:solidFill>
                  <a:srgbClr val="008000"/>
                </a:solidFill>
                <a:latin typeface="Courier New" pitchFamily="49" charset="0"/>
              </a:rPr>
              <a:t>Timerl</a:t>
            </a:r>
            <a:r>
              <a:rPr lang="en-US" sz="1800" b="1" dirty="0">
                <a:solidFill>
                  <a:srgbClr val="008000"/>
                </a:solidFill>
                <a:latin typeface="Courier New" pitchFamily="49" charset="0"/>
              </a:rPr>
              <a:t> interrupts, generate square waves</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on pins PB1 and PB7 respectively, while transferring data</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TIMER0_OVF_vect</a:t>
            </a:r>
            <a:r>
              <a:rPr lang="en-US" sz="1800" b="1" dirty="0">
                <a:latin typeface="Courier New" pitchFamily="49" charset="0"/>
              </a:rPr>
              <a:t>){ </a:t>
            </a:r>
            <a:r>
              <a:rPr lang="en-US" sz="1800" b="1" dirty="0">
                <a:solidFill>
                  <a:srgbClr val="008000"/>
                </a:solidFill>
                <a:latin typeface="Courier New" pitchFamily="49" charset="0"/>
              </a:rPr>
              <a:t>//ISR for Timer0 overflow</a:t>
            </a:r>
          </a:p>
          <a:p>
            <a:pPr marL="571500" indent="-571500" eaLnBrk="1" hangingPunct="1">
              <a:lnSpc>
                <a:spcPct val="80000"/>
              </a:lnSpc>
              <a:buFont typeface="Wingdings" pitchFamily="2" charset="2"/>
              <a:buNone/>
            </a:pPr>
            <a:r>
              <a:rPr lang="en-US" sz="1800" b="1" dirty="0">
                <a:latin typeface="Courier New" pitchFamily="49" charset="0"/>
              </a:rPr>
              <a:t>	TCNT0 = -160;  </a:t>
            </a:r>
            <a:r>
              <a:rPr lang="en-US" sz="1800" b="1" dirty="0">
                <a:solidFill>
                  <a:srgbClr val="008000"/>
                </a:solidFill>
                <a:latin typeface="Courier New" pitchFamily="49" charset="0"/>
              </a:rPr>
              <a:t>// TCNT0 = -160 (reload for next round)</a:t>
            </a:r>
          </a:p>
          <a:p>
            <a:pPr marL="571500" indent="-571500" eaLnBrk="1" hangingPunct="1">
              <a:lnSpc>
                <a:spcPct val="80000"/>
              </a:lnSpc>
              <a:buFont typeface="Wingdings" pitchFamily="2" charset="2"/>
              <a:buNone/>
            </a:pPr>
            <a:r>
              <a:rPr lang="en-US" sz="1800" b="1" dirty="0">
                <a:latin typeface="Courier New" pitchFamily="49" charset="0"/>
              </a:rPr>
              <a:t>	PORTB ^= 0x02; </a:t>
            </a:r>
            <a:r>
              <a:rPr lang="en-US" sz="1800" b="1" dirty="0">
                <a:solidFill>
                  <a:srgbClr val="008000"/>
                </a:solidFill>
                <a:latin typeface="Courier New" pitchFamily="49" charset="0"/>
              </a:rPr>
              <a:t>// toggle PORTB.1</a:t>
            </a: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TIMER1_OVF_vect</a:t>
            </a:r>
            <a:r>
              <a:rPr lang="en-US" sz="1800" b="1" dirty="0">
                <a:latin typeface="Courier New" pitchFamily="49" charset="0"/>
              </a:rPr>
              <a:t>){ </a:t>
            </a:r>
            <a:r>
              <a:rPr lang="en-US" sz="1800" b="1" dirty="0">
                <a:solidFill>
                  <a:srgbClr val="008000"/>
                </a:solidFill>
                <a:latin typeface="Courier New" pitchFamily="49" charset="0"/>
              </a:rPr>
              <a:t>// ISR for Timer1 overflow</a:t>
            </a:r>
          </a:p>
          <a:p>
            <a:pPr marL="571500" indent="-571500" eaLnBrk="1" hangingPunct="1">
              <a:lnSpc>
                <a:spcPct val="80000"/>
              </a:lnSpc>
              <a:buFont typeface="Wingdings" pitchFamily="2" charset="2"/>
              <a:buNone/>
            </a:pPr>
            <a:r>
              <a:rPr lang="en-US" sz="1800" b="1" dirty="0">
                <a:latin typeface="Courier New" pitchFamily="49" charset="0"/>
              </a:rPr>
              <a:t>	TCNT1H = (-640)&gt;&gt;8;</a:t>
            </a:r>
          </a:p>
          <a:p>
            <a:pPr marL="571500" indent="-571500" eaLnBrk="1" hangingPunct="1">
              <a:lnSpc>
                <a:spcPct val="80000"/>
              </a:lnSpc>
              <a:buFont typeface="Wingdings" pitchFamily="2" charset="2"/>
              <a:buNone/>
            </a:pPr>
            <a:r>
              <a:rPr lang="en-US" sz="1800" b="1" dirty="0">
                <a:latin typeface="Courier New" pitchFamily="49" charset="0"/>
              </a:rPr>
              <a:t>	TCNT1L = (-640); </a:t>
            </a:r>
            <a:r>
              <a:rPr lang="en-US" sz="1800" b="1" dirty="0">
                <a:solidFill>
                  <a:srgbClr val="008000"/>
                </a:solidFill>
                <a:latin typeface="Courier New" pitchFamily="49" charset="0"/>
              </a:rPr>
              <a:t>// TCNT1 = -640 (reload for next round)</a:t>
            </a:r>
          </a:p>
          <a:p>
            <a:pPr marL="571500" indent="-571500" eaLnBrk="1" hangingPunct="1">
              <a:lnSpc>
                <a:spcPct val="80000"/>
              </a:lnSpc>
              <a:buFont typeface="Wingdings" pitchFamily="2" charset="2"/>
              <a:buNone/>
            </a:pPr>
            <a:r>
              <a:rPr lang="en-US" sz="1800" b="1" dirty="0">
                <a:latin typeface="Courier New" pitchFamily="49" charset="0"/>
              </a:rPr>
              <a:t>	PORTB ^= 0x80;     </a:t>
            </a:r>
            <a:r>
              <a:rPr lang="en-US" sz="1800" b="1" dirty="0">
                <a:solidFill>
                  <a:srgbClr val="008000"/>
                </a:solidFill>
                <a:latin typeface="Courier New" pitchFamily="49" charset="0"/>
              </a:rPr>
              <a:t>// toggle PORTB.7</a:t>
            </a:r>
          </a:p>
          <a:p>
            <a:pPr marL="571500" indent="-571500" eaLnBrk="1" hangingPunct="1">
              <a:lnSpc>
                <a:spcPct val="80000"/>
              </a:lnSpc>
              <a:buFont typeface="Wingdings" pitchFamily="2" charset="2"/>
              <a:buNone/>
            </a:pPr>
            <a:r>
              <a:rPr lang="en-US" sz="1800" b="1" dirty="0">
                <a:solidFill>
                  <a:srgbClr val="00B050"/>
                </a:solidFill>
                <a:latin typeface="Courier New"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800" b="1">
                <a:latin typeface="Courier New" pitchFamily="49" charset="0"/>
              </a:rPr>
              <a:t>Timer0 Output Compare Match Interrupt</a:t>
            </a:r>
            <a:endParaRPr lang="en-US" sz="3200" b="1">
              <a:latin typeface="Courier New" pitchFamily="49" charset="0"/>
            </a:endParaRPr>
          </a:p>
        </p:txBody>
      </p:sp>
      <p:sp>
        <p:nvSpPr>
          <p:cNvPr id="16387"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err="1">
                <a:latin typeface="Courier New" pitchFamily="49" charset="0"/>
              </a:rPr>
              <a:t>int</a:t>
            </a:r>
            <a:r>
              <a:rPr lang="en-US" sz="1800" b="1" dirty="0">
                <a:latin typeface="Courier New" pitchFamily="49" charset="0"/>
              </a:rPr>
              <a:t> main ()</a:t>
            </a:r>
          </a:p>
          <a:p>
            <a:pPr marL="571500" indent="-571500" eaLnBrk="1" hangingPunct="1">
              <a:lnSpc>
                <a:spcPct val="80000"/>
              </a:lnSpc>
              <a:buFont typeface="Wingdings" pitchFamily="2" charset="2"/>
              <a:buNone/>
            </a:pPr>
            <a:r>
              <a:rPr lang="en-US" sz="1800" b="1" dirty="0">
                <a:latin typeface="Courier New" pitchFamily="49" charset="0"/>
              </a:rPr>
              <a:t>{</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a:r>
            <a:r>
              <a:rPr lang="en-US" sz="1800" b="1" dirty="0">
                <a:latin typeface="Courier New" pitchFamily="49" charset="0"/>
              </a:rPr>
              <a:t>DDRB |= 0x20; 	</a:t>
            </a:r>
            <a:r>
              <a:rPr lang="en-US" sz="1800" b="1" dirty="0">
                <a:solidFill>
                  <a:srgbClr val="008000"/>
                </a:solidFill>
                <a:latin typeface="Courier New" pitchFamily="49" charset="0"/>
              </a:rPr>
              <a:t>// make DDRB.5 output</a:t>
            </a:r>
          </a:p>
          <a:p>
            <a:pPr marL="571500" indent="-571500" eaLnBrk="1" hangingPunct="1">
              <a:lnSpc>
                <a:spcPct val="80000"/>
              </a:lnSpc>
              <a:buFont typeface="Wingdings" pitchFamily="2" charset="2"/>
              <a:buNone/>
            </a:pPr>
            <a:r>
              <a:rPr lang="en-US" sz="1800" b="1" dirty="0">
                <a:latin typeface="Courier New" pitchFamily="49" charset="0"/>
              </a:rPr>
              <a:t> 	OCR0  = 40;</a:t>
            </a:r>
          </a:p>
          <a:p>
            <a:pPr marL="571500" indent="-571500" eaLnBrk="1" hangingPunct="1">
              <a:lnSpc>
                <a:spcPct val="80000"/>
              </a:lnSpc>
              <a:buFont typeface="Wingdings" pitchFamily="2" charset="2"/>
              <a:buNone/>
            </a:pPr>
            <a:r>
              <a:rPr lang="en-US" sz="1800" b="1" dirty="0">
                <a:latin typeface="Courier New" pitchFamily="49" charset="0"/>
              </a:rPr>
              <a:t>	TCCR0 = 0x09; 	</a:t>
            </a:r>
            <a:r>
              <a:rPr lang="en-US" sz="1800" b="1" dirty="0">
                <a:solidFill>
                  <a:srgbClr val="008000"/>
                </a:solidFill>
                <a:latin typeface="Courier New" pitchFamily="49" charset="0"/>
              </a:rPr>
              <a:t>// CTC mode, internal elk,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TIMSK = (1&lt;&lt;OCIE0); </a:t>
            </a:r>
            <a:r>
              <a:rPr lang="en-US" sz="1800" b="1" dirty="0">
                <a:solidFill>
                  <a:srgbClr val="008000"/>
                </a:solidFill>
                <a:latin typeface="Courier New" pitchFamily="49" charset="0"/>
              </a:rPr>
              <a:t>//enable </a:t>
            </a:r>
            <a:r>
              <a:rPr lang="en-US" sz="1800" b="1" dirty="0" err="1">
                <a:solidFill>
                  <a:srgbClr val="008000"/>
                </a:solidFill>
                <a:latin typeface="Courier New" pitchFamily="49" charset="0"/>
              </a:rPr>
              <a:t>TimerO</a:t>
            </a:r>
            <a:r>
              <a:rPr lang="en-US" sz="1800" b="1" dirty="0">
                <a:solidFill>
                  <a:srgbClr val="008000"/>
                </a:solidFill>
                <a:latin typeface="Courier New" pitchFamily="49" charset="0"/>
              </a:rPr>
              <a:t> compare match int.</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a:t>
            </a:r>
            <a:r>
              <a:rPr lang="en-US" sz="1800" b="1" dirty="0">
                <a:solidFill>
                  <a:srgbClr val="008000"/>
                </a:solidFill>
                <a:latin typeface="Courier New" pitchFamily="49" charset="0"/>
              </a:rPr>
              <a:t>// enable interrupts</a:t>
            </a:r>
          </a:p>
          <a:p>
            <a:pPr marL="571500" indent="-571500" eaLnBrk="1" hangingPunct="1">
              <a:lnSpc>
                <a:spcPct val="80000"/>
              </a:lnSpc>
              <a:buFont typeface="Wingdings" pitchFamily="2" charset="2"/>
              <a:buNone/>
            </a:pPr>
            <a:r>
              <a:rPr lang="en-US" sz="1800" b="1" dirty="0">
                <a:latin typeface="Courier New" pitchFamily="49" charset="0"/>
              </a:rPr>
              <a:t>	DDRC = 0x00; 	</a:t>
            </a:r>
            <a:r>
              <a:rPr lang="en-US" sz="1800" b="1" dirty="0">
                <a:solidFill>
                  <a:srgbClr val="008000"/>
                </a:solidFill>
                <a:latin typeface="Courier New" pitchFamily="49" charset="0"/>
              </a:rPr>
              <a:t>// make PORTC input</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008000"/>
                </a:solidFill>
                <a:latin typeface="Courier New" pitchFamily="49" charset="0"/>
              </a:rPr>
              <a:t>// make PORTD output</a:t>
            </a:r>
          </a:p>
          <a:p>
            <a:pPr marL="571500" indent="-571500" eaLnBrk="1" hangingPunct="1">
              <a:lnSpc>
                <a:spcPct val="80000"/>
              </a:lnSpc>
              <a:buFont typeface="Wingdings" pitchFamily="2" charset="2"/>
              <a:buNone/>
            </a:pPr>
            <a:r>
              <a:rPr lang="en-US" sz="1800" b="1" dirty="0">
                <a:latin typeface="Courier New" pitchFamily="49" charset="0"/>
              </a:rPr>
              <a:t>	while (1)	 	</a:t>
            </a:r>
            <a:r>
              <a:rPr lang="en-US" sz="1800" b="1" dirty="0">
                <a:solidFill>
                  <a:srgbClr val="008000"/>
                </a:solidFill>
                <a:latin typeface="Courier New" pitchFamily="49" charset="0"/>
              </a:rPr>
              <a:t>// wait here</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a:latin typeface="Courier New" pitchFamily="49" charset="0"/>
              </a:rPr>
              <a:t>	PORTD = PINC; </a:t>
            </a: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TIMER0_COMP_vect</a:t>
            </a:r>
            <a:r>
              <a:rPr lang="en-US" sz="1800" b="1" dirty="0">
                <a:latin typeface="Courier New" pitchFamily="49" charset="0"/>
              </a:rPr>
              <a:t>){ 	</a:t>
            </a:r>
            <a:r>
              <a:rPr lang="en-US" sz="1800" b="1" dirty="0">
                <a:solidFill>
                  <a:srgbClr val="008000"/>
                </a:solidFill>
                <a:latin typeface="Courier New" pitchFamily="49" charset="0"/>
              </a:rPr>
              <a:t>// ISR for </a:t>
            </a:r>
            <a:r>
              <a:rPr lang="en-US" sz="1800" b="1" dirty="0" err="1">
                <a:solidFill>
                  <a:srgbClr val="008000"/>
                </a:solidFill>
                <a:latin typeface="Courier New" pitchFamily="49" charset="0"/>
              </a:rPr>
              <a:t>TimerO</a:t>
            </a:r>
            <a:r>
              <a:rPr lang="en-US" sz="1800" b="1" dirty="0">
                <a:solidFill>
                  <a:srgbClr val="008000"/>
                </a:solidFill>
                <a:latin typeface="Courier New" pitchFamily="49" charset="0"/>
              </a:rPr>
              <a:t> compare match</a:t>
            </a:r>
          </a:p>
          <a:p>
            <a:pPr marL="571500" indent="-571500" eaLnBrk="1" hangingPunct="1">
              <a:lnSpc>
                <a:spcPct val="80000"/>
              </a:lnSpc>
              <a:buFont typeface="Wingdings" pitchFamily="2" charset="2"/>
              <a:buNone/>
            </a:pPr>
            <a:r>
              <a:rPr lang="en-US" sz="1800" b="1" dirty="0">
                <a:latin typeface="Courier New" pitchFamily="49" charset="0"/>
              </a:rPr>
              <a:t>	PORTB ^= 0x20; 	</a:t>
            </a:r>
            <a:r>
              <a:rPr lang="en-US" sz="1800" b="1" dirty="0">
                <a:solidFill>
                  <a:srgbClr val="008000"/>
                </a:solidFill>
                <a:latin typeface="Courier New" pitchFamily="49" charset="0"/>
              </a:rPr>
              <a:t>//toggle PORTB.5</a:t>
            </a: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200">
                <a:latin typeface="Rockwell" pitchFamily="18" charset="0"/>
              </a:rPr>
              <a:t>External Hardware Interrupts</a:t>
            </a:r>
            <a:endParaRPr lang="th-TH" sz="3200">
              <a:latin typeface="Rockwell" pitchFamily="18" charset="0"/>
            </a:endParaRPr>
          </a:p>
        </p:txBody>
      </p:sp>
      <p:sp>
        <p:nvSpPr>
          <p:cNvPr id="3" name="Content Placeholder 2"/>
          <p:cNvSpPr>
            <a:spLocks noGrp="1"/>
          </p:cNvSpPr>
          <p:nvPr>
            <p:ph idx="1"/>
          </p:nvPr>
        </p:nvSpPr>
        <p:spPr>
          <a:xfrm>
            <a:off x="228600" y="914400"/>
            <a:ext cx="8763000" cy="5715000"/>
          </a:xfrm>
          <a:solidFill>
            <a:schemeClr val="bg1"/>
          </a:solidFill>
        </p:spPr>
        <p:txBody>
          <a:bodyPr/>
          <a:lstStyle/>
          <a:p>
            <a:pPr>
              <a:defRPr/>
            </a:pPr>
            <a:r>
              <a:rPr lang="en-US" sz="2200" dirty="0">
                <a:latin typeface="Calibri" pitchFamily="34" charset="0"/>
                <a:cs typeface="+mj-cs"/>
              </a:rPr>
              <a:t>The ATmega32 has three external hardware interrupts: pins PD2 (PORTD.2), PD3 (PORTD.3), and PB2 (PORTB.2), designated as </a:t>
            </a:r>
            <a:r>
              <a:rPr lang="en-US" sz="2200" dirty="0">
                <a:solidFill>
                  <a:srgbClr val="0000CC"/>
                </a:solidFill>
                <a:latin typeface="Calibri" pitchFamily="34" charset="0"/>
                <a:cs typeface="+mj-cs"/>
              </a:rPr>
              <a:t>INT0</a:t>
            </a:r>
            <a:r>
              <a:rPr lang="en-US" sz="2200" dirty="0">
                <a:latin typeface="Calibri" pitchFamily="34" charset="0"/>
                <a:cs typeface="+mj-cs"/>
              </a:rPr>
              <a:t>, </a:t>
            </a:r>
            <a:r>
              <a:rPr lang="en-US" sz="2200" dirty="0">
                <a:solidFill>
                  <a:srgbClr val="0000CC"/>
                </a:solidFill>
                <a:latin typeface="Calibri" pitchFamily="34" charset="0"/>
                <a:cs typeface="+mj-cs"/>
              </a:rPr>
              <a:t>INT1</a:t>
            </a:r>
            <a:r>
              <a:rPr lang="en-US" sz="2200" dirty="0">
                <a:latin typeface="Calibri" pitchFamily="34" charset="0"/>
                <a:cs typeface="+mj-cs"/>
              </a:rPr>
              <a:t>, and </a:t>
            </a:r>
            <a:r>
              <a:rPr lang="en-US" sz="2200" dirty="0">
                <a:solidFill>
                  <a:srgbClr val="FF0000"/>
                </a:solidFill>
                <a:latin typeface="Calibri" pitchFamily="34" charset="0"/>
                <a:cs typeface="+mj-cs"/>
              </a:rPr>
              <a:t>INT2</a:t>
            </a:r>
            <a:r>
              <a:rPr lang="en-US" sz="2200" dirty="0">
                <a:latin typeface="Calibri" pitchFamily="34" charset="0"/>
                <a:cs typeface="+mj-cs"/>
              </a:rPr>
              <a:t>, respectively.</a:t>
            </a:r>
          </a:p>
          <a:p>
            <a:pPr>
              <a:defRPr/>
            </a:pPr>
            <a:r>
              <a:rPr lang="en-US" sz="2200" dirty="0">
                <a:latin typeface="Calibri" pitchFamily="34" charset="0"/>
                <a:cs typeface="+mj-cs"/>
              </a:rPr>
              <a:t>Upon activation of these pins, the AVR is interrupted in whatever it is doing and jumps to the vector table to perform the interrupt service routine. </a:t>
            </a:r>
          </a:p>
        </p:txBody>
      </p:sp>
      <p:pic>
        <p:nvPicPr>
          <p:cNvPr id="17412" name="Picture 2"/>
          <p:cNvPicPr>
            <a:picLocks noChangeAspect="1" noChangeArrowheads="1"/>
          </p:cNvPicPr>
          <p:nvPr/>
        </p:nvPicPr>
        <p:blipFill>
          <a:blip r:embed="rId2"/>
          <a:srcRect/>
          <a:stretch>
            <a:fillRect/>
          </a:stretch>
        </p:blipFill>
        <p:spPr bwMode="auto">
          <a:xfrm>
            <a:off x="533400" y="3048000"/>
            <a:ext cx="7924800" cy="37163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200">
                <a:latin typeface="Rockwell" pitchFamily="18" charset="0"/>
              </a:rPr>
              <a:t>External Hardware Interrupts</a:t>
            </a:r>
            <a:endParaRPr lang="th-TH" sz="3200">
              <a:latin typeface="Rockwell" pitchFamily="18" charset="0"/>
            </a:endParaRPr>
          </a:p>
        </p:txBody>
      </p:sp>
      <p:sp>
        <p:nvSpPr>
          <p:cNvPr id="3" name="Content Placeholder 2"/>
          <p:cNvSpPr>
            <a:spLocks noGrp="1"/>
          </p:cNvSpPr>
          <p:nvPr>
            <p:ph idx="1"/>
          </p:nvPr>
        </p:nvSpPr>
        <p:spPr>
          <a:xfrm>
            <a:off x="381000" y="914400"/>
            <a:ext cx="8458200" cy="5334000"/>
          </a:xfrm>
        </p:spPr>
        <p:txBody>
          <a:bodyPr/>
          <a:lstStyle/>
          <a:p>
            <a:pPr>
              <a:defRPr/>
            </a:pPr>
            <a:r>
              <a:rPr lang="en-US" sz="2200" dirty="0">
                <a:latin typeface="Calibri" pitchFamily="34" charset="0"/>
              </a:rPr>
              <a:t>The interrupt vector table locations $2, $4, and $6 are set aside for </a:t>
            </a:r>
            <a:r>
              <a:rPr lang="en-US" sz="2200" dirty="0">
                <a:solidFill>
                  <a:srgbClr val="0000CC"/>
                </a:solidFill>
                <a:latin typeface="Calibri" pitchFamily="34" charset="0"/>
              </a:rPr>
              <a:t>INT0</a:t>
            </a:r>
            <a:r>
              <a:rPr lang="en-US" sz="2200" dirty="0">
                <a:latin typeface="Calibri" pitchFamily="34" charset="0"/>
              </a:rPr>
              <a:t>, </a:t>
            </a:r>
            <a:r>
              <a:rPr lang="en-US" sz="2200" dirty="0">
                <a:solidFill>
                  <a:srgbClr val="0000CC"/>
                </a:solidFill>
                <a:latin typeface="Calibri" pitchFamily="34" charset="0"/>
              </a:rPr>
              <a:t>INT1</a:t>
            </a:r>
            <a:r>
              <a:rPr lang="en-US" sz="2200" dirty="0">
                <a:latin typeface="Calibri" pitchFamily="34" charset="0"/>
              </a:rPr>
              <a:t>, and </a:t>
            </a:r>
            <a:r>
              <a:rPr lang="en-US" sz="2200" dirty="0">
                <a:solidFill>
                  <a:srgbClr val="FF0000"/>
                </a:solidFill>
                <a:latin typeface="Calibri" pitchFamily="34" charset="0"/>
              </a:rPr>
              <a:t>INT2</a:t>
            </a:r>
            <a:r>
              <a:rPr lang="en-US" sz="2200" dirty="0">
                <a:latin typeface="Calibri" pitchFamily="34" charset="0"/>
              </a:rPr>
              <a:t>, respectively.</a:t>
            </a:r>
          </a:p>
          <a:p>
            <a:pPr>
              <a:defRPr/>
            </a:pPr>
            <a:r>
              <a:rPr lang="en-US" sz="2200" dirty="0">
                <a:latin typeface="Calibri" pitchFamily="34" charset="0"/>
              </a:rPr>
              <a:t>The hardware interrupts must be enabled before they can take effect. This is done using the INTx bit located in the </a:t>
            </a:r>
            <a:r>
              <a:rPr lang="en-US" sz="2200" b="1" dirty="0">
                <a:solidFill>
                  <a:srgbClr val="0000CC"/>
                </a:solidFill>
                <a:latin typeface="Calibri" pitchFamily="34" charset="0"/>
              </a:rPr>
              <a:t>GICR</a:t>
            </a:r>
            <a:r>
              <a:rPr lang="en-US" sz="2200" dirty="0">
                <a:latin typeface="Calibri" pitchFamily="34" charset="0"/>
              </a:rPr>
              <a:t> register.</a:t>
            </a:r>
          </a:p>
          <a:p>
            <a:pPr>
              <a:defRPr/>
            </a:pPr>
            <a:r>
              <a:rPr lang="en-US" sz="2200" dirty="0">
                <a:latin typeface="Calibri" pitchFamily="34" charset="0"/>
              </a:rPr>
              <a:t>Upon </a:t>
            </a:r>
            <a:r>
              <a:rPr lang="en-US" sz="2200" dirty="0">
                <a:solidFill>
                  <a:srgbClr val="0000CC"/>
                </a:solidFill>
                <a:latin typeface="Calibri" pitchFamily="34" charset="0"/>
              </a:rPr>
              <a:t>reset</a:t>
            </a:r>
            <a:r>
              <a:rPr lang="en-US" sz="2200" dirty="0">
                <a:latin typeface="Calibri" pitchFamily="34" charset="0"/>
              </a:rPr>
              <a:t> INT0 and INT1 are </a:t>
            </a:r>
            <a:r>
              <a:rPr lang="en-US" sz="2200" dirty="0">
                <a:solidFill>
                  <a:srgbClr val="0000CC"/>
                </a:solidFill>
                <a:latin typeface="Calibri" pitchFamily="34" charset="0"/>
              </a:rPr>
              <a:t>low-level-triggered</a:t>
            </a:r>
            <a:r>
              <a:rPr lang="en-US" sz="2200" dirty="0">
                <a:latin typeface="Calibri" pitchFamily="34" charset="0"/>
              </a:rPr>
              <a:t> interrupts.</a:t>
            </a:r>
          </a:p>
          <a:p>
            <a:pPr>
              <a:defRPr/>
            </a:pPr>
            <a:r>
              <a:rPr lang="en-US" sz="2200" dirty="0">
                <a:solidFill>
                  <a:srgbClr val="FF0000"/>
                </a:solidFill>
                <a:latin typeface="Calibri" pitchFamily="34" charset="0"/>
              </a:rPr>
              <a:t>INT2</a:t>
            </a:r>
            <a:r>
              <a:rPr lang="en-US" sz="2200" dirty="0">
                <a:latin typeface="Calibri" pitchFamily="34" charset="0"/>
              </a:rPr>
              <a:t> is </a:t>
            </a:r>
            <a:r>
              <a:rPr lang="en-US" sz="2200" dirty="0">
                <a:solidFill>
                  <a:srgbClr val="FF0000"/>
                </a:solidFill>
                <a:latin typeface="Calibri" pitchFamily="34" charset="0"/>
              </a:rPr>
              <a:t>only edge triggered</a:t>
            </a:r>
            <a:r>
              <a:rPr lang="en-US" sz="2200" dirty="0">
                <a:latin typeface="Calibri" pitchFamily="34" charset="0"/>
              </a:rPr>
              <a:t>, while </a:t>
            </a:r>
            <a:r>
              <a:rPr lang="en-US" sz="2200" dirty="0">
                <a:solidFill>
                  <a:srgbClr val="0000CC"/>
                </a:solidFill>
                <a:latin typeface="Calibri" pitchFamily="34" charset="0"/>
              </a:rPr>
              <a:t>INT0</a:t>
            </a:r>
            <a:r>
              <a:rPr lang="en-US" sz="2200" dirty="0">
                <a:latin typeface="Calibri" pitchFamily="34" charset="0"/>
              </a:rPr>
              <a:t> and </a:t>
            </a:r>
            <a:r>
              <a:rPr lang="en-US" sz="2200" dirty="0">
                <a:solidFill>
                  <a:srgbClr val="0000CC"/>
                </a:solidFill>
                <a:latin typeface="Calibri" pitchFamily="34" charset="0"/>
              </a:rPr>
              <a:t>INT1</a:t>
            </a:r>
            <a:r>
              <a:rPr lang="en-US" sz="2200" dirty="0">
                <a:latin typeface="Calibri" pitchFamily="34" charset="0"/>
              </a:rPr>
              <a:t> can be </a:t>
            </a:r>
            <a:r>
              <a:rPr lang="en-US" sz="2200" dirty="0">
                <a:solidFill>
                  <a:srgbClr val="0000CC"/>
                </a:solidFill>
                <a:latin typeface="Calibri" pitchFamily="34" charset="0"/>
              </a:rPr>
              <a:t>level</a:t>
            </a:r>
            <a:r>
              <a:rPr lang="en-US" sz="2200" dirty="0">
                <a:latin typeface="Calibri" pitchFamily="34" charset="0"/>
              </a:rPr>
              <a:t> or </a:t>
            </a:r>
            <a:r>
              <a:rPr lang="en-US" sz="2200" dirty="0">
                <a:solidFill>
                  <a:srgbClr val="0000CC"/>
                </a:solidFill>
                <a:latin typeface="Calibri" pitchFamily="34" charset="0"/>
              </a:rPr>
              <a:t>edge triggered</a:t>
            </a:r>
            <a:r>
              <a:rPr lang="en-US" sz="2200" dirty="0">
                <a:latin typeface="Calibri" pitchFamily="34" charset="0"/>
              </a:rPr>
              <a:t>.</a:t>
            </a:r>
          </a:p>
          <a:p>
            <a:pPr>
              <a:defRPr/>
            </a:pPr>
            <a:r>
              <a:rPr lang="en-US" sz="2200" dirty="0">
                <a:latin typeface="Calibri" pitchFamily="34" charset="0"/>
              </a:rPr>
              <a:t>The bits of the </a:t>
            </a:r>
            <a:r>
              <a:rPr lang="en-US" sz="2200" b="1" dirty="0">
                <a:solidFill>
                  <a:srgbClr val="0000CC"/>
                </a:solidFill>
                <a:latin typeface="Calibri" pitchFamily="34" charset="0"/>
              </a:rPr>
              <a:t>MCUCR</a:t>
            </a:r>
            <a:r>
              <a:rPr lang="en-US" sz="2200" dirty="0">
                <a:latin typeface="Calibri" pitchFamily="34" charset="0"/>
              </a:rPr>
              <a:t> register indicate the trigger options of </a:t>
            </a:r>
            <a:r>
              <a:rPr lang="en-US" sz="2200" dirty="0">
                <a:solidFill>
                  <a:srgbClr val="0000CC"/>
                </a:solidFill>
                <a:latin typeface="Calibri" pitchFamily="34" charset="0"/>
              </a:rPr>
              <a:t>INT0</a:t>
            </a:r>
            <a:r>
              <a:rPr lang="en-US" sz="2200" dirty="0">
                <a:latin typeface="Calibri" pitchFamily="34" charset="0"/>
              </a:rPr>
              <a:t> and </a:t>
            </a:r>
            <a:r>
              <a:rPr lang="en-US" sz="2200" dirty="0">
                <a:solidFill>
                  <a:srgbClr val="0000CC"/>
                </a:solidFill>
                <a:latin typeface="Calibri" pitchFamily="34" charset="0"/>
              </a:rPr>
              <a:t>INTl</a:t>
            </a:r>
            <a:r>
              <a:rPr lang="en-US" sz="2200" dirty="0">
                <a:latin typeface="Calibri" pitchFamily="34" charset="0"/>
              </a:rPr>
              <a:t>, as shown in Figure 10-7.</a:t>
            </a:r>
          </a:p>
          <a:p>
            <a:pPr>
              <a:defRPr/>
            </a:pPr>
            <a:r>
              <a:rPr lang="en-US" sz="2200" dirty="0">
                <a:latin typeface="Calibri" pitchFamily="34" charset="0"/>
              </a:rPr>
              <a:t>Interrupts pulses shorter than 1 machine cycle are not guaranteed to generate an interrupt.</a:t>
            </a:r>
          </a:p>
          <a:p>
            <a:pPr>
              <a:defRPr/>
            </a:pPr>
            <a:r>
              <a:rPr lang="en-US" sz="2200" dirty="0">
                <a:latin typeface="Calibri" pitchFamily="34" charset="0"/>
              </a:rPr>
              <a:t>when an interrupt is in </a:t>
            </a:r>
            <a:r>
              <a:rPr lang="en-US" sz="2200" dirty="0">
                <a:solidFill>
                  <a:srgbClr val="0000CC"/>
                </a:solidFill>
                <a:latin typeface="Calibri" pitchFamily="34" charset="0"/>
              </a:rPr>
              <a:t>level-triggered mode</a:t>
            </a:r>
            <a:r>
              <a:rPr lang="en-US" sz="2200" dirty="0">
                <a:latin typeface="Calibri" pitchFamily="34" charset="0"/>
              </a:rPr>
              <a:t>, the pin must be held low for a minimum time of </a:t>
            </a:r>
            <a:r>
              <a:rPr lang="en-US" sz="2200" dirty="0">
                <a:solidFill>
                  <a:srgbClr val="0000CC"/>
                </a:solidFill>
                <a:latin typeface="Calibri" pitchFamily="34" charset="0"/>
              </a:rPr>
              <a:t>5 machine cycles</a:t>
            </a:r>
            <a:r>
              <a:rPr lang="en-US" sz="2200" dirty="0">
                <a:latin typeface="Calibri" pitchFamily="34" charset="0"/>
              </a:rPr>
              <a:t> to be recognized.</a:t>
            </a:r>
            <a:endParaRPr lang="en-US" sz="2200" dirty="0">
              <a:latin typeface="Calibri" pitchFamily="34" charset="0"/>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th-TH"/>
          </a:p>
        </p:txBody>
      </p:sp>
      <p:pic>
        <p:nvPicPr>
          <p:cNvPr id="19459" name="Picture 2"/>
          <p:cNvPicPr>
            <a:picLocks noChangeAspect="1" noChangeArrowheads="1"/>
          </p:cNvPicPr>
          <p:nvPr/>
        </p:nvPicPr>
        <p:blipFill>
          <a:blip r:embed="rId2"/>
          <a:srcRect/>
          <a:stretch>
            <a:fillRect/>
          </a:stretch>
        </p:blipFill>
        <p:spPr bwMode="auto">
          <a:xfrm>
            <a:off x="0" y="228600"/>
            <a:ext cx="9144000" cy="6397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a:latin typeface="Rockwell" pitchFamily="18" charset="0"/>
              </a:rPr>
              <a:t>External Hardware Interrupts</a:t>
            </a:r>
            <a:endParaRPr lang="th-TH" sz="3200"/>
          </a:p>
        </p:txBody>
      </p:sp>
      <p:sp>
        <p:nvSpPr>
          <p:cNvPr id="20483" name="Content Placeholder 2"/>
          <p:cNvSpPr>
            <a:spLocks noGrp="1"/>
          </p:cNvSpPr>
          <p:nvPr>
            <p:ph idx="1"/>
          </p:nvPr>
        </p:nvSpPr>
        <p:spPr>
          <a:xfrm>
            <a:off x="457200" y="1066800"/>
            <a:ext cx="8229600" cy="1905000"/>
          </a:xfrm>
        </p:spPr>
        <p:txBody>
          <a:bodyPr/>
          <a:lstStyle/>
          <a:p>
            <a:r>
              <a:rPr lang="en-US" sz="2400" dirty="0">
                <a:latin typeface="Calibri" pitchFamily="34" charset="0"/>
              </a:rPr>
              <a:t>The </a:t>
            </a:r>
            <a:r>
              <a:rPr lang="en-US" sz="2400" dirty="0">
                <a:solidFill>
                  <a:srgbClr val="FF0000"/>
                </a:solidFill>
                <a:latin typeface="Calibri" pitchFamily="34" charset="0"/>
              </a:rPr>
              <a:t>ISC2</a:t>
            </a:r>
            <a:r>
              <a:rPr lang="en-US" sz="2400" dirty="0">
                <a:latin typeface="Calibri" pitchFamily="34" charset="0"/>
              </a:rPr>
              <a:t> bit of the </a:t>
            </a:r>
            <a:r>
              <a:rPr lang="en-US" sz="2400" b="1" dirty="0">
                <a:solidFill>
                  <a:srgbClr val="0000CC"/>
                </a:solidFill>
                <a:latin typeface="Calibri" pitchFamily="34" charset="0"/>
              </a:rPr>
              <a:t>MCUCSR</a:t>
            </a:r>
            <a:r>
              <a:rPr lang="en-US" sz="2400" dirty="0">
                <a:latin typeface="Calibri" pitchFamily="34" charset="0"/>
              </a:rPr>
              <a:t> register defines whether </a:t>
            </a:r>
            <a:r>
              <a:rPr lang="en-US" sz="2400" dirty="0">
                <a:solidFill>
                  <a:srgbClr val="FF0000"/>
                </a:solidFill>
                <a:latin typeface="Calibri" pitchFamily="34" charset="0"/>
              </a:rPr>
              <a:t>INT2</a:t>
            </a:r>
            <a:r>
              <a:rPr lang="en-US" sz="2400" dirty="0">
                <a:latin typeface="Calibri" pitchFamily="34" charset="0"/>
              </a:rPr>
              <a:t> activates in the </a:t>
            </a:r>
            <a:r>
              <a:rPr lang="en-US" sz="2400" dirty="0">
                <a:solidFill>
                  <a:srgbClr val="FF0000"/>
                </a:solidFill>
                <a:latin typeface="Calibri" pitchFamily="34" charset="0"/>
              </a:rPr>
              <a:t>falling edge</a:t>
            </a:r>
            <a:r>
              <a:rPr lang="en-US" sz="2400" dirty="0">
                <a:latin typeface="Calibri" pitchFamily="34" charset="0"/>
              </a:rPr>
              <a:t> or the </a:t>
            </a:r>
            <a:r>
              <a:rPr lang="en-US" sz="2400" dirty="0">
                <a:solidFill>
                  <a:srgbClr val="FF0000"/>
                </a:solidFill>
                <a:latin typeface="Calibri" pitchFamily="34" charset="0"/>
              </a:rPr>
              <a:t>rising edge</a:t>
            </a:r>
            <a:r>
              <a:rPr lang="en-US" sz="2400" dirty="0">
                <a:latin typeface="Calibri" pitchFamily="34" charset="0"/>
              </a:rPr>
              <a:t> (Figure 10-8).</a:t>
            </a:r>
          </a:p>
          <a:p>
            <a:r>
              <a:rPr lang="en-US" sz="2400" dirty="0">
                <a:latin typeface="Calibri" pitchFamily="34" charset="0"/>
              </a:rPr>
              <a:t>Upon reset </a:t>
            </a:r>
            <a:r>
              <a:rPr lang="en-US" sz="2400" dirty="0">
                <a:solidFill>
                  <a:srgbClr val="FF0000"/>
                </a:solidFill>
                <a:latin typeface="Calibri" pitchFamily="34" charset="0"/>
              </a:rPr>
              <a:t>ISC2</a:t>
            </a:r>
            <a:r>
              <a:rPr lang="en-US" sz="2400" dirty="0">
                <a:latin typeface="Calibri" pitchFamily="34" charset="0"/>
              </a:rPr>
              <a:t> is </a:t>
            </a:r>
            <a:r>
              <a:rPr lang="en-US" sz="2400" dirty="0">
                <a:solidFill>
                  <a:srgbClr val="FF0000"/>
                </a:solidFill>
                <a:latin typeface="Calibri" pitchFamily="34" charset="0"/>
              </a:rPr>
              <a:t>0</a:t>
            </a:r>
            <a:r>
              <a:rPr lang="en-US" sz="2400" dirty="0">
                <a:latin typeface="Calibri" pitchFamily="34" charset="0"/>
              </a:rPr>
              <a:t>, meaning that the external hardware interrupt of </a:t>
            </a:r>
            <a:r>
              <a:rPr lang="en-US" sz="2400" dirty="0">
                <a:solidFill>
                  <a:srgbClr val="FF0000"/>
                </a:solidFill>
                <a:latin typeface="Calibri" pitchFamily="34" charset="0"/>
              </a:rPr>
              <a:t>INT2</a:t>
            </a:r>
            <a:r>
              <a:rPr lang="en-US" sz="2400" dirty="0">
                <a:latin typeface="Calibri" pitchFamily="34" charset="0"/>
              </a:rPr>
              <a:t> is </a:t>
            </a:r>
            <a:r>
              <a:rPr lang="en-US" sz="2400" dirty="0">
                <a:solidFill>
                  <a:srgbClr val="FF0000"/>
                </a:solidFill>
                <a:latin typeface="Calibri" pitchFamily="34" charset="0"/>
              </a:rPr>
              <a:t>falling edge</a:t>
            </a:r>
            <a:r>
              <a:rPr lang="en-US" sz="2400" dirty="0">
                <a:latin typeface="Calibri" pitchFamily="34" charset="0"/>
              </a:rPr>
              <a:t> triggered.</a:t>
            </a:r>
            <a:endParaRPr lang="th-TH" sz="2400" dirty="0">
              <a:latin typeface="Calibri" pitchFamily="34" charset="0"/>
            </a:endParaRPr>
          </a:p>
        </p:txBody>
      </p:sp>
      <p:pic>
        <p:nvPicPr>
          <p:cNvPr id="20484" name="Picture 2"/>
          <p:cNvPicPr>
            <a:picLocks noChangeAspect="1" noChangeArrowheads="1"/>
          </p:cNvPicPr>
          <p:nvPr/>
        </p:nvPicPr>
        <p:blipFill>
          <a:blip r:embed="rId2"/>
          <a:srcRect/>
          <a:stretch>
            <a:fillRect/>
          </a:stretch>
        </p:blipFill>
        <p:spPr bwMode="auto">
          <a:xfrm>
            <a:off x="76200" y="3079750"/>
            <a:ext cx="8915400" cy="3778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800" b="1">
                <a:latin typeface="Courier New" pitchFamily="49" charset="0"/>
              </a:rPr>
              <a:t>Using level-triggered Interrupt INT0</a:t>
            </a:r>
            <a:endParaRPr lang="en-US" sz="3200" b="1">
              <a:latin typeface="Courier New" pitchFamily="49" charset="0"/>
            </a:endParaRPr>
          </a:p>
        </p:txBody>
      </p:sp>
      <p:sp>
        <p:nvSpPr>
          <p:cNvPr id="22531"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Assume that the INT0 pin is connected to a switch that is </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a:r>
            <a:r>
              <a:rPr lang="en-US" sz="1800" b="1" dirty="0">
                <a:solidFill>
                  <a:srgbClr val="FF0000"/>
                </a:solidFill>
                <a:latin typeface="Courier New" pitchFamily="49" charset="0"/>
              </a:rPr>
              <a:t>normally high</a:t>
            </a:r>
            <a:r>
              <a:rPr lang="en-US" sz="1800" b="1" dirty="0">
                <a:solidFill>
                  <a:srgbClr val="008000"/>
                </a:solidFill>
                <a:latin typeface="Courier New" pitchFamily="49" charset="0"/>
              </a:rPr>
              <a:t>. Write a program that toggles PORTA.0,</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whenever </a:t>
            </a:r>
            <a:r>
              <a:rPr lang="en-US" sz="1800" b="1" dirty="0">
                <a:solidFill>
                  <a:srgbClr val="FF0000"/>
                </a:solidFill>
                <a:latin typeface="Courier New" pitchFamily="49" charset="0"/>
              </a:rPr>
              <a:t>INTO pin goes low</a:t>
            </a:r>
            <a:r>
              <a:rPr lang="en-US" sz="1800" b="1" dirty="0">
                <a:solidFill>
                  <a:srgbClr val="008000"/>
                </a:solidFill>
                <a:latin typeface="Courier New" pitchFamily="49" charset="0"/>
              </a:rPr>
              <a:t>. Use the external </a:t>
            </a:r>
            <a:r>
              <a:rPr lang="en-US" sz="1800" b="1" dirty="0">
                <a:solidFill>
                  <a:srgbClr val="FF0000"/>
                </a:solidFill>
                <a:latin typeface="Courier New" pitchFamily="49" charset="0"/>
              </a:rPr>
              <a:t>interrupt in </a:t>
            </a:r>
          </a:p>
          <a:p>
            <a:pPr marL="571500" indent="-571500" eaLnBrk="1" hangingPunct="1">
              <a:lnSpc>
                <a:spcPct val="80000"/>
              </a:lnSpc>
              <a:buFont typeface="Wingdings" pitchFamily="2" charset="2"/>
              <a:buNone/>
            </a:pPr>
            <a:r>
              <a:rPr lang="en-US" sz="1800" b="1" dirty="0">
                <a:solidFill>
                  <a:srgbClr val="FF0000"/>
                </a:solidFill>
                <a:latin typeface="Courier New" pitchFamily="49" charset="0"/>
              </a:rPr>
              <a:t>// level-triggered</a:t>
            </a:r>
            <a:r>
              <a:rPr lang="en-US" sz="1800" b="1" dirty="0">
                <a:solidFill>
                  <a:srgbClr val="008000"/>
                </a:solidFill>
                <a:latin typeface="Courier New" pitchFamily="49" charset="0"/>
              </a:rPr>
              <a:t> mode.</a:t>
            </a:r>
            <a:endParaRPr lang="en-US" sz="1800" b="1" dirty="0">
              <a:latin typeface="Courier New" pitchFamily="49" charset="0"/>
            </a:endParaRPr>
          </a:p>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None/>
            </a:pPr>
            <a:endParaRPr lang="en-US" sz="1800" b="1" dirty="0">
              <a:latin typeface="Courier New" pitchFamily="49" charset="0"/>
            </a:endParaRPr>
          </a:p>
          <a:p>
            <a:pPr marL="571500" indent="-571500" eaLnBrk="1" hangingPunct="1">
              <a:lnSpc>
                <a:spcPct val="80000"/>
              </a:lnSpc>
              <a:buNone/>
            </a:pPr>
            <a:r>
              <a:rPr lang="en-US" sz="1800" b="1" dirty="0" err="1">
                <a:solidFill>
                  <a:srgbClr val="0000CC"/>
                </a:solidFill>
                <a:latin typeface="Courier New" pitchFamily="49" charset="0"/>
              </a:rPr>
              <a:t>int</a:t>
            </a:r>
            <a:r>
              <a:rPr lang="en-US" sz="1800" b="1" dirty="0">
                <a:latin typeface="Courier New" pitchFamily="49" charset="0"/>
              </a:rPr>
              <a:t> main (){</a:t>
            </a:r>
          </a:p>
          <a:p>
            <a:pPr marL="571500" indent="-571500" eaLnBrk="1" hangingPunct="1">
              <a:lnSpc>
                <a:spcPct val="80000"/>
              </a:lnSpc>
              <a:buNone/>
            </a:pPr>
            <a:r>
              <a:rPr lang="en-US" sz="1800" b="1" dirty="0">
                <a:latin typeface="Courier New" pitchFamily="49" charset="0"/>
              </a:rPr>
              <a:t>	DDRA  = (1&lt;&lt;0);  	</a:t>
            </a:r>
            <a:r>
              <a:rPr lang="en-US" sz="1800" b="1" dirty="0">
                <a:solidFill>
                  <a:srgbClr val="008000"/>
                </a:solidFill>
                <a:latin typeface="Courier New" pitchFamily="49" charset="0"/>
              </a:rPr>
              <a:t>// PA0 as an output</a:t>
            </a:r>
          </a:p>
          <a:p>
            <a:pPr marL="571500" indent="-571500" eaLnBrk="1" hangingPunct="1">
              <a:lnSpc>
                <a:spcPct val="80000"/>
              </a:lnSpc>
              <a:buNone/>
            </a:pPr>
            <a:r>
              <a:rPr lang="en-US" sz="1800" b="1" dirty="0">
                <a:latin typeface="Courier New" pitchFamily="49" charset="0"/>
              </a:rPr>
              <a:t>	PORTD = (1&lt;&lt;2); 	</a:t>
            </a:r>
            <a:r>
              <a:rPr lang="en-US" sz="1800" b="1" dirty="0">
                <a:solidFill>
                  <a:srgbClr val="008000"/>
                </a:solidFill>
                <a:latin typeface="Courier New" pitchFamily="49" charset="0"/>
              </a:rPr>
              <a:t>// pull-up activated</a:t>
            </a:r>
          </a:p>
          <a:p>
            <a:pPr marL="571500" indent="-571500" eaLnBrk="1" hangingPunct="1">
              <a:lnSpc>
                <a:spcPct val="80000"/>
              </a:lnSpc>
              <a:buNone/>
            </a:pPr>
            <a:r>
              <a:rPr lang="en-US" sz="1800" b="1" dirty="0">
                <a:latin typeface="Courier New" pitchFamily="49" charset="0"/>
              </a:rPr>
              <a:t>	MCUCR = 0x00; 		</a:t>
            </a:r>
            <a:r>
              <a:rPr lang="en-US" sz="1800" b="1" dirty="0">
                <a:solidFill>
                  <a:srgbClr val="008000"/>
                </a:solidFill>
                <a:latin typeface="Courier New" pitchFamily="49" charset="0"/>
              </a:rPr>
              <a:t>// make INT0 </a:t>
            </a:r>
            <a:r>
              <a:rPr lang="en-US" sz="1800" b="1" dirty="0">
                <a:solidFill>
                  <a:srgbClr val="FF0000"/>
                </a:solidFill>
                <a:latin typeface="Courier New" pitchFamily="49" charset="0"/>
              </a:rPr>
              <a:t>low level triggered</a:t>
            </a:r>
          </a:p>
          <a:p>
            <a:pPr marL="571500" indent="-571500" eaLnBrk="1" hangingPunct="1">
              <a:lnSpc>
                <a:spcPct val="80000"/>
              </a:lnSpc>
              <a:buNone/>
            </a:pPr>
            <a:r>
              <a:rPr lang="en-US" sz="1800" b="1" dirty="0">
                <a:solidFill>
                  <a:srgbClr val="008000"/>
                </a:solidFill>
                <a:latin typeface="Courier New" pitchFamily="49" charset="0"/>
              </a:rPr>
              <a:t>//	MCUCR = 0x02; 	    // make INT0 </a:t>
            </a:r>
            <a:r>
              <a:rPr lang="en-US" sz="1800" b="1" dirty="0">
                <a:solidFill>
                  <a:srgbClr val="FF0000"/>
                </a:solidFill>
                <a:latin typeface="Courier New" pitchFamily="49" charset="0"/>
              </a:rPr>
              <a:t>falling edge triggered</a:t>
            </a:r>
            <a:endParaRPr lang="en-US" sz="1800" b="1" dirty="0">
              <a:latin typeface="Courier New" pitchFamily="49" charset="0"/>
            </a:endParaRPr>
          </a:p>
          <a:p>
            <a:pPr marL="571500" indent="-571500" eaLnBrk="1" hangingPunct="1">
              <a:lnSpc>
                <a:spcPct val="80000"/>
              </a:lnSpc>
              <a:buNone/>
            </a:pPr>
            <a:r>
              <a:rPr lang="en-US" sz="1800" b="1" dirty="0">
                <a:latin typeface="Courier New" pitchFamily="49" charset="0"/>
              </a:rPr>
              <a:t>    GICR  = (1&lt;&lt;INT0) ; 	</a:t>
            </a:r>
            <a:r>
              <a:rPr lang="en-US" sz="1800" b="1" dirty="0">
                <a:solidFill>
                  <a:srgbClr val="008000"/>
                </a:solidFill>
                <a:latin typeface="Courier New" pitchFamily="49" charset="0"/>
              </a:rPr>
              <a:t>// enable external interrupt 0</a:t>
            </a:r>
          </a:p>
          <a:p>
            <a:pPr marL="571500" indent="-571500" eaLnBrk="1" hangingPunct="1">
              <a:lnSpc>
                <a:spcPct val="80000"/>
              </a:lnSpc>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interrupts</a:t>
            </a:r>
          </a:p>
          <a:p>
            <a:pPr marL="571500" indent="-571500" eaLnBrk="1" hangingPunct="1">
              <a:lnSpc>
                <a:spcPct val="80000"/>
              </a:lnSpc>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 </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INT0_vect</a:t>
            </a:r>
            <a:r>
              <a:rPr lang="en-US" sz="1800" b="1" dirty="0">
                <a:latin typeface="Courier New" pitchFamily="49" charset="0"/>
              </a:rPr>
              <a:t>){ 		</a:t>
            </a:r>
            <a:r>
              <a:rPr lang="en-US" sz="1800" b="1" dirty="0">
                <a:solidFill>
                  <a:srgbClr val="008000"/>
                </a:solidFill>
                <a:latin typeface="Courier New" pitchFamily="49" charset="0"/>
              </a:rPr>
              <a:t>// ISR for external interrupt 0</a:t>
            </a:r>
          </a:p>
          <a:p>
            <a:pPr marL="571500" indent="-571500" eaLnBrk="1" hangingPunct="1">
              <a:lnSpc>
                <a:spcPct val="80000"/>
              </a:lnSpc>
              <a:buNone/>
            </a:pPr>
            <a:r>
              <a:rPr lang="en-US" sz="1800" b="1" dirty="0">
                <a:latin typeface="Courier New" pitchFamily="49" charset="0"/>
              </a:rPr>
              <a:t>	PORTA ^= (1&lt;&lt;0) ; 	</a:t>
            </a:r>
            <a:r>
              <a:rPr lang="en-US" sz="1800" b="1" dirty="0">
                <a:solidFill>
                  <a:srgbClr val="008000"/>
                </a:solidFill>
                <a:latin typeface="Courier New" pitchFamily="49" charset="0"/>
              </a:rPr>
              <a:t>// toggle PORTA.0</a:t>
            </a:r>
          </a:p>
          <a:p>
            <a:pPr marL="571500" indent="-571500" eaLnBrk="1" hangingPunct="1">
              <a:lnSpc>
                <a:spcPct val="80000"/>
              </a:lnSpc>
              <a:buNone/>
            </a:pPr>
            <a:r>
              <a:rPr lang="en-US" sz="1800" b="1" dirty="0">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b="1">
                <a:latin typeface="Courier New" pitchFamily="49" charset="0"/>
              </a:rPr>
              <a:t>Using edge-triggered Interrupt INT0</a:t>
            </a:r>
            <a:endParaRPr lang="en-US" sz="3200" b="1">
              <a:latin typeface="Courier New" pitchFamily="49" charset="0"/>
            </a:endParaRPr>
          </a:p>
        </p:txBody>
      </p:sp>
      <p:sp>
        <p:nvSpPr>
          <p:cNvPr id="2355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Assume that the INT0 pin is connected to a switch that is </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normally high. Write a program that toggles PORTA.0 only</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once whenever </a:t>
            </a:r>
            <a:r>
              <a:rPr lang="en-US" sz="1800" b="1" dirty="0">
                <a:solidFill>
                  <a:srgbClr val="FF0000"/>
                </a:solidFill>
                <a:latin typeface="Courier New" pitchFamily="49" charset="0"/>
              </a:rPr>
              <a:t>INTO pin goes low</a:t>
            </a:r>
            <a:r>
              <a:rPr lang="en-US" sz="1800" b="1" dirty="0">
                <a:solidFill>
                  <a:srgbClr val="008000"/>
                </a:solidFill>
                <a:latin typeface="Courier New" pitchFamily="49" charset="0"/>
              </a:rPr>
              <a:t>. (Use the external</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interrupt in </a:t>
            </a:r>
            <a:r>
              <a:rPr lang="en-US" sz="1800" b="1" dirty="0">
                <a:solidFill>
                  <a:srgbClr val="FF0000"/>
                </a:solidFill>
                <a:latin typeface="Courier New" pitchFamily="49" charset="0"/>
              </a:rPr>
              <a:t>edge-triggered</a:t>
            </a:r>
            <a:r>
              <a:rPr lang="en-US" sz="1800" b="1" dirty="0">
                <a:solidFill>
                  <a:srgbClr val="008000"/>
                </a:solidFill>
                <a:latin typeface="Courier New" pitchFamily="49" charset="0"/>
              </a:rPr>
              <a:t> mode).</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err="1">
                <a:latin typeface="Courier New" pitchFamily="49" charset="0"/>
              </a:rPr>
              <a:t>int</a:t>
            </a:r>
            <a:r>
              <a:rPr lang="en-US" sz="1800" b="1" dirty="0">
                <a:latin typeface="Courier New" pitchFamily="49" charset="0"/>
              </a:rPr>
              <a:t> main (){</a:t>
            </a:r>
          </a:p>
          <a:p>
            <a:pPr marL="571500" indent="-571500" eaLnBrk="1" hangingPunct="1">
              <a:lnSpc>
                <a:spcPct val="80000"/>
              </a:lnSpc>
              <a:buFont typeface="Wingdings" pitchFamily="2" charset="2"/>
              <a:buNone/>
            </a:pPr>
            <a:r>
              <a:rPr lang="en-US" sz="1800" b="1" dirty="0">
                <a:latin typeface="Courier New" pitchFamily="49" charset="0"/>
              </a:rPr>
              <a:t>	DDRC  = 1&lt;&lt;3;  		</a:t>
            </a:r>
            <a:r>
              <a:rPr lang="en-US" sz="1800" b="1" dirty="0">
                <a:solidFill>
                  <a:srgbClr val="008000"/>
                </a:solidFill>
                <a:latin typeface="Courier New" pitchFamily="49" charset="0"/>
              </a:rPr>
              <a:t>// PC3 as an output</a:t>
            </a:r>
          </a:p>
          <a:p>
            <a:pPr marL="571500" indent="-571500" eaLnBrk="1" hangingPunct="1">
              <a:lnSpc>
                <a:spcPct val="80000"/>
              </a:lnSpc>
              <a:buFont typeface="Wingdings" pitchFamily="2" charset="2"/>
              <a:buNone/>
            </a:pPr>
            <a:r>
              <a:rPr lang="en-US" sz="1800" b="1" dirty="0">
                <a:latin typeface="Courier New" pitchFamily="49" charset="0"/>
              </a:rPr>
              <a:t>	PORTD = 1&lt;&lt;2; 		</a:t>
            </a:r>
            <a:r>
              <a:rPr lang="en-US" sz="1800" b="1" dirty="0">
                <a:solidFill>
                  <a:srgbClr val="008000"/>
                </a:solidFill>
                <a:latin typeface="Courier New" pitchFamily="49" charset="0"/>
              </a:rPr>
              <a:t>// pull-up activated</a:t>
            </a:r>
          </a:p>
          <a:p>
            <a:pPr marL="571500" indent="-571500" eaLnBrk="1" hangingPunct="1">
              <a:lnSpc>
                <a:spcPct val="80000"/>
              </a:lnSpc>
              <a:buFont typeface="Wingdings" pitchFamily="2" charset="2"/>
              <a:buNone/>
            </a:pPr>
            <a:r>
              <a:rPr lang="en-US" sz="1800" b="1" dirty="0">
                <a:latin typeface="Courier New" pitchFamily="49" charset="0"/>
              </a:rPr>
              <a:t>	MCUCR = 0x02; 	     </a:t>
            </a:r>
            <a:r>
              <a:rPr lang="en-US" sz="1800" b="1" dirty="0">
                <a:solidFill>
                  <a:srgbClr val="008000"/>
                </a:solidFill>
                <a:latin typeface="Courier New" pitchFamily="49" charset="0"/>
              </a:rPr>
              <a:t>// make INT0 falling edge triggered</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a:r>
            <a:r>
              <a:rPr lang="en-US" sz="1800" b="1" dirty="0">
                <a:latin typeface="Courier New" pitchFamily="49" charset="0"/>
              </a:rPr>
              <a:t>GICR  = (1&lt;&lt;INT0) ; 	</a:t>
            </a:r>
            <a:r>
              <a:rPr lang="en-US" sz="1800" b="1" dirty="0">
                <a:solidFill>
                  <a:srgbClr val="008000"/>
                </a:solidFill>
                <a:latin typeface="Courier New" pitchFamily="49" charset="0"/>
              </a:rPr>
              <a:t>// enable external interrupt 0</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interrupts</a:t>
            </a:r>
          </a:p>
          <a:p>
            <a:pPr marL="571500" indent="-571500" eaLnBrk="1" hangingPunct="1">
              <a:lnSpc>
                <a:spcPct val="80000"/>
              </a:lnSpc>
              <a:buFont typeface="Wingdings" pitchFamily="2" charset="2"/>
              <a:buNone/>
            </a:pPr>
            <a:r>
              <a:rPr lang="en-US" sz="1800" b="1" dirty="0">
                <a:latin typeface="Courier New" pitchFamily="49" charset="0"/>
              </a:rPr>
              <a:t>	while (1); 		</a:t>
            </a:r>
            <a:r>
              <a:rPr lang="en-US" sz="1800" b="1" dirty="0">
                <a:solidFill>
                  <a:srgbClr val="008000"/>
                </a:solidFill>
                <a:latin typeface="Courier New" pitchFamily="49" charset="0"/>
              </a:rPr>
              <a:t>//wait here</a:t>
            </a: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INT0_vect</a:t>
            </a:r>
            <a:r>
              <a:rPr lang="en-US" sz="1800" b="1" dirty="0">
                <a:latin typeface="Courier New" pitchFamily="49" charset="0"/>
              </a:rPr>
              <a:t>){ 		</a:t>
            </a:r>
            <a:r>
              <a:rPr lang="en-US" sz="1800" b="1" dirty="0">
                <a:solidFill>
                  <a:srgbClr val="008000"/>
                </a:solidFill>
                <a:latin typeface="Courier New" pitchFamily="49" charset="0"/>
              </a:rPr>
              <a:t>// ISR for external interrupt 0</a:t>
            </a:r>
          </a:p>
          <a:p>
            <a:pPr marL="571500" indent="-571500" eaLnBrk="1" hangingPunct="1">
              <a:lnSpc>
                <a:spcPct val="80000"/>
              </a:lnSpc>
              <a:buFont typeface="Wingdings" pitchFamily="2" charset="2"/>
              <a:buNone/>
            </a:pPr>
            <a:r>
              <a:rPr lang="en-US" sz="1800" b="1" dirty="0">
                <a:latin typeface="Courier New" pitchFamily="49" charset="0"/>
              </a:rPr>
              <a:t>	PORTC ^= (1&lt;&lt;3) ; 	</a:t>
            </a:r>
            <a:r>
              <a:rPr lang="en-US" sz="1800" b="1" dirty="0">
                <a:solidFill>
                  <a:srgbClr val="008000"/>
                </a:solidFill>
                <a:latin typeface="Courier New" pitchFamily="49" charset="0"/>
              </a:rPr>
              <a:t>// toggle PORTC.3</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b="1">
                <a:latin typeface="Courier New" pitchFamily="49" charset="0"/>
              </a:rPr>
              <a:t>Polling versus Interrupt</a:t>
            </a:r>
          </a:p>
        </p:txBody>
      </p:sp>
      <p:sp>
        <p:nvSpPr>
          <p:cNvPr id="4099" name="Rectangle 3"/>
          <p:cNvSpPr>
            <a:spLocks noGrp="1" noChangeArrowheads="1"/>
          </p:cNvSpPr>
          <p:nvPr>
            <p:ph type="body" idx="1"/>
          </p:nvPr>
        </p:nvSpPr>
        <p:spPr>
          <a:xfrm>
            <a:off x="304800" y="4114800"/>
            <a:ext cx="8458200" cy="2590800"/>
          </a:xfrm>
          <a:solidFill>
            <a:schemeClr val="bg1"/>
          </a:solidFill>
        </p:spPr>
        <p:txBody>
          <a:bodyPr/>
          <a:lstStyle/>
          <a:p>
            <a:pPr marL="571500" indent="-571500" eaLnBrk="1" hangingPunct="1">
              <a:lnSpc>
                <a:spcPct val="80000"/>
              </a:lnSpc>
            </a:pPr>
            <a:r>
              <a:rPr lang="en-US" sz="2200" b="1">
                <a:latin typeface="Courier New" pitchFamily="49" charset="0"/>
              </a:rPr>
              <a:t>Using polling, the CPU must continually check the device’s status.</a:t>
            </a:r>
          </a:p>
          <a:p>
            <a:pPr marL="571500" indent="-571500" eaLnBrk="1" hangingPunct="1">
              <a:lnSpc>
                <a:spcPct val="80000"/>
              </a:lnSpc>
            </a:pPr>
            <a:r>
              <a:rPr lang="en-US" sz="2200" b="1">
                <a:latin typeface="Courier New" pitchFamily="49" charset="0"/>
              </a:rPr>
              <a:t>Using interrupt:</a:t>
            </a:r>
          </a:p>
          <a:p>
            <a:pPr marL="898525" lvl="1" indent="-571500" eaLnBrk="1" hangingPunct="1">
              <a:lnSpc>
                <a:spcPct val="80000"/>
              </a:lnSpc>
            </a:pPr>
            <a:r>
              <a:rPr lang="en-US" sz="2200" b="1">
                <a:latin typeface="Courier New" pitchFamily="49" charset="0"/>
              </a:rPr>
              <a:t>A device will send an interrupt signal when needed.</a:t>
            </a:r>
          </a:p>
          <a:p>
            <a:pPr marL="898525" lvl="1" indent="-571500" eaLnBrk="1" hangingPunct="1">
              <a:lnSpc>
                <a:spcPct val="80000"/>
              </a:lnSpc>
            </a:pPr>
            <a:r>
              <a:rPr lang="en-US" sz="2200" b="1">
                <a:latin typeface="Courier New" pitchFamily="49" charset="0"/>
              </a:rPr>
              <a:t>In response, the CPU will perform an interrupt service routine, and then resume its normal execution.</a:t>
            </a:r>
          </a:p>
        </p:txBody>
      </p:sp>
      <p:pic>
        <p:nvPicPr>
          <p:cNvPr id="4100" name="Picture 4"/>
          <p:cNvPicPr>
            <a:picLocks noChangeAspect="1" noChangeArrowheads="1"/>
          </p:cNvPicPr>
          <p:nvPr/>
        </p:nvPicPr>
        <p:blipFill>
          <a:blip r:embed="rId2"/>
          <a:srcRect/>
          <a:stretch>
            <a:fillRect/>
          </a:stretch>
        </p:blipFill>
        <p:spPr bwMode="auto">
          <a:xfrm>
            <a:off x="381000" y="838200"/>
            <a:ext cx="8382000" cy="31638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b="1" dirty="0">
                <a:latin typeface="Courier New" pitchFamily="49" charset="0"/>
              </a:rPr>
              <a:t>Using INT0, INT1 and INT2 </a:t>
            </a:r>
            <a:endParaRPr lang="en-US" sz="3200" b="1" dirty="0">
              <a:latin typeface="Courier New" pitchFamily="49" charset="0"/>
            </a:endParaRPr>
          </a:p>
        </p:txBody>
      </p:sp>
      <p:sp>
        <p:nvSpPr>
          <p:cNvPr id="2355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None/>
            </a:pPr>
            <a:r>
              <a:rPr lang="en-US" sz="1800" b="1" dirty="0" err="1">
                <a:solidFill>
                  <a:srgbClr val="0000CC"/>
                </a:solidFill>
                <a:latin typeface="Courier New" pitchFamily="49" charset="0"/>
              </a:rPr>
              <a:t>int</a:t>
            </a:r>
            <a:r>
              <a:rPr lang="en-US" sz="1800" b="1" dirty="0">
                <a:latin typeface="Courier New" pitchFamily="49" charset="0"/>
              </a:rPr>
              <a:t> main (){</a:t>
            </a:r>
          </a:p>
          <a:p>
            <a:pPr marL="571500" indent="-571500" eaLnBrk="1" hangingPunct="1">
              <a:lnSpc>
                <a:spcPct val="80000"/>
              </a:lnSpc>
              <a:buNone/>
            </a:pPr>
            <a:r>
              <a:rPr lang="en-US" sz="1800" b="1" dirty="0">
                <a:latin typeface="Courier New" pitchFamily="49" charset="0"/>
              </a:rPr>
              <a:t>  DDRA  = 0xFF;  	</a:t>
            </a:r>
            <a:r>
              <a:rPr lang="en-US" sz="1800" b="1" dirty="0">
                <a:solidFill>
                  <a:srgbClr val="008000"/>
                </a:solidFill>
                <a:latin typeface="Courier New" pitchFamily="49" charset="0"/>
              </a:rPr>
              <a:t>// PA as an output</a:t>
            </a:r>
          </a:p>
          <a:p>
            <a:pPr marL="571500" indent="-571500" eaLnBrk="1" hangingPunct="1">
              <a:lnSpc>
                <a:spcPct val="80000"/>
              </a:lnSpc>
              <a:buNone/>
            </a:pPr>
            <a:r>
              <a:rPr lang="en-US" sz="1800" b="1" dirty="0">
                <a:latin typeface="Courier New" pitchFamily="49" charset="0"/>
              </a:rPr>
              <a:t>  MCUCR = 0x00;    </a:t>
            </a:r>
            <a:r>
              <a:rPr lang="en-US" sz="1800" b="1" dirty="0">
                <a:solidFill>
                  <a:srgbClr val="008000"/>
                </a:solidFill>
                <a:latin typeface="Courier New" pitchFamily="49" charset="0"/>
              </a:rPr>
              <a:t>// make INT0 and INT1 low level triggered</a:t>
            </a:r>
          </a:p>
          <a:p>
            <a:pPr marL="571500" indent="-571500" eaLnBrk="1" hangingPunct="1">
              <a:lnSpc>
                <a:spcPct val="80000"/>
              </a:lnSpc>
              <a:buNone/>
            </a:pPr>
            <a:r>
              <a:rPr lang="en-US" sz="1800" b="1" dirty="0">
                <a:latin typeface="Courier New" pitchFamily="49" charset="0"/>
              </a:rPr>
              <a:t>  MCUCSR = (1&lt;&lt;ISC2);  </a:t>
            </a:r>
            <a:r>
              <a:rPr lang="en-US" sz="1800" b="1" dirty="0">
                <a:solidFill>
                  <a:srgbClr val="008000"/>
                </a:solidFill>
                <a:latin typeface="Courier New" pitchFamily="49" charset="0"/>
              </a:rPr>
              <a:t>// make INT2 rising edge triggered</a:t>
            </a:r>
          </a:p>
          <a:p>
            <a:pPr marL="571500" indent="-571500" eaLnBrk="1" hangingPunct="1">
              <a:lnSpc>
                <a:spcPct val="80000"/>
              </a:lnSpc>
              <a:buNone/>
            </a:pPr>
            <a:r>
              <a:rPr lang="en-US" sz="1800" b="1" dirty="0">
                <a:latin typeface="Courier New" pitchFamily="49" charset="0"/>
              </a:rPr>
              <a:t>  GICR  = (1&lt;&lt;INT0)|(1&lt;&lt;INT1)|(1&lt;&lt;INT2);</a:t>
            </a:r>
          </a:p>
          <a:p>
            <a:pPr marL="571500" indent="-571500" eaLnBrk="1" hangingPunct="1">
              <a:lnSpc>
                <a:spcPct val="80000"/>
              </a:lnSpc>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interrupts</a:t>
            </a:r>
          </a:p>
          <a:p>
            <a:pPr marL="571500" indent="-571500" eaLnBrk="1" hangingPunct="1">
              <a:lnSpc>
                <a:spcPct val="80000"/>
              </a:lnSpc>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INT0_vect</a:t>
            </a:r>
            <a:r>
              <a:rPr lang="en-US" sz="1800" b="1" dirty="0">
                <a:latin typeface="Courier New" pitchFamily="49" charset="0"/>
              </a:rPr>
              <a:t>){ 		</a:t>
            </a:r>
            <a:r>
              <a:rPr lang="en-US" sz="1800" b="1" dirty="0">
                <a:solidFill>
                  <a:srgbClr val="008000"/>
                </a:solidFill>
                <a:latin typeface="Courier New" pitchFamily="49" charset="0"/>
              </a:rPr>
              <a:t>// ISR for external interrupt 0</a:t>
            </a:r>
          </a:p>
          <a:p>
            <a:pPr marL="571500" indent="-571500" eaLnBrk="1" hangingPunct="1">
              <a:lnSpc>
                <a:spcPct val="80000"/>
              </a:lnSpc>
              <a:buNone/>
            </a:pPr>
            <a:r>
              <a:rPr lang="en-US" sz="1800" b="1" dirty="0">
                <a:latin typeface="Courier New" pitchFamily="49" charset="0"/>
              </a:rPr>
              <a:t>	PORTA ^= (1&lt;&lt;0) ; 	</a:t>
            </a:r>
            <a:r>
              <a:rPr lang="en-US" sz="1800" b="1" dirty="0">
                <a:solidFill>
                  <a:srgbClr val="008000"/>
                </a:solidFill>
                <a:latin typeface="Courier New" pitchFamily="49" charset="0"/>
              </a:rPr>
              <a:t>// toggle PORTA.0</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INT1_vect</a:t>
            </a:r>
            <a:r>
              <a:rPr lang="en-US" sz="1800" b="1" dirty="0">
                <a:latin typeface="Courier New" pitchFamily="49" charset="0"/>
              </a:rPr>
              <a:t>){ 		</a:t>
            </a:r>
            <a:r>
              <a:rPr lang="en-US" sz="1800" b="1" dirty="0">
                <a:solidFill>
                  <a:srgbClr val="008000"/>
                </a:solidFill>
                <a:latin typeface="Courier New" pitchFamily="49" charset="0"/>
              </a:rPr>
              <a:t>// ISR for external interrupt 1</a:t>
            </a:r>
          </a:p>
          <a:p>
            <a:pPr marL="571500" indent="-571500" eaLnBrk="1" hangingPunct="1">
              <a:lnSpc>
                <a:spcPct val="80000"/>
              </a:lnSpc>
              <a:buNone/>
            </a:pPr>
            <a:r>
              <a:rPr lang="en-US" sz="1800" b="1" dirty="0">
                <a:latin typeface="Courier New" pitchFamily="49" charset="0"/>
              </a:rPr>
              <a:t>	PORTA ^= (1&lt;&lt;1) ; 	</a:t>
            </a:r>
            <a:r>
              <a:rPr lang="en-US" sz="1800" b="1" dirty="0">
                <a:solidFill>
                  <a:srgbClr val="008000"/>
                </a:solidFill>
                <a:latin typeface="Courier New" pitchFamily="49" charset="0"/>
              </a:rPr>
              <a:t>// toggle PORTA.1</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INT2_vect</a:t>
            </a:r>
            <a:r>
              <a:rPr lang="en-US" sz="1800" b="1" dirty="0">
                <a:latin typeface="Courier New" pitchFamily="49" charset="0"/>
              </a:rPr>
              <a:t>){ 		</a:t>
            </a:r>
            <a:r>
              <a:rPr lang="en-US" sz="1800" b="1" dirty="0">
                <a:solidFill>
                  <a:srgbClr val="008000"/>
                </a:solidFill>
                <a:latin typeface="Courier New" pitchFamily="49" charset="0"/>
              </a:rPr>
              <a:t>// ISR for external interrupt 2</a:t>
            </a:r>
          </a:p>
          <a:p>
            <a:pPr marL="571500" indent="-571500" eaLnBrk="1" hangingPunct="1">
              <a:lnSpc>
                <a:spcPct val="80000"/>
              </a:lnSpc>
              <a:buNone/>
            </a:pPr>
            <a:r>
              <a:rPr lang="en-US" sz="1800" b="1" dirty="0">
                <a:latin typeface="Courier New" pitchFamily="49" charset="0"/>
              </a:rPr>
              <a:t>	PORTA ^= (1&lt;&lt;2) ; 	</a:t>
            </a:r>
            <a:r>
              <a:rPr lang="en-US" sz="1800" b="1" dirty="0">
                <a:solidFill>
                  <a:srgbClr val="008000"/>
                </a:solidFill>
                <a:latin typeface="Courier New" pitchFamily="49" charset="0"/>
              </a:rPr>
              <a:t>// toggle PORTA.2</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p:txBody>
      </p:sp>
    </p:spTree>
    <p:extLst>
      <p:ext uri="{BB962C8B-B14F-4D97-AF65-F5344CB8AC3E}">
        <p14:creationId xmlns:p14="http://schemas.microsoft.com/office/powerpoint/2010/main" val="279325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62263"/>
            <a:ext cx="7543800" cy="5690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ectangle 2"/>
          <p:cNvSpPr>
            <a:spLocks noGrp="1" noChangeArrowheads="1"/>
          </p:cNvSpPr>
          <p:nvPr>
            <p:ph type="title"/>
          </p:nvPr>
        </p:nvSpPr>
        <p:spPr>
          <a:xfrm>
            <a:off x="457200" y="277813"/>
            <a:ext cx="8229600" cy="712787"/>
          </a:xfrm>
        </p:spPr>
        <p:txBody>
          <a:bodyPr/>
          <a:lstStyle/>
          <a:p>
            <a:pPr eaLnBrk="1" hangingPunct="1"/>
            <a:r>
              <a:rPr lang="en-US" sz="2800" b="1" dirty="0">
                <a:latin typeface="Courier New" pitchFamily="49" charset="0"/>
              </a:rPr>
              <a:t>Using INT0, INT1 and INT2 </a:t>
            </a:r>
            <a:endParaRPr lang="en-US" sz="3200" b="1" dirty="0">
              <a:latin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3200">
                <a:latin typeface="Rockwell" pitchFamily="18" charset="0"/>
              </a:rPr>
              <a:t>Interrupts Priority</a:t>
            </a:r>
            <a:endParaRPr lang="th-TH" sz="3200">
              <a:latin typeface="Rockwell" pitchFamily="18" charset="0"/>
            </a:endParaRPr>
          </a:p>
        </p:txBody>
      </p:sp>
      <p:sp>
        <p:nvSpPr>
          <p:cNvPr id="24579" name="Content Placeholder 2"/>
          <p:cNvSpPr>
            <a:spLocks noGrp="1"/>
          </p:cNvSpPr>
          <p:nvPr>
            <p:ph idx="1"/>
          </p:nvPr>
        </p:nvSpPr>
        <p:spPr>
          <a:xfrm>
            <a:off x="381000" y="914400"/>
            <a:ext cx="8458200" cy="5334000"/>
          </a:xfrm>
        </p:spPr>
        <p:txBody>
          <a:bodyPr/>
          <a:lstStyle/>
          <a:p>
            <a:r>
              <a:rPr lang="en-US" sz="2400">
                <a:latin typeface="Calibri" pitchFamily="34" charset="0"/>
              </a:rPr>
              <a:t>If two interrupts are activated at the same time, the interrupt with the higher priority is served first. </a:t>
            </a:r>
          </a:p>
          <a:p>
            <a:r>
              <a:rPr lang="en-US" sz="2400">
                <a:latin typeface="Calibri" pitchFamily="34" charset="0"/>
              </a:rPr>
              <a:t>The priority of each interrupt is related to the address of that interrupt in the interrupt vector. </a:t>
            </a:r>
          </a:p>
          <a:p>
            <a:r>
              <a:rPr lang="en-US" sz="2400">
                <a:latin typeface="Calibri" pitchFamily="34" charset="0"/>
              </a:rPr>
              <a:t>The interrupt that has a lower address, has a higher priority. See Table 10-1. </a:t>
            </a:r>
          </a:p>
          <a:p>
            <a:r>
              <a:rPr lang="en-US" sz="2400">
                <a:latin typeface="Calibri" pitchFamily="34" charset="0"/>
              </a:rPr>
              <a:t>For example, the address of external interrupt 0 is 2, while the address of external interrupt 2 is 6; thus, external interrupt 0 has a higher priority, and if both of these interrupts are activated at the same time, external interrupt 0 is served first.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200">
                <a:latin typeface="Rockwell" pitchFamily="18" charset="0"/>
              </a:rPr>
              <a:t>Interrupt latency</a:t>
            </a:r>
            <a:endParaRPr lang="th-TH" sz="3200">
              <a:latin typeface="Rockwell" pitchFamily="18" charset="0"/>
            </a:endParaRPr>
          </a:p>
        </p:txBody>
      </p:sp>
      <p:sp>
        <p:nvSpPr>
          <p:cNvPr id="26627" name="Content Placeholder 2"/>
          <p:cNvSpPr>
            <a:spLocks noGrp="1"/>
          </p:cNvSpPr>
          <p:nvPr>
            <p:ph idx="1"/>
          </p:nvPr>
        </p:nvSpPr>
        <p:spPr>
          <a:xfrm>
            <a:off x="381000" y="838200"/>
            <a:ext cx="8458200" cy="5715000"/>
          </a:xfrm>
          <a:solidFill>
            <a:schemeClr val="bg1"/>
          </a:solidFill>
        </p:spPr>
        <p:txBody>
          <a:bodyPr/>
          <a:lstStyle/>
          <a:p>
            <a:r>
              <a:rPr lang="en-US" sz="2400" dirty="0">
                <a:latin typeface="Calibri" pitchFamily="34" charset="0"/>
              </a:rPr>
              <a:t>The time from the moment an interrupt is activated to the moment the CPU starts to execute the task is called the </a:t>
            </a:r>
            <a:r>
              <a:rPr lang="en-US" sz="2400" i="1" dirty="0">
                <a:solidFill>
                  <a:srgbClr val="FF0000"/>
                </a:solidFill>
                <a:latin typeface="Calibri" pitchFamily="34" charset="0"/>
              </a:rPr>
              <a:t>interrupt latency</a:t>
            </a:r>
            <a:r>
              <a:rPr lang="en-US" sz="2400" dirty="0">
                <a:latin typeface="Calibri" pitchFamily="34" charset="0"/>
              </a:rPr>
              <a:t>. This latency is </a:t>
            </a:r>
            <a:r>
              <a:rPr lang="en-US" sz="2400" dirty="0">
                <a:solidFill>
                  <a:srgbClr val="FF0000"/>
                </a:solidFill>
                <a:latin typeface="Calibri" pitchFamily="34" charset="0"/>
              </a:rPr>
              <a:t>4 machine cycle </a:t>
            </a:r>
            <a:r>
              <a:rPr lang="en-US" sz="2400" dirty="0">
                <a:latin typeface="Calibri" pitchFamily="34" charset="0"/>
              </a:rPr>
              <a:t>times.</a:t>
            </a:r>
          </a:p>
          <a:p>
            <a:r>
              <a:rPr lang="en-US" sz="2400" dirty="0">
                <a:latin typeface="Calibri" pitchFamily="34" charset="0"/>
              </a:rPr>
              <a:t>During this time the PC register is pushed on the stack and the </a:t>
            </a:r>
            <a:r>
              <a:rPr lang="en-US" sz="2400" b="1" dirty="0">
                <a:solidFill>
                  <a:srgbClr val="FF0000"/>
                </a:solidFill>
                <a:latin typeface="Calibri" pitchFamily="34" charset="0"/>
              </a:rPr>
              <a:t>I</a:t>
            </a:r>
            <a:r>
              <a:rPr lang="en-US" sz="2400" dirty="0">
                <a:latin typeface="Calibri" pitchFamily="34" charset="0"/>
              </a:rPr>
              <a:t> bit of the </a:t>
            </a:r>
            <a:r>
              <a:rPr lang="en-US" sz="2400" b="1" dirty="0">
                <a:solidFill>
                  <a:srgbClr val="FF0000"/>
                </a:solidFill>
                <a:latin typeface="Calibri" pitchFamily="34" charset="0"/>
              </a:rPr>
              <a:t>SREG</a:t>
            </a:r>
            <a:r>
              <a:rPr lang="en-US" sz="2400" dirty="0">
                <a:latin typeface="Calibri" pitchFamily="34" charset="0"/>
              </a:rPr>
              <a:t> register </a:t>
            </a:r>
            <a:r>
              <a:rPr lang="en-US" sz="2400" b="1" dirty="0">
                <a:solidFill>
                  <a:srgbClr val="FF0000"/>
                </a:solidFill>
                <a:latin typeface="Calibri" pitchFamily="34" charset="0"/>
              </a:rPr>
              <a:t>clears</a:t>
            </a:r>
            <a:r>
              <a:rPr lang="en-US" sz="2400" dirty="0">
                <a:latin typeface="Calibri" pitchFamily="34" charset="0"/>
              </a:rPr>
              <a:t>, causing all the interrupts to be </a:t>
            </a:r>
            <a:r>
              <a:rPr lang="en-US" sz="2400" b="1" dirty="0">
                <a:solidFill>
                  <a:srgbClr val="FF0000"/>
                </a:solidFill>
                <a:latin typeface="Calibri" pitchFamily="34" charset="0"/>
              </a:rPr>
              <a:t>disabled</a:t>
            </a:r>
            <a:r>
              <a:rPr lang="en-US" sz="2400" dirty="0">
                <a:latin typeface="Calibri" pitchFamily="34" charset="0"/>
              </a:rPr>
              <a:t>.</a:t>
            </a:r>
          </a:p>
          <a:p>
            <a:r>
              <a:rPr lang="en-US" sz="2400" dirty="0">
                <a:latin typeface="Calibri" pitchFamily="34" charset="0"/>
              </a:rPr>
              <a:t>The duration of an interrupt latency can be affected by the type of instruction that the CPU is executing when the interrupt comes in,</a:t>
            </a:r>
          </a:p>
          <a:p>
            <a:r>
              <a:rPr lang="en-US" sz="2400" dirty="0">
                <a:latin typeface="Calibri" pitchFamily="34" charset="0"/>
              </a:rPr>
              <a:t>since the CPU finishes the execution of the current instruction before it serves the interrupt. It takes slightly longer in cases where the instruction being executed lasts for two (or more) machine cycles (e.g., MUL) compared to the instructions that last for only one instruction cycle (e.g., ADD).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b="1">
                <a:latin typeface="Courier New" pitchFamily="49" charset="0"/>
              </a:rPr>
              <a:t>Interrupt execution sequence</a:t>
            </a:r>
          </a:p>
        </p:txBody>
      </p:sp>
      <p:pic>
        <p:nvPicPr>
          <p:cNvPr id="5123" name="Picture 2"/>
          <p:cNvPicPr>
            <a:picLocks noChangeAspect="1" noChangeArrowheads="1"/>
          </p:cNvPicPr>
          <p:nvPr/>
        </p:nvPicPr>
        <p:blipFill>
          <a:blip r:embed="rId2"/>
          <a:srcRect/>
          <a:stretch>
            <a:fillRect/>
          </a:stretch>
        </p:blipFill>
        <p:spPr bwMode="auto">
          <a:xfrm>
            <a:off x="1524000" y="838200"/>
            <a:ext cx="5614988" cy="5715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atin typeface="Arial" pitchFamily="34" charset="0"/>
                <a:cs typeface="Arial" pitchFamily="34" charset="0"/>
              </a:rPr>
              <a:t>ATmega16 interrupt subsystem</a:t>
            </a:r>
          </a:p>
        </p:txBody>
      </p:sp>
      <p:sp>
        <p:nvSpPr>
          <p:cNvPr id="3" name="Content Placeholder 2"/>
          <p:cNvSpPr>
            <a:spLocks noGrp="1"/>
          </p:cNvSpPr>
          <p:nvPr>
            <p:ph idx="1"/>
          </p:nvPr>
        </p:nvSpPr>
        <p:spPr/>
        <p:txBody>
          <a:bodyPr/>
          <a:lstStyle/>
          <a:p>
            <a:pPr>
              <a:defRPr/>
            </a:pPr>
            <a:r>
              <a:rPr lang="en-US" b="1" dirty="0"/>
              <a:t>The ATmega16 has 21 interrupts:</a:t>
            </a:r>
          </a:p>
          <a:p>
            <a:pPr lvl="1">
              <a:defRPr/>
            </a:pPr>
            <a:r>
              <a:rPr lang="en-US" b="1" dirty="0">
                <a:ea typeface="+mn-ea"/>
                <a:cs typeface="+mn-cs"/>
              </a:rPr>
              <a:t>1 reset interrupt</a:t>
            </a:r>
          </a:p>
          <a:p>
            <a:pPr lvl="1">
              <a:defRPr/>
            </a:pPr>
            <a:r>
              <a:rPr lang="en-US" b="1" dirty="0">
                <a:ea typeface="+mn-ea"/>
                <a:cs typeface="+mn-cs"/>
              </a:rPr>
              <a:t>3 external interrupts</a:t>
            </a:r>
          </a:p>
          <a:p>
            <a:pPr lvl="1">
              <a:defRPr/>
            </a:pPr>
            <a:r>
              <a:rPr lang="en-US" b="1" dirty="0">
                <a:ea typeface="+mn-ea"/>
                <a:cs typeface="+mn-cs"/>
              </a:rPr>
              <a:t>8 timer interrupts</a:t>
            </a:r>
          </a:p>
          <a:p>
            <a:pPr lvl="1">
              <a:defRPr/>
            </a:pPr>
            <a:r>
              <a:rPr lang="fr-FR" b="1" dirty="0">
                <a:ea typeface="+mn-ea"/>
                <a:cs typeface="+mn-cs"/>
              </a:rPr>
              <a:t>3 serial port </a:t>
            </a:r>
            <a:r>
              <a:rPr lang="fr-FR" b="1" dirty="0" err="1">
                <a:ea typeface="+mn-ea"/>
                <a:cs typeface="+mn-cs"/>
              </a:rPr>
              <a:t>interrupts</a:t>
            </a:r>
            <a:endParaRPr lang="fr-FR" b="1" dirty="0">
              <a:ea typeface="+mn-ea"/>
              <a:cs typeface="+mn-cs"/>
            </a:endParaRPr>
          </a:p>
          <a:p>
            <a:pPr lvl="1">
              <a:defRPr/>
            </a:pPr>
            <a:r>
              <a:rPr lang="en-US" b="1" dirty="0">
                <a:ea typeface="+mn-ea"/>
                <a:cs typeface="+mn-cs"/>
              </a:rPr>
              <a:t>1 ADC interrupt</a:t>
            </a:r>
          </a:p>
          <a:p>
            <a:pPr lvl="1">
              <a:defRPr/>
            </a:pPr>
            <a:r>
              <a:rPr lang="en-US" b="1" dirty="0">
                <a:ea typeface="+mn-ea"/>
                <a:cs typeface="+mn-cs"/>
              </a:rPr>
              <a:t>1 analogue comparator interrupt</a:t>
            </a:r>
          </a:p>
          <a:p>
            <a:pPr lvl="1">
              <a:defRPr/>
            </a:pPr>
            <a:r>
              <a:rPr lang="en-US" b="1" dirty="0">
                <a:ea typeface="+mn-ea"/>
                <a:cs typeface="+mn-cs"/>
              </a:rPr>
              <a:t>1 SPI interrupt</a:t>
            </a:r>
          </a:p>
          <a:p>
            <a:pPr lvl="1">
              <a:defRPr/>
            </a:pPr>
            <a:r>
              <a:rPr lang="en-US" b="1" dirty="0">
                <a:ea typeface="+mn-ea"/>
                <a:cs typeface="+mn-cs"/>
              </a:rPr>
              <a:t>1 TWI interrupt</a:t>
            </a:r>
          </a:p>
          <a:p>
            <a:pPr lvl="1">
              <a:defRPr/>
            </a:pPr>
            <a:r>
              <a:rPr lang="en-US" b="1" dirty="0">
                <a:ea typeface="+mn-ea"/>
                <a:cs typeface="+mn-cs"/>
              </a:rPr>
              <a:t>2 memory interrupts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8204568"/>
              </p:ext>
            </p:extLst>
          </p:nvPr>
        </p:nvGraphicFramePr>
        <p:xfrm>
          <a:off x="1524000" y="396240"/>
          <a:ext cx="6019800" cy="5608320"/>
        </p:xfrm>
        <a:graphic>
          <a:graphicData uri="http://schemas.openxmlformats.org/drawingml/2006/table">
            <a:tbl>
              <a:tblPr bandRow="1">
                <a:tableStyleId>{9D7B26C5-4107-4FEC-AEDC-1716B250A1EF}</a:tableStyleId>
              </a:tblPr>
              <a:tblGrid>
                <a:gridCol w="3733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2545">
                <a:tc gridSpan="2">
                  <a:txBody>
                    <a:bodyPr/>
                    <a:lstStyle/>
                    <a:p>
                      <a:pPr marL="389890" marR="0">
                        <a:spcBef>
                          <a:spcPts val="0"/>
                        </a:spcBef>
                        <a:spcAft>
                          <a:spcPts val="0"/>
                        </a:spcAft>
                      </a:pPr>
                      <a:r>
                        <a:rPr lang="en-US" sz="1600" b="1" dirty="0">
                          <a:effectLst/>
                          <a:latin typeface="Times New Roman"/>
                          <a:ea typeface="Times New Roman"/>
                        </a:rPr>
                        <a:t>Table 10-1: Interrupt Vector Table for the ATmega32 AVR</a:t>
                      </a: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marL="0" marR="0">
                        <a:spcBef>
                          <a:spcPts val="0"/>
                        </a:spcBef>
                        <a:spcAft>
                          <a:spcPts val="0"/>
                        </a:spcAft>
                      </a:pPr>
                      <a:endParaRPr lang="en-US" sz="1000" dirty="0">
                        <a:effectLst/>
                        <a:latin typeface="Times New Roman"/>
                        <a:ea typeface="Times New Roman"/>
                      </a:endParaRPr>
                    </a:p>
                  </a:txBody>
                  <a:tcPr marL="25400" marR="25400" marT="0" marB="0"/>
                </a:tc>
                <a:extLst>
                  <a:ext uri="{0D108BD9-81ED-4DB2-BD59-A6C34878D82A}">
                    <a16:rowId xmlns:a16="http://schemas.microsoft.com/office/drawing/2014/main" val="10000"/>
                  </a:ext>
                </a:extLst>
              </a:tr>
              <a:tr h="194945">
                <a:tc>
                  <a:txBody>
                    <a:bodyPr/>
                    <a:lstStyle/>
                    <a:p>
                      <a:pPr marL="389890" marR="0" algn="ctr">
                        <a:spcBef>
                          <a:spcPts val="0"/>
                        </a:spcBef>
                        <a:spcAft>
                          <a:spcPts val="0"/>
                        </a:spcAft>
                      </a:pPr>
                      <a:r>
                        <a:rPr lang="en-US" sz="1600" b="1" spc="-10" dirty="0">
                          <a:effectLst/>
                        </a:rPr>
                        <a:t>Interrupt</a:t>
                      </a:r>
                      <a:endParaRPr lang="en-US" sz="1600" b="1"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600" b="1" spc="-5" dirty="0">
                          <a:effectLst/>
                        </a:rPr>
                        <a:t>ROM Location (Hex)</a:t>
                      </a:r>
                      <a:endParaRPr lang="en-US" sz="1600" b="1"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21920">
                <a:tc>
                  <a:txBody>
                    <a:bodyPr/>
                    <a:lstStyle/>
                    <a:p>
                      <a:pPr marL="387350" marR="0">
                        <a:spcBef>
                          <a:spcPts val="0"/>
                        </a:spcBef>
                        <a:spcAft>
                          <a:spcPts val="0"/>
                        </a:spcAft>
                      </a:pPr>
                      <a:r>
                        <a:rPr lang="en-US" sz="1600" spc="-10" dirty="0">
                          <a:effectLst/>
                        </a:rPr>
                        <a:t>Reset</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0000</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21920">
                <a:tc>
                  <a:txBody>
                    <a:bodyPr/>
                    <a:lstStyle/>
                    <a:p>
                      <a:pPr marL="387350" marR="0">
                        <a:spcBef>
                          <a:spcPts val="0"/>
                        </a:spcBef>
                        <a:spcAft>
                          <a:spcPts val="0"/>
                        </a:spcAft>
                      </a:pPr>
                      <a:r>
                        <a:rPr lang="en-US" sz="1600" spc="-5" dirty="0">
                          <a:effectLst/>
                        </a:rPr>
                        <a:t>External Interrupt request 0</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0002</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121920">
                <a:tc>
                  <a:txBody>
                    <a:bodyPr/>
                    <a:lstStyle/>
                    <a:p>
                      <a:pPr marL="387350" marR="0">
                        <a:spcBef>
                          <a:spcPts val="0"/>
                        </a:spcBef>
                        <a:spcAft>
                          <a:spcPts val="0"/>
                        </a:spcAft>
                      </a:pPr>
                      <a:r>
                        <a:rPr lang="en-US" sz="1600" spc="-5">
                          <a:effectLst/>
                        </a:rPr>
                        <a:t>External Interrupt request 1</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0" dirty="0">
                          <a:effectLst/>
                        </a:rPr>
                        <a:t>0004</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21920">
                <a:tc>
                  <a:txBody>
                    <a:bodyPr/>
                    <a:lstStyle/>
                    <a:p>
                      <a:pPr marL="389890" marR="0">
                        <a:spcBef>
                          <a:spcPts val="0"/>
                        </a:spcBef>
                        <a:spcAft>
                          <a:spcPts val="0"/>
                        </a:spcAft>
                      </a:pPr>
                      <a:r>
                        <a:rPr lang="en-US" sz="1600" spc="-5">
                          <a:effectLst/>
                        </a:rPr>
                        <a:t>External Interrupt request 2</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a:effectLst/>
                        </a:rPr>
                        <a:t>0006</a:t>
                      </a:r>
                      <a:endParaRPr lang="en-US" sz="160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121920">
                <a:tc>
                  <a:txBody>
                    <a:bodyPr/>
                    <a:lstStyle/>
                    <a:p>
                      <a:pPr marL="389890" marR="0">
                        <a:spcBef>
                          <a:spcPts val="0"/>
                        </a:spcBef>
                        <a:spcAft>
                          <a:spcPts val="0"/>
                        </a:spcAft>
                      </a:pPr>
                      <a:r>
                        <a:rPr lang="en-US" sz="1600" spc="-5">
                          <a:effectLst/>
                        </a:rPr>
                        <a:t>Time/Counter2 Compare Match</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0008</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121920">
                <a:tc>
                  <a:txBody>
                    <a:bodyPr/>
                    <a:lstStyle/>
                    <a:p>
                      <a:pPr marL="389890" marR="0">
                        <a:spcBef>
                          <a:spcPts val="0"/>
                        </a:spcBef>
                        <a:spcAft>
                          <a:spcPts val="0"/>
                        </a:spcAft>
                      </a:pPr>
                      <a:r>
                        <a:rPr lang="en-US" sz="1600" spc="-10">
                          <a:effectLst/>
                        </a:rPr>
                        <a:t>Time/Counter2 Overflow</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0" dirty="0">
                          <a:effectLst/>
                        </a:rPr>
                        <a:t>000A</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121920">
                <a:tc>
                  <a:txBody>
                    <a:bodyPr/>
                    <a:lstStyle/>
                    <a:p>
                      <a:pPr marL="389890" marR="0">
                        <a:spcBef>
                          <a:spcPts val="0"/>
                        </a:spcBef>
                        <a:spcAft>
                          <a:spcPts val="0"/>
                        </a:spcAft>
                      </a:pPr>
                      <a:r>
                        <a:rPr lang="en-US" sz="1600" spc="-15">
                          <a:effectLst/>
                        </a:rPr>
                        <a:t>Time/Counter 1 Capture Event</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000C</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121920">
                <a:tc>
                  <a:txBody>
                    <a:bodyPr/>
                    <a:lstStyle/>
                    <a:p>
                      <a:pPr marL="389890" marR="0">
                        <a:spcBef>
                          <a:spcPts val="0"/>
                        </a:spcBef>
                        <a:spcAft>
                          <a:spcPts val="0"/>
                        </a:spcAft>
                      </a:pPr>
                      <a:r>
                        <a:rPr lang="en-US" sz="1600">
                          <a:effectLst/>
                        </a:rPr>
                        <a:t>Time/Counterl Compare Match A</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dirty="0">
                          <a:effectLst/>
                        </a:rPr>
                        <a:t>000E</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121920">
                <a:tc>
                  <a:txBody>
                    <a:bodyPr/>
                    <a:lstStyle/>
                    <a:p>
                      <a:pPr marL="389890" marR="0">
                        <a:spcBef>
                          <a:spcPts val="0"/>
                        </a:spcBef>
                        <a:spcAft>
                          <a:spcPts val="0"/>
                        </a:spcAft>
                      </a:pPr>
                      <a:r>
                        <a:rPr lang="en-US" sz="1600" spc="-15">
                          <a:effectLst/>
                        </a:rPr>
                        <a:t>Time/Counter 1 Compare Match B</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dirty="0">
                          <a:effectLst/>
                        </a:rPr>
                        <a:t>0010</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121920">
                <a:tc>
                  <a:txBody>
                    <a:bodyPr/>
                    <a:lstStyle/>
                    <a:p>
                      <a:pPr marL="389890" marR="0">
                        <a:spcBef>
                          <a:spcPts val="0"/>
                        </a:spcBef>
                        <a:spcAft>
                          <a:spcPts val="0"/>
                        </a:spcAft>
                      </a:pPr>
                      <a:r>
                        <a:rPr lang="en-US" sz="1600">
                          <a:effectLst/>
                        </a:rPr>
                        <a:t>Time/Counterl Overflow</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0012</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121920">
                <a:tc>
                  <a:txBody>
                    <a:bodyPr/>
                    <a:lstStyle/>
                    <a:p>
                      <a:pPr marL="389890" marR="0">
                        <a:spcBef>
                          <a:spcPts val="0"/>
                        </a:spcBef>
                        <a:spcAft>
                          <a:spcPts val="0"/>
                        </a:spcAft>
                      </a:pPr>
                      <a:r>
                        <a:rPr lang="en-US" sz="1600" spc="-15">
                          <a:effectLst/>
                        </a:rPr>
                        <a:t>Time/CounterO Compare Match</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dirty="0">
                          <a:effectLst/>
                        </a:rPr>
                        <a:t>0014</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121920">
                <a:tc>
                  <a:txBody>
                    <a:bodyPr/>
                    <a:lstStyle/>
                    <a:p>
                      <a:pPr marL="389890" marR="0">
                        <a:spcBef>
                          <a:spcPts val="0"/>
                        </a:spcBef>
                        <a:spcAft>
                          <a:spcPts val="0"/>
                        </a:spcAft>
                      </a:pPr>
                      <a:r>
                        <a:rPr lang="en-US" sz="1600" spc="-15">
                          <a:effectLst/>
                        </a:rPr>
                        <a:t>Time/CounterO Overflow</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0016</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128270">
                <a:tc>
                  <a:txBody>
                    <a:bodyPr/>
                    <a:lstStyle/>
                    <a:p>
                      <a:pPr marL="393065" marR="0">
                        <a:spcBef>
                          <a:spcPts val="0"/>
                        </a:spcBef>
                        <a:spcAft>
                          <a:spcPts val="0"/>
                        </a:spcAft>
                      </a:pPr>
                      <a:r>
                        <a:rPr lang="en-US" sz="1600" spc="-10">
                          <a:effectLst/>
                        </a:rPr>
                        <a:t>SPI Transfer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0018</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121920">
                <a:tc>
                  <a:txBody>
                    <a:bodyPr/>
                    <a:lstStyle/>
                    <a:p>
                      <a:pPr marL="387350" marR="0">
                        <a:spcBef>
                          <a:spcPts val="0"/>
                        </a:spcBef>
                        <a:spcAft>
                          <a:spcPts val="0"/>
                        </a:spcAft>
                      </a:pPr>
                      <a:r>
                        <a:rPr lang="en-US" sz="1600" spc="-10">
                          <a:effectLst/>
                        </a:rPr>
                        <a:t>USART, Receive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0" dirty="0">
                          <a:effectLst/>
                        </a:rPr>
                        <a:t>001A</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115570">
                <a:tc>
                  <a:txBody>
                    <a:bodyPr/>
                    <a:lstStyle/>
                    <a:p>
                      <a:pPr marL="387350" marR="0">
                        <a:spcBef>
                          <a:spcPts val="0"/>
                        </a:spcBef>
                        <a:spcAft>
                          <a:spcPts val="0"/>
                        </a:spcAft>
                      </a:pPr>
                      <a:r>
                        <a:rPr lang="en-US" sz="1600" spc="-10">
                          <a:effectLst/>
                        </a:rPr>
                        <a:t>USART, Data Register Empty</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0" dirty="0">
                          <a:effectLst/>
                        </a:rPr>
                        <a:t>001C</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128270">
                <a:tc>
                  <a:txBody>
                    <a:bodyPr/>
                    <a:lstStyle/>
                    <a:p>
                      <a:pPr marL="387350" marR="0">
                        <a:spcBef>
                          <a:spcPts val="0"/>
                        </a:spcBef>
                        <a:spcAft>
                          <a:spcPts val="0"/>
                        </a:spcAft>
                      </a:pPr>
                      <a:r>
                        <a:rPr lang="en-US" sz="1600" spc="-10">
                          <a:effectLst/>
                        </a:rPr>
                        <a:t>USART, Transmit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001E</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115570">
                <a:tc>
                  <a:txBody>
                    <a:bodyPr/>
                    <a:lstStyle/>
                    <a:p>
                      <a:pPr marL="387350" marR="0">
                        <a:spcBef>
                          <a:spcPts val="0"/>
                        </a:spcBef>
                        <a:spcAft>
                          <a:spcPts val="0"/>
                        </a:spcAft>
                      </a:pPr>
                      <a:r>
                        <a:rPr lang="en-US" sz="1600" spc="-5">
                          <a:effectLst/>
                        </a:rPr>
                        <a:t>ADC Conversion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0020</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121920">
                <a:tc>
                  <a:txBody>
                    <a:bodyPr/>
                    <a:lstStyle/>
                    <a:p>
                      <a:pPr marL="389890" marR="0">
                        <a:spcBef>
                          <a:spcPts val="0"/>
                        </a:spcBef>
                        <a:spcAft>
                          <a:spcPts val="0"/>
                        </a:spcAft>
                      </a:pPr>
                      <a:r>
                        <a:rPr lang="en-US" sz="1600" spc="-10">
                          <a:effectLst/>
                        </a:rPr>
                        <a:t>EEPROM ready</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20" dirty="0">
                          <a:effectLst/>
                        </a:rPr>
                        <a:t>0022</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9"/>
                  </a:ext>
                </a:extLst>
              </a:tr>
              <a:tr h="128270">
                <a:tc>
                  <a:txBody>
                    <a:bodyPr/>
                    <a:lstStyle/>
                    <a:p>
                      <a:pPr marL="387350" marR="0">
                        <a:spcBef>
                          <a:spcPts val="0"/>
                        </a:spcBef>
                        <a:spcAft>
                          <a:spcPts val="0"/>
                        </a:spcAft>
                      </a:pPr>
                      <a:r>
                        <a:rPr lang="en-US" sz="1600" spc="-5">
                          <a:effectLst/>
                        </a:rPr>
                        <a:t>Analog Comparator</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0024</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20"/>
                  </a:ext>
                </a:extLst>
              </a:tr>
              <a:tr h="121920">
                <a:tc>
                  <a:txBody>
                    <a:bodyPr/>
                    <a:lstStyle/>
                    <a:p>
                      <a:pPr marL="389890" marR="0">
                        <a:spcBef>
                          <a:spcPts val="0"/>
                        </a:spcBef>
                        <a:spcAft>
                          <a:spcPts val="0"/>
                        </a:spcAft>
                      </a:pPr>
                      <a:r>
                        <a:rPr lang="en-US" sz="1600" spc="-10" dirty="0">
                          <a:effectLst/>
                        </a:rPr>
                        <a:t>Two-wire Serial Interface (I</a:t>
                      </a:r>
                      <a:r>
                        <a:rPr lang="en-US" sz="1600" spc="-10" baseline="30000" dirty="0">
                          <a:effectLst/>
                        </a:rPr>
                        <a:t>2</a:t>
                      </a:r>
                      <a:r>
                        <a:rPr lang="en-US" sz="1600" spc="-10" dirty="0">
                          <a:effectLst/>
                        </a:rPr>
                        <a:t>C)</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0026</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21"/>
                  </a:ext>
                </a:extLst>
              </a:tr>
              <a:tr h="207010">
                <a:tc>
                  <a:txBody>
                    <a:bodyPr/>
                    <a:lstStyle/>
                    <a:p>
                      <a:pPr marL="393065" marR="0">
                        <a:spcBef>
                          <a:spcPts val="0"/>
                        </a:spcBef>
                        <a:spcAft>
                          <a:spcPts val="0"/>
                        </a:spcAft>
                      </a:pPr>
                      <a:r>
                        <a:rPr lang="en-US" sz="1600" spc="-5" dirty="0">
                          <a:effectLst/>
                        </a:rPr>
                        <a:t>Store Program Memory Ready</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298450" marR="0" algn="ctr">
                        <a:spcBef>
                          <a:spcPts val="0"/>
                        </a:spcBef>
                        <a:spcAft>
                          <a:spcPts val="0"/>
                        </a:spcAft>
                      </a:pPr>
                      <a:r>
                        <a:rPr lang="en-US" sz="1600" spc="-20" dirty="0">
                          <a:effectLst/>
                        </a:rPr>
                        <a:t>0028</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b="1"/>
              <a:t>Interrupt Vector Name for the ATmega32/ATmegal6 in WinAVR</a:t>
            </a:r>
            <a:endParaRPr lang="en-US" sz="2800"/>
          </a:p>
        </p:txBody>
      </p:sp>
      <p:graphicFrame>
        <p:nvGraphicFramePr>
          <p:cNvPr id="4" name="Table 3"/>
          <p:cNvGraphicFramePr>
            <a:graphicFrameLocks noGrp="1"/>
          </p:cNvGraphicFramePr>
          <p:nvPr>
            <p:extLst>
              <p:ext uri="{D42A27DB-BD31-4B8C-83A1-F6EECF244321}">
                <p14:modId xmlns:p14="http://schemas.microsoft.com/office/powerpoint/2010/main" val="3997592533"/>
              </p:ext>
            </p:extLst>
          </p:nvPr>
        </p:nvGraphicFramePr>
        <p:xfrm>
          <a:off x="76200" y="762000"/>
          <a:ext cx="8915400" cy="5943593"/>
        </p:xfrm>
        <a:graphic>
          <a:graphicData uri="http://schemas.openxmlformats.org/drawingml/2006/table">
            <a:tbl>
              <a:tblPr firstRow="1" bandRow="1">
                <a:tableStyleId>{B301B821-A1FF-4177-AEE7-76D212191A09}</a:tableStyleId>
              </a:tblPr>
              <a:tblGrid>
                <a:gridCol w="4630102">
                  <a:extLst>
                    <a:ext uri="{9D8B030D-6E8A-4147-A177-3AD203B41FA5}">
                      <a16:colId xmlns:a16="http://schemas.microsoft.com/office/drawing/2014/main" val="20000"/>
                    </a:ext>
                  </a:extLst>
                </a:gridCol>
                <a:gridCol w="4285298">
                  <a:extLst>
                    <a:ext uri="{9D8B030D-6E8A-4147-A177-3AD203B41FA5}">
                      <a16:colId xmlns:a16="http://schemas.microsoft.com/office/drawing/2014/main" val="20001"/>
                    </a:ext>
                  </a:extLst>
                </a:gridCol>
              </a:tblGrid>
              <a:tr h="384155">
                <a:tc>
                  <a:txBody>
                    <a:bodyPr/>
                    <a:lstStyle/>
                    <a:p>
                      <a:pPr marL="393065" marR="0" algn="l" defTabSz="914400" rtl="0" eaLnBrk="1" latinLnBrk="0" hangingPunct="1">
                        <a:spcBef>
                          <a:spcPts val="0"/>
                        </a:spcBef>
                        <a:spcAft>
                          <a:spcPts val="0"/>
                        </a:spcAft>
                      </a:pPr>
                      <a:r>
                        <a:rPr lang="en-US" sz="1800" b="1" kern="0" spc="-10" baseline="0" dirty="0">
                          <a:effectLst/>
                        </a:rPr>
                        <a:t>Interrupt</a:t>
                      </a:r>
                      <a:endParaRPr lang="en-US" sz="1800" b="1" kern="0" spc="-10" baseline="0" dirty="0">
                        <a:solidFill>
                          <a:schemeClr val="dk1"/>
                        </a:solidFill>
                        <a:effectLst/>
                        <a:latin typeface="Arial" pitchFamily="34" charset="0"/>
                        <a:ea typeface="+mn-ea"/>
                        <a:cs typeface="+mn-cs"/>
                      </a:endParaRPr>
                    </a:p>
                  </a:txBody>
                  <a:tcPr marL="0" marR="0" marT="0" marB="0" anchor="ctr"/>
                </a:tc>
                <a:tc>
                  <a:txBody>
                    <a:bodyPr/>
                    <a:lstStyle/>
                    <a:p>
                      <a:pPr marL="393065" marR="0" algn="l" defTabSz="914400" rtl="0" eaLnBrk="1" latinLnBrk="0" hangingPunct="1">
                        <a:spcBef>
                          <a:spcPts val="0"/>
                        </a:spcBef>
                        <a:spcAft>
                          <a:spcPts val="0"/>
                        </a:spcAft>
                      </a:pPr>
                      <a:r>
                        <a:rPr lang="en-US" sz="1800" b="1" kern="0" spc="-10" baseline="0" dirty="0">
                          <a:effectLst/>
                        </a:rPr>
                        <a:t>Vector Name in </a:t>
                      </a:r>
                      <a:r>
                        <a:rPr lang="en-US" sz="1800" b="1" kern="0" spc="-10" baseline="0" dirty="0" err="1">
                          <a:effectLst/>
                        </a:rPr>
                        <a:t>WinAVR</a:t>
                      </a:r>
                      <a:endParaRPr lang="en-US" sz="1800" b="1" kern="0" spc="-10" baseline="0" dirty="0">
                        <a:solidFill>
                          <a:schemeClr val="dk1"/>
                        </a:solidFill>
                        <a:effectLst/>
                        <a:latin typeface="Arial" pitchFamily="34" charset="0"/>
                        <a:ea typeface="+mn-ea"/>
                        <a:cs typeface="+mn-cs"/>
                      </a:endParaRPr>
                    </a:p>
                  </a:txBody>
                  <a:tcPr marL="0" marR="0" marT="0" marB="0" anchor="ctr"/>
                </a:tc>
                <a:extLst>
                  <a:ext uri="{0D108BD9-81ED-4DB2-BD59-A6C34878D82A}">
                    <a16:rowId xmlns:a16="http://schemas.microsoft.com/office/drawing/2014/main" val="10000"/>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External Interrupt request 0</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5" baseline="0" dirty="0">
                          <a:effectLst/>
                          <a:latin typeface="Courier New" pitchFamily="49" charset="0"/>
                          <a:cs typeface="Courier New" pitchFamily="49" charset="0"/>
                        </a:rPr>
                        <a:t>INT0_vect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1"/>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External Interrupt request 1</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5" baseline="0" dirty="0">
                          <a:effectLst/>
                          <a:latin typeface="Courier New" pitchFamily="49" charset="0"/>
                          <a:cs typeface="Courier New" pitchFamily="49" charset="0"/>
                        </a:rPr>
                        <a:t>INT1_vect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2"/>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External Interrupt request 2</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5" baseline="0" dirty="0">
                          <a:effectLst/>
                          <a:latin typeface="Courier New" pitchFamily="49" charset="0"/>
                          <a:cs typeface="Courier New" pitchFamily="49" charset="0"/>
                        </a:rPr>
                        <a:t>INT2_vect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3"/>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Time/Counter2 Compare Match</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0" baseline="0" dirty="0">
                          <a:effectLst/>
                          <a:latin typeface="Courier New" pitchFamily="49" charset="0"/>
                          <a:cs typeface="Courier New" pitchFamily="49" charset="0"/>
                        </a:rPr>
                        <a:t>TIMER2_COMP_vect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4"/>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Time/Counter2 Overflow</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a:effectLst/>
                          <a:latin typeface="Courier New" pitchFamily="49" charset="0"/>
                          <a:cs typeface="Courier New" pitchFamily="49" charset="0"/>
                        </a:rPr>
                        <a:t>TIMER2_OVF_vect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5"/>
                  </a:ext>
                </a:extLst>
              </a:tr>
              <a:tr h="271132">
                <a:tc>
                  <a:txBody>
                    <a:bodyPr/>
                    <a:lstStyle/>
                    <a:p>
                      <a:pPr marL="393065"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Capture Event</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a:effectLst/>
                          <a:latin typeface="Courier New" pitchFamily="49" charset="0"/>
                          <a:cs typeface="Courier New" pitchFamily="49" charset="0"/>
                        </a:rPr>
                        <a:t>TIMER1_CAPT_vect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6"/>
                  </a:ext>
                </a:extLst>
              </a:tr>
              <a:tr h="271132">
                <a:tc>
                  <a:txBody>
                    <a:bodyPr/>
                    <a:lstStyle/>
                    <a:p>
                      <a:pPr marL="396240"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Compare Match A</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5" baseline="0" dirty="0">
                          <a:effectLst/>
                          <a:latin typeface="Courier New" pitchFamily="49" charset="0"/>
                          <a:cs typeface="Courier New" pitchFamily="49" charset="0"/>
                        </a:rPr>
                        <a:t>TIMER1_COMPA_vect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7"/>
                  </a:ext>
                </a:extLst>
              </a:tr>
              <a:tr h="271132">
                <a:tc>
                  <a:txBody>
                    <a:bodyPr/>
                    <a:lstStyle/>
                    <a:p>
                      <a:pPr marL="393065"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Compare Match B</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0" baseline="0" dirty="0">
                          <a:effectLst/>
                          <a:latin typeface="Courier New" pitchFamily="49" charset="0"/>
                          <a:cs typeface="Courier New" pitchFamily="49" charset="0"/>
                        </a:rPr>
                        <a:t>TIMER1_COMPB_vect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8"/>
                  </a:ext>
                </a:extLst>
              </a:tr>
              <a:tr h="271132">
                <a:tc>
                  <a:txBody>
                    <a:bodyPr/>
                    <a:lstStyle/>
                    <a:p>
                      <a:pPr marL="393065"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Overflow</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5" baseline="0" dirty="0">
                          <a:effectLst/>
                          <a:latin typeface="Courier New" pitchFamily="49" charset="0"/>
                          <a:cs typeface="Courier New" pitchFamily="49" charset="0"/>
                        </a:rPr>
                        <a:t>TIMER1_OVF_vect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9"/>
                  </a:ext>
                </a:extLst>
              </a:tr>
              <a:tr h="271132">
                <a:tc>
                  <a:txBody>
                    <a:bodyPr/>
                    <a:lstStyle/>
                    <a:p>
                      <a:pPr marL="393065" marR="0">
                        <a:spcBef>
                          <a:spcPts val="0"/>
                        </a:spcBef>
                        <a:spcAft>
                          <a:spcPts val="0"/>
                        </a:spcAft>
                      </a:pPr>
                      <a:r>
                        <a:rPr lang="en-US" sz="1700" b="1" kern="0" spc="-15" baseline="0" dirty="0">
                          <a:effectLst/>
                          <a:latin typeface="Courier New" pitchFamily="49" charset="0"/>
                          <a:cs typeface="Courier New" pitchFamily="49" charset="0"/>
                        </a:rPr>
                        <a:t>Time/Counter0 Compare Match</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0" baseline="0" dirty="0">
                          <a:effectLst/>
                          <a:latin typeface="Courier New" pitchFamily="49" charset="0"/>
                          <a:cs typeface="Courier New" pitchFamily="49" charset="0"/>
                        </a:rPr>
                        <a:t>TIMER0_COMP_vect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0"/>
                  </a:ext>
                </a:extLst>
              </a:tr>
              <a:tr h="271132">
                <a:tc>
                  <a:txBody>
                    <a:bodyPr/>
                    <a:lstStyle/>
                    <a:p>
                      <a:pPr marL="393065" marR="0">
                        <a:spcBef>
                          <a:spcPts val="0"/>
                        </a:spcBef>
                        <a:spcAft>
                          <a:spcPts val="0"/>
                        </a:spcAft>
                      </a:pPr>
                      <a:r>
                        <a:rPr lang="en-US" sz="1700" b="1" kern="0" spc="-15" baseline="0" dirty="0">
                          <a:effectLst/>
                          <a:latin typeface="Courier New" pitchFamily="49" charset="0"/>
                          <a:cs typeface="Courier New" pitchFamily="49" charset="0"/>
                        </a:rPr>
                        <a:t>Time/Counter0 Overflow</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0" baseline="0" dirty="0">
                          <a:effectLst/>
                          <a:latin typeface="Courier New" pitchFamily="49" charset="0"/>
                          <a:cs typeface="Courier New" pitchFamily="49" charset="0"/>
                        </a:rPr>
                        <a:t>TIMER0_OVF_vect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1"/>
                  </a:ext>
                </a:extLst>
              </a:tr>
              <a:tr h="271132">
                <a:tc>
                  <a:txBody>
                    <a:bodyPr/>
                    <a:lstStyle/>
                    <a:p>
                      <a:pPr marL="396240" marR="0">
                        <a:spcBef>
                          <a:spcPts val="0"/>
                        </a:spcBef>
                        <a:spcAft>
                          <a:spcPts val="0"/>
                        </a:spcAft>
                      </a:pPr>
                      <a:r>
                        <a:rPr lang="en-US" sz="1700" b="1" kern="0" spc="-10" baseline="0" dirty="0">
                          <a:effectLst/>
                          <a:latin typeface="Courier New" pitchFamily="49" charset="0"/>
                          <a:cs typeface="Courier New" pitchFamily="49" charset="0"/>
                        </a:rPr>
                        <a:t>SPI Transfer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30" baseline="0" dirty="0" err="1">
                          <a:effectLst/>
                          <a:latin typeface="Courier New" pitchFamily="49" charset="0"/>
                          <a:cs typeface="Courier New" pitchFamily="49" charset="0"/>
                        </a:rPr>
                        <a:t>SPI_STC_vect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2"/>
                  </a:ext>
                </a:extLst>
              </a:tr>
              <a:tr h="271132">
                <a:tc>
                  <a:txBody>
                    <a:bodyPr/>
                    <a:lstStyle/>
                    <a:p>
                      <a:pPr marL="389890" marR="0">
                        <a:spcBef>
                          <a:spcPts val="0"/>
                        </a:spcBef>
                        <a:spcAft>
                          <a:spcPts val="0"/>
                        </a:spcAft>
                      </a:pPr>
                      <a:r>
                        <a:rPr lang="en-US" sz="1700" b="1" kern="0" spc="-10" baseline="0" dirty="0">
                          <a:effectLst/>
                          <a:latin typeface="Courier New" pitchFamily="49" charset="0"/>
                          <a:cs typeface="Courier New" pitchFamily="49" charset="0"/>
                        </a:rPr>
                        <a:t>USART, Receive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10" baseline="0" dirty="0" err="1">
                          <a:effectLst/>
                          <a:latin typeface="Courier New" pitchFamily="49" charset="0"/>
                          <a:cs typeface="Courier New" pitchFamily="49" charset="0"/>
                        </a:rPr>
                        <a:t>USARTO_RX_vect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3"/>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USART, Data Register Empty</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5" baseline="0" dirty="0" err="1">
                          <a:effectLst/>
                          <a:latin typeface="Courier New" pitchFamily="49" charset="0"/>
                          <a:cs typeface="Courier New" pitchFamily="49" charset="0"/>
                        </a:rPr>
                        <a:t>USARTO_UDRE_vect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4"/>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USART, Transmit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10" baseline="0" dirty="0" err="1">
                          <a:effectLst/>
                          <a:latin typeface="Courier New" pitchFamily="49" charset="0"/>
                          <a:cs typeface="Courier New" pitchFamily="49" charset="0"/>
                        </a:rPr>
                        <a:t>USARTO_TX_vect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5"/>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ADC Conversion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err="1">
                          <a:effectLst/>
                          <a:latin typeface="Courier New" pitchFamily="49" charset="0"/>
                          <a:cs typeface="Courier New" pitchFamily="49" charset="0"/>
                        </a:rPr>
                        <a:t>ADC_vect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6"/>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EEPROM ready</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30" baseline="0" dirty="0" err="1">
                          <a:effectLst/>
                          <a:latin typeface="Courier New" pitchFamily="49" charset="0"/>
                          <a:cs typeface="Courier New" pitchFamily="49" charset="0"/>
                        </a:rPr>
                        <a:t>EE_RDY_vect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7"/>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Analog Comparator</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0" baseline="0" dirty="0" err="1">
                          <a:effectLst/>
                          <a:latin typeface="Courier New" pitchFamily="49" charset="0"/>
                          <a:cs typeface="Courier New" pitchFamily="49" charset="0"/>
                        </a:rPr>
                        <a:t>ANALOG_COMP_vect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8"/>
                  </a:ext>
                </a:extLst>
              </a:tr>
              <a:tr h="271132">
                <a:tc>
                  <a:txBody>
                    <a:bodyPr/>
                    <a:lstStyle/>
                    <a:p>
                      <a:pPr marL="396240" marR="0">
                        <a:spcBef>
                          <a:spcPts val="0"/>
                        </a:spcBef>
                        <a:spcAft>
                          <a:spcPts val="0"/>
                        </a:spcAft>
                      </a:pPr>
                      <a:r>
                        <a:rPr lang="en-US" sz="1700" b="1" kern="0" spc="-10" baseline="0" dirty="0">
                          <a:effectLst/>
                          <a:latin typeface="Courier New" pitchFamily="49" charset="0"/>
                          <a:cs typeface="Courier New" pitchFamily="49" charset="0"/>
                        </a:rPr>
                        <a:t>Two-wire Serial Interface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err="1">
                          <a:effectLst/>
                          <a:latin typeface="Courier New" pitchFamily="49" charset="0"/>
                          <a:cs typeface="Courier New" pitchFamily="49" charset="0"/>
                        </a:rPr>
                        <a:t>TWI_vect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9"/>
                  </a:ext>
                </a:extLst>
              </a:tr>
              <a:tr h="407930">
                <a:tc>
                  <a:txBody>
                    <a:bodyPr/>
                    <a:lstStyle/>
                    <a:p>
                      <a:pPr marL="399415" marR="0">
                        <a:spcBef>
                          <a:spcPts val="0"/>
                        </a:spcBef>
                        <a:spcAft>
                          <a:spcPts val="0"/>
                        </a:spcAft>
                      </a:pPr>
                      <a:r>
                        <a:rPr lang="en-US" sz="1700" b="1" kern="0" spc="-5" baseline="0" dirty="0">
                          <a:effectLst/>
                          <a:latin typeface="Courier New" pitchFamily="49" charset="0"/>
                          <a:cs typeface="Courier New" pitchFamily="49" charset="0"/>
                        </a:rPr>
                        <a:t>Store Program Memory Ready</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301625" marR="0">
                        <a:spcBef>
                          <a:spcPts val="0"/>
                        </a:spcBef>
                        <a:spcAft>
                          <a:spcPts val="0"/>
                        </a:spcAft>
                      </a:pPr>
                      <a:r>
                        <a:rPr lang="en-US" sz="1700" b="1" kern="0" spc="70" baseline="0" dirty="0" err="1">
                          <a:effectLst/>
                          <a:latin typeface="Courier New" pitchFamily="49" charset="0"/>
                          <a:cs typeface="Courier New" pitchFamily="49" charset="0"/>
                        </a:rPr>
                        <a:t>SPM_RDY_vect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2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600" b="1">
                <a:solidFill>
                  <a:srgbClr val="0000FF"/>
                </a:solidFill>
                <a:latin typeface="Arial-BoldMT"/>
              </a:rPr>
              <a:t>Enabling and disabling an interrupt</a:t>
            </a:r>
            <a:endParaRPr lang="en-US"/>
          </a:p>
        </p:txBody>
      </p:sp>
      <p:sp>
        <p:nvSpPr>
          <p:cNvPr id="9219" name="Content Placeholder 2"/>
          <p:cNvSpPr>
            <a:spLocks noGrp="1"/>
          </p:cNvSpPr>
          <p:nvPr>
            <p:ph idx="1"/>
          </p:nvPr>
        </p:nvSpPr>
        <p:spPr>
          <a:xfrm>
            <a:off x="457200" y="1066800"/>
            <a:ext cx="8229600" cy="2895600"/>
          </a:xfrm>
        </p:spPr>
        <p:txBody>
          <a:bodyPr/>
          <a:lstStyle/>
          <a:p>
            <a:r>
              <a:rPr lang="en-US" sz="2400" b="1"/>
              <a:t>Upon reset, all interrupts are disabled (masked), meaning that none will be responded to by the microcontroller if they are activated. </a:t>
            </a:r>
          </a:p>
          <a:p>
            <a:r>
              <a:rPr lang="en-US" sz="2400" b="1"/>
              <a:t>The interrupts must be enabled (unmasked) by software in order for the uc to respond to them.</a:t>
            </a:r>
          </a:p>
          <a:p>
            <a:r>
              <a:rPr lang="en-US" sz="2400" b="1"/>
              <a:t>The D7 bit of the SREG (Status Register) is responsi-ble for enabling and disabling the interrupts globally. </a:t>
            </a:r>
          </a:p>
        </p:txBody>
      </p:sp>
      <p:pic>
        <p:nvPicPr>
          <p:cNvPr id="9220" name="Picture 2"/>
          <p:cNvPicPr>
            <a:picLocks noChangeAspect="1" noChangeArrowheads="1"/>
          </p:cNvPicPr>
          <p:nvPr/>
        </p:nvPicPr>
        <p:blipFill>
          <a:blip r:embed="rId2"/>
          <a:srcRect/>
          <a:stretch>
            <a:fillRect/>
          </a:stretch>
        </p:blipFill>
        <p:spPr bwMode="auto">
          <a:xfrm>
            <a:off x="76200" y="3962400"/>
            <a:ext cx="9023350" cy="2438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67737320"/>
              </p:ext>
            </p:extLst>
          </p:nvPr>
        </p:nvGraphicFramePr>
        <p:xfrm>
          <a:off x="76200" y="152400"/>
          <a:ext cx="8915400" cy="6553200"/>
        </p:xfrm>
        <a:graphic>
          <a:graphicData uri="http://schemas.openxmlformats.org/drawingml/2006/table">
            <a:tbl>
              <a:tblPr firstRow="1" bandRow="1">
                <a:tableStyleId>{5C22544A-7EE6-4342-B048-85BDC9FD1C3A}</a:tableStyleId>
              </a:tblPr>
              <a:tblGrid>
                <a:gridCol w="391160">
                  <a:extLst>
                    <a:ext uri="{9D8B030D-6E8A-4147-A177-3AD203B41FA5}">
                      <a16:colId xmlns:a16="http://schemas.microsoft.com/office/drawing/2014/main" val="20000"/>
                    </a:ext>
                  </a:extLst>
                </a:gridCol>
                <a:gridCol w="675640">
                  <a:extLst>
                    <a:ext uri="{9D8B030D-6E8A-4147-A177-3AD203B41FA5}">
                      <a16:colId xmlns:a16="http://schemas.microsoft.com/office/drawing/2014/main" val="20001"/>
                    </a:ext>
                  </a:extLst>
                </a:gridCol>
                <a:gridCol w="612140">
                  <a:extLst>
                    <a:ext uri="{9D8B030D-6E8A-4147-A177-3AD203B41FA5}">
                      <a16:colId xmlns:a16="http://schemas.microsoft.com/office/drawing/2014/main" val="20002"/>
                    </a:ext>
                  </a:extLst>
                </a:gridCol>
                <a:gridCol w="302260">
                  <a:extLst>
                    <a:ext uri="{9D8B030D-6E8A-4147-A177-3AD203B41FA5}">
                      <a16:colId xmlns:a16="http://schemas.microsoft.com/office/drawing/2014/main" val="20003"/>
                    </a:ext>
                  </a:extLst>
                </a:gridCol>
                <a:gridCol w="441960">
                  <a:extLst>
                    <a:ext uri="{9D8B030D-6E8A-4147-A177-3AD203B41FA5}">
                      <a16:colId xmlns:a16="http://schemas.microsoft.com/office/drawing/2014/main" val="20004"/>
                    </a:ext>
                  </a:extLst>
                </a:gridCol>
                <a:gridCol w="167640">
                  <a:extLst>
                    <a:ext uri="{9D8B030D-6E8A-4147-A177-3AD203B41FA5}">
                      <a16:colId xmlns:a16="http://schemas.microsoft.com/office/drawing/2014/main" val="20005"/>
                    </a:ext>
                  </a:extLst>
                </a:gridCol>
                <a:gridCol w="67056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53666">
                  <a:extLst>
                    <a:ext uri="{9D8B030D-6E8A-4147-A177-3AD203B41FA5}">
                      <a16:colId xmlns:a16="http://schemas.microsoft.com/office/drawing/2014/main" val="20011"/>
                    </a:ext>
                  </a:extLst>
                </a:gridCol>
                <a:gridCol w="846534">
                  <a:extLst>
                    <a:ext uri="{9D8B030D-6E8A-4147-A177-3AD203B41FA5}">
                      <a16:colId xmlns:a16="http://schemas.microsoft.com/office/drawing/2014/main" val="20012"/>
                    </a:ext>
                  </a:extLst>
                </a:gridCol>
                <a:gridCol w="243840">
                  <a:extLst>
                    <a:ext uri="{9D8B030D-6E8A-4147-A177-3AD203B41FA5}">
                      <a16:colId xmlns:a16="http://schemas.microsoft.com/office/drawing/2014/main" val="20013"/>
                    </a:ext>
                  </a:extLst>
                </a:gridCol>
                <a:gridCol w="304800">
                  <a:extLst>
                    <a:ext uri="{9D8B030D-6E8A-4147-A177-3AD203B41FA5}">
                      <a16:colId xmlns:a16="http://schemas.microsoft.com/office/drawing/2014/main" val="20014"/>
                    </a:ext>
                  </a:extLst>
                </a:gridCol>
              </a:tblGrid>
              <a:tr h="152400">
                <a:tc gridSpan="3">
                  <a:txBody>
                    <a:bodyPr/>
                    <a:lstStyle/>
                    <a:p>
                      <a:pPr algn="r"/>
                      <a:r>
                        <a:rPr lang="en-US" sz="1400" dirty="0">
                          <a:solidFill>
                            <a:schemeClr val="tx1"/>
                          </a:solidFill>
                        </a:rPr>
                        <a:t>Bit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gridSpan="2">
                  <a:txBody>
                    <a:bodyPr/>
                    <a:lstStyle/>
                    <a:p>
                      <a:pPr algn="ctr"/>
                      <a:r>
                        <a:rPr lang="en-US" sz="1400" dirty="0">
                          <a:solidFill>
                            <a:schemeClr val="tx1"/>
                          </a:solidFill>
                        </a:rPr>
                        <a:t>D7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a:solidFill>
                            <a:schemeClr val="tx1"/>
                          </a:solidFill>
                        </a:rPr>
                        <a:t>D6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a:solidFill>
                            <a:schemeClr val="tx1"/>
                          </a:solidFill>
                        </a:rPr>
                        <a:t>D5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en-US"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0000"/>
                  </a:ext>
                </a:extLst>
              </a:tr>
              <a:tr h="152400">
                <a:tc gridSpan="3">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gridSpan="2">
                  <a:txBody>
                    <a:bodyPr/>
                    <a:lstStyle/>
                    <a:p>
                      <a:pPr algn="ctr"/>
                      <a:r>
                        <a:rPr lang="en-US" sz="1400" b="1" dirty="0">
                          <a:solidFill>
                            <a:srgbClr val="0000CC"/>
                          </a:solidFill>
                        </a:rPr>
                        <a:t>OCIE2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400" b="1" dirty="0">
                          <a:solidFill>
                            <a:srgbClr val="0000CC"/>
                          </a:solidFill>
                        </a:rPr>
                        <a:t>TOIE2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400" b="1" dirty="0">
                          <a:solidFill>
                            <a:srgbClr val="0000CC"/>
                          </a:solidFill>
                        </a:rPr>
                        <a:t>TICIE1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OCIE1A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OCIE1B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TOIE1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OCIE0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TOIE0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0001"/>
                  </a:ext>
                </a:extLst>
              </a:tr>
              <a:tr h="320040">
                <a:tc gridSpan="15">
                  <a:txBody>
                    <a:bodyPr/>
                    <a:lstStyle/>
                    <a:p>
                      <a:pPr algn="ctr"/>
                      <a:endParaRPr 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TOIE0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sz="14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Timer0 Overflow Interrupt Enable</a:t>
                      </a:r>
                      <a:r>
                        <a:rPr lang="en-US" sz="14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Timer0 Overflow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400" dirty="0"/>
                    </a:p>
                  </a:txBody>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sz="1400" dirty="0"/>
                    </a:p>
                  </a:txBody>
                  <a:tcPr/>
                </a:tc>
                <a:tc hMerge="1">
                  <a:txBody>
                    <a:bodyPr/>
                    <a:lstStyle/>
                    <a:p>
                      <a:endParaRPr lang="en-US"/>
                    </a:p>
                  </a:txBody>
                  <a:tcPr/>
                </a:tc>
                <a:extLst>
                  <a:ext uri="{0D108BD9-81ED-4DB2-BD59-A6C34878D82A}">
                    <a16:rowId xmlns:a16="http://schemas.microsoft.com/office/drawing/2014/main" val="10003"/>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OCIE0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Timer0 Output Compare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Timer0 Compare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TOIE1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Overflow Interrupt Enable</a:t>
                      </a:r>
                      <a:r>
                        <a:rPr lang="en-US" sz="14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Overflow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200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00CC"/>
                          </a:solidFill>
                        </a:rPr>
                        <a:t>OCIE1B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Output Compare B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Compare B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200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00CC"/>
                          </a:solidFill>
                        </a:rPr>
                        <a:t>OCIE1A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Output Compare A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Compare A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TICIE1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Input Capture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Input Capture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TOIE2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Timer2 Overflow Interrupt Enable</a:t>
                      </a:r>
                      <a:r>
                        <a:rPr lang="en-US" sz="14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Timer2 Overflow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6248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OCIE2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Timer2 Output Compare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Timer2 Compare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2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These bits, along with the </a:t>
                      </a:r>
                      <a:r>
                        <a:rPr lang="en-US" sz="1400" b="1" dirty="0"/>
                        <a:t>I</a:t>
                      </a:r>
                      <a:r>
                        <a:rPr lang="en-US" sz="1400" dirty="0"/>
                        <a:t> bit, must be set high for an interrupt to be responded to. Upon activation of the interrupt, the </a:t>
                      </a:r>
                      <a:r>
                        <a:rPr lang="en-US" sz="1400" b="1" dirty="0"/>
                        <a:t>I</a:t>
                      </a:r>
                      <a:r>
                        <a:rPr lang="en-US" sz="1400" dirty="0"/>
                        <a:t> bit is cleared by the AVR itself to make sure another interrupt can not interrupt the microcontroller while it is servicing the current one. At the end of the ISR, the </a:t>
                      </a:r>
                      <a:r>
                        <a:rPr lang="en-US" sz="1400" b="1" dirty="0"/>
                        <a:t>RETI</a:t>
                      </a:r>
                      <a:r>
                        <a:rPr lang="en-US" sz="1400" dirty="0"/>
                        <a:t> instruction will make </a:t>
                      </a:r>
                      <a:r>
                        <a:rPr lang="en-US" sz="1400" b="1" dirty="0"/>
                        <a:t>I = 1</a:t>
                      </a:r>
                      <a:r>
                        <a:rPr lang="en-US" sz="1400" dirty="0"/>
                        <a:t> to allow another interrupt to come in.</a:t>
                      </a:r>
                    </a:p>
                    <a:p>
                      <a:pPr algn="ctr"/>
                      <a:endParaRPr lang="en-US" sz="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pPr algn="ctr"/>
                      <a:endParaRPr lang="en-US" sz="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gridSpan="1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Figure 10-3: TIMSK (Timer Interrupt Mask)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b="1">
                <a:solidFill>
                  <a:srgbClr val="0000FF"/>
                </a:solidFill>
                <a:latin typeface="Arial-BoldMT"/>
              </a:rPr>
              <a:t>Steps to program an interrupt in C</a:t>
            </a:r>
            <a:endParaRPr lang="en-US"/>
          </a:p>
        </p:txBody>
      </p:sp>
      <p:sp>
        <p:nvSpPr>
          <p:cNvPr id="3" name="Content Placeholder 2"/>
          <p:cNvSpPr>
            <a:spLocks noGrp="1"/>
          </p:cNvSpPr>
          <p:nvPr>
            <p:ph idx="1"/>
          </p:nvPr>
        </p:nvSpPr>
        <p:spPr>
          <a:xfrm>
            <a:off x="0" y="1066800"/>
            <a:ext cx="9144000" cy="5791200"/>
          </a:xfrm>
        </p:spPr>
        <p:txBody>
          <a:bodyPr/>
          <a:lstStyle/>
          <a:p>
            <a:pPr marL="841375" lvl="1" indent="-514350">
              <a:buFont typeface="+mj-lt"/>
              <a:buAutoNum type="arabicPeriod"/>
              <a:defRPr/>
            </a:pPr>
            <a:r>
              <a:rPr lang="en-US" sz="2200" b="1" dirty="0">
                <a:ea typeface="+mn-ea"/>
                <a:cs typeface="+mn-cs"/>
              </a:rPr>
              <a:t>Include header file</a:t>
            </a:r>
            <a:r>
              <a:rPr lang="en-US" sz="2200" b="1" dirty="0">
                <a:solidFill>
                  <a:srgbClr val="FF0000"/>
                </a:solidFill>
                <a:ea typeface="+mn-ea"/>
                <a:cs typeface="+mn-cs"/>
              </a:rPr>
              <a:t> #include &lt;</a:t>
            </a:r>
            <a:r>
              <a:rPr lang="en-US" sz="2200" b="1" dirty="0" err="1">
                <a:solidFill>
                  <a:srgbClr val="FF0000"/>
                </a:solidFill>
                <a:ea typeface="+mn-ea"/>
                <a:cs typeface="+mn-cs"/>
              </a:rPr>
              <a:t>avr</a:t>
            </a:r>
            <a:r>
              <a:rPr lang="en-US" sz="2200" b="1" dirty="0">
                <a:solidFill>
                  <a:srgbClr val="FF0000"/>
                </a:solidFill>
                <a:ea typeface="+mn-ea"/>
                <a:cs typeface="+mn-cs"/>
              </a:rPr>
              <a:t>\</a:t>
            </a:r>
            <a:r>
              <a:rPr lang="en-US" sz="2200" b="1" dirty="0" err="1">
                <a:solidFill>
                  <a:srgbClr val="FF0000"/>
                </a:solidFill>
                <a:ea typeface="+mn-ea"/>
                <a:cs typeface="+mn-cs"/>
              </a:rPr>
              <a:t>interrupt.h</a:t>
            </a:r>
            <a:r>
              <a:rPr lang="en-US" sz="2200" b="1" dirty="0">
                <a:solidFill>
                  <a:srgbClr val="FF0000"/>
                </a:solidFill>
                <a:ea typeface="+mn-ea"/>
                <a:cs typeface="+mn-cs"/>
              </a:rPr>
              <a:t>&gt;</a:t>
            </a:r>
            <a:r>
              <a:rPr lang="en-US" sz="2200" b="1" dirty="0">
                <a:ea typeface="+mn-ea"/>
                <a:cs typeface="+mn-cs"/>
              </a:rPr>
              <a:t>.</a:t>
            </a:r>
          </a:p>
          <a:p>
            <a:pPr marL="841375" lvl="1" indent="-514350">
              <a:buFont typeface="+mj-lt"/>
              <a:buAutoNum type="arabicPeriod"/>
              <a:defRPr/>
            </a:pPr>
            <a:r>
              <a:rPr lang="en-US" sz="2200" b="1" dirty="0">
                <a:solidFill>
                  <a:srgbClr val="FF0000"/>
                </a:solidFill>
                <a:ea typeface="+mn-ea"/>
                <a:cs typeface="+mn-cs"/>
              </a:rPr>
              <a:t>Clear</a:t>
            </a:r>
            <a:r>
              <a:rPr lang="en-US" sz="2200" b="1" dirty="0">
                <a:ea typeface="+mn-ea"/>
                <a:cs typeface="+mn-cs"/>
              </a:rPr>
              <a:t> (</a:t>
            </a:r>
            <a:r>
              <a:rPr lang="en-US" sz="2200" b="1" dirty="0"/>
              <a:t>disable interrupts globally</a:t>
            </a:r>
            <a:r>
              <a:rPr lang="en-US" sz="2200" b="1" dirty="0">
                <a:ea typeface="+mn-ea"/>
                <a:cs typeface="+mn-cs"/>
              </a:rPr>
              <a:t>) and </a:t>
            </a:r>
            <a:r>
              <a:rPr lang="en-US" sz="2200" b="1" dirty="0">
                <a:solidFill>
                  <a:srgbClr val="FF0000"/>
                </a:solidFill>
                <a:ea typeface="+mn-ea"/>
                <a:cs typeface="+mn-cs"/>
              </a:rPr>
              <a:t>Set</a:t>
            </a:r>
            <a:r>
              <a:rPr lang="en-US" sz="2200" b="1" dirty="0">
                <a:ea typeface="+mn-ea"/>
                <a:cs typeface="+mn-cs"/>
              </a:rPr>
              <a:t> (</a:t>
            </a:r>
            <a:r>
              <a:rPr lang="en-US" sz="2200" b="1" dirty="0"/>
              <a:t>enable interrupts globally</a:t>
            </a:r>
            <a:r>
              <a:rPr lang="en-US" sz="2200" b="1" dirty="0">
                <a:ea typeface="+mn-ea"/>
                <a:cs typeface="+mn-cs"/>
              </a:rPr>
              <a:t>) the </a:t>
            </a:r>
            <a:r>
              <a:rPr lang="en-US" sz="2200" b="1" dirty="0">
                <a:solidFill>
                  <a:srgbClr val="FF0000"/>
                </a:solidFill>
                <a:ea typeface="+mn-ea"/>
                <a:cs typeface="+mn-cs"/>
              </a:rPr>
              <a:t>I bit </a:t>
            </a:r>
            <a:r>
              <a:rPr lang="en-US" sz="2200" b="1" dirty="0">
                <a:ea typeface="+mn-ea"/>
                <a:cs typeface="+mn-cs"/>
              </a:rPr>
              <a:t>of the </a:t>
            </a:r>
            <a:r>
              <a:rPr lang="en-US" sz="2200" b="1" dirty="0">
                <a:solidFill>
                  <a:srgbClr val="FF0000"/>
                </a:solidFill>
                <a:ea typeface="+mn-ea"/>
                <a:cs typeface="+mn-cs"/>
              </a:rPr>
              <a:t>SREG</a:t>
            </a:r>
            <a:r>
              <a:rPr lang="en-US" sz="2200" b="1" dirty="0">
                <a:ea typeface="+mn-ea"/>
                <a:cs typeface="+mn-cs"/>
              </a:rPr>
              <a:t> register using </a:t>
            </a:r>
            <a:r>
              <a:rPr lang="en-US" sz="2200" b="1" dirty="0" err="1">
                <a:solidFill>
                  <a:srgbClr val="FF0000"/>
                </a:solidFill>
                <a:ea typeface="+mn-ea"/>
                <a:cs typeface="+mn-cs"/>
              </a:rPr>
              <a:t>cli</a:t>
            </a:r>
            <a:r>
              <a:rPr lang="en-US" sz="2200" b="1" dirty="0">
                <a:solidFill>
                  <a:srgbClr val="FF0000"/>
                </a:solidFill>
                <a:ea typeface="+mn-ea"/>
                <a:cs typeface="+mn-cs"/>
              </a:rPr>
              <a:t> ()</a:t>
            </a:r>
            <a:r>
              <a:rPr lang="en-US" sz="2200" b="1" dirty="0">
                <a:ea typeface="+mn-ea"/>
                <a:cs typeface="+mn-cs"/>
              </a:rPr>
              <a:t> and </a:t>
            </a:r>
            <a:r>
              <a:rPr lang="en-US" sz="2200" b="1" dirty="0" err="1">
                <a:solidFill>
                  <a:srgbClr val="FF0000"/>
                </a:solidFill>
                <a:ea typeface="+mn-ea"/>
                <a:cs typeface="+mn-cs"/>
              </a:rPr>
              <a:t>sei</a:t>
            </a:r>
            <a:r>
              <a:rPr lang="en-US" sz="2200" b="1" dirty="0">
                <a:solidFill>
                  <a:srgbClr val="FF0000"/>
                </a:solidFill>
                <a:ea typeface="+mn-ea"/>
                <a:cs typeface="+mn-cs"/>
              </a:rPr>
              <a:t> ()</a:t>
            </a:r>
            <a:r>
              <a:rPr lang="en-US" sz="2200" b="1" dirty="0">
                <a:ea typeface="+mn-ea"/>
                <a:cs typeface="+mn-cs"/>
              </a:rPr>
              <a:t> macros.</a:t>
            </a:r>
          </a:p>
          <a:p>
            <a:pPr marL="841375" lvl="1" indent="-514350">
              <a:buFont typeface="+mj-lt"/>
              <a:buAutoNum type="arabicPeriod"/>
              <a:defRPr/>
            </a:pPr>
            <a:r>
              <a:rPr lang="en-US" sz="2200" b="1" dirty="0">
                <a:ea typeface="+mn-ea"/>
                <a:cs typeface="+mn-cs"/>
              </a:rPr>
              <a:t>Defining ISR: To write an ISR (interrupt service routine) for an interrupt we use the following structure:</a:t>
            </a:r>
          </a:p>
          <a:p>
            <a:pPr marL="841375" lvl="1" indent="-514350">
              <a:buFont typeface="Wingdings" pitchFamily="2" charset="2"/>
              <a:buNone/>
              <a:defRPr/>
            </a:pPr>
            <a:r>
              <a:rPr lang="en-US" sz="2200" b="1" dirty="0">
                <a:latin typeface="Courier New" pitchFamily="49" charset="0"/>
                <a:ea typeface="+mn-ea"/>
                <a:cs typeface="Courier New" pitchFamily="49" charset="0"/>
              </a:rPr>
              <a:t>	ISR (</a:t>
            </a:r>
            <a:r>
              <a:rPr lang="en-US" sz="2200" b="1" dirty="0" err="1">
                <a:latin typeface="Courier New" pitchFamily="49" charset="0"/>
                <a:ea typeface="+mn-ea"/>
                <a:cs typeface="Courier New" pitchFamily="49" charset="0"/>
              </a:rPr>
              <a:t>interrupt_vector_name</a:t>
            </a:r>
            <a:r>
              <a:rPr lang="en-US" sz="2200" b="1" dirty="0">
                <a:latin typeface="Courier New" pitchFamily="49" charset="0"/>
                <a:ea typeface="+mn-ea"/>
                <a:cs typeface="Courier New" pitchFamily="49" charset="0"/>
              </a:rPr>
              <a:t>) {</a:t>
            </a:r>
          </a:p>
          <a:p>
            <a:pPr marL="841375" lvl="1" indent="-514350">
              <a:buFont typeface="Wingdings" pitchFamily="2" charset="2"/>
              <a:buNone/>
              <a:defRPr/>
            </a:pPr>
            <a:r>
              <a:rPr lang="en-US" sz="2200" b="1" dirty="0">
                <a:latin typeface="Courier New" pitchFamily="49" charset="0"/>
                <a:ea typeface="+mn-ea"/>
                <a:cs typeface="Courier New" pitchFamily="49" charset="0"/>
              </a:rPr>
              <a:t>			//our program</a:t>
            </a:r>
          </a:p>
          <a:p>
            <a:pPr marL="841375" lvl="1" indent="-514350">
              <a:buFont typeface="Wingdings" pitchFamily="2" charset="2"/>
              <a:buNone/>
              <a:defRPr/>
            </a:pPr>
            <a:r>
              <a:rPr lang="en-US" sz="2200" b="1" dirty="0">
                <a:latin typeface="Courier New" pitchFamily="49" charset="0"/>
                <a:ea typeface="+mn-ea"/>
                <a:cs typeface="Courier New" pitchFamily="49" charset="0"/>
              </a:rPr>
              <a:t>	}</a:t>
            </a:r>
            <a:r>
              <a:rPr lang="en-US" sz="2200" b="1" dirty="0">
                <a:ea typeface="+mn-ea"/>
                <a:cs typeface="+mn-cs"/>
              </a:rPr>
              <a:t> </a:t>
            </a:r>
          </a:p>
          <a:p>
            <a:pPr marL="841375" lvl="1" indent="-514350">
              <a:buFont typeface="Wingdings" pitchFamily="2" charset="2"/>
              <a:buNone/>
              <a:defRPr/>
            </a:pPr>
            <a:r>
              <a:rPr lang="en-US" sz="2200" b="1" dirty="0">
                <a:ea typeface="+mn-ea"/>
                <a:cs typeface="+mn-cs"/>
              </a:rPr>
              <a:t>	For example, the following ISR serves the Timer0 compare match interrupt:</a:t>
            </a:r>
          </a:p>
          <a:p>
            <a:pPr marL="841375" lvl="1" indent="-514350">
              <a:buFont typeface="Wingdings" pitchFamily="2" charset="2"/>
              <a:buNone/>
              <a:defRPr/>
            </a:pPr>
            <a:r>
              <a:rPr lang="en-US" sz="2200" b="1" dirty="0">
                <a:latin typeface="Courier New" pitchFamily="49" charset="0"/>
                <a:ea typeface="+mn-ea"/>
                <a:cs typeface="Courier New" pitchFamily="49" charset="0"/>
              </a:rPr>
              <a:t>	ISR (TIMER0_COMP_vect){</a:t>
            </a:r>
          </a:p>
          <a:p>
            <a:pPr marL="841375" lvl="1" indent="-514350">
              <a:buFont typeface="Wingdings" pitchFamily="2" charset="2"/>
              <a:buNone/>
              <a:defRPr/>
            </a:pPr>
            <a:r>
              <a:rPr lang="en-US" sz="2200" b="1" dirty="0">
                <a:latin typeface="Courier New" pitchFamily="49" charset="0"/>
                <a:ea typeface="+mn-ea"/>
                <a:cs typeface="Courier New" pitchFamily="49" charset="0"/>
              </a:rPr>
              <a:t>	}</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7626</TotalTime>
  <Words>2672</Words>
  <Application>Microsoft Office PowerPoint</Application>
  <PresentationFormat>On-screen Show (4:3)</PresentationFormat>
  <Paragraphs>342</Paragraphs>
  <Slides>23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Arial</vt:lpstr>
      <vt:lpstr>Arial Narrow</vt:lpstr>
      <vt:lpstr>Arial-BoldMT</vt:lpstr>
      <vt:lpstr>Calibri</vt:lpstr>
      <vt:lpstr>Courier New</vt:lpstr>
      <vt:lpstr>Garamond</vt:lpstr>
      <vt:lpstr>Rockwell</vt:lpstr>
      <vt:lpstr>Times New Roman</vt:lpstr>
      <vt:lpstr>Wingdings</vt:lpstr>
      <vt:lpstr>Edge</vt:lpstr>
      <vt:lpstr>Bitmap Image</vt:lpstr>
      <vt:lpstr>PowerPoint Presentation</vt:lpstr>
      <vt:lpstr>Polling versus Interrupt</vt:lpstr>
      <vt:lpstr>Interrupt execution sequence</vt:lpstr>
      <vt:lpstr>ATmega16 interrupt subsystem</vt:lpstr>
      <vt:lpstr>PowerPoint Presentation</vt:lpstr>
      <vt:lpstr>Interrupt Vector Name for the ATmega32/ATmegal6 in WinAVR</vt:lpstr>
      <vt:lpstr>Enabling and disabling an interrupt</vt:lpstr>
      <vt:lpstr>PowerPoint Presentation</vt:lpstr>
      <vt:lpstr>Steps to program an interrupt in C</vt:lpstr>
      <vt:lpstr>Timer0 Interrupt Programming</vt:lpstr>
      <vt:lpstr>Example 10-9: timer0, timer1 Interrupt (1/2)</vt:lpstr>
      <vt:lpstr>Example 10-9: timer0, timer1 Interrupt (2/2)</vt:lpstr>
      <vt:lpstr>Timer0 Output Compare Match Interrupt</vt:lpstr>
      <vt:lpstr>External Hardware Interrupts</vt:lpstr>
      <vt:lpstr>External Hardware Interrupts</vt:lpstr>
      <vt:lpstr>PowerPoint Presentation</vt:lpstr>
      <vt:lpstr>External Hardware Interrupts</vt:lpstr>
      <vt:lpstr>Using level-triggered Interrupt INT0</vt:lpstr>
      <vt:lpstr>Using edge-triggered Interrupt INT0</vt:lpstr>
      <vt:lpstr>Using INT0, INT1 and INT2 </vt:lpstr>
      <vt:lpstr>Using INT0, INT1 and INT2 </vt:lpstr>
      <vt:lpstr>Interrupts Priority</vt:lpstr>
      <vt:lpstr>Interrupt latency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Chishti</dc:creator>
  <cp:lastModifiedBy>Administrator</cp:lastModifiedBy>
  <cp:revision>390</cp:revision>
  <dcterms:created xsi:type="dcterms:W3CDTF">1601-01-01T00:00:00Z</dcterms:created>
  <dcterms:modified xsi:type="dcterms:W3CDTF">2024-11-11T01:15:16Z</dcterms:modified>
</cp:coreProperties>
</file>