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1"/>
  </p:notesMasterIdLst>
  <p:handoutMasterIdLst>
    <p:handoutMasterId r:id="rId42"/>
  </p:handoutMasterIdLst>
  <p:sldIdLst>
    <p:sldId id="390" r:id="rId2"/>
    <p:sldId id="309" r:id="rId3"/>
    <p:sldId id="267" r:id="rId4"/>
    <p:sldId id="310" r:id="rId5"/>
    <p:sldId id="268" r:id="rId6"/>
    <p:sldId id="269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312" r:id="rId27"/>
    <p:sldId id="294" r:id="rId28"/>
    <p:sldId id="291" r:id="rId29"/>
    <p:sldId id="302" r:id="rId30"/>
    <p:sldId id="303" r:id="rId31"/>
    <p:sldId id="304" r:id="rId32"/>
    <p:sldId id="305" r:id="rId33"/>
    <p:sldId id="306" r:id="rId34"/>
    <p:sldId id="307" r:id="rId35"/>
    <p:sldId id="300" r:id="rId36"/>
    <p:sldId id="301" r:id="rId37"/>
    <p:sldId id="308" r:id="rId38"/>
    <p:sldId id="313" r:id="rId39"/>
    <p:sldId id="314" r:id="rId40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CC"/>
    <a:srgbClr val="99FFCC"/>
    <a:srgbClr val="FF0000"/>
    <a:srgbClr val="FFFF99"/>
    <a:srgbClr val="FFCC66"/>
    <a:srgbClr val="008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29" autoAdjust="0"/>
    <p:restoredTop sz="94249" autoAdjust="0"/>
  </p:normalViewPr>
  <p:slideViewPr>
    <p:cSldViewPr>
      <p:cViewPr varScale="1">
        <p:scale>
          <a:sx n="65" d="100"/>
          <a:sy n="65" d="100"/>
        </p:scale>
        <p:origin x="4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80" cy="46222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516" y="0"/>
            <a:ext cx="3037680" cy="46222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 smtClean="0"/>
            </a:lvl1pPr>
          </a:lstStyle>
          <a:p>
            <a:pPr>
              <a:defRPr/>
            </a:pPr>
            <a:fld id="{76D8982B-0EFE-44A8-8732-A25AE2EA825E}" type="datetimeFigureOut">
              <a:rPr lang="en-US"/>
              <a:pPr>
                <a:defRPr/>
              </a:pPr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1761"/>
            <a:ext cx="3037680" cy="462223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516" y="8771761"/>
            <a:ext cx="3037680" cy="462223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2D962DB-C239-4479-A5B4-B6E5B9A0E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2DC6F-2966-4043-BC37-0E2EE2717FC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D0EA1-0AC3-4905-837A-FCD1EB86B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1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7C1CFD2-0BDB-AF41-9F88-92A3E62DB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49325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49325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49325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49325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017365-6761-45E7-9131-F3A2B0FA0E4D}" type="slidenum"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EDD0C3A-23AE-0401-340F-5155BFA7B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1C20548-1076-728A-A840-85F69230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6EF5F8-2B2E-426E-B305-DD9B9CFBE2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D28AF-2A7D-4DD2-B04D-6D0C7F220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E8228-7D4B-430C-944F-C36F855006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6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6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8E3A8-4BEE-4939-9FC4-5AA578415B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C123F-941A-4647-A33A-F9EC8401D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B2D4C-C742-4006-945A-660CE2AA2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1BB90-877C-4FC7-845F-326612BED4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5E495-CC6E-4515-9985-0884C141B0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836CB-1B75-4C89-A203-442A0CCD19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C6A5A-0FBD-4CE2-87B0-AF6C6D815E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EDE95-0A22-42C6-BE34-5DAC72F25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4B5C7-4BF1-44A3-A35A-0993E8D38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6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+mj-lt"/>
              </a:defRPr>
            </a:lvl1pPr>
          </a:lstStyle>
          <a:p>
            <a:pPr>
              <a:defRPr/>
            </a:pPr>
            <a:fld id="{60615419-975F-4CF6-AD4C-28F85EFB75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939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e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98A905A3-6D1B-747B-AF28-246278C5CA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indent="-2349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indent="-223838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</a:pPr>
            <a:fld id="{0B85EBE6-93DE-468C-A959-39D115685A0A}" type="slidenum"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t>1</a:t>
            </a:fld>
            <a:endParaRPr lang="en-US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6D2C6B33-EC62-A5D9-8DAE-097D93213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1920875"/>
            <a:ext cx="51466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MICRO-PROCESSING SYSTEM</a:t>
            </a:r>
          </a:p>
        </p:txBody>
      </p:sp>
      <p:sp>
        <p:nvSpPr>
          <p:cNvPr id="15364" name="Text Box 9">
            <a:extLst>
              <a:ext uri="{FF2B5EF4-FFF2-40B4-BE49-F238E27FC236}">
                <a16:creationId xmlns:a16="http://schemas.microsoft.com/office/drawing/2014/main" id="{31C65689-756F-9164-21E2-1E60E82B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296863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altLang="en-US" sz="3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University</a:t>
            </a: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028" name="Picture 12">
            <a:extLst>
              <a:ext uri="{FF2B5EF4-FFF2-40B4-BE49-F238E27FC236}">
                <a16:creationId xmlns:a16="http://schemas.microsoft.com/office/drawing/2014/main" id="{9BB2120D-4613-434E-1F18-68240F7FB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882" r="9511" b="9882"/>
          <a:stretch>
            <a:fillRect/>
          </a:stretch>
        </p:blipFill>
        <p:spPr bwMode="auto">
          <a:xfrm>
            <a:off x="1588" y="0"/>
            <a:ext cx="974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13">
            <a:extLst>
              <a:ext uri="{FF2B5EF4-FFF2-40B4-BE49-F238E27FC236}">
                <a16:creationId xmlns:a16="http://schemas.microsoft.com/office/drawing/2014/main" id="{25961CD4-C740-08F1-81FB-CD328CFFE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02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Rectangle 14">
            <a:extLst>
              <a:ext uri="{FF2B5EF4-FFF2-40B4-BE49-F238E27FC236}">
                <a16:creationId xmlns:a16="http://schemas.microsoft.com/office/drawing/2014/main" id="{E65B62F2-81F9-A8D5-A277-3213CC99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177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368" name="Object 16">
            <a:extLst>
              <a:ext uri="{FF2B5EF4-FFF2-40B4-BE49-F238E27FC236}">
                <a16:creationId xmlns:a16="http://schemas.microsoft.com/office/drawing/2014/main" id="{3FF7C54E-F425-DEC2-1628-C596EB1DC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9138"/>
          <a:ext cx="37242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23810" imgH="2066667" progId="Paint.Picture">
                  <p:embed/>
                </p:oleObj>
              </mc:Choice>
              <mc:Fallback>
                <p:oleObj name="Bitmap Image" r:id="rId4" imgW="3723810" imgH="2066667" progId="Paint.Picture">
                  <p:embed/>
                  <p:pic>
                    <p:nvPicPr>
                      <p:cNvPr id="15368" name="Object 16">
                        <a:extLst>
                          <a:ext uri="{FF2B5EF4-FFF2-40B4-BE49-F238E27FC236}">
                            <a16:creationId xmlns:a16="http://schemas.microsoft.com/office/drawing/2014/main" id="{3FF7C54E-F425-DEC2-1628-C596EB1DC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37242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17">
            <a:extLst>
              <a:ext uri="{FF2B5EF4-FFF2-40B4-BE49-F238E27FC236}">
                <a16:creationId xmlns:a16="http://schemas.microsoft.com/office/drawing/2014/main" id="{B63C2659-6B61-F8C7-8DCC-261CC31F0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05413"/>
            <a:ext cx="65166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28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Vo Minh Thanh, M.Eng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800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School Of Electrical Engineering</a:t>
            </a:r>
          </a:p>
        </p:txBody>
      </p:sp>
      <p:sp>
        <p:nvSpPr>
          <p:cNvPr id="15370" name="Text Box 18">
            <a:extLst>
              <a:ext uri="{FF2B5EF4-FFF2-40B4-BE49-F238E27FC236}">
                <a16:creationId xmlns:a16="http://schemas.microsoft.com/office/drawing/2014/main" id="{7B2DA778-0C10-EDDD-9E4C-993590C82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4" y="2711450"/>
            <a:ext cx="54197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defRPr>
                <a:solidFill>
                  <a:srgbClr val="003399"/>
                </a:solidFill>
                <a:latin typeface="Trebuchet MS" panose="020B0603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</a:pPr>
            <a:r>
              <a:rPr lang="en-US" altLang="en-US" sz="24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7A: </a:t>
            </a:r>
            <a:r>
              <a:rPr lang="en-US" sz="24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AVR Programming in C Part 2</a:t>
            </a:r>
            <a:endParaRPr lang="en-US" altLang="en-US" sz="2400" b="1" i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I/O PROGRAMMING IN C: Example 7-10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Write an AVR C program to get a byte of data from Port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B, and then send it to Port C.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		// standard AVR header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unsigned char</a:t>
            </a:r>
            <a:r>
              <a:rPr lang="en-US" sz="1800" b="1" dirty="0">
                <a:latin typeface="Courier New" pitchFamily="49" charset="0"/>
              </a:rPr>
              <a:t> temp;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DDRB = 0x00;	 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Port B is input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DDRC = 0xFF;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Port C is output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latin typeface="Courier New" pitchFamily="49" charset="0"/>
              </a:rPr>
              <a:t>(1){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temp = PINB;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PORTC = temp;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I/O PROGRAMMING IN C: Example 7-11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86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Write an AVR C program to get a byte of data from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Port C. If it is less than 100, send it to Port 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otherwise, send it to Port 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sz="1800" b="1" dirty="0">
                <a:latin typeface="Courier New" pitchFamily="49" charset="0"/>
              </a:rPr>
              <a:t>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//standard AVR header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DDRC  = 0x00; 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//Port  C  is   input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DDRB  = 0xFF;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//Port  B  is 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DDRD  = 0xFF;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//Port  D  is 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PORTC = 0xFF; // activate </a:t>
            </a:r>
            <a:r>
              <a:rPr lang="en-US" sz="1800" b="1" dirty="0" err="1">
                <a:latin typeface="Courier New" pitchFamily="49" charset="0"/>
              </a:rPr>
              <a:t>pullups</a:t>
            </a:r>
            <a:r>
              <a:rPr lang="en-US" sz="18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unsigned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en-US" sz="1800" b="1" dirty="0">
                <a:latin typeface="Courier New" pitchFamily="49" charset="0"/>
              </a:rPr>
              <a:t> 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latin typeface="Courier New" pitchFamily="49" charset="0"/>
              </a:rPr>
              <a:t>(1){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temp = PINC; 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//read  from  PINB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(temp &lt; 100 )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PORTB =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PORTD =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 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OPERATIONS IN C: Example 7-12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Run the following program on your simulator and examine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the results.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		//standard AVR	header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) {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DDRA   =   0xFF;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//make  Port  A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DDRB   =   0xFF;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//make  Port  B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DDRC   =   0xFF;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//make  Port  C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DDRD   =   0xFF;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//make  Port  D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PORTA  =   0x35 &amp;	0x0F;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bitwise AND</a:t>
            </a:r>
            <a:r>
              <a:rPr lang="en-US" sz="18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PORTB  =   0x04 |	0x68;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bitwise OR</a:t>
            </a:r>
            <a:r>
              <a:rPr lang="en-US" sz="18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PORTC  =   0x54 ^	0xF0;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bitwise XOR</a:t>
            </a:r>
            <a:r>
              <a:rPr lang="en-US" sz="18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PORTD  = ~ 0x55;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bitwise NOT</a:t>
            </a:r>
            <a:r>
              <a:rPr lang="en-US" sz="1800" b="1" dirty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latin typeface="Courier New" pitchFamily="49" charset="0"/>
              </a:rPr>
              <a:t>(1);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OPERATIONS IN C: Example 7-13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// Write an AVR C program to toggle only bit 4 of Port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// continuously without disturbing the rest of the pins of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// Port B.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sz="2000" b="1" dirty="0">
                <a:latin typeface="Courier New" pitchFamily="49" charset="0"/>
              </a:rPr>
              <a:t> &lt;</a:t>
            </a:r>
            <a:r>
              <a:rPr lang="en-US" sz="2000" b="1" dirty="0" err="1">
                <a:latin typeface="Courier New" pitchFamily="49" charset="0"/>
              </a:rPr>
              <a:t>avr</a:t>
            </a:r>
            <a:r>
              <a:rPr lang="en-US" sz="2000" b="1" dirty="0">
                <a:latin typeface="Courier New" pitchFamily="49" charset="0"/>
              </a:rPr>
              <a:t>/</a:t>
            </a:r>
            <a:r>
              <a:rPr lang="en-US" sz="2000" b="1" dirty="0" err="1">
                <a:latin typeface="Courier New" pitchFamily="49" charset="0"/>
              </a:rPr>
              <a:t>io.h</a:t>
            </a:r>
            <a:r>
              <a:rPr lang="en-US" sz="2000" b="1" dirty="0">
                <a:latin typeface="Courier New" pitchFamily="49" charset="0"/>
              </a:rPr>
              <a:t>&gt;		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//standard AVR header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	DDRB = 0xFF;		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//PORTB  is 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</a:rPr>
              <a:t>(1)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		PORTB = PORTB ^ 0b00010000;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//set bit   4 (5th bit) of PORTB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OPERATIONS IN C: Example 7-14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Write an AVR C program to monitor bit 5 of port C. If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it is HIGH, send 55H to Port B; otherwise, send AAH to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Port B.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sz="1800" b="1" dirty="0">
                <a:latin typeface="Courier New" pitchFamily="49" charset="0"/>
              </a:rPr>
              <a:t>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standard AVR header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DDRB = 0xFF;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PORTB is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DDRC = 0x00;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PORTC is input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latin typeface="Courier New" pitchFamily="49" charset="0"/>
              </a:rPr>
              <a:t>(1){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(PINC &amp; 0b00100000)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check bit 5 (6th bit)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						// of PINC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PORTB = 0x55;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PORTB = 0xAA;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OPERATIONS IN C: Example 7-15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A door sensor is connected to bit 1 of Port B, and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LED is connected to bit 7 of Port C. Write an AVR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program to monitor the door sensor and, when it opens,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turn on the LED.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sz="1800" b="1" dirty="0">
                <a:latin typeface="Courier New" pitchFamily="49" charset="0"/>
              </a:rPr>
              <a:t>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		  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//standard AVR header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DDRB = DDRB &amp; 0b11111101; 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//pin 1 of Port B is input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DDRC = DDRC | 0b10000000; 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//pin 7 of Port C is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latin typeface="Courier New" pitchFamily="49" charset="0"/>
              </a:rPr>
              <a:t>(1){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</a:rPr>
              <a:t> (PINB &amp; 0b00000010)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//check pin 1(2nd pin) of PINB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PORTC = PORTC | 0b10000000;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//set pin 7 (8th pin) of PORTC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PORTC = PORTC &amp; 0b01111111;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//clear pin 7 (8th pin) of PORTC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OPERATIONS IN C: Example 7-16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The data pins of an LCD are connected to Port B. The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information is latched into the LCD whenever its Enable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pin goes from HIGH to LOW. The enable pin is connected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to pin 5 of Port C (6th pin). Write a C program to send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"The Earth is but One Country" to this LCD.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sz="1800" b="1" dirty="0">
                <a:latin typeface="Courier New" pitchFamily="49" charset="0"/>
              </a:rPr>
              <a:t>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//standard AVR header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unsigned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en-US" sz="1800" b="1" dirty="0">
                <a:latin typeface="Courier New" pitchFamily="49" charset="0"/>
              </a:rPr>
              <a:t> message[] = "The Earth is but One Country";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unsigned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en-US" sz="1800" b="1" dirty="0">
                <a:latin typeface="Courier New" pitchFamily="49" charset="0"/>
              </a:rPr>
              <a:t> z;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DDRB = 0xFF;	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//Port B is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DDRC = DDRC | 0b00100000;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//pin 5 of Port C is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</a:rPr>
              <a:t> ( z = 0; z &lt; 28; z++){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PORTB = message[z] 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PORTC = PORTC | 0b00100000;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//pin LCD_EN of Port C is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PORTC = PORTC &amp; 0b11011111;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//pin LCD_EN of Port C is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latin typeface="Courier New" pitchFamily="49" charset="0"/>
              </a:rPr>
              <a:t> (1);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//In Chapter 12 we will study more about LCD interfacing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OPERATIONS IN C: Example 7-17</a:t>
            </a:r>
          </a:p>
        </p:txBody>
      </p:sp>
      <p:sp>
        <p:nvSpPr>
          <p:cNvPr id="27651" name="Rectangle 3" descr="Dashed horizontal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Write an AVR C program to read pins 1 and 0 of Port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and issue an ASCII character to Port 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sz="1800" b="1" dirty="0">
                <a:latin typeface="Courier New" pitchFamily="49" charset="0"/>
              </a:rPr>
              <a:t>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//standard AVR header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unsigned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char</a:t>
            </a:r>
            <a:r>
              <a:rPr lang="en-US" sz="1800" b="1" dirty="0">
                <a:latin typeface="Courier New" pitchFamily="49" charset="0"/>
              </a:rPr>
              <a:t> z;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DDRB = DDRB &amp; 0b11111100 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make Port B an input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DDRD = 0xFF;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make Port D an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latin typeface="Courier New" pitchFamily="49" charset="0"/>
              </a:rPr>
              <a:t>(1){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repeat forever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z = PINB; 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read PORTB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z = z &amp; 0b00000011;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mask the unused bits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switch</a:t>
            </a:r>
            <a:r>
              <a:rPr lang="en-US" sz="1800" b="1" dirty="0">
                <a:latin typeface="Courier New" pitchFamily="49" charset="0"/>
              </a:rPr>
              <a:t>(z){		  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make decision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case</a:t>
            </a:r>
            <a:r>
              <a:rPr lang="en-US" sz="1800" b="1" dirty="0">
                <a:latin typeface="Courier New" pitchFamily="49" charset="0"/>
              </a:rPr>
              <a:t>(0): PORTD = '0';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break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issue ASCII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case</a:t>
            </a:r>
            <a:r>
              <a:rPr lang="en-US" sz="1800" b="1" dirty="0">
                <a:latin typeface="Courier New" pitchFamily="49" charset="0"/>
              </a:rPr>
              <a:t>(1): PORTD = '1';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break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issue ASCII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case</a:t>
            </a:r>
            <a:r>
              <a:rPr lang="en-US" sz="1800" b="1" dirty="0">
                <a:latin typeface="Courier New" pitchFamily="49" charset="0"/>
              </a:rPr>
              <a:t>(2): PORTD = '2';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break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issue ASCII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cas</a:t>
            </a:r>
            <a:r>
              <a:rPr lang="en-US" sz="1800" b="1" dirty="0">
                <a:latin typeface="Courier New" pitchFamily="49" charset="0"/>
              </a:rPr>
              <a:t>e(3): PORTD = '3';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break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issue ASCII 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OPERATIONS IN C: Example 7-18</a:t>
            </a:r>
          </a:p>
        </p:txBody>
      </p:sp>
      <p:sp>
        <p:nvSpPr>
          <p:cNvPr id="28675" name="Rectangle 3" descr="Dashed horizontal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Write an AVR C program to monitor bit 7 of Port B. If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it is 1 make bit 4 of Port B input; otherwise, change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pin 4 of Port B to output.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sz="1800" b="1" dirty="0">
                <a:latin typeface="Courier New" pitchFamily="49" charset="0"/>
              </a:rPr>
              <a:t>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	   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//standard AVR header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DDRB = DDRB &amp; 0b01111111; 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//bit 7 of Port B is input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	// DDRB &amp;= 0b01111111;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	while</a:t>
            </a:r>
            <a:r>
              <a:rPr lang="en-US" sz="1800" b="1" dirty="0">
                <a:latin typeface="Courier New" pitchFamily="49" charset="0"/>
              </a:rPr>
              <a:t> (1){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(PINB &amp; 0b10000000)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//bit 4 of Port B is input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DDRB = DDRB &amp; 0b11101111;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			// DDRB &amp;= 0b11101111;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//bit 4 of Port B is output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	DDRB = DDRB | 0b00010000;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	// DDRB |= 0b00010000;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OPERATIONS IN C: Example 7-19</a:t>
            </a:r>
          </a:p>
        </p:txBody>
      </p:sp>
      <p:sp>
        <p:nvSpPr>
          <p:cNvPr id="29699" name="Rectangle 3" descr="Dashed horizontal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867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 Write an AVR C program to get the status of bit 5 of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 Port B and send it to bit 7 of port C continuously.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sz="1800" b="1">
                <a:latin typeface="Courier New" pitchFamily="49" charset="0"/>
              </a:rPr>
              <a:t> &lt;avr/io.h&gt;		   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//standard AVR header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main(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DDRB = DDRB &amp; 0b11011111;  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 bit 5 of Port B is input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 DDRB &amp;= 0b11011111;	   // using compound Assignment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DDRC = DDRC | 0b10000000;  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 bit 7 of Port C is output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// 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DDRC |= 0b10000000;	   // using compound Assignment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	while</a:t>
            </a:r>
            <a:r>
              <a:rPr lang="en-US" sz="1800" b="1">
                <a:latin typeface="Courier New" pitchFamily="49" charset="0"/>
              </a:rPr>
              <a:t> (1){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(PINB &amp; 0b00100000) 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//set bit 7 of Port C to 1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	PORTC = PORTC | 0b10000000;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	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PORTC |= 0b10000000;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else			  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//clear bit 7 of Port C to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	PORTC = PORTC &amp; 0b01111111;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		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PORTC &amp;= 0b01111111;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160963" y="1947863"/>
          <a:ext cx="4260850" cy="381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02250" imgH="4922825" progId="">
                  <p:embed/>
                </p:oleObj>
              </mc:Choice>
              <mc:Fallback>
                <p:oleObj name="Visio" r:id="rId2" imgW="5502250" imgH="4922825" progId="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1947863"/>
                        <a:ext cx="4260850" cy="381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ATmega16/mega32 pinout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771900" cy="49307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Vital Pins: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Power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800"/>
              <a:t>VCC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800"/>
              <a:t>Ground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Crystal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800"/>
              <a:t>XTAL1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800"/>
              <a:t>XTAL2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Reset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I/O pins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000"/>
              <a:t>PORTA, PORTB, PORTC, and PORTD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Internal ADC pins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000"/>
              <a:t>AREF, AGND, AVCC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08588" y="4135438"/>
            <a:ext cx="1377950" cy="720725"/>
            <a:chOff x="2044" y="3132"/>
            <a:chExt cx="868" cy="454"/>
          </a:xfrm>
        </p:grpSpPr>
        <p:sp>
          <p:nvSpPr>
            <p:cNvPr id="12334" name="Line 6"/>
            <p:cNvSpPr>
              <a:spLocks noChangeShapeType="1"/>
            </p:cNvSpPr>
            <p:nvPr/>
          </p:nvSpPr>
          <p:spPr bwMode="auto">
            <a:xfrm>
              <a:off x="2314" y="3132"/>
              <a:ext cx="0" cy="96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7"/>
            <p:cNvSpPr>
              <a:spLocks noChangeShapeType="1"/>
            </p:cNvSpPr>
            <p:nvPr/>
          </p:nvSpPr>
          <p:spPr bwMode="auto">
            <a:xfrm>
              <a:off x="2266" y="3132"/>
              <a:ext cx="0" cy="96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8"/>
            <p:cNvSpPr>
              <a:spLocks noChangeShapeType="1"/>
            </p:cNvSpPr>
            <p:nvPr/>
          </p:nvSpPr>
          <p:spPr bwMode="auto">
            <a:xfrm flipH="1">
              <a:off x="2506" y="3180"/>
              <a:ext cx="406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9"/>
            <p:cNvSpPr>
              <a:spLocks noChangeShapeType="1"/>
            </p:cNvSpPr>
            <p:nvPr/>
          </p:nvSpPr>
          <p:spPr bwMode="auto">
            <a:xfrm flipH="1">
              <a:off x="2506" y="3366"/>
              <a:ext cx="258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10"/>
            <p:cNvSpPr>
              <a:spLocks noChangeShapeType="1"/>
            </p:cNvSpPr>
            <p:nvPr/>
          </p:nvSpPr>
          <p:spPr bwMode="auto">
            <a:xfrm>
              <a:off x="2506" y="3180"/>
              <a:ext cx="0" cy="37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11"/>
            <p:cNvSpPr>
              <a:spLocks noChangeShapeType="1"/>
            </p:cNvSpPr>
            <p:nvPr/>
          </p:nvSpPr>
          <p:spPr bwMode="auto">
            <a:xfrm>
              <a:off x="2506" y="3329"/>
              <a:ext cx="0" cy="37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Rectangle 12"/>
            <p:cNvSpPr>
              <a:spLocks noChangeArrowheads="1"/>
            </p:cNvSpPr>
            <p:nvPr/>
          </p:nvSpPr>
          <p:spPr bwMode="auto">
            <a:xfrm>
              <a:off x="2458" y="3255"/>
              <a:ext cx="96" cy="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341" name="Line 13"/>
            <p:cNvSpPr>
              <a:spLocks noChangeShapeType="1"/>
            </p:cNvSpPr>
            <p:nvPr/>
          </p:nvSpPr>
          <p:spPr bwMode="auto">
            <a:xfrm flipH="1">
              <a:off x="2458" y="3329"/>
              <a:ext cx="96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Line 14"/>
            <p:cNvSpPr>
              <a:spLocks noChangeShapeType="1"/>
            </p:cNvSpPr>
            <p:nvPr/>
          </p:nvSpPr>
          <p:spPr bwMode="auto">
            <a:xfrm flipH="1">
              <a:off x="2458" y="3217"/>
              <a:ext cx="96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15"/>
            <p:cNvSpPr>
              <a:spLocks noChangeShapeType="1"/>
            </p:cNvSpPr>
            <p:nvPr/>
          </p:nvSpPr>
          <p:spPr bwMode="auto">
            <a:xfrm flipH="1">
              <a:off x="2314" y="3180"/>
              <a:ext cx="192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Line 16"/>
            <p:cNvSpPr>
              <a:spLocks noChangeShapeType="1"/>
            </p:cNvSpPr>
            <p:nvPr/>
          </p:nvSpPr>
          <p:spPr bwMode="auto">
            <a:xfrm flipH="1">
              <a:off x="2314" y="3366"/>
              <a:ext cx="192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5" name="Line 17"/>
            <p:cNvSpPr>
              <a:spLocks noChangeShapeType="1"/>
            </p:cNvSpPr>
            <p:nvPr/>
          </p:nvSpPr>
          <p:spPr bwMode="auto">
            <a:xfrm>
              <a:off x="2314" y="3329"/>
              <a:ext cx="0" cy="75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6" name="Line 18"/>
            <p:cNvSpPr>
              <a:spLocks noChangeShapeType="1"/>
            </p:cNvSpPr>
            <p:nvPr/>
          </p:nvSpPr>
          <p:spPr bwMode="auto">
            <a:xfrm>
              <a:off x="2266" y="3329"/>
              <a:ext cx="0" cy="75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Line 19"/>
            <p:cNvSpPr>
              <a:spLocks noChangeShapeType="1"/>
            </p:cNvSpPr>
            <p:nvPr/>
          </p:nvSpPr>
          <p:spPr bwMode="auto">
            <a:xfrm>
              <a:off x="2122" y="3180"/>
              <a:ext cx="0" cy="186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8" name="Line 20"/>
            <p:cNvSpPr>
              <a:spLocks noChangeShapeType="1"/>
            </p:cNvSpPr>
            <p:nvPr/>
          </p:nvSpPr>
          <p:spPr bwMode="auto">
            <a:xfrm>
              <a:off x="2122" y="3180"/>
              <a:ext cx="144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Line 21"/>
            <p:cNvSpPr>
              <a:spLocks noChangeShapeType="1"/>
            </p:cNvSpPr>
            <p:nvPr/>
          </p:nvSpPr>
          <p:spPr bwMode="auto">
            <a:xfrm flipH="1">
              <a:off x="2122" y="3366"/>
              <a:ext cx="144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350" name="Object 22"/>
            <p:cNvGraphicFramePr>
              <a:graphicFrameLocks noChangeAspect="1"/>
            </p:cNvGraphicFramePr>
            <p:nvPr/>
          </p:nvGraphicFramePr>
          <p:xfrm>
            <a:off x="2044" y="3362"/>
            <a:ext cx="15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60299" imgH="488899" progId="">
                    <p:embed/>
                  </p:oleObj>
                </mc:Choice>
                <mc:Fallback>
                  <p:oleObj name="Visio" r:id="rId4" imgW="260299" imgH="488899" progId="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3362"/>
                          <a:ext cx="15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1" name="Line 23"/>
            <p:cNvSpPr>
              <a:spLocks noChangeShapeType="1"/>
            </p:cNvSpPr>
            <p:nvPr/>
          </p:nvSpPr>
          <p:spPr bwMode="auto">
            <a:xfrm>
              <a:off x="2764" y="3296"/>
              <a:ext cx="0" cy="7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Line 24"/>
            <p:cNvSpPr>
              <a:spLocks noChangeShapeType="1"/>
            </p:cNvSpPr>
            <p:nvPr/>
          </p:nvSpPr>
          <p:spPr bwMode="auto">
            <a:xfrm>
              <a:off x="2764" y="3292"/>
              <a:ext cx="144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776788" y="3332163"/>
            <a:ext cx="1785937" cy="1168400"/>
            <a:chOff x="3108" y="2306"/>
            <a:chExt cx="1125" cy="736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3149" y="2754"/>
              <a:ext cx="1084" cy="288"/>
              <a:chOff x="3140" y="2754"/>
              <a:chExt cx="1084" cy="288"/>
            </a:xfrm>
          </p:grpSpPr>
          <p:graphicFrame>
            <p:nvGraphicFramePr>
              <p:cNvPr id="12332" name="Object 27"/>
              <p:cNvGraphicFramePr>
                <a:graphicFrameLocks noChangeAspect="1"/>
              </p:cNvGraphicFramePr>
              <p:nvPr/>
            </p:nvGraphicFramePr>
            <p:xfrm>
              <a:off x="3140" y="2754"/>
              <a:ext cx="1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6" imgW="260299" imgH="488899" progId="">
                      <p:embed/>
                    </p:oleObj>
                  </mc:Choice>
                  <mc:Fallback>
                    <p:oleObj name="Visio" r:id="rId6" imgW="260299" imgH="488899" progId="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0" y="2754"/>
                            <a:ext cx="15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3" name="Line 28"/>
              <p:cNvSpPr>
                <a:spLocks noChangeShapeType="1"/>
              </p:cNvSpPr>
              <p:nvPr/>
            </p:nvSpPr>
            <p:spPr bwMode="auto">
              <a:xfrm flipH="1">
                <a:off x="3218" y="2761"/>
                <a:ext cx="10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108" y="2306"/>
              <a:ext cx="1122" cy="340"/>
              <a:chOff x="3108" y="2306"/>
              <a:chExt cx="1122" cy="340"/>
            </a:xfrm>
          </p:grpSpPr>
          <p:grpSp>
            <p:nvGrpSpPr>
              <p:cNvPr id="6" name="Group 30"/>
              <p:cNvGrpSpPr>
                <a:grpSpLocks/>
              </p:cNvGrpSpPr>
              <p:nvPr/>
            </p:nvGrpSpPr>
            <p:grpSpPr bwMode="auto">
              <a:xfrm>
                <a:off x="3108" y="2306"/>
                <a:ext cx="336" cy="336"/>
                <a:chOff x="1776" y="2544"/>
                <a:chExt cx="336" cy="336"/>
              </a:xfrm>
            </p:grpSpPr>
            <p:sp>
              <p:nvSpPr>
                <p:cNvPr id="1232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920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872" y="268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776" y="2544"/>
                  <a:ext cx="336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200" b="1"/>
                    <a:t>+5 </a:t>
                  </a:r>
                  <a:r>
                    <a:rPr lang="en-US" sz="1200" b="1" baseline="30000"/>
                    <a:t>V</a:t>
                  </a:r>
                  <a:endParaRPr lang="en-US" sz="1200" b="1"/>
                </a:p>
              </p:txBody>
            </p:sp>
          </p:grpSp>
          <p:sp>
            <p:nvSpPr>
              <p:cNvPr id="12328" name="Line 34"/>
              <p:cNvSpPr>
                <a:spLocks noChangeShapeType="1"/>
              </p:cNvSpPr>
              <p:nvPr/>
            </p:nvSpPr>
            <p:spPr bwMode="auto">
              <a:xfrm flipH="1">
                <a:off x="3252" y="2646"/>
                <a:ext cx="9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986713" y="3529013"/>
            <a:ext cx="1066800" cy="801687"/>
            <a:chOff x="5088" y="2412"/>
            <a:chExt cx="672" cy="505"/>
          </a:xfrm>
        </p:grpSpPr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5088" y="2412"/>
              <a:ext cx="672" cy="336"/>
              <a:chOff x="5088" y="2352"/>
              <a:chExt cx="672" cy="336"/>
            </a:xfrm>
          </p:grpSpPr>
          <p:grpSp>
            <p:nvGrpSpPr>
              <p:cNvPr id="9" name="Group 37"/>
              <p:cNvGrpSpPr>
                <a:grpSpLocks/>
              </p:cNvGrpSpPr>
              <p:nvPr/>
            </p:nvGrpSpPr>
            <p:grpSpPr bwMode="auto">
              <a:xfrm>
                <a:off x="5424" y="2352"/>
                <a:ext cx="336" cy="336"/>
                <a:chOff x="1776" y="2544"/>
                <a:chExt cx="336" cy="336"/>
              </a:xfrm>
            </p:grpSpPr>
            <p:sp>
              <p:nvSpPr>
                <p:cNvPr id="1232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920" y="268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3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872" y="268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776" y="2544"/>
                  <a:ext cx="336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200" b="1"/>
                    <a:t>+5 </a:t>
                  </a:r>
                  <a:r>
                    <a:rPr lang="en-US" sz="1200" b="1" baseline="30000"/>
                    <a:t>V</a:t>
                  </a:r>
                  <a:endParaRPr lang="en-US" sz="1200" b="1"/>
                </a:p>
              </p:txBody>
            </p:sp>
          </p:grpSp>
          <p:sp>
            <p:nvSpPr>
              <p:cNvPr id="12321" name="Line 41"/>
              <p:cNvSpPr>
                <a:spLocks noChangeShapeType="1"/>
              </p:cNvSpPr>
              <p:nvPr/>
            </p:nvSpPr>
            <p:spPr bwMode="auto">
              <a:xfrm flipH="1">
                <a:off x="5088" y="26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2"/>
            <p:cNvGrpSpPr>
              <a:grpSpLocks/>
            </p:cNvGrpSpPr>
            <p:nvPr/>
          </p:nvGrpSpPr>
          <p:grpSpPr bwMode="auto">
            <a:xfrm>
              <a:off x="5114" y="2629"/>
              <a:ext cx="646" cy="288"/>
              <a:chOff x="5114" y="2629"/>
              <a:chExt cx="646" cy="288"/>
            </a:xfrm>
          </p:grpSpPr>
          <p:graphicFrame>
            <p:nvGraphicFramePr>
              <p:cNvPr id="12318" name="Object 43"/>
              <p:cNvGraphicFramePr>
                <a:graphicFrameLocks noChangeAspect="1"/>
              </p:cNvGraphicFramePr>
              <p:nvPr/>
            </p:nvGraphicFramePr>
            <p:xfrm>
              <a:off x="5602" y="2629"/>
              <a:ext cx="15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7" imgW="260299" imgH="488899" progId="">
                      <p:embed/>
                    </p:oleObj>
                  </mc:Choice>
                  <mc:Fallback>
                    <p:oleObj name="Visio" r:id="rId7" imgW="260299" imgH="488899" progId="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2" y="2629"/>
                            <a:ext cx="158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9" name="Line 44"/>
              <p:cNvSpPr>
                <a:spLocks noChangeShapeType="1"/>
              </p:cNvSpPr>
              <p:nvPr/>
            </p:nvSpPr>
            <p:spPr bwMode="auto">
              <a:xfrm flipH="1">
                <a:off x="5114" y="2638"/>
                <a:ext cx="567" cy="0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736975" y="2403475"/>
            <a:ext cx="2922588" cy="2051050"/>
            <a:chOff x="2453" y="1721"/>
            <a:chExt cx="1841" cy="1292"/>
          </a:xfrm>
        </p:grpSpPr>
        <p:sp>
          <p:nvSpPr>
            <p:cNvPr id="12297" name="Line 46"/>
            <p:cNvSpPr>
              <a:spLocks noChangeShapeType="1"/>
            </p:cNvSpPr>
            <p:nvPr/>
          </p:nvSpPr>
          <p:spPr bwMode="auto">
            <a:xfrm>
              <a:off x="2791" y="263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47"/>
            <p:cNvSpPr>
              <a:spLocks noChangeShapeType="1"/>
            </p:cNvSpPr>
            <p:nvPr/>
          </p:nvSpPr>
          <p:spPr bwMode="auto">
            <a:xfrm>
              <a:off x="2791" y="268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48"/>
            <p:cNvSpPr>
              <a:spLocks noChangeShapeType="1"/>
            </p:cNvSpPr>
            <p:nvPr/>
          </p:nvSpPr>
          <p:spPr bwMode="auto">
            <a:xfrm>
              <a:off x="2835" y="2318"/>
              <a:ext cx="0" cy="316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300" name="Object 49"/>
            <p:cNvGraphicFramePr>
              <a:graphicFrameLocks noChangeAspect="1"/>
            </p:cNvGraphicFramePr>
            <p:nvPr/>
          </p:nvGraphicFramePr>
          <p:xfrm>
            <a:off x="2795" y="2165"/>
            <a:ext cx="7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123139" imgH="260299" progId="">
                    <p:embed/>
                  </p:oleObj>
                </mc:Choice>
                <mc:Fallback>
                  <p:oleObj name="Visio" r:id="rId8" imgW="123139" imgH="260299" progId="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2165"/>
                          <a:ext cx="7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50"/>
            <p:cNvGraphicFramePr>
              <a:graphicFrameLocks noChangeAspect="1"/>
            </p:cNvGraphicFramePr>
            <p:nvPr/>
          </p:nvGraphicFramePr>
          <p:xfrm>
            <a:off x="2743" y="2677"/>
            <a:ext cx="1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0" imgW="260299" imgH="488899" progId="">
                    <p:embed/>
                  </p:oleObj>
                </mc:Choice>
                <mc:Fallback>
                  <p:oleObj name="Visio" r:id="rId10" imgW="260299" imgH="488899" progId="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2677"/>
                          <a:ext cx="1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Line 51"/>
            <p:cNvSpPr>
              <a:spLocks noChangeShapeType="1"/>
            </p:cNvSpPr>
            <p:nvPr/>
          </p:nvSpPr>
          <p:spPr bwMode="auto">
            <a:xfrm flipH="1" flipV="1">
              <a:off x="2832" y="1875"/>
              <a:ext cx="0" cy="300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52"/>
            <p:cNvSpPr>
              <a:spLocks noChangeShapeType="1"/>
            </p:cNvSpPr>
            <p:nvPr/>
          </p:nvSpPr>
          <p:spPr bwMode="auto">
            <a:xfrm flipH="1">
              <a:off x="2782" y="1875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Text Box 53"/>
            <p:cNvSpPr txBox="1">
              <a:spLocks noChangeArrowheads="1"/>
            </p:cNvSpPr>
            <p:nvPr/>
          </p:nvSpPr>
          <p:spPr bwMode="auto">
            <a:xfrm>
              <a:off x="2686" y="172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/>
                <a:t>+5 </a:t>
              </a:r>
              <a:r>
                <a:rPr lang="en-US" sz="1200" b="1" baseline="30000"/>
                <a:t>V</a:t>
              </a:r>
              <a:endParaRPr lang="en-US" sz="1200" b="1"/>
            </a:p>
          </p:txBody>
        </p:sp>
        <p:sp>
          <p:nvSpPr>
            <p:cNvPr id="12305" name="Line 54"/>
            <p:cNvSpPr>
              <a:spLocks noChangeShapeType="1"/>
            </p:cNvSpPr>
            <p:nvPr/>
          </p:nvSpPr>
          <p:spPr bwMode="auto">
            <a:xfrm flipH="1">
              <a:off x="2835" y="2541"/>
              <a:ext cx="1459" cy="0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55"/>
            <p:cNvSpPr>
              <a:spLocks noChangeShapeType="1"/>
            </p:cNvSpPr>
            <p:nvPr/>
          </p:nvSpPr>
          <p:spPr bwMode="auto">
            <a:xfrm flipV="1">
              <a:off x="2597" y="2709"/>
              <a:ext cx="0" cy="144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56"/>
            <p:cNvSpPr>
              <a:spLocks noChangeShapeType="1"/>
            </p:cNvSpPr>
            <p:nvPr/>
          </p:nvSpPr>
          <p:spPr bwMode="auto">
            <a:xfrm flipV="1">
              <a:off x="2597" y="2373"/>
              <a:ext cx="0" cy="144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 rot="-5400000">
              <a:off x="2429" y="2541"/>
              <a:ext cx="192" cy="144"/>
              <a:chOff x="2256" y="2496"/>
              <a:chExt cx="288" cy="240"/>
            </a:xfrm>
          </p:grpSpPr>
          <p:sp>
            <p:nvSpPr>
              <p:cNvPr id="12311" name="Oval 58"/>
              <p:cNvSpPr>
                <a:spLocks noChangeArrowheads="1"/>
              </p:cNvSpPr>
              <p:nvPr/>
            </p:nvSpPr>
            <p:spPr bwMode="auto">
              <a:xfrm flipH="1">
                <a:off x="225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/>
              </a:p>
            </p:txBody>
          </p:sp>
          <p:sp>
            <p:nvSpPr>
              <p:cNvPr id="12312" name="Oval 59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MY"/>
              </a:p>
            </p:txBody>
          </p:sp>
          <p:grpSp>
            <p:nvGrpSpPr>
              <p:cNvPr id="13" name="Group 60"/>
              <p:cNvGrpSpPr>
                <a:grpSpLocks/>
              </p:cNvGrpSpPr>
              <p:nvPr/>
            </p:nvGrpSpPr>
            <p:grpSpPr bwMode="auto">
              <a:xfrm>
                <a:off x="2256" y="2496"/>
                <a:ext cx="288" cy="144"/>
                <a:chOff x="2256" y="2496"/>
                <a:chExt cx="288" cy="144"/>
              </a:xfrm>
            </p:grpSpPr>
            <p:sp>
              <p:nvSpPr>
                <p:cNvPr id="12314" name="Line 61"/>
                <p:cNvSpPr>
                  <a:spLocks noChangeShapeType="1"/>
                </p:cNvSpPr>
                <p:nvPr/>
              </p:nvSpPr>
              <p:spPr bwMode="auto">
                <a:xfrm>
                  <a:off x="2256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A250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5" name="Line 62"/>
                <p:cNvSpPr>
                  <a:spLocks noChangeShapeType="1"/>
                </p:cNvSpPr>
                <p:nvPr/>
              </p:nvSpPr>
              <p:spPr bwMode="auto">
                <a:xfrm>
                  <a:off x="2400" y="2496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rgbClr val="FA250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309" name="Line 63"/>
            <p:cNvSpPr>
              <a:spLocks noChangeShapeType="1"/>
            </p:cNvSpPr>
            <p:nvPr/>
          </p:nvSpPr>
          <p:spPr bwMode="auto">
            <a:xfrm>
              <a:off x="2597" y="2373"/>
              <a:ext cx="231" cy="0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64"/>
            <p:cNvSpPr>
              <a:spLocks noChangeShapeType="1"/>
            </p:cNvSpPr>
            <p:nvPr/>
          </p:nvSpPr>
          <p:spPr bwMode="auto">
            <a:xfrm>
              <a:off x="2597" y="2857"/>
              <a:ext cx="235" cy="0"/>
            </a:xfrm>
            <a:prstGeom prst="line">
              <a:avLst/>
            </a:prstGeom>
            <a:noFill/>
            <a:ln w="9525">
              <a:solidFill>
                <a:srgbClr val="FA250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5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534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OPERATIONS IN C: Example 7-20</a:t>
            </a:r>
          </a:p>
        </p:txBody>
      </p:sp>
      <p:sp>
        <p:nvSpPr>
          <p:cNvPr id="30723" name="Rectangle 3" descr="Dashed horizontal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3276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 Write an AVR C program to toggle all the pins of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 Port B continuously.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sz="1800" b="1">
                <a:latin typeface="Courier New" pitchFamily="49" charset="0"/>
              </a:rPr>
              <a:t> &lt;avr/io.h&gt;		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 standard AVR header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main(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DDRB  = 0xFF;		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 Port B is output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PORTB = 0xAA;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1800" b="1">
                <a:latin typeface="Courier New" pitchFamily="49" charset="0"/>
              </a:rPr>
              <a:t>(1)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{ PORTB = ~ PORTB; } 	</a:t>
            </a:r>
            <a:r>
              <a:rPr lang="en-US" sz="1800" b="1">
                <a:solidFill>
                  <a:srgbClr val="008000"/>
                </a:solidFill>
                <a:latin typeface="Courier New" pitchFamily="49" charset="0"/>
              </a:rPr>
              <a:t>// toggle PORTB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	</a:t>
            </a:r>
            <a:r>
              <a:rPr lang="en-US" sz="1800" b="1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}</a:t>
            </a:r>
            <a:endParaRPr lang="en-US" sz="2800" b="1">
              <a:latin typeface="Courier New" pitchFamily="49" charset="0"/>
            </a:endParaRPr>
          </a:p>
        </p:txBody>
      </p:sp>
      <p:sp>
        <p:nvSpPr>
          <p:cNvPr id="30724" name="Rectangle 4" descr="Dashed horizontal"/>
          <p:cNvSpPr>
            <a:spLocks noChangeArrowheads="1"/>
          </p:cNvSpPr>
          <p:nvPr/>
        </p:nvSpPr>
        <p:spPr bwMode="auto">
          <a:xfrm>
            <a:off x="457200" y="4191000"/>
            <a:ext cx="8229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b="1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b="1">
                <a:latin typeface="Courier New" pitchFamily="49" charset="0"/>
              </a:rPr>
              <a:t> &lt;avr/io.h&gt;		 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// standard AVR header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b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main(</a:t>
            </a:r>
            <a:r>
              <a:rPr lang="en-US" b="1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b="1">
                <a:latin typeface="Courier New" pitchFamily="49" charset="0"/>
              </a:rPr>
              <a:t>){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DDRB = 0xFF; PORTB = 0xAA;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// Port B	is output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b="1">
                <a:latin typeface="Courier New" pitchFamily="49" charset="0"/>
              </a:rPr>
              <a:t>(1)	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	PORTB = PORTB ^ 0xFF;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0;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Shift Operators in C: Example 7-23</a:t>
            </a:r>
          </a:p>
        </p:txBody>
      </p:sp>
      <p:sp>
        <p:nvSpPr>
          <p:cNvPr id="31747" name="Rectangle 3" descr="Dashed horizontal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an AVR C program to monitor bit 7 of Port B. If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it is 1, make bit 4 of Port B input; else, change pin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4 of Port B to output.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avr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io.h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standard AVR header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DDRB = DDRB &amp; ~(1</a:t>
            </a:r>
            <a:r>
              <a:rPr lang="en-US" sz="1800" b="1" dirty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7);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bit 7 of Port B is input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(1){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(PINB &amp; (1</a:t>
            </a:r>
            <a:r>
              <a:rPr lang="en-US" sz="1800" b="1" dirty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7))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if bit 7 of Port B is 1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   DDRB = DDRB &amp; ~(1</a:t>
            </a:r>
            <a:r>
              <a:rPr lang="en-US" sz="1800" b="1" dirty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4);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bit 4 of Port B is input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   DDRB = DDRB | (1</a:t>
            </a:r>
            <a:r>
              <a:rPr lang="en-US" sz="1800" b="1" dirty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4);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//bit 4 of Port B is output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Shift Operators in C: Example 7-24</a:t>
            </a:r>
          </a:p>
        </p:txBody>
      </p:sp>
      <p:sp>
        <p:nvSpPr>
          <p:cNvPr id="32771" name="Rectangle 3" descr="Dashed horizontal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an AVR C program to get the status of bit 5 of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Port B and send it to bit 7 of port C continuously.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avr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io.h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	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standard AVR header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DDRB = DDRB &amp; ~(1&lt;&lt;5);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bit 5 of Port B is input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DDRC = DDRC |  (1&lt;&lt;7);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bit 7 of Port C is output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(1){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(PINB &amp; (1&lt;&lt;5))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 bit 7 of Port C to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	PORTC = PORTC | (1&lt;&lt;7);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clear bit 7 of Port C to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	PORTC = PORTC &amp; ~(1&lt;&lt;7);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Bitwise Shift Operators in C: Example 7-25</a:t>
            </a:r>
          </a:p>
        </p:txBody>
      </p:sp>
      <p:sp>
        <p:nvSpPr>
          <p:cNvPr id="33795" name="Rectangle 3" descr="Dashed horizontal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 door sensor is connected to the port B pin 1, and 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LED is connected to port C pin 7. Write an AVR C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program to monitor the door sensor and, when it opens,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turn on the LED.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avr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io.h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standard AVR header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LED  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#define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SENSOR  1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){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DDRB   =   DDRB &amp; ~(1&lt;&lt;SENSOR);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SENSOR pin is input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DDRC   =   DDRC |  (1&lt;&lt;   LED);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LED pin is output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(1){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(PINB &amp; (1&lt;&lt;SENSOR))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check SENSOR pin  of  PINB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  LED pin  of  Port 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	PORTC   =   PORTC |  (1&lt;&lt;LED);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clear  LED pin  of  Port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	PORTC   =   PORTC &amp; ~(1&lt;&lt;LED);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Data Conversion Programs in C: Example 7-26</a:t>
            </a:r>
          </a:p>
        </p:txBody>
      </p:sp>
      <p:sp>
        <p:nvSpPr>
          <p:cNvPr id="34819" name="Rectangle 3" descr="Dashed horizontal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an AVR C program to convert packed BCD 0x29 to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ASCII and display the bytes on PORTB and PORTC.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avr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io.h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standard AVR header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){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x, y;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mybyte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= 0x29;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DDRB = DDRC = 0xFF;   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make  Ports  B  and C  output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x =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mybyte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&amp; 0x0F;    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mask upper   4  bits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PORTB  =  x | 0x30;   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make  it ASCII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y =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mybyte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&amp; 0xF0;    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mask  lower  4  bits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y =  y &gt;&gt; 4;	   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shift   it  to  lower  4  bits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PORTC  =  y | 0x30;   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make  it ASCII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(1);		   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stay here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 0;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Data Conversion Programs in C: Example 7-27</a:t>
            </a:r>
          </a:p>
        </p:txBody>
      </p:sp>
      <p:sp>
        <p:nvSpPr>
          <p:cNvPr id="35843" name="Rectangle 3" descr="Dashed horizontal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//Write an AVR C program to convert ASCII digits of '4‘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and '7' to packed BCD and display them on PORTB.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avr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io.h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	//standard AVR header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bcdbyte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w = '4';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z = '7';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DDRB   =   0xFF;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make Port B an output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w  &amp;= 0x0F;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mask 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w &lt;&lt;= 4;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shift left to make upper BCD digit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z  &amp;= 0x0F;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mask 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bcdbyte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= w | z;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combine to make packed BCD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PORTB =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bcdbyte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(1);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0;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Conversion Programs in C: Exercise</a:t>
            </a:r>
          </a:p>
        </p:txBody>
      </p:sp>
      <p:sp>
        <p:nvSpPr>
          <p:cNvPr id="35843" name="Rectangle 3" descr="Dashed horizontal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an AVR C program to take two BCD numbers 0x74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from PORTC. Swap these numbers to 0x74 and show the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result on PORTC</a:t>
            </a:r>
            <a:endParaRPr lang="en-US" sz="1800" b="1" dirty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avr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io.h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	//standard AVR header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c,d,e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;	</a:t>
            </a:r>
          </a:p>
          <a:p>
            <a:pPr eaLnBrk="1" hangingPunct="1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DDRC   =   0x00;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PORTC  is  input port</a:t>
            </a:r>
          </a:p>
          <a:p>
            <a:pPr eaLnBrk="1" hangingPunct="1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DDRB   =   0xFF;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PORTB  is  output port</a:t>
            </a:r>
          </a:p>
          <a:p>
            <a:pPr eaLnBrk="1" hangingPunct="1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800" b="1" dirty="0">
                <a:latin typeface="Consolas" pitchFamily="49" charset="0"/>
                <a:cs typeface="Consolas" pitchFamily="49" charset="0"/>
              </a:rPr>
              <a:t>(1){</a:t>
            </a:r>
          </a:p>
          <a:p>
            <a:pPr eaLnBrk="1" hangingPunct="1">
              <a:buNone/>
            </a:pPr>
            <a:r>
              <a:rPr lang="pt-BR" sz="1800" b="1" dirty="0">
                <a:latin typeface="Consolas" pitchFamily="49" charset="0"/>
                <a:cs typeface="Consolas" pitchFamily="49" charset="0"/>
              </a:rPr>
              <a:t>		c = PINC;		</a:t>
            </a:r>
            <a:r>
              <a:rPr lang="pt-BR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take input 0x74</a:t>
            </a:r>
          </a:p>
          <a:p>
            <a:pPr eaLnBrk="1" hangingPunct="1">
              <a:buNone/>
            </a:pPr>
            <a:r>
              <a:rPr lang="pt-BR" sz="1800" b="1" dirty="0">
                <a:latin typeface="Consolas" pitchFamily="49" charset="0"/>
                <a:cs typeface="Consolas" pitchFamily="49" charset="0"/>
              </a:rPr>
              <a:t>		d = c &amp; 0x0F;		</a:t>
            </a:r>
            <a:r>
              <a:rPr lang="pt-BR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 = 0x04</a:t>
            </a:r>
          </a:p>
          <a:p>
            <a:pPr eaLnBrk="1" hangingPunct="1">
              <a:buNone/>
            </a:pPr>
            <a:r>
              <a:rPr lang="pt-BR" sz="1800" b="1" dirty="0">
                <a:latin typeface="Consolas" pitchFamily="49" charset="0"/>
                <a:cs typeface="Consolas" pitchFamily="49" charset="0"/>
              </a:rPr>
              <a:t>		e = c &amp; 0xF0;		</a:t>
            </a:r>
            <a:r>
              <a:rPr lang="pt-BR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e = 0x70</a:t>
            </a:r>
          </a:p>
          <a:p>
            <a:pPr eaLnBrk="1" hangingPunct="1">
              <a:buNone/>
            </a:pPr>
            <a:r>
              <a:rPr lang="pt-BR" sz="1800" b="1" dirty="0">
                <a:latin typeface="Consolas" pitchFamily="49" charset="0"/>
                <a:cs typeface="Consolas" pitchFamily="49" charset="0"/>
              </a:rPr>
              <a:t>		d = d &lt;&lt; 4;		</a:t>
            </a:r>
            <a:r>
              <a:rPr lang="pt-BR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 = 0x40</a:t>
            </a:r>
          </a:p>
          <a:p>
            <a:pPr eaLnBrk="1" hangingPunct="1">
              <a:buNone/>
            </a:pPr>
            <a:r>
              <a:rPr lang="pt-BR" sz="1800" b="1" dirty="0">
                <a:latin typeface="Consolas" pitchFamily="49" charset="0"/>
                <a:cs typeface="Consolas" pitchFamily="49" charset="0"/>
              </a:rPr>
              <a:t>		e = e &gt;&gt; 4;		</a:t>
            </a:r>
            <a:r>
              <a:rPr lang="pt-BR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 = 0x07</a:t>
            </a:r>
            <a:endParaRPr lang="pt-BR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None/>
            </a:pPr>
            <a:r>
              <a:rPr lang="pt-BR" sz="1800" b="1" dirty="0">
                <a:latin typeface="Consolas" pitchFamily="49" charset="0"/>
                <a:cs typeface="Consolas" pitchFamily="49" charset="0"/>
              </a:rPr>
              <a:t>		PORTB = d|e;		</a:t>
            </a:r>
            <a:r>
              <a:rPr lang="pt-BR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PORTB = 0x47</a:t>
            </a:r>
            <a:endParaRPr lang="pt-BR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None/>
            </a:pPr>
            <a:r>
              <a:rPr lang="pt-BR" sz="18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1" hangingPunct="1">
              <a:buNone/>
            </a:pPr>
            <a:r>
              <a:rPr lang="pt-BR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pt-BR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800" b="1" dirty="0">
                <a:latin typeface="Consolas" pitchFamily="49" charset="0"/>
                <a:cs typeface="Consolas" pitchFamily="49" charset="0"/>
              </a:rPr>
              <a:t>   0;	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3880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Data Conversion Programs in C: Example 7-31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an AVR C program to convert 11111101 (FD hex) to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decimal and display the digits on PORTB, PORTC, PORTD.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avr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io.h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//standard AVR  header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){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binbyte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d1, d2, d3;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DDRB = DDRC = DDRD = 0xFF;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Ports B, C and D are output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binbyte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 = 0xFD;		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binary (hex) byte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x =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binbyte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/ 10;		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divide by 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d1 =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binbyte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% 10;		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find  remainder   (LSD)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d2 =  x % 10;		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middle  digit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d3 =  x / 10;		 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most-significant digit(MSD)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PORTB = d1;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PORTC = d2;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PORTD = d3;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0;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Data Types Conversion Functions in C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295400"/>
          </a:xfrm>
          <a:noFill/>
        </p:spPr>
        <p:txBody>
          <a:bodyPr/>
          <a:lstStyle/>
          <a:p>
            <a:pPr eaLnBrk="1" hangingPunct="1"/>
            <a:r>
              <a:rPr lang="en-US" sz="2300" b="1">
                <a:solidFill>
                  <a:srgbClr val="A50021"/>
                </a:solidFill>
                <a:latin typeface="Courier New" pitchFamily="49" charset="0"/>
              </a:rPr>
              <a:t>stdlib.h</a:t>
            </a:r>
            <a:r>
              <a:rPr lang="en-US" sz="2300" b="1">
                <a:latin typeface="Courier New" pitchFamily="49" charset="0"/>
              </a:rPr>
              <a:t> header file has some useful functions to convert integer to string or string to integer.</a:t>
            </a:r>
          </a:p>
        </p:txBody>
      </p:sp>
      <p:graphicFrame>
        <p:nvGraphicFramePr>
          <p:cNvPr id="205886" name="Group 62"/>
          <p:cNvGraphicFramePr>
            <a:graphicFrameLocks noGrp="1"/>
          </p:cNvGraphicFramePr>
          <p:nvPr/>
        </p:nvGraphicFramePr>
        <p:xfrm>
          <a:off x="533400" y="2133600"/>
          <a:ext cx="8153400" cy="402336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Function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itchFamily="49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atoi(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*str)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50000">
                          <a:schemeClr val="bg1"/>
                        </a:gs>
                        <a:gs pos="100000">
                          <a:srgbClr val="FFCC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Converts the string str to integer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50000">
                          <a:schemeClr val="bg1"/>
                        </a:gs>
                        <a:gs pos="100000">
                          <a:srgbClr val="FFCCCC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long 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atol(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char 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*str)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50000">
                          <a:schemeClr val="bg1"/>
                        </a:gs>
                        <a:gs pos="100000">
                          <a:srgbClr val="FFFF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Converts the string str to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50000">
                          <a:schemeClr val="bg1"/>
                        </a:gs>
                        <a:gs pos="100000">
                          <a:srgbClr val="FFFF9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void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itoa(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n, 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*str)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50000">
                          <a:schemeClr val="bg1"/>
                        </a:gs>
                        <a:gs pos="100000">
                          <a:srgbClr val="FFCC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Converts the integer n to characters in string str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50000">
                          <a:schemeClr val="bg1"/>
                        </a:gs>
                        <a:gs pos="100000">
                          <a:srgbClr val="FFCCCC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void 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ltoa(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int n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 char 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*str)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50000">
                          <a:schemeClr val="bg1"/>
                        </a:gs>
                        <a:gs pos="100000">
                          <a:srgbClr val="FFFF99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Converts the long n to characters in string str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50000">
                          <a:schemeClr val="bg1"/>
                        </a:gs>
                        <a:gs pos="100000">
                          <a:srgbClr val="FFFF99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float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atof(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*str)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50000">
                          <a:schemeClr val="bg1"/>
                        </a:gs>
                        <a:gs pos="100000">
                          <a:srgbClr val="FFCCC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Converts the characters from string str to float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CC"/>
                        </a:gs>
                        <a:gs pos="50000">
                          <a:schemeClr val="bg1"/>
                        </a:gs>
                        <a:gs pos="100000">
                          <a:srgbClr val="FFCCCC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EEPROM in AVR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  <a:noFill/>
        </p:spPr>
        <p:txBody>
          <a:bodyPr/>
          <a:lstStyle/>
          <a:p>
            <a:pPr eaLnBrk="1" hangingPunct="1"/>
            <a:r>
              <a:rPr lang="en-US" sz="2200">
                <a:latin typeface="Courier New" pitchFamily="49" charset="0"/>
              </a:rPr>
              <a:t>Every member of the AVR microcontrollers has some amount of on-chip EEPROM.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The data in SRAM will be lost if the power is disconnected. 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EEPROM memory can save stored data even when the power is cut off.</a:t>
            </a:r>
          </a:p>
          <a:p>
            <a:pPr eaLnBrk="1" hangingPunct="1"/>
            <a:r>
              <a:rPr lang="en-US" sz="2200">
                <a:latin typeface="Courier New" pitchFamily="49" charset="0"/>
              </a:rPr>
              <a:t>The Size of EEPROM in different AVR Micro-controllers is given below</a:t>
            </a:r>
          </a:p>
        </p:txBody>
      </p:sp>
      <p:graphicFrame>
        <p:nvGraphicFramePr>
          <p:cNvPr id="222331" name="Group 123"/>
          <p:cNvGraphicFramePr>
            <a:graphicFrameLocks noGrp="1"/>
          </p:cNvGraphicFramePr>
          <p:nvPr/>
        </p:nvGraphicFramePr>
        <p:xfrm>
          <a:off x="685800" y="3989388"/>
          <a:ext cx="7924800" cy="20574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Chip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Bytes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Chip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Bytes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Chip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Bytes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ATmega8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512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 16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512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ATmega32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ATmega64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2048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ATmegal28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4096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ATmega256RZ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4096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ATmega640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4096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ATmegal280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4096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ATmega2560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4096</a:t>
                      </a:r>
                      <a:endParaRPr kumimoji="0" lang="en-US" sz="4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830763" y="304800"/>
          <a:ext cx="39814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15110" imgH="3219899" progId="PBrush">
                  <p:embed/>
                </p:oleObj>
              </mc:Choice>
              <mc:Fallback>
                <p:oleObj name="Bitmap Image" r:id="rId2" imgW="3115110" imgH="3219899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304800"/>
                        <a:ext cx="398145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/>
              <a:t>I/O Ports in AVR 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305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ATmega32 is 40-pin chip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 total of 32 pins are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set aside for the 4 ports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PORTA, PORTB, PORTC, PORTD.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Each port has 3 I/O reg-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isters associated with it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They are designated as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DDRx 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ata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irection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eg-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ister),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PORTx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(Data Reg-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ister), and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PINx(P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ort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put pins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For  example, for Port B we have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PORTB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DDRB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PINB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registers.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each of the I/O registers is 8 bits wide, and each port has a maximum of 8 pins.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EEPROM Registers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562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200" dirty="0">
                <a:latin typeface="Courier New" pitchFamily="49" charset="0"/>
              </a:rPr>
              <a:t>There are three I/O registers that are directly related to EEPROM. These are</a:t>
            </a:r>
          </a:p>
          <a:p>
            <a:pPr lvl="1" eaLnBrk="1" hangingPunct="1"/>
            <a:r>
              <a:rPr lang="en-US" sz="2100" dirty="0">
                <a:latin typeface="Courier New" pitchFamily="49" charset="0"/>
              </a:rPr>
              <a:t>EECR (EEPROM Control Register)</a:t>
            </a:r>
          </a:p>
          <a:p>
            <a:pPr lvl="1" eaLnBrk="1" hangingPunct="1"/>
            <a:r>
              <a:rPr lang="en-US" sz="2100" dirty="0">
                <a:latin typeface="Courier New" pitchFamily="49" charset="0"/>
              </a:rPr>
              <a:t>EEDR (EEPROM Data Register)</a:t>
            </a:r>
          </a:p>
          <a:p>
            <a:pPr lvl="1" eaLnBrk="1" hangingPunct="1"/>
            <a:r>
              <a:rPr lang="en-US" sz="2100" dirty="0">
                <a:latin typeface="Courier New" pitchFamily="49" charset="0"/>
              </a:rPr>
              <a:t>EEARH-EEARL (EEPROM Address Register High-Low)</a:t>
            </a:r>
          </a:p>
          <a:p>
            <a:pPr eaLnBrk="1" hangingPunct="1"/>
            <a:r>
              <a:rPr lang="en-US" sz="2200" b="1" dirty="0">
                <a:latin typeface="Courier New" pitchFamily="49" charset="0"/>
              </a:rPr>
              <a:t>EEPROM Data Register (EEDR)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	To Read/write data to EEPROM, you have to Read/write to the EEDR register.</a:t>
            </a:r>
          </a:p>
          <a:p>
            <a:pPr eaLnBrk="1" hangingPunct="1"/>
            <a:r>
              <a:rPr lang="en-US" sz="2200" b="1" dirty="0">
                <a:latin typeface="Courier New" pitchFamily="49" charset="0"/>
              </a:rPr>
              <a:t>EEPROM Address Register (EEARH and EEARL)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The EEARH:EEARL registers together make a 16-bit register to address each location in EEPROM memory space.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When you want to read from or write to EEPROM, you should load the EEPROM location address in </a:t>
            </a:r>
            <a:r>
              <a:rPr lang="en-US" sz="2200" b="1" dirty="0">
                <a:latin typeface="Courier New" pitchFamily="49" charset="0"/>
              </a:rPr>
              <a:t>EEAR</a:t>
            </a:r>
            <a:r>
              <a:rPr lang="en-US" sz="2200" dirty="0">
                <a:latin typeface="Courier New" pitchFamily="49" charset="0"/>
              </a:rPr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EEPROM Registers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1905000"/>
          </a:xfrm>
          <a:noFill/>
        </p:spPr>
        <p:txBody>
          <a:bodyPr/>
          <a:lstStyle/>
          <a:p>
            <a:pPr eaLnBrk="1" hangingPunct="1"/>
            <a:r>
              <a:rPr lang="en-US" sz="2200" dirty="0">
                <a:latin typeface="Courier New" pitchFamily="49" charset="0"/>
              </a:rPr>
              <a:t>Only 10 bits of the EEAR registers are used in ATmega32. Because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ATmega32 has 1024-byte EEPROM locations</a:t>
            </a:r>
            <a:r>
              <a:rPr lang="en-US" sz="2200" dirty="0"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ATmega16 has 512 bytes of EEPROM</a:t>
            </a:r>
            <a:r>
              <a:rPr lang="en-US" sz="2200" dirty="0">
                <a:latin typeface="Courier New" pitchFamily="49" charset="0"/>
              </a:rPr>
              <a:t> So 9 bits of the EEAR registers are used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457200" y="4724400"/>
            <a:ext cx="8229600" cy="190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dirty="0">
                <a:latin typeface="Courier New" pitchFamily="49" charset="0"/>
              </a:rPr>
              <a:t>EEPROM Control Register (EECR)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 dirty="0">
                <a:latin typeface="Courier New" pitchFamily="49" charset="0"/>
              </a:rPr>
              <a:t>	The EECR register is used to select the kind of operation to perform on. The operation can be </a:t>
            </a:r>
            <a:r>
              <a:rPr lang="en-US" sz="2200" b="1" dirty="0">
                <a:latin typeface="Courier New" pitchFamily="49" charset="0"/>
              </a:rPr>
              <a:t>start</a:t>
            </a:r>
            <a:r>
              <a:rPr lang="en-US" sz="2200" dirty="0">
                <a:latin typeface="Courier New" pitchFamily="49" charset="0"/>
              </a:rPr>
              <a:t>, </a:t>
            </a:r>
            <a:r>
              <a:rPr lang="en-US" sz="2200" b="1" dirty="0">
                <a:latin typeface="Courier New" pitchFamily="49" charset="0"/>
              </a:rPr>
              <a:t>read</a:t>
            </a:r>
            <a:r>
              <a:rPr lang="en-US" sz="2200" dirty="0">
                <a:latin typeface="Courier New" pitchFamily="49" charset="0"/>
              </a:rPr>
              <a:t>, and </a:t>
            </a:r>
            <a:r>
              <a:rPr lang="en-US" sz="2200" b="1" dirty="0">
                <a:latin typeface="Courier New" pitchFamily="49" charset="0"/>
              </a:rPr>
              <a:t>write</a:t>
            </a:r>
            <a:r>
              <a:rPr lang="en-US" sz="2200" dirty="0">
                <a:latin typeface="Courier New" pitchFamily="49" charset="0"/>
              </a:rPr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1681"/>
              </p:ext>
            </p:extLst>
          </p:nvPr>
        </p:nvGraphicFramePr>
        <p:xfrm>
          <a:off x="457201" y="2743200"/>
          <a:ext cx="8276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5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EEARH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EEAR9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EEAR8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EEARL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EEAR7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EEAR6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EEAR5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EEAR4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EEAR3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EEAR2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EEAR1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EEAR0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l"/>
                      <a:r>
                        <a:rPr lang="en-US" dirty="0"/>
                        <a:t>Figure 6-15: EEPROM Address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EEPROM Registers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457200" y="762000"/>
            <a:ext cx="8229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dirty="0">
                <a:latin typeface="Courier New" pitchFamily="49" charset="0"/>
              </a:rPr>
              <a:t>The bits of the EECR register are as follows: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dirty="0">
                <a:latin typeface="Courier New" pitchFamily="49" charset="0"/>
              </a:rPr>
              <a:t>EEPROM Read Enable (EERE</a:t>
            </a:r>
            <a:r>
              <a:rPr lang="en-US" sz="2200" dirty="0">
                <a:latin typeface="Courier New" pitchFamily="49" charset="0"/>
              </a:rPr>
              <a:t>): Setting this bit to one will cause a read operation if </a:t>
            </a:r>
            <a:r>
              <a:rPr lang="en-US" sz="2200" b="1" dirty="0">
                <a:latin typeface="Courier New" pitchFamily="49" charset="0"/>
              </a:rPr>
              <a:t>EEWE</a:t>
            </a:r>
            <a:r>
              <a:rPr lang="en-US" sz="2200" dirty="0">
                <a:latin typeface="Courier New" pitchFamily="49" charset="0"/>
              </a:rPr>
              <a:t> is zero. When a read operation starts, one byte of EEPROM will be read into the EEPROM Data Register (</a:t>
            </a:r>
            <a:r>
              <a:rPr lang="en-US" sz="2200" b="1" dirty="0">
                <a:latin typeface="Courier New" pitchFamily="49" charset="0"/>
              </a:rPr>
              <a:t>EEDR</a:t>
            </a:r>
            <a:r>
              <a:rPr lang="en-US" sz="2200" dirty="0">
                <a:latin typeface="Courier New" pitchFamily="49" charset="0"/>
              </a:rPr>
              <a:t>). The </a:t>
            </a:r>
            <a:r>
              <a:rPr lang="en-US" sz="2200" b="1" dirty="0">
                <a:latin typeface="Courier New" pitchFamily="49" charset="0"/>
              </a:rPr>
              <a:t>EEAR</a:t>
            </a:r>
            <a:r>
              <a:rPr lang="en-US" sz="2200" dirty="0">
                <a:latin typeface="Courier New" pitchFamily="49" charset="0"/>
              </a:rPr>
              <a:t> register specifies the address of the desired byte.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dirty="0">
                <a:latin typeface="Courier New" pitchFamily="49" charset="0"/>
              </a:rPr>
              <a:t>EEPROM Write Enable (EEWE) and EEPROM Master Write Enable (EEMWE):</a:t>
            </a:r>
            <a:r>
              <a:rPr lang="en-US" sz="2200" dirty="0">
                <a:latin typeface="Courier New" pitchFamily="49" charset="0"/>
              </a:rPr>
              <a:t> When </a:t>
            </a:r>
            <a:r>
              <a:rPr lang="en-US" sz="2200" b="1" dirty="0">
                <a:latin typeface="Courier New" pitchFamily="49" charset="0"/>
              </a:rPr>
              <a:t>EEMWE</a:t>
            </a:r>
            <a:r>
              <a:rPr lang="en-US" sz="2200" dirty="0">
                <a:latin typeface="Courier New" pitchFamily="49" charset="0"/>
              </a:rPr>
              <a:t> is </a:t>
            </a:r>
            <a:r>
              <a:rPr lang="en-US" sz="2200" dirty="0" err="1">
                <a:latin typeface="Courier New" pitchFamily="49" charset="0"/>
              </a:rPr>
              <a:t>set,then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0000CC"/>
                </a:solidFill>
                <a:latin typeface="Courier New" pitchFamily="49" charset="0"/>
              </a:rPr>
              <a:t>within four clock cycles </a:t>
            </a:r>
            <a:r>
              <a:rPr lang="en-US" sz="2200" dirty="0">
                <a:latin typeface="Courier New" pitchFamily="49" charset="0"/>
              </a:rPr>
              <a:t>setting </a:t>
            </a:r>
            <a:r>
              <a:rPr lang="en-US" sz="2200" b="1" dirty="0">
                <a:latin typeface="Courier New" pitchFamily="49" charset="0"/>
              </a:rPr>
              <a:t>EEWE</a:t>
            </a:r>
            <a:r>
              <a:rPr lang="en-US" sz="2200" dirty="0">
                <a:latin typeface="Courier New" pitchFamily="49" charset="0"/>
              </a:rPr>
              <a:t> will start a write operation. If </a:t>
            </a:r>
            <a:r>
              <a:rPr lang="en-US" sz="2200" b="1" dirty="0">
                <a:latin typeface="Courier New" pitchFamily="49" charset="0"/>
              </a:rPr>
              <a:t>EEMWE</a:t>
            </a:r>
            <a:r>
              <a:rPr lang="en-US" sz="2200" dirty="0">
                <a:latin typeface="Courier New" pitchFamily="49" charset="0"/>
              </a:rPr>
              <a:t> is zero, setting EEWE to one will have no effect.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912291"/>
              </p:ext>
            </p:extLst>
          </p:nvPr>
        </p:nvGraphicFramePr>
        <p:xfrm>
          <a:off x="457201" y="5029200"/>
          <a:ext cx="83655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62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5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EECR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EERIE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EEMWE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l"/>
                      <a:r>
                        <a:rPr lang="en-US" dirty="0"/>
                        <a:t>Figure 6-16: EEPROM Control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EEPROM Registers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990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dirty="0">
                <a:latin typeface="Courier New" pitchFamily="49" charset="0"/>
              </a:rPr>
              <a:t>The When you set </a:t>
            </a:r>
            <a:r>
              <a:rPr lang="en-US" sz="2200" b="1" dirty="0">
                <a:latin typeface="Courier New" pitchFamily="49" charset="0"/>
              </a:rPr>
              <a:t>EEMWE</a:t>
            </a:r>
            <a:r>
              <a:rPr lang="en-US" sz="2200" dirty="0">
                <a:latin typeface="Courier New" pitchFamily="49" charset="0"/>
              </a:rPr>
              <a:t> to one, the hardware clears the bit to zero after four clock cycles. This prevents unwanted write operations on EEPROM contents.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dirty="0">
                <a:latin typeface="Courier New" pitchFamily="49" charset="0"/>
              </a:rPr>
              <a:t>Notice that you cannot start read or write operations before the last write operation is finished. You can check for this by polling the </a:t>
            </a:r>
            <a:r>
              <a:rPr lang="en-US" sz="2200" b="1" dirty="0">
                <a:latin typeface="Courier New" pitchFamily="49" charset="0"/>
              </a:rPr>
              <a:t>EEWE</a:t>
            </a:r>
            <a:r>
              <a:rPr lang="en-US" sz="2200" dirty="0">
                <a:latin typeface="Courier New" pitchFamily="49" charset="0"/>
              </a:rPr>
              <a:t> bit. If </a:t>
            </a:r>
            <a:r>
              <a:rPr lang="en-US" sz="2200" b="1" dirty="0">
                <a:latin typeface="Courier New" pitchFamily="49" charset="0"/>
              </a:rPr>
              <a:t>EEWE</a:t>
            </a:r>
            <a:r>
              <a:rPr lang="en-US" sz="2200" dirty="0">
                <a:latin typeface="Courier New" pitchFamily="49" charset="0"/>
              </a:rPr>
              <a:t> is zero it means that EEPROM is ready to start a new read or write operation.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dirty="0">
                <a:latin typeface="Courier New" pitchFamily="49" charset="0"/>
              </a:rPr>
              <a:t>EEPROM Ready Interrupt Enable (EERIE):</a:t>
            </a:r>
            <a:r>
              <a:rPr lang="en-US" sz="2200" dirty="0">
                <a:latin typeface="Courier New" pitchFamily="49" charset="0"/>
              </a:rPr>
              <a:t> This will be explained in Chapter 10. In Figure 6-16, bits 4 to 7 of EECR are unused at the present time and are 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b="1"/>
              <a:t>Programming the AVR to write on EEPROM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064125"/>
          </a:xfrm>
        </p:spPr>
        <p:txBody>
          <a:bodyPr/>
          <a:lstStyle/>
          <a:p>
            <a:pPr marL="571500" indent="-571500" eaLnBrk="1" hangingPunct="1"/>
            <a:r>
              <a:rPr lang="en-US" sz="2100" dirty="0">
                <a:latin typeface="Courier New" pitchFamily="49" charset="0"/>
              </a:rPr>
              <a:t>To write on EEPROM the following steps should be followed. Notice that steps 2 and 3 are optional, and the order of the step 2 and 3 is not important. Also note that you cannot do anything between step 4 and step 5 because the hardware clears the EEMWE bit to zero after four clock cycles.</a:t>
            </a:r>
          </a:p>
          <a:p>
            <a:pPr marL="839788" lvl="1" indent="-495300" eaLnBrk="1" hangingPunct="1">
              <a:buFont typeface="Wingdings" pitchFamily="2" charset="2"/>
              <a:buAutoNum type="arabicPeriod"/>
            </a:pPr>
            <a:r>
              <a:rPr lang="en-US" sz="2100" dirty="0">
                <a:latin typeface="Courier New" pitchFamily="49" charset="0"/>
              </a:rPr>
              <a:t>Wait until </a:t>
            </a:r>
            <a:r>
              <a:rPr lang="en-US" sz="2100" b="1" dirty="0">
                <a:latin typeface="Courier New" pitchFamily="49" charset="0"/>
              </a:rPr>
              <a:t>EEWE</a:t>
            </a:r>
            <a:r>
              <a:rPr lang="en-US" sz="2100" dirty="0">
                <a:latin typeface="Courier New" pitchFamily="49" charset="0"/>
              </a:rPr>
              <a:t> becomes zero.</a:t>
            </a:r>
          </a:p>
          <a:p>
            <a:pPr marL="839788" lvl="1" indent="-495300" eaLnBrk="1" hangingPunct="1">
              <a:buFont typeface="Wingdings" pitchFamily="2" charset="2"/>
              <a:buAutoNum type="arabicPeriod"/>
            </a:pPr>
            <a:r>
              <a:rPr lang="en-US" sz="2100" dirty="0">
                <a:latin typeface="Courier New" pitchFamily="49" charset="0"/>
              </a:rPr>
              <a:t>Write new EEPROM address to </a:t>
            </a:r>
            <a:r>
              <a:rPr lang="en-US" sz="2100" b="1" dirty="0">
                <a:latin typeface="Courier New" pitchFamily="49" charset="0"/>
              </a:rPr>
              <a:t>EEAR</a:t>
            </a:r>
            <a:r>
              <a:rPr lang="en-US" sz="2100" dirty="0">
                <a:latin typeface="Courier New" pitchFamily="49" charset="0"/>
              </a:rPr>
              <a:t> (optional).</a:t>
            </a:r>
          </a:p>
          <a:p>
            <a:pPr marL="839788" lvl="1" indent="-495300" eaLnBrk="1" hangingPunct="1">
              <a:buFont typeface="Wingdings" pitchFamily="2" charset="2"/>
              <a:buAutoNum type="arabicPeriod"/>
            </a:pPr>
            <a:r>
              <a:rPr lang="en-US" sz="2100" dirty="0">
                <a:latin typeface="Courier New" pitchFamily="49" charset="0"/>
              </a:rPr>
              <a:t>Write new EEPROM data to </a:t>
            </a:r>
            <a:r>
              <a:rPr lang="en-US" sz="2100" b="1" dirty="0">
                <a:latin typeface="Courier New" pitchFamily="49" charset="0"/>
              </a:rPr>
              <a:t>EEDR</a:t>
            </a:r>
            <a:r>
              <a:rPr lang="en-US" sz="2100" dirty="0">
                <a:latin typeface="Courier New" pitchFamily="49" charset="0"/>
              </a:rPr>
              <a:t> (optional).</a:t>
            </a:r>
          </a:p>
          <a:p>
            <a:pPr marL="839788" lvl="1" indent="-495300" eaLnBrk="1" hangingPunct="1">
              <a:buFont typeface="Wingdings" pitchFamily="2" charset="2"/>
              <a:buAutoNum type="arabicPeriod"/>
            </a:pPr>
            <a:r>
              <a:rPr lang="en-US" sz="2100" dirty="0">
                <a:latin typeface="Courier New" pitchFamily="49" charset="0"/>
              </a:rPr>
              <a:t>Set the </a:t>
            </a:r>
            <a:r>
              <a:rPr lang="en-US" sz="2100" b="1" dirty="0">
                <a:latin typeface="Courier New" pitchFamily="49" charset="0"/>
              </a:rPr>
              <a:t>EEMWE</a:t>
            </a:r>
            <a:r>
              <a:rPr lang="en-US" sz="2100" dirty="0">
                <a:latin typeface="Courier New" pitchFamily="49" charset="0"/>
              </a:rPr>
              <a:t> bit to 1, and Within four clock cycles after setting </a:t>
            </a:r>
            <a:r>
              <a:rPr lang="en-US" sz="2100" b="1" dirty="0">
                <a:latin typeface="Courier New" pitchFamily="49" charset="0"/>
              </a:rPr>
              <a:t>EEMWE</a:t>
            </a:r>
            <a:r>
              <a:rPr lang="en-US" sz="2100" dirty="0">
                <a:latin typeface="Courier New" pitchFamily="49" charset="0"/>
              </a:rPr>
              <a:t>, set </a:t>
            </a:r>
            <a:r>
              <a:rPr lang="en-US" sz="2100" b="1" dirty="0">
                <a:latin typeface="Courier New" pitchFamily="49" charset="0"/>
              </a:rPr>
              <a:t>EEWE</a:t>
            </a:r>
            <a:r>
              <a:rPr lang="en-US" sz="2100" dirty="0">
                <a:latin typeface="Courier New" pitchFamily="49" charset="0"/>
              </a:rPr>
              <a:t> to one.</a:t>
            </a:r>
          </a:p>
          <a:p>
            <a:pPr marL="839788" lvl="1" indent="-495300" eaLnBrk="1" hangingPunct="1">
              <a:buFont typeface="Wingdings" pitchFamily="2" charset="2"/>
              <a:buAutoNum type="arabicPeriod"/>
            </a:pPr>
            <a:r>
              <a:rPr lang="en-US" sz="2100" dirty="0">
                <a:latin typeface="Courier New" pitchFamily="49" charset="0"/>
              </a:rPr>
              <a:t>Wait until </a:t>
            </a:r>
            <a:r>
              <a:rPr lang="en-US" sz="2100" b="1" dirty="0">
                <a:latin typeface="Courier New" pitchFamily="49" charset="0"/>
              </a:rPr>
              <a:t>EEWE</a:t>
            </a:r>
            <a:r>
              <a:rPr lang="en-US" sz="2100" dirty="0">
                <a:latin typeface="Courier New" pitchFamily="49" charset="0"/>
              </a:rPr>
              <a:t> becomes zero.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EEPROM Access in C: Example 7-36</a:t>
            </a:r>
          </a:p>
        </p:txBody>
      </p:sp>
      <p:sp>
        <p:nvSpPr>
          <p:cNvPr id="48131" name="Rectangle 3" descr="Dark horizontal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5791200"/>
          </a:xfr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an AVR C program to store ‘a' into location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Ox005F of EEPROM.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avr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io.h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//standard AVR header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EEPROM_write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Address,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Data){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Wait for completion of previous write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(EECR &amp; (1&lt;&lt;EEWE));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 up address and data registers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EEAR = Address;	EEDR = Data;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logical one to EEMWE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EECR |= (1&lt;&lt;EEMWE);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Start </a:t>
            </a:r>
            <a:r>
              <a:rPr lang="en-US" sz="18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eeprom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write by setting EEWE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EECR |= (1&lt;&lt;EEWE);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EEPROM_write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(0x5F, 'a');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(1);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0;}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EEPROM Access in C: Example 7-37</a:t>
            </a:r>
          </a:p>
        </p:txBody>
      </p:sp>
      <p:sp>
        <p:nvSpPr>
          <p:cNvPr id="49155" name="Rectangle 3" descr="Dark vertical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an AVR C program to read the content of 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0x005F of EEPROM into PORTB.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avr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io.h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//standard AVR header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EEPROM_read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Address){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Wait for completion of previous write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(EECR &amp; (1&lt;&lt;EEWE));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 up address register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EEAR = Address;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Start </a:t>
            </a:r>
            <a:r>
              <a:rPr lang="en-US" sz="18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eeprom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read by writing EERE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EECR |= (1&lt;&lt;EERE);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 Return data from data register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EEDR;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DDRB = 0xFF;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PORTB =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EEPROM_read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(0x5F);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Writing EEPROM  in C                  (1/2)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an AVR C program to store ‘a' into location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Ox005F of EEPROM then read from EEPROM.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avr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io.h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&gt;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//standard AVR header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EEPROM_write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Address,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Data)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Wait for completion of previous write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(EECR &amp; (1&lt;&lt;EEWE));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 up address and data registers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EEAR = Address;	EEDR = Data;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logical one to EEMWE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EECR |= (1&lt;&lt;EEMWE);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Start </a:t>
            </a:r>
            <a:r>
              <a:rPr lang="en-US" sz="18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eeprom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write by setting EEWE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EECR |= (1&lt;&lt;EEWE);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EEPROM_read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Address)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Wait for completion of previous write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(EECR &amp; (1&lt;&lt;EEWE));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Writing EEPROM  in C                  (2/2)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 up address register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EEAR = Address;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Start </a:t>
            </a:r>
            <a:r>
              <a:rPr lang="en-US" sz="18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eeprom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read by writing EERE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EECR |= (1&lt;&lt;EERE);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// Return data from data register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EEDR;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data = 0x33;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DDRB = 0xFF;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EEPROM_write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(0x5F, 'a');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data =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EEPROM_read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(0x5F);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PORTB = data;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5936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Writing a String on EEPROM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715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unsigned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[] = "IIUI ISB";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DDRB = 0xFF;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=0 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] 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EEPROM_write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EEPROM_write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0);		</a:t>
            </a:r>
            <a:r>
              <a:rPr lang="en-US" sz="18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Write NULL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PORTB = 0x55;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25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57175" y="847725"/>
          <a:ext cx="8396288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02250" imgH="4922825" progId="">
                  <p:embed/>
                </p:oleObj>
              </mc:Choice>
              <mc:Fallback>
                <p:oleObj name="Visio" r:id="rId2" imgW="5502250" imgH="4922825" progId="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847725"/>
                        <a:ext cx="8396288" cy="561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structure of IO pins</a:t>
            </a:r>
          </a:p>
        </p:txBody>
      </p:sp>
      <p:grpSp>
        <p:nvGrpSpPr>
          <p:cNvPr id="3" name="Group 537"/>
          <p:cNvGrpSpPr>
            <a:grpSpLocks/>
          </p:cNvGrpSpPr>
          <p:nvPr/>
        </p:nvGrpSpPr>
        <p:grpSpPr bwMode="auto">
          <a:xfrm>
            <a:off x="3168650" y="5172075"/>
            <a:ext cx="2441575" cy="1219200"/>
            <a:chOff x="1984" y="3282"/>
            <a:chExt cx="1562" cy="768"/>
          </a:xfrm>
        </p:grpSpPr>
        <p:sp>
          <p:nvSpPr>
            <p:cNvPr id="13319" name="Rectangle 534"/>
            <p:cNvSpPr>
              <a:spLocks noChangeArrowheads="1"/>
            </p:cNvSpPr>
            <p:nvPr/>
          </p:nvSpPr>
          <p:spPr bwMode="auto">
            <a:xfrm>
              <a:off x="2028" y="3282"/>
              <a:ext cx="1518" cy="768"/>
            </a:xfrm>
            <a:prstGeom prst="rect">
              <a:avLst/>
            </a:prstGeom>
            <a:solidFill>
              <a:srgbClr val="F5F5A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graphicFrame>
          <p:nvGraphicFramePr>
            <p:cNvPr id="13320" name="Object 536"/>
            <p:cNvGraphicFramePr>
              <a:graphicFrameLocks noChangeAspect="1"/>
            </p:cNvGraphicFramePr>
            <p:nvPr/>
          </p:nvGraphicFramePr>
          <p:xfrm>
            <a:off x="1984" y="3379"/>
            <a:ext cx="1373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179930" imgH="1064057" progId="">
                    <p:embed/>
                  </p:oleObj>
                </mc:Choice>
                <mc:Fallback>
                  <p:oleObj name="Visio" r:id="rId4" imgW="2179930" imgH="1064057" progId="">
                    <p:embed/>
                    <p:pic>
                      <p:nvPicPr>
                        <p:cNvPr id="0" name="Object 5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3379"/>
                          <a:ext cx="1373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098" name="Object 538"/>
          <p:cNvGraphicFramePr>
            <a:graphicFrameLocks noChangeAspect="1"/>
          </p:cNvGraphicFramePr>
          <p:nvPr/>
        </p:nvGraphicFramePr>
        <p:xfrm>
          <a:off x="5970588" y="4662488"/>
          <a:ext cx="3040062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455213" imgH="1088441" progId="">
                  <p:embed/>
                </p:oleObj>
              </mc:Choice>
              <mc:Fallback>
                <p:oleObj name="Visio" r:id="rId6" imgW="3455213" imgH="1088441" progId="">
                  <p:embed/>
                  <p:pic>
                    <p:nvPicPr>
                      <p:cNvPr id="0" name="Object 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4662488"/>
                        <a:ext cx="3040062" cy="1336675"/>
                      </a:xfrm>
                      <a:prstGeom prst="rect">
                        <a:avLst/>
                      </a:prstGeom>
                      <a:solidFill>
                        <a:srgbClr val="BFFDA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b="1"/>
              <a:t>I/O Ports in AVR</a:t>
            </a:r>
          </a:p>
        </p:txBody>
      </p:sp>
      <p:graphicFrame>
        <p:nvGraphicFramePr>
          <p:cNvPr id="172194" name="Group 162"/>
          <p:cNvGraphicFramePr>
            <a:graphicFrameLocks noGrp="1"/>
          </p:cNvGraphicFramePr>
          <p:nvPr>
            <p:ph sz="half" idx="1"/>
          </p:nvPr>
        </p:nvGraphicFramePr>
        <p:xfrm>
          <a:off x="457200" y="990600"/>
          <a:ext cx="8153400" cy="2560320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50000">
                          <a:schemeClr val="bg1"/>
                        </a:gs>
                        <a:gs pos="100000">
                          <a:srgbClr val="FFCC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50000">
                          <a:schemeClr val="bg1"/>
                        </a:gs>
                        <a:gs pos="100000">
                          <a:srgbClr val="FFCC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50000">
                          <a:schemeClr val="bg1"/>
                        </a:gs>
                        <a:gs pos="100000">
                          <a:srgbClr val="FFCC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50000">
                          <a:schemeClr val="bg1"/>
                        </a:gs>
                        <a:gs pos="100000">
                          <a:srgbClr val="FFCC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50000">
                          <a:schemeClr val="bg1"/>
                        </a:gs>
                        <a:gs pos="100000">
                          <a:srgbClr val="FFCC66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66"/>
                        </a:gs>
                        <a:gs pos="50000">
                          <a:schemeClr val="bg1"/>
                        </a:gs>
                        <a:gs pos="100000">
                          <a:srgbClr val="FFCC66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PORTA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FF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FF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FF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PORTC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DDRA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FF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FF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FF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DDRC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PINA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FF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FF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FF99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PINC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BEAC7"/>
                        </a:gs>
                        <a:gs pos="17999">
                          <a:srgbClr val="FEE7F2"/>
                        </a:gs>
                        <a:gs pos="36000">
                          <a:srgbClr val="FAC77D"/>
                        </a:gs>
                        <a:gs pos="61000">
                          <a:srgbClr val="FBA97D"/>
                        </a:gs>
                        <a:gs pos="82001">
                          <a:srgbClr val="FBD49C"/>
                        </a:gs>
                        <a:gs pos="100000">
                          <a:srgbClr val="FEE7F2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PORTB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CC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CC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CC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PORTD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99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99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99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DDRB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CC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CC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CC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DDRD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99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99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99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PINB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CC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CC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FFCC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99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99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99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532"/>
          <p:cNvGrpSpPr>
            <a:grpSpLocks/>
          </p:cNvGrpSpPr>
          <p:nvPr/>
        </p:nvGrpSpPr>
        <p:grpSpPr bwMode="auto">
          <a:xfrm>
            <a:off x="1371600" y="3754821"/>
            <a:ext cx="5943600" cy="2493579"/>
            <a:chOff x="1602" y="2088"/>
            <a:chExt cx="3132" cy="1314"/>
          </a:xfrm>
        </p:grpSpPr>
        <p:sp>
          <p:nvSpPr>
            <p:cNvPr id="7" name="Rectangle 531"/>
            <p:cNvSpPr>
              <a:spLocks noChangeArrowheads="1"/>
            </p:cNvSpPr>
            <p:nvPr/>
          </p:nvSpPr>
          <p:spPr bwMode="auto">
            <a:xfrm>
              <a:off x="1602" y="2088"/>
              <a:ext cx="3132" cy="1314"/>
            </a:xfrm>
            <a:prstGeom prst="rect">
              <a:avLst/>
            </a:prstGeom>
            <a:solidFill>
              <a:srgbClr val="F5F5A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17088" dir="2436078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MY"/>
            </a:p>
          </p:txBody>
        </p:sp>
        <p:graphicFrame>
          <p:nvGraphicFramePr>
            <p:cNvPr id="8" name="Object 530"/>
            <p:cNvGraphicFramePr>
              <a:graphicFrameLocks noChangeAspect="1"/>
            </p:cNvGraphicFramePr>
            <p:nvPr/>
          </p:nvGraphicFramePr>
          <p:xfrm>
            <a:off x="1893" y="2251"/>
            <a:ext cx="2466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914851" imgH="1368857" progId="">
                    <p:embed/>
                  </p:oleObj>
                </mc:Choice>
                <mc:Fallback>
                  <p:oleObj name="Visio" r:id="rId2" imgW="3914851" imgH="1368857" progId="">
                    <p:embed/>
                    <p:pic>
                      <p:nvPicPr>
                        <p:cNvPr id="0" name="Object 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2251"/>
                          <a:ext cx="2466" cy="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Data Direction Register ( DDRx )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3820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DDRx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register is used for the purpose of making a given port an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input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or </a:t>
            </a:r>
            <a:r>
              <a:rPr lang="en-US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output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port.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Setting (writing a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one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to a bit in the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DDRx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configures the pin as an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Output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Clearing (writing a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zero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to a bit in the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DDRx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configures the pin as an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Input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 e.g.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Imagine a person who has 0 dollars, he can only get money, not give it. Similarly when DDR contains 0’s the port gets data.</a:t>
            </a: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4343400"/>
            <a:ext cx="3652838" cy="2303463"/>
          </a:xfrm>
          <a:solidFill>
            <a:schemeClr val="accent1"/>
          </a:solidFill>
          <a:ln>
            <a:solidFill>
              <a:srgbClr val="FF0000"/>
            </a:solidFill>
          </a:ln>
        </p:spPr>
      </p:pic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152400" y="4495800"/>
            <a:ext cx="5410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DDRC = 0xFF;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// Configure PRTC as output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DDRA = 0x00;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  <a:defRPr/>
            </a:pP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// Configure PRTA for input</a:t>
            </a:r>
            <a:r>
              <a:rPr lang="en-US" sz="2000">
                <a:latin typeface="Courier New" pitchFamily="49" charset="0"/>
              </a:rPr>
              <a:t>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Port Input Pin Register ( PINx )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3058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To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read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the data present at the pins, we should read the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PINx register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</a:t>
            </a:r>
          </a:p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To send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data out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to pins we use the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PORTx register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.</a:t>
            </a:r>
          </a:p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There is a pull-up resistor for each of the AVR pins.</a:t>
            </a:r>
          </a:p>
          <a:p>
            <a:pPr eaLnBrk="1" hangingPunct="1"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aphicFrame>
        <p:nvGraphicFramePr>
          <p:cNvPr id="178260" name="Group 84"/>
          <p:cNvGraphicFramePr>
            <a:graphicFrameLocks noGrp="1"/>
          </p:cNvGraphicFramePr>
          <p:nvPr>
            <p:ph sz="half" idx="2"/>
          </p:nvPr>
        </p:nvGraphicFramePr>
        <p:xfrm>
          <a:off x="457200" y="3657600"/>
          <a:ext cx="8305800" cy="23469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Different States of a Pin in the AVR Microcontroller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rgbClr val="99FFCC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PORTx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DDRx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</a:rPr>
                        <a:t>Input &amp; high impedance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Out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ourier New" pitchFamily="49" charset="0"/>
                        </a:rPr>
                        <a:t>Input &amp; Pull-up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</a:rPr>
                        <a:t>Out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Data Register ( PORTx )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458200" cy="50641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The PORTx register controls if the pull-up is activated or not</a:t>
            </a:r>
          </a:p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Writing a 1 to the PORTx register will activate the internal pull-up resistor</a:t>
            </a:r>
          </a:p>
          <a:p>
            <a:pPr eaLnBrk="1" hangingPunct="1"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Writing a 0 to the PORTx register will deactivate or turn off the internal pull-up resistor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DDRA = 0x00;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//configure PORTA for input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PORTA = 0xFF;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//turn-on the pull-up resistors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5000" y="3429000"/>
            <a:ext cx="2903538" cy="2263775"/>
          </a:xfrm>
          <a:noFill/>
          <a:ln>
            <a:solidFill>
              <a:srgbClr val="9933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I/O PROGRAMMING IN C: Example 7-9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LEDs are connected to pins of Port B. Write an AVR C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program that shows the count from 0 to FFH (0000 0000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// to 1111 1111 in binary) on the LEDs.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#include</a:t>
            </a:r>
            <a:r>
              <a:rPr lang="en-US" sz="1800" b="1" dirty="0">
                <a:latin typeface="Courier New" pitchFamily="49" charset="0"/>
              </a:rPr>
              <a:t> &lt;</a:t>
            </a:r>
            <a:r>
              <a:rPr lang="en-US" sz="1800" b="1" dirty="0" err="1">
                <a:latin typeface="Courier New" pitchFamily="49" charset="0"/>
              </a:rPr>
              <a:t>avr</a:t>
            </a:r>
            <a:r>
              <a:rPr lang="en-US" sz="1800" b="1" dirty="0">
                <a:latin typeface="Courier New" pitchFamily="49" charset="0"/>
              </a:rPr>
              <a:t>/</a:t>
            </a:r>
            <a:r>
              <a:rPr lang="en-US" sz="1800" b="1" dirty="0" err="1">
                <a:latin typeface="Courier New" pitchFamily="49" charset="0"/>
              </a:rPr>
              <a:t>io.h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 err="1">
                <a:solidFill>
                  <a:srgbClr val="0000CC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DDRB = 0xFF;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while</a:t>
            </a:r>
            <a:r>
              <a:rPr lang="en-US" sz="1800" b="1" dirty="0">
                <a:latin typeface="Courier New" pitchFamily="49" charset="0"/>
              </a:rPr>
              <a:t> (1)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	PORTB = PORTB + 1;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>
                <a:solidFill>
                  <a:srgbClr val="0000CC"/>
                </a:solidFill>
                <a:latin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3677</TotalTime>
  <Words>4951</Words>
  <Application>Microsoft Office PowerPoint</Application>
  <PresentationFormat>On-screen Show (4:3)</PresentationFormat>
  <Paragraphs>675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Arial Narrow</vt:lpstr>
      <vt:lpstr>Calibri</vt:lpstr>
      <vt:lpstr>Consolas</vt:lpstr>
      <vt:lpstr>Courier New</vt:lpstr>
      <vt:lpstr>Garamond</vt:lpstr>
      <vt:lpstr>Times New Roman</vt:lpstr>
      <vt:lpstr>Wingdings</vt:lpstr>
      <vt:lpstr>Edge</vt:lpstr>
      <vt:lpstr>Bitmap Image</vt:lpstr>
      <vt:lpstr>Visio</vt:lpstr>
      <vt:lpstr>PowerPoint Presentation</vt:lpstr>
      <vt:lpstr>ATmega16/mega32 pinout</vt:lpstr>
      <vt:lpstr>I/O Ports in AVR </vt:lpstr>
      <vt:lpstr>The structure of IO pins</vt:lpstr>
      <vt:lpstr>I/O Ports in AVR</vt:lpstr>
      <vt:lpstr>Data Direction Register ( DDRx )</vt:lpstr>
      <vt:lpstr>Port Input Pin Register ( PINx )</vt:lpstr>
      <vt:lpstr>Data Register ( PORTx )</vt:lpstr>
      <vt:lpstr>I/O PROGRAMMING IN C: Example 7-9</vt:lpstr>
      <vt:lpstr>I/O PROGRAMMING IN C: Example 7-10</vt:lpstr>
      <vt:lpstr>I/O PROGRAMMING IN C: Example 7-11</vt:lpstr>
      <vt:lpstr>BITWISE OPERATIONS IN C: Example 7-12</vt:lpstr>
      <vt:lpstr>BITWISE OPERATIONS IN C: Example 7-13</vt:lpstr>
      <vt:lpstr>BITWISE OPERATIONS IN C: Example 7-14</vt:lpstr>
      <vt:lpstr>BITWISE OPERATIONS IN C: Example 7-15</vt:lpstr>
      <vt:lpstr>BITWISE OPERATIONS IN C: Example 7-16</vt:lpstr>
      <vt:lpstr>BITWISE OPERATIONS IN C: Example 7-17</vt:lpstr>
      <vt:lpstr>BITWISE OPERATIONS IN C: Example 7-18</vt:lpstr>
      <vt:lpstr>BITWISE OPERATIONS IN C: Example 7-19</vt:lpstr>
      <vt:lpstr>BITWISE OPERATIONS IN C: Example 7-20</vt:lpstr>
      <vt:lpstr>Bitwise Shift Operators in C: Example 7-23</vt:lpstr>
      <vt:lpstr>Bitwise Shift Operators in C: Example 7-24</vt:lpstr>
      <vt:lpstr>Bitwise Shift Operators in C: Example 7-25</vt:lpstr>
      <vt:lpstr>Data Conversion Programs in C: Example 7-26</vt:lpstr>
      <vt:lpstr>Data Conversion Programs in C: Example 7-27</vt:lpstr>
      <vt:lpstr>Data Conversion Programs in C: Exercise</vt:lpstr>
      <vt:lpstr>Data Conversion Programs in C: Example 7-31</vt:lpstr>
      <vt:lpstr>Data Types Conversion Functions in C</vt:lpstr>
      <vt:lpstr>Accessing EEPROM in AVR</vt:lpstr>
      <vt:lpstr>EEPROM Registers</vt:lpstr>
      <vt:lpstr>EEPROM Registers</vt:lpstr>
      <vt:lpstr>EEPROM Registers</vt:lpstr>
      <vt:lpstr>EEPROM Registers</vt:lpstr>
      <vt:lpstr>Programming the AVR to write on EEPROM</vt:lpstr>
      <vt:lpstr>EEPROM Access in C: Example 7-36</vt:lpstr>
      <vt:lpstr>EEPROM Access in C: Example 7-37</vt:lpstr>
      <vt:lpstr>Reading and Writing EEPROM  in C                  (1/2)</vt:lpstr>
      <vt:lpstr>Reading and Writing EEPROM  in C                  (2/2)</vt:lpstr>
      <vt:lpstr>Writing a String on EEPROM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Chishti</dc:creator>
  <cp:lastModifiedBy>Administrator</cp:lastModifiedBy>
  <cp:revision>140</cp:revision>
  <dcterms:created xsi:type="dcterms:W3CDTF">1601-01-01T00:00:00Z</dcterms:created>
  <dcterms:modified xsi:type="dcterms:W3CDTF">2024-10-06T22:53:30Z</dcterms:modified>
</cp:coreProperties>
</file>