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9"/>
  </p:notesMasterIdLst>
  <p:sldIdLst>
    <p:sldId id="393" r:id="rId2"/>
    <p:sldId id="389" r:id="rId3"/>
    <p:sldId id="390" r:id="rId4"/>
    <p:sldId id="391" r:id="rId5"/>
    <p:sldId id="392" r:id="rId6"/>
    <p:sldId id="367" r:id="rId7"/>
    <p:sldId id="368" r:id="rId8"/>
    <p:sldId id="369" r:id="rId9"/>
    <p:sldId id="370" r:id="rId10"/>
    <p:sldId id="303" r:id="rId11"/>
    <p:sldId id="373" r:id="rId12"/>
    <p:sldId id="372" r:id="rId13"/>
    <p:sldId id="376" r:id="rId14"/>
    <p:sldId id="377" r:id="rId15"/>
    <p:sldId id="378" r:id="rId16"/>
    <p:sldId id="379" r:id="rId17"/>
    <p:sldId id="380" r:id="rId18"/>
    <p:sldId id="371" r:id="rId19"/>
    <p:sldId id="375" r:id="rId20"/>
    <p:sldId id="381" r:id="rId21"/>
    <p:sldId id="383" r:id="rId22"/>
    <p:sldId id="382" r:id="rId23"/>
    <p:sldId id="384" r:id="rId24"/>
    <p:sldId id="385" r:id="rId25"/>
    <p:sldId id="386" r:id="rId26"/>
    <p:sldId id="387" r:id="rId27"/>
    <p:sldId id="374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00B050"/>
    <a:srgbClr val="008000"/>
    <a:srgbClr val="FF0000"/>
    <a:srgbClr val="FFCCCC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249" autoAdjust="0"/>
  </p:normalViewPr>
  <p:slideViewPr>
    <p:cSldViewPr>
      <p:cViewPr varScale="1">
        <p:scale>
          <a:sx n="70" d="100"/>
          <a:sy n="70" d="100"/>
        </p:scale>
        <p:origin x="11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427C-3C7E-4EFE-B28A-56E2C5AE157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02FA7-B0F8-4F9C-B798-7BFF1A194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7C1CFD2-0BDB-AF41-9F88-92A3E62DB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9325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9325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9325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9325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017365-6761-45E7-9131-F3A2B0FA0E4D}" type="slidenum"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EDD0C3A-23AE-0401-340F-5155BFA7B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1C20548-1076-728A-A840-85F69230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AU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65E9E-22D5-403A-AABD-B8CEEDDF72D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9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DE291-3002-4722-8BFB-BAD6D18685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89655-3117-4CCF-9787-4A52DDEB4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B05CA-3647-4D2D-91AC-9B7662DA76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4311E-3415-4DF5-9653-AF6DED26BD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B0D19-26C1-4303-BF6A-FC8A3A2E18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64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64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5C586-FA70-4B83-99DE-F77A8841BD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CA0FC-BFA3-4905-A991-F5BFA5D03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E00F4-9658-4DB4-ADD1-49B86EBEE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61AC9-736B-45BE-BE4A-F813C5216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57924-9B8C-4DFC-A736-03B9E1D52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FE498-D44B-4336-9234-6AE69C109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839CC885-AC7E-4B13-9E30-B5AABC6A09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93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98A905A3-6D1B-747B-AF28-246278C5CA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defRPr>
                <a:solidFill>
                  <a:srgbClr val="003399"/>
                </a:solidFill>
                <a:latin typeface="Trebuchet MS" panose="020B0603020202020204" pitchFamily="34" charset="0"/>
              </a:defRPr>
            </a:lvl1pPr>
            <a:lvl2pPr indent="-2349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indent="-223838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0B85EBE6-93DE-468C-A959-39D115685A0A}" type="slidenum"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6D2C6B33-EC62-A5D9-8DAE-097D93213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1920875"/>
            <a:ext cx="51466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defRPr>
                <a:solidFill>
                  <a:srgbClr val="003399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MICRO-PROCESSING SYSTEM</a:t>
            </a:r>
          </a:p>
        </p:txBody>
      </p:sp>
      <p:sp>
        <p:nvSpPr>
          <p:cNvPr id="15364" name="Text Box 9">
            <a:extLst>
              <a:ext uri="{FF2B5EF4-FFF2-40B4-BE49-F238E27FC236}">
                <a16:creationId xmlns:a16="http://schemas.microsoft.com/office/drawing/2014/main" id="{31C65689-756F-9164-21E2-1E60E82B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296863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defRPr>
                <a:solidFill>
                  <a:srgbClr val="003399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</a:pPr>
            <a:r>
              <a:rPr lang="en-US" altLang="en-US" sz="3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University</a:t>
            </a:r>
            <a:endParaRPr lang="en-US" alt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028" name="Picture 12">
            <a:extLst>
              <a:ext uri="{FF2B5EF4-FFF2-40B4-BE49-F238E27FC236}">
                <a16:creationId xmlns:a16="http://schemas.microsoft.com/office/drawing/2014/main" id="{9BB2120D-4613-434E-1F18-68240F7F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9882" r="9511" b="9882"/>
          <a:stretch>
            <a:fillRect/>
          </a:stretch>
        </p:blipFill>
        <p:spPr bwMode="auto">
          <a:xfrm>
            <a:off x="1588" y="0"/>
            <a:ext cx="9747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13">
            <a:extLst>
              <a:ext uri="{FF2B5EF4-FFF2-40B4-BE49-F238E27FC236}">
                <a16:creationId xmlns:a16="http://schemas.microsoft.com/office/drawing/2014/main" id="{25961CD4-C740-08F1-81FB-CD328CFFE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902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defRPr>
                <a:solidFill>
                  <a:srgbClr val="003399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7" name="Rectangle 14">
            <a:extLst>
              <a:ext uri="{FF2B5EF4-FFF2-40B4-BE49-F238E27FC236}">
                <a16:creationId xmlns:a16="http://schemas.microsoft.com/office/drawing/2014/main" id="{E65B62F2-81F9-A8D5-A277-3213CC999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177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defRPr>
                <a:solidFill>
                  <a:srgbClr val="003399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368" name="Object 16">
            <a:extLst>
              <a:ext uri="{FF2B5EF4-FFF2-40B4-BE49-F238E27FC236}">
                <a16:creationId xmlns:a16="http://schemas.microsoft.com/office/drawing/2014/main" id="{3FF7C54E-F425-DEC2-1628-C596EB1DC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89138"/>
          <a:ext cx="37242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723810" imgH="2066667" progId="Paint.Picture">
                  <p:embed/>
                </p:oleObj>
              </mc:Choice>
              <mc:Fallback>
                <p:oleObj name="Bitmap Image" r:id="rId4" imgW="3723810" imgH="2066667" progId="Paint.Picture">
                  <p:embed/>
                  <p:pic>
                    <p:nvPicPr>
                      <p:cNvPr id="15368" name="Object 16">
                        <a:extLst>
                          <a:ext uri="{FF2B5EF4-FFF2-40B4-BE49-F238E27FC236}">
                            <a16:creationId xmlns:a16="http://schemas.microsoft.com/office/drawing/2014/main" id="{3FF7C54E-F425-DEC2-1628-C596EB1DC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9138"/>
                        <a:ext cx="3724275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17">
            <a:extLst>
              <a:ext uri="{FF2B5EF4-FFF2-40B4-BE49-F238E27FC236}">
                <a16:creationId xmlns:a16="http://schemas.microsoft.com/office/drawing/2014/main" id="{B63C2659-6B61-F8C7-8DCC-261CC31F0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05413"/>
            <a:ext cx="651668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defRPr>
                <a:solidFill>
                  <a:srgbClr val="003399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28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Vo Minh Thanh, M.Eng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8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School Of Electrical Engineering</a:t>
            </a:r>
          </a:p>
        </p:txBody>
      </p:sp>
      <p:sp>
        <p:nvSpPr>
          <p:cNvPr id="15370" name="Text Box 18">
            <a:extLst>
              <a:ext uri="{FF2B5EF4-FFF2-40B4-BE49-F238E27FC236}">
                <a16:creationId xmlns:a16="http://schemas.microsoft.com/office/drawing/2014/main" id="{7B2DA778-0C10-EDDD-9E4C-993590C82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2711450"/>
            <a:ext cx="5257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defRPr>
                <a:solidFill>
                  <a:srgbClr val="003399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</a:pPr>
            <a:r>
              <a:rPr lang="en-US" altLang="en-US" sz="2400" b="1" i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</a:t>
            </a:r>
            <a:r>
              <a:rPr lang="en-US" altLang="en-US" sz="24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en-US" sz="2400" b="1" i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4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Programming in C</a:t>
            </a:r>
            <a:endParaRPr lang="en-US" altLang="en-US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Polling versus Interrupt</a:t>
            </a:r>
          </a:p>
        </p:txBody>
      </p: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675" y="0"/>
            <a:ext cx="10023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Show Custom Characters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3450" y="152400"/>
            <a:ext cx="432435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762000"/>
            <a:ext cx="449738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063" y="3124200"/>
            <a:ext cx="389413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Show Custom Characters (1/6)  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</a:rPr>
              <a:t>avr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io.h</a:t>
            </a:r>
            <a:r>
              <a:rPr lang="en-US" sz="1800" b="1" dirty="0">
                <a:latin typeface="Courier New" pitchFamily="49" charset="0"/>
              </a:rPr>
              <a:t>&gt;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</a:rPr>
              <a:t>util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delay.h</a:t>
            </a:r>
            <a:r>
              <a:rPr lang="en-US" sz="1800" b="1" dirty="0">
                <a:latin typeface="Courier New" pitchFamily="49" charset="0"/>
              </a:rPr>
              <a:t>&gt;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RS 0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bit 0 of CTRL_BUS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RW 1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bit 1 of CTRL_BUS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E  2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bit 2 of CTRL_BUS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DATA_BUS PORTD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DATA_DDR DDRD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CTRL_BUS PORTC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CTRL_DDR DDRC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const char character[] = 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11111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/* Custom character at address 0 in CG RAM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/* Character consists of 5 columns and 7 rows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11111</a:t>
            </a:r>
            <a:r>
              <a:rPr lang="en-US" sz="1800" b="1" dirty="0">
                <a:latin typeface="Courier New" pitchFamily="49" charset="0"/>
              </a:rPr>
              <a:t>,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00000000</a:t>
            </a:r>
            <a:r>
              <a:rPr lang="en-US" sz="1800" b="1" dirty="0">
                <a:latin typeface="Courier New" pitchFamily="49" charset="0"/>
              </a:rPr>
              <a:t>,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85681"/>
              </p:ext>
            </p:extLst>
          </p:nvPr>
        </p:nvGraphicFramePr>
        <p:xfrm>
          <a:off x="6794500" y="966788"/>
          <a:ext cx="17287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729080" imgH="685440" progId="Package">
                  <p:embed/>
                </p:oleObj>
              </mc:Choice>
              <mc:Fallback>
                <p:oleObj name="Packager Shell Object" showAsIcon="1" r:id="rId2" imgW="1729080" imgH="685440" progId="Pack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966788"/>
                        <a:ext cx="17287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Show Custom Characters (2/6) 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/* Custom character at address 1 in CG RAM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00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111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111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00000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/* Custom character at address 2 in CG RAM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0x00, 0x04, 0x08, 0x1F, 0x08, 0x04, 0x00, 0x00,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/* Custom character at address 3 in CG RAM */</a:t>
            </a:r>
            <a:endParaRPr lang="en-US" sz="1800" b="1" dirty="0">
              <a:latin typeface="Courier New" pitchFamily="49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0x04, 0x0E, 0x15, 0x04, 0x04, 0x15, 0x0E, 0x04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};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void delay(unsigned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z){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//For delay (Starts)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unsigned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x;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for(x=0 ; x&lt;z ; x++)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_</a:t>
            </a:r>
            <a:r>
              <a:rPr lang="en-US" sz="1800" b="1" dirty="0" err="1">
                <a:latin typeface="Courier New" pitchFamily="49" charset="0"/>
              </a:rPr>
              <a:t>delay_ms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}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//Delay Function Ends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Show Custom Characters (3/6) 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ready(){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//For checking that the LCD is ready or not?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delay(1); return 1;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}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//Ready Function Ends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LCD_Pulse_E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CTRL_BUS |=  (1&lt;&lt;E);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E = 1;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delay(t);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CTRL_BUS &amp;= ~(1&lt;&lt;E);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E = 0;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delay(t);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LCD_Command</a:t>
            </a:r>
            <a:r>
              <a:rPr lang="en-US" sz="1800" b="1" dirty="0">
                <a:latin typeface="Courier New" pitchFamily="49" charset="0"/>
              </a:rPr>
              <a:t>(unsigned char COMMAND){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ready(); DATA_BUS = COMMAND;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CTRL_BUS &amp;= ~((1&lt;&lt;RS)|(1&lt;&lt;RW));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LCD_Pulse_E</a:t>
            </a:r>
            <a:r>
              <a:rPr lang="en-US" sz="1800" b="1" dirty="0">
                <a:latin typeface="Courier New" pitchFamily="49" charset="0"/>
              </a:rPr>
              <a:t>(1); return 1;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Show Custom Characters (4/6) 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int </a:t>
            </a:r>
            <a:r>
              <a:rPr lang="en-US" sz="1800" b="1" dirty="0" err="1">
                <a:latin typeface="Courier New" pitchFamily="49" charset="0"/>
              </a:rPr>
              <a:t>LCD_Show</a:t>
            </a:r>
            <a:r>
              <a:rPr lang="en-US" sz="1800" b="1" dirty="0">
                <a:latin typeface="Courier New" pitchFamily="49" charset="0"/>
              </a:rPr>
              <a:t>(unsigned char CHARACTER){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ready(); DATA_BUS = CHARACTER;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CTRL_BUS |=  (1&lt;&lt;RS);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CTRL_BUS &amp;= ~(1&lt;&lt;RW);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LCD_Pulse_E</a:t>
            </a:r>
            <a:r>
              <a:rPr lang="en-US" sz="1800" b="1" dirty="0">
                <a:latin typeface="Courier New" pitchFamily="49" charset="0"/>
              </a:rPr>
              <a:t>(1); return 1;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int </a:t>
            </a:r>
            <a:r>
              <a:rPr lang="en-US" sz="1800" b="1" dirty="0" err="1">
                <a:latin typeface="Courier New" pitchFamily="49" charset="0"/>
              </a:rPr>
              <a:t>LCD_Initialize</a:t>
            </a:r>
            <a:r>
              <a:rPr lang="en-US" sz="1800" b="1" dirty="0">
                <a:latin typeface="Courier New" pitchFamily="49" charset="0"/>
              </a:rPr>
              <a:t>(){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LCD_Command</a:t>
            </a:r>
            <a:r>
              <a:rPr lang="en-US" sz="1800" b="1" dirty="0">
                <a:latin typeface="Courier New" pitchFamily="49" charset="0"/>
              </a:rPr>
              <a:t>(0x38); // 8 data lines, two lines, Font 5x7.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LCD_Command</a:t>
            </a:r>
            <a:r>
              <a:rPr lang="en-US" sz="1800" b="1" dirty="0">
                <a:latin typeface="Courier New" pitchFamily="49" charset="0"/>
              </a:rPr>
              <a:t>(0x0E); //Display=</a:t>
            </a:r>
            <a:r>
              <a:rPr lang="en-US" sz="1800" b="1" dirty="0" err="1">
                <a:latin typeface="Courier New" pitchFamily="49" charset="0"/>
              </a:rPr>
              <a:t>ON,Curson</a:t>
            </a:r>
            <a:r>
              <a:rPr lang="en-US" sz="1800" b="1" dirty="0">
                <a:latin typeface="Courier New" pitchFamily="49" charset="0"/>
              </a:rPr>
              <a:t>=</a:t>
            </a:r>
            <a:r>
              <a:rPr lang="en-US" sz="1800" b="1" dirty="0" err="1">
                <a:latin typeface="Courier New" pitchFamily="49" charset="0"/>
              </a:rPr>
              <a:t>ON,Cursor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Blnking</a:t>
            </a:r>
            <a:r>
              <a:rPr lang="en-US" sz="1800" b="1" dirty="0">
                <a:latin typeface="Courier New" pitchFamily="49" charset="0"/>
              </a:rPr>
              <a:t>=ON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LCD_Command</a:t>
            </a:r>
            <a:r>
              <a:rPr lang="en-US" sz="1800" b="1" dirty="0">
                <a:latin typeface="Courier New" pitchFamily="49" charset="0"/>
              </a:rPr>
              <a:t>(0x01); // Clear display and cursor at home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LCD_Command</a:t>
            </a:r>
            <a:r>
              <a:rPr lang="en-US" sz="1800" b="1" dirty="0">
                <a:latin typeface="Courier New" pitchFamily="49" charset="0"/>
              </a:rPr>
              <a:t>(0x06); // During read/write operation only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				// cursor (not text) should move right.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LCD_Command</a:t>
            </a:r>
            <a:r>
              <a:rPr lang="en-US" sz="1800" b="1" dirty="0">
                <a:latin typeface="Courier New" pitchFamily="49" charset="0"/>
              </a:rPr>
              <a:t>(0x80); // Cursor at Line 1, Position 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return 1;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Show Custom Characters (5/6) 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void LCD_CustomChar() 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	char i;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LCD_Command(0x40); /* select CGRAM address 0*/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for (i = 0; i&lt;32; i++)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LCD_Show(character[i]);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LCD_Command(0x01); 	// Cursor Home		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LCD_Show(0x00);	/* Show Character at CGRAM address 0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LCD_Show(0x01);	/* Show Character at CGRAM address 1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LCD_Show(0x02);	/* Show Character at CGRAM address 2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LCD_Show(0x03);	/* Show Character at CGRAM address 3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LCD_Command(0x84); /* select DDRAM location 4*/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int main(){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DATA_DDR = 0xFF;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CTRL_DDR = 0xFF;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CTRL_BUS = 0;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DATA_BUS = 0;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unsigned char data1;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Show Custom Characters (6/6) 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for(;;){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delay(500); 		// wait for LCD to Start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LCD_Initialize();	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LCD_CustomChar();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LCD_Show(0xF7); 	// Shows Pi Sign on LCD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for(data1='A' ; data1 &lt;='D' ; data1++){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	delay(50);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	LCD_Show(data1);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LCD_Command(0xC0); // Cursor at Line 2, Position 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for(data1='O' ; data1 &lt;='Z' ; data1++){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	delay(50);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	LCD_Show(data1);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delay(500);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return 0;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6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4-Wire Interface (1/8)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</a:rPr>
              <a:t>avr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io.h</a:t>
            </a:r>
            <a:r>
              <a:rPr lang="en-US" sz="1800" b="1" dirty="0">
                <a:latin typeface="Courier New" pitchFamily="49" charset="0"/>
              </a:rPr>
              <a:t>&gt;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#include &lt;util/</a:t>
            </a:r>
            <a:r>
              <a:rPr lang="en-US" sz="1800" b="1" dirty="0" err="1">
                <a:latin typeface="Courier New" pitchFamily="49" charset="0"/>
              </a:rPr>
              <a:t>delay.h</a:t>
            </a:r>
            <a:r>
              <a:rPr lang="en-US" sz="1800" b="1" dirty="0">
                <a:latin typeface="Courier New" pitchFamily="49" charset="0"/>
              </a:rPr>
              <a:t>&gt;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LCD_DATA PORTD // port connected to LCD  data pins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DATA_DDR DDRD  // direction register for data pins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LCD_CTRL PORTD // port connected to LCD control pins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CTRL_DDR DDRD // direction register for control pins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LCD_RS 0 // define MCU pin connected to LCD RS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LCD_RW 1 // define MCU pin connected to LCD R/W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LCD_E	  2 // define MCU pin connected to LCD 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LCD_D0 0 // define MCU pin connected to LCD D0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LCD_D1 1 // define MCU pin connected to LCD D1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LCD_D2 2 // define MCU pin connected to LCD D1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LCD_D3 3 // define MCU pin connected to LCD D2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LCD_D4 4 // define MCU pin connected to LCD D3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LCD_D5 5 // define MCU pin connected to LCD D4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LCD_D6 6 // define MCU pin connected to LCD D5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#define LCD_D7 7 // define MCU pin connected to LCD D6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const unsigned char message1[] =" WWW.HCMIU.EDU.VN";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const unsigned char message2[] =“EEAC, EEEE";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14777"/>
              </p:ext>
            </p:extLst>
          </p:nvPr>
        </p:nvGraphicFramePr>
        <p:xfrm>
          <a:off x="152400" y="76200"/>
          <a:ext cx="8839199" cy="5791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1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7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02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TABLE-1 44780 Based LCD Pin out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PIN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SYMBOL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I/O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DESCRIPTION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1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VSS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-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Power supply (GND)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CC"/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2000" dirty="0">
                        <a:solidFill>
                          <a:srgbClr val="0000CC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CC"/>
                          </a:solidFill>
                          <a:latin typeface="Calibri" pitchFamily="34" charset="0"/>
                        </a:rPr>
                        <a:t>VCC</a:t>
                      </a:r>
                      <a:endParaRPr lang="en-US" sz="2000" dirty="0">
                        <a:solidFill>
                          <a:srgbClr val="0000CC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CC"/>
                          </a:solidFill>
                          <a:latin typeface="Calibri" pitchFamily="34" charset="0"/>
                        </a:rPr>
                        <a:t>-</a:t>
                      </a:r>
                      <a:endParaRPr lang="en-US" sz="2000" dirty="0">
                        <a:solidFill>
                          <a:srgbClr val="0000CC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CC"/>
                          </a:solidFill>
                          <a:latin typeface="Calibri" pitchFamily="34" charset="0"/>
                        </a:rPr>
                        <a:t>Power 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alibri" pitchFamily="34" charset="0"/>
                        </a:rPr>
                        <a:t>supply (VDD) (+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latin typeface="Calibri" pitchFamily="34" charset="0"/>
                        </a:rPr>
                        <a:t>5V)</a:t>
                      </a:r>
                      <a:endParaRPr lang="en-US" sz="2000" dirty="0">
                        <a:solidFill>
                          <a:srgbClr val="0000CC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4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3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VEE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-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Contrast Settings (0~2V)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4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RS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I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0 = Select command reg.  1 = Select data reg. of LCD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5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R/W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I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0 = Write to LCD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1 = Read from LCD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6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E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I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The Enable (E) line allows access to the display through R/W and RS lines.        0 = Access to LCD disabled, 1 = Access to LCD enabled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4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7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DB0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I/O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Data bit line 0 (LSB)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4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8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DB1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I/O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Data bit line 1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4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9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DB2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I/O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Data bit line 2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4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10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DB3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I/O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Data bit line 3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4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11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DB4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I/O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Data bit line 4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4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12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DB5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I/O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Data bit line 5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4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13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DB6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I/O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Data bit line 6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4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14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DB7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 pitchFamily="34" charset="0"/>
                        </a:rPr>
                        <a:t>I/O</a:t>
                      </a:r>
                      <a:endParaRPr lang="en-US" sz="200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 pitchFamily="34" charset="0"/>
                        </a:rPr>
                        <a:t>Data bit line 7 (MSB)</a:t>
                      </a:r>
                      <a:endParaRPr lang="en-US" sz="20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36350" marR="3635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7251" name="Picture 8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3713" y="4038600"/>
            <a:ext cx="4687887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4-Wire Interface (2/8)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// additional custom LCD characters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char character[] = 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11111</a:t>
            </a:r>
            <a:r>
              <a:rPr lang="en-US" sz="1800" b="1" dirty="0">
                <a:latin typeface="Courier New" pitchFamily="49" charset="0"/>
              </a:rPr>
              <a:t>, /* Custom character at address 0 in CG RAM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 /* Character consists of 5 columns and 7 rows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11111</a:t>
            </a:r>
            <a:r>
              <a:rPr lang="en-US" sz="1800" b="1" dirty="0">
                <a:latin typeface="Courier New" pitchFamily="49" charset="0"/>
              </a:rPr>
              <a:t>,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0b00000000,	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latin typeface="Courier New" pitchFamily="49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0, /* Custom character at address 1 in CG RAM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00,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111</a:t>
            </a:r>
            <a:r>
              <a:rPr lang="en-US" sz="1800" b="1" dirty="0">
                <a:latin typeface="Courier New" pitchFamily="49" charset="0"/>
              </a:rPr>
              <a:t>0,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000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0b0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111</a:t>
            </a:r>
            <a:r>
              <a:rPr lang="en-US" sz="1800" b="1" dirty="0">
                <a:latin typeface="Courier New" pitchFamily="49" charset="0"/>
              </a:rPr>
              <a:t>0,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0b00000,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4-Wire Interface (3/8)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0x00, 0x04, 0x08, 0x1F, 0x08, 0x04, 0x00, 0x00,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/* Custom character at address 2 in CG RAM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0x04, 0x0E, 0x15, 0x04, 0x04, 0x15, 0x0E, 0x04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/* Custom character at address 3 in CG RAM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};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void LCD_Command(unsigned char cmd){ </a:t>
            </a: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//Sends Command to LCD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	//4 bit part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LCD_DATA=(cmd&amp;0b11110000); </a:t>
            </a: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// send upper 4-bits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LCD_CTRL|=1&lt;&lt;LCD_E;		</a:t>
            </a: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// E=1 ,RS=0, RW=0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_delay_ms(1);	</a:t>
            </a: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// keep E=1 for some time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LCD_CTRL&amp;=~(1&lt;&lt;LCD_E);  </a:t>
            </a: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// E=0 ,RS=0, RW=0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_delay_ms(1); </a:t>
            </a: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// keep E=0 for some time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LCD_DATA=((cmd&amp;0b00001111)&lt;&lt;4);	</a:t>
            </a: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// send lover 4-bits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LCD_CTRL|=1&lt;&lt;LCD_E;	 </a:t>
            </a: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// E=1,RS=0,RW=0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_delay_ms(1); </a:t>
            </a: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// keep E=1 for some time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LCD_CTRL&amp;=~(1&lt;&lt;LCD_E); </a:t>
            </a: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// E=0,RS=0,RW=0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_delay_ms(1); </a:t>
            </a: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// keep E=0 for some time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4-Wire Interface (4/8)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void delay1s(void){ //delay 1s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unsigned char i;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for(i=0;i&lt;100;i++){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_delay_ms(10);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void LCD_Show(uint8_t ch){		//Sends Char to LCD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LCD_DATA=(ch&amp;0b11110000); // send upper 4-bits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LCD_CTRL|=(1&lt;&lt;LCD_E)|(1&lt;&lt;LCD_RS); // E=1, RS=1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_delay_ms(1);  // keep E=1 for some time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LCD_CTRL&amp;=~((1&lt;&lt;LCD_E)); // E=0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_delay_ms(1);  // keep E=0 for some time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LCD_DATA=((ch&amp;0b00001111)&lt;&lt;4); // send lower 4-bits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LCD_CTRL|= (1&lt;&lt;LCD_E)|(1&lt;&lt;LCD_RS); // E=1, RS=1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_delay_ms(1); // keep E=1 for some time	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LCD_CTRL&amp;=~(1&lt;&lt;LCD_E);  // E=0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_delay_ms(1); // keep E=0 for some time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4-Wire Interface (5/8)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void LCD_init(void){ //Initializes LCD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_delay_ms(15);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LCD_DATA=0x00; // data = 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LCD_CTRL=0x00; // RS = RW = E = 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DATA_DDR|=1&lt;&lt;LCD_D7|1&lt;&lt;LCD_D6|1&lt;&lt;LCD_D5|1&lt;&lt;LCD_D4;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// Set bits 4 to 7 as output pins for data out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CTRL_DDR|=1&lt;&lt;LCD_E|1&lt;&lt;LCD_RW|1&lt;&lt;LCD_RS;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// Set bit 0 to 2 as output pins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//---------one------ // DATA = 0x30 ;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LCD_DATA = 0&lt;&lt;LCD_D7|0&lt;&lt;LCD_D6|1&lt;&lt;LCD_D5|1&lt;&lt;LCD_D4; //4 bit mode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// E=1, RW=0, RS=0 for command mode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LCD_CTRL|= 1&lt;&lt;LCD_E|0&lt;&lt;LCD_RW|0&lt;&lt;LCD_RS;		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_delay_ms(1); // keep E=1 for some time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// E=0;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LCD_CTRL&amp;=~(1&lt;&lt;LCD_E);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_delay_ms(1); // keep E=0 for some time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//-----------two-----------  // DATA = 0x30 ;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LCD_DATA=0&lt;&lt;LCD_D7|0&lt;&lt;LCD_D6|1&lt;&lt;LCD_D5|1&lt;&lt;LCD_D4;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//4 bit mode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4-Wire Interface (6/8)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// E=1, RW=0, RS=0 for command mode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LCD_CTRL|=1&lt;&lt;LCD_E|0&lt;&lt;LCD_RW|0&lt;&lt;LCD_RS;		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_delay_ms(1); // keep E=1 for some time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LCD_CTRL&amp;=~(1&lt;&lt;LCD_E); // E=0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_delay_ms(1); // keep E=0 for some time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//-------three-------------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// DATA = 0x20 ;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LCD_DATA=0&lt;&lt;LCD_D7|0&lt;&lt;LCD_D6|1&lt;&lt;LCD_D5|0&lt;&lt;LCD_D4; //4 bit mode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// E=1, RW=0, RS=0 for command mode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LCD_CTRL|=1&lt;&lt;LCD_E|0&lt;&lt;LCD_RW|0&lt;&lt;LCD_RS;		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_delay_ms(1); // keep E=1 for some time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LCD_CTRL&amp;=~(1&lt;&lt;LCD_E); // E=0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_delay_ms(1); // keep E=0 for some time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//--------4 bit--dual line---------------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LCD_Command(0b00101000); // 0x28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//-----increment address, invisible cursor shift------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LCD_Command(0b00001100); // 0x0C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LCD_Command(0b10000000); // 0x80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4-Wire Interface (7/8)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void LCD_CustomChar() 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	char i;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LCD_Command(0x40); /* select character graphic RAM address 0*/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for (i = 0; i&lt;32; i++)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LCD_Show(character[i]);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LCD_Command(0xC9); 	// Cursor at line 2 col 9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LCD_Show(0x00);	/* Show Character at CGRAM address 0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LCD_Show(0x01);	/* Show Character at CGRAM address 1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LCD_Show(0x02);	/* Show Character at CGRAM address 2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LCD_Show(0x03);	/* Show Character at CGRAM address 3 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LCD_Command(0x80); /* select DDRAM location 4*/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int main(void){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unsigned char i;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LCD_init();//init LCD bit, dual line, cursor right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LCD_Command(0x01); //clears LCD, Cursor at Home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LCD: 4-Wire Interface (8/8)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while(1){ //loop for ever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delay1s(); delay1s();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LCD_Command(0x80); // cursor at upper line most left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LCD_Show(0xF7); 	// Shows Pi Sign on LCD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for(i=0; message1[i] ;i++){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	LCD_Show(message1[i]);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LCD_Command(0xC0); // cursor at lower line most left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for(i=0; message2[i] ;i++){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	LCD_Show(message2[i]);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LCD_CustomChar();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delay1s();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delay1s();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LCD_Command(0x01); //clears LCD, Cursor at Home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return 0;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20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76200"/>
          <a:ext cx="8763004" cy="6705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5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8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32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365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70668">
                <a:tc gridSpan="1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Table-2 HD44780 instruction set 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6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Instruction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Code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Description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Exec-ution time**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37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RS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R/W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DB7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DB6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DB5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DB4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DB3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DB2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DB1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DB0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Clear display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1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Clears display and returns cursor to the home position (address 0).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1.64 mS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Cursor home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*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Returns cursor to home position (address 0). Also returns display being shifted to the original position. DDRAM contents remain unchanged.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1.64 mS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60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Entry mode set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1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I/D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S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Sets cursor move direction (I/D), also specifies to shift the display (S) or not. These operations are performed during data read/write.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40uS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07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ID=1/0:right(</a:t>
                      </a:r>
                      <a:r>
                        <a:rPr lang="en-US" sz="1100" dirty="0" err="1"/>
                        <a:t>incr</a:t>
                      </a:r>
                      <a:r>
                        <a:rPr lang="en-US" sz="1100" dirty="0"/>
                        <a:t>)/left(</a:t>
                      </a:r>
                      <a:r>
                        <a:rPr lang="en-US" sz="1100" dirty="0" err="1"/>
                        <a:t>decr</a:t>
                      </a:r>
                      <a:r>
                        <a:rPr lang="en-US" sz="1100" dirty="0"/>
                        <a:t>), S=1/0:with/without text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68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Display On/Off control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D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C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B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Sets On/Off of all display (D), cursor On/Off (C) and blink of cursor position character (B).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40uS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337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D,C,B=1/0:Display,Cursor,Blink on/off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60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Cursor/display shift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S/C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R/L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*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*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Sets cursor-move or display-shift (S/C), shift direction (R/L). DDRAM contents remain unchanged.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40uS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60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SC=1/0:text/Cursor to RL=1/0:right/left)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60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Function set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DL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N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F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*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*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Sets interface data length (DL), number of display line (N) and character font(F).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40uS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60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DL=1/0:8/4-bit bus, N=1/0:both lines/one line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4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Set CGRAM address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Character Generator RAM address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Sets the CGRAM address. CGRAM data is sent and received after this setting.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40uS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4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Set DDRAM address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gridSpan="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Display Data RAM address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Sets the DDRAM address. DDRAM data is sent and received after this setting.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40uS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668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Read busy-flag and address counter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BF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gridSpan="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CGRAM / DDRAM address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Reads Busy-flag (BF) indicating internal operation is being performed and reads CGRAM or DDRAM address counter contents (depending on previous instruction).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/>
                        <a:t>0uS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8267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BF=1/0:busy/not busy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13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Write to CGRAM or DDRAM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gridSpan="8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Character Byte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Writes a character to last (CG or DD) RAM address chosen.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40uS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6414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Read from CGRAM or DDRAM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gridSpan="8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Character Byte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Read data from last (CG or DD) RAM address chosen.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/>
                        <a:t>40uS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372" marR="33372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600200"/>
          <a:ext cx="8610600" cy="4114800"/>
        </p:xfrm>
        <a:graphic>
          <a:graphicData uri="http://schemas.openxmlformats.org/drawingml/2006/table">
            <a:tbl>
              <a:tblPr/>
              <a:tblGrid>
                <a:gridCol w="9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60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Batang"/>
                        </a:rPr>
                        <a:t>TABLE-4 44780 Based LCD Types Character Locations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ourier New"/>
                          <a:ea typeface="Batang"/>
                        </a:rPr>
                        <a:t>LCD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ourier New"/>
                          <a:ea typeface="Batang"/>
                        </a:rPr>
                        <a:t>Character Positions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ourier New"/>
                          <a:ea typeface="Batang"/>
                        </a:rPr>
                        <a:t>DDRAM Address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0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16x2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Batang"/>
                        </a:rPr>
                        <a:t>00 01 02 03 – 04 05 06 07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Batang"/>
                        </a:rPr>
                        <a:t>08 09 10 11 – 12 13 14 15 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80 81 82 83 – 84 85 86 87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88 89 8A 8B – 8C 8D 8E 8F 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02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00 01 02 03 – 04 05 06 07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08 09 10 11 – 12 13 14 15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Batang"/>
                        </a:rPr>
                        <a:t>C0 C1 C2 C3 – C4 C5 C6 C7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Batang"/>
                        </a:rPr>
                        <a:t>C8 C9 CA CB – CC CD CE CF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20x1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00 to 19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80 to 93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60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20X2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00 to 19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80 to 93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601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00 to 19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C0 to D3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601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20X4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00 to 19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80 to 93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601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00 to 19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C0 to D3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601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00 to 19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94 to A7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601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00 to 19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D4 to E7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360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40X2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00 to 39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80 to A7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601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Batang"/>
                        </a:rPr>
                        <a:t>00 to 39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Batang"/>
                        </a:rPr>
                        <a:t>C0 to E7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50100" marR="50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152400" y="1524000"/>
            <a:ext cx="8839200" cy="3810000"/>
          </a:xfrm>
          <a:prstGeom prst="roundRect">
            <a:avLst>
              <a:gd name="adj" fmla="val 6451"/>
            </a:avLst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762000"/>
          </a:xfrm>
        </p:spPr>
        <p:txBody>
          <a:bodyPr/>
          <a:lstStyle/>
          <a:p>
            <a:r>
              <a:rPr lang="en-US" altLang="zh-TW" dirty="0"/>
              <a:t>Sending Command and Data to LCD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333500" y="4191000"/>
            <a:ext cx="6781800" cy="381000"/>
            <a:chOff x="1295400" y="3276600"/>
            <a:chExt cx="6781800" cy="381000"/>
          </a:xfrm>
        </p:grpSpPr>
        <p:cxnSp>
          <p:nvCxnSpPr>
            <p:cNvPr id="9" name="Elbow Connector 8"/>
            <p:cNvCxnSpPr/>
            <p:nvPr/>
          </p:nvCxnSpPr>
          <p:spPr>
            <a:xfrm>
              <a:off x="1295400" y="3276600"/>
              <a:ext cx="1066800" cy="381000"/>
            </a:xfrm>
            <a:prstGeom prst="bentConnector3">
              <a:avLst>
                <a:gd name="adj1" fmla="val 39981"/>
              </a:avLst>
            </a:prstGeom>
            <a:ln w="19050" cap="rnd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flipV="1">
              <a:off x="2362200" y="3276600"/>
              <a:ext cx="5715000" cy="381000"/>
            </a:xfrm>
            <a:prstGeom prst="bentConnector3">
              <a:avLst>
                <a:gd name="adj1" fmla="val 91333"/>
              </a:avLst>
            </a:prstGeom>
            <a:ln w="19050" cap="rnd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Elbow Connector 22"/>
          <p:cNvCxnSpPr/>
          <p:nvPr/>
        </p:nvCxnSpPr>
        <p:spPr>
          <a:xfrm flipV="1">
            <a:off x="1333500" y="2776954"/>
            <a:ext cx="2008598" cy="381000"/>
          </a:xfrm>
          <a:prstGeom prst="bentConnector3">
            <a:avLst>
              <a:gd name="adj1" fmla="val 72051"/>
            </a:avLst>
          </a:prstGeom>
          <a:ln w="19050" cap="rnd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2781300" y="2776954"/>
            <a:ext cx="5334000" cy="381000"/>
          </a:xfrm>
          <a:prstGeom prst="bentConnector3">
            <a:avLst>
              <a:gd name="adj1" fmla="val 74464"/>
            </a:avLst>
          </a:prstGeom>
          <a:ln w="19050" cap="rnd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333500" y="3505200"/>
            <a:ext cx="6781800" cy="381000"/>
            <a:chOff x="1295400" y="3276600"/>
            <a:chExt cx="6781800" cy="381000"/>
          </a:xfrm>
        </p:grpSpPr>
        <p:cxnSp>
          <p:nvCxnSpPr>
            <p:cNvPr id="34" name="Elbow Connector 33"/>
            <p:cNvCxnSpPr/>
            <p:nvPr/>
          </p:nvCxnSpPr>
          <p:spPr>
            <a:xfrm>
              <a:off x="1295400" y="3276600"/>
              <a:ext cx="1066800" cy="381000"/>
            </a:xfrm>
            <a:prstGeom prst="bentConnector3">
              <a:avLst>
                <a:gd name="adj1" fmla="val 39981"/>
              </a:avLst>
            </a:prstGeom>
            <a:ln w="19050" cap="rnd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flipV="1">
              <a:off x="2362200" y="3276600"/>
              <a:ext cx="5715000" cy="381000"/>
            </a:xfrm>
            <a:prstGeom prst="bentConnector3">
              <a:avLst>
                <a:gd name="adj1" fmla="val 91333"/>
              </a:avLst>
            </a:prstGeom>
            <a:ln w="19050" cap="rnd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5372100" y="2057400"/>
            <a:ext cx="1981200" cy="0"/>
          </a:xfrm>
          <a:prstGeom prst="line">
            <a:avLst/>
          </a:prstGeom>
          <a:ln w="19050" cap="rnd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067300" y="2057400"/>
            <a:ext cx="304800" cy="190500"/>
          </a:xfrm>
          <a:prstGeom prst="line">
            <a:avLst/>
          </a:prstGeom>
          <a:ln w="19050" cap="rnd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67300" y="2247900"/>
            <a:ext cx="304800" cy="190500"/>
          </a:xfrm>
          <a:prstGeom prst="line">
            <a:avLst/>
          </a:prstGeom>
          <a:ln w="19050" cap="rnd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53300" y="2057400"/>
            <a:ext cx="304800" cy="190500"/>
          </a:xfrm>
          <a:prstGeom prst="line">
            <a:avLst/>
          </a:prstGeom>
          <a:ln w="19050" cap="rnd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353300" y="2247900"/>
            <a:ext cx="304800" cy="190500"/>
          </a:xfrm>
          <a:prstGeom prst="line">
            <a:avLst/>
          </a:prstGeom>
          <a:ln w="19050" cap="rnd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72100" y="2438400"/>
            <a:ext cx="1981200" cy="0"/>
          </a:xfrm>
          <a:prstGeom prst="line">
            <a:avLst/>
          </a:prstGeom>
          <a:ln w="19050" cap="rnd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658100" y="2247900"/>
            <a:ext cx="457200" cy="0"/>
          </a:xfrm>
          <a:prstGeom prst="line">
            <a:avLst/>
          </a:prstGeom>
          <a:ln w="19050" cap="rnd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333500" y="2247900"/>
            <a:ext cx="3733800" cy="0"/>
          </a:xfrm>
          <a:prstGeom prst="line">
            <a:avLst/>
          </a:prstGeom>
          <a:ln w="19050" cap="rnd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81700" y="2057400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+mj-lt"/>
              </a:rPr>
              <a:t>Data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2781300" y="2647950"/>
            <a:ext cx="0" cy="207645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067300" y="2209800"/>
            <a:ext cx="0" cy="129540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58100" y="2209800"/>
            <a:ext cx="0" cy="129540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65036" y="2667000"/>
            <a:ext cx="0" cy="207645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00100" y="2785646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+mj-lt"/>
              </a:rPr>
              <a:t>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2000" y="3319046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+mj-lt"/>
              </a:rPr>
              <a:t>R/</a:t>
            </a:r>
            <a:r>
              <a:rPr lang="en-US" sz="1600" b="1" u="sng" dirty="0">
                <a:solidFill>
                  <a:srgbClr val="0000CC"/>
                </a:solidFill>
                <a:latin typeface="+mj-lt"/>
              </a:rPr>
              <a:t>W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2000" y="4038600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+mj-lt"/>
              </a:rPr>
              <a:t>RS</a:t>
            </a:r>
            <a:endParaRPr lang="en-US" sz="1600" b="1" u="sng" dirty="0">
              <a:solidFill>
                <a:srgbClr val="0000CC"/>
              </a:solidFill>
              <a:latin typeface="+mj-l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790700" y="3505200"/>
            <a:ext cx="990600" cy="276999"/>
            <a:chOff x="1600200" y="3352800"/>
            <a:chExt cx="990600" cy="276999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1600200" y="3581400"/>
              <a:ext cx="990600" cy="0"/>
            </a:xfrm>
            <a:prstGeom prst="line">
              <a:avLst/>
            </a:prstGeom>
            <a:ln w="19050">
              <a:solidFill>
                <a:srgbClr val="66FF3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714500" y="3352800"/>
              <a:ext cx="87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00CC"/>
                  </a:solidFill>
                  <a:latin typeface="+mj-lt"/>
                </a:rPr>
                <a:t>140 ns</a:t>
              </a:r>
              <a:endParaRPr lang="en-US" sz="1200" b="1" u="sng" dirty="0">
                <a:solidFill>
                  <a:srgbClr val="0000CC"/>
                </a:solidFill>
                <a:latin typeface="+mj-lt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781300" y="3505200"/>
            <a:ext cx="3983736" cy="276999"/>
            <a:chOff x="2590800" y="3352800"/>
            <a:chExt cx="3983736" cy="276999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590800" y="3582573"/>
              <a:ext cx="3983736" cy="0"/>
            </a:xfrm>
            <a:prstGeom prst="line">
              <a:avLst/>
            </a:prstGeom>
            <a:ln w="19050">
              <a:solidFill>
                <a:srgbClr val="66FF3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422062" y="3352800"/>
              <a:ext cx="91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00CC"/>
                  </a:solidFill>
                  <a:latin typeface="+mj-lt"/>
                </a:rPr>
                <a:t>450 ns</a:t>
              </a:r>
              <a:endParaRPr lang="en-US" sz="1200" b="1" u="sng" dirty="0">
                <a:solidFill>
                  <a:srgbClr val="0000CC"/>
                </a:solidFill>
                <a:latin typeface="+mj-lt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798564" y="3505200"/>
            <a:ext cx="859536" cy="276999"/>
            <a:chOff x="6608064" y="3352800"/>
            <a:chExt cx="859536" cy="276999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6608064" y="3581400"/>
              <a:ext cx="859536" cy="0"/>
            </a:xfrm>
            <a:prstGeom prst="line">
              <a:avLst/>
            </a:prstGeom>
            <a:ln w="19050">
              <a:solidFill>
                <a:srgbClr val="66FF3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608065" y="3352800"/>
              <a:ext cx="859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CC"/>
                  </a:solidFill>
                  <a:latin typeface="+mj-lt"/>
                </a:rPr>
                <a:t>10 ns</a:t>
              </a:r>
              <a:endParaRPr lang="en-US" sz="1200" b="1" u="sng" dirty="0">
                <a:solidFill>
                  <a:srgbClr val="0000CC"/>
                </a:solidFill>
                <a:latin typeface="+mj-lt"/>
              </a:endParaRPr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5067300" y="3033355"/>
            <a:ext cx="1697736" cy="0"/>
          </a:xfrm>
          <a:prstGeom prst="line">
            <a:avLst/>
          </a:prstGeom>
          <a:ln w="19050">
            <a:solidFill>
              <a:srgbClr val="66FF3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448300" y="2804755"/>
            <a:ext cx="859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CC"/>
                </a:solidFill>
                <a:latin typeface="+mj-lt"/>
              </a:rPr>
              <a:t>195 ns</a:t>
            </a:r>
            <a:endParaRPr lang="en-US" sz="1200" b="1" u="sng" dirty="0">
              <a:solidFill>
                <a:srgbClr val="0000CC"/>
              </a:solidFill>
              <a:latin typeface="+mj-lt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798564" y="2804755"/>
            <a:ext cx="859536" cy="276999"/>
            <a:chOff x="6608064" y="3352800"/>
            <a:chExt cx="859536" cy="276999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6608064" y="3581400"/>
              <a:ext cx="859536" cy="0"/>
            </a:xfrm>
            <a:prstGeom prst="line">
              <a:avLst/>
            </a:prstGeom>
            <a:ln w="19050">
              <a:solidFill>
                <a:srgbClr val="66FF3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608065" y="3352800"/>
              <a:ext cx="859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CC"/>
                  </a:solidFill>
                  <a:latin typeface="+mj-lt"/>
                </a:rPr>
                <a:t>10 ns</a:t>
              </a:r>
              <a:endParaRPr lang="en-US" sz="1200" b="1" u="sng" dirty="0">
                <a:solidFill>
                  <a:srgbClr val="0000CC"/>
                </a:solidFill>
                <a:latin typeface="+mj-lt"/>
              </a:endParaRPr>
            </a:p>
          </p:txBody>
        </p:sp>
      </p:grpSp>
      <p:sp>
        <p:nvSpPr>
          <p:cNvPr id="108" name="Rounded Rectangle 107"/>
          <p:cNvSpPr/>
          <p:nvPr/>
        </p:nvSpPr>
        <p:spPr>
          <a:xfrm>
            <a:off x="152400" y="5486400"/>
            <a:ext cx="8839200" cy="533400"/>
          </a:xfrm>
          <a:prstGeom prst="roundRect">
            <a:avLst>
              <a:gd name="adj" fmla="val 2345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Figure: LCD Timing for Write (H-to-L for E line)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60464" y="4142601"/>
            <a:ext cx="859536" cy="276999"/>
            <a:chOff x="6608064" y="3352800"/>
            <a:chExt cx="859536" cy="276999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6608064" y="3581400"/>
              <a:ext cx="859536" cy="0"/>
            </a:xfrm>
            <a:prstGeom prst="line">
              <a:avLst/>
            </a:prstGeom>
            <a:ln w="19050">
              <a:solidFill>
                <a:srgbClr val="66FF3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608065" y="3352800"/>
              <a:ext cx="859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CC"/>
                  </a:solidFill>
                  <a:latin typeface="+mj-lt"/>
                </a:rPr>
                <a:t>10 ns</a:t>
              </a:r>
              <a:endParaRPr lang="en-US" sz="1200" b="1" u="sng" dirty="0">
                <a:solidFill>
                  <a:srgbClr val="0000CC"/>
                </a:solidFill>
                <a:latin typeface="+mj-l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792224" y="4066401"/>
            <a:ext cx="990600" cy="276999"/>
            <a:chOff x="1600200" y="3352800"/>
            <a:chExt cx="990600" cy="276999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600200" y="3581400"/>
              <a:ext cx="990600" cy="0"/>
            </a:xfrm>
            <a:prstGeom prst="line">
              <a:avLst/>
            </a:prstGeom>
            <a:ln w="19050">
              <a:solidFill>
                <a:srgbClr val="66FF3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714500" y="3352800"/>
              <a:ext cx="87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00CC"/>
                  </a:solidFill>
                  <a:latin typeface="+mj-lt"/>
                </a:rPr>
                <a:t>140 ns</a:t>
              </a:r>
              <a:endParaRPr lang="en-US" sz="1200" b="1" u="sng" dirty="0">
                <a:solidFill>
                  <a:srgbClr val="0000CC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21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8-Wire LCD Programming (1/4)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#include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avr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io.h</a:t>
            </a:r>
            <a:r>
              <a:rPr lang="en-US" sz="1800" b="1" dirty="0">
                <a:latin typeface="Courier New" pitchFamily="49" charset="0"/>
              </a:rPr>
              <a:t>&gt;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#include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util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delay.h</a:t>
            </a:r>
            <a:r>
              <a:rPr lang="en-US" sz="1800" b="1" dirty="0">
                <a:latin typeface="Courier New" pitchFamily="49" charset="0"/>
              </a:rPr>
              <a:t>&gt;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#define </a:t>
            </a:r>
            <a:r>
              <a:rPr lang="en-US" sz="1800" b="1" dirty="0">
                <a:latin typeface="Courier New" pitchFamily="49" charset="0"/>
              </a:rPr>
              <a:t>RS 0	// bit 0 of Port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#define </a:t>
            </a:r>
            <a:r>
              <a:rPr lang="en-US" sz="1800" b="1" dirty="0">
                <a:latin typeface="Courier New" pitchFamily="49" charset="0"/>
              </a:rPr>
              <a:t>RW 1	// bit 1 of Port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#define </a:t>
            </a:r>
            <a:r>
              <a:rPr lang="en-US" sz="1800" b="1" dirty="0">
                <a:latin typeface="Courier New" pitchFamily="49" charset="0"/>
              </a:rPr>
              <a:t>E  2	// bit 2 of Port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#define </a:t>
            </a:r>
            <a:r>
              <a:rPr lang="en-US" sz="1800" b="1" dirty="0">
                <a:latin typeface="Courier New" pitchFamily="49" charset="0"/>
              </a:rPr>
              <a:t>DATA_BUS PORTD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#define </a:t>
            </a:r>
            <a:r>
              <a:rPr lang="en-US" sz="1800" b="1" dirty="0">
                <a:latin typeface="Courier New" pitchFamily="49" charset="0"/>
              </a:rPr>
              <a:t>DATA_DDR DDRD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#define </a:t>
            </a:r>
            <a:r>
              <a:rPr lang="en-US" sz="1800" b="1" dirty="0">
                <a:latin typeface="Courier New" pitchFamily="49" charset="0"/>
              </a:rPr>
              <a:t>CTRL_BUS PORTC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#define </a:t>
            </a:r>
            <a:r>
              <a:rPr lang="en-US" sz="1800" b="1" dirty="0">
                <a:latin typeface="Courier New" pitchFamily="49" charset="0"/>
              </a:rPr>
              <a:t>CTRL_DDR DDRC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 delay(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unsigned </a:t>
            </a: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z)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For delay when LCD Starts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{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unsigned </a:t>
            </a: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</a:t>
            </a:r>
            <a:r>
              <a:rPr lang="en-US" sz="1800" b="1" dirty="0" err="1">
                <a:latin typeface="Courier New" pitchFamily="49" charset="0"/>
              </a:rPr>
              <a:t>t</a:t>
            </a:r>
            <a:r>
              <a:rPr lang="en-US" sz="1800" b="1" dirty="0">
                <a:latin typeface="Courier New" pitchFamily="49" charset="0"/>
              </a:rPr>
              <a:t> x;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</a:rPr>
              <a:t>(x=0 ; x&lt;z ; x++)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_</a:t>
            </a:r>
            <a:r>
              <a:rPr lang="en-US" sz="1800" b="1" dirty="0" err="1">
                <a:latin typeface="Courier New" pitchFamily="49" charset="0"/>
              </a:rPr>
              <a:t>delay_ms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}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//Delay Function Ends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ready(){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//For checking that the LCD is ready or not?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delay(10);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}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//Ready Function Ends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8-Wire LCD Programming (2/4)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LCD_Pulse_E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CTRL_BUS |= 0b00000100 ; 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E = 1;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delay(t);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CTRL_BUS &amp;= 0b11111011 ; 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E = 0;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delay(t);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LCD_Command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unsigned char </a:t>
            </a:r>
            <a:r>
              <a:rPr lang="en-US" sz="1800" b="1" dirty="0">
                <a:latin typeface="Courier New" pitchFamily="49" charset="0"/>
              </a:rPr>
              <a:t>COMMAND){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ready();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DATA_BUS = COMMAND;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CTRL_BUS = 0b11111000;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LCD_Pulse_E</a:t>
            </a:r>
            <a:r>
              <a:rPr lang="en-US" sz="1800" b="1" dirty="0">
                <a:latin typeface="Courier New" pitchFamily="49" charset="0"/>
              </a:rPr>
              <a:t>(1);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LCD_Show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unsigned char </a:t>
            </a:r>
            <a:r>
              <a:rPr lang="en-US" sz="1800" b="1" dirty="0">
                <a:latin typeface="Courier New" pitchFamily="49" charset="0"/>
              </a:rPr>
              <a:t>CHARACTER){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ready();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DATA_BUS = CHARACTER;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CTRL_BUS = 0b11111001 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RS=1; RW=0;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LCD_Pulse_E</a:t>
            </a:r>
            <a:r>
              <a:rPr lang="en-US" sz="1800" b="1" dirty="0">
                <a:latin typeface="Courier New" pitchFamily="49" charset="0"/>
              </a:rPr>
              <a:t>(1);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819400"/>
            <a:ext cx="3276600" cy="14580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8-Wire LCD Programming (3/4)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LCD_Initialize</a:t>
            </a:r>
            <a:r>
              <a:rPr lang="en-US" sz="1800" b="1" dirty="0">
                <a:latin typeface="Courier New" pitchFamily="49" charset="0"/>
              </a:rPr>
              <a:t>(){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LCD_Command</a:t>
            </a:r>
            <a:r>
              <a:rPr lang="en-US" sz="1800" b="1" dirty="0">
                <a:latin typeface="Courier New" pitchFamily="49" charset="0"/>
              </a:rPr>
              <a:t>(0x38);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8 data lines, two lines, Font 5x7.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LCD_Command</a:t>
            </a:r>
            <a:r>
              <a:rPr lang="en-US" sz="1800" b="1" dirty="0">
                <a:latin typeface="Courier New" pitchFamily="49" charset="0"/>
              </a:rPr>
              <a:t>(0x0F);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Display=ON,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Curson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=ON, Cursor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Blonking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=ON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LCD_Command</a:t>
            </a:r>
            <a:r>
              <a:rPr lang="en-US" sz="1800" b="1" dirty="0">
                <a:latin typeface="Courier New" pitchFamily="49" charset="0"/>
              </a:rPr>
              <a:t>(0x01);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Clear display and return cursor to the home position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LCD_Command</a:t>
            </a:r>
            <a:r>
              <a:rPr lang="en-US" sz="1800" b="1" dirty="0">
                <a:latin typeface="Courier New" pitchFamily="49" charset="0"/>
              </a:rPr>
              <a:t>(0x06); // During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read/write operation only cursor (not text)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should move right.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LCD_Command</a:t>
            </a:r>
            <a:r>
              <a:rPr lang="en-US" sz="1800" b="1" dirty="0">
                <a:latin typeface="Courier New" pitchFamily="49" charset="0"/>
              </a:rPr>
              <a:t>(0x80);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Cursor at Line 1, Position 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1; 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</a:endParaRP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DATA_DDR = 0xFF;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CTRL_DDR = 0xFF;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CTRL_BUS = 0;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DATA_BUS = 0;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unsigned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en-US" sz="1800" b="1" dirty="0">
                <a:latin typeface="Courier New" pitchFamily="49" charset="0"/>
              </a:rPr>
              <a:t> data1;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>
                <a:latin typeface="Courier New" pitchFamily="49" charset="0"/>
              </a:rPr>
              <a:t>8-Wire LCD Programming (4/4)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</a:rPr>
              <a:t>(;;)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delay(500); 	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wait for LCD to Start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LCD_Initialize</a:t>
            </a:r>
            <a:r>
              <a:rPr lang="en-US" sz="1800" b="1" dirty="0">
                <a:latin typeface="Courier New" pitchFamily="49" charset="0"/>
              </a:rPr>
              <a:t>();	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LCD_Show</a:t>
            </a:r>
            <a:r>
              <a:rPr lang="en-US" sz="1800" b="1" dirty="0">
                <a:latin typeface="Courier New" pitchFamily="49" charset="0"/>
              </a:rPr>
              <a:t>(0xF7); 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Shows Pi Sign on LCD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</a:rPr>
              <a:t>(data1='A' ; data1 &lt;='N' ; data1++){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	delay(50);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	</a:t>
            </a:r>
            <a:r>
              <a:rPr lang="en-US" sz="1800" b="1" dirty="0" err="1">
                <a:latin typeface="Courier New" pitchFamily="49" charset="0"/>
              </a:rPr>
              <a:t>LCD_Show</a:t>
            </a:r>
            <a:r>
              <a:rPr lang="en-US" sz="1800" b="1" dirty="0">
                <a:latin typeface="Courier New" pitchFamily="49" charset="0"/>
              </a:rPr>
              <a:t>(data1);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LCD_Command</a:t>
            </a:r>
            <a:r>
              <a:rPr lang="en-US" sz="1800" b="1" dirty="0">
                <a:latin typeface="Courier New" pitchFamily="49" charset="0"/>
              </a:rPr>
              <a:t>(0xC0);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// Cursor at Line 2, Position 0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</a:rPr>
              <a:t>(data1='O' ; data1 &lt;'Z' ; data1++){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	delay(50);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	</a:t>
            </a:r>
            <a:r>
              <a:rPr lang="en-US" sz="1800" b="1" dirty="0" err="1">
                <a:latin typeface="Courier New" pitchFamily="49" charset="0"/>
              </a:rPr>
              <a:t>LCD_Show</a:t>
            </a:r>
            <a:r>
              <a:rPr lang="en-US" sz="1800" b="1" dirty="0">
                <a:latin typeface="Courier New" pitchFamily="49" charset="0"/>
              </a:rPr>
              <a:t>(data1);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	delay(500);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0;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8085</TotalTime>
  <Words>4093</Words>
  <Application>Microsoft Office PowerPoint</Application>
  <PresentationFormat>On-screen Show (4:3)</PresentationFormat>
  <Paragraphs>604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Narrow</vt:lpstr>
      <vt:lpstr>Calibri</vt:lpstr>
      <vt:lpstr>Courier New</vt:lpstr>
      <vt:lpstr>Garamond</vt:lpstr>
      <vt:lpstr>Times New Roman</vt:lpstr>
      <vt:lpstr>Wingdings</vt:lpstr>
      <vt:lpstr>Edge</vt:lpstr>
      <vt:lpstr>Bitmap Image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Sending Command and Data to LCD</vt:lpstr>
      <vt:lpstr>8-Wire LCD Programming (1/4)</vt:lpstr>
      <vt:lpstr>8-Wire LCD Programming (2/4)</vt:lpstr>
      <vt:lpstr>8-Wire LCD Programming (3/4)</vt:lpstr>
      <vt:lpstr>8-Wire LCD Programming (4/4)</vt:lpstr>
      <vt:lpstr>Polling versus Interrupt</vt:lpstr>
      <vt:lpstr>LCD: Show Custom Characters</vt:lpstr>
      <vt:lpstr>LCD: Show Custom Characters (1/6)  </vt:lpstr>
      <vt:lpstr>LCD: Show Custom Characters (2/6) </vt:lpstr>
      <vt:lpstr>LCD: Show Custom Characters (3/6) </vt:lpstr>
      <vt:lpstr>LCD: Show Custom Characters (4/6) </vt:lpstr>
      <vt:lpstr>LCD: Show Custom Characters (5/6) </vt:lpstr>
      <vt:lpstr>LCD: Show Custom Characters (6/6) </vt:lpstr>
      <vt:lpstr>PowerPoint Presentation</vt:lpstr>
      <vt:lpstr>LCD: 4-Wire Interface (1/8)</vt:lpstr>
      <vt:lpstr>LCD: 4-Wire Interface (2/8)</vt:lpstr>
      <vt:lpstr>LCD: 4-Wire Interface (3/8)</vt:lpstr>
      <vt:lpstr>LCD: 4-Wire Interface (4/8)</vt:lpstr>
      <vt:lpstr>LCD: 4-Wire Interface (5/8)</vt:lpstr>
      <vt:lpstr>LCD: 4-Wire Interface (6/8)</vt:lpstr>
      <vt:lpstr>LCD: 4-Wire Interface (7/8)</vt:lpstr>
      <vt:lpstr>LCD: 4-Wire Interface (8/8)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Chishti</dc:creator>
  <cp:lastModifiedBy>Administrator</cp:lastModifiedBy>
  <cp:revision>439</cp:revision>
  <dcterms:created xsi:type="dcterms:W3CDTF">1601-01-01T00:00:00Z</dcterms:created>
  <dcterms:modified xsi:type="dcterms:W3CDTF">2024-10-06T22:47:36Z</dcterms:modified>
</cp:coreProperties>
</file>