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25"/>
  </p:notesMasterIdLst>
  <p:sldIdLst>
    <p:sldId id="390" r:id="rId2"/>
    <p:sldId id="303" r:id="rId3"/>
    <p:sldId id="344" r:id="rId4"/>
    <p:sldId id="345" r:id="rId5"/>
    <p:sldId id="346" r:id="rId6"/>
    <p:sldId id="352" r:id="rId7"/>
    <p:sldId id="350" r:id="rId8"/>
    <p:sldId id="353" r:id="rId9"/>
    <p:sldId id="348" r:id="rId10"/>
    <p:sldId id="343" r:id="rId11"/>
    <p:sldId id="355" r:id="rId12"/>
    <p:sldId id="356" r:id="rId13"/>
    <p:sldId id="357" r:id="rId14"/>
    <p:sldId id="360" r:id="rId15"/>
    <p:sldId id="361" r:id="rId16"/>
    <p:sldId id="362" r:id="rId17"/>
    <p:sldId id="363" r:id="rId18"/>
    <p:sldId id="358" r:id="rId19"/>
    <p:sldId id="359" r:id="rId20"/>
    <p:sldId id="368" r:id="rId21"/>
    <p:sldId id="367" r:id="rId22"/>
    <p:sldId id="364" r:id="rId23"/>
    <p:sldId id="366" r:id="rId2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0000"/>
    <a:srgbClr val="008000"/>
    <a:srgbClr val="006600"/>
    <a:srgbClr val="FFCCCC"/>
    <a:srgbClr val="FFFF99"/>
    <a:srgbClr val="FFCC66"/>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94660" autoAdjust="0"/>
  </p:normalViewPr>
  <p:slideViewPr>
    <p:cSldViewPr>
      <p:cViewPr varScale="1">
        <p:scale>
          <a:sx n="65" d="100"/>
          <a:sy n="65" d="100"/>
        </p:scale>
        <p:origin x="165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8FEDB4-6EDD-434F-A508-27063615ED72}" type="datetimeFigureOut">
              <a:rPr lang="en-US" smtClean="0"/>
              <a:t>11/14/2024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7A0531-3E72-4DF2-84DF-56559D230E3F}" type="slidenum">
              <a:rPr lang="en-US" smtClean="0"/>
              <a:t>‹#›</a:t>
            </a:fld>
            <a:endParaRPr lang="en-US"/>
          </a:p>
        </p:txBody>
      </p:sp>
    </p:spTree>
    <p:extLst>
      <p:ext uri="{BB962C8B-B14F-4D97-AF65-F5344CB8AC3E}">
        <p14:creationId xmlns:p14="http://schemas.microsoft.com/office/powerpoint/2010/main" val="1190885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4B0027A1-D4E6-833B-8EE3-05403220483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49325">
              <a:defRPr>
                <a:solidFill>
                  <a:schemeClr val="tx1"/>
                </a:solidFill>
                <a:latin typeface="Arial" panose="020B0604020202020204" pitchFamily="34" charset="0"/>
              </a:defRPr>
            </a:lvl1pPr>
            <a:lvl2pPr marL="742950" indent="-285750" defTabSz="949325">
              <a:defRPr>
                <a:solidFill>
                  <a:schemeClr val="tx1"/>
                </a:solidFill>
                <a:latin typeface="Arial" panose="020B0604020202020204" pitchFamily="34" charset="0"/>
              </a:defRPr>
            </a:lvl2pPr>
            <a:lvl3pPr marL="1143000" indent="-228600" defTabSz="949325">
              <a:defRPr>
                <a:solidFill>
                  <a:schemeClr val="tx1"/>
                </a:solidFill>
                <a:latin typeface="Arial" panose="020B0604020202020204" pitchFamily="34" charset="0"/>
              </a:defRPr>
            </a:lvl3pPr>
            <a:lvl4pPr marL="1600200" indent="-228600" defTabSz="949325">
              <a:defRPr>
                <a:solidFill>
                  <a:schemeClr val="tx1"/>
                </a:solidFill>
                <a:latin typeface="Arial" panose="020B0604020202020204" pitchFamily="34" charset="0"/>
              </a:defRPr>
            </a:lvl4pPr>
            <a:lvl5pPr marL="2057400" indent="-228600" defTabSz="949325">
              <a:defRPr>
                <a:solidFill>
                  <a:schemeClr val="tx1"/>
                </a:solidFill>
                <a:latin typeface="Arial" panose="020B0604020202020204" pitchFamily="34" charset="0"/>
              </a:defRPr>
            </a:lvl5pPr>
            <a:lvl6pPr marL="2514600" indent="-228600" defTabSz="949325" eaLnBrk="0" fontAlgn="base" hangingPunct="0">
              <a:spcBef>
                <a:spcPct val="0"/>
              </a:spcBef>
              <a:spcAft>
                <a:spcPct val="0"/>
              </a:spcAft>
              <a:defRPr>
                <a:solidFill>
                  <a:schemeClr val="tx1"/>
                </a:solidFill>
                <a:latin typeface="Arial" panose="020B0604020202020204" pitchFamily="34" charset="0"/>
              </a:defRPr>
            </a:lvl6pPr>
            <a:lvl7pPr marL="2971800" indent="-228600" defTabSz="949325" eaLnBrk="0" fontAlgn="base" hangingPunct="0">
              <a:spcBef>
                <a:spcPct val="0"/>
              </a:spcBef>
              <a:spcAft>
                <a:spcPct val="0"/>
              </a:spcAft>
              <a:defRPr>
                <a:solidFill>
                  <a:schemeClr val="tx1"/>
                </a:solidFill>
                <a:latin typeface="Arial" panose="020B0604020202020204" pitchFamily="34" charset="0"/>
              </a:defRPr>
            </a:lvl7pPr>
            <a:lvl8pPr marL="3429000" indent="-228600" defTabSz="949325" eaLnBrk="0" fontAlgn="base" hangingPunct="0">
              <a:spcBef>
                <a:spcPct val="0"/>
              </a:spcBef>
              <a:spcAft>
                <a:spcPct val="0"/>
              </a:spcAft>
              <a:defRPr>
                <a:solidFill>
                  <a:schemeClr val="tx1"/>
                </a:solidFill>
                <a:latin typeface="Arial" panose="020B0604020202020204" pitchFamily="34" charset="0"/>
              </a:defRPr>
            </a:lvl8pPr>
            <a:lvl9pPr marL="3886200" indent="-228600" defTabSz="949325" eaLnBrk="0" fontAlgn="base" hangingPunct="0">
              <a:spcBef>
                <a:spcPct val="0"/>
              </a:spcBef>
              <a:spcAft>
                <a:spcPct val="0"/>
              </a:spcAft>
              <a:defRPr>
                <a:solidFill>
                  <a:schemeClr val="tx1"/>
                </a:solidFill>
                <a:latin typeface="Arial" panose="020B0604020202020204" pitchFamily="34" charset="0"/>
              </a:defRPr>
            </a:lvl9pPr>
          </a:lstStyle>
          <a:p>
            <a:fld id="{B2B8F1DB-D77B-48A8-8E9F-493B70579A49}" type="slidenum">
              <a:rPr lang="en-US" altLang="en-US" smtClean="0">
                <a:cs typeface="Arial" panose="020B0604020202020204" pitchFamily="34" charset="0"/>
              </a:rPr>
              <a:pPr/>
              <a:t>1</a:t>
            </a:fld>
            <a:endParaRPr lang="en-US" altLang="en-US">
              <a:cs typeface="Arial" panose="020B0604020202020204" pitchFamily="34" charset="0"/>
            </a:endParaRPr>
          </a:p>
        </p:txBody>
      </p:sp>
      <p:sp>
        <p:nvSpPr>
          <p:cNvPr id="7171" name="Rectangle 2">
            <a:extLst>
              <a:ext uri="{FF2B5EF4-FFF2-40B4-BE49-F238E27FC236}">
                <a16:creationId xmlns:a16="http://schemas.microsoft.com/office/drawing/2014/main" id="{03E1FEB9-0FCC-9E1A-9BB9-EF5604B2E71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2" name="Rectangle 3">
            <a:extLst>
              <a:ext uri="{FF2B5EF4-FFF2-40B4-BE49-F238E27FC236}">
                <a16:creationId xmlns:a16="http://schemas.microsoft.com/office/drawing/2014/main" id="{0E569AC3-0DAB-62F1-4B89-3429425570DB}"/>
              </a:ext>
            </a:extLst>
          </p:cNvPr>
          <p:cNvSpPr>
            <a:spLocks noGrp="1" noChangeArrowheads="1"/>
          </p:cNvSpPr>
          <p:nvPr>
            <p:ph type="body" idx="1"/>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t" anchorCtr="0" compatLnSpc="1">
            <a:prstTxWarp prst="textNoShape">
              <a:avLst/>
            </a:prstTxWarp>
          </a:bodyPr>
          <a:lstStyle/>
          <a:p>
            <a:pPr eaLnBrk="1" hangingPunct="1"/>
            <a:endParaRPr lang="en-AU"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latin typeface="Arial" charset="0"/>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a:latin typeface="Arial" charset="0"/>
            </a:endParaRPr>
          </a:p>
        </p:txBody>
      </p:sp>
      <p:sp>
        <p:nvSpPr>
          <p:cNvPr id="60418" name="Rectangle 2"/>
          <p:cNvSpPr>
            <a:spLocks noGrp="1" noChangeArrowheads="1"/>
          </p:cNvSpPr>
          <p:nvPr>
            <p:ph type="ctrTitle"/>
          </p:nvPr>
        </p:nvSpPr>
        <p:spPr>
          <a:xfrm>
            <a:off x="914400" y="1524000"/>
            <a:ext cx="7623175" cy="1752600"/>
          </a:xfrm>
        </p:spPr>
        <p:txBody>
          <a:bodyPr/>
          <a:lstStyle>
            <a:lvl1pPr>
              <a:defRPr/>
            </a:lvl1pPr>
          </a:lstStyle>
          <a:p>
            <a:r>
              <a:rPr lang="en-US" altLang="en-US"/>
              <a:t>Click to edit Master title style</a:t>
            </a:r>
          </a:p>
        </p:txBody>
      </p:sp>
      <p:sp>
        <p:nvSpPr>
          <p:cNvPr id="60419" name="Rectangle 3"/>
          <p:cNvSpPr>
            <a:spLocks noGrp="1" noChangeArrowheads="1"/>
          </p:cNvSpPr>
          <p:nvPr>
            <p:ph type="subTitle" idx="1"/>
          </p:nvPr>
        </p:nvSpPr>
        <p:spPr>
          <a:xfrm>
            <a:off x="1981200" y="3962400"/>
            <a:ext cx="6553200" cy="1752600"/>
          </a:xfrm>
        </p:spPr>
        <p:txBody>
          <a:bodyPr/>
          <a:lstStyle>
            <a:lvl1pPr marL="0" indent="0" algn="ctr">
              <a:buFont typeface="Wingdings" pitchFamily="2" charset="2"/>
              <a:buNone/>
              <a:defRPr/>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endParaRPr lang="en-US" alt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8" name="Rectangle 6"/>
          <p:cNvSpPr>
            <a:spLocks noGrp="1" noChangeArrowheads="1"/>
          </p:cNvSpPr>
          <p:nvPr>
            <p:ph type="sldNum" sz="quarter" idx="12"/>
          </p:nvPr>
        </p:nvSpPr>
        <p:spPr/>
        <p:txBody>
          <a:bodyPr/>
          <a:lstStyle>
            <a:lvl1pPr>
              <a:defRPr/>
            </a:lvl1pPr>
          </a:lstStyle>
          <a:p>
            <a:pPr>
              <a:defRPr/>
            </a:pPr>
            <a:fld id="{A5895EC4-3711-4BBF-AFD2-44174B705249}"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465A713B-481D-4A0C-9A3B-675176151FD3}"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6FF9B00A-69AF-4C04-AE2F-B42BAE44A5CF}"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E9B92EA3-8647-436E-B1A0-3D8583EBBACD}"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78B680FE-F624-4446-98B8-02EF04891351}"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66800"/>
            <a:ext cx="4038600" cy="5064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038600" cy="5064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4BB5A884-E140-4808-AB2C-0EC5362DCA2F}"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2C44B632-36A4-47B4-85EF-E5045176AA70}"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05DF4DFC-1B34-4A7C-AC43-97B0B7CCEC96}"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95B05E71-1DEB-4B12-8A49-F850CD38312A}"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4B7D63AA-9519-42C3-B416-E646528969B8}"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F022BF3C-845B-4C59-8D5D-A2A36577A814}"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712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066800"/>
            <a:ext cx="8229600" cy="5064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939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mj-lt"/>
              </a:defRPr>
            </a:lvl1pPr>
          </a:lstStyle>
          <a:p>
            <a:pPr>
              <a:defRPr/>
            </a:pPr>
            <a:endParaRPr lang="en-US" altLang="en-US"/>
          </a:p>
        </p:txBody>
      </p:sp>
      <p:sp>
        <p:nvSpPr>
          <p:cNvPr id="593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j-lt"/>
              </a:defRPr>
            </a:lvl1pPr>
          </a:lstStyle>
          <a:p>
            <a:pPr>
              <a:defRPr/>
            </a:pPr>
            <a:endParaRPr lang="en-US" altLang="en-US"/>
          </a:p>
        </p:txBody>
      </p:sp>
      <p:sp>
        <p:nvSpPr>
          <p:cNvPr id="593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mj-lt"/>
              </a:defRPr>
            </a:lvl1pPr>
          </a:lstStyle>
          <a:p>
            <a:pPr>
              <a:defRPr/>
            </a:pPr>
            <a:fld id="{84F751F0-D464-4773-938B-EE4A61729EA2}" type="slidenum">
              <a:rPr lang="en-US" altLang="en-US"/>
              <a:pPr>
                <a:defRPr/>
              </a:pPr>
              <a:t>‹#›</a:t>
            </a:fld>
            <a:endParaRPr lang="en-US" altLang="en-US"/>
          </a:p>
        </p:txBody>
      </p:sp>
      <p:sp>
        <p:nvSpPr>
          <p:cNvPr id="5939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latin typeface="Arial" charset="0"/>
            </a:endParaRPr>
          </a:p>
        </p:txBody>
      </p:sp>
      <p:sp>
        <p:nvSpPr>
          <p:cNvPr id="5940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a:latin typeface="Arial" charset="0"/>
            </a:endParaRPr>
          </a:p>
        </p:txBody>
      </p:sp>
    </p:spTree>
  </p:cSld>
  <p:clrMap bg1="lt1" tx1="dk1" bg2="lt2" tx2="dk2" accent1="accent1" accent2="accent2" accent3="accent3" accent4="accent4" accent5="accent5" accent6="accent6" hlink="hlink" folHlink="folHlink"/>
  <p:sldLayoutIdLst>
    <p:sldLayoutId id="2147484051" r:id="rId1"/>
    <p:sldLayoutId id="2147484041" r:id="rId2"/>
    <p:sldLayoutId id="2147484042" r:id="rId3"/>
    <p:sldLayoutId id="2147484043" r:id="rId4"/>
    <p:sldLayoutId id="2147484044" r:id="rId5"/>
    <p:sldLayoutId id="2147484045" r:id="rId6"/>
    <p:sldLayoutId id="2147484046" r:id="rId7"/>
    <p:sldLayoutId id="2147484047" r:id="rId8"/>
    <p:sldLayoutId id="2147484048" r:id="rId9"/>
    <p:sldLayoutId id="2147484049" r:id="rId10"/>
    <p:sldLayoutId id="2147484050" r:id="rId11"/>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a:extLst>
              <a:ext uri="{FF2B5EF4-FFF2-40B4-BE49-F238E27FC236}">
                <a16:creationId xmlns:a16="http://schemas.microsoft.com/office/drawing/2014/main" id="{2E0DA6BA-7244-79AA-AA56-769FDA1F7C20}"/>
              </a:ext>
            </a:extLst>
          </p:cNvPr>
          <p:cNvSpPr>
            <a:spLocks noGrp="1"/>
          </p:cNvSpPr>
          <p:nvPr>
            <p:ph type="sldNum" sz="quarter" idx="12"/>
          </p:nvPr>
        </p:nvSpPr>
        <p:spPr bwMode="auto">
          <a:xfrm>
            <a:off x="6934200" y="6400800"/>
            <a:ext cx="2133600" cy="3651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0"/>
              </a:spcBef>
              <a:buFontTx/>
              <a:buNone/>
              <a:defRPr/>
            </a:pPr>
            <a:fld id="{020745D5-B5A8-4F25-9618-6988A042336D}" type="slidenum">
              <a:rPr lang="en-US" altLang="en-US" smtClean="0"/>
              <a:pPr>
                <a:spcBef>
                  <a:spcPct val="0"/>
                </a:spcBef>
                <a:buFontTx/>
                <a:buNone/>
                <a:defRPr/>
              </a:pPr>
              <a:t>1</a:t>
            </a:fld>
            <a:endParaRPr lang="en-US" altLang="en-US" sz="1400">
              <a:latin typeface="Arial" panose="020B0604020202020204" pitchFamily="34" charset="0"/>
              <a:cs typeface="Arial" panose="020B0604020202020204" pitchFamily="34" charset="0"/>
            </a:endParaRPr>
          </a:p>
        </p:txBody>
      </p:sp>
      <p:sp>
        <p:nvSpPr>
          <p:cNvPr id="6147" name="Text Box 3">
            <a:extLst>
              <a:ext uri="{FF2B5EF4-FFF2-40B4-BE49-F238E27FC236}">
                <a16:creationId xmlns:a16="http://schemas.microsoft.com/office/drawing/2014/main" id="{E51AA768-7517-88F6-FBBA-E92206EC3845}"/>
              </a:ext>
            </a:extLst>
          </p:cNvPr>
          <p:cNvSpPr txBox="1">
            <a:spLocks noChangeArrowheads="1"/>
          </p:cNvSpPr>
          <p:nvPr/>
        </p:nvSpPr>
        <p:spPr bwMode="auto">
          <a:xfrm>
            <a:off x="3979863" y="1920875"/>
            <a:ext cx="5146675"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defRPr>
            </a:lvl3pPr>
            <a:lvl4pPr marL="1600200" indent="-228600">
              <a:spcBef>
                <a:spcPct val="20000"/>
              </a:spcBef>
              <a:buFont typeface="Arial" panose="020B0604020202020204" pitchFamily="34" charset="0"/>
              <a:buChar char="–"/>
              <a:defRPr>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9pPr>
          </a:lstStyle>
          <a:p>
            <a:pPr algn="ctr" eaLnBrk="1" hangingPunct="1">
              <a:spcBef>
                <a:spcPct val="0"/>
              </a:spcBef>
              <a:buFontTx/>
              <a:buNone/>
            </a:pPr>
            <a:r>
              <a:rPr lang="en-US" altLang="en-US" b="1">
                <a:solidFill>
                  <a:schemeClr val="accent2"/>
                </a:solidFill>
                <a:latin typeface="Arial" panose="020B0604020202020204" pitchFamily="34" charset="0"/>
                <a:cs typeface="Arial" panose="020B0604020202020204" pitchFamily="34" charset="0"/>
              </a:rPr>
              <a:t>MICRO-PROCESSING SYSTEM</a:t>
            </a:r>
          </a:p>
        </p:txBody>
      </p:sp>
      <p:sp>
        <p:nvSpPr>
          <p:cNvPr id="6148" name="Text Box 9">
            <a:extLst>
              <a:ext uri="{FF2B5EF4-FFF2-40B4-BE49-F238E27FC236}">
                <a16:creationId xmlns:a16="http://schemas.microsoft.com/office/drawing/2014/main" id="{6AE499A2-112F-684B-EC85-CF92AB960C62}"/>
              </a:ext>
            </a:extLst>
          </p:cNvPr>
          <p:cNvSpPr txBox="1">
            <a:spLocks noChangeArrowheads="1"/>
          </p:cNvSpPr>
          <p:nvPr/>
        </p:nvSpPr>
        <p:spPr bwMode="auto">
          <a:xfrm>
            <a:off x="2376488" y="296863"/>
            <a:ext cx="5029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defRPr>
            </a:lvl3pPr>
            <a:lvl4pPr marL="1600200" indent="-228600">
              <a:spcBef>
                <a:spcPct val="20000"/>
              </a:spcBef>
              <a:buFont typeface="Arial" panose="020B0604020202020204" pitchFamily="34" charset="0"/>
              <a:buChar char="–"/>
              <a:defRPr>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9pPr>
          </a:lstStyle>
          <a:p>
            <a:pPr algn="ctr" eaLnBrk="1" hangingPunct="1">
              <a:spcBef>
                <a:spcPct val="50000"/>
              </a:spcBef>
              <a:buFontTx/>
              <a:buNone/>
            </a:pPr>
            <a:r>
              <a:rPr lang="en-US" altLang="en-US" sz="3400" b="1">
                <a:solidFill>
                  <a:srgbClr val="FF0000"/>
                </a:solidFill>
                <a:latin typeface="Arial" panose="020B0604020202020204" pitchFamily="34" charset="0"/>
                <a:cs typeface="Arial" panose="020B0604020202020204" pitchFamily="34" charset="0"/>
              </a:rPr>
              <a:t>International University</a:t>
            </a:r>
            <a:endParaRPr lang="en-US" altLang="en-US" sz="2400">
              <a:solidFill>
                <a:srgbClr val="FF0000"/>
              </a:solidFill>
              <a:latin typeface="Arial" panose="020B0604020202020204" pitchFamily="34" charset="0"/>
              <a:cs typeface="Arial" panose="020B0604020202020204" pitchFamily="34" charset="0"/>
            </a:endParaRPr>
          </a:p>
        </p:txBody>
      </p:sp>
      <p:pic>
        <p:nvPicPr>
          <p:cNvPr id="86028" name="Picture 12">
            <a:extLst>
              <a:ext uri="{FF2B5EF4-FFF2-40B4-BE49-F238E27FC236}">
                <a16:creationId xmlns:a16="http://schemas.microsoft.com/office/drawing/2014/main" id="{F0286C41-4770-9818-AC39-EA542657A065}"/>
              </a:ext>
            </a:extLst>
          </p:cNvPr>
          <p:cNvPicPr>
            <a:picLocks noChangeAspect="1" noChangeArrowheads="1"/>
          </p:cNvPicPr>
          <p:nvPr/>
        </p:nvPicPr>
        <p:blipFill>
          <a:blip r:embed="rId3">
            <a:lum contrast="12000"/>
            <a:extLst>
              <a:ext uri="{28A0092B-C50C-407E-A947-70E740481C1C}">
                <a14:useLocalDpi xmlns:a14="http://schemas.microsoft.com/office/drawing/2010/main" val="0"/>
              </a:ext>
            </a:extLst>
          </a:blip>
          <a:srcRect l="13168" t="9882" r="9511" b="9882"/>
          <a:stretch>
            <a:fillRect/>
          </a:stretch>
        </p:blipFill>
        <p:spPr bwMode="auto">
          <a:xfrm>
            <a:off x="1588" y="0"/>
            <a:ext cx="974725"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Rectangle 13">
            <a:extLst>
              <a:ext uri="{FF2B5EF4-FFF2-40B4-BE49-F238E27FC236}">
                <a16:creationId xmlns:a16="http://schemas.microsoft.com/office/drawing/2014/main" id="{44E0A752-B8CD-9052-9BB0-91036DFC6EDF}"/>
              </a:ext>
            </a:extLst>
          </p:cNvPr>
          <p:cNvSpPr>
            <a:spLocks noChangeArrowheads="1"/>
          </p:cNvSpPr>
          <p:nvPr/>
        </p:nvSpPr>
        <p:spPr bwMode="auto">
          <a:xfrm>
            <a:off x="0" y="1089025"/>
            <a:ext cx="9144000" cy="900113"/>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2800">
                <a:solidFill>
                  <a:schemeClr val="tx1"/>
                </a:solidFill>
                <a:latin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defRPr>
            </a:lvl3pPr>
            <a:lvl4pPr marL="1600200" indent="-228600">
              <a:spcBef>
                <a:spcPct val="20000"/>
              </a:spcBef>
              <a:buFont typeface="Arial" panose="020B0604020202020204" pitchFamily="34" charset="0"/>
              <a:buChar char="–"/>
              <a:defRPr>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9pPr>
          </a:lstStyle>
          <a:p>
            <a:pPr algn="ctr" eaLnBrk="1" hangingPunct="1">
              <a:spcBef>
                <a:spcPct val="0"/>
              </a:spcBef>
              <a:buFontTx/>
              <a:buNone/>
            </a:pPr>
            <a:endParaRPr lang="en-AU" altLang="en-US" sz="2000">
              <a:solidFill>
                <a:srgbClr val="CC0000"/>
              </a:solidFill>
              <a:latin typeface="Arial" panose="020B0604020202020204" pitchFamily="34" charset="0"/>
              <a:cs typeface="Arial" panose="020B0604020202020204" pitchFamily="34" charset="0"/>
            </a:endParaRPr>
          </a:p>
        </p:txBody>
      </p:sp>
      <p:sp>
        <p:nvSpPr>
          <p:cNvPr id="6151" name="Rectangle 14">
            <a:extLst>
              <a:ext uri="{FF2B5EF4-FFF2-40B4-BE49-F238E27FC236}">
                <a16:creationId xmlns:a16="http://schemas.microsoft.com/office/drawing/2014/main" id="{28989F5F-7CE7-62A1-9320-60A685BBCF51}"/>
              </a:ext>
            </a:extLst>
          </p:cNvPr>
          <p:cNvSpPr>
            <a:spLocks noChangeArrowheads="1"/>
          </p:cNvSpPr>
          <p:nvPr/>
        </p:nvSpPr>
        <p:spPr bwMode="auto">
          <a:xfrm>
            <a:off x="0" y="4041775"/>
            <a:ext cx="9144000" cy="900113"/>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2800">
                <a:solidFill>
                  <a:schemeClr val="tx1"/>
                </a:solidFill>
                <a:latin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defRPr>
            </a:lvl3pPr>
            <a:lvl4pPr marL="1600200" indent="-228600">
              <a:spcBef>
                <a:spcPct val="20000"/>
              </a:spcBef>
              <a:buFont typeface="Arial" panose="020B0604020202020204" pitchFamily="34" charset="0"/>
              <a:buChar char="–"/>
              <a:defRPr>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9pPr>
          </a:lstStyle>
          <a:p>
            <a:pPr algn="ctr" eaLnBrk="1" hangingPunct="1">
              <a:spcBef>
                <a:spcPct val="0"/>
              </a:spcBef>
              <a:buFontTx/>
              <a:buNone/>
            </a:pPr>
            <a:endParaRPr lang="en-AU" altLang="en-US" sz="2000">
              <a:solidFill>
                <a:srgbClr val="CC0000"/>
              </a:solidFill>
              <a:latin typeface="Arial" panose="020B0604020202020204" pitchFamily="34" charset="0"/>
              <a:cs typeface="Arial" panose="020B0604020202020204" pitchFamily="34" charset="0"/>
            </a:endParaRPr>
          </a:p>
        </p:txBody>
      </p:sp>
      <p:graphicFrame>
        <p:nvGraphicFramePr>
          <p:cNvPr id="6152" name="Object 16">
            <a:extLst>
              <a:ext uri="{FF2B5EF4-FFF2-40B4-BE49-F238E27FC236}">
                <a16:creationId xmlns:a16="http://schemas.microsoft.com/office/drawing/2014/main" id="{38864E9D-8E76-D212-6A10-819E564C8BBD}"/>
              </a:ext>
            </a:extLst>
          </p:cNvPr>
          <p:cNvGraphicFramePr>
            <a:graphicFrameLocks noChangeAspect="1"/>
          </p:cNvGraphicFramePr>
          <p:nvPr/>
        </p:nvGraphicFramePr>
        <p:xfrm>
          <a:off x="0" y="1989138"/>
          <a:ext cx="3724275" cy="2066925"/>
        </p:xfrm>
        <a:graphic>
          <a:graphicData uri="http://schemas.openxmlformats.org/presentationml/2006/ole">
            <mc:AlternateContent xmlns:mc="http://schemas.openxmlformats.org/markup-compatibility/2006">
              <mc:Choice xmlns:v="urn:schemas-microsoft-com:vml" Requires="v">
                <p:oleObj name="Bitmap Image" r:id="rId4" imgW="3723810" imgH="2066667" progId="Paint.Picture">
                  <p:embed/>
                </p:oleObj>
              </mc:Choice>
              <mc:Fallback>
                <p:oleObj name="Bitmap Image" r:id="rId4" imgW="3723810" imgH="2066667" progId="Paint.Picture">
                  <p:embed/>
                  <p:pic>
                    <p:nvPicPr>
                      <p:cNvPr id="6152" name="Object 16">
                        <a:extLst>
                          <a:ext uri="{FF2B5EF4-FFF2-40B4-BE49-F238E27FC236}">
                            <a16:creationId xmlns:a16="http://schemas.microsoft.com/office/drawing/2014/main" id="{38864E9D-8E76-D212-6A10-819E564C8B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989138"/>
                        <a:ext cx="3724275"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3" name="Text Box 17">
            <a:extLst>
              <a:ext uri="{FF2B5EF4-FFF2-40B4-BE49-F238E27FC236}">
                <a16:creationId xmlns:a16="http://schemas.microsoft.com/office/drawing/2014/main" id="{DA0354D2-CD7C-2F2E-3EBC-D7B54DE88E46}"/>
              </a:ext>
            </a:extLst>
          </p:cNvPr>
          <p:cNvSpPr txBox="1">
            <a:spLocks noChangeArrowheads="1"/>
          </p:cNvSpPr>
          <p:nvPr/>
        </p:nvSpPr>
        <p:spPr bwMode="auto">
          <a:xfrm>
            <a:off x="468313" y="5205413"/>
            <a:ext cx="6516687"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defRPr>
            </a:lvl3pPr>
            <a:lvl4pPr marL="1600200" indent="-228600">
              <a:spcBef>
                <a:spcPct val="20000"/>
              </a:spcBef>
              <a:buFont typeface="Arial" panose="020B0604020202020204" pitchFamily="34" charset="0"/>
              <a:buChar char="–"/>
              <a:defRPr>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9pPr>
          </a:lstStyle>
          <a:p>
            <a:pPr eaLnBrk="1" hangingPunct="1">
              <a:spcBef>
                <a:spcPct val="0"/>
              </a:spcBef>
              <a:buFontTx/>
              <a:buNone/>
            </a:pPr>
            <a:r>
              <a:rPr lang="en-US" altLang="en-US" b="1">
                <a:solidFill>
                  <a:srgbClr val="0000FF"/>
                </a:solidFill>
                <a:latin typeface="Arial Narrow" panose="020B0606020202030204" pitchFamily="34" charset="0"/>
                <a:cs typeface="Arial" panose="020B0604020202020204" pitchFamily="34" charset="0"/>
              </a:rPr>
              <a:t>Vo Minh Thanh, M.Eng</a:t>
            </a:r>
          </a:p>
          <a:p>
            <a:pPr eaLnBrk="1" hangingPunct="1">
              <a:buFontTx/>
              <a:buNone/>
            </a:pPr>
            <a:r>
              <a:rPr lang="en-US" altLang="en-US" b="1">
                <a:solidFill>
                  <a:srgbClr val="0000FF"/>
                </a:solidFill>
                <a:latin typeface="Arial Narrow" panose="020B0606020202030204" pitchFamily="34" charset="0"/>
                <a:cs typeface="Arial" panose="020B0604020202020204" pitchFamily="34" charset="0"/>
              </a:rPr>
              <a:t>School Of Electrical Engineering</a:t>
            </a:r>
          </a:p>
        </p:txBody>
      </p:sp>
      <p:sp>
        <p:nvSpPr>
          <p:cNvPr id="6154" name="Text Box 18">
            <a:extLst>
              <a:ext uri="{FF2B5EF4-FFF2-40B4-BE49-F238E27FC236}">
                <a16:creationId xmlns:a16="http://schemas.microsoft.com/office/drawing/2014/main" id="{BE7ACDC0-503E-F6F0-7BF1-F4510673731F}"/>
              </a:ext>
            </a:extLst>
          </p:cNvPr>
          <p:cNvSpPr txBox="1">
            <a:spLocks noChangeArrowheads="1"/>
          </p:cNvSpPr>
          <p:nvPr/>
        </p:nvSpPr>
        <p:spPr bwMode="auto">
          <a:xfrm>
            <a:off x="3786188" y="2651125"/>
            <a:ext cx="553402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defRPr>
            </a:lvl3pPr>
            <a:lvl4pPr marL="1600200" indent="-228600">
              <a:spcBef>
                <a:spcPct val="20000"/>
              </a:spcBef>
              <a:buFont typeface="Arial" panose="020B0604020202020204" pitchFamily="34" charset="0"/>
              <a:buChar char="–"/>
              <a:defRPr>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9pPr>
          </a:lstStyle>
          <a:p>
            <a:pPr eaLnBrk="1" hangingPunct="1">
              <a:spcBef>
                <a:spcPct val="50000"/>
              </a:spcBef>
              <a:buFontTx/>
              <a:buNone/>
            </a:pPr>
            <a:r>
              <a:rPr lang="en-US" altLang="en-US" sz="2000" b="1" i="1">
                <a:solidFill>
                  <a:srgbClr val="0000CC"/>
                </a:solidFill>
                <a:latin typeface="Arial" panose="020B0604020202020204" pitchFamily="34" charset="0"/>
                <a:cs typeface="Arial" panose="020B0604020202020204" pitchFamily="34" charset="0"/>
              </a:rPr>
              <a:t>Lecture 8:</a:t>
            </a:r>
            <a:endParaRPr lang="en-US" altLang="en-US" sz="2000" b="1" i="1" dirty="0">
              <a:solidFill>
                <a:srgbClr val="0000CC"/>
              </a:solidFill>
              <a:latin typeface="Arial" panose="020B0604020202020204" pitchFamily="34" charset="0"/>
              <a:cs typeface="Arial" panose="020B0604020202020204" pitchFamily="34" charset="0"/>
            </a:endParaRPr>
          </a:p>
          <a:p>
            <a:pPr algn="ctr" eaLnBrk="1" hangingPunct="1">
              <a:spcBef>
                <a:spcPct val="50000"/>
              </a:spcBef>
              <a:buFontTx/>
              <a:buNone/>
            </a:pPr>
            <a:r>
              <a:rPr lang="en-US" sz="2000" b="1" dirty="0">
                <a:solidFill>
                  <a:srgbClr val="0000CC"/>
                </a:solidFill>
              </a:rPr>
              <a:t>AVR Interrupt Programming</a:t>
            </a:r>
            <a:br>
              <a:rPr lang="en-US" sz="2000" b="1" dirty="0">
                <a:solidFill>
                  <a:srgbClr val="0000CC"/>
                </a:solidFill>
              </a:rPr>
            </a:br>
            <a:r>
              <a:rPr lang="en-US" sz="2000" b="1" dirty="0">
                <a:solidFill>
                  <a:srgbClr val="0000CC"/>
                </a:solidFill>
              </a:rPr>
              <a:t> in Assembly and C</a:t>
            </a:r>
            <a:br>
              <a:rPr lang="en-US" sz="2000" b="1" dirty="0"/>
            </a:br>
            <a:endParaRPr lang="en-US" altLang="en-US" sz="2000" i="1" dirty="0">
              <a:solidFill>
                <a:srgbClr val="0000CC"/>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7" presetClass="entr" presetSubtype="2" fill="hold" nodeType="afterEffect">
                                  <p:stCondLst>
                                    <p:cond delay="0"/>
                                  </p:stCondLst>
                                  <p:childTnLst>
                                    <p:set>
                                      <p:cBhvr>
                                        <p:cTn id="6" dur="1" fill="hold">
                                          <p:stCondLst>
                                            <p:cond delay="0"/>
                                          </p:stCondLst>
                                        </p:cTn>
                                        <p:tgtEl>
                                          <p:spTgt spid="86028"/>
                                        </p:tgtEl>
                                        <p:attrNameLst>
                                          <p:attrName>style.visibility</p:attrName>
                                        </p:attrNameLst>
                                      </p:cBhvr>
                                      <p:to>
                                        <p:strVal val="visible"/>
                                      </p:to>
                                    </p:set>
                                    <p:anim calcmode="lin" valueType="num">
                                      <p:cBhvr additive="base">
                                        <p:cTn id="7" dur="5000" fill="hold"/>
                                        <p:tgtEl>
                                          <p:spTgt spid="86028"/>
                                        </p:tgtEl>
                                        <p:attrNameLst>
                                          <p:attrName>ppt_x</p:attrName>
                                        </p:attrNameLst>
                                      </p:cBhvr>
                                      <p:tavLst>
                                        <p:tav tm="0">
                                          <p:val>
                                            <p:strVal val="1+#ppt_w/2"/>
                                          </p:val>
                                        </p:tav>
                                        <p:tav tm="100000">
                                          <p:val>
                                            <p:strVal val="#ppt_x"/>
                                          </p:val>
                                        </p:tav>
                                      </p:tavLst>
                                    </p:anim>
                                    <p:anim calcmode="lin" valueType="num">
                                      <p:cBhvr additive="base">
                                        <p:cTn id="8" dur="5000" fill="hold"/>
                                        <p:tgtEl>
                                          <p:spTgt spid="8602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0"/>
                            </p:stCondLst>
                            <p:childTnLst>
                              <p:par>
                                <p:cTn id="10" presetID="21" presetClass="entr" presetSubtype="8" fill="hold" nodeType="afterEffect">
                                  <p:stCondLst>
                                    <p:cond delay="0"/>
                                  </p:stCondLst>
                                  <p:childTnLst>
                                    <p:set>
                                      <p:cBhvr>
                                        <p:cTn id="11" dur="1" fill="hold">
                                          <p:stCondLst>
                                            <p:cond delay="0"/>
                                          </p:stCondLst>
                                        </p:cTn>
                                        <p:tgtEl>
                                          <p:spTgt spid="86028"/>
                                        </p:tgtEl>
                                        <p:attrNameLst>
                                          <p:attrName>style.visibility</p:attrName>
                                        </p:attrNameLst>
                                      </p:cBhvr>
                                      <p:to>
                                        <p:strVal val="visible"/>
                                      </p:to>
                                    </p:set>
                                    <p:animEffect transition="in" filter="wheel(8)">
                                      <p:cBhvr>
                                        <p:cTn id="12" dur="2000"/>
                                        <p:tgtEl>
                                          <p:spTgt spid="86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z="2800" b="1">
                <a:latin typeface="Courier New" pitchFamily="49" charset="0"/>
              </a:rPr>
              <a:t>Timer0 Interrupt Programming</a:t>
            </a:r>
            <a:endParaRPr lang="en-US" sz="3200" b="1">
              <a:latin typeface="Courier New" pitchFamily="49" charset="0"/>
            </a:endParaRPr>
          </a:p>
        </p:txBody>
      </p:sp>
      <p:sp>
        <p:nvSpPr>
          <p:cNvPr id="13315" name="Rectangle 3"/>
          <p:cNvSpPr>
            <a:spLocks noGrp="1" noChangeArrowheads="1"/>
          </p:cNvSpPr>
          <p:nvPr>
            <p:ph type="body" idx="1"/>
          </p:nvPr>
        </p:nvSpPr>
        <p:spPr>
          <a:xfrm>
            <a:off x="304800" y="914400"/>
            <a:ext cx="8458200" cy="5562600"/>
          </a:xfrm>
          <a:gradFill rotWithShape="1">
            <a:gsLst>
              <a:gs pos="0">
                <a:schemeClr val="bg1"/>
              </a:gs>
              <a:gs pos="100000">
                <a:srgbClr val="FFFF99"/>
              </a:gs>
            </a:gsLst>
            <a:path path="shape">
              <a:fillToRect l="50000" t="50000" r="50000" b="50000"/>
            </a:path>
          </a:gradFill>
          <a:ln>
            <a:solidFill>
              <a:schemeClr val="tx1"/>
            </a:solidFill>
          </a:ln>
        </p:spPr>
        <p:txBody>
          <a:bodyPr/>
          <a:lstStyle/>
          <a:p>
            <a:pPr marL="571500" indent="-571500" eaLnBrk="1" hangingPunct="1">
              <a:lnSpc>
                <a:spcPct val="80000"/>
              </a:lnSpc>
              <a:buFont typeface="Wingdings" pitchFamily="2" charset="2"/>
              <a:buNone/>
            </a:pPr>
            <a:r>
              <a:rPr lang="en-US" sz="1800" b="1" dirty="0">
                <a:solidFill>
                  <a:srgbClr val="008000"/>
                </a:solidFill>
                <a:latin typeface="Courier New" pitchFamily="49" charset="0"/>
              </a:rPr>
              <a:t>// Using </a:t>
            </a:r>
            <a:r>
              <a:rPr lang="en-US" sz="1800" b="1" dirty="0" err="1">
                <a:solidFill>
                  <a:srgbClr val="008000"/>
                </a:solidFill>
                <a:latin typeface="Courier New" pitchFamily="49" charset="0"/>
              </a:rPr>
              <a:t>TimerO</a:t>
            </a:r>
            <a:r>
              <a:rPr lang="en-US" sz="1800" b="1" dirty="0">
                <a:solidFill>
                  <a:srgbClr val="008000"/>
                </a:solidFill>
                <a:latin typeface="Courier New" pitchFamily="49" charset="0"/>
              </a:rPr>
              <a:t> generate a square wave on pin PORTB.5, while </a:t>
            </a:r>
          </a:p>
          <a:p>
            <a:pPr marL="571500" indent="-571500" eaLnBrk="1" hangingPunct="1">
              <a:lnSpc>
                <a:spcPct val="80000"/>
              </a:lnSpc>
              <a:buFont typeface="Wingdings" pitchFamily="2" charset="2"/>
              <a:buNone/>
            </a:pPr>
            <a:r>
              <a:rPr lang="en-US" sz="1800" b="1" dirty="0">
                <a:solidFill>
                  <a:srgbClr val="008000"/>
                </a:solidFill>
                <a:latin typeface="Courier New" pitchFamily="49" charset="0"/>
              </a:rPr>
              <a:t>// at the same time transferring data from PORTC to PORTD.</a:t>
            </a:r>
          </a:p>
          <a:p>
            <a:pPr marL="571500" indent="-571500" eaLnBrk="1" hangingPunct="1">
              <a:lnSpc>
                <a:spcPct val="80000"/>
              </a:lnSpc>
              <a:buFont typeface="Wingdings" pitchFamily="2" charset="2"/>
              <a:buNone/>
            </a:pPr>
            <a:r>
              <a:rPr lang="en-US" sz="1800" b="1" dirty="0">
                <a:solidFill>
                  <a:srgbClr val="0000CC"/>
                </a:solidFill>
                <a:latin typeface="Courier New" pitchFamily="49" charset="0"/>
              </a:rPr>
              <a:t>#include </a:t>
            </a:r>
            <a:r>
              <a:rPr lang="en-US" sz="1800" b="1" dirty="0">
                <a:latin typeface="Courier New" pitchFamily="49" charset="0"/>
              </a:rPr>
              <a:t>&lt;</a:t>
            </a:r>
            <a:r>
              <a:rPr lang="en-US" sz="1800" b="1" dirty="0" err="1">
                <a:latin typeface="Courier New" pitchFamily="49" charset="0"/>
              </a:rPr>
              <a:t>avr</a:t>
            </a:r>
            <a:r>
              <a:rPr lang="en-US" sz="1800" b="1" dirty="0">
                <a:latin typeface="Courier New" pitchFamily="49" charset="0"/>
              </a:rPr>
              <a:t>/</a:t>
            </a:r>
            <a:r>
              <a:rPr lang="en-US" sz="1800" b="1" dirty="0" err="1">
                <a:latin typeface="Courier New" pitchFamily="49" charset="0"/>
              </a:rPr>
              <a:t>io.h</a:t>
            </a:r>
            <a:r>
              <a:rPr lang="en-US" sz="1800" b="1" dirty="0">
                <a:latin typeface="Courier New" pitchFamily="49" charset="0"/>
              </a:rPr>
              <a:t>&gt;</a:t>
            </a:r>
          </a:p>
          <a:p>
            <a:pPr marL="571500" indent="-571500" eaLnBrk="1" hangingPunct="1">
              <a:lnSpc>
                <a:spcPct val="80000"/>
              </a:lnSpc>
              <a:buFont typeface="Wingdings" pitchFamily="2" charset="2"/>
              <a:buNone/>
            </a:pPr>
            <a:r>
              <a:rPr lang="en-US" sz="1800" b="1" dirty="0">
                <a:solidFill>
                  <a:srgbClr val="0000CC"/>
                </a:solidFill>
                <a:latin typeface="Courier New" pitchFamily="49" charset="0"/>
              </a:rPr>
              <a:t>#include</a:t>
            </a:r>
            <a:r>
              <a:rPr lang="en-US" sz="1800" b="1" dirty="0">
                <a:latin typeface="Courier New" pitchFamily="49" charset="0"/>
              </a:rPr>
              <a:t> &lt;</a:t>
            </a:r>
            <a:r>
              <a:rPr lang="en-US" sz="1800" b="1" dirty="0" err="1">
                <a:latin typeface="Courier New" pitchFamily="49" charset="0"/>
              </a:rPr>
              <a:t>avr</a:t>
            </a:r>
            <a:r>
              <a:rPr lang="en-US" sz="1800" b="1" dirty="0">
                <a:latin typeface="Courier New" pitchFamily="49" charset="0"/>
              </a:rPr>
              <a:t>/</a:t>
            </a:r>
            <a:r>
              <a:rPr lang="en-US" sz="1800" b="1" dirty="0" err="1">
                <a:latin typeface="Courier New" pitchFamily="49" charset="0"/>
              </a:rPr>
              <a:t>interrupt.h</a:t>
            </a:r>
            <a:r>
              <a:rPr lang="en-US" sz="1800" b="1" dirty="0">
                <a:latin typeface="Courier New" pitchFamily="49" charset="0"/>
              </a:rPr>
              <a:t>&gt;</a:t>
            </a:r>
          </a:p>
          <a:p>
            <a:pPr marL="571500" indent="-571500" eaLnBrk="1" hangingPunct="1">
              <a:lnSpc>
                <a:spcPct val="80000"/>
              </a:lnSpc>
              <a:buFont typeface="Wingdings" pitchFamily="2" charset="2"/>
              <a:buNone/>
            </a:pPr>
            <a:r>
              <a:rPr lang="en-US" sz="1800" b="1" dirty="0" err="1">
                <a:solidFill>
                  <a:srgbClr val="0000CC"/>
                </a:solidFill>
                <a:latin typeface="Courier New" pitchFamily="49" charset="0"/>
              </a:rPr>
              <a:t>int</a:t>
            </a:r>
            <a:r>
              <a:rPr lang="en-US" sz="1800" b="1" dirty="0">
                <a:latin typeface="Courier New" pitchFamily="49" charset="0"/>
              </a:rPr>
              <a:t> main(){</a:t>
            </a:r>
          </a:p>
          <a:p>
            <a:pPr marL="571500" indent="-571500" eaLnBrk="1" hangingPunct="1">
              <a:lnSpc>
                <a:spcPct val="80000"/>
              </a:lnSpc>
              <a:buFont typeface="Wingdings" pitchFamily="2" charset="2"/>
              <a:buNone/>
            </a:pPr>
            <a:r>
              <a:rPr lang="en-US" sz="1800" b="1" dirty="0">
                <a:latin typeface="Courier New" pitchFamily="49" charset="0"/>
              </a:rPr>
              <a:t>	DDRB  = 0x20; 	</a:t>
            </a:r>
            <a:r>
              <a:rPr lang="en-US" sz="1800" b="1" dirty="0">
                <a:solidFill>
                  <a:srgbClr val="008000"/>
                </a:solidFill>
                <a:latin typeface="Courier New" pitchFamily="49" charset="0"/>
              </a:rPr>
              <a:t>// DDRB.5 = output</a:t>
            </a:r>
          </a:p>
          <a:p>
            <a:pPr marL="571500" indent="-571500" eaLnBrk="1" hangingPunct="1">
              <a:lnSpc>
                <a:spcPct val="80000"/>
              </a:lnSpc>
              <a:buFont typeface="Wingdings" pitchFamily="2" charset="2"/>
              <a:buNone/>
            </a:pPr>
            <a:r>
              <a:rPr lang="en-US" sz="1800" b="1" dirty="0">
                <a:latin typeface="Courier New" pitchFamily="49" charset="0"/>
              </a:rPr>
              <a:t>	TCNT0 = -32; 	</a:t>
            </a:r>
            <a:r>
              <a:rPr lang="en-US" sz="1800" b="1" dirty="0">
                <a:solidFill>
                  <a:srgbClr val="008000"/>
                </a:solidFill>
                <a:latin typeface="Courier New" pitchFamily="49" charset="0"/>
              </a:rPr>
              <a:t>// timer value for 4 us</a:t>
            </a:r>
          </a:p>
          <a:p>
            <a:pPr marL="571500" indent="-571500" eaLnBrk="1" hangingPunct="1">
              <a:lnSpc>
                <a:spcPct val="80000"/>
              </a:lnSpc>
              <a:buFont typeface="Wingdings" pitchFamily="2" charset="2"/>
              <a:buNone/>
            </a:pPr>
            <a:r>
              <a:rPr lang="en-US" sz="1800" b="1" dirty="0">
                <a:latin typeface="Courier New" pitchFamily="49" charset="0"/>
              </a:rPr>
              <a:t>	TCCR0 = 0x01;	</a:t>
            </a:r>
            <a:r>
              <a:rPr lang="en-US" sz="1800" b="1" dirty="0">
                <a:solidFill>
                  <a:srgbClr val="008000"/>
                </a:solidFill>
                <a:latin typeface="Courier New" pitchFamily="49" charset="0"/>
              </a:rPr>
              <a:t>// Normal mode, </a:t>
            </a:r>
            <a:r>
              <a:rPr lang="en-US" sz="1800" b="1" dirty="0" err="1">
                <a:solidFill>
                  <a:srgbClr val="008000"/>
                </a:solidFill>
                <a:latin typeface="Courier New" pitchFamily="49" charset="0"/>
              </a:rPr>
              <a:t>int</a:t>
            </a:r>
            <a:r>
              <a:rPr lang="en-US" sz="1800" b="1" dirty="0">
                <a:solidFill>
                  <a:srgbClr val="008000"/>
                </a:solidFill>
                <a:latin typeface="Courier New" pitchFamily="49" charset="0"/>
              </a:rPr>
              <a:t> elk, no </a:t>
            </a:r>
            <a:r>
              <a:rPr lang="en-US" sz="1800" b="1" dirty="0" err="1">
                <a:solidFill>
                  <a:srgbClr val="008000"/>
                </a:solidFill>
                <a:latin typeface="Courier New" pitchFamily="49" charset="0"/>
              </a:rPr>
              <a:t>prescaler</a:t>
            </a:r>
            <a:endParaRPr lang="en-US" sz="1800" b="1" dirty="0">
              <a:solidFill>
                <a:srgbClr val="008000"/>
              </a:solidFill>
              <a:latin typeface="Courier New" pitchFamily="49" charset="0"/>
            </a:endParaRPr>
          </a:p>
          <a:p>
            <a:pPr marL="571500" indent="-571500" eaLnBrk="1" hangingPunct="1">
              <a:lnSpc>
                <a:spcPct val="80000"/>
              </a:lnSpc>
              <a:buFont typeface="Wingdings" pitchFamily="2" charset="2"/>
              <a:buNone/>
            </a:pPr>
            <a:r>
              <a:rPr lang="en-US" sz="1800" b="1" dirty="0">
                <a:latin typeface="Courier New" pitchFamily="49" charset="0"/>
              </a:rPr>
              <a:t>	TIMSK = (1&lt;&lt;TOIE0); </a:t>
            </a:r>
            <a:r>
              <a:rPr lang="en-US" sz="1800" b="1" dirty="0">
                <a:solidFill>
                  <a:srgbClr val="008000"/>
                </a:solidFill>
                <a:latin typeface="Courier New" pitchFamily="49" charset="0"/>
              </a:rPr>
              <a:t>// enable Timer0 overflow interrupt</a:t>
            </a:r>
          </a:p>
          <a:p>
            <a:pPr marL="571500" indent="-571500" eaLnBrk="1" hangingPunct="1">
              <a:lnSpc>
                <a:spcPct val="80000"/>
              </a:lnSpc>
              <a:buFont typeface="Wingdings" pitchFamily="2" charset="2"/>
              <a:buNone/>
            </a:pPr>
            <a:r>
              <a:rPr lang="en-US" sz="1800" b="1" dirty="0">
                <a:latin typeface="Courier New" pitchFamily="49" charset="0"/>
              </a:rPr>
              <a:t>	</a:t>
            </a:r>
            <a:r>
              <a:rPr lang="en-US" sz="1800" b="1" dirty="0" err="1">
                <a:latin typeface="Courier New" pitchFamily="49" charset="0"/>
              </a:rPr>
              <a:t>sei</a:t>
            </a:r>
            <a:r>
              <a:rPr lang="en-US" sz="1800" b="1" dirty="0">
                <a:latin typeface="Courier New" pitchFamily="49" charset="0"/>
              </a:rPr>
              <a:t>(); 		</a:t>
            </a:r>
            <a:r>
              <a:rPr lang="en-US" sz="1800" b="1" dirty="0">
                <a:solidFill>
                  <a:srgbClr val="008000"/>
                </a:solidFill>
                <a:latin typeface="Courier New" pitchFamily="49" charset="0"/>
              </a:rPr>
              <a:t>// enable interrupts globally</a:t>
            </a:r>
          </a:p>
          <a:p>
            <a:pPr marL="571500" indent="-571500" eaLnBrk="1" hangingPunct="1">
              <a:lnSpc>
                <a:spcPct val="80000"/>
              </a:lnSpc>
              <a:buFont typeface="Wingdings" pitchFamily="2" charset="2"/>
              <a:buNone/>
            </a:pPr>
            <a:r>
              <a:rPr lang="en-US" sz="1800" b="1" dirty="0">
                <a:latin typeface="Courier New" pitchFamily="49" charset="0"/>
              </a:rPr>
              <a:t>	DDRC = 0x00; 	</a:t>
            </a:r>
            <a:r>
              <a:rPr lang="en-US" sz="1800" b="1" dirty="0">
                <a:solidFill>
                  <a:srgbClr val="008000"/>
                </a:solidFill>
                <a:latin typeface="Courier New" pitchFamily="49" charset="0"/>
              </a:rPr>
              <a:t>// make PORTC input</a:t>
            </a:r>
          </a:p>
          <a:p>
            <a:pPr marL="571500" indent="-571500" eaLnBrk="1" hangingPunct="1">
              <a:lnSpc>
                <a:spcPct val="80000"/>
              </a:lnSpc>
              <a:buFont typeface="Wingdings" pitchFamily="2" charset="2"/>
              <a:buNone/>
            </a:pPr>
            <a:r>
              <a:rPr lang="en-US" sz="1800" b="1" dirty="0">
                <a:latin typeface="Courier New" pitchFamily="49" charset="0"/>
              </a:rPr>
              <a:t>	DDRD = 0xFF; 	</a:t>
            </a:r>
            <a:r>
              <a:rPr lang="en-US" sz="1800" b="1" dirty="0">
                <a:solidFill>
                  <a:srgbClr val="008000"/>
                </a:solidFill>
                <a:latin typeface="Courier New" pitchFamily="49" charset="0"/>
              </a:rPr>
              <a:t>// make PORTD output</a:t>
            </a:r>
          </a:p>
          <a:p>
            <a:pPr marL="571500" indent="-571500" eaLnBrk="1" hangingPunct="1">
              <a:lnSpc>
                <a:spcPct val="80000"/>
              </a:lnSpc>
              <a:buFont typeface="Wingdings" pitchFamily="2" charset="2"/>
              <a:buNone/>
            </a:pPr>
            <a:r>
              <a:rPr lang="en-US" sz="1800" b="1" dirty="0">
                <a:latin typeface="Courier New" pitchFamily="49" charset="0"/>
              </a:rPr>
              <a:t>	</a:t>
            </a:r>
            <a:r>
              <a:rPr lang="en-US" sz="1800" b="1" dirty="0">
                <a:solidFill>
                  <a:srgbClr val="0000CC"/>
                </a:solidFill>
                <a:latin typeface="Courier New" pitchFamily="49" charset="0"/>
              </a:rPr>
              <a:t>while</a:t>
            </a:r>
            <a:r>
              <a:rPr lang="en-US" sz="1800" b="1" dirty="0">
                <a:latin typeface="Courier New" pitchFamily="49" charset="0"/>
              </a:rPr>
              <a:t> (1) 	</a:t>
            </a:r>
            <a:r>
              <a:rPr lang="en-US" sz="1800" b="1" dirty="0">
                <a:solidFill>
                  <a:srgbClr val="008000"/>
                </a:solidFill>
                <a:latin typeface="Courier New" pitchFamily="49" charset="0"/>
              </a:rPr>
              <a:t>// wait here</a:t>
            </a:r>
          </a:p>
          <a:p>
            <a:pPr marL="571500" indent="-571500" eaLnBrk="1" hangingPunct="1">
              <a:lnSpc>
                <a:spcPct val="80000"/>
              </a:lnSpc>
              <a:buFont typeface="Wingdings" pitchFamily="2" charset="2"/>
              <a:buNone/>
            </a:pPr>
            <a:r>
              <a:rPr lang="en-US" sz="1800" b="1" dirty="0">
                <a:latin typeface="Courier New" pitchFamily="49" charset="0"/>
              </a:rPr>
              <a:t>		PORTD = PINC;	</a:t>
            </a:r>
            <a:r>
              <a:rPr lang="en-US" sz="1800" b="1" dirty="0">
                <a:solidFill>
                  <a:srgbClr val="008000"/>
                </a:solidFill>
                <a:latin typeface="Courier New" pitchFamily="49" charset="0"/>
              </a:rPr>
              <a:t>// transfer data from </a:t>
            </a:r>
            <a:r>
              <a:rPr lang="en-US" sz="1800" b="1" dirty="0" err="1">
                <a:solidFill>
                  <a:srgbClr val="008000"/>
                </a:solidFill>
                <a:latin typeface="Courier New" pitchFamily="49" charset="0"/>
              </a:rPr>
              <a:t>PortC</a:t>
            </a:r>
            <a:r>
              <a:rPr lang="en-US" sz="1800" b="1" dirty="0">
                <a:solidFill>
                  <a:srgbClr val="008000"/>
                </a:solidFill>
                <a:latin typeface="Courier New" pitchFamily="49" charset="0"/>
              </a:rPr>
              <a:t> to </a:t>
            </a:r>
            <a:r>
              <a:rPr lang="en-US" sz="1800" b="1" dirty="0" err="1">
                <a:solidFill>
                  <a:srgbClr val="008000"/>
                </a:solidFill>
                <a:latin typeface="Courier New" pitchFamily="49" charset="0"/>
              </a:rPr>
              <a:t>PortD</a:t>
            </a:r>
            <a:endParaRPr lang="en-US" sz="1800" b="1" dirty="0">
              <a:solidFill>
                <a:srgbClr val="008000"/>
              </a:solidFill>
              <a:latin typeface="Courier New" pitchFamily="49" charset="0"/>
            </a:endParaRPr>
          </a:p>
          <a:p>
            <a:pPr marL="571500" indent="-571500" eaLnBrk="1" hangingPunct="1">
              <a:lnSpc>
                <a:spcPct val="80000"/>
              </a:lnSpc>
              <a:buFont typeface="Wingdings" pitchFamily="2" charset="2"/>
              <a:buNone/>
            </a:pPr>
            <a:r>
              <a:rPr lang="en-US" sz="1800" b="1" dirty="0">
                <a:latin typeface="Courier New" pitchFamily="49" charset="0"/>
              </a:rPr>
              <a:t>}</a:t>
            </a:r>
          </a:p>
          <a:p>
            <a:pPr marL="571500" indent="-571500" eaLnBrk="1" hangingPunct="1">
              <a:lnSpc>
                <a:spcPct val="80000"/>
              </a:lnSpc>
              <a:buFont typeface="Wingdings" pitchFamily="2" charset="2"/>
              <a:buNone/>
            </a:pPr>
            <a:endParaRPr lang="en-US" sz="1800" b="1" dirty="0">
              <a:latin typeface="Courier New" pitchFamily="49" charset="0"/>
            </a:endParaRPr>
          </a:p>
          <a:p>
            <a:pPr marL="571500" indent="-571500" eaLnBrk="1" hangingPunct="1">
              <a:lnSpc>
                <a:spcPct val="80000"/>
              </a:lnSpc>
              <a:buFont typeface="Wingdings" pitchFamily="2" charset="2"/>
              <a:buNone/>
            </a:pPr>
            <a:r>
              <a:rPr lang="en-US" sz="1800" b="1" dirty="0">
                <a:latin typeface="Courier New" pitchFamily="49" charset="0"/>
              </a:rPr>
              <a:t>ISR (</a:t>
            </a:r>
            <a:r>
              <a:rPr lang="en-US" sz="1800" b="1" dirty="0">
                <a:solidFill>
                  <a:srgbClr val="FF0000"/>
                </a:solidFill>
                <a:latin typeface="Courier New" pitchFamily="49" charset="0"/>
              </a:rPr>
              <a:t>TIMER0_OVF_vect</a:t>
            </a:r>
            <a:r>
              <a:rPr lang="en-US" sz="1800" b="1" dirty="0">
                <a:latin typeface="Courier New" pitchFamily="49" charset="0"/>
              </a:rPr>
              <a:t>){	</a:t>
            </a:r>
            <a:r>
              <a:rPr lang="en-US" sz="1800" b="1" dirty="0">
                <a:solidFill>
                  <a:srgbClr val="008000"/>
                </a:solidFill>
                <a:latin typeface="Courier New" pitchFamily="49" charset="0"/>
              </a:rPr>
              <a:t>// ISR for Timer0 overflow</a:t>
            </a:r>
          </a:p>
          <a:p>
            <a:pPr marL="571500" indent="-571500" eaLnBrk="1" hangingPunct="1">
              <a:lnSpc>
                <a:spcPct val="80000"/>
              </a:lnSpc>
              <a:buFont typeface="Wingdings" pitchFamily="2" charset="2"/>
              <a:buNone/>
            </a:pPr>
            <a:r>
              <a:rPr lang="en-US" sz="1800" b="1" dirty="0">
                <a:latin typeface="Courier New" pitchFamily="49" charset="0"/>
              </a:rPr>
              <a:t>	TCNT0 = -32; 		</a:t>
            </a:r>
            <a:r>
              <a:rPr lang="en-US" sz="1800" b="1" dirty="0">
                <a:solidFill>
                  <a:srgbClr val="008000"/>
                </a:solidFill>
                <a:latin typeface="Courier New" pitchFamily="49" charset="0"/>
              </a:rPr>
              <a:t>// timer value for 4 us</a:t>
            </a:r>
          </a:p>
          <a:p>
            <a:pPr marL="571500" indent="-571500" eaLnBrk="1" hangingPunct="1">
              <a:lnSpc>
                <a:spcPct val="80000"/>
              </a:lnSpc>
              <a:buFont typeface="Wingdings" pitchFamily="2" charset="2"/>
              <a:buNone/>
            </a:pPr>
            <a:r>
              <a:rPr lang="en-US" sz="1800" b="1" dirty="0">
                <a:latin typeface="Courier New" pitchFamily="49" charset="0"/>
              </a:rPr>
              <a:t>	PORTB ^= 0x20; 		</a:t>
            </a:r>
            <a:r>
              <a:rPr lang="en-US" sz="1800" b="1" dirty="0">
                <a:solidFill>
                  <a:srgbClr val="008000"/>
                </a:solidFill>
                <a:latin typeface="Courier New" pitchFamily="49" charset="0"/>
              </a:rPr>
              <a:t>// toggle PORTB.5</a:t>
            </a:r>
          </a:p>
          <a:p>
            <a:pPr marL="571500" indent="-571500" eaLnBrk="1" hangingPunct="1">
              <a:lnSpc>
                <a:spcPct val="80000"/>
              </a:lnSpc>
              <a:buFont typeface="Wingdings" pitchFamily="2" charset="2"/>
              <a:buNone/>
            </a:pPr>
            <a:r>
              <a:rPr lang="en-US" sz="1800" b="1" dirty="0">
                <a:latin typeface="Courier New" pitchFamily="49"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z="2400" b="1">
                <a:latin typeface="Courier New" pitchFamily="49" charset="0"/>
              </a:rPr>
              <a:t>Example 10-9: timer0, timer1 Interrupt (1/2)</a:t>
            </a:r>
            <a:endParaRPr lang="en-US" sz="3200" b="1">
              <a:latin typeface="Courier New" pitchFamily="49" charset="0"/>
            </a:endParaRPr>
          </a:p>
        </p:txBody>
      </p:sp>
      <p:sp>
        <p:nvSpPr>
          <p:cNvPr id="14339" name="Rectangle 3"/>
          <p:cNvSpPr>
            <a:spLocks noGrp="1" noChangeArrowheads="1"/>
          </p:cNvSpPr>
          <p:nvPr>
            <p:ph type="body" idx="1"/>
          </p:nvPr>
        </p:nvSpPr>
        <p:spPr>
          <a:xfrm>
            <a:off x="304800" y="838200"/>
            <a:ext cx="8458200" cy="5562600"/>
          </a:xfrm>
          <a:gradFill rotWithShape="1">
            <a:gsLst>
              <a:gs pos="0">
                <a:schemeClr val="bg1"/>
              </a:gs>
              <a:gs pos="100000">
                <a:srgbClr val="FFFF99"/>
              </a:gs>
            </a:gsLst>
            <a:path path="shape">
              <a:fillToRect l="50000" t="50000" r="50000" b="50000"/>
            </a:path>
          </a:gradFill>
          <a:ln>
            <a:solidFill>
              <a:schemeClr val="tx1"/>
            </a:solidFill>
          </a:ln>
        </p:spPr>
        <p:txBody>
          <a:bodyPr/>
          <a:lstStyle/>
          <a:p>
            <a:pPr marL="571500" indent="-571500" eaLnBrk="1" hangingPunct="1">
              <a:lnSpc>
                <a:spcPct val="80000"/>
              </a:lnSpc>
              <a:buFont typeface="Wingdings" pitchFamily="2" charset="2"/>
              <a:buNone/>
            </a:pPr>
            <a:r>
              <a:rPr lang="en-US" sz="1800" b="1" dirty="0">
                <a:solidFill>
                  <a:srgbClr val="008000"/>
                </a:solidFill>
                <a:latin typeface="Courier New" pitchFamily="49" charset="0"/>
              </a:rPr>
              <a:t>// Using Timer0 and Timer1 interrupts, generate square waves</a:t>
            </a:r>
          </a:p>
          <a:p>
            <a:pPr marL="571500" indent="-571500" eaLnBrk="1" hangingPunct="1">
              <a:lnSpc>
                <a:spcPct val="80000"/>
              </a:lnSpc>
              <a:buFont typeface="Wingdings" pitchFamily="2" charset="2"/>
              <a:buNone/>
            </a:pPr>
            <a:r>
              <a:rPr lang="en-US" sz="1800" b="1" dirty="0">
                <a:solidFill>
                  <a:srgbClr val="008000"/>
                </a:solidFill>
                <a:latin typeface="Courier New" pitchFamily="49" charset="0"/>
              </a:rPr>
              <a:t>// on pins PB1 and PB7 respectively, while transferring data</a:t>
            </a:r>
          </a:p>
          <a:p>
            <a:pPr marL="571500" indent="-571500" eaLnBrk="1" hangingPunct="1">
              <a:lnSpc>
                <a:spcPct val="80000"/>
              </a:lnSpc>
              <a:buFont typeface="Wingdings" pitchFamily="2" charset="2"/>
              <a:buNone/>
            </a:pPr>
            <a:r>
              <a:rPr lang="en-US" sz="1800" b="1" dirty="0">
                <a:solidFill>
                  <a:srgbClr val="0000CC"/>
                </a:solidFill>
                <a:latin typeface="Courier New" pitchFamily="49" charset="0"/>
              </a:rPr>
              <a:t>#include </a:t>
            </a:r>
            <a:r>
              <a:rPr lang="en-US" sz="1800" b="1" dirty="0">
                <a:latin typeface="Courier New" pitchFamily="49" charset="0"/>
              </a:rPr>
              <a:t>&lt;</a:t>
            </a:r>
            <a:r>
              <a:rPr lang="en-US" sz="1800" b="1" dirty="0" err="1">
                <a:latin typeface="Courier New" pitchFamily="49" charset="0"/>
              </a:rPr>
              <a:t>avr</a:t>
            </a:r>
            <a:r>
              <a:rPr lang="en-US" sz="1800" b="1" dirty="0">
                <a:latin typeface="Courier New" pitchFamily="49" charset="0"/>
              </a:rPr>
              <a:t>/</a:t>
            </a:r>
            <a:r>
              <a:rPr lang="en-US" sz="1800" b="1" dirty="0" err="1">
                <a:latin typeface="Courier New" pitchFamily="49" charset="0"/>
              </a:rPr>
              <a:t>io.h</a:t>
            </a:r>
            <a:r>
              <a:rPr lang="en-US" sz="1800" b="1" dirty="0">
                <a:latin typeface="Courier New" pitchFamily="49" charset="0"/>
              </a:rPr>
              <a:t>&gt;			 </a:t>
            </a:r>
            <a:r>
              <a:rPr lang="en-US" sz="1800" b="1" dirty="0">
                <a:solidFill>
                  <a:srgbClr val="008000"/>
                </a:solidFill>
                <a:latin typeface="Courier New" pitchFamily="49" charset="0"/>
              </a:rPr>
              <a:t>// from PORTC to PORTD</a:t>
            </a:r>
          </a:p>
          <a:p>
            <a:pPr marL="571500" indent="-571500" eaLnBrk="1" hangingPunct="1">
              <a:lnSpc>
                <a:spcPct val="80000"/>
              </a:lnSpc>
              <a:buFont typeface="Wingdings" pitchFamily="2" charset="2"/>
              <a:buNone/>
            </a:pPr>
            <a:r>
              <a:rPr lang="en-US" sz="1800" b="1" dirty="0">
                <a:solidFill>
                  <a:srgbClr val="0000CC"/>
                </a:solidFill>
                <a:latin typeface="Courier New" pitchFamily="49" charset="0"/>
              </a:rPr>
              <a:t>#include </a:t>
            </a:r>
            <a:r>
              <a:rPr lang="en-US" sz="1800" b="1" dirty="0">
                <a:latin typeface="Courier New" pitchFamily="49" charset="0"/>
              </a:rPr>
              <a:t>&lt;</a:t>
            </a:r>
            <a:r>
              <a:rPr lang="en-US" sz="1800" b="1" dirty="0" err="1">
                <a:latin typeface="Courier New" pitchFamily="49" charset="0"/>
              </a:rPr>
              <a:t>avr</a:t>
            </a:r>
            <a:r>
              <a:rPr lang="en-US" sz="1800" b="1" dirty="0">
                <a:latin typeface="Courier New" pitchFamily="49" charset="0"/>
              </a:rPr>
              <a:t>/</a:t>
            </a:r>
            <a:r>
              <a:rPr lang="en-US" sz="1800" b="1" dirty="0" err="1">
                <a:latin typeface="Courier New" pitchFamily="49" charset="0"/>
              </a:rPr>
              <a:t>interrupt.h</a:t>
            </a:r>
            <a:r>
              <a:rPr lang="en-US" sz="1800" b="1" dirty="0">
                <a:latin typeface="Courier New" pitchFamily="49" charset="0"/>
              </a:rPr>
              <a:t>&gt;</a:t>
            </a:r>
          </a:p>
          <a:p>
            <a:pPr marL="571500" indent="-571500" eaLnBrk="1" hangingPunct="1">
              <a:lnSpc>
                <a:spcPct val="80000"/>
              </a:lnSpc>
              <a:buFont typeface="Wingdings" pitchFamily="2" charset="2"/>
              <a:buNone/>
            </a:pPr>
            <a:r>
              <a:rPr lang="en-US" sz="1800" b="1" dirty="0" err="1">
                <a:solidFill>
                  <a:srgbClr val="0000CC"/>
                </a:solidFill>
                <a:latin typeface="Courier New" pitchFamily="49" charset="0"/>
              </a:rPr>
              <a:t>int</a:t>
            </a:r>
            <a:r>
              <a:rPr lang="en-US" sz="1800" b="1" dirty="0">
                <a:latin typeface="Courier New" pitchFamily="49" charset="0"/>
              </a:rPr>
              <a:t> main (){</a:t>
            </a:r>
          </a:p>
          <a:p>
            <a:pPr marL="571500" indent="-571500" eaLnBrk="1" hangingPunct="1">
              <a:lnSpc>
                <a:spcPct val="80000"/>
              </a:lnSpc>
              <a:buFont typeface="Wingdings" pitchFamily="2" charset="2"/>
              <a:buNone/>
            </a:pPr>
            <a:r>
              <a:rPr lang="en-US" sz="1800" b="1" dirty="0">
                <a:latin typeface="Courier New" pitchFamily="49" charset="0"/>
              </a:rPr>
              <a:t>	DDRB |= 0x82;  	</a:t>
            </a:r>
            <a:r>
              <a:rPr lang="en-US" sz="1800" b="1" dirty="0">
                <a:solidFill>
                  <a:srgbClr val="008000"/>
                </a:solidFill>
                <a:latin typeface="Courier New" pitchFamily="49" charset="0"/>
              </a:rPr>
              <a:t>// make </a:t>
            </a:r>
            <a:r>
              <a:rPr lang="en-US" sz="1800" b="1" dirty="0" err="1">
                <a:solidFill>
                  <a:srgbClr val="008000"/>
                </a:solidFill>
                <a:latin typeface="Courier New" pitchFamily="49" charset="0"/>
              </a:rPr>
              <a:t>DDRB.l</a:t>
            </a:r>
            <a:r>
              <a:rPr lang="en-US" sz="1800" b="1" dirty="0">
                <a:solidFill>
                  <a:srgbClr val="008000"/>
                </a:solidFill>
                <a:latin typeface="Courier New" pitchFamily="49" charset="0"/>
              </a:rPr>
              <a:t> and DDRB.7 output</a:t>
            </a:r>
          </a:p>
          <a:p>
            <a:pPr marL="571500" indent="-571500" eaLnBrk="1" hangingPunct="1">
              <a:lnSpc>
                <a:spcPct val="80000"/>
              </a:lnSpc>
              <a:buFont typeface="Wingdings" pitchFamily="2" charset="2"/>
              <a:buNone/>
            </a:pPr>
            <a:r>
              <a:rPr lang="en-US" sz="1800" b="1" dirty="0">
                <a:latin typeface="Courier New" pitchFamily="49" charset="0"/>
              </a:rPr>
              <a:t>	DDRC  = 0x00;  	</a:t>
            </a:r>
            <a:r>
              <a:rPr lang="en-US" sz="1800" b="1" dirty="0">
                <a:solidFill>
                  <a:srgbClr val="008000"/>
                </a:solidFill>
                <a:latin typeface="Courier New" pitchFamily="49" charset="0"/>
              </a:rPr>
              <a:t>// make PORTC input</a:t>
            </a:r>
          </a:p>
          <a:p>
            <a:pPr marL="571500" indent="-571500" eaLnBrk="1" hangingPunct="1">
              <a:lnSpc>
                <a:spcPct val="80000"/>
              </a:lnSpc>
              <a:buFont typeface="Wingdings" pitchFamily="2" charset="2"/>
              <a:buNone/>
            </a:pPr>
            <a:r>
              <a:rPr lang="en-US" sz="1800" b="1" dirty="0">
                <a:latin typeface="Courier New" pitchFamily="49" charset="0"/>
              </a:rPr>
              <a:t>	DDRD  = 0xFF;  	</a:t>
            </a:r>
            <a:r>
              <a:rPr lang="en-US" sz="1800" b="1" dirty="0">
                <a:solidFill>
                  <a:srgbClr val="008000"/>
                </a:solidFill>
                <a:latin typeface="Courier New" pitchFamily="49" charset="0"/>
              </a:rPr>
              <a:t>// make PORTD output</a:t>
            </a:r>
          </a:p>
          <a:p>
            <a:pPr marL="571500" indent="-571500" eaLnBrk="1" hangingPunct="1">
              <a:lnSpc>
                <a:spcPct val="80000"/>
              </a:lnSpc>
              <a:buFont typeface="Wingdings" pitchFamily="2" charset="2"/>
              <a:buNone/>
            </a:pPr>
            <a:r>
              <a:rPr lang="en-US" sz="1800" b="1" dirty="0">
                <a:latin typeface="Courier New" pitchFamily="49" charset="0"/>
              </a:rPr>
              <a:t>	TCNT0 = -160;  	</a:t>
            </a:r>
            <a:r>
              <a:rPr lang="en-US" sz="1800" b="1" dirty="0">
                <a:solidFill>
                  <a:srgbClr val="008000"/>
                </a:solidFill>
                <a:latin typeface="Courier New" pitchFamily="49" charset="0"/>
              </a:rPr>
              <a:t>// start from 96</a:t>
            </a:r>
          </a:p>
          <a:p>
            <a:pPr marL="571500" indent="-571500" eaLnBrk="1" hangingPunct="1">
              <a:lnSpc>
                <a:spcPct val="80000"/>
              </a:lnSpc>
              <a:buFont typeface="Wingdings" pitchFamily="2" charset="2"/>
              <a:buNone/>
            </a:pPr>
            <a:r>
              <a:rPr lang="en-US" sz="1800" b="1" dirty="0">
                <a:latin typeface="Courier New" pitchFamily="49" charset="0"/>
              </a:rPr>
              <a:t>	TCCR0 = 0x01;  	</a:t>
            </a:r>
            <a:r>
              <a:rPr lang="en-US" sz="1800" b="1" dirty="0">
                <a:solidFill>
                  <a:srgbClr val="008000"/>
                </a:solidFill>
                <a:latin typeface="Courier New" pitchFamily="49" charset="0"/>
              </a:rPr>
              <a:t>// Normal </a:t>
            </a:r>
            <a:r>
              <a:rPr lang="en-US" sz="1800" b="1" dirty="0" err="1">
                <a:solidFill>
                  <a:srgbClr val="008000"/>
                </a:solidFill>
                <a:latin typeface="Courier New" pitchFamily="49" charset="0"/>
              </a:rPr>
              <a:t>mode,inernal</a:t>
            </a:r>
            <a:r>
              <a:rPr lang="en-US" sz="1800" b="1" dirty="0">
                <a:solidFill>
                  <a:srgbClr val="008000"/>
                </a:solidFill>
                <a:latin typeface="Courier New" pitchFamily="49" charset="0"/>
              </a:rPr>
              <a:t> </a:t>
            </a:r>
            <a:r>
              <a:rPr lang="en-US" sz="1800" b="1" dirty="0" err="1">
                <a:solidFill>
                  <a:srgbClr val="008000"/>
                </a:solidFill>
                <a:latin typeface="Courier New" pitchFamily="49" charset="0"/>
              </a:rPr>
              <a:t>clk</a:t>
            </a:r>
            <a:r>
              <a:rPr lang="en-US" sz="1800" b="1" dirty="0">
                <a:solidFill>
                  <a:srgbClr val="008000"/>
                </a:solidFill>
                <a:latin typeface="Courier New" pitchFamily="49" charset="0"/>
              </a:rPr>
              <a:t>, no </a:t>
            </a:r>
            <a:r>
              <a:rPr lang="en-US" sz="1800" b="1" dirty="0" err="1">
                <a:solidFill>
                  <a:srgbClr val="008000"/>
                </a:solidFill>
                <a:latin typeface="Courier New" pitchFamily="49" charset="0"/>
              </a:rPr>
              <a:t>prescaler</a:t>
            </a:r>
            <a:endParaRPr lang="en-US" sz="1800" b="1" dirty="0">
              <a:solidFill>
                <a:srgbClr val="008000"/>
              </a:solidFill>
              <a:latin typeface="Courier New" pitchFamily="49" charset="0"/>
            </a:endParaRPr>
          </a:p>
          <a:p>
            <a:pPr marL="571500" indent="-571500" eaLnBrk="1" hangingPunct="1">
              <a:lnSpc>
                <a:spcPct val="80000"/>
              </a:lnSpc>
              <a:buFont typeface="Wingdings" pitchFamily="2" charset="2"/>
              <a:buNone/>
            </a:pPr>
            <a:r>
              <a:rPr lang="en-US" sz="1800" b="1" dirty="0">
                <a:latin typeface="Courier New" pitchFamily="49" charset="0"/>
              </a:rPr>
              <a:t>	TCNT1H = (-640)&gt;&gt;8; </a:t>
            </a:r>
            <a:r>
              <a:rPr lang="en-US" sz="1800" b="1" dirty="0">
                <a:solidFill>
                  <a:srgbClr val="008000"/>
                </a:solidFill>
                <a:latin typeface="Courier New" pitchFamily="49" charset="0"/>
              </a:rPr>
              <a:t>// the high byte 0xFD</a:t>
            </a:r>
          </a:p>
          <a:p>
            <a:pPr marL="571500" indent="-571500" eaLnBrk="1" hangingPunct="1">
              <a:lnSpc>
                <a:spcPct val="80000"/>
              </a:lnSpc>
              <a:buFont typeface="Wingdings" pitchFamily="2" charset="2"/>
              <a:buNone/>
            </a:pPr>
            <a:r>
              <a:rPr lang="en-US" sz="1800" b="1" dirty="0">
                <a:latin typeface="Courier New" pitchFamily="49" charset="0"/>
              </a:rPr>
              <a:t>	TCNT1L = (-640); </a:t>
            </a:r>
            <a:r>
              <a:rPr lang="en-US" sz="1800" b="1" dirty="0">
                <a:solidFill>
                  <a:srgbClr val="008000"/>
                </a:solidFill>
                <a:latin typeface="Courier New" pitchFamily="49" charset="0"/>
              </a:rPr>
              <a:t>//</a:t>
            </a:r>
            <a:r>
              <a:rPr lang="en-US" sz="1800" b="1" dirty="0">
                <a:latin typeface="Courier New" pitchFamily="49" charset="0"/>
              </a:rPr>
              <a:t> </a:t>
            </a:r>
            <a:r>
              <a:rPr lang="en-US" sz="1800" b="1" dirty="0">
                <a:solidFill>
                  <a:srgbClr val="008000"/>
                </a:solidFill>
                <a:latin typeface="Courier New" pitchFamily="49" charset="0"/>
              </a:rPr>
              <a:t>the low byte  0x80</a:t>
            </a:r>
          </a:p>
          <a:p>
            <a:pPr marL="571500" indent="-571500" eaLnBrk="1" hangingPunct="1">
              <a:lnSpc>
                <a:spcPct val="80000"/>
              </a:lnSpc>
              <a:buFont typeface="Wingdings" pitchFamily="2" charset="2"/>
              <a:buNone/>
            </a:pPr>
            <a:r>
              <a:rPr lang="en-US" sz="1800" b="1" dirty="0">
                <a:latin typeface="Courier New" pitchFamily="49" charset="0"/>
              </a:rPr>
              <a:t>	TCCR1A = 0x00; 	</a:t>
            </a:r>
            <a:r>
              <a:rPr lang="en-US" sz="1800" b="1" dirty="0">
                <a:solidFill>
                  <a:srgbClr val="008000"/>
                </a:solidFill>
                <a:latin typeface="Courier New" pitchFamily="49" charset="0"/>
              </a:rPr>
              <a:t>// timer1 in normal mode, no </a:t>
            </a:r>
            <a:r>
              <a:rPr lang="en-US" sz="1800" b="1" dirty="0" err="1">
                <a:solidFill>
                  <a:srgbClr val="008000"/>
                </a:solidFill>
                <a:latin typeface="Courier New" pitchFamily="49" charset="0"/>
              </a:rPr>
              <a:t>prescaler</a:t>
            </a:r>
            <a:endParaRPr lang="en-US" sz="1800" b="1" dirty="0">
              <a:solidFill>
                <a:srgbClr val="008000"/>
              </a:solidFill>
              <a:latin typeface="Courier New" pitchFamily="49" charset="0"/>
            </a:endParaRPr>
          </a:p>
          <a:p>
            <a:pPr marL="571500" indent="-571500" eaLnBrk="1" hangingPunct="1">
              <a:lnSpc>
                <a:spcPct val="80000"/>
              </a:lnSpc>
              <a:buFont typeface="Wingdings" pitchFamily="2" charset="2"/>
              <a:buNone/>
            </a:pPr>
            <a:r>
              <a:rPr lang="en-US" sz="1800" b="1" dirty="0">
                <a:latin typeface="Courier New" pitchFamily="49" charset="0"/>
              </a:rPr>
              <a:t>	TCCR1B = 0x01; 	</a:t>
            </a:r>
            <a:r>
              <a:rPr lang="en-US" sz="1800" b="1" dirty="0">
                <a:solidFill>
                  <a:srgbClr val="008000"/>
                </a:solidFill>
                <a:latin typeface="Courier New" pitchFamily="49" charset="0"/>
              </a:rPr>
              <a:t>// use internal CLK.</a:t>
            </a:r>
          </a:p>
          <a:p>
            <a:pPr marL="571500" indent="-571500" eaLnBrk="1" hangingPunct="1">
              <a:lnSpc>
                <a:spcPct val="80000"/>
              </a:lnSpc>
              <a:buFont typeface="Wingdings" pitchFamily="2" charset="2"/>
              <a:buNone/>
            </a:pPr>
            <a:r>
              <a:rPr lang="en-US" sz="1800" b="1" dirty="0">
                <a:latin typeface="Courier New" pitchFamily="49" charset="0"/>
              </a:rPr>
              <a:t>				</a:t>
            </a:r>
            <a:r>
              <a:rPr lang="en-US" sz="1800" b="1" dirty="0">
                <a:solidFill>
                  <a:srgbClr val="008000"/>
                </a:solidFill>
                <a:latin typeface="Courier New" pitchFamily="49" charset="0"/>
              </a:rPr>
              <a:t>// enable Timers 0 and 1 interrupts.</a:t>
            </a:r>
          </a:p>
          <a:p>
            <a:pPr marL="571500" indent="-571500" eaLnBrk="1" hangingPunct="1">
              <a:lnSpc>
                <a:spcPct val="80000"/>
              </a:lnSpc>
              <a:buFont typeface="Wingdings" pitchFamily="2" charset="2"/>
              <a:buNone/>
            </a:pPr>
            <a:r>
              <a:rPr lang="en-US" sz="1800" b="1" dirty="0">
                <a:latin typeface="Courier New" pitchFamily="49" charset="0"/>
              </a:rPr>
              <a:t>	TIMSK  = (1&lt;&lt;TOIE0) | (1&lt;&lt;TOIE1); </a:t>
            </a:r>
          </a:p>
          <a:p>
            <a:pPr marL="571500" indent="-571500" eaLnBrk="1" hangingPunct="1">
              <a:lnSpc>
                <a:spcPct val="80000"/>
              </a:lnSpc>
              <a:buFont typeface="Wingdings" pitchFamily="2" charset="2"/>
              <a:buNone/>
            </a:pPr>
            <a:r>
              <a:rPr lang="en-US" sz="1800" b="1" dirty="0">
                <a:latin typeface="Courier New" pitchFamily="49" charset="0"/>
              </a:rPr>
              <a:t>	</a:t>
            </a:r>
            <a:r>
              <a:rPr lang="en-US" sz="1800" b="1" dirty="0" err="1">
                <a:latin typeface="Courier New" pitchFamily="49" charset="0"/>
              </a:rPr>
              <a:t>sei</a:t>
            </a:r>
            <a:r>
              <a:rPr lang="en-US" sz="1800" b="1" dirty="0">
                <a:latin typeface="Courier New" pitchFamily="49" charset="0"/>
              </a:rPr>
              <a:t> (); 	</a:t>
            </a:r>
            <a:r>
              <a:rPr lang="en-US" sz="1800" b="1" dirty="0">
                <a:solidFill>
                  <a:srgbClr val="008000"/>
                </a:solidFill>
                <a:latin typeface="Courier New" pitchFamily="49" charset="0"/>
              </a:rPr>
              <a:t>// enable global interrupts, set bit7 of SREG</a:t>
            </a:r>
          </a:p>
          <a:p>
            <a:pPr marL="571500" indent="-571500" eaLnBrk="1" hangingPunct="1">
              <a:lnSpc>
                <a:spcPct val="80000"/>
              </a:lnSpc>
              <a:buFont typeface="Wingdings" pitchFamily="2" charset="2"/>
              <a:buNone/>
            </a:pPr>
            <a:r>
              <a:rPr lang="en-US" sz="1800" b="1" dirty="0">
                <a:latin typeface="Courier New" pitchFamily="49" charset="0"/>
              </a:rPr>
              <a:t>	</a:t>
            </a:r>
            <a:r>
              <a:rPr lang="en-US" sz="1800" b="1" dirty="0">
                <a:solidFill>
                  <a:srgbClr val="0000CC"/>
                </a:solidFill>
                <a:latin typeface="Courier New" pitchFamily="49" charset="0"/>
              </a:rPr>
              <a:t>while</a:t>
            </a:r>
            <a:r>
              <a:rPr lang="en-US" sz="1800" b="1" dirty="0">
                <a:latin typeface="Courier New" pitchFamily="49" charset="0"/>
              </a:rPr>
              <a:t> (1) 	</a:t>
            </a:r>
            <a:r>
              <a:rPr lang="en-US" sz="1800" b="1" dirty="0">
                <a:solidFill>
                  <a:srgbClr val="008000"/>
                </a:solidFill>
                <a:latin typeface="Courier New" pitchFamily="49" charset="0"/>
              </a:rPr>
              <a:t>// wait here</a:t>
            </a:r>
          </a:p>
          <a:p>
            <a:pPr marL="571500" indent="-571500" eaLnBrk="1" hangingPunct="1">
              <a:lnSpc>
                <a:spcPct val="80000"/>
              </a:lnSpc>
              <a:buFont typeface="Wingdings" pitchFamily="2" charset="2"/>
              <a:buNone/>
            </a:pPr>
            <a:r>
              <a:rPr lang="en-US" sz="1800" b="1" dirty="0">
                <a:latin typeface="Courier New" pitchFamily="49" charset="0"/>
              </a:rPr>
              <a:t>		PORTD = PINC;</a:t>
            </a:r>
          </a:p>
          <a:p>
            <a:pPr marL="571500" indent="-571500" eaLnBrk="1" hangingPunct="1">
              <a:lnSpc>
                <a:spcPct val="80000"/>
              </a:lnSpc>
              <a:buFont typeface="Wingdings" pitchFamily="2" charset="2"/>
              <a:buNone/>
            </a:pPr>
            <a:r>
              <a:rPr lang="en-US" sz="1800" b="1" dirty="0">
                <a:latin typeface="Courier New" pitchFamily="49" charset="0"/>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z="2400" b="1">
                <a:latin typeface="Courier New" pitchFamily="49" charset="0"/>
              </a:rPr>
              <a:t>Example 10-9: timer0, timer1 Interrupt (2/2)</a:t>
            </a:r>
            <a:endParaRPr lang="en-US" sz="3200" b="1">
              <a:latin typeface="Courier New" pitchFamily="49" charset="0"/>
            </a:endParaRPr>
          </a:p>
        </p:txBody>
      </p:sp>
      <p:sp>
        <p:nvSpPr>
          <p:cNvPr id="15363" name="Rectangle 3"/>
          <p:cNvSpPr>
            <a:spLocks noGrp="1" noChangeArrowheads="1"/>
          </p:cNvSpPr>
          <p:nvPr>
            <p:ph type="body" idx="1"/>
          </p:nvPr>
        </p:nvSpPr>
        <p:spPr>
          <a:xfrm>
            <a:off x="304800" y="838200"/>
            <a:ext cx="8458200" cy="5562600"/>
          </a:xfrm>
          <a:gradFill rotWithShape="1">
            <a:gsLst>
              <a:gs pos="0">
                <a:schemeClr val="bg1"/>
              </a:gs>
              <a:gs pos="100000">
                <a:srgbClr val="FFFF99"/>
              </a:gs>
            </a:gsLst>
            <a:path path="shape">
              <a:fillToRect l="50000" t="50000" r="50000" b="50000"/>
            </a:path>
          </a:gradFill>
          <a:ln>
            <a:solidFill>
              <a:schemeClr val="tx1"/>
            </a:solidFill>
          </a:ln>
        </p:spPr>
        <p:txBody>
          <a:bodyPr/>
          <a:lstStyle/>
          <a:p>
            <a:pPr marL="571500" indent="-571500" eaLnBrk="1" hangingPunct="1">
              <a:lnSpc>
                <a:spcPct val="80000"/>
              </a:lnSpc>
              <a:buFont typeface="Wingdings" pitchFamily="2" charset="2"/>
              <a:buNone/>
            </a:pPr>
            <a:r>
              <a:rPr lang="en-US" sz="1800" b="1" dirty="0">
                <a:solidFill>
                  <a:srgbClr val="008000"/>
                </a:solidFill>
                <a:latin typeface="Courier New" pitchFamily="49" charset="0"/>
              </a:rPr>
              <a:t>// Using Timer0 and </a:t>
            </a:r>
            <a:r>
              <a:rPr lang="en-US" sz="1800" b="1" dirty="0" err="1">
                <a:solidFill>
                  <a:srgbClr val="008000"/>
                </a:solidFill>
                <a:latin typeface="Courier New" pitchFamily="49" charset="0"/>
              </a:rPr>
              <a:t>Timerl</a:t>
            </a:r>
            <a:r>
              <a:rPr lang="en-US" sz="1800" b="1" dirty="0">
                <a:solidFill>
                  <a:srgbClr val="008000"/>
                </a:solidFill>
                <a:latin typeface="Courier New" pitchFamily="49" charset="0"/>
              </a:rPr>
              <a:t> interrupts, generate square waves</a:t>
            </a:r>
          </a:p>
          <a:p>
            <a:pPr marL="571500" indent="-571500" eaLnBrk="1" hangingPunct="1">
              <a:lnSpc>
                <a:spcPct val="80000"/>
              </a:lnSpc>
              <a:buFont typeface="Wingdings" pitchFamily="2" charset="2"/>
              <a:buNone/>
            </a:pPr>
            <a:r>
              <a:rPr lang="en-US" sz="1800" b="1" dirty="0">
                <a:solidFill>
                  <a:srgbClr val="008000"/>
                </a:solidFill>
                <a:latin typeface="Courier New" pitchFamily="49" charset="0"/>
              </a:rPr>
              <a:t>// on pins PB1 and PB7 respectively, while transferring data</a:t>
            </a:r>
          </a:p>
          <a:p>
            <a:pPr marL="571500" indent="-571500" eaLnBrk="1" hangingPunct="1">
              <a:lnSpc>
                <a:spcPct val="80000"/>
              </a:lnSpc>
              <a:buFont typeface="Wingdings" pitchFamily="2" charset="2"/>
              <a:buNone/>
            </a:pPr>
            <a:r>
              <a:rPr lang="en-US" sz="1800" b="1" dirty="0">
                <a:latin typeface="Courier New" pitchFamily="49" charset="0"/>
              </a:rPr>
              <a:t>	 </a:t>
            </a:r>
          </a:p>
          <a:p>
            <a:pPr marL="571500" indent="-571500" eaLnBrk="1" hangingPunct="1">
              <a:lnSpc>
                <a:spcPct val="80000"/>
              </a:lnSpc>
              <a:buFont typeface="Wingdings" pitchFamily="2" charset="2"/>
              <a:buNone/>
            </a:pPr>
            <a:r>
              <a:rPr lang="en-US" sz="1800" b="1" dirty="0">
                <a:latin typeface="Courier New" pitchFamily="49" charset="0"/>
              </a:rPr>
              <a:t>ISR (</a:t>
            </a:r>
            <a:r>
              <a:rPr lang="en-US" sz="1800" b="1" dirty="0">
                <a:solidFill>
                  <a:srgbClr val="FF0000"/>
                </a:solidFill>
                <a:latin typeface="Courier New" pitchFamily="49" charset="0"/>
              </a:rPr>
              <a:t>TIMER0_OVF_vect</a:t>
            </a:r>
            <a:r>
              <a:rPr lang="en-US" sz="1800" b="1" dirty="0">
                <a:latin typeface="Courier New" pitchFamily="49" charset="0"/>
              </a:rPr>
              <a:t>){ </a:t>
            </a:r>
            <a:r>
              <a:rPr lang="en-US" sz="1800" b="1" dirty="0">
                <a:solidFill>
                  <a:srgbClr val="008000"/>
                </a:solidFill>
                <a:latin typeface="Courier New" pitchFamily="49" charset="0"/>
              </a:rPr>
              <a:t>//ISR for Timer0 overflow</a:t>
            </a:r>
          </a:p>
          <a:p>
            <a:pPr marL="571500" indent="-571500" eaLnBrk="1" hangingPunct="1">
              <a:lnSpc>
                <a:spcPct val="80000"/>
              </a:lnSpc>
              <a:buFont typeface="Wingdings" pitchFamily="2" charset="2"/>
              <a:buNone/>
            </a:pPr>
            <a:r>
              <a:rPr lang="en-US" sz="1800" b="1" dirty="0">
                <a:latin typeface="Courier New" pitchFamily="49" charset="0"/>
              </a:rPr>
              <a:t>	TCNT0 = -160;  </a:t>
            </a:r>
            <a:r>
              <a:rPr lang="en-US" sz="1800" b="1" dirty="0">
                <a:solidFill>
                  <a:srgbClr val="008000"/>
                </a:solidFill>
                <a:latin typeface="Courier New" pitchFamily="49" charset="0"/>
              </a:rPr>
              <a:t>// TCNT0 = -160 (reload for next round)</a:t>
            </a:r>
          </a:p>
          <a:p>
            <a:pPr marL="571500" indent="-571500" eaLnBrk="1" hangingPunct="1">
              <a:lnSpc>
                <a:spcPct val="80000"/>
              </a:lnSpc>
              <a:buFont typeface="Wingdings" pitchFamily="2" charset="2"/>
              <a:buNone/>
            </a:pPr>
            <a:r>
              <a:rPr lang="en-US" sz="1800" b="1" dirty="0">
                <a:latin typeface="Courier New" pitchFamily="49" charset="0"/>
              </a:rPr>
              <a:t>	PORTB ^= 0x02; </a:t>
            </a:r>
            <a:r>
              <a:rPr lang="en-US" sz="1800" b="1" dirty="0">
                <a:solidFill>
                  <a:srgbClr val="008000"/>
                </a:solidFill>
                <a:latin typeface="Courier New" pitchFamily="49" charset="0"/>
              </a:rPr>
              <a:t>// toggle PORTB.1</a:t>
            </a:r>
          </a:p>
          <a:p>
            <a:pPr marL="571500" indent="-571500" eaLnBrk="1" hangingPunct="1">
              <a:lnSpc>
                <a:spcPct val="80000"/>
              </a:lnSpc>
              <a:buFont typeface="Wingdings" pitchFamily="2" charset="2"/>
              <a:buNone/>
            </a:pPr>
            <a:r>
              <a:rPr lang="en-US" sz="1800" b="1" dirty="0">
                <a:latin typeface="Courier New" pitchFamily="49" charset="0"/>
              </a:rPr>
              <a:t>}</a:t>
            </a:r>
          </a:p>
          <a:p>
            <a:pPr marL="571500" indent="-571500" eaLnBrk="1" hangingPunct="1">
              <a:lnSpc>
                <a:spcPct val="80000"/>
              </a:lnSpc>
              <a:buFont typeface="Wingdings" pitchFamily="2" charset="2"/>
              <a:buNone/>
            </a:pPr>
            <a:endParaRPr lang="en-US" sz="1800" b="1" dirty="0">
              <a:latin typeface="Courier New" pitchFamily="49" charset="0"/>
            </a:endParaRPr>
          </a:p>
          <a:p>
            <a:pPr marL="571500" indent="-571500" eaLnBrk="1" hangingPunct="1">
              <a:lnSpc>
                <a:spcPct val="80000"/>
              </a:lnSpc>
              <a:buFont typeface="Wingdings" pitchFamily="2" charset="2"/>
              <a:buNone/>
            </a:pPr>
            <a:r>
              <a:rPr lang="en-US" sz="1800" b="1" dirty="0">
                <a:latin typeface="Courier New" pitchFamily="49" charset="0"/>
              </a:rPr>
              <a:t>ISR (</a:t>
            </a:r>
            <a:r>
              <a:rPr lang="en-US" sz="1800" b="1" dirty="0">
                <a:solidFill>
                  <a:srgbClr val="FF0000"/>
                </a:solidFill>
                <a:latin typeface="Courier New" pitchFamily="49" charset="0"/>
              </a:rPr>
              <a:t>TIMER1_OVF_vect</a:t>
            </a:r>
            <a:r>
              <a:rPr lang="en-US" sz="1800" b="1" dirty="0">
                <a:latin typeface="Courier New" pitchFamily="49" charset="0"/>
              </a:rPr>
              <a:t>){ </a:t>
            </a:r>
            <a:r>
              <a:rPr lang="en-US" sz="1800" b="1" dirty="0">
                <a:solidFill>
                  <a:srgbClr val="008000"/>
                </a:solidFill>
                <a:latin typeface="Courier New" pitchFamily="49" charset="0"/>
              </a:rPr>
              <a:t>// ISR for Timer1 overflow</a:t>
            </a:r>
          </a:p>
          <a:p>
            <a:pPr marL="571500" indent="-571500" eaLnBrk="1" hangingPunct="1">
              <a:lnSpc>
                <a:spcPct val="80000"/>
              </a:lnSpc>
              <a:buFont typeface="Wingdings" pitchFamily="2" charset="2"/>
              <a:buNone/>
            </a:pPr>
            <a:r>
              <a:rPr lang="en-US" sz="1800" b="1" dirty="0">
                <a:latin typeface="Courier New" pitchFamily="49" charset="0"/>
              </a:rPr>
              <a:t>	TCNT1H = (-640)&gt;&gt;8;</a:t>
            </a:r>
          </a:p>
          <a:p>
            <a:pPr marL="571500" indent="-571500" eaLnBrk="1" hangingPunct="1">
              <a:lnSpc>
                <a:spcPct val="80000"/>
              </a:lnSpc>
              <a:buFont typeface="Wingdings" pitchFamily="2" charset="2"/>
              <a:buNone/>
            </a:pPr>
            <a:r>
              <a:rPr lang="en-US" sz="1800" b="1" dirty="0">
                <a:latin typeface="Courier New" pitchFamily="49" charset="0"/>
              </a:rPr>
              <a:t>	TCNT1L = (-640); </a:t>
            </a:r>
            <a:r>
              <a:rPr lang="en-US" sz="1800" b="1" dirty="0">
                <a:solidFill>
                  <a:srgbClr val="008000"/>
                </a:solidFill>
                <a:latin typeface="Courier New" pitchFamily="49" charset="0"/>
              </a:rPr>
              <a:t>// TCNT1 = -640 (reload for next round)</a:t>
            </a:r>
          </a:p>
          <a:p>
            <a:pPr marL="571500" indent="-571500" eaLnBrk="1" hangingPunct="1">
              <a:lnSpc>
                <a:spcPct val="80000"/>
              </a:lnSpc>
              <a:buFont typeface="Wingdings" pitchFamily="2" charset="2"/>
              <a:buNone/>
            </a:pPr>
            <a:r>
              <a:rPr lang="en-US" sz="1800" b="1" dirty="0">
                <a:latin typeface="Courier New" pitchFamily="49" charset="0"/>
              </a:rPr>
              <a:t>	PORTB ^= 0x80;     </a:t>
            </a:r>
            <a:r>
              <a:rPr lang="en-US" sz="1800" b="1" dirty="0">
                <a:solidFill>
                  <a:srgbClr val="008000"/>
                </a:solidFill>
                <a:latin typeface="Courier New" pitchFamily="49" charset="0"/>
              </a:rPr>
              <a:t>// toggle PORTB.7</a:t>
            </a:r>
          </a:p>
          <a:p>
            <a:pPr marL="571500" indent="-571500" eaLnBrk="1" hangingPunct="1">
              <a:lnSpc>
                <a:spcPct val="80000"/>
              </a:lnSpc>
              <a:buFont typeface="Wingdings" pitchFamily="2" charset="2"/>
              <a:buNone/>
            </a:pPr>
            <a:r>
              <a:rPr lang="en-US" sz="1800" b="1" dirty="0">
                <a:solidFill>
                  <a:srgbClr val="00B050"/>
                </a:solidFill>
                <a:latin typeface="Courier New" pitchFamily="49" charset="0"/>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2800" b="1">
                <a:latin typeface="Courier New" pitchFamily="49" charset="0"/>
              </a:rPr>
              <a:t>Timer0 Output Compare Match Interrupt</a:t>
            </a:r>
            <a:endParaRPr lang="en-US" sz="3200" b="1">
              <a:latin typeface="Courier New" pitchFamily="49" charset="0"/>
            </a:endParaRPr>
          </a:p>
        </p:txBody>
      </p:sp>
      <p:sp>
        <p:nvSpPr>
          <p:cNvPr id="16387" name="Rectangle 3"/>
          <p:cNvSpPr>
            <a:spLocks noGrp="1" noChangeArrowheads="1"/>
          </p:cNvSpPr>
          <p:nvPr>
            <p:ph type="body" idx="1"/>
          </p:nvPr>
        </p:nvSpPr>
        <p:spPr>
          <a:xfrm>
            <a:off x="304800" y="914400"/>
            <a:ext cx="8458200" cy="5562600"/>
          </a:xfrm>
          <a:gradFill rotWithShape="1">
            <a:gsLst>
              <a:gs pos="0">
                <a:schemeClr val="bg1"/>
              </a:gs>
              <a:gs pos="100000">
                <a:srgbClr val="FFFF99"/>
              </a:gs>
            </a:gsLst>
            <a:path path="shape">
              <a:fillToRect l="50000" t="50000" r="50000" b="50000"/>
            </a:path>
          </a:gradFill>
          <a:ln>
            <a:solidFill>
              <a:schemeClr val="tx1"/>
            </a:solidFill>
          </a:ln>
        </p:spPr>
        <p:txBody>
          <a:bodyPr/>
          <a:lstStyle/>
          <a:p>
            <a:pPr marL="571500" indent="-571500" eaLnBrk="1" hangingPunct="1">
              <a:lnSpc>
                <a:spcPct val="80000"/>
              </a:lnSpc>
              <a:buFont typeface="Wingdings" pitchFamily="2" charset="2"/>
              <a:buNone/>
            </a:pPr>
            <a:r>
              <a:rPr lang="en-US" sz="1800" b="1" dirty="0">
                <a:latin typeface="Courier New" pitchFamily="49" charset="0"/>
              </a:rPr>
              <a:t>#include "</a:t>
            </a:r>
            <a:r>
              <a:rPr lang="en-US" sz="1800" b="1" dirty="0" err="1">
                <a:latin typeface="Courier New" pitchFamily="49" charset="0"/>
              </a:rPr>
              <a:t>avr</a:t>
            </a:r>
            <a:r>
              <a:rPr lang="en-US" sz="1800" b="1" dirty="0">
                <a:latin typeface="Courier New" pitchFamily="49" charset="0"/>
              </a:rPr>
              <a:t>/</a:t>
            </a:r>
            <a:r>
              <a:rPr lang="en-US" sz="1800" b="1" dirty="0" err="1">
                <a:latin typeface="Courier New" pitchFamily="49" charset="0"/>
              </a:rPr>
              <a:t>io.h</a:t>
            </a:r>
            <a:r>
              <a:rPr lang="en-US" sz="1800" b="1" dirty="0">
                <a:latin typeface="Courier New" pitchFamily="49" charset="0"/>
              </a:rPr>
              <a:t>"</a:t>
            </a:r>
          </a:p>
          <a:p>
            <a:pPr marL="571500" indent="-571500" eaLnBrk="1" hangingPunct="1">
              <a:lnSpc>
                <a:spcPct val="80000"/>
              </a:lnSpc>
              <a:buFont typeface="Wingdings" pitchFamily="2" charset="2"/>
              <a:buNone/>
            </a:pPr>
            <a:r>
              <a:rPr lang="en-US" sz="1800" b="1" dirty="0">
                <a:latin typeface="Courier New" pitchFamily="49" charset="0"/>
              </a:rPr>
              <a:t>#include "</a:t>
            </a:r>
            <a:r>
              <a:rPr lang="en-US" sz="1800" b="1" dirty="0" err="1">
                <a:latin typeface="Courier New" pitchFamily="49" charset="0"/>
              </a:rPr>
              <a:t>avr</a:t>
            </a:r>
            <a:r>
              <a:rPr lang="en-US" sz="1800" b="1" dirty="0">
                <a:latin typeface="Courier New" pitchFamily="49" charset="0"/>
              </a:rPr>
              <a:t>/</a:t>
            </a:r>
            <a:r>
              <a:rPr lang="en-US" sz="1800" b="1" dirty="0" err="1">
                <a:latin typeface="Courier New" pitchFamily="49" charset="0"/>
              </a:rPr>
              <a:t>interrupt.h</a:t>
            </a:r>
            <a:r>
              <a:rPr lang="en-US" sz="1800" b="1" dirty="0">
                <a:latin typeface="Courier New" pitchFamily="49" charset="0"/>
              </a:rPr>
              <a:t>"</a:t>
            </a:r>
          </a:p>
          <a:p>
            <a:pPr marL="571500" indent="-571500" eaLnBrk="1" hangingPunct="1">
              <a:lnSpc>
                <a:spcPct val="80000"/>
              </a:lnSpc>
              <a:buFont typeface="Wingdings" pitchFamily="2" charset="2"/>
              <a:buNone/>
            </a:pPr>
            <a:r>
              <a:rPr lang="en-US" sz="1800" b="1" dirty="0">
                <a:latin typeface="Courier New" pitchFamily="49" charset="0"/>
              </a:rPr>
              <a:t> </a:t>
            </a:r>
          </a:p>
          <a:p>
            <a:pPr marL="571500" indent="-571500" eaLnBrk="1" hangingPunct="1">
              <a:lnSpc>
                <a:spcPct val="80000"/>
              </a:lnSpc>
              <a:buFont typeface="Wingdings" pitchFamily="2" charset="2"/>
              <a:buNone/>
            </a:pPr>
            <a:r>
              <a:rPr lang="en-US" sz="1800" b="1" dirty="0" err="1">
                <a:latin typeface="Courier New" pitchFamily="49" charset="0"/>
              </a:rPr>
              <a:t>int</a:t>
            </a:r>
            <a:r>
              <a:rPr lang="en-US" sz="1800" b="1" dirty="0">
                <a:latin typeface="Courier New" pitchFamily="49" charset="0"/>
              </a:rPr>
              <a:t> main ()</a:t>
            </a:r>
          </a:p>
          <a:p>
            <a:pPr marL="571500" indent="-571500" eaLnBrk="1" hangingPunct="1">
              <a:lnSpc>
                <a:spcPct val="80000"/>
              </a:lnSpc>
              <a:buFont typeface="Wingdings" pitchFamily="2" charset="2"/>
              <a:buNone/>
            </a:pPr>
            <a:r>
              <a:rPr lang="en-US" sz="1800" b="1" dirty="0">
                <a:latin typeface="Courier New" pitchFamily="49" charset="0"/>
              </a:rPr>
              <a:t>{</a:t>
            </a:r>
            <a:endParaRPr lang="en-US" sz="1800" b="1" dirty="0">
              <a:solidFill>
                <a:srgbClr val="008000"/>
              </a:solidFill>
              <a:latin typeface="Courier New" pitchFamily="49" charset="0"/>
            </a:endParaRPr>
          </a:p>
          <a:p>
            <a:pPr marL="571500" indent="-571500" eaLnBrk="1" hangingPunct="1">
              <a:lnSpc>
                <a:spcPct val="80000"/>
              </a:lnSpc>
              <a:buFont typeface="Wingdings" pitchFamily="2" charset="2"/>
              <a:buNone/>
            </a:pPr>
            <a:r>
              <a:rPr lang="en-US" sz="1800" b="1" dirty="0">
                <a:solidFill>
                  <a:srgbClr val="008000"/>
                </a:solidFill>
                <a:latin typeface="Courier New" pitchFamily="49" charset="0"/>
              </a:rPr>
              <a:t>	</a:t>
            </a:r>
            <a:r>
              <a:rPr lang="en-US" sz="1800" b="1" dirty="0">
                <a:latin typeface="Courier New" pitchFamily="49" charset="0"/>
              </a:rPr>
              <a:t>DDRB |= 0x20; 	</a:t>
            </a:r>
            <a:r>
              <a:rPr lang="en-US" sz="1800" b="1" dirty="0">
                <a:solidFill>
                  <a:srgbClr val="008000"/>
                </a:solidFill>
                <a:latin typeface="Courier New" pitchFamily="49" charset="0"/>
              </a:rPr>
              <a:t>// make DDRB.5 output</a:t>
            </a:r>
          </a:p>
          <a:p>
            <a:pPr marL="571500" indent="-571500" eaLnBrk="1" hangingPunct="1">
              <a:lnSpc>
                <a:spcPct val="80000"/>
              </a:lnSpc>
              <a:buFont typeface="Wingdings" pitchFamily="2" charset="2"/>
              <a:buNone/>
            </a:pPr>
            <a:r>
              <a:rPr lang="en-US" sz="1800" b="1" dirty="0">
                <a:latin typeface="Courier New" pitchFamily="49" charset="0"/>
              </a:rPr>
              <a:t> 	OCR0  = 40;</a:t>
            </a:r>
          </a:p>
          <a:p>
            <a:pPr marL="571500" indent="-571500" eaLnBrk="1" hangingPunct="1">
              <a:lnSpc>
                <a:spcPct val="80000"/>
              </a:lnSpc>
              <a:buFont typeface="Wingdings" pitchFamily="2" charset="2"/>
              <a:buNone/>
            </a:pPr>
            <a:r>
              <a:rPr lang="en-US" sz="1800" b="1" dirty="0">
                <a:latin typeface="Courier New" pitchFamily="49" charset="0"/>
              </a:rPr>
              <a:t>	TCCR0 = 0x09; 	</a:t>
            </a:r>
            <a:r>
              <a:rPr lang="en-US" sz="1800" b="1" dirty="0">
                <a:solidFill>
                  <a:srgbClr val="008000"/>
                </a:solidFill>
                <a:latin typeface="Courier New" pitchFamily="49" charset="0"/>
              </a:rPr>
              <a:t>// CTC mode, internal elk, no </a:t>
            </a:r>
            <a:r>
              <a:rPr lang="en-US" sz="1800" b="1" dirty="0" err="1">
                <a:solidFill>
                  <a:srgbClr val="008000"/>
                </a:solidFill>
                <a:latin typeface="Courier New" pitchFamily="49" charset="0"/>
              </a:rPr>
              <a:t>prescaler</a:t>
            </a:r>
            <a:endParaRPr lang="en-US" sz="1800" b="1" dirty="0">
              <a:solidFill>
                <a:srgbClr val="008000"/>
              </a:solidFill>
              <a:latin typeface="Courier New" pitchFamily="49" charset="0"/>
            </a:endParaRPr>
          </a:p>
          <a:p>
            <a:pPr marL="571500" indent="-571500" eaLnBrk="1" hangingPunct="1">
              <a:lnSpc>
                <a:spcPct val="80000"/>
              </a:lnSpc>
              <a:buFont typeface="Wingdings" pitchFamily="2" charset="2"/>
              <a:buNone/>
            </a:pPr>
            <a:r>
              <a:rPr lang="en-US" sz="1800" b="1" dirty="0">
                <a:latin typeface="Courier New" pitchFamily="49" charset="0"/>
              </a:rPr>
              <a:t>	TIMSK = (1&lt;&lt;OCIE0); </a:t>
            </a:r>
            <a:r>
              <a:rPr lang="en-US" sz="1800" b="1" dirty="0">
                <a:solidFill>
                  <a:srgbClr val="008000"/>
                </a:solidFill>
                <a:latin typeface="Courier New" pitchFamily="49" charset="0"/>
              </a:rPr>
              <a:t>//enable </a:t>
            </a:r>
            <a:r>
              <a:rPr lang="en-US" sz="1800" b="1" dirty="0" err="1">
                <a:solidFill>
                  <a:srgbClr val="008000"/>
                </a:solidFill>
                <a:latin typeface="Courier New" pitchFamily="49" charset="0"/>
              </a:rPr>
              <a:t>TimerO</a:t>
            </a:r>
            <a:r>
              <a:rPr lang="en-US" sz="1800" b="1" dirty="0">
                <a:solidFill>
                  <a:srgbClr val="008000"/>
                </a:solidFill>
                <a:latin typeface="Courier New" pitchFamily="49" charset="0"/>
              </a:rPr>
              <a:t> compare match int.</a:t>
            </a:r>
          </a:p>
          <a:p>
            <a:pPr marL="571500" indent="-571500" eaLnBrk="1" hangingPunct="1">
              <a:lnSpc>
                <a:spcPct val="80000"/>
              </a:lnSpc>
              <a:buFont typeface="Wingdings" pitchFamily="2" charset="2"/>
              <a:buNone/>
            </a:pPr>
            <a:r>
              <a:rPr lang="en-US" sz="1800" b="1" dirty="0">
                <a:latin typeface="Courier New" pitchFamily="49" charset="0"/>
              </a:rPr>
              <a:t>	</a:t>
            </a:r>
            <a:r>
              <a:rPr lang="en-US" sz="1800" b="1" dirty="0" err="1">
                <a:latin typeface="Courier New" pitchFamily="49" charset="0"/>
              </a:rPr>
              <a:t>sei</a:t>
            </a:r>
            <a:r>
              <a:rPr lang="en-US" sz="1800" b="1" dirty="0">
                <a:latin typeface="Courier New" pitchFamily="49" charset="0"/>
              </a:rPr>
              <a:t>(); 		</a:t>
            </a:r>
            <a:r>
              <a:rPr lang="en-US" sz="1800" b="1" dirty="0">
                <a:solidFill>
                  <a:srgbClr val="008000"/>
                </a:solidFill>
                <a:latin typeface="Courier New" pitchFamily="49" charset="0"/>
              </a:rPr>
              <a:t>// enable interrupts</a:t>
            </a:r>
          </a:p>
          <a:p>
            <a:pPr marL="571500" indent="-571500" eaLnBrk="1" hangingPunct="1">
              <a:lnSpc>
                <a:spcPct val="80000"/>
              </a:lnSpc>
              <a:buFont typeface="Wingdings" pitchFamily="2" charset="2"/>
              <a:buNone/>
            </a:pPr>
            <a:r>
              <a:rPr lang="en-US" sz="1800" b="1" dirty="0">
                <a:latin typeface="Courier New" pitchFamily="49" charset="0"/>
              </a:rPr>
              <a:t>	DDRC = 0x00; 	</a:t>
            </a:r>
            <a:r>
              <a:rPr lang="en-US" sz="1800" b="1" dirty="0">
                <a:solidFill>
                  <a:srgbClr val="008000"/>
                </a:solidFill>
                <a:latin typeface="Courier New" pitchFamily="49" charset="0"/>
              </a:rPr>
              <a:t>// make PORTC input</a:t>
            </a:r>
          </a:p>
          <a:p>
            <a:pPr marL="571500" indent="-571500" eaLnBrk="1" hangingPunct="1">
              <a:lnSpc>
                <a:spcPct val="80000"/>
              </a:lnSpc>
              <a:buFont typeface="Wingdings" pitchFamily="2" charset="2"/>
              <a:buNone/>
            </a:pPr>
            <a:r>
              <a:rPr lang="en-US" sz="1800" b="1" dirty="0">
                <a:latin typeface="Courier New" pitchFamily="49" charset="0"/>
              </a:rPr>
              <a:t>	DDRD = 0xFF; 	</a:t>
            </a:r>
            <a:r>
              <a:rPr lang="en-US" sz="1800" b="1" dirty="0">
                <a:solidFill>
                  <a:srgbClr val="008000"/>
                </a:solidFill>
                <a:latin typeface="Courier New" pitchFamily="49" charset="0"/>
              </a:rPr>
              <a:t>// make PORTD output</a:t>
            </a:r>
          </a:p>
          <a:p>
            <a:pPr marL="571500" indent="-571500" eaLnBrk="1" hangingPunct="1">
              <a:lnSpc>
                <a:spcPct val="80000"/>
              </a:lnSpc>
              <a:buFont typeface="Wingdings" pitchFamily="2" charset="2"/>
              <a:buNone/>
            </a:pPr>
            <a:r>
              <a:rPr lang="en-US" sz="1800" b="1" dirty="0">
                <a:latin typeface="Courier New" pitchFamily="49" charset="0"/>
              </a:rPr>
              <a:t>	while (1)	 	</a:t>
            </a:r>
            <a:r>
              <a:rPr lang="en-US" sz="1800" b="1" dirty="0">
                <a:solidFill>
                  <a:srgbClr val="008000"/>
                </a:solidFill>
                <a:latin typeface="Courier New" pitchFamily="49" charset="0"/>
              </a:rPr>
              <a:t>// wait here</a:t>
            </a:r>
          </a:p>
          <a:p>
            <a:pPr marL="571500" indent="-571500" eaLnBrk="1" hangingPunct="1">
              <a:lnSpc>
                <a:spcPct val="80000"/>
              </a:lnSpc>
              <a:buFont typeface="Wingdings" pitchFamily="2" charset="2"/>
              <a:buNone/>
            </a:pPr>
            <a:r>
              <a:rPr lang="en-US" sz="1800" b="1" dirty="0">
                <a:latin typeface="Courier New" pitchFamily="49" charset="0"/>
              </a:rPr>
              <a:t>	</a:t>
            </a:r>
            <a:r>
              <a:rPr lang="en-US" sz="1800" b="1">
                <a:latin typeface="Courier New" pitchFamily="49" charset="0"/>
              </a:rPr>
              <a:t>	PORTD = PINC; </a:t>
            </a:r>
            <a:endParaRPr lang="en-US" sz="1800" b="1" dirty="0">
              <a:latin typeface="Courier New" pitchFamily="49" charset="0"/>
            </a:endParaRPr>
          </a:p>
          <a:p>
            <a:pPr marL="571500" indent="-571500" eaLnBrk="1" hangingPunct="1">
              <a:lnSpc>
                <a:spcPct val="80000"/>
              </a:lnSpc>
              <a:buFont typeface="Wingdings" pitchFamily="2" charset="2"/>
              <a:buNone/>
            </a:pPr>
            <a:r>
              <a:rPr lang="en-US" sz="1800" b="1" dirty="0">
                <a:latin typeface="Courier New" pitchFamily="49" charset="0"/>
              </a:rPr>
              <a:t> }</a:t>
            </a:r>
          </a:p>
          <a:p>
            <a:pPr marL="571500" indent="-571500" eaLnBrk="1" hangingPunct="1">
              <a:lnSpc>
                <a:spcPct val="80000"/>
              </a:lnSpc>
              <a:buFont typeface="Wingdings" pitchFamily="2" charset="2"/>
              <a:buNone/>
            </a:pPr>
            <a:endParaRPr lang="en-US" sz="1800" b="1" dirty="0">
              <a:latin typeface="Courier New" pitchFamily="49" charset="0"/>
            </a:endParaRPr>
          </a:p>
          <a:p>
            <a:pPr marL="571500" indent="-571500" eaLnBrk="1" hangingPunct="1">
              <a:lnSpc>
                <a:spcPct val="80000"/>
              </a:lnSpc>
              <a:buFont typeface="Wingdings" pitchFamily="2" charset="2"/>
              <a:buNone/>
            </a:pPr>
            <a:r>
              <a:rPr lang="en-US" sz="1800" b="1" dirty="0">
                <a:latin typeface="Courier New" pitchFamily="49" charset="0"/>
              </a:rPr>
              <a:t>ISR (</a:t>
            </a:r>
            <a:r>
              <a:rPr lang="en-US" sz="1800" b="1" dirty="0">
                <a:solidFill>
                  <a:srgbClr val="FF0000"/>
                </a:solidFill>
                <a:latin typeface="Courier New" pitchFamily="49" charset="0"/>
              </a:rPr>
              <a:t>TIMER0_COMP_vect</a:t>
            </a:r>
            <a:r>
              <a:rPr lang="en-US" sz="1800" b="1" dirty="0">
                <a:latin typeface="Courier New" pitchFamily="49" charset="0"/>
              </a:rPr>
              <a:t>){ 	</a:t>
            </a:r>
            <a:r>
              <a:rPr lang="en-US" sz="1800" b="1" dirty="0">
                <a:solidFill>
                  <a:srgbClr val="008000"/>
                </a:solidFill>
                <a:latin typeface="Courier New" pitchFamily="49" charset="0"/>
              </a:rPr>
              <a:t>// ISR for </a:t>
            </a:r>
            <a:r>
              <a:rPr lang="en-US" sz="1800" b="1" dirty="0" err="1">
                <a:solidFill>
                  <a:srgbClr val="008000"/>
                </a:solidFill>
                <a:latin typeface="Courier New" pitchFamily="49" charset="0"/>
              </a:rPr>
              <a:t>TimerO</a:t>
            </a:r>
            <a:r>
              <a:rPr lang="en-US" sz="1800" b="1" dirty="0">
                <a:solidFill>
                  <a:srgbClr val="008000"/>
                </a:solidFill>
                <a:latin typeface="Courier New" pitchFamily="49" charset="0"/>
              </a:rPr>
              <a:t> compare match</a:t>
            </a:r>
          </a:p>
          <a:p>
            <a:pPr marL="571500" indent="-571500" eaLnBrk="1" hangingPunct="1">
              <a:lnSpc>
                <a:spcPct val="80000"/>
              </a:lnSpc>
              <a:buFont typeface="Wingdings" pitchFamily="2" charset="2"/>
              <a:buNone/>
            </a:pPr>
            <a:r>
              <a:rPr lang="en-US" sz="1800" b="1" dirty="0">
                <a:latin typeface="Courier New" pitchFamily="49" charset="0"/>
              </a:rPr>
              <a:t>	PORTB ^= 0x20; 	</a:t>
            </a:r>
            <a:r>
              <a:rPr lang="en-US" sz="1800" b="1" dirty="0">
                <a:solidFill>
                  <a:srgbClr val="008000"/>
                </a:solidFill>
                <a:latin typeface="Courier New" pitchFamily="49" charset="0"/>
              </a:rPr>
              <a:t>//toggle PORTB.5</a:t>
            </a:r>
          </a:p>
          <a:p>
            <a:pPr marL="571500" indent="-571500" eaLnBrk="1" hangingPunct="1">
              <a:lnSpc>
                <a:spcPct val="80000"/>
              </a:lnSpc>
              <a:buFont typeface="Wingdings" pitchFamily="2" charset="2"/>
              <a:buNone/>
            </a:pPr>
            <a:r>
              <a:rPr lang="en-US" sz="1800" b="1" dirty="0">
                <a:latin typeface="Courier New" pitchFamily="49" charset="0"/>
              </a:rPr>
              <a:t>}</a:t>
            </a:r>
          </a:p>
          <a:p>
            <a:pPr marL="571500" indent="-571500" eaLnBrk="1" hangingPunct="1">
              <a:lnSpc>
                <a:spcPct val="80000"/>
              </a:lnSpc>
              <a:buFont typeface="Wingdings" pitchFamily="2" charset="2"/>
              <a:buNone/>
            </a:pPr>
            <a:r>
              <a:rPr lang="en-US" sz="1800" b="1" dirty="0">
                <a:latin typeface="Courier New" pitchFamily="49" charset="0"/>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3200">
                <a:latin typeface="Rockwell" pitchFamily="18" charset="0"/>
              </a:rPr>
              <a:t>External Hardware Interrupts</a:t>
            </a:r>
            <a:endParaRPr lang="th-TH" sz="3200">
              <a:latin typeface="Rockwell" pitchFamily="18" charset="0"/>
            </a:endParaRPr>
          </a:p>
        </p:txBody>
      </p:sp>
      <p:sp>
        <p:nvSpPr>
          <p:cNvPr id="3" name="Content Placeholder 2"/>
          <p:cNvSpPr>
            <a:spLocks noGrp="1"/>
          </p:cNvSpPr>
          <p:nvPr>
            <p:ph idx="1"/>
          </p:nvPr>
        </p:nvSpPr>
        <p:spPr>
          <a:xfrm>
            <a:off x="228600" y="914400"/>
            <a:ext cx="8763000" cy="5715000"/>
          </a:xfrm>
          <a:solidFill>
            <a:schemeClr val="bg1"/>
          </a:solidFill>
        </p:spPr>
        <p:txBody>
          <a:bodyPr/>
          <a:lstStyle/>
          <a:p>
            <a:pPr>
              <a:defRPr/>
            </a:pPr>
            <a:r>
              <a:rPr lang="en-US" sz="2200" dirty="0">
                <a:latin typeface="Calibri" pitchFamily="34" charset="0"/>
                <a:cs typeface="+mj-cs"/>
              </a:rPr>
              <a:t>The ATmega32 has three external hardware interrupts: pins PD2 (PORTD.2), PD3 (PORTD.3), and PB2 (PORTB.2), designated as </a:t>
            </a:r>
            <a:r>
              <a:rPr lang="en-US" sz="2200" dirty="0">
                <a:solidFill>
                  <a:srgbClr val="0000CC"/>
                </a:solidFill>
                <a:latin typeface="Calibri" pitchFamily="34" charset="0"/>
                <a:cs typeface="+mj-cs"/>
              </a:rPr>
              <a:t>INT0</a:t>
            </a:r>
            <a:r>
              <a:rPr lang="en-US" sz="2200" dirty="0">
                <a:latin typeface="Calibri" pitchFamily="34" charset="0"/>
                <a:cs typeface="+mj-cs"/>
              </a:rPr>
              <a:t>, </a:t>
            </a:r>
            <a:r>
              <a:rPr lang="en-US" sz="2200" dirty="0">
                <a:solidFill>
                  <a:srgbClr val="0000CC"/>
                </a:solidFill>
                <a:latin typeface="Calibri" pitchFamily="34" charset="0"/>
                <a:cs typeface="+mj-cs"/>
              </a:rPr>
              <a:t>INT1</a:t>
            </a:r>
            <a:r>
              <a:rPr lang="en-US" sz="2200" dirty="0">
                <a:latin typeface="Calibri" pitchFamily="34" charset="0"/>
                <a:cs typeface="+mj-cs"/>
              </a:rPr>
              <a:t>, and </a:t>
            </a:r>
            <a:r>
              <a:rPr lang="en-US" sz="2200" dirty="0">
                <a:solidFill>
                  <a:srgbClr val="FF0000"/>
                </a:solidFill>
                <a:latin typeface="Calibri" pitchFamily="34" charset="0"/>
                <a:cs typeface="+mj-cs"/>
              </a:rPr>
              <a:t>INT2</a:t>
            </a:r>
            <a:r>
              <a:rPr lang="en-US" sz="2200" dirty="0">
                <a:latin typeface="Calibri" pitchFamily="34" charset="0"/>
                <a:cs typeface="+mj-cs"/>
              </a:rPr>
              <a:t>, respectively.</a:t>
            </a:r>
          </a:p>
          <a:p>
            <a:pPr>
              <a:defRPr/>
            </a:pPr>
            <a:r>
              <a:rPr lang="en-US" sz="2200" dirty="0">
                <a:latin typeface="Calibri" pitchFamily="34" charset="0"/>
                <a:cs typeface="+mj-cs"/>
              </a:rPr>
              <a:t>Upon activation of these pins, the AVR is interrupted in whatever it is doing and jumps to the vector table to perform the interrupt service routine. </a:t>
            </a:r>
          </a:p>
        </p:txBody>
      </p:sp>
      <p:pic>
        <p:nvPicPr>
          <p:cNvPr id="17412" name="Picture 2"/>
          <p:cNvPicPr>
            <a:picLocks noChangeAspect="1" noChangeArrowheads="1"/>
          </p:cNvPicPr>
          <p:nvPr/>
        </p:nvPicPr>
        <p:blipFill>
          <a:blip r:embed="rId2"/>
          <a:srcRect/>
          <a:stretch>
            <a:fillRect/>
          </a:stretch>
        </p:blipFill>
        <p:spPr bwMode="auto">
          <a:xfrm>
            <a:off x="533400" y="3048000"/>
            <a:ext cx="7924800" cy="3716338"/>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z="3200">
                <a:latin typeface="Rockwell" pitchFamily="18" charset="0"/>
              </a:rPr>
              <a:t>External Hardware Interrupts</a:t>
            </a:r>
            <a:endParaRPr lang="th-TH" sz="3200">
              <a:latin typeface="Rockwell" pitchFamily="18" charset="0"/>
            </a:endParaRPr>
          </a:p>
        </p:txBody>
      </p:sp>
      <p:sp>
        <p:nvSpPr>
          <p:cNvPr id="3" name="Content Placeholder 2"/>
          <p:cNvSpPr>
            <a:spLocks noGrp="1"/>
          </p:cNvSpPr>
          <p:nvPr>
            <p:ph idx="1"/>
          </p:nvPr>
        </p:nvSpPr>
        <p:spPr>
          <a:xfrm>
            <a:off x="381000" y="914400"/>
            <a:ext cx="8458200" cy="5334000"/>
          </a:xfrm>
        </p:spPr>
        <p:txBody>
          <a:bodyPr/>
          <a:lstStyle/>
          <a:p>
            <a:pPr>
              <a:defRPr/>
            </a:pPr>
            <a:r>
              <a:rPr lang="en-US" sz="2200" dirty="0">
                <a:latin typeface="Calibri" pitchFamily="34" charset="0"/>
              </a:rPr>
              <a:t>The interrupt vector table locations $2, $4, and $6 are set aside for </a:t>
            </a:r>
            <a:r>
              <a:rPr lang="en-US" sz="2200" dirty="0">
                <a:solidFill>
                  <a:srgbClr val="0000CC"/>
                </a:solidFill>
                <a:latin typeface="Calibri" pitchFamily="34" charset="0"/>
              </a:rPr>
              <a:t>INT0</a:t>
            </a:r>
            <a:r>
              <a:rPr lang="en-US" sz="2200" dirty="0">
                <a:latin typeface="Calibri" pitchFamily="34" charset="0"/>
              </a:rPr>
              <a:t>, </a:t>
            </a:r>
            <a:r>
              <a:rPr lang="en-US" sz="2200" dirty="0">
                <a:solidFill>
                  <a:srgbClr val="0000CC"/>
                </a:solidFill>
                <a:latin typeface="Calibri" pitchFamily="34" charset="0"/>
              </a:rPr>
              <a:t>INT1</a:t>
            </a:r>
            <a:r>
              <a:rPr lang="en-US" sz="2200" dirty="0">
                <a:latin typeface="Calibri" pitchFamily="34" charset="0"/>
              </a:rPr>
              <a:t>, and </a:t>
            </a:r>
            <a:r>
              <a:rPr lang="en-US" sz="2200" dirty="0">
                <a:solidFill>
                  <a:srgbClr val="FF0000"/>
                </a:solidFill>
                <a:latin typeface="Calibri" pitchFamily="34" charset="0"/>
              </a:rPr>
              <a:t>INT2</a:t>
            </a:r>
            <a:r>
              <a:rPr lang="en-US" sz="2200" dirty="0">
                <a:latin typeface="Calibri" pitchFamily="34" charset="0"/>
              </a:rPr>
              <a:t>, respectively.</a:t>
            </a:r>
          </a:p>
          <a:p>
            <a:pPr>
              <a:defRPr/>
            </a:pPr>
            <a:r>
              <a:rPr lang="en-US" sz="2200" dirty="0">
                <a:latin typeface="Calibri" pitchFamily="34" charset="0"/>
              </a:rPr>
              <a:t>The hardware interrupts must be enabled before they can take effect. This is done using the INTx bit located in the </a:t>
            </a:r>
            <a:r>
              <a:rPr lang="en-US" sz="2200" b="1" dirty="0">
                <a:solidFill>
                  <a:srgbClr val="0000CC"/>
                </a:solidFill>
                <a:latin typeface="Calibri" pitchFamily="34" charset="0"/>
              </a:rPr>
              <a:t>GICR</a:t>
            </a:r>
            <a:r>
              <a:rPr lang="en-US" sz="2200" dirty="0">
                <a:latin typeface="Calibri" pitchFamily="34" charset="0"/>
              </a:rPr>
              <a:t> register.</a:t>
            </a:r>
          </a:p>
          <a:p>
            <a:pPr>
              <a:defRPr/>
            </a:pPr>
            <a:r>
              <a:rPr lang="en-US" sz="2200" dirty="0">
                <a:latin typeface="Calibri" pitchFamily="34" charset="0"/>
              </a:rPr>
              <a:t>Upon </a:t>
            </a:r>
            <a:r>
              <a:rPr lang="en-US" sz="2200" dirty="0">
                <a:solidFill>
                  <a:srgbClr val="0000CC"/>
                </a:solidFill>
                <a:latin typeface="Calibri" pitchFamily="34" charset="0"/>
              </a:rPr>
              <a:t>reset</a:t>
            </a:r>
            <a:r>
              <a:rPr lang="en-US" sz="2200" dirty="0">
                <a:latin typeface="Calibri" pitchFamily="34" charset="0"/>
              </a:rPr>
              <a:t> INT0 and INT1 are </a:t>
            </a:r>
            <a:r>
              <a:rPr lang="en-US" sz="2200" dirty="0">
                <a:solidFill>
                  <a:srgbClr val="0000CC"/>
                </a:solidFill>
                <a:latin typeface="Calibri" pitchFamily="34" charset="0"/>
              </a:rPr>
              <a:t>low-level-triggered</a:t>
            </a:r>
            <a:r>
              <a:rPr lang="en-US" sz="2200" dirty="0">
                <a:latin typeface="Calibri" pitchFamily="34" charset="0"/>
              </a:rPr>
              <a:t> interrupts.</a:t>
            </a:r>
          </a:p>
          <a:p>
            <a:pPr>
              <a:defRPr/>
            </a:pPr>
            <a:r>
              <a:rPr lang="en-US" sz="2200" dirty="0">
                <a:solidFill>
                  <a:srgbClr val="FF0000"/>
                </a:solidFill>
                <a:latin typeface="Calibri" pitchFamily="34" charset="0"/>
              </a:rPr>
              <a:t>INT2</a:t>
            </a:r>
            <a:r>
              <a:rPr lang="en-US" sz="2200" dirty="0">
                <a:latin typeface="Calibri" pitchFamily="34" charset="0"/>
              </a:rPr>
              <a:t> is </a:t>
            </a:r>
            <a:r>
              <a:rPr lang="en-US" sz="2200" dirty="0">
                <a:solidFill>
                  <a:srgbClr val="FF0000"/>
                </a:solidFill>
                <a:latin typeface="Calibri" pitchFamily="34" charset="0"/>
              </a:rPr>
              <a:t>only edge triggered</a:t>
            </a:r>
            <a:r>
              <a:rPr lang="en-US" sz="2200" dirty="0">
                <a:latin typeface="Calibri" pitchFamily="34" charset="0"/>
              </a:rPr>
              <a:t>, while </a:t>
            </a:r>
            <a:r>
              <a:rPr lang="en-US" sz="2200" dirty="0">
                <a:solidFill>
                  <a:srgbClr val="0000CC"/>
                </a:solidFill>
                <a:latin typeface="Calibri" pitchFamily="34" charset="0"/>
              </a:rPr>
              <a:t>INT0</a:t>
            </a:r>
            <a:r>
              <a:rPr lang="en-US" sz="2200" dirty="0">
                <a:latin typeface="Calibri" pitchFamily="34" charset="0"/>
              </a:rPr>
              <a:t> and </a:t>
            </a:r>
            <a:r>
              <a:rPr lang="en-US" sz="2200" dirty="0">
                <a:solidFill>
                  <a:srgbClr val="0000CC"/>
                </a:solidFill>
                <a:latin typeface="Calibri" pitchFamily="34" charset="0"/>
              </a:rPr>
              <a:t>INT1</a:t>
            </a:r>
            <a:r>
              <a:rPr lang="en-US" sz="2200" dirty="0">
                <a:latin typeface="Calibri" pitchFamily="34" charset="0"/>
              </a:rPr>
              <a:t> can be </a:t>
            </a:r>
            <a:r>
              <a:rPr lang="en-US" sz="2200" dirty="0">
                <a:solidFill>
                  <a:srgbClr val="0000CC"/>
                </a:solidFill>
                <a:latin typeface="Calibri" pitchFamily="34" charset="0"/>
              </a:rPr>
              <a:t>level</a:t>
            </a:r>
            <a:r>
              <a:rPr lang="en-US" sz="2200" dirty="0">
                <a:latin typeface="Calibri" pitchFamily="34" charset="0"/>
              </a:rPr>
              <a:t> or </a:t>
            </a:r>
            <a:r>
              <a:rPr lang="en-US" sz="2200" dirty="0">
                <a:solidFill>
                  <a:srgbClr val="0000CC"/>
                </a:solidFill>
                <a:latin typeface="Calibri" pitchFamily="34" charset="0"/>
              </a:rPr>
              <a:t>edge triggered</a:t>
            </a:r>
            <a:r>
              <a:rPr lang="en-US" sz="2200" dirty="0">
                <a:latin typeface="Calibri" pitchFamily="34" charset="0"/>
              </a:rPr>
              <a:t>.</a:t>
            </a:r>
          </a:p>
          <a:p>
            <a:pPr>
              <a:defRPr/>
            </a:pPr>
            <a:r>
              <a:rPr lang="en-US" sz="2200" dirty="0">
                <a:latin typeface="Calibri" pitchFamily="34" charset="0"/>
              </a:rPr>
              <a:t>The bits of the </a:t>
            </a:r>
            <a:r>
              <a:rPr lang="en-US" sz="2200" b="1" dirty="0">
                <a:solidFill>
                  <a:srgbClr val="0000CC"/>
                </a:solidFill>
                <a:latin typeface="Calibri" pitchFamily="34" charset="0"/>
              </a:rPr>
              <a:t>MCUCR</a:t>
            </a:r>
            <a:r>
              <a:rPr lang="en-US" sz="2200" dirty="0">
                <a:latin typeface="Calibri" pitchFamily="34" charset="0"/>
              </a:rPr>
              <a:t> register indicate the trigger options of </a:t>
            </a:r>
            <a:r>
              <a:rPr lang="en-US" sz="2200" dirty="0">
                <a:solidFill>
                  <a:srgbClr val="0000CC"/>
                </a:solidFill>
                <a:latin typeface="Calibri" pitchFamily="34" charset="0"/>
              </a:rPr>
              <a:t>INT0</a:t>
            </a:r>
            <a:r>
              <a:rPr lang="en-US" sz="2200" dirty="0">
                <a:latin typeface="Calibri" pitchFamily="34" charset="0"/>
              </a:rPr>
              <a:t> and </a:t>
            </a:r>
            <a:r>
              <a:rPr lang="en-US" sz="2200" dirty="0">
                <a:solidFill>
                  <a:srgbClr val="0000CC"/>
                </a:solidFill>
                <a:latin typeface="Calibri" pitchFamily="34" charset="0"/>
              </a:rPr>
              <a:t>INTl</a:t>
            </a:r>
            <a:r>
              <a:rPr lang="en-US" sz="2200" dirty="0">
                <a:latin typeface="Calibri" pitchFamily="34" charset="0"/>
              </a:rPr>
              <a:t>, as shown in Figure 10-7.</a:t>
            </a:r>
          </a:p>
          <a:p>
            <a:pPr>
              <a:defRPr/>
            </a:pPr>
            <a:r>
              <a:rPr lang="en-US" sz="2200" dirty="0">
                <a:latin typeface="Calibri" pitchFamily="34" charset="0"/>
              </a:rPr>
              <a:t>Interrupts pulses shorter than 1 machine cycle are not guaranteed to generate an interrupt.</a:t>
            </a:r>
          </a:p>
          <a:p>
            <a:pPr>
              <a:defRPr/>
            </a:pPr>
            <a:r>
              <a:rPr lang="en-US" sz="2200" dirty="0">
                <a:latin typeface="Calibri" pitchFamily="34" charset="0"/>
              </a:rPr>
              <a:t>when an interrupt is in </a:t>
            </a:r>
            <a:r>
              <a:rPr lang="en-US" sz="2200" dirty="0">
                <a:solidFill>
                  <a:srgbClr val="0000CC"/>
                </a:solidFill>
                <a:latin typeface="Calibri" pitchFamily="34" charset="0"/>
              </a:rPr>
              <a:t>level-triggered mode</a:t>
            </a:r>
            <a:r>
              <a:rPr lang="en-US" sz="2200" dirty="0">
                <a:latin typeface="Calibri" pitchFamily="34" charset="0"/>
              </a:rPr>
              <a:t>, the pin must be held low for a minimum time of </a:t>
            </a:r>
            <a:r>
              <a:rPr lang="en-US" sz="2200" dirty="0">
                <a:solidFill>
                  <a:srgbClr val="0000CC"/>
                </a:solidFill>
                <a:latin typeface="Calibri" pitchFamily="34" charset="0"/>
              </a:rPr>
              <a:t>5 machine cycles</a:t>
            </a:r>
            <a:r>
              <a:rPr lang="en-US" sz="2200" dirty="0">
                <a:latin typeface="Calibri" pitchFamily="34" charset="0"/>
              </a:rPr>
              <a:t> to be recognized.</a:t>
            </a:r>
            <a:endParaRPr lang="en-US" sz="2200" dirty="0">
              <a:latin typeface="Calibri" pitchFamily="34" charset="0"/>
              <a:cs typeface="+mj-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endParaRPr lang="th-TH"/>
          </a:p>
        </p:txBody>
      </p:sp>
      <p:pic>
        <p:nvPicPr>
          <p:cNvPr id="19459" name="Picture 2"/>
          <p:cNvPicPr>
            <a:picLocks noChangeAspect="1" noChangeArrowheads="1"/>
          </p:cNvPicPr>
          <p:nvPr/>
        </p:nvPicPr>
        <p:blipFill>
          <a:blip r:embed="rId2"/>
          <a:srcRect/>
          <a:stretch>
            <a:fillRect/>
          </a:stretch>
        </p:blipFill>
        <p:spPr bwMode="auto">
          <a:xfrm>
            <a:off x="0" y="228600"/>
            <a:ext cx="9144000" cy="639762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z="3200">
                <a:latin typeface="Rockwell" pitchFamily="18" charset="0"/>
              </a:rPr>
              <a:t>External Hardware Interrupts</a:t>
            </a:r>
            <a:endParaRPr lang="th-TH" sz="3200"/>
          </a:p>
        </p:txBody>
      </p:sp>
      <p:sp>
        <p:nvSpPr>
          <p:cNvPr id="20483" name="Content Placeholder 2"/>
          <p:cNvSpPr>
            <a:spLocks noGrp="1"/>
          </p:cNvSpPr>
          <p:nvPr>
            <p:ph idx="1"/>
          </p:nvPr>
        </p:nvSpPr>
        <p:spPr>
          <a:xfrm>
            <a:off x="457200" y="1066800"/>
            <a:ext cx="8229600" cy="1905000"/>
          </a:xfrm>
        </p:spPr>
        <p:txBody>
          <a:bodyPr/>
          <a:lstStyle/>
          <a:p>
            <a:r>
              <a:rPr lang="en-US" sz="2400" dirty="0">
                <a:latin typeface="Calibri" pitchFamily="34" charset="0"/>
              </a:rPr>
              <a:t>The </a:t>
            </a:r>
            <a:r>
              <a:rPr lang="en-US" sz="2400" dirty="0">
                <a:solidFill>
                  <a:srgbClr val="FF0000"/>
                </a:solidFill>
                <a:latin typeface="Calibri" pitchFamily="34" charset="0"/>
              </a:rPr>
              <a:t>ISC2</a:t>
            </a:r>
            <a:r>
              <a:rPr lang="en-US" sz="2400" dirty="0">
                <a:latin typeface="Calibri" pitchFamily="34" charset="0"/>
              </a:rPr>
              <a:t> bit of the </a:t>
            </a:r>
            <a:r>
              <a:rPr lang="en-US" sz="2400" b="1" dirty="0">
                <a:solidFill>
                  <a:srgbClr val="0000CC"/>
                </a:solidFill>
                <a:latin typeface="Calibri" pitchFamily="34" charset="0"/>
              </a:rPr>
              <a:t>MCUCSR</a:t>
            </a:r>
            <a:r>
              <a:rPr lang="en-US" sz="2400" dirty="0">
                <a:latin typeface="Calibri" pitchFamily="34" charset="0"/>
              </a:rPr>
              <a:t> register defines whether </a:t>
            </a:r>
            <a:r>
              <a:rPr lang="en-US" sz="2400" dirty="0">
                <a:solidFill>
                  <a:srgbClr val="FF0000"/>
                </a:solidFill>
                <a:latin typeface="Calibri" pitchFamily="34" charset="0"/>
              </a:rPr>
              <a:t>INT2</a:t>
            </a:r>
            <a:r>
              <a:rPr lang="en-US" sz="2400" dirty="0">
                <a:latin typeface="Calibri" pitchFamily="34" charset="0"/>
              </a:rPr>
              <a:t> activates in the </a:t>
            </a:r>
            <a:r>
              <a:rPr lang="en-US" sz="2400" dirty="0">
                <a:solidFill>
                  <a:srgbClr val="FF0000"/>
                </a:solidFill>
                <a:latin typeface="Calibri" pitchFamily="34" charset="0"/>
              </a:rPr>
              <a:t>falling edge</a:t>
            </a:r>
            <a:r>
              <a:rPr lang="en-US" sz="2400" dirty="0">
                <a:latin typeface="Calibri" pitchFamily="34" charset="0"/>
              </a:rPr>
              <a:t> or the </a:t>
            </a:r>
            <a:r>
              <a:rPr lang="en-US" sz="2400" dirty="0">
                <a:solidFill>
                  <a:srgbClr val="FF0000"/>
                </a:solidFill>
                <a:latin typeface="Calibri" pitchFamily="34" charset="0"/>
              </a:rPr>
              <a:t>rising edge</a:t>
            </a:r>
            <a:r>
              <a:rPr lang="en-US" sz="2400" dirty="0">
                <a:latin typeface="Calibri" pitchFamily="34" charset="0"/>
              </a:rPr>
              <a:t> (Figure 10-8).</a:t>
            </a:r>
          </a:p>
          <a:p>
            <a:r>
              <a:rPr lang="en-US" sz="2400" dirty="0">
                <a:latin typeface="Calibri" pitchFamily="34" charset="0"/>
              </a:rPr>
              <a:t>Upon reset </a:t>
            </a:r>
            <a:r>
              <a:rPr lang="en-US" sz="2400" dirty="0">
                <a:solidFill>
                  <a:srgbClr val="FF0000"/>
                </a:solidFill>
                <a:latin typeface="Calibri" pitchFamily="34" charset="0"/>
              </a:rPr>
              <a:t>ISC2</a:t>
            </a:r>
            <a:r>
              <a:rPr lang="en-US" sz="2400" dirty="0">
                <a:latin typeface="Calibri" pitchFamily="34" charset="0"/>
              </a:rPr>
              <a:t> is </a:t>
            </a:r>
            <a:r>
              <a:rPr lang="en-US" sz="2400" dirty="0">
                <a:solidFill>
                  <a:srgbClr val="FF0000"/>
                </a:solidFill>
                <a:latin typeface="Calibri" pitchFamily="34" charset="0"/>
              </a:rPr>
              <a:t>0</a:t>
            </a:r>
            <a:r>
              <a:rPr lang="en-US" sz="2400" dirty="0">
                <a:latin typeface="Calibri" pitchFamily="34" charset="0"/>
              </a:rPr>
              <a:t>, meaning that the external hardware interrupt of </a:t>
            </a:r>
            <a:r>
              <a:rPr lang="en-US" sz="2400" dirty="0">
                <a:solidFill>
                  <a:srgbClr val="FF0000"/>
                </a:solidFill>
                <a:latin typeface="Calibri" pitchFamily="34" charset="0"/>
              </a:rPr>
              <a:t>INT2</a:t>
            </a:r>
            <a:r>
              <a:rPr lang="en-US" sz="2400" dirty="0">
                <a:latin typeface="Calibri" pitchFamily="34" charset="0"/>
              </a:rPr>
              <a:t> is </a:t>
            </a:r>
            <a:r>
              <a:rPr lang="en-US" sz="2400" dirty="0">
                <a:solidFill>
                  <a:srgbClr val="FF0000"/>
                </a:solidFill>
                <a:latin typeface="Calibri" pitchFamily="34" charset="0"/>
              </a:rPr>
              <a:t>falling edge</a:t>
            </a:r>
            <a:r>
              <a:rPr lang="en-US" sz="2400" dirty="0">
                <a:latin typeface="Calibri" pitchFamily="34" charset="0"/>
              </a:rPr>
              <a:t> triggered.</a:t>
            </a:r>
            <a:endParaRPr lang="th-TH" sz="2400" dirty="0">
              <a:latin typeface="Calibri" pitchFamily="34" charset="0"/>
            </a:endParaRPr>
          </a:p>
        </p:txBody>
      </p:sp>
      <p:pic>
        <p:nvPicPr>
          <p:cNvPr id="20484" name="Picture 2"/>
          <p:cNvPicPr>
            <a:picLocks noChangeAspect="1" noChangeArrowheads="1"/>
          </p:cNvPicPr>
          <p:nvPr/>
        </p:nvPicPr>
        <p:blipFill>
          <a:blip r:embed="rId2"/>
          <a:srcRect/>
          <a:stretch>
            <a:fillRect/>
          </a:stretch>
        </p:blipFill>
        <p:spPr bwMode="auto">
          <a:xfrm>
            <a:off x="76200" y="3079750"/>
            <a:ext cx="8915400" cy="377825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2800" b="1">
                <a:latin typeface="Courier New" pitchFamily="49" charset="0"/>
              </a:rPr>
              <a:t>Using level-triggered Interrupt INT0</a:t>
            </a:r>
            <a:endParaRPr lang="en-US" sz="3200" b="1">
              <a:latin typeface="Courier New" pitchFamily="49" charset="0"/>
            </a:endParaRPr>
          </a:p>
        </p:txBody>
      </p:sp>
      <p:sp>
        <p:nvSpPr>
          <p:cNvPr id="22531" name="Rectangle 3"/>
          <p:cNvSpPr>
            <a:spLocks noGrp="1" noChangeArrowheads="1"/>
          </p:cNvSpPr>
          <p:nvPr>
            <p:ph type="body" idx="1"/>
          </p:nvPr>
        </p:nvSpPr>
        <p:spPr>
          <a:xfrm>
            <a:off x="304800" y="914400"/>
            <a:ext cx="8458200" cy="5562600"/>
          </a:xfrm>
          <a:gradFill rotWithShape="1">
            <a:gsLst>
              <a:gs pos="0">
                <a:schemeClr val="bg1"/>
              </a:gs>
              <a:gs pos="100000">
                <a:srgbClr val="FFFF99"/>
              </a:gs>
            </a:gsLst>
            <a:path path="shape">
              <a:fillToRect l="50000" t="50000" r="50000" b="50000"/>
            </a:path>
          </a:gradFill>
          <a:ln>
            <a:solidFill>
              <a:schemeClr val="tx1"/>
            </a:solidFill>
          </a:ln>
        </p:spPr>
        <p:txBody>
          <a:bodyPr/>
          <a:lstStyle/>
          <a:p>
            <a:pPr marL="571500" indent="-571500" eaLnBrk="1" hangingPunct="1">
              <a:lnSpc>
                <a:spcPct val="80000"/>
              </a:lnSpc>
              <a:buFont typeface="Wingdings" pitchFamily="2" charset="2"/>
              <a:buNone/>
            </a:pPr>
            <a:r>
              <a:rPr lang="en-US" sz="1800" b="1" dirty="0">
                <a:solidFill>
                  <a:srgbClr val="008000"/>
                </a:solidFill>
                <a:latin typeface="Courier New" pitchFamily="49" charset="0"/>
              </a:rPr>
              <a:t>// Assume that the INT0 pin is connected to a switch that is </a:t>
            </a:r>
          </a:p>
          <a:p>
            <a:pPr marL="571500" indent="-571500" eaLnBrk="1" hangingPunct="1">
              <a:lnSpc>
                <a:spcPct val="80000"/>
              </a:lnSpc>
              <a:buFont typeface="Wingdings" pitchFamily="2" charset="2"/>
              <a:buNone/>
            </a:pPr>
            <a:r>
              <a:rPr lang="en-US" sz="1800" b="1" dirty="0">
                <a:solidFill>
                  <a:srgbClr val="008000"/>
                </a:solidFill>
                <a:latin typeface="Courier New" pitchFamily="49" charset="0"/>
              </a:rPr>
              <a:t>// </a:t>
            </a:r>
            <a:r>
              <a:rPr lang="en-US" sz="1800" b="1" dirty="0">
                <a:solidFill>
                  <a:srgbClr val="FF0000"/>
                </a:solidFill>
                <a:latin typeface="Courier New" pitchFamily="49" charset="0"/>
              </a:rPr>
              <a:t>normally high</a:t>
            </a:r>
            <a:r>
              <a:rPr lang="en-US" sz="1800" b="1" dirty="0">
                <a:solidFill>
                  <a:srgbClr val="008000"/>
                </a:solidFill>
                <a:latin typeface="Courier New" pitchFamily="49" charset="0"/>
              </a:rPr>
              <a:t>. Write a program that toggles PORTA.0,</a:t>
            </a:r>
          </a:p>
          <a:p>
            <a:pPr marL="571500" indent="-571500" eaLnBrk="1" hangingPunct="1">
              <a:lnSpc>
                <a:spcPct val="80000"/>
              </a:lnSpc>
              <a:buFont typeface="Wingdings" pitchFamily="2" charset="2"/>
              <a:buNone/>
            </a:pPr>
            <a:r>
              <a:rPr lang="en-US" sz="1800" b="1" dirty="0">
                <a:solidFill>
                  <a:srgbClr val="008000"/>
                </a:solidFill>
                <a:latin typeface="Courier New" pitchFamily="49" charset="0"/>
              </a:rPr>
              <a:t>// whenever </a:t>
            </a:r>
            <a:r>
              <a:rPr lang="en-US" sz="1800" b="1" dirty="0">
                <a:solidFill>
                  <a:srgbClr val="FF0000"/>
                </a:solidFill>
                <a:latin typeface="Courier New" pitchFamily="49" charset="0"/>
              </a:rPr>
              <a:t>INTO pin goes low</a:t>
            </a:r>
            <a:r>
              <a:rPr lang="en-US" sz="1800" b="1" dirty="0">
                <a:solidFill>
                  <a:srgbClr val="008000"/>
                </a:solidFill>
                <a:latin typeface="Courier New" pitchFamily="49" charset="0"/>
              </a:rPr>
              <a:t>. Use the external </a:t>
            </a:r>
            <a:r>
              <a:rPr lang="en-US" sz="1800" b="1" dirty="0">
                <a:solidFill>
                  <a:srgbClr val="FF0000"/>
                </a:solidFill>
                <a:latin typeface="Courier New" pitchFamily="49" charset="0"/>
              </a:rPr>
              <a:t>interrupt in </a:t>
            </a:r>
          </a:p>
          <a:p>
            <a:pPr marL="571500" indent="-571500" eaLnBrk="1" hangingPunct="1">
              <a:lnSpc>
                <a:spcPct val="80000"/>
              </a:lnSpc>
              <a:buFont typeface="Wingdings" pitchFamily="2" charset="2"/>
              <a:buNone/>
            </a:pPr>
            <a:r>
              <a:rPr lang="en-US" sz="1800" b="1" dirty="0">
                <a:solidFill>
                  <a:srgbClr val="FF0000"/>
                </a:solidFill>
                <a:latin typeface="Courier New" pitchFamily="49" charset="0"/>
              </a:rPr>
              <a:t>// level-triggered</a:t>
            </a:r>
            <a:r>
              <a:rPr lang="en-US" sz="1800" b="1" dirty="0">
                <a:solidFill>
                  <a:srgbClr val="008000"/>
                </a:solidFill>
                <a:latin typeface="Courier New" pitchFamily="49" charset="0"/>
              </a:rPr>
              <a:t> mode.</a:t>
            </a:r>
            <a:endParaRPr lang="en-US" sz="1800" b="1" dirty="0">
              <a:latin typeface="Courier New" pitchFamily="49" charset="0"/>
            </a:endParaRPr>
          </a:p>
          <a:p>
            <a:pPr marL="571500" indent="-571500" eaLnBrk="1" hangingPunct="1">
              <a:lnSpc>
                <a:spcPct val="80000"/>
              </a:lnSpc>
              <a:buNone/>
            </a:pPr>
            <a:r>
              <a:rPr lang="en-US" sz="1800" b="1" dirty="0">
                <a:solidFill>
                  <a:srgbClr val="0000CC"/>
                </a:solidFill>
                <a:latin typeface="Courier New" pitchFamily="49" charset="0"/>
              </a:rPr>
              <a:t>#include </a:t>
            </a:r>
            <a:r>
              <a:rPr lang="en-US" sz="1800" b="1" dirty="0">
                <a:latin typeface="Courier New" pitchFamily="49" charset="0"/>
              </a:rPr>
              <a:t>"</a:t>
            </a:r>
            <a:r>
              <a:rPr lang="en-US" sz="1800" b="1" dirty="0" err="1">
                <a:latin typeface="Courier New" pitchFamily="49" charset="0"/>
              </a:rPr>
              <a:t>avr</a:t>
            </a:r>
            <a:r>
              <a:rPr lang="en-US" sz="1800" b="1" dirty="0">
                <a:latin typeface="Courier New" pitchFamily="49" charset="0"/>
              </a:rPr>
              <a:t>/</a:t>
            </a:r>
            <a:r>
              <a:rPr lang="en-US" sz="1800" b="1" dirty="0" err="1">
                <a:latin typeface="Courier New" pitchFamily="49" charset="0"/>
              </a:rPr>
              <a:t>io.h</a:t>
            </a:r>
            <a:r>
              <a:rPr lang="en-US" sz="1800" b="1" dirty="0">
                <a:latin typeface="Courier New" pitchFamily="49" charset="0"/>
              </a:rPr>
              <a:t>"</a:t>
            </a:r>
          </a:p>
          <a:p>
            <a:pPr marL="571500" indent="-571500" eaLnBrk="1" hangingPunct="1">
              <a:lnSpc>
                <a:spcPct val="80000"/>
              </a:lnSpc>
              <a:buNone/>
            </a:pPr>
            <a:r>
              <a:rPr lang="en-US" sz="1800" b="1" dirty="0">
                <a:solidFill>
                  <a:srgbClr val="0000CC"/>
                </a:solidFill>
                <a:latin typeface="Courier New" pitchFamily="49" charset="0"/>
              </a:rPr>
              <a:t>#include </a:t>
            </a:r>
            <a:r>
              <a:rPr lang="en-US" sz="1800" b="1" dirty="0">
                <a:latin typeface="Courier New" pitchFamily="49" charset="0"/>
              </a:rPr>
              <a:t>"</a:t>
            </a:r>
            <a:r>
              <a:rPr lang="en-US" sz="1800" b="1" dirty="0" err="1">
                <a:latin typeface="Courier New" pitchFamily="49" charset="0"/>
              </a:rPr>
              <a:t>avr</a:t>
            </a:r>
            <a:r>
              <a:rPr lang="en-US" sz="1800" b="1" dirty="0">
                <a:latin typeface="Courier New" pitchFamily="49" charset="0"/>
              </a:rPr>
              <a:t>/</a:t>
            </a:r>
            <a:r>
              <a:rPr lang="en-US" sz="1800" b="1" dirty="0" err="1">
                <a:latin typeface="Courier New" pitchFamily="49" charset="0"/>
              </a:rPr>
              <a:t>interrupt.h</a:t>
            </a:r>
            <a:r>
              <a:rPr lang="en-US" sz="1800" b="1" dirty="0">
                <a:latin typeface="Courier New" pitchFamily="49" charset="0"/>
              </a:rPr>
              <a:t>"</a:t>
            </a:r>
          </a:p>
          <a:p>
            <a:pPr marL="571500" indent="-571500" eaLnBrk="1" hangingPunct="1">
              <a:lnSpc>
                <a:spcPct val="80000"/>
              </a:lnSpc>
              <a:buNone/>
            </a:pPr>
            <a:endParaRPr lang="en-US" sz="1800" b="1" dirty="0">
              <a:latin typeface="Courier New" pitchFamily="49" charset="0"/>
            </a:endParaRPr>
          </a:p>
          <a:p>
            <a:pPr marL="571500" indent="-571500" eaLnBrk="1" hangingPunct="1">
              <a:lnSpc>
                <a:spcPct val="80000"/>
              </a:lnSpc>
              <a:buNone/>
            </a:pPr>
            <a:r>
              <a:rPr lang="en-US" sz="1800" b="1" dirty="0" err="1">
                <a:solidFill>
                  <a:srgbClr val="0000CC"/>
                </a:solidFill>
                <a:latin typeface="Courier New" pitchFamily="49" charset="0"/>
              </a:rPr>
              <a:t>int</a:t>
            </a:r>
            <a:r>
              <a:rPr lang="en-US" sz="1800" b="1" dirty="0">
                <a:latin typeface="Courier New" pitchFamily="49" charset="0"/>
              </a:rPr>
              <a:t> main (){</a:t>
            </a:r>
          </a:p>
          <a:p>
            <a:pPr marL="571500" indent="-571500" eaLnBrk="1" hangingPunct="1">
              <a:lnSpc>
                <a:spcPct val="80000"/>
              </a:lnSpc>
              <a:buNone/>
            </a:pPr>
            <a:r>
              <a:rPr lang="en-US" sz="1800" b="1" dirty="0">
                <a:latin typeface="Courier New" pitchFamily="49" charset="0"/>
              </a:rPr>
              <a:t>	DDRA  = (1&lt;&lt;0);  	</a:t>
            </a:r>
            <a:r>
              <a:rPr lang="en-US" sz="1800" b="1" dirty="0">
                <a:solidFill>
                  <a:srgbClr val="008000"/>
                </a:solidFill>
                <a:latin typeface="Courier New" pitchFamily="49" charset="0"/>
              </a:rPr>
              <a:t>// PA0 as an output</a:t>
            </a:r>
          </a:p>
          <a:p>
            <a:pPr marL="571500" indent="-571500" eaLnBrk="1" hangingPunct="1">
              <a:lnSpc>
                <a:spcPct val="80000"/>
              </a:lnSpc>
              <a:buNone/>
            </a:pPr>
            <a:r>
              <a:rPr lang="en-US" sz="1800" b="1" dirty="0">
                <a:latin typeface="Courier New" pitchFamily="49" charset="0"/>
              </a:rPr>
              <a:t>	PORTD = (1&lt;&lt;2); 	</a:t>
            </a:r>
            <a:r>
              <a:rPr lang="en-US" sz="1800" b="1" dirty="0">
                <a:solidFill>
                  <a:srgbClr val="008000"/>
                </a:solidFill>
                <a:latin typeface="Courier New" pitchFamily="49" charset="0"/>
              </a:rPr>
              <a:t>// pull-up activated</a:t>
            </a:r>
          </a:p>
          <a:p>
            <a:pPr marL="571500" indent="-571500" eaLnBrk="1" hangingPunct="1">
              <a:lnSpc>
                <a:spcPct val="80000"/>
              </a:lnSpc>
              <a:buNone/>
            </a:pPr>
            <a:r>
              <a:rPr lang="en-US" sz="1800" b="1" dirty="0">
                <a:latin typeface="Courier New" pitchFamily="49" charset="0"/>
              </a:rPr>
              <a:t>	MCUCR = 0x00; 		</a:t>
            </a:r>
            <a:r>
              <a:rPr lang="en-US" sz="1800" b="1" dirty="0">
                <a:solidFill>
                  <a:srgbClr val="008000"/>
                </a:solidFill>
                <a:latin typeface="Courier New" pitchFamily="49" charset="0"/>
              </a:rPr>
              <a:t>// make INT0 </a:t>
            </a:r>
            <a:r>
              <a:rPr lang="en-US" sz="1800" b="1" dirty="0">
                <a:solidFill>
                  <a:srgbClr val="FF0000"/>
                </a:solidFill>
                <a:latin typeface="Courier New" pitchFamily="49" charset="0"/>
              </a:rPr>
              <a:t>low level triggered</a:t>
            </a:r>
          </a:p>
          <a:p>
            <a:pPr marL="571500" indent="-571500" eaLnBrk="1" hangingPunct="1">
              <a:lnSpc>
                <a:spcPct val="80000"/>
              </a:lnSpc>
              <a:buNone/>
            </a:pPr>
            <a:r>
              <a:rPr lang="en-US" sz="1800" b="1" dirty="0">
                <a:solidFill>
                  <a:srgbClr val="008000"/>
                </a:solidFill>
                <a:latin typeface="Courier New" pitchFamily="49" charset="0"/>
              </a:rPr>
              <a:t>//	MCUCR = 0x02; 	    // make INT0 </a:t>
            </a:r>
            <a:r>
              <a:rPr lang="en-US" sz="1800" b="1" dirty="0">
                <a:solidFill>
                  <a:srgbClr val="FF0000"/>
                </a:solidFill>
                <a:latin typeface="Courier New" pitchFamily="49" charset="0"/>
              </a:rPr>
              <a:t>falling edge triggered</a:t>
            </a:r>
            <a:endParaRPr lang="en-US" sz="1800" b="1" dirty="0">
              <a:latin typeface="Courier New" pitchFamily="49" charset="0"/>
            </a:endParaRPr>
          </a:p>
          <a:p>
            <a:pPr marL="571500" indent="-571500" eaLnBrk="1" hangingPunct="1">
              <a:lnSpc>
                <a:spcPct val="80000"/>
              </a:lnSpc>
              <a:buNone/>
            </a:pPr>
            <a:r>
              <a:rPr lang="en-US" sz="1800" b="1" dirty="0">
                <a:latin typeface="Courier New" pitchFamily="49" charset="0"/>
              </a:rPr>
              <a:t>    GICR  = (1&lt;&lt;INT0) ; 	</a:t>
            </a:r>
            <a:r>
              <a:rPr lang="en-US" sz="1800" b="1" dirty="0">
                <a:solidFill>
                  <a:srgbClr val="008000"/>
                </a:solidFill>
                <a:latin typeface="Courier New" pitchFamily="49" charset="0"/>
              </a:rPr>
              <a:t>// enable external interrupt 0</a:t>
            </a:r>
          </a:p>
          <a:p>
            <a:pPr marL="571500" indent="-571500" eaLnBrk="1" hangingPunct="1">
              <a:lnSpc>
                <a:spcPct val="80000"/>
              </a:lnSpc>
              <a:buNone/>
            </a:pPr>
            <a:r>
              <a:rPr lang="en-US" sz="1800" b="1" dirty="0">
                <a:latin typeface="Courier New" pitchFamily="49" charset="0"/>
              </a:rPr>
              <a:t>	</a:t>
            </a:r>
            <a:r>
              <a:rPr lang="en-US" sz="1800" b="1" dirty="0" err="1">
                <a:latin typeface="Courier New" pitchFamily="49" charset="0"/>
              </a:rPr>
              <a:t>sei</a:t>
            </a:r>
            <a:r>
              <a:rPr lang="en-US" sz="1800" b="1" dirty="0">
                <a:latin typeface="Courier New" pitchFamily="49" charset="0"/>
              </a:rPr>
              <a:t> (); 			</a:t>
            </a:r>
            <a:r>
              <a:rPr lang="en-US" sz="1800" b="1" dirty="0">
                <a:solidFill>
                  <a:srgbClr val="008000"/>
                </a:solidFill>
                <a:latin typeface="Courier New" pitchFamily="49" charset="0"/>
              </a:rPr>
              <a:t>// enable interrupts</a:t>
            </a:r>
          </a:p>
          <a:p>
            <a:pPr marL="571500" indent="-571500" eaLnBrk="1" hangingPunct="1">
              <a:lnSpc>
                <a:spcPct val="80000"/>
              </a:lnSpc>
              <a:buNone/>
            </a:pPr>
            <a:r>
              <a:rPr lang="en-US" sz="1800" b="1" dirty="0">
                <a:latin typeface="Courier New" pitchFamily="49" charset="0"/>
              </a:rPr>
              <a:t>	</a:t>
            </a:r>
            <a:r>
              <a:rPr lang="en-US" sz="1800" b="1" dirty="0">
                <a:solidFill>
                  <a:srgbClr val="0000CC"/>
                </a:solidFill>
                <a:latin typeface="Courier New" pitchFamily="49" charset="0"/>
              </a:rPr>
              <a:t>while</a:t>
            </a:r>
            <a:r>
              <a:rPr lang="en-US" sz="1800" b="1" dirty="0">
                <a:latin typeface="Courier New" pitchFamily="49" charset="0"/>
              </a:rPr>
              <a:t> (1); 		</a:t>
            </a:r>
            <a:r>
              <a:rPr lang="en-US" sz="1800" b="1" dirty="0">
                <a:solidFill>
                  <a:srgbClr val="008000"/>
                </a:solidFill>
                <a:latin typeface="Courier New" pitchFamily="49" charset="0"/>
              </a:rPr>
              <a:t>// wait here</a:t>
            </a:r>
          </a:p>
          <a:p>
            <a:pPr marL="571500" indent="-571500" eaLnBrk="1" hangingPunct="1">
              <a:lnSpc>
                <a:spcPct val="80000"/>
              </a:lnSpc>
              <a:buNone/>
            </a:pPr>
            <a:r>
              <a:rPr lang="en-US" sz="1800" b="1" dirty="0">
                <a:latin typeface="Courier New" pitchFamily="49" charset="0"/>
              </a:rPr>
              <a:t>}</a:t>
            </a:r>
          </a:p>
          <a:p>
            <a:pPr marL="571500" indent="-571500" eaLnBrk="1" hangingPunct="1">
              <a:lnSpc>
                <a:spcPct val="80000"/>
              </a:lnSpc>
              <a:buNone/>
            </a:pPr>
            <a:r>
              <a:rPr lang="en-US" sz="1800" b="1" dirty="0">
                <a:latin typeface="Courier New" pitchFamily="49" charset="0"/>
              </a:rPr>
              <a:t> </a:t>
            </a:r>
          </a:p>
          <a:p>
            <a:pPr marL="571500" indent="-571500" eaLnBrk="1" hangingPunct="1">
              <a:lnSpc>
                <a:spcPct val="80000"/>
              </a:lnSpc>
              <a:buNone/>
            </a:pPr>
            <a:r>
              <a:rPr lang="en-US" sz="1800" b="1" dirty="0">
                <a:latin typeface="Courier New" pitchFamily="49" charset="0"/>
              </a:rPr>
              <a:t>ISR (</a:t>
            </a:r>
            <a:r>
              <a:rPr lang="en-US" sz="1800" b="1" dirty="0">
                <a:solidFill>
                  <a:srgbClr val="FF0000"/>
                </a:solidFill>
                <a:latin typeface="Courier New" pitchFamily="49" charset="0"/>
              </a:rPr>
              <a:t>INT0_vect</a:t>
            </a:r>
            <a:r>
              <a:rPr lang="en-US" sz="1800" b="1" dirty="0">
                <a:latin typeface="Courier New" pitchFamily="49" charset="0"/>
              </a:rPr>
              <a:t>){ 		</a:t>
            </a:r>
            <a:r>
              <a:rPr lang="en-US" sz="1800" b="1" dirty="0">
                <a:solidFill>
                  <a:srgbClr val="008000"/>
                </a:solidFill>
                <a:latin typeface="Courier New" pitchFamily="49" charset="0"/>
              </a:rPr>
              <a:t>// ISR for external interrupt 0</a:t>
            </a:r>
          </a:p>
          <a:p>
            <a:pPr marL="571500" indent="-571500" eaLnBrk="1" hangingPunct="1">
              <a:lnSpc>
                <a:spcPct val="80000"/>
              </a:lnSpc>
              <a:buNone/>
            </a:pPr>
            <a:r>
              <a:rPr lang="en-US" sz="1800" b="1" dirty="0">
                <a:latin typeface="Courier New" pitchFamily="49" charset="0"/>
              </a:rPr>
              <a:t>	PORTA ^= (1&lt;&lt;0) ; 	</a:t>
            </a:r>
            <a:r>
              <a:rPr lang="en-US" sz="1800" b="1" dirty="0">
                <a:solidFill>
                  <a:srgbClr val="008000"/>
                </a:solidFill>
                <a:latin typeface="Courier New" pitchFamily="49" charset="0"/>
              </a:rPr>
              <a:t>// toggle PORTA.0</a:t>
            </a:r>
          </a:p>
          <a:p>
            <a:pPr marL="571500" indent="-571500" eaLnBrk="1" hangingPunct="1">
              <a:lnSpc>
                <a:spcPct val="80000"/>
              </a:lnSpc>
              <a:buNone/>
            </a:pPr>
            <a:r>
              <a:rPr lang="en-US" sz="1800" b="1" dirty="0">
                <a:latin typeface="Courier New" pitchFamily="49" charset="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2800" b="1">
                <a:latin typeface="Courier New" pitchFamily="49" charset="0"/>
              </a:rPr>
              <a:t>Using edge-triggered Interrupt INT0</a:t>
            </a:r>
            <a:endParaRPr lang="en-US" sz="3200" b="1">
              <a:latin typeface="Courier New" pitchFamily="49" charset="0"/>
            </a:endParaRPr>
          </a:p>
        </p:txBody>
      </p:sp>
      <p:sp>
        <p:nvSpPr>
          <p:cNvPr id="23555" name="Rectangle 3"/>
          <p:cNvSpPr>
            <a:spLocks noGrp="1" noChangeArrowheads="1"/>
          </p:cNvSpPr>
          <p:nvPr>
            <p:ph type="body" idx="1"/>
          </p:nvPr>
        </p:nvSpPr>
        <p:spPr>
          <a:xfrm>
            <a:off x="304800" y="914400"/>
            <a:ext cx="8458200" cy="5562600"/>
          </a:xfrm>
          <a:gradFill rotWithShape="1">
            <a:gsLst>
              <a:gs pos="0">
                <a:schemeClr val="bg1"/>
              </a:gs>
              <a:gs pos="100000">
                <a:srgbClr val="FFFF99"/>
              </a:gs>
            </a:gsLst>
            <a:path path="shape">
              <a:fillToRect l="50000" t="50000" r="50000" b="50000"/>
            </a:path>
          </a:gradFill>
          <a:ln>
            <a:solidFill>
              <a:schemeClr val="tx1"/>
            </a:solidFill>
          </a:ln>
        </p:spPr>
        <p:txBody>
          <a:bodyPr/>
          <a:lstStyle/>
          <a:p>
            <a:pPr marL="571500" indent="-571500" eaLnBrk="1" hangingPunct="1">
              <a:lnSpc>
                <a:spcPct val="80000"/>
              </a:lnSpc>
              <a:buFont typeface="Wingdings" pitchFamily="2" charset="2"/>
              <a:buNone/>
            </a:pPr>
            <a:r>
              <a:rPr lang="en-US" sz="1800" b="1" dirty="0">
                <a:solidFill>
                  <a:srgbClr val="008000"/>
                </a:solidFill>
                <a:latin typeface="Courier New" pitchFamily="49" charset="0"/>
              </a:rPr>
              <a:t>// Assume that the INT0 pin is connected to a switch that is </a:t>
            </a:r>
          </a:p>
          <a:p>
            <a:pPr marL="571500" indent="-571500" eaLnBrk="1" hangingPunct="1">
              <a:lnSpc>
                <a:spcPct val="80000"/>
              </a:lnSpc>
              <a:buFont typeface="Wingdings" pitchFamily="2" charset="2"/>
              <a:buNone/>
            </a:pPr>
            <a:r>
              <a:rPr lang="en-US" sz="1800" b="1" dirty="0">
                <a:solidFill>
                  <a:srgbClr val="008000"/>
                </a:solidFill>
                <a:latin typeface="Courier New" pitchFamily="49" charset="0"/>
              </a:rPr>
              <a:t>// normally high. Write a program that toggles PORTA.0 only</a:t>
            </a:r>
          </a:p>
          <a:p>
            <a:pPr marL="571500" indent="-571500" eaLnBrk="1" hangingPunct="1">
              <a:lnSpc>
                <a:spcPct val="80000"/>
              </a:lnSpc>
              <a:buFont typeface="Wingdings" pitchFamily="2" charset="2"/>
              <a:buNone/>
            </a:pPr>
            <a:r>
              <a:rPr lang="en-US" sz="1800" b="1" dirty="0">
                <a:solidFill>
                  <a:srgbClr val="008000"/>
                </a:solidFill>
                <a:latin typeface="Courier New" pitchFamily="49" charset="0"/>
              </a:rPr>
              <a:t>// once whenever </a:t>
            </a:r>
            <a:r>
              <a:rPr lang="en-US" sz="1800" b="1" dirty="0">
                <a:solidFill>
                  <a:srgbClr val="FF0000"/>
                </a:solidFill>
                <a:latin typeface="Courier New" pitchFamily="49" charset="0"/>
              </a:rPr>
              <a:t>INTO pin goes low</a:t>
            </a:r>
            <a:r>
              <a:rPr lang="en-US" sz="1800" b="1" dirty="0">
                <a:solidFill>
                  <a:srgbClr val="008000"/>
                </a:solidFill>
                <a:latin typeface="Courier New" pitchFamily="49" charset="0"/>
              </a:rPr>
              <a:t>. (Use the external</a:t>
            </a:r>
          </a:p>
          <a:p>
            <a:pPr marL="571500" indent="-571500" eaLnBrk="1" hangingPunct="1">
              <a:lnSpc>
                <a:spcPct val="80000"/>
              </a:lnSpc>
              <a:buFont typeface="Wingdings" pitchFamily="2" charset="2"/>
              <a:buNone/>
            </a:pPr>
            <a:r>
              <a:rPr lang="en-US" sz="1800" b="1" dirty="0">
                <a:solidFill>
                  <a:srgbClr val="008000"/>
                </a:solidFill>
                <a:latin typeface="Courier New" pitchFamily="49" charset="0"/>
              </a:rPr>
              <a:t>// interrupt in </a:t>
            </a:r>
            <a:r>
              <a:rPr lang="en-US" sz="1800" b="1" dirty="0">
                <a:solidFill>
                  <a:srgbClr val="FF0000"/>
                </a:solidFill>
                <a:latin typeface="Courier New" pitchFamily="49" charset="0"/>
              </a:rPr>
              <a:t>edge-triggered</a:t>
            </a:r>
            <a:r>
              <a:rPr lang="en-US" sz="1800" b="1" dirty="0">
                <a:solidFill>
                  <a:srgbClr val="008000"/>
                </a:solidFill>
                <a:latin typeface="Courier New" pitchFamily="49" charset="0"/>
              </a:rPr>
              <a:t> mode).</a:t>
            </a:r>
          </a:p>
          <a:p>
            <a:pPr marL="571500" indent="-571500" eaLnBrk="1" hangingPunct="1">
              <a:lnSpc>
                <a:spcPct val="80000"/>
              </a:lnSpc>
              <a:buFont typeface="Wingdings" pitchFamily="2" charset="2"/>
              <a:buNone/>
            </a:pPr>
            <a:endParaRPr lang="en-US" sz="1800" b="1" dirty="0">
              <a:latin typeface="Courier New" pitchFamily="49" charset="0"/>
            </a:endParaRPr>
          </a:p>
          <a:p>
            <a:pPr marL="571500" indent="-571500" eaLnBrk="1" hangingPunct="1">
              <a:lnSpc>
                <a:spcPct val="80000"/>
              </a:lnSpc>
              <a:buFont typeface="Wingdings" pitchFamily="2" charset="2"/>
              <a:buNone/>
            </a:pPr>
            <a:r>
              <a:rPr lang="en-US" sz="1800" b="1" dirty="0">
                <a:latin typeface="Courier New" pitchFamily="49" charset="0"/>
              </a:rPr>
              <a:t>#include "</a:t>
            </a:r>
            <a:r>
              <a:rPr lang="en-US" sz="1800" b="1" dirty="0" err="1">
                <a:latin typeface="Courier New" pitchFamily="49" charset="0"/>
              </a:rPr>
              <a:t>avr</a:t>
            </a:r>
            <a:r>
              <a:rPr lang="en-US" sz="1800" b="1" dirty="0">
                <a:latin typeface="Courier New" pitchFamily="49" charset="0"/>
              </a:rPr>
              <a:t>/</a:t>
            </a:r>
            <a:r>
              <a:rPr lang="en-US" sz="1800" b="1" dirty="0" err="1">
                <a:latin typeface="Courier New" pitchFamily="49" charset="0"/>
              </a:rPr>
              <a:t>io.h</a:t>
            </a:r>
            <a:r>
              <a:rPr lang="en-US" sz="1800" b="1" dirty="0">
                <a:latin typeface="Courier New" pitchFamily="49" charset="0"/>
              </a:rPr>
              <a:t>"</a:t>
            </a:r>
          </a:p>
          <a:p>
            <a:pPr marL="571500" indent="-571500" eaLnBrk="1" hangingPunct="1">
              <a:lnSpc>
                <a:spcPct val="80000"/>
              </a:lnSpc>
              <a:buFont typeface="Wingdings" pitchFamily="2" charset="2"/>
              <a:buNone/>
            </a:pPr>
            <a:r>
              <a:rPr lang="en-US" sz="1800" b="1" dirty="0">
                <a:latin typeface="Courier New" pitchFamily="49" charset="0"/>
              </a:rPr>
              <a:t>#include "</a:t>
            </a:r>
            <a:r>
              <a:rPr lang="en-US" sz="1800" b="1" dirty="0" err="1">
                <a:latin typeface="Courier New" pitchFamily="49" charset="0"/>
              </a:rPr>
              <a:t>avr</a:t>
            </a:r>
            <a:r>
              <a:rPr lang="en-US" sz="1800" b="1" dirty="0">
                <a:latin typeface="Courier New" pitchFamily="49" charset="0"/>
              </a:rPr>
              <a:t>/</a:t>
            </a:r>
            <a:r>
              <a:rPr lang="en-US" sz="1800" b="1" dirty="0" err="1">
                <a:latin typeface="Courier New" pitchFamily="49" charset="0"/>
              </a:rPr>
              <a:t>interrupt.h</a:t>
            </a:r>
            <a:r>
              <a:rPr lang="en-US" sz="1800" b="1" dirty="0">
                <a:latin typeface="Courier New" pitchFamily="49" charset="0"/>
              </a:rPr>
              <a:t>"</a:t>
            </a:r>
          </a:p>
          <a:p>
            <a:pPr marL="571500" indent="-571500" eaLnBrk="1" hangingPunct="1">
              <a:lnSpc>
                <a:spcPct val="80000"/>
              </a:lnSpc>
              <a:buFont typeface="Wingdings" pitchFamily="2" charset="2"/>
              <a:buNone/>
            </a:pPr>
            <a:endParaRPr lang="en-US" sz="1800" b="1" dirty="0">
              <a:latin typeface="Courier New" pitchFamily="49" charset="0"/>
            </a:endParaRPr>
          </a:p>
          <a:p>
            <a:pPr marL="571500" indent="-571500" eaLnBrk="1" hangingPunct="1">
              <a:lnSpc>
                <a:spcPct val="80000"/>
              </a:lnSpc>
              <a:buFont typeface="Wingdings" pitchFamily="2" charset="2"/>
              <a:buNone/>
            </a:pPr>
            <a:r>
              <a:rPr lang="en-US" sz="1800" b="1" dirty="0" err="1">
                <a:latin typeface="Courier New" pitchFamily="49" charset="0"/>
              </a:rPr>
              <a:t>int</a:t>
            </a:r>
            <a:r>
              <a:rPr lang="en-US" sz="1800" b="1" dirty="0">
                <a:latin typeface="Courier New" pitchFamily="49" charset="0"/>
              </a:rPr>
              <a:t> main (){</a:t>
            </a:r>
          </a:p>
          <a:p>
            <a:pPr marL="571500" indent="-571500" eaLnBrk="1" hangingPunct="1">
              <a:lnSpc>
                <a:spcPct val="80000"/>
              </a:lnSpc>
              <a:buFont typeface="Wingdings" pitchFamily="2" charset="2"/>
              <a:buNone/>
            </a:pPr>
            <a:r>
              <a:rPr lang="en-US" sz="1800" b="1" dirty="0">
                <a:latin typeface="Courier New" pitchFamily="49" charset="0"/>
              </a:rPr>
              <a:t>	DDRC  = 1&lt;&lt;3;  		</a:t>
            </a:r>
            <a:r>
              <a:rPr lang="en-US" sz="1800" b="1" dirty="0">
                <a:solidFill>
                  <a:srgbClr val="008000"/>
                </a:solidFill>
                <a:latin typeface="Courier New" pitchFamily="49" charset="0"/>
              </a:rPr>
              <a:t>// PC3 as an output</a:t>
            </a:r>
          </a:p>
          <a:p>
            <a:pPr marL="571500" indent="-571500" eaLnBrk="1" hangingPunct="1">
              <a:lnSpc>
                <a:spcPct val="80000"/>
              </a:lnSpc>
              <a:buFont typeface="Wingdings" pitchFamily="2" charset="2"/>
              <a:buNone/>
            </a:pPr>
            <a:r>
              <a:rPr lang="en-US" sz="1800" b="1" dirty="0">
                <a:latin typeface="Courier New" pitchFamily="49" charset="0"/>
              </a:rPr>
              <a:t>	PORTD = 1&lt;&lt;2; 		</a:t>
            </a:r>
            <a:r>
              <a:rPr lang="en-US" sz="1800" b="1" dirty="0">
                <a:solidFill>
                  <a:srgbClr val="008000"/>
                </a:solidFill>
                <a:latin typeface="Courier New" pitchFamily="49" charset="0"/>
              </a:rPr>
              <a:t>// pull-up activated</a:t>
            </a:r>
          </a:p>
          <a:p>
            <a:pPr marL="571500" indent="-571500" eaLnBrk="1" hangingPunct="1">
              <a:lnSpc>
                <a:spcPct val="80000"/>
              </a:lnSpc>
              <a:buFont typeface="Wingdings" pitchFamily="2" charset="2"/>
              <a:buNone/>
            </a:pPr>
            <a:r>
              <a:rPr lang="en-US" sz="1800" b="1" dirty="0">
                <a:latin typeface="Courier New" pitchFamily="49" charset="0"/>
              </a:rPr>
              <a:t>	MCUCR = 0x02; 	     </a:t>
            </a:r>
            <a:r>
              <a:rPr lang="en-US" sz="1800" b="1" dirty="0">
                <a:solidFill>
                  <a:srgbClr val="008000"/>
                </a:solidFill>
                <a:latin typeface="Courier New" pitchFamily="49" charset="0"/>
              </a:rPr>
              <a:t>// make INT0 falling edge triggered</a:t>
            </a:r>
          </a:p>
          <a:p>
            <a:pPr marL="571500" indent="-571500" eaLnBrk="1" hangingPunct="1">
              <a:lnSpc>
                <a:spcPct val="80000"/>
              </a:lnSpc>
              <a:buFont typeface="Wingdings" pitchFamily="2" charset="2"/>
              <a:buNone/>
            </a:pPr>
            <a:r>
              <a:rPr lang="en-US" sz="1800" b="1" dirty="0">
                <a:solidFill>
                  <a:srgbClr val="008000"/>
                </a:solidFill>
                <a:latin typeface="Courier New" pitchFamily="49" charset="0"/>
              </a:rPr>
              <a:t>	</a:t>
            </a:r>
            <a:r>
              <a:rPr lang="en-US" sz="1800" b="1" dirty="0">
                <a:latin typeface="Courier New" pitchFamily="49" charset="0"/>
              </a:rPr>
              <a:t>GICR  = (1&lt;&lt;INT0) ; 	</a:t>
            </a:r>
            <a:r>
              <a:rPr lang="en-US" sz="1800" b="1" dirty="0">
                <a:solidFill>
                  <a:srgbClr val="008000"/>
                </a:solidFill>
                <a:latin typeface="Courier New" pitchFamily="49" charset="0"/>
              </a:rPr>
              <a:t>// enable external interrupt 0</a:t>
            </a:r>
          </a:p>
          <a:p>
            <a:pPr marL="571500" indent="-571500" eaLnBrk="1" hangingPunct="1">
              <a:lnSpc>
                <a:spcPct val="80000"/>
              </a:lnSpc>
              <a:buFont typeface="Wingdings" pitchFamily="2" charset="2"/>
              <a:buNone/>
            </a:pPr>
            <a:r>
              <a:rPr lang="en-US" sz="1800" b="1" dirty="0">
                <a:latin typeface="Courier New" pitchFamily="49" charset="0"/>
              </a:rPr>
              <a:t>	</a:t>
            </a:r>
            <a:r>
              <a:rPr lang="en-US" sz="1800" b="1" dirty="0" err="1">
                <a:latin typeface="Courier New" pitchFamily="49" charset="0"/>
              </a:rPr>
              <a:t>sei</a:t>
            </a:r>
            <a:r>
              <a:rPr lang="en-US" sz="1800" b="1" dirty="0">
                <a:latin typeface="Courier New" pitchFamily="49" charset="0"/>
              </a:rPr>
              <a:t> (); 			</a:t>
            </a:r>
            <a:r>
              <a:rPr lang="en-US" sz="1800" b="1" dirty="0">
                <a:solidFill>
                  <a:srgbClr val="008000"/>
                </a:solidFill>
                <a:latin typeface="Courier New" pitchFamily="49" charset="0"/>
              </a:rPr>
              <a:t>// enable interrupts</a:t>
            </a:r>
          </a:p>
          <a:p>
            <a:pPr marL="571500" indent="-571500" eaLnBrk="1" hangingPunct="1">
              <a:lnSpc>
                <a:spcPct val="80000"/>
              </a:lnSpc>
              <a:buFont typeface="Wingdings" pitchFamily="2" charset="2"/>
              <a:buNone/>
            </a:pPr>
            <a:r>
              <a:rPr lang="en-US" sz="1800" b="1" dirty="0">
                <a:latin typeface="Courier New" pitchFamily="49" charset="0"/>
              </a:rPr>
              <a:t>	while (1); 		</a:t>
            </a:r>
            <a:r>
              <a:rPr lang="en-US" sz="1800" b="1" dirty="0">
                <a:solidFill>
                  <a:srgbClr val="008000"/>
                </a:solidFill>
                <a:latin typeface="Courier New" pitchFamily="49" charset="0"/>
              </a:rPr>
              <a:t>//wait here</a:t>
            </a:r>
          </a:p>
          <a:p>
            <a:pPr marL="571500" indent="-571500" eaLnBrk="1" hangingPunct="1">
              <a:lnSpc>
                <a:spcPct val="80000"/>
              </a:lnSpc>
              <a:buFont typeface="Wingdings" pitchFamily="2" charset="2"/>
              <a:buNone/>
            </a:pPr>
            <a:r>
              <a:rPr lang="en-US" sz="1800" b="1" dirty="0">
                <a:latin typeface="Courier New" pitchFamily="49" charset="0"/>
              </a:rPr>
              <a:t>}</a:t>
            </a:r>
          </a:p>
          <a:p>
            <a:pPr marL="571500" indent="-571500" eaLnBrk="1" hangingPunct="1">
              <a:lnSpc>
                <a:spcPct val="80000"/>
              </a:lnSpc>
              <a:buFont typeface="Wingdings" pitchFamily="2" charset="2"/>
              <a:buNone/>
            </a:pPr>
            <a:r>
              <a:rPr lang="en-US" sz="1800" b="1" dirty="0">
                <a:latin typeface="Courier New" pitchFamily="49" charset="0"/>
              </a:rPr>
              <a:t> </a:t>
            </a:r>
          </a:p>
          <a:p>
            <a:pPr marL="571500" indent="-571500" eaLnBrk="1" hangingPunct="1">
              <a:lnSpc>
                <a:spcPct val="80000"/>
              </a:lnSpc>
              <a:buFont typeface="Wingdings" pitchFamily="2" charset="2"/>
              <a:buNone/>
            </a:pPr>
            <a:r>
              <a:rPr lang="en-US" sz="1800" b="1" dirty="0">
                <a:latin typeface="Courier New" pitchFamily="49" charset="0"/>
              </a:rPr>
              <a:t>ISR (</a:t>
            </a:r>
            <a:r>
              <a:rPr lang="en-US" sz="1800" b="1" dirty="0">
                <a:solidFill>
                  <a:srgbClr val="FF0000"/>
                </a:solidFill>
                <a:latin typeface="Courier New" pitchFamily="49" charset="0"/>
              </a:rPr>
              <a:t>INT0_vect</a:t>
            </a:r>
            <a:r>
              <a:rPr lang="en-US" sz="1800" b="1" dirty="0">
                <a:latin typeface="Courier New" pitchFamily="49" charset="0"/>
              </a:rPr>
              <a:t>){ 		</a:t>
            </a:r>
            <a:r>
              <a:rPr lang="en-US" sz="1800" b="1" dirty="0">
                <a:solidFill>
                  <a:srgbClr val="008000"/>
                </a:solidFill>
                <a:latin typeface="Courier New" pitchFamily="49" charset="0"/>
              </a:rPr>
              <a:t>// ISR for external interrupt 0</a:t>
            </a:r>
          </a:p>
          <a:p>
            <a:pPr marL="571500" indent="-571500" eaLnBrk="1" hangingPunct="1">
              <a:lnSpc>
                <a:spcPct val="80000"/>
              </a:lnSpc>
              <a:buFont typeface="Wingdings" pitchFamily="2" charset="2"/>
              <a:buNone/>
            </a:pPr>
            <a:r>
              <a:rPr lang="en-US" sz="1800" b="1" dirty="0">
                <a:latin typeface="Courier New" pitchFamily="49" charset="0"/>
              </a:rPr>
              <a:t>	PORTC ^= (1&lt;&lt;3) ; 	</a:t>
            </a:r>
            <a:r>
              <a:rPr lang="en-US" sz="1800" b="1" dirty="0">
                <a:solidFill>
                  <a:srgbClr val="008000"/>
                </a:solidFill>
                <a:latin typeface="Courier New" pitchFamily="49" charset="0"/>
              </a:rPr>
              <a:t>// toggle PORTC.3</a:t>
            </a:r>
          </a:p>
          <a:p>
            <a:pPr marL="571500" indent="-571500" eaLnBrk="1" hangingPunct="1">
              <a:lnSpc>
                <a:spcPct val="80000"/>
              </a:lnSpc>
              <a:buFont typeface="Wingdings" pitchFamily="2" charset="2"/>
              <a:buNone/>
            </a:pPr>
            <a:r>
              <a:rPr lang="en-US" sz="1800" b="1" dirty="0">
                <a:latin typeface="Courier New" pitchFamily="49"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z="3200" b="1">
                <a:latin typeface="Courier New" pitchFamily="49" charset="0"/>
              </a:rPr>
              <a:t>Polling versus Interrupt</a:t>
            </a:r>
          </a:p>
        </p:txBody>
      </p:sp>
      <p:sp>
        <p:nvSpPr>
          <p:cNvPr id="4099" name="Rectangle 3"/>
          <p:cNvSpPr>
            <a:spLocks noGrp="1" noChangeArrowheads="1"/>
          </p:cNvSpPr>
          <p:nvPr>
            <p:ph type="body" idx="1"/>
          </p:nvPr>
        </p:nvSpPr>
        <p:spPr>
          <a:xfrm>
            <a:off x="304800" y="4114800"/>
            <a:ext cx="8458200" cy="2590800"/>
          </a:xfrm>
          <a:solidFill>
            <a:schemeClr val="bg1"/>
          </a:solidFill>
        </p:spPr>
        <p:txBody>
          <a:bodyPr/>
          <a:lstStyle/>
          <a:p>
            <a:pPr marL="571500" indent="-571500" eaLnBrk="1" hangingPunct="1">
              <a:lnSpc>
                <a:spcPct val="80000"/>
              </a:lnSpc>
            </a:pPr>
            <a:r>
              <a:rPr lang="en-US" sz="2200" b="1">
                <a:latin typeface="Courier New" pitchFamily="49" charset="0"/>
              </a:rPr>
              <a:t>Using polling, the CPU must continually check the device’s status.</a:t>
            </a:r>
          </a:p>
          <a:p>
            <a:pPr marL="571500" indent="-571500" eaLnBrk="1" hangingPunct="1">
              <a:lnSpc>
                <a:spcPct val="80000"/>
              </a:lnSpc>
            </a:pPr>
            <a:r>
              <a:rPr lang="en-US" sz="2200" b="1">
                <a:latin typeface="Courier New" pitchFamily="49" charset="0"/>
              </a:rPr>
              <a:t>Using interrupt:</a:t>
            </a:r>
          </a:p>
          <a:p>
            <a:pPr marL="898525" lvl="1" indent="-571500" eaLnBrk="1" hangingPunct="1">
              <a:lnSpc>
                <a:spcPct val="80000"/>
              </a:lnSpc>
            </a:pPr>
            <a:r>
              <a:rPr lang="en-US" sz="2200" b="1">
                <a:latin typeface="Courier New" pitchFamily="49" charset="0"/>
              </a:rPr>
              <a:t>A device will send an interrupt signal when needed.</a:t>
            </a:r>
          </a:p>
          <a:p>
            <a:pPr marL="898525" lvl="1" indent="-571500" eaLnBrk="1" hangingPunct="1">
              <a:lnSpc>
                <a:spcPct val="80000"/>
              </a:lnSpc>
            </a:pPr>
            <a:r>
              <a:rPr lang="en-US" sz="2200" b="1">
                <a:latin typeface="Courier New" pitchFamily="49" charset="0"/>
              </a:rPr>
              <a:t>In response, the CPU will perform an interrupt service routine, and then resume its normal execution.</a:t>
            </a:r>
          </a:p>
        </p:txBody>
      </p:sp>
      <p:pic>
        <p:nvPicPr>
          <p:cNvPr id="4100" name="Picture 4"/>
          <p:cNvPicPr>
            <a:picLocks noChangeAspect="1" noChangeArrowheads="1"/>
          </p:cNvPicPr>
          <p:nvPr/>
        </p:nvPicPr>
        <p:blipFill>
          <a:blip r:embed="rId2"/>
          <a:srcRect/>
          <a:stretch>
            <a:fillRect/>
          </a:stretch>
        </p:blipFill>
        <p:spPr bwMode="auto">
          <a:xfrm>
            <a:off x="381000" y="838200"/>
            <a:ext cx="8382000" cy="3163888"/>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2800" b="1" dirty="0">
                <a:latin typeface="Courier New" pitchFamily="49" charset="0"/>
              </a:rPr>
              <a:t>Using INT0, INT1 and INT2 </a:t>
            </a:r>
            <a:endParaRPr lang="en-US" sz="3200" b="1" dirty="0">
              <a:latin typeface="Courier New" pitchFamily="49" charset="0"/>
            </a:endParaRPr>
          </a:p>
        </p:txBody>
      </p:sp>
      <p:sp>
        <p:nvSpPr>
          <p:cNvPr id="23555" name="Rectangle 3"/>
          <p:cNvSpPr>
            <a:spLocks noGrp="1" noChangeArrowheads="1"/>
          </p:cNvSpPr>
          <p:nvPr>
            <p:ph type="body" idx="1"/>
          </p:nvPr>
        </p:nvSpPr>
        <p:spPr>
          <a:xfrm>
            <a:off x="304800" y="914400"/>
            <a:ext cx="8458200" cy="5562600"/>
          </a:xfrm>
          <a:gradFill rotWithShape="1">
            <a:gsLst>
              <a:gs pos="0">
                <a:schemeClr val="bg1"/>
              </a:gs>
              <a:gs pos="100000">
                <a:srgbClr val="FFFF99"/>
              </a:gs>
            </a:gsLst>
            <a:path path="shape">
              <a:fillToRect l="50000" t="50000" r="50000" b="50000"/>
            </a:path>
          </a:gradFill>
          <a:ln>
            <a:solidFill>
              <a:schemeClr val="tx1"/>
            </a:solidFill>
          </a:ln>
        </p:spPr>
        <p:txBody>
          <a:bodyPr/>
          <a:lstStyle/>
          <a:p>
            <a:pPr marL="571500" indent="-571500" eaLnBrk="1" hangingPunct="1">
              <a:lnSpc>
                <a:spcPct val="80000"/>
              </a:lnSpc>
              <a:buNone/>
            </a:pPr>
            <a:r>
              <a:rPr lang="en-US" sz="1800" b="1" dirty="0">
                <a:solidFill>
                  <a:srgbClr val="0000CC"/>
                </a:solidFill>
                <a:latin typeface="Courier New" pitchFamily="49" charset="0"/>
              </a:rPr>
              <a:t>#include </a:t>
            </a:r>
            <a:r>
              <a:rPr lang="en-US" sz="1800" b="1" dirty="0">
                <a:latin typeface="Courier New" pitchFamily="49" charset="0"/>
              </a:rPr>
              <a:t>"</a:t>
            </a:r>
            <a:r>
              <a:rPr lang="en-US" sz="1800" b="1" dirty="0" err="1">
                <a:latin typeface="Courier New" pitchFamily="49" charset="0"/>
              </a:rPr>
              <a:t>avr</a:t>
            </a:r>
            <a:r>
              <a:rPr lang="en-US" sz="1800" b="1" dirty="0">
                <a:latin typeface="Courier New" pitchFamily="49" charset="0"/>
              </a:rPr>
              <a:t>/</a:t>
            </a:r>
            <a:r>
              <a:rPr lang="en-US" sz="1800" b="1" dirty="0" err="1">
                <a:latin typeface="Courier New" pitchFamily="49" charset="0"/>
              </a:rPr>
              <a:t>io.h</a:t>
            </a:r>
            <a:r>
              <a:rPr lang="en-US" sz="1800" b="1" dirty="0">
                <a:latin typeface="Courier New" pitchFamily="49" charset="0"/>
              </a:rPr>
              <a:t>"</a:t>
            </a:r>
          </a:p>
          <a:p>
            <a:pPr marL="571500" indent="-571500" eaLnBrk="1" hangingPunct="1">
              <a:lnSpc>
                <a:spcPct val="80000"/>
              </a:lnSpc>
              <a:buNone/>
            </a:pPr>
            <a:r>
              <a:rPr lang="en-US" sz="1800" b="1" dirty="0">
                <a:solidFill>
                  <a:srgbClr val="0000CC"/>
                </a:solidFill>
                <a:latin typeface="Courier New" pitchFamily="49" charset="0"/>
              </a:rPr>
              <a:t>#include </a:t>
            </a:r>
            <a:r>
              <a:rPr lang="en-US" sz="1800" b="1" dirty="0">
                <a:latin typeface="Courier New" pitchFamily="49" charset="0"/>
              </a:rPr>
              <a:t>"</a:t>
            </a:r>
            <a:r>
              <a:rPr lang="en-US" sz="1800" b="1" dirty="0" err="1">
                <a:latin typeface="Courier New" pitchFamily="49" charset="0"/>
              </a:rPr>
              <a:t>avr</a:t>
            </a:r>
            <a:r>
              <a:rPr lang="en-US" sz="1800" b="1" dirty="0">
                <a:latin typeface="Courier New" pitchFamily="49" charset="0"/>
              </a:rPr>
              <a:t>/</a:t>
            </a:r>
            <a:r>
              <a:rPr lang="en-US" sz="1800" b="1" dirty="0" err="1">
                <a:latin typeface="Courier New" pitchFamily="49" charset="0"/>
              </a:rPr>
              <a:t>interrupt.h</a:t>
            </a:r>
            <a:r>
              <a:rPr lang="en-US" sz="1800" b="1" dirty="0">
                <a:latin typeface="Courier New" pitchFamily="49" charset="0"/>
              </a:rPr>
              <a:t>"</a:t>
            </a:r>
          </a:p>
          <a:p>
            <a:pPr marL="571500" indent="-571500" eaLnBrk="1" hangingPunct="1">
              <a:lnSpc>
                <a:spcPct val="80000"/>
              </a:lnSpc>
              <a:buNone/>
            </a:pPr>
            <a:r>
              <a:rPr lang="en-US" sz="1800" b="1" dirty="0" err="1">
                <a:solidFill>
                  <a:srgbClr val="0000CC"/>
                </a:solidFill>
                <a:latin typeface="Courier New" pitchFamily="49" charset="0"/>
              </a:rPr>
              <a:t>int</a:t>
            </a:r>
            <a:r>
              <a:rPr lang="en-US" sz="1800" b="1" dirty="0">
                <a:latin typeface="Courier New" pitchFamily="49" charset="0"/>
              </a:rPr>
              <a:t> main (){</a:t>
            </a:r>
          </a:p>
          <a:p>
            <a:pPr marL="571500" indent="-571500" eaLnBrk="1" hangingPunct="1">
              <a:lnSpc>
                <a:spcPct val="80000"/>
              </a:lnSpc>
              <a:buNone/>
            </a:pPr>
            <a:r>
              <a:rPr lang="en-US" sz="1800" b="1" dirty="0">
                <a:latin typeface="Courier New" pitchFamily="49" charset="0"/>
              </a:rPr>
              <a:t>  DDRA  = 0xFF;  	</a:t>
            </a:r>
            <a:r>
              <a:rPr lang="en-US" sz="1800" b="1" dirty="0">
                <a:solidFill>
                  <a:srgbClr val="008000"/>
                </a:solidFill>
                <a:latin typeface="Courier New" pitchFamily="49" charset="0"/>
              </a:rPr>
              <a:t>// PA as an output</a:t>
            </a:r>
          </a:p>
          <a:p>
            <a:pPr marL="571500" indent="-571500" eaLnBrk="1" hangingPunct="1">
              <a:lnSpc>
                <a:spcPct val="80000"/>
              </a:lnSpc>
              <a:buNone/>
            </a:pPr>
            <a:r>
              <a:rPr lang="en-US" sz="1800" b="1" dirty="0">
                <a:latin typeface="Courier New" pitchFamily="49" charset="0"/>
              </a:rPr>
              <a:t>  MCUCR = 0x00;    </a:t>
            </a:r>
            <a:r>
              <a:rPr lang="en-US" sz="1800" b="1" dirty="0">
                <a:solidFill>
                  <a:srgbClr val="008000"/>
                </a:solidFill>
                <a:latin typeface="Courier New" pitchFamily="49" charset="0"/>
              </a:rPr>
              <a:t>// make INT0 and INT1 low level triggered</a:t>
            </a:r>
          </a:p>
          <a:p>
            <a:pPr marL="571500" indent="-571500" eaLnBrk="1" hangingPunct="1">
              <a:lnSpc>
                <a:spcPct val="80000"/>
              </a:lnSpc>
              <a:buNone/>
            </a:pPr>
            <a:r>
              <a:rPr lang="en-US" sz="1800" b="1" dirty="0">
                <a:latin typeface="Courier New" pitchFamily="49" charset="0"/>
              </a:rPr>
              <a:t>  MCUCSR = (1&lt;&lt;ISC2);  </a:t>
            </a:r>
            <a:r>
              <a:rPr lang="en-US" sz="1800" b="1" dirty="0">
                <a:solidFill>
                  <a:srgbClr val="008000"/>
                </a:solidFill>
                <a:latin typeface="Courier New" pitchFamily="49" charset="0"/>
              </a:rPr>
              <a:t>// make INT2 rising edge triggered</a:t>
            </a:r>
          </a:p>
          <a:p>
            <a:pPr marL="571500" indent="-571500" eaLnBrk="1" hangingPunct="1">
              <a:lnSpc>
                <a:spcPct val="80000"/>
              </a:lnSpc>
              <a:buNone/>
            </a:pPr>
            <a:r>
              <a:rPr lang="en-US" sz="1800" b="1" dirty="0">
                <a:latin typeface="Courier New" pitchFamily="49" charset="0"/>
              </a:rPr>
              <a:t>  GICR  = (1&lt;&lt;INT0)|(1&lt;&lt;INT1)|(1&lt;&lt;INT2);</a:t>
            </a:r>
          </a:p>
          <a:p>
            <a:pPr marL="571500" indent="-571500" eaLnBrk="1" hangingPunct="1">
              <a:lnSpc>
                <a:spcPct val="80000"/>
              </a:lnSpc>
              <a:buNone/>
            </a:pPr>
            <a:r>
              <a:rPr lang="en-US" sz="1800" b="1" dirty="0">
                <a:latin typeface="Courier New" pitchFamily="49" charset="0"/>
              </a:rPr>
              <a:t>  </a:t>
            </a:r>
            <a:r>
              <a:rPr lang="en-US" sz="1800" b="1" dirty="0" err="1">
                <a:latin typeface="Courier New" pitchFamily="49" charset="0"/>
              </a:rPr>
              <a:t>sei</a:t>
            </a:r>
            <a:r>
              <a:rPr lang="en-US" sz="1800" b="1" dirty="0">
                <a:latin typeface="Courier New" pitchFamily="49" charset="0"/>
              </a:rPr>
              <a:t> (); 			</a:t>
            </a:r>
            <a:r>
              <a:rPr lang="en-US" sz="1800" b="1" dirty="0">
                <a:solidFill>
                  <a:srgbClr val="008000"/>
                </a:solidFill>
                <a:latin typeface="Courier New" pitchFamily="49" charset="0"/>
              </a:rPr>
              <a:t>// enable interrupts</a:t>
            </a:r>
          </a:p>
          <a:p>
            <a:pPr marL="571500" indent="-571500" eaLnBrk="1" hangingPunct="1">
              <a:lnSpc>
                <a:spcPct val="80000"/>
              </a:lnSpc>
              <a:buNone/>
            </a:pPr>
            <a:r>
              <a:rPr lang="en-US" sz="1800" b="1" dirty="0">
                <a:latin typeface="Courier New" pitchFamily="49" charset="0"/>
              </a:rPr>
              <a:t>  </a:t>
            </a:r>
            <a:r>
              <a:rPr lang="en-US" sz="1800" b="1" dirty="0">
                <a:solidFill>
                  <a:srgbClr val="0000CC"/>
                </a:solidFill>
                <a:latin typeface="Courier New" pitchFamily="49" charset="0"/>
              </a:rPr>
              <a:t>while</a:t>
            </a:r>
            <a:r>
              <a:rPr lang="en-US" sz="1800" b="1" dirty="0">
                <a:latin typeface="Courier New" pitchFamily="49" charset="0"/>
              </a:rPr>
              <a:t> (1); 			</a:t>
            </a:r>
            <a:r>
              <a:rPr lang="en-US" sz="1800" b="1" dirty="0">
                <a:solidFill>
                  <a:srgbClr val="008000"/>
                </a:solidFill>
                <a:latin typeface="Courier New" pitchFamily="49" charset="0"/>
              </a:rPr>
              <a:t>// wait here</a:t>
            </a:r>
          </a:p>
          <a:p>
            <a:pPr marL="571500" indent="-571500" eaLnBrk="1" hangingPunct="1">
              <a:lnSpc>
                <a:spcPct val="80000"/>
              </a:lnSpc>
              <a:buNone/>
            </a:pPr>
            <a:r>
              <a:rPr lang="en-US" sz="1800" b="1" dirty="0">
                <a:latin typeface="Courier New" pitchFamily="49" charset="0"/>
              </a:rPr>
              <a:t>}</a:t>
            </a:r>
          </a:p>
          <a:p>
            <a:pPr marL="571500" indent="-571500" eaLnBrk="1" hangingPunct="1">
              <a:lnSpc>
                <a:spcPct val="80000"/>
              </a:lnSpc>
              <a:buNone/>
            </a:pPr>
            <a:r>
              <a:rPr lang="en-US" sz="1800" b="1" dirty="0">
                <a:latin typeface="Courier New" pitchFamily="49" charset="0"/>
              </a:rPr>
              <a:t>ISR (</a:t>
            </a:r>
            <a:r>
              <a:rPr lang="en-US" sz="1800" b="1" dirty="0">
                <a:solidFill>
                  <a:srgbClr val="FF0000"/>
                </a:solidFill>
                <a:latin typeface="Courier New" pitchFamily="49" charset="0"/>
              </a:rPr>
              <a:t>INT0_vect</a:t>
            </a:r>
            <a:r>
              <a:rPr lang="en-US" sz="1800" b="1" dirty="0">
                <a:latin typeface="Courier New" pitchFamily="49" charset="0"/>
              </a:rPr>
              <a:t>){ 		</a:t>
            </a:r>
            <a:r>
              <a:rPr lang="en-US" sz="1800" b="1" dirty="0">
                <a:solidFill>
                  <a:srgbClr val="008000"/>
                </a:solidFill>
                <a:latin typeface="Courier New" pitchFamily="49" charset="0"/>
              </a:rPr>
              <a:t>// ISR for external interrupt 0</a:t>
            </a:r>
          </a:p>
          <a:p>
            <a:pPr marL="571500" indent="-571500" eaLnBrk="1" hangingPunct="1">
              <a:lnSpc>
                <a:spcPct val="80000"/>
              </a:lnSpc>
              <a:buNone/>
            </a:pPr>
            <a:r>
              <a:rPr lang="en-US" sz="1800" b="1" dirty="0">
                <a:latin typeface="Courier New" pitchFamily="49" charset="0"/>
              </a:rPr>
              <a:t>	PORTA ^= (1&lt;&lt;0) ; 	</a:t>
            </a:r>
            <a:r>
              <a:rPr lang="en-US" sz="1800" b="1" dirty="0">
                <a:solidFill>
                  <a:srgbClr val="008000"/>
                </a:solidFill>
                <a:latin typeface="Courier New" pitchFamily="49" charset="0"/>
              </a:rPr>
              <a:t>// toggle PORTA.0</a:t>
            </a:r>
          </a:p>
          <a:p>
            <a:pPr marL="571500" indent="-571500" eaLnBrk="1" hangingPunct="1">
              <a:lnSpc>
                <a:spcPct val="80000"/>
              </a:lnSpc>
              <a:buNone/>
            </a:pPr>
            <a:r>
              <a:rPr lang="en-US" sz="1800" b="1" dirty="0">
                <a:latin typeface="Courier New" pitchFamily="49" charset="0"/>
              </a:rPr>
              <a:t>}</a:t>
            </a:r>
          </a:p>
          <a:p>
            <a:pPr marL="571500" indent="-571500" eaLnBrk="1" hangingPunct="1">
              <a:lnSpc>
                <a:spcPct val="80000"/>
              </a:lnSpc>
              <a:buNone/>
            </a:pPr>
            <a:r>
              <a:rPr lang="en-US" sz="1800" b="1" dirty="0">
                <a:latin typeface="Courier New" pitchFamily="49" charset="0"/>
              </a:rPr>
              <a:t>ISR (</a:t>
            </a:r>
            <a:r>
              <a:rPr lang="en-US" sz="1800" b="1" dirty="0">
                <a:solidFill>
                  <a:srgbClr val="FF0000"/>
                </a:solidFill>
                <a:latin typeface="Courier New" pitchFamily="49" charset="0"/>
              </a:rPr>
              <a:t>INT1_vect</a:t>
            </a:r>
            <a:r>
              <a:rPr lang="en-US" sz="1800" b="1" dirty="0">
                <a:latin typeface="Courier New" pitchFamily="49" charset="0"/>
              </a:rPr>
              <a:t>){ 		</a:t>
            </a:r>
            <a:r>
              <a:rPr lang="en-US" sz="1800" b="1" dirty="0">
                <a:solidFill>
                  <a:srgbClr val="008000"/>
                </a:solidFill>
                <a:latin typeface="Courier New" pitchFamily="49" charset="0"/>
              </a:rPr>
              <a:t>// ISR for external interrupt 1</a:t>
            </a:r>
          </a:p>
          <a:p>
            <a:pPr marL="571500" indent="-571500" eaLnBrk="1" hangingPunct="1">
              <a:lnSpc>
                <a:spcPct val="80000"/>
              </a:lnSpc>
              <a:buNone/>
            </a:pPr>
            <a:r>
              <a:rPr lang="en-US" sz="1800" b="1" dirty="0">
                <a:latin typeface="Courier New" pitchFamily="49" charset="0"/>
              </a:rPr>
              <a:t>	PORTA ^= (1&lt;&lt;1) ; 	</a:t>
            </a:r>
            <a:r>
              <a:rPr lang="en-US" sz="1800" b="1" dirty="0">
                <a:solidFill>
                  <a:srgbClr val="008000"/>
                </a:solidFill>
                <a:latin typeface="Courier New" pitchFamily="49" charset="0"/>
              </a:rPr>
              <a:t>// toggle PORTA.1</a:t>
            </a:r>
          </a:p>
          <a:p>
            <a:pPr marL="571500" indent="-571500" eaLnBrk="1" hangingPunct="1">
              <a:lnSpc>
                <a:spcPct val="80000"/>
              </a:lnSpc>
              <a:buNone/>
            </a:pPr>
            <a:r>
              <a:rPr lang="en-US" sz="1800" b="1" dirty="0">
                <a:latin typeface="Courier New" pitchFamily="49" charset="0"/>
              </a:rPr>
              <a:t>}</a:t>
            </a:r>
          </a:p>
          <a:p>
            <a:pPr marL="571500" indent="-571500" eaLnBrk="1" hangingPunct="1">
              <a:lnSpc>
                <a:spcPct val="80000"/>
              </a:lnSpc>
              <a:buNone/>
            </a:pPr>
            <a:r>
              <a:rPr lang="en-US" sz="1800" b="1" dirty="0">
                <a:latin typeface="Courier New" pitchFamily="49" charset="0"/>
              </a:rPr>
              <a:t>ISR (</a:t>
            </a:r>
            <a:r>
              <a:rPr lang="en-US" sz="1800" b="1" dirty="0">
                <a:solidFill>
                  <a:srgbClr val="FF0000"/>
                </a:solidFill>
                <a:latin typeface="Courier New" pitchFamily="49" charset="0"/>
              </a:rPr>
              <a:t>INT2_vect</a:t>
            </a:r>
            <a:r>
              <a:rPr lang="en-US" sz="1800" b="1" dirty="0">
                <a:latin typeface="Courier New" pitchFamily="49" charset="0"/>
              </a:rPr>
              <a:t>){ 		</a:t>
            </a:r>
            <a:r>
              <a:rPr lang="en-US" sz="1800" b="1" dirty="0">
                <a:solidFill>
                  <a:srgbClr val="008000"/>
                </a:solidFill>
                <a:latin typeface="Courier New" pitchFamily="49" charset="0"/>
              </a:rPr>
              <a:t>// ISR for external interrupt 2</a:t>
            </a:r>
          </a:p>
          <a:p>
            <a:pPr marL="571500" indent="-571500" eaLnBrk="1" hangingPunct="1">
              <a:lnSpc>
                <a:spcPct val="80000"/>
              </a:lnSpc>
              <a:buNone/>
            </a:pPr>
            <a:r>
              <a:rPr lang="en-US" sz="1800" b="1" dirty="0">
                <a:latin typeface="Courier New" pitchFamily="49" charset="0"/>
              </a:rPr>
              <a:t>	PORTA ^= (1&lt;&lt;2) ; 	</a:t>
            </a:r>
            <a:r>
              <a:rPr lang="en-US" sz="1800" b="1" dirty="0">
                <a:solidFill>
                  <a:srgbClr val="008000"/>
                </a:solidFill>
                <a:latin typeface="Courier New" pitchFamily="49" charset="0"/>
              </a:rPr>
              <a:t>// toggle PORTA.2</a:t>
            </a:r>
          </a:p>
          <a:p>
            <a:pPr marL="571500" indent="-571500" eaLnBrk="1" hangingPunct="1">
              <a:lnSpc>
                <a:spcPct val="80000"/>
              </a:lnSpc>
              <a:buNone/>
            </a:pPr>
            <a:r>
              <a:rPr lang="en-US" sz="1800" b="1" dirty="0">
                <a:latin typeface="Courier New" pitchFamily="49" charset="0"/>
              </a:rPr>
              <a:t>}</a:t>
            </a:r>
          </a:p>
          <a:p>
            <a:pPr marL="571500" indent="-571500" eaLnBrk="1" hangingPunct="1">
              <a:lnSpc>
                <a:spcPct val="80000"/>
              </a:lnSpc>
              <a:buFont typeface="Wingdings" pitchFamily="2" charset="2"/>
              <a:buNone/>
            </a:pPr>
            <a:endParaRPr lang="en-US" sz="1800" b="1" dirty="0">
              <a:latin typeface="Courier New" pitchFamily="49" charset="0"/>
            </a:endParaRPr>
          </a:p>
        </p:txBody>
      </p:sp>
    </p:spTree>
    <p:extLst>
      <p:ext uri="{BB962C8B-B14F-4D97-AF65-F5344CB8AC3E}">
        <p14:creationId xmlns:p14="http://schemas.microsoft.com/office/powerpoint/2010/main" val="2793251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862263"/>
            <a:ext cx="7543800" cy="56909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5" name="Rectangle 2"/>
          <p:cNvSpPr>
            <a:spLocks noGrp="1" noChangeArrowheads="1"/>
          </p:cNvSpPr>
          <p:nvPr>
            <p:ph type="title"/>
          </p:nvPr>
        </p:nvSpPr>
        <p:spPr>
          <a:xfrm>
            <a:off x="457200" y="277813"/>
            <a:ext cx="8229600" cy="712787"/>
          </a:xfrm>
        </p:spPr>
        <p:txBody>
          <a:bodyPr/>
          <a:lstStyle/>
          <a:p>
            <a:pPr eaLnBrk="1" hangingPunct="1"/>
            <a:r>
              <a:rPr lang="en-US" sz="2800" b="1" dirty="0">
                <a:latin typeface="Courier New" pitchFamily="49" charset="0"/>
              </a:rPr>
              <a:t>Using INT0, INT1 and INT2 </a:t>
            </a:r>
            <a:endParaRPr lang="en-US" sz="3200" b="1" dirty="0">
              <a:latin typeface="Courier New"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z="3200">
                <a:latin typeface="Rockwell" pitchFamily="18" charset="0"/>
              </a:rPr>
              <a:t>Interrupts Priority</a:t>
            </a:r>
            <a:endParaRPr lang="th-TH" sz="3200">
              <a:latin typeface="Rockwell" pitchFamily="18" charset="0"/>
            </a:endParaRPr>
          </a:p>
        </p:txBody>
      </p:sp>
      <p:sp>
        <p:nvSpPr>
          <p:cNvPr id="24579" name="Content Placeholder 2"/>
          <p:cNvSpPr>
            <a:spLocks noGrp="1"/>
          </p:cNvSpPr>
          <p:nvPr>
            <p:ph idx="1"/>
          </p:nvPr>
        </p:nvSpPr>
        <p:spPr>
          <a:xfrm>
            <a:off x="381000" y="914400"/>
            <a:ext cx="8458200" cy="5334000"/>
          </a:xfrm>
        </p:spPr>
        <p:txBody>
          <a:bodyPr/>
          <a:lstStyle/>
          <a:p>
            <a:r>
              <a:rPr lang="en-US" sz="2400">
                <a:latin typeface="Calibri" pitchFamily="34" charset="0"/>
              </a:rPr>
              <a:t>If two interrupts are activated at the same time, the interrupt with the higher priority is served first. </a:t>
            </a:r>
          </a:p>
          <a:p>
            <a:r>
              <a:rPr lang="en-US" sz="2400">
                <a:latin typeface="Calibri" pitchFamily="34" charset="0"/>
              </a:rPr>
              <a:t>The priority of each interrupt is related to the address of that interrupt in the interrupt vector. </a:t>
            </a:r>
          </a:p>
          <a:p>
            <a:r>
              <a:rPr lang="en-US" sz="2400">
                <a:latin typeface="Calibri" pitchFamily="34" charset="0"/>
              </a:rPr>
              <a:t>The interrupt that has a lower address, has a higher priority. See Table 10-1. </a:t>
            </a:r>
          </a:p>
          <a:p>
            <a:r>
              <a:rPr lang="en-US" sz="2400">
                <a:latin typeface="Calibri" pitchFamily="34" charset="0"/>
              </a:rPr>
              <a:t>For example, the address of external interrupt 0 is 2, while the address of external interrupt 2 is 6; thus, external interrupt 0 has a higher priority, and if both of these interrupts are activated at the same time, external interrupt 0 is served first.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z="3200">
                <a:latin typeface="Rockwell" pitchFamily="18" charset="0"/>
              </a:rPr>
              <a:t>Interrupt latency</a:t>
            </a:r>
            <a:endParaRPr lang="th-TH" sz="3200">
              <a:latin typeface="Rockwell" pitchFamily="18" charset="0"/>
            </a:endParaRPr>
          </a:p>
        </p:txBody>
      </p:sp>
      <p:sp>
        <p:nvSpPr>
          <p:cNvPr id="26627" name="Content Placeholder 2"/>
          <p:cNvSpPr>
            <a:spLocks noGrp="1"/>
          </p:cNvSpPr>
          <p:nvPr>
            <p:ph idx="1"/>
          </p:nvPr>
        </p:nvSpPr>
        <p:spPr>
          <a:xfrm>
            <a:off x="381000" y="838200"/>
            <a:ext cx="8458200" cy="5715000"/>
          </a:xfrm>
          <a:solidFill>
            <a:schemeClr val="bg1"/>
          </a:solidFill>
        </p:spPr>
        <p:txBody>
          <a:bodyPr/>
          <a:lstStyle/>
          <a:p>
            <a:r>
              <a:rPr lang="en-US" sz="2400" dirty="0">
                <a:latin typeface="Calibri" pitchFamily="34" charset="0"/>
              </a:rPr>
              <a:t>The time from the moment an interrupt is activated to the moment the CPU starts to execute the task is called the </a:t>
            </a:r>
            <a:r>
              <a:rPr lang="en-US" sz="2400" i="1" dirty="0">
                <a:solidFill>
                  <a:srgbClr val="FF0000"/>
                </a:solidFill>
                <a:latin typeface="Calibri" pitchFamily="34" charset="0"/>
              </a:rPr>
              <a:t>interrupt latency</a:t>
            </a:r>
            <a:r>
              <a:rPr lang="en-US" sz="2400" dirty="0">
                <a:latin typeface="Calibri" pitchFamily="34" charset="0"/>
              </a:rPr>
              <a:t>. This latency is </a:t>
            </a:r>
            <a:r>
              <a:rPr lang="en-US" sz="2400" dirty="0">
                <a:solidFill>
                  <a:srgbClr val="FF0000"/>
                </a:solidFill>
                <a:latin typeface="Calibri" pitchFamily="34" charset="0"/>
              </a:rPr>
              <a:t>4 machine cycle </a:t>
            </a:r>
            <a:r>
              <a:rPr lang="en-US" sz="2400" dirty="0">
                <a:latin typeface="Calibri" pitchFamily="34" charset="0"/>
              </a:rPr>
              <a:t>times.</a:t>
            </a:r>
          </a:p>
          <a:p>
            <a:r>
              <a:rPr lang="en-US" sz="2400" dirty="0">
                <a:latin typeface="Calibri" pitchFamily="34" charset="0"/>
              </a:rPr>
              <a:t>During this time the PC register is pushed on the stack and the </a:t>
            </a:r>
            <a:r>
              <a:rPr lang="en-US" sz="2400" b="1" dirty="0">
                <a:solidFill>
                  <a:srgbClr val="FF0000"/>
                </a:solidFill>
                <a:latin typeface="Calibri" pitchFamily="34" charset="0"/>
              </a:rPr>
              <a:t>I</a:t>
            </a:r>
            <a:r>
              <a:rPr lang="en-US" sz="2400" dirty="0">
                <a:latin typeface="Calibri" pitchFamily="34" charset="0"/>
              </a:rPr>
              <a:t> bit of the </a:t>
            </a:r>
            <a:r>
              <a:rPr lang="en-US" sz="2400" b="1" dirty="0">
                <a:solidFill>
                  <a:srgbClr val="FF0000"/>
                </a:solidFill>
                <a:latin typeface="Calibri" pitchFamily="34" charset="0"/>
              </a:rPr>
              <a:t>SREG</a:t>
            </a:r>
            <a:r>
              <a:rPr lang="en-US" sz="2400" dirty="0">
                <a:latin typeface="Calibri" pitchFamily="34" charset="0"/>
              </a:rPr>
              <a:t> register </a:t>
            </a:r>
            <a:r>
              <a:rPr lang="en-US" sz="2400" b="1" dirty="0">
                <a:solidFill>
                  <a:srgbClr val="FF0000"/>
                </a:solidFill>
                <a:latin typeface="Calibri" pitchFamily="34" charset="0"/>
              </a:rPr>
              <a:t>clears</a:t>
            </a:r>
            <a:r>
              <a:rPr lang="en-US" sz="2400" dirty="0">
                <a:latin typeface="Calibri" pitchFamily="34" charset="0"/>
              </a:rPr>
              <a:t>, causing all the interrupts to be </a:t>
            </a:r>
            <a:r>
              <a:rPr lang="en-US" sz="2400" b="1" dirty="0">
                <a:solidFill>
                  <a:srgbClr val="FF0000"/>
                </a:solidFill>
                <a:latin typeface="Calibri" pitchFamily="34" charset="0"/>
              </a:rPr>
              <a:t>disabled</a:t>
            </a:r>
            <a:r>
              <a:rPr lang="en-US" sz="2400" dirty="0">
                <a:latin typeface="Calibri" pitchFamily="34" charset="0"/>
              </a:rPr>
              <a:t>.</a:t>
            </a:r>
          </a:p>
          <a:p>
            <a:r>
              <a:rPr lang="en-US" sz="2400" dirty="0">
                <a:latin typeface="Calibri" pitchFamily="34" charset="0"/>
              </a:rPr>
              <a:t>The duration of an interrupt latency can be affected by the type of instruction that the CPU is executing when the interrupt comes in,</a:t>
            </a:r>
          </a:p>
          <a:p>
            <a:r>
              <a:rPr lang="en-US" sz="2400" dirty="0">
                <a:latin typeface="Calibri" pitchFamily="34" charset="0"/>
              </a:rPr>
              <a:t>since the CPU finishes the execution of the current instruction before it serves the interrupt. It takes slightly longer in cases where the instruction being executed lasts for two (or more) machine cycles (e.g., MUL) compared to the instructions that last for only one instruction cycle (e.g., ADD).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z="3200" b="1">
                <a:latin typeface="Courier New" pitchFamily="49" charset="0"/>
              </a:rPr>
              <a:t>Interrupt execution sequence</a:t>
            </a:r>
          </a:p>
        </p:txBody>
      </p:sp>
      <p:pic>
        <p:nvPicPr>
          <p:cNvPr id="5123" name="Picture 2"/>
          <p:cNvPicPr>
            <a:picLocks noChangeAspect="1" noChangeArrowheads="1"/>
          </p:cNvPicPr>
          <p:nvPr/>
        </p:nvPicPr>
        <p:blipFill>
          <a:blip r:embed="rId2"/>
          <a:srcRect/>
          <a:stretch>
            <a:fillRect/>
          </a:stretch>
        </p:blipFill>
        <p:spPr bwMode="auto">
          <a:xfrm>
            <a:off x="1524000" y="838200"/>
            <a:ext cx="5614988" cy="57150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atin typeface="Arial" pitchFamily="34" charset="0"/>
                <a:cs typeface="Arial" pitchFamily="34" charset="0"/>
              </a:rPr>
              <a:t>ATmega16 interrupt subsystem</a:t>
            </a:r>
          </a:p>
        </p:txBody>
      </p:sp>
      <p:sp>
        <p:nvSpPr>
          <p:cNvPr id="3" name="Content Placeholder 2"/>
          <p:cNvSpPr>
            <a:spLocks noGrp="1"/>
          </p:cNvSpPr>
          <p:nvPr>
            <p:ph idx="1"/>
          </p:nvPr>
        </p:nvSpPr>
        <p:spPr/>
        <p:txBody>
          <a:bodyPr/>
          <a:lstStyle/>
          <a:p>
            <a:pPr>
              <a:defRPr/>
            </a:pPr>
            <a:r>
              <a:rPr lang="en-US" b="1" dirty="0"/>
              <a:t>The ATmega16 has 21 interrupts:</a:t>
            </a:r>
          </a:p>
          <a:p>
            <a:pPr lvl="1">
              <a:defRPr/>
            </a:pPr>
            <a:r>
              <a:rPr lang="en-US" b="1" dirty="0">
                <a:ea typeface="+mn-ea"/>
                <a:cs typeface="+mn-cs"/>
              </a:rPr>
              <a:t>1 reset interrupt</a:t>
            </a:r>
          </a:p>
          <a:p>
            <a:pPr lvl="1">
              <a:defRPr/>
            </a:pPr>
            <a:r>
              <a:rPr lang="en-US" b="1" dirty="0">
                <a:ea typeface="+mn-ea"/>
                <a:cs typeface="+mn-cs"/>
              </a:rPr>
              <a:t>3 external interrupts</a:t>
            </a:r>
          </a:p>
          <a:p>
            <a:pPr lvl="1">
              <a:defRPr/>
            </a:pPr>
            <a:r>
              <a:rPr lang="en-US" b="1" dirty="0">
                <a:ea typeface="+mn-ea"/>
                <a:cs typeface="+mn-cs"/>
              </a:rPr>
              <a:t>8 timer interrupts</a:t>
            </a:r>
          </a:p>
          <a:p>
            <a:pPr lvl="1">
              <a:defRPr/>
            </a:pPr>
            <a:r>
              <a:rPr lang="fr-FR" b="1" dirty="0">
                <a:ea typeface="+mn-ea"/>
                <a:cs typeface="+mn-cs"/>
              </a:rPr>
              <a:t>3 serial port </a:t>
            </a:r>
            <a:r>
              <a:rPr lang="fr-FR" b="1" dirty="0" err="1">
                <a:ea typeface="+mn-ea"/>
                <a:cs typeface="+mn-cs"/>
              </a:rPr>
              <a:t>interrupts</a:t>
            </a:r>
            <a:endParaRPr lang="fr-FR" b="1" dirty="0">
              <a:ea typeface="+mn-ea"/>
              <a:cs typeface="+mn-cs"/>
            </a:endParaRPr>
          </a:p>
          <a:p>
            <a:pPr lvl="1">
              <a:defRPr/>
            </a:pPr>
            <a:r>
              <a:rPr lang="en-US" b="1" dirty="0">
                <a:ea typeface="+mn-ea"/>
                <a:cs typeface="+mn-cs"/>
              </a:rPr>
              <a:t>1 ADC interrupt</a:t>
            </a:r>
          </a:p>
          <a:p>
            <a:pPr lvl="1">
              <a:defRPr/>
            </a:pPr>
            <a:r>
              <a:rPr lang="en-US" b="1" dirty="0">
                <a:ea typeface="+mn-ea"/>
                <a:cs typeface="+mn-cs"/>
              </a:rPr>
              <a:t>1 analogue comparator interrupt</a:t>
            </a:r>
          </a:p>
          <a:p>
            <a:pPr lvl="1">
              <a:defRPr/>
            </a:pPr>
            <a:r>
              <a:rPr lang="en-US" b="1" dirty="0">
                <a:ea typeface="+mn-ea"/>
                <a:cs typeface="+mn-cs"/>
              </a:rPr>
              <a:t>1 SPI interrupt</a:t>
            </a:r>
          </a:p>
          <a:p>
            <a:pPr lvl="1">
              <a:defRPr/>
            </a:pPr>
            <a:r>
              <a:rPr lang="en-US" b="1" dirty="0">
                <a:ea typeface="+mn-ea"/>
                <a:cs typeface="+mn-cs"/>
              </a:rPr>
              <a:t>1 TWI interrupt</a:t>
            </a:r>
          </a:p>
          <a:p>
            <a:pPr lvl="1">
              <a:defRPr/>
            </a:pPr>
            <a:r>
              <a:rPr lang="en-US" b="1" dirty="0">
                <a:ea typeface="+mn-ea"/>
                <a:cs typeface="+mn-cs"/>
              </a:rPr>
              <a:t>2 memory interrupts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28204568"/>
              </p:ext>
            </p:extLst>
          </p:nvPr>
        </p:nvGraphicFramePr>
        <p:xfrm>
          <a:off x="1524000" y="396240"/>
          <a:ext cx="6019800" cy="5608320"/>
        </p:xfrm>
        <a:graphic>
          <a:graphicData uri="http://schemas.openxmlformats.org/drawingml/2006/table">
            <a:tbl>
              <a:tblPr bandRow="1">
                <a:tableStyleId>{9D7B26C5-4107-4FEC-AEDC-1716B250A1EF}</a:tableStyleId>
              </a:tblPr>
              <a:tblGrid>
                <a:gridCol w="37338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42545">
                <a:tc gridSpan="2">
                  <a:txBody>
                    <a:bodyPr/>
                    <a:lstStyle/>
                    <a:p>
                      <a:pPr marL="389890" marR="0">
                        <a:spcBef>
                          <a:spcPts val="0"/>
                        </a:spcBef>
                        <a:spcAft>
                          <a:spcPts val="0"/>
                        </a:spcAft>
                      </a:pPr>
                      <a:r>
                        <a:rPr lang="en-US" sz="1600" b="1" dirty="0">
                          <a:effectLst/>
                          <a:latin typeface="Times New Roman"/>
                          <a:ea typeface="Times New Roman"/>
                        </a:rPr>
                        <a:t>Table 10-1: Interrupt Vector Table for the ATmega32 AVR</a:t>
                      </a:r>
                    </a:p>
                  </a:txBody>
                  <a:tcPr marL="25400" marR="254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marL="0" marR="0">
                        <a:spcBef>
                          <a:spcPts val="0"/>
                        </a:spcBef>
                        <a:spcAft>
                          <a:spcPts val="0"/>
                        </a:spcAft>
                      </a:pPr>
                      <a:endParaRPr lang="en-US" sz="1000" dirty="0">
                        <a:effectLst/>
                        <a:latin typeface="Times New Roman"/>
                        <a:ea typeface="Times New Roman"/>
                      </a:endParaRPr>
                    </a:p>
                  </a:txBody>
                  <a:tcPr marL="25400" marR="25400" marT="0" marB="0"/>
                </a:tc>
                <a:extLst>
                  <a:ext uri="{0D108BD9-81ED-4DB2-BD59-A6C34878D82A}">
                    <a16:rowId xmlns:a16="http://schemas.microsoft.com/office/drawing/2014/main" val="10000"/>
                  </a:ext>
                </a:extLst>
              </a:tr>
              <a:tr h="194945">
                <a:tc>
                  <a:txBody>
                    <a:bodyPr/>
                    <a:lstStyle/>
                    <a:p>
                      <a:pPr marL="389890" marR="0" algn="ctr">
                        <a:spcBef>
                          <a:spcPts val="0"/>
                        </a:spcBef>
                        <a:spcAft>
                          <a:spcPts val="0"/>
                        </a:spcAft>
                      </a:pPr>
                      <a:r>
                        <a:rPr lang="en-US" sz="1600" b="1" spc="-10" dirty="0">
                          <a:effectLst/>
                        </a:rPr>
                        <a:t>Interrupt</a:t>
                      </a:r>
                      <a:endParaRPr lang="en-US" sz="1600" b="1" dirty="0">
                        <a:effectLst/>
                        <a:latin typeface="Times New Roman"/>
                        <a:ea typeface="Times New Roman"/>
                      </a:endParaRPr>
                    </a:p>
                  </a:txBody>
                  <a:tcPr marL="25400" marR="25400" marT="0" marB="0">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1600" b="1" spc="-5" dirty="0">
                          <a:effectLst/>
                        </a:rPr>
                        <a:t>ROM Location (Hex)</a:t>
                      </a:r>
                      <a:endParaRPr lang="en-US" sz="1600" b="1" dirty="0">
                        <a:effectLst/>
                        <a:latin typeface="Times New Roman"/>
                        <a:ea typeface="Times New Roman"/>
                      </a:endParaRPr>
                    </a:p>
                  </a:txBody>
                  <a:tcPr marL="25400" marR="2540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121920">
                <a:tc>
                  <a:txBody>
                    <a:bodyPr/>
                    <a:lstStyle/>
                    <a:p>
                      <a:pPr marL="387350" marR="0">
                        <a:spcBef>
                          <a:spcPts val="0"/>
                        </a:spcBef>
                        <a:spcAft>
                          <a:spcPts val="0"/>
                        </a:spcAft>
                      </a:pPr>
                      <a:r>
                        <a:rPr lang="en-US" sz="1600" spc="-10" dirty="0">
                          <a:effectLst/>
                        </a:rPr>
                        <a:t>Reset</a:t>
                      </a:r>
                      <a:endParaRPr lang="en-US" sz="1600" dirty="0">
                        <a:effectLst/>
                        <a:latin typeface="Times New Roman"/>
                        <a:ea typeface="Times New Roman"/>
                      </a:endParaRPr>
                    </a:p>
                  </a:txBody>
                  <a:tcPr marL="25400" marR="25400" marT="0" marB="0">
                    <a:lnL w="12700" cap="flat" cmpd="sng" algn="ctr">
                      <a:solidFill>
                        <a:schemeClr val="tx1"/>
                      </a:solidFill>
                      <a:prstDash val="solid"/>
                      <a:round/>
                      <a:headEnd type="none" w="med" len="med"/>
                      <a:tailEnd type="none" w="med" len="med"/>
                    </a:lnL>
                  </a:tcPr>
                </a:tc>
                <a:tc>
                  <a:txBody>
                    <a:bodyPr/>
                    <a:lstStyle/>
                    <a:p>
                      <a:pPr marL="298450" marR="0" algn="ctr">
                        <a:spcBef>
                          <a:spcPts val="0"/>
                        </a:spcBef>
                        <a:spcAft>
                          <a:spcPts val="0"/>
                        </a:spcAft>
                      </a:pPr>
                      <a:r>
                        <a:rPr lang="en-US" sz="1600" spc="-15" dirty="0">
                          <a:effectLst/>
                        </a:rPr>
                        <a:t>0000</a:t>
                      </a:r>
                      <a:endParaRPr lang="en-US" sz="1600" dirty="0">
                        <a:effectLst/>
                        <a:latin typeface="Times New Roman"/>
                        <a:ea typeface="Times New Roman"/>
                      </a:endParaRPr>
                    </a:p>
                  </a:txBody>
                  <a:tcPr marL="25400" marR="2540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121920">
                <a:tc>
                  <a:txBody>
                    <a:bodyPr/>
                    <a:lstStyle/>
                    <a:p>
                      <a:pPr marL="387350" marR="0">
                        <a:spcBef>
                          <a:spcPts val="0"/>
                        </a:spcBef>
                        <a:spcAft>
                          <a:spcPts val="0"/>
                        </a:spcAft>
                      </a:pPr>
                      <a:r>
                        <a:rPr lang="en-US" sz="1600" spc="-5" dirty="0">
                          <a:effectLst/>
                        </a:rPr>
                        <a:t>External Interrupt request 0</a:t>
                      </a:r>
                      <a:endParaRPr lang="en-US" sz="1600" dirty="0">
                        <a:effectLst/>
                        <a:latin typeface="Times New Roman"/>
                        <a:ea typeface="Times New Roman"/>
                      </a:endParaRPr>
                    </a:p>
                  </a:txBody>
                  <a:tcPr marL="25400" marR="25400" marT="0" marB="0">
                    <a:lnL w="12700" cap="flat" cmpd="sng" algn="ctr">
                      <a:solidFill>
                        <a:schemeClr val="tx1"/>
                      </a:solidFill>
                      <a:prstDash val="solid"/>
                      <a:round/>
                      <a:headEnd type="none" w="med" len="med"/>
                      <a:tailEnd type="none" w="med" len="med"/>
                    </a:lnL>
                  </a:tcPr>
                </a:tc>
                <a:tc>
                  <a:txBody>
                    <a:bodyPr/>
                    <a:lstStyle/>
                    <a:p>
                      <a:pPr marL="298450" marR="0" algn="ctr">
                        <a:spcBef>
                          <a:spcPts val="0"/>
                        </a:spcBef>
                        <a:spcAft>
                          <a:spcPts val="0"/>
                        </a:spcAft>
                      </a:pPr>
                      <a:r>
                        <a:rPr lang="en-US" sz="1600" spc="-15" dirty="0">
                          <a:effectLst/>
                        </a:rPr>
                        <a:t>0002</a:t>
                      </a:r>
                      <a:endParaRPr lang="en-US" sz="1600" dirty="0">
                        <a:effectLst/>
                        <a:latin typeface="Times New Roman"/>
                        <a:ea typeface="Times New Roman"/>
                      </a:endParaRPr>
                    </a:p>
                  </a:txBody>
                  <a:tcPr marL="25400" marR="2540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121920">
                <a:tc>
                  <a:txBody>
                    <a:bodyPr/>
                    <a:lstStyle/>
                    <a:p>
                      <a:pPr marL="387350" marR="0">
                        <a:spcBef>
                          <a:spcPts val="0"/>
                        </a:spcBef>
                        <a:spcAft>
                          <a:spcPts val="0"/>
                        </a:spcAft>
                      </a:pPr>
                      <a:r>
                        <a:rPr lang="en-US" sz="1600" spc="-5">
                          <a:effectLst/>
                        </a:rPr>
                        <a:t>External Interrupt request 1</a:t>
                      </a:r>
                      <a:endParaRPr lang="en-US" sz="1600">
                        <a:effectLst/>
                        <a:latin typeface="Times New Roman"/>
                        <a:ea typeface="Times New Roman"/>
                      </a:endParaRPr>
                    </a:p>
                  </a:txBody>
                  <a:tcPr marL="25400" marR="25400" marT="0" marB="0">
                    <a:lnL w="12700" cap="flat" cmpd="sng" algn="ctr">
                      <a:solidFill>
                        <a:schemeClr val="tx1"/>
                      </a:solidFill>
                      <a:prstDash val="solid"/>
                      <a:round/>
                      <a:headEnd type="none" w="med" len="med"/>
                      <a:tailEnd type="none" w="med" len="med"/>
                    </a:lnL>
                  </a:tcPr>
                </a:tc>
                <a:tc>
                  <a:txBody>
                    <a:bodyPr/>
                    <a:lstStyle/>
                    <a:p>
                      <a:pPr marL="298450" marR="0" algn="ctr">
                        <a:spcBef>
                          <a:spcPts val="0"/>
                        </a:spcBef>
                        <a:spcAft>
                          <a:spcPts val="0"/>
                        </a:spcAft>
                      </a:pPr>
                      <a:r>
                        <a:rPr lang="en-US" sz="1600" spc="-10" dirty="0">
                          <a:effectLst/>
                        </a:rPr>
                        <a:t>0004</a:t>
                      </a:r>
                      <a:endParaRPr lang="en-US" sz="1600" dirty="0">
                        <a:effectLst/>
                        <a:latin typeface="Times New Roman"/>
                        <a:ea typeface="Times New Roman"/>
                      </a:endParaRPr>
                    </a:p>
                  </a:txBody>
                  <a:tcPr marL="25400" marR="2540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121920">
                <a:tc>
                  <a:txBody>
                    <a:bodyPr/>
                    <a:lstStyle/>
                    <a:p>
                      <a:pPr marL="389890" marR="0">
                        <a:spcBef>
                          <a:spcPts val="0"/>
                        </a:spcBef>
                        <a:spcAft>
                          <a:spcPts val="0"/>
                        </a:spcAft>
                      </a:pPr>
                      <a:r>
                        <a:rPr lang="en-US" sz="1600" spc="-5">
                          <a:effectLst/>
                        </a:rPr>
                        <a:t>External Interrupt request 2</a:t>
                      </a:r>
                      <a:endParaRPr lang="en-US" sz="1600">
                        <a:effectLst/>
                        <a:latin typeface="Times New Roman"/>
                        <a:ea typeface="Times New Roman"/>
                      </a:endParaRPr>
                    </a:p>
                  </a:txBody>
                  <a:tcPr marL="25400" marR="25400" marT="0" marB="0">
                    <a:lnL w="12700" cap="flat" cmpd="sng" algn="ctr">
                      <a:solidFill>
                        <a:schemeClr val="tx1"/>
                      </a:solidFill>
                      <a:prstDash val="solid"/>
                      <a:round/>
                      <a:headEnd type="none" w="med" len="med"/>
                      <a:tailEnd type="none" w="med" len="med"/>
                    </a:lnL>
                  </a:tcPr>
                </a:tc>
                <a:tc>
                  <a:txBody>
                    <a:bodyPr/>
                    <a:lstStyle/>
                    <a:p>
                      <a:pPr marL="301625" marR="0" algn="ctr">
                        <a:spcBef>
                          <a:spcPts val="0"/>
                        </a:spcBef>
                        <a:spcAft>
                          <a:spcPts val="0"/>
                        </a:spcAft>
                      </a:pPr>
                      <a:r>
                        <a:rPr lang="en-US" sz="1600" spc="-15">
                          <a:effectLst/>
                        </a:rPr>
                        <a:t>0006</a:t>
                      </a:r>
                      <a:endParaRPr lang="en-US" sz="1600">
                        <a:effectLst/>
                        <a:latin typeface="Times New Roman"/>
                        <a:ea typeface="Times New Roman"/>
                      </a:endParaRPr>
                    </a:p>
                  </a:txBody>
                  <a:tcPr marL="25400" marR="2540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121920">
                <a:tc>
                  <a:txBody>
                    <a:bodyPr/>
                    <a:lstStyle/>
                    <a:p>
                      <a:pPr marL="389890" marR="0">
                        <a:spcBef>
                          <a:spcPts val="0"/>
                        </a:spcBef>
                        <a:spcAft>
                          <a:spcPts val="0"/>
                        </a:spcAft>
                      </a:pPr>
                      <a:r>
                        <a:rPr lang="en-US" sz="1600" spc="-5">
                          <a:effectLst/>
                        </a:rPr>
                        <a:t>Time/Counter2 Compare Match</a:t>
                      </a:r>
                      <a:endParaRPr lang="en-US" sz="1600">
                        <a:effectLst/>
                        <a:latin typeface="Times New Roman"/>
                        <a:ea typeface="Times New Roman"/>
                      </a:endParaRPr>
                    </a:p>
                  </a:txBody>
                  <a:tcPr marL="25400" marR="25400" marT="0" marB="0">
                    <a:lnL w="12700" cap="flat" cmpd="sng" algn="ctr">
                      <a:solidFill>
                        <a:schemeClr val="tx1"/>
                      </a:solidFill>
                      <a:prstDash val="solid"/>
                      <a:round/>
                      <a:headEnd type="none" w="med" len="med"/>
                      <a:tailEnd type="none" w="med" len="med"/>
                    </a:lnL>
                  </a:tcPr>
                </a:tc>
                <a:tc>
                  <a:txBody>
                    <a:bodyPr/>
                    <a:lstStyle/>
                    <a:p>
                      <a:pPr marL="301625" marR="0" algn="ctr">
                        <a:spcBef>
                          <a:spcPts val="0"/>
                        </a:spcBef>
                        <a:spcAft>
                          <a:spcPts val="0"/>
                        </a:spcAft>
                      </a:pPr>
                      <a:r>
                        <a:rPr lang="en-US" sz="1600" spc="-20" dirty="0">
                          <a:effectLst/>
                        </a:rPr>
                        <a:t>0008</a:t>
                      </a:r>
                      <a:endParaRPr lang="en-US" sz="1600" dirty="0">
                        <a:effectLst/>
                        <a:latin typeface="Times New Roman"/>
                        <a:ea typeface="Times New Roman"/>
                      </a:endParaRPr>
                    </a:p>
                  </a:txBody>
                  <a:tcPr marL="25400" marR="2540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121920">
                <a:tc>
                  <a:txBody>
                    <a:bodyPr/>
                    <a:lstStyle/>
                    <a:p>
                      <a:pPr marL="389890" marR="0">
                        <a:spcBef>
                          <a:spcPts val="0"/>
                        </a:spcBef>
                        <a:spcAft>
                          <a:spcPts val="0"/>
                        </a:spcAft>
                      </a:pPr>
                      <a:r>
                        <a:rPr lang="en-US" sz="1600" spc="-10">
                          <a:effectLst/>
                        </a:rPr>
                        <a:t>Time/Counter2 Overflow</a:t>
                      </a:r>
                      <a:endParaRPr lang="en-US" sz="1600">
                        <a:effectLst/>
                        <a:latin typeface="Times New Roman"/>
                        <a:ea typeface="Times New Roman"/>
                      </a:endParaRPr>
                    </a:p>
                  </a:txBody>
                  <a:tcPr marL="25400" marR="25400" marT="0" marB="0">
                    <a:lnL w="12700" cap="flat" cmpd="sng" algn="ctr">
                      <a:solidFill>
                        <a:schemeClr val="tx1"/>
                      </a:solidFill>
                      <a:prstDash val="solid"/>
                      <a:round/>
                      <a:headEnd type="none" w="med" len="med"/>
                      <a:tailEnd type="none" w="med" len="med"/>
                    </a:lnL>
                  </a:tcPr>
                </a:tc>
                <a:tc>
                  <a:txBody>
                    <a:bodyPr/>
                    <a:lstStyle/>
                    <a:p>
                      <a:pPr marL="301625" marR="0" algn="ctr">
                        <a:spcBef>
                          <a:spcPts val="0"/>
                        </a:spcBef>
                        <a:spcAft>
                          <a:spcPts val="0"/>
                        </a:spcAft>
                      </a:pPr>
                      <a:r>
                        <a:rPr lang="en-US" sz="1600" spc="-10" dirty="0">
                          <a:effectLst/>
                        </a:rPr>
                        <a:t>000A</a:t>
                      </a:r>
                      <a:endParaRPr lang="en-US" sz="1600" dirty="0">
                        <a:effectLst/>
                        <a:latin typeface="Times New Roman"/>
                        <a:ea typeface="Times New Roman"/>
                      </a:endParaRPr>
                    </a:p>
                  </a:txBody>
                  <a:tcPr marL="25400" marR="2540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121920">
                <a:tc>
                  <a:txBody>
                    <a:bodyPr/>
                    <a:lstStyle/>
                    <a:p>
                      <a:pPr marL="389890" marR="0">
                        <a:spcBef>
                          <a:spcPts val="0"/>
                        </a:spcBef>
                        <a:spcAft>
                          <a:spcPts val="0"/>
                        </a:spcAft>
                      </a:pPr>
                      <a:r>
                        <a:rPr lang="en-US" sz="1600" spc="-15">
                          <a:effectLst/>
                        </a:rPr>
                        <a:t>Time/Counter 1 Capture Event</a:t>
                      </a:r>
                      <a:endParaRPr lang="en-US" sz="1600">
                        <a:effectLst/>
                        <a:latin typeface="Times New Roman"/>
                        <a:ea typeface="Times New Roman"/>
                      </a:endParaRPr>
                    </a:p>
                  </a:txBody>
                  <a:tcPr marL="25400" marR="25400" marT="0" marB="0">
                    <a:lnL w="12700" cap="flat" cmpd="sng" algn="ctr">
                      <a:solidFill>
                        <a:schemeClr val="tx1"/>
                      </a:solidFill>
                      <a:prstDash val="solid"/>
                      <a:round/>
                      <a:headEnd type="none" w="med" len="med"/>
                      <a:tailEnd type="none" w="med" len="med"/>
                    </a:lnL>
                  </a:tcPr>
                </a:tc>
                <a:tc>
                  <a:txBody>
                    <a:bodyPr/>
                    <a:lstStyle/>
                    <a:p>
                      <a:pPr marL="301625" marR="0" algn="ctr">
                        <a:spcBef>
                          <a:spcPts val="0"/>
                        </a:spcBef>
                        <a:spcAft>
                          <a:spcPts val="0"/>
                        </a:spcAft>
                      </a:pPr>
                      <a:r>
                        <a:rPr lang="en-US" sz="1600" spc="-20" dirty="0">
                          <a:effectLst/>
                        </a:rPr>
                        <a:t>000C</a:t>
                      </a:r>
                      <a:endParaRPr lang="en-US" sz="1600" dirty="0">
                        <a:effectLst/>
                        <a:latin typeface="Times New Roman"/>
                        <a:ea typeface="Times New Roman"/>
                      </a:endParaRPr>
                    </a:p>
                  </a:txBody>
                  <a:tcPr marL="25400" marR="2540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8"/>
                  </a:ext>
                </a:extLst>
              </a:tr>
              <a:tr h="121920">
                <a:tc>
                  <a:txBody>
                    <a:bodyPr/>
                    <a:lstStyle/>
                    <a:p>
                      <a:pPr marL="389890" marR="0">
                        <a:spcBef>
                          <a:spcPts val="0"/>
                        </a:spcBef>
                        <a:spcAft>
                          <a:spcPts val="0"/>
                        </a:spcAft>
                      </a:pPr>
                      <a:r>
                        <a:rPr lang="en-US" sz="1600">
                          <a:effectLst/>
                        </a:rPr>
                        <a:t>Time/Counterl Compare Match A</a:t>
                      </a:r>
                      <a:endParaRPr lang="en-US" sz="1600">
                        <a:effectLst/>
                        <a:latin typeface="Times New Roman"/>
                        <a:ea typeface="Times New Roman"/>
                      </a:endParaRPr>
                    </a:p>
                  </a:txBody>
                  <a:tcPr marL="25400" marR="25400" marT="0" marB="0">
                    <a:lnL w="12700" cap="flat" cmpd="sng" algn="ctr">
                      <a:solidFill>
                        <a:schemeClr val="tx1"/>
                      </a:solidFill>
                      <a:prstDash val="solid"/>
                      <a:round/>
                      <a:headEnd type="none" w="med" len="med"/>
                      <a:tailEnd type="none" w="med" len="med"/>
                    </a:lnL>
                  </a:tcPr>
                </a:tc>
                <a:tc>
                  <a:txBody>
                    <a:bodyPr/>
                    <a:lstStyle/>
                    <a:p>
                      <a:pPr marL="301625" marR="0" algn="ctr">
                        <a:spcBef>
                          <a:spcPts val="0"/>
                        </a:spcBef>
                        <a:spcAft>
                          <a:spcPts val="0"/>
                        </a:spcAft>
                      </a:pPr>
                      <a:r>
                        <a:rPr lang="en-US" sz="1600" spc="-15" dirty="0">
                          <a:effectLst/>
                        </a:rPr>
                        <a:t>000E</a:t>
                      </a:r>
                      <a:endParaRPr lang="en-US" sz="1600" dirty="0">
                        <a:effectLst/>
                        <a:latin typeface="Times New Roman"/>
                        <a:ea typeface="Times New Roman"/>
                      </a:endParaRPr>
                    </a:p>
                  </a:txBody>
                  <a:tcPr marL="25400" marR="2540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9"/>
                  </a:ext>
                </a:extLst>
              </a:tr>
              <a:tr h="121920">
                <a:tc>
                  <a:txBody>
                    <a:bodyPr/>
                    <a:lstStyle/>
                    <a:p>
                      <a:pPr marL="389890" marR="0">
                        <a:spcBef>
                          <a:spcPts val="0"/>
                        </a:spcBef>
                        <a:spcAft>
                          <a:spcPts val="0"/>
                        </a:spcAft>
                      </a:pPr>
                      <a:r>
                        <a:rPr lang="en-US" sz="1600" spc="-15">
                          <a:effectLst/>
                        </a:rPr>
                        <a:t>Time/Counter 1 Compare Match B</a:t>
                      </a:r>
                      <a:endParaRPr lang="en-US" sz="1600">
                        <a:effectLst/>
                        <a:latin typeface="Times New Roman"/>
                        <a:ea typeface="Times New Roman"/>
                      </a:endParaRPr>
                    </a:p>
                  </a:txBody>
                  <a:tcPr marL="25400" marR="25400" marT="0" marB="0">
                    <a:lnL w="12700" cap="flat" cmpd="sng" algn="ctr">
                      <a:solidFill>
                        <a:schemeClr val="tx1"/>
                      </a:solidFill>
                      <a:prstDash val="solid"/>
                      <a:round/>
                      <a:headEnd type="none" w="med" len="med"/>
                      <a:tailEnd type="none" w="med" len="med"/>
                    </a:lnL>
                  </a:tcPr>
                </a:tc>
                <a:tc>
                  <a:txBody>
                    <a:bodyPr/>
                    <a:lstStyle/>
                    <a:p>
                      <a:pPr marL="301625" marR="0" algn="ctr">
                        <a:spcBef>
                          <a:spcPts val="0"/>
                        </a:spcBef>
                        <a:spcAft>
                          <a:spcPts val="0"/>
                        </a:spcAft>
                      </a:pPr>
                      <a:r>
                        <a:rPr lang="en-US" sz="1600" spc="-15" dirty="0">
                          <a:effectLst/>
                        </a:rPr>
                        <a:t>0010</a:t>
                      </a:r>
                      <a:endParaRPr lang="en-US" sz="1600" dirty="0">
                        <a:effectLst/>
                        <a:latin typeface="Times New Roman"/>
                        <a:ea typeface="Times New Roman"/>
                      </a:endParaRPr>
                    </a:p>
                  </a:txBody>
                  <a:tcPr marL="25400" marR="2540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0"/>
                  </a:ext>
                </a:extLst>
              </a:tr>
              <a:tr h="121920">
                <a:tc>
                  <a:txBody>
                    <a:bodyPr/>
                    <a:lstStyle/>
                    <a:p>
                      <a:pPr marL="389890" marR="0">
                        <a:spcBef>
                          <a:spcPts val="0"/>
                        </a:spcBef>
                        <a:spcAft>
                          <a:spcPts val="0"/>
                        </a:spcAft>
                      </a:pPr>
                      <a:r>
                        <a:rPr lang="en-US" sz="1600">
                          <a:effectLst/>
                        </a:rPr>
                        <a:t>Time/Counterl Overflow</a:t>
                      </a:r>
                      <a:endParaRPr lang="en-US" sz="1600">
                        <a:effectLst/>
                        <a:latin typeface="Times New Roman"/>
                        <a:ea typeface="Times New Roman"/>
                      </a:endParaRPr>
                    </a:p>
                  </a:txBody>
                  <a:tcPr marL="25400" marR="25400" marT="0" marB="0">
                    <a:lnL w="12700" cap="flat" cmpd="sng" algn="ctr">
                      <a:solidFill>
                        <a:schemeClr val="tx1"/>
                      </a:solidFill>
                      <a:prstDash val="solid"/>
                      <a:round/>
                      <a:headEnd type="none" w="med" len="med"/>
                      <a:tailEnd type="none" w="med" len="med"/>
                    </a:lnL>
                  </a:tcPr>
                </a:tc>
                <a:tc>
                  <a:txBody>
                    <a:bodyPr/>
                    <a:lstStyle/>
                    <a:p>
                      <a:pPr marL="301625" marR="0" algn="ctr">
                        <a:spcBef>
                          <a:spcPts val="0"/>
                        </a:spcBef>
                        <a:spcAft>
                          <a:spcPts val="0"/>
                        </a:spcAft>
                      </a:pPr>
                      <a:r>
                        <a:rPr lang="en-US" sz="1600" spc="-20" dirty="0">
                          <a:effectLst/>
                        </a:rPr>
                        <a:t>0012</a:t>
                      </a:r>
                      <a:endParaRPr lang="en-US" sz="1600" dirty="0">
                        <a:effectLst/>
                        <a:latin typeface="Times New Roman"/>
                        <a:ea typeface="Times New Roman"/>
                      </a:endParaRPr>
                    </a:p>
                  </a:txBody>
                  <a:tcPr marL="25400" marR="2540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1"/>
                  </a:ext>
                </a:extLst>
              </a:tr>
              <a:tr h="121920">
                <a:tc>
                  <a:txBody>
                    <a:bodyPr/>
                    <a:lstStyle/>
                    <a:p>
                      <a:pPr marL="389890" marR="0">
                        <a:spcBef>
                          <a:spcPts val="0"/>
                        </a:spcBef>
                        <a:spcAft>
                          <a:spcPts val="0"/>
                        </a:spcAft>
                      </a:pPr>
                      <a:r>
                        <a:rPr lang="en-US" sz="1600" spc="-15">
                          <a:effectLst/>
                        </a:rPr>
                        <a:t>Time/CounterO Compare Match</a:t>
                      </a:r>
                      <a:endParaRPr lang="en-US" sz="1600">
                        <a:effectLst/>
                        <a:latin typeface="Times New Roman"/>
                        <a:ea typeface="Times New Roman"/>
                      </a:endParaRPr>
                    </a:p>
                  </a:txBody>
                  <a:tcPr marL="25400" marR="25400" marT="0" marB="0">
                    <a:lnL w="12700" cap="flat" cmpd="sng" algn="ctr">
                      <a:solidFill>
                        <a:schemeClr val="tx1"/>
                      </a:solidFill>
                      <a:prstDash val="solid"/>
                      <a:round/>
                      <a:headEnd type="none" w="med" len="med"/>
                      <a:tailEnd type="none" w="med" len="med"/>
                    </a:lnL>
                  </a:tcPr>
                </a:tc>
                <a:tc>
                  <a:txBody>
                    <a:bodyPr/>
                    <a:lstStyle/>
                    <a:p>
                      <a:pPr marL="301625" marR="0" algn="ctr">
                        <a:spcBef>
                          <a:spcPts val="0"/>
                        </a:spcBef>
                        <a:spcAft>
                          <a:spcPts val="0"/>
                        </a:spcAft>
                      </a:pPr>
                      <a:r>
                        <a:rPr lang="en-US" sz="1600" spc="-15" dirty="0">
                          <a:effectLst/>
                        </a:rPr>
                        <a:t>0014</a:t>
                      </a:r>
                      <a:endParaRPr lang="en-US" sz="1600" dirty="0">
                        <a:effectLst/>
                        <a:latin typeface="Times New Roman"/>
                        <a:ea typeface="Times New Roman"/>
                      </a:endParaRPr>
                    </a:p>
                  </a:txBody>
                  <a:tcPr marL="25400" marR="2540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2"/>
                  </a:ext>
                </a:extLst>
              </a:tr>
              <a:tr h="121920">
                <a:tc>
                  <a:txBody>
                    <a:bodyPr/>
                    <a:lstStyle/>
                    <a:p>
                      <a:pPr marL="389890" marR="0">
                        <a:spcBef>
                          <a:spcPts val="0"/>
                        </a:spcBef>
                        <a:spcAft>
                          <a:spcPts val="0"/>
                        </a:spcAft>
                      </a:pPr>
                      <a:r>
                        <a:rPr lang="en-US" sz="1600" spc="-15">
                          <a:effectLst/>
                        </a:rPr>
                        <a:t>Time/CounterO Overflow</a:t>
                      </a:r>
                      <a:endParaRPr lang="en-US" sz="1600">
                        <a:effectLst/>
                        <a:latin typeface="Times New Roman"/>
                        <a:ea typeface="Times New Roman"/>
                      </a:endParaRPr>
                    </a:p>
                  </a:txBody>
                  <a:tcPr marL="25400" marR="25400" marT="0" marB="0">
                    <a:lnL w="12700" cap="flat" cmpd="sng" algn="ctr">
                      <a:solidFill>
                        <a:schemeClr val="tx1"/>
                      </a:solidFill>
                      <a:prstDash val="solid"/>
                      <a:round/>
                      <a:headEnd type="none" w="med" len="med"/>
                      <a:tailEnd type="none" w="med" len="med"/>
                    </a:lnL>
                  </a:tcPr>
                </a:tc>
                <a:tc>
                  <a:txBody>
                    <a:bodyPr/>
                    <a:lstStyle/>
                    <a:p>
                      <a:pPr marL="301625" marR="0" algn="ctr">
                        <a:spcBef>
                          <a:spcPts val="0"/>
                        </a:spcBef>
                        <a:spcAft>
                          <a:spcPts val="0"/>
                        </a:spcAft>
                      </a:pPr>
                      <a:r>
                        <a:rPr lang="en-US" sz="1600" spc="-20" dirty="0">
                          <a:effectLst/>
                        </a:rPr>
                        <a:t>0016</a:t>
                      </a:r>
                      <a:endParaRPr lang="en-US" sz="1600" dirty="0">
                        <a:effectLst/>
                        <a:latin typeface="Times New Roman"/>
                        <a:ea typeface="Times New Roman"/>
                      </a:endParaRPr>
                    </a:p>
                  </a:txBody>
                  <a:tcPr marL="25400" marR="2540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3"/>
                  </a:ext>
                </a:extLst>
              </a:tr>
              <a:tr h="128270">
                <a:tc>
                  <a:txBody>
                    <a:bodyPr/>
                    <a:lstStyle/>
                    <a:p>
                      <a:pPr marL="393065" marR="0">
                        <a:spcBef>
                          <a:spcPts val="0"/>
                        </a:spcBef>
                        <a:spcAft>
                          <a:spcPts val="0"/>
                        </a:spcAft>
                      </a:pPr>
                      <a:r>
                        <a:rPr lang="en-US" sz="1600" spc="-10">
                          <a:effectLst/>
                        </a:rPr>
                        <a:t>SPI Transfer complete</a:t>
                      </a:r>
                      <a:endParaRPr lang="en-US" sz="1600">
                        <a:effectLst/>
                        <a:latin typeface="Times New Roman"/>
                        <a:ea typeface="Times New Roman"/>
                      </a:endParaRPr>
                    </a:p>
                  </a:txBody>
                  <a:tcPr marL="25400" marR="25400" marT="0" marB="0">
                    <a:lnL w="12700" cap="flat" cmpd="sng" algn="ctr">
                      <a:solidFill>
                        <a:schemeClr val="tx1"/>
                      </a:solidFill>
                      <a:prstDash val="solid"/>
                      <a:round/>
                      <a:headEnd type="none" w="med" len="med"/>
                      <a:tailEnd type="none" w="med" len="med"/>
                    </a:lnL>
                  </a:tcPr>
                </a:tc>
                <a:tc>
                  <a:txBody>
                    <a:bodyPr/>
                    <a:lstStyle/>
                    <a:p>
                      <a:pPr marL="301625" marR="0" algn="ctr">
                        <a:spcBef>
                          <a:spcPts val="0"/>
                        </a:spcBef>
                        <a:spcAft>
                          <a:spcPts val="0"/>
                        </a:spcAft>
                      </a:pPr>
                      <a:r>
                        <a:rPr lang="en-US" sz="1600" spc="-20" dirty="0">
                          <a:effectLst/>
                        </a:rPr>
                        <a:t>0018</a:t>
                      </a:r>
                      <a:endParaRPr lang="en-US" sz="1600" dirty="0">
                        <a:effectLst/>
                        <a:latin typeface="Times New Roman"/>
                        <a:ea typeface="Times New Roman"/>
                      </a:endParaRPr>
                    </a:p>
                  </a:txBody>
                  <a:tcPr marL="25400" marR="2540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4"/>
                  </a:ext>
                </a:extLst>
              </a:tr>
              <a:tr h="121920">
                <a:tc>
                  <a:txBody>
                    <a:bodyPr/>
                    <a:lstStyle/>
                    <a:p>
                      <a:pPr marL="387350" marR="0">
                        <a:spcBef>
                          <a:spcPts val="0"/>
                        </a:spcBef>
                        <a:spcAft>
                          <a:spcPts val="0"/>
                        </a:spcAft>
                      </a:pPr>
                      <a:r>
                        <a:rPr lang="en-US" sz="1600" spc="-10">
                          <a:effectLst/>
                        </a:rPr>
                        <a:t>USART, Receive complete</a:t>
                      </a:r>
                      <a:endParaRPr lang="en-US" sz="1600">
                        <a:effectLst/>
                        <a:latin typeface="Times New Roman"/>
                        <a:ea typeface="Times New Roman"/>
                      </a:endParaRPr>
                    </a:p>
                  </a:txBody>
                  <a:tcPr marL="25400" marR="25400" marT="0" marB="0">
                    <a:lnL w="12700" cap="flat" cmpd="sng" algn="ctr">
                      <a:solidFill>
                        <a:schemeClr val="tx1"/>
                      </a:solidFill>
                      <a:prstDash val="solid"/>
                      <a:round/>
                      <a:headEnd type="none" w="med" len="med"/>
                      <a:tailEnd type="none" w="med" len="med"/>
                    </a:lnL>
                  </a:tcPr>
                </a:tc>
                <a:tc>
                  <a:txBody>
                    <a:bodyPr/>
                    <a:lstStyle/>
                    <a:p>
                      <a:pPr marL="298450" marR="0" algn="ctr">
                        <a:spcBef>
                          <a:spcPts val="0"/>
                        </a:spcBef>
                        <a:spcAft>
                          <a:spcPts val="0"/>
                        </a:spcAft>
                      </a:pPr>
                      <a:r>
                        <a:rPr lang="en-US" sz="1600" spc="-10" dirty="0">
                          <a:effectLst/>
                        </a:rPr>
                        <a:t>001A</a:t>
                      </a:r>
                      <a:endParaRPr lang="en-US" sz="1600" dirty="0">
                        <a:effectLst/>
                        <a:latin typeface="Times New Roman"/>
                        <a:ea typeface="Times New Roman"/>
                      </a:endParaRPr>
                    </a:p>
                  </a:txBody>
                  <a:tcPr marL="25400" marR="2540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5"/>
                  </a:ext>
                </a:extLst>
              </a:tr>
              <a:tr h="115570">
                <a:tc>
                  <a:txBody>
                    <a:bodyPr/>
                    <a:lstStyle/>
                    <a:p>
                      <a:pPr marL="387350" marR="0">
                        <a:spcBef>
                          <a:spcPts val="0"/>
                        </a:spcBef>
                        <a:spcAft>
                          <a:spcPts val="0"/>
                        </a:spcAft>
                      </a:pPr>
                      <a:r>
                        <a:rPr lang="en-US" sz="1600" spc="-10">
                          <a:effectLst/>
                        </a:rPr>
                        <a:t>USART, Data Register Empty</a:t>
                      </a:r>
                      <a:endParaRPr lang="en-US" sz="1600">
                        <a:effectLst/>
                        <a:latin typeface="Times New Roman"/>
                        <a:ea typeface="Times New Roman"/>
                      </a:endParaRPr>
                    </a:p>
                  </a:txBody>
                  <a:tcPr marL="25400" marR="25400" marT="0" marB="0">
                    <a:lnL w="12700" cap="flat" cmpd="sng" algn="ctr">
                      <a:solidFill>
                        <a:schemeClr val="tx1"/>
                      </a:solidFill>
                      <a:prstDash val="solid"/>
                      <a:round/>
                      <a:headEnd type="none" w="med" len="med"/>
                      <a:tailEnd type="none" w="med" len="med"/>
                    </a:lnL>
                  </a:tcPr>
                </a:tc>
                <a:tc>
                  <a:txBody>
                    <a:bodyPr/>
                    <a:lstStyle/>
                    <a:p>
                      <a:pPr marL="298450" marR="0" algn="ctr">
                        <a:spcBef>
                          <a:spcPts val="0"/>
                        </a:spcBef>
                        <a:spcAft>
                          <a:spcPts val="0"/>
                        </a:spcAft>
                      </a:pPr>
                      <a:r>
                        <a:rPr lang="en-US" sz="1600" spc="-10" dirty="0">
                          <a:effectLst/>
                        </a:rPr>
                        <a:t>001C</a:t>
                      </a:r>
                      <a:endParaRPr lang="en-US" sz="1600" dirty="0">
                        <a:effectLst/>
                        <a:latin typeface="Times New Roman"/>
                        <a:ea typeface="Times New Roman"/>
                      </a:endParaRPr>
                    </a:p>
                  </a:txBody>
                  <a:tcPr marL="25400" marR="2540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6"/>
                  </a:ext>
                </a:extLst>
              </a:tr>
              <a:tr h="128270">
                <a:tc>
                  <a:txBody>
                    <a:bodyPr/>
                    <a:lstStyle/>
                    <a:p>
                      <a:pPr marL="387350" marR="0">
                        <a:spcBef>
                          <a:spcPts val="0"/>
                        </a:spcBef>
                        <a:spcAft>
                          <a:spcPts val="0"/>
                        </a:spcAft>
                      </a:pPr>
                      <a:r>
                        <a:rPr lang="en-US" sz="1600" spc="-10">
                          <a:effectLst/>
                        </a:rPr>
                        <a:t>USART, Transmit Complete</a:t>
                      </a:r>
                      <a:endParaRPr lang="en-US" sz="1600">
                        <a:effectLst/>
                        <a:latin typeface="Times New Roman"/>
                        <a:ea typeface="Times New Roman"/>
                      </a:endParaRPr>
                    </a:p>
                  </a:txBody>
                  <a:tcPr marL="25400" marR="25400" marT="0" marB="0">
                    <a:lnL w="12700" cap="flat" cmpd="sng" algn="ctr">
                      <a:solidFill>
                        <a:schemeClr val="tx1"/>
                      </a:solidFill>
                      <a:prstDash val="solid"/>
                      <a:round/>
                      <a:headEnd type="none" w="med" len="med"/>
                      <a:tailEnd type="none" w="med" len="med"/>
                    </a:lnL>
                  </a:tcPr>
                </a:tc>
                <a:tc>
                  <a:txBody>
                    <a:bodyPr/>
                    <a:lstStyle/>
                    <a:p>
                      <a:pPr marL="298450" marR="0" algn="ctr">
                        <a:spcBef>
                          <a:spcPts val="0"/>
                        </a:spcBef>
                        <a:spcAft>
                          <a:spcPts val="0"/>
                        </a:spcAft>
                      </a:pPr>
                      <a:r>
                        <a:rPr lang="en-US" sz="1600" spc="-15" dirty="0">
                          <a:effectLst/>
                        </a:rPr>
                        <a:t>001E</a:t>
                      </a:r>
                      <a:endParaRPr lang="en-US" sz="1600" dirty="0">
                        <a:effectLst/>
                        <a:latin typeface="Times New Roman"/>
                        <a:ea typeface="Times New Roman"/>
                      </a:endParaRPr>
                    </a:p>
                  </a:txBody>
                  <a:tcPr marL="25400" marR="2540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7"/>
                  </a:ext>
                </a:extLst>
              </a:tr>
              <a:tr h="115570">
                <a:tc>
                  <a:txBody>
                    <a:bodyPr/>
                    <a:lstStyle/>
                    <a:p>
                      <a:pPr marL="387350" marR="0">
                        <a:spcBef>
                          <a:spcPts val="0"/>
                        </a:spcBef>
                        <a:spcAft>
                          <a:spcPts val="0"/>
                        </a:spcAft>
                      </a:pPr>
                      <a:r>
                        <a:rPr lang="en-US" sz="1600" spc="-5">
                          <a:effectLst/>
                        </a:rPr>
                        <a:t>ADC Conversion complete</a:t>
                      </a:r>
                      <a:endParaRPr lang="en-US" sz="1600">
                        <a:effectLst/>
                        <a:latin typeface="Times New Roman"/>
                        <a:ea typeface="Times New Roman"/>
                      </a:endParaRPr>
                    </a:p>
                  </a:txBody>
                  <a:tcPr marL="25400" marR="25400" marT="0" marB="0">
                    <a:lnL w="12700" cap="flat" cmpd="sng" algn="ctr">
                      <a:solidFill>
                        <a:schemeClr val="tx1"/>
                      </a:solidFill>
                      <a:prstDash val="solid"/>
                      <a:round/>
                      <a:headEnd type="none" w="med" len="med"/>
                      <a:tailEnd type="none" w="med" len="med"/>
                    </a:lnL>
                  </a:tcPr>
                </a:tc>
                <a:tc>
                  <a:txBody>
                    <a:bodyPr/>
                    <a:lstStyle/>
                    <a:p>
                      <a:pPr marL="298450" marR="0" algn="ctr">
                        <a:spcBef>
                          <a:spcPts val="0"/>
                        </a:spcBef>
                        <a:spcAft>
                          <a:spcPts val="0"/>
                        </a:spcAft>
                      </a:pPr>
                      <a:r>
                        <a:rPr lang="en-US" sz="1600" spc="-15" dirty="0">
                          <a:effectLst/>
                        </a:rPr>
                        <a:t>0020</a:t>
                      </a:r>
                      <a:endParaRPr lang="en-US" sz="1600" dirty="0">
                        <a:effectLst/>
                        <a:latin typeface="Times New Roman"/>
                        <a:ea typeface="Times New Roman"/>
                      </a:endParaRPr>
                    </a:p>
                  </a:txBody>
                  <a:tcPr marL="25400" marR="2540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8"/>
                  </a:ext>
                </a:extLst>
              </a:tr>
              <a:tr h="121920">
                <a:tc>
                  <a:txBody>
                    <a:bodyPr/>
                    <a:lstStyle/>
                    <a:p>
                      <a:pPr marL="389890" marR="0">
                        <a:spcBef>
                          <a:spcPts val="0"/>
                        </a:spcBef>
                        <a:spcAft>
                          <a:spcPts val="0"/>
                        </a:spcAft>
                      </a:pPr>
                      <a:r>
                        <a:rPr lang="en-US" sz="1600" spc="-10">
                          <a:effectLst/>
                        </a:rPr>
                        <a:t>EEPROM ready</a:t>
                      </a:r>
                      <a:endParaRPr lang="en-US" sz="1600">
                        <a:effectLst/>
                        <a:latin typeface="Times New Roman"/>
                        <a:ea typeface="Times New Roman"/>
                      </a:endParaRPr>
                    </a:p>
                  </a:txBody>
                  <a:tcPr marL="25400" marR="25400" marT="0" marB="0">
                    <a:lnL w="12700" cap="flat" cmpd="sng" algn="ctr">
                      <a:solidFill>
                        <a:schemeClr val="tx1"/>
                      </a:solidFill>
                      <a:prstDash val="solid"/>
                      <a:round/>
                      <a:headEnd type="none" w="med" len="med"/>
                      <a:tailEnd type="none" w="med" len="med"/>
                    </a:lnL>
                  </a:tcPr>
                </a:tc>
                <a:tc>
                  <a:txBody>
                    <a:bodyPr/>
                    <a:lstStyle/>
                    <a:p>
                      <a:pPr marL="298450" marR="0" algn="ctr">
                        <a:spcBef>
                          <a:spcPts val="0"/>
                        </a:spcBef>
                        <a:spcAft>
                          <a:spcPts val="0"/>
                        </a:spcAft>
                      </a:pPr>
                      <a:r>
                        <a:rPr lang="en-US" sz="1600" spc="-20" dirty="0">
                          <a:effectLst/>
                        </a:rPr>
                        <a:t>0022</a:t>
                      </a:r>
                      <a:endParaRPr lang="en-US" sz="1600" dirty="0">
                        <a:effectLst/>
                        <a:latin typeface="Times New Roman"/>
                        <a:ea typeface="Times New Roman"/>
                      </a:endParaRPr>
                    </a:p>
                  </a:txBody>
                  <a:tcPr marL="25400" marR="2540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9"/>
                  </a:ext>
                </a:extLst>
              </a:tr>
              <a:tr h="128270">
                <a:tc>
                  <a:txBody>
                    <a:bodyPr/>
                    <a:lstStyle/>
                    <a:p>
                      <a:pPr marL="387350" marR="0">
                        <a:spcBef>
                          <a:spcPts val="0"/>
                        </a:spcBef>
                        <a:spcAft>
                          <a:spcPts val="0"/>
                        </a:spcAft>
                      </a:pPr>
                      <a:r>
                        <a:rPr lang="en-US" sz="1600" spc="-5">
                          <a:effectLst/>
                        </a:rPr>
                        <a:t>Analog Comparator</a:t>
                      </a:r>
                      <a:endParaRPr lang="en-US" sz="1600">
                        <a:effectLst/>
                        <a:latin typeface="Times New Roman"/>
                        <a:ea typeface="Times New Roman"/>
                      </a:endParaRPr>
                    </a:p>
                  </a:txBody>
                  <a:tcPr marL="25400" marR="25400" marT="0" marB="0">
                    <a:lnL w="12700" cap="flat" cmpd="sng" algn="ctr">
                      <a:solidFill>
                        <a:schemeClr val="tx1"/>
                      </a:solidFill>
                      <a:prstDash val="solid"/>
                      <a:round/>
                      <a:headEnd type="none" w="med" len="med"/>
                      <a:tailEnd type="none" w="med" len="med"/>
                    </a:lnL>
                  </a:tcPr>
                </a:tc>
                <a:tc>
                  <a:txBody>
                    <a:bodyPr/>
                    <a:lstStyle/>
                    <a:p>
                      <a:pPr marL="298450" marR="0" algn="ctr">
                        <a:spcBef>
                          <a:spcPts val="0"/>
                        </a:spcBef>
                        <a:spcAft>
                          <a:spcPts val="0"/>
                        </a:spcAft>
                      </a:pPr>
                      <a:r>
                        <a:rPr lang="en-US" sz="1600" spc="-15" dirty="0">
                          <a:effectLst/>
                        </a:rPr>
                        <a:t>0024</a:t>
                      </a:r>
                      <a:endParaRPr lang="en-US" sz="1600" dirty="0">
                        <a:effectLst/>
                        <a:latin typeface="Times New Roman"/>
                        <a:ea typeface="Times New Roman"/>
                      </a:endParaRPr>
                    </a:p>
                  </a:txBody>
                  <a:tcPr marL="25400" marR="2540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20"/>
                  </a:ext>
                </a:extLst>
              </a:tr>
              <a:tr h="121920">
                <a:tc>
                  <a:txBody>
                    <a:bodyPr/>
                    <a:lstStyle/>
                    <a:p>
                      <a:pPr marL="389890" marR="0">
                        <a:spcBef>
                          <a:spcPts val="0"/>
                        </a:spcBef>
                        <a:spcAft>
                          <a:spcPts val="0"/>
                        </a:spcAft>
                      </a:pPr>
                      <a:r>
                        <a:rPr lang="en-US" sz="1600" spc="-10" dirty="0">
                          <a:effectLst/>
                        </a:rPr>
                        <a:t>Two-wire Serial Interface (I</a:t>
                      </a:r>
                      <a:r>
                        <a:rPr lang="en-US" sz="1600" spc="-10" baseline="30000" dirty="0">
                          <a:effectLst/>
                        </a:rPr>
                        <a:t>2</a:t>
                      </a:r>
                      <a:r>
                        <a:rPr lang="en-US" sz="1600" spc="-10" dirty="0">
                          <a:effectLst/>
                        </a:rPr>
                        <a:t>C)</a:t>
                      </a:r>
                      <a:endParaRPr lang="en-US" sz="1600" dirty="0">
                        <a:effectLst/>
                        <a:latin typeface="Times New Roman"/>
                        <a:ea typeface="Times New Roman"/>
                      </a:endParaRPr>
                    </a:p>
                  </a:txBody>
                  <a:tcPr marL="25400" marR="25400" marT="0" marB="0">
                    <a:lnL w="12700" cap="flat" cmpd="sng" algn="ctr">
                      <a:solidFill>
                        <a:schemeClr val="tx1"/>
                      </a:solidFill>
                      <a:prstDash val="solid"/>
                      <a:round/>
                      <a:headEnd type="none" w="med" len="med"/>
                      <a:tailEnd type="none" w="med" len="med"/>
                    </a:lnL>
                  </a:tcPr>
                </a:tc>
                <a:tc>
                  <a:txBody>
                    <a:bodyPr/>
                    <a:lstStyle/>
                    <a:p>
                      <a:pPr marL="298450" marR="0" algn="ctr">
                        <a:spcBef>
                          <a:spcPts val="0"/>
                        </a:spcBef>
                        <a:spcAft>
                          <a:spcPts val="0"/>
                        </a:spcAft>
                      </a:pPr>
                      <a:r>
                        <a:rPr lang="en-US" sz="1600" spc="-15" dirty="0">
                          <a:effectLst/>
                        </a:rPr>
                        <a:t>0026</a:t>
                      </a:r>
                      <a:endParaRPr lang="en-US" sz="1600" dirty="0">
                        <a:effectLst/>
                        <a:latin typeface="Times New Roman"/>
                        <a:ea typeface="Times New Roman"/>
                      </a:endParaRPr>
                    </a:p>
                  </a:txBody>
                  <a:tcPr marL="25400" marR="25400"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21"/>
                  </a:ext>
                </a:extLst>
              </a:tr>
              <a:tr h="207010">
                <a:tc>
                  <a:txBody>
                    <a:bodyPr/>
                    <a:lstStyle/>
                    <a:p>
                      <a:pPr marL="393065" marR="0">
                        <a:spcBef>
                          <a:spcPts val="0"/>
                        </a:spcBef>
                        <a:spcAft>
                          <a:spcPts val="0"/>
                        </a:spcAft>
                      </a:pPr>
                      <a:r>
                        <a:rPr lang="en-US" sz="1600" spc="-5" dirty="0">
                          <a:effectLst/>
                        </a:rPr>
                        <a:t>Store Program Memory Ready</a:t>
                      </a:r>
                      <a:endParaRPr lang="en-US" sz="1600" dirty="0">
                        <a:effectLst/>
                        <a:latin typeface="Times New Roman"/>
                        <a:ea typeface="Times New Roman"/>
                      </a:endParaRPr>
                    </a:p>
                  </a:txBody>
                  <a:tcPr marL="25400" marR="2540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298450" marR="0" algn="ctr">
                        <a:spcBef>
                          <a:spcPts val="0"/>
                        </a:spcBef>
                        <a:spcAft>
                          <a:spcPts val="0"/>
                        </a:spcAft>
                      </a:pPr>
                      <a:r>
                        <a:rPr lang="en-US" sz="1600" spc="-20" dirty="0">
                          <a:effectLst/>
                        </a:rPr>
                        <a:t>0028</a:t>
                      </a:r>
                      <a:endParaRPr lang="en-US" sz="1600" dirty="0">
                        <a:effectLst/>
                        <a:latin typeface="Times New Roman"/>
                        <a:ea typeface="Times New Roman"/>
                      </a:endParaRPr>
                    </a:p>
                  </a:txBody>
                  <a:tcPr marL="25400" marR="2540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z="2800" b="1"/>
              <a:t>Interrupt Vector Name for the ATmega32/ATmegal6 in WinAVR</a:t>
            </a:r>
            <a:endParaRPr lang="en-US" sz="2800"/>
          </a:p>
        </p:txBody>
      </p:sp>
      <p:graphicFrame>
        <p:nvGraphicFramePr>
          <p:cNvPr id="4" name="Table 3"/>
          <p:cNvGraphicFramePr>
            <a:graphicFrameLocks noGrp="1"/>
          </p:cNvGraphicFramePr>
          <p:nvPr>
            <p:extLst>
              <p:ext uri="{D42A27DB-BD31-4B8C-83A1-F6EECF244321}">
                <p14:modId xmlns:p14="http://schemas.microsoft.com/office/powerpoint/2010/main" val="3997592533"/>
              </p:ext>
            </p:extLst>
          </p:nvPr>
        </p:nvGraphicFramePr>
        <p:xfrm>
          <a:off x="76200" y="762000"/>
          <a:ext cx="8915400" cy="5943593"/>
        </p:xfrm>
        <a:graphic>
          <a:graphicData uri="http://schemas.openxmlformats.org/drawingml/2006/table">
            <a:tbl>
              <a:tblPr firstRow="1" bandRow="1">
                <a:tableStyleId>{B301B821-A1FF-4177-AEE7-76D212191A09}</a:tableStyleId>
              </a:tblPr>
              <a:tblGrid>
                <a:gridCol w="4630102">
                  <a:extLst>
                    <a:ext uri="{9D8B030D-6E8A-4147-A177-3AD203B41FA5}">
                      <a16:colId xmlns:a16="http://schemas.microsoft.com/office/drawing/2014/main" val="20000"/>
                    </a:ext>
                  </a:extLst>
                </a:gridCol>
                <a:gridCol w="4285298">
                  <a:extLst>
                    <a:ext uri="{9D8B030D-6E8A-4147-A177-3AD203B41FA5}">
                      <a16:colId xmlns:a16="http://schemas.microsoft.com/office/drawing/2014/main" val="20001"/>
                    </a:ext>
                  </a:extLst>
                </a:gridCol>
              </a:tblGrid>
              <a:tr h="384155">
                <a:tc>
                  <a:txBody>
                    <a:bodyPr/>
                    <a:lstStyle/>
                    <a:p>
                      <a:pPr marL="393065" marR="0" algn="l" defTabSz="914400" rtl="0" eaLnBrk="1" latinLnBrk="0" hangingPunct="1">
                        <a:spcBef>
                          <a:spcPts val="0"/>
                        </a:spcBef>
                        <a:spcAft>
                          <a:spcPts val="0"/>
                        </a:spcAft>
                      </a:pPr>
                      <a:r>
                        <a:rPr lang="en-US" sz="1800" b="1" kern="0" spc="-10" baseline="0" dirty="0">
                          <a:effectLst/>
                        </a:rPr>
                        <a:t>Interrupt</a:t>
                      </a:r>
                      <a:endParaRPr lang="en-US" sz="1800" b="1" kern="0" spc="-10" baseline="0" dirty="0">
                        <a:solidFill>
                          <a:schemeClr val="dk1"/>
                        </a:solidFill>
                        <a:effectLst/>
                        <a:latin typeface="Arial" pitchFamily="34" charset="0"/>
                        <a:ea typeface="+mn-ea"/>
                        <a:cs typeface="+mn-cs"/>
                      </a:endParaRPr>
                    </a:p>
                  </a:txBody>
                  <a:tcPr marL="0" marR="0" marT="0" marB="0" anchor="ctr"/>
                </a:tc>
                <a:tc>
                  <a:txBody>
                    <a:bodyPr/>
                    <a:lstStyle/>
                    <a:p>
                      <a:pPr marL="393065" marR="0" algn="l" defTabSz="914400" rtl="0" eaLnBrk="1" latinLnBrk="0" hangingPunct="1">
                        <a:spcBef>
                          <a:spcPts val="0"/>
                        </a:spcBef>
                        <a:spcAft>
                          <a:spcPts val="0"/>
                        </a:spcAft>
                      </a:pPr>
                      <a:r>
                        <a:rPr lang="en-US" sz="1800" b="1" kern="0" spc="-10" baseline="0" dirty="0">
                          <a:effectLst/>
                        </a:rPr>
                        <a:t>Vector Name in </a:t>
                      </a:r>
                      <a:r>
                        <a:rPr lang="en-US" sz="1800" b="1" kern="0" spc="-10" baseline="0" dirty="0" err="1">
                          <a:effectLst/>
                        </a:rPr>
                        <a:t>WinAVR</a:t>
                      </a:r>
                      <a:endParaRPr lang="en-US" sz="1800" b="1" kern="0" spc="-10" baseline="0" dirty="0">
                        <a:solidFill>
                          <a:schemeClr val="dk1"/>
                        </a:solidFill>
                        <a:effectLst/>
                        <a:latin typeface="Arial" pitchFamily="34" charset="0"/>
                        <a:ea typeface="+mn-ea"/>
                        <a:cs typeface="+mn-cs"/>
                      </a:endParaRPr>
                    </a:p>
                  </a:txBody>
                  <a:tcPr marL="0" marR="0" marT="0" marB="0" anchor="ctr"/>
                </a:tc>
                <a:extLst>
                  <a:ext uri="{0D108BD9-81ED-4DB2-BD59-A6C34878D82A}">
                    <a16:rowId xmlns:a16="http://schemas.microsoft.com/office/drawing/2014/main" val="10000"/>
                  </a:ext>
                </a:extLst>
              </a:tr>
              <a:tr h="271132">
                <a:tc>
                  <a:txBody>
                    <a:bodyPr/>
                    <a:lstStyle/>
                    <a:p>
                      <a:pPr marL="393065" marR="0">
                        <a:spcBef>
                          <a:spcPts val="0"/>
                        </a:spcBef>
                        <a:spcAft>
                          <a:spcPts val="0"/>
                        </a:spcAft>
                      </a:pPr>
                      <a:r>
                        <a:rPr lang="en-US" sz="1700" b="1" kern="0" spc="-5" baseline="0" dirty="0">
                          <a:effectLst/>
                          <a:latin typeface="Courier New" pitchFamily="49" charset="0"/>
                          <a:cs typeface="Courier New" pitchFamily="49" charset="0"/>
                        </a:rPr>
                        <a:t>External Interrupt request 0</a:t>
                      </a:r>
                      <a:endParaRPr lang="en-US" sz="1700" b="1" kern="0" baseline="0" dirty="0">
                        <a:effectLst/>
                        <a:latin typeface="Courier New" pitchFamily="49" charset="0"/>
                        <a:ea typeface="Times New Roman"/>
                        <a:cs typeface="Courier New" pitchFamily="49" charset="0"/>
                      </a:endParaRPr>
                    </a:p>
                  </a:txBody>
                  <a:tcPr marL="0" marR="0" marT="0" marB="0" anchor="ctr"/>
                </a:tc>
                <a:tc>
                  <a:txBody>
                    <a:bodyPr/>
                    <a:lstStyle/>
                    <a:p>
                      <a:pPr marL="298450" marR="0">
                        <a:spcBef>
                          <a:spcPts val="0"/>
                        </a:spcBef>
                        <a:spcAft>
                          <a:spcPts val="0"/>
                        </a:spcAft>
                      </a:pPr>
                      <a:r>
                        <a:rPr lang="en-US" sz="1700" b="1" kern="0" spc="-5" baseline="0" dirty="0">
                          <a:effectLst/>
                          <a:latin typeface="Courier New" pitchFamily="49" charset="0"/>
                          <a:cs typeface="Courier New" pitchFamily="49" charset="0"/>
                        </a:rPr>
                        <a:t>INT0_vect</a:t>
                      </a:r>
                      <a:endParaRPr lang="en-US" sz="1700" b="1" kern="0" baseline="0" dirty="0">
                        <a:effectLst/>
                        <a:latin typeface="Courier New" pitchFamily="49" charset="0"/>
                        <a:ea typeface="Times New Roman"/>
                        <a:cs typeface="Courier New" pitchFamily="49" charset="0"/>
                      </a:endParaRPr>
                    </a:p>
                  </a:txBody>
                  <a:tcPr marL="0" marR="0" marT="0" marB="0" anchor="ctr"/>
                </a:tc>
                <a:extLst>
                  <a:ext uri="{0D108BD9-81ED-4DB2-BD59-A6C34878D82A}">
                    <a16:rowId xmlns:a16="http://schemas.microsoft.com/office/drawing/2014/main" val="10001"/>
                  </a:ext>
                </a:extLst>
              </a:tr>
              <a:tr h="271132">
                <a:tc>
                  <a:txBody>
                    <a:bodyPr/>
                    <a:lstStyle/>
                    <a:p>
                      <a:pPr marL="393065" marR="0">
                        <a:spcBef>
                          <a:spcPts val="0"/>
                        </a:spcBef>
                        <a:spcAft>
                          <a:spcPts val="0"/>
                        </a:spcAft>
                      </a:pPr>
                      <a:r>
                        <a:rPr lang="en-US" sz="1700" b="1" kern="0" spc="-10" baseline="0" dirty="0">
                          <a:effectLst/>
                          <a:latin typeface="Courier New" pitchFamily="49" charset="0"/>
                          <a:cs typeface="Courier New" pitchFamily="49" charset="0"/>
                        </a:rPr>
                        <a:t>External Interrupt request 1</a:t>
                      </a:r>
                      <a:endParaRPr lang="en-US" sz="1700" b="1" kern="0" baseline="0" dirty="0">
                        <a:effectLst/>
                        <a:latin typeface="Courier New" pitchFamily="49" charset="0"/>
                        <a:ea typeface="Times New Roman"/>
                        <a:cs typeface="Courier New" pitchFamily="49" charset="0"/>
                      </a:endParaRPr>
                    </a:p>
                  </a:txBody>
                  <a:tcPr marL="0" marR="0" marT="0" marB="0" anchor="ctr"/>
                </a:tc>
                <a:tc>
                  <a:txBody>
                    <a:bodyPr/>
                    <a:lstStyle/>
                    <a:p>
                      <a:pPr marL="298450" marR="0">
                        <a:spcBef>
                          <a:spcPts val="0"/>
                        </a:spcBef>
                        <a:spcAft>
                          <a:spcPts val="0"/>
                        </a:spcAft>
                      </a:pPr>
                      <a:r>
                        <a:rPr lang="en-US" sz="1700" b="1" kern="0" spc="15" baseline="0" dirty="0">
                          <a:effectLst/>
                          <a:latin typeface="Courier New" pitchFamily="49" charset="0"/>
                          <a:cs typeface="Courier New" pitchFamily="49" charset="0"/>
                        </a:rPr>
                        <a:t>INT1_vect</a:t>
                      </a:r>
                      <a:endParaRPr lang="en-US" sz="1700" b="1" kern="0" baseline="0" dirty="0">
                        <a:effectLst/>
                        <a:latin typeface="Courier New" pitchFamily="49" charset="0"/>
                        <a:ea typeface="Times New Roman"/>
                        <a:cs typeface="Courier New" pitchFamily="49" charset="0"/>
                      </a:endParaRPr>
                    </a:p>
                  </a:txBody>
                  <a:tcPr marL="0" marR="0" marT="0" marB="0" anchor="ctr"/>
                </a:tc>
                <a:extLst>
                  <a:ext uri="{0D108BD9-81ED-4DB2-BD59-A6C34878D82A}">
                    <a16:rowId xmlns:a16="http://schemas.microsoft.com/office/drawing/2014/main" val="10002"/>
                  </a:ext>
                </a:extLst>
              </a:tr>
              <a:tr h="271132">
                <a:tc>
                  <a:txBody>
                    <a:bodyPr/>
                    <a:lstStyle/>
                    <a:p>
                      <a:pPr marL="393065" marR="0">
                        <a:spcBef>
                          <a:spcPts val="0"/>
                        </a:spcBef>
                        <a:spcAft>
                          <a:spcPts val="0"/>
                        </a:spcAft>
                      </a:pPr>
                      <a:r>
                        <a:rPr lang="en-US" sz="1700" b="1" kern="0" spc="-5" baseline="0" dirty="0">
                          <a:effectLst/>
                          <a:latin typeface="Courier New" pitchFamily="49" charset="0"/>
                          <a:cs typeface="Courier New" pitchFamily="49" charset="0"/>
                        </a:rPr>
                        <a:t>External Interrupt request 2</a:t>
                      </a:r>
                      <a:endParaRPr lang="en-US" sz="1700" b="1" kern="0" baseline="0" dirty="0">
                        <a:effectLst/>
                        <a:latin typeface="Courier New" pitchFamily="49" charset="0"/>
                        <a:ea typeface="Times New Roman"/>
                        <a:cs typeface="Courier New" pitchFamily="49" charset="0"/>
                      </a:endParaRPr>
                    </a:p>
                  </a:txBody>
                  <a:tcPr marL="0" marR="0" marT="0" marB="0" anchor="ctr"/>
                </a:tc>
                <a:tc>
                  <a:txBody>
                    <a:bodyPr/>
                    <a:lstStyle/>
                    <a:p>
                      <a:pPr marL="298450" marR="0">
                        <a:spcBef>
                          <a:spcPts val="0"/>
                        </a:spcBef>
                        <a:spcAft>
                          <a:spcPts val="0"/>
                        </a:spcAft>
                      </a:pPr>
                      <a:r>
                        <a:rPr lang="en-US" sz="1700" b="1" kern="0" spc="15" baseline="0" dirty="0">
                          <a:effectLst/>
                          <a:latin typeface="Courier New" pitchFamily="49" charset="0"/>
                          <a:cs typeface="Courier New" pitchFamily="49" charset="0"/>
                        </a:rPr>
                        <a:t>INT2_vect</a:t>
                      </a:r>
                      <a:endParaRPr lang="en-US" sz="1700" b="1" kern="0" baseline="0" dirty="0">
                        <a:effectLst/>
                        <a:latin typeface="Courier New" pitchFamily="49" charset="0"/>
                        <a:ea typeface="Times New Roman"/>
                        <a:cs typeface="Courier New" pitchFamily="49" charset="0"/>
                      </a:endParaRPr>
                    </a:p>
                  </a:txBody>
                  <a:tcPr marL="0" marR="0" marT="0" marB="0" anchor="ctr"/>
                </a:tc>
                <a:extLst>
                  <a:ext uri="{0D108BD9-81ED-4DB2-BD59-A6C34878D82A}">
                    <a16:rowId xmlns:a16="http://schemas.microsoft.com/office/drawing/2014/main" val="10003"/>
                  </a:ext>
                </a:extLst>
              </a:tr>
              <a:tr h="271132">
                <a:tc>
                  <a:txBody>
                    <a:bodyPr/>
                    <a:lstStyle/>
                    <a:p>
                      <a:pPr marL="393065" marR="0">
                        <a:spcBef>
                          <a:spcPts val="0"/>
                        </a:spcBef>
                        <a:spcAft>
                          <a:spcPts val="0"/>
                        </a:spcAft>
                      </a:pPr>
                      <a:r>
                        <a:rPr lang="en-US" sz="1700" b="1" kern="0" spc="-5" baseline="0" dirty="0">
                          <a:effectLst/>
                          <a:latin typeface="Courier New" pitchFamily="49" charset="0"/>
                          <a:cs typeface="Courier New" pitchFamily="49" charset="0"/>
                        </a:rPr>
                        <a:t>Time/Counter2 Compare Match</a:t>
                      </a:r>
                      <a:endParaRPr lang="en-US" sz="1700" b="1" kern="0" baseline="0" dirty="0">
                        <a:effectLst/>
                        <a:latin typeface="Courier New" pitchFamily="49" charset="0"/>
                        <a:ea typeface="Times New Roman"/>
                        <a:cs typeface="Courier New" pitchFamily="49" charset="0"/>
                      </a:endParaRPr>
                    </a:p>
                  </a:txBody>
                  <a:tcPr marL="0" marR="0" marT="0" marB="0" anchor="ctr"/>
                </a:tc>
                <a:tc>
                  <a:txBody>
                    <a:bodyPr/>
                    <a:lstStyle/>
                    <a:p>
                      <a:pPr marL="295910" marR="0">
                        <a:spcBef>
                          <a:spcPts val="0"/>
                        </a:spcBef>
                        <a:spcAft>
                          <a:spcPts val="0"/>
                        </a:spcAft>
                      </a:pPr>
                      <a:r>
                        <a:rPr lang="en-US" sz="1700" b="1" kern="0" spc="20" baseline="0" dirty="0">
                          <a:effectLst/>
                          <a:latin typeface="Courier New" pitchFamily="49" charset="0"/>
                          <a:cs typeface="Courier New" pitchFamily="49" charset="0"/>
                        </a:rPr>
                        <a:t>TIMER2_COMP_vect</a:t>
                      </a:r>
                      <a:endParaRPr lang="en-US" sz="1700" b="1" kern="0" baseline="0" dirty="0">
                        <a:effectLst/>
                        <a:latin typeface="Courier New" pitchFamily="49" charset="0"/>
                        <a:ea typeface="Times New Roman"/>
                        <a:cs typeface="Courier New" pitchFamily="49" charset="0"/>
                      </a:endParaRPr>
                    </a:p>
                  </a:txBody>
                  <a:tcPr marL="0" marR="0" marT="0" marB="0" anchor="ctr"/>
                </a:tc>
                <a:extLst>
                  <a:ext uri="{0D108BD9-81ED-4DB2-BD59-A6C34878D82A}">
                    <a16:rowId xmlns:a16="http://schemas.microsoft.com/office/drawing/2014/main" val="10004"/>
                  </a:ext>
                </a:extLst>
              </a:tr>
              <a:tr h="271132">
                <a:tc>
                  <a:txBody>
                    <a:bodyPr/>
                    <a:lstStyle/>
                    <a:p>
                      <a:pPr marL="393065" marR="0">
                        <a:spcBef>
                          <a:spcPts val="0"/>
                        </a:spcBef>
                        <a:spcAft>
                          <a:spcPts val="0"/>
                        </a:spcAft>
                      </a:pPr>
                      <a:r>
                        <a:rPr lang="en-US" sz="1700" b="1" kern="0" spc="-10" baseline="0" dirty="0">
                          <a:effectLst/>
                          <a:latin typeface="Courier New" pitchFamily="49" charset="0"/>
                          <a:cs typeface="Courier New" pitchFamily="49" charset="0"/>
                        </a:rPr>
                        <a:t>Time/Counter2 Overflow</a:t>
                      </a:r>
                      <a:endParaRPr lang="en-US" sz="1700" b="1" kern="0" baseline="0" dirty="0">
                        <a:effectLst/>
                        <a:latin typeface="Courier New" pitchFamily="49" charset="0"/>
                        <a:ea typeface="Times New Roman"/>
                        <a:cs typeface="Courier New" pitchFamily="49" charset="0"/>
                      </a:endParaRPr>
                    </a:p>
                  </a:txBody>
                  <a:tcPr marL="0" marR="0" marT="0" marB="0" anchor="ctr"/>
                </a:tc>
                <a:tc>
                  <a:txBody>
                    <a:bodyPr/>
                    <a:lstStyle/>
                    <a:p>
                      <a:pPr marL="298450" marR="0">
                        <a:spcBef>
                          <a:spcPts val="0"/>
                        </a:spcBef>
                        <a:spcAft>
                          <a:spcPts val="0"/>
                        </a:spcAft>
                      </a:pPr>
                      <a:r>
                        <a:rPr lang="en-US" sz="1700" b="1" kern="0" spc="20" baseline="0" dirty="0">
                          <a:effectLst/>
                          <a:latin typeface="Courier New" pitchFamily="49" charset="0"/>
                          <a:cs typeface="Courier New" pitchFamily="49" charset="0"/>
                        </a:rPr>
                        <a:t>TIMER2_OVF_vect</a:t>
                      </a:r>
                      <a:endParaRPr lang="en-US" sz="1700" b="1" kern="0" baseline="0" dirty="0">
                        <a:effectLst/>
                        <a:latin typeface="Courier New" pitchFamily="49" charset="0"/>
                        <a:ea typeface="Times New Roman"/>
                        <a:cs typeface="Courier New" pitchFamily="49" charset="0"/>
                      </a:endParaRPr>
                    </a:p>
                  </a:txBody>
                  <a:tcPr marL="0" marR="0" marT="0" marB="0" anchor="ctr"/>
                </a:tc>
                <a:extLst>
                  <a:ext uri="{0D108BD9-81ED-4DB2-BD59-A6C34878D82A}">
                    <a16:rowId xmlns:a16="http://schemas.microsoft.com/office/drawing/2014/main" val="10005"/>
                  </a:ext>
                </a:extLst>
              </a:tr>
              <a:tr h="271132">
                <a:tc>
                  <a:txBody>
                    <a:bodyPr/>
                    <a:lstStyle/>
                    <a:p>
                      <a:pPr marL="393065" marR="0">
                        <a:spcBef>
                          <a:spcPts val="0"/>
                        </a:spcBef>
                        <a:spcAft>
                          <a:spcPts val="0"/>
                        </a:spcAft>
                      </a:pPr>
                      <a:r>
                        <a:rPr lang="en-US" sz="1700" b="1" kern="0" baseline="0" dirty="0">
                          <a:effectLst/>
                          <a:latin typeface="Courier New" pitchFamily="49" charset="0"/>
                          <a:cs typeface="Courier New" pitchFamily="49" charset="0"/>
                        </a:rPr>
                        <a:t>Time/</a:t>
                      </a:r>
                      <a:r>
                        <a:rPr lang="en-US" sz="1700" b="1" kern="0" baseline="0" dirty="0" err="1">
                          <a:effectLst/>
                          <a:latin typeface="Courier New" pitchFamily="49" charset="0"/>
                          <a:cs typeface="Courier New" pitchFamily="49" charset="0"/>
                        </a:rPr>
                        <a:t>Counterl</a:t>
                      </a:r>
                      <a:r>
                        <a:rPr lang="en-US" sz="1700" b="1" kern="0" baseline="0" dirty="0">
                          <a:effectLst/>
                          <a:latin typeface="Courier New" pitchFamily="49" charset="0"/>
                          <a:cs typeface="Courier New" pitchFamily="49" charset="0"/>
                        </a:rPr>
                        <a:t> Capture Event</a:t>
                      </a:r>
                      <a:endParaRPr lang="en-US" sz="1700" b="1" kern="0" baseline="0" dirty="0">
                        <a:effectLst/>
                        <a:latin typeface="Courier New" pitchFamily="49" charset="0"/>
                        <a:ea typeface="Times New Roman"/>
                        <a:cs typeface="Courier New" pitchFamily="49" charset="0"/>
                      </a:endParaRPr>
                    </a:p>
                  </a:txBody>
                  <a:tcPr marL="0" marR="0" marT="0" marB="0" anchor="ctr"/>
                </a:tc>
                <a:tc>
                  <a:txBody>
                    <a:bodyPr/>
                    <a:lstStyle/>
                    <a:p>
                      <a:pPr marL="298450" marR="0">
                        <a:spcBef>
                          <a:spcPts val="0"/>
                        </a:spcBef>
                        <a:spcAft>
                          <a:spcPts val="0"/>
                        </a:spcAft>
                      </a:pPr>
                      <a:r>
                        <a:rPr lang="en-US" sz="1700" b="1" kern="0" spc="20" baseline="0" dirty="0">
                          <a:effectLst/>
                          <a:latin typeface="Courier New" pitchFamily="49" charset="0"/>
                          <a:cs typeface="Courier New" pitchFamily="49" charset="0"/>
                        </a:rPr>
                        <a:t>TIMER1_CAPT_vect</a:t>
                      </a:r>
                      <a:endParaRPr lang="en-US" sz="1700" b="1" kern="0" baseline="0" dirty="0">
                        <a:effectLst/>
                        <a:latin typeface="Courier New" pitchFamily="49" charset="0"/>
                        <a:ea typeface="Times New Roman"/>
                        <a:cs typeface="Courier New" pitchFamily="49" charset="0"/>
                      </a:endParaRPr>
                    </a:p>
                  </a:txBody>
                  <a:tcPr marL="0" marR="0" marT="0" marB="0" anchor="ctr"/>
                </a:tc>
                <a:extLst>
                  <a:ext uri="{0D108BD9-81ED-4DB2-BD59-A6C34878D82A}">
                    <a16:rowId xmlns:a16="http://schemas.microsoft.com/office/drawing/2014/main" val="10006"/>
                  </a:ext>
                </a:extLst>
              </a:tr>
              <a:tr h="271132">
                <a:tc>
                  <a:txBody>
                    <a:bodyPr/>
                    <a:lstStyle/>
                    <a:p>
                      <a:pPr marL="396240" marR="0">
                        <a:spcBef>
                          <a:spcPts val="0"/>
                        </a:spcBef>
                        <a:spcAft>
                          <a:spcPts val="0"/>
                        </a:spcAft>
                      </a:pPr>
                      <a:r>
                        <a:rPr lang="en-US" sz="1700" b="1" kern="0" baseline="0" dirty="0">
                          <a:effectLst/>
                          <a:latin typeface="Courier New" pitchFamily="49" charset="0"/>
                          <a:cs typeface="Courier New" pitchFamily="49" charset="0"/>
                        </a:rPr>
                        <a:t>Time/</a:t>
                      </a:r>
                      <a:r>
                        <a:rPr lang="en-US" sz="1700" b="1" kern="0" baseline="0" dirty="0" err="1">
                          <a:effectLst/>
                          <a:latin typeface="Courier New" pitchFamily="49" charset="0"/>
                          <a:cs typeface="Courier New" pitchFamily="49" charset="0"/>
                        </a:rPr>
                        <a:t>Counterl</a:t>
                      </a:r>
                      <a:r>
                        <a:rPr lang="en-US" sz="1700" b="1" kern="0" baseline="0" dirty="0">
                          <a:effectLst/>
                          <a:latin typeface="Courier New" pitchFamily="49" charset="0"/>
                          <a:cs typeface="Courier New" pitchFamily="49" charset="0"/>
                        </a:rPr>
                        <a:t> Compare Match A</a:t>
                      </a:r>
                      <a:endParaRPr lang="en-US" sz="1700" b="1" kern="0" baseline="0" dirty="0">
                        <a:effectLst/>
                        <a:latin typeface="Courier New" pitchFamily="49" charset="0"/>
                        <a:ea typeface="Times New Roman"/>
                        <a:cs typeface="Courier New" pitchFamily="49" charset="0"/>
                      </a:endParaRPr>
                    </a:p>
                  </a:txBody>
                  <a:tcPr marL="0" marR="0" marT="0" marB="0" anchor="ctr"/>
                </a:tc>
                <a:tc>
                  <a:txBody>
                    <a:bodyPr/>
                    <a:lstStyle/>
                    <a:p>
                      <a:pPr marL="298450" marR="0">
                        <a:spcBef>
                          <a:spcPts val="0"/>
                        </a:spcBef>
                        <a:spcAft>
                          <a:spcPts val="0"/>
                        </a:spcAft>
                      </a:pPr>
                      <a:r>
                        <a:rPr lang="en-US" sz="1700" b="1" kern="0" spc="15" baseline="0" dirty="0">
                          <a:effectLst/>
                          <a:latin typeface="Courier New" pitchFamily="49" charset="0"/>
                          <a:cs typeface="Courier New" pitchFamily="49" charset="0"/>
                        </a:rPr>
                        <a:t>TIMER1_COMPA_vect</a:t>
                      </a:r>
                      <a:endParaRPr lang="en-US" sz="1700" b="1" kern="0" baseline="0" dirty="0">
                        <a:effectLst/>
                        <a:latin typeface="Courier New" pitchFamily="49" charset="0"/>
                        <a:ea typeface="Times New Roman"/>
                        <a:cs typeface="Courier New" pitchFamily="49" charset="0"/>
                      </a:endParaRPr>
                    </a:p>
                  </a:txBody>
                  <a:tcPr marL="0" marR="0" marT="0" marB="0" anchor="ctr"/>
                </a:tc>
                <a:extLst>
                  <a:ext uri="{0D108BD9-81ED-4DB2-BD59-A6C34878D82A}">
                    <a16:rowId xmlns:a16="http://schemas.microsoft.com/office/drawing/2014/main" val="10007"/>
                  </a:ext>
                </a:extLst>
              </a:tr>
              <a:tr h="271132">
                <a:tc>
                  <a:txBody>
                    <a:bodyPr/>
                    <a:lstStyle/>
                    <a:p>
                      <a:pPr marL="393065" marR="0">
                        <a:spcBef>
                          <a:spcPts val="0"/>
                        </a:spcBef>
                        <a:spcAft>
                          <a:spcPts val="0"/>
                        </a:spcAft>
                      </a:pPr>
                      <a:r>
                        <a:rPr lang="en-US" sz="1700" b="1" kern="0" baseline="0" dirty="0">
                          <a:effectLst/>
                          <a:latin typeface="Courier New" pitchFamily="49" charset="0"/>
                          <a:cs typeface="Courier New" pitchFamily="49" charset="0"/>
                        </a:rPr>
                        <a:t>Time/</a:t>
                      </a:r>
                      <a:r>
                        <a:rPr lang="en-US" sz="1700" b="1" kern="0" baseline="0" dirty="0" err="1">
                          <a:effectLst/>
                          <a:latin typeface="Courier New" pitchFamily="49" charset="0"/>
                          <a:cs typeface="Courier New" pitchFamily="49" charset="0"/>
                        </a:rPr>
                        <a:t>Counterl</a:t>
                      </a:r>
                      <a:r>
                        <a:rPr lang="en-US" sz="1700" b="1" kern="0" baseline="0" dirty="0">
                          <a:effectLst/>
                          <a:latin typeface="Courier New" pitchFamily="49" charset="0"/>
                          <a:cs typeface="Courier New" pitchFamily="49" charset="0"/>
                        </a:rPr>
                        <a:t> Compare Match B</a:t>
                      </a:r>
                      <a:endParaRPr lang="en-US" sz="1700" b="1" kern="0" baseline="0" dirty="0">
                        <a:effectLst/>
                        <a:latin typeface="Courier New" pitchFamily="49" charset="0"/>
                        <a:ea typeface="Times New Roman"/>
                        <a:cs typeface="Courier New" pitchFamily="49" charset="0"/>
                      </a:endParaRPr>
                    </a:p>
                  </a:txBody>
                  <a:tcPr marL="0" marR="0" marT="0" marB="0" anchor="ctr"/>
                </a:tc>
                <a:tc>
                  <a:txBody>
                    <a:bodyPr/>
                    <a:lstStyle/>
                    <a:p>
                      <a:pPr marL="295910" marR="0">
                        <a:spcBef>
                          <a:spcPts val="0"/>
                        </a:spcBef>
                        <a:spcAft>
                          <a:spcPts val="0"/>
                        </a:spcAft>
                      </a:pPr>
                      <a:r>
                        <a:rPr lang="en-US" sz="1700" b="1" kern="0" spc="20" baseline="0" dirty="0">
                          <a:effectLst/>
                          <a:latin typeface="Courier New" pitchFamily="49" charset="0"/>
                          <a:cs typeface="Courier New" pitchFamily="49" charset="0"/>
                        </a:rPr>
                        <a:t>TIMER1_COMPB_vect</a:t>
                      </a:r>
                      <a:endParaRPr lang="en-US" sz="1700" b="1" kern="0" baseline="0" dirty="0">
                        <a:effectLst/>
                        <a:latin typeface="Courier New" pitchFamily="49" charset="0"/>
                        <a:ea typeface="Times New Roman"/>
                        <a:cs typeface="Courier New" pitchFamily="49" charset="0"/>
                      </a:endParaRPr>
                    </a:p>
                  </a:txBody>
                  <a:tcPr marL="0" marR="0" marT="0" marB="0" anchor="ctr"/>
                </a:tc>
                <a:extLst>
                  <a:ext uri="{0D108BD9-81ED-4DB2-BD59-A6C34878D82A}">
                    <a16:rowId xmlns:a16="http://schemas.microsoft.com/office/drawing/2014/main" val="10008"/>
                  </a:ext>
                </a:extLst>
              </a:tr>
              <a:tr h="271132">
                <a:tc>
                  <a:txBody>
                    <a:bodyPr/>
                    <a:lstStyle/>
                    <a:p>
                      <a:pPr marL="393065" marR="0">
                        <a:spcBef>
                          <a:spcPts val="0"/>
                        </a:spcBef>
                        <a:spcAft>
                          <a:spcPts val="0"/>
                        </a:spcAft>
                      </a:pPr>
                      <a:r>
                        <a:rPr lang="en-US" sz="1700" b="1" kern="0" baseline="0" dirty="0">
                          <a:effectLst/>
                          <a:latin typeface="Courier New" pitchFamily="49" charset="0"/>
                          <a:cs typeface="Courier New" pitchFamily="49" charset="0"/>
                        </a:rPr>
                        <a:t>Time/</a:t>
                      </a:r>
                      <a:r>
                        <a:rPr lang="en-US" sz="1700" b="1" kern="0" baseline="0" dirty="0" err="1">
                          <a:effectLst/>
                          <a:latin typeface="Courier New" pitchFamily="49" charset="0"/>
                          <a:cs typeface="Courier New" pitchFamily="49" charset="0"/>
                        </a:rPr>
                        <a:t>Counterl</a:t>
                      </a:r>
                      <a:r>
                        <a:rPr lang="en-US" sz="1700" b="1" kern="0" baseline="0" dirty="0">
                          <a:effectLst/>
                          <a:latin typeface="Courier New" pitchFamily="49" charset="0"/>
                          <a:cs typeface="Courier New" pitchFamily="49" charset="0"/>
                        </a:rPr>
                        <a:t> Overflow</a:t>
                      </a:r>
                      <a:endParaRPr lang="en-US" sz="1700" b="1" kern="0" baseline="0" dirty="0">
                        <a:effectLst/>
                        <a:latin typeface="Courier New" pitchFamily="49" charset="0"/>
                        <a:ea typeface="Times New Roman"/>
                        <a:cs typeface="Courier New" pitchFamily="49" charset="0"/>
                      </a:endParaRPr>
                    </a:p>
                  </a:txBody>
                  <a:tcPr marL="0" marR="0" marT="0" marB="0" anchor="ctr"/>
                </a:tc>
                <a:tc>
                  <a:txBody>
                    <a:bodyPr/>
                    <a:lstStyle/>
                    <a:p>
                      <a:pPr marL="295910" marR="0">
                        <a:spcBef>
                          <a:spcPts val="0"/>
                        </a:spcBef>
                        <a:spcAft>
                          <a:spcPts val="0"/>
                        </a:spcAft>
                      </a:pPr>
                      <a:r>
                        <a:rPr lang="en-US" sz="1700" b="1" kern="0" spc="25" baseline="0" dirty="0">
                          <a:effectLst/>
                          <a:latin typeface="Courier New" pitchFamily="49" charset="0"/>
                          <a:cs typeface="Courier New" pitchFamily="49" charset="0"/>
                        </a:rPr>
                        <a:t>TIMER1_OVF_vect</a:t>
                      </a:r>
                      <a:endParaRPr lang="en-US" sz="1700" b="1" kern="0" baseline="0" dirty="0">
                        <a:effectLst/>
                        <a:latin typeface="Courier New" pitchFamily="49" charset="0"/>
                        <a:ea typeface="Times New Roman"/>
                        <a:cs typeface="Courier New" pitchFamily="49" charset="0"/>
                      </a:endParaRPr>
                    </a:p>
                  </a:txBody>
                  <a:tcPr marL="0" marR="0" marT="0" marB="0" anchor="ctr"/>
                </a:tc>
                <a:extLst>
                  <a:ext uri="{0D108BD9-81ED-4DB2-BD59-A6C34878D82A}">
                    <a16:rowId xmlns:a16="http://schemas.microsoft.com/office/drawing/2014/main" val="10009"/>
                  </a:ext>
                </a:extLst>
              </a:tr>
              <a:tr h="271132">
                <a:tc>
                  <a:txBody>
                    <a:bodyPr/>
                    <a:lstStyle/>
                    <a:p>
                      <a:pPr marL="393065" marR="0">
                        <a:spcBef>
                          <a:spcPts val="0"/>
                        </a:spcBef>
                        <a:spcAft>
                          <a:spcPts val="0"/>
                        </a:spcAft>
                      </a:pPr>
                      <a:r>
                        <a:rPr lang="en-US" sz="1700" b="1" kern="0" spc="-15" baseline="0" dirty="0">
                          <a:effectLst/>
                          <a:latin typeface="Courier New" pitchFamily="49" charset="0"/>
                          <a:cs typeface="Courier New" pitchFamily="49" charset="0"/>
                        </a:rPr>
                        <a:t>Time/Counter0 Compare Match</a:t>
                      </a:r>
                      <a:endParaRPr lang="en-US" sz="1700" b="1" kern="0" baseline="0" dirty="0">
                        <a:effectLst/>
                        <a:latin typeface="Courier New" pitchFamily="49" charset="0"/>
                        <a:ea typeface="Times New Roman"/>
                        <a:cs typeface="Courier New" pitchFamily="49" charset="0"/>
                      </a:endParaRPr>
                    </a:p>
                  </a:txBody>
                  <a:tcPr marL="0" marR="0" marT="0" marB="0" anchor="ctr"/>
                </a:tc>
                <a:tc>
                  <a:txBody>
                    <a:bodyPr/>
                    <a:lstStyle/>
                    <a:p>
                      <a:pPr marL="298450" marR="0">
                        <a:spcBef>
                          <a:spcPts val="0"/>
                        </a:spcBef>
                        <a:spcAft>
                          <a:spcPts val="0"/>
                        </a:spcAft>
                      </a:pPr>
                      <a:r>
                        <a:rPr lang="en-US" sz="1700" b="1" kern="0" spc="10" baseline="0" dirty="0">
                          <a:effectLst/>
                          <a:latin typeface="Courier New" pitchFamily="49" charset="0"/>
                          <a:cs typeface="Courier New" pitchFamily="49" charset="0"/>
                        </a:rPr>
                        <a:t>TIMER0_COMP_vect</a:t>
                      </a:r>
                      <a:endParaRPr lang="en-US" sz="1700" b="1" kern="0" baseline="0" dirty="0">
                        <a:effectLst/>
                        <a:latin typeface="Courier New" pitchFamily="49" charset="0"/>
                        <a:ea typeface="Times New Roman"/>
                        <a:cs typeface="Courier New" pitchFamily="49" charset="0"/>
                      </a:endParaRPr>
                    </a:p>
                  </a:txBody>
                  <a:tcPr marL="0" marR="0" marT="0" marB="0" anchor="ctr"/>
                </a:tc>
                <a:extLst>
                  <a:ext uri="{0D108BD9-81ED-4DB2-BD59-A6C34878D82A}">
                    <a16:rowId xmlns:a16="http://schemas.microsoft.com/office/drawing/2014/main" val="10010"/>
                  </a:ext>
                </a:extLst>
              </a:tr>
              <a:tr h="271132">
                <a:tc>
                  <a:txBody>
                    <a:bodyPr/>
                    <a:lstStyle/>
                    <a:p>
                      <a:pPr marL="393065" marR="0">
                        <a:spcBef>
                          <a:spcPts val="0"/>
                        </a:spcBef>
                        <a:spcAft>
                          <a:spcPts val="0"/>
                        </a:spcAft>
                      </a:pPr>
                      <a:r>
                        <a:rPr lang="en-US" sz="1700" b="1" kern="0" spc="-15" baseline="0" dirty="0">
                          <a:effectLst/>
                          <a:latin typeface="Courier New" pitchFamily="49" charset="0"/>
                          <a:cs typeface="Courier New" pitchFamily="49" charset="0"/>
                        </a:rPr>
                        <a:t>Time/Counter0 Overflow</a:t>
                      </a:r>
                      <a:endParaRPr lang="en-US" sz="1700" b="1" kern="0" baseline="0" dirty="0">
                        <a:effectLst/>
                        <a:latin typeface="Courier New" pitchFamily="49" charset="0"/>
                        <a:ea typeface="Times New Roman"/>
                        <a:cs typeface="Courier New" pitchFamily="49" charset="0"/>
                      </a:endParaRPr>
                    </a:p>
                  </a:txBody>
                  <a:tcPr marL="0" marR="0" marT="0" marB="0" anchor="ctr"/>
                </a:tc>
                <a:tc>
                  <a:txBody>
                    <a:bodyPr/>
                    <a:lstStyle/>
                    <a:p>
                      <a:pPr marL="298450" marR="0">
                        <a:spcBef>
                          <a:spcPts val="0"/>
                        </a:spcBef>
                        <a:spcAft>
                          <a:spcPts val="0"/>
                        </a:spcAft>
                      </a:pPr>
                      <a:r>
                        <a:rPr lang="en-US" sz="1700" b="1" kern="0" spc="10" baseline="0" dirty="0">
                          <a:effectLst/>
                          <a:latin typeface="Courier New" pitchFamily="49" charset="0"/>
                          <a:cs typeface="Courier New" pitchFamily="49" charset="0"/>
                        </a:rPr>
                        <a:t>TIMER0_OVF_vect</a:t>
                      </a:r>
                      <a:endParaRPr lang="en-US" sz="1700" b="1" kern="0" baseline="0" dirty="0">
                        <a:effectLst/>
                        <a:latin typeface="Courier New" pitchFamily="49" charset="0"/>
                        <a:ea typeface="Times New Roman"/>
                        <a:cs typeface="Courier New" pitchFamily="49" charset="0"/>
                      </a:endParaRPr>
                    </a:p>
                  </a:txBody>
                  <a:tcPr marL="0" marR="0" marT="0" marB="0" anchor="ctr"/>
                </a:tc>
                <a:extLst>
                  <a:ext uri="{0D108BD9-81ED-4DB2-BD59-A6C34878D82A}">
                    <a16:rowId xmlns:a16="http://schemas.microsoft.com/office/drawing/2014/main" val="10011"/>
                  </a:ext>
                </a:extLst>
              </a:tr>
              <a:tr h="271132">
                <a:tc>
                  <a:txBody>
                    <a:bodyPr/>
                    <a:lstStyle/>
                    <a:p>
                      <a:pPr marL="396240" marR="0">
                        <a:spcBef>
                          <a:spcPts val="0"/>
                        </a:spcBef>
                        <a:spcAft>
                          <a:spcPts val="0"/>
                        </a:spcAft>
                      </a:pPr>
                      <a:r>
                        <a:rPr lang="en-US" sz="1700" b="1" kern="0" spc="-10" baseline="0" dirty="0">
                          <a:effectLst/>
                          <a:latin typeface="Courier New" pitchFamily="49" charset="0"/>
                          <a:cs typeface="Courier New" pitchFamily="49" charset="0"/>
                        </a:rPr>
                        <a:t>SPI Transfer complete</a:t>
                      </a:r>
                      <a:endParaRPr lang="en-US" sz="1700" b="1" kern="0" baseline="0" dirty="0">
                        <a:effectLst/>
                        <a:latin typeface="Courier New" pitchFamily="49" charset="0"/>
                        <a:ea typeface="Times New Roman"/>
                        <a:cs typeface="Courier New" pitchFamily="49" charset="0"/>
                      </a:endParaRPr>
                    </a:p>
                  </a:txBody>
                  <a:tcPr marL="0" marR="0" marT="0" marB="0" anchor="ctr"/>
                </a:tc>
                <a:tc>
                  <a:txBody>
                    <a:bodyPr/>
                    <a:lstStyle/>
                    <a:p>
                      <a:pPr marL="298450" marR="0">
                        <a:spcBef>
                          <a:spcPts val="0"/>
                        </a:spcBef>
                        <a:spcAft>
                          <a:spcPts val="0"/>
                        </a:spcAft>
                      </a:pPr>
                      <a:r>
                        <a:rPr lang="en-US" sz="1700" b="1" kern="0" spc="30" baseline="0" dirty="0" err="1">
                          <a:effectLst/>
                          <a:latin typeface="Courier New" pitchFamily="49" charset="0"/>
                          <a:cs typeface="Courier New" pitchFamily="49" charset="0"/>
                        </a:rPr>
                        <a:t>SPI_STC_vect</a:t>
                      </a:r>
                      <a:endParaRPr lang="en-US" sz="1700" b="1" kern="0" baseline="0" dirty="0">
                        <a:effectLst/>
                        <a:latin typeface="Courier New" pitchFamily="49" charset="0"/>
                        <a:ea typeface="Times New Roman"/>
                        <a:cs typeface="Courier New" pitchFamily="49" charset="0"/>
                      </a:endParaRPr>
                    </a:p>
                  </a:txBody>
                  <a:tcPr marL="0" marR="0" marT="0" marB="0" anchor="ctr"/>
                </a:tc>
                <a:extLst>
                  <a:ext uri="{0D108BD9-81ED-4DB2-BD59-A6C34878D82A}">
                    <a16:rowId xmlns:a16="http://schemas.microsoft.com/office/drawing/2014/main" val="10012"/>
                  </a:ext>
                </a:extLst>
              </a:tr>
              <a:tr h="271132">
                <a:tc>
                  <a:txBody>
                    <a:bodyPr/>
                    <a:lstStyle/>
                    <a:p>
                      <a:pPr marL="389890" marR="0">
                        <a:spcBef>
                          <a:spcPts val="0"/>
                        </a:spcBef>
                        <a:spcAft>
                          <a:spcPts val="0"/>
                        </a:spcAft>
                      </a:pPr>
                      <a:r>
                        <a:rPr lang="en-US" sz="1700" b="1" kern="0" spc="-10" baseline="0" dirty="0">
                          <a:effectLst/>
                          <a:latin typeface="Courier New" pitchFamily="49" charset="0"/>
                          <a:cs typeface="Courier New" pitchFamily="49" charset="0"/>
                        </a:rPr>
                        <a:t>USART, Receive complete</a:t>
                      </a:r>
                      <a:endParaRPr lang="en-US" sz="1700" b="1" kern="0" baseline="0" dirty="0">
                        <a:effectLst/>
                        <a:latin typeface="Courier New" pitchFamily="49" charset="0"/>
                        <a:ea typeface="Times New Roman"/>
                        <a:cs typeface="Courier New" pitchFamily="49" charset="0"/>
                      </a:endParaRPr>
                    </a:p>
                  </a:txBody>
                  <a:tcPr marL="0" marR="0" marT="0" marB="0" anchor="ctr"/>
                </a:tc>
                <a:tc>
                  <a:txBody>
                    <a:bodyPr/>
                    <a:lstStyle/>
                    <a:p>
                      <a:pPr marL="295910" marR="0">
                        <a:spcBef>
                          <a:spcPts val="0"/>
                        </a:spcBef>
                        <a:spcAft>
                          <a:spcPts val="0"/>
                        </a:spcAft>
                      </a:pPr>
                      <a:r>
                        <a:rPr lang="en-US" sz="1700" b="1" kern="0" spc="10" baseline="0" dirty="0" err="1">
                          <a:effectLst/>
                          <a:latin typeface="Courier New" pitchFamily="49" charset="0"/>
                          <a:cs typeface="Courier New" pitchFamily="49" charset="0"/>
                        </a:rPr>
                        <a:t>USARTO_RX_vect</a:t>
                      </a:r>
                      <a:endParaRPr lang="en-US" sz="1700" b="1" kern="0" baseline="0" dirty="0">
                        <a:effectLst/>
                        <a:latin typeface="Courier New" pitchFamily="49" charset="0"/>
                        <a:ea typeface="Times New Roman"/>
                        <a:cs typeface="Courier New" pitchFamily="49" charset="0"/>
                      </a:endParaRPr>
                    </a:p>
                  </a:txBody>
                  <a:tcPr marL="0" marR="0" marT="0" marB="0" anchor="ctr"/>
                </a:tc>
                <a:extLst>
                  <a:ext uri="{0D108BD9-81ED-4DB2-BD59-A6C34878D82A}">
                    <a16:rowId xmlns:a16="http://schemas.microsoft.com/office/drawing/2014/main" val="10013"/>
                  </a:ext>
                </a:extLst>
              </a:tr>
              <a:tr h="271132">
                <a:tc>
                  <a:txBody>
                    <a:bodyPr/>
                    <a:lstStyle/>
                    <a:p>
                      <a:pPr marL="393065" marR="0">
                        <a:spcBef>
                          <a:spcPts val="0"/>
                        </a:spcBef>
                        <a:spcAft>
                          <a:spcPts val="0"/>
                        </a:spcAft>
                      </a:pPr>
                      <a:r>
                        <a:rPr lang="en-US" sz="1700" b="1" kern="0" spc="-10" baseline="0" dirty="0">
                          <a:effectLst/>
                          <a:latin typeface="Courier New" pitchFamily="49" charset="0"/>
                          <a:cs typeface="Courier New" pitchFamily="49" charset="0"/>
                        </a:rPr>
                        <a:t>USART, Data Register Empty</a:t>
                      </a:r>
                      <a:endParaRPr lang="en-US" sz="1700" b="1" kern="0" baseline="0" dirty="0">
                        <a:effectLst/>
                        <a:latin typeface="Courier New" pitchFamily="49" charset="0"/>
                        <a:ea typeface="Times New Roman"/>
                        <a:cs typeface="Courier New" pitchFamily="49" charset="0"/>
                      </a:endParaRPr>
                    </a:p>
                  </a:txBody>
                  <a:tcPr marL="0" marR="0" marT="0" marB="0" anchor="ctr"/>
                </a:tc>
                <a:tc>
                  <a:txBody>
                    <a:bodyPr/>
                    <a:lstStyle/>
                    <a:p>
                      <a:pPr marL="295910" marR="0">
                        <a:spcBef>
                          <a:spcPts val="0"/>
                        </a:spcBef>
                        <a:spcAft>
                          <a:spcPts val="0"/>
                        </a:spcAft>
                      </a:pPr>
                      <a:r>
                        <a:rPr lang="en-US" sz="1700" b="1" kern="0" spc="5" baseline="0" dirty="0" err="1">
                          <a:effectLst/>
                          <a:latin typeface="Courier New" pitchFamily="49" charset="0"/>
                          <a:cs typeface="Courier New" pitchFamily="49" charset="0"/>
                        </a:rPr>
                        <a:t>USARTO_UDRE_vect</a:t>
                      </a:r>
                      <a:endParaRPr lang="en-US" sz="1700" b="1" kern="0" baseline="0" dirty="0">
                        <a:effectLst/>
                        <a:latin typeface="Courier New" pitchFamily="49" charset="0"/>
                        <a:ea typeface="Times New Roman"/>
                        <a:cs typeface="Courier New" pitchFamily="49" charset="0"/>
                      </a:endParaRPr>
                    </a:p>
                  </a:txBody>
                  <a:tcPr marL="0" marR="0" marT="0" marB="0" anchor="ctr"/>
                </a:tc>
                <a:extLst>
                  <a:ext uri="{0D108BD9-81ED-4DB2-BD59-A6C34878D82A}">
                    <a16:rowId xmlns:a16="http://schemas.microsoft.com/office/drawing/2014/main" val="10014"/>
                  </a:ext>
                </a:extLst>
              </a:tr>
              <a:tr h="271132">
                <a:tc>
                  <a:txBody>
                    <a:bodyPr/>
                    <a:lstStyle/>
                    <a:p>
                      <a:pPr marL="393065" marR="0">
                        <a:spcBef>
                          <a:spcPts val="0"/>
                        </a:spcBef>
                        <a:spcAft>
                          <a:spcPts val="0"/>
                        </a:spcAft>
                      </a:pPr>
                      <a:r>
                        <a:rPr lang="en-US" sz="1700" b="1" kern="0" spc="-10" baseline="0" dirty="0">
                          <a:effectLst/>
                          <a:latin typeface="Courier New" pitchFamily="49" charset="0"/>
                          <a:cs typeface="Courier New" pitchFamily="49" charset="0"/>
                        </a:rPr>
                        <a:t>USART, Transmit Complete</a:t>
                      </a:r>
                      <a:endParaRPr lang="en-US" sz="1700" b="1" kern="0" baseline="0" dirty="0">
                        <a:effectLst/>
                        <a:latin typeface="Courier New" pitchFamily="49" charset="0"/>
                        <a:ea typeface="Times New Roman"/>
                        <a:cs typeface="Courier New" pitchFamily="49" charset="0"/>
                      </a:endParaRPr>
                    </a:p>
                  </a:txBody>
                  <a:tcPr marL="0" marR="0" marT="0" marB="0" anchor="ctr"/>
                </a:tc>
                <a:tc>
                  <a:txBody>
                    <a:bodyPr/>
                    <a:lstStyle/>
                    <a:p>
                      <a:pPr marL="295910" marR="0">
                        <a:spcBef>
                          <a:spcPts val="0"/>
                        </a:spcBef>
                        <a:spcAft>
                          <a:spcPts val="0"/>
                        </a:spcAft>
                      </a:pPr>
                      <a:r>
                        <a:rPr lang="en-US" sz="1700" b="1" kern="0" spc="10" baseline="0" dirty="0" err="1">
                          <a:effectLst/>
                          <a:latin typeface="Courier New" pitchFamily="49" charset="0"/>
                          <a:cs typeface="Courier New" pitchFamily="49" charset="0"/>
                        </a:rPr>
                        <a:t>USARTO_TX_vect</a:t>
                      </a:r>
                      <a:endParaRPr lang="en-US" sz="1700" b="1" kern="0" baseline="0" dirty="0">
                        <a:effectLst/>
                        <a:latin typeface="Courier New" pitchFamily="49" charset="0"/>
                        <a:ea typeface="Times New Roman"/>
                        <a:cs typeface="Courier New" pitchFamily="49" charset="0"/>
                      </a:endParaRPr>
                    </a:p>
                  </a:txBody>
                  <a:tcPr marL="0" marR="0" marT="0" marB="0" anchor="ctr"/>
                </a:tc>
                <a:extLst>
                  <a:ext uri="{0D108BD9-81ED-4DB2-BD59-A6C34878D82A}">
                    <a16:rowId xmlns:a16="http://schemas.microsoft.com/office/drawing/2014/main" val="10015"/>
                  </a:ext>
                </a:extLst>
              </a:tr>
              <a:tr h="271132">
                <a:tc>
                  <a:txBody>
                    <a:bodyPr/>
                    <a:lstStyle/>
                    <a:p>
                      <a:pPr marL="393065" marR="0">
                        <a:spcBef>
                          <a:spcPts val="0"/>
                        </a:spcBef>
                        <a:spcAft>
                          <a:spcPts val="0"/>
                        </a:spcAft>
                      </a:pPr>
                      <a:r>
                        <a:rPr lang="en-US" sz="1700" b="1" kern="0" spc="-5" baseline="0" dirty="0">
                          <a:effectLst/>
                          <a:latin typeface="Courier New" pitchFamily="49" charset="0"/>
                          <a:cs typeface="Courier New" pitchFamily="49" charset="0"/>
                        </a:rPr>
                        <a:t>ADC Conversion complete</a:t>
                      </a:r>
                      <a:endParaRPr lang="en-US" sz="1700" b="1" kern="0" baseline="0" dirty="0">
                        <a:effectLst/>
                        <a:latin typeface="Courier New" pitchFamily="49" charset="0"/>
                        <a:ea typeface="Times New Roman"/>
                        <a:cs typeface="Courier New" pitchFamily="49" charset="0"/>
                      </a:endParaRPr>
                    </a:p>
                  </a:txBody>
                  <a:tcPr marL="0" marR="0" marT="0" marB="0" anchor="ctr"/>
                </a:tc>
                <a:tc>
                  <a:txBody>
                    <a:bodyPr/>
                    <a:lstStyle/>
                    <a:p>
                      <a:pPr marL="298450" marR="0">
                        <a:spcBef>
                          <a:spcPts val="0"/>
                        </a:spcBef>
                        <a:spcAft>
                          <a:spcPts val="0"/>
                        </a:spcAft>
                      </a:pPr>
                      <a:r>
                        <a:rPr lang="en-US" sz="1700" b="1" kern="0" spc="20" baseline="0" dirty="0" err="1">
                          <a:effectLst/>
                          <a:latin typeface="Courier New" pitchFamily="49" charset="0"/>
                          <a:cs typeface="Courier New" pitchFamily="49" charset="0"/>
                        </a:rPr>
                        <a:t>ADC_vect</a:t>
                      </a:r>
                      <a:endParaRPr lang="en-US" sz="1700" b="1" kern="0" baseline="0" dirty="0">
                        <a:effectLst/>
                        <a:latin typeface="Courier New" pitchFamily="49" charset="0"/>
                        <a:ea typeface="Times New Roman"/>
                        <a:cs typeface="Courier New" pitchFamily="49" charset="0"/>
                      </a:endParaRPr>
                    </a:p>
                  </a:txBody>
                  <a:tcPr marL="0" marR="0" marT="0" marB="0" anchor="ctr"/>
                </a:tc>
                <a:extLst>
                  <a:ext uri="{0D108BD9-81ED-4DB2-BD59-A6C34878D82A}">
                    <a16:rowId xmlns:a16="http://schemas.microsoft.com/office/drawing/2014/main" val="10016"/>
                  </a:ext>
                </a:extLst>
              </a:tr>
              <a:tr h="271132">
                <a:tc>
                  <a:txBody>
                    <a:bodyPr/>
                    <a:lstStyle/>
                    <a:p>
                      <a:pPr marL="393065" marR="0">
                        <a:spcBef>
                          <a:spcPts val="0"/>
                        </a:spcBef>
                        <a:spcAft>
                          <a:spcPts val="0"/>
                        </a:spcAft>
                      </a:pPr>
                      <a:r>
                        <a:rPr lang="en-US" sz="1700" b="1" kern="0" spc="-10" baseline="0" dirty="0">
                          <a:effectLst/>
                          <a:latin typeface="Courier New" pitchFamily="49" charset="0"/>
                          <a:cs typeface="Courier New" pitchFamily="49" charset="0"/>
                        </a:rPr>
                        <a:t>EEPROM ready</a:t>
                      </a:r>
                      <a:endParaRPr lang="en-US" sz="1700" b="1" kern="0" baseline="0" dirty="0">
                        <a:effectLst/>
                        <a:latin typeface="Courier New" pitchFamily="49" charset="0"/>
                        <a:ea typeface="Times New Roman"/>
                        <a:cs typeface="Courier New" pitchFamily="49" charset="0"/>
                      </a:endParaRPr>
                    </a:p>
                  </a:txBody>
                  <a:tcPr marL="0" marR="0" marT="0" marB="0" anchor="ctr"/>
                </a:tc>
                <a:tc>
                  <a:txBody>
                    <a:bodyPr/>
                    <a:lstStyle/>
                    <a:p>
                      <a:pPr marL="295910" marR="0">
                        <a:spcBef>
                          <a:spcPts val="0"/>
                        </a:spcBef>
                        <a:spcAft>
                          <a:spcPts val="0"/>
                        </a:spcAft>
                      </a:pPr>
                      <a:r>
                        <a:rPr lang="en-US" sz="1700" b="1" kern="0" spc="30" baseline="0" dirty="0" err="1">
                          <a:effectLst/>
                          <a:latin typeface="Courier New" pitchFamily="49" charset="0"/>
                          <a:cs typeface="Courier New" pitchFamily="49" charset="0"/>
                        </a:rPr>
                        <a:t>EE_RDY_vect</a:t>
                      </a:r>
                      <a:endParaRPr lang="en-US" sz="1700" b="1" kern="0" baseline="0" dirty="0">
                        <a:effectLst/>
                        <a:latin typeface="Courier New" pitchFamily="49" charset="0"/>
                        <a:ea typeface="Times New Roman"/>
                        <a:cs typeface="Courier New" pitchFamily="49" charset="0"/>
                      </a:endParaRPr>
                    </a:p>
                  </a:txBody>
                  <a:tcPr marL="0" marR="0" marT="0" marB="0" anchor="ctr"/>
                </a:tc>
                <a:extLst>
                  <a:ext uri="{0D108BD9-81ED-4DB2-BD59-A6C34878D82A}">
                    <a16:rowId xmlns:a16="http://schemas.microsoft.com/office/drawing/2014/main" val="10017"/>
                  </a:ext>
                </a:extLst>
              </a:tr>
              <a:tr h="271132">
                <a:tc>
                  <a:txBody>
                    <a:bodyPr/>
                    <a:lstStyle/>
                    <a:p>
                      <a:pPr marL="393065" marR="0">
                        <a:spcBef>
                          <a:spcPts val="0"/>
                        </a:spcBef>
                        <a:spcAft>
                          <a:spcPts val="0"/>
                        </a:spcAft>
                      </a:pPr>
                      <a:r>
                        <a:rPr lang="en-US" sz="1700" b="1" kern="0" spc="-5" baseline="0" dirty="0">
                          <a:effectLst/>
                          <a:latin typeface="Courier New" pitchFamily="49" charset="0"/>
                          <a:cs typeface="Courier New" pitchFamily="49" charset="0"/>
                        </a:rPr>
                        <a:t>Analog Comparator</a:t>
                      </a:r>
                      <a:endParaRPr lang="en-US" sz="1700" b="1" kern="0" baseline="0" dirty="0">
                        <a:effectLst/>
                        <a:latin typeface="Courier New" pitchFamily="49" charset="0"/>
                        <a:ea typeface="Times New Roman"/>
                        <a:cs typeface="Courier New" pitchFamily="49" charset="0"/>
                      </a:endParaRPr>
                    </a:p>
                  </a:txBody>
                  <a:tcPr marL="0" marR="0" marT="0" marB="0" anchor="ctr"/>
                </a:tc>
                <a:tc>
                  <a:txBody>
                    <a:bodyPr/>
                    <a:lstStyle/>
                    <a:p>
                      <a:pPr marL="295910" marR="0">
                        <a:spcBef>
                          <a:spcPts val="0"/>
                        </a:spcBef>
                        <a:spcAft>
                          <a:spcPts val="0"/>
                        </a:spcAft>
                      </a:pPr>
                      <a:r>
                        <a:rPr lang="en-US" sz="1700" b="1" kern="0" spc="20" baseline="0" dirty="0" err="1">
                          <a:effectLst/>
                          <a:latin typeface="Courier New" pitchFamily="49" charset="0"/>
                          <a:cs typeface="Courier New" pitchFamily="49" charset="0"/>
                        </a:rPr>
                        <a:t>ANALOG_COMP_vect</a:t>
                      </a:r>
                      <a:endParaRPr lang="en-US" sz="1700" b="1" kern="0" baseline="0" dirty="0">
                        <a:effectLst/>
                        <a:latin typeface="Courier New" pitchFamily="49" charset="0"/>
                        <a:ea typeface="Times New Roman"/>
                        <a:cs typeface="Courier New" pitchFamily="49" charset="0"/>
                      </a:endParaRPr>
                    </a:p>
                  </a:txBody>
                  <a:tcPr marL="0" marR="0" marT="0" marB="0" anchor="ctr"/>
                </a:tc>
                <a:extLst>
                  <a:ext uri="{0D108BD9-81ED-4DB2-BD59-A6C34878D82A}">
                    <a16:rowId xmlns:a16="http://schemas.microsoft.com/office/drawing/2014/main" val="10018"/>
                  </a:ext>
                </a:extLst>
              </a:tr>
              <a:tr h="271132">
                <a:tc>
                  <a:txBody>
                    <a:bodyPr/>
                    <a:lstStyle/>
                    <a:p>
                      <a:pPr marL="396240" marR="0">
                        <a:spcBef>
                          <a:spcPts val="0"/>
                        </a:spcBef>
                        <a:spcAft>
                          <a:spcPts val="0"/>
                        </a:spcAft>
                      </a:pPr>
                      <a:r>
                        <a:rPr lang="en-US" sz="1700" b="1" kern="0" spc="-10" baseline="0" dirty="0">
                          <a:effectLst/>
                          <a:latin typeface="Courier New" pitchFamily="49" charset="0"/>
                          <a:cs typeface="Courier New" pitchFamily="49" charset="0"/>
                        </a:rPr>
                        <a:t>Two-wire Serial Interface</a:t>
                      </a:r>
                      <a:endParaRPr lang="en-US" sz="1700" b="1" kern="0" baseline="0" dirty="0">
                        <a:effectLst/>
                        <a:latin typeface="Courier New" pitchFamily="49" charset="0"/>
                        <a:ea typeface="Times New Roman"/>
                        <a:cs typeface="Courier New" pitchFamily="49" charset="0"/>
                      </a:endParaRPr>
                    </a:p>
                  </a:txBody>
                  <a:tcPr marL="0" marR="0" marT="0" marB="0" anchor="ctr"/>
                </a:tc>
                <a:tc>
                  <a:txBody>
                    <a:bodyPr/>
                    <a:lstStyle/>
                    <a:p>
                      <a:pPr marL="298450" marR="0">
                        <a:spcBef>
                          <a:spcPts val="0"/>
                        </a:spcBef>
                        <a:spcAft>
                          <a:spcPts val="0"/>
                        </a:spcAft>
                      </a:pPr>
                      <a:r>
                        <a:rPr lang="en-US" sz="1700" b="1" kern="0" spc="20" baseline="0" dirty="0" err="1">
                          <a:effectLst/>
                          <a:latin typeface="Courier New" pitchFamily="49" charset="0"/>
                          <a:cs typeface="Courier New" pitchFamily="49" charset="0"/>
                        </a:rPr>
                        <a:t>TWI_vect</a:t>
                      </a:r>
                      <a:endParaRPr lang="en-US" sz="1700" b="1" kern="0" baseline="0" dirty="0">
                        <a:effectLst/>
                        <a:latin typeface="Courier New" pitchFamily="49" charset="0"/>
                        <a:ea typeface="Times New Roman"/>
                        <a:cs typeface="Courier New" pitchFamily="49" charset="0"/>
                      </a:endParaRPr>
                    </a:p>
                  </a:txBody>
                  <a:tcPr marL="0" marR="0" marT="0" marB="0" anchor="ctr"/>
                </a:tc>
                <a:extLst>
                  <a:ext uri="{0D108BD9-81ED-4DB2-BD59-A6C34878D82A}">
                    <a16:rowId xmlns:a16="http://schemas.microsoft.com/office/drawing/2014/main" val="10019"/>
                  </a:ext>
                </a:extLst>
              </a:tr>
              <a:tr h="407930">
                <a:tc>
                  <a:txBody>
                    <a:bodyPr/>
                    <a:lstStyle/>
                    <a:p>
                      <a:pPr marL="399415" marR="0">
                        <a:spcBef>
                          <a:spcPts val="0"/>
                        </a:spcBef>
                        <a:spcAft>
                          <a:spcPts val="0"/>
                        </a:spcAft>
                      </a:pPr>
                      <a:r>
                        <a:rPr lang="en-US" sz="1700" b="1" kern="0" spc="-5" baseline="0" dirty="0">
                          <a:effectLst/>
                          <a:latin typeface="Courier New" pitchFamily="49" charset="0"/>
                          <a:cs typeface="Courier New" pitchFamily="49" charset="0"/>
                        </a:rPr>
                        <a:t>Store Program Memory Ready</a:t>
                      </a:r>
                      <a:endParaRPr lang="en-US" sz="1700" b="1" kern="0" baseline="0" dirty="0">
                        <a:effectLst/>
                        <a:latin typeface="Courier New" pitchFamily="49" charset="0"/>
                        <a:ea typeface="Times New Roman"/>
                        <a:cs typeface="Courier New" pitchFamily="49" charset="0"/>
                      </a:endParaRPr>
                    </a:p>
                  </a:txBody>
                  <a:tcPr marL="0" marR="0" marT="0" marB="0" anchor="ctr"/>
                </a:tc>
                <a:tc>
                  <a:txBody>
                    <a:bodyPr/>
                    <a:lstStyle/>
                    <a:p>
                      <a:pPr marL="301625" marR="0">
                        <a:spcBef>
                          <a:spcPts val="0"/>
                        </a:spcBef>
                        <a:spcAft>
                          <a:spcPts val="0"/>
                        </a:spcAft>
                      </a:pPr>
                      <a:r>
                        <a:rPr lang="en-US" sz="1700" b="1" kern="0" spc="70" baseline="0" dirty="0" err="1">
                          <a:effectLst/>
                          <a:latin typeface="Courier New" pitchFamily="49" charset="0"/>
                          <a:cs typeface="Courier New" pitchFamily="49" charset="0"/>
                        </a:rPr>
                        <a:t>SPM_RDY_vect</a:t>
                      </a:r>
                      <a:endParaRPr lang="en-US" sz="1700" b="1" kern="0" baseline="0" dirty="0">
                        <a:effectLst/>
                        <a:latin typeface="Courier New" pitchFamily="49" charset="0"/>
                        <a:ea typeface="Times New Roman"/>
                        <a:cs typeface="Courier New" pitchFamily="49" charset="0"/>
                      </a:endParaRPr>
                    </a:p>
                  </a:txBody>
                  <a:tcPr marL="0" marR="0" marT="0" marB="0" anchor="ctr"/>
                </a:tc>
                <a:extLst>
                  <a:ext uri="{0D108BD9-81ED-4DB2-BD59-A6C34878D82A}">
                    <a16:rowId xmlns:a16="http://schemas.microsoft.com/office/drawing/2014/main" val="1002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z="3600" b="1">
                <a:solidFill>
                  <a:srgbClr val="0000FF"/>
                </a:solidFill>
                <a:latin typeface="Arial-BoldMT"/>
              </a:rPr>
              <a:t>Enabling and disabling an interrupt</a:t>
            </a:r>
            <a:endParaRPr lang="en-US"/>
          </a:p>
        </p:txBody>
      </p:sp>
      <p:sp>
        <p:nvSpPr>
          <p:cNvPr id="9219" name="Content Placeholder 2"/>
          <p:cNvSpPr>
            <a:spLocks noGrp="1"/>
          </p:cNvSpPr>
          <p:nvPr>
            <p:ph idx="1"/>
          </p:nvPr>
        </p:nvSpPr>
        <p:spPr>
          <a:xfrm>
            <a:off x="457200" y="1066800"/>
            <a:ext cx="8229600" cy="2895600"/>
          </a:xfrm>
        </p:spPr>
        <p:txBody>
          <a:bodyPr/>
          <a:lstStyle/>
          <a:p>
            <a:r>
              <a:rPr lang="en-US" sz="2400" b="1"/>
              <a:t>Upon reset, all interrupts are disabled (masked), meaning that none will be responded to by the microcontroller if they are activated. </a:t>
            </a:r>
          </a:p>
          <a:p>
            <a:r>
              <a:rPr lang="en-US" sz="2400" b="1"/>
              <a:t>The interrupts must be enabled (unmasked) by software in order for the uc to respond to them.</a:t>
            </a:r>
          </a:p>
          <a:p>
            <a:r>
              <a:rPr lang="en-US" sz="2400" b="1"/>
              <a:t>The D7 bit of the SREG (Status Register) is responsi-ble for enabling and disabling the interrupts globally. </a:t>
            </a:r>
          </a:p>
        </p:txBody>
      </p:sp>
      <p:pic>
        <p:nvPicPr>
          <p:cNvPr id="9220" name="Picture 2"/>
          <p:cNvPicPr>
            <a:picLocks noChangeAspect="1" noChangeArrowheads="1"/>
          </p:cNvPicPr>
          <p:nvPr/>
        </p:nvPicPr>
        <p:blipFill>
          <a:blip r:embed="rId2"/>
          <a:srcRect/>
          <a:stretch>
            <a:fillRect/>
          </a:stretch>
        </p:blipFill>
        <p:spPr bwMode="auto">
          <a:xfrm>
            <a:off x="76200" y="3962400"/>
            <a:ext cx="9023350" cy="24384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467737320"/>
              </p:ext>
            </p:extLst>
          </p:nvPr>
        </p:nvGraphicFramePr>
        <p:xfrm>
          <a:off x="76200" y="152400"/>
          <a:ext cx="8915400" cy="6553200"/>
        </p:xfrm>
        <a:graphic>
          <a:graphicData uri="http://schemas.openxmlformats.org/drawingml/2006/table">
            <a:tbl>
              <a:tblPr firstRow="1" bandRow="1">
                <a:tableStyleId>{5C22544A-7EE6-4342-B048-85BDC9FD1C3A}</a:tableStyleId>
              </a:tblPr>
              <a:tblGrid>
                <a:gridCol w="391160">
                  <a:extLst>
                    <a:ext uri="{9D8B030D-6E8A-4147-A177-3AD203B41FA5}">
                      <a16:colId xmlns:a16="http://schemas.microsoft.com/office/drawing/2014/main" val="20000"/>
                    </a:ext>
                  </a:extLst>
                </a:gridCol>
                <a:gridCol w="675640">
                  <a:extLst>
                    <a:ext uri="{9D8B030D-6E8A-4147-A177-3AD203B41FA5}">
                      <a16:colId xmlns:a16="http://schemas.microsoft.com/office/drawing/2014/main" val="20001"/>
                    </a:ext>
                  </a:extLst>
                </a:gridCol>
                <a:gridCol w="612140">
                  <a:extLst>
                    <a:ext uri="{9D8B030D-6E8A-4147-A177-3AD203B41FA5}">
                      <a16:colId xmlns:a16="http://schemas.microsoft.com/office/drawing/2014/main" val="20002"/>
                    </a:ext>
                  </a:extLst>
                </a:gridCol>
                <a:gridCol w="302260">
                  <a:extLst>
                    <a:ext uri="{9D8B030D-6E8A-4147-A177-3AD203B41FA5}">
                      <a16:colId xmlns:a16="http://schemas.microsoft.com/office/drawing/2014/main" val="20003"/>
                    </a:ext>
                  </a:extLst>
                </a:gridCol>
                <a:gridCol w="441960">
                  <a:extLst>
                    <a:ext uri="{9D8B030D-6E8A-4147-A177-3AD203B41FA5}">
                      <a16:colId xmlns:a16="http://schemas.microsoft.com/office/drawing/2014/main" val="20004"/>
                    </a:ext>
                  </a:extLst>
                </a:gridCol>
                <a:gridCol w="167640">
                  <a:extLst>
                    <a:ext uri="{9D8B030D-6E8A-4147-A177-3AD203B41FA5}">
                      <a16:colId xmlns:a16="http://schemas.microsoft.com/office/drawing/2014/main" val="20005"/>
                    </a:ext>
                  </a:extLst>
                </a:gridCol>
                <a:gridCol w="67056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gridCol w="990600">
                  <a:extLst>
                    <a:ext uri="{9D8B030D-6E8A-4147-A177-3AD203B41FA5}">
                      <a16:colId xmlns:a16="http://schemas.microsoft.com/office/drawing/2014/main" val="20008"/>
                    </a:ext>
                  </a:extLst>
                </a:gridCol>
                <a:gridCol w="990600">
                  <a:extLst>
                    <a:ext uri="{9D8B030D-6E8A-4147-A177-3AD203B41FA5}">
                      <a16:colId xmlns:a16="http://schemas.microsoft.com/office/drawing/2014/main" val="20009"/>
                    </a:ext>
                  </a:extLst>
                </a:gridCol>
                <a:gridCol w="762000">
                  <a:extLst>
                    <a:ext uri="{9D8B030D-6E8A-4147-A177-3AD203B41FA5}">
                      <a16:colId xmlns:a16="http://schemas.microsoft.com/office/drawing/2014/main" val="20010"/>
                    </a:ext>
                  </a:extLst>
                </a:gridCol>
                <a:gridCol w="753666">
                  <a:extLst>
                    <a:ext uri="{9D8B030D-6E8A-4147-A177-3AD203B41FA5}">
                      <a16:colId xmlns:a16="http://schemas.microsoft.com/office/drawing/2014/main" val="20011"/>
                    </a:ext>
                  </a:extLst>
                </a:gridCol>
                <a:gridCol w="846534">
                  <a:extLst>
                    <a:ext uri="{9D8B030D-6E8A-4147-A177-3AD203B41FA5}">
                      <a16:colId xmlns:a16="http://schemas.microsoft.com/office/drawing/2014/main" val="20012"/>
                    </a:ext>
                  </a:extLst>
                </a:gridCol>
                <a:gridCol w="243840">
                  <a:extLst>
                    <a:ext uri="{9D8B030D-6E8A-4147-A177-3AD203B41FA5}">
                      <a16:colId xmlns:a16="http://schemas.microsoft.com/office/drawing/2014/main" val="20013"/>
                    </a:ext>
                  </a:extLst>
                </a:gridCol>
                <a:gridCol w="304800">
                  <a:extLst>
                    <a:ext uri="{9D8B030D-6E8A-4147-A177-3AD203B41FA5}">
                      <a16:colId xmlns:a16="http://schemas.microsoft.com/office/drawing/2014/main" val="20014"/>
                    </a:ext>
                  </a:extLst>
                </a:gridCol>
              </a:tblGrid>
              <a:tr h="152400">
                <a:tc gridSpan="3">
                  <a:txBody>
                    <a:bodyPr/>
                    <a:lstStyle/>
                    <a:p>
                      <a:pPr algn="r"/>
                      <a:r>
                        <a:rPr lang="en-US" sz="1400" dirty="0">
                          <a:solidFill>
                            <a:schemeClr val="tx1"/>
                          </a:solidFill>
                        </a:rPr>
                        <a:t>Bit</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gridSpan="2">
                  <a:txBody>
                    <a:bodyPr/>
                    <a:lstStyle/>
                    <a:p>
                      <a:pPr algn="ctr"/>
                      <a:r>
                        <a:rPr lang="en-US" sz="1400" dirty="0">
                          <a:solidFill>
                            <a:schemeClr val="tx1"/>
                          </a:solidFill>
                        </a:rPr>
                        <a:t>D7</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a:solidFill>
                            <a:schemeClr val="tx1"/>
                          </a:solidFill>
                        </a:rPr>
                        <a:t>D6</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ctr"/>
                      <a:r>
                        <a:rPr lang="en-US" sz="1400" dirty="0">
                          <a:solidFill>
                            <a:schemeClr val="tx1"/>
                          </a:solidFill>
                        </a:rPr>
                        <a:t>D5</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1"/>
                          </a:solidFill>
                        </a:rPr>
                        <a:t>D4</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1"/>
                          </a:solidFill>
                        </a:rPr>
                        <a:t>D3</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1"/>
                          </a:solidFill>
                        </a:rPr>
                        <a:t>D2</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1"/>
                          </a:solidFill>
                        </a:rPr>
                        <a:t>D1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1"/>
                          </a:solidFill>
                        </a:rPr>
                        <a:t>D0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endParaRPr lang="en-US" sz="140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extLst>
                  <a:ext uri="{0D108BD9-81ED-4DB2-BD59-A6C34878D82A}">
                    <a16:rowId xmlns:a16="http://schemas.microsoft.com/office/drawing/2014/main" val="10000"/>
                  </a:ext>
                </a:extLst>
              </a:tr>
              <a:tr h="152400">
                <a:tc gridSpan="3">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gridSpan="2">
                  <a:txBody>
                    <a:bodyPr/>
                    <a:lstStyle/>
                    <a:p>
                      <a:pPr algn="ctr"/>
                      <a:r>
                        <a:rPr lang="en-US" sz="1400" b="1" dirty="0">
                          <a:solidFill>
                            <a:srgbClr val="0000CC"/>
                          </a:solidFill>
                        </a:rPr>
                        <a:t>OCIE2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ctr"/>
                      <a:r>
                        <a:rPr lang="en-US" sz="1400" b="1" dirty="0">
                          <a:solidFill>
                            <a:srgbClr val="0000CC"/>
                          </a:solidFill>
                        </a:rPr>
                        <a:t>TOIE2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algn="ctr"/>
                      <a:r>
                        <a:rPr lang="en-US" sz="1400" b="1" dirty="0">
                          <a:solidFill>
                            <a:srgbClr val="0000CC"/>
                          </a:solidFill>
                        </a:rPr>
                        <a:t>TICIE1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a:solidFill>
                            <a:srgbClr val="0000CC"/>
                          </a:solidFill>
                        </a:rPr>
                        <a:t>OCIE1A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a:solidFill>
                            <a:srgbClr val="0000CC"/>
                          </a:solidFill>
                        </a:rPr>
                        <a:t>OCIE1B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a:solidFill>
                            <a:srgbClr val="0000CC"/>
                          </a:solidFill>
                        </a:rPr>
                        <a:t>TOIE1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a:solidFill>
                            <a:srgbClr val="0000CC"/>
                          </a:solidFill>
                        </a:rPr>
                        <a:t>OCIE0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a:solidFill>
                            <a:srgbClr val="0000CC"/>
                          </a:solidFill>
                        </a:rPr>
                        <a:t>TOIE0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extLst>
                  <a:ext uri="{0D108BD9-81ED-4DB2-BD59-A6C34878D82A}">
                    <a16:rowId xmlns:a16="http://schemas.microsoft.com/office/drawing/2014/main" val="10001"/>
                  </a:ext>
                </a:extLst>
              </a:tr>
              <a:tr h="320040">
                <a:tc gridSpan="15">
                  <a:txBody>
                    <a:bodyPr/>
                    <a:lstStyle/>
                    <a:p>
                      <a:pPr algn="ctr"/>
                      <a:endParaRPr lang="en-US" sz="1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320040">
                <a:tc gridSpan="2">
                  <a:txBody>
                    <a:bodyPr/>
                    <a:lstStyle/>
                    <a:p>
                      <a:pPr algn="l"/>
                      <a:endParaRPr lang="en-US" sz="1400" b="1" dirty="0">
                        <a:solidFill>
                          <a:srgbClr val="0000CC"/>
                        </a:solidFill>
                      </a:endParaRPr>
                    </a:p>
                  </a:txBody>
                  <a:tcPr marR="2743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l"/>
                      <a:r>
                        <a:rPr lang="en-US" sz="1400" b="1" dirty="0">
                          <a:solidFill>
                            <a:srgbClr val="0000CC"/>
                          </a:solidFill>
                        </a:rPr>
                        <a:t>TOIE0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pPr algn="ctr"/>
                      <a:endParaRPr lang="en-US" sz="14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gridSpan="2">
                  <a:txBody>
                    <a:bodyPr/>
                    <a:lstStyle/>
                    <a:p>
                      <a:pPr algn="ctr"/>
                      <a:r>
                        <a:rPr lang="en-US" sz="1400" b="1" dirty="0"/>
                        <a:t>D0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n-US" sz="14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gridSpan="9">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t>Timer0 Overflow Interrupt Enable</a:t>
                      </a:r>
                      <a:r>
                        <a:rPr lang="en-US" sz="140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(0 / 1) = (Disable / Enable) Timer0 Overflow Interrupt</a:t>
                      </a: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sz="1400" dirty="0"/>
                    </a:p>
                  </a:txBody>
                  <a:tcPr/>
                </a:tc>
                <a:tc hMerge="1">
                  <a:txBody>
                    <a:bodyPr/>
                    <a:lstStyle/>
                    <a:p>
                      <a:endParaRPr lang="en-US" sz="1400" dirty="0"/>
                    </a:p>
                  </a:txBody>
                  <a:tcPr/>
                </a:tc>
                <a:tc hMerge="1">
                  <a:txBody>
                    <a:bodyPr/>
                    <a:lstStyle/>
                    <a:p>
                      <a:endParaRPr lang="en-US"/>
                    </a:p>
                  </a:txBody>
                  <a:tcPr/>
                </a:tc>
                <a:tc hMerge="1">
                  <a:txBody>
                    <a:bodyPr/>
                    <a:lstStyle/>
                    <a:p>
                      <a:endParaRPr lang="en-US"/>
                    </a:p>
                  </a:txBody>
                  <a:tcPr/>
                </a:tc>
                <a:tc hMerge="1">
                  <a:txBody>
                    <a:bodyPr/>
                    <a:lstStyle/>
                    <a:p>
                      <a:endParaRPr lang="en-US" sz="1400" dirty="0"/>
                    </a:p>
                  </a:txBody>
                  <a:tcPr/>
                </a:tc>
                <a:tc hMerge="1">
                  <a:txBody>
                    <a:bodyPr/>
                    <a:lstStyle/>
                    <a:p>
                      <a:endParaRPr lang="en-US"/>
                    </a:p>
                  </a:txBody>
                  <a:tcPr/>
                </a:tc>
                <a:extLst>
                  <a:ext uri="{0D108BD9-81ED-4DB2-BD59-A6C34878D82A}">
                    <a16:rowId xmlns:a16="http://schemas.microsoft.com/office/drawing/2014/main" val="10003"/>
                  </a:ext>
                </a:extLst>
              </a:tr>
              <a:tr h="320040">
                <a:tc gridSpan="2">
                  <a:txBody>
                    <a:bodyPr/>
                    <a:lstStyle/>
                    <a:p>
                      <a:pPr algn="l"/>
                      <a:endParaRPr lang="en-US" sz="1400" b="1" dirty="0">
                        <a:solidFill>
                          <a:srgbClr val="0000CC"/>
                        </a:solidFill>
                      </a:endParaRPr>
                    </a:p>
                  </a:txBody>
                  <a:tcPr marR="2743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l"/>
                      <a:r>
                        <a:rPr lang="en-US" sz="1400" b="1" dirty="0">
                          <a:solidFill>
                            <a:srgbClr val="0000CC"/>
                          </a:solidFill>
                        </a:rPr>
                        <a:t>OCIE0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pPr algn="ctr"/>
                      <a:endParaRPr lang="en-US" sz="14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gridSpan="2">
                  <a:txBody>
                    <a:bodyPr/>
                    <a:lstStyle/>
                    <a:p>
                      <a:pPr algn="ctr"/>
                      <a:r>
                        <a:rPr lang="en-US" sz="1400" b="1" dirty="0"/>
                        <a:t>D1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gridSpan="9">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t>Timer0 Output Compare Match Interrupt Enable: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(0 / 1) = (Disable / Enable) Timer0 Compare Match Interrupt</a:t>
                      </a: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20040">
                <a:tc gridSpan="2">
                  <a:txBody>
                    <a:bodyPr/>
                    <a:lstStyle/>
                    <a:p>
                      <a:pPr algn="l"/>
                      <a:endParaRPr lang="en-US" sz="1400" b="1" dirty="0">
                        <a:solidFill>
                          <a:srgbClr val="0000CC"/>
                        </a:solidFill>
                      </a:endParaRPr>
                    </a:p>
                  </a:txBody>
                  <a:tcPr marR="2743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l"/>
                      <a:r>
                        <a:rPr lang="en-US" sz="1400" b="1" dirty="0">
                          <a:solidFill>
                            <a:srgbClr val="0000CC"/>
                          </a:solidFill>
                        </a:rPr>
                        <a:t>TOIE1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pPr algn="ctr"/>
                      <a:endParaRPr lang="en-US" sz="14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gridSpan="2">
                  <a:txBody>
                    <a:bodyPr/>
                    <a:lstStyle/>
                    <a:p>
                      <a:pPr algn="ctr"/>
                      <a:r>
                        <a:rPr lang="en-US" sz="1400" b="1" dirty="0"/>
                        <a:t>D2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gridSpan="9">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t>Timer1 Overflow Interrupt Enable</a:t>
                      </a:r>
                      <a:r>
                        <a:rPr lang="en-US" sz="140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(0 / 1) = (Disable / Enable) Timer1 Overflow Interrupt</a:t>
                      </a: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3200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rgbClr val="0000CC"/>
                        </a:solidFill>
                      </a:endParaRPr>
                    </a:p>
                  </a:txBody>
                  <a:tcPr marR="2743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0000CC"/>
                          </a:solidFill>
                        </a:rPr>
                        <a:t>OCIE1B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pPr algn="ctr"/>
                      <a:endParaRPr lang="en-US" sz="14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gridSpan="2">
                  <a:txBody>
                    <a:bodyPr/>
                    <a:lstStyle/>
                    <a:p>
                      <a:pPr algn="ctr"/>
                      <a:r>
                        <a:rPr lang="en-US" sz="1400" b="1" dirty="0"/>
                        <a:t>D3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gridSpan="9">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t>Timer1 Output Compare B Match Interrupt Enable: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(0 / 1) = (Disable / Enable) Timer1 Compare B Match Interrupt</a:t>
                      </a: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3200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rgbClr val="0000CC"/>
                        </a:solidFill>
                      </a:endParaRPr>
                    </a:p>
                  </a:txBody>
                  <a:tcPr marR="2743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0000CC"/>
                          </a:solidFill>
                        </a:rPr>
                        <a:t>OCIE1A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pPr algn="ctr"/>
                      <a:endParaRPr lang="en-US" sz="14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gridSpan="2">
                  <a:txBody>
                    <a:bodyPr/>
                    <a:lstStyle/>
                    <a:p>
                      <a:pPr algn="ctr"/>
                      <a:r>
                        <a:rPr lang="en-US" sz="1400" b="1" dirty="0"/>
                        <a:t>D4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gridSpan="9">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t>Timer1 Output Compare A Match Interrupt Enable: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(0 / 1) = (Disable / Enable) Timer1 Compare A Match Interrupt</a:t>
                      </a: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20040">
                <a:tc gridSpan="2">
                  <a:txBody>
                    <a:bodyPr/>
                    <a:lstStyle/>
                    <a:p>
                      <a:pPr algn="l"/>
                      <a:endParaRPr lang="en-US" sz="1400" b="1" dirty="0">
                        <a:solidFill>
                          <a:srgbClr val="0000CC"/>
                        </a:solidFill>
                      </a:endParaRPr>
                    </a:p>
                  </a:txBody>
                  <a:tcPr marR="2743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l"/>
                      <a:r>
                        <a:rPr lang="en-US" sz="1400" b="1" dirty="0">
                          <a:solidFill>
                            <a:srgbClr val="0000CC"/>
                          </a:solidFill>
                        </a:rPr>
                        <a:t>TICIE1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pPr algn="ctr"/>
                      <a:endParaRPr lang="en-US" sz="14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gridSpan="2">
                  <a:txBody>
                    <a:bodyPr/>
                    <a:lstStyle/>
                    <a:p>
                      <a:pPr algn="ctr"/>
                      <a:r>
                        <a:rPr lang="en-US" sz="1400" b="1" dirty="0"/>
                        <a:t>D5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gridSpan="9">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t>Timer1 Input Capture Interrupt Enable: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(0 / 1) = (Disable / Enable) Timer1 Input Capture Interrupt</a:t>
                      </a: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0040">
                <a:tc gridSpan="2">
                  <a:txBody>
                    <a:bodyPr/>
                    <a:lstStyle/>
                    <a:p>
                      <a:pPr algn="l"/>
                      <a:endParaRPr lang="en-US" sz="1400" b="1" dirty="0">
                        <a:solidFill>
                          <a:srgbClr val="0000CC"/>
                        </a:solidFill>
                      </a:endParaRPr>
                    </a:p>
                  </a:txBody>
                  <a:tcPr marR="2743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l"/>
                      <a:r>
                        <a:rPr lang="en-US" sz="1400" b="1" dirty="0">
                          <a:solidFill>
                            <a:srgbClr val="0000CC"/>
                          </a:solidFill>
                        </a:rPr>
                        <a:t>TOIE2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pPr algn="ctr"/>
                      <a:endParaRPr lang="en-US" sz="14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gridSpan="2">
                  <a:txBody>
                    <a:bodyPr/>
                    <a:lstStyle/>
                    <a:p>
                      <a:pPr algn="ctr"/>
                      <a:r>
                        <a:rPr lang="en-US" sz="1400" b="1" dirty="0"/>
                        <a:t>D6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gridSpan="9">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t>Timer2 Overflow Interrupt Enable</a:t>
                      </a:r>
                      <a:r>
                        <a:rPr lang="en-US" sz="140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(0 / 1) = (Disable / Enable) Timer2 Overflow Interrupt</a:t>
                      </a: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r h="624840">
                <a:tc gridSpan="2">
                  <a:txBody>
                    <a:bodyPr/>
                    <a:lstStyle/>
                    <a:p>
                      <a:pPr algn="l"/>
                      <a:endParaRPr lang="en-US" sz="1400" b="1" dirty="0">
                        <a:solidFill>
                          <a:srgbClr val="0000CC"/>
                        </a:solidFill>
                      </a:endParaRPr>
                    </a:p>
                  </a:txBody>
                  <a:tcPr marR="2743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l"/>
                      <a:r>
                        <a:rPr lang="en-US" sz="1400" b="1" dirty="0">
                          <a:solidFill>
                            <a:srgbClr val="0000CC"/>
                          </a:solidFill>
                        </a:rPr>
                        <a:t>OCIE2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4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gridSpan="2">
                  <a:txBody>
                    <a:bodyPr/>
                    <a:lstStyle/>
                    <a:p>
                      <a:pPr algn="ctr"/>
                      <a:r>
                        <a:rPr lang="en-US" sz="1400" b="1" dirty="0"/>
                        <a:t>D7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9">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t>Timer2 Output Compare Match Interrupt Enable: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a:t>(0 / 1) = (Disable / Enable) Timer2 Compare Match Interrupt</a:t>
                      </a: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r h="132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8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1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These bits, along with the </a:t>
                      </a:r>
                      <a:r>
                        <a:rPr lang="en-US" sz="1400" b="1" dirty="0"/>
                        <a:t>I</a:t>
                      </a:r>
                      <a:r>
                        <a:rPr lang="en-US" sz="1400" dirty="0"/>
                        <a:t> bit, must be set high for an interrupt to be responded to. Upon activation of the interrupt, the </a:t>
                      </a:r>
                      <a:r>
                        <a:rPr lang="en-US" sz="1400" b="1" dirty="0"/>
                        <a:t>I</a:t>
                      </a:r>
                      <a:r>
                        <a:rPr lang="en-US" sz="1400" dirty="0"/>
                        <a:t> bit is cleared by the AVR itself to make sure another interrupt can not interrupt the microcontroller while it is servicing the current one. At the end of the ISR, the </a:t>
                      </a:r>
                      <a:r>
                        <a:rPr lang="en-US" sz="1400" b="1" dirty="0"/>
                        <a:t>RETI</a:t>
                      </a:r>
                      <a:r>
                        <a:rPr lang="en-US" sz="1400" dirty="0"/>
                        <a:t> instruction will make </a:t>
                      </a:r>
                      <a:r>
                        <a:rPr lang="en-US" sz="1400" b="1" dirty="0"/>
                        <a:t>I = 1</a:t>
                      </a:r>
                      <a:r>
                        <a:rPr lang="en-US" sz="1400" dirty="0"/>
                        <a:t> to allow another interrupt to come in.</a:t>
                      </a:r>
                    </a:p>
                    <a:p>
                      <a:pPr algn="ctr"/>
                      <a:endParaRPr lang="en-US" sz="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pPr algn="ct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pPr algn="ctr"/>
                      <a:endParaRPr lang="en-US" sz="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1"/>
                  </a:ext>
                </a:extLst>
              </a:tr>
              <a:tr h="0">
                <a:tc gridSpan="1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FF0000"/>
                          </a:solidFill>
                        </a:rPr>
                        <a:t>Figure 10-3: TIMSK (Timer Interrupt Mask) Register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pPr algn="ctr"/>
                      <a:endParaRPr lang="en-US" sz="1400" dirty="0"/>
                    </a:p>
                  </a:txBody>
                  <a:tcPr/>
                </a:tc>
                <a:tc hMerge="1">
                  <a:txBody>
                    <a:bodyPr/>
                    <a:lstStyle/>
                    <a:p>
                      <a:endParaRPr lang="en-US"/>
                    </a:p>
                  </a:txBody>
                  <a:tcPr/>
                </a:tc>
                <a:tc hMerge="1">
                  <a:txBody>
                    <a:bodyPr/>
                    <a:lstStyle/>
                    <a:p>
                      <a:pPr algn="ctr"/>
                      <a:endParaRPr lang="en-US" sz="140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z="3600" b="1">
                <a:solidFill>
                  <a:srgbClr val="0000FF"/>
                </a:solidFill>
                <a:latin typeface="Arial-BoldMT"/>
              </a:rPr>
              <a:t>Steps to program an interrupt in C</a:t>
            </a:r>
            <a:endParaRPr lang="en-US"/>
          </a:p>
        </p:txBody>
      </p:sp>
      <p:sp>
        <p:nvSpPr>
          <p:cNvPr id="3" name="Content Placeholder 2"/>
          <p:cNvSpPr>
            <a:spLocks noGrp="1"/>
          </p:cNvSpPr>
          <p:nvPr>
            <p:ph idx="1"/>
          </p:nvPr>
        </p:nvSpPr>
        <p:spPr>
          <a:xfrm>
            <a:off x="0" y="1066800"/>
            <a:ext cx="9144000" cy="5791200"/>
          </a:xfrm>
        </p:spPr>
        <p:txBody>
          <a:bodyPr/>
          <a:lstStyle/>
          <a:p>
            <a:pPr marL="841375" lvl="1" indent="-514350">
              <a:buFont typeface="+mj-lt"/>
              <a:buAutoNum type="arabicPeriod"/>
              <a:defRPr/>
            </a:pPr>
            <a:r>
              <a:rPr lang="en-US" sz="2200" b="1" dirty="0">
                <a:ea typeface="+mn-ea"/>
                <a:cs typeface="+mn-cs"/>
              </a:rPr>
              <a:t>Include header file</a:t>
            </a:r>
            <a:r>
              <a:rPr lang="en-US" sz="2200" b="1" dirty="0">
                <a:solidFill>
                  <a:srgbClr val="FF0000"/>
                </a:solidFill>
                <a:ea typeface="+mn-ea"/>
                <a:cs typeface="+mn-cs"/>
              </a:rPr>
              <a:t> #include &lt;</a:t>
            </a:r>
            <a:r>
              <a:rPr lang="en-US" sz="2200" b="1" dirty="0" err="1">
                <a:solidFill>
                  <a:srgbClr val="FF0000"/>
                </a:solidFill>
                <a:ea typeface="+mn-ea"/>
                <a:cs typeface="+mn-cs"/>
              </a:rPr>
              <a:t>avr</a:t>
            </a:r>
            <a:r>
              <a:rPr lang="en-US" sz="2200" b="1" dirty="0">
                <a:solidFill>
                  <a:srgbClr val="FF0000"/>
                </a:solidFill>
                <a:ea typeface="+mn-ea"/>
                <a:cs typeface="+mn-cs"/>
              </a:rPr>
              <a:t>\</a:t>
            </a:r>
            <a:r>
              <a:rPr lang="en-US" sz="2200" b="1" dirty="0" err="1">
                <a:solidFill>
                  <a:srgbClr val="FF0000"/>
                </a:solidFill>
                <a:ea typeface="+mn-ea"/>
                <a:cs typeface="+mn-cs"/>
              </a:rPr>
              <a:t>interrupt.h</a:t>
            </a:r>
            <a:r>
              <a:rPr lang="en-US" sz="2200" b="1" dirty="0">
                <a:solidFill>
                  <a:srgbClr val="FF0000"/>
                </a:solidFill>
                <a:ea typeface="+mn-ea"/>
                <a:cs typeface="+mn-cs"/>
              </a:rPr>
              <a:t>&gt;</a:t>
            </a:r>
            <a:r>
              <a:rPr lang="en-US" sz="2200" b="1" dirty="0">
                <a:ea typeface="+mn-ea"/>
                <a:cs typeface="+mn-cs"/>
              </a:rPr>
              <a:t>.</a:t>
            </a:r>
          </a:p>
          <a:p>
            <a:pPr marL="841375" lvl="1" indent="-514350">
              <a:buFont typeface="+mj-lt"/>
              <a:buAutoNum type="arabicPeriod"/>
              <a:defRPr/>
            </a:pPr>
            <a:r>
              <a:rPr lang="en-US" sz="2200" b="1" dirty="0">
                <a:solidFill>
                  <a:srgbClr val="FF0000"/>
                </a:solidFill>
                <a:ea typeface="+mn-ea"/>
                <a:cs typeface="+mn-cs"/>
              </a:rPr>
              <a:t>Clear</a:t>
            </a:r>
            <a:r>
              <a:rPr lang="en-US" sz="2200" b="1" dirty="0">
                <a:ea typeface="+mn-ea"/>
                <a:cs typeface="+mn-cs"/>
              </a:rPr>
              <a:t> (</a:t>
            </a:r>
            <a:r>
              <a:rPr lang="en-US" sz="2200" b="1" dirty="0"/>
              <a:t>disable interrupts globally</a:t>
            </a:r>
            <a:r>
              <a:rPr lang="en-US" sz="2200" b="1" dirty="0">
                <a:ea typeface="+mn-ea"/>
                <a:cs typeface="+mn-cs"/>
              </a:rPr>
              <a:t>) and </a:t>
            </a:r>
            <a:r>
              <a:rPr lang="en-US" sz="2200" b="1" dirty="0">
                <a:solidFill>
                  <a:srgbClr val="FF0000"/>
                </a:solidFill>
                <a:ea typeface="+mn-ea"/>
                <a:cs typeface="+mn-cs"/>
              </a:rPr>
              <a:t>Set</a:t>
            </a:r>
            <a:r>
              <a:rPr lang="en-US" sz="2200" b="1" dirty="0">
                <a:ea typeface="+mn-ea"/>
                <a:cs typeface="+mn-cs"/>
              </a:rPr>
              <a:t> (</a:t>
            </a:r>
            <a:r>
              <a:rPr lang="en-US" sz="2200" b="1" dirty="0"/>
              <a:t>enable interrupts globally</a:t>
            </a:r>
            <a:r>
              <a:rPr lang="en-US" sz="2200" b="1" dirty="0">
                <a:ea typeface="+mn-ea"/>
                <a:cs typeface="+mn-cs"/>
              </a:rPr>
              <a:t>) the </a:t>
            </a:r>
            <a:r>
              <a:rPr lang="en-US" sz="2200" b="1" dirty="0">
                <a:solidFill>
                  <a:srgbClr val="FF0000"/>
                </a:solidFill>
                <a:ea typeface="+mn-ea"/>
                <a:cs typeface="+mn-cs"/>
              </a:rPr>
              <a:t>I bit </a:t>
            </a:r>
            <a:r>
              <a:rPr lang="en-US" sz="2200" b="1" dirty="0">
                <a:ea typeface="+mn-ea"/>
                <a:cs typeface="+mn-cs"/>
              </a:rPr>
              <a:t>of the </a:t>
            </a:r>
            <a:r>
              <a:rPr lang="en-US" sz="2200" b="1" dirty="0">
                <a:solidFill>
                  <a:srgbClr val="FF0000"/>
                </a:solidFill>
                <a:ea typeface="+mn-ea"/>
                <a:cs typeface="+mn-cs"/>
              </a:rPr>
              <a:t>SREG</a:t>
            </a:r>
            <a:r>
              <a:rPr lang="en-US" sz="2200" b="1" dirty="0">
                <a:ea typeface="+mn-ea"/>
                <a:cs typeface="+mn-cs"/>
              </a:rPr>
              <a:t> register using </a:t>
            </a:r>
            <a:r>
              <a:rPr lang="en-US" sz="2200" b="1" dirty="0" err="1">
                <a:solidFill>
                  <a:srgbClr val="FF0000"/>
                </a:solidFill>
                <a:ea typeface="+mn-ea"/>
                <a:cs typeface="+mn-cs"/>
              </a:rPr>
              <a:t>cli</a:t>
            </a:r>
            <a:r>
              <a:rPr lang="en-US" sz="2200" b="1" dirty="0">
                <a:solidFill>
                  <a:srgbClr val="FF0000"/>
                </a:solidFill>
                <a:ea typeface="+mn-ea"/>
                <a:cs typeface="+mn-cs"/>
              </a:rPr>
              <a:t> ()</a:t>
            </a:r>
            <a:r>
              <a:rPr lang="en-US" sz="2200" b="1" dirty="0">
                <a:ea typeface="+mn-ea"/>
                <a:cs typeface="+mn-cs"/>
              </a:rPr>
              <a:t> and </a:t>
            </a:r>
            <a:r>
              <a:rPr lang="en-US" sz="2200" b="1" dirty="0" err="1">
                <a:solidFill>
                  <a:srgbClr val="FF0000"/>
                </a:solidFill>
                <a:ea typeface="+mn-ea"/>
                <a:cs typeface="+mn-cs"/>
              </a:rPr>
              <a:t>sei</a:t>
            </a:r>
            <a:r>
              <a:rPr lang="en-US" sz="2200" b="1" dirty="0">
                <a:solidFill>
                  <a:srgbClr val="FF0000"/>
                </a:solidFill>
                <a:ea typeface="+mn-ea"/>
                <a:cs typeface="+mn-cs"/>
              </a:rPr>
              <a:t> ()</a:t>
            </a:r>
            <a:r>
              <a:rPr lang="en-US" sz="2200" b="1" dirty="0">
                <a:ea typeface="+mn-ea"/>
                <a:cs typeface="+mn-cs"/>
              </a:rPr>
              <a:t> macros.</a:t>
            </a:r>
          </a:p>
          <a:p>
            <a:pPr marL="841375" lvl="1" indent="-514350">
              <a:buFont typeface="+mj-lt"/>
              <a:buAutoNum type="arabicPeriod"/>
              <a:defRPr/>
            </a:pPr>
            <a:r>
              <a:rPr lang="en-US" sz="2200" b="1" dirty="0">
                <a:ea typeface="+mn-ea"/>
                <a:cs typeface="+mn-cs"/>
              </a:rPr>
              <a:t>Defining ISR: To write an ISR (interrupt service routine) for an interrupt we use the following structure:</a:t>
            </a:r>
          </a:p>
          <a:p>
            <a:pPr marL="841375" lvl="1" indent="-514350">
              <a:buFont typeface="Wingdings" pitchFamily="2" charset="2"/>
              <a:buNone/>
              <a:defRPr/>
            </a:pPr>
            <a:r>
              <a:rPr lang="en-US" sz="2200" b="1" dirty="0">
                <a:latin typeface="Courier New" pitchFamily="49" charset="0"/>
                <a:ea typeface="+mn-ea"/>
                <a:cs typeface="Courier New" pitchFamily="49" charset="0"/>
              </a:rPr>
              <a:t>	ISR (</a:t>
            </a:r>
            <a:r>
              <a:rPr lang="en-US" sz="2200" b="1" dirty="0" err="1">
                <a:latin typeface="Courier New" pitchFamily="49" charset="0"/>
                <a:ea typeface="+mn-ea"/>
                <a:cs typeface="Courier New" pitchFamily="49" charset="0"/>
              </a:rPr>
              <a:t>interrupt_vector_name</a:t>
            </a:r>
            <a:r>
              <a:rPr lang="en-US" sz="2200" b="1" dirty="0">
                <a:latin typeface="Courier New" pitchFamily="49" charset="0"/>
                <a:ea typeface="+mn-ea"/>
                <a:cs typeface="Courier New" pitchFamily="49" charset="0"/>
              </a:rPr>
              <a:t>) {</a:t>
            </a:r>
          </a:p>
          <a:p>
            <a:pPr marL="841375" lvl="1" indent="-514350">
              <a:buFont typeface="Wingdings" pitchFamily="2" charset="2"/>
              <a:buNone/>
              <a:defRPr/>
            </a:pPr>
            <a:r>
              <a:rPr lang="en-US" sz="2200" b="1" dirty="0">
                <a:latin typeface="Courier New" pitchFamily="49" charset="0"/>
                <a:ea typeface="+mn-ea"/>
                <a:cs typeface="Courier New" pitchFamily="49" charset="0"/>
              </a:rPr>
              <a:t>			//our program</a:t>
            </a:r>
          </a:p>
          <a:p>
            <a:pPr marL="841375" lvl="1" indent="-514350">
              <a:buFont typeface="Wingdings" pitchFamily="2" charset="2"/>
              <a:buNone/>
              <a:defRPr/>
            </a:pPr>
            <a:r>
              <a:rPr lang="en-US" sz="2200" b="1" dirty="0">
                <a:latin typeface="Courier New" pitchFamily="49" charset="0"/>
                <a:ea typeface="+mn-ea"/>
                <a:cs typeface="Courier New" pitchFamily="49" charset="0"/>
              </a:rPr>
              <a:t>	}</a:t>
            </a:r>
            <a:r>
              <a:rPr lang="en-US" sz="2200" b="1" dirty="0">
                <a:ea typeface="+mn-ea"/>
                <a:cs typeface="+mn-cs"/>
              </a:rPr>
              <a:t> </a:t>
            </a:r>
          </a:p>
          <a:p>
            <a:pPr marL="841375" lvl="1" indent="-514350">
              <a:buFont typeface="Wingdings" pitchFamily="2" charset="2"/>
              <a:buNone/>
              <a:defRPr/>
            </a:pPr>
            <a:r>
              <a:rPr lang="en-US" sz="2200" b="1" dirty="0">
                <a:ea typeface="+mn-ea"/>
                <a:cs typeface="+mn-cs"/>
              </a:rPr>
              <a:t>	For example, the following ISR serves the Timer0 compare match interrupt:</a:t>
            </a:r>
          </a:p>
          <a:p>
            <a:pPr marL="841375" lvl="1" indent="-514350">
              <a:buFont typeface="Wingdings" pitchFamily="2" charset="2"/>
              <a:buNone/>
              <a:defRPr/>
            </a:pPr>
            <a:r>
              <a:rPr lang="en-US" sz="2200" b="1" dirty="0">
                <a:latin typeface="Courier New" pitchFamily="49" charset="0"/>
                <a:ea typeface="+mn-ea"/>
                <a:cs typeface="Courier New" pitchFamily="49" charset="0"/>
              </a:rPr>
              <a:t>	ISR (TIMER0_COMP_vect){</a:t>
            </a:r>
          </a:p>
          <a:p>
            <a:pPr marL="841375" lvl="1" indent="-514350">
              <a:buFont typeface="Wingdings" pitchFamily="2" charset="2"/>
              <a:buNone/>
              <a:defRPr/>
            </a:pPr>
            <a:r>
              <a:rPr lang="en-US" sz="2200" b="1" dirty="0">
                <a:latin typeface="Courier New" pitchFamily="49" charset="0"/>
                <a:ea typeface="+mn-ea"/>
                <a:cs typeface="Courier New" pitchFamily="49" charset="0"/>
              </a:rPr>
              <a:t>	}</a:t>
            </a:r>
          </a:p>
        </p:txBody>
      </p:sp>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7626</TotalTime>
  <Words>2672</Words>
  <Application>Microsoft Office PowerPoint</Application>
  <PresentationFormat>On-screen Show (4:3)</PresentationFormat>
  <Paragraphs>342</Paragraphs>
  <Slides>23</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4" baseType="lpstr">
      <vt:lpstr>Arial</vt:lpstr>
      <vt:lpstr>Arial Narrow</vt:lpstr>
      <vt:lpstr>Arial-BoldMT</vt:lpstr>
      <vt:lpstr>Calibri</vt:lpstr>
      <vt:lpstr>Courier New</vt:lpstr>
      <vt:lpstr>Garamond</vt:lpstr>
      <vt:lpstr>Rockwell</vt:lpstr>
      <vt:lpstr>Times New Roman</vt:lpstr>
      <vt:lpstr>Wingdings</vt:lpstr>
      <vt:lpstr>Edge</vt:lpstr>
      <vt:lpstr>Bitmap Image</vt:lpstr>
      <vt:lpstr>PowerPoint Presentation</vt:lpstr>
      <vt:lpstr>Polling versus Interrupt</vt:lpstr>
      <vt:lpstr>Interrupt execution sequence</vt:lpstr>
      <vt:lpstr>ATmega16 interrupt subsystem</vt:lpstr>
      <vt:lpstr>PowerPoint Presentation</vt:lpstr>
      <vt:lpstr>Interrupt Vector Name for the ATmega32/ATmegal6 in WinAVR</vt:lpstr>
      <vt:lpstr>Enabling and disabling an interrupt</vt:lpstr>
      <vt:lpstr>PowerPoint Presentation</vt:lpstr>
      <vt:lpstr>Steps to program an interrupt in C</vt:lpstr>
      <vt:lpstr>Timer0 Interrupt Programming</vt:lpstr>
      <vt:lpstr>Example 10-9: timer0, timer1 Interrupt (1/2)</vt:lpstr>
      <vt:lpstr>Example 10-9: timer0, timer1 Interrupt (2/2)</vt:lpstr>
      <vt:lpstr>Timer0 Output Compare Match Interrupt</vt:lpstr>
      <vt:lpstr>External Hardware Interrupts</vt:lpstr>
      <vt:lpstr>External Hardware Interrupts</vt:lpstr>
      <vt:lpstr>PowerPoint Presentation</vt:lpstr>
      <vt:lpstr>External Hardware Interrupts</vt:lpstr>
      <vt:lpstr>Using level-triggered Interrupt INT0</vt:lpstr>
      <vt:lpstr>Using edge-triggered Interrupt INT0</vt:lpstr>
      <vt:lpstr>Using INT0, INT1 and INT2 </vt:lpstr>
      <vt:lpstr>Using INT0, INT1 and INT2 </vt:lpstr>
      <vt:lpstr>Interrupts Priority</vt:lpstr>
      <vt:lpstr>Interrupt latency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Chishti</dc:creator>
  <cp:lastModifiedBy>Administrator</cp:lastModifiedBy>
  <cp:revision>391</cp:revision>
  <dcterms:created xsi:type="dcterms:W3CDTF">1601-01-01T00:00:00Z</dcterms:created>
  <dcterms:modified xsi:type="dcterms:W3CDTF">2024-11-14T03:56:10Z</dcterms:modified>
</cp:coreProperties>
</file>