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390" r:id="rId2"/>
    <p:sldId id="260" r:id="rId3"/>
    <p:sldId id="257" r:id="rId4"/>
    <p:sldId id="259" r:id="rId5"/>
    <p:sldId id="280" r:id="rId6"/>
    <p:sldId id="293" r:id="rId7"/>
    <p:sldId id="261" r:id="rId8"/>
    <p:sldId id="281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5" r:id="rId35"/>
    <p:sldId id="319" r:id="rId36"/>
    <p:sldId id="320" r:id="rId37"/>
    <p:sldId id="300" r:id="rId38"/>
    <p:sldId id="299" r:id="rId39"/>
    <p:sldId id="297" r:id="rId40"/>
    <p:sldId id="298" r:id="rId41"/>
    <p:sldId id="321" r:id="rId42"/>
    <p:sldId id="32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6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756C6-76C8-F846-9A3E-0F775321CC29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FA43B-CEED-4941-A0E2-B7C57120A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23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4B0027A1-D4E6-833B-8EE3-0540322048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B8F1DB-D77B-48A8-8E9F-493B70579A49}" type="slidenum">
              <a:rPr lang="en-US" altLang="en-US" smtClean="0">
                <a:cs typeface="Arial" panose="020B0604020202020204" pitchFamily="34" charset="0"/>
              </a:rPr>
              <a:pPr/>
              <a:t>1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3E1FEB9-0FCC-9E1A-9BB9-EF5604B2E7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E569AC3-0DAB-62F1-4B89-342942557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40B5D-2307-D543-9CE5-F4866577A2A5}" type="slidenum">
              <a:rPr lang="en-US"/>
              <a:pPr/>
              <a:t>23</a:t>
            </a:fld>
            <a:endParaRPr lang="en-US"/>
          </a:p>
        </p:txBody>
      </p:sp>
      <p:sp>
        <p:nvSpPr>
          <p:cNvPr id="137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Better suited for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data streams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, i.e. ADC converters</a:t>
            </a:r>
          </a:p>
          <a:p>
            <a:r>
              <a:rPr lang="en-US"/>
              <a:t>Full duplex capability, i.e. communication between a codec and digital signal processor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28875" y="695325"/>
            <a:ext cx="0" cy="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B919C-825B-2148-9581-E407286676D9}" type="slidenum">
              <a:rPr lang="en-US"/>
              <a:pPr/>
              <a:t>34</a:t>
            </a:fld>
            <a:endParaRPr lang="en-US"/>
          </a:p>
        </p:txBody>
      </p:sp>
      <p:sp>
        <p:nvSpPr>
          <p:cNvPr id="133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48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B919C-825B-2148-9581-E407286676D9}" type="slidenum">
              <a:rPr lang="en-US"/>
              <a:pPr/>
              <a:t>35</a:t>
            </a:fld>
            <a:endParaRPr lang="en-US"/>
          </a:p>
        </p:txBody>
      </p:sp>
      <p:sp>
        <p:nvSpPr>
          <p:cNvPr id="133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46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9836F-5D99-FE40-9126-A40DAF98044B}" type="slidenum">
              <a:rPr lang="en-US"/>
              <a:pPr/>
              <a:t>36</a:t>
            </a:fld>
            <a:endParaRPr lang="en-US"/>
          </a:p>
        </p:txBody>
      </p:sp>
      <p:sp>
        <p:nvSpPr>
          <p:cNvPr id="134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9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9836F-5D99-FE40-9126-A40DAF98044B}" type="slidenum">
              <a:rPr lang="en-US"/>
              <a:pPr/>
              <a:t>37</a:t>
            </a:fld>
            <a:endParaRPr lang="en-US"/>
          </a:p>
        </p:txBody>
      </p:sp>
      <p:sp>
        <p:nvSpPr>
          <p:cNvPr id="134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75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73E3B-EAF7-AA4F-86C4-78125F5012AB}" type="slidenum">
              <a:rPr lang="en-US"/>
              <a:pPr/>
              <a:t>41</a:t>
            </a:fld>
            <a:endParaRPr lang="en-US"/>
          </a:p>
        </p:txBody>
      </p:sp>
      <p:sp>
        <p:nvSpPr>
          <p:cNvPr id="134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4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41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81F31-55A9-E042-B1BF-967DFB883B3C}" type="slidenum">
              <a:rPr lang="en-US"/>
              <a:pPr/>
              <a:t>42</a:t>
            </a:fld>
            <a:endParaRPr lang="en-US"/>
          </a:p>
        </p:txBody>
      </p:sp>
      <p:sp>
        <p:nvSpPr>
          <p:cNvPr id="134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6F4A952-D8EC-7A49-897D-C384D484B3C5}" type="slidenum">
              <a:rPr lang="en-US" altLang="en-US" sz="1200">
                <a:latin typeface="Calibri" charset="0"/>
              </a:rPr>
              <a:pPr eaLnBrk="1" hangingPunct="1"/>
              <a:t>2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84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Times New Roman" charset="0"/>
              <a:ea typeface="MS PGothic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04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04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04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04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1976C92-F9BF-C146-A5E1-69BC4157936D}" type="slidenum">
              <a:rPr lang="en-US" altLang="en-US" sz="1300">
                <a:latin typeface="Times New Roman" charset="0"/>
                <a:ea typeface="MS PGothic" charset="-128"/>
              </a:rPr>
              <a:pPr eaLnBrk="1" hangingPunct="1"/>
              <a:t>3</a:t>
            </a:fld>
            <a:endParaRPr lang="en-US" altLang="en-US" sz="1300">
              <a:latin typeface="Times New Roman" charset="0"/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8664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 defTabSz="914485" eaLnBrk="0" hangingPunct="0">
              <a:spcBef>
                <a:spcPct val="0"/>
              </a:spcBef>
            </a:pPr>
            <a:fld id="{9CC767AB-FF1B-49EE-9AAC-500D6C108AF5}" type="slidenum">
              <a:rPr lang="en-US" sz="1200">
                <a:cs typeface="Arial" pitchFamily="34" charset="0"/>
              </a:rPr>
              <a:pPr algn="r" defTabSz="914485" eaLnBrk="0" hangingPunct="0">
                <a:spcBef>
                  <a:spcPct val="0"/>
                </a:spcBef>
              </a:pPr>
              <a:t>5</a:t>
            </a:fld>
            <a:endParaRPr lang="en-US" sz="1200">
              <a:cs typeface="Arial" pitchFamily="34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2191"/>
            <a:ext cx="5485805" cy="4115405"/>
          </a:xfrm>
          <a:noFill/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0000FF"/>
              </a:buClr>
              <a:buSzPct val="75000"/>
              <a:buFontTx/>
              <a:buChar char="–"/>
            </a:pPr>
            <a:endParaRPr lang="en-US" sz="1900">
              <a:solidFill>
                <a:schemeClr val="bg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8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6F4A952-D8EC-7A49-897D-C384D484B3C5}" type="slidenum">
              <a:rPr lang="en-US" altLang="en-US" sz="1200">
                <a:latin typeface="Calibri" charset="0"/>
              </a:rPr>
              <a:pPr eaLnBrk="1" hangingPunct="1"/>
              <a:t>6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842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2FDF364-29B9-8041-8357-1A79EE2420FF}" type="slidenum">
              <a:rPr lang="en-US" altLang="en-US" sz="1200">
                <a:latin typeface="Calibri" charset="0"/>
              </a:rPr>
              <a:pPr eaLnBrk="1" hangingPunct="1"/>
              <a:t>7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799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7CF4968-A1D9-E04F-8925-D147F04D4D25}" type="slidenum">
              <a:rPr lang="en-US" altLang="en-US" sz="1200">
                <a:latin typeface="Calibri" charset="0"/>
              </a:rPr>
              <a:pPr eaLnBrk="1" hangingPunct="1"/>
              <a:t>11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85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5CAABB1-2B6A-1445-B9B6-AD8C10C5E327}" type="slidenum">
              <a:rPr lang="en-US" altLang="en-US" sz="1200">
                <a:latin typeface="Calibri" charset="0"/>
              </a:rPr>
              <a:pPr eaLnBrk="1" hangingPunct="1"/>
              <a:t>12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78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61D2CEC-FA8A-9546-ABB9-1CC8A8829922}" type="slidenum">
              <a:rPr lang="en-US" altLang="en-US" sz="1200">
                <a:latin typeface="Calibri" charset="0"/>
              </a:rPr>
              <a:pPr eaLnBrk="1" hangingPunct="1"/>
              <a:t>22</a:t>
            </a:fld>
            <a:endParaRPr lang="en-US" alt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1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5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0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2667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3E9D223-73BB-0D40-8B30-D215FEEDE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75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8229600" cy="739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41438"/>
            <a:ext cx="4044462" cy="4824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8" y="1341438"/>
            <a:ext cx="4044462" cy="4824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FBF2E22-4C24-EE43-8AC6-59320BA29AA8}" type="slidenum">
              <a:rPr lang="en-GB"/>
              <a:pPr/>
              <a:t>‹#›</a:t>
            </a:fld>
            <a:r>
              <a:rPr lang="en-GB"/>
              <a:t> of 40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07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5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7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8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4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9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4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7D97-3288-CA4F-8B48-EBD88585B24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3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57D97-3288-CA4F-8B48-EBD88585B247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A7C9D-FC8C-914F-BBCA-638E8A3A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4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2E0DA6BA-7244-79AA-AA56-769FDA1F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40080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020745D5-B5A8-4F25-9618-6988A042336D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E51AA768-7517-88F6-FBBA-E92206EC3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1920875"/>
            <a:ext cx="514667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MICRO-PROCESSING SYSTEM</a:t>
            </a:r>
          </a:p>
        </p:txBody>
      </p:sp>
      <p:sp>
        <p:nvSpPr>
          <p:cNvPr id="6148" name="Text Box 9">
            <a:extLst>
              <a:ext uri="{FF2B5EF4-FFF2-40B4-BE49-F238E27FC236}">
                <a16:creationId xmlns:a16="http://schemas.microsoft.com/office/drawing/2014/main" id="{6AE499A2-112F-684B-EC85-CF92AB960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296863"/>
            <a:ext cx="502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University</a:t>
            </a:r>
            <a:endParaRPr lang="en-US" altLang="en-US" sz="2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028" name="Picture 12">
            <a:extLst>
              <a:ext uri="{FF2B5EF4-FFF2-40B4-BE49-F238E27FC236}">
                <a16:creationId xmlns:a16="http://schemas.microsoft.com/office/drawing/2014/main" id="{F0286C41-4770-9818-AC39-EA542657A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8" t="9882" r="9511" b="9882"/>
          <a:stretch>
            <a:fillRect/>
          </a:stretch>
        </p:blipFill>
        <p:spPr bwMode="auto">
          <a:xfrm>
            <a:off x="1588" y="0"/>
            <a:ext cx="9747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13">
            <a:extLst>
              <a:ext uri="{FF2B5EF4-FFF2-40B4-BE49-F238E27FC236}">
                <a16:creationId xmlns:a16="http://schemas.microsoft.com/office/drawing/2014/main" id="{44E0A752-B8CD-9052-9BB0-91036DFC6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9025"/>
            <a:ext cx="9144000" cy="9001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00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1" name="Rectangle 14">
            <a:extLst>
              <a:ext uri="{FF2B5EF4-FFF2-40B4-BE49-F238E27FC236}">
                <a16:creationId xmlns:a16="http://schemas.microsoft.com/office/drawing/2014/main" id="{28989F5F-7CE7-62A1-9320-60A685BBC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41775"/>
            <a:ext cx="9144000" cy="9001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00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152" name="Object 16">
            <a:extLst>
              <a:ext uri="{FF2B5EF4-FFF2-40B4-BE49-F238E27FC236}">
                <a16:creationId xmlns:a16="http://schemas.microsoft.com/office/drawing/2014/main" id="{38864E9D-8E76-D212-6A10-819E564C8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989138"/>
          <a:ext cx="372427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723810" imgH="2066667" progId="Paint.Picture">
                  <p:embed/>
                </p:oleObj>
              </mc:Choice>
              <mc:Fallback>
                <p:oleObj name="Bitmap Image" r:id="rId4" imgW="3723810" imgH="2066667" progId="Paint.Picture">
                  <p:embed/>
                  <p:pic>
                    <p:nvPicPr>
                      <p:cNvPr id="6152" name="Object 16">
                        <a:extLst>
                          <a:ext uri="{FF2B5EF4-FFF2-40B4-BE49-F238E27FC236}">
                            <a16:creationId xmlns:a16="http://schemas.microsoft.com/office/drawing/2014/main" id="{38864E9D-8E76-D212-6A10-819E564C8B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9138"/>
                        <a:ext cx="3724275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17">
            <a:extLst>
              <a:ext uri="{FF2B5EF4-FFF2-40B4-BE49-F238E27FC236}">
                <a16:creationId xmlns:a16="http://schemas.microsoft.com/office/drawing/2014/main" id="{DA0354D2-CD7C-2F2E-3EBC-D7B54DE88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205413"/>
            <a:ext cx="6516687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Vo Minh Thanh, M.Eng</a:t>
            </a:r>
          </a:p>
          <a:p>
            <a:pPr eaLnBrk="1" hangingPunct="1"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School Of Electrical Engineering</a:t>
            </a:r>
          </a:p>
        </p:txBody>
      </p:sp>
      <p:sp>
        <p:nvSpPr>
          <p:cNvPr id="6154" name="Text Box 18">
            <a:extLst>
              <a:ext uri="{FF2B5EF4-FFF2-40B4-BE49-F238E27FC236}">
                <a16:creationId xmlns:a16="http://schemas.microsoft.com/office/drawing/2014/main" id="{BE7ACDC0-503E-F6F0-7BF1-F45106737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2651125"/>
            <a:ext cx="553402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</a:t>
            </a:r>
            <a:r>
              <a:rPr lang="en-US" altLang="en-US" sz="2000" b="1" i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9A</a:t>
            </a:r>
            <a:r>
              <a:rPr lang="en-US" altLang="en-US" sz="20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 Interface Tutorial</a:t>
            </a:r>
            <a:endParaRPr lang="en-US" altLang="en-US" sz="2000" i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be commonly used for internet access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8" y="3220828"/>
            <a:ext cx="8585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3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UART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628649" y="1477434"/>
            <a:ext cx="8428853" cy="36576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Universal Asynchronous Receiver/Transmitter</a:t>
            </a:r>
          </a:p>
          <a:p>
            <a:r>
              <a:rPr lang="en-US" altLang="en-US" dirty="0">
                <a:ea typeface="ＭＳ Ｐゴシック" charset="-128"/>
              </a:rPr>
              <a:t>Hardware that translates between parallel and serial forms</a:t>
            </a:r>
          </a:p>
          <a:p>
            <a:r>
              <a:rPr lang="en-US" altLang="en-US" dirty="0">
                <a:ea typeface="ＭＳ Ｐゴシック" charset="-128"/>
              </a:rPr>
              <a:t>Commonly used in conjunction with communication standards such as EIA, RS-232, RS-422 or RS-485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12F1E11-BAC7-7847-B2CC-0241301250A7}" type="slidenum">
              <a:rPr lang="en-US" altLang="en-US" sz="1200">
                <a:solidFill>
                  <a:srgbClr val="B2B2B2"/>
                </a:solidFill>
                <a:latin typeface="Trebuchet MS" charset="0"/>
              </a:rPr>
              <a:pPr eaLnBrk="1" hangingPunct="1"/>
              <a:t>11</a:t>
            </a:fld>
            <a:endParaRPr lang="en-US" altLang="en-US" sz="1200">
              <a:solidFill>
                <a:srgbClr val="B2B2B2"/>
              </a:solidFill>
              <a:latin typeface="Trebuchet M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302" y="4467754"/>
            <a:ext cx="2965423" cy="225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5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Protocol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741405" y="1600200"/>
            <a:ext cx="7773945" cy="36576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Each character is sent as 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 logic </a:t>
            </a:r>
            <a:r>
              <a:rPr lang="en-US" altLang="en-US" i="1" dirty="0">
                <a:ea typeface="ＭＳ Ｐゴシック" charset="-128"/>
              </a:rPr>
              <a:t>low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b="1" u="sng" dirty="0">
                <a:ea typeface="ＭＳ Ｐゴシック" charset="-128"/>
              </a:rPr>
              <a:t>start</a:t>
            </a:r>
            <a:r>
              <a:rPr lang="en-US" altLang="en-US" dirty="0">
                <a:ea typeface="ＭＳ Ｐゴシック" charset="-128"/>
              </a:rPr>
              <a:t> bit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 configurable number of data bits (usually 7 or 8, sometimes 5)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an optional parity bit</a:t>
            </a:r>
          </a:p>
          <a:p>
            <a:pPr lvl="1"/>
            <a:r>
              <a:rPr lang="en-US" altLang="en-US" i="1" dirty="0">
                <a:ea typeface="ＭＳ Ｐゴシック" charset="-128"/>
              </a:rPr>
              <a:t>one or more logic high </a:t>
            </a:r>
            <a:r>
              <a:rPr lang="en-US" altLang="en-US" b="1" u="sng" dirty="0">
                <a:ea typeface="ＭＳ Ｐゴシック" charset="-128"/>
              </a:rPr>
              <a:t>stop</a:t>
            </a:r>
            <a:r>
              <a:rPr lang="en-US" altLang="en-US" dirty="0">
                <a:ea typeface="ＭＳ Ｐゴシック" charset="-128"/>
              </a:rPr>
              <a:t> bits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with a particular bit timing (“baud”)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7E17824-417B-FF4A-A036-D142FE9FF053}" type="slidenum">
              <a:rPr lang="en-US" altLang="en-US" sz="1200">
                <a:solidFill>
                  <a:srgbClr val="B2B2B2"/>
                </a:solidFill>
                <a:latin typeface="Trebuchet MS" charset="0"/>
              </a:rPr>
              <a:pPr eaLnBrk="1" hangingPunct="1"/>
              <a:t>12</a:t>
            </a:fld>
            <a:endParaRPr lang="en-US" altLang="en-US" sz="1200">
              <a:solidFill>
                <a:srgbClr val="B2B2B2"/>
              </a:solidFill>
              <a:latin typeface="Trebuchet MS" charset="0"/>
            </a:endParaRPr>
          </a:p>
        </p:txBody>
      </p:sp>
      <p:pic>
        <p:nvPicPr>
          <p:cNvPr id="39940" name="Picture 2" descr="http://upload.wikimedia.org/wikipedia/commons/3/3d/Character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71115"/>
            <a:ext cx="5692379" cy="95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7499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the ASCII letter ‘W’ (1010111)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2528"/>
            <a:ext cx="9144000" cy="243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8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Hardware Connection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1905000"/>
            <a:ext cx="50038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3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Character Reception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66168"/>
            <a:ext cx="82296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28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Character Reception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752600"/>
            <a:ext cx="81280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29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Character Reception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33500"/>
            <a:ext cx="8064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54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Character Reception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also verifies that stop bit is ‘1’ </a:t>
            </a:r>
          </a:p>
          <a:p>
            <a:pPr lvl="1"/>
            <a:r>
              <a:rPr lang="en-US" dirty="0"/>
              <a:t>If not, reports “framing error” to host system</a:t>
            </a:r>
          </a:p>
          <a:p>
            <a:endParaRPr lang="en-US" dirty="0"/>
          </a:p>
          <a:p>
            <a:r>
              <a:rPr lang="en-US" dirty="0"/>
              <a:t>New start bit can appear immediately after stop bit</a:t>
            </a:r>
          </a:p>
          <a:p>
            <a:pPr lvl="1"/>
            <a:r>
              <a:rPr lang="en-US" dirty="0"/>
              <a:t>Receiver will resynchronize on each start bit</a:t>
            </a:r>
          </a:p>
        </p:txBody>
      </p:sp>
    </p:spTree>
    <p:extLst>
      <p:ext uri="{BB962C8B-B14F-4D97-AF65-F5344CB8AC3E}">
        <p14:creationId xmlns:p14="http://schemas.microsoft.com/office/powerpoint/2010/main" val="3412808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design a UART transmitter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76400"/>
            <a:ext cx="5930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9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Serial Buses in our project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752218" y="1690688"/>
            <a:ext cx="7044896" cy="4450619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UART serial bus for sending debug messages to your development host</a:t>
            </a:r>
            <a:br>
              <a:rPr lang="en-US" altLang="en-US" dirty="0">
                <a:ea typeface="ＭＳ Ｐゴシック" charset="-128"/>
              </a:rPr>
            </a:br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I2C serial bus for communicating with sensors (e.g., the accelerometer)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SPI serial bus for communicating with the Bluetooth Low Energy radio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89C2A0-6CF4-2940-BA81-DCDFE4A4109E}" type="slidenum">
              <a:rPr lang="en-US" altLang="en-US" sz="1200">
                <a:solidFill>
                  <a:srgbClr val="B2B2B2"/>
                </a:solidFill>
                <a:latin typeface="Trebuchet MS" charset="0"/>
              </a:rPr>
              <a:pPr eaLnBrk="1" hangingPunct="1"/>
              <a:t>2</a:t>
            </a:fld>
            <a:endParaRPr lang="en-US" altLang="en-US" sz="1200">
              <a:solidFill>
                <a:srgbClr val="B2B2B2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40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Transmitter/System Handshaking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System asserts Send and holds it high when it wants to send a byte </a:t>
            </a:r>
          </a:p>
          <a:p>
            <a:r>
              <a:rPr lang="en-US" dirty="0"/>
              <a:t>UART asserts Busy signal in response </a:t>
            </a:r>
          </a:p>
          <a:p>
            <a:r>
              <a:rPr lang="en-US" dirty="0"/>
              <a:t>When UART has finished transfer, UART de-asserts Busy signal</a:t>
            </a:r>
          </a:p>
          <a:p>
            <a:r>
              <a:rPr lang="en-US" dirty="0"/>
              <a:t>System de-asserts Send signal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44" y="5270847"/>
            <a:ext cx="5235776" cy="124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89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Transmitter Block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1438964"/>
            <a:ext cx="90424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42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Discussion Questions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How fast can we run a UART?</a:t>
            </a:r>
          </a:p>
          <a:p>
            <a:r>
              <a:rPr lang="en-US" altLang="en-US" dirty="0">
                <a:ea typeface="ＭＳ Ｐゴシック" charset="-128"/>
              </a:rPr>
              <a:t>What are the limitations?</a:t>
            </a:r>
          </a:p>
          <a:p>
            <a:r>
              <a:rPr lang="en-US" altLang="en-US" dirty="0">
                <a:ea typeface="ＭＳ Ｐゴシック" charset="-128"/>
              </a:rPr>
              <a:t>Why do we need start/stop bits?</a:t>
            </a:r>
          </a:p>
          <a:p>
            <a:r>
              <a:rPr lang="en-US" altLang="en-US" dirty="0">
                <a:ea typeface="ＭＳ Ｐゴシック" charset="-128"/>
              </a:rPr>
              <a:t>How many data bits can be sent?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19200 baud rate, no parity, 8 data bits, 1 stop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0D832AF-C320-BC40-9450-544AF6A35DD6}" type="slidenum">
              <a:rPr lang="en-US" altLang="en-US" sz="1200">
                <a:solidFill>
                  <a:srgbClr val="B2B2B2"/>
                </a:solidFill>
                <a:latin typeface="Trebuchet MS" charset="0"/>
              </a:rPr>
              <a:pPr eaLnBrk="1" hangingPunct="1"/>
              <a:t>22</a:t>
            </a:fld>
            <a:endParaRPr lang="en-US" altLang="en-US" sz="1200" dirty="0">
              <a:solidFill>
                <a:srgbClr val="B2B2B2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504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 Peripheral Interconnect (SPI)</a:t>
            </a:r>
          </a:p>
        </p:txBody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Another kind of serial protocol in embedded systems (proposed by Motorola)</a:t>
            </a:r>
          </a:p>
          <a:p>
            <a:r>
              <a:rPr lang="en-US"/>
              <a:t>Four-wire protocol</a:t>
            </a:r>
          </a:p>
          <a:p>
            <a:pPr lvl="1"/>
            <a:r>
              <a:rPr lang="en-US"/>
              <a:t>SCLK — Serial Clock </a:t>
            </a:r>
          </a:p>
          <a:p>
            <a:pPr lvl="1"/>
            <a:r>
              <a:rPr lang="en-US"/>
              <a:t>MOSI/SIMO — Master Output, Slave Input</a:t>
            </a:r>
          </a:p>
          <a:p>
            <a:pPr lvl="1"/>
            <a:r>
              <a:rPr lang="en-US"/>
              <a:t>MISO/SOMI — Master Input, Slave Output </a:t>
            </a:r>
          </a:p>
          <a:p>
            <a:pPr lvl="1"/>
            <a:r>
              <a:rPr lang="en-US"/>
              <a:t>SS — Slave Select</a:t>
            </a:r>
          </a:p>
          <a:p>
            <a:r>
              <a:rPr lang="en-US"/>
              <a:t>Single master device and with one or more slave devices</a:t>
            </a:r>
          </a:p>
          <a:p>
            <a:r>
              <a:rPr lang="en-US"/>
              <a:t>Higher throughput than I2C and can do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stream transfers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r>
              <a:rPr lang="en-US"/>
              <a:t>No arbitration required</a:t>
            </a:r>
          </a:p>
          <a:p>
            <a:r>
              <a:rPr lang="en-US"/>
              <a:t>But</a:t>
            </a:r>
          </a:p>
          <a:p>
            <a:pPr lvl="1"/>
            <a:r>
              <a:rPr lang="en-US"/>
              <a:t>Requires more pins</a:t>
            </a:r>
          </a:p>
          <a:p>
            <a:pPr lvl="1"/>
            <a:r>
              <a:rPr lang="en-US"/>
              <a:t>Has no hardware flow control</a:t>
            </a:r>
          </a:p>
          <a:p>
            <a:pPr lvl="1"/>
            <a:r>
              <a:rPr lang="en-US"/>
              <a:t>No slave acknowledgment (master could be talking to thin air and not even know it)</a:t>
            </a:r>
          </a:p>
        </p:txBody>
      </p:sp>
    </p:spTree>
    <p:extLst>
      <p:ext uri="{BB962C8B-B14F-4D97-AF65-F5344CB8AC3E}">
        <p14:creationId xmlns:p14="http://schemas.microsoft.com/office/powerpoint/2010/main" val="2668884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0694" y="0"/>
            <a:ext cx="7793037" cy="972980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charset="0"/>
              </a:rPr>
              <a:t>What is SPI?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3761" y="1479289"/>
            <a:ext cx="7429500" cy="41148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000000"/>
                </a:solidFill>
                <a:latin typeface="Trebuchet MS" charset="0"/>
              </a:rPr>
              <a:t>Serial Bus protocol</a:t>
            </a:r>
          </a:p>
          <a:p>
            <a:pPr eaLnBrk="1" hangingPunct="1"/>
            <a:r>
              <a:rPr lang="en-US" sz="2800" dirty="0">
                <a:solidFill>
                  <a:srgbClr val="000000"/>
                </a:solidFill>
                <a:latin typeface="Trebuchet MS" charset="0"/>
              </a:rPr>
              <a:t>Fast, Easy to use, Simple</a:t>
            </a:r>
          </a:p>
          <a:p>
            <a:pPr eaLnBrk="1" hangingPunct="1"/>
            <a:r>
              <a:rPr lang="en-US" sz="2800" dirty="0">
                <a:solidFill>
                  <a:srgbClr val="000000"/>
                </a:solidFill>
                <a:latin typeface="Trebuchet MS" charset="0"/>
              </a:rPr>
              <a:t>Everyone supports it</a:t>
            </a:r>
          </a:p>
          <a:p>
            <a:pPr eaLnBrk="1" hangingPunct="1"/>
            <a:endParaRPr lang="en-US" sz="2800" dirty="0">
              <a:solidFill>
                <a:srgbClr val="000000"/>
              </a:solidFill>
              <a:latin typeface="Trebuchet MS" charset="0"/>
            </a:endParaRPr>
          </a:p>
        </p:txBody>
      </p:sp>
      <p:pic>
        <p:nvPicPr>
          <p:cNvPr id="54275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32614" y="3956839"/>
            <a:ext cx="2640013" cy="1979613"/>
          </a:xfrm>
        </p:spPr>
      </p:pic>
      <p:pic>
        <p:nvPicPr>
          <p:cNvPr id="54276" name="Picture 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5814" y="4033039"/>
            <a:ext cx="2014538" cy="1981200"/>
          </a:xfrm>
        </p:spPr>
      </p:pic>
      <p:sp>
        <p:nvSpPr>
          <p:cNvPr id="54277" name="Line 12"/>
          <p:cNvSpPr>
            <a:spLocks noChangeShapeType="1"/>
          </p:cNvSpPr>
          <p:nvPr/>
        </p:nvSpPr>
        <p:spPr bwMode="auto">
          <a:xfrm>
            <a:off x="3133704" y="4459253"/>
            <a:ext cx="2671299" cy="447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8" name="Line 13"/>
          <p:cNvSpPr>
            <a:spLocks noChangeShapeType="1"/>
          </p:cNvSpPr>
          <p:nvPr/>
        </p:nvSpPr>
        <p:spPr bwMode="auto">
          <a:xfrm flipV="1">
            <a:off x="3078484" y="4718838"/>
            <a:ext cx="2726519" cy="165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9" name="Line 14"/>
          <p:cNvSpPr>
            <a:spLocks noChangeShapeType="1"/>
          </p:cNvSpPr>
          <p:nvPr/>
        </p:nvSpPr>
        <p:spPr bwMode="auto">
          <a:xfrm>
            <a:off x="3013214" y="5016469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0" name="Line 15"/>
          <p:cNvSpPr>
            <a:spLocks noChangeShapeType="1"/>
          </p:cNvSpPr>
          <p:nvPr/>
        </p:nvSpPr>
        <p:spPr bwMode="auto">
          <a:xfrm flipH="1">
            <a:off x="3023266" y="5328438"/>
            <a:ext cx="2809348" cy="14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52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communication protocol using 4 wires</a:t>
            </a:r>
          </a:p>
          <a:p>
            <a:pPr lvl="1"/>
            <a:r>
              <a:rPr lang="en-US" dirty="0"/>
              <a:t>Also known as a 4 wire bus</a:t>
            </a:r>
          </a:p>
          <a:p>
            <a:pPr lvl="1"/>
            <a:endParaRPr lang="en-US" dirty="0"/>
          </a:p>
          <a:p>
            <a:r>
              <a:rPr lang="en-US" dirty="0"/>
              <a:t>Used to communicate across small distances </a:t>
            </a:r>
          </a:p>
          <a:p>
            <a:endParaRPr lang="en-US" dirty="0"/>
          </a:p>
          <a:p>
            <a:r>
              <a:rPr lang="en-US" dirty="0"/>
              <a:t>Multiple Slaves, Single Master</a:t>
            </a:r>
          </a:p>
          <a:p>
            <a:endParaRPr lang="en-US" dirty="0"/>
          </a:p>
          <a:p>
            <a:r>
              <a:rPr lang="en-US" dirty="0"/>
              <a:t>Synchronized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01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Always Full Duplex </a:t>
            </a:r>
          </a:p>
          <a:p>
            <a:pPr lvl="1"/>
            <a:r>
              <a:rPr lang="en-US" dirty="0"/>
              <a:t>Communicating in two directions at the same time</a:t>
            </a:r>
          </a:p>
          <a:p>
            <a:pPr lvl="1"/>
            <a:r>
              <a:rPr lang="en-US" dirty="0"/>
              <a:t>Transmission need not be meaningful</a:t>
            </a:r>
          </a:p>
          <a:p>
            <a:pPr lvl="1"/>
            <a:endParaRPr lang="en-US" dirty="0"/>
          </a:p>
          <a:p>
            <a:r>
              <a:rPr lang="en-US" dirty="0"/>
              <a:t>Multiple Mbps transmission speed</a:t>
            </a:r>
          </a:p>
          <a:p>
            <a:endParaRPr lang="en-US" dirty="0"/>
          </a:p>
          <a:p>
            <a:r>
              <a:rPr lang="en-US" dirty="0"/>
              <a:t>Transfers data in 4 to 16 bit characters</a:t>
            </a:r>
          </a:p>
          <a:p>
            <a:endParaRPr lang="en-US" dirty="0"/>
          </a:p>
          <a:p>
            <a:r>
              <a:rPr lang="en-US" dirty="0"/>
              <a:t>Multiple slaves</a:t>
            </a:r>
          </a:p>
          <a:p>
            <a:pPr lvl="1"/>
            <a:r>
              <a:rPr lang="en-US" dirty="0"/>
              <a:t>Daisy-chaining possible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59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Wires:</a:t>
            </a:r>
          </a:p>
          <a:p>
            <a:pPr lvl="1"/>
            <a:r>
              <a:rPr lang="en-US" dirty="0"/>
              <a:t>Master Out Slave In (MOSI)</a:t>
            </a:r>
          </a:p>
          <a:p>
            <a:pPr lvl="1"/>
            <a:r>
              <a:rPr lang="en-US" dirty="0"/>
              <a:t>Master In Slave Out (MISO)</a:t>
            </a:r>
          </a:p>
          <a:p>
            <a:pPr lvl="1"/>
            <a:r>
              <a:rPr lang="en-US" dirty="0"/>
              <a:t>System Clock (SCLK)</a:t>
            </a:r>
          </a:p>
          <a:p>
            <a:pPr lvl="1"/>
            <a:r>
              <a:rPr lang="en-US" dirty="0"/>
              <a:t>Slave Select 1…N</a:t>
            </a:r>
          </a:p>
          <a:p>
            <a:pPr lvl="1"/>
            <a:endParaRPr lang="en-US" dirty="0"/>
          </a:p>
          <a:p>
            <a:r>
              <a:rPr lang="en-US" dirty="0"/>
              <a:t>Master Set Slave Select low</a:t>
            </a:r>
          </a:p>
          <a:p>
            <a:endParaRPr lang="en-US" dirty="0"/>
          </a:p>
          <a:p>
            <a:r>
              <a:rPr lang="en-US" dirty="0"/>
              <a:t>Master Generates Clock</a:t>
            </a:r>
          </a:p>
          <a:p>
            <a:endParaRPr lang="en-US" dirty="0"/>
          </a:p>
          <a:p>
            <a:r>
              <a:rPr lang="en-US" dirty="0"/>
              <a:t>Shift registers shift in and out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846" y="1946609"/>
            <a:ext cx="3618495" cy="287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83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Wires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MOSI – Carries data out of Master to Slave</a:t>
            </a:r>
          </a:p>
          <a:p>
            <a:endParaRPr lang="en-US" dirty="0"/>
          </a:p>
          <a:p>
            <a:r>
              <a:rPr lang="en-US" dirty="0"/>
              <a:t>MISO – Carries data from Slave to Master</a:t>
            </a:r>
          </a:p>
          <a:p>
            <a:pPr lvl="1"/>
            <a:r>
              <a:rPr lang="en-US" dirty="0"/>
              <a:t>Both signals happen for every transmission</a:t>
            </a:r>
          </a:p>
          <a:p>
            <a:pPr lvl="1"/>
            <a:endParaRPr lang="en-US" dirty="0"/>
          </a:p>
          <a:p>
            <a:r>
              <a:rPr lang="en-US" dirty="0"/>
              <a:t>SS_BAR – Unique line to select a slave</a:t>
            </a:r>
          </a:p>
          <a:p>
            <a:endParaRPr lang="en-US" dirty="0"/>
          </a:p>
          <a:p>
            <a:r>
              <a:rPr lang="en-US" dirty="0"/>
              <a:t>SCLK – Master produced clock to synchronize data transfer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13" y="5667423"/>
            <a:ext cx="3490987" cy="104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381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5ACFCA8-76B1-AD4B-AE1C-112FB76D90C9}" type="slidenum">
              <a:rPr lang="en-US" sz="1600">
                <a:solidFill>
                  <a:schemeClr val="folHlink"/>
                </a:solidFill>
                <a:latin typeface="Trebuchet MS" charset="0"/>
              </a:rPr>
              <a:pPr/>
              <a:t>29</a:t>
            </a:fld>
            <a:endParaRPr lang="en-US" sz="1600">
              <a:solidFill>
                <a:schemeClr val="folHlink"/>
              </a:solidFill>
              <a:latin typeface="Trebuchet MS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rebuchet MS" charset="0"/>
                <a:ea typeface="ＭＳ Ｐゴシック" charset="0"/>
                <a:cs typeface="ＭＳ Ｐゴシック" charset="0"/>
              </a:rPr>
              <a:t>SPI uses a </a:t>
            </a:r>
            <a:r>
              <a:rPr lang="ja-JP" altLang="en-US">
                <a:latin typeface="Trebuchet MS" charset="0"/>
                <a:ea typeface="ＭＳ Ｐゴシック" charset="0"/>
                <a:cs typeface="ＭＳ Ｐゴシック" charset="0"/>
              </a:rPr>
              <a:t>“</a:t>
            </a:r>
            <a:r>
              <a:rPr lang="en-US">
                <a:latin typeface="Trebuchet MS" charset="0"/>
                <a:ea typeface="ＭＳ Ｐゴシック" charset="0"/>
                <a:cs typeface="ＭＳ Ｐゴシック" charset="0"/>
              </a:rPr>
              <a:t>shift register</a:t>
            </a:r>
            <a:r>
              <a:rPr lang="ja-JP" altLang="en-US">
                <a:latin typeface="Trebuchet MS" charset="0"/>
                <a:ea typeface="ＭＳ Ｐゴシック" charset="0"/>
                <a:cs typeface="ＭＳ Ｐゴシック" charset="0"/>
              </a:rPr>
              <a:t>”</a:t>
            </a:r>
            <a:r>
              <a:rPr lang="en-US">
                <a:latin typeface="Trebuchet MS" charset="0"/>
                <a:ea typeface="ＭＳ Ｐゴシック" charset="0"/>
                <a:cs typeface="ＭＳ Ｐゴシック" charset="0"/>
              </a:rPr>
              <a:t> model of communications </a:t>
            </a:r>
          </a:p>
        </p:txBody>
      </p:sp>
      <p:grpSp>
        <p:nvGrpSpPr>
          <p:cNvPr id="31748" name="Group 2"/>
          <p:cNvGrpSpPr>
            <a:grpSpLocks/>
          </p:cNvGrpSpPr>
          <p:nvPr/>
        </p:nvGrpSpPr>
        <p:grpSpPr bwMode="auto">
          <a:xfrm>
            <a:off x="1219200" y="2133600"/>
            <a:ext cx="6399213" cy="2559050"/>
            <a:chOff x="768" y="1344"/>
            <a:chExt cx="4031" cy="1612"/>
          </a:xfrm>
        </p:grpSpPr>
        <p:pic>
          <p:nvPicPr>
            <p:cNvPr id="3175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344"/>
              <a:ext cx="4032" cy="1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1751" name="Text Box 4"/>
            <p:cNvSpPr txBox="1">
              <a:spLocks noChangeArrowheads="1"/>
            </p:cNvSpPr>
            <p:nvPr/>
          </p:nvSpPr>
          <p:spPr bwMode="auto">
            <a:xfrm>
              <a:off x="768" y="1344"/>
              <a:ext cx="4032" cy="1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45720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defTabSz="457200"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endParaRPr lang="en-US" sz="1800">
                <a:solidFill>
                  <a:srgbClr val="000000"/>
                </a:solidFill>
                <a:latin typeface="Tahoma" charset="0"/>
                <a:cs typeface="Arial" charset="0"/>
              </a:endParaRPr>
            </a:p>
          </p:txBody>
        </p:sp>
      </p:grp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292225" y="4876800"/>
            <a:ext cx="63277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  <a:cs typeface="Arial" charset="0"/>
              </a:rPr>
              <a:t>Master shifts out data to Slave, and shifts in data from Slave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800">
                <a:solidFill>
                  <a:srgbClr val="000000"/>
                </a:solidFill>
                <a:latin typeface="Arial" charset="0"/>
                <a:cs typeface="Arial" charset="0"/>
              </a:rPr>
              <a:t>http://upload.wikimedia.org/wikipedia/commons/thumb/b/bb/SPI_8-bit_circular_transfer.svg/400px-SPI_8-bit_circular_transfer.svg.png</a:t>
            </a:r>
          </a:p>
        </p:txBody>
      </p:sp>
    </p:spTree>
    <p:extLst>
      <p:ext uri="{BB962C8B-B14F-4D97-AF65-F5344CB8AC3E}">
        <p14:creationId xmlns:p14="http://schemas.microsoft.com/office/powerpoint/2010/main" val="205342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Serial Interfaces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55FCF79-C9E9-3341-ABB9-80C6A4F149D7}" type="slidenum">
              <a:rPr lang="en-US" altLang="en-US" sz="1200">
                <a:solidFill>
                  <a:schemeClr val="folHlink"/>
                </a:solidFill>
                <a:latin typeface="Trebuchet MS" charset="0"/>
                <a:ea typeface="MS PGothic" charset="-128"/>
              </a:rPr>
              <a:pPr eaLnBrk="1" hangingPunct="1"/>
              <a:t>3</a:t>
            </a:fld>
            <a:endParaRPr lang="en-US" altLang="en-US" sz="1200">
              <a:solidFill>
                <a:schemeClr val="folHlink"/>
              </a:solidFill>
              <a:latin typeface="Trebuchet MS" charset="0"/>
              <a:ea typeface="MS PGothic" charset="-128"/>
            </a:endParaRPr>
          </a:p>
        </p:txBody>
      </p:sp>
      <p:sp>
        <p:nvSpPr>
          <p:cNvPr id="19459" name="TextBox 28"/>
          <p:cNvSpPr txBox="1">
            <a:spLocks noChangeArrowheads="1"/>
          </p:cNvSpPr>
          <p:nvPr/>
        </p:nvSpPr>
        <p:spPr bwMode="auto">
          <a:xfrm>
            <a:off x="2864644" y="3556964"/>
            <a:ext cx="853679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200" dirty="0">
              <a:latin typeface="Trebuchet MS" charset="0"/>
              <a:ea typeface="MS PGothic" charset="-128"/>
            </a:endParaRPr>
          </a:p>
          <a:p>
            <a:pPr algn="ctr" eaLnBrk="1" hangingPunct="1"/>
            <a:endParaRPr lang="en-US" altLang="en-US" sz="1200" dirty="0">
              <a:latin typeface="Trebuchet MS" charset="0"/>
              <a:ea typeface="MS PGothic" charset="-128"/>
            </a:endParaRPr>
          </a:p>
          <a:p>
            <a:pPr algn="ctr" eaLnBrk="1" hangingPunct="1"/>
            <a:r>
              <a:rPr lang="en-US" altLang="en-US" sz="1200" dirty="0">
                <a:latin typeface="Trebuchet MS" charset="0"/>
                <a:ea typeface="MS PGothic" charset="-128"/>
              </a:rPr>
              <a:t>Timers</a:t>
            </a:r>
          </a:p>
          <a:p>
            <a:pPr algn="ctr" eaLnBrk="1" hangingPunct="1"/>
            <a:endParaRPr lang="en-US" altLang="en-US" sz="1200" dirty="0">
              <a:latin typeface="Trebuchet MS" charset="0"/>
              <a:ea typeface="MS PGothic" charset="-128"/>
            </a:endParaRPr>
          </a:p>
          <a:p>
            <a:pPr algn="ctr" eaLnBrk="1" hangingPunct="1"/>
            <a:endParaRPr lang="en-US" altLang="en-US" sz="1200" dirty="0">
              <a:latin typeface="Trebuchet MS" charset="0"/>
              <a:ea typeface="MS PGothic" charset="-128"/>
            </a:endParaRPr>
          </a:p>
        </p:txBody>
      </p:sp>
      <p:cxnSp>
        <p:nvCxnSpPr>
          <p:cNvPr id="19460" name="Straight Arrow Connector 47"/>
          <p:cNvCxnSpPr>
            <a:cxnSpLocks noChangeShapeType="1"/>
          </p:cNvCxnSpPr>
          <p:nvPr/>
        </p:nvCxnSpPr>
        <p:spPr bwMode="auto">
          <a:xfrm flipV="1">
            <a:off x="2145506" y="4561286"/>
            <a:ext cx="0" cy="3107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61" name="Straight Arrow Connector 50"/>
          <p:cNvCxnSpPr>
            <a:cxnSpLocks noChangeShapeType="1"/>
          </p:cNvCxnSpPr>
          <p:nvPr/>
        </p:nvCxnSpPr>
        <p:spPr bwMode="auto">
          <a:xfrm>
            <a:off x="1939528" y="3144441"/>
            <a:ext cx="456723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Connector 66"/>
          <p:cNvCxnSpPr/>
          <p:nvPr/>
        </p:nvCxnSpPr>
        <p:spPr bwMode="auto">
          <a:xfrm>
            <a:off x="1600200" y="2189561"/>
            <a:ext cx="5738813" cy="11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463" name="TextBox 67"/>
          <p:cNvSpPr txBox="1">
            <a:spLocks noChangeArrowheads="1"/>
          </p:cNvSpPr>
          <p:nvPr/>
        </p:nvSpPr>
        <p:spPr bwMode="auto">
          <a:xfrm>
            <a:off x="2559845" y="1674585"/>
            <a:ext cx="3312319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  <a:p>
            <a:pPr algn="ctr" eaLnBrk="1" hangingPunct="1"/>
            <a:r>
              <a:rPr lang="en-US" altLang="en-US" sz="1200">
                <a:latin typeface="Trebuchet MS" charset="0"/>
                <a:ea typeface="MS PGothic" charset="-128"/>
              </a:rPr>
              <a:t>CPU</a:t>
            </a:r>
          </a:p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</p:txBody>
      </p:sp>
      <p:cxnSp>
        <p:nvCxnSpPr>
          <p:cNvPr id="19464" name="Straight Arrow Connector 83"/>
          <p:cNvCxnSpPr>
            <a:cxnSpLocks noChangeShapeType="1"/>
          </p:cNvCxnSpPr>
          <p:nvPr/>
        </p:nvCxnSpPr>
        <p:spPr bwMode="auto">
          <a:xfrm flipV="1">
            <a:off x="6072188" y="3145631"/>
            <a:ext cx="0" cy="4238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1" name="Rectangle 100"/>
          <p:cNvSpPr/>
          <p:nvPr/>
        </p:nvSpPr>
        <p:spPr bwMode="auto">
          <a:xfrm>
            <a:off x="3089672" y="4870847"/>
            <a:ext cx="171450" cy="17145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Times New Roman" panose="02020603050405020304" pitchFamily="18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3935016" y="4881563"/>
            <a:ext cx="171450" cy="17145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Times New Roman" panose="02020603050405020304" pitchFamily="18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5994797" y="4870847"/>
            <a:ext cx="171450" cy="17145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Times New Roman" panose="02020603050405020304" pitchFamily="18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544241" y="1926716"/>
            <a:ext cx="796180" cy="5078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Software</a:t>
            </a:r>
          </a:p>
          <a:p>
            <a:pPr>
              <a:defRPr/>
            </a:pPr>
            <a:endParaRPr lang="en-US" sz="300" dirty="0">
              <a:ea typeface="ＭＳ Ｐゴシック" pitchFamily="1" charset="-128"/>
              <a:cs typeface="ＭＳ Ｐゴシック" pitchFamily="1" charset="-128"/>
            </a:endParaRPr>
          </a:p>
          <a:p>
            <a:pPr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Hardware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93007" y="4696109"/>
            <a:ext cx="696409" cy="50783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Internal</a:t>
            </a:r>
          </a:p>
          <a:p>
            <a:pPr>
              <a:defRPr/>
            </a:pPr>
            <a:endParaRPr lang="en-US" sz="300" dirty="0">
              <a:ea typeface="ＭＳ Ｐゴシック" pitchFamily="1" charset="-128"/>
              <a:cs typeface="ＭＳ Ｐゴシック" pitchFamily="1" charset="-128"/>
            </a:endParaRPr>
          </a:p>
          <a:p>
            <a:pPr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External</a:t>
            </a:r>
          </a:p>
        </p:txBody>
      </p:sp>
      <p:sp>
        <p:nvSpPr>
          <p:cNvPr id="121" name="TextBox 120"/>
          <p:cNvSpPr txBox="1"/>
          <p:nvPr/>
        </p:nvSpPr>
        <p:spPr>
          <a:xfrm rot="18900000">
            <a:off x="1766026" y="5098465"/>
            <a:ext cx="514886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Input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116116" y="2734478"/>
            <a:ext cx="1027782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System Buses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255420" y="2889856"/>
            <a:ext cx="761299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AHB/APB</a:t>
            </a:r>
          </a:p>
        </p:txBody>
      </p:sp>
      <p:sp>
        <p:nvSpPr>
          <p:cNvPr id="19473" name="TextBox 126"/>
          <p:cNvSpPr txBox="1">
            <a:spLocks noChangeArrowheads="1"/>
          </p:cNvSpPr>
          <p:nvPr/>
        </p:nvSpPr>
        <p:spPr bwMode="auto">
          <a:xfrm>
            <a:off x="4286250" y="1870948"/>
            <a:ext cx="11465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900" b="1" dirty="0" err="1">
                <a:latin typeface="Courier" charset="0"/>
                <a:ea typeface="MS PGothic" charset="-128"/>
              </a:rPr>
              <a:t>ldr</a:t>
            </a:r>
            <a:r>
              <a:rPr lang="en-US" altLang="en-US" sz="900" b="1" dirty="0">
                <a:latin typeface="Courier" charset="0"/>
                <a:ea typeface="MS PGothic" charset="-128"/>
              </a:rPr>
              <a:t> (read)</a:t>
            </a:r>
          </a:p>
          <a:p>
            <a:pPr eaLnBrk="1" hangingPunct="1"/>
            <a:r>
              <a:rPr lang="en-US" altLang="en-US" sz="900" b="1" dirty="0" err="1">
                <a:latin typeface="Courier" charset="0"/>
                <a:ea typeface="MS PGothic" charset="-128"/>
              </a:rPr>
              <a:t>str</a:t>
            </a:r>
            <a:r>
              <a:rPr lang="en-US" altLang="en-US" sz="900" b="1" dirty="0">
                <a:latin typeface="Courier" charset="0"/>
                <a:ea typeface="MS PGothic" charset="-128"/>
              </a:rPr>
              <a:t> (write)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57288" y="2041305"/>
            <a:ext cx="406265" cy="30008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350" dirty="0">
                <a:ea typeface="ＭＳ Ｐゴシック" pitchFamily="1" charset="-128"/>
                <a:cs typeface="ＭＳ Ｐゴシック" pitchFamily="1" charset="-128"/>
              </a:rPr>
              <a:t>ISA</a:t>
            </a:r>
            <a:endParaRPr lang="en-US" sz="1200" dirty="0">
              <a:ea typeface="ＭＳ Ｐゴシック" pitchFamily="1" charset="-128"/>
              <a:cs typeface="ＭＳ Ｐゴシック" pitchFamily="1" charset="-128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 flipV="1">
            <a:off x="1232299" y="4950619"/>
            <a:ext cx="6106715" cy="154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477" name="TextBox 28"/>
          <p:cNvSpPr txBox="1">
            <a:spLocks noChangeArrowheads="1"/>
          </p:cNvSpPr>
          <p:nvPr/>
        </p:nvSpPr>
        <p:spPr bwMode="auto">
          <a:xfrm>
            <a:off x="3794523" y="3556964"/>
            <a:ext cx="853678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  <a:p>
            <a:pPr algn="ctr" eaLnBrk="1" hangingPunct="1"/>
            <a:r>
              <a:rPr lang="en-US" altLang="en-US" sz="1200">
                <a:latin typeface="Trebuchet MS" charset="0"/>
                <a:ea typeface="MS PGothic" charset="-128"/>
              </a:rPr>
              <a:t>USART</a:t>
            </a:r>
          </a:p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4162425" y="4881563"/>
            <a:ext cx="171450" cy="17145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Times New Roman" panose="02020603050405020304" pitchFamily="18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389835" y="4877991"/>
            <a:ext cx="171450" cy="17145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Times New Roman" panose="02020603050405020304" pitchFamily="18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19480" name="TextBox 28"/>
          <p:cNvSpPr txBox="1">
            <a:spLocks noChangeArrowheads="1"/>
          </p:cNvSpPr>
          <p:nvPr/>
        </p:nvSpPr>
        <p:spPr bwMode="auto">
          <a:xfrm>
            <a:off x="4732736" y="3557558"/>
            <a:ext cx="853678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  <a:p>
            <a:pPr algn="ctr" eaLnBrk="1" hangingPunct="1"/>
            <a:r>
              <a:rPr lang="en-US" altLang="en-US" sz="1200">
                <a:latin typeface="Trebuchet MS" charset="0"/>
                <a:ea typeface="MS PGothic" charset="-128"/>
              </a:rPr>
              <a:t>DAC/ADC</a:t>
            </a:r>
          </a:p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4973241" y="4876800"/>
            <a:ext cx="171450" cy="17145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Times New Roman" panose="02020603050405020304" pitchFamily="18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5201841" y="4881563"/>
            <a:ext cx="171450" cy="17145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Times New Roman" panose="02020603050405020304" pitchFamily="18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19483" name="TextBox 28"/>
          <p:cNvSpPr txBox="1">
            <a:spLocks noChangeArrowheads="1"/>
          </p:cNvSpPr>
          <p:nvPr/>
        </p:nvSpPr>
        <p:spPr bwMode="auto">
          <a:xfrm>
            <a:off x="5653087" y="3460462"/>
            <a:ext cx="853679" cy="12003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  <a:p>
            <a:pPr algn="ctr" eaLnBrk="1" hangingPunct="1"/>
            <a:r>
              <a:rPr lang="en-US" altLang="en-US" sz="1200">
                <a:latin typeface="Trebuchet MS" charset="0"/>
                <a:ea typeface="MS PGothic" charset="-128"/>
              </a:rPr>
              <a:t>Internal &amp;</a:t>
            </a:r>
          </a:p>
          <a:p>
            <a:pPr algn="ctr" eaLnBrk="1" hangingPunct="1"/>
            <a:r>
              <a:rPr lang="en-US" altLang="en-US" sz="1200">
                <a:latin typeface="Trebuchet MS" charset="0"/>
                <a:ea typeface="MS PGothic" charset="-128"/>
              </a:rPr>
              <a:t>External</a:t>
            </a:r>
          </a:p>
          <a:p>
            <a:pPr algn="ctr" eaLnBrk="1" hangingPunct="1"/>
            <a:r>
              <a:rPr lang="en-US" altLang="en-US" sz="1200">
                <a:latin typeface="Trebuchet MS" charset="0"/>
                <a:ea typeface="MS PGothic" charset="-128"/>
              </a:rPr>
              <a:t>Memory</a:t>
            </a:r>
          </a:p>
          <a:p>
            <a:pPr algn="ctr" eaLnBrk="1" hangingPunct="1"/>
            <a:endParaRPr lang="en-US" altLang="en-US" sz="1200">
              <a:latin typeface="Trebuchet MS" charset="0"/>
              <a:ea typeface="MS PGothic" charset="-128"/>
            </a:endParaRPr>
          </a:p>
        </p:txBody>
      </p:sp>
      <p:sp>
        <p:nvSpPr>
          <p:cNvPr id="19484" name="TextBox 28"/>
          <p:cNvSpPr txBox="1">
            <a:spLocks noChangeArrowheads="1"/>
          </p:cNvSpPr>
          <p:nvPr/>
        </p:nvSpPr>
        <p:spPr bwMode="auto">
          <a:xfrm>
            <a:off x="1939530" y="3552795"/>
            <a:ext cx="853678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200" dirty="0">
              <a:latin typeface="Trebuchet MS" charset="0"/>
              <a:ea typeface="MS PGothic" charset="-128"/>
            </a:endParaRPr>
          </a:p>
          <a:p>
            <a:pPr algn="ctr" eaLnBrk="1" hangingPunct="1"/>
            <a:endParaRPr lang="en-US" altLang="en-US" sz="1200" dirty="0">
              <a:latin typeface="Trebuchet MS" charset="0"/>
              <a:ea typeface="MS PGothic" charset="-128"/>
            </a:endParaRPr>
          </a:p>
          <a:p>
            <a:pPr algn="ctr" eaLnBrk="1" hangingPunct="1"/>
            <a:r>
              <a:rPr lang="en-US" altLang="en-US" sz="1200" dirty="0">
                <a:latin typeface="Trebuchet MS" charset="0"/>
                <a:ea typeface="MS PGothic" charset="-128"/>
              </a:rPr>
              <a:t>GPIO/INT</a:t>
            </a:r>
          </a:p>
          <a:p>
            <a:pPr algn="ctr" eaLnBrk="1" hangingPunct="1"/>
            <a:endParaRPr lang="en-US" altLang="en-US" sz="1200" dirty="0">
              <a:latin typeface="Trebuchet MS" charset="0"/>
              <a:ea typeface="MS PGothic" charset="-128"/>
            </a:endParaRPr>
          </a:p>
          <a:p>
            <a:pPr algn="ctr" eaLnBrk="1" hangingPunct="1"/>
            <a:endParaRPr lang="en-US" altLang="en-US" sz="1200" dirty="0">
              <a:latin typeface="Trebuchet MS" charset="0"/>
              <a:ea typeface="MS PGothic" charset="-128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2056210" y="4875610"/>
            <a:ext cx="171450" cy="17145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Times New Roman" panose="02020603050405020304" pitchFamily="18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2283619" y="4875610"/>
            <a:ext cx="171450" cy="17145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Times New Roman" panose="02020603050405020304" pitchFamily="18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2511029" y="4875610"/>
            <a:ext cx="171450" cy="17145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Times New Roman" panose="02020603050405020304" pitchFamily="18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88" name="TextBox 87"/>
          <p:cNvSpPr txBox="1"/>
          <p:nvPr/>
        </p:nvSpPr>
        <p:spPr>
          <a:xfrm rot="18900000">
            <a:off x="1900604" y="5144900"/>
            <a:ext cx="630301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Output</a:t>
            </a:r>
            <a:endParaRPr lang="en-US" sz="1200" b="1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89" name="TextBox 88"/>
          <p:cNvSpPr txBox="1"/>
          <p:nvPr/>
        </p:nvSpPr>
        <p:spPr>
          <a:xfrm rot="18900000">
            <a:off x="2029420" y="5186571"/>
            <a:ext cx="745332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Interrupt</a:t>
            </a:r>
            <a:endParaRPr lang="en-US" sz="1200" b="1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3315891" y="4870847"/>
            <a:ext cx="171450" cy="17145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Times New Roman" panose="02020603050405020304" pitchFamily="18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91" name="TextBox 90"/>
          <p:cNvSpPr txBox="1"/>
          <p:nvPr/>
        </p:nvSpPr>
        <p:spPr>
          <a:xfrm rot="18900000">
            <a:off x="2612391" y="5165735"/>
            <a:ext cx="753348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Compare</a:t>
            </a:r>
          </a:p>
        </p:txBody>
      </p:sp>
      <p:sp>
        <p:nvSpPr>
          <p:cNvPr id="92" name="TextBox 91"/>
          <p:cNvSpPr txBox="1"/>
          <p:nvPr/>
        </p:nvSpPr>
        <p:spPr>
          <a:xfrm rot="18900000">
            <a:off x="2900207" y="5144900"/>
            <a:ext cx="678968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Capture</a:t>
            </a:r>
            <a:endParaRPr lang="en-US" sz="1200" b="1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93" name="TextBox 92"/>
          <p:cNvSpPr txBox="1"/>
          <p:nvPr/>
        </p:nvSpPr>
        <p:spPr>
          <a:xfrm rot="18900000">
            <a:off x="3785564" y="5077034"/>
            <a:ext cx="383439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I2C</a:t>
            </a:r>
          </a:p>
        </p:txBody>
      </p:sp>
      <p:sp>
        <p:nvSpPr>
          <p:cNvPr id="94" name="TextBox 93"/>
          <p:cNvSpPr txBox="1"/>
          <p:nvPr/>
        </p:nvSpPr>
        <p:spPr>
          <a:xfrm rot="18900000">
            <a:off x="4004091" y="5072271"/>
            <a:ext cx="373820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SPI</a:t>
            </a:r>
            <a:endParaRPr lang="en-US" sz="1200" b="1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95" name="TextBox 94"/>
          <p:cNvSpPr txBox="1"/>
          <p:nvPr/>
        </p:nvSpPr>
        <p:spPr>
          <a:xfrm rot="18900000">
            <a:off x="4133624" y="5129421"/>
            <a:ext cx="527901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UART</a:t>
            </a:r>
            <a:endParaRPr lang="en-US" sz="1200" b="1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96" name="TextBox 95"/>
          <p:cNvSpPr txBox="1"/>
          <p:nvPr/>
        </p:nvSpPr>
        <p:spPr>
          <a:xfrm rot="18900000">
            <a:off x="4762743" y="5085369"/>
            <a:ext cx="450764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ADC</a:t>
            </a:r>
          </a:p>
        </p:txBody>
      </p:sp>
      <p:sp>
        <p:nvSpPr>
          <p:cNvPr id="97" name="TextBox 96"/>
          <p:cNvSpPr txBox="1"/>
          <p:nvPr/>
        </p:nvSpPr>
        <p:spPr>
          <a:xfrm rot="18900000">
            <a:off x="5004287" y="5074652"/>
            <a:ext cx="44749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DAC</a:t>
            </a:r>
            <a:endParaRPr lang="en-US" sz="1200" b="1" dirty="0">
              <a:ea typeface="ＭＳ Ｐゴシック" pitchFamily="1" charset="-128"/>
              <a:cs typeface="ＭＳ Ｐゴシック" pitchFamily="1" charset="-128"/>
            </a:endParaRPr>
          </a:p>
        </p:txBody>
      </p:sp>
      <p:cxnSp>
        <p:nvCxnSpPr>
          <p:cNvPr id="19498" name="Straight Arrow Connector 47"/>
          <p:cNvCxnSpPr>
            <a:cxnSpLocks noChangeShapeType="1"/>
          </p:cNvCxnSpPr>
          <p:nvPr/>
        </p:nvCxnSpPr>
        <p:spPr bwMode="auto">
          <a:xfrm flipV="1">
            <a:off x="2372916" y="4567237"/>
            <a:ext cx="0" cy="3107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99" name="Straight Arrow Connector 47"/>
          <p:cNvCxnSpPr>
            <a:cxnSpLocks noChangeShapeType="1"/>
          </p:cNvCxnSpPr>
          <p:nvPr/>
        </p:nvCxnSpPr>
        <p:spPr bwMode="auto">
          <a:xfrm flipV="1">
            <a:off x="2601516" y="4567237"/>
            <a:ext cx="0" cy="3107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00" name="Straight Arrow Connector 47"/>
          <p:cNvCxnSpPr>
            <a:cxnSpLocks noChangeShapeType="1"/>
          </p:cNvCxnSpPr>
          <p:nvPr/>
        </p:nvCxnSpPr>
        <p:spPr bwMode="auto">
          <a:xfrm flipV="1">
            <a:off x="3181350" y="4556523"/>
            <a:ext cx="0" cy="3107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01" name="Straight Arrow Connector 47"/>
          <p:cNvCxnSpPr>
            <a:cxnSpLocks noChangeShapeType="1"/>
          </p:cNvCxnSpPr>
          <p:nvPr/>
        </p:nvCxnSpPr>
        <p:spPr bwMode="auto">
          <a:xfrm flipV="1">
            <a:off x="3406379" y="4556523"/>
            <a:ext cx="0" cy="3107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02" name="Straight Arrow Connector 47"/>
          <p:cNvCxnSpPr>
            <a:cxnSpLocks noChangeShapeType="1"/>
          </p:cNvCxnSpPr>
          <p:nvPr/>
        </p:nvCxnSpPr>
        <p:spPr bwMode="auto">
          <a:xfrm flipV="1">
            <a:off x="4024313" y="4562475"/>
            <a:ext cx="0" cy="3107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03" name="Straight Arrow Connector 47"/>
          <p:cNvCxnSpPr>
            <a:cxnSpLocks noChangeShapeType="1"/>
          </p:cNvCxnSpPr>
          <p:nvPr/>
        </p:nvCxnSpPr>
        <p:spPr bwMode="auto">
          <a:xfrm flipV="1">
            <a:off x="4251722" y="4562475"/>
            <a:ext cx="0" cy="3107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04" name="Straight Arrow Connector 47"/>
          <p:cNvCxnSpPr>
            <a:cxnSpLocks noChangeShapeType="1"/>
          </p:cNvCxnSpPr>
          <p:nvPr/>
        </p:nvCxnSpPr>
        <p:spPr bwMode="auto">
          <a:xfrm flipV="1">
            <a:off x="4479131" y="4567237"/>
            <a:ext cx="0" cy="3107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05" name="Straight Arrow Connector 47"/>
          <p:cNvCxnSpPr>
            <a:cxnSpLocks noChangeShapeType="1"/>
          </p:cNvCxnSpPr>
          <p:nvPr/>
        </p:nvCxnSpPr>
        <p:spPr bwMode="auto">
          <a:xfrm flipV="1">
            <a:off x="5066110" y="4567237"/>
            <a:ext cx="0" cy="3107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06" name="Straight Arrow Connector 47"/>
          <p:cNvCxnSpPr>
            <a:cxnSpLocks noChangeShapeType="1"/>
          </p:cNvCxnSpPr>
          <p:nvPr/>
        </p:nvCxnSpPr>
        <p:spPr bwMode="auto">
          <a:xfrm flipV="1">
            <a:off x="5287566" y="4567237"/>
            <a:ext cx="0" cy="3107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07" name="Straight Arrow Connector 83"/>
          <p:cNvCxnSpPr>
            <a:cxnSpLocks noChangeShapeType="1"/>
          </p:cNvCxnSpPr>
          <p:nvPr/>
        </p:nvCxnSpPr>
        <p:spPr bwMode="auto">
          <a:xfrm flipV="1">
            <a:off x="2387204" y="3145631"/>
            <a:ext cx="0" cy="4238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08" name="Straight Arrow Connector 83"/>
          <p:cNvCxnSpPr>
            <a:cxnSpLocks noChangeShapeType="1"/>
          </p:cNvCxnSpPr>
          <p:nvPr/>
        </p:nvCxnSpPr>
        <p:spPr bwMode="auto">
          <a:xfrm flipV="1">
            <a:off x="3307556" y="3145631"/>
            <a:ext cx="0" cy="4238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09" name="Straight Arrow Connector 83"/>
          <p:cNvCxnSpPr>
            <a:cxnSpLocks noChangeShapeType="1"/>
          </p:cNvCxnSpPr>
          <p:nvPr/>
        </p:nvCxnSpPr>
        <p:spPr bwMode="auto">
          <a:xfrm flipV="1">
            <a:off x="4241006" y="3140869"/>
            <a:ext cx="0" cy="4238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10" name="Straight Arrow Connector 83"/>
          <p:cNvCxnSpPr>
            <a:cxnSpLocks noChangeShapeType="1"/>
          </p:cNvCxnSpPr>
          <p:nvPr/>
        </p:nvCxnSpPr>
        <p:spPr bwMode="auto">
          <a:xfrm flipV="1">
            <a:off x="5174456" y="3140869"/>
            <a:ext cx="0" cy="4238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11" name="Straight Arrow Connector 83"/>
          <p:cNvCxnSpPr>
            <a:cxnSpLocks noChangeShapeType="1"/>
          </p:cNvCxnSpPr>
          <p:nvPr/>
        </p:nvCxnSpPr>
        <p:spPr bwMode="auto">
          <a:xfrm flipV="1">
            <a:off x="4730354" y="2678906"/>
            <a:ext cx="0" cy="4619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12" name="Straight Arrow Connector 47"/>
          <p:cNvCxnSpPr>
            <a:cxnSpLocks noChangeShapeType="1"/>
          </p:cNvCxnSpPr>
          <p:nvPr/>
        </p:nvCxnSpPr>
        <p:spPr bwMode="auto">
          <a:xfrm flipV="1">
            <a:off x="6082904" y="4567237"/>
            <a:ext cx="0" cy="3107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9" name="TextBox 128"/>
          <p:cNvSpPr txBox="1"/>
          <p:nvPr/>
        </p:nvSpPr>
        <p:spPr>
          <a:xfrm>
            <a:off x="6016229" y="1521660"/>
            <a:ext cx="1322784" cy="680956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r">
              <a:defRPr/>
            </a:pPr>
            <a:r>
              <a:rPr lang="en-US" sz="1275" dirty="0">
                <a:ea typeface="ＭＳ Ｐゴシック" pitchFamily="1" charset="-128"/>
                <a:cs typeface="ＭＳ Ｐゴシック" pitchFamily="1" charset="-128"/>
              </a:rPr>
              <a:t>C</a:t>
            </a:r>
          </a:p>
          <a:p>
            <a:pPr algn="r">
              <a:defRPr/>
            </a:pPr>
            <a:r>
              <a:rPr lang="en-US" sz="1275" dirty="0">
                <a:ea typeface="ＭＳ Ｐゴシック" pitchFamily="1" charset="-128"/>
                <a:cs typeface="ＭＳ Ｐゴシック" pitchFamily="1" charset="-128"/>
              </a:rPr>
              <a:t>Assembly</a:t>
            </a:r>
          </a:p>
          <a:p>
            <a:pPr algn="r">
              <a:defRPr/>
            </a:pPr>
            <a:r>
              <a:rPr lang="en-US" sz="1275" dirty="0">
                <a:ea typeface="ＭＳ Ｐゴシック" pitchFamily="1" charset="-128"/>
                <a:cs typeface="ＭＳ Ｐゴシック" pitchFamily="1" charset="-128"/>
              </a:rPr>
              <a:t>Machine Code</a:t>
            </a:r>
          </a:p>
        </p:txBody>
      </p:sp>
      <p:sp>
        <p:nvSpPr>
          <p:cNvPr id="34" name="Bent-Up Arrow 33"/>
          <p:cNvSpPr/>
          <p:nvPr/>
        </p:nvSpPr>
        <p:spPr bwMode="auto">
          <a:xfrm flipH="1" flipV="1">
            <a:off x="6962776" y="1664495"/>
            <a:ext cx="170260" cy="135731"/>
          </a:xfrm>
          <a:prstGeom prst="bentUp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Times New Roman" panose="02020603050405020304" pitchFamily="18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Bent-Up Arrow 129"/>
          <p:cNvSpPr/>
          <p:nvPr/>
        </p:nvSpPr>
        <p:spPr bwMode="auto">
          <a:xfrm flipH="1" flipV="1">
            <a:off x="6393657" y="1859758"/>
            <a:ext cx="170260" cy="135731"/>
          </a:xfrm>
          <a:prstGeom prst="bentUp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Times New Roman" panose="02020603050405020304" pitchFamily="18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9516" name="Straight Arrow Connector 50"/>
          <p:cNvCxnSpPr>
            <a:cxnSpLocks noChangeShapeType="1"/>
          </p:cNvCxnSpPr>
          <p:nvPr/>
        </p:nvCxnSpPr>
        <p:spPr bwMode="auto">
          <a:xfrm>
            <a:off x="1953816" y="3371850"/>
            <a:ext cx="45672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2" name="TextBox 131"/>
          <p:cNvSpPr txBox="1"/>
          <p:nvPr/>
        </p:nvSpPr>
        <p:spPr>
          <a:xfrm>
            <a:off x="2465785" y="3132743"/>
            <a:ext cx="806246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Interrupts</a:t>
            </a:r>
          </a:p>
        </p:txBody>
      </p:sp>
      <p:cxnSp>
        <p:nvCxnSpPr>
          <p:cNvPr id="19518" name="Straight Arrow Connector 83"/>
          <p:cNvCxnSpPr>
            <a:cxnSpLocks noChangeShapeType="1"/>
          </p:cNvCxnSpPr>
          <p:nvPr/>
        </p:nvCxnSpPr>
        <p:spPr bwMode="auto">
          <a:xfrm flipV="1">
            <a:off x="2576513" y="3371851"/>
            <a:ext cx="0" cy="197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19" name="Straight Arrow Connector 83"/>
          <p:cNvCxnSpPr>
            <a:cxnSpLocks noChangeShapeType="1"/>
          </p:cNvCxnSpPr>
          <p:nvPr/>
        </p:nvCxnSpPr>
        <p:spPr bwMode="auto">
          <a:xfrm flipV="1">
            <a:off x="3554016" y="3371851"/>
            <a:ext cx="0" cy="197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20" name="Straight Arrow Connector 83"/>
          <p:cNvCxnSpPr>
            <a:cxnSpLocks noChangeShapeType="1"/>
          </p:cNvCxnSpPr>
          <p:nvPr/>
        </p:nvCxnSpPr>
        <p:spPr bwMode="auto">
          <a:xfrm flipV="1">
            <a:off x="4464844" y="3371851"/>
            <a:ext cx="0" cy="197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21" name="Straight Arrow Connector 83"/>
          <p:cNvCxnSpPr>
            <a:cxnSpLocks noChangeShapeType="1"/>
          </p:cNvCxnSpPr>
          <p:nvPr/>
        </p:nvCxnSpPr>
        <p:spPr bwMode="auto">
          <a:xfrm flipV="1">
            <a:off x="5432822" y="3371851"/>
            <a:ext cx="0" cy="197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22" name="Straight Arrow Connector 83"/>
          <p:cNvCxnSpPr>
            <a:cxnSpLocks noChangeShapeType="1"/>
          </p:cNvCxnSpPr>
          <p:nvPr/>
        </p:nvCxnSpPr>
        <p:spPr bwMode="auto">
          <a:xfrm flipV="1">
            <a:off x="6343650" y="3371851"/>
            <a:ext cx="0" cy="1976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23" name="Straight Arrow Connector 83"/>
          <p:cNvCxnSpPr>
            <a:cxnSpLocks noChangeShapeType="1"/>
          </p:cNvCxnSpPr>
          <p:nvPr/>
        </p:nvCxnSpPr>
        <p:spPr bwMode="auto">
          <a:xfrm flipV="1">
            <a:off x="3490913" y="2678907"/>
            <a:ext cx="0" cy="6929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524" name="TextBox 126"/>
          <p:cNvSpPr txBox="1">
            <a:spLocks noChangeArrowheads="1"/>
          </p:cNvSpPr>
          <p:nvPr/>
        </p:nvSpPr>
        <p:spPr bwMode="auto">
          <a:xfrm>
            <a:off x="2455069" y="2826619"/>
            <a:ext cx="105965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900" b="1" dirty="0">
                <a:latin typeface="Courier" charset="0"/>
                <a:ea typeface="MS PGothic" charset="-128"/>
              </a:rPr>
              <a:t>interrupts</a:t>
            </a:r>
          </a:p>
        </p:txBody>
      </p:sp>
      <p:sp>
        <p:nvSpPr>
          <p:cNvPr id="141" name="TextBox 140"/>
          <p:cNvSpPr txBox="1"/>
          <p:nvPr/>
        </p:nvSpPr>
        <p:spPr>
          <a:xfrm rot="18900000">
            <a:off x="5786175" y="5063937"/>
            <a:ext cx="473206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200" dirty="0">
                <a:ea typeface="ＭＳ Ｐゴシック" pitchFamily="1" charset="-128"/>
                <a:cs typeface="ＭＳ Ｐゴシック" pitchFamily="1" charset="-128"/>
              </a:rPr>
              <a:t>EMC</a:t>
            </a:r>
            <a:endParaRPr lang="en-US" sz="1200" b="1" dirty="0"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19526" name="TextBox 126"/>
          <p:cNvSpPr txBox="1">
            <a:spLocks noChangeArrowheads="1"/>
          </p:cNvSpPr>
          <p:nvPr/>
        </p:nvSpPr>
        <p:spPr bwMode="auto">
          <a:xfrm>
            <a:off x="3131345" y="1983656"/>
            <a:ext cx="47863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900" b="1">
                <a:latin typeface="Courier" charset="0"/>
                <a:ea typeface="MS PGothic" charset="-128"/>
              </a:rPr>
              <a:t>SVC#</a:t>
            </a:r>
          </a:p>
        </p:txBody>
      </p:sp>
      <p:sp>
        <p:nvSpPr>
          <p:cNvPr id="19527" name="Rounded Rectangle 143"/>
          <p:cNvSpPr>
            <a:spLocks noChangeArrowheads="1"/>
          </p:cNvSpPr>
          <p:nvPr/>
        </p:nvSpPr>
        <p:spPr bwMode="auto">
          <a:xfrm>
            <a:off x="3767137" y="3086100"/>
            <a:ext cx="919163" cy="242054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cxnSp>
        <p:nvCxnSpPr>
          <p:cNvPr id="19528" name="Straight Arrow Connector 83"/>
          <p:cNvCxnSpPr>
            <a:cxnSpLocks noChangeShapeType="1"/>
          </p:cNvCxnSpPr>
          <p:nvPr/>
        </p:nvCxnSpPr>
        <p:spPr bwMode="auto">
          <a:xfrm flipV="1">
            <a:off x="3486150" y="2678907"/>
            <a:ext cx="0" cy="69294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29" name="Straight Arrow Connector 50"/>
          <p:cNvCxnSpPr>
            <a:cxnSpLocks noChangeShapeType="1"/>
          </p:cNvCxnSpPr>
          <p:nvPr/>
        </p:nvCxnSpPr>
        <p:spPr bwMode="auto">
          <a:xfrm flipH="1">
            <a:off x="3438526" y="2857500"/>
            <a:ext cx="108347" cy="114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30" name="Straight Arrow Connector 83"/>
          <p:cNvCxnSpPr>
            <a:cxnSpLocks noChangeShapeType="1"/>
          </p:cNvCxnSpPr>
          <p:nvPr/>
        </p:nvCxnSpPr>
        <p:spPr bwMode="auto">
          <a:xfrm>
            <a:off x="2343150" y="2324100"/>
            <a:ext cx="5715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531" name="TextBox 126"/>
          <p:cNvSpPr txBox="1">
            <a:spLocks noChangeArrowheads="1"/>
          </p:cNvSpPr>
          <p:nvPr/>
        </p:nvSpPr>
        <p:spPr bwMode="auto">
          <a:xfrm>
            <a:off x="2466975" y="2274169"/>
            <a:ext cx="5334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900" b="1">
                <a:latin typeface="Courier" charset="0"/>
                <a:ea typeface="MS PGothic" charset="-128"/>
              </a:rPr>
              <a:t>fault</a:t>
            </a:r>
          </a:p>
        </p:txBody>
      </p:sp>
      <p:cxnSp>
        <p:nvCxnSpPr>
          <p:cNvPr id="19532" name="Straight Arrow Connector 83"/>
          <p:cNvCxnSpPr>
            <a:cxnSpLocks noChangeShapeType="1"/>
            <a:stCxn id="19533" idx="2"/>
          </p:cNvCxnSpPr>
          <p:nvPr/>
        </p:nvCxnSpPr>
        <p:spPr bwMode="auto">
          <a:xfrm>
            <a:off x="3371850" y="1611631"/>
            <a:ext cx="0" cy="38861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533" name="TextBox 126"/>
          <p:cNvSpPr txBox="1">
            <a:spLocks noChangeArrowheads="1"/>
          </p:cNvSpPr>
          <p:nvPr/>
        </p:nvSpPr>
        <p:spPr bwMode="auto">
          <a:xfrm>
            <a:off x="2914650" y="1242299"/>
            <a:ext cx="91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900" b="1">
                <a:latin typeface="Courier" charset="0"/>
                <a:ea typeface="MS PGothic" charset="-128"/>
              </a:rPr>
              <a:t>traps &amp;</a:t>
            </a:r>
          </a:p>
          <a:p>
            <a:pPr algn="ctr" eaLnBrk="1" hangingPunct="1"/>
            <a:r>
              <a:rPr lang="en-US" altLang="en-US" sz="900" b="1">
                <a:latin typeface="Courier" charset="0"/>
                <a:ea typeface="MS PGothic" charset="-128"/>
              </a:rPr>
              <a:t>exceptions</a:t>
            </a:r>
          </a:p>
        </p:txBody>
      </p:sp>
      <p:sp>
        <p:nvSpPr>
          <p:cNvPr id="19534" name="TextBox 126"/>
          <p:cNvSpPr txBox="1">
            <a:spLocks noChangeArrowheads="1"/>
          </p:cNvSpPr>
          <p:nvPr/>
        </p:nvSpPr>
        <p:spPr bwMode="auto">
          <a:xfrm>
            <a:off x="3086101" y="2456335"/>
            <a:ext cx="57388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900" b="1">
                <a:latin typeface="Courier" charset="0"/>
                <a:ea typeface="MS PGothic" charset="-128"/>
              </a:rPr>
              <a:t>INT#</a:t>
            </a:r>
          </a:p>
        </p:txBody>
      </p:sp>
    </p:spTree>
    <p:extLst>
      <p:ext uri="{BB962C8B-B14F-4D97-AF65-F5344CB8AC3E}">
        <p14:creationId xmlns:p14="http://schemas.microsoft.com/office/powerpoint/2010/main" val="2309167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59" y="1069043"/>
            <a:ext cx="5850556" cy="497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06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4788E29-2DF2-6245-B859-C83D0D95F10A}" type="slidenum">
              <a:rPr lang="en-US" sz="1600">
                <a:solidFill>
                  <a:schemeClr val="folHlink"/>
                </a:solidFill>
                <a:latin typeface="Trebuchet MS" charset="0"/>
              </a:rPr>
              <a:pPr/>
              <a:t>31</a:t>
            </a:fld>
            <a:endParaRPr lang="en-US" sz="1600">
              <a:solidFill>
                <a:schemeClr val="folHlink"/>
              </a:solidFill>
              <a:latin typeface="Trebuchet MS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ＭＳ Ｐゴシック" charset="0"/>
                <a:cs typeface="ＭＳ Ｐゴシック" charset="0"/>
              </a:rPr>
              <a:t>SPI clocking: there is no </a:t>
            </a:r>
            <a:r>
              <a:rPr lang="ja-JP" altLang="en-US" sz="3600" dirty="0">
                <a:ea typeface="ＭＳ Ｐゴシック" charset="0"/>
                <a:cs typeface="ＭＳ Ｐゴシック" charset="0"/>
              </a:rPr>
              <a:t>“</a:t>
            </a:r>
            <a:r>
              <a:rPr lang="en-US" sz="3600" dirty="0">
                <a:ea typeface="ＭＳ Ｐゴシック" charset="0"/>
                <a:cs typeface="ＭＳ Ｐゴシック" charset="0"/>
              </a:rPr>
              <a:t>standard way</a:t>
            </a:r>
            <a:r>
              <a:rPr lang="ja-JP" altLang="en-US" sz="3600" dirty="0">
                <a:ea typeface="ＭＳ Ｐゴシック" charset="0"/>
                <a:cs typeface="ＭＳ Ｐゴシック" charset="0"/>
              </a:rPr>
              <a:t>”</a:t>
            </a:r>
            <a:endParaRPr lang="en-US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2" y="1311275"/>
            <a:ext cx="8135938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rebuchet MS" charset="0"/>
                <a:ea typeface="ＭＳ Ｐゴシック" charset="0"/>
                <a:cs typeface="ＭＳ Ｐゴシック" charset="0"/>
              </a:rPr>
              <a:t>Four clocking </a:t>
            </a:r>
            <a:r>
              <a:rPr lang="ja-JP" altLang="en-US" dirty="0">
                <a:latin typeface="Trebuchet MS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Trebuchet MS" charset="0"/>
                <a:ea typeface="ＭＳ Ｐゴシック" charset="0"/>
                <a:cs typeface="ＭＳ Ｐゴシック" charset="0"/>
              </a:rPr>
              <a:t>modes</a:t>
            </a:r>
            <a:r>
              <a:rPr lang="ja-JP" altLang="en-US" dirty="0">
                <a:latin typeface="Trebuchet MS" charset="0"/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latin typeface="Trebuchet MS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Two phases</a:t>
            </a: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Two polarities</a:t>
            </a:r>
          </a:p>
          <a:p>
            <a:r>
              <a:rPr lang="en-US" dirty="0">
                <a:latin typeface="Trebuchet MS" charset="0"/>
                <a:ea typeface="ＭＳ Ｐゴシック" charset="0"/>
                <a:cs typeface="ＭＳ Ｐゴシック" charset="0"/>
              </a:rPr>
              <a:t>Master and </a:t>
            </a:r>
            <a:r>
              <a:rPr lang="en-US" i="1" dirty="0">
                <a:latin typeface="Trebuchet MS" charset="0"/>
                <a:ea typeface="ＭＳ Ｐゴシック" charset="0"/>
                <a:cs typeface="ＭＳ Ｐゴシック" charset="0"/>
              </a:rPr>
              <a:t>selected</a:t>
            </a:r>
            <a:r>
              <a:rPr lang="en-US" dirty="0">
                <a:latin typeface="Trebuchet MS" charset="0"/>
                <a:ea typeface="ＭＳ Ｐゴシック" charset="0"/>
                <a:cs typeface="ＭＳ Ｐゴシック" charset="0"/>
              </a:rPr>
              <a:t> slave must be in the same mode</a:t>
            </a:r>
          </a:p>
          <a:p>
            <a:r>
              <a:rPr lang="en-US" dirty="0">
                <a:latin typeface="Trebuchet MS" charset="0"/>
                <a:ea typeface="ＭＳ Ｐゴシック" charset="0"/>
                <a:cs typeface="ＭＳ Ｐゴシック" charset="0"/>
              </a:rPr>
              <a:t>During transfers with slaves A and B, Master must</a:t>
            </a: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Configure clock to Slave A</a:t>
            </a:r>
            <a:r>
              <a:rPr lang="ja-JP" altLang="en-US" dirty="0">
                <a:latin typeface="Trebuchet MS" charset="0"/>
                <a:ea typeface="ＭＳ Ｐゴシック" charset="0"/>
              </a:rPr>
              <a:t>’</a:t>
            </a:r>
            <a:r>
              <a:rPr lang="en-US" dirty="0">
                <a:latin typeface="Trebuchet MS" charset="0"/>
                <a:ea typeface="ＭＳ Ｐゴシック" charset="0"/>
              </a:rPr>
              <a:t>s clock mode</a:t>
            </a: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Select Slave A</a:t>
            </a: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Do transfer</a:t>
            </a: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Deselect Slave A</a:t>
            </a: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Configure clock to Slave B</a:t>
            </a:r>
            <a:r>
              <a:rPr lang="ja-JP" altLang="en-US" dirty="0">
                <a:latin typeface="Trebuchet MS" charset="0"/>
                <a:ea typeface="ＭＳ Ｐゴシック" charset="0"/>
              </a:rPr>
              <a:t>’</a:t>
            </a:r>
            <a:r>
              <a:rPr lang="en-US" dirty="0">
                <a:latin typeface="Trebuchet MS" charset="0"/>
                <a:ea typeface="ＭＳ Ｐゴシック" charset="0"/>
              </a:rPr>
              <a:t>s clock mode</a:t>
            </a: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Select Slave B</a:t>
            </a: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Do transfer</a:t>
            </a:r>
          </a:p>
          <a:p>
            <a:pPr lvl="1"/>
            <a:r>
              <a:rPr lang="en-US" dirty="0">
                <a:latin typeface="Trebuchet MS" charset="0"/>
                <a:ea typeface="ＭＳ Ｐゴシック" charset="0"/>
              </a:rPr>
              <a:t>Deselect Slave B</a:t>
            </a:r>
          </a:p>
          <a:p>
            <a:r>
              <a:rPr lang="en-US" dirty="0">
                <a:latin typeface="Trebuchet MS" charset="0"/>
                <a:ea typeface="ＭＳ Ｐゴシック" charset="0"/>
                <a:cs typeface="ＭＳ Ｐゴシック" charset="0"/>
              </a:rPr>
              <a:t>Master reconfigures clock mode on-the-fly!</a:t>
            </a:r>
          </a:p>
        </p:txBody>
      </p:sp>
    </p:spTree>
    <p:extLst>
      <p:ext uri="{BB962C8B-B14F-4D97-AF65-F5344CB8AC3E}">
        <p14:creationId xmlns:p14="http://schemas.microsoft.com/office/powerpoint/2010/main" val="930330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F00B902-CE22-C140-8CD7-73BCEE62A37D}" type="slidenum">
              <a:rPr lang="en-US" sz="1600">
                <a:solidFill>
                  <a:schemeClr val="folHlink"/>
                </a:solidFill>
                <a:latin typeface="Trebuchet MS" charset="0"/>
              </a:rPr>
              <a:pPr/>
              <a:t>32</a:t>
            </a:fld>
            <a:endParaRPr lang="en-US" sz="1600">
              <a:solidFill>
                <a:schemeClr val="folHlink"/>
              </a:solidFill>
              <a:latin typeface="Trebuchet MS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  <a:cs typeface="ＭＳ Ｐゴシック" charset="0"/>
              </a:rPr>
              <a:t>SPI </a:t>
            </a:r>
            <a:r>
              <a:rPr lang="en-US" dirty="0">
                <a:ea typeface="ＭＳ Ｐゴシック" charset="0"/>
                <a:cs typeface="ＭＳ Ｐゴシック" charset="0"/>
              </a:rPr>
              <a:t>timing</a:t>
            </a:r>
            <a:r>
              <a:rPr lang="en-US" dirty="0">
                <a:latin typeface="Trebuchet MS" charset="0"/>
                <a:ea typeface="ＭＳ Ｐゴシック" charset="0"/>
                <a:cs typeface="ＭＳ Ｐゴシック" charset="0"/>
              </a:rPr>
              <a:t> diagram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685925" y="5334000"/>
            <a:ext cx="57816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1800">
                <a:solidFill>
                  <a:srgbClr val="000000"/>
                </a:solidFill>
                <a:latin typeface="Arial" charset="0"/>
                <a:cs typeface="Arial" charset="0"/>
              </a:rPr>
              <a:t>Timing Diagram – Showing Clock polarities and phases</a:t>
            </a: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sz="800">
                <a:solidFill>
                  <a:srgbClr val="000000"/>
                </a:solidFill>
                <a:latin typeface="Tahoma" charset="0"/>
                <a:cs typeface="Arial" charset="0"/>
              </a:rPr>
              <a:t>http://www.maxim-ic.com.cn/images/appnotes/3078/3078Fig02.gif</a:t>
            </a:r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0"/>
            <a:ext cx="5610225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0551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Fast and easy</a:t>
            </a:r>
          </a:p>
          <a:p>
            <a:pPr lvl="2"/>
            <a:r>
              <a:rPr lang="en-US" dirty="0"/>
              <a:t>Fast for point-to-point connections</a:t>
            </a:r>
          </a:p>
          <a:p>
            <a:pPr lvl="2"/>
            <a:r>
              <a:rPr lang="en-US" dirty="0"/>
              <a:t>Easily allows streaming/Constant data inflow</a:t>
            </a:r>
          </a:p>
          <a:p>
            <a:pPr lvl="2"/>
            <a:r>
              <a:rPr lang="en-US" dirty="0"/>
              <a:t>No addressing/Simple to implement</a:t>
            </a:r>
          </a:p>
          <a:p>
            <a:pPr lvl="1"/>
            <a:r>
              <a:rPr lang="en-US" dirty="0"/>
              <a:t>Everyone supports it</a:t>
            </a:r>
          </a:p>
          <a:p>
            <a:pPr lvl="1"/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SS makes multiple slaves very complicated</a:t>
            </a:r>
          </a:p>
          <a:p>
            <a:pPr lvl="1"/>
            <a:r>
              <a:rPr lang="en-US" dirty="0"/>
              <a:t>No acknowledgement ability</a:t>
            </a:r>
          </a:p>
          <a:p>
            <a:pPr lvl="1"/>
            <a:r>
              <a:rPr lang="en-US" dirty="0"/>
              <a:t>No inherent arbitration </a:t>
            </a:r>
          </a:p>
          <a:p>
            <a:pPr lvl="1"/>
            <a:r>
              <a:rPr lang="en-US" dirty="0"/>
              <a:t>No flow control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13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bus in our projects</a:t>
            </a:r>
          </a:p>
        </p:txBody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Communication with the accelerometer</a:t>
            </a:r>
          </a:p>
          <a:p>
            <a:pPr lvl="1"/>
            <a:r>
              <a:rPr lang="en-US" dirty="0"/>
              <a:t>Read from the accelerometer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Simple wire connection</a:t>
            </a:r>
          </a:p>
          <a:p>
            <a:pPr lvl="1"/>
            <a:r>
              <a:rPr lang="en-US" dirty="0"/>
              <a:t>Two wires bus that can connect multiple peripherals with the MCU</a:t>
            </a:r>
          </a:p>
          <a:p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Complexity is significantly higher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57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operate the camera?</a:t>
            </a:r>
          </a:p>
        </p:txBody>
      </p:sp>
      <p:sp>
        <p:nvSpPr>
          <p:cNvPr id="3" name="Rectangle 2"/>
          <p:cNvSpPr/>
          <p:nvPr/>
        </p:nvSpPr>
        <p:spPr>
          <a:xfrm>
            <a:off x="603048" y="2362242"/>
            <a:ext cx="4080710" cy="1326687"/>
          </a:xfrm>
          <a:prstGeom prst="rect">
            <a:avLst/>
          </a:prstGeom>
          <a:noFill/>
          <a:ln w="28575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72663" y="2362242"/>
            <a:ext cx="2159517" cy="2500979"/>
          </a:xfrm>
          <a:prstGeom prst="rect">
            <a:avLst/>
          </a:prstGeom>
          <a:noFill/>
          <a:ln w="28575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93113" y="2541947"/>
            <a:ext cx="1390645" cy="994582"/>
          </a:xfrm>
          <a:prstGeom prst="rect">
            <a:avLst/>
          </a:prstGeom>
          <a:noFill/>
          <a:ln w="28575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1122" y="2744306"/>
            <a:ext cx="913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MCU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3764" y="1754755"/>
            <a:ext cx="957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Accel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683758" y="2853806"/>
            <a:ext cx="1788905" cy="0"/>
          </a:xfrm>
          <a:prstGeom prst="line">
            <a:avLst/>
          </a:prstGeom>
          <a:ln w="28575" cmpd="sng">
            <a:solidFill>
              <a:srgbClr val="26262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99608" y="3292961"/>
            <a:ext cx="1788905" cy="0"/>
          </a:xfrm>
          <a:prstGeom prst="line">
            <a:avLst/>
          </a:prstGeom>
          <a:ln w="28575" cmpd="sng">
            <a:solidFill>
              <a:srgbClr val="262626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04740" y="2369399"/>
            <a:ext cx="58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I2C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67590" y="2744302"/>
            <a:ext cx="648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I2C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08987" y="2394336"/>
            <a:ext cx="137008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register 1</a:t>
            </a:r>
          </a:p>
          <a:p>
            <a:r>
              <a:rPr lang="en-US" sz="2400" dirty="0"/>
              <a:t>register 2</a:t>
            </a:r>
          </a:p>
          <a:p>
            <a:r>
              <a:rPr lang="is-IS" sz="2400" dirty="0"/>
              <a:t>….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6888429" y="3688929"/>
            <a:ext cx="1390645" cy="994582"/>
          </a:xfrm>
          <a:prstGeom prst="rect">
            <a:avLst/>
          </a:prstGeom>
          <a:noFill/>
          <a:ln w="28575" cmpd="sng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41889" y="3921652"/>
            <a:ext cx="1244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Springs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558DE0-5DEE-EE45-BAF7-8C5F8E765D78}"/>
              </a:ext>
            </a:extLst>
          </p:cNvPr>
          <p:cNvSpPr/>
          <p:nvPr/>
        </p:nvSpPr>
        <p:spPr>
          <a:xfrm>
            <a:off x="632739" y="5125097"/>
            <a:ext cx="5051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=eqZgxR6eRjo</a:t>
            </a:r>
          </a:p>
        </p:txBody>
      </p:sp>
    </p:spTree>
    <p:extLst>
      <p:ext uri="{BB962C8B-B14F-4D97-AF65-F5344CB8AC3E}">
        <p14:creationId xmlns:p14="http://schemas.microsoft.com/office/powerpoint/2010/main" val="1524770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Details</a:t>
            </a:r>
          </a:p>
        </p:txBody>
      </p:sp>
      <p:sp>
        <p:nvSpPr>
          <p:cNvPr id="134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lines</a:t>
            </a:r>
          </a:p>
          <a:p>
            <a:pPr lvl="1"/>
            <a:r>
              <a:rPr lang="en-US" dirty="0"/>
              <a:t>Serial data line (SDA) </a:t>
            </a:r>
          </a:p>
          <a:p>
            <a:pPr lvl="1"/>
            <a:r>
              <a:rPr lang="en-US" dirty="0"/>
              <a:t>Serial clock line (SCL) </a:t>
            </a:r>
          </a:p>
          <a:p>
            <a:endParaRPr lang="en-US" dirty="0"/>
          </a:p>
          <a:p>
            <a:r>
              <a:rPr lang="en-US" dirty="0"/>
              <a:t>Only two wires for connecting multiple devices</a:t>
            </a:r>
          </a:p>
          <a:p>
            <a:endParaRPr lang="en-US" dirty="0"/>
          </a:p>
        </p:txBody>
      </p:sp>
      <p:pic>
        <p:nvPicPr>
          <p:cNvPr id="1340420" name="Picture 4" descr="I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3" r="1323" b="6381"/>
          <a:stretch>
            <a:fillRect/>
          </a:stretch>
        </p:blipFill>
        <p:spPr bwMode="auto">
          <a:xfrm>
            <a:off x="2437726" y="4440978"/>
            <a:ext cx="4407844" cy="22309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982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Details</a:t>
            </a:r>
          </a:p>
        </p:txBody>
      </p:sp>
      <p:sp>
        <p:nvSpPr>
          <p:cNvPr id="134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Each I2C device recognized by a unique address</a:t>
            </a:r>
          </a:p>
          <a:p>
            <a:endParaRPr lang="en-US" dirty="0"/>
          </a:p>
          <a:p>
            <a:r>
              <a:rPr lang="en-US" dirty="0"/>
              <a:t>Each I2C device can be either a transmitter or receiver</a:t>
            </a:r>
          </a:p>
          <a:p>
            <a:endParaRPr lang="en-US" dirty="0"/>
          </a:p>
          <a:p>
            <a:r>
              <a:rPr lang="en-US" dirty="0"/>
              <a:t>I2C devices can be masters or slaves for a data transfer</a:t>
            </a:r>
          </a:p>
          <a:p>
            <a:pPr lvl="1"/>
            <a:r>
              <a:rPr lang="en-US" dirty="0"/>
              <a:t>Master (usually a microcontroller): Initiates a data transfer on the bus, generates the clock signals to permit that transfer, and terminates the transfer</a:t>
            </a:r>
          </a:p>
          <a:p>
            <a:pPr lvl="1"/>
            <a:r>
              <a:rPr lang="en-US" dirty="0"/>
              <a:t>Slave: Any device addressed by the master at that time</a:t>
            </a:r>
          </a:p>
        </p:txBody>
      </p:sp>
    </p:spTree>
    <p:extLst>
      <p:ext uri="{BB962C8B-B14F-4D97-AF65-F5344CB8AC3E}">
        <p14:creationId xmlns:p14="http://schemas.microsoft.com/office/powerpoint/2010/main" val="3130674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06048-5FD7-5C4A-9D6C-8D379EE8F6BE}" type="slidenum">
              <a:rPr lang="en-GB"/>
              <a:pPr/>
              <a:t>38</a:t>
            </a:fld>
            <a:r>
              <a:rPr lang="en-GB"/>
              <a:t> of 40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Bit Transfer on the I</a:t>
            </a:r>
            <a:r>
              <a:rPr lang="en-GB" baseline="30000"/>
              <a:t>2</a:t>
            </a:r>
            <a:r>
              <a:rPr lang="en-GB"/>
              <a:t>C Bus 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9"/>
            <a:ext cx="7715250" cy="1171575"/>
          </a:xfrm>
        </p:spPr>
        <p:txBody>
          <a:bodyPr/>
          <a:lstStyle/>
          <a:p>
            <a:r>
              <a:rPr lang="en-GB" sz="2400"/>
              <a:t>In normal data transfer, the data line only changes state when the clock is low </a:t>
            </a:r>
          </a:p>
        </p:txBody>
      </p:sp>
      <p:pic>
        <p:nvPicPr>
          <p:cNvPr id="14131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3" b="35378"/>
          <a:stretch>
            <a:fillRect/>
          </a:stretch>
        </p:blipFill>
        <p:spPr>
          <a:xfrm>
            <a:off x="1332035" y="3068638"/>
            <a:ext cx="6912219" cy="1873250"/>
          </a:xfrm>
          <a:noFill/>
          <a:ln/>
        </p:spPr>
      </p:pic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468924" y="3357563"/>
            <a:ext cx="718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/>
              <a:t>SDA</a:t>
            </a: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468923" y="4581526"/>
            <a:ext cx="863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/>
              <a:t>SCL</a:t>
            </a:r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2429608" y="4868863"/>
            <a:ext cx="1944566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/>
              <a:t>Data line stable; Data valid</a:t>
            </a:r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4426927" y="4868864"/>
            <a:ext cx="100818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/>
              <a:t>Change of data allowed</a:t>
            </a: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2895601" y="5105401"/>
            <a:ext cx="184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/>
          </a:p>
        </p:txBody>
      </p:sp>
      <p:sp>
        <p:nvSpPr>
          <p:cNvPr id="141324" name="Line 12"/>
          <p:cNvSpPr>
            <a:spLocks noChangeShapeType="1"/>
          </p:cNvSpPr>
          <p:nvPr/>
        </p:nvSpPr>
        <p:spPr bwMode="auto">
          <a:xfrm>
            <a:off x="2412023" y="4797425"/>
            <a:ext cx="0" cy="1081088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8" name="Line 16"/>
          <p:cNvSpPr>
            <a:spLocks noChangeShapeType="1"/>
          </p:cNvSpPr>
          <p:nvPr/>
        </p:nvSpPr>
        <p:spPr bwMode="auto">
          <a:xfrm>
            <a:off x="5435112" y="4797425"/>
            <a:ext cx="0" cy="1081088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29" name="Line 17"/>
          <p:cNvSpPr>
            <a:spLocks noChangeShapeType="1"/>
          </p:cNvSpPr>
          <p:nvPr/>
        </p:nvSpPr>
        <p:spPr bwMode="auto">
          <a:xfrm>
            <a:off x="4356589" y="4797425"/>
            <a:ext cx="0" cy="1081088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4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7E5D37-ADD6-DA4E-ADED-58F0C1D1989E}" type="slidenum">
              <a:rPr lang="en-GB"/>
              <a:pPr/>
              <a:t>39</a:t>
            </a:fld>
            <a:r>
              <a:rPr lang="en-GB"/>
              <a:t> of 40</a:t>
            </a: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Start and Stop Conditions</a:t>
            </a: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756139" y="1328818"/>
            <a:ext cx="7776797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342900" indent="-342900" algn="l">
              <a:buClr>
                <a:schemeClr val="bg2"/>
              </a:buClr>
              <a:buSzPct val="75000"/>
              <a:buFont typeface="Arial"/>
              <a:buChar char="•"/>
            </a:pPr>
            <a:r>
              <a:rPr lang="en-GB" sz="2400" dirty="0"/>
              <a:t>A transition of the data line while the clock line is high  is defined as either a start or a stop condition.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Arial"/>
              <a:buChar char="•"/>
            </a:pPr>
            <a:r>
              <a:rPr lang="en-GB" sz="2400" dirty="0"/>
              <a:t>Both start and stop conditions are generated by the bus master </a:t>
            </a:r>
          </a:p>
          <a:p>
            <a:pPr marL="342900" indent="-342900" algn="l">
              <a:buClr>
                <a:schemeClr val="bg2"/>
              </a:buClr>
              <a:buSzPct val="75000"/>
              <a:buFont typeface="Arial"/>
              <a:buChar char="•"/>
            </a:pPr>
            <a:r>
              <a:rPr lang="en-GB" sz="2400" dirty="0"/>
              <a:t>The bus is considered busy after a start condition, until a stop condition occurs</a:t>
            </a:r>
            <a:r>
              <a:rPr lang="en-GB" sz="2000" dirty="0"/>
              <a:t> </a:t>
            </a:r>
          </a:p>
        </p:txBody>
      </p:sp>
      <p:grpSp>
        <p:nvGrpSpPr>
          <p:cNvPr id="143377" name="Group 17"/>
          <p:cNvGrpSpPr>
            <a:grpSpLocks/>
          </p:cNvGrpSpPr>
          <p:nvPr/>
        </p:nvGrpSpPr>
        <p:grpSpPr bwMode="auto">
          <a:xfrm>
            <a:off x="684335" y="3789364"/>
            <a:ext cx="8134350" cy="2586037"/>
            <a:chOff x="431" y="2387"/>
            <a:chExt cx="5124" cy="1629"/>
          </a:xfrm>
        </p:grpSpPr>
        <p:pic>
          <p:nvPicPr>
            <p:cNvPr id="14336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5" t="8009" r="5383" b="17197"/>
            <a:stretch>
              <a:fillRect/>
            </a:stretch>
          </p:blipFill>
          <p:spPr bwMode="auto">
            <a:xfrm>
              <a:off x="748" y="2387"/>
              <a:ext cx="4355" cy="1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43375" name="Group 15"/>
            <p:cNvGrpSpPr>
              <a:grpSpLocks/>
            </p:cNvGrpSpPr>
            <p:nvPr/>
          </p:nvGrpSpPr>
          <p:grpSpPr bwMode="auto">
            <a:xfrm>
              <a:off x="431" y="2568"/>
              <a:ext cx="5124" cy="1448"/>
              <a:chOff x="431" y="2341"/>
              <a:chExt cx="5124" cy="1448"/>
            </a:xfrm>
          </p:grpSpPr>
          <p:sp>
            <p:nvSpPr>
              <p:cNvPr id="143368" name="Text Box 8"/>
              <p:cNvSpPr txBox="1">
                <a:spLocks noChangeArrowheads="1"/>
              </p:cNvSpPr>
              <p:nvPr/>
            </p:nvSpPr>
            <p:spPr bwMode="auto">
              <a:xfrm>
                <a:off x="1156" y="3385"/>
                <a:ext cx="81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Start Condition</a:t>
                </a:r>
              </a:p>
            </p:txBody>
          </p:sp>
          <p:sp>
            <p:nvSpPr>
              <p:cNvPr id="143369" name="Text Box 9"/>
              <p:cNvSpPr txBox="1">
                <a:spLocks noChangeArrowheads="1"/>
              </p:cNvSpPr>
              <p:nvPr/>
            </p:nvSpPr>
            <p:spPr bwMode="auto">
              <a:xfrm>
                <a:off x="4195" y="3385"/>
                <a:ext cx="86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Stop Condition</a:t>
                </a:r>
              </a:p>
            </p:txBody>
          </p:sp>
          <p:sp>
            <p:nvSpPr>
              <p:cNvPr id="143371" name="Text Box 11"/>
              <p:cNvSpPr txBox="1">
                <a:spLocks noChangeArrowheads="1"/>
              </p:cNvSpPr>
              <p:nvPr/>
            </p:nvSpPr>
            <p:spPr bwMode="auto">
              <a:xfrm>
                <a:off x="476" y="2931"/>
                <a:ext cx="4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SCL</a:t>
                </a:r>
              </a:p>
            </p:txBody>
          </p:sp>
          <p:sp>
            <p:nvSpPr>
              <p:cNvPr id="143372" name="Text Box 12"/>
              <p:cNvSpPr txBox="1">
                <a:spLocks noChangeArrowheads="1"/>
              </p:cNvSpPr>
              <p:nvPr/>
            </p:nvSpPr>
            <p:spPr bwMode="auto">
              <a:xfrm>
                <a:off x="5057" y="2931"/>
                <a:ext cx="4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SCL</a:t>
                </a:r>
              </a:p>
            </p:txBody>
          </p:sp>
          <p:sp>
            <p:nvSpPr>
              <p:cNvPr id="143373" name="Text Box 13"/>
              <p:cNvSpPr txBox="1">
                <a:spLocks noChangeArrowheads="1"/>
              </p:cNvSpPr>
              <p:nvPr/>
            </p:nvSpPr>
            <p:spPr bwMode="auto">
              <a:xfrm>
                <a:off x="5057" y="2341"/>
                <a:ext cx="4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SDA</a:t>
                </a:r>
              </a:p>
            </p:txBody>
          </p:sp>
          <p:sp>
            <p:nvSpPr>
              <p:cNvPr id="143374" name="Text Box 14"/>
              <p:cNvSpPr txBox="1">
                <a:spLocks noChangeArrowheads="1"/>
              </p:cNvSpPr>
              <p:nvPr/>
            </p:nvSpPr>
            <p:spPr bwMode="auto">
              <a:xfrm>
                <a:off x="431" y="2387"/>
                <a:ext cx="49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GB"/>
                  <a:t>SDA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67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Bus VS Serial Bus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36" y="2437096"/>
            <a:ext cx="2607195" cy="3574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809" y="3506769"/>
            <a:ext cx="4428942" cy="9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59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E937EC-1479-E74F-B5A6-91F671DA1F9E}" type="slidenum">
              <a:rPr lang="en-GB"/>
              <a:pPr/>
              <a:t>40</a:t>
            </a:fld>
            <a:r>
              <a:rPr lang="en-GB"/>
              <a:t> of 40</a:t>
            </a: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</a:t>
            </a:r>
            <a:r>
              <a:rPr lang="en-GB" baseline="30000"/>
              <a:t>2</a:t>
            </a:r>
            <a:r>
              <a:rPr lang="en-GB"/>
              <a:t>C Addressing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Each node has a unique 7 (or 10) bit address </a:t>
            </a:r>
          </a:p>
          <a:p>
            <a:endParaRPr lang="en-GB" dirty="0"/>
          </a:p>
          <a:p>
            <a:r>
              <a:rPr lang="en-GB" dirty="0"/>
              <a:t>Peripherals often have fixed and programmable  address portions </a:t>
            </a:r>
          </a:p>
          <a:p>
            <a:endParaRPr lang="en-GB" dirty="0"/>
          </a:p>
          <a:p>
            <a:r>
              <a:rPr lang="en-GB" dirty="0"/>
              <a:t>Addresses starting with 0000 or 1111 have special functions:- </a:t>
            </a:r>
          </a:p>
          <a:p>
            <a:pPr lvl="1"/>
            <a:r>
              <a:rPr lang="en-GB" dirty="0"/>
              <a:t> 0000000 Is a General Call Address </a:t>
            </a:r>
          </a:p>
          <a:p>
            <a:pPr lvl="1"/>
            <a:r>
              <a:rPr lang="en-GB" dirty="0"/>
              <a:t> 0000001 Is a Null (CBUS) Address </a:t>
            </a:r>
          </a:p>
          <a:p>
            <a:pPr lvl="1"/>
            <a:r>
              <a:rPr lang="en-GB" dirty="0"/>
              <a:t> 1111XXX Address Extension </a:t>
            </a:r>
          </a:p>
          <a:p>
            <a:pPr lvl="1"/>
            <a:r>
              <a:rPr lang="en-GB" dirty="0"/>
              <a:t> 1111111  Address Extension –  Next Bytes are the Actual Address</a:t>
            </a:r>
          </a:p>
        </p:txBody>
      </p:sp>
    </p:spTree>
    <p:extLst>
      <p:ext uri="{BB962C8B-B14F-4D97-AF65-F5344CB8AC3E}">
        <p14:creationId xmlns:p14="http://schemas.microsoft.com/office/powerpoint/2010/main" val="1376430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I2C-Connected System</a:t>
            </a:r>
          </a:p>
        </p:txBody>
      </p:sp>
      <p:pic>
        <p:nvPicPr>
          <p:cNvPr id="134144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3" t="37067" r="10678" b="22417"/>
          <a:stretch>
            <a:fillRect/>
          </a:stretch>
        </p:blipFill>
        <p:spPr bwMode="auto">
          <a:xfrm>
            <a:off x="0" y="1839912"/>
            <a:ext cx="9144000" cy="340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341449" name="Text Box 9"/>
          <p:cNvSpPr txBox="1">
            <a:spLocks noChangeArrowheads="1"/>
          </p:cNvSpPr>
          <p:nvPr/>
        </p:nvSpPr>
        <p:spPr bwMode="auto">
          <a:xfrm>
            <a:off x="848095" y="5318125"/>
            <a:ext cx="7287472" cy="62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63500" indent="-635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Example I2C-connected system with two microcontrollers </a:t>
            </a:r>
          </a:p>
          <a:p>
            <a:pPr algn="ctr" eaLnBrk="1" hangingPunct="1">
              <a:spcBef>
                <a:spcPct val="20000"/>
              </a:spcBef>
              <a:buFontTx/>
              <a:buNone/>
            </a:pPr>
            <a:r>
              <a:rPr lang="en-US" sz="1200" i="1" dirty="0">
                <a:solidFill>
                  <a:srgbClr val="000000"/>
                </a:solidFill>
                <a:latin typeface="+mn-lt"/>
              </a:rPr>
              <a:t>(Source: I2C Specification, Philips)</a:t>
            </a:r>
          </a:p>
        </p:txBody>
      </p:sp>
    </p:spTree>
    <p:extLst>
      <p:ext uri="{BB962C8B-B14F-4D97-AF65-F5344CB8AC3E}">
        <p14:creationId xmlns:p14="http://schemas.microsoft.com/office/powerpoint/2010/main" val="2898560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Master-Slave Relationships</a:t>
            </a:r>
          </a:p>
        </p:txBody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Who is the master?</a:t>
            </a:r>
          </a:p>
          <a:p>
            <a:pPr lvl="1"/>
            <a:r>
              <a:rPr lang="en-US" dirty="0"/>
              <a:t>master-transmitters</a:t>
            </a:r>
          </a:p>
          <a:p>
            <a:pPr lvl="1"/>
            <a:r>
              <a:rPr lang="en-US" dirty="0"/>
              <a:t>master-receivers</a:t>
            </a:r>
          </a:p>
          <a:p>
            <a:endParaRPr lang="en-US" dirty="0"/>
          </a:p>
          <a:p>
            <a:r>
              <a:rPr lang="en-US" dirty="0"/>
              <a:t>Suppose microcontroller A wants to send information to microcontroller B</a:t>
            </a:r>
          </a:p>
          <a:p>
            <a:pPr lvl="1"/>
            <a:r>
              <a:rPr lang="en-US" dirty="0"/>
              <a:t>A (master) addresses B (slave)</a:t>
            </a:r>
          </a:p>
          <a:p>
            <a:pPr lvl="1"/>
            <a:r>
              <a:rPr lang="en-US" dirty="0"/>
              <a:t>A (master-transmitter), sends data to B (slave-receiver)</a:t>
            </a:r>
          </a:p>
          <a:p>
            <a:pPr lvl="1"/>
            <a:r>
              <a:rPr lang="en-US" dirty="0"/>
              <a:t>A terminates the transfer.</a:t>
            </a:r>
          </a:p>
          <a:p>
            <a:pPr lvl="1"/>
            <a:endParaRPr lang="en-US" dirty="0"/>
          </a:p>
          <a:p>
            <a:r>
              <a:rPr lang="en-US" dirty="0"/>
              <a:t>If microcontroller A wants to receive information from microcontroller B</a:t>
            </a:r>
          </a:p>
          <a:p>
            <a:pPr lvl="1"/>
            <a:r>
              <a:rPr lang="en-US" dirty="0"/>
              <a:t>A (master) addresses microcontroller B (slave)</a:t>
            </a:r>
          </a:p>
          <a:p>
            <a:pPr lvl="1"/>
            <a:r>
              <a:rPr lang="en-US" dirty="0"/>
              <a:t>A (master-receiver) receives data from B (slave-transmitter)</a:t>
            </a:r>
          </a:p>
          <a:p>
            <a:pPr lvl="1"/>
            <a:r>
              <a:rPr lang="en-US" dirty="0"/>
              <a:t>A terminates the transfer</a:t>
            </a:r>
          </a:p>
          <a:p>
            <a:pPr lvl="1"/>
            <a:endParaRPr lang="en-US" dirty="0"/>
          </a:p>
          <a:p>
            <a:r>
              <a:rPr lang="en-US" dirty="0"/>
              <a:t>In both cases, the master (microcontroller A) generates the timing and terminates the transfer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5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Simplistic View of Serial Port Operation 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4800" y="901052"/>
            <a:ext cx="8178800" cy="5227442"/>
            <a:chOff x="304800" y="960589"/>
            <a:chExt cx="8382000" cy="5745011"/>
          </a:xfrm>
        </p:grpSpPr>
        <p:sp>
          <p:nvSpPr>
            <p:cNvPr id="81923" name="Rectangle 3"/>
            <p:cNvSpPr>
              <a:spLocks noChangeArrowheads="1"/>
            </p:cNvSpPr>
            <p:nvPr/>
          </p:nvSpPr>
          <p:spPr bwMode="auto">
            <a:xfrm>
              <a:off x="5638800" y="1447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24" name="Rectangle 4"/>
            <p:cNvSpPr>
              <a:spLocks noChangeArrowheads="1"/>
            </p:cNvSpPr>
            <p:nvPr/>
          </p:nvSpPr>
          <p:spPr bwMode="auto">
            <a:xfrm>
              <a:off x="6019800" y="1447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25" name="Rectangle 5"/>
            <p:cNvSpPr>
              <a:spLocks noChangeArrowheads="1"/>
            </p:cNvSpPr>
            <p:nvPr/>
          </p:nvSpPr>
          <p:spPr bwMode="auto">
            <a:xfrm>
              <a:off x="6400800" y="1447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26" name="Rectangle 6"/>
            <p:cNvSpPr>
              <a:spLocks noChangeArrowheads="1"/>
            </p:cNvSpPr>
            <p:nvPr/>
          </p:nvSpPr>
          <p:spPr bwMode="auto">
            <a:xfrm>
              <a:off x="6781800" y="1447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27" name="Rectangle 7"/>
            <p:cNvSpPr>
              <a:spLocks noChangeArrowheads="1"/>
            </p:cNvSpPr>
            <p:nvPr/>
          </p:nvSpPr>
          <p:spPr bwMode="auto">
            <a:xfrm>
              <a:off x="7162800" y="1447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28" name="Rectangle 8"/>
            <p:cNvSpPr>
              <a:spLocks noChangeArrowheads="1"/>
            </p:cNvSpPr>
            <p:nvPr/>
          </p:nvSpPr>
          <p:spPr bwMode="auto">
            <a:xfrm>
              <a:off x="7543800" y="1447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7924800" y="1447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8305800" y="1447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>
              <a:off x="5638800" y="1828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932" name="Rectangle 12"/>
            <p:cNvSpPr>
              <a:spLocks noChangeArrowheads="1"/>
            </p:cNvSpPr>
            <p:nvPr/>
          </p:nvSpPr>
          <p:spPr bwMode="auto">
            <a:xfrm>
              <a:off x="6019800" y="1828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33" name="Rectangle 13"/>
            <p:cNvSpPr>
              <a:spLocks noChangeArrowheads="1"/>
            </p:cNvSpPr>
            <p:nvPr/>
          </p:nvSpPr>
          <p:spPr bwMode="auto">
            <a:xfrm>
              <a:off x="6400800" y="1828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34" name="Rectangle 14"/>
            <p:cNvSpPr>
              <a:spLocks noChangeArrowheads="1"/>
            </p:cNvSpPr>
            <p:nvPr/>
          </p:nvSpPr>
          <p:spPr bwMode="auto">
            <a:xfrm>
              <a:off x="6781800" y="1828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35" name="Rectangle 15"/>
            <p:cNvSpPr>
              <a:spLocks noChangeArrowheads="1"/>
            </p:cNvSpPr>
            <p:nvPr/>
          </p:nvSpPr>
          <p:spPr bwMode="auto">
            <a:xfrm>
              <a:off x="7162800" y="1828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36" name="Rectangle 16"/>
            <p:cNvSpPr>
              <a:spLocks noChangeArrowheads="1"/>
            </p:cNvSpPr>
            <p:nvPr/>
          </p:nvSpPr>
          <p:spPr bwMode="auto">
            <a:xfrm>
              <a:off x="7543800" y="1828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37" name="Rectangle 17"/>
            <p:cNvSpPr>
              <a:spLocks noChangeArrowheads="1"/>
            </p:cNvSpPr>
            <p:nvPr/>
          </p:nvSpPr>
          <p:spPr bwMode="auto">
            <a:xfrm>
              <a:off x="7924800" y="1828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38" name="Rectangle 18"/>
            <p:cNvSpPr>
              <a:spLocks noChangeArrowheads="1"/>
            </p:cNvSpPr>
            <p:nvPr/>
          </p:nvSpPr>
          <p:spPr bwMode="auto">
            <a:xfrm>
              <a:off x="8305800" y="1828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39" name="Rectangle 19"/>
            <p:cNvSpPr>
              <a:spLocks noChangeArrowheads="1"/>
            </p:cNvSpPr>
            <p:nvPr/>
          </p:nvSpPr>
          <p:spPr bwMode="auto">
            <a:xfrm>
              <a:off x="5638800" y="2209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940" name="Rectangle 20"/>
            <p:cNvSpPr>
              <a:spLocks noChangeArrowheads="1"/>
            </p:cNvSpPr>
            <p:nvPr/>
          </p:nvSpPr>
          <p:spPr bwMode="auto">
            <a:xfrm>
              <a:off x="6019800" y="2209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941" name="Rectangle 21"/>
            <p:cNvSpPr>
              <a:spLocks noChangeArrowheads="1"/>
            </p:cNvSpPr>
            <p:nvPr/>
          </p:nvSpPr>
          <p:spPr bwMode="auto">
            <a:xfrm>
              <a:off x="6400800" y="2209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42" name="Rectangle 22"/>
            <p:cNvSpPr>
              <a:spLocks noChangeArrowheads="1"/>
            </p:cNvSpPr>
            <p:nvPr/>
          </p:nvSpPr>
          <p:spPr bwMode="auto">
            <a:xfrm>
              <a:off x="6781800" y="2209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43" name="Rectangle 23"/>
            <p:cNvSpPr>
              <a:spLocks noChangeArrowheads="1"/>
            </p:cNvSpPr>
            <p:nvPr/>
          </p:nvSpPr>
          <p:spPr bwMode="auto">
            <a:xfrm>
              <a:off x="7162800" y="2209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44" name="Rectangle 24"/>
            <p:cNvSpPr>
              <a:spLocks noChangeArrowheads="1"/>
            </p:cNvSpPr>
            <p:nvPr/>
          </p:nvSpPr>
          <p:spPr bwMode="auto">
            <a:xfrm>
              <a:off x="7543800" y="2209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7924800" y="2209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46" name="Rectangle 26"/>
            <p:cNvSpPr>
              <a:spLocks noChangeArrowheads="1"/>
            </p:cNvSpPr>
            <p:nvPr/>
          </p:nvSpPr>
          <p:spPr bwMode="auto">
            <a:xfrm>
              <a:off x="8305800" y="2209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47" name="Rectangle 27"/>
            <p:cNvSpPr>
              <a:spLocks noChangeArrowheads="1"/>
            </p:cNvSpPr>
            <p:nvPr/>
          </p:nvSpPr>
          <p:spPr bwMode="auto">
            <a:xfrm>
              <a:off x="5638800" y="2590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948" name="Rectangle 28"/>
            <p:cNvSpPr>
              <a:spLocks noChangeArrowheads="1"/>
            </p:cNvSpPr>
            <p:nvPr/>
          </p:nvSpPr>
          <p:spPr bwMode="auto">
            <a:xfrm>
              <a:off x="6019800" y="2590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949" name="Rectangle 29"/>
            <p:cNvSpPr>
              <a:spLocks noChangeArrowheads="1"/>
            </p:cNvSpPr>
            <p:nvPr/>
          </p:nvSpPr>
          <p:spPr bwMode="auto">
            <a:xfrm>
              <a:off x="6400800" y="2590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950" name="Rectangle 30"/>
            <p:cNvSpPr>
              <a:spLocks noChangeArrowheads="1"/>
            </p:cNvSpPr>
            <p:nvPr/>
          </p:nvSpPr>
          <p:spPr bwMode="auto">
            <a:xfrm>
              <a:off x="6781800" y="2590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51" name="Rectangle 31"/>
            <p:cNvSpPr>
              <a:spLocks noChangeArrowheads="1"/>
            </p:cNvSpPr>
            <p:nvPr/>
          </p:nvSpPr>
          <p:spPr bwMode="auto">
            <a:xfrm>
              <a:off x="7162800" y="2590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52" name="Rectangle 32"/>
            <p:cNvSpPr>
              <a:spLocks noChangeArrowheads="1"/>
            </p:cNvSpPr>
            <p:nvPr/>
          </p:nvSpPr>
          <p:spPr bwMode="auto">
            <a:xfrm>
              <a:off x="7543800" y="2590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53" name="Rectangle 33"/>
            <p:cNvSpPr>
              <a:spLocks noChangeArrowheads="1"/>
            </p:cNvSpPr>
            <p:nvPr/>
          </p:nvSpPr>
          <p:spPr bwMode="auto">
            <a:xfrm>
              <a:off x="7924800" y="2590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54" name="Rectangle 34"/>
            <p:cNvSpPr>
              <a:spLocks noChangeArrowheads="1"/>
            </p:cNvSpPr>
            <p:nvPr/>
          </p:nvSpPr>
          <p:spPr bwMode="auto">
            <a:xfrm>
              <a:off x="8305800" y="2590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55" name="Rectangle 35"/>
            <p:cNvSpPr>
              <a:spLocks noChangeArrowheads="1"/>
            </p:cNvSpPr>
            <p:nvPr/>
          </p:nvSpPr>
          <p:spPr bwMode="auto">
            <a:xfrm>
              <a:off x="5638800" y="2971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1956" name="Rectangle 36"/>
            <p:cNvSpPr>
              <a:spLocks noChangeArrowheads="1"/>
            </p:cNvSpPr>
            <p:nvPr/>
          </p:nvSpPr>
          <p:spPr bwMode="auto">
            <a:xfrm>
              <a:off x="6019800" y="2971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957" name="Rectangle 37"/>
            <p:cNvSpPr>
              <a:spLocks noChangeArrowheads="1"/>
            </p:cNvSpPr>
            <p:nvPr/>
          </p:nvSpPr>
          <p:spPr bwMode="auto">
            <a:xfrm>
              <a:off x="6400800" y="2971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958" name="Rectangle 38"/>
            <p:cNvSpPr>
              <a:spLocks noChangeArrowheads="1"/>
            </p:cNvSpPr>
            <p:nvPr/>
          </p:nvSpPr>
          <p:spPr bwMode="auto">
            <a:xfrm>
              <a:off x="6781800" y="2971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959" name="Rectangle 39"/>
            <p:cNvSpPr>
              <a:spLocks noChangeArrowheads="1"/>
            </p:cNvSpPr>
            <p:nvPr/>
          </p:nvSpPr>
          <p:spPr bwMode="auto">
            <a:xfrm>
              <a:off x="7162800" y="2971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60" name="Rectangle 40"/>
            <p:cNvSpPr>
              <a:spLocks noChangeArrowheads="1"/>
            </p:cNvSpPr>
            <p:nvPr/>
          </p:nvSpPr>
          <p:spPr bwMode="auto">
            <a:xfrm>
              <a:off x="7543800" y="2971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61" name="Rectangle 41"/>
            <p:cNvSpPr>
              <a:spLocks noChangeArrowheads="1"/>
            </p:cNvSpPr>
            <p:nvPr/>
          </p:nvSpPr>
          <p:spPr bwMode="auto">
            <a:xfrm>
              <a:off x="7924800" y="2971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62" name="Rectangle 42"/>
            <p:cNvSpPr>
              <a:spLocks noChangeArrowheads="1"/>
            </p:cNvSpPr>
            <p:nvPr/>
          </p:nvSpPr>
          <p:spPr bwMode="auto">
            <a:xfrm>
              <a:off x="8305800" y="2971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63" name="Rectangle 43"/>
            <p:cNvSpPr>
              <a:spLocks noChangeArrowheads="1"/>
            </p:cNvSpPr>
            <p:nvPr/>
          </p:nvSpPr>
          <p:spPr bwMode="auto">
            <a:xfrm>
              <a:off x="5638800" y="3352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1964" name="Rectangle 44"/>
            <p:cNvSpPr>
              <a:spLocks noChangeArrowheads="1"/>
            </p:cNvSpPr>
            <p:nvPr/>
          </p:nvSpPr>
          <p:spPr bwMode="auto">
            <a:xfrm>
              <a:off x="6019800" y="3352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1965" name="Rectangle 45"/>
            <p:cNvSpPr>
              <a:spLocks noChangeArrowheads="1"/>
            </p:cNvSpPr>
            <p:nvPr/>
          </p:nvSpPr>
          <p:spPr bwMode="auto">
            <a:xfrm>
              <a:off x="6400800" y="3352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966" name="Rectangle 46"/>
            <p:cNvSpPr>
              <a:spLocks noChangeArrowheads="1"/>
            </p:cNvSpPr>
            <p:nvPr/>
          </p:nvSpPr>
          <p:spPr bwMode="auto">
            <a:xfrm>
              <a:off x="6781800" y="3352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967" name="Rectangle 47"/>
            <p:cNvSpPr>
              <a:spLocks noChangeArrowheads="1"/>
            </p:cNvSpPr>
            <p:nvPr/>
          </p:nvSpPr>
          <p:spPr bwMode="auto">
            <a:xfrm>
              <a:off x="7162800" y="3352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968" name="Rectangle 48"/>
            <p:cNvSpPr>
              <a:spLocks noChangeArrowheads="1"/>
            </p:cNvSpPr>
            <p:nvPr/>
          </p:nvSpPr>
          <p:spPr bwMode="auto">
            <a:xfrm>
              <a:off x="7543800" y="3352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69" name="Rectangle 49"/>
            <p:cNvSpPr>
              <a:spLocks noChangeArrowheads="1"/>
            </p:cNvSpPr>
            <p:nvPr/>
          </p:nvSpPr>
          <p:spPr bwMode="auto">
            <a:xfrm>
              <a:off x="7924800" y="3352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70" name="Rectangle 50"/>
            <p:cNvSpPr>
              <a:spLocks noChangeArrowheads="1"/>
            </p:cNvSpPr>
            <p:nvPr/>
          </p:nvSpPr>
          <p:spPr bwMode="auto">
            <a:xfrm>
              <a:off x="8305800" y="3352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71" name="Rectangle 51"/>
            <p:cNvSpPr>
              <a:spLocks noChangeArrowheads="1"/>
            </p:cNvSpPr>
            <p:nvPr/>
          </p:nvSpPr>
          <p:spPr bwMode="auto">
            <a:xfrm>
              <a:off x="5638800" y="3733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1972" name="Rectangle 52"/>
            <p:cNvSpPr>
              <a:spLocks noChangeArrowheads="1"/>
            </p:cNvSpPr>
            <p:nvPr/>
          </p:nvSpPr>
          <p:spPr bwMode="auto">
            <a:xfrm>
              <a:off x="6019800" y="3733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1973" name="Rectangle 53"/>
            <p:cNvSpPr>
              <a:spLocks noChangeArrowheads="1"/>
            </p:cNvSpPr>
            <p:nvPr/>
          </p:nvSpPr>
          <p:spPr bwMode="auto">
            <a:xfrm>
              <a:off x="6400800" y="3733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1974" name="Rectangle 54"/>
            <p:cNvSpPr>
              <a:spLocks noChangeArrowheads="1"/>
            </p:cNvSpPr>
            <p:nvPr/>
          </p:nvSpPr>
          <p:spPr bwMode="auto">
            <a:xfrm>
              <a:off x="6781800" y="3733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975" name="Rectangle 55"/>
            <p:cNvSpPr>
              <a:spLocks noChangeArrowheads="1"/>
            </p:cNvSpPr>
            <p:nvPr/>
          </p:nvSpPr>
          <p:spPr bwMode="auto">
            <a:xfrm>
              <a:off x="7162800" y="3733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976" name="Rectangle 56"/>
            <p:cNvSpPr>
              <a:spLocks noChangeArrowheads="1"/>
            </p:cNvSpPr>
            <p:nvPr/>
          </p:nvSpPr>
          <p:spPr bwMode="auto">
            <a:xfrm>
              <a:off x="7543800" y="3733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977" name="Rectangle 57"/>
            <p:cNvSpPr>
              <a:spLocks noChangeArrowheads="1"/>
            </p:cNvSpPr>
            <p:nvPr/>
          </p:nvSpPr>
          <p:spPr bwMode="auto">
            <a:xfrm>
              <a:off x="7924800" y="3733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78" name="Rectangle 58"/>
            <p:cNvSpPr>
              <a:spLocks noChangeArrowheads="1"/>
            </p:cNvSpPr>
            <p:nvPr/>
          </p:nvSpPr>
          <p:spPr bwMode="auto">
            <a:xfrm>
              <a:off x="8305800" y="3733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79" name="Rectangle 59"/>
            <p:cNvSpPr>
              <a:spLocks noChangeArrowheads="1"/>
            </p:cNvSpPr>
            <p:nvPr/>
          </p:nvSpPr>
          <p:spPr bwMode="auto">
            <a:xfrm>
              <a:off x="5638800" y="4114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980" name="Rectangle 60"/>
            <p:cNvSpPr>
              <a:spLocks noChangeArrowheads="1"/>
            </p:cNvSpPr>
            <p:nvPr/>
          </p:nvSpPr>
          <p:spPr bwMode="auto">
            <a:xfrm>
              <a:off x="6019800" y="4114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1981" name="Rectangle 61"/>
            <p:cNvSpPr>
              <a:spLocks noChangeArrowheads="1"/>
            </p:cNvSpPr>
            <p:nvPr/>
          </p:nvSpPr>
          <p:spPr bwMode="auto">
            <a:xfrm>
              <a:off x="6400800" y="4114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1982" name="Rectangle 62"/>
            <p:cNvSpPr>
              <a:spLocks noChangeArrowheads="1"/>
            </p:cNvSpPr>
            <p:nvPr/>
          </p:nvSpPr>
          <p:spPr bwMode="auto">
            <a:xfrm>
              <a:off x="6781800" y="4114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1983" name="Rectangle 63"/>
            <p:cNvSpPr>
              <a:spLocks noChangeArrowheads="1"/>
            </p:cNvSpPr>
            <p:nvPr/>
          </p:nvSpPr>
          <p:spPr bwMode="auto">
            <a:xfrm>
              <a:off x="7162800" y="4114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984" name="Rectangle 64"/>
            <p:cNvSpPr>
              <a:spLocks noChangeArrowheads="1"/>
            </p:cNvSpPr>
            <p:nvPr/>
          </p:nvSpPr>
          <p:spPr bwMode="auto">
            <a:xfrm>
              <a:off x="7543800" y="4114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985" name="Rectangle 65"/>
            <p:cNvSpPr>
              <a:spLocks noChangeArrowheads="1"/>
            </p:cNvSpPr>
            <p:nvPr/>
          </p:nvSpPr>
          <p:spPr bwMode="auto">
            <a:xfrm>
              <a:off x="7924800" y="4114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986" name="Rectangle 66"/>
            <p:cNvSpPr>
              <a:spLocks noChangeArrowheads="1"/>
            </p:cNvSpPr>
            <p:nvPr/>
          </p:nvSpPr>
          <p:spPr bwMode="auto">
            <a:xfrm>
              <a:off x="8305800" y="4114800"/>
              <a:ext cx="3810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81987" name="Rectangle 67"/>
            <p:cNvSpPr>
              <a:spLocks noChangeArrowheads="1"/>
            </p:cNvSpPr>
            <p:nvPr/>
          </p:nvSpPr>
          <p:spPr bwMode="auto">
            <a:xfrm>
              <a:off x="5638800" y="4495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988" name="Rectangle 68"/>
            <p:cNvSpPr>
              <a:spLocks noChangeArrowheads="1"/>
            </p:cNvSpPr>
            <p:nvPr/>
          </p:nvSpPr>
          <p:spPr bwMode="auto">
            <a:xfrm>
              <a:off x="6019800" y="4495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1989" name="Rectangle 69"/>
            <p:cNvSpPr>
              <a:spLocks noChangeArrowheads="1"/>
            </p:cNvSpPr>
            <p:nvPr/>
          </p:nvSpPr>
          <p:spPr bwMode="auto">
            <a:xfrm>
              <a:off x="6400800" y="4495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1990" name="Rectangle 70"/>
            <p:cNvSpPr>
              <a:spLocks noChangeArrowheads="1"/>
            </p:cNvSpPr>
            <p:nvPr/>
          </p:nvSpPr>
          <p:spPr bwMode="auto">
            <a:xfrm>
              <a:off x="6781800" y="4495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1991" name="Rectangle 71"/>
            <p:cNvSpPr>
              <a:spLocks noChangeArrowheads="1"/>
            </p:cNvSpPr>
            <p:nvPr/>
          </p:nvSpPr>
          <p:spPr bwMode="auto">
            <a:xfrm>
              <a:off x="7162800" y="4495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1992" name="Rectangle 72"/>
            <p:cNvSpPr>
              <a:spLocks noChangeArrowheads="1"/>
            </p:cNvSpPr>
            <p:nvPr/>
          </p:nvSpPr>
          <p:spPr bwMode="auto">
            <a:xfrm>
              <a:off x="7543800" y="4495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993" name="Rectangle 73"/>
            <p:cNvSpPr>
              <a:spLocks noChangeArrowheads="1"/>
            </p:cNvSpPr>
            <p:nvPr/>
          </p:nvSpPr>
          <p:spPr bwMode="auto">
            <a:xfrm>
              <a:off x="7924800" y="4495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1994" name="Rectangle 74"/>
            <p:cNvSpPr>
              <a:spLocks noChangeArrowheads="1"/>
            </p:cNvSpPr>
            <p:nvPr/>
          </p:nvSpPr>
          <p:spPr bwMode="auto">
            <a:xfrm>
              <a:off x="8305800" y="4495800"/>
              <a:ext cx="3810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1995" name="Text Box 75"/>
            <p:cNvSpPr txBox="1">
              <a:spLocks noChangeArrowheads="1"/>
            </p:cNvSpPr>
            <p:nvPr/>
          </p:nvSpPr>
          <p:spPr bwMode="auto">
            <a:xfrm>
              <a:off x="5029200" y="13716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81996" name="Text Box 76"/>
            <p:cNvSpPr txBox="1">
              <a:spLocks noChangeArrowheads="1"/>
            </p:cNvSpPr>
            <p:nvPr/>
          </p:nvSpPr>
          <p:spPr bwMode="auto">
            <a:xfrm>
              <a:off x="5029200" y="1828800"/>
              <a:ext cx="660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n+1</a:t>
              </a:r>
            </a:p>
          </p:txBody>
        </p:sp>
        <p:sp>
          <p:nvSpPr>
            <p:cNvPr id="81997" name="Text Box 77"/>
            <p:cNvSpPr txBox="1">
              <a:spLocks noChangeArrowheads="1"/>
            </p:cNvSpPr>
            <p:nvPr/>
          </p:nvSpPr>
          <p:spPr bwMode="auto">
            <a:xfrm>
              <a:off x="5029200" y="2209800"/>
              <a:ext cx="660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n+2</a:t>
              </a:r>
            </a:p>
          </p:txBody>
        </p:sp>
        <p:sp>
          <p:nvSpPr>
            <p:cNvPr id="81998" name="Text Box 78"/>
            <p:cNvSpPr txBox="1">
              <a:spLocks noChangeArrowheads="1"/>
            </p:cNvSpPr>
            <p:nvPr/>
          </p:nvSpPr>
          <p:spPr bwMode="auto">
            <a:xfrm>
              <a:off x="5029200" y="2590800"/>
              <a:ext cx="660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n+3</a:t>
              </a:r>
            </a:p>
          </p:txBody>
        </p:sp>
        <p:sp>
          <p:nvSpPr>
            <p:cNvPr id="81999" name="Text Box 79"/>
            <p:cNvSpPr txBox="1">
              <a:spLocks noChangeArrowheads="1"/>
            </p:cNvSpPr>
            <p:nvPr/>
          </p:nvSpPr>
          <p:spPr bwMode="auto">
            <a:xfrm>
              <a:off x="5029200" y="2971800"/>
              <a:ext cx="660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n+4</a:t>
              </a:r>
            </a:p>
          </p:txBody>
        </p:sp>
        <p:sp>
          <p:nvSpPr>
            <p:cNvPr id="82000" name="Text Box 80"/>
            <p:cNvSpPr txBox="1">
              <a:spLocks noChangeArrowheads="1"/>
            </p:cNvSpPr>
            <p:nvPr/>
          </p:nvSpPr>
          <p:spPr bwMode="auto">
            <a:xfrm>
              <a:off x="5029200" y="3352800"/>
              <a:ext cx="660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n+5</a:t>
              </a:r>
            </a:p>
          </p:txBody>
        </p:sp>
        <p:sp>
          <p:nvSpPr>
            <p:cNvPr id="82001" name="Text Box 81"/>
            <p:cNvSpPr txBox="1">
              <a:spLocks noChangeArrowheads="1"/>
            </p:cNvSpPr>
            <p:nvPr/>
          </p:nvSpPr>
          <p:spPr bwMode="auto">
            <a:xfrm>
              <a:off x="5029200" y="3733800"/>
              <a:ext cx="660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n+6</a:t>
              </a:r>
            </a:p>
          </p:txBody>
        </p:sp>
        <p:sp>
          <p:nvSpPr>
            <p:cNvPr id="82002" name="Text Box 82"/>
            <p:cNvSpPr txBox="1">
              <a:spLocks noChangeArrowheads="1"/>
            </p:cNvSpPr>
            <p:nvPr/>
          </p:nvSpPr>
          <p:spPr bwMode="auto">
            <a:xfrm>
              <a:off x="5029200" y="4114800"/>
              <a:ext cx="660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n+7</a:t>
              </a:r>
            </a:p>
          </p:txBody>
        </p:sp>
        <p:sp>
          <p:nvSpPr>
            <p:cNvPr id="82003" name="Text Box 83"/>
            <p:cNvSpPr txBox="1">
              <a:spLocks noChangeArrowheads="1"/>
            </p:cNvSpPr>
            <p:nvPr/>
          </p:nvSpPr>
          <p:spPr bwMode="auto">
            <a:xfrm>
              <a:off x="5029200" y="4495800"/>
              <a:ext cx="660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</a:rPr>
                <a:t>n+8</a:t>
              </a:r>
            </a:p>
          </p:txBody>
        </p:sp>
        <p:sp>
          <p:nvSpPr>
            <p:cNvPr id="82004" name="Text Box 84"/>
            <p:cNvSpPr txBox="1">
              <a:spLocks noChangeArrowheads="1"/>
            </p:cNvSpPr>
            <p:nvPr/>
          </p:nvSpPr>
          <p:spPr bwMode="auto">
            <a:xfrm>
              <a:off x="1828800" y="960589"/>
              <a:ext cx="17748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 dirty="0">
                  <a:solidFill>
                    <a:schemeClr val="tx1"/>
                  </a:solidFill>
                </a:rPr>
                <a:t>Transmitter</a:t>
              </a:r>
            </a:p>
          </p:txBody>
        </p:sp>
        <p:sp>
          <p:nvSpPr>
            <p:cNvPr id="82005" name="Text Box 85"/>
            <p:cNvSpPr txBox="1">
              <a:spLocks noChangeArrowheads="1"/>
            </p:cNvSpPr>
            <p:nvPr/>
          </p:nvSpPr>
          <p:spPr bwMode="auto">
            <a:xfrm>
              <a:off x="6532563" y="960589"/>
              <a:ext cx="13176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 b="1">
                  <a:solidFill>
                    <a:schemeClr val="tx1"/>
                  </a:solidFill>
                </a:rPr>
                <a:t>Receiver</a:t>
              </a:r>
            </a:p>
          </p:txBody>
        </p:sp>
        <p:grpSp>
          <p:nvGrpSpPr>
            <p:cNvPr id="3" name="Group 86"/>
            <p:cNvGrpSpPr>
              <a:grpSpLocks/>
            </p:cNvGrpSpPr>
            <p:nvPr/>
          </p:nvGrpSpPr>
          <p:grpSpPr bwMode="auto">
            <a:xfrm>
              <a:off x="304800" y="1371600"/>
              <a:ext cx="3657600" cy="3581400"/>
              <a:chOff x="2928" y="1056"/>
              <a:chExt cx="2304" cy="2256"/>
            </a:xfrm>
          </p:grpSpPr>
          <p:sp>
            <p:nvSpPr>
              <p:cNvPr id="82019" name="Rectangle 87"/>
              <p:cNvSpPr>
                <a:spLocks noChangeArrowheads="1"/>
              </p:cNvSpPr>
              <p:nvPr/>
            </p:nvSpPr>
            <p:spPr bwMode="auto">
              <a:xfrm>
                <a:off x="3312" y="110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2020" name="Rectangle 88"/>
              <p:cNvSpPr>
                <a:spLocks noChangeArrowheads="1"/>
              </p:cNvSpPr>
              <p:nvPr/>
            </p:nvSpPr>
            <p:spPr bwMode="auto">
              <a:xfrm>
                <a:off x="3552" y="110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2021" name="Rectangle 89"/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2022" name="Rectangle 90"/>
              <p:cNvSpPr>
                <a:spLocks noChangeArrowheads="1"/>
              </p:cNvSpPr>
              <p:nvPr/>
            </p:nvSpPr>
            <p:spPr bwMode="auto">
              <a:xfrm>
                <a:off x="4032" y="110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82023" name="Rectangle 91"/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82024" name="Rectangle 92"/>
              <p:cNvSpPr>
                <a:spLocks noChangeArrowheads="1"/>
              </p:cNvSpPr>
              <p:nvPr/>
            </p:nvSpPr>
            <p:spPr bwMode="auto">
              <a:xfrm>
                <a:off x="4512" y="110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82025" name="Rectangle 93"/>
              <p:cNvSpPr>
                <a:spLocks noChangeArrowheads="1"/>
              </p:cNvSpPr>
              <p:nvPr/>
            </p:nvSpPr>
            <p:spPr bwMode="auto">
              <a:xfrm>
                <a:off x="4752" y="110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82026" name="Rectangle 94"/>
              <p:cNvSpPr>
                <a:spLocks noChangeArrowheads="1"/>
              </p:cNvSpPr>
              <p:nvPr/>
            </p:nvSpPr>
            <p:spPr bwMode="auto">
              <a:xfrm>
                <a:off x="4992" y="110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82027" name="Rectangle 95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28" name="Rectangle 96"/>
              <p:cNvSpPr>
                <a:spLocks noChangeArrowheads="1"/>
              </p:cNvSpPr>
              <p:nvPr/>
            </p:nvSpPr>
            <p:spPr bwMode="auto">
              <a:xfrm>
                <a:off x="3552" y="134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2029" name="Rectangle 97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2030" name="Rectangle 98"/>
              <p:cNvSpPr>
                <a:spLocks noChangeArrowheads="1"/>
              </p:cNvSpPr>
              <p:nvPr/>
            </p:nvSpPr>
            <p:spPr bwMode="auto">
              <a:xfrm>
                <a:off x="4032" y="134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2031" name="Rectangle 99"/>
              <p:cNvSpPr>
                <a:spLocks noChangeArrowheads="1"/>
              </p:cNvSpPr>
              <p:nvPr/>
            </p:nvSpPr>
            <p:spPr bwMode="auto">
              <a:xfrm>
                <a:off x="4272" y="134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82032" name="Rectangle 100"/>
              <p:cNvSpPr>
                <a:spLocks noChangeArrowheads="1"/>
              </p:cNvSpPr>
              <p:nvPr/>
            </p:nvSpPr>
            <p:spPr bwMode="auto">
              <a:xfrm>
                <a:off x="4512" y="134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82033" name="Rectangle 101"/>
              <p:cNvSpPr>
                <a:spLocks noChangeArrowheads="1"/>
              </p:cNvSpPr>
              <p:nvPr/>
            </p:nvSpPr>
            <p:spPr bwMode="auto">
              <a:xfrm>
                <a:off x="4752" y="134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82034" name="Rectangle 102"/>
              <p:cNvSpPr>
                <a:spLocks noChangeArrowheads="1"/>
              </p:cNvSpPr>
              <p:nvPr/>
            </p:nvSpPr>
            <p:spPr bwMode="auto">
              <a:xfrm>
                <a:off x="4992" y="134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82035" name="Rectangle 103"/>
              <p:cNvSpPr>
                <a:spLocks noChangeArrowheads="1"/>
              </p:cNvSpPr>
              <p:nvPr/>
            </p:nvSpPr>
            <p:spPr bwMode="auto">
              <a:xfrm>
                <a:off x="3312" y="158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36" name="Rectangle 104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37" name="Rectangle 105"/>
              <p:cNvSpPr>
                <a:spLocks noChangeArrowheads="1"/>
              </p:cNvSpPr>
              <p:nvPr/>
            </p:nvSpPr>
            <p:spPr bwMode="auto">
              <a:xfrm>
                <a:off x="3792" y="158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2038" name="Rectangle 106"/>
              <p:cNvSpPr>
                <a:spLocks noChangeArrowheads="1"/>
              </p:cNvSpPr>
              <p:nvPr/>
            </p:nvSpPr>
            <p:spPr bwMode="auto">
              <a:xfrm>
                <a:off x="4032" y="158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2039" name="Rectangle 107"/>
              <p:cNvSpPr>
                <a:spLocks noChangeArrowheads="1"/>
              </p:cNvSpPr>
              <p:nvPr/>
            </p:nvSpPr>
            <p:spPr bwMode="auto">
              <a:xfrm>
                <a:off x="4272" y="158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2040" name="Rectangle 108"/>
              <p:cNvSpPr>
                <a:spLocks noChangeArrowheads="1"/>
              </p:cNvSpPr>
              <p:nvPr/>
            </p:nvSpPr>
            <p:spPr bwMode="auto">
              <a:xfrm>
                <a:off x="4512" y="158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82041" name="Rectangle 109"/>
              <p:cNvSpPr>
                <a:spLocks noChangeArrowheads="1"/>
              </p:cNvSpPr>
              <p:nvPr/>
            </p:nvSpPr>
            <p:spPr bwMode="auto">
              <a:xfrm>
                <a:off x="4752" y="158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82042" name="Rectangle 110"/>
              <p:cNvSpPr>
                <a:spLocks noChangeArrowheads="1"/>
              </p:cNvSpPr>
              <p:nvPr/>
            </p:nvSpPr>
            <p:spPr bwMode="auto">
              <a:xfrm>
                <a:off x="4992" y="158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82043" name="Rectangle 111"/>
              <p:cNvSpPr>
                <a:spLocks noChangeArrowheads="1"/>
              </p:cNvSpPr>
              <p:nvPr/>
            </p:nvSpPr>
            <p:spPr bwMode="auto">
              <a:xfrm>
                <a:off x="3312" y="182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44" name="Rectangle 112"/>
              <p:cNvSpPr>
                <a:spLocks noChangeArrowheads="1"/>
              </p:cNvSpPr>
              <p:nvPr/>
            </p:nvSpPr>
            <p:spPr bwMode="auto">
              <a:xfrm>
                <a:off x="3552" y="182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45" name="Rectangle 113"/>
              <p:cNvSpPr>
                <a:spLocks noChangeArrowheads="1"/>
              </p:cNvSpPr>
              <p:nvPr/>
            </p:nvSpPr>
            <p:spPr bwMode="auto">
              <a:xfrm>
                <a:off x="3792" y="182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46" name="Rectangle 114"/>
              <p:cNvSpPr>
                <a:spLocks noChangeArrowheads="1"/>
              </p:cNvSpPr>
              <p:nvPr/>
            </p:nvSpPr>
            <p:spPr bwMode="auto">
              <a:xfrm>
                <a:off x="4032" y="182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2047" name="Rectangle 115"/>
              <p:cNvSpPr>
                <a:spLocks noChangeArrowheads="1"/>
              </p:cNvSpPr>
              <p:nvPr/>
            </p:nvSpPr>
            <p:spPr bwMode="auto">
              <a:xfrm>
                <a:off x="4272" y="182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2048" name="Rectangle 116"/>
              <p:cNvSpPr>
                <a:spLocks noChangeArrowheads="1"/>
              </p:cNvSpPr>
              <p:nvPr/>
            </p:nvSpPr>
            <p:spPr bwMode="auto">
              <a:xfrm>
                <a:off x="4512" y="182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2049" name="Rectangle 117"/>
              <p:cNvSpPr>
                <a:spLocks noChangeArrowheads="1"/>
              </p:cNvSpPr>
              <p:nvPr/>
            </p:nvSpPr>
            <p:spPr bwMode="auto">
              <a:xfrm>
                <a:off x="4752" y="182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82050" name="Rectangle 118"/>
              <p:cNvSpPr>
                <a:spLocks noChangeArrowheads="1"/>
              </p:cNvSpPr>
              <p:nvPr/>
            </p:nvSpPr>
            <p:spPr bwMode="auto">
              <a:xfrm>
                <a:off x="4992" y="182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82051" name="Rectangle 119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52" name="Rectangle 120"/>
              <p:cNvSpPr>
                <a:spLocks noChangeArrowheads="1"/>
              </p:cNvSpPr>
              <p:nvPr/>
            </p:nvSpPr>
            <p:spPr bwMode="auto">
              <a:xfrm>
                <a:off x="3552" y="206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53" name="Rectangle 121"/>
              <p:cNvSpPr>
                <a:spLocks noChangeArrowheads="1"/>
              </p:cNvSpPr>
              <p:nvPr/>
            </p:nvSpPr>
            <p:spPr bwMode="auto">
              <a:xfrm>
                <a:off x="3792" y="206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54" name="Rectangle 122"/>
              <p:cNvSpPr>
                <a:spLocks noChangeArrowheads="1"/>
              </p:cNvSpPr>
              <p:nvPr/>
            </p:nvSpPr>
            <p:spPr bwMode="auto">
              <a:xfrm>
                <a:off x="4032" y="206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55" name="Rectangle 123"/>
              <p:cNvSpPr>
                <a:spLocks noChangeArrowheads="1"/>
              </p:cNvSpPr>
              <p:nvPr/>
            </p:nvSpPr>
            <p:spPr bwMode="auto">
              <a:xfrm>
                <a:off x="4272" y="206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2056" name="Rectangle 124"/>
              <p:cNvSpPr>
                <a:spLocks noChangeArrowheads="1"/>
              </p:cNvSpPr>
              <p:nvPr/>
            </p:nvSpPr>
            <p:spPr bwMode="auto">
              <a:xfrm>
                <a:off x="4512" y="206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2057" name="Rectangle 125"/>
              <p:cNvSpPr>
                <a:spLocks noChangeArrowheads="1"/>
              </p:cNvSpPr>
              <p:nvPr/>
            </p:nvSpPr>
            <p:spPr bwMode="auto">
              <a:xfrm>
                <a:off x="4752" y="206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2058" name="Rectangle 126"/>
              <p:cNvSpPr>
                <a:spLocks noChangeArrowheads="1"/>
              </p:cNvSpPr>
              <p:nvPr/>
            </p:nvSpPr>
            <p:spPr bwMode="auto">
              <a:xfrm>
                <a:off x="4992" y="206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82059" name="Rectangle 127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60" name="Rectangle 128"/>
              <p:cNvSpPr>
                <a:spLocks noChangeArrowheads="1"/>
              </p:cNvSpPr>
              <p:nvPr/>
            </p:nvSpPr>
            <p:spPr bwMode="auto">
              <a:xfrm>
                <a:off x="3552" y="230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61" name="Rectangle 129"/>
              <p:cNvSpPr>
                <a:spLocks noChangeArrowheads="1"/>
              </p:cNvSpPr>
              <p:nvPr/>
            </p:nvSpPr>
            <p:spPr bwMode="auto">
              <a:xfrm>
                <a:off x="3792" y="230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62" name="Rectangle 130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63" name="Rectangle 131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64" name="Rectangle 132"/>
              <p:cNvSpPr>
                <a:spLocks noChangeArrowheads="1"/>
              </p:cNvSpPr>
              <p:nvPr/>
            </p:nvSpPr>
            <p:spPr bwMode="auto">
              <a:xfrm>
                <a:off x="4512" y="230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2065" name="Rectangle 133"/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2066" name="Rectangle 134"/>
              <p:cNvSpPr>
                <a:spLocks noChangeArrowheads="1"/>
              </p:cNvSpPr>
              <p:nvPr/>
            </p:nvSpPr>
            <p:spPr bwMode="auto">
              <a:xfrm>
                <a:off x="4992" y="230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2067" name="Rectangle 135"/>
              <p:cNvSpPr>
                <a:spLocks noChangeArrowheads="1"/>
              </p:cNvSpPr>
              <p:nvPr/>
            </p:nvSpPr>
            <p:spPr bwMode="auto">
              <a:xfrm>
                <a:off x="3312" y="254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68" name="Rectangle 136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69" name="Rectangle 137"/>
              <p:cNvSpPr>
                <a:spLocks noChangeArrowheads="1"/>
              </p:cNvSpPr>
              <p:nvPr/>
            </p:nvSpPr>
            <p:spPr bwMode="auto">
              <a:xfrm>
                <a:off x="3792" y="254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70" name="Rectangle 138"/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71" name="Rectangle 139"/>
              <p:cNvSpPr>
                <a:spLocks noChangeArrowheads="1"/>
              </p:cNvSpPr>
              <p:nvPr/>
            </p:nvSpPr>
            <p:spPr bwMode="auto">
              <a:xfrm>
                <a:off x="4272" y="254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72" name="Rectangle 140"/>
              <p:cNvSpPr>
                <a:spLocks noChangeArrowheads="1"/>
              </p:cNvSpPr>
              <p:nvPr/>
            </p:nvSpPr>
            <p:spPr bwMode="auto">
              <a:xfrm>
                <a:off x="4512" y="254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73" name="Rectangle 141"/>
              <p:cNvSpPr>
                <a:spLocks noChangeArrowheads="1"/>
              </p:cNvSpPr>
              <p:nvPr/>
            </p:nvSpPr>
            <p:spPr bwMode="auto">
              <a:xfrm>
                <a:off x="4752" y="254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2074" name="Rectangle 142"/>
              <p:cNvSpPr>
                <a:spLocks noChangeArrowheads="1"/>
              </p:cNvSpPr>
              <p:nvPr/>
            </p:nvSpPr>
            <p:spPr bwMode="auto">
              <a:xfrm>
                <a:off x="4992" y="254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2075" name="Rectangle 143"/>
              <p:cNvSpPr>
                <a:spLocks noChangeArrowheads="1"/>
              </p:cNvSpPr>
              <p:nvPr/>
            </p:nvSpPr>
            <p:spPr bwMode="auto">
              <a:xfrm>
                <a:off x="3312" y="278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76" name="Rectangle 144"/>
              <p:cNvSpPr>
                <a:spLocks noChangeArrowheads="1"/>
              </p:cNvSpPr>
              <p:nvPr/>
            </p:nvSpPr>
            <p:spPr bwMode="auto">
              <a:xfrm>
                <a:off x="3552" y="278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77" name="Rectangle 145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78" name="Rectangle 146"/>
              <p:cNvSpPr>
                <a:spLocks noChangeArrowheads="1"/>
              </p:cNvSpPr>
              <p:nvPr/>
            </p:nvSpPr>
            <p:spPr bwMode="auto">
              <a:xfrm>
                <a:off x="4032" y="278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79" name="Rectangle 147"/>
              <p:cNvSpPr>
                <a:spLocks noChangeArrowheads="1"/>
              </p:cNvSpPr>
              <p:nvPr/>
            </p:nvSpPr>
            <p:spPr bwMode="auto">
              <a:xfrm>
                <a:off x="4272" y="278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80" name="Rectangle 148"/>
              <p:cNvSpPr>
                <a:spLocks noChangeArrowheads="1"/>
              </p:cNvSpPr>
              <p:nvPr/>
            </p:nvSpPr>
            <p:spPr bwMode="auto">
              <a:xfrm>
                <a:off x="4512" y="278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81" name="Rectangle 149"/>
              <p:cNvSpPr>
                <a:spLocks noChangeArrowheads="1"/>
              </p:cNvSpPr>
              <p:nvPr/>
            </p:nvSpPr>
            <p:spPr bwMode="auto">
              <a:xfrm>
                <a:off x="4752" y="278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82" name="Rectangle 150"/>
              <p:cNvSpPr>
                <a:spLocks noChangeArrowheads="1"/>
              </p:cNvSpPr>
              <p:nvPr/>
            </p:nvSpPr>
            <p:spPr bwMode="auto">
              <a:xfrm>
                <a:off x="4992" y="2784"/>
                <a:ext cx="240" cy="240"/>
              </a:xfrm>
              <a:prstGeom prst="rect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2083" name="Rectangle 151"/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84" name="Rectangle 152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85" name="Rectangle 153"/>
              <p:cNvSpPr>
                <a:spLocks noChangeArrowheads="1"/>
              </p:cNvSpPr>
              <p:nvPr/>
            </p:nvSpPr>
            <p:spPr bwMode="auto">
              <a:xfrm>
                <a:off x="3792" y="302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86" name="Rectangle 154"/>
              <p:cNvSpPr>
                <a:spLocks noChangeArrowheads="1"/>
              </p:cNvSpPr>
              <p:nvPr/>
            </p:nvSpPr>
            <p:spPr bwMode="auto">
              <a:xfrm>
                <a:off x="4032" y="302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87" name="Rectangle 155"/>
              <p:cNvSpPr>
                <a:spLocks noChangeArrowheads="1"/>
              </p:cNvSpPr>
              <p:nvPr/>
            </p:nvSpPr>
            <p:spPr bwMode="auto">
              <a:xfrm>
                <a:off x="4272" y="302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88" name="Rectangle 156"/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89" name="Rectangle 157"/>
              <p:cNvSpPr>
                <a:spLocks noChangeArrowheads="1"/>
              </p:cNvSpPr>
              <p:nvPr/>
            </p:nvSpPr>
            <p:spPr bwMode="auto">
              <a:xfrm>
                <a:off x="4752" y="302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90" name="Rectangle 158"/>
              <p:cNvSpPr>
                <a:spLocks noChangeArrowheads="1"/>
              </p:cNvSpPr>
              <p:nvPr/>
            </p:nvSpPr>
            <p:spPr bwMode="auto">
              <a:xfrm>
                <a:off x="4992" y="3024"/>
                <a:ext cx="24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82091" name="Text Box 159"/>
              <p:cNvSpPr txBox="1">
                <a:spLocks noChangeArrowheads="1"/>
              </p:cNvSpPr>
              <p:nvPr/>
            </p:nvSpPr>
            <p:spPr bwMode="auto">
              <a:xfrm>
                <a:off x="2928" y="105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82092" name="Text Box 160"/>
              <p:cNvSpPr txBox="1">
                <a:spLocks noChangeArrowheads="1"/>
              </p:cNvSpPr>
              <p:nvPr/>
            </p:nvSpPr>
            <p:spPr bwMode="auto">
              <a:xfrm>
                <a:off x="2928" y="1344"/>
                <a:ext cx="4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n+1</a:t>
                </a:r>
              </a:p>
            </p:txBody>
          </p:sp>
          <p:sp>
            <p:nvSpPr>
              <p:cNvPr id="82093" name="Text Box 161"/>
              <p:cNvSpPr txBox="1">
                <a:spLocks noChangeArrowheads="1"/>
              </p:cNvSpPr>
              <p:nvPr/>
            </p:nvSpPr>
            <p:spPr bwMode="auto">
              <a:xfrm>
                <a:off x="2928" y="1584"/>
                <a:ext cx="4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n+2</a:t>
                </a:r>
              </a:p>
            </p:txBody>
          </p:sp>
          <p:sp>
            <p:nvSpPr>
              <p:cNvPr id="82094" name="Text Box 162"/>
              <p:cNvSpPr txBox="1">
                <a:spLocks noChangeArrowheads="1"/>
              </p:cNvSpPr>
              <p:nvPr/>
            </p:nvSpPr>
            <p:spPr bwMode="auto">
              <a:xfrm>
                <a:off x="2928" y="1824"/>
                <a:ext cx="4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n+3</a:t>
                </a:r>
              </a:p>
            </p:txBody>
          </p:sp>
          <p:sp>
            <p:nvSpPr>
              <p:cNvPr id="82095" name="Text Box 163"/>
              <p:cNvSpPr txBox="1">
                <a:spLocks noChangeArrowheads="1"/>
              </p:cNvSpPr>
              <p:nvPr/>
            </p:nvSpPr>
            <p:spPr bwMode="auto">
              <a:xfrm>
                <a:off x="2928" y="2064"/>
                <a:ext cx="4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n+4</a:t>
                </a:r>
              </a:p>
            </p:txBody>
          </p:sp>
          <p:sp>
            <p:nvSpPr>
              <p:cNvPr id="82096" name="Text Box 164"/>
              <p:cNvSpPr txBox="1">
                <a:spLocks noChangeArrowheads="1"/>
              </p:cNvSpPr>
              <p:nvPr/>
            </p:nvSpPr>
            <p:spPr bwMode="auto">
              <a:xfrm>
                <a:off x="2928" y="2304"/>
                <a:ext cx="4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n+5</a:t>
                </a:r>
              </a:p>
            </p:txBody>
          </p:sp>
          <p:sp>
            <p:nvSpPr>
              <p:cNvPr id="82097" name="Text Box 165"/>
              <p:cNvSpPr txBox="1">
                <a:spLocks noChangeArrowheads="1"/>
              </p:cNvSpPr>
              <p:nvPr/>
            </p:nvSpPr>
            <p:spPr bwMode="auto">
              <a:xfrm>
                <a:off x="2928" y="2544"/>
                <a:ext cx="4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n+6</a:t>
                </a:r>
              </a:p>
            </p:txBody>
          </p:sp>
          <p:sp>
            <p:nvSpPr>
              <p:cNvPr id="82098" name="Text Box 166"/>
              <p:cNvSpPr txBox="1">
                <a:spLocks noChangeArrowheads="1"/>
              </p:cNvSpPr>
              <p:nvPr/>
            </p:nvSpPr>
            <p:spPr bwMode="auto">
              <a:xfrm>
                <a:off x="2928" y="2784"/>
                <a:ext cx="4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n+7</a:t>
                </a:r>
              </a:p>
            </p:txBody>
          </p:sp>
          <p:sp>
            <p:nvSpPr>
              <p:cNvPr id="82099" name="Text Box 167"/>
              <p:cNvSpPr txBox="1">
                <a:spLocks noChangeArrowheads="1"/>
              </p:cNvSpPr>
              <p:nvPr/>
            </p:nvSpPr>
            <p:spPr bwMode="auto">
              <a:xfrm>
                <a:off x="2928" y="3024"/>
                <a:ext cx="4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n+8</a:t>
                </a:r>
              </a:p>
            </p:txBody>
          </p:sp>
        </p:grpSp>
        <p:sp>
          <p:nvSpPr>
            <p:cNvPr id="82007" name="Text Box 168"/>
            <p:cNvSpPr txBox="1">
              <a:spLocks noChangeArrowheads="1"/>
            </p:cNvSpPr>
            <p:nvPr/>
          </p:nvSpPr>
          <p:spPr bwMode="auto">
            <a:xfrm>
              <a:off x="838200" y="5526088"/>
              <a:ext cx="3365500" cy="1179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0000FF"/>
                  </a:solidFill>
                </a:rPr>
                <a:t>Interrupt raised</a:t>
              </a:r>
              <a:r>
                <a:rPr lang="en-US">
                  <a:solidFill>
                    <a:schemeClr val="tx1"/>
                  </a:solidFill>
                </a:rPr>
                <a:t> when</a:t>
              </a:r>
            </a:p>
            <a:p>
              <a:pPr eaLnBrk="0" hangingPunct="0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Transmitter (Tx) is empty</a:t>
              </a:r>
            </a:p>
            <a:p>
              <a:pPr eaLnBrk="0" hangingPunct="0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  <a:latin typeface="Wingdings 3" pitchFamily="18" charset="2"/>
                </a:rPr>
                <a:t>a</a:t>
              </a:r>
              <a:r>
                <a:rPr lang="en-US">
                  <a:solidFill>
                    <a:schemeClr val="tx1"/>
                  </a:solidFill>
                </a:rPr>
                <a:t> Byte has been transmitted</a:t>
              </a:r>
            </a:p>
            <a:p>
              <a:pPr eaLnBrk="0" hangingPunct="0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and next byte ready for loading</a:t>
              </a:r>
            </a:p>
          </p:txBody>
        </p:sp>
        <p:sp>
          <p:nvSpPr>
            <p:cNvPr id="82008" name="Text Box 169"/>
            <p:cNvSpPr txBox="1">
              <a:spLocks noChangeArrowheads="1"/>
            </p:cNvSpPr>
            <p:nvPr/>
          </p:nvSpPr>
          <p:spPr bwMode="auto">
            <a:xfrm>
              <a:off x="5730875" y="5486400"/>
              <a:ext cx="2882900" cy="1179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rgbClr val="0000FF"/>
                  </a:solidFill>
                </a:rPr>
                <a:t>Interrupt raised</a:t>
              </a:r>
              <a:r>
                <a:rPr lang="en-US"/>
                <a:t> </a:t>
              </a:r>
              <a:r>
                <a:rPr lang="en-US">
                  <a:solidFill>
                    <a:schemeClr val="tx1"/>
                  </a:solidFill>
                </a:rPr>
                <a:t>when</a:t>
              </a:r>
            </a:p>
            <a:p>
              <a:pPr eaLnBrk="0" hangingPunct="0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Receiver (Rx) is full</a:t>
              </a:r>
            </a:p>
            <a:p>
              <a:pPr eaLnBrk="0" hangingPunct="0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400">
                  <a:solidFill>
                    <a:schemeClr val="tx1"/>
                  </a:solidFill>
                  <a:latin typeface="Wingdings 3" pitchFamily="18" charset="2"/>
                </a:rPr>
                <a:t>a</a:t>
              </a:r>
              <a:r>
                <a:rPr lang="en-US">
                  <a:solidFill>
                    <a:schemeClr val="tx1"/>
                  </a:solidFill>
                </a:rPr>
                <a:t> Byte has been received</a:t>
              </a:r>
            </a:p>
            <a:p>
              <a:pPr eaLnBrk="0" hangingPunct="0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and is ready for reading</a:t>
              </a:r>
            </a:p>
          </p:txBody>
        </p:sp>
        <p:sp>
          <p:nvSpPr>
            <p:cNvPr id="82009" name="Line 170"/>
            <p:cNvSpPr>
              <a:spLocks noChangeShapeType="1"/>
            </p:cNvSpPr>
            <p:nvPr/>
          </p:nvSpPr>
          <p:spPr bwMode="auto">
            <a:xfrm>
              <a:off x="4114800" y="1676400"/>
              <a:ext cx="838200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0" name="Line 171"/>
            <p:cNvSpPr>
              <a:spLocks noChangeShapeType="1"/>
            </p:cNvSpPr>
            <p:nvPr/>
          </p:nvSpPr>
          <p:spPr bwMode="auto">
            <a:xfrm>
              <a:off x="4114800" y="2057400"/>
              <a:ext cx="838200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1" name="Line 172"/>
            <p:cNvSpPr>
              <a:spLocks noChangeShapeType="1"/>
            </p:cNvSpPr>
            <p:nvPr/>
          </p:nvSpPr>
          <p:spPr bwMode="auto">
            <a:xfrm>
              <a:off x="4114800" y="2438400"/>
              <a:ext cx="838200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2" name="Line 173"/>
            <p:cNvSpPr>
              <a:spLocks noChangeShapeType="1"/>
            </p:cNvSpPr>
            <p:nvPr/>
          </p:nvSpPr>
          <p:spPr bwMode="auto">
            <a:xfrm>
              <a:off x="4114800" y="2819400"/>
              <a:ext cx="838200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3" name="Line 174"/>
            <p:cNvSpPr>
              <a:spLocks noChangeShapeType="1"/>
            </p:cNvSpPr>
            <p:nvPr/>
          </p:nvSpPr>
          <p:spPr bwMode="auto">
            <a:xfrm>
              <a:off x="4114800" y="3200400"/>
              <a:ext cx="838200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4" name="Line 175"/>
            <p:cNvSpPr>
              <a:spLocks noChangeShapeType="1"/>
            </p:cNvSpPr>
            <p:nvPr/>
          </p:nvSpPr>
          <p:spPr bwMode="auto">
            <a:xfrm>
              <a:off x="4114800" y="3581400"/>
              <a:ext cx="838200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5" name="Line 176"/>
            <p:cNvSpPr>
              <a:spLocks noChangeShapeType="1"/>
            </p:cNvSpPr>
            <p:nvPr/>
          </p:nvSpPr>
          <p:spPr bwMode="auto">
            <a:xfrm>
              <a:off x="4114800" y="3962400"/>
              <a:ext cx="838200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6" name="Line 177"/>
            <p:cNvSpPr>
              <a:spLocks noChangeShapeType="1"/>
            </p:cNvSpPr>
            <p:nvPr/>
          </p:nvSpPr>
          <p:spPr bwMode="auto">
            <a:xfrm>
              <a:off x="4114800" y="4343400"/>
              <a:ext cx="838200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7" name="Line 178"/>
            <p:cNvSpPr>
              <a:spLocks noChangeShapeType="1"/>
            </p:cNvSpPr>
            <p:nvPr/>
          </p:nvSpPr>
          <p:spPr bwMode="auto">
            <a:xfrm>
              <a:off x="2209800" y="4876800"/>
              <a:ext cx="0" cy="68580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8" name="Line 179"/>
            <p:cNvSpPr>
              <a:spLocks noChangeShapeType="1"/>
            </p:cNvSpPr>
            <p:nvPr/>
          </p:nvSpPr>
          <p:spPr bwMode="auto">
            <a:xfrm>
              <a:off x="7086600" y="4800600"/>
              <a:ext cx="0" cy="68580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00816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Serial Bus Interface Motivations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752218" y="1690688"/>
            <a:ext cx="7044896" cy="4450619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>
                <a:ea typeface="ＭＳ Ｐゴシック" charset="-128"/>
              </a:rPr>
              <a:t>Motivation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Without using a lot of I/O lines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I/O lines require I/O pads which cost $$$ and size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I/O lines require PCB area which costs $$$ and size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Connect different systems together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Two embedded systems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A desktop and an embedded system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Connect different chips together in the same embedded system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MCU to peripheral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MCU to MCU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Often at relatively low data rates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But sometimes at higher data rates</a:t>
            </a:r>
          </a:p>
          <a:p>
            <a:r>
              <a:rPr lang="en-US" altLang="en-US" dirty="0">
                <a:ea typeface="ＭＳ Ｐゴシック" charset="-128"/>
              </a:rPr>
              <a:t>So, what are our options?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Universal Synchronous/Asynchronous Receiver Transmitter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Also known as USART (pronounced: “you-</a:t>
            </a:r>
            <a:r>
              <a:rPr lang="en-US" altLang="en-US" dirty="0" err="1">
                <a:ea typeface="ＭＳ Ｐゴシック" charset="-128"/>
              </a:rPr>
              <a:t>sart</a:t>
            </a:r>
            <a:r>
              <a:rPr lang="en-US" altLang="en-US" dirty="0">
                <a:ea typeface="ＭＳ Ｐゴシック" charset="-128"/>
              </a:rPr>
              <a:t>”</a:t>
            </a:r>
            <a:r>
              <a:rPr lang="en-US" altLang="ja-JP" dirty="0">
                <a:ea typeface="ＭＳ Ｐゴシック" charset="-128"/>
              </a:rPr>
              <a:t>)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89C2A0-6CF4-2940-BA81-DCDFE4A4109E}" type="slidenum">
              <a:rPr lang="en-US" altLang="en-US" sz="1200">
                <a:solidFill>
                  <a:srgbClr val="B2B2B2"/>
                </a:solidFill>
                <a:latin typeface="Trebuchet MS" charset="0"/>
              </a:rPr>
              <a:pPr eaLnBrk="1" hangingPunct="1"/>
              <a:t>6</a:t>
            </a:fld>
            <a:endParaRPr lang="en-US" altLang="en-US" sz="1200">
              <a:solidFill>
                <a:srgbClr val="B2B2B2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72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Serial Bus Design Space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729047" y="1396314"/>
            <a:ext cx="7438768" cy="42615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Number of wires required?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Asynchronous or synchronous?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How fast can it transfer data?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Can it support more than two endpoints?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Can it support more than one master (i.e. </a:t>
            </a:r>
            <a:r>
              <a:rPr lang="en-US" dirty="0" err="1">
                <a:ea typeface="+mn-ea"/>
                <a:cs typeface="+mn-cs"/>
              </a:rPr>
              <a:t>txn</a:t>
            </a:r>
            <a:r>
              <a:rPr lang="en-US" dirty="0">
                <a:ea typeface="+mn-ea"/>
                <a:cs typeface="+mn-cs"/>
              </a:rPr>
              <a:t> initiator)?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How do we support flow control?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How does it handle errors/noise?</a:t>
            </a:r>
          </a:p>
          <a:p>
            <a:pPr>
              <a:defRPr/>
            </a:pPr>
            <a:r>
              <a:rPr lang="en-US" dirty="0"/>
              <a:t>How far can signals travel?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9B53D5A-FD35-1243-B3F5-211921DDB8CD}" type="slidenum">
              <a:rPr lang="en-US" altLang="en-US" sz="1200">
                <a:solidFill>
                  <a:srgbClr val="B2B2B2"/>
                </a:solidFill>
                <a:latin typeface="Trebuchet MS" charset="0"/>
              </a:rPr>
              <a:pPr eaLnBrk="1" hangingPunct="1"/>
              <a:t>7</a:t>
            </a:fld>
            <a:endParaRPr lang="en-US" altLang="en-US" sz="1200">
              <a:solidFill>
                <a:srgbClr val="B2B2B2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1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Bus Examples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533315"/>
              </p:ext>
            </p:extLst>
          </p:nvPr>
        </p:nvGraphicFramePr>
        <p:xfrm>
          <a:off x="640080" y="1397000"/>
          <a:ext cx="7993384" cy="5105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173">
                  <a:extLst>
                    <a:ext uri="{9D8B030D-6E8A-4147-A177-3AD203B41FA5}">
                      <a16:colId xmlns:a16="http://schemas.microsoft.com/office/drawing/2014/main" val="4152044535"/>
                    </a:ext>
                  </a:extLst>
                </a:gridCol>
                <a:gridCol w="999173">
                  <a:extLst>
                    <a:ext uri="{9D8B030D-6E8A-4147-A177-3AD203B41FA5}">
                      <a16:colId xmlns:a16="http://schemas.microsoft.com/office/drawing/2014/main" val="1711697560"/>
                    </a:ext>
                  </a:extLst>
                </a:gridCol>
                <a:gridCol w="999173">
                  <a:extLst>
                    <a:ext uri="{9D8B030D-6E8A-4147-A177-3AD203B41FA5}">
                      <a16:colId xmlns:a16="http://schemas.microsoft.com/office/drawing/2014/main" val="3142653151"/>
                    </a:ext>
                  </a:extLst>
                </a:gridCol>
                <a:gridCol w="999173">
                  <a:extLst>
                    <a:ext uri="{9D8B030D-6E8A-4147-A177-3AD203B41FA5}">
                      <a16:colId xmlns:a16="http://schemas.microsoft.com/office/drawing/2014/main" val="1420788441"/>
                    </a:ext>
                  </a:extLst>
                </a:gridCol>
                <a:gridCol w="999173">
                  <a:extLst>
                    <a:ext uri="{9D8B030D-6E8A-4147-A177-3AD203B41FA5}">
                      <a16:colId xmlns:a16="http://schemas.microsoft.com/office/drawing/2014/main" val="2240207038"/>
                    </a:ext>
                  </a:extLst>
                </a:gridCol>
                <a:gridCol w="999173">
                  <a:extLst>
                    <a:ext uri="{9D8B030D-6E8A-4147-A177-3AD203B41FA5}">
                      <a16:colId xmlns:a16="http://schemas.microsoft.com/office/drawing/2014/main" val="3607597625"/>
                    </a:ext>
                  </a:extLst>
                </a:gridCol>
                <a:gridCol w="999173">
                  <a:extLst>
                    <a:ext uri="{9D8B030D-6E8A-4147-A177-3AD203B41FA5}">
                      <a16:colId xmlns:a16="http://schemas.microsoft.com/office/drawing/2014/main" val="4237586994"/>
                    </a:ext>
                  </a:extLst>
                </a:gridCol>
                <a:gridCol w="999173">
                  <a:extLst>
                    <a:ext uri="{9D8B030D-6E8A-4147-A177-3AD203B41FA5}">
                      <a16:colId xmlns:a16="http://schemas.microsoft.com/office/drawing/2014/main" val="3098759787"/>
                    </a:ext>
                  </a:extLst>
                </a:gridCol>
              </a:tblGrid>
              <a:tr h="6245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Speed (kbps)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(</a:t>
                      </a:r>
                      <a:r>
                        <a:rPr lang="en-US" dirty="0" err="1"/>
                        <a:t>ft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44580"/>
                  </a:ext>
                </a:extLst>
              </a:tr>
              <a:tr h="624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68188"/>
                  </a:ext>
                </a:extLst>
              </a:tr>
              <a:tr h="624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Multi-drop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425024"/>
                  </a:ext>
                </a:extLst>
              </a:tr>
              <a:tr h="624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94367"/>
                  </a:ext>
                </a:extLst>
              </a:tr>
              <a:tr h="624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Multi-master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03655"/>
                  </a:ext>
                </a:extLst>
              </a:tr>
              <a:tr h="624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Multi-master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0582"/>
                  </a:ext>
                </a:extLst>
              </a:tr>
              <a:tr h="62452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Microwire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Master/slave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851439"/>
                  </a:ext>
                </a:extLst>
              </a:tr>
              <a:tr h="6245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1-Wire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Master/slave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66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52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 serial port is a UART!</a:t>
            </a:r>
          </a:p>
          <a:p>
            <a:r>
              <a:rPr lang="en-US" dirty="0"/>
              <a:t>Serializes data to be sent over serial cable</a:t>
            </a:r>
          </a:p>
          <a:p>
            <a:pPr lvl="1"/>
            <a:r>
              <a:rPr lang="en-US" dirty="0"/>
              <a:t>De-serializes received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3423933"/>
            <a:ext cx="4813300" cy="29464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158125" y="6204426"/>
            <a:ext cx="1827131" cy="3139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400" dirty="0">
                <a:ea typeface="ＭＳ Ｐゴシック" charset="-128"/>
              </a:rPr>
              <a:t>Slides from BYU CS 224</a:t>
            </a:r>
          </a:p>
        </p:txBody>
      </p:sp>
    </p:spTree>
    <p:extLst>
      <p:ext uri="{BB962C8B-B14F-4D97-AF65-F5344CB8AC3E}">
        <p14:creationId xmlns:p14="http://schemas.microsoft.com/office/powerpoint/2010/main" val="222040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3983</TotalTime>
  <Words>1796</Words>
  <Application>Microsoft Office PowerPoint</Application>
  <PresentationFormat>On-screen Show (4:3)</PresentationFormat>
  <Paragraphs>509</Paragraphs>
  <Slides>42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Arial Narrow</vt:lpstr>
      <vt:lpstr>Calibri</vt:lpstr>
      <vt:lpstr>Courier</vt:lpstr>
      <vt:lpstr>Tahoma</vt:lpstr>
      <vt:lpstr>Times New Roman</vt:lpstr>
      <vt:lpstr>Trebuchet MS</vt:lpstr>
      <vt:lpstr>Wingdings 3</vt:lpstr>
      <vt:lpstr>Office Theme</vt:lpstr>
      <vt:lpstr>Bitmap Image</vt:lpstr>
      <vt:lpstr>PowerPoint Presentation</vt:lpstr>
      <vt:lpstr>Serial Buses in our project</vt:lpstr>
      <vt:lpstr>Serial Interfaces</vt:lpstr>
      <vt:lpstr>Parallel Bus VS Serial Bus</vt:lpstr>
      <vt:lpstr>Simplistic View of Serial Port Operation </vt:lpstr>
      <vt:lpstr>Serial Bus Interface Motivations</vt:lpstr>
      <vt:lpstr>Serial Bus Design Space</vt:lpstr>
      <vt:lpstr>Serial Bus Examples</vt:lpstr>
      <vt:lpstr>UART Uses</vt:lpstr>
      <vt:lpstr>UART Uses</vt:lpstr>
      <vt:lpstr>UART</vt:lpstr>
      <vt:lpstr>Protocol</vt:lpstr>
      <vt:lpstr>UART Example</vt:lpstr>
      <vt:lpstr>UART Hardware Connection</vt:lpstr>
      <vt:lpstr>UART Character Reception</vt:lpstr>
      <vt:lpstr>UART Character Reception</vt:lpstr>
      <vt:lpstr>UART Character Reception</vt:lpstr>
      <vt:lpstr>UART Character Reception </vt:lpstr>
      <vt:lpstr>Let us design a UART transmitter</vt:lpstr>
      <vt:lpstr>Transmitter/System Handshaking</vt:lpstr>
      <vt:lpstr>Transmitter Block Diagram</vt:lpstr>
      <vt:lpstr>Discussion Questions</vt:lpstr>
      <vt:lpstr>Serial Peripheral Interconnect (SPI)</vt:lpstr>
      <vt:lpstr>What is SPI?</vt:lpstr>
      <vt:lpstr>SPI Basics</vt:lpstr>
      <vt:lpstr>SPI Capabilities</vt:lpstr>
      <vt:lpstr>SPI Protocol</vt:lpstr>
      <vt:lpstr>SPI Wires in Detail</vt:lpstr>
      <vt:lpstr>SPI uses a “shift register” model of communications </vt:lpstr>
      <vt:lpstr>SPI Communication</vt:lpstr>
      <vt:lpstr>SPI clocking: there is no “standard way”</vt:lpstr>
      <vt:lpstr>SPI timing diagram</vt:lpstr>
      <vt:lpstr>SPI Pros and Cons</vt:lpstr>
      <vt:lpstr>I2C bus in our projects</vt:lpstr>
      <vt:lpstr>How to operate the camera?</vt:lpstr>
      <vt:lpstr>I2C Details</vt:lpstr>
      <vt:lpstr>I2C Details</vt:lpstr>
      <vt:lpstr>Bit Transfer on the I2C Bus </vt:lpstr>
      <vt:lpstr>Start and Stop Conditions</vt:lpstr>
      <vt:lpstr>I2C Addressing</vt:lpstr>
      <vt:lpstr>I2C-Connected System</vt:lpstr>
      <vt:lpstr>Master-Slave Relationships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pyzhang</dc:creator>
  <cp:lastModifiedBy>Vo Minh Thanh</cp:lastModifiedBy>
  <cp:revision>106</cp:revision>
  <dcterms:created xsi:type="dcterms:W3CDTF">2016-09-27T16:47:44Z</dcterms:created>
  <dcterms:modified xsi:type="dcterms:W3CDTF">2023-12-13T03:55:30Z</dcterms:modified>
</cp:coreProperties>
</file>