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7"/>
  </p:notesMasterIdLst>
  <p:sldIdLst>
    <p:sldId id="390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94" r:id="rId30"/>
    <p:sldId id="287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8" r:id="rId41"/>
    <p:sldId id="299" r:id="rId42"/>
    <p:sldId id="304" r:id="rId43"/>
    <p:sldId id="297" r:id="rId44"/>
    <p:sldId id="302" r:id="rId45"/>
    <p:sldId id="303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00CC"/>
    <a:srgbClr val="FFCCCC"/>
    <a:srgbClr val="FFFF99"/>
    <a:srgbClr val="FFCC66"/>
    <a:srgbClr val="00800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7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B967F-5D39-4C07-914D-4FD8FF8C05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E50A-A14D-499C-ADAF-840972CF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B0027A1-D4E6-833B-8EE3-054032204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8F1DB-D77B-48A8-8E9F-493B70579A49}" type="slidenum">
              <a:rPr lang="en-US" altLang="en-US" smtClean="0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E1FEB9-0FCC-9E1A-9BB9-EF5604B2E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E569AC3-0DAB-62F1-4B89-342942557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1EA395-46DA-4F9E-8951-6A8FF978A8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042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A990D-790C-4E42-BFFD-822D73C136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985A-B184-43A7-AAF3-CA90844512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02A76-753F-481C-A2A6-F3F6B942AA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6689F-2464-466B-B28F-9C3ADA48AD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0D79C-C4E5-4F10-86DE-604A7F37C7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55FC-C691-4F76-916C-C98692239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870A-2E5B-49F1-84FB-05F1059FFF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B431-E829-4EDA-A9EA-800FE9264E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A807E-FDC8-4EAF-8BFC-FCD0796235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79B01-0914-4ACE-A4D1-BE8A3802E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DA97C7-F3F7-4722-A8CC-1509C2207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E0DA6BA-7244-79AA-AA56-769FDA1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20745D5-B5A8-4F25-9618-6988A042336D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51AA768-7517-88F6-FBBA-E92206EC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6148" name="Text Box 9">
            <a:extLst>
              <a:ext uri="{FF2B5EF4-FFF2-40B4-BE49-F238E27FC236}">
                <a16:creationId xmlns:a16="http://schemas.microsoft.com/office/drawing/2014/main" id="{6AE499A2-112F-684B-EC85-CF92AB96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F0286C41-4770-9818-AC39-EA542657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3">
            <a:extLst>
              <a:ext uri="{FF2B5EF4-FFF2-40B4-BE49-F238E27FC236}">
                <a16:creationId xmlns:a16="http://schemas.microsoft.com/office/drawing/2014/main" id="{44E0A752-B8CD-9052-9BB0-91036DF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Rectangle 14">
            <a:extLst>
              <a:ext uri="{FF2B5EF4-FFF2-40B4-BE49-F238E27FC236}">
                <a16:creationId xmlns:a16="http://schemas.microsoft.com/office/drawing/2014/main" id="{28989F5F-7CE7-62A1-9320-60A685BB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38864E9D-8E76-D212-6A10-819E564C8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6152" name="Object 16">
                        <a:extLst>
                          <a:ext uri="{FF2B5EF4-FFF2-40B4-BE49-F238E27FC236}">
                            <a16:creationId xmlns:a16="http://schemas.microsoft.com/office/drawing/2014/main" id="{38864E9D-8E76-D212-6A10-819E564C8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7">
            <a:extLst>
              <a:ext uri="{FF2B5EF4-FFF2-40B4-BE49-F238E27FC236}">
                <a16:creationId xmlns:a16="http://schemas.microsoft.com/office/drawing/2014/main" id="{DA0354D2-CD7C-2F2E-3EBC-D7B54DE8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6154" name="Text Box 18">
            <a:extLst>
              <a:ext uri="{FF2B5EF4-FFF2-40B4-BE49-F238E27FC236}">
                <a16:creationId xmlns:a16="http://schemas.microsoft.com/office/drawing/2014/main" id="{BE7ACDC0-503E-F6F0-7BF1-F4510673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51125"/>
            <a:ext cx="55340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9A: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</a:t>
            </a: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Timer Programming </a:t>
            </a:r>
            <a:b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</a:t>
            </a:r>
            <a:endParaRPr lang="en-US" altLang="en-US" sz="2000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solidFill>
            <a:schemeClr val="bg1"/>
          </a:solidFill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TOV</a:t>
            </a:r>
            <a:r>
              <a:rPr lang="en-US" sz="2100" b="1">
                <a:latin typeface="Courier New" pitchFamily="49" charset="0"/>
              </a:rPr>
              <a:t>0 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Timer</a:t>
            </a:r>
            <a:r>
              <a:rPr lang="en-US" sz="2100" b="1">
                <a:latin typeface="Courier New" pitchFamily="49" charset="0"/>
              </a:rPr>
              <a:t>0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Overflow</a:t>
            </a:r>
            <a:r>
              <a:rPr lang="en-US" sz="2100" b="1">
                <a:latin typeface="Courier New" pitchFamily="49" charset="0"/>
              </a:rPr>
              <a:t>)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The flag is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set</a:t>
            </a:r>
            <a:r>
              <a:rPr lang="en-US" sz="2100" b="1">
                <a:latin typeface="Courier New" pitchFamily="49" charset="0"/>
              </a:rPr>
              <a:t> when the timer rolls over from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FF to 00</a:t>
            </a:r>
            <a:r>
              <a:rPr lang="en-US" sz="2100" b="1">
                <a:latin typeface="Courier New" pitchFamily="49" charset="0"/>
              </a:rPr>
              <a:t>. The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TOV</a:t>
            </a:r>
            <a:r>
              <a:rPr lang="en-US" sz="2100" b="1">
                <a:latin typeface="Courier New" pitchFamily="49" charset="0"/>
              </a:rPr>
              <a:t>0 flag is set to 1 and it remains set until the software clears it.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The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strange thing</a:t>
            </a:r>
            <a:r>
              <a:rPr lang="en-US" sz="2100" b="1">
                <a:latin typeface="Courier New" pitchFamily="49" charset="0"/>
              </a:rPr>
              <a:t> about this flag is that in order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clear</a:t>
            </a:r>
            <a:r>
              <a:rPr lang="en-US" sz="2100" b="1">
                <a:latin typeface="Courier New" pitchFamily="49" charset="0"/>
              </a:rPr>
              <a:t> it we need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write 1</a:t>
            </a:r>
            <a:r>
              <a:rPr lang="en-US" sz="2100" b="1">
                <a:latin typeface="Courier New" pitchFamily="49" charset="0"/>
              </a:rPr>
              <a:t> to it.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Indeed this rule applies to all flags of the AVR chip. In AVR, when we want to clear a given flag of a register we write 1 to it and 0 to the other bits.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Normal mode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In this mode, the content of the timer/counter increments with each clock. It counts up until it reaches its max of FF. When it rolls over from FF to 00, it sets high a flag bit called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TOV</a:t>
            </a:r>
            <a:r>
              <a:rPr lang="en-US" sz="2100" b="1">
                <a:latin typeface="Courier New" pitchFamily="49" charset="0"/>
              </a:rPr>
              <a:t>0 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Timer Overflow</a:t>
            </a:r>
            <a:r>
              <a:rPr lang="en-US" sz="2100" b="1">
                <a:latin typeface="Courier New" pitchFamily="49" charset="0"/>
              </a:rPr>
              <a:t>).</a:t>
            </a:r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84425"/>
            <a:ext cx="85344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458200" cy="6324600"/>
          </a:xfrm>
          <a:solidFill>
            <a:schemeClr val="bg1"/>
          </a:solidFill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endParaRPr lang="en-US" sz="2100" b="1">
              <a:latin typeface="Courier New" pitchFamily="49" charset="0"/>
            </a:endParaRPr>
          </a:p>
          <a:p>
            <a:pPr marL="571500" indent="-571500"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</a:rPr>
              <a:t>Steps to program Timer0 in Normal mode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Load the TCNT0 register with the initial count value.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Load the value into the TCCR0 register, indicating which mode (8-bit or 16-bit) is to be used and the prescaler option. When you select the clock source, the timer/counter starts to count, and each tick causes the content of the timer/counter to increment by 1.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Keep monitoring the timer overflow flag (TOVO) to see if it is raised. Get out of the loop when TOVO becomes high.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Stop the timer by disconnecting the clock source, using the following instructions: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Clear the TOVO flag for the next round.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100" b="1">
                <a:latin typeface="Courier New" pitchFamily="49" charset="0"/>
              </a:rPr>
              <a:t>Go back to Step 1 to load TCNT0 again.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bits of PORTB continuously with some delay.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 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DDRB = 0xFF;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PORTB output port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PORTB = 0x55;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(1){	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//repeat forever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~PORTB;	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T0Delay();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//delay size unknown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TCNT0 = 0x20;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TCNT0 </a:t>
            </a:r>
            <a:r>
              <a:rPr lang="en-US" sz="1800" b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(RUN AGAIN FOR TCCR0=2)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0x01;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Timer0, Normal mode, no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prescaler</a:t>
            </a:r>
            <a:endParaRPr lang="en-US" sz="18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((TIFR &amp; 0x01)==0);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wait for TF0 to roll over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0;		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Timer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TIFR =  1;		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//clear TF0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3048000"/>
          </a:xfrm>
          <a:solidFill>
            <a:schemeClr val="bg1"/>
          </a:solidFill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Calculating Delay Length of Previous Program </a:t>
            </a:r>
            <a:r>
              <a:rPr lang="en-US" sz="2200" b="1">
                <a:latin typeface="Courier New" pitchFamily="49" charset="0"/>
              </a:rPr>
              <a:t>Assume XTAL = 8 MHz.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Sol: </a:t>
            </a:r>
            <a:r>
              <a:rPr lang="en-US" sz="2200" b="1">
                <a:latin typeface="Courier New" pitchFamily="49" charset="0"/>
              </a:rPr>
              <a:t>XTAL = 8MHz </a:t>
            </a:r>
            <a:r>
              <a:rPr lang="en-US" sz="2200" b="1"/>
              <a:t>►</a:t>
            </a:r>
            <a:r>
              <a:rPr lang="en-US" sz="2200"/>
              <a:t> 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Clock Period </a:t>
            </a:r>
            <a:r>
              <a:rPr lang="en-US" sz="2200" b="1">
                <a:latin typeface="Courier New" pitchFamily="49" charset="0"/>
              </a:rPr>
              <a:t>=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1/8 MHz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							  = 0.125 µs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Timer Counts = (1+0xFF- 0x20) = 0xE0 = 224 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Delay =  224 × 0.125 µs = 28 µs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Note: There will also be an Overhead Due to Instructions</a:t>
            </a: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191000"/>
            <a:ext cx="85344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5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991600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solidFill>
            <a:schemeClr val="bg1"/>
          </a:solidFill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</a:rPr>
              <a:t>Calculating Delay Length Using Timers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endParaRPr lang="en-US" sz="2500" b="1">
              <a:solidFill>
                <a:srgbClr val="CC0000"/>
              </a:solidFill>
              <a:latin typeface="Courier New" pitchFamily="49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Q</a:t>
            </a:r>
            <a:r>
              <a:rPr lang="en-US" sz="2500" b="1">
                <a:latin typeface="Courier New" pitchFamily="49" charset="0"/>
              </a:rPr>
              <a:t>	Write a C program to toggle only the PORTB.4 bit continuously every 70 µs. Use TimerO, Normal mode, and 1:8 prescaler to create the delay. Assume XTAL = 8 MHz.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Solution: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</a:rPr>
              <a:t>	XTAL = 8MHz </a:t>
            </a:r>
            <a:r>
              <a:rPr lang="en-US" sz="2600" b="1"/>
              <a:t>►</a:t>
            </a:r>
            <a:r>
              <a:rPr lang="en-US" sz="2600"/>
              <a:t>  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</a:t>
            </a:r>
            <a:r>
              <a:rPr lang="en-US" sz="2500" b="1" baseline="-300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machine Cycle</a:t>
            </a:r>
            <a:r>
              <a:rPr lang="en-US" sz="2500" b="1">
                <a:latin typeface="Courier New" pitchFamily="49" charset="0"/>
              </a:rPr>
              <a:t> =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1/8 MHz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</a:rPr>
              <a:t>	Prescaler = 1:8 </a:t>
            </a:r>
            <a:r>
              <a:rPr lang="en-US" sz="2600" b="1"/>
              <a:t>►</a:t>
            </a:r>
            <a:r>
              <a:rPr lang="en-US" sz="2500" b="1">
                <a:latin typeface="Courier New" pitchFamily="49" charset="0"/>
              </a:rPr>
              <a:t> 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</a:t>
            </a:r>
            <a:r>
              <a:rPr lang="en-US" sz="2500" b="1" baseline="-300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Clock</a:t>
            </a:r>
            <a:r>
              <a:rPr lang="en-US" sz="2500" b="1">
                <a:latin typeface="Courier New" pitchFamily="49" charset="0"/>
              </a:rPr>
              <a:t> = 8×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1/8MHz</a:t>
            </a:r>
            <a:r>
              <a:rPr lang="en-US" sz="2500" b="1">
                <a:latin typeface="Courier New" pitchFamily="49" charset="0"/>
              </a:rPr>
              <a:t> = 1µs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</a:rPr>
              <a:t>	70µs/1µs =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</a:rPr>
              <a:t>70</a:t>
            </a:r>
            <a:r>
              <a:rPr lang="en-US" sz="2500" b="1">
                <a:latin typeface="Courier New" pitchFamily="49" charset="0"/>
              </a:rPr>
              <a:t> clocks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</a:rPr>
              <a:t>	</a:t>
            </a:r>
            <a:r>
              <a:rPr lang="en-US" sz="2600" b="1"/>
              <a:t>►</a:t>
            </a:r>
            <a:r>
              <a:rPr lang="en-US" sz="2500" b="1">
                <a:latin typeface="Courier New" pitchFamily="49" charset="0"/>
              </a:rPr>
              <a:t> (1 + 0xFF) – 70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latin typeface="Courier New" pitchFamily="49" charset="0"/>
              </a:rPr>
              <a:t>	  = 256 - 70 =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</a:rPr>
              <a:t>186</a:t>
            </a:r>
            <a:r>
              <a:rPr lang="en-US" sz="2500" b="1">
                <a:latin typeface="Courier New" pitchFamily="49" charset="0"/>
              </a:rPr>
              <a:t> =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</a:rPr>
              <a:t>0xBA</a:t>
            </a:r>
            <a:r>
              <a:rPr lang="en-US" sz="2500" b="1">
                <a:latin typeface="Courier New" pitchFamily="49" charset="0"/>
              </a:rPr>
              <a:t> =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</a:rPr>
              <a:t>-70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bits of PORTB continuously with some delay.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 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DDRB(C) = 0xFF;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PORTB output port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(1){	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//repeat forever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PORTB(C) = 0x55(00);	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T0Delay();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//delay size unknown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PORTB(C) = 0xAA(FF);    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T0Delay();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TCNT0 = -70;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TCNT0</a:t>
            </a:r>
            <a:endParaRPr lang="en-US" sz="1800" b="1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0x02;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Timer0, Normal mode,1:8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prescaler</a:t>
            </a:r>
            <a:endParaRPr lang="en-US" sz="18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((TIFR &amp; 0x01)==0);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wait for TF0 to roll over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0;		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Timer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TIFR =  1;		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//clear TF0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Timer0 Programming</a:t>
            </a:r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750"/>
            <a:ext cx="79248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3917950"/>
            <a:ext cx="8220075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7749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4975" y="4800600"/>
            <a:ext cx="8023225" cy="620713"/>
          </a:xfrm>
          <a:noFill/>
          <a:ln/>
        </p:spPr>
      </p:pic>
      <p:pic>
        <p:nvPicPr>
          <p:cNvPr id="287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500688"/>
            <a:ext cx="8763000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90710"/>
            <a:ext cx="85344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Assuming XTAL = 8 MHz, write a program to generate a delay of 1ms.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53440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 9-21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25880"/>
              </p:ext>
            </p:extLst>
          </p:nvPr>
        </p:nvGraphicFramePr>
        <p:xfrm>
          <a:off x="304800" y="2057400"/>
          <a:ext cx="85344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Prescaler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Timer Clock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Timer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Timer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none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MHz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1/8MHz = 0.125 µs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1ms / 0.125 µs = 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64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MHz / 64 = 125KHz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1/125KHz = 8 µs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1ms / 8 µs = </a:t>
                      </a:r>
                      <a:r>
                        <a:rPr lang="en-US" sz="1800" b="1" dirty="0"/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MHz / 256 = 31.25KHz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1/31.25KHz = 32 µs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1ms / 32 µs = 31.25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MHz / 1024 = 7.8125 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1/7.8125 KHz = 128 µs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1ms / 128 µs = 7.8125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From the above calculation we can only use the options </a:t>
                      </a:r>
                      <a:r>
                        <a:rPr lang="en-US" sz="1800" dirty="0" err="1"/>
                        <a:t>Prescaler</a:t>
                      </a:r>
                      <a:r>
                        <a:rPr lang="en-US" sz="1800" dirty="0"/>
                        <a:t> = 64, </a:t>
                      </a:r>
                      <a:r>
                        <a:rPr lang="en-US" sz="1800" dirty="0" err="1"/>
                        <a:t>Prescaler</a:t>
                      </a:r>
                      <a:r>
                        <a:rPr lang="en-US" sz="1800" dirty="0"/>
                        <a:t> = 256 or </a:t>
                      </a:r>
                      <a:r>
                        <a:rPr lang="en-US" sz="1800" dirty="0" err="1"/>
                        <a:t>Prescaler</a:t>
                      </a:r>
                      <a:r>
                        <a:rPr lang="en-US" sz="1800" dirty="0"/>
                        <a:t> = 1024.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But we should use the option </a:t>
                      </a:r>
                      <a:r>
                        <a:rPr lang="en-US" sz="1800" baseline="0" dirty="0" err="1"/>
                        <a:t>Prescaler</a:t>
                      </a:r>
                      <a:r>
                        <a:rPr lang="en-US" sz="1800" baseline="0" dirty="0"/>
                        <a:t> = 64 </a:t>
                      </a:r>
                      <a:r>
                        <a:rPr lang="en-US" sz="1800" baseline="0" dirty="0" err="1"/>
                        <a:t>sinece</a:t>
                      </a:r>
                      <a:r>
                        <a:rPr lang="en-US" sz="1800" baseline="0" dirty="0"/>
                        <a:t> we can not use a decimal point. </a:t>
                      </a:r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To wait 125 clocks we should load </a:t>
                      </a:r>
                      <a:r>
                        <a:rPr lang="en-US" sz="1800" b="1" baseline="0" dirty="0"/>
                        <a:t>OCR0</a:t>
                      </a:r>
                      <a:r>
                        <a:rPr lang="en-US" sz="1800" baseline="0" dirty="0"/>
                        <a:t> with </a:t>
                      </a:r>
                      <a:r>
                        <a:rPr lang="en-US" sz="1800" b="1" baseline="0" dirty="0"/>
                        <a:t>125-1 = 124</a:t>
                      </a:r>
                      <a:endParaRPr lang="en-US" sz="1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Counter mode and Timer mode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pPr marL="571500" indent="-571500"/>
            <a:r>
              <a:rPr lang="en-US" sz="2100" b="1">
                <a:latin typeface="Courier New" pitchFamily="49" charset="0"/>
              </a:rPr>
              <a:t>There are counter registers in microcontrollers to count an event or generate time delays.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When we connect the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external event source</a:t>
            </a:r>
            <a:r>
              <a:rPr lang="en-US" sz="2100" b="1">
                <a:latin typeface="Courier New" pitchFamily="49" charset="0"/>
              </a:rPr>
              <a:t> to the clock pin of the counter register. This is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counter mode</a:t>
            </a:r>
            <a:r>
              <a:rPr lang="en-US" sz="2100" b="1">
                <a:latin typeface="Courier New" pitchFamily="49" charset="0"/>
              </a:rPr>
              <a:t>.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When we connect the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oscillator to the clock</a:t>
            </a:r>
            <a:r>
              <a:rPr lang="en-US" sz="2100" b="1">
                <a:latin typeface="Courier New" pitchFamily="49" charset="0"/>
              </a:rPr>
              <a:t> pin of the counter. This is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timer mode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one way to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generate a time delay</a:t>
            </a:r>
            <a:r>
              <a:rPr lang="en-US" sz="2100" b="1">
                <a:latin typeface="Courier New" pitchFamily="49" charset="0"/>
              </a:rPr>
              <a:t> is to clear the counter at the start time and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wait until</a:t>
            </a:r>
            <a:r>
              <a:rPr lang="en-US" sz="2100" b="1">
                <a:latin typeface="Courier New" pitchFamily="49" charset="0"/>
              </a:rPr>
              <a:t> the counter reaches a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certain number</a:t>
            </a:r>
            <a:r>
              <a:rPr lang="en-US" sz="2100" b="1">
                <a:latin typeface="Courier New" pitchFamily="49" charset="0"/>
              </a:rPr>
              <a:t>.</a:t>
            </a:r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3820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8588"/>
            <a:ext cx="906780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8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760663"/>
            <a:ext cx="891540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bits of PORTB continuously with some delay.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 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DDRB = 0xFF;		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PORTB output port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(1){			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//repeat forever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0x55;	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T0Delay();		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//delay size unknown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0xAA;    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	T0Delay();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T0Delay(){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TCNT0 = 0;	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timer starts from 00</a:t>
            </a:r>
            <a:endParaRPr lang="en-US" sz="1600" b="1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OCR0 = 124;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Compare Register has value 124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0x0B;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Timer0,(CTC)Clear Timer on Compare Match,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// 1:64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Prescaler</a:t>
            </a:r>
            <a:endParaRPr lang="en-US" sz="16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((TIFR &amp; 0x02)==0);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wait for OCF0 to roll over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TCCR0 = 0;		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Timer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TIFR =  0x02;	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//clear TF0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Theory Delay = (124+1)*8 us = 1ms (for 8MHz Clock)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46350"/>
            <a:ext cx="899160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466910"/>
            <a:ext cx="8534400" cy="50167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Assuming XTAL = 8 MHz, write a program to generate a delay of 25.6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ms.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Use Timer0, CTC mode, with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prescaler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1024.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Solution: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prescaler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1024 each timer clock lasts 1024 × 0.125 µs = 128 µs. Thus in order to generate a delay of 25.6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should wait 25.6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128 µs =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 clocks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Therefore the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OCR0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register should be loaded with 200-1 =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199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Notice that the comparator checks for equality; thus, if we load OCR0 register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wuth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value smaller than TCNT0’s value, the counter will miss the compare match and will count up until it reaches the maximum value of 0xFF and rolls over. This causes a big delay and is not desirable in many cases.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853440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 9-20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3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106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Timer2 Programming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solidFill>
            <a:schemeClr val="bg1"/>
          </a:solidFill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Timer2</a:t>
            </a:r>
            <a:r>
              <a:rPr lang="en-US" sz="2500" b="1">
                <a:latin typeface="Courier New" pitchFamily="49" charset="0"/>
              </a:rPr>
              <a:t> is an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8-bit</a:t>
            </a:r>
            <a:r>
              <a:rPr lang="en-US" sz="2500" b="1">
                <a:latin typeface="Courier New" pitchFamily="49" charset="0"/>
              </a:rPr>
              <a:t> timer. Therefore it works the same way as Timer0. But there are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two differences</a:t>
            </a:r>
            <a:r>
              <a:rPr lang="en-US" sz="2500" b="1">
                <a:latin typeface="Courier New" pitchFamily="49" charset="0"/>
              </a:rPr>
              <a:t> between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Timer0</a:t>
            </a:r>
            <a:r>
              <a:rPr lang="en-US" sz="2500" b="1">
                <a:latin typeface="Courier New" pitchFamily="49" charset="0"/>
              </a:rPr>
              <a:t> and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Timer2</a:t>
            </a:r>
            <a:r>
              <a:rPr lang="en-US" sz="2500" b="1">
                <a:latin typeface="Courier New" pitchFamily="49" charset="0"/>
              </a:rPr>
              <a:t>: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Timer2</a:t>
            </a:r>
            <a:r>
              <a:rPr lang="en-US" sz="2500" b="1">
                <a:latin typeface="Courier New" pitchFamily="49" charset="0"/>
              </a:rPr>
              <a:t> can be used as a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real time counter</a:t>
            </a:r>
            <a:r>
              <a:rPr lang="en-US" sz="2500" b="1">
                <a:latin typeface="Courier New" pitchFamily="49" charset="0"/>
              </a:rPr>
              <a:t>. To do so, we should connect a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crystal</a:t>
            </a:r>
            <a:r>
              <a:rPr lang="en-US" sz="2500" b="1">
                <a:latin typeface="Courier New" pitchFamily="49" charset="0"/>
              </a:rPr>
              <a:t> of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32.768 kHz</a:t>
            </a:r>
            <a:r>
              <a:rPr lang="en-US" sz="2500" b="1">
                <a:latin typeface="Courier New" pitchFamily="49" charset="0"/>
              </a:rPr>
              <a:t> to the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TOSCl</a:t>
            </a:r>
            <a:r>
              <a:rPr lang="en-US" sz="2500" b="1">
                <a:latin typeface="Courier New" pitchFamily="49" charset="0"/>
              </a:rPr>
              <a:t> and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TOSC2</a:t>
            </a:r>
            <a:r>
              <a:rPr lang="en-US" sz="2500" b="1">
                <a:latin typeface="Courier New" pitchFamily="49" charset="0"/>
              </a:rPr>
              <a:t> pins of AVR and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set</a:t>
            </a:r>
            <a:r>
              <a:rPr lang="en-US" sz="2500" b="1">
                <a:latin typeface="Courier New" pitchFamily="49" charset="0"/>
              </a:rPr>
              <a:t> the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AS2</a:t>
            </a:r>
            <a:r>
              <a:rPr lang="en-US" sz="2500" b="1">
                <a:latin typeface="Courier New" pitchFamily="49" charset="0"/>
              </a:rPr>
              <a:t> bit.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500" b="1">
                <a:latin typeface="Courier New" pitchFamily="49" charset="0"/>
              </a:rPr>
              <a:t>In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Timer0</a:t>
            </a:r>
            <a:r>
              <a:rPr lang="en-US" sz="2500" b="1">
                <a:latin typeface="Courier New" pitchFamily="49" charset="0"/>
              </a:rPr>
              <a:t>, when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CS02-CS00</a:t>
            </a:r>
            <a:r>
              <a:rPr lang="en-US" sz="2500" b="1">
                <a:latin typeface="Courier New" pitchFamily="49" charset="0"/>
              </a:rPr>
              <a:t> have values 110 or 111, Timer0 counts the external events. But in </a:t>
            </a:r>
            <a:r>
              <a:rPr lang="en-US" sz="2500" b="1">
                <a:solidFill>
                  <a:srgbClr val="0000CC"/>
                </a:solidFill>
                <a:latin typeface="Courier New" pitchFamily="49" charset="0"/>
              </a:rPr>
              <a:t>Timer2</a:t>
            </a:r>
            <a:r>
              <a:rPr lang="en-US" sz="2500" b="1">
                <a:latin typeface="Courier New" pitchFamily="49" charset="0"/>
              </a:rPr>
              <a:t>, the multiplexer selects between the different scales of the clock.</a:t>
            </a:r>
          </a:p>
          <a:p>
            <a:pPr marL="571500" indent="-571500">
              <a:lnSpc>
                <a:spcPct val="80000"/>
              </a:lnSpc>
            </a:pPr>
            <a:r>
              <a:rPr lang="en-US" sz="2500" b="1">
                <a:latin typeface="Courier New" pitchFamily="49" charset="0"/>
              </a:rPr>
              <a:t>In other words, the same values of the CS bits can have different meanings for Timer0 and Timer2.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11340"/>
              </p:ext>
            </p:extLst>
          </p:nvPr>
        </p:nvGraphicFramePr>
        <p:xfrm>
          <a:off x="76200" y="30480"/>
          <a:ext cx="899922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3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65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81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FOC2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WGM20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WGM21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Initial</a:t>
                      </a:r>
                      <a:r>
                        <a:rPr lang="en-US" sz="1200" baseline="0" dirty="0"/>
                        <a:t> 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FOC2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D7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Force Compare match: </a:t>
                      </a:r>
                      <a:r>
                        <a:rPr lang="en-US" sz="1400" b="0" dirty="0"/>
                        <a:t>a write-only</a:t>
                      </a:r>
                      <a:r>
                        <a:rPr lang="en-US" sz="1400" b="0" baseline="0" dirty="0"/>
                        <a:t> bit, which can be used while generating a wave. Writing 1 to it causes  the wave generator to act as if a compare match had occurred.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WGM20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(D6)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WGM21</a:t>
                      </a:r>
                      <a:r>
                        <a:rPr lang="en-US" sz="1400" b="1" dirty="0"/>
                        <a:t> (D3)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Timer2 mode selector bits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CTC (Clear Timer on Compare Match)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PWM, phase 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PWM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COM21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COM20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Output Mode: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These bits control the waveform generator (See Chapter 15)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CS22:20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Timer2 clock selector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Clock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Source (Timer / Counter Stopped)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(No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Prescaling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256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7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/ 1024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Figure 9-11: TCCR2 (Timer / Counter  Control )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Timer2 Programming</a:t>
            </a: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152400" y="893763"/>
          <a:ext cx="8839200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74120" imgH="4495238" progId="PBrush">
                  <p:embed/>
                </p:oleObj>
              </mc:Choice>
              <mc:Fallback>
                <p:oleObj name="Bitmap Image" r:id="rId2" imgW="10174120" imgH="4495238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93763"/>
                        <a:ext cx="8839200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Timer2 Programming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9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66788"/>
            <a:ext cx="8839200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Timer2 Programming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T2Delay ();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DDRB = 0xFF;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PORTB output port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(1){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repeat forever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0x55; T2Delay();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0xAA; T2Delay();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T2Delay(){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TCNT2 = 0;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timer starts from 00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OCR2 = 249;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Compare Register has value 249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TCCR2 = 0x0E;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//Run Timer2,Clear Timer on Compare Match,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	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Prescaler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 1:256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((TIFR &amp; (1&lt;&lt;OCF2))==0);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wait for OCF2 flag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TCCR2 = 0;		    	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Timer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TIFR =  (1&lt;&lt;OCF2);		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//clear OCF2 flag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Counter mode and Timer mode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334000"/>
          </a:xfrm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In the microcontrollers, there is a flag for each of the counters.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flag</a:t>
            </a:r>
            <a:r>
              <a:rPr lang="en-US" sz="2200" b="1">
                <a:latin typeface="Courier New" pitchFamily="49" charset="0"/>
              </a:rPr>
              <a:t> is set when the counter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overflows</a:t>
            </a:r>
            <a:r>
              <a:rPr lang="en-US" sz="2200" b="1">
                <a:latin typeface="Courier New" pitchFamily="49" charset="0"/>
              </a:rPr>
              <a:t>, and is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cleared</a:t>
            </a:r>
            <a:r>
              <a:rPr lang="en-US" sz="2200" b="1">
                <a:latin typeface="Courier New" pitchFamily="49" charset="0"/>
              </a:rPr>
              <a:t> by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software</a:t>
            </a:r>
            <a:r>
              <a:rPr lang="en-US" sz="2200" b="1">
                <a:latin typeface="Courier New" pitchFamily="49" charset="0"/>
              </a:rPr>
              <a:t>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The second method to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generate a time delay</a:t>
            </a:r>
            <a:r>
              <a:rPr lang="en-US" sz="2200" b="1">
                <a:latin typeface="Courier New" pitchFamily="49" charset="0"/>
              </a:rPr>
              <a:t> is to load the counter register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wait until</a:t>
            </a:r>
            <a:r>
              <a:rPr lang="en-US" sz="2200" b="1">
                <a:latin typeface="Courier New" pitchFamily="49" charset="0"/>
              </a:rPr>
              <a:t>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counter overflows</a:t>
            </a:r>
            <a:r>
              <a:rPr lang="en-US" sz="2200" b="1">
                <a:latin typeface="Courier New" pitchFamily="49" charset="0"/>
              </a:rPr>
              <a:t> and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flag</a:t>
            </a:r>
            <a:r>
              <a:rPr lang="en-US" sz="2200" b="1">
                <a:latin typeface="Courier New" pitchFamily="49" charset="0"/>
              </a:rPr>
              <a:t> is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set</a:t>
            </a:r>
            <a:r>
              <a:rPr lang="en-US" sz="2200" b="1">
                <a:latin typeface="Courier New" pitchFamily="49" charset="0"/>
              </a:rPr>
              <a:t>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In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ATmega32</a:t>
            </a:r>
            <a:r>
              <a:rPr lang="en-US" sz="2200" b="1">
                <a:latin typeface="Courier New" pitchFamily="49" charset="0"/>
              </a:rPr>
              <a:t>,ATmega16, there are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three timers</a:t>
            </a:r>
            <a:r>
              <a:rPr lang="en-US" sz="2200" b="1">
                <a:latin typeface="Courier New" pitchFamily="49" charset="0"/>
              </a:rPr>
              <a:t>: Timer0, Timer1, and Timer2.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TimerO</a:t>
            </a:r>
            <a:r>
              <a:rPr lang="en-US" sz="2200" b="1">
                <a:latin typeface="Courier New" pitchFamily="49" charset="0"/>
              </a:rPr>
              <a:t> and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Timer2</a:t>
            </a:r>
            <a:r>
              <a:rPr lang="en-US" sz="2200" b="1">
                <a:latin typeface="Courier New" pitchFamily="49" charset="0"/>
              </a:rPr>
              <a:t> are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8-bit</a:t>
            </a:r>
            <a:r>
              <a:rPr lang="en-US" sz="2200" b="1">
                <a:latin typeface="Courier New" pitchFamily="49" charset="0"/>
              </a:rPr>
              <a:t>, while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</a:t>
            </a:r>
            <a:r>
              <a:rPr lang="en-US" sz="2200" b="1">
                <a:latin typeface="Courier New" pitchFamily="49" charset="0"/>
              </a:rPr>
              <a:t> is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In AVR, for each of the timers, there is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timer/counter</a:t>
            </a:r>
            <a:r>
              <a:rPr lang="en-US" sz="2200" b="1">
                <a:latin typeface="Courier New" pitchFamily="49" charset="0"/>
              </a:rPr>
              <a:t>) register. In ATmega32 we have TCNTO, TCNT1, and TCNT2.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register is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counter</a:t>
            </a:r>
            <a:r>
              <a:rPr lang="en-US" sz="2200" b="1">
                <a:latin typeface="Courier New" pitchFamily="49" charset="0"/>
              </a:rPr>
              <a:t>. Upon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reset</a:t>
            </a:r>
            <a:r>
              <a:rPr lang="en-US" sz="2200" b="1">
                <a:latin typeface="Courier New" pitchFamily="49" charset="0"/>
              </a:rPr>
              <a:t>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contains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zero</a:t>
            </a:r>
            <a:r>
              <a:rPr lang="en-US" sz="2200" b="1">
                <a:latin typeface="Courier New" pitchFamily="49" charset="0"/>
              </a:rPr>
              <a:t>. It counts up with each pulse. The contents of the timers/ counters can be accessed using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. You can load/read a value into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register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</a:t>
            </a:r>
            <a:r>
              <a:rPr lang="en-US" sz="2200" b="1">
                <a:latin typeface="Courier New" pitchFamily="49" charset="0"/>
              </a:rPr>
              <a:t> is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 timer and it is split into two bytes,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TCNT1L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 low byte</a:t>
            </a:r>
            <a:r>
              <a:rPr lang="en-US" sz="2200" b="1">
                <a:latin typeface="Courier New" pitchFamily="49" charset="0"/>
              </a:rPr>
              <a:t>)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TCNT1H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 high byte</a:t>
            </a:r>
            <a:r>
              <a:rPr lang="en-US" sz="2200" b="1">
                <a:latin typeface="Courier New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</a:t>
            </a:r>
            <a:r>
              <a:rPr lang="en-US" sz="2200" b="1">
                <a:latin typeface="Courier New" pitchFamily="49" charset="0"/>
              </a:rPr>
              <a:t> has two control registers named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TCCR1A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Timer/counter 1 control register</a:t>
            </a:r>
            <a:r>
              <a:rPr lang="en-US" sz="2200" b="1">
                <a:latin typeface="Courier New" pitchFamily="49" charset="0"/>
              </a:rPr>
              <a:t>)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TCCR1B</a:t>
            </a:r>
            <a:r>
              <a:rPr lang="en-US" sz="2200" b="1">
                <a:latin typeface="Courier New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TOV1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 overflow</a:t>
            </a:r>
            <a:r>
              <a:rPr lang="en-US" sz="2200" b="1">
                <a:latin typeface="Courier New" pitchFamily="49" charset="0"/>
              </a:rPr>
              <a:t>) flag bit goes HIGH when overflow occurs.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Timer1 also has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prescaler</a:t>
            </a:r>
            <a:r>
              <a:rPr lang="en-US" sz="2200" b="1">
                <a:latin typeface="Courier New" pitchFamily="49" charset="0"/>
              </a:rPr>
              <a:t> options.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There are two 16-bit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OCR</a:t>
            </a:r>
            <a:r>
              <a:rPr lang="en-US" sz="2200" b="1">
                <a:latin typeface="Courier New" pitchFamily="49" charset="0"/>
              </a:rPr>
              <a:t> registers in Timerl: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</a:t>
            </a:r>
            <a:r>
              <a:rPr lang="en-US" sz="2200" b="1">
                <a:latin typeface="Courier New" pitchFamily="49" charset="0"/>
              </a:rPr>
              <a:t>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OCR1B</a:t>
            </a:r>
            <a:r>
              <a:rPr lang="en-US" sz="2200" b="1">
                <a:latin typeface="Courier New" pitchFamily="49" charset="0"/>
              </a:rPr>
              <a:t>. There are two separate flags for each of of Timerl OCR registers, which act independently of each other.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Whenever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TCNT1</a:t>
            </a:r>
            <a:r>
              <a:rPr lang="en-US" sz="2200" b="1">
                <a:latin typeface="Courier New" pitchFamily="49" charset="0"/>
              </a:rPr>
              <a:t> equals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</a:t>
            </a:r>
            <a:r>
              <a:rPr lang="en-US" sz="2200" b="1">
                <a:latin typeface="Courier New" pitchFamily="49" charset="0"/>
              </a:rPr>
              <a:t>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OCF1A</a:t>
            </a:r>
            <a:r>
              <a:rPr lang="en-US" sz="2200" b="1">
                <a:latin typeface="Courier New" pitchFamily="49" charset="0"/>
              </a:rPr>
              <a:t> flag will be set on the next clock. When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TCNT1</a:t>
            </a:r>
            <a:r>
              <a:rPr lang="en-US" sz="2200" b="1">
                <a:latin typeface="Courier New" pitchFamily="49" charset="0"/>
              </a:rPr>
              <a:t> equals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0CR1B</a:t>
            </a:r>
            <a:r>
              <a:rPr lang="en-US" sz="2200" b="1">
                <a:latin typeface="Courier New" pitchFamily="49" charset="0"/>
              </a:rPr>
              <a:t>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OCF1B</a:t>
            </a:r>
            <a:r>
              <a:rPr lang="en-US" sz="2200" b="1">
                <a:latin typeface="Courier New" pitchFamily="49" charset="0"/>
              </a:rPr>
              <a:t> flag will be set on the next clock.</a:t>
            </a:r>
            <a:r>
              <a:rPr lang="en-US" sz="2200" b="1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Timer1 Programming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304800" y="1138238"/>
          <a:ext cx="8610600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45488" imgH="4933333" progId="PBrush">
                  <p:embed/>
                </p:oleObj>
              </mc:Choice>
              <mc:Fallback>
                <p:oleObj name="Bitmap Image" r:id="rId2" imgW="9945488" imgH="4933333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38238"/>
                        <a:ext cx="8610600" cy="427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971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As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</a:t>
            </a:r>
            <a:r>
              <a:rPr lang="en-US" sz="2200" b="1">
                <a:latin typeface="Courier New" pitchFamily="49" charset="0"/>
              </a:rPr>
              <a:t> is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 timer,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</a:t>
            </a:r>
            <a:r>
              <a:rPr lang="en-US" sz="2200" b="1">
                <a:latin typeface="Courier New" pitchFamily="49" charset="0"/>
              </a:rPr>
              <a:t> registers are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 registers.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</a:t>
            </a:r>
            <a:r>
              <a:rPr lang="en-US" sz="2200" b="1">
                <a:latin typeface="Courier New" pitchFamily="49" charset="0"/>
              </a:rPr>
              <a:t> is made of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OCR1AH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 high byte</a:t>
            </a:r>
            <a:r>
              <a:rPr lang="en-US" sz="2200" b="1">
                <a:latin typeface="Courier New" pitchFamily="49" charset="0"/>
              </a:rPr>
              <a:t>)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OCR1AL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 low byte</a:t>
            </a:r>
            <a:r>
              <a:rPr lang="en-US" sz="2200" b="1">
                <a:latin typeface="Courier New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TIFR</a:t>
            </a:r>
            <a:r>
              <a:rPr lang="en-US" sz="2200" b="1">
                <a:latin typeface="Courier New" pitchFamily="49" charset="0"/>
              </a:rPr>
              <a:t> register contains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TOV1</a:t>
            </a:r>
            <a:r>
              <a:rPr lang="en-US" sz="2200" b="1">
                <a:latin typeface="Courier New" pitchFamily="49" charset="0"/>
              </a:rPr>
              <a:t>,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OCF1A</a:t>
            </a:r>
            <a:r>
              <a:rPr lang="en-US" sz="2200" b="1">
                <a:latin typeface="Courier New" pitchFamily="49" charset="0"/>
              </a:rPr>
              <a:t>,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OCF1B</a:t>
            </a:r>
            <a:r>
              <a:rPr lang="en-US" sz="2200" b="1">
                <a:latin typeface="Courier New" pitchFamily="49" charset="0"/>
              </a:rPr>
              <a:t> flags.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There is also an auxiliary register named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ICR1</a:t>
            </a:r>
            <a:r>
              <a:rPr lang="en-US" sz="2200" b="1">
                <a:latin typeface="Courier New" pitchFamily="49" charset="0"/>
              </a:rPr>
              <a:t>, which is used in operations such as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capturing</a:t>
            </a:r>
            <a:r>
              <a:rPr lang="en-US" sz="2200" b="1">
                <a:latin typeface="Courier New" pitchFamily="49" charset="0"/>
              </a:rPr>
              <a:t>.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ICR1</a:t>
            </a:r>
            <a:r>
              <a:rPr lang="en-US" sz="2200" b="1">
                <a:latin typeface="Courier New" pitchFamily="49" charset="0"/>
              </a:rPr>
              <a:t> is a 16-bit register made of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ICR1H</a:t>
            </a:r>
            <a:r>
              <a:rPr lang="en-US" sz="2200" b="1">
                <a:latin typeface="Courier New" pitchFamily="49" charset="0"/>
              </a:rPr>
              <a:t>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ICR1L</a:t>
            </a:r>
          </a:p>
        </p:txBody>
      </p:sp>
      <p:pic>
        <p:nvPicPr>
          <p:cNvPr id="301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084638"/>
            <a:ext cx="8382000" cy="1001712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10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33988"/>
            <a:ext cx="8382000" cy="1243012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1676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As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Timer1</a:t>
            </a:r>
            <a:r>
              <a:rPr lang="en-US" sz="2200" b="1">
                <a:latin typeface="Courier New" pitchFamily="49" charset="0"/>
              </a:rPr>
              <a:t> is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 timer,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</a:t>
            </a:r>
            <a:r>
              <a:rPr lang="en-US" sz="2200" b="1">
                <a:latin typeface="Courier New" pitchFamily="49" charset="0"/>
              </a:rPr>
              <a:t> registers are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16-bit</a:t>
            </a:r>
            <a:r>
              <a:rPr lang="en-US" sz="2200" b="1">
                <a:latin typeface="Courier New" pitchFamily="49" charset="0"/>
              </a:rPr>
              <a:t> registers.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</a:t>
            </a:r>
            <a:r>
              <a:rPr lang="en-US" sz="2200" b="1">
                <a:latin typeface="Courier New" pitchFamily="49" charset="0"/>
              </a:rPr>
              <a:t> is made of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OCR1AH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 high byte</a:t>
            </a:r>
            <a:r>
              <a:rPr lang="en-US" sz="2200" b="1">
                <a:latin typeface="Courier New" pitchFamily="49" charset="0"/>
              </a:rPr>
              <a:t>)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OCR1AL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OCRIA low byte</a:t>
            </a:r>
            <a:r>
              <a:rPr lang="en-US" sz="2200" b="1">
                <a:latin typeface="Courier New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TIFR</a:t>
            </a:r>
            <a:r>
              <a:rPr lang="en-US" sz="2200" b="1">
                <a:latin typeface="Courier New" pitchFamily="49" charset="0"/>
              </a:rPr>
              <a:t> register contains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TOV1</a:t>
            </a:r>
            <a:r>
              <a:rPr lang="en-US" sz="2200" b="1">
                <a:latin typeface="Courier New" pitchFamily="49" charset="0"/>
              </a:rPr>
              <a:t>,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OCF1A</a:t>
            </a:r>
            <a:r>
              <a:rPr lang="en-US" sz="2200" b="1">
                <a:latin typeface="Courier New" pitchFamily="49" charset="0"/>
              </a:rPr>
              <a:t>,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OCF1B</a:t>
            </a:r>
            <a:r>
              <a:rPr lang="en-US" sz="2200" b="1">
                <a:latin typeface="Courier New" pitchFamily="49" charset="0"/>
              </a:rPr>
              <a:t> flags.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46163"/>
            <a:ext cx="8915400" cy="55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pic>
        <p:nvPicPr>
          <p:cNvPr id="3031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10663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76200"/>
            <a:ext cx="8809037" cy="114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28600" y="4114800"/>
            <a:ext cx="8534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28600" y="5218113"/>
            <a:ext cx="8534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-4648200"/>
            <a:ext cx="8809037" cy="114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511175"/>
            <a:ext cx="8534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28600" y="3079750"/>
            <a:ext cx="8534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181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WGM13:WGM10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The WGM13, WGM12, WGM11, and WGM10 bits define the mode of Timerl, Timerl has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16 different modes</a:t>
            </a:r>
            <a:r>
              <a:rPr lang="en-US" sz="2200" b="1">
                <a:latin typeface="Courier New" pitchFamily="49" charset="0"/>
              </a:rPr>
              <a:t>. One of them (mode 13) is reserved (not implemented). we cover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mode0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Normal mode</a:t>
            </a:r>
            <a:r>
              <a:rPr lang="en-US" sz="2200" b="1">
                <a:latin typeface="Courier New" pitchFamily="49" charset="0"/>
              </a:rPr>
              <a:t>) and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mode4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CTC mode</a:t>
            </a:r>
            <a:r>
              <a:rPr lang="en-US" sz="2200" b="1">
                <a:latin typeface="Courier New" pitchFamily="49" charset="0"/>
              </a:rPr>
              <a:t>). The other modes will be covered in Chapters 15 and 16.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Timerl operation modes</a:t>
            </a:r>
          </a:p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Normal mode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WGM13:10</a:t>
            </a:r>
            <a:r>
              <a:rPr lang="en-US" sz="2200" b="1">
                <a:latin typeface="Courier New" pitchFamily="49" charset="0"/>
              </a:rPr>
              <a:t> =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0000</a:t>
            </a:r>
            <a:r>
              <a:rPr lang="en-US" sz="2200" b="1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In this mode, the timer counts up until it reaches 0xFFFF (which is the maximum value) and then it rolls over from 0xFFFF to 0000.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When the timer rolls over from 0xFFFF to 0000,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TOV1</a:t>
            </a:r>
            <a:r>
              <a:rPr lang="en-US" sz="2200" b="1">
                <a:latin typeface="Courier New" pitchFamily="49" charset="0"/>
              </a:rPr>
              <a:t> flag will be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set</a:t>
            </a:r>
            <a:r>
              <a:rPr lang="en-US" sz="2200" b="1">
                <a:latin typeface="Courier New" pitchFamily="49" charset="0"/>
              </a:rPr>
              <a:t>.</a:t>
            </a:r>
            <a:endParaRPr lang="en-US" sz="2200" b="1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443538"/>
            <a:ext cx="5029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2819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CTC (Clear Timer on Compare Match) mode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WGM13:10</a:t>
            </a:r>
            <a:r>
              <a:rPr lang="en-US" sz="2200" b="1">
                <a:latin typeface="Courier New" pitchFamily="49" charset="0"/>
              </a:rPr>
              <a:t> =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0100</a:t>
            </a:r>
            <a:r>
              <a:rPr lang="en-US" sz="2200" b="1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Courier New" pitchFamily="49" charset="0"/>
              </a:rPr>
              <a:t>In mode 4, the timer counts up until the content of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TCNT1</a:t>
            </a:r>
            <a:r>
              <a:rPr lang="en-US" sz="2200" b="1">
                <a:latin typeface="Courier New" pitchFamily="49" charset="0"/>
              </a:rPr>
              <a:t> register becomes equal to the content of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OCR1A</a:t>
            </a:r>
            <a:r>
              <a:rPr lang="en-US" sz="2200" b="1">
                <a:latin typeface="Courier New" pitchFamily="49" charset="0"/>
              </a:rPr>
              <a:t> (compare match occurs); then, the timer will be cleared when the next clock occurs.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OCF1A</a:t>
            </a:r>
            <a:r>
              <a:rPr lang="en-US" sz="2200" b="1">
                <a:latin typeface="Courier New" pitchFamily="49" charset="0"/>
              </a:rPr>
              <a:t> flag will be set as a result of the compare match as well</a:t>
            </a:r>
          </a:p>
        </p:txBody>
      </p:sp>
      <p:pic>
        <p:nvPicPr>
          <p:cNvPr id="3082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41738"/>
            <a:ext cx="8610600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pic>
        <p:nvPicPr>
          <p:cNvPr id="309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763000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8837613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Basic Registers of Timers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5029200" cy="5334000"/>
          </a:xfrm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Each timer has a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	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 Overflow</a:t>
            </a:r>
            <a:r>
              <a:rPr lang="en-US" sz="2200" b="1">
                <a:latin typeface="Courier New" pitchFamily="49" charset="0"/>
              </a:rPr>
              <a:t>) flag, When a timer overflows, its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TOV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flag is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set</a:t>
            </a:r>
            <a:r>
              <a:rPr lang="en-US" sz="2200" b="1">
                <a:latin typeface="Courier New" pitchFamily="49" charset="0"/>
              </a:rPr>
              <a:t>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Each timer also has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TCCR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timer/counter control register</a:t>
            </a:r>
            <a:r>
              <a:rPr lang="en-US" sz="2200" b="1">
                <a:latin typeface="Courier New" pitchFamily="49" charset="0"/>
              </a:rPr>
              <a:t>) register for setting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modes</a:t>
            </a:r>
            <a:r>
              <a:rPr lang="en-US" sz="2200" b="1">
                <a:latin typeface="Courier New" pitchFamily="49" charset="0"/>
              </a:rPr>
              <a:t>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timer</a:t>
            </a:r>
            <a:r>
              <a:rPr lang="en-US" sz="2200" b="1">
                <a:latin typeface="Courier New" pitchFamily="49" charset="0"/>
              </a:rPr>
              <a:t> or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counter</a:t>
            </a:r>
            <a:r>
              <a:rPr lang="en-US" sz="2200" b="1">
                <a:latin typeface="Courier New" pitchFamily="49" charset="0"/>
              </a:rPr>
              <a:t>) of operation.</a:t>
            </a:r>
          </a:p>
          <a:p>
            <a:pPr marL="571500" indent="-571500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Each timer also has an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Output Compare Register</a:t>
            </a:r>
            <a:r>
              <a:rPr lang="en-US" sz="2200" b="1">
                <a:latin typeface="Courier New" pitchFamily="49" charset="0"/>
              </a:rPr>
              <a:t>). The content of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OCR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is compared with the content of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. When they are equal the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OCF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</a:rPr>
              <a:t>n</a:t>
            </a:r>
            <a:r>
              <a:rPr lang="en-US" sz="2200" b="1">
                <a:latin typeface="Courier New" pitchFamily="49" charset="0"/>
              </a:rPr>
              <a:t> (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Output Compare Flag</a:t>
            </a:r>
            <a:r>
              <a:rPr lang="en-US" sz="2200" b="1">
                <a:latin typeface="Courier New" pitchFamily="49" charset="0"/>
              </a:rPr>
              <a:t>)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flag</a:t>
            </a:r>
            <a:r>
              <a:rPr lang="en-US" sz="2200" b="1">
                <a:latin typeface="Courier New" pitchFamily="49" charset="0"/>
              </a:rPr>
              <a:t> is </a:t>
            </a:r>
            <a:r>
              <a:rPr lang="en-US" sz="2200" b="1">
                <a:solidFill>
                  <a:srgbClr val="0000CC"/>
                </a:solidFill>
                <a:latin typeface="Courier New" pitchFamily="49" charset="0"/>
              </a:rPr>
              <a:t>set</a:t>
            </a:r>
            <a:r>
              <a:rPr lang="en-US" sz="2200" b="1">
                <a:latin typeface="Courier New" pitchFamily="49" charset="0"/>
              </a:rPr>
              <a:t>.</a:t>
            </a:r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812800"/>
            <a:ext cx="3738563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62025"/>
            <a:ext cx="89154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Timer1 Programming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T1Delay();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DDRB = 0xFF;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PORTB output port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(1){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repeat forever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0x55; T1Delay();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PORTB = 0xAA; T1Delay();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T1Delay(){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TCNT1 = 0;	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timer starts from 00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OCR1A = 31250 - 1;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Compare Register A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TCCR1A = 0x00; TCCR1B = 0x0C;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//Run Timer1, Clear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Timer on Compare Match,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Prescaler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 1:256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((TIFR &amp; (1&lt;&lt;OCF1A))==0);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 for OCF1A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TCCR1B = 0x00;		    	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Timer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TIFR =  (1&lt;&lt;OCF1A);		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//clear OCF2 flag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Timer1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37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Courier New" pitchFamily="49" charset="0"/>
              </a:rPr>
              <a:t>Timer1 Programming</a:t>
            </a:r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20775"/>
            <a:ext cx="89916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16-bit counter Programming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avr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io.h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main (){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DDRB   &amp;= ~(1&lt;&lt;1);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PB.1 as input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PORTB  |=  (1&lt;&lt;1);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activate pull-up of PB.1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DDRC    = 0xFF;	 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PORTC as output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DDRD    = 0xFF;	 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PORTD as output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TCNT1	= 0x0000;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initial Count to 0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TCCR1A	= 0x00;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16-bit Normal mode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TCCR1B	= 0x06;	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 T1, Falling Edge Counter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PORTD = TCNT1L;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Show Counter Low Byte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PORTC = TCNT1H;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Show Counter High Byte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((TIFR &amp; (1&lt;&lt;TOV1))==1)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it overflows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			TIFR = 1 &lt;&lt; TOV1;	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TOV1 flag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16-bit counter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200"/>
            <a:ext cx="89662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Timer0 Programming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  <a:solidFill>
            <a:schemeClr val="bg1"/>
          </a:solidFill>
        </p:spPr>
        <p:txBody>
          <a:bodyPr/>
          <a:lstStyle/>
          <a:p>
            <a:pPr marL="571500" indent="-571500"/>
            <a:r>
              <a:rPr lang="en-US" sz="2100" b="1">
                <a:latin typeface="Courier New" pitchFamily="49" charset="0"/>
              </a:rPr>
              <a:t>Timer0 is 8-bit in ATmega32; thus,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TCNT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</a:t>
            </a:r>
            <a:r>
              <a:rPr lang="en-US" sz="2100" b="1">
                <a:latin typeface="Courier New" pitchFamily="49" charset="0"/>
              </a:rPr>
              <a:t> (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timer/ counter register</a:t>
            </a:r>
            <a:r>
              <a:rPr lang="en-US" sz="2100" b="1">
                <a:latin typeface="Courier New" pitchFamily="49" charset="0"/>
              </a:rPr>
              <a:t>) is 8-bit.</a:t>
            </a:r>
          </a:p>
          <a:p>
            <a:pPr marL="571500" indent="-571500"/>
            <a:endParaRPr lang="en-US" sz="2100" b="1">
              <a:latin typeface="Courier New" pitchFamily="49" charset="0"/>
            </a:endParaRPr>
          </a:p>
          <a:p>
            <a:pPr marL="571500" indent="-571500"/>
            <a:endParaRPr lang="en-US" sz="2100" b="1">
              <a:latin typeface="Courier New" pitchFamily="49" charset="0"/>
            </a:endParaRPr>
          </a:p>
          <a:p>
            <a:pPr marL="571500" indent="-571500"/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TCCR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O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Timer/Counter Control Register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) register </a:t>
            </a:r>
            <a:r>
              <a:rPr lang="en-US" sz="2100" b="1">
                <a:latin typeface="Courier New" pitchFamily="49" charset="0"/>
              </a:rPr>
              <a:t>is an 8-bit register used for control of Timer0.</a:t>
            </a:r>
          </a:p>
          <a:p>
            <a:pPr marL="571500" indent="-571500"/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02</a:t>
            </a:r>
            <a:r>
              <a:rPr lang="en-US" sz="2100" b="1">
                <a:latin typeface="Courier New" pitchFamily="49" charset="0"/>
              </a:rPr>
              <a:t>: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00 </a:t>
            </a:r>
            <a:r>
              <a:rPr lang="en-US" sz="2100" b="1">
                <a:latin typeface="Courier New" pitchFamily="49" charset="0"/>
              </a:rPr>
              <a:t>(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Timer0 clock source</a:t>
            </a:r>
            <a:r>
              <a:rPr lang="en-US" sz="2100" b="1">
                <a:latin typeface="Courier New" pitchFamily="49" charset="0"/>
              </a:rPr>
              <a:t>)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These bits in the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TCCR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O</a:t>
            </a:r>
            <a:r>
              <a:rPr lang="en-US" sz="2100" b="1">
                <a:latin typeface="Courier New" pitchFamily="49" charset="0"/>
              </a:rPr>
              <a:t> register are used to choose the clock source. If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02</a:t>
            </a:r>
            <a:r>
              <a:rPr lang="en-US" sz="2100" b="1">
                <a:latin typeface="Courier New" pitchFamily="49" charset="0"/>
              </a:rPr>
              <a:t>: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00</a:t>
            </a:r>
            <a:r>
              <a:rPr lang="en-US" sz="2100" b="1">
                <a:latin typeface="Courier New" pitchFamily="49" charset="0"/>
              </a:rPr>
              <a:t> =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2100" b="1">
                <a:latin typeface="Courier New" pitchFamily="49" charset="0"/>
              </a:rPr>
              <a:t>, then the counter is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stopped</a:t>
            </a:r>
            <a:r>
              <a:rPr lang="en-US" sz="2100" b="1">
                <a:latin typeface="Courier New" pitchFamily="49" charset="0"/>
              </a:rPr>
              <a:t>. If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02</a:t>
            </a:r>
            <a:r>
              <a:rPr lang="en-US" sz="2100" b="1">
                <a:latin typeface="Courier New" pitchFamily="49" charset="0"/>
              </a:rPr>
              <a:t>: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00</a:t>
            </a:r>
            <a:r>
              <a:rPr lang="en-US" sz="2100" b="1">
                <a:latin typeface="Courier New" pitchFamily="49" charset="0"/>
              </a:rPr>
              <a:t> have values between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001</a:t>
            </a:r>
            <a:r>
              <a:rPr lang="en-US" sz="2100" b="1">
                <a:latin typeface="Courier New" pitchFamily="49" charset="0"/>
              </a:rPr>
              <a:t> and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101</a:t>
            </a:r>
            <a:r>
              <a:rPr lang="en-US" sz="2100" b="1">
                <a:latin typeface="Courier New" pitchFamily="49" charset="0"/>
              </a:rPr>
              <a:t>, the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oscillator is used as clock source</a:t>
            </a:r>
            <a:r>
              <a:rPr lang="en-US" sz="2100" b="1">
                <a:latin typeface="Courier New" pitchFamily="49" charset="0"/>
              </a:rPr>
              <a:t> and the timer/counter acts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as a timer</a:t>
            </a:r>
            <a:r>
              <a:rPr lang="en-US" sz="2100" b="1">
                <a:latin typeface="Courier New" pitchFamily="49" charset="0"/>
              </a:rPr>
              <a:t>. In this case, the timers are often used for time delay generation. If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02</a:t>
            </a:r>
            <a:r>
              <a:rPr lang="en-US" sz="2100" b="1">
                <a:latin typeface="Courier New" pitchFamily="49" charset="0"/>
              </a:rPr>
              <a:t>: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CS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00</a:t>
            </a:r>
            <a:r>
              <a:rPr lang="en-US" sz="2100" b="1">
                <a:latin typeface="Courier New" pitchFamily="49" charset="0"/>
              </a:rPr>
              <a:t> are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110</a:t>
            </a:r>
            <a:r>
              <a:rPr lang="en-US" sz="2100" b="1">
                <a:latin typeface="Courier New" pitchFamily="49" charset="0"/>
              </a:rPr>
              <a:t> or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111</a:t>
            </a:r>
            <a:r>
              <a:rPr lang="en-US" sz="2100" b="1">
                <a:latin typeface="Courier New" pitchFamily="49" charset="0"/>
              </a:rPr>
              <a:t>, the external clock source is used and it acts as a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counter</a:t>
            </a:r>
          </a:p>
        </p:txBody>
      </p:sp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1752600"/>
            <a:ext cx="439261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8415"/>
              </p:ext>
            </p:extLst>
          </p:nvPr>
        </p:nvGraphicFramePr>
        <p:xfrm>
          <a:off x="76200" y="137160"/>
          <a:ext cx="899160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7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43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3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296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FOC0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WGM00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WGM01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Initial</a:t>
                      </a:r>
                      <a:r>
                        <a:rPr lang="en-US" sz="1400" baseline="0" dirty="0"/>
                        <a:t>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FOC0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Force compare match</a:t>
                      </a:r>
                      <a:r>
                        <a:rPr lang="en-US" sz="1400" dirty="0"/>
                        <a:t>: this is a write-only bit, which can be used while generating a wave.</a:t>
                      </a:r>
                      <a:r>
                        <a:rPr lang="en-US" sz="1400" baseline="0" dirty="0"/>
                        <a:t> Writing 1 to it causes the wave generator to act as if a compare match had occurred.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WGM00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WGM01</a:t>
                      </a:r>
                      <a:endParaRPr 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Timer0</a:t>
                      </a:r>
                      <a:r>
                        <a:rPr lang="en-US" sz="1400" b="1" baseline="0" dirty="0"/>
                        <a:t> mode selector bits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CTC (Clear</a:t>
                      </a:r>
                      <a:r>
                        <a:rPr lang="en-US" sz="1000" b="1" baseline="0" dirty="0"/>
                        <a:t> Timer on Compare Match</a:t>
                      </a:r>
                      <a:r>
                        <a:rPr lang="en-US" sz="1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PWM,</a:t>
                      </a:r>
                      <a:r>
                        <a:rPr lang="en-US" sz="1000" b="1" baseline="0" dirty="0"/>
                        <a:t> Phase Correct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Fast 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COM01</a:t>
                      </a:r>
                      <a:r>
                        <a:rPr lang="en-US" sz="1400" b="1" baseline="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COM00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Compare Output Mode: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r>
                        <a:rPr lang="en-US" sz="1400" dirty="0"/>
                        <a:t>These bits</a:t>
                      </a:r>
                      <a:r>
                        <a:rPr lang="en-US" sz="1400" baseline="0" dirty="0"/>
                        <a:t> control the waveform generator (See chapter 15)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CS02</a:t>
                      </a:r>
                      <a:r>
                        <a:rPr lang="en-US" sz="1400" b="1" baseline="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CS01 CS00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1400" b="1" dirty="0"/>
                        <a:t>Timer0 Clock Selector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No clock source (Timer/Counter stopped)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CLK</a:t>
                      </a:r>
                      <a:r>
                        <a:rPr lang="en-US" sz="900" b="1" baseline="0" dirty="0"/>
                        <a:t> (No Pre-scaling)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CLK /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0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CLK /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CLK /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CLK </a:t>
                      </a:r>
                      <a:r>
                        <a:rPr lang="en-US" sz="900" b="1"/>
                        <a:t>/ 1024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External</a:t>
                      </a:r>
                      <a:r>
                        <a:rPr lang="en-US" sz="900" b="1" baseline="0" dirty="0"/>
                        <a:t> clock source on T0 pin. Clock on falling edge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0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External clock source on T0 pin. Clock on rising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0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grid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Figure 9-5: TCCR0 (Timer / Counter  Control)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228600" y="152400"/>
          <a:ext cx="84582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87642" imgH="3381847" progId="PBrush">
                  <p:embed/>
                </p:oleObj>
              </mc:Choice>
              <mc:Fallback>
                <p:oleObj name="Bitmap Image" r:id="rId2" imgW="7287642" imgH="3381847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84582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8458200" cy="1981200"/>
          </a:xfrm>
          <a:solidFill>
            <a:schemeClr val="bg1"/>
          </a:solidFill>
          <a:ln/>
        </p:spPr>
        <p:txBody>
          <a:bodyPr/>
          <a:lstStyle/>
          <a:p>
            <a:pPr marL="571500" indent="-571500">
              <a:buFont typeface="Wingdings" pitchFamily="2" charset="2"/>
              <a:buNone/>
            </a:pP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WGM01</a:t>
            </a:r>
            <a:r>
              <a:rPr lang="en-US" sz="2100" b="1">
                <a:latin typeface="Courier New" pitchFamily="49" charset="0"/>
              </a:rPr>
              <a:t>: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WGM00</a:t>
            </a:r>
          </a:p>
          <a:p>
            <a:pPr marL="571500" indent="-571500"/>
            <a:r>
              <a:rPr lang="en-US" sz="2100" b="1">
                <a:latin typeface="Courier New" pitchFamily="49" charset="0"/>
              </a:rPr>
              <a:t>Timer0 can work in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four</a:t>
            </a:r>
            <a:r>
              <a:rPr lang="en-US" sz="2100" b="1">
                <a:latin typeface="Courier New" pitchFamily="49" charset="0"/>
              </a:rPr>
              <a:t> different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modes</a:t>
            </a:r>
            <a:r>
              <a:rPr lang="en-US" sz="2100" b="1">
                <a:latin typeface="Courier New" pitchFamily="49" charset="0"/>
              </a:rPr>
              <a:t>: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Normal</a:t>
            </a:r>
            <a:r>
              <a:rPr lang="en-US" sz="2100" b="1">
                <a:latin typeface="Courier New" pitchFamily="49" charset="0"/>
              </a:rPr>
              <a:t>,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phase correct PWM</a:t>
            </a:r>
            <a:r>
              <a:rPr lang="en-US" sz="2100" b="1">
                <a:latin typeface="Courier New" pitchFamily="49" charset="0"/>
              </a:rPr>
              <a:t>,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CTC</a:t>
            </a:r>
            <a:r>
              <a:rPr lang="en-US" sz="2100" b="1">
                <a:latin typeface="Courier New" pitchFamily="49" charset="0"/>
              </a:rPr>
              <a:t>, and </a:t>
            </a:r>
            <a:r>
              <a:rPr lang="en-US" sz="2100" b="1">
                <a:solidFill>
                  <a:srgbClr val="0000CC"/>
                </a:solidFill>
                <a:latin typeface="Courier New" pitchFamily="49" charset="0"/>
              </a:rPr>
              <a:t>Fast PWM</a:t>
            </a:r>
            <a:r>
              <a:rPr lang="en-US" sz="2100" b="1">
                <a:latin typeface="Courier New" pitchFamily="49" charset="0"/>
              </a:rPr>
              <a:t>. The WGM01 and WGMOO bits are used to choose one of them. We will discuss the PWM options in Chapter 16.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03300"/>
            <a:ext cx="83820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44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Timer0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TIFR</a:t>
            </a:r>
            <a:r>
              <a:rPr lang="en-US" sz="2100" b="1">
                <a:latin typeface="Courier New" pitchFamily="49" charset="0"/>
              </a:rPr>
              <a:t> 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Timer</a:t>
            </a:r>
            <a:r>
              <a:rPr lang="en-US" sz="2100" b="1">
                <a:latin typeface="Courier New" pitchFamily="49" charset="0"/>
              </a:rPr>
              <a:t>/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counter Interrupt Flag Register</a:t>
            </a:r>
            <a:r>
              <a:rPr lang="en-US" sz="2100" b="1">
                <a:latin typeface="Courier New" pitchFamily="49" charset="0"/>
              </a:rPr>
              <a:t>)</a:t>
            </a:r>
            <a:br>
              <a:rPr lang="en-US" sz="2900" b="1">
                <a:latin typeface="Courier New" pitchFamily="49" charset="0"/>
              </a:rPr>
            </a:br>
            <a:endParaRPr lang="en-US" sz="2900" b="1">
              <a:latin typeface="Courier New" pitchFamily="49" charset="0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381000"/>
          </a:xfrm>
          <a:solidFill>
            <a:schemeClr val="bg1"/>
          </a:solidFill>
        </p:spPr>
        <p:txBody>
          <a:bodyPr/>
          <a:lstStyle/>
          <a:p>
            <a:pPr marL="571500" indent="-571500"/>
            <a:r>
              <a:rPr lang="en-US" sz="2100" b="1">
                <a:latin typeface="Courier New" pitchFamily="49" charset="0"/>
              </a:rPr>
              <a:t>The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TIFR</a:t>
            </a:r>
            <a:r>
              <a:rPr lang="en-US" sz="2100" b="1">
                <a:latin typeface="Courier New" pitchFamily="49" charset="0"/>
              </a:rPr>
              <a:t> contains the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</a:rPr>
              <a:t>flags</a:t>
            </a:r>
            <a:r>
              <a:rPr lang="en-US" sz="2100" b="1">
                <a:latin typeface="Courier New" pitchFamily="49" charset="0"/>
              </a:rPr>
              <a:t> of different timers.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5658"/>
              </p:ext>
            </p:extLst>
          </p:nvPr>
        </p:nvGraphicFramePr>
        <p:xfrm>
          <a:off x="76200" y="787400"/>
          <a:ext cx="8991600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7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3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6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ICF1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Initial</a:t>
                      </a:r>
                      <a:r>
                        <a:rPr lang="en-US" sz="1400" baseline="0" dirty="0"/>
                        <a:t>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10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Timer0 Overflow Flag 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10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Timer0</a:t>
                      </a:r>
                      <a:r>
                        <a:rPr lang="en-US" sz="1400" b="0" baseline="0" dirty="0"/>
                        <a:t> did not overflow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01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Timer</a:t>
                      </a:r>
                      <a:r>
                        <a:rPr lang="en-US" sz="1400" b="0" baseline="0" dirty="0"/>
                        <a:t> 0 has overflowed (going from 0xFF to 0x00)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OCF0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Timer0 Output Compare flag 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Compare</a:t>
                      </a:r>
                      <a:r>
                        <a:rPr lang="en-US" sz="1400" b="0" baseline="0" dirty="0"/>
                        <a:t> match did not occur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211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Compare</a:t>
                      </a:r>
                      <a:r>
                        <a:rPr lang="en-US" sz="1400" b="0" baseline="0" dirty="0"/>
                        <a:t> match occurred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Timer1 Overflow Flag 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OCF1B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Timer1 Output Compare B match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flag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OCF1A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Timer1 Output Compare A</a:t>
                      </a:r>
                      <a:r>
                        <a:rPr lang="en-US" sz="1400" b="1" baseline="0" dirty="0"/>
                        <a:t> match </a:t>
                      </a:r>
                      <a:r>
                        <a:rPr lang="en-US" sz="1400" b="1" dirty="0"/>
                        <a:t>flag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ICF1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Input Capture Flag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TOV2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Timer2 Overflow Flag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CC"/>
                          </a:solidFill>
                        </a:rPr>
                        <a:t>OCF2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Timer2 Output Compare match flag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0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grid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Figure 9-6: TIFR (Timer / Counter  Interrupt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 Flag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)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Embedded Systems&amp;#x0D;&amp;#x0A;Engr. Rashid Farid Chishti&amp;#x0D;&amp;#x0A;chishti@iiu.edu.pk&amp;#x0D;&amp;#x0A;&amp;#x0D;&amp;#x0A;   Chapter 09: AVR Timer Programming&amp;#x0D;&amp;#x0A;in Assembly an&quot;/&gt;&lt;property id=&quot;20307&quot; value=&quot;256&quot;/&gt;&lt;/object&gt;&lt;object type=&quot;3&quot; unique_id=&quot;10005&quot;&gt;&lt;property id=&quot;20148&quot; value=&quot;5&quot;/&gt;&lt;property id=&quot;20300&quot; value=&quot;Slide 2 - &amp;quot;Counter mode and Timer mode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unter mode and Timer mode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Basic Registers of Timer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Timer0 Programming&amp;quot;&quot;/&gt;&lt;property id=&quot;20307&quot; value=&quot;261&quot;/&gt;&lt;/object&gt;&lt;object type=&quot;3&quot; unique_id=&quot;10009&quot;&gt;&lt;property id=&quot;20148&quot; value=&quot;5&quot;/&gt;&lt;property id=&quot;20300&quot; value=&quot;Slide 6&quot;/&gt;&lt;property id=&quot;20307&quot; value=&quot;262&quot;/&gt;&lt;/object&gt;&lt;object type=&quot;3&quot; unique_id=&quot;10010&quot;&gt;&lt;property id=&quot;20148&quot; value=&quot;5&quot;/&gt;&lt;property id=&quot;20300&quot; value=&quot;Slide 7&quot;/&gt;&lt;property id=&quot;20307&quot; value=&quot;260&quot;/&gt;&lt;/object&gt;&lt;object type=&quot;3&quot; unique_id=&quot;10011&quot;&gt;&lt;property id=&quot;20148&quot; value=&quot;5&quot;/&gt;&lt;property id=&quot;20300&quot; value=&quot;Slide 8 - &amp;quot;Timer0 Programming&amp;quot;&quot;/&gt;&lt;property id=&quot;20307&quot; value=&quot;263&quot;/&gt;&lt;/object&gt;&lt;object type=&quot;3&quot; unique_id=&quot;10012&quot;&gt;&lt;property id=&quot;20148&quot; value=&quot;5&quot;/&gt;&lt;property id=&quot;20300&quot; value=&quot;Slide 9 - &amp;quot;TIFR (Timer/counter Interrupt Flag Register)&amp;#x0D;&amp;#x0A;&amp;quot;&quot;/&gt;&lt;property id=&quot;20307&quot; value=&quot;265&quot;/&gt;&lt;/object&gt;&lt;object type=&quot;3&quot; unique_id=&quot;10013&quot;&gt;&lt;property id=&quot;20148&quot; value=&quot;5&quot;/&gt;&lt;property id=&quot;20300&quot; value=&quot;Slide 10 - &amp;quot;Timer0 Programming&amp;quot;&quot;/&gt;&lt;property id=&quot;20307&quot; value=&quot;266&quot;/&gt;&lt;/object&gt;&lt;object type=&quot;3&quot; unique_id=&quot;10014&quot;&gt;&lt;property id=&quot;20148&quot; value=&quot;5&quot;/&gt;&lt;property id=&quot;20300&quot; value=&quot;Slide 11&quot;/&gt;&lt;property id=&quot;20307&quot; value=&quot;267&quot;/&gt;&lt;/object&gt;&lt;object type=&quot;3&quot; unique_id=&quot;10015&quot;&gt;&lt;property id=&quot;20148&quot; value=&quot;5&quot;/&gt;&lt;property id=&quot;20300&quot; value=&quot;Slide 12 - &amp;quot;Timer0 Programming&amp;quot;&quot;/&gt;&lt;property id=&quot;20307&quot; value=&quot;269&quot;/&gt;&lt;/object&gt;&lt;object type=&quot;3&quot; unique_id=&quot;10016&quot;&gt;&lt;property id=&quot;20148&quot; value=&quot;5&quot;/&gt;&lt;property id=&quot;20300&quot; value=&quot;Slide 13 - &amp;quot;Timer0 Programming&amp;quot;&quot;/&gt;&lt;property id=&quot;20307&quot; value=&quot;272&quot;/&gt;&lt;/object&gt;&lt;object type=&quot;3&quot; unique_id=&quot;10017&quot;&gt;&lt;property id=&quot;20148&quot; value=&quot;5&quot;/&gt;&lt;property id=&quot;20300&quot; value=&quot;Slide 14 - &amp;quot;Timer0 Programming&amp;quot;&quot;/&gt;&lt;property id=&quot;20307&quot; value=&quot;273&quot;/&gt;&lt;/object&gt;&lt;object type=&quot;3&quot; unique_id=&quot;10018&quot;&gt;&lt;property id=&quot;20148&quot; value=&quot;5&quot;/&gt;&lt;property id=&quot;20300&quot; value=&quot;Slide 15 - &amp;quot;Timer0 Programming&amp;quot;&quot;/&gt;&lt;property id=&quot;20307&quot; value=&quot;270&quot;/&gt;&lt;/object&gt;&lt;object type=&quot;3&quot; unique_id=&quot;10019&quot;&gt;&lt;property id=&quot;20148&quot; value=&quot;5&quot;/&gt;&lt;property id=&quot;20300&quot; value=&quot;Slide 16 - &amp;quot;Timer0 Programming&amp;quot;&quot;/&gt;&lt;property id=&quot;20307&quot; value=&quot;271&quot;/&gt;&lt;/object&gt;&lt;object type=&quot;3&quot; unique_id=&quot;10020&quot;&gt;&lt;property id=&quot;20148&quot; value=&quot;5&quot;/&gt;&lt;property id=&quot;20300&quot; value=&quot;Slide 17 - &amp;quot;Timer0 Programming&amp;quot;&quot;/&gt;&lt;property id=&quot;20307&quot; value=&quot;274&quot;/&gt;&lt;/object&gt;&lt;object type=&quot;3&quot; unique_id=&quot;10021&quot;&gt;&lt;property id=&quot;20148&quot; value=&quot;5&quot;/&gt;&lt;property id=&quot;20300&quot; value=&quot;Slide 18&quot;/&gt;&lt;property id=&quot;20307&quot; value=&quot;275&quot;/&gt;&lt;/object&gt;&lt;object type=&quot;3&quot; unique_id=&quot;10022&quot;&gt;&lt;property id=&quot;20148&quot; value=&quot;5&quot;/&gt;&lt;property id=&quot;20300&quot; value=&quot;Slide 19&quot;/&gt;&lt;property id=&quot;20307&quot; value=&quot;278&quot;/&gt;&lt;/object&gt;&lt;object type=&quot;3&quot; unique_id=&quot;10023&quot;&gt;&lt;property id=&quot;20148&quot; value=&quot;5&quot;/&gt;&lt;property id=&quot;20300&quot; value=&quot;Slide 20&quot;/&gt;&lt;property id=&quot;20307&quot; value=&quot;276&quot;/&gt;&lt;/object&gt;&lt;object type=&quot;3&quot; unique_id=&quot;10024&quot;&gt;&lt;property id=&quot;20148&quot; value=&quot;5&quot;/&gt;&lt;property id=&quot;20300&quot; value=&quot;Slide 21 - &amp;quot;Timer0 Programming&amp;quot;&quot;/&gt;&lt;property id=&quot;20307&quot; value=&quot;279&quot;/&gt;&lt;/object&gt;&lt;object type=&quot;3&quot; unique_id=&quot;10025&quot;&gt;&lt;property id=&quot;20148&quot; value=&quot;5&quot;/&gt;&lt;property id=&quot;20300&quot; value=&quot;Slide 22&quot;/&gt;&lt;property id=&quot;20307&quot; value=&quot;277&quot;/&gt;&lt;/object&gt;&lt;object type=&quot;3&quot; unique_id=&quot;10026&quot;&gt;&lt;property id=&quot;20148&quot; value=&quot;5&quot;/&gt;&lt;property id=&quot;20300&quot; value=&quot;Slide 23&quot;/&gt;&lt;property id=&quot;20307&quot; value=&quot;280&quot;/&gt;&lt;/object&gt;&lt;object type=&quot;3&quot; unique_id=&quot;10027&quot;&gt;&lt;property id=&quot;20148&quot; value=&quot;5&quot;/&gt;&lt;property id=&quot;20300&quot; value=&quot;Slide 24&quot;/&gt;&lt;property id=&quot;20307&quot; value=&quot;281&quot;/&gt;&lt;/object&gt;&lt;object type=&quot;3&quot; unique_id=&quot;10028&quot;&gt;&lt;property id=&quot;20148&quot; value=&quot;5&quot;/&gt;&lt;property id=&quot;20300&quot; value=&quot;Slide 25 - &amp;quot;Timer2 Programming&amp;quot;&quot;/&gt;&lt;property id=&quot;20307&quot; value=&quot;282&quot;/&gt;&lt;/object&gt;&lt;object type=&quot;3&quot; unique_id=&quot;10029&quot;&gt;&lt;property id=&quot;20148&quot; value=&quot;5&quot;/&gt;&lt;property id=&quot;20300&quot; value=&quot;Slide 26&quot;/&gt;&lt;property id=&quot;20307&quot; value=&quot;283&quot;/&gt;&lt;/object&gt;&lt;object type=&quot;3&quot; unique_id=&quot;10030&quot;&gt;&lt;property id=&quot;20148&quot; value=&quot;5&quot;/&gt;&lt;property id=&quot;20300&quot; value=&quot;Slide 27 - &amp;quot;Timer2 Programming&amp;quot;&quot;/&gt;&lt;property id=&quot;20307&quot; value=&quot;285&quot;/&gt;&lt;/object&gt;&lt;object type=&quot;3&quot; unique_id=&quot;10031&quot;&gt;&lt;property id=&quot;20148&quot; value=&quot;5&quot;/&gt;&lt;property id=&quot;20300&quot; value=&quot;Slide 28 - &amp;quot;Timer2 Programming&amp;quot;&quot;/&gt;&lt;property id=&quot;20307&quot; value=&quot;286&quot;/&gt;&lt;/object&gt;&lt;object type=&quot;3&quot; unique_id=&quot;10032&quot;&gt;&lt;property id=&quot;20148&quot; value=&quot;5&quot;/&gt;&lt;property id=&quot;20300&quot; value=&quot;Slide 29 - &amp;quot;Timer2 Programming&amp;quot;&quot;/&gt;&lt;property id=&quot;20307&quot; value=&quot;294&quot;/&gt;&lt;/object&gt;&lt;object type=&quot;3&quot; unique_id=&quot;10033&quot;&gt;&lt;property id=&quot;20148&quot; value=&quot;5&quot;/&gt;&lt;property id=&quot;20300&quot; value=&quot;Slide 30 - &amp;quot;Timer1 Programming&amp;quot;&quot;/&gt;&lt;property id=&quot;20307&quot; value=&quot;287&quot;/&gt;&lt;/object&gt;&lt;object type=&quot;3&quot; unique_id=&quot;10034&quot;&gt;&lt;property id=&quot;20148&quot; value=&quot;5&quot;/&gt;&lt;property id=&quot;20300&quot; value=&quot;Slide 31 - &amp;quot;Timer1 Programming&amp;quot;&quot;/&gt;&lt;property id=&quot;20307&quot; value=&quot;284&quot;/&gt;&lt;/object&gt;&lt;object type=&quot;3&quot; unique_id=&quot;10035&quot;&gt;&lt;property id=&quot;20148&quot; value=&quot;5&quot;/&gt;&lt;property id=&quot;20300&quot; value=&quot;Slide 32 - &amp;quot;Timer1 Programming&amp;quot;&quot;/&gt;&lt;property id=&quot;20307&quot; value=&quot;288&quot;/&gt;&lt;/object&gt;&lt;object type=&quot;3&quot; unique_id=&quot;10036&quot;&gt;&lt;property id=&quot;20148&quot; value=&quot;5&quot;/&gt;&lt;property id=&quot;20300&quot; value=&quot;Slide 33 - &amp;quot;Timer1 Programming&amp;quot;&quot;/&gt;&lt;property id=&quot;20307&quot; value=&quot;289&quot;/&gt;&lt;/object&gt;&lt;object type=&quot;3&quot; unique_id=&quot;10037&quot;&gt;&lt;property id=&quot;20148&quot; value=&quot;5&quot;/&gt;&lt;property id=&quot;20300&quot; value=&quot;Slide 34 - &amp;quot;Timer1 Programming&amp;quot;&quot;/&gt;&lt;property id=&quot;20307&quot; value=&quot;290&quot;/&gt;&lt;/object&gt;&lt;object type=&quot;3&quot; unique_id=&quot;10038&quot;&gt;&lt;property id=&quot;20148&quot; value=&quot;5&quot;/&gt;&lt;property id=&quot;20300&quot; value=&quot;Slide 35&quot;/&gt;&lt;property id=&quot;20307&quot; value=&quot;291&quot;/&gt;&lt;/object&gt;&lt;object type=&quot;3&quot; unique_id=&quot;10039&quot;&gt;&lt;property id=&quot;20148&quot; value=&quot;5&quot;/&gt;&lt;property id=&quot;20300&quot; value=&quot;Slide 36&quot;/&gt;&lt;property id=&quot;20307&quot; value=&quot;292&quot;/&gt;&lt;/object&gt;&lt;object type=&quot;3&quot; unique_id=&quot;10040&quot;&gt;&lt;property id=&quot;20148&quot; value=&quot;5&quot;/&gt;&lt;property id=&quot;20300&quot; value=&quot;Slide 37 - &amp;quot;Timer1 Programming&amp;quot;&quot;/&gt;&lt;property id=&quot;20307&quot; value=&quot;293&quot;/&gt;&lt;/object&gt;&lt;object type=&quot;3&quot; unique_id=&quot;10041&quot;&gt;&lt;property id=&quot;20148&quot; value=&quot;5&quot;/&gt;&lt;property id=&quot;20300&quot; value=&quot;Slide 38 - &amp;quot;Timer1 Programming&amp;quot;&quot;/&gt;&lt;property id=&quot;20307&quot; value=&quot;295&quot;/&gt;&lt;/object&gt;&lt;object type=&quot;3&quot; unique_id=&quot;10042&quot;&gt;&lt;property id=&quot;20148&quot; value=&quot;5&quot;/&gt;&lt;property id=&quot;20300&quot; value=&quot;Slide 39 - &amp;quot;Timer1 Programming&amp;quot;&quot;/&gt;&lt;property id=&quot;20307&quot; value=&quot;296&quot;/&gt;&lt;/object&gt;&lt;object type=&quot;3&quot; unique_id=&quot;10043&quot;&gt;&lt;property id=&quot;20148&quot; value=&quot;5&quot;/&gt;&lt;property id=&quot;20300&quot; value=&quot;Slide 40 - &amp;quot;Timer1 Programming&amp;quot;&quot;/&gt;&lt;property id=&quot;20307&quot; value=&quot;298&quot;/&gt;&lt;/object&gt;&lt;object type=&quot;3&quot; unique_id=&quot;10044&quot;&gt;&lt;property id=&quot;20148&quot; value=&quot;5&quot;/&gt;&lt;property id=&quot;20300&quot; value=&quot;Slide 41 - &amp;quot;Timer1 Programming&amp;quot;&quot;/&gt;&lt;property id=&quot;20307&quot; value=&quot;299&quot;/&gt;&lt;/object&gt;&lt;object type=&quot;3&quot; unique_id=&quot;10045&quot;&gt;&lt;property id=&quot;20148&quot; value=&quot;5&quot;/&gt;&lt;property id=&quot;20300&quot; value=&quot;Slide 42 - &amp;quot;Timer1 Programming&amp;quot;&quot;/&gt;&lt;property id=&quot;20307&quot; value=&quot;297&quot;/&gt;&lt;/object&gt;&lt;object type=&quot;3&quot; unique_id=&quot;10046&quot;&gt;&lt;property id=&quot;20148&quot; value=&quot;5&quot;/&gt;&lt;property id=&quot;20300&quot; value=&quot;Slide 43 - &amp;quot;16-bit counter Programming&amp;quot;&quot;/&gt;&lt;property id=&quot;20307&quot; value=&quot;30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3434</Words>
  <Application>Microsoft Office PowerPoint</Application>
  <PresentationFormat>On-screen Show (4:3)</PresentationFormat>
  <Paragraphs>531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Consolas</vt:lpstr>
      <vt:lpstr>Courier New</vt:lpstr>
      <vt:lpstr>Garamond</vt:lpstr>
      <vt:lpstr>Wingdings</vt:lpstr>
      <vt:lpstr>Edge</vt:lpstr>
      <vt:lpstr>Bitmap Image</vt:lpstr>
      <vt:lpstr>PowerPoint Presentation</vt:lpstr>
      <vt:lpstr>Counter mode and Timer mode</vt:lpstr>
      <vt:lpstr>Counter mode and Timer mode</vt:lpstr>
      <vt:lpstr>Basic Registers of Timers</vt:lpstr>
      <vt:lpstr>Timer0 Programming</vt:lpstr>
      <vt:lpstr>PowerPoint Presentation</vt:lpstr>
      <vt:lpstr>PowerPoint Presentation</vt:lpstr>
      <vt:lpstr>Timer0 Programming</vt:lpstr>
      <vt:lpstr>TIFR (Timer/counter Interrupt Flag Register) </vt:lpstr>
      <vt:lpstr>Timer0 Programming</vt:lpstr>
      <vt:lpstr>PowerPoint Presentation</vt:lpstr>
      <vt:lpstr>Timer0 Programming</vt:lpstr>
      <vt:lpstr>Timer0 Programming</vt:lpstr>
      <vt:lpstr>Timer0 Programming</vt:lpstr>
      <vt:lpstr>Timer0 Programming</vt:lpstr>
      <vt:lpstr>Timer0 Programming</vt:lpstr>
      <vt:lpstr>Timer0 Programming</vt:lpstr>
      <vt:lpstr>PowerPoint Presentation</vt:lpstr>
      <vt:lpstr>PowerPoint Presentation</vt:lpstr>
      <vt:lpstr>PowerPoint Presentation</vt:lpstr>
      <vt:lpstr>Timer0 Programming</vt:lpstr>
      <vt:lpstr>PowerPoint Presentation</vt:lpstr>
      <vt:lpstr>PowerPoint Presentation</vt:lpstr>
      <vt:lpstr>PowerPoint Presentation</vt:lpstr>
      <vt:lpstr>Timer2 Programming</vt:lpstr>
      <vt:lpstr>PowerPoint Presentation</vt:lpstr>
      <vt:lpstr>Timer2 Programming</vt:lpstr>
      <vt:lpstr>Timer2 Programming</vt:lpstr>
      <vt:lpstr>Timer2 Programming</vt:lpstr>
      <vt:lpstr>Timer1 Programming</vt:lpstr>
      <vt:lpstr>Timer1 Programming</vt:lpstr>
      <vt:lpstr>Timer1 Programming</vt:lpstr>
      <vt:lpstr>Timer1 Programming</vt:lpstr>
      <vt:lpstr>Timer1 Programming</vt:lpstr>
      <vt:lpstr>PowerPoint Presentation</vt:lpstr>
      <vt:lpstr>PowerPoint Presentation</vt:lpstr>
      <vt:lpstr>Timer1 Programming</vt:lpstr>
      <vt:lpstr>Timer1 Programming</vt:lpstr>
      <vt:lpstr>Timer1 Programming</vt:lpstr>
      <vt:lpstr>Timer1 Programming</vt:lpstr>
      <vt:lpstr>Timer1 Programming</vt:lpstr>
      <vt:lpstr>Timer1 Programming</vt:lpstr>
      <vt:lpstr>Timer1 Programming</vt:lpstr>
      <vt:lpstr>16-bit counter Programming</vt:lpstr>
      <vt:lpstr>16-bit counter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Chishti</dc:creator>
  <cp:lastModifiedBy>DO MINH DUY</cp:lastModifiedBy>
  <cp:revision>161</cp:revision>
  <dcterms:created xsi:type="dcterms:W3CDTF">1601-01-01T00:00:00Z</dcterms:created>
  <dcterms:modified xsi:type="dcterms:W3CDTF">2024-11-28T05:33:34Z</dcterms:modified>
</cp:coreProperties>
</file>