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349" r:id="rId2"/>
    <p:sldId id="257" r:id="rId3"/>
    <p:sldId id="350" r:id="rId4"/>
    <p:sldId id="351" r:id="rId5"/>
    <p:sldId id="352" r:id="rId6"/>
    <p:sldId id="353" r:id="rId7"/>
    <p:sldId id="354" r:id="rId8"/>
    <p:sldId id="258" r:id="rId9"/>
    <p:sldId id="260" r:id="rId10"/>
    <p:sldId id="261" r:id="rId11"/>
    <p:sldId id="264" r:id="rId12"/>
    <p:sldId id="259" r:id="rId13"/>
    <p:sldId id="348" r:id="rId14"/>
    <p:sldId id="265" r:id="rId15"/>
    <p:sldId id="262" r:id="rId16"/>
    <p:sldId id="266" r:id="rId17"/>
    <p:sldId id="271" r:id="rId18"/>
    <p:sldId id="272" r:id="rId19"/>
    <p:sldId id="339" r:id="rId20"/>
    <p:sldId id="340" r:id="rId21"/>
    <p:sldId id="341" r:id="rId22"/>
    <p:sldId id="342" r:id="rId23"/>
    <p:sldId id="343" r:id="rId24"/>
    <p:sldId id="344" r:id="rId25"/>
    <p:sldId id="287" r:id="rId26"/>
    <p:sldId id="267" r:id="rId27"/>
    <p:sldId id="268" r:id="rId28"/>
    <p:sldId id="269" r:id="rId29"/>
    <p:sldId id="270"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8" r:id="rId43"/>
    <p:sldId id="338" r:id="rId44"/>
    <p:sldId id="285" r:id="rId45"/>
    <p:sldId id="290" r:id="rId46"/>
    <p:sldId id="291" r:id="rId47"/>
    <p:sldId id="292" r:id="rId48"/>
    <p:sldId id="346" r:id="rId49"/>
    <p:sldId id="345" r:id="rId50"/>
    <p:sldId id="347" r:id="rId51"/>
    <p:sldId id="289"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294" r:id="rId74"/>
    <p:sldId id="317" r:id="rId75"/>
    <p:sldId id="318" r:id="rId76"/>
    <p:sldId id="319" r:id="rId77"/>
    <p:sldId id="320" r:id="rId78"/>
    <p:sldId id="321" r:id="rId79"/>
    <p:sldId id="322" r:id="rId80"/>
    <p:sldId id="323" r:id="rId81"/>
    <p:sldId id="324" r:id="rId82"/>
    <p:sldId id="325" r:id="rId83"/>
    <p:sldId id="326" r:id="rId84"/>
    <p:sldId id="327" r:id="rId85"/>
    <p:sldId id="328" r:id="rId86"/>
    <p:sldId id="329" r:id="rId87"/>
    <p:sldId id="293" r:id="rId88"/>
    <p:sldId id="330" r:id="rId89"/>
    <p:sldId id="331" r:id="rId90"/>
    <p:sldId id="332" r:id="rId91"/>
    <p:sldId id="333" r:id="rId92"/>
    <p:sldId id="334" r:id="rId93"/>
    <p:sldId id="295" r:id="rId94"/>
    <p:sldId id="286" r:id="rId95"/>
    <p:sldId id="335" r:id="rId96"/>
    <p:sldId id="336" r:id="rId97"/>
    <p:sldId id="337"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11" d="100"/>
          <a:sy n="111" d="100"/>
        </p:scale>
        <p:origin x="16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0DAC83-BDA3-488C-9BAB-743C80B8147D}" type="datetimeFigureOut">
              <a:rPr lang="en-US" smtClean="0"/>
              <a:pPr/>
              <a:t>9/26/2024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DDB378-345B-4D8E-B5C1-F8BC0D588AA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4C7B61A-B992-4CB7-77A5-A33991C6AD8A}"/>
              </a:ext>
            </a:extLst>
          </p:cNvPr>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49325">
              <a:defRPr>
                <a:solidFill>
                  <a:schemeClr val="tx1"/>
                </a:solidFill>
                <a:latin typeface="Arial" panose="020B0604020202020204" pitchFamily="34" charset="0"/>
                <a:cs typeface="Arial" panose="020B0604020202020204" pitchFamily="34" charset="0"/>
              </a:defRPr>
            </a:lvl1pPr>
            <a:lvl2pPr marL="742950" indent="-285750" defTabSz="949325">
              <a:defRPr>
                <a:solidFill>
                  <a:schemeClr val="tx1"/>
                </a:solidFill>
                <a:latin typeface="Arial" panose="020B0604020202020204" pitchFamily="34" charset="0"/>
                <a:cs typeface="Arial" panose="020B0604020202020204" pitchFamily="34" charset="0"/>
              </a:defRPr>
            </a:lvl2pPr>
            <a:lvl3pPr marL="1143000" indent="-228600" defTabSz="949325">
              <a:defRPr>
                <a:solidFill>
                  <a:schemeClr val="tx1"/>
                </a:solidFill>
                <a:latin typeface="Arial" panose="020B0604020202020204" pitchFamily="34" charset="0"/>
                <a:cs typeface="Arial" panose="020B0604020202020204" pitchFamily="34" charset="0"/>
              </a:defRPr>
            </a:lvl3pPr>
            <a:lvl4pPr marL="1600200" indent="-228600" defTabSz="949325">
              <a:defRPr>
                <a:solidFill>
                  <a:schemeClr val="tx1"/>
                </a:solidFill>
                <a:latin typeface="Arial" panose="020B0604020202020204" pitchFamily="34" charset="0"/>
                <a:cs typeface="Arial" panose="020B0604020202020204" pitchFamily="34" charset="0"/>
              </a:defRPr>
            </a:lvl4pPr>
            <a:lvl5pPr marL="2057400" indent="-228600" defTabSz="949325">
              <a:defRPr>
                <a:solidFill>
                  <a:schemeClr val="tx1"/>
                </a:solidFill>
                <a:latin typeface="Arial" panose="020B0604020202020204" pitchFamily="34" charset="0"/>
                <a:cs typeface="Arial" panose="020B0604020202020204" pitchFamily="34" charset="0"/>
              </a:defRPr>
            </a:lvl5pPr>
            <a:lvl6pPr marL="2514600" indent="-228600" defTabSz="949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49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49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49325"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0A5C9F9-FE20-408D-A79C-1817D1638EA2}" type="slidenum">
              <a:rPr lang="en-US" altLang="en-US" smtClean="0"/>
              <a:pPr/>
              <a:t>1</a:t>
            </a:fld>
            <a:endParaRPr lang="en-US" altLang="en-US"/>
          </a:p>
        </p:txBody>
      </p:sp>
      <p:sp>
        <p:nvSpPr>
          <p:cNvPr id="6147" name="Rectangle 2">
            <a:extLst>
              <a:ext uri="{FF2B5EF4-FFF2-40B4-BE49-F238E27FC236}">
                <a16:creationId xmlns:a16="http://schemas.microsoft.com/office/drawing/2014/main" id="{6AB4BD61-2A21-6BCD-C8A1-C6F6231CB945}"/>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D7A15B4-70D4-24D3-27E0-DF991A386749}"/>
              </a:ext>
            </a:extLst>
          </p:cNvPr>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AU"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C495B7-57CB-4C2A-B5CA-51A5AB63E79B}" type="datetime1">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AD58E6-C44C-4D08-A446-9A105336F011}" type="datetime1">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EC3406-B0DF-479A-8E47-1AE5EA918C36}" type="datetime1">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6_Blank">
    <p:spTree>
      <p:nvGrpSpPr>
        <p:cNvPr id="1" name=""/>
        <p:cNvGrpSpPr/>
        <p:nvPr/>
      </p:nvGrpSpPr>
      <p:grpSpPr>
        <a:xfrm>
          <a:off x="0" y="0"/>
          <a:ext cx="0" cy="0"/>
          <a:chOff x="0" y="0"/>
          <a:chExt cx="0" cy="0"/>
        </a:xfrm>
      </p:grpSpPr>
      <p:sp>
        <p:nvSpPr>
          <p:cNvPr id="7" name="Title 1"/>
          <p:cNvSpPr>
            <a:spLocks noGrp="1"/>
          </p:cNvSpPr>
          <p:nvPr>
            <p:ph type="title"/>
          </p:nvPr>
        </p:nvSpPr>
        <p:spPr>
          <a:xfrm>
            <a:off x="0" y="37414"/>
            <a:ext cx="9144000" cy="760021"/>
          </a:xfrm>
        </p:spPr>
        <p:txBody>
          <a:bodyPr/>
          <a:lstStyle>
            <a:lvl1pPr>
              <a:defRPr sz="3600" b="1">
                <a:solidFill>
                  <a:srgbClr val="C00000"/>
                </a:solidFill>
              </a:defRPr>
            </a:lvl1pPr>
          </a:lstStyle>
          <a:p>
            <a:endParaRPr lang="en-US" dirty="0"/>
          </a:p>
        </p:txBody>
      </p:sp>
    </p:spTree>
    <p:extLst>
      <p:ext uri="{BB962C8B-B14F-4D97-AF65-F5344CB8AC3E}">
        <p14:creationId xmlns:p14="http://schemas.microsoft.com/office/powerpoint/2010/main" val="285005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68362"/>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78FE1C-5F80-4FE1-8415-BF185932655C}" type="datetime1">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97CFF-A54F-4CB1-B941-1030FB8323F6}" type="datetime1">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76201E-DC77-4D45-9B07-6DEEBC07F278}" type="datetime1">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39C1FA-BA08-47BC-8022-E51920526582}" type="datetime1">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91F466-0976-4515-9973-3B69546BF8EE}" type="datetime1">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1886B4-56F8-404B-8FDA-719A607BA9CD}" type="datetime1">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D55A5-5225-4A47-816F-4643DDF3D23A}" type="datetime1">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CB2C7A-D805-435B-A0CB-E3BA1B90976E}" type="datetime1">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3E1E3-5A0F-49C9-81C1-54B970C5290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8683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066800"/>
            <a:ext cx="8229600" cy="5257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5801BE-010D-406B-9824-CB1BC52B8D49}" type="datetime1">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34200" y="6400800"/>
            <a:ext cx="2133600" cy="365125"/>
          </a:xfrm>
          <a:prstGeom prst="rect">
            <a:avLst/>
          </a:prstGeom>
        </p:spPr>
        <p:txBody>
          <a:bodyPr vert="horz" lIns="91440" tIns="45720" rIns="91440" bIns="45720" rtlCol="0" anchor="ctr"/>
          <a:lstStyle>
            <a:lvl1pPr algn="r">
              <a:defRPr sz="1400" b="0">
                <a:solidFill>
                  <a:schemeClr val="tx1"/>
                </a:solidFill>
                <a:latin typeface="+mj-lt"/>
              </a:defRPr>
            </a:lvl1pPr>
          </a:lstStyle>
          <a:p>
            <a:fld id="{EC23E1E3-5A0F-49C9-81C1-54B970C5290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3600" b="0" i="0" kern="1200" baseline="0">
          <a:solidFill>
            <a:schemeClr val="tx1"/>
          </a:solidFill>
          <a:latin typeface="Tahoma"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baseline="0">
          <a:solidFill>
            <a:schemeClr val="tx1"/>
          </a:solidFill>
          <a:latin typeface="Tahoma" pitchFamily="34" charset="0"/>
          <a:ea typeface="+mn-ea"/>
          <a:cs typeface="+mn-cs"/>
        </a:defRPr>
      </a:lvl1pPr>
      <a:lvl2pPr marL="742950" indent="-285750" algn="l" defTabSz="914400" rtl="0" eaLnBrk="1" latinLnBrk="0" hangingPunct="1">
        <a:spcBef>
          <a:spcPct val="20000"/>
        </a:spcBef>
        <a:buFont typeface="Arial" pitchFamily="34" charset="0"/>
        <a:buChar char="–"/>
        <a:defRPr sz="2400" kern="1200" baseline="0">
          <a:solidFill>
            <a:schemeClr val="tx1"/>
          </a:solidFill>
          <a:latin typeface="Tahoma" pitchFamily="34" charset="0"/>
          <a:ea typeface="+mn-ea"/>
          <a:cs typeface="+mn-cs"/>
        </a:defRPr>
      </a:lvl2pPr>
      <a:lvl3pPr marL="1143000" indent="-228600" algn="l" defTabSz="914400" rtl="0" eaLnBrk="1" latinLnBrk="0" hangingPunct="1">
        <a:spcBef>
          <a:spcPct val="20000"/>
        </a:spcBef>
        <a:buFont typeface="Arial" pitchFamily="34" charset="0"/>
        <a:buChar char="•"/>
        <a:defRPr sz="2000" kern="1200" baseline="0">
          <a:solidFill>
            <a:schemeClr val="tx1"/>
          </a:solidFill>
          <a:latin typeface="Tahoma" pitchFamily="34" charset="0"/>
          <a:ea typeface="+mn-ea"/>
          <a:cs typeface="+mn-cs"/>
        </a:defRPr>
      </a:lvl3pPr>
      <a:lvl4pPr marL="1600200" indent="-228600" algn="l" defTabSz="914400" rtl="0" eaLnBrk="1" latinLnBrk="0" hangingPunct="1">
        <a:spcBef>
          <a:spcPct val="20000"/>
        </a:spcBef>
        <a:buFont typeface="Arial" pitchFamily="34" charset="0"/>
        <a:buChar char="–"/>
        <a:defRPr sz="1800" kern="1200" baseline="0">
          <a:solidFill>
            <a:schemeClr val="tx1"/>
          </a:solidFill>
          <a:latin typeface="Tahoma" pitchFamily="34" charset="0"/>
          <a:ea typeface="+mn-ea"/>
          <a:cs typeface="+mn-cs"/>
        </a:defRPr>
      </a:lvl4pPr>
      <a:lvl5pPr marL="2057400" indent="-228600" algn="l" defTabSz="914400" rtl="0" eaLnBrk="1" latinLnBrk="0" hangingPunct="1">
        <a:spcBef>
          <a:spcPct val="20000"/>
        </a:spcBef>
        <a:buFont typeface="Arial" pitchFamily="34" charset="0"/>
        <a:buChar char="»"/>
        <a:defRPr sz="1800" kern="1200" baseline="0">
          <a:solidFill>
            <a:schemeClr val="tx1"/>
          </a:solidFill>
          <a:latin typeface="Tahoma"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7B7F5CC3-359D-C742-8EF6-44D799BD88F3}"/>
              </a:ext>
            </a:extLst>
          </p:cNvPr>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FontTx/>
              <a:buNone/>
            </a:pPr>
            <a:fld id="{4CFF8858-D8F3-444A-B677-AC8504D77FD8}" type="slidenum">
              <a:rPr lang="en-US" altLang="en-US" sz="1400"/>
              <a:pPr algn="r" eaLnBrk="1" hangingPunct="1">
                <a:spcBef>
                  <a:spcPct val="0"/>
                </a:spcBef>
                <a:buFontTx/>
                <a:buNone/>
              </a:pPr>
              <a:t>1</a:t>
            </a:fld>
            <a:endParaRPr lang="en-US" altLang="en-US" sz="1400"/>
          </a:p>
        </p:txBody>
      </p:sp>
      <p:sp>
        <p:nvSpPr>
          <p:cNvPr id="5123" name="Text Box 3">
            <a:extLst>
              <a:ext uri="{FF2B5EF4-FFF2-40B4-BE49-F238E27FC236}">
                <a16:creationId xmlns:a16="http://schemas.microsoft.com/office/drawing/2014/main" id="{C5781F84-9DD7-0EAD-2388-EF8900A7C472}"/>
              </a:ext>
            </a:extLst>
          </p:cNvPr>
          <p:cNvSpPr txBox="1">
            <a:spLocks noChangeArrowheads="1"/>
          </p:cNvSpPr>
          <p:nvPr/>
        </p:nvSpPr>
        <p:spPr bwMode="auto">
          <a:xfrm>
            <a:off x="3979863" y="1920875"/>
            <a:ext cx="514667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b="1">
                <a:solidFill>
                  <a:schemeClr val="accent2"/>
                </a:solidFill>
              </a:rPr>
              <a:t>MICRO-PROCESSING SYSTEM</a:t>
            </a:r>
          </a:p>
        </p:txBody>
      </p:sp>
      <p:sp>
        <p:nvSpPr>
          <p:cNvPr id="5124" name="Text Box 9">
            <a:extLst>
              <a:ext uri="{FF2B5EF4-FFF2-40B4-BE49-F238E27FC236}">
                <a16:creationId xmlns:a16="http://schemas.microsoft.com/office/drawing/2014/main" id="{356F64AC-AB8E-7208-474A-2C609AC1EB41}"/>
              </a:ext>
            </a:extLst>
          </p:cNvPr>
          <p:cNvSpPr txBox="1">
            <a:spLocks noChangeArrowheads="1"/>
          </p:cNvSpPr>
          <p:nvPr/>
        </p:nvSpPr>
        <p:spPr bwMode="auto">
          <a:xfrm>
            <a:off x="2376488" y="296863"/>
            <a:ext cx="502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buFontTx/>
              <a:buNone/>
            </a:pPr>
            <a:r>
              <a:rPr lang="en-US" altLang="en-US" sz="3400" b="1">
                <a:solidFill>
                  <a:srgbClr val="FF0000"/>
                </a:solidFill>
              </a:rPr>
              <a:t>International University</a:t>
            </a:r>
            <a:endParaRPr lang="en-US" altLang="en-US" sz="2400">
              <a:solidFill>
                <a:srgbClr val="FF0000"/>
              </a:solidFill>
            </a:endParaRPr>
          </a:p>
        </p:txBody>
      </p:sp>
      <p:pic>
        <p:nvPicPr>
          <p:cNvPr id="86028" name="Picture 12">
            <a:extLst>
              <a:ext uri="{FF2B5EF4-FFF2-40B4-BE49-F238E27FC236}">
                <a16:creationId xmlns:a16="http://schemas.microsoft.com/office/drawing/2014/main" id="{94990654-3FB1-2650-CF52-8CE630246E3E}"/>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l="13168" t="9882" r="9511" b="9882"/>
          <a:stretch>
            <a:fillRect/>
          </a:stretch>
        </p:blipFill>
        <p:spPr bwMode="auto">
          <a:xfrm>
            <a:off x="1588" y="0"/>
            <a:ext cx="974725"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Rectangle 13">
            <a:extLst>
              <a:ext uri="{FF2B5EF4-FFF2-40B4-BE49-F238E27FC236}">
                <a16:creationId xmlns:a16="http://schemas.microsoft.com/office/drawing/2014/main" id="{0448B0EE-5986-6BAD-7CCD-2246B5A245AB}"/>
              </a:ext>
            </a:extLst>
          </p:cNvPr>
          <p:cNvSpPr>
            <a:spLocks noChangeArrowheads="1"/>
          </p:cNvSpPr>
          <p:nvPr/>
        </p:nvSpPr>
        <p:spPr bwMode="auto">
          <a:xfrm>
            <a:off x="0" y="108902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AU" altLang="en-US" sz="2000">
              <a:solidFill>
                <a:srgbClr val="CC0000"/>
              </a:solidFill>
            </a:endParaRPr>
          </a:p>
        </p:txBody>
      </p:sp>
      <p:sp>
        <p:nvSpPr>
          <p:cNvPr id="5127" name="Rectangle 14">
            <a:extLst>
              <a:ext uri="{FF2B5EF4-FFF2-40B4-BE49-F238E27FC236}">
                <a16:creationId xmlns:a16="http://schemas.microsoft.com/office/drawing/2014/main" id="{4494F607-A0BE-B168-29E7-5F56F26F7C95}"/>
              </a:ext>
            </a:extLst>
          </p:cNvPr>
          <p:cNvSpPr>
            <a:spLocks noChangeArrowheads="1"/>
          </p:cNvSpPr>
          <p:nvPr/>
        </p:nvSpPr>
        <p:spPr bwMode="auto">
          <a:xfrm>
            <a:off x="0" y="4041775"/>
            <a:ext cx="9144000" cy="900113"/>
          </a:xfrm>
          <a:prstGeom prst="rect">
            <a:avLst/>
          </a:prstGeom>
          <a:solidFill>
            <a:srgbClr val="CC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endParaRPr lang="en-AU" altLang="en-US" sz="2000">
              <a:solidFill>
                <a:srgbClr val="CC0000"/>
              </a:solidFill>
            </a:endParaRPr>
          </a:p>
        </p:txBody>
      </p:sp>
      <p:graphicFrame>
        <p:nvGraphicFramePr>
          <p:cNvPr id="5128" name="Object 16">
            <a:extLst>
              <a:ext uri="{FF2B5EF4-FFF2-40B4-BE49-F238E27FC236}">
                <a16:creationId xmlns:a16="http://schemas.microsoft.com/office/drawing/2014/main" id="{E703E067-CEFB-C43B-C4C2-829DF43BF451}"/>
              </a:ext>
            </a:extLst>
          </p:cNvPr>
          <p:cNvGraphicFramePr>
            <a:graphicFrameLocks noChangeAspect="1"/>
          </p:cNvGraphicFramePr>
          <p:nvPr/>
        </p:nvGraphicFramePr>
        <p:xfrm>
          <a:off x="0" y="1989138"/>
          <a:ext cx="3724275" cy="2066925"/>
        </p:xfrm>
        <a:graphic>
          <a:graphicData uri="http://schemas.openxmlformats.org/presentationml/2006/ole">
            <mc:AlternateContent xmlns:mc="http://schemas.openxmlformats.org/markup-compatibility/2006">
              <mc:Choice xmlns:v="urn:schemas-microsoft-com:vml" Requires="v">
                <p:oleObj name="Bitmap Image" r:id="rId4" imgW="3723810" imgH="2066667" progId="Paint.Picture">
                  <p:embed/>
                </p:oleObj>
              </mc:Choice>
              <mc:Fallback>
                <p:oleObj name="Bitmap Image" r:id="rId4" imgW="3723810" imgH="2066667" progId="Paint.Picture">
                  <p:embed/>
                  <p:pic>
                    <p:nvPicPr>
                      <p:cNvPr id="5128" name="Object 16">
                        <a:extLst>
                          <a:ext uri="{FF2B5EF4-FFF2-40B4-BE49-F238E27FC236}">
                            <a16:creationId xmlns:a16="http://schemas.microsoft.com/office/drawing/2014/main" id="{E703E067-CEFB-C43B-C4C2-829DF43BF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89138"/>
                        <a:ext cx="3724275" cy="206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Text Box 17">
            <a:extLst>
              <a:ext uri="{FF2B5EF4-FFF2-40B4-BE49-F238E27FC236}">
                <a16:creationId xmlns:a16="http://schemas.microsoft.com/office/drawing/2014/main" id="{0BE621E7-2794-15B5-03FB-79A28CDF3B0B}"/>
              </a:ext>
            </a:extLst>
          </p:cNvPr>
          <p:cNvSpPr txBox="1">
            <a:spLocks noChangeArrowheads="1"/>
          </p:cNvSpPr>
          <p:nvPr/>
        </p:nvSpPr>
        <p:spPr bwMode="auto">
          <a:xfrm>
            <a:off x="468313" y="5205413"/>
            <a:ext cx="6516687"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solidFill>
                  <a:schemeClr val="accent2"/>
                </a:solidFill>
                <a:latin typeface="Arial Narrow" panose="020B0606020202030204" pitchFamily="34" charset="0"/>
              </a:rPr>
              <a:t>Vo Minh Thanh, </a:t>
            </a:r>
            <a:r>
              <a:rPr lang="en-US" altLang="en-US" b="1" dirty="0" err="1">
                <a:solidFill>
                  <a:schemeClr val="accent2"/>
                </a:solidFill>
                <a:latin typeface="Arial Narrow" panose="020B0606020202030204" pitchFamily="34" charset="0"/>
              </a:rPr>
              <a:t>M.Eng</a:t>
            </a:r>
            <a:endParaRPr lang="en-US" altLang="en-US" b="1" dirty="0">
              <a:solidFill>
                <a:schemeClr val="accent2"/>
              </a:solidFill>
              <a:latin typeface="Arial Narrow" panose="020B0606020202030204" pitchFamily="34" charset="0"/>
            </a:endParaRPr>
          </a:p>
          <a:p>
            <a:pPr eaLnBrk="1" hangingPunct="1">
              <a:buFontTx/>
              <a:buNone/>
            </a:pPr>
            <a:r>
              <a:rPr lang="en-US" altLang="en-US" b="1" dirty="0">
                <a:solidFill>
                  <a:schemeClr val="accent2"/>
                </a:solidFill>
                <a:latin typeface="Arial Narrow" panose="020B0606020202030204" pitchFamily="34" charset="0"/>
              </a:rPr>
              <a:t>School Of Electrical Engineering</a:t>
            </a:r>
          </a:p>
        </p:txBody>
      </p:sp>
      <p:sp>
        <p:nvSpPr>
          <p:cNvPr id="5130" name="Text Box 18">
            <a:extLst>
              <a:ext uri="{FF2B5EF4-FFF2-40B4-BE49-F238E27FC236}">
                <a16:creationId xmlns:a16="http://schemas.microsoft.com/office/drawing/2014/main" id="{3201DE7E-B1C5-D260-716D-B4DB8F8920EF}"/>
              </a:ext>
            </a:extLst>
          </p:cNvPr>
          <p:cNvSpPr txBox="1">
            <a:spLocks noChangeArrowheads="1"/>
          </p:cNvSpPr>
          <p:nvPr/>
        </p:nvSpPr>
        <p:spPr bwMode="auto">
          <a:xfrm>
            <a:off x="3786188" y="2651125"/>
            <a:ext cx="553402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6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b="1" i="1" dirty="0">
                <a:solidFill>
                  <a:srgbClr val="0000CC"/>
                </a:solidFill>
              </a:rPr>
              <a:t>Lecture 2:</a:t>
            </a:r>
          </a:p>
          <a:p>
            <a:pPr algn="ctr" eaLnBrk="1" hangingPunct="1">
              <a:spcBef>
                <a:spcPct val="50000"/>
              </a:spcBef>
              <a:buFontTx/>
              <a:buNone/>
            </a:pPr>
            <a:r>
              <a:rPr lang="en-US" altLang="en-US" sz="2000" b="1" i="1">
                <a:solidFill>
                  <a:srgbClr val="0000CC"/>
                </a:solidFill>
              </a:rPr>
              <a:t>Basic </a:t>
            </a:r>
            <a:r>
              <a:rPr lang="en-US" altLang="en-US" sz="2000" b="1" i="1" dirty="0" err="1">
                <a:solidFill>
                  <a:srgbClr val="0000CC"/>
                </a:solidFill>
              </a:rPr>
              <a:t>AVR</a:t>
            </a:r>
            <a:r>
              <a:rPr lang="en-US" altLang="en-US" sz="2000" b="1" i="1" dirty="0">
                <a:solidFill>
                  <a:srgbClr val="0000CC"/>
                </a:solidFill>
              </a:rPr>
              <a:t> Programming in C</a:t>
            </a:r>
            <a:endParaRPr lang="en-US" altLang="en-US" sz="2000" i="1" dirty="0">
              <a:solidFill>
                <a:srgbClr val="0000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7" presetClass="entr" presetSubtype="2" fill="hold" nodeType="afterEffect">
                                  <p:stCondLst>
                                    <p:cond delay="0"/>
                                  </p:stCondLst>
                                  <p:childTnLst>
                                    <p:set>
                                      <p:cBhvr>
                                        <p:cTn id="6" dur="1" fill="hold">
                                          <p:stCondLst>
                                            <p:cond delay="0"/>
                                          </p:stCondLst>
                                        </p:cTn>
                                        <p:tgtEl>
                                          <p:spTgt spid="86028"/>
                                        </p:tgtEl>
                                        <p:attrNameLst>
                                          <p:attrName>style.visibility</p:attrName>
                                        </p:attrNameLst>
                                      </p:cBhvr>
                                      <p:to>
                                        <p:strVal val="visible"/>
                                      </p:to>
                                    </p:set>
                                    <p:anim calcmode="lin" valueType="num">
                                      <p:cBhvr additive="base">
                                        <p:cTn id="7" dur="5000" fill="hold"/>
                                        <p:tgtEl>
                                          <p:spTgt spid="86028"/>
                                        </p:tgtEl>
                                        <p:attrNameLst>
                                          <p:attrName>ppt_x</p:attrName>
                                        </p:attrNameLst>
                                      </p:cBhvr>
                                      <p:tavLst>
                                        <p:tav tm="0">
                                          <p:val>
                                            <p:strVal val="1+#ppt_w/2"/>
                                          </p:val>
                                        </p:tav>
                                        <p:tav tm="100000">
                                          <p:val>
                                            <p:strVal val="#ppt_x"/>
                                          </p:val>
                                        </p:tav>
                                      </p:tavLst>
                                    </p:anim>
                                    <p:anim calcmode="lin" valueType="num">
                                      <p:cBhvr additive="base">
                                        <p:cTn id="8" dur="5000" fill="hold"/>
                                        <p:tgtEl>
                                          <p:spTgt spid="86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0"/>
                            </p:stCondLst>
                            <p:childTnLst>
                              <p:par>
                                <p:cTn id="10" presetID="21" presetClass="entr" presetSubtype="8" fill="hold" nodeType="afterEffect">
                                  <p:stCondLst>
                                    <p:cond delay="0"/>
                                  </p:stCondLst>
                                  <p:childTnLst>
                                    <p:set>
                                      <p:cBhvr>
                                        <p:cTn id="11" dur="1" fill="hold">
                                          <p:stCondLst>
                                            <p:cond delay="0"/>
                                          </p:stCondLst>
                                        </p:cTn>
                                        <p:tgtEl>
                                          <p:spTgt spid="86028"/>
                                        </p:tgtEl>
                                        <p:attrNameLst>
                                          <p:attrName>style.visibility</p:attrName>
                                        </p:attrNameLst>
                                      </p:cBhvr>
                                      <p:to>
                                        <p:strVal val="visible"/>
                                      </p:to>
                                    </p:set>
                                    <p:animEffect transition="in" filter="wheel(8)">
                                      <p:cBhvr>
                                        <p:cTn id="12" dur="2000"/>
                                        <p:tgtEl>
                                          <p:spTgt spid="86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Compilation of C language source code</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10</a:t>
            </a:fld>
            <a:endParaRPr lang="en-US"/>
          </a:p>
        </p:txBody>
      </p:sp>
      <p:grpSp>
        <p:nvGrpSpPr>
          <p:cNvPr id="7" name="Group 6"/>
          <p:cNvGrpSpPr/>
          <p:nvPr/>
        </p:nvGrpSpPr>
        <p:grpSpPr>
          <a:xfrm>
            <a:off x="1214855" y="1143000"/>
            <a:ext cx="6714289" cy="5334000"/>
            <a:chOff x="1210511" y="1143000"/>
            <a:chExt cx="6714289" cy="5334000"/>
          </a:xfrm>
        </p:grpSpPr>
        <p:pic>
          <p:nvPicPr>
            <p:cNvPr id="2050" name="Picture 2"/>
            <p:cNvPicPr>
              <a:picLocks noChangeAspect="1" noChangeArrowheads="1"/>
            </p:cNvPicPr>
            <p:nvPr/>
          </p:nvPicPr>
          <p:blipFill>
            <a:blip r:embed="rId2"/>
            <a:srcRect/>
            <a:stretch>
              <a:fillRect/>
            </a:stretch>
          </p:blipFill>
          <p:spPr bwMode="auto">
            <a:xfrm>
              <a:off x="1210511" y="1143000"/>
              <a:ext cx="6714289" cy="5334000"/>
            </a:xfrm>
            <a:prstGeom prst="rect">
              <a:avLst/>
            </a:prstGeom>
            <a:noFill/>
            <a:ln w="9525">
              <a:noFill/>
              <a:miter lim="800000"/>
              <a:headEnd/>
              <a:tailEnd/>
            </a:ln>
            <a:effectLst/>
          </p:spPr>
        </p:pic>
        <p:sp>
          <p:nvSpPr>
            <p:cNvPr id="6" name="TextBox 5"/>
            <p:cNvSpPr txBox="1"/>
            <p:nvPr/>
          </p:nvSpPr>
          <p:spPr>
            <a:xfrm>
              <a:off x="5978236" y="6096000"/>
              <a:ext cx="1447800" cy="369332"/>
            </a:xfrm>
            <a:prstGeom prst="rect">
              <a:avLst/>
            </a:prstGeom>
            <a:noFill/>
          </p:spPr>
          <p:txBody>
            <a:bodyPr wrap="square" rtlCol="0">
              <a:spAutoFit/>
            </a:bodyPr>
            <a:lstStyle/>
            <a:p>
              <a:r>
                <a:rPr lang="en-US" dirty="0"/>
                <a:t>counter.</a:t>
              </a:r>
              <a:r>
                <a:rPr lang="en-US" b="1" dirty="0"/>
                <a:t>hex</a:t>
              </a:r>
            </a:p>
          </p:txBody>
        </p:sp>
      </p:grpSp>
      <p:sp>
        <p:nvSpPr>
          <p:cNvPr id="8" name="TextBox 7"/>
          <p:cNvSpPr txBox="1"/>
          <p:nvPr/>
        </p:nvSpPr>
        <p:spPr>
          <a:xfrm>
            <a:off x="6781800" y="5181600"/>
            <a:ext cx="914400" cy="381000"/>
          </a:xfrm>
          <a:prstGeom prst="rect">
            <a:avLst/>
          </a:prstGeom>
          <a:noFill/>
        </p:spPr>
        <p:txBody>
          <a:bodyPr wrap="square" rtlCol="0">
            <a:spAutoFit/>
          </a:bodyPr>
          <a:lstStyle/>
          <a:p>
            <a:r>
              <a:rPr lang="en-US" dirty="0">
                <a:solidFill>
                  <a:srgbClr val="00B050"/>
                </a:solidFill>
              </a:rPr>
              <a:t>Linux</a:t>
            </a:r>
          </a:p>
        </p:txBody>
      </p:sp>
      <p:sp>
        <p:nvSpPr>
          <p:cNvPr id="9" name="TextBox 8"/>
          <p:cNvSpPr txBox="1"/>
          <p:nvPr/>
        </p:nvSpPr>
        <p:spPr>
          <a:xfrm>
            <a:off x="7772400" y="5181600"/>
            <a:ext cx="1066800" cy="381000"/>
          </a:xfrm>
          <a:prstGeom prst="rect">
            <a:avLst/>
          </a:prstGeom>
          <a:noFill/>
        </p:spPr>
        <p:txBody>
          <a:bodyPr wrap="square" rtlCol="0">
            <a:spAutoFit/>
          </a:bodyPr>
          <a:lstStyle/>
          <a:p>
            <a:r>
              <a:rPr lang="en-US" dirty="0">
                <a:solidFill>
                  <a:srgbClr val="0070C0"/>
                </a:solidFill>
              </a:rPr>
              <a:t>Windows</a:t>
            </a:r>
          </a:p>
        </p:txBody>
      </p:sp>
      <p:cxnSp>
        <p:nvCxnSpPr>
          <p:cNvPr id="13" name="Straight Arrow Connector 12"/>
          <p:cNvCxnSpPr>
            <a:stCxn id="8" idx="2"/>
          </p:cNvCxnSpPr>
          <p:nvPr/>
        </p:nvCxnSpPr>
        <p:spPr>
          <a:xfrm rot="5400000">
            <a:off x="7041520" y="5676900"/>
            <a:ext cx="311781" cy="83180"/>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2"/>
          </p:cNvCxnSpPr>
          <p:nvPr/>
        </p:nvCxnSpPr>
        <p:spPr>
          <a:xfrm rot="5400000">
            <a:off x="7810500" y="5448300"/>
            <a:ext cx="381000" cy="609600"/>
          </a:xfrm>
          <a:prstGeom prst="straightConnector1">
            <a:avLst/>
          </a:prstGeom>
          <a:ln w="158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19800" y="4724400"/>
            <a:ext cx="2057400" cy="369332"/>
          </a:xfrm>
          <a:prstGeom prst="rect">
            <a:avLst/>
          </a:prstGeom>
          <a:noFill/>
        </p:spPr>
        <p:txBody>
          <a:bodyPr wrap="square" rtlCol="0">
            <a:spAutoFit/>
          </a:bodyPr>
          <a:lstStyle/>
          <a:p>
            <a:r>
              <a:rPr lang="en-US" dirty="0">
                <a:solidFill>
                  <a:srgbClr val="FF0000"/>
                </a:solidFill>
              </a:rPr>
              <a:t>Download to MCU</a:t>
            </a:r>
          </a:p>
        </p:txBody>
      </p:sp>
      <p:cxnSp>
        <p:nvCxnSpPr>
          <p:cNvPr id="20" name="Straight Arrow Connector 19"/>
          <p:cNvCxnSpPr/>
          <p:nvPr/>
        </p:nvCxnSpPr>
        <p:spPr>
          <a:xfrm rot="16200000" flipH="1">
            <a:off x="6203609" y="5482909"/>
            <a:ext cx="1143002" cy="37402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Software development tools</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11</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381001" y="932164"/>
            <a:ext cx="8305800" cy="5544836"/>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compilers</a:t>
            </a:r>
          </a:p>
        </p:txBody>
      </p:sp>
      <p:sp>
        <p:nvSpPr>
          <p:cNvPr id="3" name="Content Placeholder 2"/>
          <p:cNvSpPr>
            <a:spLocks noGrp="1"/>
          </p:cNvSpPr>
          <p:nvPr>
            <p:ph idx="1"/>
          </p:nvPr>
        </p:nvSpPr>
        <p:spPr/>
        <p:txBody>
          <a:bodyPr>
            <a:normAutofit/>
          </a:bodyPr>
          <a:lstStyle/>
          <a:p>
            <a:pPr>
              <a:lnSpc>
                <a:spcPct val="120000"/>
              </a:lnSpc>
            </a:pPr>
            <a:r>
              <a:rPr lang="en-US" sz="2400" dirty="0"/>
              <a:t>Several third-party companies develop C compilers for the AVR microcontroller.</a:t>
            </a:r>
          </a:p>
          <a:p>
            <a:pPr>
              <a:lnSpc>
                <a:spcPct val="120000"/>
              </a:lnSpc>
            </a:pPr>
            <a:r>
              <a:rPr lang="en-US" sz="2400" dirty="0"/>
              <a:t>Our goal is not to recommend one over another, but to provide you with the fundamentals of C programming for the AVR. </a:t>
            </a:r>
          </a:p>
          <a:p>
            <a:pPr>
              <a:lnSpc>
                <a:spcPct val="120000"/>
              </a:lnSpc>
            </a:pPr>
            <a:r>
              <a:rPr lang="en-US" sz="2400" dirty="0"/>
              <a:t>You can use the compiler of your choice for the chapter examples and programs. </a:t>
            </a:r>
          </a:p>
          <a:p>
            <a:pPr>
              <a:lnSpc>
                <a:spcPct val="120000"/>
              </a:lnSpc>
            </a:pPr>
            <a:r>
              <a:rPr lang="en-US" sz="2400" dirty="0"/>
              <a:t>For this book we have chosen </a:t>
            </a:r>
            <a:r>
              <a:rPr lang="en-US" sz="2400" b="1" dirty="0">
                <a:solidFill>
                  <a:srgbClr val="FF0000"/>
                </a:solidFill>
              </a:rPr>
              <a:t>AVR GCC compiler </a:t>
            </a:r>
            <a:r>
              <a:rPr lang="en-US" sz="2400" dirty="0"/>
              <a:t>to integrate with AVR Studio. At the time of the writing of this book AVR GCC and AVR Studio are available as a free download from the Web. </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D95B-46A3-4534-9F9D-966C94544803}"/>
              </a:ext>
            </a:extLst>
          </p:cNvPr>
          <p:cNvSpPr>
            <a:spLocks noGrp="1"/>
          </p:cNvSpPr>
          <p:nvPr>
            <p:ph type="title"/>
          </p:nvPr>
        </p:nvSpPr>
        <p:spPr/>
        <p:txBody>
          <a:bodyPr/>
          <a:lstStyle/>
          <a:p>
            <a:r>
              <a:rPr lang="en-US"/>
              <a:t>Programming Language</a:t>
            </a:r>
          </a:p>
        </p:txBody>
      </p:sp>
      <p:sp>
        <p:nvSpPr>
          <p:cNvPr id="4" name="Slide Number Placeholder 3">
            <a:extLst>
              <a:ext uri="{FF2B5EF4-FFF2-40B4-BE49-F238E27FC236}">
                <a16:creationId xmlns:a16="http://schemas.microsoft.com/office/drawing/2014/main" id="{8DAF8FAB-82BB-435C-B50A-DA493452E7F4}"/>
              </a:ext>
            </a:extLst>
          </p:cNvPr>
          <p:cNvSpPr>
            <a:spLocks noGrp="1"/>
          </p:cNvSpPr>
          <p:nvPr>
            <p:ph type="sldNum" sz="quarter" idx="12"/>
          </p:nvPr>
        </p:nvSpPr>
        <p:spPr/>
        <p:txBody>
          <a:bodyPr/>
          <a:lstStyle/>
          <a:p>
            <a:fld id="{EC23E1E3-5A0F-49C9-81C1-54B970C52902}" type="slidenum">
              <a:rPr lang="en-US" smtClean="0"/>
              <a:pPr/>
              <a:t>13</a:t>
            </a:fld>
            <a:endParaRPr lang="en-US"/>
          </a:p>
        </p:txBody>
      </p:sp>
      <p:pic>
        <p:nvPicPr>
          <p:cNvPr id="8" name="Picture 7">
            <a:extLst>
              <a:ext uri="{FF2B5EF4-FFF2-40B4-BE49-F238E27FC236}">
                <a16:creationId xmlns:a16="http://schemas.microsoft.com/office/drawing/2014/main" id="{F5CB8FFB-2738-4A8E-B425-F5E32D7EA506}"/>
              </a:ext>
            </a:extLst>
          </p:cNvPr>
          <p:cNvPicPr>
            <a:picLocks noChangeAspect="1"/>
          </p:cNvPicPr>
          <p:nvPr/>
        </p:nvPicPr>
        <p:blipFill>
          <a:blip r:embed="rId2"/>
          <a:stretch>
            <a:fillRect/>
          </a:stretch>
        </p:blipFill>
        <p:spPr>
          <a:xfrm>
            <a:off x="990600" y="1451011"/>
            <a:ext cx="6781800" cy="4908150"/>
          </a:xfrm>
          <a:prstGeom prst="rect">
            <a:avLst/>
          </a:prstGeom>
        </p:spPr>
      </p:pic>
    </p:spTree>
    <p:extLst>
      <p:ext uri="{BB962C8B-B14F-4D97-AF65-F5344CB8AC3E}">
        <p14:creationId xmlns:p14="http://schemas.microsoft.com/office/powerpoint/2010/main" val="73536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Source Code Compilation</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14</a:t>
            </a:fld>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152400" y="1143000"/>
            <a:ext cx="8839200" cy="5086916"/>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Assembling the application</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15</a:t>
            </a:fld>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0" y="1066800"/>
            <a:ext cx="9072062" cy="5146208"/>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Intel HEX Format Description</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16</a:t>
            </a:fld>
            <a:endParaRPr lang="en-US"/>
          </a:p>
        </p:txBody>
      </p:sp>
      <p:pic>
        <p:nvPicPr>
          <p:cNvPr id="6146" name="Picture 2"/>
          <p:cNvPicPr>
            <a:picLocks noGrp="1" noChangeAspect="1" noChangeArrowheads="1"/>
          </p:cNvPicPr>
          <p:nvPr>
            <p:ph idx="1"/>
          </p:nvPr>
        </p:nvPicPr>
        <p:blipFill>
          <a:blip r:embed="rId2"/>
          <a:srcRect/>
          <a:stretch>
            <a:fillRect/>
          </a:stretch>
        </p:blipFill>
        <p:spPr bwMode="auto">
          <a:xfrm>
            <a:off x="76200" y="1295400"/>
            <a:ext cx="8924405" cy="4765459"/>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Basic Principles in C Language Programming</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17</a:t>
            </a:fld>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22704" y="1143000"/>
            <a:ext cx="9166703" cy="463671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Structure of C Code</a:t>
            </a:r>
          </a:p>
        </p:txBody>
      </p:sp>
      <p:sp>
        <p:nvSpPr>
          <p:cNvPr id="4" name="Slide Number Placeholder 3"/>
          <p:cNvSpPr>
            <a:spLocks noGrp="1"/>
          </p:cNvSpPr>
          <p:nvPr>
            <p:ph type="sldNum" sz="quarter" idx="12"/>
          </p:nvPr>
        </p:nvSpPr>
        <p:spPr/>
        <p:txBody>
          <a:bodyPr/>
          <a:lstStyle/>
          <a:p>
            <a:fld id="{EC23E1E3-5A0F-49C9-81C1-54B970C52902}" type="slidenum">
              <a:rPr lang="en-US" smtClean="0"/>
              <a:pPr/>
              <a:t>18</a:t>
            </a:fld>
            <a:endParaRPr lang="en-US"/>
          </a:p>
        </p:txBody>
      </p:sp>
      <p:pic>
        <p:nvPicPr>
          <p:cNvPr id="28674" name="Picture 2"/>
          <p:cNvPicPr>
            <a:picLocks noChangeAspect="1" noChangeArrowheads="1"/>
          </p:cNvPicPr>
          <p:nvPr/>
        </p:nvPicPr>
        <p:blipFill>
          <a:blip r:embed="rId2"/>
          <a:srcRect/>
          <a:stretch>
            <a:fillRect/>
          </a:stretch>
        </p:blipFill>
        <p:spPr bwMode="auto">
          <a:xfrm>
            <a:off x="152400" y="1053996"/>
            <a:ext cx="8763000" cy="542300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Function Prototype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19</a:t>
            </a:fld>
            <a:endParaRPr lang="en-US"/>
          </a:p>
        </p:txBody>
      </p:sp>
      <p:pic>
        <p:nvPicPr>
          <p:cNvPr id="19458" name="Picture 2"/>
          <p:cNvPicPr>
            <a:picLocks noChangeAspect="1" noChangeArrowheads="1"/>
          </p:cNvPicPr>
          <p:nvPr/>
        </p:nvPicPr>
        <p:blipFill>
          <a:blip r:embed="rId2"/>
          <a:srcRect/>
          <a:stretch>
            <a:fillRect/>
          </a:stretch>
        </p:blipFill>
        <p:spPr bwMode="auto">
          <a:xfrm>
            <a:off x="0" y="1018573"/>
            <a:ext cx="9143999" cy="5382227"/>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OBJECTIVES</a:t>
            </a:r>
          </a:p>
        </p:txBody>
      </p:sp>
      <p:sp>
        <p:nvSpPr>
          <p:cNvPr id="3" name="Content Placeholder 2"/>
          <p:cNvSpPr>
            <a:spLocks noGrp="1"/>
          </p:cNvSpPr>
          <p:nvPr>
            <p:ph idx="1"/>
          </p:nvPr>
        </p:nvSpPr>
        <p:spPr/>
        <p:txBody>
          <a:bodyPr>
            <a:normAutofit/>
          </a:bodyPr>
          <a:lstStyle/>
          <a:p>
            <a:pPr>
              <a:buNone/>
            </a:pPr>
            <a:r>
              <a:rPr lang="en-US" sz="2400" dirty="0"/>
              <a:t>Upon completion of this Lecture, you will be able to:</a:t>
            </a:r>
          </a:p>
          <a:p>
            <a:r>
              <a:rPr lang="en-US" sz="2400" dirty="0"/>
              <a:t>Understand </a:t>
            </a:r>
            <a:r>
              <a:rPr lang="en-US" sz="2400" dirty="0" err="1"/>
              <a:t>AVR</a:t>
            </a:r>
            <a:r>
              <a:rPr lang="en-US" sz="2400" dirty="0"/>
              <a:t> Microcontroller Architecture</a:t>
            </a:r>
          </a:p>
          <a:p>
            <a:r>
              <a:rPr lang="en-US" sz="2400" dirty="0"/>
              <a:t>Examine C data types for the AVR</a:t>
            </a:r>
          </a:p>
          <a:p>
            <a:r>
              <a:rPr lang="en-US" sz="2400" dirty="0"/>
              <a:t>Code C programs for time delay and 1/0 operations</a:t>
            </a:r>
          </a:p>
          <a:p>
            <a:r>
              <a:rPr lang="en-US" sz="2400" dirty="0"/>
              <a:t>Code C programs for 1/0 bit manipulation</a:t>
            </a:r>
          </a:p>
          <a:p>
            <a:r>
              <a:rPr lang="en-US" sz="2400" dirty="0"/>
              <a:t>Code C programs for logic and arithmetic operations</a:t>
            </a:r>
          </a:p>
          <a:p>
            <a:r>
              <a:rPr lang="en-US" sz="2400" dirty="0"/>
              <a:t>Code C programs for ASCII and BCD data conversion</a:t>
            </a:r>
          </a:p>
          <a:p>
            <a:r>
              <a:rPr lang="en-US" sz="2400" dirty="0"/>
              <a:t>Code C programs for binary (hex) to decimal conversion</a:t>
            </a:r>
          </a:p>
          <a:p>
            <a:r>
              <a:rPr lang="en-US" sz="2400" dirty="0"/>
              <a:t>Code C programs for data serialization</a:t>
            </a:r>
          </a:p>
          <a:p>
            <a:r>
              <a:rPr lang="en-US" sz="2400" dirty="0"/>
              <a:t>Code C programs for EEPROM access</a:t>
            </a:r>
          </a:p>
        </p:txBody>
      </p:sp>
      <p:sp>
        <p:nvSpPr>
          <p:cNvPr id="4" name="Slide Number Placeholder 3"/>
          <p:cNvSpPr>
            <a:spLocks noGrp="1"/>
          </p:cNvSpPr>
          <p:nvPr>
            <p:ph type="sldNum" sz="quarter" idx="12"/>
          </p:nvPr>
        </p:nvSpPr>
        <p:spPr/>
        <p:txBody>
          <a:bodyPr/>
          <a:lstStyle/>
          <a:p>
            <a:fld id="{EC23E1E3-5A0F-49C9-81C1-54B970C52902}"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Tips on Making Programs Readable</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20</a:t>
            </a:fld>
            <a:endParaRPr lang="en-US"/>
          </a:p>
        </p:txBody>
      </p:sp>
      <p:pic>
        <p:nvPicPr>
          <p:cNvPr id="20482" name="Picture 2"/>
          <p:cNvPicPr>
            <a:picLocks noChangeAspect="1" noChangeArrowheads="1"/>
          </p:cNvPicPr>
          <p:nvPr/>
        </p:nvPicPr>
        <p:blipFill>
          <a:blip r:embed="rId2"/>
          <a:srcRect/>
          <a:stretch>
            <a:fillRect/>
          </a:stretch>
        </p:blipFill>
        <p:spPr bwMode="auto">
          <a:xfrm>
            <a:off x="122675" y="1066800"/>
            <a:ext cx="8868925" cy="493951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868362"/>
          </a:xfrm>
        </p:spPr>
        <p:txBody>
          <a:bodyPr>
            <a:normAutofit/>
          </a:bodyPr>
          <a:lstStyle/>
          <a:p>
            <a:r>
              <a:rPr lang="en-US" sz="2800" b="1" dirty="0"/>
              <a:t>Variables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21</a:t>
            </a:fld>
            <a:endParaRPr lang="en-US"/>
          </a:p>
        </p:txBody>
      </p:sp>
      <p:pic>
        <p:nvPicPr>
          <p:cNvPr id="21506" name="Picture 2"/>
          <p:cNvPicPr>
            <a:picLocks noChangeAspect="1" noChangeArrowheads="1"/>
          </p:cNvPicPr>
          <p:nvPr/>
        </p:nvPicPr>
        <p:blipFill>
          <a:blip r:embed="rId2"/>
          <a:srcRect/>
          <a:stretch>
            <a:fillRect/>
          </a:stretch>
        </p:blipFill>
        <p:spPr bwMode="auto">
          <a:xfrm>
            <a:off x="228600" y="685800"/>
            <a:ext cx="8686799" cy="5747567"/>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Arithmetic and Binary Operations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22</a:t>
            </a:fld>
            <a:endParaRPr lang="en-US"/>
          </a:p>
        </p:txBody>
      </p:sp>
      <p:pic>
        <p:nvPicPr>
          <p:cNvPr id="22530" name="Picture 2"/>
          <p:cNvPicPr>
            <a:picLocks noChangeAspect="1" noChangeArrowheads="1"/>
          </p:cNvPicPr>
          <p:nvPr/>
        </p:nvPicPr>
        <p:blipFill>
          <a:blip r:embed="rId2"/>
          <a:srcRect/>
          <a:stretch>
            <a:fillRect/>
          </a:stretch>
        </p:blipFill>
        <p:spPr bwMode="auto">
          <a:xfrm>
            <a:off x="0" y="1130301"/>
            <a:ext cx="9144000" cy="519429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Condition</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23</a:t>
            </a:fld>
            <a:endParaRPr lang="en-US"/>
          </a:p>
        </p:txBody>
      </p:sp>
      <p:pic>
        <p:nvPicPr>
          <p:cNvPr id="23554" name="Picture 2"/>
          <p:cNvPicPr>
            <a:picLocks noChangeAspect="1" noChangeArrowheads="1"/>
          </p:cNvPicPr>
          <p:nvPr/>
        </p:nvPicPr>
        <p:blipFill>
          <a:blip r:embed="rId2"/>
          <a:srcRect/>
          <a:stretch>
            <a:fillRect/>
          </a:stretch>
        </p:blipFill>
        <p:spPr bwMode="auto">
          <a:xfrm>
            <a:off x="204479" y="1066800"/>
            <a:ext cx="8735041" cy="47244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Loops</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24</a:t>
            </a:fld>
            <a:endParaRPr lang="en-US"/>
          </a:p>
        </p:txBody>
      </p:sp>
      <p:pic>
        <p:nvPicPr>
          <p:cNvPr id="24578" name="Picture 2"/>
          <p:cNvPicPr>
            <a:picLocks noChangeAspect="1" noChangeArrowheads="1"/>
          </p:cNvPicPr>
          <p:nvPr/>
        </p:nvPicPr>
        <p:blipFill>
          <a:blip r:embed="rId2"/>
          <a:srcRect/>
          <a:stretch>
            <a:fillRect/>
          </a:stretch>
        </p:blipFill>
        <p:spPr bwMode="auto">
          <a:xfrm>
            <a:off x="141919" y="1340909"/>
            <a:ext cx="8925881" cy="4374091"/>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90600" y="1066800"/>
            <a:ext cx="7239000" cy="5257800"/>
          </a:xfrm>
        </p:spPr>
        <p:txBody>
          <a:bodyPr>
            <a:normAutofit/>
          </a:bodyPr>
          <a:lstStyle/>
          <a:p>
            <a:pPr marL="514350" indent="-514350">
              <a:buFont typeface="+mj-lt"/>
              <a:buAutoNum type="arabicPeriod"/>
            </a:pPr>
            <a:r>
              <a:rPr lang="en-US" dirty="0"/>
              <a:t>Data types and time delays in C</a:t>
            </a:r>
          </a:p>
          <a:p>
            <a:pPr marL="514350" indent="-514350">
              <a:buFont typeface="+mj-lt"/>
              <a:buAutoNum type="arabicPeriod"/>
            </a:pPr>
            <a:r>
              <a:rPr lang="en-US" dirty="0"/>
              <a:t>I/O programming in C</a:t>
            </a:r>
          </a:p>
          <a:p>
            <a:pPr marL="514350" indent="-514350">
              <a:buFont typeface="+mj-lt"/>
              <a:buAutoNum type="arabicPeriod"/>
            </a:pPr>
            <a:r>
              <a:rPr lang="en-US" dirty="0"/>
              <a:t>Logic operations in C</a:t>
            </a:r>
          </a:p>
          <a:p>
            <a:pPr marL="514350" indent="-514350">
              <a:buFont typeface="+mj-lt"/>
              <a:buAutoNum type="arabicPeriod"/>
            </a:pPr>
            <a:r>
              <a:rPr lang="en-US" dirty="0"/>
              <a:t>Data conversion programs in C</a:t>
            </a:r>
          </a:p>
          <a:p>
            <a:pPr marL="514350" indent="-514350">
              <a:buFont typeface="+mj-lt"/>
              <a:buAutoNum type="arabicPeriod"/>
            </a:pPr>
            <a:r>
              <a:rPr lang="en-US" dirty="0"/>
              <a:t>Data serialization in C</a:t>
            </a:r>
          </a:p>
          <a:p>
            <a:pPr marL="514350" indent="-514350">
              <a:buFont typeface="+mj-lt"/>
              <a:buAutoNum type="arabicPeriod"/>
            </a:pPr>
            <a:r>
              <a:rPr lang="en-US" dirty="0"/>
              <a:t>Memory allocation in C</a:t>
            </a:r>
          </a:p>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25</a:t>
            </a:fld>
            <a:endParaRPr lang="en-US"/>
          </a:p>
        </p:txBody>
      </p:sp>
      <p:sp>
        <p:nvSpPr>
          <p:cNvPr id="5" name="Rectangle 5"/>
          <p:cNvSpPr>
            <a:spLocks noChangeArrowheads="1"/>
          </p:cNvSpPr>
          <p:nvPr/>
        </p:nvSpPr>
        <p:spPr bwMode="auto">
          <a:xfrm>
            <a:off x="0" y="1047750"/>
            <a:ext cx="9144000" cy="563563"/>
          </a:xfrm>
          <a:prstGeom prst="rect">
            <a:avLst/>
          </a:prstGeom>
          <a:solidFill>
            <a:srgbClr val="FF0000">
              <a:alpha val="30196"/>
            </a:srgbClr>
          </a:solidFill>
          <a:ln w="9525" algn="ctr">
            <a:solidFill>
              <a:schemeClr val="tx1">
                <a:alpha val="30196"/>
              </a:schemeClr>
            </a:solidFill>
            <a:round/>
            <a:headEnd/>
            <a:tailEnd/>
          </a:ln>
        </p:spPr>
        <p:txBody>
          <a:bodyPr wrap="none"/>
          <a:lstStyle/>
          <a:p>
            <a:pPr eaLnBrk="0" hangingPunct="0"/>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 data types for the AVR C</a:t>
            </a:r>
            <a:endParaRPr lang="en-US" sz="2800" dirty="0"/>
          </a:p>
        </p:txBody>
      </p:sp>
      <p:sp>
        <p:nvSpPr>
          <p:cNvPr id="3" name="Content Placeholder 2"/>
          <p:cNvSpPr>
            <a:spLocks noGrp="1"/>
          </p:cNvSpPr>
          <p:nvPr>
            <p:ph idx="1"/>
          </p:nvPr>
        </p:nvSpPr>
        <p:spPr/>
        <p:txBody>
          <a:bodyPr>
            <a:normAutofit/>
          </a:bodyPr>
          <a:lstStyle/>
          <a:p>
            <a:pPr>
              <a:lnSpc>
                <a:spcPct val="120000"/>
              </a:lnSpc>
            </a:pPr>
            <a:r>
              <a:rPr lang="en-US" sz="2400" dirty="0"/>
              <a:t>One of the goals of AVR programmers is to create smaller hex files, so it is worthwhile to re-examine C data types. </a:t>
            </a:r>
          </a:p>
          <a:p>
            <a:pPr>
              <a:lnSpc>
                <a:spcPct val="120000"/>
              </a:lnSpc>
            </a:pPr>
            <a:r>
              <a:rPr lang="en-US" sz="2400" dirty="0"/>
              <a:t>A good understanding of C data types for the AVR can help programmers to create smaller hex files. </a:t>
            </a:r>
          </a:p>
          <a:p>
            <a:pPr>
              <a:lnSpc>
                <a:spcPct val="120000"/>
              </a:lnSpc>
            </a:pPr>
            <a:r>
              <a:rPr lang="en-US" sz="2400" dirty="0"/>
              <a:t>In this section we focus on the specific C data types that are most common and widely used in AVR C compilers. </a:t>
            </a:r>
          </a:p>
          <a:p>
            <a:pPr>
              <a:lnSpc>
                <a:spcPct val="120000"/>
              </a:lnSpc>
            </a:pPr>
            <a:r>
              <a:rPr lang="en-US" sz="2400" dirty="0"/>
              <a:t>Table 7 -1 shows data types and sizes, but these may vary from one compiler to another.</a:t>
            </a:r>
          </a:p>
        </p:txBody>
      </p:sp>
      <p:sp>
        <p:nvSpPr>
          <p:cNvPr id="4" name="Slide Number Placeholder 3"/>
          <p:cNvSpPr>
            <a:spLocks noGrp="1"/>
          </p:cNvSpPr>
          <p:nvPr>
            <p:ph type="sldNum" sz="quarter" idx="12"/>
          </p:nvPr>
        </p:nvSpPr>
        <p:spPr/>
        <p:txBody>
          <a:bodyPr/>
          <a:lstStyle/>
          <a:p>
            <a:fld id="{EC23E1E3-5A0F-49C9-81C1-54B970C52902}"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68362"/>
          </a:xfrm>
        </p:spPr>
        <p:txBody>
          <a:bodyPr>
            <a:noAutofit/>
          </a:bodyPr>
          <a:lstStyle/>
          <a:p>
            <a:r>
              <a:rPr lang="en-US" sz="2400" dirty="0"/>
              <a:t>Table 7-1. Some Data Types Widely Used by C Compilers</a:t>
            </a:r>
          </a:p>
        </p:txBody>
      </p:sp>
      <p:sp>
        <p:nvSpPr>
          <p:cNvPr id="4" name="Slide Number Placeholder 3"/>
          <p:cNvSpPr>
            <a:spLocks noGrp="1"/>
          </p:cNvSpPr>
          <p:nvPr>
            <p:ph type="sldNum" sz="quarter" idx="12"/>
          </p:nvPr>
        </p:nvSpPr>
        <p:spPr/>
        <p:txBody>
          <a:bodyPr/>
          <a:lstStyle/>
          <a:p>
            <a:fld id="{EC23E1E3-5A0F-49C9-81C1-54B970C52902}" type="slidenum">
              <a:rPr lang="en-US" smtClean="0"/>
              <a:pPr/>
              <a:t>27</a:t>
            </a:fld>
            <a:endParaRPr lang="en-US"/>
          </a:p>
        </p:txBody>
      </p:sp>
      <p:graphicFrame>
        <p:nvGraphicFramePr>
          <p:cNvPr id="5" name="Table 4"/>
          <p:cNvGraphicFramePr>
            <a:graphicFrameLocks noGrp="1"/>
          </p:cNvGraphicFramePr>
          <p:nvPr/>
        </p:nvGraphicFramePr>
        <p:xfrm>
          <a:off x="685800" y="1447800"/>
          <a:ext cx="7772401" cy="4038606"/>
        </p:xfrm>
        <a:graphic>
          <a:graphicData uri="http://schemas.openxmlformats.org/drawingml/2006/table">
            <a:tbl>
              <a:tblPr/>
              <a:tblGrid>
                <a:gridCol w="2018884">
                  <a:extLst>
                    <a:ext uri="{9D8B030D-6E8A-4147-A177-3AD203B41FA5}">
                      <a16:colId xmlns:a16="http://schemas.microsoft.com/office/drawing/2014/main" val="20000"/>
                    </a:ext>
                  </a:extLst>
                </a:gridCol>
                <a:gridCol w="1486316">
                  <a:extLst>
                    <a:ext uri="{9D8B030D-6E8A-4147-A177-3AD203B41FA5}">
                      <a16:colId xmlns:a16="http://schemas.microsoft.com/office/drawing/2014/main" val="20001"/>
                    </a:ext>
                  </a:extLst>
                </a:gridCol>
                <a:gridCol w="4267201">
                  <a:extLst>
                    <a:ext uri="{9D8B030D-6E8A-4147-A177-3AD203B41FA5}">
                      <a16:colId xmlns:a16="http://schemas.microsoft.com/office/drawing/2014/main" val="20002"/>
                    </a:ext>
                  </a:extLst>
                </a:gridCol>
              </a:tblGrid>
              <a:tr h="448734">
                <a:tc>
                  <a:txBody>
                    <a:bodyPr/>
                    <a:lstStyle/>
                    <a:p>
                      <a:pPr algn="ctr" fontAlgn="b">
                        <a:spcBef>
                          <a:spcPts val="200"/>
                        </a:spcBef>
                        <a:spcAft>
                          <a:spcPts val="200"/>
                        </a:spcAft>
                      </a:pPr>
                      <a:r>
                        <a:rPr lang="en-US" sz="2000" b="1" i="0" u="none" strike="noStrike" dirty="0">
                          <a:solidFill>
                            <a:srgbClr val="000000"/>
                          </a:solidFill>
                          <a:latin typeface="Calibri"/>
                        </a:rPr>
                        <a:t>Data 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1" i="0" u="none" strike="noStrike" dirty="0">
                          <a:solidFill>
                            <a:srgbClr val="000000"/>
                          </a:solidFill>
                          <a:latin typeface="Calibri"/>
                        </a:rPr>
                        <a:t>Size in bits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1" i="0" u="none" strike="noStrike" dirty="0">
                          <a:solidFill>
                            <a:srgbClr val="000000"/>
                          </a:solidFill>
                          <a:latin typeface="Calibri"/>
                        </a:rPr>
                        <a:t>Data Range/Usage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734">
                <a:tc>
                  <a:txBody>
                    <a:bodyPr/>
                    <a:lstStyle/>
                    <a:p>
                      <a:pPr algn="l" fontAlgn="b">
                        <a:spcBef>
                          <a:spcPts val="200"/>
                        </a:spcBef>
                        <a:spcAft>
                          <a:spcPts val="200"/>
                        </a:spcAft>
                      </a:pPr>
                      <a:r>
                        <a:rPr lang="en-US" sz="2000" b="0" i="0" u="none" strike="noStrike" dirty="0">
                          <a:solidFill>
                            <a:srgbClr val="000000"/>
                          </a:solidFill>
                          <a:latin typeface="Calibri"/>
                        </a:rPr>
                        <a:t>unsigned char</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0 to 255</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8734">
                <a:tc>
                  <a:txBody>
                    <a:bodyPr/>
                    <a:lstStyle/>
                    <a:p>
                      <a:pPr algn="l" fontAlgn="b">
                        <a:spcBef>
                          <a:spcPts val="200"/>
                        </a:spcBef>
                        <a:spcAft>
                          <a:spcPts val="200"/>
                        </a:spcAft>
                      </a:pPr>
                      <a:r>
                        <a:rPr lang="en-US" sz="2000" b="0" i="0" u="none" strike="noStrike">
                          <a:solidFill>
                            <a:srgbClr val="000000"/>
                          </a:solidFill>
                          <a:latin typeface="Calibri"/>
                        </a:rPr>
                        <a:t>char</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-128 to +127</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8734">
                <a:tc>
                  <a:txBody>
                    <a:bodyPr/>
                    <a:lstStyle/>
                    <a:p>
                      <a:pPr algn="l" fontAlgn="b">
                        <a:spcBef>
                          <a:spcPts val="200"/>
                        </a:spcBef>
                        <a:spcAft>
                          <a:spcPts val="200"/>
                        </a:spcAft>
                      </a:pPr>
                      <a:r>
                        <a:rPr lang="en-US" sz="2000" b="0" i="0" u="none" strike="noStrike">
                          <a:solidFill>
                            <a:srgbClr val="000000"/>
                          </a:solidFill>
                          <a:latin typeface="Calibri"/>
                        </a:rPr>
                        <a:t>unsigned int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0 to 65,535</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734">
                <a:tc>
                  <a:txBody>
                    <a:bodyPr/>
                    <a:lstStyle/>
                    <a:p>
                      <a:pPr algn="l" fontAlgn="b">
                        <a:spcBef>
                          <a:spcPts val="200"/>
                        </a:spcBef>
                        <a:spcAft>
                          <a:spcPts val="200"/>
                        </a:spcAft>
                      </a:pPr>
                      <a:r>
                        <a:rPr lang="en-US" sz="2000" b="0" i="0" u="none" strike="noStrike">
                          <a:solidFill>
                            <a:srgbClr val="000000"/>
                          </a:solidFill>
                          <a:latin typeface="Calibri"/>
                        </a:rPr>
                        <a:t>int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-32,768 to +32,767</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734">
                <a:tc>
                  <a:txBody>
                    <a:bodyPr/>
                    <a:lstStyle/>
                    <a:p>
                      <a:pPr algn="l" fontAlgn="b">
                        <a:spcBef>
                          <a:spcPts val="200"/>
                        </a:spcBef>
                        <a:spcAft>
                          <a:spcPts val="200"/>
                        </a:spcAft>
                      </a:pPr>
                      <a:r>
                        <a:rPr lang="en-US" sz="2000" b="0" i="0" u="none" strike="noStrike">
                          <a:solidFill>
                            <a:srgbClr val="000000"/>
                          </a:solidFill>
                          <a:latin typeface="Calibri"/>
                        </a:rPr>
                        <a:t>unsigned long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0 to 4,294,967,295</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48734">
                <a:tc>
                  <a:txBody>
                    <a:bodyPr/>
                    <a:lstStyle/>
                    <a:p>
                      <a:pPr algn="l" fontAlgn="b">
                        <a:spcBef>
                          <a:spcPts val="200"/>
                        </a:spcBef>
                        <a:spcAft>
                          <a:spcPts val="200"/>
                        </a:spcAft>
                      </a:pPr>
                      <a:r>
                        <a:rPr lang="en-US" sz="2000" b="0" i="0" u="none" strike="noStrike">
                          <a:solidFill>
                            <a:srgbClr val="000000"/>
                          </a:solidFill>
                          <a:latin typeface="Calibri"/>
                        </a:rPr>
                        <a:t>long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-2,147,483,648 to +2,147,483,648</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48734">
                <a:tc>
                  <a:txBody>
                    <a:bodyPr/>
                    <a:lstStyle/>
                    <a:p>
                      <a:pPr algn="l" fontAlgn="b">
                        <a:spcBef>
                          <a:spcPts val="200"/>
                        </a:spcBef>
                        <a:spcAft>
                          <a:spcPts val="200"/>
                        </a:spcAft>
                      </a:pPr>
                      <a:r>
                        <a:rPr lang="en-US" sz="2000" b="0" i="0" u="none" strike="noStrike">
                          <a:solidFill>
                            <a:srgbClr val="000000"/>
                          </a:solidFill>
                          <a:latin typeface="Calibri"/>
                        </a:rPr>
                        <a:t>float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±1.175e-38 to ±3.402e38</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48734">
                <a:tc>
                  <a:txBody>
                    <a:bodyPr/>
                    <a:lstStyle/>
                    <a:p>
                      <a:pPr algn="l" fontAlgn="b">
                        <a:spcBef>
                          <a:spcPts val="200"/>
                        </a:spcBef>
                        <a:spcAft>
                          <a:spcPts val="200"/>
                        </a:spcAft>
                      </a:pPr>
                      <a:r>
                        <a:rPr lang="en-US" sz="2000" b="0" i="0" u="none" strike="noStrike">
                          <a:solidFill>
                            <a:srgbClr val="000000"/>
                          </a:solidFill>
                          <a:latin typeface="Calibri"/>
                        </a:rPr>
                        <a:t>double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200"/>
                        </a:spcBef>
                        <a:spcAft>
                          <a:spcPts val="200"/>
                        </a:spcAft>
                      </a:pPr>
                      <a:r>
                        <a:rPr lang="en-US" sz="2000" b="0" i="0" u="none" strike="noStrike" dirty="0">
                          <a:solidFill>
                            <a:srgbClr val="000000"/>
                          </a:solidFill>
                          <a:latin typeface="Calibri"/>
                        </a:rPr>
                        <a:t>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200"/>
                        </a:spcBef>
                        <a:spcAft>
                          <a:spcPts val="200"/>
                        </a:spcAft>
                      </a:pPr>
                      <a:r>
                        <a:rPr lang="en-US" sz="2000" b="0" i="0" u="none" strike="noStrike" dirty="0">
                          <a:solidFill>
                            <a:srgbClr val="000000"/>
                          </a:solidFill>
                          <a:latin typeface="Calibri"/>
                        </a:rPr>
                        <a:t>±1.175e-38 to ±3.402e3</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Unsigned char</a:t>
            </a:r>
          </a:p>
        </p:txBody>
      </p:sp>
      <p:sp>
        <p:nvSpPr>
          <p:cNvPr id="3" name="Content Placeholder 2"/>
          <p:cNvSpPr>
            <a:spLocks noGrp="1"/>
          </p:cNvSpPr>
          <p:nvPr>
            <p:ph idx="1"/>
          </p:nvPr>
        </p:nvSpPr>
        <p:spPr>
          <a:xfrm>
            <a:off x="304800" y="990600"/>
            <a:ext cx="8534400" cy="5562600"/>
          </a:xfrm>
        </p:spPr>
        <p:txBody>
          <a:bodyPr>
            <a:noAutofit/>
          </a:bodyPr>
          <a:lstStyle/>
          <a:p>
            <a:pPr>
              <a:lnSpc>
                <a:spcPct val="140000"/>
              </a:lnSpc>
            </a:pPr>
            <a:r>
              <a:rPr lang="en-US" sz="2200" dirty="0"/>
              <a:t>The unsigned char is an 8-bit data type that takes a value in the range of 0-255 (00-FFH). </a:t>
            </a:r>
            <a:r>
              <a:rPr lang="en-US" sz="2200" b="1" dirty="0">
                <a:solidFill>
                  <a:srgbClr val="FF0000"/>
                </a:solidFill>
              </a:rPr>
              <a:t>It is one of the most widely used data types for the 8-bit AVR</a:t>
            </a:r>
            <a:r>
              <a:rPr lang="en-US" sz="2200" dirty="0"/>
              <a:t>. </a:t>
            </a:r>
          </a:p>
          <a:p>
            <a:pPr>
              <a:lnSpc>
                <a:spcPct val="140000"/>
              </a:lnSpc>
            </a:pPr>
            <a:r>
              <a:rPr lang="en-US" sz="2200" dirty="0"/>
              <a:t>In declaring variables, we must pay careful attention to the size of the data and try to use unsigned char instead of </a:t>
            </a:r>
            <a:r>
              <a:rPr lang="en-US" sz="2200" dirty="0" err="1"/>
              <a:t>int</a:t>
            </a:r>
            <a:r>
              <a:rPr lang="en-US" sz="2200" dirty="0"/>
              <a:t> if possible  for saving more memory space. </a:t>
            </a:r>
          </a:p>
          <a:p>
            <a:pPr>
              <a:lnSpc>
                <a:spcPct val="140000"/>
              </a:lnSpc>
            </a:pPr>
            <a:r>
              <a:rPr lang="en-US" sz="2200" dirty="0"/>
              <a:t>Remember that C compilers use the signed char as the default unless we put the keyword unsigned in front of the char (see Example 7-1). We can also use the unsigned char data type for a string of ASCII characters, including extended ASCII characters. Example 7-2 shows a string of ASCII characters. See Example 7-3 for toggling a port 200 times.</a:t>
            </a:r>
          </a:p>
          <a:p>
            <a:pPr>
              <a:lnSpc>
                <a:spcPct val="140000"/>
              </a:lnSpc>
            </a:pPr>
            <a:endParaRPr lang="en-US" sz="22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7-1</a:t>
            </a:r>
          </a:p>
        </p:txBody>
      </p:sp>
      <p:sp>
        <p:nvSpPr>
          <p:cNvPr id="3" name="Content Placeholder 2"/>
          <p:cNvSpPr>
            <a:spLocks noGrp="1"/>
          </p:cNvSpPr>
          <p:nvPr>
            <p:ph idx="1"/>
          </p:nvPr>
        </p:nvSpPr>
        <p:spPr/>
        <p:txBody>
          <a:bodyPr>
            <a:normAutofit fontScale="70000" lnSpcReduction="20000"/>
          </a:bodyPr>
          <a:lstStyle/>
          <a:p>
            <a:pPr>
              <a:lnSpc>
                <a:spcPct val="110000"/>
              </a:lnSpc>
              <a:buNone/>
            </a:pPr>
            <a:r>
              <a:rPr lang="en-US" sz="2400" dirty="0"/>
              <a:t>Write an AVR C program to send values 00-FF to Port B.</a:t>
            </a:r>
          </a:p>
          <a:p>
            <a:pPr>
              <a:lnSpc>
                <a:spcPct val="110000"/>
              </a:lnSpc>
              <a:buNone/>
            </a:pPr>
            <a:r>
              <a:rPr lang="en-US" sz="2400" b="1" dirty="0"/>
              <a:t>Solution:</a:t>
            </a:r>
          </a:p>
          <a:p>
            <a:pPr>
              <a:lnSpc>
                <a:spcPct val="110000"/>
              </a:lnSpc>
              <a:buNone/>
            </a:pPr>
            <a:r>
              <a:rPr lang="en-US" sz="2400" b="1" dirty="0">
                <a:solidFill>
                  <a:srgbClr val="FF0000"/>
                </a:solidFill>
              </a:rPr>
              <a:t>#include &lt;</a:t>
            </a:r>
            <a:r>
              <a:rPr lang="en-US" sz="2400" b="1" dirty="0" err="1">
                <a:solidFill>
                  <a:srgbClr val="FF0000"/>
                </a:solidFill>
              </a:rPr>
              <a:t>avr</a:t>
            </a:r>
            <a:r>
              <a:rPr lang="en-US" sz="2400" b="1" dirty="0">
                <a:solidFill>
                  <a:srgbClr val="FF0000"/>
                </a:solidFill>
              </a:rPr>
              <a:t>/</a:t>
            </a:r>
            <a:r>
              <a:rPr lang="en-US" sz="2400" b="1" dirty="0" err="1">
                <a:solidFill>
                  <a:srgbClr val="FF0000"/>
                </a:solidFill>
              </a:rPr>
              <a:t>io.h</a:t>
            </a:r>
            <a:r>
              <a:rPr lang="en-US" sz="2400" b="1" dirty="0">
                <a:solidFill>
                  <a:srgbClr val="FF0000"/>
                </a:solidFill>
              </a:rPr>
              <a:t>&gt;	</a:t>
            </a:r>
            <a:r>
              <a:rPr lang="en-US" sz="2400" dirty="0"/>
              <a:t>	</a:t>
            </a:r>
            <a:r>
              <a:rPr lang="en-US" sz="2400" b="1" dirty="0">
                <a:solidFill>
                  <a:srgbClr val="FF0000"/>
                </a:solidFill>
              </a:rPr>
              <a:t>//standard AVR header</a:t>
            </a:r>
          </a:p>
          <a:p>
            <a:pPr>
              <a:lnSpc>
                <a:spcPct val="110000"/>
              </a:lnSpc>
              <a:buNone/>
            </a:pPr>
            <a:r>
              <a:rPr lang="en-US" sz="2400" b="1" dirty="0">
                <a:solidFill>
                  <a:srgbClr val="FF0000"/>
                </a:solidFill>
              </a:rPr>
              <a:t>#include &lt;</a:t>
            </a:r>
            <a:r>
              <a:rPr lang="en-US" sz="2400" b="1" dirty="0" err="1">
                <a:solidFill>
                  <a:srgbClr val="FF0000"/>
                </a:solidFill>
              </a:rPr>
              <a:t>avr</a:t>
            </a:r>
            <a:r>
              <a:rPr lang="en-US" sz="2400" b="1" dirty="0">
                <a:solidFill>
                  <a:srgbClr val="FF0000"/>
                </a:solidFill>
              </a:rPr>
              <a:t>/</a:t>
            </a:r>
            <a:r>
              <a:rPr lang="en-US" sz="2400" b="1" dirty="0" err="1">
                <a:solidFill>
                  <a:srgbClr val="FF0000"/>
                </a:solidFill>
              </a:rPr>
              <a:t>delay.h</a:t>
            </a:r>
            <a:r>
              <a:rPr lang="en-US" sz="2400" b="1" dirty="0">
                <a:solidFill>
                  <a:srgbClr val="FF0000"/>
                </a:solidFill>
              </a:rPr>
              <a:t>&gt;	</a:t>
            </a:r>
            <a:r>
              <a:rPr lang="en-US" sz="2400" dirty="0"/>
              <a:t>	</a:t>
            </a:r>
            <a:r>
              <a:rPr lang="en-US" sz="2400" b="1" dirty="0">
                <a:solidFill>
                  <a:srgbClr val="FF0000"/>
                </a:solidFill>
              </a:rPr>
              <a:t>//standard AVR header</a:t>
            </a:r>
          </a:p>
          <a:p>
            <a:pPr>
              <a:lnSpc>
                <a:spcPct val="110000"/>
              </a:lnSpc>
              <a:buNone/>
            </a:pPr>
            <a:endParaRPr lang="en-US" sz="2400" dirty="0"/>
          </a:p>
          <a:p>
            <a:pPr>
              <a:lnSpc>
                <a:spcPct val="110000"/>
              </a:lnSpc>
              <a:buNone/>
            </a:pPr>
            <a:r>
              <a:rPr lang="en-US" sz="2400" dirty="0" err="1"/>
              <a:t>int</a:t>
            </a:r>
            <a:r>
              <a:rPr lang="en-US" sz="2400" dirty="0"/>
              <a:t> main(void)</a:t>
            </a:r>
          </a:p>
          <a:p>
            <a:pPr>
              <a:lnSpc>
                <a:spcPct val="110000"/>
              </a:lnSpc>
              <a:buNone/>
            </a:pPr>
            <a:r>
              <a:rPr lang="en-US" sz="2400" dirty="0"/>
              <a:t>{</a:t>
            </a:r>
          </a:p>
          <a:p>
            <a:pPr>
              <a:lnSpc>
                <a:spcPct val="110000"/>
              </a:lnSpc>
              <a:buNone/>
            </a:pPr>
            <a:r>
              <a:rPr lang="en-US" sz="2400" dirty="0"/>
              <a:t>	unsigned char z;</a:t>
            </a:r>
          </a:p>
          <a:p>
            <a:pPr>
              <a:lnSpc>
                <a:spcPct val="110000"/>
              </a:lnSpc>
              <a:buNone/>
            </a:pPr>
            <a:r>
              <a:rPr lang="en-US" sz="2400" b="1" dirty="0">
                <a:solidFill>
                  <a:srgbClr val="FF0000"/>
                </a:solidFill>
              </a:rPr>
              <a:t>	DDRB  =  0xFF;	 //PORTB is output</a:t>
            </a:r>
          </a:p>
          <a:p>
            <a:pPr>
              <a:lnSpc>
                <a:spcPct val="110000"/>
              </a:lnSpc>
              <a:buNone/>
            </a:pPr>
            <a:r>
              <a:rPr lang="en-US" sz="2400" dirty="0"/>
              <a:t>	</a:t>
            </a:r>
            <a:r>
              <a:rPr lang="pl-PL" sz="2400" dirty="0"/>
              <a:t>for (z </a:t>
            </a:r>
            <a:r>
              <a:rPr lang="en-US" sz="2400" dirty="0"/>
              <a:t>=</a:t>
            </a:r>
            <a:r>
              <a:rPr lang="pl-PL" sz="2400" dirty="0"/>
              <a:t> 0; z &lt; 255; z++)</a:t>
            </a:r>
          </a:p>
          <a:p>
            <a:pPr>
              <a:lnSpc>
                <a:spcPct val="110000"/>
              </a:lnSpc>
              <a:buNone/>
            </a:pPr>
            <a:r>
              <a:rPr lang="en-US" sz="2400" dirty="0"/>
              <a:t>		PORTB = z;</a:t>
            </a:r>
          </a:p>
          <a:p>
            <a:pPr>
              <a:lnSpc>
                <a:spcPct val="110000"/>
              </a:lnSpc>
              <a:buNone/>
            </a:pPr>
            <a:r>
              <a:rPr lang="en-US" sz="2400" dirty="0"/>
              <a:t>		_</a:t>
            </a:r>
            <a:r>
              <a:rPr lang="en-US" sz="2400" dirty="0" err="1"/>
              <a:t>delay_ms</a:t>
            </a:r>
            <a:r>
              <a:rPr lang="en-US" sz="2400" dirty="0"/>
              <a:t>(1000);</a:t>
            </a:r>
          </a:p>
          <a:p>
            <a:pPr>
              <a:lnSpc>
                <a:spcPct val="110000"/>
              </a:lnSpc>
              <a:buNone/>
            </a:pPr>
            <a:r>
              <a:rPr lang="en-US" sz="2400" dirty="0"/>
              <a:t>	return 0;</a:t>
            </a:r>
          </a:p>
          <a:p>
            <a:pPr>
              <a:lnSpc>
                <a:spcPct val="110000"/>
              </a:lnSpc>
              <a:buNone/>
            </a:pPr>
            <a:r>
              <a:rPr lang="en-US" sz="2400" dirty="0"/>
              <a:t>}</a:t>
            </a:r>
          </a:p>
          <a:p>
            <a:pPr>
              <a:lnSpc>
                <a:spcPct val="110000"/>
              </a:lnSpc>
              <a:buNone/>
            </a:pPr>
            <a:r>
              <a:rPr lang="en-US" sz="2400" dirty="0"/>
              <a:t>//Notice that the program never exits the for loop because if you</a:t>
            </a:r>
          </a:p>
          <a:p>
            <a:pPr>
              <a:lnSpc>
                <a:spcPct val="110000"/>
              </a:lnSpc>
              <a:buNone/>
            </a:pPr>
            <a:r>
              <a:rPr lang="en-US" sz="2400" dirty="0"/>
              <a:t>//increment an unsigned char variable when it is 0xFF, it will</a:t>
            </a:r>
          </a:p>
          <a:p>
            <a:pPr>
              <a:lnSpc>
                <a:spcPct val="110000"/>
              </a:lnSpc>
              <a:buNone/>
            </a:pPr>
            <a:r>
              <a:rPr lang="en-US" sz="2400" dirty="0"/>
              <a:t>//become zero.</a:t>
            </a:r>
          </a:p>
          <a:p>
            <a:pPr>
              <a:lnSpc>
                <a:spcPct val="110000"/>
              </a:lnSpc>
              <a:buNone/>
            </a:pPr>
            <a:endParaRPr lang="en-US" sz="2400" dirty="0"/>
          </a:p>
          <a:p>
            <a:pPr>
              <a:lnSpc>
                <a:spcPct val="110000"/>
              </a:lnSpc>
              <a:buNone/>
            </a:pPr>
            <a:endParaRPr lang="en-US" sz="24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Title 1">
            <a:extLst>
              <a:ext uri="{FF2B5EF4-FFF2-40B4-BE49-F238E27FC236}">
                <a16:creationId xmlns:a16="http://schemas.microsoft.com/office/drawing/2014/main" id="{D9535FBD-14A3-6968-8500-F30409A9AC74}"/>
              </a:ext>
            </a:extLst>
          </p:cNvPr>
          <p:cNvSpPr>
            <a:spLocks noGrp="1"/>
          </p:cNvSpPr>
          <p:nvPr>
            <p:ph type="title"/>
          </p:nvPr>
        </p:nvSpPr>
        <p:spPr>
          <a:xfrm>
            <a:off x="0" y="38100"/>
            <a:ext cx="9144000" cy="758825"/>
          </a:xfrm>
        </p:spPr>
        <p:txBody>
          <a:bodyPr/>
          <a:lstStyle/>
          <a:p>
            <a:pPr>
              <a:defRPr/>
            </a:pPr>
            <a:r>
              <a:rPr lang="en-US" sz="3200" dirty="0">
                <a:solidFill>
                  <a:schemeClr val="bg1"/>
                </a:solidFill>
              </a:rPr>
              <a:t>AVR Architecture</a:t>
            </a:r>
            <a:endParaRPr lang="ms-MY" sz="3200" dirty="0">
              <a:solidFill>
                <a:schemeClr val="bg1"/>
              </a:solidFill>
            </a:endParaRPr>
          </a:p>
        </p:txBody>
      </p:sp>
      <p:pic>
        <p:nvPicPr>
          <p:cNvPr id="31747" name="Picture 2">
            <a:extLst>
              <a:ext uri="{FF2B5EF4-FFF2-40B4-BE49-F238E27FC236}">
                <a16:creationId xmlns:a16="http://schemas.microsoft.com/office/drawing/2014/main" id="{E2B9B387-CB0B-646D-40CF-7813CA01C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903288"/>
            <a:ext cx="7737475"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7-2</a:t>
            </a:r>
            <a:endParaRPr lang="en-US" sz="2400" dirty="0"/>
          </a:p>
        </p:txBody>
      </p:sp>
      <p:sp>
        <p:nvSpPr>
          <p:cNvPr id="3" name="Content Placeholder 2"/>
          <p:cNvSpPr>
            <a:spLocks noGrp="1"/>
          </p:cNvSpPr>
          <p:nvPr>
            <p:ph idx="1"/>
          </p:nvPr>
        </p:nvSpPr>
        <p:spPr>
          <a:xfrm>
            <a:off x="457200" y="1066800"/>
            <a:ext cx="8229600" cy="5791200"/>
          </a:xfrm>
        </p:spPr>
        <p:txBody>
          <a:bodyPr>
            <a:noAutofit/>
          </a:bodyPr>
          <a:lstStyle/>
          <a:p>
            <a:pPr>
              <a:buNone/>
            </a:pPr>
            <a:r>
              <a:rPr lang="en-US" sz="2000" dirty="0"/>
              <a:t>Write an AVR C program to send hex values for ASCII characters of 0, </a:t>
            </a:r>
          </a:p>
          <a:p>
            <a:pPr>
              <a:buNone/>
            </a:pPr>
            <a:r>
              <a:rPr lang="en-US" sz="2000" dirty="0"/>
              <a:t>1, 2, 3, 4, 5, A, B, C, and D to Port B.</a:t>
            </a:r>
          </a:p>
          <a:p>
            <a:pPr>
              <a:buNone/>
            </a:pPr>
            <a:r>
              <a:rPr lang="en-US" sz="2000" b="1" dirty="0"/>
              <a:t>Solution:</a:t>
            </a:r>
          </a:p>
          <a:p>
            <a:pPr>
              <a:buNone/>
            </a:pPr>
            <a:r>
              <a:rPr lang="en-US" sz="2000" dirty="0"/>
              <a:t>#include &lt;</a:t>
            </a:r>
            <a:r>
              <a:rPr lang="en-US" sz="2000" dirty="0" err="1"/>
              <a:t>avr</a:t>
            </a:r>
            <a:r>
              <a:rPr lang="en-US" sz="2000" dirty="0"/>
              <a:t>/</a:t>
            </a:r>
            <a:r>
              <a:rPr lang="en-US" sz="2000" dirty="0" err="1"/>
              <a:t>io.h</a:t>
            </a:r>
            <a:r>
              <a:rPr lang="en-US" sz="2000" dirty="0"/>
              <a:t>&gt;    		 //standard AVR header 	</a:t>
            </a:r>
          </a:p>
          <a:p>
            <a:pPr>
              <a:buNone/>
            </a:pPr>
            <a:r>
              <a:rPr lang="en-US" sz="2000" dirty="0" err="1"/>
              <a:t>int</a:t>
            </a:r>
            <a:r>
              <a:rPr lang="en-US" sz="2000" dirty="0"/>
              <a:t> main(void) 			//the code starts from here</a:t>
            </a:r>
          </a:p>
          <a:p>
            <a:pPr>
              <a:buNone/>
            </a:pPr>
            <a:r>
              <a:rPr lang="en-US" sz="2000" dirty="0"/>
              <a:t>{</a:t>
            </a:r>
          </a:p>
          <a:p>
            <a:pPr>
              <a:buNone/>
            </a:pPr>
            <a:r>
              <a:rPr lang="en-US" sz="2000" dirty="0"/>
              <a:t>	unsigned char </a:t>
            </a:r>
            <a:r>
              <a:rPr lang="en-US" sz="2000" dirty="0" err="1"/>
              <a:t>myList</a:t>
            </a:r>
            <a:r>
              <a:rPr lang="en-US" sz="2000" dirty="0"/>
              <a:t>[]= "012345ABCD";</a:t>
            </a:r>
          </a:p>
          <a:p>
            <a:pPr>
              <a:buNone/>
            </a:pPr>
            <a:r>
              <a:rPr lang="en-US" sz="2000" dirty="0"/>
              <a:t>	unsigned char z ;			 </a:t>
            </a:r>
          </a:p>
          <a:p>
            <a:pPr>
              <a:buNone/>
            </a:pPr>
            <a:r>
              <a:rPr lang="en-US" sz="2000" dirty="0"/>
              <a:t>	DDRB = 0xFF;    		 //PORTB is output 	</a:t>
            </a:r>
          </a:p>
          <a:p>
            <a:pPr>
              <a:buNone/>
            </a:pPr>
            <a:r>
              <a:rPr lang="en-US" sz="2000" dirty="0"/>
              <a:t>	for( z = 0; z &lt; 10; z++)	 //repeat 10 times and increment z</a:t>
            </a:r>
          </a:p>
          <a:p>
            <a:pPr>
              <a:buNone/>
            </a:pPr>
            <a:r>
              <a:rPr lang="en-US" sz="2000" dirty="0"/>
              <a:t>		PORTB = </a:t>
            </a:r>
            <a:r>
              <a:rPr lang="en-US" sz="2000" dirty="0" err="1"/>
              <a:t>myList</a:t>
            </a:r>
            <a:r>
              <a:rPr lang="en-US" sz="2000" dirty="0"/>
              <a:t>[z] ;	 //send the character to PORTB</a:t>
            </a:r>
          </a:p>
          <a:p>
            <a:pPr>
              <a:buNone/>
            </a:pPr>
            <a:endParaRPr lang="en-US" sz="2000" dirty="0"/>
          </a:p>
          <a:p>
            <a:pPr>
              <a:buNone/>
            </a:pPr>
            <a:r>
              <a:rPr lang="en-US" sz="2000" dirty="0"/>
              <a:t>	while(1);			 //needed if running on a trainer</a:t>
            </a:r>
          </a:p>
          <a:p>
            <a:pPr>
              <a:buNone/>
            </a:pPr>
            <a:r>
              <a:rPr lang="en-US" sz="2000" dirty="0"/>
              <a:t>	return 0;</a:t>
            </a:r>
          </a:p>
          <a:p>
            <a:pPr>
              <a:buNone/>
            </a:pPr>
            <a:r>
              <a:rPr lang="en-US" sz="2000" dirty="0"/>
              <a:t>}</a:t>
            </a:r>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7-3</a:t>
            </a:r>
            <a:endParaRPr lang="en-US" sz="2400" dirty="0"/>
          </a:p>
        </p:txBody>
      </p:sp>
      <p:sp>
        <p:nvSpPr>
          <p:cNvPr id="3" name="Content Placeholder 2"/>
          <p:cNvSpPr>
            <a:spLocks noGrp="1"/>
          </p:cNvSpPr>
          <p:nvPr>
            <p:ph idx="1"/>
          </p:nvPr>
        </p:nvSpPr>
        <p:spPr>
          <a:xfrm>
            <a:off x="457200" y="914400"/>
            <a:ext cx="8229600" cy="5410200"/>
          </a:xfrm>
        </p:spPr>
        <p:txBody>
          <a:bodyPr>
            <a:noAutofit/>
          </a:bodyPr>
          <a:lstStyle/>
          <a:p>
            <a:pPr>
              <a:buNone/>
            </a:pPr>
            <a:r>
              <a:rPr lang="en-US" sz="2000" dirty="0"/>
              <a:t>Write an AVR C program to toggle all the bits of Port B 200 times.</a:t>
            </a:r>
          </a:p>
          <a:p>
            <a:pPr>
              <a:buNone/>
            </a:pPr>
            <a:r>
              <a:rPr lang="en-US" sz="2000" b="1" dirty="0"/>
              <a:t>Solution:</a:t>
            </a:r>
          </a:p>
          <a:p>
            <a:pPr>
              <a:buNone/>
            </a:pPr>
            <a:r>
              <a:rPr lang="en-US" sz="2000" dirty="0"/>
              <a:t>//toggle PB 200 times </a:t>
            </a:r>
          </a:p>
          <a:p>
            <a:pPr>
              <a:buNone/>
            </a:pPr>
            <a:r>
              <a:rPr lang="en-US" sz="2000" dirty="0"/>
              <a:t>#include &lt;</a:t>
            </a:r>
            <a:r>
              <a:rPr lang="en-US" sz="2000" dirty="0" err="1"/>
              <a:t>avr</a:t>
            </a:r>
            <a:r>
              <a:rPr lang="en-US" sz="2000" dirty="0"/>
              <a:t>/</a:t>
            </a:r>
            <a:r>
              <a:rPr lang="en-US" sz="2000" dirty="0" err="1"/>
              <a:t>io.h</a:t>
            </a:r>
            <a:r>
              <a:rPr lang="en-US" sz="2000" dirty="0"/>
              <a:t>&gt;    		 //standard AVR header</a:t>
            </a:r>
          </a:p>
          <a:p>
            <a:pPr>
              <a:buNone/>
            </a:pPr>
            <a:r>
              <a:rPr lang="en-US" sz="2000" dirty="0" err="1"/>
              <a:t>int</a:t>
            </a:r>
            <a:r>
              <a:rPr lang="en-US" sz="2000" dirty="0"/>
              <a:t> main(void) 			 //the code starts from here</a:t>
            </a:r>
          </a:p>
          <a:p>
            <a:pPr>
              <a:buNone/>
            </a:pPr>
            <a:r>
              <a:rPr lang="en-US" sz="2000" dirty="0"/>
              <a:t>{</a:t>
            </a:r>
          </a:p>
          <a:p>
            <a:pPr>
              <a:buNone/>
            </a:pPr>
            <a:r>
              <a:rPr lang="en-US" sz="2000" dirty="0"/>
              <a:t>	DDRB = 0xFF;    		//PORTB is output</a:t>
            </a:r>
          </a:p>
          <a:p>
            <a:pPr>
              <a:buNone/>
            </a:pPr>
            <a:r>
              <a:rPr lang="en-US" sz="2000" dirty="0"/>
              <a:t>	PORTB = 0xAA;		 //PORTB is 10101010 	</a:t>
            </a:r>
          </a:p>
          <a:p>
            <a:pPr>
              <a:buNone/>
            </a:pPr>
            <a:r>
              <a:rPr lang="en-US" sz="2000" dirty="0"/>
              <a:t>	unsigned char z;</a:t>
            </a:r>
          </a:p>
          <a:p>
            <a:pPr>
              <a:buNone/>
            </a:pPr>
            <a:endParaRPr lang="en-US" sz="2000" dirty="0"/>
          </a:p>
          <a:p>
            <a:pPr>
              <a:buNone/>
            </a:pPr>
            <a:r>
              <a:rPr lang="en-US" sz="2000" dirty="0"/>
              <a:t>	for(z = 0; z &lt; 200; z++)	 //run the next line 200 times</a:t>
            </a:r>
          </a:p>
          <a:p>
            <a:pPr>
              <a:buNone/>
            </a:pPr>
            <a:r>
              <a:rPr lang="en-US" sz="2000" dirty="0"/>
              <a:t>		PORTB = ~PORTB;	 //toggle PORTB</a:t>
            </a:r>
          </a:p>
          <a:p>
            <a:pPr>
              <a:buNone/>
            </a:pPr>
            <a:endParaRPr lang="en-US" sz="2000" dirty="0"/>
          </a:p>
          <a:p>
            <a:pPr>
              <a:buNone/>
            </a:pPr>
            <a:r>
              <a:rPr lang="en-US" sz="2000" dirty="0"/>
              <a:t>	while(1);</a:t>
            </a:r>
          </a:p>
          <a:p>
            <a:pPr>
              <a:buNone/>
            </a:pPr>
            <a:r>
              <a:rPr lang="en-US" sz="2000" dirty="0"/>
              <a:t>	return 0;</a:t>
            </a:r>
          </a:p>
          <a:p>
            <a:pPr>
              <a:buNone/>
            </a:pPr>
            <a:r>
              <a:rPr lang="en-US" sz="2000" dirty="0"/>
              <a:t>}</a:t>
            </a:r>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Signed char</a:t>
            </a:r>
            <a:endParaRPr lang="en-US" sz="2800" dirty="0"/>
          </a:p>
        </p:txBody>
      </p:sp>
      <p:sp>
        <p:nvSpPr>
          <p:cNvPr id="3" name="Content Placeholder 2"/>
          <p:cNvSpPr>
            <a:spLocks noGrp="1"/>
          </p:cNvSpPr>
          <p:nvPr>
            <p:ph idx="1"/>
          </p:nvPr>
        </p:nvSpPr>
        <p:spPr>
          <a:xfrm>
            <a:off x="457200" y="1066800"/>
            <a:ext cx="8458200" cy="5257800"/>
          </a:xfrm>
        </p:spPr>
        <p:txBody>
          <a:bodyPr>
            <a:normAutofit/>
          </a:bodyPr>
          <a:lstStyle/>
          <a:p>
            <a:pPr>
              <a:lnSpc>
                <a:spcPct val="120000"/>
              </a:lnSpc>
            </a:pPr>
            <a:r>
              <a:rPr lang="en-US" sz="2400" dirty="0"/>
              <a:t>The signed char is an 8-bit data type that uses the most significant bit (D7 of D7-DO) to represent the - or + value. As a result, we have only 7 bits for the magnitude of the signed number, giving us values from -128 to+ 127. </a:t>
            </a:r>
          </a:p>
          <a:p>
            <a:pPr>
              <a:lnSpc>
                <a:spcPct val="120000"/>
              </a:lnSpc>
            </a:pPr>
            <a:r>
              <a:rPr lang="en-US" sz="2400" dirty="0"/>
              <a:t>In situations where + and - are needed to represent a given quantity such as temperature, the use of the signed char data type is necessary (see Example 7-4).</a:t>
            </a:r>
          </a:p>
          <a:p>
            <a:pPr>
              <a:lnSpc>
                <a:spcPct val="120000"/>
              </a:lnSpc>
            </a:pPr>
            <a:r>
              <a:rPr lang="en-US" sz="2400" dirty="0"/>
              <a:t>Again, notice that </a:t>
            </a:r>
            <a:r>
              <a:rPr lang="en-US" sz="2400" b="1" dirty="0">
                <a:solidFill>
                  <a:srgbClr val="FF0000"/>
                </a:solidFill>
              </a:rPr>
              <a:t>if we do not use the keyword unsigned, the default is the signed value</a:t>
            </a:r>
            <a:r>
              <a:rPr lang="en-US" sz="2400" dirty="0"/>
              <a:t>. For that reason we should stick with the unsigned char unless the data needs to be represented as signed numbers.</a:t>
            </a:r>
          </a:p>
        </p:txBody>
      </p:sp>
      <p:sp>
        <p:nvSpPr>
          <p:cNvPr id="4" name="Slide Number Placeholder 3"/>
          <p:cNvSpPr>
            <a:spLocks noGrp="1"/>
          </p:cNvSpPr>
          <p:nvPr>
            <p:ph type="sldNum" sz="quarter" idx="12"/>
          </p:nvPr>
        </p:nvSpPr>
        <p:spPr/>
        <p:txBody>
          <a:bodyPr/>
          <a:lstStyle/>
          <a:p>
            <a:fld id="{EC23E1E3-5A0F-49C9-81C1-54B970C5290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7-4</a:t>
            </a:r>
          </a:p>
        </p:txBody>
      </p:sp>
      <p:sp>
        <p:nvSpPr>
          <p:cNvPr id="3" name="Content Placeholder 2"/>
          <p:cNvSpPr>
            <a:spLocks noGrp="1"/>
          </p:cNvSpPr>
          <p:nvPr>
            <p:ph idx="1"/>
          </p:nvPr>
        </p:nvSpPr>
        <p:spPr>
          <a:xfrm>
            <a:off x="457200" y="914400"/>
            <a:ext cx="8229600" cy="5257800"/>
          </a:xfrm>
        </p:spPr>
        <p:txBody>
          <a:bodyPr>
            <a:noAutofit/>
          </a:bodyPr>
          <a:lstStyle/>
          <a:p>
            <a:pPr>
              <a:buNone/>
            </a:pPr>
            <a:r>
              <a:rPr lang="en-US" sz="2000" dirty="0"/>
              <a:t>Write an AVR C program to send values of -4 to +4 to Port B.</a:t>
            </a:r>
          </a:p>
          <a:p>
            <a:pPr>
              <a:buNone/>
            </a:pPr>
            <a:r>
              <a:rPr lang="en-US" sz="2000" b="1" dirty="0"/>
              <a:t>Solution:</a:t>
            </a:r>
          </a:p>
          <a:p>
            <a:pPr>
              <a:buNone/>
            </a:pPr>
            <a:r>
              <a:rPr lang="en-US" sz="2000" dirty="0"/>
              <a:t>#include &lt;</a:t>
            </a:r>
            <a:r>
              <a:rPr lang="en-US" sz="2000" dirty="0" err="1"/>
              <a:t>avr</a:t>
            </a:r>
            <a:r>
              <a:rPr lang="en-US" sz="2000" dirty="0"/>
              <a:t>/</a:t>
            </a:r>
            <a:r>
              <a:rPr lang="en-US" sz="2000" dirty="0" err="1"/>
              <a:t>io.h</a:t>
            </a:r>
            <a:r>
              <a:rPr lang="en-US" sz="2000" dirty="0"/>
              <a:t>&gt; 		//standard AVR header</a:t>
            </a:r>
          </a:p>
          <a:p>
            <a:pPr>
              <a:buNone/>
            </a:pPr>
            <a:r>
              <a:rPr lang="en-US" sz="2000" dirty="0" err="1"/>
              <a:t>int</a:t>
            </a:r>
            <a:r>
              <a:rPr lang="en-US" sz="2000" dirty="0"/>
              <a:t> main(void) </a:t>
            </a:r>
          </a:p>
          <a:p>
            <a:pPr>
              <a:buNone/>
            </a:pPr>
            <a:r>
              <a:rPr lang="en-US" sz="2000" dirty="0"/>
              <a:t>{	</a:t>
            </a:r>
          </a:p>
          <a:p>
            <a:pPr>
              <a:buNone/>
            </a:pPr>
            <a:r>
              <a:rPr lang="en-US" sz="2000" dirty="0"/>
              <a:t>    char </a:t>
            </a:r>
            <a:r>
              <a:rPr lang="en-US" sz="2000" dirty="0" err="1"/>
              <a:t>mynum</a:t>
            </a:r>
            <a:r>
              <a:rPr lang="en-US" sz="2000" dirty="0"/>
              <a:t>[]= {-4,-3,-2,-1,0,+1,+2,+3,+4};</a:t>
            </a:r>
          </a:p>
          <a:p>
            <a:pPr>
              <a:buNone/>
            </a:pPr>
            <a:r>
              <a:rPr lang="en-US" sz="2000" dirty="0"/>
              <a:t>    unsigned char z;</a:t>
            </a:r>
          </a:p>
          <a:p>
            <a:pPr>
              <a:buNone/>
            </a:pPr>
            <a:r>
              <a:rPr lang="en-US" sz="2000" dirty="0"/>
              <a:t>	</a:t>
            </a:r>
          </a:p>
          <a:p>
            <a:pPr>
              <a:buNone/>
            </a:pPr>
            <a:r>
              <a:rPr lang="en-US" sz="2000" dirty="0"/>
              <a:t>	DDRB = 0xFF;    		 //PORTB is output 	</a:t>
            </a:r>
          </a:p>
          <a:p>
            <a:pPr>
              <a:buNone/>
            </a:pPr>
            <a:endParaRPr lang="en-US" sz="2000" dirty="0"/>
          </a:p>
          <a:p>
            <a:pPr>
              <a:buNone/>
            </a:pPr>
            <a:r>
              <a:rPr lang="en-US" sz="2000" dirty="0"/>
              <a:t>    for(z = 0;z &lt;= 8; z++)</a:t>
            </a:r>
          </a:p>
          <a:p>
            <a:pPr>
              <a:buNone/>
            </a:pPr>
            <a:r>
              <a:rPr lang="en-US" sz="2000" dirty="0"/>
              <a:t>      PORTB = </a:t>
            </a:r>
            <a:r>
              <a:rPr lang="en-US" sz="2000" dirty="0" err="1"/>
              <a:t>mynum</a:t>
            </a:r>
            <a:r>
              <a:rPr lang="en-US" sz="2000" dirty="0"/>
              <a:t>[z];</a:t>
            </a:r>
          </a:p>
          <a:p>
            <a:pPr>
              <a:buNone/>
            </a:pPr>
            <a:endParaRPr lang="en-US" sz="2000" dirty="0"/>
          </a:p>
          <a:p>
            <a:pPr>
              <a:buNone/>
            </a:pPr>
            <a:r>
              <a:rPr lang="en-US" sz="2000" dirty="0"/>
              <a:t>    while(1);			 //stay here forever 		</a:t>
            </a:r>
          </a:p>
          <a:p>
            <a:pPr>
              <a:buNone/>
            </a:pPr>
            <a:r>
              <a:rPr lang="en-US" sz="2000" dirty="0"/>
              <a:t>	return 0;</a:t>
            </a:r>
          </a:p>
          <a:p>
            <a:pPr>
              <a:buNone/>
            </a:pPr>
            <a:r>
              <a:rPr lang="en-US" sz="2000" dirty="0"/>
              <a:t>}</a:t>
            </a:r>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Unsigned </a:t>
            </a:r>
            <a:r>
              <a:rPr lang="en-US" sz="2800" b="1" dirty="0" err="1"/>
              <a:t>int</a:t>
            </a:r>
            <a:endParaRPr lang="en-US" sz="2800" b="1" dirty="0"/>
          </a:p>
        </p:txBody>
      </p:sp>
      <p:sp>
        <p:nvSpPr>
          <p:cNvPr id="3" name="Content Placeholder 2"/>
          <p:cNvSpPr>
            <a:spLocks noGrp="1"/>
          </p:cNvSpPr>
          <p:nvPr>
            <p:ph idx="1"/>
          </p:nvPr>
        </p:nvSpPr>
        <p:spPr/>
        <p:txBody>
          <a:bodyPr>
            <a:noAutofit/>
          </a:bodyPr>
          <a:lstStyle/>
          <a:p>
            <a:r>
              <a:rPr lang="en-US" sz="2200" dirty="0"/>
              <a:t>The unsigned </a:t>
            </a:r>
            <a:r>
              <a:rPr lang="en-US" sz="2200" dirty="0" err="1"/>
              <a:t>int</a:t>
            </a:r>
            <a:r>
              <a:rPr lang="en-US" sz="2200" dirty="0"/>
              <a:t> is a 16-bit data type that takes a value in the range of 0 to 65,535 (0000-FFFFH). </a:t>
            </a:r>
          </a:p>
          <a:p>
            <a:r>
              <a:rPr lang="en-US" sz="2200" dirty="0"/>
              <a:t>In the AVR, unsigned </a:t>
            </a:r>
            <a:r>
              <a:rPr lang="en-US" sz="2200" dirty="0" err="1"/>
              <a:t>int</a:t>
            </a:r>
            <a:r>
              <a:rPr lang="en-US" sz="2200" dirty="0"/>
              <a:t> is used to define 16-bit variables such as memory addresses. It is also used to set counter values of more than 256.</a:t>
            </a:r>
          </a:p>
          <a:p>
            <a:r>
              <a:rPr lang="en-US" sz="2200" dirty="0"/>
              <a:t>Because the AVR is an 8-bit microcontroller and the </a:t>
            </a:r>
            <a:r>
              <a:rPr lang="en-US" sz="2200" dirty="0" err="1"/>
              <a:t>int</a:t>
            </a:r>
            <a:r>
              <a:rPr lang="en-US" sz="2200" dirty="0"/>
              <a:t> data type takes two bytes of RAM, we must not use the </a:t>
            </a:r>
            <a:r>
              <a:rPr lang="en-US" sz="2200" dirty="0" err="1"/>
              <a:t>int</a:t>
            </a:r>
            <a:r>
              <a:rPr lang="en-US" sz="2200" dirty="0"/>
              <a:t> data type unless we have to. Because registers and memory accesses are in 8-bit chunks, the misuse of </a:t>
            </a:r>
            <a:r>
              <a:rPr lang="en-US" sz="2200" dirty="0" err="1"/>
              <a:t>int</a:t>
            </a:r>
            <a:r>
              <a:rPr lang="en-US" sz="2200" dirty="0"/>
              <a:t> variables will result in larger hex files, slower execution of program, and more memory usage.</a:t>
            </a:r>
          </a:p>
          <a:p>
            <a:r>
              <a:rPr lang="en-US" sz="2200" dirty="0"/>
              <a:t>For AVR programming, we do not use signed </a:t>
            </a:r>
            <a:r>
              <a:rPr lang="en-US" sz="2200" dirty="0" err="1"/>
              <a:t>int</a:t>
            </a:r>
            <a:r>
              <a:rPr lang="en-US" sz="2200" dirty="0"/>
              <a:t> in places where unsigned char will do the job.</a:t>
            </a:r>
          </a:p>
          <a:p>
            <a:r>
              <a:rPr lang="en-US" sz="2200" dirty="0"/>
              <a:t>Remember that the C compiler uses signed </a:t>
            </a:r>
            <a:r>
              <a:rPr lang="en-US" sz="2200" dirty="0" err="1"/>
              <a:t>int</a:t>
            </a:r>
            <a:r>
              <a:rPr lang="en-US" sz="2200" dirty="0"/>
              <a:t> as the default unless we specify the keyword </a:t>
            </a:r>
            <a:r>
              <a:rPr lang="en-US" sz="2200" b="1" i="1" dirty="0"/>
              <a:t>unsigned.</a:t>
            </a:r>
            <a:endParaRPr lang="en-US" sz="2200" b="1"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Signed </a:t>
            </a:r>
            <a:r>
              <a:rPr lang="en-US" sz="2800" b="1" dirty="0" err="1"/>
              <a:t>int</a:t>
            </a:r>
            <a:r>
              <a:rPr lang="en-US" sz="2800" b="1" dirty="0"/>
              <a:t> and Other data types </a:t>
            </a:r>
            <a:endParaRPr lang="en-US" sz="2800" dirty="0"/>
          </a:p>
        </p:txBody>
      </p:sp>
      <p:sp>
        <p:nvSpPr>
          <p:cNvPr id="3" name="Content Placeholder 2"/>
          <p:cNvSpPr>
            <a:spLocks noGrp="1"/>
          </p:cNvSpPr>
          <p:nvPr>
            <p:ph idx="1"/>
          </p:nvPr>
        </p:nvSpPr>
        <p:spPr/>
        <p:txBody>
          <a:bodyPr>
            <a:normAutofit fontScale="92500"/>
          </a:bodyPr>
          <a:lstStyle/>
          <a:p>
            <a:pPr>
              <a:lnSpc>
                <a:spcPct val="110000"/>
              </a:lnSpc>
            </a:pPr>
            <a:r>
              <a:rPr lang="en-US" sz="2400" b="1" dirty="0"/>
              <a:t>Signed </a:t>
            </a:r>
            <a:r>
              <a:rPr lang="en-US" sz="2400" b="1" dirty="0" err="1"/>
              <a:t>int</a:t>
            </a:r>
            <a:endParaRPr lang="en-US" sz="2400" b="1" dirty="0"/>
          </a:p>
          <a:p>
            <a:pPr>
              <a:lnSpc>
                <a:spcPct val="130000"/>
              </a:lnSpc>
              <a:buNone/>
            </a:pPr>
            <a:r>
              <a:rPr lang="en-US" sz="2400" dirty="0"/>
              <a:t>	Signed </a:t>
            </a:r>
            <a:r>
              <a:rPr lang="en-US" sz="2400" dirty="0" err="1"/>
              <a:t>int</a:t>
            </a:r>
            <a:r>
              <a:rPr lang="en-US" sz="2400" dirty="0"/>
              <a:t> is a 16-bit data type that uses the most significant bit (D15 of 015-DO) to represent the- or+ value. As a result, we have only 15 bits for the magnitude of the number, or values from -32,768 to +32,767.</a:t>
            </a:r>
          </a:p>
          <a:p>
            <a:pPr>
              <a:lnSpc>
                <a:spcPct val="110000"/>
              </a:lnSpc>
              <a:buNone/>
            </a:pPr>
            <a:endParaRPr lang="en-US" sz="2400" dirty="0"/>
          </a:p>
          <a:p>
            <a:pPr>
              <a:lnSpc>
                <a:spcPct val="110000"/>
              </a:lnSpc>
            </a:pPr>
            <a:r>
              <a:rPr lang="en-US" sz="2400" b="1" dirty="0"/>
              <a:t>Other data types</a:t>
            </a:r>
          </a:p>
          <a:p>
            <a:pPr>
              <a:lnSpc>
                <a:spcPct val="120000"/>
              </a:lnSpc>
              <a:buNone/>
            </a:pPr>
            <a:r>
              <a:rPr lang="en-US" sz="2400" dirty="0"/>
              <a:t>	The unsigned </a:t>
            </a:r>
            <a:r>
              <a:rPr lang="en-US" sz="2400" dirty="0" err="1"/>
              <a:t>intis</a:t>
            </a:r>
            <a:r>
              <a:rPr lang="en-US" sz="2400" dirty="0"/>
              <a:t> limited to values 0–65,535 (0000– FFFFH). The AVR C compiler supports long data types, if we want values greater than 16-bit. Also, to deal with fractional numbers, most AVR C compilers support float and double data types. See Examples 7-5 and 7-6.</a:t>
            </a:r>
          </a:p>
        </p:txBody>
      </p:sp>
      <p:sp>
        <p:nvSpPr>
          <p:cNvPr id="4" name="Slide Number Placeholder 3"/>
          <p:cNvSpPr>
            <a:spLocks noGrp="1"/>
          </p:cNvSpPr>
          <p:nvPr>
            <p:ph type="sldNum" sz="quarter" idx="12"/>
          </p:nvPr>
        </p:nvSpPr>
        <p:spPr/>
        <p:txBody>
          <a:bodyPr/>
          <a:lstStyle/>
          <a:p>
            <a:fld id="{EC23E1E3-5A0F-49C9-81C1-54B970C52902}"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7-5</a:t>
            </a:r>
            <a:endParaRPr lang="en-US" sz="2400" dirty="0"/>
          </a:p>
        </p:txBody>
      </p:sp>
      <p:sp>
        <p:nvSpPr>
          <p:cNvPr id="3" name="Content Placeholder 2"/>
          <p:cNvSpPr>
            <a:spLocks noGrp="1"/>
          </p:cNvSpPr>
          <p:nvPr>
            <p:ph idx="1"/>
          </p:nvPr>
        </p:nvSpPr>
        <p:spPr>
          <a:xfrm>
            <a:off x="457200" y="914400"/>
            <a:ext cx="8229600" cy="5943600"/>
          </a:xfrm>
        </p:spPr>
        <p:txBody>
          <a:bodyPr>
            <a:normAutofit fontScale="92500" lnSpcReduction="20000"/>
          </a:bodyPr>
          <a:lstStyle/>
          <a:p>
            <a:pPr>
              <a:buNone/>
            </a:pPr>
            <a:r>
              <a:rPr lang="en-US" sz="2000" dirty="0"/>
              <a:t>Write an AVR C program to toggle all bits of Port B 50,000 times.</a:t>
            </a:r>
          </a:p>
          <a:p>
            <a:pPr>
              <a:buNone/>
            </a:pPr>
            <a:r>
              <a:rPr lang="en-US" sz="2000" b="1" dirty="0"/>
              <a:t>Solution:</a:t>
            </a:r>
          </a:p>
          <a:p>
            <a:pPr>
              <a:buNone/>
            </a:pPr>
            <a:r>
              <a:rPr lang="en-US" sz="2000" dirty="0"/>
              <a:t>#include &lt;</a:t>
            </a:r>
            <a:r>
              <a:rPr lang="en-US" sz="2000" dirty="0" err="1"/>
              <a:t>avr</a:t>
            </a:r>
            <a:r>
              <a:rPr lang="en-US" sz="2000" dirty="0"/>
              <a:t>/</a:t>
            </a:r>
            <a:r>
              <a:rPr lang="en-US" sz="2000" dirty="0" err="1"/>
              <a:t>io.h</a:t>
            </a:r>
            <a:r>
              <a:rPr lang="en-US" sz="2000" dirty="0"/>
              <a:t>&gt;		//standard AVR header</a:t>
            </a:r>
          </a:p>
          <a:p>
            <a:pPr>
              <a:buNone/>
            </a:pPr>
            <a:r>
              <a:rPr lang="en-US" sz="2000" dirty="0" err="1"/>
              <a:t>int</a:t>
            </a:r>
            <a:r>
              <a:rPr lang="en-US" sz="2000" dirty="0"/>
              <a:t> main(void) </a:t>
            </a:r>
          </a:p>
          <a:p>
            <a:pPr>
              <a:buNone/>
            </a:pPr>
            <a:r>
              <a:rPr lang="en-US" sz="2000" dirty="0"/>
              <a:t>{	</a:t>
            </a:r>
          </a:p>
          <a:p>
            <a:pPr>
              <a:buNone/>
            </a:pPr>
            <a:r>
              <a:rPr lang="en-US" sz="2000" dirty="0"/>
              <a:t>    unsigned </a:t>
            </a:r>
            <a:r>
              <a:rPr lang="en-US" sz="2000" dirty="0" err="1"/>
              <a:t>int</a:t>
            </a:r>
            <a:r>
              <a:rPr lang="en-US" sz="2000" dirty="0"/>
              <a:t> z;</a:t>
            </a:r>
          </a:p>
          <a:p>
            <a:pPr>
              <a:buNone/>
            </a:pPr>
            <a:r>
              <a:rPr lang="en-US" sz="2000" dirty="0"/>
              <a:t>	</a:t>
            </a:r>
          </a:p>
          <a:p>
            <a:pPr>
              <a:buNone/>
            </a:pPr>
            <a:r>
              <a:rPr lang="en-US" sz="2000" dirty="0"/>
              <a:t>	DDRB = 0xFF;    		//PORTE is output</a:t>
            </a:r>
          </a:p>
          <a:p>
            <a:pPr>
              <a:buNone/>
            </a:pPr>
            <a:endParaRPr lang="en-US" sz="2000" dirty="0"/>
          </a:p>
          <a:p>
            <a:pPr>
              <a:buNone/>
            </a:pPr>
            <a:r>
              <a:rPr lang="en-US" sz="2000" dirty="0"/>
              <a:t>    for(z=0; z&lt;50000; z++)	</a:t>
            </a:r>
          </a:p>
          <a:p>
            <a:pPr>
              <a:buNone/>
            </a:pPr>
            <a:r>
              <a:rPr lang="en-US" sz="2000" dirty="0"/>
              <a:t>    {</a:t>
            </a:r>
          </a:p>
          <a:p>
            <a:pPr>
              <a:buNone/>
            </a:pPr>
            <a:r>
              <a:rPr lang="en-US" sz="2000" dirty="0"/>
              <a:t>      PORTB = 0x55;</a:t>
            </a:r>
          </a:p>
          <a:p>
            <a:pPr>
              <a:buNone/>
            </a:pPr>
            <a:r>
              <a:rPr lang="en-US" sz="2000" dirty="0"/>
              <a:t>      PORTB = 0xAA;</a:t>
            </a:r>
          </a:p>
          <a:p>
            <a:pPr>
              <a:buNone/>
            </a:pPr>
            <a:r>
              <a:rPr lang="en-US" sz="2000" dirty="0"/>
              <a:t>    }</a:t>
            </a:r>
          </a:p>
          <a:p>
            <a:pPr>
              <a:buNone/>
            </a:pPr>
            <a:endParaRPr lang="en-US" sz="2000" dirty="0"/>
          </a:p>
          <a:p>
            <a:pPr>
              <a:buNone/>
            </a:pPr>
            <a:r>
              <a:rPr lang="en-US" sz="2000" dirty="0"/>
              <a:t>    while(1);			//stay here forever</a:t>
            </a:r>
          </a:p>
          <a:p>
            <a:pPr>
              <a:buNone/>
            </a:pPr>
            <a:r>
              <a:rPr lang="en-US" sz="2000" dirty="0"/>
              <a:t>	return 0;</a:t>
            </a:r>
          </a:p>
          <a:p>
            <a:pPr>
              <a:buNone/>
            </a:pPr>
            <a:r>
              <a:rPr lang="en-US" sz="2000" dirty="0"/>
              <a:t>}</a:t>
            </a:r>
          </a:p>
          <a:p>
            <a:pPr>
              <a:buNone/>
            </a:pPr>
            <a:r>
              <a:rPr lang="en-US" sz="2000" b="1" dirty="0">
                <a:solidFill>
                  <a:srgbClr val="FF0000"/>
                </a:solidFill>
              </a:rPr>
              <a:t>// Notice that the maximum value for unsigned </a:t>
            </a:r>
            <a:r>
              <a:rPr lang="en-US" sz="2000" b="1" dirty="0" err="1">
                <a:solidFill>
                  <a:srgbClr val="FF0000"/>
                </a:solidFill>
              </a:rPr>
              <a:t>int</a:t>
            </a:r>
            <a:r>
              <a:rPr lang="en-US" sz="2000" b="1" dirty="0">
                <a:solidFill>
                  <a:srgbClr val="FF0000"/>
                </a:solidFill>
              </a:rPr>
              <a:t> is 65,535</a:t>
            </a:r>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7-6</a:t>
            </a:r>
            <a:endParaRPr lang="en-US" sz="2400" dirty="0"/>
          </a:p>
        </p:txBody>
      </p:sp>
      <p:sp>
        <p:nvSpPr>
          <p:cNvPr id="3" name="Content Placeholder 2"/>
          <p:cNvSpPr>
            <a:spLocks noGrp="1"/>
          </p:cNvSpPr>
          <p:nvPr>
            <p:ph idx="1"/>
          </p:nvPr>
        </p:nvSpPr>
        <p:spPr>
          <a:xfrm>
            <a:off x="457200" y="990600"/>
            <a:ext cx="8229600" cy="5334000"/>
          </a:xfrm>
        </p:spPr>
        <p:txBody>
          <a:bodyPr>
            <a:noAutofit/>
          </a:bodyPr>
          <a:lstStyle/>
          <a:p>
            <a:pPr>
              <a:buNone/>
            </a:pPr>
            <a:r>
              <a:rPr lang="en-US" sz="2000" dirty="0"/>
              <a:t>Write an AVR C program to toggle all bits of Port B 100,000 times.</a:t>
            </a:r>
          </a:p>
          <a:p>
            <a:pPr>
              <a:buNone/>
            </a:pPr>
            <a:r>
              <a:rPr lang="en-US" sz="2000" b="1" dirty="0"/>
              <a:t>Solution:</a:t>
            </a:r>
          </a:p>
          <a:p>
            <a:pPr>
              <a:buNone/>
            </a:pPr>
            <a:r>
              <a:rPr lang="en-US" sz="2000" dirty="0"/>
              <a:t>//toggle PB 100,000 times</a:t>
            </a:r>
          </a:p>
          <a:p>
            <a:pPr>
              <a:buNone/>
            </a:pPr>
            <a:r>
              <a:rPr lang="en-US" sz="2000" dirty="0"/>
              <a:t>#include &lt;</a:t>
            </a:r>
            <a:r>
              <a:rPr lang="en-US" sz="2000" dirty="0" err="1"/>
              <a:t>avr</a:t>
            </a:r>
            <a:r>
              <a:rPr lang="en-US" sz="2000" dirty="0"/>
              <a:t>/</a:t>
            </a:r>
            <a:r>
              <a:rPr lang="en-US" sz="2000" dirty="0" err="1"/>
              <a:t>io.h</a:t>
            </a:r>
            <a:r>
              <a:rPr lang="en-US" sz="2000" dirty="0"/>
              <a:t>&gt;		//standard AVR header</a:t>
            </a:r>
          </a:p>
          <a:p>
            <a:pPr>
              <a:buNone/>
            </a:pPr>
            <a:r>
              <a:rPr lang="en-US" sz="2000" dirty="0" err="1"/>
              <a:t>int</a:t>
            </a:r>
            <a:r>
              <a:rPr lang="en-US" sz="2000" dirty="0"/>
              <a:t> main(void) </a:t>
            </a:r>
          </a:p>
          <a:p>
            <a:pPr>
              <a:buNone/>
            </a:pPr>
            <a:r>
              <a:rPr lang="en-US" sz="2000" dirty="0"/>
              <a:t>{	unsigned long z;		//long is used because it should</a:t>
            </a:r>
          </a:p>
          <a:p>
            <a:pPr>
              <a:buNone/>
            </a:pPr>
            <a:r>
              <a:rPr lang="en-US" sz="2000" dirty="0"/>
              <a:t>					//store more than 65535.</a:t>
            </a:r>
          </a:p>
          <a:p>
            <a:pPr>
              <a:buNone/>
            </a:pPr>
            <a:r>
              <a:rPr lang="en-US" sz="2000" dirty="0"/>
              <a:t>	DDRB = 0xFF;    		//PORTE is output</a:t>
            </a:r>
          </a:p>
          <a:p>
            <a:pPr>
              <a:buNone/>
            </a:pPr>
            <a:r>
              <a:rPr lang="en-US" sz="2000" dirty="0"/>
              <a:t>    for(z=0;z&lt;100000;z++)</a:t>
            </a:r>
          </a:p>
          <a:p>
            <a:pPr>
              <a:buNone/>
            </a:pPr>
            <a:r>
              <a:rPr lang="en-US" sz="2000" dirty="0"/>
              <a:t>    {</a:t>
            </a:r>
          </a:p>
          <a:p>
            <a:pPr>
              <a:buNone/>
            </a:pPr>
            <a:r>
              <a:rPr lang="en-US" sz="2000" dirty="0"/>
              <a:t>	      	PORTB = 0x55;</a:t>
            </a:r>
          </a:p>
          <a:p>
            <a:pPr>
              <a:buNone/>
            </a:pPr>
            <a:r>
              <a:rPr lang="en-US" sz="2000" dirty="0"/>
              <a:t>    		PORTB = 0xAA;</a:t>
            </a:r>
          </a:p>
          <a:p>
            <a:pPr>
              <a:buNone/>
            </a:pPr>
            <a:r>
              <a:rPr lang="en-US" sz="2000" dirty="0"/>
              <a:t>    }</a:t>
            </a:r>
          </a:p>
          <a:p>
            <a:pPr>
              <a:buNone/>
            </a:pPr>
            <a:r>
              <a:rPr lang="en-US" sz="2000" dirty="0"/>
              <a:t>    while(1);			//stay here forever</a:t>
            </a:r>
          </a:p>
          <a:p>
            <a:pPr>
              <a:buNone/>
            </a:pPr>
            <a:r>
              <a:rPr lang="en-US" sz="2000" dirty="0"/>
              <a:t>	return 0;</a:t>
            </a:r>
          </a:p>
          <a:p>
            <a:pPr>
              <a:buNone/>
            </a:pPr>
            <a:r>
              <a:rPr lang="en-US" sz="2000" dirty="0"/>
              <a:t>}</a:t>
            </a:r>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a:bodyPr>
          <a:lstStyle/>
          <a:p>
            <a:r>
              <a:rPr lang="en-US" sz="3200" b="1" dirty="0"/>
              <a:t>Time delay</a:t>
            </a:r>
            <a:endParaRPr lang="en-US" sz="3200" dirty="0"/>
          </a:p>
        </p:txBody>
      </p:sp>
      <p:sp>
        <p:nvSpPr>
          <p:cNvPr id="3" name="Content Placeholder 2"/>
          <p:cNvSpPr>
            <a:spLocks noGrp="1"/>
          </p:cNvSpPr>
          <p:nvPr>
            <p:ph idx="1"/>
          </p:nvPr>
        </p:nvSpPr>
        <p:spPr>
          <a:xfrm>
            <a:off x="0" y="685800"/>
            <a:ext cx="9144000" cy="5943600"/>
          </a:xfrm>
        </p:spPr>
        <p:txBody>
          <a:bodyPr>
            <a:normAutofit/>
          </a:bodyPr>
          <a:lstStyle/>
          <a:p>
            <a:pPr>
              <a:lnSpc>
                <a:spcPct val="110000"/>
              </a:lnSpc>
            </a:pPr>
            <a:r>
              <a:rPr lang="en-US" sz="2000" dirty="0"/>
              <a:t>There are three ways to create a time delay in AVR C</a:t>
            </a:r>
          </a:p>
          <a:p>
            <a:pPr lvl="2">
              <a:lnSpc>
                <a:spcPct val="110000"/>
              </a:lnSpc>
              <a:buNone/>
            </a:pPr>
            <a:r>
              <a:rPr lang="en-US" dirty="0"/>
              <a:t>1. Using a simple </a:t>
            </a:r>
            <a:r>
              <a:rPr lang="en-US" b="1" i="1" dirty="0"/>
              <a:t>for</a:t>
            </a:r>
            <a:r>
              <a:rPr lang="en-US" dirty="0"/>
              <a:t> loop</a:t>
            </a:r>
          </a:p>
          <a:p>
            <a:pPr lvl="2">
              <a:lnSpc>
                <a:spcPct val="110000"/>
              </a:lnSpc>
              <a:buNone/>
            </a:pPr>
            <a:r>
              <a:rPr lang="en-US" dirty="0"/>
              <a:t>2. Using predefined C functions</a:t>
            </a:r>
          </a:p>
          <a:p>
            <a:pPr lvl="2">
              <a:lnSpc>
                <a:spcPct val="110000"/>
              </a:lnSpc>
              <a:buNone/>
            </a:pPr>
            <a:r>
              <a:rPr lang="en-US" dirty="0"/>
              <a:t>3. Using AVR timers</a:t>
            </a:r>
          </a:p>
          <a:p>
            <a:pPr>
              <a:lnSpc>
                <a:spcPct val="110000"/>
              </a:lnSpc>
            </a:pPr>
            <a:r>
              <a:rPr lang="en-US" sz="2000" dirty="0"/>
              <a:t>In creating a time delay using a </a:t>
            </a:r>
            <a:r>
              <a:rPr lang="en-US" sz="2000" b="1" i="1" dirty="0"/>
              <a:t>for</a:t>
            </a:r>
            <a:r>
              <a:rPr lang="en-US" sz="2000" dirty="0"/>
              <a:t> loop, we must be mindful of two factors that can affect the accuracy of the delay:</a:t>
            </a:r>
          </a:p>
          <a:p>
            <a:pPr marL="457200" indent="-457200">
              <a:lnSpc>
                <a:spcPct val="110000"/>
              </a:lnSpc>
              <a:buNone/>
            </a:pPr>
            <a:r>
              <a:rPr lang="en-US" sz="2000" dirty="0"/>
              <a:t>		1. The crystal frequency connected to the XTAL1-XTAL2 input pins is the most important factor in the time delay calculation.</a:t>
            </a:r>
          </a:p>
          <a:p>
            <a:pPr>
              <a:lnSpc>
                <a:spcPct val="110000"/>
              </a:lnSpc>
              <a:buNone/>
            </a:pPr>
            <a:r>
              <a:rPr lang="en-US" sz="2000" dirty="0"/>
              <a:t>		2. The second factor that affects the time delay is the compiler used to compile  the C program. In the case of C programs, it is the C compiler that converts the C statements and functions to Assembly language instructions. As a result, different compilers produce different code. In other words, if we compile a given C program with different compilers, each compiler produces different hex code.</a:t>
            </a:r>
          </a:p>
          <a:p>
            <a:pPr>
              <a:lnSpc>
                <a:spcPct val="110000"/>
              </a:lnSpc>
            </a:pPr>
            <a:r>
              <a:rPr lang="en-US" sz="2000" dirty="0"/>
              <a:t>For the above reasons, when we use a loop to write time delays for C, we must use the oscilloscope to measure the exact duration. See Example 7-7.</a:t>
            </a:r>
          </a:p>
          <a:p>
            <a:pPr>
              <a:lnSpc>
                <a:spcPct val="110000"/>
              </a:lnSpc>
            </a:pPr>
            <a:endParaRPr lang="en-US" sz="2000" dirty="0"/>
          </a:p>
          <a:p>
            <a:pPr>
              <a:lnSpc>
                <a:spcPct val="110000"/>
              </a:lnSpc>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7-7</a:t>
            </a:r>
            <a:endParaRPr lang="en-US" sz="2400" dirty="0"/>
          </a:p>
        </p:txBody>
      </p:sp>
      <p:sp>
        <p:nvSpPr>
          <p:cNvPr id="3" name="Content Placeholder 2"/>
          <p:cNvSpPr>
            <a:spLocks noGrp="1"/>
          </p:cNvSpPr>
          <p:nvPr>
            <p:ph idx="1"/>
          </p:nvPr>
        </p:nvSpPr>
        <p:spPr>
          <a:xfrm>
            <a:off x="228600" y="914400"/>
            <a:ext cx="8915400" cy="5257800"/>
          </a:xfrm>
        </p:spPr>
        <p:txBody>
          <a:bodyPr>
            <a:noAutofit/>
          </a:bodyPr>
          <a:lstStyle/>
          <a:p>
            <a:pPr marL="0" indent="0" defTabSz="114300">
              <a:buNone/>
            </a:pPr>
            <a:r>
              <a:rPr lang="en-US" sz="1800" dirty="0"/>
              <a:t>Write an AVR C program to toggle all the bits of Port B continuously with a 100 ms delay. Assume that the system is </a:t>
            </a:r>
            <a:r>
              <a:rPr lang="en-US" sz="1800" dirty="0" err="1"/>
              <a:t>ATmega</a:t>
            </a:r>
            <a:r>
              <a:rPr lang="en-US" sz="1800" dirty="0"/>
              <a:t> 32 with  XTAL = 8 </a:t>
            </a:r>
            <a:r>
              <a:rPr lang="en-US" sz="1800" dirty="0" err="1"/>
              <a:t>MHz.</a:t>
            </a:r>
            <a:endParaRPr lang="en-US" sz="1800" dirty="0"/>
          </a:p>
          <a:p>
            <a:pPr>
              <a:buNone/>
            </a:pPr>
            <a:r>
              <a:rPr lang="en-US" sz="1800" b="1" dirty="0"/>
              <a:t>Solution:</a:t>
            </a:r>
          </a:p>
          <a:p>
            <a:pPr>
              <a:buNone/>
            </a:pPr>
            <a:r>
              <a:rPr lang="en-US" sz="1800" dirty="0"/>
              <a:t>#include &lt;</a:t>
            </a:r>
            <a:r>
              <a:rPr lang="en-US" sz="1800" dirty="0" err="1"/>
              <a:t>avr</a:t>
            </a:r>
            <a:r>
              <a:rPr lang="en-US" sz="1800" dirty="0"/>
              <a:t>/</a:t>
            </a:r>
            <a:r>
              <a:rPr lang="en-US" sz="1800" dirty="0" err="1"/>
              <a:t>io.h</a:t>
            </a:r>
            <a:r>
              <a:rPr lang="en-US" sz="1800" dirty="0"/>
              <a:t>&gt; </a:t>
            </a:r>
          </a:p>
          <a:p>
            <a:pPr>
              <a:buNone/>
            </a:pPr>
            <a:r>
              <a:rPr lang="en-US" sz="1800" dirty="0"/>
              <a:t>void delay100ms(void);			</a:t>
            </a:r>
          </a:p>
          <a:p>
            <a:pPr>
              <a:buNone/>
            </a:pPr>
            <a:endParaRPr lang="en-US" sz="1800" dirty="0"/>
          </a:p>
          <a:p>
            <a:pPr>
              <a:buNone/>
            </a:pPr>
            <a:r>
              <a:rPr lang="en-US" sz="1800" dirty="0" err="1"/>
              <a:t>int</a:t>
            </a:r>
            <a:r>
              <a:rPr lang="en-US" sz="1800" dirty="0"/>
              <a:t> main(void) </a:t>
            </a:r>
          </a:p>
          <a:p>
            <a:pPr>
              <a:buNone/>
            </a:pPr>
            <a:r>
              <a:rPr lang="en-US" sz="1800" dirty="0"/>
              <a:t>{</a:t>
            </a:r>
          </a:p>
          <a:p>
            <a:pPr>
              <a:buNone/>
            </a:pPr>
            <a:r>
              <a:rPr lang="en-US" sz="1800" dirty="0"/>
              <a:t>	DDRB = 0xFF;    	</a:t>
            </a:r>
          </a:p>
          <a:p>
            <a:pPr>
              <a:buNone/>
            </a:pPr>
            <a:r>
              <a:rPr lang="en-US" sz="1800" dirty="0"/>
              <a:t>	while (1) </a:t>
            </a:r>
          </a:p>
          <a:p>
            <a:pPr>
              <a:buNone/>
            </a:pPr>
            <a:r>
              <a:rPr lang="en-US" sz="1800" dirty="0"/>
              <a:t>	{</a:t>
            </a:r>
          </a:p>
          <a:p>
            <a:pPr>
              <a:buNone/>
            </a:pPr>
            <a:r>
              <a:rPr lang="en-US" sz="1800" dirty="0"/>
              <a:t>		PORTB = 0xAA;</a:t>
            </a:r>
          </a:p>
          <a:p>
            <a:pPr>
              <a:buNone/>
            </a:pPr>
            <a:r>
              <a:rPr lang="en-US" sz="1800" dirty="0"/>
              <a:t>		delay100ms();</a:t>
            </a:r>
          </a:p>
          <a:p>
            <a:pPr>
              <a:buNone/>
            </a:pPr>
            <a:r>
              <a:rPr lang="en-US" sz="1800" dirty="0"/>
              <a:t>		PORTB = 0x55;</a:t>
            </a:r>
          </a:p>
          <a:p>
            <a:pPr>
              <a:buNone/>
            </a:pPr>
            <a:r>
              <a:rPr lang="en-US" sz="1800" dirty="0"/>
              <a:t>		delay100ms();	</a:t>
            </a:r>
          </a:p>
          <a:p>
            <a:pPr>
              <a:buNone/>
            </a:pPr>
            <a:r>
              <a:rPr lang="en-US" sz="1800" dirty="0"/>
              <a:t>	} </a:t>
            </a:r>
          </a:p>
          <a:p>
            <a:pPr>
              <a:buNone/>
            </a:pPr>
            <a:r>
              <a:rPr lang="en-US" sz="1800" dirty="0"/>
              <a:t>	return 0;</a:t>
            </a:r>
          </a:p>
          <a:p>
            <a:pPr>
              <a:buNone/>
            </a:pPr>
            <a:r>
              <a:rPr lang="en-US" sz="1800" dirty="0"/>
              <a:t>}</a:t>
            </a:r>
          </a:p>
          <a:p>
            <a:pPr>
              <a:buNone/>
            </a:pPr>
            <a:endParaRPr lang="en-US" sz="1800" dirty="0"/>
          </a:p>
          <a:p>
            <a:pPr>
              <a:buNone/>
            </a:pPr>
            <a:endParaRPr lang="en-US" sz="1800" dirty="0"/>
          </a:p>
          <a:p>
            <a:pPr>
              <a:buNone/>
            </a:pPr>
            <a:endParaRPr lang="en-US" sz="18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39</a:t>
            </a:fld>
            <a:endParaRPr lang="en-US"/>
          </a:p>
        </p:txBody>
      </p:sp>
      <p:sp>
        <p:nvSpPr>
          <p:cNvPr id="5" name="Rectangle 4"/>
          <p:cNvSpPr/>
          <p:nvPr/>
        </p:nvSpPr>
        <p:spPr>
          <a:xfrm>
            <a:off x="4800600" y="2819400"/>
            <a:ext cx="4191000" cy="2246769"/>
          </a:xfrm>
          <a:prstGeom prst="rect">
            <a:avLst/>
          </a:prstGeom>
        </p:spPr>
        <p:txBody>
          <a:bodyPr wrap="square">
            <a:spAutoFit/>
          </a:bodyPr>
          <a:lstStyle/>
          <a:p>
            <a:pPr>
              <a:buNone/>
            </a:pPr>
            <a:r>
              <a:rPr lang="en-US" sz="2000" dirty="0">
                <a:latin typeface="Tahoma" pitchFamily="34" charset="0"/>
                <a:cs typeface="Tahoma" pitchFamily="34" charset="0"/>
              </a:rPr>
              <a:t>void delay100ms(void)</a:t>
            </a:r>
          </a:p>
          <a:p>
            <a:pPr>
              <a:buNone/>
            </a:pPr>
            <a:r>
              <a:rPr lang="en-US" sz="2000" dirty="0">
                <a:latin typeface="Tahoma" pitchFamily="34" charset="0"/>
                <a:cs typeface="Tahoma" pitchFamily="34" charset="0"/>
              </a:rPr>
              <a:t>{</a:t>
            </a:r>
          </a:p>
          <a:p>
            <a:pPr>
              <a:buNone/>
            </a:pPr>
            <a:r>
              <a:rPr lang="en-US" sz="2000" dirty="0">
                <a:latin typeface="Tahoma" pitchFamily="34" charset="0"/>
                <a:cs typeface="Tahoma" pitchFamily="34" charset="0"/>
              </a:rPr>
              <a:t>	unsigned </a:t>
            </a:r>
            <a:r>
              <a:rPr lang="en-US" sz="2000" dirty="0" err="1">
                <a:latin typeface="Tahoma" pitchFamily="34" charset="0"/>
                <a:cs typeface="Tahoma" pitchFamily="34" charset="0"/>
              </a:rPr>
              <a:t>int</a:t>
            </a:r>
            <a:r>
              <a:rPr lang="en-US" sz="2000" dirty="0">
                <a:latin typeface="Tahoma" pitchFamily="34" charset="0"/>
                <a:cs typeface="Tahoma" pitchFamily="34" charset="0"/>
              </a:rPr>
              <a:t> </a:t>
            </a:r>
            <a:r>
              <a:rPr lang="en-US" sz="2000" dirty="0" err="1">
                <a:latin typeface="Tahoma" pitchFamily="34" charset="0"/>
                <a:cs typeface="Tahoma" pitchFamily="34" charset="0"/>
              </a:rPr>
              <a:t>i</a:t>
            </a:r>
            <a:r>
              <a:rPr lang="en-US" sz="2000" dirty="0">
                <a:latin typeface="Tahoma" pitchFamily="34" charset="0"/>
                <a:cs typeface="Tahoma" pitchFamily="34" charset="0"/>
              </a:rPr>
              <a:t> ;</a:t>
            </a:r>
          </a:p>
          <a:p>
            <a:pPr>
              <a:buNone/>
            </a:pPr>
            <a:r>
              <a:rPr lang="en-US" sz="2000" dirty="0">
                <a:latin typeface="Tahoma" pitchFamily="34" charset="0"/>
                <a:cs typeface="Tahoma" pitchFamily="34" charset="0"/>
              </a:rPr>
              <a:t>	for(</a:t>
            </a:r>
            <a:r>
              <a:rPr lang="en-US" sz="2000" dirty="0" err="1">
                <a:latin typeface="Tahoma" pitchFamily="34" charset="0"/>
                <a:cs typeface="Tahoma" pitchFamily="34" charset="0"/>
              </a:rPr>
              <a:t>i</a:t>
            </a:r>
            <a:r>
              <a:rPr lang="en-US" sz="2000" dirty="0">
                <a:latin typeface="Tahoma" pitchFamily="34" charset="0"/>
                <a:cs typeface="Tahoma" pitchFamily="34" charset="0"/>
              </a:rPr>
              <a:t>=0; </a:t>
            </a:r>
            <a:r>
              <a:rPr lang="en-US" sz="2000" dirty="0" err="1">
                <a:latin typeface="Tahoma" pitchFamily="34" charset="0"/>
                <a:cs typeface="Tahoma" pitchFamily="34" charset="0"/>
              </a:rPr>
              <a:t>i</a:t>
            </a:r>
            <a:r>
              <a:rPr lang="en-US" sz="2000" dirty="0">
                <a:latin typeface="Tahoma" pitchFamily="34" charset="0"/>
                <a:cs typeface="Tahoma" pitchFamily="34" charset="0"/>
              </a:rPr>
              <a:t>&lt;42150; </a:t>
            </a:r>
            <a:r>
              <a:rPr lang="en-US" sz="2000" dirty="0" err="1">
                <a:latin typeface="Tahoma" pitchFamily="34" charset="0"/>
                <a:cs typeface="Tahoma" pitchFamily="34" charset="0"/>
              </a:rPr>
              <a:t>i</a:t>
            </a:r>
            <a:r>
              <a:rPr lang="en-US" sz="2000" dirty="0">
                <a:latin typeface="Tahoma" pitchFamily="34" charset="0"/>
                <a:cs typeface="Tahoma" pitchFamily="34" charset="0"/>
              </a:rPr>
              <a:t>++);</a:t>
            </a:r>
          </a:p>
          <a:p>
            <a:pPr>
              <a:buNone/>
            </a:pPr>
            <a:r>
              <a:rPr lang="en-US" sz="2000" dirty="0">
                <a:latin typeface="Tahoma" pitchFamily="34" charset="0"/>
                <a:cs typeface="Tahoma" pitchFamily="34" charset="0"/>
              </a:rPr>
              <a:t>}</a:t>
            </a:r>
          </a:p>
          <a:p>
            <a:r>
              <a:rPr lang="en-US" sz="2000" dirty="0">
                <a:latin typeface="Tahoma" pitchFamily="34" charset="0"/>
                <a:cs typeface="Tahoma" pitchFamily="34" charset="0"/>
              </a:rPr>
              <a:t>//try different numbers on your</a:t>
            </a:r>
          </a:p>
          <a:p>
            <a:r>
              <a:rPr lang="en-US" sz="2000" dirty="0">
                <a:latin typeface="Tahoma" pitchFamily="34" charset="0"/>
                <a:cs typeface="Tahoma" pitchFamily="34" charset="0"/>
              </a:rPr>
              <a:t>//compiler and examine the result.</a:t>
            </a:r>
          </a:p>
        </p:txBody>
      </p:sp>
      <p:cxnSp>
        <p:nvCxnSpPr>
          <p:cNvPr id="7" name="Straight Connector 6"/>
          <p:cNvCxnSpPr/>
          <p:nvPr/>
        </p:nvCxnSpPr>
        <p:spPr>
          <a:xfrm rot="5400000">
            <a:off x="2286000" y="4191000"/>
            <a:ext cx="45720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Title 1">
            <a:extLst>
              <a:ext uri="{FF2B5EF4-FFF2-40B4-BE49-F238E27FC236}">
                <a16:creationId xmlns:a16="http://schemas.microsoft.com/office/drawing/2014/main" id="{E69FC862-D9F9-31FE-E0E2-716B1F1D2CE0}"/>
              </a:ext>
            </a:extLst>
          </p:cNvPr>
          <p:cNvSpPr>
            <a:spLocks noGrp="1"/>
          </p:cNvSpPr>
          <p:nvPr>
            <p:ph type="title"/>
          </p:nvPr>
        </p:nvSpPr>
        <p:spPr>
          <a:xfrm>
            <a:off x="0" y="38100"/>
            <a:ext cx="9144000" cy="758825"/>
          </a:xfrm>
        </p:spPr>
        <p:txBody>
          <a:bodyPr/>
          <a:lstStyle/>
          <a:p>
            <a:pPr>
              <a:defRPr/>
            </a:pPr>
            <a:r>
              <a:rPr lang="en-US" sz="3200" dirty="0">
                <a:solidFill>
                  <a:schemeClr val="bg1"/>
                </a:solidFill>
              </a:rPr>
              <a:t>ATMega32 Architecture</a:t>
            </a:r>
            <a:endParaRPr lang="ms-MY" sz="3200" dirty="0">
              <a:solidFill>
                <a:schemeClr val="bg1"/>
              </a:solidFill>
            </a:endParaRPr>
          </a:p>
        </p:txBody>
      </p:sp>
      <p:pic>
        <p:nvPicPr>
          <p:cNvPr id="32771" name="Picture 2" descr="C:\Users\izzeldin\Desktop\280-1-3atmega32.png">
            <a:extLst>
              <a:ext uri="{FF2B5EF4-FFF2-40B4-BE49-F238E27FC236}">
                <a16:creationId xmlns:a16="http://schemas.microsoft.com/office/drawing/2014/main" id="{1CBE4516-018F-A8E4-F3AA-B6F7B960D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688" y="723900"/>
            <a:ext cx="6259512"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3AA71EB2-1A86-C698-7CBC-54AE51DEA7A0}"/>
              </a:ext>
            </a:extLst>
          </p:cNvPr>
          <p:cNvSpPr txBox="1"/>
          <p:nvPr/>
        </p:nvSpPr>
        <p:spPr>
          <a:xfrm>
            <a:off x="211138" y="914400"/>
            <a:ext cx="2789237" cy="5048250"/>
          </a:xfrm>
          <a:prstGeom prst="rect">
            <a:avLst/>
          </a:prstGeom>
          <a:noFill/>
        </p:spPr>
        <p:txBody>
          <a:bodyPr>
            <a:spAutoFit/>
          </a:bodyPr>
          <a:lstStyle/>
          <a:p>
            <a:pPr marL="285750" indent="-285750" algn="just" eaLnBrk="1" hangingPunct="1">
              <a:buFont typeface="Arial" pitchFamily="34" charset="0"/>
              <a:buChar char="•"/>
              <a:defRPr/>
            </a:pPr>
            <a:r>
              <a:rPr lang="ms-MY" sz="1400" b="1" dirty="0">
                <a:solidFill>
                  <a:srgbClr val="FF0066"/>
                </a:solidFill>
                <a:latin typeface="+mn-lt"/>
              </a:rPr>
              <a:t>Native data size is 8 bits (1 byte).</a:t>
            </a:r>
          </a:p>
          <a:p>
            <a:pPr marL="285750" indent="-285750" algn="just" eaLnBrk="1" hangingPunct="1">
              <a:buFont typeface="Arial" pitchFamily="34" charset="0"/>
              <a:buChar char="•"/>
              <a:defRPr/>
            </a:pPr>
            <a:r>
              <a:rPr lang="ms-MY" sz="1400" b="1" dirty="0">
                <a:solidFill>
                  <a:srgbClr val="FF0066"/>
                </a:solidFill>
                <a:latin typeface="+mn-lt"/>
              </a:rPr>
              <a:t>Uses 16-bit data addressing allowing it to address 2</a:t>
            </a:r>
            <a:r>
              <a:rPr lang="ms-MY" sz="1400" b="1" baseline="30000" dirty="0">
                <a:solidFill>
                  <a:srgbClr val="FF0066"/>
                </a:solidFill>
                <a:latin typeface="+mn-lt"/>
              </a:rPr>
              <a:t>16</a:t>
            </a:r>
            <a:r>
              <a:rPr lang="ms-MY" sz="1400" b="1" dirty="0">
                <a:solidFill>
                  <a:srgbClr val="FF0066"/>
                </a:solidFill>
                <a:latin typeface="+mn-lt"/>
              </a:rPr>
              <a:t> = 65536 unique addresses.</a:t>
            </a:r>
          </a:p>
          <a:p>
            <a:pPr marL="285750" indent="-285750" algn="just" eaLnBrk="1" hangingPunct="1">
              <a:buFont typeface="Arial" pitchFamily="34" charset="0"/>
              <a:buChar char="•"/>
              <a:defRPr/>
            </a:pPr>
            <a:r>
              <a:rPr lang="ms-MY" sz="1400" b="1" dirty="0">
                <a:solidFill>
                  <a:srgbClr val="FF0066"/>
                </a:solidFill>
                <a:latin typeface="+mn-lt"/>
              </a:rPr>
              <a:t>Has three separate on-chip memories</a:t>
            </a:r>
          </a:p>
          <a:p>
            <a:pPr marL="742950" lvl="1" indent="-285750" algn="just" eaLnBrk="1" hangingPunct="1">
              <a:buFont typeface="Arial" pitchFamily="34" charset="0"/>
              <a:buChar char="•"/>
              <a:defRPr/>
            </a:pPr>
            <a:r>
              <a:rPr lang="ms-MY" sz="1400" b="1" dirty="0">
                <a:solidFill>
                  <a:srgbClr val="008000"/>
                </a:solidFill>
                <a:latin typeface="+mn-lt"/>
              </a:rPr>
              <a:t>2KB SRAM: </a:t>
            </a:r>
            <a:r>
              <a:rPr lang="ms-MY" sz="1400" b="1" dirty="0">
                <a:solidFill>
                  <a:srgbClr val="9900CC"/>
                </a:solidFill>
                <a:latin typeface="+mn-lt"/>
              </a:rPr>
              <a:t>8 bits wide used to store data</a:t>
            </a:r>
          </a:p>
          <a:p>
            <a:pPr marL="742950" lvl="1" indent="-285750" algn="just" eaLnBrk="1" hangingPunct="1">
              <a:buFont typeface="Arial" pitchFamily="34" charset="0"/>
              <a:buChar char="•"/>
              <a:defRPr/>
            </a:pPr>
            <a:r>
              <a:rPr lang="ms-MY" sz="1400" b="1" dirty="0">
                <a:solidFill>
                  <a:srgbClr val="008000"/>
                </a:solidFill>
                <a:latin typeface="+mn-lt"/>
              </a:rPr>
              <a:t>1KB EEPROM: </a:t>
            </a:r>
            <a:r>
              <a:rPr lang="ms-MY" sz="1400" b="1" dirty="0">
                <a:solidFill>
                  <a:srgbClr val="9900CC"/>
                </a:solidFill>
                <a:latin typeface="+mn-lt"/>
              </a:rPr>
              <a:t>8 bits wide used for persistent data storage</a:t>
            </a:r>
          </a:p>
          <a:p>
            <a:pPr marL="742950" lvl="1" indent="-285750" algn="just" eaLnBrk="1" hangingPunct="1">
              <a:buFont typeface="Arial" pitchFamily="34" charset="0"/>
              <a:buChar char="•"/>
              <a:defRPr/>
            </a:pPr>
            <a:r>
              <a:rPr lang="ms-MY" sz="1400" b="1" dirty="0">
                <a:solidFill>
                  <a:srgbClr val="008000"/>
                </a:solidFill>
                <a:latin typeface="+mn-lt"/>
              </a:rPr>
              <a:t>32KB Flash: </a:t>
            </a:r>
            <a:r>
              <a:rPr lang="ms-MY" sz="1400" b="1" dirty="0">
                <a:solidFill>
                  <a:srgbClr val="9900CC"/>
                </a:solidFill>
                <a:latin typeface="+mn-lt"/>
              </a:rPr>
              <a:t>16 bits wide used to store program code</a:t>
            </a:r>
          </a:p>
          <a:p>
            <a:pPr marL="285750" indent="-285750" algn="just" eaLnBrk="1" hangingPunct="1">
              <a:buFont typeface="Arial" pitchFamily="34" charset="0"/>
              <a:buChar char="•"/>
              <a:defRPr/>
            </a:pPr>
            <a:r>
              <a:rPr lang="ms-MY" sz="1400" b="1" dirty="0">
                <a:solidFill>
                  <a:srgbClr val="FF0066"/>
                </a:solidFill>
                <a:latin typeface="+mn-lt"/>
              </a:rPr>
              <a:t>I/O ports A-D</a:t>
            </a:r>
          </a:p>
          <a:p>
            <a:pPr marL="742950" lvl="1" indent="-285750" algn="just" eaLnBrk="1" hangingPunct="1">
              <a:buFont typeface="Arial" pitchFamily="34" charset="0"/>
              <a:buChar char="•"/>
              <a:defRPr/>
            </a:pPr>
            <a:r>
              <a:rPr lang="ms-MY" sz="1400" b="1" dirty="0">
                <a:solidFill>
                  <a:srgbClr val="008000"/>
                </a:solidFill>
                <a:latin typeface="+mn-lt"/>
              </a:rPr>
              <a:t>Digital input/output</a:t>
            </a:r>
          </a:p>
          <a:p>
            <a:pPr marL="742950" lvl="1" indent="-285750" algn="just" eaLnBrk="1" hangingPunct="1">
              <a:buFont typeface="Arial" pitchFamily="34" charset="0"/>
              <a:buChar char="•"/>
              <a:defRPr/>
            </a:pPr>
            <a:r>
              <a:rPr lang="ms-MY" sz="1400" b="1" dirty="0">
                <a:solidFill>
                  <a:srgbClr val="008000"/>
                </a:solidFill>
                <a:latin typeface="+mn-lt"/>
              </a:rPr>
              <a:t>Analog input</a:t>
            </a:r>
          </a:p>
          <a:p>
            <a:pPr marL="742950" lvl="1" indent="-285750" algn="just" eaLnBrk="1" hangingPunct="1">
              <a:buFont typeface="Arial" pitchFamily="34" charset="0"/>
              <a:buChar char="•"/>
              <a:defRPr/>
            </a:pPr>
            <a:r>
              <a:rPr lang="ms-MY" sz="1400" b="1" dirty="0">
                <a:solidFill>
                  <a:srgbClr val="008000"/>
                </a:solidFill>
                <a:latin typeface="+mn-lt"/>
              </a:rPr>
              <a:t>Serial/Parallel</a:t>
            </a:r>
          </a:p>
          <a:p>
            <a:pPr marL="742950" lvl="1" indent="-285750" algn="just" eaLnBrk="1" hangingPunct="1">
              <a:buFont typeface="Arial" pitchFamily="34" charset="0"/>
              <a:buChar char="•"/>
              <a:defRPr/>
            </a:pPr>
            <a:r>
              <a:rPr lang="ms-MY" sz="1400" b="1" dirty="0">
                <a:solidFill>
                  <a:srgbClr val="008000"/>
                </a:solidFill>
                <a:latin typeface="+mn-lt"/>
              </a:rPr>
              <a:t>Pulse accumulator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Time delay </a:t>
            </a:r>
            <a:r>
              <a:rPr lang="en-US" sz="3200" dirty="0"/>
              <a:t>(</a:t>
            </a:r>
            <a:r>
              <a:rPr lang="en-US" sz="3200" dirty="0" err="1"/>
              <a:t>cont.d</a:t>
            </a:r>
            <a:r>
              <a:rPr lang="en-US" sz="3200" dirty="0"/>
              <a:t>)</a:t>
            </a:r>
          </a:p>
        </p:txBody>
      </p:sp>
      <p:sp>
        <p:nvSpPr>
          <p:cNvPr id="3" name="Content Placeholder 2"/>
          <p:cNvSpPr>
            <a:spLocks noGrp="1"/>
          </p:cNvSpPr>
          <p:nvPr>
            <p:ph idx="1"/>
          </p:nvPr>
        </p:nvSpPr>
        <p:spPr>
          <a:xfrm>
            <a:off x="76200" y="990600"/>
            <a:ext cx="8991600" cy="5334000"/>
          </a:xfrm>
        </p:spPr>
        <p:txBody>
          <a:bodyPr>
            <a:noAutofit/>
          </a:bodyPr>
          <a:lstStyle/>
          <a:p>
            <a:r>
              <a:rPr lang="en-US" sz="2000" dirty="0"/>
              <a:t>Another way of generating time delay is to use predefined functions such as </a:t>
            </a:r>
            <a:r>
              <a:rPr lang="en-US" sz="2000" b="1" dirty="0">
                <a:solidFill>
                  <a:srgbClr val="FF0000"/>
                </a:solidFill>
              </a:rPr>
              <a:t>_delay_ ms() </a:t>
            </a:r>
            <a:r>
              <a:rPr lang="en-US" sz="2000" dirty="0"/>
              <a:t>and </a:t>
            </a:r>
            <a:r>
              <a:rPr lang="en-US" sz="2000" b="1" dirty="0">
                <a:solidFill>
                  <a:srgbClr val="FF0000"/>
                </a:solidFill>
              </a:rPr>
              <a:t>_delay_ us() </a:t>
            </a:r>
            <a:r>
              <a:rPr lang="en-US" sz="2000" dirty="0"/>
              <a:t>defined in </a:t>
            </a:r>
            <a:r>
              <a:rPr lang="en-US" sz="2000" b="1" dirty="0" err="1">
                <a:solidFill>
                  <a:srgbClr val="FF0000"/>
                </a:solidFill>
              </a:rPr>
              <a:t>delay.h</a:t>
            </a:r>
            <a:r>
              <a:rPr lang="en-US" sz="2000" b="1" dirty="0">
                <a:solidFill>
                  <a:srgbClr val="FF0000"/>
                </a:solidFill>
              </a:rPr>
              <a:t> in </a:t>
            </a:r>
            <a:r>
              <a:rPr lang="en-US" sz="2000" b="1" dirty="0" err="1">
                <a:solidFill>
                  <a:srgbClr val="FF0000"/>
                </a:solidFill>
              </a:rPr>
              <a:t>WinAVR</a:t>
            </a:r>
            <a:r>
              <a:rPr lang="en-US" sz="2000" b="1" dirty="0">
                <a:solidFill>
                  <a:srgbClr val="FF0000"/>
                </a:solidFill>
              </a:rPr>
              <a:t> </a:t>
            </a:r>
            <a:r>
              <a:rPr lang="en-US" sz="2000" dirty="0"/>
              <a:t>or </a:t>
            </a:r>
            <a:r>
              <a:rPr lang="en-US" sz="2000" b="1" dirty="0">
                <a:solidFill>
                  <a:srgbClr val="00B050"/>
                </a:solidFill>
              </a:rPr>
              <a:t>delay_ ms() </a:t>
            </a:r>
            <a:r>
              <a:rPr lang="en-US" sz="2000" dirty="0"/>
              <a:t>and </a:t>
            </a:r>
            <a:r>
              <a:rPr lang="en-US" sz="2000" b="1" dirty="0">
                <a:solidFill>
                  <a:srgbClr val="00B050"/>
                </a:solidFill>
              </a:rPr>
              <a:t>delay_ us() </a:t>
            </a:r>
            <a:r>
              <a:rPr lang="en-US" sz="2000" dirty="0"/>
              <a:t>defined </a:t>
            </a:r>
            <a:r>
              <a:rPr lang="en-US" sz="2000" b="1" dirty="0">
                <a:solidFill>
                  <a:srgbClr val="00B050"/>
                </a:solidFill>
              </a:rPr>
              <a:t>in </a:t>
            </a:r>
            <a:r>
              <a:rPr lang="en-US" sz="2000" b="1" dirty="0" err="1">
                <a:solidFill>
                  <a:srgbClr val="00B050"/>
                </a:solidFill>
              </a:rPr>
              <a:t>delay.h</a:t>
            </a:r>
            <a:r>
              <a:rPr lang="en-US" sz="2000" b="1" dirty="0">
                <a:solidFill>
                  <a:srgbClr val="00B050"/>
                </a:solidFill>
              </a:rPr>
              <a:t> in Code Vision. </a:t>
            </a:r>
          </a:p>
          <a:p>
            <a:r>
              <a:rPr lang="en-US" sz="2000" b="1" dirty="0">
                <a:solidFill>
                  <a:srgbClr val="FF0000"/>
                </a:solidFill>
              </a:rPr>
              <a:t>The only drawback of using these functions is the portability problem. </a:t>
            </a:r>
            <a:r>
              <a:rPr lang="en-US" sz="2000" dirty="0"/>
              <a:t>Because different compilers do not use the same name for delay functions, you have to change every place in which the delay functions are used, if you want to compile your program on another compiler. To  overcome this problem, programmers use macro or wrapper function. </a:t>
            </a:r>
          </a:p>
          <a:p>
            <a:r>
              <a:rPr lang="en-US" sz="2000" dirty="0"/>
              <a:t>Wrapper functions do nothing more than call the predefined delay function. If you use wrapper functions and decide to change your compiler, instead of changing all instances of predefined delay functions, you simply change the wrapper function.</a:t>
            </a:r>
          </a:p>
          <a:p>
            <a:r>
              <a:rPr lang="en-US" sz="2000" dirty="0"/>
              <a:t>Look at Example 7-8. Notice that calling a wrapper function may take some microseconds.</a:t>
            </a:r>
          </a:p>
          <a:p>
            <a:r>
              <a:rPr lang="en-US" sz="2000" dirty="0"/>
              <a:t>The use of the AVR timer to create time delays will be discussed in Chapter 9.</a:t>
            </a:r>
          </a:p>
        </p:txBody>
      </p:sp>
      <p:sp>
        <p:nvSpPr>
          <p:cNvPr id="4" name="Slide Number Placeholder 3"/>
          <p:cNvSpPr>
            <a:spLocks noGrp="1"/>
          </p:cNvSpPr>
          <p:nvPr>
            <p:ph type="sldNum" sz="quarter" idx="12"/>
          </p:nvPr>
        </p:nvSpPr>
        <p:spPr/>
        <p:txBody>
          <a:bodyPr/>
          <a:lstStyle/>
          <a:p>
            <a:fld id="{EC23E1E3-5A0F-49C9-81C1-54B970C5290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
            <a:ext cx="8229600" cy="868362"/>
          </a:xfrm>
        </p:spPr>
        <p:txBody>
          <a:bodyPr>
            <a:normAutofit/>
          </a:bodyPr>
          <a:lstStyle/>
          <a:p>
            <a:pPr algn="l"/>
            <a:r>
              <a:rPr lang="en-US" sz="2400" b="1" dirty="0"/>
              <a:t>Example 7-8</a:t>
            </a:r>
            <a:endParaRPr lang="en-US" sz="2400" dirty="0"/>
          </a:p>
        </p:txBody>
      </p:sp>
      <p:sp>
        <p:nvSpPr>
          <p:cNvPr id="3" name="Content Placeholder 2"/>
          <p:cNvSpPr>
            <a:spLocks noGrp="1"/>
          </p:cNvSpPr>
          <p:nvPr>
            <p:ph idx="1"/>
          </p:nvPr>
        </p:nvSpPr>
        <p:spPr>
          <a:xfrm>
            <a:off x="304800" y="723900"/>
            <a:ext cx="8839200" cy="5334000"/>
          </a:xfrm>
        </p:spPr>
        <p:txBody>
          <a:bodyPr>
            <a:noAutofit/>
          </a:bodyPr>
          <a:lstStyle/>
          <a:p>
            <a:pPr marL="0" indent="0">
              <a:buNone/>
            </a:pPr>
            <a:r>
              <a:rPr lang="en-US" sz="1800" dirty="0"/>
              <a:t>Write an AVR C program to toggle all the pins of Port C continuously with a 10 ms delay. Use a predefined delay function in Win AVR.</a:t>
            </a:r>
          </a:p>
          <a:p>
            <a:pPr>
              <a:buNone/>
            </a:pPr>
            <a:r>
              <a:rPr lang="en-US" sz="1800" b="1" dirty="0"/>
              <a:t>Solution:</a:t>
            </a:r>
          </a:p>
          <a:p>
            <a:pPr>
              <a:buNone/>
            </a:pPr>
            <a:r>
              <a:rPr lang="en-US" sz="1800" b="1" dirty="0">
                <a:solidFill>
                  <a:srgbClr val="FF0000"/>
                </a:solidFill>
              </a:rPr>
              <a:t>#define F_CPU 8000000UL       	// XTAL = 8MHZ = 8000000Hz</a:t>
            </a:r>
          </a:p>
          <a:p>
            <a:pPr>
              <a:buNone/>
            </a:pPr>
            <a:r>
              <a:rPr lang="en-US" sz="1800" b="1" dirty="0">
                <a:solidFill>
                  <a:srgbClr val="FF0000"/>
                </a:solidFill>
              </a:rPr>
              <a:t>#include &lt;</a:t>
            </a:r>
            <a:r>
              <a:rPr lang="en-US" sz="1800" b="1" dirty="0" err="1">
                <a:solidFill>
                  <a:srgbClr val="FF0000"/>
                </a:solidFill>
              </a:rPr>
              <a:t>util</a:t>
            </a:r>
            <a:r>
              <a:rPr lang="en-US" sz="1800" b="1" dirty="0">
                <a:solidFill>
                  <a:srgbClr val="FF0000"/>
                </a:solidFill>
              </a:rPr>
              <a:t>/</a:t>
            </a:r>
            <a:r>
              <a:rPr lang="en-US" sz="1800" b="1" dirty="0" err="1">
                <a:solidFill>
                  <a:srgbClr val="FF0000"/>
                </a:solidFill>
              </a:rPr>
              <a:t>delay.h</a:t>
            </a:r>
            <a:r>
              <a:rPr lang="en-US" sz="1800" b="1" dirty="0">
                <a:solidFill>
                  <a:srgbClr val="FF0000"/>
                </a:solidFill>
              </a:rPr>
              <a:t>&gt;	// _</a:t>
            </a:r>
            <a:r>
              <a:rPr lang="en-US" sz="1800" b="1" dirty="0" err="1">
                <a:solidFill>
                  <a:srgbClr val="FF0000"/>
                </a:solidFill>
              </a:rPr>
              <a:t>delay_ms</a:t>
            </a:r>
            <a:r>
              <a:rPr lang="en-US" sz="1800" b="1" dirty="0">
                <a:solidFill>
                  <a:srgbClr val="FF0000"/>
                </a:solidFill>
              </a:rPr>
              <a:t>(d) and _</a:t>
            </a:r>
            <a:r>
              <a:rPr lang="en-US" sz="1800" b="1" dirty="0" err="1">
                <a:solidFill>
                  <a:srgbClr val="FF0000"/>
                </a:solidFill>
              </a:rPr>
              <a:t>delay_us</a:t>
            </a:r>
            <a:r>
              <a:rPr lang="en-US" sz="1800" b="1" dirty="0">
                <a:solidFill>
                  <a:srgbClr val="FF0000"/>
                </a:solidFill>
              </a:rPr>
              <a:t>(d)</a:t>
            </a:r>
          </a:p>
          <a:p>
            <a:pPr>
              <a:buNone/>
            </a:pPr>
            <a:r>
              <a:rPr lang="en-US" sz="1800" dirty="0"/>
              <a:t>#include &lt;</a:t>
            </a:r>
            <a:r>
              <a:rPr lang="en-US" sz="1800" dirty="0" err="1"/>
              <a:t>avr</a:t>
            </a:r>
            <a:r>
              <a:rPr lang="en-US" sz="1800" dirty="0"/>
              <a:t>/</a:t>
            </a:r>
            <a:r>
              <a:rPr lang="en-US" sz="1800" dirty="0" err="1"/>
              <a:t>io.h</a:t>
            </a:r>
            <a:r>
              <a:rPr lang="en-US" sz="1800" dirty="0"/>
              <a:t>&gt;    				</a:t>
            </a:r>
          </a:p>
          <a:p>
            <a:pPr>
              <a:buNone/>
            </a:pPr>
            <a:r>
              <a:rPr lang="en-US" sz="1800" dirty="0" err="1"/>
              <a:t>int</a:t>
            </a:r>
            <a:r>
              <a:rPr lang="en-US" sz="1800" dirty="0"/>
              <a:t> main(void) </a:t>
            </a:r>
          </a:p>
          <a:p>
            <a:pPr>
              <a:buNone/>
            </a:pPr>
            <a:r>
              <a:rPr lang="en-US" sz="1800" dirty="0"/>
              <a:t>{</a:t>
            </a:r>
          </a:p>
          <a:p>
            <a:pPr>
              <a:buNone/>
            </a:pPr>
            <a:r>
              <a:rPr lang="en-US" sz="1800" dirty="0"/>
              <a:t>	void </a:t>
            </a:r>
            <a:r>
              <a:rPr lang="en-US" sz="1800" dirty="0" err="1"/>
              <a:t>delay_ms</a:t>
            </a:r>
            <a:r>
              <a:rPr lang="en-US" sz="1800" dirty="0"/>
              <a:t>(</a:t>
            </a:r>
            <a:r>
              <a:rPr lang="en-US" sz="1800" dirty="0" err="1"/>
              <a:t>int</a:t>
            </a:r>
            <a:r>
              <a:rPr lang="en-US" sz="1800" dirty="0"/>
              <a:t> d) {		//delay in milliseconds</a:t>
            </a:r>
          </a:p>
          <a:p>
            <a:pPr>
              <a:buNone/>
            </a:pPr>
            <a:r>
              <a:rPr lang="en-US" sz="1800" dirty="0"/>
              <a:t>		</a:t>
            </a:r>
            <a:r>
              <a:rPr lang="en-US" sz="1800" b="1" dirty="0">
                <a:solidFill>
                  <a:srgbClr val="FF0000"/>
                </a:solidFill>
              </a:rPr>
              <a:t>_</a:t>
            </a:r>
            <a:r>
              <a:rPr lang="en-US" sz="1800" b="1" dirty="0" err="1">
                <a:solidFill>
                  <a:srgbClr val="FF0000"/>
                </a:solidFill>
              </a:rPr>
              <a:t>delay_ms</a:t>
            </a:r>
            <a:r>
              <a:rPr lang="en-US" sz="1800" b="1" dirty="0">
                <a:solidFill>
                  <a:srgbClr val="FF0000"/>
                </a:solidFill>
              </a:rPr>
              <a:t>(d);</a:t>
            </a:r>
            <a:r>
              <a:rPr lang="en-US" sz="1800" dirty="0"/>
              <a:t> }</a:t>
            </a:r>
          </a:p>
          <a:p>
            <a:pPr>
              <a:buNone/>
            </a:pPr>
            <a:r>
              <a:rPr lang="en-US" sz="1800" dirty="0"/>
              <a:t>	DDRB = 0xFF;    		//PORTB is output</a:t>
            </a:r>
          </a:p>
          <a:p>
            <a:pPr>
              <a:buNone/>
            </a:pPr>
            <a:r>
              <a:rPr lang="en-US" sz="1800" dirty="0"/>
              <a:t>	while (1) {	</a:t>
            </a:r>
          </a:p>
          <a:p>
            <a:pPr>
              <a:buNone/>
            </a:pPr>
            <a:r>
              <a:rPr lang="en-US" sz="1800" dirty="0"/>
              <a:t>		PORTB = 0xAA;</a:t>
            </a:r>
          </a:p>
          <a:p>
            <a:pPr>
              <a:buNone/>
            </a:pPr>
            <a:r>
              <a:rPr lang="en-US" sz="1800" dirty="0"/>
              <a:t>		</a:t>
            </a:r>
            <a:r>
              <a:rPr lang="en-US" sz="1800" dirty="0" err="1"/>
              <a:t>delay_ms</a:t>
            </a:r>
            <a:r>
              <a:rPr lang="en-US" sz="1800" dirty="0"/>
              <a:t>(10);</a:t>
            </a:r>
          </a:p>
          <a:p>
            <a:pPr>
              <a:buNone/>
            </a:pPr>
            <a:r>
              <a:rPr lang="en-US" sz="1800" dirty="0"/>
              <a:t>		PORTB = 0x55;</a:t>
            </a:r>
          </a:p>
          <a:p>
            <a:pPr>
              <a:buNone/>
            </a:pPr>
            <a:r>
              <a:rPr lang="en-US" sz="1800" dirty="0"/>
              <a:t>		</a:t>
            </a:r>
            <a:r>
              <a:rPr lang="en-US" sz="1800" dirty="0" err="1"/>
              <a:t>delay_ms</a:t>
            </a:r>
            <a:r>
              <a:rPr lang="en-US" sz="1800" dirty="0"/>
              <a:t>(10);</a:t>
            </a:r>
          </a:p>
          <a:p>
            <a:pPr>
              <a:buNone/>
            </a:pPr>
            <a:r>
              <a:rPr lang="en-US" sz="1800" dirty="0"/>
              <a:t>	} </a:t>
            </a:r>
          </a:p>
          <a:p>
            <a:pPr>
              <a:buNone/>
            </a:pPr>
            <a:r>
              <a:rPr lang="en-US" sz="1800" dirty="0"/>
              <a:t>	return 0;</a:t>
            </a:r>
          </a:p>
          <a:p>
            <a:pPr>
              <a:buNone/>
            </a:pPr>
            <a:r>
              <a:rPr lang="en-US" sz="1800" dirty="0"/>
              <a:t>}</a:t>
            </a:r>
          </a:p>
          <a:p>
            <a:pPr>
              <a:buNone/>
            </a:pPr>
            <a:endParaRPr lang="en-US" sz="1800" dirty="0"/>
          </a:p>
          <a:p>
            <a:pPr>
              <a:buNone/>
            </a:pPr>
            <a:endParaRPr lang="en-US" sz="1800" dirty="0"/>
          </a:p>
        </p:txBody>
      </p:sp>
      <p:sp>
        <p:nvSpPr>
          <p:cNvPr id="4" name="Slide Number Placeholder 3"/>
          <p:cNvSpPr>
            <a:spLocks noGrp="1"/>
          </p:cNvSpPr>
          <p:nvPr>
            <p:ph type="sldNum" sz="quarter" idx="12"/>
          </p:nvPr>
        </p:nvSpPr>
        <p:spPr>
          <a:xfrm>
            <a:off x="6934200" y="6134100"/>
            <a:ext cx="2133600" cy="365125"/>
          </a:xfrm>
        </p:spPr>
        <p:txBody>
          <a:bodyPr/>
          <a:lstStyle/>
          <a:p>
            <a:fld id="{EC23E1E3-5A0F-49C9-81C1-54B970C52902}" type="slidenum">
              <a:rPr lang="en-US" smtClean="0"/>
              <a:pPr/>
              <a:t>41</a:t>
            </a:fld>
            <a:endParaRPr lang="en-US"/>
          </a:p>
        </p:txBody>
      </p:sp>
      <p:sp>
        <p:nvSpPr>
          <p:cNvPr id="5" name="Rectangle 4"/>
          <p:cNvSpPr/>
          <p:nvPr/>
        </p:nvSpPr>
        <p:spPr>
          <a:xfrm>
            <a:off x="2819400" y="2362200"/>
            <a:ext cx="6096000" cy="923330"/>
          </a:xfrm>
          <a:prstGeom prst="rect">
            <a:avLst/>
          </a:prstGeom>
          <a:ln w="19050">
            <a:solidFill>
              <a:srgbClr val="00B050"/>
            </a:solidFill>
          </a:ln>
        </p:spPr>
        <p:txBody>
          <a:bodyPr wrap="square">
            <a:spAutoFit/>
          </a:bodyPr>
          <a:lstStyle/>
          <a:p>
            <a:r>
              <a:rPr lang="en-US" b="1" i="1" dirty="0">
                <a:solidFill>
                  <a:srgbClr val="FF0000"/>
                </a:solidFill>
              </a:rPr>
              <a:t>Note: </a:t>
            </a:r>
          </a:p>
          <a:p>
            <a:r>
              <a:rPr lang="en-US" b="1" dirty="0">
                <a:solidFill>
                  <a:srgbClr val="FF0000"/>
                </a:solidFill>
              </a:rPr>
              <a:t>The maximal possible delay  with _</a:t>
            </a:r>
            <a:r>
              <a:rPr lang="en-US" b="1" dirty="0" err="1">
                <a:solidFill>
                  <a:srgbClr val="FF0000"/>
                </a:solidFill>
              </a:rPr>
              <a:t>delay_ms</a:t>
            </a:r>
            <a:r>
              <a:rPr lang="en-US" b="1" dirty="0">
                <a:solidFill>
                  <a:srgbClr val="FF0000"/>
                </a:solidFill>
              </a:rPr>
              <a:t>() is 262.14 ms</a:t>
            </a:r>
          </a:p>
          <a:p>
            <a:r>
              <a:rPr lang="en-US" b="1" dirty="0">
                <a:solidFill>
                  <a:srgbClr val="FF0000"/>
                </a:solidFill>
              </a:rPr>
              <a:t>The maximal possible delay  with _</a:t>
            </a:r>
            <a:r>
              <a:rPr lang="en-US" b="1" dirty="0" err="1">
                <a:solidFill>
                  <a:srgbClr val="FF0000"/>
                </a:solidFill>
              </a:rPr>
              <a:t>delay_us</a:t>
            </a:r>
            <a:r>
              <a:rPr lang="en-US" b="1" dirty="0">
                <a:solidFill>
                  <a:srgbClr val="FF0000"/>
                </a:solidFill>
              </a:rPr>
              <a:t>() is  768 us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90600" y="1066800"/>
            <a:ext cx="7239000" cy="5257800"/>
          </a:xfrm>
        </p:spPr>
        <p:txBody>
          <a:bodyPr>
            <a:normAutofit/>
          </a:bodyPr>
          <a:lstStyle/>
          <a:p>
            <a:pPr marL="514350" indent="-514350">
              <a:buFont typeface="+mj-lt"/>
              <a:buAutoNum type="arabicPeriod"/>
            </a:pPr>
            <a:r>
              <a:rPr lang="en-US" dirty="0"/>
              <a:t>Data types and time delays in C</a:t>
            </a:r>
          </a:p>
          <a:p>
            <a:pPr marL="514350" indent="-514350">
              <a:buFont typeface="+mj-lt"/>
              <a:buAutoNum type="arabicPeriod"/>
            </a:pPr>
            <a:r>
              <a:rPr lang="en-US" dirty="0"/>
              <a:t>I/O programming in C</a:t>
            </a:r>
          </a:p>
          <a:p>
            <a:pPr marL="514350" indent="-514350">
              <a:buFont typeface="+mj-lt"/>
              <a:buAutoNum type="arabicPeriod"/>
            </a:pPr>
            <a:r>
              <a:rPr lang="en-US" dirty="0"/>
              <a:t>Logic operations in C</a:t>
            </a:r>
          </a:p>
          <a:p>
            <a:pPr marL="514350" indent="-514350">
              <a:buFont typeface="+mj-lt"/>
              <a:buAutoNum type="arabicPeriod"/>
            </a:pPr>
            <a:r>
              <a:rPr lang="en-US" dirty="0"/>
              <a:t>Data conversion programs in C</a:t>
            </a:r>
          </a:p>
          <a:p>
            <a:pPr marL="514350" indent="-514350">
              <a:buFont typeface="+mj-lt"/>
              <a:buAutoNum type="arabicPeriod"/>
            </a:pPr>
            <a:r>
              <a:rPr lang="en-US" dirty="0"/>
              <a:t>Data serialization in C</a:t>
            </a:r>
          </a:p>
          <a:p>
            <a:pPr marL="514350" indent="-514350">
              <a:buFont typeface="+mj-lt"/>
              <a:buAutoNum type="arabicPeriod"/>
            </a:pPr>
            <a:r>
              <a:rPr lang="en-US" dirty="0"/>
              <a:t>Memory allocation in C</a:t>
            </a:r>
          </a:p>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42</a:t>
            </a:fld>
            <a:endParaRPr lang="en-US"/>
          </a:p>
        </p:txBody>
      </p:sp>
      <p:sp>
        <p:nvSpPr>
          <p:cNvPr id="5" name="Rectangle 5"/>
          <p:cNvSpPr>
            <a:spLocks noChangeArrowheads="1"/>
          </p:cNvSpPr>
          <p:nvPr/>
        </p:nvSpPr>
        <p:spPr bwMode="auto">
          <a:xfrm>
            <a:off x="0" y="1570037"/>
            <a:ext cx="9144000" cy="563563"/>
          </a:xfrm>
          <a:prstGeom prst="rect">
            <a:avLst/>
          </a:prstGeom>
          <a:solidFill>
            <a:srgbClr val="FF0000">
              <a:alpha val="30196"/>
            </a:srgbClr>
          </a:solidFill>
          <a:ln w="9525" algn="ctr">
            <a:solidFill>
              <a:schemeClr val="tx1">
                <a:alpha val="30196"/>
              </a:schemeClr>
            </a:solidFill>
            <a:round/>
            <a:headEnd/>
            <a:tailEnd/>
          </a:ln>
        </p:spPr>
        <p:txBody>
          <a:bodyPr wrap="none"/>
          <a:lstStyle/>
          <a:p>
            <a:pPr eaLnBrk="0" hangingPunct="0"/>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 to Configure Ports</a:t>
            </a:r>
          </a:p>
        </p:txBody>
      </p:sp>
      <p:sp>
        <p:nvSpPr>
          <p:cNvPr id="3" name="Content Placeholder 2"/>
          <p:cNvSpPr>
            <a:spLocks noGrp="1"/>
          </p:cNvSpPr>
          <p:nvPr>
            <p:ph idx="1"/>
          </p:nvPr>
        </p:nvSpPr>
        <p:spPr>
          <a:xfrm>
            <a:off x="457200" y="1066800"/>
            <a:ext cx="8686800" cy="5257800"/>
          </a:xfrm>
        </p:spPr>
        <p:txBody>
          <a:bodyPr>
            <a:normAutofit/>
          </a:bodyPr>
          <a:lstStyle/>
          <a:p>
            <a:r>
              <a:rPr lang="en-US" sz="2200" b="1" i="1" dirty="0" err="1"/>
              <a:t>Input/Output</a:t>
            </a:r>
            <a:r>
              <a:rPr lang="en-US" sz="2200" b="1" i="1" dirty="0"/>
              <a:t> Port:</a:t>
            </a:r>
            <a:r>
              <a:rPr lang="en-US" sz="2200" dirty="0"/>
              <a:t> assign an appropriate value to </a:t>
            </a:r>
            <a:r>
              <a:rPr lang="en-US" sz="2200" dirty="0" err="1"/>
              <a:t>DDRx</a:t>
            </a:r>
            <a:endParaRPr lang="en-US" sz="2200" dirty="0"/>
          </a:p>
          <a:p>
            <a:pPr>
              <a:buNone/>
            </a:pPr>
            <a:r>
              <a:rPr lang="en-US" sz="2200" dirty="0"/>
              <a:t>	</a:t>
            </a:r>
            <a:r>
              <a:rPr lang="en-US" sz="2200" dirty="0" err="1"/>
              <a:t>Exs</a:t>
            </a:r>
            <a:r>
              <a:rPr lang="en-US" sz="2200" dirty="0"/>
              <a:t>:</a:t>
            </a:r>
          </a:p>
          <a:p>
            <a:pPr>
              <a:buNone/>
            </a:pPr>
            <a:r>
              <a:rPr lang="en-US" sz="2200" dirty="0"/>
              <a:t>		1) PORTA as input (write 0’s to DDRA)</a:t>
            </a:r>
          </a:p>
          <a:p>
            <a:pPr>
              <a:buNone/>
            </a:pPr>
            <a:r>
              <a:rPr lang="en-US" sz="2200" dirty="0"/>
              <a:t>			DDRA = 0; // 0x00  </a:t>
            </a:r>
          </a:p>
          <a:p>
            <a:pPr>
              <a:buNone/>
            </a:pPr>
            <a:r>
              <a:rPr lang="en-US" sz="2200" dirty="0"/>
              <a:t>		2) PORTB as output (write 1’s to DDRB)</a:t>
            </a:r>
          </a:p>
          <a:p>
            <a:pPr>
              <a:buNone/>
            </a:pPr>
            <a:r>
              <a:rPr lang="en-US" sz="2200" dirty="0"/>
              <a:t>			DDRB = 0xFF; // 0b11111111</a:t>
            </a:r>
          </a:p>
          <a:p>
            <a:r>
              <a:rPr lang="en-US" sz="2200" b="1" i="1" dirty="0"/>
              <a:t>Input port with/without internal pull-up resistors:</a:t>
            </a:r>
          </a:p>
          <a:p>
            <a:pPr lvl="1"/>
            <a:r>
              <a:rPr lang="en-US" sz="2000" dirty="0"/>
              <a:t>Write a one to </a:t>
            </a:r>
            <a:r>
              <a:rPr lang="en-US" sz="2000" dirty="0" err="1"/>
              <a:t>PORTx.n</a:t>
            </a:r>
            <a:r>
              <a:rPr lang="en-US" sz="2000" dirty="0"/>
              <a:t> will turn on internal pull-up resistor</a:t>
            </a:r>
          </a:p>
          <a:p>
            <a:pPr lvl="1"/>
            <a:r>
              <a:rPr lang="en-US" sz="2000" dirty="0"/>
              <a:t>Write a zero to </a:t>
            </a:r>
            <a:r>
              <a:rPr lang="en-US" sz="2000" dirty="0" err="1"/>
              <a:t>PORTx.n</a:t>
            </a:r>
            <a:r>
              <a:rPr lang="en-US" sz="2000" dirty="0"/>
              <a:t> will turn off internal pull-up resistor</a:t>
            </a:r>
            <a:endParaRPr lang="en-US" sz="1800" dirty="0"/>
          </a:p>
          <a:p>
            <a:pPr>
              <a:buNone/>
            </a:pPr>
            <a:r>
              <a:rPr lang="en-US" sz="2200" dirty="0"/>
              <a:t>	Ex: PORTB </a:t>
            </a:r>
            <a:r>
              <a:rPr lang="en-US" sz="2200" dirty="0" err="1"/>
              <a:t>confihured</a:t>
            </a:r>
            <a:r>
              <a:rPr lang="en-US" sz="2200" dirty="0"/>
              <a:t> as Input port with the internal pull-up resistors on</a:t>
            </a:r>
          </a:p>
          <a:p>
            <a:pPr>
              <a:buNone/>
            </a:pPr>
            <a:r>
              <a:rPr lang="en-US" sz="2200" dirty="0"/>
              <a:t>			DDRB = 0x00;  // Input port</a:t>
            </a:r>
          </a:p>
          <a:p>
            <a:pPr>
              <a:buNone/>
            </a:pPr>
            <a:r>
              <a:rPr lang="en-US" sz="2200" dirty="0"/>
              <a:t>			PORTB = 0xFF; // turn on the pull-up resistors</a:t>
            </a:r>
          </a:p>
          <a:p>
            <a:pPr>
              <a:buNone/>
            </a:pPr>
            <a:endParaRPr lang="en-US" sz="2200" dirty="0"/>
          </a:p>
          <a:p>
            <a:pPr>
              <a:buNone/>
            </a:pPr>
            <a:endParaRPr lang="en-US" sz="22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Autofit/>
          </a:bodyPr>
          <a:lstStyle/>
          <a:p>
            <a:r>
              <a:rPr lang="en-US" sz="2000" b="1" dirty="0"/>
              <a:t>Byte size I/0</a:t>
            </a:r>
          </a:p>
          <a:p>
            <a:pPr>
              <a:buNone/>
            </a:pPr>
            <a:r>
              <a:rPr lang="en-US" sz="2000" dirty="0"/>
              <a:t>	To access a PORT register as a byte, we use the </a:t>
            </a:r>
            <a:r>
              <a:rPr lang="en-US" sz="2000" b="1" dirty="0" err="1">
                <a:solidFill>
                  <a:srgbClr val="FF0000"/>
                </a:solidFill>
              </a:rPr>
              <a:t>PORTx</a:t>
            </a:r>
            <a:r>
              <a:rPr lang="en-US" sz="2000" b="1" dirty="0">
                <a:solidFill>
                  <a:srgbClr val="FF0000"/>
                </a:solidFill>
              </a:rPr>
              <a:t> </a:t>
            </a:r>
            <a:r>
              <a:rPr lang="en-US" sz="2000" dirty="0"/>
              <a:t>label where x indicates the name of the port. We access the data direction registers in the same way, using </a:t>
            </a:r>
            <a:r>
              <a:rPr lang="en-US" sz="2000" b="1" dirty="0" err="1">
                <a:solidFill>
                  <a:srgbClr val="FF0000"/>
                </a:solidFill>
              </a:rPr>
              <a:t>DDRx</a:t>
            </a:r>
            <a:r>
              <a:rPr lang="en-US" sz="2000" dirty="0"/>
              <a:t> to indicate the data direction of port x. To access a PIN register as a byte, we use the </a:t>
            </a:r>
            <a:r>
              <a:rPr lang="en-US" sz="2000" b="1" dirty="0" err="1">
                <a:solidFill>
                  <a:srgbClr val="FF0000"/>
                </a:solidFill>
              </a:rPr>
              <a:t>PINx</a:t>
            </a:r>
            <a:r>
              <a:rPr lang="en-US" sz="2000" b="1" dirty="0">
                <a:solidFill>
                  <a:srgbClr val="FF0000"/>
                </a:solidFill>
              </a:rPr>
              <a:t> </a:t>
            </a:r>
            <a:r>
              <a:rPr lang="en-US" sz="2000" dirty="0"/>
              <a:t>label where x indicates the name of the port. See Examples 7-9, 7-10, and 7-11.</a:t>
            </a:r>
          </a:p>
          <a:p>
            <a:pPr>
              <a:buNone/>
            </a:pPr>
            <a:endParaRPr lang="en-US" sz="2000" dirty="0"/>
          </a:p>
          <a:p>
            <a:r>
              <a:rPr lang="en-US" sz="2000" b="1" dirty="0"/>
              <a:t>Bit size I/0</a:t>
            </a:r>
          </a:p>
          <a:p>
            <a:pPr>
              <a:buNone/>
            </a:pPr>
            <a:r>
              <a:rPr lang="en-US" sz="2000" dirty="0"/>
              <a:t>	The I/0 ports of ATmega32 are bit-accessible. But some AVR C compilers do not support this feature, and the others do not have a standard way of using it.</a:t>
            </a:r>
          </a:p>
          <a:p>
            <a:pPr>
              <a:buNone/>
            </a:pPr>
            <a:r>
              <a:rPr lang="en-US" sz="2000" dirty="0"/>
              <a:t>	For example, the following line of code can be used in Code Vision to set the first pin of Port B to one:</a:t>
            </a:r>
          </a:p>
          <a:p>
            <a:pPr>
              <a:buNone/>
            </a:pPr>
            <a:r>
              <a:rPr lang="en-US" sz="2000" dirty="0"/>
              <a:t>			</a:t>
            </a:r>
            <a:r>
              <a:rPr lang="en-US" sz="2000" b="1" dirty="0">
                <a:solidFill>
                  <a:srgbClr val="FF0000"/>
                </a:solidFill>
              </a:rPr>
              <a:t>PORTB.0</a:t>
            </a:r>
            <a:r>
              <a:rPr lang="en-US" sz="2000" dirty="0"/>
              <a:t> =  1;</a:t>
            </a:r>
          </a:p>
          <a:p>
            <a:pPr>
              <a:buNone/>
            </a:pPr>
            <a:r>
              <a:rPr lang="en-US" sz="2000" dirty="0"/>
              <a:t>	but it cannot be used in other compilers such as </a:t>
            </a:r>
            <a:r>
              <a:rPr lang="en-US" sz="2000" dirty="0" err="1"/>
              <a:t>WinAVR</a:t>
            </a:r>
            <a:r>
              <a:rPr lang="en-US" sz="2000" dirty="0"/>
              <a:t>.</a:t>
            </a:r>
          </a:p>
          <a:p>
            <a:pPr>
              <a:buNone/>
            </a:pPr>
            <a:r>
              <a:rPr lang="en-US" sz="2000" dirty="0"/>
              <a:t>	To write portable code that can be compiled on different compilers, we must use AND </a:t>
            </a:r>
            <a:r>
              <a:rPr lang="en-US" sz="2000" dirty="0" err="1"/>
              <a:t>and</a:t>
            </a:r>
            <a:r>
              <a:rPr lang="en-US" sz="2000" dirty="0"/>
              <a:t> OR bit-wise operations to access a single bit of a given register.</a:t>
            </a:r>
          </a:p>
        </p:txBody>
      </p:sp>
      <p:sp>
        <p:nvSpPr>
          <p:cNvPr id="4" name="Slide Number Placeholder 3"/>
          <p:cNvSpPr>
            <a:spLocks noGrp="1"/>
          </p:cNvSpPr>
          <p:nvPr>
            <p:ph type="sldNum" sz="quarter" idx="12"/>
          </p:nvPr>
        </p:nvSpPr>
        <p:spPr/>
        <p:txBody>
          <a:bodyPr/>
          <a:lstStyle/>
          <a:p>
            <a:fld id="{EC23E1E3-5A0F-49C9-81C1-54B970C52902}"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7-9</a:t>
            </a:r>
          </a:p>
        </p:txBody>
      </p:sp>
      <p:sp>
        <p:nvSpPr>
          <p:cNvPr id="3" name="Content Placeholder 2"/>
          <p:cNvSpPr>
            <a:spLocks noGrp="1"/>
          </p:cNvSpPr>
          <p:nvPr>
            <p:ph idx="1"/>
          </p:nvPr>
        </p:nvSpPr>
        <p:spPr>
          <a:xfrm>
            <a:off x="457200" y="1066800"/>
            <a:ext cx="8686800" cy="5257800"/>
          </a:xfrm>
        </p:spPr>
        <p:txBody>
          <a:bodyPr>
            <a:normAutofit lnSpcReduction="10000"/>
          </a:bodyPr>
          <a:lstStyle/>
          <a:p>
            <a:pPr marL="0" indent="0">
              <a:buNone/>
            </a:pPr>
            <a:r>
              <a:rPr lang="en-US" sz="2000" dirty="0"/>
              <a:t>LEDs are connected to pins of Port B. Write an AVR C program that shows the count from 0 to FFH (0000 0000 to 1111 1111 in binary) on the LEDs.</a:t>
            </a:r>
          </a:p>
          <a:p>
            <a:pPr>
              <a:buNone/>
            </a:pPr>
            <a:r>
              <a:rPr lang="en-US" sz="2000" b="1" dirty="0"/>
              <a:t>Solution:</a:t>
            </a:r>
          </a:p>
          <a:p>
            <a:pPr>
              <a:buNone/>
            </a:pPr>
            <a:r>
              <a:rPr lang="en-US" sz="2000" dirty="0"/>
              <a:t>#include &lt;</a:t>
            </a:r>
            <a:r>
              <a:rPr lang="en-US" sz="2000" dirty="0" err="1"/>
              <a:t>avr</a:t>
            </a:r>
            <a:r>
              <a:rPr lang="en-US" sz="2000" dirty="0"/>
              <a:t>/</a:t>
            </a:r>
            <a:r>
              <a:rPr lang="en-US" sz="2000" dirty="0" err="1"/>
              <a:t>io.h</a:t>
            </a:r>
            <a:r>
              <a:rPr lang="en-US" sz="2000" dirty="0"/>
              <a:t>&gt;   		//standard AVR header</a:t>
            </a:r>
          </a:p>
          <a:p>
            <a:pPr>
              <a:buNone/>
            </a:pPr>
            <a:endParaRPr lang="en-US" sz="2000" dirty="0"/>
          </a:p>
          <a:p>
            <a:pPr>
              <a:buNone/>
            </a:pPr>
            <a:r>
              <a:rPr lang="en-US" sz="2000" dirty="0" err="1"/>
              <a:t>int</a:t>
            </a:r>
            <a:r>
              <a:rPr lang="en-US" sz="2000" dirty="0"/>
              <a:t> main(void) </a:t>
            </a:r>
          </a:p>
          <a:p>
            <a:pPr>
              <a:buNone/>
            </a:pPr>
            <a:r>
              <a:rPr lang="en-US" sz="2000" dirty="0"/>
              <a:t>{</a:t>
            </a:r>
          </a:p>
          <a:p>
            <a:pPr>
              <a:buNone/>
            </a:pPr>
            <a:r>
              <a:rPr lang="en-US" sz="2000" dirty="0"/>
              <a:t>	DDRB = 0xFF;  		//Port B is output</a:t>
            </a:r>
          </a:p>
          <a:p>
            <a:pPr>
              <a:buNone/>
            </a:pPr>
            <a:r>
              <a:rPr lang="en-US" sz="2000" dirty="0"/>
              <a:t>	</a:t>
            </a:r>
          </a:p>
          <a:p>
            <a:pPr>
              <a:buNone/>
            </a:pPr>
            <a:r>
              <a:rPr lang="en-US" sz="2000" dirty="0"/>
              <a:t>	while (1) </a:t>
            </a:r>
          </a:p>
          <a:p>
            <a:pPr>
              <a:buNone/>
            </a:pPr>
            <a:r>
              <a:rPr lang="en-US" sz="2000" dirty="0"/>
              <a:t>	{</a:t>
            </a:r>
          </a:p>
          <a:p>
            <a:pPr>
              <a:buNone/>
            </a:pPr>
            <a:r>
              <a:rPr lang="en-US" sz="2000" dirty="0"/>
              <a:t>		PORTB = PORTB + 1;	</a:t>
            </a:r>
          </a:p>
          <a:p>
            <a:pPr>
              <a:buNone/>
            </a:pPr>
            <a:r>
              <a:rPr lang="en-US" sz="2000" dirty="0"/>
              <a:t>	} </a:t>
            </a:r>
          </a:p>
          <a:p>
            <a:pPr>
              <a:buNone/>
            </a:pPr>
            <a:r>
              <a:rPr lang="en-US" sz="2000" dirty="0"/>
              <a:t>	return 0;</a:t>
            </a:r>
          </a:p>
          <a:p>
            <a:pPr>
              <a:buNone/>
            </a:pPr>
            <a:r>
              <a:rPr lang="en-US" sz="2000" dirty="0"/>
              <a:t>}</a:t>
            </a:r>
          </a:p>
          <a:p>
            <a:pPr>
              <a:buNone/>
            </a:pPr>
            <a:endParaRPr lang="en-US" sz="2000" dirty="0"/>
          </a:p>
          <a:p>
            <a:pPr>
              <a:buNone/>
            </a:pPr>
            <a:endParaRPr lang="en-US" sz="2000" dirty="0"/>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7-10</a:t>
            </a:r>
          </a:p>
        </p:txBody>
      </p:sp>
      <p:sp>
        <p:nvSpPr>
          <p:cNvPr id="3" name="Content Placeholder 2"/>
          <p:cNvSpPr>
            <a:spLocks noGrp="1"/>
          </p:cNvSpPr>
          <p:nvPr>
            <p:ph idx="1"/>
          </p:nvPr>
        </p:nvSpPr>
        <p:spPr>
          <a:xfrm>
            <a:off x="304800" y="990600"/>
            <a:ext cx="8686800" cy="5257800"/>
          </a:xfrm>
        </p:spPr>
        <p:txBody>
          <a:bodyPr>
            <a:noAutofit/>
          </a:bodyPr>
          <a:lstStyle/>
          <a:p>
            <a:pPr marL="0" indent="0">
              <a:buNone/>
            </a:pPr>
            <a:r>
              <a:rPr lang="en-US" sz="2000" dirty="0"/>
              <a:t>Write an AVR C program to get a byte of data from Port B, and then send it to Port C.</a:t>
            </a:r>
          </a:p>
          <a:p>
            <a:pPr>
              <a:buNone/>
            </a:pPr>
            <a:r>
              <a:rPr lang="en-US" sz="2000" b="1" dirty="0"/>
              <a:t>Solution:</a:t>
            </a:r>
          </a:p>
          <a:p>
            <a:pPr>
              <a:buNone/>
            </a:pPr>
            <a:r>
              <a:rPr lang="en-US" sz="2000" dirty="0"/>
              <a:t>#include &lt;</a:t>
            </a:r>
            <a:r>
              <a:rPr lang="en-US" sz="2000" dirty="0" err="1"/>
              <a:t>avr</a:t>
            </a:r>
            <a:r>
              <a:rPr lang="en-US" sz="2000" dirty="0"/>
              <a:t>/</a:t>
            </a:r>
            <a:r>
              <a:rPr lang="en-US" sz="2000" dirty="0" err="1"/>
              <a:t>io.h</a:t>
            </a:r>
            <a:r>
              <a:rPr lang="en-US" sz="2000" dirty="0"/>
              <a:t>&gt;   		//standard AVR header</a:t>
            </a:r>
          </a:p>
          <a:p>
            <a:pPr>
              <a:buNone/>
            </a:pPr>
            <a:r>
              <a:rPr lang="en-US" sz="2000" dirty="0" err="1"/>
              <a:t>int</a:t>
            </a:r>
            <a:r>
              <a:rPr lang="en-US" sz="2000" dirty="0"/>
              <a:t> main(void) </a:t>
            </a:r>
          </a:p>
          <a:p>
            <a:pPr>
              <a:buNone/>
            </a:pPr>
            <a:r>
              <a:rPr lang="en-US" sz="2000" dirty="0"/>
              <a:t>{</a:t>
            </a:r>
          </a:p>
          <a:p>
            <a:pPr>
              <a:buNone/>
            </a:pPr>
            <a:r>
              <a:rPr lang="en-US" sz="2000" dirty="0"/>
              <a:t>	unsigned char temp;</a:t>
            </a:r>
          </a:p>
          <a:p>
            <a:pPr>
              <a:buNone/>
            </a:pPr>
            <a:r>
              <a:rPr lang="en-US" sz="2000" dirty="0"/>
              <a:t>	DDRB = 0x00;	 //Port B is input 		</a:t>
            </a:r>
          </a:p>
          <a:p>
            <a:pPr>
              <a:buNone/>
            </a:pPr>
            <a:r>
              <a:rPr lang="en-US" sz="2000" dirty="0"/>
              <a:t>	DDRC = 0xFF;	 //Port C is output 		</a:t>
            </a:r>
          </a:p>
          <a:p>
            <a:pPr>
              <a:buNone/>
            </a:pPr>
            <a:r>
              <a:rPr lang="en-US" sz="2000" dirty="0"/>
              <a:t>	while(1)</a:t>
            </a:r>
          </a:p>
          <a:p>
            <a:pPr>
              <a:buNone/>
            </a:pPr>
            <a:r>
              <a:rPr lang="en-US" sz="2000" dirty="0"/>
              <a:t>	{</a:t>
            </a:r>
          </a:p>
          <a:p>
            <a:pPr>
              <a:buNone/>
            </a:pPr>
            <a:r>
              <a:rPr lang="en-US" sz="2000" dirty="0"/>
              <a:t>		temp = PINB ;		// or PORTC = PINB</a:t>
            </a:r>
          </a:p>
          <a:p>
            <a:pPr>
              <a:buNone/>
            </a:pPr>
            <a:r>
              <a:rPr lang="en-US" sz="2000" dirty="0"/>
              <a:t>		PORTC = temp ;</a:t>
            </a:r>
          </a:p>
          <a:p>
            <a:pPr>
              <a:buNone/>
            </a:pPr>
            <a:r>
              <a:rPr lang="en-US" sz="2000" dirty="0"/>
              <a:t>	} </a:t>
            </a:r>
          </a:p>
          <a:p>
            <a:pPr>
              <a:buNone/>
            </a:pPr>
            <a:r>
              <a:rPr lang="en-US" sz="2000" dirty="0"/>
              <a:t>	return 0;</a:t>
            </a:r>
          </a:p>
          <a:p>
            <a:pPr>
              <a:buNone/>
            </a:pPr>
            <a:r>
              <a:rPr lang="en-US" sz="2000" dirty="0"/>
              <a:t>}</a:t>
            </a:r>
          </a:p>
          <a:p>
            <a:pPr>
              <a:buNone/>
            </a:pPr>
            <a:endParaRPr lang="en-US" sz="2000" dirty="0"/>
          </a:p>
          <a:p>
            <a:pPr>
              <a:buNone/>
            </a:pPr>
            <a:endParaRPr lang="en-US" sz="2000" dirty="0"/>
          </a:p>
          <a:p>
            <a:pPr>
              <a:buNone/>
            </a:pPr>
            <a:endParaRPr lang="en-US" sz="2000" dirty="0"/>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b="1" dirty="0"/>
              <a:t>Example 7-11</a:t>
            </a:r>
          </a:p>
        </p:txBody>
      </p:sp>
      <p:sp>
        <p:nvSpPr>
          <p:cNvPr id="3" name="Content Placeholder 2"/>
          <p:cNvSpPr>
            <a:spLocks noGrp="1"/>
          </p:cNvSpPr>
          <p:nvPr>
            <p:ph idx="1"/>
          </p:nvPr>
        </p:nvSpPr>
        <p:spPr>
          <a:xfrm>
            <a:off x="304800" y="990600"/>
            <a:ext cx="8686800" cy="5257800"/>
          </a:xfrm>
        </p:spPr>
        <p:txBody>
          <a:bodyPr>
            <a:noAutofit/>
          </a:bodyPr>
          <a:lstStyle/>
          <a:p>
            <a:pPr marL="0" indent="0">
              <a:buNone/>
            </a:pPr>
            <a:r>
              <a:rPr lang="en-US" sz="2000" dirty="0"/>
              <a:t>Write an AVR C program to get a byte of data from Port C. If it is less than 100, send it to Port B; otherwise, send it to Port D.</a:t>
            </a:r>
          </a:p>
          <a:p>
            <a:pPr>
              <a:buNone/>
            </a:pPr>
            <a:r>
              <a:rPr lang="en-US" sz="2000" b="1" dirty="0"/>
              <a:t>Solution:</a:t>
            </a:r>
          </a:p>
          <a:p>
            <a:pPr>
              <a:buNone/>
            </a:pPr>
            <a:r>
              <a:rPr lang="en-US" sz="2000" dirty="0"/>
              <a:t>#include &lt;</a:t>
            </a:r>
            <a:r>
              <a:rPr lang="en-US" sz="2000" dirty="0" err="1"/>
              <a:t>avr</a:t>
            </a:r>
            <a:r>
              <a:rPr lang="en-US" sz="2000" dirty="0"/>
              <a:t>/</a:t>
            </a:r>
            <a:r>
              <a:rPr lang="en-US" sz="2000" dirty="0" err="1"/>
              <a:t>io.h</a:t>
            </a:r>
            <a:r>
              <a:rPr lang="en-US" sz="2000" dirty="0"/>
              <a:t>&gt;    			</a:t>
            </a:r>
          </a:p>
          <a:p>
            <a:pPr>
              <a:buNone/>
            </a:pPr>
            <a:r>
              <a:rPr lang="en-US" sz="2000" dirty="0" err="1"/>
              <a:t>int</a:t>
            </a:r>
            <a:r>
              <a:rPr lang="en-US" sz="2000" dirty="0"/>
              <a:t> main(void) </a:t>
            </a:r>
          </a:p>
          <a:p>
            <a:pPr>
              <a:buNone/>
            </a:pPr>
            <a:r>
              <a:rPr lang="en-US" sz="2000" dirty="0"/>
              <a:t>{</a:t>
            </a:r>
          </a:p>
          <a:p>
            <a:pPr>
              <a:buNone/>
            </a:pPr>
            <a:r>
              <a:rPr lang="en-US" sz="2000" dirty="0"/>
              <a:t>	unsigned char temp;</a:t>
            </a:r>
          </a:p>
          <a:p>
            <a:pPr>
              <a:buNone/>
            </a:pPr>
            <a:r>
              <a:rPr lang="en-US" sz="2000" dirty="0"/>
              <a:t>	DDRC = 0;	   // PORTC: Input	</a:t>
            </a:r>
          </a:p>
          <a:p>
            <a:pPr>
              <a:buNone/>
            </a:pPr>
            <a:r>
              <a:rPr lang="en-US" sz="2000" dirty="0"/>
              <a:t>	DDRB = 0xFF; // PORTB: Output 		</a:t>
            </a:r>
          </a:p>
          <a:p>
            <a:pPr>
              <a:buNone/>
            </a:pPr>
            <a:r>
              <a:rPr lang="en-US" sz="2000" dirty="0"/>
              <a:t>	DDRD = 0xFF; // PORTD: Output 		</a:t>
            </a:r>
          </a:p>
          <a:p>
            <a:pPr>
              <a:buNone/>
            </a:pPr>
            <a:r>
              <a:rPr lang="en-US" sz="2000" dirty="0"/>
              <a:t>	</a:t>
            </a:r>
          </a:p>
          <a:p>
            <a:pPr>
              <a:buNone/>
            </a:pPr>
            <a:endParaRPr lang="en-US" sz="2000" dirty="0"/>
          </a:p>
          <a:p>
            <a:pPr>
              <a:buNone/>
            </a:pPr>
            <a:endParaRPr lang="en-US" sz="2000" dirty="0"/>
          </a:p>
          <a:p>
            <a:pPr>
              <a:buNone/>
            </a:pP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47</a:t>
            </a:fld>
            <a:endParaRPr lang="en-US"/>
          </a:p>
        </p:txBody>
      </p:sp>
      <p:sp>
        <p:nvSpPr>
          <p:cNvPr id="5" name="Rectangle 4"/>
          <p:cNvSpPr/>
          <p:nvPr/>
        </p:nvSpPr>
        <p:spPr>
          <a:xfrm>
            <a:off x="4572000" y="2209800"/>
            <a:ext cx="4572000" cy="3477875"/>
          </a:xfrm>
          <a:prstGeom prst="rect">
            <a:avLst/>
          </a:prstGeom>
        </p:spPr>
        <p:txBody>
          <a:bodyPr>
            <a:spAutoFit/>
          </a:bodyPr>
          <a:lstStyle/>
          <a:p>
            <a:pPr>
              <a:buNone/>
            </a:pPr>
            <a:r>
              <a:rPr lang="en-US" sz="2000" dirty="0">
                <a:latin typeface="Tahoma" pitchFamily="34" charset="0"/>
                <a:cs typeface="Tahoma" pitchFamily="34" charset="0"/>
              </a:rPr>
              <a:t>    while(1)</a:t>
            </a:r>
          </a:p>
          <a:p>
            <a:pPr>
              <a:buNone/>
            </a:pPr>
            <a:r>
              <a:rPr lang="en-US" sz="2000" dirty="0">
                <a:latin typeface="Tahoma" pitchFamily="34" charset="0"/>
                <a:cs typeface="Tahoma" pitchFamily="34" charset="0"/>
              </a:rPr>
              <a:t>     {</a:t>
            </a:r>
          </a:p>
          <a:p>
            <a:r>
              <a:rPr lang="en-US" sz="2000" dirty="0">
                <a:latin typeface="Tahoma" pitchFamily="34" charset="0"/>
                <a:cs typeface="Tahoma" pitchFamily="34" charset="0"/>
              </a:rPr>
              <a:t>         temp = PINC; //read from PINC </a:t>
            </a:r>
          </a:p>
          <a:p>
            <a:pPr>
              <a:buNone/>
            </a:pPr>
            <a:r>
              <a:rPr lang="en-US" sz="2000" dirty="0">
                <a:latin typeface="Tahoma" pitchFamily="34" charset="0"/>
                <a:cs typeface="Tahoma" pitchFamily="34" charset="0"/>
              </a:rPr>
              <a:t>         if (temp &lt; 100)</a:t>
            </a:r>
          </a:p>
          <a:p>
            <a:pPr>
              <a:buNone/>
            </a:pPr>
            <a:r>
              <a:rPr lang="en-US" sz="2000" dirty="0">
                <a:latin typeface="Tahoma" pitchFamily="34" charset="0"/>
                <a:cs typeface="Tahoma" pitchFamily="34" charset="0"/>
              </a:rPr>
              <a:t>	 PORTB = temp;</a:t>
            </a:r>
          </a:p>
          <a:p>
            <a:pPr>
              <a:buNone/>
            </a:pPr>
            <a:r>
              <a:rPr lang="en-US" sz="2000" dirty="0">
                <a:latin typeface="Tahoma" pitchFamily="34" charset="0"/>
                <a:cs typeface="Tahoma" pitchFamily="34" charset="0"/>
              </a:rPr>
              <a:t>         else</a:t>
            </a:r>
          </a:p>
          <a:p>
            <a:pPr>
              <a:buNone/>
            </a:pPr>
            <a:r>
              <a:rPr lang="en-US" sz="2000" dirty="0">
                <a:latin typeface="Tahoma" pitchFamily="34" charset="0"/>
                <a:cs typeface="Tahoma" pitchFamily="34" charset="0"/>
              </a:rPr>
              <a:t>	 PORTD = temp;</a:t>
            </a:r>
          </a:p>
          <a:p>
            <a:pPr>
              <a:buNone/>
            </a:pPr>
            <a:r>
              <a:rPr lang="en-US" sz="2000" dirty="0">
                <a:latin typeface="Tahoma" pitchFamily="34" charset="0"/>
                <a:cs typeface="Tahoma" pitchFamily="34" charset="0"/>
              </a:rPr>
              <a:t>      } </a:t>
            </a:r>
          </a:p>
          <a:p>
            <a:pPr>
              <a:buNone/>
            </a:pPr>
            <a:endParaRPr lang="en-US" sz="2000" dirty="0">
              <a:latin typeface="Tahoma" pitchFamily="34" charset="0"/>
              <a:cs typeface="Tahoma" pitchFamily="34" charset="0"/>
            </a:endParaRPr>
          </a:p>
          <a:p>
            <a:pPr>
              <a:buNone/>
            </a:pPr>
            <a:r>
              <a:rPr lang="en-US" sz="2000" dirty="0">
                <a:latin typeface="Tahoma" pitchFamily="34" charset="0"/>
                <a:cs typeface="Tahoma" pitchFamily="34" charset="0"/>
              </a:rPr>
              <a:t>     return 0;</a:t>
            </a:r>
          </a:p>
          <a:p>
            <a:pPr>
              <a:buNone/>
            </a:pPr>
            <a:r>
              <a:rPr lang="en-US" sz="2000" dirty="0">
                <a:latin typeface="Tahoma" pitchFamily="34" charset="0"/>
                <a:cs typeface="Tahoma" pitchFamily="34" charset="0"/>
              </a:rPr>
              <a:t>}</a:t>
            </a:r>
          </a:p>
        </p:txBody>
      </p:sp>
      <p:cxnSp>
        <p:nvCxnSpPr>
          <p:cNvPr id="6" name="Straight Connector 5"/>
          <p:cNvCxnSpPr/>
          <p:nvPr/>
        </p:nvCxnSpPr>
        <p:spPr>
          <a:xfrm rot="5400000">
            <a:off x="2286000" y="4191000"/>
            <a:ext cx="4572000" cy="1588"/>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686800" cy="5257800"/>
          </a:xfrm>
        </p:spPr>
        <p:txBody>
          <a:bodyPr>
            <a:normAutofit fontScale="92500" lnSpcReduction="10000"/>
          </a:bodyPr>
          <a:lstStyle/>
          <a:p>
            <a:pPr>
              <a:lnSpc>
                <a:spcPct val="150000"/>
              </a:lnSpc>
              <a:buNone/>
            </a:pPr>
            <a:r>
              <a:rPr lang="en-US" sz="2000" b="1" dirty="0">
                <a:solidFill>
                  <a:srgbClr val="FF0000"/>
                </a:solidFill>
              </a:rPr>
              <a:t>#include &lt;</a:t>
            </a:r>
            <a:r>
              <a:rPr lang="en-US" sz="2000" b="1" dirty="0" err="1">
                <a:solidFill>
                  <a:srgbClr val="FF0000"/>
                </a:solidFill>
              </a:rPr>
              <a:t>avr</a:t>
            </a:r>
            <a:r>
              <a:rPr lang="en-US" sz="2000" b="1" dirty="0">
                <a:solidFill>
                  <a:srgbClr val="FF0000"/>
                </a:solidFill>
              </a:rPr>
              <a:t>/</a:t>
            </a:r>
            <a:r>
              <a:rPr lang="en-US" sz="2000" b="1" dirty="0" err="1">
                <a:solidFill>
                  <a:srgbClr val="FF0000"/>
                </a:solidFill>
              </a:rPr>
              <a:t>io.h</a:t>
            </a:r>
            <a:r>
              <a:rPr lang="en-US" sz="2000" b="1" dirty="0">
                <a:solidFill>
                  <a:srgbClr val="FF0000"/>
                </a:solidFill>
              </a:rPr>
              <a:t>&gt;</a:t>
            </a:r>
          </a:p>
          <a:p>
            <a:pPr>
              <a:lnSpc>
                <a:spcPct val="150000"/>
              </a:lnSpc>
              <a:buNone/>
            </a:pPr>
            <a:r>
              <a:rPr lang="en-US" sz="2000" b="1" dirty="0">
                <a:solidFill>
                  <a:srgbClr val="FF0000"/>
                </a:solidFill>
              </a:rPr>
              <a:t>// These following functions are defined in  “</a:t>
            </a:r>
            <a:r>
              <a:rPr lang="en-US" sz="2000" b="1" dirty="0" err="1">
                <a:solidFill>
                  <a:srgbClr val="FF0000"/>
                </a:solidFill>
              </a:rPr>
              <a:t>avr</a:t>
            </a:r>
            <a:r>
              <a:rPr lang="en-US" sz="2000" b="1" dirty="0">
                <a:solidFill>
                  <a:srgbClr val="FF0000"/>
                </a:solidFill>
              </a:rPr>
              <a:t>/</a:t>
            </a:r>
            <a:r>
              <a:rPr lang="en-US" sz="2000" b="1" dirty="0" err="1">
                <a:solidFill>
                  <a:srgbClr val="FF0000"/>
                </a:solidFill>
              </a:rPr>
              <a:t>sfr_defs.h</a:t>
            </a:r>
            <a:r>
              <a:rPr lang="en-US" sz="2000" b="1" dirty="0">
                <a:solidFill>
                  <a:srgbClr val="FF0000"/>
                </a:solidFill>
              </a:rPr>
              <a:t>”</a:t>
            </a:r>
          </a:p>
          <a:p>
            <a:pPr>
              <a:lnSpc>
                <a:spcPct val="150000"/>
              </a:lnSpc>
              <a:buNone/>
            </a:pPr>
            <a:r>
              <a:rPr lang="en-US" sz="2000" b="1" dirty="0">
                <a:solidFill>
                  <a:srgbClr val="FF0000"/>
                </a:solidFill>
              </a:rPr>
              <a:t>// This file was included in “</a:t>
            </a:r>
            <a:r>
              <a:rPr lang="en-US" sz="2000" b="1" dirty="0" err="1">
                <a:solidFill>
                  <a:srgbClr val="FF0000"/>
                </a:solidFill>
              </a:rPr>
              <a:t>avr</a:t>
            </a:r>
            <a:r>
              <a:rPr lang="en-US" sz="2000" b="1" dirty="0">
                <a:solidFill>
                  <a:srgbClr val="FF0000"/>
                </a:solidFill>
              </a:rPr>
              <a:t>/</a:t>
            </a:r>
            <a:r>
              <a:rPr lang="en-US" sz="2000" b="1" dirty="0" err="1">
                <a:solidFill>
                  <a:srgbClr val="FF0000"/>
                </a:solidFill>
              </a:rPr>
              <a:t>io.h</a:t>
            </a:r>
            <a:r>
              <a:rPr lang="en-US" sz="2000" b="1" dirty="0">
                <a:solidFill>
                  <a:srgbClr val="FF0000"/>
                </a:solidFill>
              </a:rPr>
              <a:t>”</a:t>
            </a:r>
          </a:p>
          <a:p>
            <a:pPr>
              <a:lnSpc>
                <a:spcPct val="150000"/>
              </a:lnSpc>
              <a:buNone/>
            </a:pPr>
            <a:r>
              <a:rPr lang="en-US" sz="2000" dirty="0"/>
              <a:t>// _BV Converts a bit number into a Byte Value (BV).</a:t>
            </a:r>
          </a:p>
          <a:p>
            <a:pPr>
              <a:lnSpc>
                <a:spcPct val="150000"/>
              </a:lnSpc>
              <a:buNone/>
            </a:pPr>
            <a:r>
              <a:rPr lang="en-US" sz="2000" dirty="0"/>
              <a:t>#define </a:t>
            </a:r>
            <a:r>
              <a:rPr lang="en-US" sz="2000" b="1" dirty="0"/>
              <a:t>_BV(bit)  </a:t>
            </a:r>
            <a:r>
              <a:rPr lang="en-US" sz="2000" dirty="0"/>
              <a:t>(1 &lt;&lt; (bit))</a:t>
            </a:r>
          </a:p>
          <a:p>
            <a:pPr>
              <a:lnSpc>
                <a:spcPct val="150000"/>
              </a:lnSpc>
              <a:buNone/>
            </a:pPr>
            <a:r>
              <a:rPr lang="en-US" sz="2000" dirty="0"/>
              <a:t>#define </a:t>
            </a:r>
            <a:r>
              <a:rPr lang="en-US" sz="2000" b="1" dirty="0" err="1"/>
              <a:t>bit_is_set</a:t>
            </a:r>
            <a:r>
              <a:rPr lang="en-US" sz="2000" b="1" dirty="0"/>
              <a:t>(</a:t>
            </a:r>
            <a:r>
              <a:rPr lang="en-US" sz="2000" b="1" dirty="0" err="1"/>
              <a:t>sfr</a:t>
            </a:r>
            <a:r>
              <a:rPr lang="en-US" sz="2000" b="1" dirty="0"/>
              <a:t>, bit) (_SFR_BYTE(</a:t>
            </a:r>
            <a:r>
              <a:rPr lang="en-US" sz="2000" b="1" dirty="0" err="1"/>
              <a:t>sfr</a:t>
            </a:r>
            <a:r>
              <a:rPr lang="en-US" sz="2000" b="1" dirty="0"/>
              <a:t>) &amp; _BV(bit))</a:t>
            </a:r>
          </a:p>
          <a:p>
            <a:pPr>
              <a:lnSpc>
                <a:spcPct val="150000"/>
              </a:lnSpc>
              <a:buNone/>
            </a:pPr>
            <a:r>
              <a:rPr lang="en-US" sz="2000" dirty="0"/>
              <a:t>#define </a:t>
            </a:r>
            <a:r>
              <a:rPr lang="en-US" sz="2000" b="1" dirty="0" err="1"/>
              <a:t>bit_is_clear</a:t>
            </a:r>
            <a:r>
              <a:rPr lang="en-US" sz="2000" b="1" dirty="0"/>
              <a:t>(</a:t>
            </a:r>
            <a:r>
              <a:rPr lang="en-US" sz="2000" b="1" dirty="0" err="1"/>
              <a:t>sfr</a:t>
            </a:r>
            <a:r>
              <a:rPr lang="en-US" sz="2000" b="1" dirty="0"/>
              <a:t>, bit) (!(_SFR_BYTE(</a:t>
            </a:r>
            <a:r>
              <a:rPr lang="en-US" sz="2000" b="1" dirty="0" err="1"/>
              <a:t>sfr</a:t>
            </a:r>
            <a:r>
              <a:rPr lang="en-US" sz="2000" b="1" dirty="0"/>
              <a:t>) &amp; _BV(bit)))</a:t>
            </a:r>
          </a:p>
          <a:p>
            <a:pPr>
              <a:lnSpc>
                <a:spcPct val="150000"/>
              </a:lnSpc>
              <a:buNone/>
            </a:pPr>
            <a:r>
              <a:rPr lang="en-US" sz="2000" dirty="0"/>
              <a:t>#define </a:t>
            </a:r>
            <a:r>
              <a:rPr lang="en-US" sz="2000" b="1" dirty="0" err="1"/>
              <a:t>loop_until_bit_is_set</a:t>
            </a:r>
            <a:r>
              <a:rPr lang="en-US" sz="2000" b="1" dirty="0"/>
              <a:t>(</a:t>
            </a:r>
            <a:r>
              <a:rPr lang="en-US" sz="2000" b="1" dirty="0" err="1"/>
              <a:t>sfr</a:t>
            </a:r>
            <a:r>
              <a:rPr lang="en-US" sz="2000" b="1" dirty="0"/>
              <a:t>, bit) do { } while</a:t>
            </a:r>
          </a:p>
          <a:p>
            <a:pPr>
              <a:lnSpc>
                <a:spcPct val="150000"/>
              </a:lnSpc>
              <a:buNone/>
            </a:pPr>
            <a:r>
              <a:rPr lang="en-US" sz="2000" dirty="0"/>
              <a:t>		(</a:t>
            </a:r>
            <a:r>
              <a:rPr lang="en-US" sz="2000" dirty="0" err="1"/>
              <a:t>bit_is_clear</a:t>
            </a:r>
            <a:r>
              <a:rPr lang="en-US" sz="2000" dirty="0"/>
              <a:t>(</a:t>
            </a:r>
            <a:r>
              <a:rPr lang="en-US" sz="2000" dirty="0" err="1"/>
              <a:t>sfr</a:t>
            </a:r>
            <a:r>
              <a:rPr lang="en-US" sz="2000" dirty="0"/>
              <a:t>, bit))</a:t>
            </a:r>
          </a:p>
          <a:p>
            <a:pPr>
              <a:lnSpc>
                <a:spcPct val="150000"/>
              </a:lnSpc>
              <a:buNone/>
            </a:pPr>
            <a:r>
              <a:rPr lang="en-US" sz="2000" dirty="0"/>
              <a:t>#define </a:t>
            </a:r>
            <a:r>
              <a:rPr lang="en-US" sz="2000" b="1" dirty="0" err="1"/>
              <a:t>loop_until_bit_is_clear</a:t>
            </a:r>
            <a:r>
              <a:rPr lang="en-US" sz="2000" b="1" dirty="0"/>
              <a:t>(</a:t>
            </a:r>
            <a:r>
              <a:rPr lang="en-US" sz="2000" b="1" dirty="0" err="1"/>
              <a:t>sfr</a:t>
            </a:r>
            <a:r>
              <a:rPr lang="en-US" sz="2000" b="1" dirty="0"/>
              <a:t>, bit) do { } while</a:t>
            </a:r>
          </a:p>
          <a:p>
            <a:pPr>
              <a:lnSpc>
                <a:spcPct val="150000"/>
              </a:lnSpc>
              <a:buNone/>
            </a:pPr>
            <a:r>
              <a:rPr lang="en-US" sz="2000" dirty="0"/>
              <a:t>		(</a:t>
            </a:r>
            <a:r>
              <a:rPr lang="en-US" sz="2000" dirty="0" err="1"/>
              <a:t>bit_is_set</a:t>
            </a:r>
            <a:r>
              <a:rPr lang="en-US" sz="2000" dirty="0"/>
              <a:t>(</a:t>
            </a:r>
            <a:r>
              <a:rPr lang="en-US" sz="2000" dirty="0" err="1"/>
              <a:t>sfr</a:t>
            </a:r>
            <a:r>
              <a:rPr lang="en-US" sz="2000" dirty="0"/>
              <a:t>, bit))</a:t>
            </a:r>
          </a:p>
        </p:txBody>
      </p:sp>
      <p:sp>
        <p:nvSpPr>
          <p:cNvPr id="4" name="Slide Number Placeholder 3"/>
          <p:cNvSpPr>
            <a:spLocks noGrp="1"/>
          </p:cNvSpPr>
          <p:nvPr>
            <p:ph type="sldNum" sz="quarter" idx="12"/>
          </p:nvPr>
        </p:nvSpPr>
        <p:spPr/>
        <p:txBody>
          <a:bodyPr/>
          <a:lstStyle/>
          <a:p>
            <a:fld id="{EC23E1E3-5A0F-49C9-81C1-54B970C52902}" type="slidenum">
              <a:rPr lang="en-US" smtClean="0"/>
              <a:pPr/>
              <a:t>48</a:t>
            </a:fld>
            <a:endParaRPr lang="en-US"/>
          </a:p>
        </p:txBody>
      </p:sp>
      <p:sp>
        <p:nvSpPr>
          <p:cNvPr id="5" name="Title 1"/>
          <p:cNvSpPr txBox="1">
            <a:spLocks/>
          </p:cNvSpPr>
          <p:nvPr/>
        </p:nvSpPr>
        <p:spPr>
          <a:xfrm>
            <a:off x="609600" y="381000"/>
            <a:ext cx="8229600" cy="86836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tx1"/>
                </a:solidFill>
                <a:effectLst/>
                <a:uLnTx/>
                <a:uFillTx/>
                <a:latin typeface="Tahoma" pitchFamily="34" charset="0"/>
                <a:ea typeface="+mj-ea"/>
                <a:cs typeface="+mj-cs"/>
              </a:rPr>
              <a:t>Special Functions of GCC and AVR Libc</a:t>
            </a:r>
            <a:endParaRPr kumimoji="0" lang="en-US" sz="2400" b="1" i="0" u="none" strike="noStrike" kern="1200" cap="none" spc="0" normalizeH="0" baseline="0" noProof="0" dirty="0">
              <a:ln>
                <a:noFill/>
              </a:ln>
              <a:solidFill>
                <a:schemeClr val="tx1"/>
              </a:solidFill>
              <a:effectLst/>
              <a:uLnTx/>
              <a:uFillTx/>
              <a:latin typeface="Tahoma" pitchFamily="34" charset="0"/>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Special Functions of GCC and AVR </a:t>
            </a:r>
            <a:r>
              <a:rPr lang="en-US" sz="2400" b="1" dirty="0" err="1"/>
              <a:t>Libc</a:t>
            </a:r>
            <a:endParaRPr lang="en-US" sz="2400" b="1"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49</a:t>
            </a:fld>
            <a:endParaRPr lang="en-US"/>
          </a:p>
        </p:txBody>
      </p:sp>
      <p:pic>
        <p:nvPicPr>
          <p:cNvPr id="25602" name="Picture 2"/>
          <p:cNvPicPr>
            <a:picLocks noChangeAspect="1" noChangeArrowheads="1"/>
          </p:cNvPicPr>
          <p:nvPr/>
        </p:nvPicPr>
        <p:blipFill>
          <a:blip r:embed="rId2"/>
          <a:srcRect/>
          <a:stretch>
            <a:fillRect/>
          </a:stretch>
        </p:blipFill>
        <p:spPr bwMode="auto">
          <a:xfrm>
            <a:off x="762000" y="914400"/>
            <a:ext cx="7620000" cy="569035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a:extLst>
              <a:ext uri="{FF2B5EF4-FFF2-40B4-BE49-F238E27FC236}">
                <a16:creationId xmlns:a16="http://schemas.microsoft.com/office/drawing/2014/main" id="{23F72B0C-059F-8BFE-5BB9-D8B11D8AAA3A}"/>
              </a:ext>
            </a:extLst>
          </p:cNvPr>
          <p:cNvSpPr>
            <a:spLocks noGrp="1"/>
          </p:cNvSpPr>
          <p:nvPr>
            <p:ph type="title"/>
          </p:nvPr>
        </p:nvSpPr>
        <p:spPr>
          <a:xfrm>
            <a:off x="0" y="38100"/>
            <a:ext cx="9144000" cy="758825"/>
          </a:xfrm>
        </p:spPr>
        <p:txBody>
          <a:bodyPr/>
          <a:lstStyle/>
          <a:p>
            <a:pPr>
              <a:defRPr/>
            </a:pPr>
            <a:r>
              <a:rPr lang="en-US" sz="3200" dirty="0">
                <a:solidFill>
                  <a:schemeClr val="bg1"/>
                </a:solidFill>
              </a:rPr>
              <a:t>ATMega32 Programmer Model: Memory</a:t>
            </a:r>
            <a:endParaRPr lang="ms-MY" sz="3200" dirty="0">
              <a:solidFill>
                <a:schemeClr val="bg1"/>
              </a:solidFill>
            </a:endParaRPr>
          </a:p>
        </p:txBody>
      </p:sp>
      <p:sp>
        <p:nvSpPr>
          <p:cNvPr id="33795" name="Footer Placeholder 2">
            <a:extLst>
              <a:ext uri="{FF2B5EF4-FFF2-40B4-BE49-F238E27FC236}">
                <a16:creationId xmlns:a16="http://schemas.microsoft.com/office/drawing/2014/main" id="{F226C687-818D-03A6-713A-A67163E1CE3C}"/>
              </a:ext>
            </a:extLst>
          </p:cNvPr>
          <p:cNvSpPr>
            <a:spLocks noGrp="1"/>
          </p:cNvSpPr>
          <p:nvPr>
            <p:ph type="ftr" sz="quarter" idx="4294967295"/>
          </p:nvPr>
        </p:nvSpPr>
        <p:spPr bwMode="auto">
          <a:xfrm>
            <a:off x="3124200" y="6356350"/>
            <a:ext cx="2895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60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1pPr>
            <a:lvl2pPr marL="742950" indent="-285750">
              <a:spcBef>
                <a:spcPct val="20000"/>
              </a:spcBef>
              <a:buClr>
                <a:srgbClr val="FF3300"/>
              </a:buClr>
              <a:buSzPct val="55000"/>
              <a:buFont typeface="Wingdings" panose="05000000000000000000" pitchFamily="2" charset="2"/>
              <a:buChar char="n"/>
              <a:defRPr sz="2600">
                <a:solidFill>
                  <a:srgbClr val="000000"/>
                </a:solidFill>
                <a:latin typeface="Tahoma" panose="020B0604030504040204" pitchFamily="34" charset="0"/>
                <a:cs typeface="Arial" panose="020B0604020202020204" pitchFamily="34" charset="0"/>
              </a:defRPr>
            </a:lvl2pPr>
            <a:lvl3pPr marL="1143000" indent="-228600">
              <a:spcBef>
                <a:spcPct val="20000"/>
              </a:spcBef>
              <a:buClr>
                <a:srgbClr val="FFCC00"/>
              </a:buClr>
              <a:buSzPct val="50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20112012-I</a:t>
            </a:r>
          </a:p>
        </p:txBody>
      </p:sp>
      <p:sp>
        <p:nvSpPr>
          <p:cNvPr id="33796" name="Slide Number Placeholder 3">
            <a:extLst>
              <a:ext uri="{FF2B5EF4-FFF2-40B4-BE49-F238E27FC236}">
                <a16:creationId xmlns:a16="http://schemas.microsoft.com/office/drawing/2014/main" id="{FC70B02F-37F6-AF4B-60A1-8850F41A7D76}"/>
              </a:ext>
            </a:extLst>
          </p:cNvPr>
          <p:cNvSpPr>
            <a:spLocks noGrp="1"/>
          </p:cNvSpPr>
          <p:nvPr>
            <p:ph type="sldNum" sz="quarter" idx="4294967295"/>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60000"/>
              <a:buFont typeface="Wingdings" panose="05000000000000000000" pitchFamily="2" charset="2"/>
              <a:buChar char="n"/>
              <a:defRPr sz="2800">
                <a:solidFill>
                  <a:srgbClr val="000000"/>
                </a:solidFill>
                <a:latin typeface="Tahoma" panose="020B0604030504040204" pitchFamily="34" charset="0"/>
                <a:cs typeface="Arial" panose="020B0604020202020204" pitchFamily="34" charset="0"/>
              </a:defRPr>
            </a:lvl1pPr>
            <a:lvl2pPr marL="742950" indent="-285750">
              <a:spcBef>
                <a:spcPct val="20000"/>
              </a:spcBef>
              <a:buClr>
                <a:srgbClr val="FF3300"/>
              </a:buClr>
              <a:buSzPct val="55000"/>
              <a:buFont typeface="Wingdings" panose="05000000000000000000" pitchFamily="2" charset="2"/>
              <a:buChar char="n"/>
              <a:defRPr sz="2600">
                <a:solidFill>
                  <a:srgbClr val="000000"/>
                </a:solidFill>
                <a:latin typeface="Tahoma" panose="020B0604030504040204" pitchFamily="34" charset="0"/>
                <a:cs typeface="Arial" panose="020B0604020202020204" pitchFamily="34" charset="0"/>
              </a:defRPr>
            </a:lvl2pPr>
            <a:lvl3pPr marL="1143000" indent="-228600">
              <a:spcBef>
                <a:spcPct val="20000"/>
              </a:spcBef>
              <a:buClr>
                <a:srgbClr val="FFCC00"/>
              </a:buClr>
              <a:buSzPct val="50000"/>
              <a:buFont typeface="Wingdings" panose="05000000000000000000" pitchFamily="2" charset="2"/>
              <a:buChar char="n"/>
              <a:defRPr sz="2400">
                <a:solidFill>
                  <a:srgbClr val="000000"/>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rgbClr val="000000"/>
                </a:solidFill>
                <a:latin typeface="Tahoma" panose="020B0604030504040204" pitchFamily="34" charset="0"/>
                <a:cs typeface="Arial" panose="020B0604020202020204" pitchFamily="34" charset="0"/>
              </a:defRPr>
            </a:lvl9pPr>
          </a:lstStyle>
          <a:p>
            <a:pPr eaLnBrk="1" hangingPunct="1">
              <a:spcBef>
                <a:spcPct val="0"/>
              </a:spcBef>
              <a:buClrTx/>
              <a:buSzTx/>
              <a:buFontTx/>
              <a:buNone/>
            </a:pPr>
            <a:r>
              <a:rPr lang="en-US" altLang="en-US" sz="1800">
                <a:solidFill>
                  <a:schemeClr val="tx1"/>
                </a:solidFill>
                <a:latin typeface="Arial" panose="020B0604020202020204" pitchFamily="34" charset="0"/>
              </a:rPr>
              <a:t>Module 2/</a:t>
            </a:r>
            <a:fld id="{B98346C8-64CB-4F28-B099-67BC3E5A3702}" type="slidenum">
              <a:rPr lang="en-US" altLang="en-US" sz="1800">
                <a:solidFill>
                  <a:schemeClr val="tx1"/>
                </a:solidFill>
                <a:latin typeface="Arial" panose="020B0604020202020204" pitchFamily="34" charset="0"/>
              </a:rPr>
              <a:pPr eaLnBrk="1" hangingPunct="1">
                <a:spcBef>
                  <a:spcPct val="0"/>
                </a:spcBef>
                <a:buClrTx/>
                <a:buSzTx/>
                <a:buFontTx/>
                <a:buNone/>
              </a:pPr>
              <a:t>5</a:t>
            </a:fld>
            <a:endParaRPr lang="en-US" altLang="en-US" sz="1800">
              <a:solidFill>
                <a:schemeClr val="tx1"/>
              </a:solidFill>
              <a:latin typeface="Arial" panose="020B0604020202020204" pitchFamily="34" charset="0"/>
            </a:endParaRPr>
          </a:p>
        </p:txBody>
      </p:sp>
      <p:pic>
        <p:nvPicPr>
          <p:cNvPr id="33797" name="Picture 2">
            <a:extLst>
              <a:ext uri="{FF2B5EF4-FFF2-40B4-BE49-F238E27FC236}">
                <a16:creationId xmlns:a16="http://schemas.microsoft.com/office/drawing/2014/main" id="{F3F86597-7037-8917-473C-E89F2F7F6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9575" y="990600"/>
            <a:ext cx="4783138" cy="5638800"/>
          </a:xfrm>
          <a:prstGeom prst="rect">
            <a:avLst/>
          </a:prstGeom>
          <a:noFill/>
          <a:ln w="19050">
            <a:solidFill>
              <a:srgbClr val="9900CC"/>
            </a:solidFill>
            <a:miter lim="800000"/>
            <a:headEnd/>
            <a:tailEnd/>
          </a:ln>
          <a:extLst>
            <a:ext uri="{909E8E84-426E-40DD-AFC4-6F175D3DCCD1}">
              <a14:hiddenFill xmlns:a14="http://schemas.microsoft.com/office/drawing/2010/main">
                <a:solidFill>
                  <a:srgbClr val="FFFFFF"/>
                </a:solidFill>
              </a14:hiddenFill>
            </a:ext>
          </a:extLst>
        </p:spPr>
      </p:pic>
      <p:sp>
        <p:nvSpPr>
          <p:cNvPr id="19" name="Content Placeholder 2">
            <a:extLst>
              <a:ext uri="{FF2B5EF4-FFF2-40B4-BE49-F238E27FC236}">
                <a16:creationId xmlns:a16="http://schemas.microsoft.com/office/drawing/2014/main" id="{D7A777DA-EB40-EE09-1E19-EDAD5518E5F4}"/>
              </a:ext>
            </a:extLst>
          </p:cNvPr>
          <p:cNvSpPr txBox="1">
            <a:spLocks/>
          </p:cNvSpPr>
          <p:nvPr/>
        </p:nvSpPr>
        <p:spPr>
          <a:xfrm>
            <a:off x="211138" y="990600"/>
            <a:ext cx="3938587" cy="5638800"/>
          </a:xfrm>
          <a:prstGeom prst="rect">
            <a:avLst/>
          </a:prstGeom>
          <a:ln w="19050">
            <a:solidFill>
              <a:srgbClr val="9900CC"/>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eaLnBrk="1" hangingPunct="1">
              <a:lnSpc>
                <a:spcPct val="80000"/>
              </a:lnSpc>
              <a:buFont typeface="+mj-lt"/>
              <a:buAutoNum type="arabicPeriod"/>
              <a:defRPr/>
            </a:pPr>
            <a:r>
              <a:rPr lang="en-US" sz="1600" b="1" dirty="0">
                <a:solidFill>
                  <a:srgbClr val="0000FF"/>
                </a:solidFill>
              </a:rPr>
              <a:t>2KB SRAM </a:t>
            </a:r>
          </a:p>
          <a:p>
            <a:pPr marL="806450" lvl="1" indent="-457200" algn="just" eaLnBrk="1" hangingPunct="1">
              <a:lnSpc>
                <a:spcPct val="80000"/>
              </a:lnSpc>
              <a:defRPr/>
            </a:pPr>
            <a:r>
              <a:rPr lang="en-US" sz="1600" dirty="0">
                <a:solidFill>
                  <a:srgbClr val="008000"/>
                </a:solidFill>
              </a:rPr>
              <a:t>For temporary data storage</a:t>
            </a:r>
          </a:p>
          <a:p>
            <a:pPr marL="806450" lvl="1" indent="-457200" algn="just" eaLnBrk="1" hangingPunct="1">
              <a:lnSpc>
                <a:spcPct val="80000"/>
              </a:lnSpc>
              <a:defRPr/>
            </a:pPr>
            <a:r>
              <a:rPr lang="en-US" sz="1600" dirty="0">
                <a:solidFill>
                  <a:srgbClr val="008000"/>
                </a:solidFill>
              </a:rPr>
              <a:t>Memory is lost when power is shut off (volatile)</a:t>
            </a:r>
          </a:p>
          <a:p>
            <a:pPr marL="806450" lvl="1" indent="-457200" algn="just" eaLnBrk="1" hangingPunct="1">
              <a:lnSpc>
                <a:spcPct val="80000"/>
              </a:lnSpc>
              <a:defRPr/>
            </a:pPr>
            <a:r>
              <a:rPr lang="en-US" sz="1600" dirty="0">
                <a:solidFill>
                  <a:srgbClr val="008000"/>
                </a:solidFill>
              </a:rPr>
              <a:t>Fast read and write</a:t>
            </a:r>
            <a:br>
              <a:rPr lang="en-US" sz="1600" dirty="0">
                <a:solidFill>
                  <a:srgbClr val="008000"/>
                </a:solidFill>
              </a:rPr>
            </a:br>
            <a:endParaRPr lang="en-US" sz="1600" dirty="0">
              <a:solidFill>
                <a:srgbClr val="008000"/>
              </a:solidFill>
            </a:endParaRPr>
          </a:p>
          <a:p>
            <a:pPr marL="457200" indent="-457200" algn="just" eaLnBrk="1" hangingPunct="1">
              <a:lnSpc>
                <a:spcPct val="80000"/>
              </a:lnSpc>
              <a:buFont typeface="+mj-lt"/>
              <a:buAutoNum type="arabicPeriod"/>
              <a:defRPr/>
            </a:pPr>
            <a:r>
              <a:rPr lang="en-US" sz="1600" b="1" dirty="0">
                <a:solidFill>
                  <a:srgbClr val="0000FF"/>
                </a:solidFill>
              </a:rPr>
              <a:t>1KB EEPROM </a:t>
            </a:r>
          </a:p>
          <a:p>
            <a:pPr marL="806450" lvl="1" indent="-457200" algn="just" eaLnBrk="1" hangingPunct="1">
              <a:lnSpc>
                <a:spcPct val="80000"/>
              </a:lnSpc>
              <a:defRPr/>
            </a:pPr>
            <a:r>
              <a:rPr lang="en-US" sz="1600" dirty="0">
                <a:solidFill>
                  <a:srgbClr val="008000"/>
                </a:solidFill>
              </a:rPr>
              <a:t>For persistent data storage</a:t>
            </a:r>
          </a:p>
          <a:p>
            <a:pPr marL="806450" lvl="1" indent="-457200" algn="just" eaLnBrk="1" hangingPunct="1">
              <a:lnSpc>
                <a:spcPct val="80000"/>
              </a:lnSpc>
              <a:defRPr/>
            </a:pPr>
            <a:r>
              <a:rPr lang="en-US" sz="1600" dirty="0">
                <a:solidFill>
                  <a:srgbClr val="008000"/>
                </a:solidFill>
              </a:rPr>
              <a:t>Memory contents are retained when power is off (non-volatile)</a:t>
            </a:r>
          </a:p>
          <a:p>
            <a:pPr marL="806450" lvl="1" indent="-457200" algn="just" eaLnBrk="1" hangingPunct="1">
              <a:lnSpc>
                <a:spcPct val="80000"/>
              </a:lnSpc>
              <a:defRPr/>
            </a:pPr>
            <a:r>
              <a:rPr lang="en-US" sz="1600" dirty="0">
                <a:solidFill>
                  <a:srgbClr val="008000"/>
                </a:solidFill>
              </a:rPr>
              <a:t>Fast read; slow write</a:t>
            </a:r>
          </a:p>
          <a:p>
            <a:pPr marL="806450" lvl="1" indent="-457200" algn="just" eaLnBrk="1" hangingPunct="1">
              <a:lnSpc>
                <a:spcPct val="80000"/>
              </a:lnSpc>
              <a:defRPr/>
            </a:pPr>
            <a:r>
              <a:rPr lang="en-US" sz="1600" dirty="0">
                <a:solidFill>
                  <a:srgbClr val="008000"/>
                </a:solidFill>
              </a:rPr>
              <a:t>Can write individual bytes</a:t>
            </a:r>
            <a:br>
              <a:rPr lang="en-US" sz="1600" dirty="0"/>
            </a:br>
            <a:endParaRPr lang="en-US" sz="1600" dirty="0"/>
          </a:p>
          <a:p>
            <a:pPr marL="457200" indent="-457200" algn="just" eaLnBrk="1" hangingPunct="1">
              <a:lnSpc>
                <a:spcPct val="80000"/>
              </a:lnSpc>
              <a:buFont typeface="+mj-lt"/>
              <a:buAutoNum type="arabicPeriod"/>
              <a:defRPr/>
            </a:pPr>
            <a:r>
              <a:rPr lang="en-US" sz="1600" b="1" dirty="0">
                <a:solidFill>
                  <a:srgbClr val="0000FF"/>
                </a:solidFill>
              </a:rPr>
              <a:t>32KB Flash Program Memory </a:t>
            </a:r>
          </a:p>
          <a:p>
            <a:pPr lvl="1" algn="just" eaLnBrk="1" hangingPunct="1">
              <a:lnSpc>
                <a:spcPct val="80000"/>
              </a:lnSpc>
              <a:defRPr/>
            </a:pPr>
            <a:r>
              <a:rPr lang="en-US" sz="1600" dirty="0">
                <a:solidFill>
                  <a:srgbClr val="008000"/>
                </a:solidFill>
              </a:rPr>
              <a:t>Used to store program code</a:t>
            </a:r>
          </a:p>
          <a:p>
            <a:pPr lvl="1" algn="just" eaLnBrk="1" hangingPunct="1">
              <a:lnSpc>
                <a:spcPct val="80000"/>
              </a:lnSpc>
              <a:defRPr/>
            </a:pPr>
            <a:r>
              <a:rPr lang="en-US" sz="1600" dirty="0">
                <a:solidFill>
                  <a:srgbClr val="008000"/>
                </a:solidFill>
              </a:rPr>
              <a:t>Memory contents retained when power is off (non-volatile)</a:t>
            </a:r>
          </a:p>
          <a:p>
            <a:pPr lvl="1" algn="just" eaLnBrk="1" hangingPunct="1">
              <a:lnSpc>
                <a:spcPct val="80000"/>
              </a:lnSpc>
              <a:defRPr/>
            </a:pPr>
            <a:r>
              <a:rPr lang="en-US" sz="1600" dirty="0">
                <a:solidFill>
                  <a:srgbClr val="008000"/>
                </a:solidFill>
              </a:rPr>
              <a:t>Fast to read; slow to write</a:t>
            </a:r>
          </a:p>
          <a:p>
            <a:pPr lvl="1" algn="just" eaLnBrk="1" hangingPunct="1">
              <a:lnSpc>
                <a:spcPct val="80000"/>
              </a:lnSpc>
              <a:defRPr/>
            </a:pPr>
            <a:r>
              <a:rPr lang="en-US" sz="1600" dirty="0">
                <a:solidFill>
                  <a:srgbClr val="008000"/>
                </a:solidFill>
              </a:rPr>
              <a:t>Can only write entire “blocks” of memory at a time</a:t>
            </a:r>
          </a:p>
          <a:p>
            <a:pPr lvl="1" algn="just" eaLnBrk="1" hangingPunct="1">
              <a:lnSpc>
                <a:spcPct val="80000"/>
              </a:lnSpc>
              <a:defRPr/>
            </a:pPr>
            <a:r>
              <a:rPr lang="en-US" sz="1600" dirty="0">
                <a:solidFill>
                  <a:srgbClr val="008000"/>
                </a:solidFill>
              </a:rPr>
              <a:t>organized in 16-bit words (16KWords)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Special functions - Examples</a:t>
            </a:r>
          </a:p>
        </p:txBody>
      </p:sp>
      <p:sp>
        <p:nvSpPr>
          <p:cNvPr id="3" name="Content Placeholder 2"/>
          <p:cNvSpPr>
            <a:spLocks noGrp="1"/>
          </p:cNvSpPr>
          <p:nvPr>
            <p:ph idx="1"/>
          </p:nvPr>
        </p:nvSpPr>
        <p:spPr>
          <a:xfrm>
            <a:off x="457200" y="1066800"/>
            <a:ext cx="8305800" cy="5791200"/>
          </a:xfrm>
        </p:spPr>
        <p:txBody>
          <a:bodyPr>
            <a:noAutofit/>
          </a:bodyPr>
          <a:lstStyle/>
          <a:p>
            <a:r>
              <a:rPr lang="en-US" sz="2000" b="1" dirty="0"/>
              <a:t>Set/Clear a Bit</a:t>
            </a:r>
            <a:endParaRPr lang="en-US" sz="2000" dirty="0"/>
          </a:p>
          <a:p>
            <a:pPr>
              <a:buNone/>
            </a:pPr>
            <a:r>
              <a:rPr lang="en-US" sz="2000" dirty="0"/>
              <a:t>	// Set and Clear a Bit: using _BV </a:t>
            </a:r>
          </a:p>
          <a:p>
            <a:pPr>
              <a:buNone/>
            </a:pPr>
            <a:r>
              <a:rPr lang="en-US" sz="2000" dirty="0"/>
              <a:t>		PORTB  |= </a:t>
            </a:r>
            <a:r>
              <a:rPr lang="en-US" sz="2000" b="1" dirty="0">
                <a:solidFill>
                  <a:srgbClr val="FF0000"/>
                </a:solidFill>
              </a:rPr>
              <a:t>_BV</a:t>
            </a:r>
            <a:r>
              <a:rPr lang="en-US" sz="2000" dirty="0"/>
              <a:t>(PB3);</a:t>
            </a:r>
          </a:p>
          <a:p>
            <a:pPr>
              <a:buNone/>
            </a:pPr>
            <a:r>
              <a:rPr lang="en-US" sz="2000" dirty="0"/>
              <a:t>		PORTB  &amp;= ~</a:t>
            </a:r>
            <a:r>
              <a:rPr lang="en-US" sz="2000" b="1" dirty="0">
                <a:solidFill>
                  <a:srgbClr val="FF0000"/>
                </a:solidFill>
              </a:rPr>
              <a:t>_BV</a:t>
            </a:r>
            <a:r>
              <a:rPr lang="en-US" sz="2000" dirty="0"/>
              <a:t>(PB3);</a:t>
            </a:r>
          </a:p>
          <a:p>
            <a:pPr>
              <a:buNone/>
            </a:pPr>
            <a:endParaRPr lang="en-US" sz="2000" dirty="0"/>
          </a:p>
          <a:p>
            <a:pPr>
              <a:buNone/>
            </a:pPr>
            <a:r>
              <a:rPr lang="en-US" sz="2000" dirty="0"/>
              <a:t>	// Set and Clear a Bit: using shift operators </a:t>
            </a:r>
            <a:r>
              <a:rPr lang="en-US" sz="2000" dirty="0">
                <a:sym typeface="Wingdings" pitchFamily="2" charset="2"/>
              </a:rPr>
              <a:t> </a:t>
            </a:r>
            <a:r>
              <a:rPr lang="en-US" sz="2000" b="1" dirty="0">
                <a:solidFill>
                  <a:srgbClr val="FF0000"/>
                </a:solidFill>
                <a:sym typeface="Wingdings" pitchFamily="2" charset="2"/>
              </a:rPr>
              <a:t>more readable</a:t>
            </a:r>
            <a:endParaRPr lang="en-US" sz="2000" b="1" dirty="0">
              <a:solidFill>
                <a:srgbClr val="FF0000"/>
              </a:solidFill>
            </a:endParaRPr>
          </a:p>
          <a:p>
            <a:pPr>
              <a:buNone/>
            </a:pPr>
            <a:r>
              <a:rPr lang="en-US" sz="2000" dirty="0"/>
              <a:t>		PORTB  |= (1 &lt;&lt; (PB3));</a:t>
            </a:r>
          </a:p>
          <a:p>
            <a:pPr>
              <a:buNone/>
            </a:pPr>
            <a:r>
              <a:rPr lang="en-US" sz="2000" dirty="0"/>
              <a:t>		PORTB  &amp;= ~(1 &lt;&lt; (PB3));</a:t>
            </a:r>
          </a:p>
          <a:p>
            <a:pPr>
              <a:buNone/>
            </a:pPr>
            <a:endParaRPr lang="en-US" sz="2000" dirty="0"/>
          </a:p>
          <a:p>
            <a:r>
              <a:rPr lang="en-US" sz="2000" b="1" dirty="0"/>
              <a:t>Check a bit</a:t>
            </a:r>
          </a:p>
          <a:p>
            <a:pPr>
              <a:buNone/>
            </a:pPr>
            <a:r>
              <a:rPr lang="fr-FR" sz="2000" dirty="0"/>
              <a:t>	// If PD3 </a:t>
            </a:r>
            <a:r>
              <a:rPr lang="fr-FR" sz="2000" dirty="0" err="1"/>
              <a:t>is</a:t>
            </a:r>
            <a:r>
              <a:rPr lang="fr-FR" sz="2000" dirty="0"/>
              <a:t> 0 </a:t>
            </a:r>
            <a:r>
              <a:rPr lang="fr-FR" sz="2000" dirty="0" err="1"/>
              <a:t>then</a:t>
            </a:r>
            <a:r>
              <a:rPr lang="fr-FR" sz="2000" dirty="0"/>
              <a:t> </a:t>
            </a:r>
          </a:p>
          <a:p>
            <a:pPr>
              <a:buNone/>
            </a:pPr>
            <a:r>
              <a:rPr lang="fr-FR" sz="2000" dirty="0"/>
              <a:t>		if    (</a:t>
            </a:r>
            <a:r>
              <a:rPr lang="fr-FR" sz="2000" b="1" dirty="0" err="1">
                <a:solidFill>
                  <a:srgbClr val="FF0000"/>
                </a:solidFill>
              </a:rPr>
              <a:t>bit_is_clear</a:t>
            </a:r>
            <a:r>
              <a:rPr lang="fr-FR" sz="2000" dirty="0"/>
              <a:t>(PIND,3))      ... </a:t>
            </a:r>
          </a:p>
          <a:p>
            <a:pPr>
              <a:buNone/>
            </a:pPr>
            <a:endParaRPr lang="fr-FR" sz="2000" dirty="0"/>
          </a:p>
          <a:p>
            <a:pPr>
              <a:buNone/>
            </a:pPr>
            <a:r>
              <a:rPr lang="fr-FR" sz="2000" dirty="0"/>
              <a:t>	// If PD3 </a:t>
            </a:r>
            <a:r>
              <a:rPr lang="fr-FR" sz="2000" dirty="0" err="1"/>
              <a:t>is</a:t>
            </a:r>
            <a:r>
              <a:rPr lang="fr-FR" sz="2000" dirty="0"/>
              <a:t> 1 </a:t>
            </a:r>
            <a:r>
              <a:rPr lang="fr-FR" sz="2000" dirty="0" err="1"/>
              <a:t>then</a:t>
            </a:r>
            <a:r>
              <a:rPr lang="fr-FR" sz="2000" dirty="0"/>
              <a:t> </a:t>
            </a:r>
          </a:p>
          <a:p>
            <a:pPr>
              <a:buNone/>
            </a:pPr>
            <a:r>
              <a:rPr lang="fr-FR" sz="2000" dirty="0"/>
              <a:t>		if    (</a:t>
            </a:r>
            <a:r>
              <a:rPr lang="fr-FR" sz="2000" b="1" dirty="0" err="1">
                <a:solidFill>
                  <a:srgbClr val="FF0000"/>
                </a:solidFill>
              </a:rPr>
              <a:t>bit_is_set</a:t>
            </a:r>
            <a:r>
              <a:rPr lang="fr-FR" sz="2000" dirty="0"/>
              <a:t>(PIND,3))</a:t>
            </a:r>
            <a:endParaRPr lang="en-US" sz="20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90600" y="1066800"/>
            <a:ext cx="7239000" cy="5257800"/>
          </a:xfrm>
        </p:spPr>
        <p:txBody>
          <a:bodyPr>
            <a:normAutofit/>
          </a:bodyPr>
          <a:lstStyle/>
          <a:p>
            <a:pPr marL="514350" indent="-514350">
              <a:buFont typeface="+mj-lt"/>
              <a:buAutoNum type="arabicPeriod"/>
            </a:pPr>
            <a:r>
              <a:rPr lang="en-US" dirty="0"/>
              <a:t>Data types and time delays in C</a:t>
            </a:r>
          </a:p>
          <a:p>
            <a:pPr marL="514350" indent="-514350">
              <a:buFont typeface="+mj-lt"/>
              <a:buAutoNum type="arabicPeriod"/>
            </a:pPr>
            <a:r>
              <a:rPr lang="en-US" dirty="0"/>
              <a:t>I/O programming in C</a:t>
            </a:r>
          </a:p>
          <a:p>
            <a:pPr marL="514350" indent="-514350">
              <a:buFont typeface="+mj-lt"/>
              <a:buAutoNum type="arabicPeriod"/>
            </a:pPr>
            <a:r>
              <a:rPr lang="en-US" dirty="0"/>
              <a:t>Logic operations in C</a:t>
            </a:r>
          </a:p>
          <a:p>
            <a:pPr marL="514350" indent="-514350">
              <a:buFont typeface="+mj-lt"/>
              <a:buAutoNum type="arabicPeriod"/>
            </a:pPr>
            <a:r>
              <a:rPr lang="en-US" dirty="0"/>
              <a:t>Data conversion programs in C</a:t>
            </a:r>
          </a:p>
          <a:p>
            <a:pPr marL="514350" indent="-514350">
              <a:buFont typeface="+mj-lt"/>
              <a:buAutoNum type="arabicPeriod"/>
            </a:pPr>
            <a:r>
              <a:rPr lang="en-US" dirty="0"/>
              <a:t>Data serialization in C</a:t>
            </a:r>
          </a:p>
          <a:p>
            <a:pPr marL="514350" indent="-514350">
              <a:buFont typeface="+mj-lt"/>
              <a:buAutoNum type="arabicPeriod"/>
            </a:pPr>
            <a:r>
              <a:rPr lang="en-US" dirty="0"/>
              <a:t>Memory allocation in C</a:t>
            </a:r>
          </a:p>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51</a:t>
            </a:fld>
            <a:endParaRPr lang="en-US"/>
          </a:p>
        </p:txBody>
      </p:sp>
      <p:sp>
        <p:nvSpPr>
          <p:cNvPr id="5" name="Rectangle 5"/>
          <p:cNvSpPr>
            <a:spLocks noChangeArrowheads="1"/>
          </p:cNvSpPr>
          <p:nvPr/>
        </p:nvSpPr>
        <p:spPr bwMode="auto">
          <a:xfrm>
            <a:off x="0" y="2076450"/>
            <a:ext cx="9144000" cy="563563"/>
          </a:xfrm>
          <a:prstGeom prst="rect">
            <a:avLst/>
          </a:prstGeom>
          <a:solidFill>
            <a:srgbClr val="FF0000">
              <a:alpha val="30196"/>
            </a:srgbClr>
          </a:solidFill>
          <a:ln w="9525" algn="ctr">
            <a:solidFill>
              <a:schemeClr val="tx1">
                <a:alpha val="30196"/>
              </a:schemeClr>
            </a:solidFill>
            <a:round/>
            <a:headEnd/>
            <a:tailEnd/>
          </a:ln>
        </p:spPr>
        <p:txBody>
          <a:bodyPr wrap="none"/>
          <a:lstStyle/>
          <a:p>
            <a:pPr eaLnBrk="0" hangingPunct="0"/>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04800" y="914400"/>
            <a:ext cx="8686800" cy="5257800"/>
          </a:xfrm>
        </p:spPr>
        <p:txBody>
          <a:bodyPr>
            <a:noAutofit/>
          </a:bodyPr>
          <a:lstStyle/>
          <a:p>
            <a:pPr>
              <a:lnSpc>
                <a:spcPct val="120000"/>
              </a:lnSpc>
            </a:pPr>
            <a:r>
              <a:rPr lang="en-US" sz="2200" dirty="0"/>
              <a:t>One of the most important and powerful features of the C language is its ability to perform bit manipulation.</a:t>
            </a:r>
          </a:p>
          <a:p>
            <a:pPr>
              <a:lnSpc>
                <a:spcPct val="120000"/>
              </a:lnSpc>
            </a:pPr>
            <a:endParaRPr lang="en-US" sz="2200" dirty="0"/>
          </a:p>
          <a:p>
            <a:pPr>
              <a:lnSpc>
                <a:spcPct val="120000"/>
              </a:lnSpc>
            </a:pPr>
            <a:r>
              <a:rPr lang="en-US" sz="2200" b="1" dirty="0"/>
              <a:t>Bit-wise operators in C</a:t>
            </a:r>
          </a:p>
          <a:p>
            <a:pPr>
              <a:lnSpc>
                <a:spcPct val="120000"/>
              </a:lnSpc>
              <a:buNone/>
            </a:pPr>
            <a:r>
              <a:rPr lang="en-US" sz="2200" dirty="0"/>
              <a:t>	While every C programmer is familiar with the logical operators AND (&amp;&amp;), OR (||), and NOT (!), many C programmers are less familiar with the bitwise operators AND(&amp;), OR (|), EX-OR(^), inverter(~), shift right(&gt;&gt;), and shift left (&lt;&lt;). </a:t>
            </a:r>
          </a:p>
          <a:p>
            <a:pPr>
              <a:lnSpc>
                <a:spcPct val="120000"/>
              </a:lnSpc>
              <a:buNone/>
            </a:pPr>
            <a:r>
              <a:rPr lang="en-US" sz="2200" dirty="0"/>
              <a:t>	These bit-wise operators are widely used in software engineering for embedded systems and control; consequently, their understanding and mastery are critical in microcontroller-based system design and interfacing. See Table 7-2.</a:t>
            </a:r>
          </a:p>
        </p:txBody>
      </p:sp>
      <p:sp>
        <p:nvSpPr>
          <p:cNvPr id="4" name="Slide Number Placeholder 3"/>
          <p:cNvSpPr>
            <a:spLocks noGrp="1"/>
          </p:cNvSpPr>
          <p:nvPr>
            <p:ph type="sldNum" sz="quarter" idx="12"/>
          </p:nvPr>
        </p:nvSpPr>
        <p:spPr/>
        <p:txBody>
          <a:bodyPr/>
          <a:lstStyle/>
          <a:p>
            <a:fld id="{EC23E1E3-5A0F-49C9-81C1-54B970C52902}"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Table 7-2: Bit-wise Logic Operators for C</a:t>
            </a:r>
            <a:endParaRPr lang="en-US" sz="2400" dirty="0"/>
          </a:p>
        </p:txBody>
      </p:sp>
      <p:graphicFrame>
        <p:nvGraphicFramePr>
          <p:cNvPr id="5" name="Content Placeholder 4"/>
          <p:cNvGraphicFramePr>
            <a:graphicFrameLocks noGrp="1"/>
          </p:cNvGraphicFramePr>
          <p:nvPr>
            <p:ph idx="1"/>
          </p:nvPr>
        </p:nvGraphicFramePr>
        <p:xfrm>
          <a:off x="2133600" y="990600"/>
          <a:ext cx="4724398" cy="3048000"/>
        </p:xfrm>
        <a:graphic>
          <a:graphicData uri="http://schemas.openxmlformats.org/drawingml/2006/table">
            <a:tbl>
              <a:tblPr/>
              <a:tblGrid>
                <a:gridCol w="488057">
                  <a:extLst>
                    <a:ext uri="{9D8B030D-6E8A-4147-A177-3AD203B41FA5}">
                      <a16:colId xmlns:a16="http://schemas.microsoft.com/office/drawing/2014/main" val="20000"/>
                    </a:ext>
                  </a:extLst>
                </a:gridCol>
                <a:gridCol w="488057">
                  <a:extLst>
                    <a:ext uri="{9D8B030D-6E8A-4147-A177-3AD203B41FA5}">
                      <a16:colId xmlns:a16="http://schemas.microsoft.com/office/drawing/2014/main" val="20001"/>
                    </a:ext>
                  </a:extLst>
                </a:gridCol>
                <a:gridCol w="937071">
                  <a:extLst>
                    <a:ext uri="{9D8B030D-6E8A-4147-A177-3AD203B41FA5}">
                      <a16:colId xmlns:a16="http://schemas.microsoft.com/office/drawing/2014/main" val="20002"/>
                    </a:ext>
                  </a:extLst>
                </a:gridCol>
                <a:gridCol w="937071">
                  <a:extLst>
                    <a:ext uri="{9D8B030D-6E8A-4147-A177-3AD203B41FA5}">
                      <a16:colId xmlns:a16="http://schemas.microsoft.com/office/drawing/2014/main" val="20003"/>
                    </a:ext>
                  </a:extLst>
                </a:gridCol>
                <a:gridCol w="937071">
                  <a:extLst>
                    <a:ext uri="{9D8B030D-6E8A-4147-A177-3AD203B41FA5}">
                      <a16:colId xmlns:a16="http://schemas.microsoft.com/office/drawing/2014/main" val="20004"/>
                    </a:ext>
                  </a:extLst>
                </a:gridCol>
                <a:gridCol w="937071">
                  <a:extLst>
                    <a:ext uri="{9D8B030D-6E8A-4147-A177-3AD203B41FA5}">
                      <a16:colId xmlns:a16="http://schemas.microsoft.com/office/drawing/2014/main" val="20005"/>
                    </a:ext>
                  </a:extLst>
                </a:gridCol>
              </a:tblGrid>
              <a:tr h="508000">
                <a:tc rowSpan="2">
                  <a:txBody>
                    <a:bodyPr/>
                    <a:lstStyle/>
                    <a:p>
                      <a:pPr algn="ctr" fontAlgn="b">
                        <a:lnSpc>
                          <a:spcPct val="150000"/>
                        </a:lnSpc>
                        <a:spcAft>
                          <a:spcPts val="500"/>
                        </a:spcAft>
                      </a:pPr>
                      <a:r>
                        <a:rPr lang="en-US" sz="2000" b="1" i="0" u="none" strike="noStrike" dirty="0">
                          <a:solidFill>
                            <a:srgbClr val="000000"/>
                          </a:solidFill>
                          <a:latin typeface="Calibri"/>
                        </a:rPr>
                        <a:t>A</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b">
                        <a:lnSpc>
                          <a:spcPct val="150000"/>
                        </a:lnSpc>
                        <a:spcAft>
                          <a:spcPts val="500"/>
                        </a:spcAft>
                      </a:pPr>
                      <a:r>
                        <a:rPr lang="en-US" sz="2000" b="1" i="0" u="none" strike="noStrike" dirty="0">
                          <a:solidFill>
                            <a:srgbClr val="000000"/>
                          </a:solidFill>
                          <a:latin typeface="Calibri"/>
                        </a:rPr>
                        <a:t>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dirty="0">
                          <a:solidFill>
                            <a:srgbClr val="000000"/>
                          </a:solidFill>
                          <a:latin typeface="Calibri"/>
                        </a:rPr>
                        <a:t>AND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a:solidFill>
                            <a:srgbClr val="000000"/>
                          </a:solidFill>
                          <a:latin typeface="Calibri"/>
                        </a:rPr>
                        <a:t>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a:solidFill>
                            <a:srgbClr val="000000"/>
                          </a:solidFill>
                          <a:latin typeface="Calibri"/>
                        </a:rPr>
                        <a:t>XOR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dirty="0">
                          <a:solidFill>
                            <a:srgbClr val="000000"/>
                          </a:solidFill>
                          <a:latin typeface="Calibri"/>
                        </a:rPr>
                        <a:t>NOT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08000">
                <a:tc vMerge="1">
                  <a:txBody>
                    <a:bodyPr/>
                    <a:lstStyle/>
                    <a:p>
                      <a:pPr algn="ctr" fontAlgn="b">
                        <a:lnSpc>
                          <a:spcPct val="150000"/>
                        </a:lnSpc>
                        <a:spcAft>
                          <a:spcPts val="500"/>
                        </a:spcAft>
                      </a:pPr>
                      <a:endParaRPr lang="en-US" sz="20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pPr algn="ctr" fontAlgn="b">
                        <a:lnSpc>
                          <a:spcPct val="150000"/>
                        </a:lnSpc>
                        <a:spcAft>
                          <a:spcPts val="500"/>
                        </a:spcAft>
                      </a:pPr>
                      <a:endParaRPr lang="en-US" sz="2000" b="1" i="0" u="none" strike="noStrike" dirty="0">
                        <a:solidFill>
                          <a:srgbClr val="000000"/>
                        </a:solidFill>
                        <a:latin typeface="Calibri"/>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a:solidFill>
                            <a:srgbClr val="000000"/>
                          </a:solidFill>
                          <a:latin typeface="Calibri"/>
                        </a:rPr>
                        <a:t>A &amp;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a:solidFill>
                            <a:srgbClr val="000000"/>
                          </a:solidFill>
                          <a:latin typeface="Calibri"/>
                        </a:rPr>
                        <a:t>A|B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a:solidFill>
                            <a:srgbClr val="000000"/>
                          </a:solidFill>
                          <a:latin typeface="Calibri"/>
                        </a:rPr>
                        <a:t>A^B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1" i="0" u="none" strike="noStrike">
                          <a:solidFill>
                            <a:srgbClr val="000000"/>
                          </a:solidFill>
                          <a:latin typeface="Calibri"/>
                        </a:rPr>
                        <a:t>Y= ~B</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08000">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08000">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08000">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08000">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dirty="0">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lnSpc>
                          <a:spcPct val="150000"/>
                        </a:lnSpc>
                        <a:spcAft>
                          <a:spcPts val="500"/>
                        </a:spcAft>
                      </a:pPr>
                      <a:r>
                        <a:rPr lang="en-US" sz="2000" b="0" i="0" u="none" strike="noStrike" dirty="0">
                          <a:solidFill>
                            <a:srgbClr val="000000"/>
                          </a:solidFill>
                          <a:latin typeface="Calibri"/>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4" name="Slide Number Placeholder 3"/>
          <p:cNvSpPr>
            <a:spLocks noGrp="1"/>
          </p:cNvSpPr>
          <p:nvPr>
            <p:ph type="sldNum" sz="quarter" idx="12"/>
          </p:nvPr>
        </p:nvSpPr>
        <p:spPr/>
        <p:txBody>
          <a:bodyPr/>
          <a:lstStyle/>
          <a:p>
            <a:fld id="{EC23E1E3-5A0F-49C9-81C1-54B970C52902}" type="slidenum">
              <a:rPr lang="en-US" smtClean="0"/>
              <a:pPr/>
              <a:t>53</a:t>
            </a:fld>
            <a:endParaRPr lang="en-US"/>
          </a:p>
        </p:txBody>
      </p:sp>
      <p:sp>
        <p:nvSpPr>
          <p:cNvPr id="6" name="Rectangle 5"/>
          <p:cNvSpPr/>
          <p:nvPr/>
        </p:nvSpPr>
        <p:spPr>
          <a:xfrm>
            <a:off x="381000" y="4230231"/>
            <a:ext cx="8382000" cy="2246769"/>
          </a:xfrm>
          <a:prstGeom prst="rect">
            <a:avLst/>
          </a:prstGeom>
        </p:spPr>
        <p:txBody>
          <a:bodyPr wrap="square">
            <a:spAutoFit/>
          </a:bodyPr>
          <a:lstStyle/>
          <a:p>
            <a:r>
              <a:rPr lang="en-US" sz="2000" dirty="0">
                <a:latin typeface="Tahoma" pitchFamily="34" charset="0"/>
                <a:cs typeface="Tahoma" pitchFamily="34" charset="0"/>
              </a:rPr>
              <a:t>The following shows some examples using the C bit-wise operators:</a:t>
            </a:r>
          </a:p>
          <a:p>
            <a:r>
              <a:rPr lang="en-US" sz="2000" dirty="0">
                <a:latin typeface="Tahoma" pitchFamily="34" charset="0"/>
                <a:cs typeface="Tahoma" pitchFamily="34" charset="0"/>
              </a:rPr>
              <a:t>	1. 0x35 &amp; 0x0F = 0x05 /*</a:t>
            </a:r>
            <a:r>
              <a:rPr lang="en-US" sz="2000" dirty="0" err="1">
                <a:latin typeface="Tahoma" pitchFamily="34" charset="0"/>
                <a:cs typeface="Tahoma" pitchFamily="34" charset="0"/>
              </a:rPr>
              <a:t>ANDing</a:t>
            </a:r>
            <a:r>
              <a:rPr lang="en-US" sz="2000" dirty="0">
                <a:latin typeface="Tahoma" pitchFamily="34" charset="0"/>
                <a:cs typeface="Tahoma" pitchFamily="34" charset="0"/>
              </a:rPr>
              <a:t> </a:t>
            </a:r>
            <a:r>
              <a:rPr lang="en-US" sz="2000" i="1" dirty="0">
                <a:latin typeface="Tahoma" pitchFamily="34" charset="0"/>
                <a:cs typeface="Tahoma" pitchFamily="34" charset="0"/>
              </a:rPr>
              <a:t>*</a:t>
            </a:r>
            <a:r>
              <a:rPr lang="en-US" sz="2000" dirty="0">
                <a:latin typeface="Tahoma" pitchFamily="34" charset="0"/>
                <a:cs typeface="Tahoma" pitchFamily="34" charset="0"/>
              </a:rPr>
              <a:t>/</a:t>
            </a:r>
          </a:p>
          <a:p>
            <a:r>
              <a:rPr lang="en-US" sz="2000" dirty="0">
                <a:latin typeface="Tahoma" pitchFamily="34" charset="0"/>
                <a:cs typeface="Tahoma" pitchFamily="34" charset="0"/>
              </a:rPr>
              <a:t>	2. 0x04 |  0x68 = 0x6C /* </a:t>
            </a:r>
            <a:r>
              <a:rPr lang="en-US" sz="2000" dirty="0" err="1">
                <a:latin typeface="Tahoma" pitchFamily="34" charset="0"/>
                <a:cs typeface="Tahoma" pitchFamily="34" charset="0"/>
              </a:rPr>
              <a:t>ORing</a:t>
            </a:r>
            <a:r>
              <a:rPr lang="en-US" sz="2000" dirty="0">
                <a:latin typeface="Tahoma" pitchFamily="34" charset="0"/>
                <a:cs typeface="Tahoma" pitchFamily="34" charset="0"/>
              </a:rPr>
              <a:t> </a:t>
            </a:r>
            <a:r>
              <a:rPr lang="en-US" sz="2000" i="1" dirty="0">
                <a:latin typeface="Tahoma" pitchFamily="34" charset="0"/>
                <a:cs typeface="Tahoma" pitchFamily="34" charset="0"/>
              </a:rPr>
              <a:t>*</a:t>
            </a:r>
            <a:r>
              <a:rPr lang="en-US" sz="2000" dirty="0">
                <a:latin typeface="Tahoma" pitchFamily="34" charset="0"/>
                <a:cs typeface="Tahoma" pitchFamily="34" charset="0"/>
              </a:rPr>
              <a:t>/</a:t>
            </a:r>
          </a:p>
          <a:p>
            <a:r>
              <a:rPr lang="en-US" sz="2000" dirty="0">
                <a:latin typeface="Tahoma" pitchFamily="34" charset="0"/>
                <a:cs typeface="Tahoma" pitchFamily="34" charset="0"/>
              </a:rPr>
              <a:t>	3. 0x54 ^ 0x78 = 0x2C /* </a:t>
            </a:r>
            <a:r>
              <a:rPr lang="en-US" sz="2000" dirty="0" err="1">
                <a:latin typeface="Tahoma" pitchFamily="34" charset="0"/>
                <a:cs typeface="Tahoma" pitchFamily="34" charset="0"/>
              </a:rPr>
              <a:t>XORing</a:t>
            </a:r>
            <a:r>
              <a:rPr lang="en-US" sz="2000" dirty="0">
                <a:latin typeface="Tahoma" pitchFamily="34" charset="0"/>
                <a:cs typeface="Tahoma" pitchFamily="34" charset="0"/>
              </a:rPr>
              <a:t> */</a:t>
            </a:r>
          </a:p>
          <a:p>
            <a:r>
              <a:rPr lang="en-US" sz="2000" dirty="0">
                <a:latin typeface="Tahoma" pitchFamily="34" charset="0"/>
                <a:cs typeface="Tahoma" pitchFamily="34" charset="0"/>
              </a:rPr>
              <a:t>	4. ~0x55 = 0xAA  /* Inverting 55H </a:t>
            </a:r>
            <a:r>
              <a:rPr lang="en-US" sz="2000" i="1" dirty="0">
                <a:latin typeface="Tahoma" pitchFamily="34" charset="0"/>
                <a:cs typeface="Tahoma" pitchFamily="34" charset="0"/>
              </a:rPr>
              <a:t>*</a:t>
            </a:r>
            <a:r>
              <a:rPr lang="en-US" sz="2000" dirty="0">
                <a:latin typeface="Tahoma" pitchFamily="34" charset="0"/>
                <a:cs typeface="Tahoma" pitchFamily="34" charset="0"/>
              </a:rPr>
              <a:t>/</a:t>
            </a:r>
          </a:p>
          <a:p>
            <a:r>
              <a:rPr lang="en-US" sz="2000" dirty="0">
                <a:latin typeface="Tahoma" pitchFamily="34" charset="0"/>
                <a:cs typeface="Tahoma" pitchFamily="34" charset="0"/>
              </a:rPr>
              <a:t>Examples 7-12 through 7-20 show how the bit-wise operators are used in C. Run these programs on your simulator and examine the results.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54</a:t>
            </a:fld>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0" y="1425084"/>
            <a:ext cx="9143999" cy="4541232"/>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55</a:t>
            </a:fld>
            <a:endParaRPr lang="en-US"/>
          </a:p>
        </p:txBody>
      </p:sp>
      <p:pic>
        <p:nvPicPr>
          <p:cNvPr id="58370" name="Picture 2"/>
          <p:cNvPicPr>
            <a:picLocks noGrp="1" noChangeAspect="1" noChangeArrowheads="1"/>
          </p:cNvPicPr>
          <p:nvPr>
            <p:ph idx="1"/>
          </p:nvPr>
        </p:nvPicPr>
        <p:blipFill>
          <a:blip r:embed="rId2"/>
          <a:srcRect/>
          <a:stretch>
            <a:fillRect/>
          </a:stretch>
        </p:blipFill>
        <p:spPr bwMode="auto">
          <a:xfrm>
            <a:off x="0" y="609600"/>
            <a:ext cx="9143999" cy="5622405"/>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56</a:t>
            </a:fld>
            <a:endParaRPr lang="en-US"/>
          </a:p>
        </p:txBody>
      </p:sp>
      <p:pic>
        <p:nvPicPr>
          <p:cNvPr id="59394" name="Picture 2"/>
          <p:cNvPicPr>
            <a:picLocks noGrp="1" noChangeAspect="1" noChangeArrowheads="1"/>
          </p:cNvPicPr>
          <p:nvPr>
            <p:ph idx="1"/>
          </p:nvPr>
        </p:nvPicPr>
        <p:blipFill>
          <a:blip r:embed="rId2"/>
          <a:srcRect/>
          <a:stretch>
            <a:fillRect/>
          </a:stretch>
        </p:blipFill>
        <p:spPr bwMode="auto">
          <a:xfrm>
            <a:off x="76200" y="80253"/>
            <a:ext cx="9042018" cy="6396747"/>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57</a:t>
            </a:fld>
            <a:endParaRPr lang="en-US"/>
          </a:p>
        </p:txBody>
      </p:sp>
      <p:pic>
        <p:nvPicPr>
          <p:cNvPr id="60418" name="Picture 2"/>
          <p:cNvPicPr>
            <a:picLocks noGrp="1" noChangeAspect="1" noChangeArrowheads="1"/>
          </p:cNvPicPr>
          <p:nvPr>
            <p:ph idx="1"/>
          </p:nvPr>
        </p:nvPicPr>
        <p:blipFill>
          <a:blip r:embed="rId2"/>
          <a:srcRect/>
          <a:stretch>
            <a:fillRect/>
          </a:stretch>
        </p:blipFill>
        <p:spPr bwMode="auto">
          <a:xfrm>
            <a:off x="0" y="26012"/>
            <a:ext cx="9144000" cy="6450988"/>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58</a:t>
            </a:fld>
            <a:endParaRPr lang="en-US"/>
          </a:p>
        </p:txBody>
      </p:sp>
      <p:pic>
        <p:nvPicPr>
          <p:cNvPr id="61442" name="Picture 2"/>
          <p:cNvPicPr>
            <a:picLocks noGrp="1" noChangeAspect="1" noChangeArrowheads="1"/>
          </p:cNvPicPr>
          <p:nvPr>
            <p:ph idx="1"/>
          </p:nvPr>
        </p:nvPicPr>
        <p:blipFill>
          <a:blip r:embed="rId2"/>
          <a:srcRect/>
          <a:stretch>
            <a:fillRect/>
          </a:stretch>
        </p:blipFill>
        <p:spPr bwMode="auto">
          <a:xfrm>
            <a:off x="444808" y="-10558"/>
            <a:ext cx="8394392" cy="6944758"/>
          </a:xfrm>
          <a:prstGeom prst="rect">
            <a:avLst/>
          </a:prstGeom>
          <a:noFill/>
          <a:ln w="9525">
            <a:noFill/>
            <a:miter lim="800000"/>
            <a:headEnd/>
            <a:tailEnd/>
          </a:ln>
          <a:effec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59</a:t>
            </a:fld>
            <a:endParaRPr lang="en-US"/>
          </a:p>
        </p:txBody>
      </p:sp>
      <p:pic>
        <p:nvPicPr>
          <p:cNvPr id="62466" name="Picture 2"/>
          <p:cNvPicPr>
            <a:picLocks noChangeAspect="1" noChangeArrowheads="1"/>
          </p:cNvPicPr>
          <p:nvPr/>
        </p:nvPicPr>
        <p:blipFill>
          <a:blip r:embed="rId2"/>
          <a:srcRect/>
          <a:stretch>
            <a:fillRect/>
          </a:stretch>
        </p:blipFill>
        <p:spPr bwMode="auto">
          <a:xfrm>
            <a:off x="985838" y="219075"/>
            <a:ext cx="7172325" cy="64198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Title 1">
            <a:extLst>
              <a:ext uri="{FF2B5EF4-FFF2-40B4-BE49-F238E27FC236}">
                <a16:creationId xmlns:a16="http://schemas.microsoft.com/office/drawing/2014/main" id="{974CF249-8106-309B-4893-7059292BD4DA}"/>
              </a:ext>
            </a:extLst>
          </p:cNvPr>
          <p:cNvSpPr>
            <a:spLocks noGrp="1"/>
          </p:cNvSpPr>
          <p:nvPr>
            <p:ph type="title"/>
          </p:nvPr>
        </p:nvSpPr>
        <p:spPr>
          <a:xfrm>
            <a:off x="0" y="38100"/>
            <a:ext cx="9144000" cy="758825"/>
          </a:xfrm>
        </p:spPr>
        <p:txBody>
          <a:bodyPr/>
          <a:lstStyle/>
          <a:p>
            <a:pPr>
              <a:defRPr/>
            </a:pPr>
            <a:r>
              <a:rPr lang="en-US" sz="3200" dirty="0">
                <a:solidFill>
                  <a:schemeClr val="bg1"/>
                </a:solidFill>
              </a:rPr>
              <a:t>ATMega32 Programmer Model: Memory</a:t>
            </a:r>
            <a:endParaRPr lang="ms-MY" sz="3200" dirty="0">
              <a:solidFill>
                <a:schemeClr val="bg1"/>
              </a:solidFill>
            </a:endParaRPr>
          </a:p>
        </p:txBody>
      </p:sp>
      <p:graphicFrame>
        <p:nvGraphicFramePr>
          <p:cNvPr id="5" name="Table 4">
            <a:extLst>
              <a:ext uri="{FF2B5EF4-FFF2-40B4-BE49-F238E27FC236}">
                <a16:creationId xmlns:a16="http://schemas.microsoft.com/office/drawing/2014/main" id="{01A15D84-6519-9477-B77B-DFA7A56558EA}"/>
              </a:ext>
            </a:extLst>
          </p:cNvPr>
          <p:cNvGraphicFramePr>
            <a:graphicFrameLocks noGrp="1"/>
          </p:cNvGraphicFramePr>
          <p:nvPr/>
        </p:nvGraphicFramePr>
        <p:xfrm>
          <a:off x="38100" y="4324350"/>
          <a:ext cx="9144002" cy="2011428"/>
        </p:xfrm>
        <a:graphic>
          <a:graphicData uri="http://schemas.openxmlformats.org/drawingml/2006/table">
            <a:tbl>
              <a:tblPr>
                <a:tableStyleId>{0505E3EF-67EA-436B-97B2-0124C06EBD24}</a:tableStyleId>
              </a:tblPr>
              <a:tblGrid>
                <a:gridCol w="1306286">
                  <a:extLst>
                    <a:ext uri="{9D8B030D-6E8A-4147-A177-3AD203B41FA5}">
                      <a16:colId xmlns:a16="http://schemas.microsoft.com/office/drawing/2014/main" val="20000"/>
                    </a:ext>
                  </a:extLst>
                </a:gridCol>
                <a:gridCol w="1306286">
                  <a:extLst>
                    <a:ext uri="{9D8B030D-6E8A-4147-A177-3AD203B41FA5}">
                      <a16:colId xmlns:a16="http://schemas.microsoft.com/office/drawing/2014/main" val="20001"/>
                    </a:ext>
                  </a:extLst>
                </a:gridCol>
                <a:gridCol w="1306286">
                  <a:extLst>
                    <a:ext uri="{9D8B030D-6E8A-4147-A177-3AD203B41FA5}">
                      <a16:colId xmlns:a16="http://schemas.microsoft.com/office/drawing/2014/main" val="20002"/>
                    </a:ext>
                  </a:extLst>
                </a:gridCol>
                <a:gridCol w="1306286">
                  <a:extLst>
                    <a:ext uri="{9D8B030D-6E8A-4147-A177-3AD203B41FA5}">
                      <a16:colId xmlns:a16="http://schemas.microsoft.com/office/drawing/2014/main" val="20003"/>
                    </a:ext>
                  </a:extLst>
                </a:gridCol>
                <a:gridCol w="1306286">
                  <a:extLst>
                    <a:ext uri="{9D8B030D-6E8A-4147-A177-3AD203B41FA5}">
                      <a16:colId xmlns:a16="http://schemas.microsoft.com/office/drawing/2014/main" val="20004"/>
                    </a:ext>
                  </a:extLst>
                </a:gridCol>
                <a:gridCol w="1306286">
                  <a:extLst>
                    <a:ext uri="{9D8B030D-6E8A-4147-A177-3AD203B41FA5}">
                      <a16:colId xmlns:a16="http://schemas.microsoft.com/office/drawing/2014/main" val="20005"/>
                    </a:ext>
                  </a:extLst>
                </a:gridCol>
                <a:gridCol w="1306286">
                  <a:extLst>
                    <a:ext uri="{9D8B030D-6E8A-4147-A177-3AD203B41FA5}">
                      <a16:colId xmlns:a16="http://schemas.microsoft.com/office/drawing/2014/main" val="20006"/>
                    </a:ext>
                  </a:extLst>
                </a:gridCol>
              </a:tblGrid>
              <a:tr h="335227">
                <a:tc rowSpan="2">
                  <a:txBody>
                    <a:bodyPr/>
                    <a:lstStyle/>
                    <a:p>
                      <a:pPr algn="ctr"/>
                      <a:r>
                        <a:rPr lang="ms-MY" sz="1600" b="1" dirty="0">
                          <a:solidFill>
                            <a:srgbClr val="006600"/>
                          </a:solidFill>
                        </a:rPr>
                        <a:t>Type</a:t>
                      </a:r>
                    </a:p>
                  </a:txBody>
                  <a:tcPr marL="84406" marR="84406" marT="45699" marB="45699"/>
                </a:tc>
                <a:tc gridSpan="2">
                  <a:txBody>
                    <a:bodyPr/>
                    <a:lstStyle/>
                    <a:p>
                      <a:pPr algn="ctr"/>
                      <a:r>
                        <a:rPr lang="ms-MY" sz="1600" b="1" dirty="0">
                          <a:solidFill>
                            <a:srgbClr val="006600"/>
                          </a:solidFill>
                        </a:rPr>
                        <a:t>Flash</a:t>
                      </a:r>
                    </a:p>
                  </a:txBody>
                  <a:tcPr marL="84406" marR="84406" marT="45699" marB="45699"/>
                </a:tc>
                <a:tc hMerge="1">
                  <a:txBody>
                    <a:bodyPr/>
                    <a:lstStyle/>
                    <a:p>
                      <a:endParaRPr lang="ms-MY"/>
                    </a:p>
                  </a:txBody>
                  <a:tcPr/>
                </a:tc>
                <a:tc gridSpan="2">
                  <a:txBody>
                    <a:bodyPr/>
                    <a:lstStyle/>
                    <a:p>
                      <a:pPr algn="ctr"/>
                      <a:r>
                        <a:rPr lang="ms-MY" sz="1600" b="1" dirty="0">
                          <a:solidFill>
                            <a:srgbClr val="006600"/>
                          </a:solidFill>
                        </a:rPr>
                        <a:t>RAM</a:t>
                      </a:r>
                    </a:p>
                  </a:txBody>
                  <a:tcPr marL="84406" marR="84406" marT="45699" marB="45699"/>
                </a:tc>
                <a:tc hMerge="1">
                  <a:txBody>
                    <a:bodyPr/>
                    <a:lstStyle/>
                    <a:p>
                      <a:endParaRPr lang="ms-MY"/>
                    </a:p>
                  </a:txBody>
                  <a:tcPr/>
                </a:tc>
                <a:tc gridSpan="2">
                  <a:txBody>
                    <a:bodyPr/>
                    <a:lstStyle/>
                    <a:p>
                      <a:pPr algn="ctr"/>
                      <a:r>
                        <a:rPr lang="ms-MY" sz="1600" b="1" dirty="0">
                          <a:solidFill>
                            <a:srgbClr val="006600"/>
                          </a:solidFill>
                        </a:rPr>
                        <a:t>EEPROM</a:t>
                      </a:r>
                    </a:p>
                  </a:txBody>
                  <a:tcPr marL="84406" marR="84406" marT="45699" marB="45699"/>
                </a:tc>
                <a:tc hMerge="1">
                  <a:txBody>
                    <a:bodyPr/>
                    <a:lstStyle/>
                    <a:p>
                      <a:endParaRPr lang="ms-MY"/>
                    </a:p>
                  </a:txBody>
                  <a:tcPr/>
                </a:tc>
                <a:extLst>
                  <a:ext uri="{0D108BD9-81ED-4DB2-BD59-A6C34878D82A}">
                    <a16:rowId xmlns:a16="http://schemas.microsoft.com/office/drawing/2014/main" val="10000"/>
                  </a:ext>
                </a:extLst>
              </a:tr>
              <a:tr h="335227">
                <a:tc vMerge="1">
                  <a:txBody>
                    <a:bodyPr/>
                    <a:lstStyle/>
                    <a:p>
                      <a:endParaRPr lang="ms-MY"/>
                    </a:p>
                  </a:txBody>
                  <a:tcPr/>
                </a:tc>
                <a:tc>
                  <a:txBody>
                    <a:bodyPr/>
                    <a:lstStyle/>
                    <a:p>
                      <a:pPr algn="ctr"/>
                      <a:r>
                        <a:rPr lang="ms-MY" sz="1600" b="1" dirty="0">
                          <a:solidFill>
                            <a:srgbClr val="FF6600"/>
                          </a:solidFill>
                        </a:rPr>
                        <a:t>F_END</a:t>
                      </a:r>
                    </a:p>
                  </a:txBody>
                  <a:tcPr marL="84406" marR="84406" marT="45699" marB="45699"/>
                </a:tc>
                <a:tc>
                  <a:txBody>
                    <a:bodyPr/>
                    <a:lstStyle/>
                    <a:p>
                      <a:pPr algn="ctr"/>
                      <a:r>
                        <a:rPr lang="ms-MY" sz="1600" b="1" dirty="0">
                          <a:solidFill>
                            <a:srgbClr val="FF6600"/>
                          </a:solidFill>
                        </a:rPr>
                        <a:t>Size, kB</a:t>
                      </a:r>
                    </a:p>
                  </a:txBody>
                  <a:tcPr marL="84406" marR="84406" marT="45699" marB="45699"/>
                </a:tc>
                <a:tc>
                  <a:txBody>
                    <a:bodyPr/>
                    <a:lstStyle/>
                    <a:p>
                      <a:pPr algn="ctr"/>
                      <a:r>
                        <a:rPr lang="ms-MY" sz="1600" b="1" dirty="0">
                          <a:solidFill>
                            <a:srgbClr val="FF6600"/>
                          </a:solidFill>
                        </a:rPr>
                        <a:t>RAMEND</a:t>
                      </a:r>
                    </a:p>
                  </a:txBody>
                  <a:tcPr marL="84406" marR="84406" marT="45699" marB="45699"/>
                </a:tc>
                <a:tc>
                  <a:txBody>
                    <a:bodyPr/>
                    <a:lstStyle/>
                    <a:p>
                      <a:pPr algn="ctr"/>
                      <a:r>
                        <a:rPr lang="ms-MY" sz="1600" b="1" dirty="0">
                          <a:solidFill>
                            <a:srgbClr val="FF6600"/>
                          </a:solidFill>
                        </a:rPr>
                        <a:t>Size, kB</a:t>
                      </a:r>
                    </a:p>
                  </a:txBody>
                  <a:tcPr marL="84406" marR="84406" marT="45699" marB="45699"/>
                </a:tc>
                <a:tc>
                  <a:txBody>
                    <a:bodyPr/>
                    <a:lstStyle/>
                    <a:p>
                      <a:pPr algn="ctr"/>
                      <a:r>
                        <a:rPr lang="ms-MY" sz="1600" b="1" dirty="0">
                          <a:solidFill>
                            <a:srgbClr val="FF6600"/>
                          </a:solidFill>
                        </a:rPr>
                        <a:t>E_END</a:t>
                      </a:r>
                    </a:p>
                  </a:txBody>
                  <a:tcPr marL="84406" marR="84406" marT="45699" marB="45699"/>
                </a:tc>
                <a:tc>
                  <a:txBody>
                    <a:bodyPr/>
                    <a:lstStyle/>
                    <a:p>
                      <a:pPr algn="ctr"/>
                      <a:r>
                        <a:rPr lang="ms-MY" sz="1600" b="1" dirty="0">
                          <a:solidFill>
                            <a:srgbClr val="FF6600"/>
                          </a:solidFill>
                        </a:rPr>
                        <a:t>Size, kB</a:t>
                      </a:r>
                    </a:p>
                  </a:txBody>
                  <a:tcPr marL="84406" marR="84406" marT="45699" marB="45699"/>
                </a:tc>
                <a:extLst>
                  <a:ext uri="{0D108BD9-81ED-4DB2-BD59-A6C34878D82A}">
                    <a16:rowId xmlns:a16="http://schemas.microsoft.com/office/drawing/2014/main" val="10001"/>
                  </a:ext>
                </a:extLst>
              </a:tr>
              <a:tr h="335227">
                <a:tc>
                  <a:txBody>
                    <a:bodyPr/>
                    <a:lstStyle/>
                    <a:p>
                      <a:r>
                        <a:rPr lang="ms-MY" sz="1600" dirty="0">
                          <a:solidFill>
                            <a:srgbClr val="006600"/>
                          </a:solidFill>
                        </a:rPr>
                        <a:t>Atmega8</a:t>
                      </a:r>
                    </a:p>
                  </a:txBody>
                  <a:tcPr marL="84406" marR="84406" marT="45699" marB="45699"/>
                </a:tc>
                <a:tc>
                  <a:txBody>
                    <a:bodyPr/>
                    <a:lstStyle/>
                    <a:p>
                      <a:pPr algn="ctr"/>
                      <a:r>
                        <a:rPr lang="ms-MY" sz="1600" dirty="0">
                          <a:solidFill>
                            <a:srgbClr val="0000CC"/>
                          </a:solidFill>
                        </a:rPr>
                        <a:t>$0FFF</a:t>
                      </a:r>
                    </a:p>
                  </a:txBody>
                  <a:tcPr marL="84406" marR="84406" marT="45699" marB="45699"/>
                </a:tc>
                <a:tc>
                  <a:txBody>
                    <a:bodyPr/>
                    <a:lstStyle/>
                    <a:p>
                      <a:pPr algn="ctr"/>
                      <a:r>
                        <a:rPr lang="ms-MY" sz="1600" dirty="0">
                          <a:solidFill>
                            <a:srgbClr val="0000CC"/>
                          </a:solidFill>
                        </a:rPr>
                        <a:t>8</a:t>
                      </a:r>
                    </a:p>
                  </a:txBody>
                  <a:tcPr marL="84406" marR="84406" marT="45699" marB="45699"/>
                </a:tc>
                <a:tc>
                  <a:txBody>
                    <a:bodyPr/>
                    <a:lstStyle/>
                    <a:p>
                      <a:pPr algn="ctr"/>
                      <a:r>
                        <a:rPr lang="ms-MY" sz="1600" dirty="0">
                          <a:solidFill>
                            <a:srgbClr val="0000CC"/>
                          </a:solidFill>
                        </a:rPr>
                        <a:t>$045F</a:t>
                      </a:r>
                    </a:p>
                  </a:txBody>
                  <a:tcPr marL="84406" marR="84406" marT="45699" marB="45699"/>
                </a:tc>
                <a:tc>
                  <a:txBody>
                    <a:bodyPr/>
                    <a:lstStyle/>
                    <a:p>
                      <a:pPr algn="ctr"/>
                      <a:r>
                        <a:rPr lang="ms-MY" sz="1600">
                          <a:solidFill>
                            <a:srgbClr val="0000CC"/>
                          </a:solidFill>
                        </a:rPr>
                        <a:t>1</a:t>
                      </a:r>
                    </a:p>
                  </a:txBody>
                  <a:tcPr marL="84406" marR="84406" marT="45699" marB="45699"/>
                </a:tc>
                <a:tc>
                  <a:txBody>
                    <a:bodyPr/>
                    <a:lstStyle/>
                    <a:p>
                      <a:pPr algn="ctr"/>
                      <a:r>
                        <a:rPr lang="ms-MY" sz="1600">
                          <a:solidFill>
                            <a:srgbClr val="0000CC"/>
                          </a:solidFill>
                        </a:rPr>
                        <a:t>$1FF</a:t>
                      </a:r>
                    </a:p>
                  </a:txBody>
                  <a:tcPr marL="84406" marR="84406" marT="45699" marB="45699"/>
                </a:tc>
                <a:tc>
                  <a:txBody>
                    <a:bodyPr/>
                    <a:lstStyle/>
                    <a:p>
                      <a:pPr algn="ctr"/>
                      <a:r>
                        <a:rPr lang="ms-MY" sz="1600">
                          <a:solidFill>
                            <a:srgbClr val="0000CC"/>
                          </a:solidFill>
                        </a:rPr>
                        <a:t>0.5</a:t>
                      </a:r>
                    </a:p>
                  </a:txBody>
                  <a:tcPr marL="84406" marR="84406" marT="45699" marB="45699"/>
                </a:tc>
                <a:extLst>
                  <a:ext uri="{0D108BD9-81ED-4DB2-BD59-A6C34878D82A}">
                    <a16:rowId xmlns:a16="http://schemas.microsoft.com/office/drawing/2014/main" val="10002"/>
                  </a:ext>
                </a:extLst>
              </a:tr>
              <a:tr h="335227">
                <a:tc>
                  <a:txBody>
                    <a:bodyPr/>
                    <a:lstStyle/>
                    <a:p>
                      <a:r>
                        <a:rPr lang="ms-MY" sz="1600" b="1" dirty="0">
                          <a:solidFill>
                            <a:srgbClr val="FF0066"/>
                          </a:solidFill>
                        </a:rPr>
                        <a:t>Atmega32</a:t>
                      </a:r>
                    </a:p>
                  </a:txBody>
                  <a:tcPr marL="84406" marR="84406" marT="45699" marB="45699"/>
                </a:tc>
                <a:tc>
                  <a:txBody>
                    <a:bodyPr/>
                    <a:lstStyle/>
                    <a:p>
                      <a:pPr algn="ctr"/>
                      <a:r>
                        <a:rPr lang="ms-MY" sz="1600" b="1" dirty="0">
                          <a:solidFill>
                            <a:srgbClr val="FF0066"/>
                          </a:solidFill>
                        </a:rPr>
                        <a:t>$3FFF</a:t>
                      </a:r>
                    </a:p>
                  </a:txBody>
                  <a:tcPr marL="84406" marR="84406" marT="45699" marB="45699"/>
                </a:tc>
                <a:tc>
                  <a:txBody>
                    <a:bodyPr/>
                    <a:lstStyle/>
                    <a:p>
                      <a:pPr algn="ctr"/>
                      <a:r>
                        <a:rPr lang="ms-MY" sz="1600" b="1" dirty="0">
                          <a:solidFill>
                            <a:srgbClr val="FF0066"/>
                          </a:solidFill>
                        </a:rPr>
                        <a:t>32</a:t>
                      </a:r>
                    </a:p>
                  </a:txBody>
                  <a:tcPr marL="84406" marR="84406" marT="45699" marB="45699"/>
                </a:tc>
                <a:tc>
                  <a:txBody>
                    <a:bodyPr/>
                    <a:lstStyle/>
                    <a:p>
                      <a:pPr algn="ctr"/>
                      <a:r>
                        <a:rPr lang="ms-MY" sz="1600" b="1" dirty="0">
                          <a:solidFill>
                            <a:srgbClr val="FF0066"/>
                          </a:solidFill>
                        </a:rPr>
                        <a:t>$085F</a:t>
                      </a:r>
                    </a:p>
                  </a:txBody>
                  <a:tcPr marL="84406" marR="84406" marT="45699" marB="45699"/>
                </a:tc>
                <a:tc>
                  <a:txBody>
                    <a:bodyPr/>
                    <a:lstStyle/>
                    <a:p>
                      <a:pPr algn="ctr"/>
                      <a:r>
                        <a:rPr lang="ms-MY" sz="1600" b="1" dirty="0">
                          <a:solidFill>
                            <a:srgbClr val="FF0066"/>
                          </a:solidFill>
                        </a:rPr>
                        <a:t>2</a:t>
                      </a:r>
                    </a:p>
                  </a:txBody>
                  <a:tcPr marL="84406" marR="84406" marT="45699" marB="45699"/>
                </a:tc>
                <a:tc>
                  <a:txBody>
                    <a:bodyPr/>
                    <a:lstStyle/>
                    <a:p>
                      <a:pPr algn="ctr"/>
                      <a:r>
                        <a:rPr lang="ms-MY" sz="1600" b="1" dirty="0">
                          <a:solidFill>
                            <a:srgbClr val="FF0066"/>
                          </a:solidFill>
                        </a:rPr>
                        <a:t>$3FF</a:t>
                      </a:r>
                    </a:p>
                  </a:txBody>
                  <a:tcPr marL="84406" marR="84406" marT="45699" marB="45699"/>
                </a:tc>
                <a:tc>
                  <a:txBody>
                    <a:bodyPr/>
                    <a:lstStyle/>
                    <a:p>
                      <a:pPr algn="ctr"/>
                      <a:r>
                        <a:rPr lang="ms-MY" sz="1600" b="1" dirty="0">
                          <a:solidFill>
                            <a:srgbClr val="FF0066"/>
                          </a:solidFill>
                        </a:rPr>
                        <a:t>1</a:t>
                      </a:r>
                    </a:p>
                  </a:txBody>
                  <a:tcPr marL="84406" marR="84406" marT="45699" marB="45699"/>
                </a:tc>
                <a:extLst>
                  <a:ext uri="{0D108BD9-81ED-4DB2-BD59-A6C34878D82A}">
                    <a16:rowId xmlns:a16="http://schemas.microsoft.com/office/drawing/2014/main" val="10003"/>
                  </a:ext>
                </a:extLst>
              </a:tr>
              <a:tr h="335227">
                <a:tc>
                  <a:txBody>
                    <a:bodyPr/>
                    <a:lstStyle/>
                    <a:p>
                      <a:r>
                        <a:rPr lang="ms-MY" sz="1600" dirty="0">
                          <a:solidFill>
                            <a:srgbClr val="006600"/>
                          </a:solidFill>
                        </a:rPr>
                        <a:t>Atmega64</a:t>
                      </a:r>
                    </a:p>
                  </a:txBody>
                  <a:tcPr marL="84406" marR="84406" marT="45699" marB="45699"/>
                </a:tc>
                <a:tc>
                  <a:txBody>
                    <a:bodyPr/>
                    <a:lstStyle/>
                    <a:p>
                      <a:pPr algn="ctr"/>
                      <a:r>
                        <a:rPr lang="ms-MY" sz="1600">
                          <a:solidFill>
                            <a:srgbClr val="0000CC"/>
                          </a:solidFill>
                        </a:rPr>
                        <a:t>$7FFF</a:t>
                      </a:r>
                    </a:p>
                  </a:txBody>
                  <a:tcPr marL="84406" marR="84406" marT="45699" marB="45699"/>
                </a:tc>
                <a:tc>
                  <a:txBody>
                    <a:bodyPr/>
                    <a:lstStyle/>
                    <a:p>
                      <a:pPr algn="ctr"/>
                      <a:r>
                        <a:rPr lang="ms-MY" sz="1600" dirty="0">
                          <a:solidFill>
                            <a:srgbClr val="0000CC"/>
                          </a:solidFill>
                        </a:rPr>
                        <a:t>64</a:t>
                      </a:r>
                    </a:p>
                  </a:txBody>
                  <a:tcPr marL="84406" marR="84406" marT="45699" marB="45699"/>
                </a:tc>
                <a:tc>
                  <a:txBody>
                    <a:bodyPr/>
                    <a:lstStyle/>
                    <a:p>
                      <a:pPr algn="ctr"/>
                      <a:r>
                        <a:rPr lang="ms-MY" sz="1600">
                          <a:solidFill>
                            <a:srgbClr val="0000CC"/>
                          </a:solidFill>
                        </a:rPr>
                        <a:t>$10FF</a:t>
                      </a:r>
                    </a:p>
                  </a:txBody>
                  <a:tcPr marL="84406" marR="84406" marT="45699" marB="45699"/>
                </a:tc>
                <a:tc>
                  <a:txBody>
                    <a:bodyPr/>
                    <a:lstStyle/>
                    <a:p>
                      <a:pPr algn="ctr"/>
                      <a:r>
                        <a:rPr lang="ms-MY" sz="1600">
                          <a:solidFill>
                            <a:srgbClr val="0000CC"/>
                          </a:solidFill>
                        </a:rPr>
                        <a:t>4</a:t>
                      </a:r>
                    </a:p>
                  </a:txBody>
                  <a:tcPr marL="84406" marR="84406" marT="45699" marB="45699"/>
                </a:tc>
                <a:tc>
                  <a:txBody>
                    <a:bodyPr/>
                    <a:lstStyle/>
                    <a:p>
                      <a:pPr algn="ctr"/>
                      <a:r>
                        <a:rPr lang="ms-MY" sz="1600" dirty="0">
                          <a:solidFill>
                            <a:srgbClr val="0000CC"/>
                          </a:solidFill>
                        </a:rPr>
                        <a:t>$7FF</a:t>
                      </a:r>
                    </a:p>
                  </a:txBody>
                  <a:tcPr marL="84406" marR="84406" marT="45699" marB="45699"/>
                </a:tc>
                <a:tc>
                  <a:txBody>
                    <a:bodyPr/>
                    <a:lstStyle/>
                    <a:p>
                      <a:pPr algn="ctr"/>
                      <a:r>
                        <a:rPr lang="ms-MY" sz="1600" dirty="0">
                          <a:solidFill>
                            <a:srgbClr val="0000CC"/>
                          </a:solidFill>
                        </a:rPr>
                        <a:t>2</a:t>
                      </a:r>
                    </a:p>
                  </a:txBody>
                  <a:tcPr marL="84406" marR="84406" marT="45699" marB="45699"/>
                </a:tc>
                <a:extLst>
                  <a:ext uri="{0D108BD9-81ED-4DB2-BD59-A6C34878D82A}">
                    <a16:rowId xmlns:a16="http://schemas.microsoft.com/office/drawing/2014/main" val="10004"/>
                  </a:ext>
                </a:extLst>
              </a:tr>
              <a:tr h="335227">
                <a:tc>
                  <a:txBody>
                    <a:bodyPr/>
                    <a:lstStyle/>
                    <a:p>
                      <a:r>
                        <a:rPr lang="ms-MY" sz="1600" dirty="0">
                          <a:solidFill>
                            <a:srgbClr val="006600"/>
                          </a:solidFill>
                        </a:rPr>
                        <a:t>Atmega128</a:t>
                      </a:r>
                    </a:p>
                  </a:txBody>
                  <a:tcPr marL="84406" marR="84406" marT="45699" marB="45699"/>
                </a:tc>
                <a:tc>
                  <a:txBody>
                    <a:bodyPr/>
                    <a:lstStyle/>
                    <a:p>
                      <a:pPr algn="ctr"/>
                      <a:r>
                        <a:rPr lang="ms-MY" sz="1600">
                          <a:solidFill>
                            <a:srgbClr val="0000CC"/>
                          </a:solidFill>
                        </a:rPr>
                        <a:t>$FFFF</a:t>
                      </a:r>
                    </a:p>
                  </a:txBody>
                  <a:tcPr marL="84406" marR="84406" marT="45699" marB="45699"/>
                </a:tc>
                <a:tc>
                  <a:txBody>
                    <a:bodyPr/>
                    <a:lstStyle/>
                    <a:p>
                      <a:pPr algn="ctr"/>
                      <a:r>
                        <a:rPr lang="ms-MY" sz="1600" dirty="0">
                          <a:solidFill>
                            <a:srgbClr val="0000CC"/>
                          </a:solidFill>
                        </a:rPr>
                        <a:t>128</a:t>
                      </a:r>
                    </a:p>
                  </a:txBody>
                  <a:tcPr marL="84406" marR="84406" marT="45699" marB="45699"/>
                </a:tc>
                <a:tc>
                  <a:txBody>
                    <a:bodyPr/>
                    <a:lstStyle/>
                    <a:p>
                      <a:pPr algn="ctr"/>
                      <a:r>
                        <a:rPr lang="ms-MY" sz="1600" dirty="0">
                          <a:solidFill>
                            <a:srgbClr val="0000CC"/>
                          </a:solidFill>
                        </a:rPr>
                        <a:t>$10FF</a:t>
                      </a:r>
                    </a:p>
                  </a:txBody>
                  <a:tcPr marL="84406" marR="84406" marT="45699" marB="45699"/>
                </a:tc>
                <a:tc>
                  <a:txBody>
                    <a:bodyPr/>
                    <a:lstStyle/>
                    <a:p>
                      <a:pPr algn="ctr"/>
                      <a:r>
                        <a:rPr lang="ms-MY" sz="1600">
                          <a:solidFill>
                            <a:srgbClr val="0000CC"/>
                          </a:solidFill>
                        </a:rPr>
                        <a:t>4</a:t>
                      </a:r>
                    </a:p>
                  </a:txBody>
                  <a:tcPr marL="84406" marR="84406" marT="45699" marB="45699"/>
                </a:tc>
                <a:tc>
                  <a:txBody>
                    <a:bodyPr/>
                    <a:lstStyle/>
                    <a:p>
                      <a:pPr algn="ctr"/>
                      <a:r>
                        <a:rPr lang="ms-MY" sz="1600" dirty="0">
                          <a:solidFill>
                            <a:srgbClr val="0000CC"/>
                          </a:solidFill>
                        </a:rPr>
                        <a:t>$FFF</a:t>
                      </a:r>
                    </a:p>
                  </a:txBody>
                  <a:tcPr marL="84406" marR="84406" marT="45699" marB="45699"/>
                </a:tc>
                <a:tc>
                  <a:txBody>
                    <a:bodyPr/>
                    <a:lstStyle/>
                    <a:p>
                      <a:pPr algn="ctr"/>
                      <a:r>
                        <a:rPr lang="ms-MY" sz="1600" dirty="0">
                          <a:solidFill>
                            <a:srgbClr val="0000CC"/>
                          </a:solidFill>
                        </a:rPr>
                        <a:t>4</a:t>
                      </a:r>
                    </a:p>
                  </a:txBody>
                  <a:tcPr marL="84406" marR="84406" marT="45699" marB="45699"/>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42CF8203-20F4-B011-D3CE-E056F2CE482E}"/>
              </a:ext>
            </a:extLst>
          </p:cNvPr>
          <p:cNvSpPr/>
          <p:nvPr/>
        </p:nvSpPr>
        <p:spPr>
          <a:xfrm>
            <a:off x="295275" y="822325"/>
            <a:ext cx="4432300" cy="3540125"/>
          </a:xfrm>
          <a:prstGeom prst="rect">
            <a:avLst/>
          </a:prstGeom>
        </p:spPr>
        <p:txBody>
          <a:bodyPr>
            <a:spAutoFit/>
          </a:bodyPr>
          <a:lstStyle/>
          <a:p>
            <a:pPr marL="285750" indent="-285750" algn="just" eaLnBrk="1" hangingPunct="1">
              <a:buFont typeface="Arial" pitchFamily="34" charset="0"/>
              <a:buChar char="•"/>
              <a:defRPr/>
            </a:pPr>
            <a:r>
              <a:rPr lang="en-US" sz="1600" dirty="0">
                <a:solidFill>
                  <a:srgbClr val="002060"/>
                </a:solidFill>
                <a:latin typeface="+mn-lt"/>
              </a:rPr>
              <a:t>AVR microcontrollers are Harvard architecture. This means, that in this architecture are separate memory types (program memory and data memory) connected with distinct buses. Such memory architecture allows processor to access program memory and data memory at the same time. This increases performance of MCU comparing to CISC architecture, where CPU uses same bus for accessing program memory and data memory.</a:t>
            </a:r>
          </a:p>
          <a:p>
            <a:pPr marL="285750" indent="-285750" algn="just" eaLnBrk="1" hangingPunct="1">
              <a:buFont typeface="Arial" pitchFamily="34" charset="0"/>
              <a:buChar char="•"/>
              <a:defRPr/>
            </a:pPr>
            <a:r>
              <a:rPr lang="en-US" sz="1600" dirty="0">
                <a:solidFill>
                  <a:srgbClr val="002060"/>
                </a:solidFill>
                <a:latin typeface="+mn-lt"/>
              </a:rPr>
              <a:t>Each memory type has its own address space:</a:t>
            </a:r>
          </a:p>
        </p:txBody>
      </p:sp>
      <p:pic>
        <p:nvPicPr>
          <p:cNvPr id="34874" name="Picture 1">
            <a:extLst>
              <a:ext uri="{FF2B5EF4-FFF2-40B4-BE49-F238E27FC236}">
                <a16:creationId xmlns:a16="http://schemas.microsoft.com/office/drawing/2014/main" id="{C1B709C8-2FD7-AD9C-463A-6E3E73496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263" y="914400"/>
            <a:ext cx="33496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Example 7 -17 (</a:t>
            </a:r>
            <a:r>
              <a:rPr lang="en-US" sz="2400" dirty="0" err="1"/>
              <a:t>cont.d</a:t>
            </a:r>
            <a:r>
              <a:rPr lang="en-US" sz="2400" dirty="0"/>
              <a: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60</a:t>
            </a:fld>
            <a:endParaRPr lang="en-US"/>
          </a:p>
        </p:txBody>
      </p:sp>
      <p:pic>
        <p:nvPicPr>
          <p:cNvPr id="63490" name="Picture 2"/>
          <p:cNvPicPr>
            <a:picLocks noChangeAspect="1" noChangeArrowheads="1"/>
          </p:cNvPicPr>
          <p:nvPr/>
        </p:nvPicPr>
        <p:blipFill>
          <a:blip r:embed="rId2"/>
          <a:srcRect/>
          <a:stretch>
            <a:fillRect/>
          </a:stretch>
        </p:blipFill>
        <p:spPr bwMode="auto">
          <a:xfrm>
            <a:off x="919163" y="1452563"/>
            <a:ext cx="7305675" cy="3952875"/>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61</a:t>
            </a:fld>
            <a:endParaRPr lang="en-US"/>
          </a:p>
        </p:txBody>
      </p:sp>
      <p:pic>
        <p:nvPicPr>
          <p:cNvPr id="64514" name="Picture 2"/>
          <p:cNvPicPr>
            <a:picLocks noChangeAspect="1" noChangeArrowheads="1"/>
          </p:cNvPicPr>
          <p:nvPr/>
        </p:nvPicPr>
        <p:blipFill>
          <a:blip r:embed="rId2"/>
          <a:srcRect/>
          <a:stretch>
            <a:fillRect/>
          </a:stretch>
        </p:blipFill>
        <p:spPr bwMode="auto">
          <a:xfrm>
            <a:off x="0" y="228600"/>
            <a:ext cx="9144000" cy="6204857"/>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62</a:t>
            </a:fld>
            <a:endParaRPr lang="en-US"/>
          </a:p>
        </p:txBody>
      </p:sp>
      <p:pic>
        <p:nvPicPr>
          <p:cNvPr id="65538" name="Picture 2"/>
          <p:cNvPicPr>
            <a:picLocks noChangeAspect="1" noChangeArrowheads="1"/>
          </p:cNvPicPr>
          <p:nvPr/>
        </p:nvPicPr>
        <p:blipFill>
          <a:blip r:embed="rId2"/>
          <a:srcRect/>
          <a:stretch>
            <a:fillRect/>
          </a:stretch>
        </p:blipFill>
        <p:spPr bwMode="auto">
          <a:xfrm>
            <a:off x="0" y="393095"/>
            <a:ext cx="9144000" cy="6071810"/>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63</a:t>
            </a:fld>
            <a:endParaRPr lang="en-US"/>
          </a:p>
        </p:txBody>
      </p:sp>
      <p:pic>
        <p:nvPicPr>
          <p:cNvPr id="66562" name="Picture 2"/>
          <p:cNvPicPr>
            <a:picLocks noChangeAspect="1" noChangeArrowheads="1"/>
          </p:cNvPicPr>
          <p:nvPr/>
        </p:nvPicPr>
        <p:blipFill>
          <a:blip r:embed="rId2"/>
          <a:srcRect/>
          <a:stretch>
            <a:fillRect/>
          </a:stretch>
        </p:blipFill>
        <p:spPr bwMode="auto">
          <a:xfrm>
            <a:off x="221608" y="231538"/>
            <a:ext cx="8617592" cy="624546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Compound assignment operators in C</a:t>
            </a:r>
            <a:endParaRPr lang="en-US" sz="2400" dirty="0"/>
          </a:p>
        </p:txBody>
      </p:sp>
      <p:sp>
        <p:nvSpPr>
          <p:cNvPr id="3" name="Content Placeholder 2"/>
          <p:cNvSpPr>
            <a:spLocks noGrp="1"/>
          </p:cNvSpPr>
          <p:nvPr>
            <p:ph idx="1"/>
          </p:nvPr>
        </p:nvSpPr>
        <p:spPr/>
        <p:txBody>
          <a:bodyPr>
            <a:normAutofit/>
          </a:bodyPr>
          <a:lstStyle/>
          <a:p>
            <a:r>
              <a:rPr lang="en-US" sz="2400" dirty="0"/>
              <a:t>To reduce coding (typing) we can use compound statements for bit-wise operators in C. See Table 7-3 and Example 7-21.</a:t>
            </a:r>
          </a:p>
        </p:txBody>
      </p:sp>
      <p:sp>
        <p:nvSpPr>
          <p:cNvPr id="4" name="Slide Number Placeholder 3"/>
          <p:cNvSpPr>
            <a:spLocks noGrp="1"/>
          </p:cNvSpPr>
          <p:nvPr>
            <p:ph type="sldNum" sz="quarter" idx="12"/>
          </p:nvPr>
        </p:nvSpPr>
        <p:spPr/>
        <p:txBody>
          <a:bodyPr/>
          <a:lstStyle/>
          <a:p>
            <a:fld id="{EC23E1E3-5A0F-49C9-81C1-54B970C52902}" type="slidenum">
              <a:rPr lang="en-US" smtClean="0"/>
              <a:pPr/>
              <a:t>64</a:t>
            </a:fld>
            <a:endParaRPr lang="en-US"/>
          </a:p>
        </p:txBody>
      </p:sp>
      <p:pic>
        <p:nvPicPr>
          <p:cNvPr id="67586" name="Picture 2"/>
          <p:cNvPicPr>
            <a:picLocks noChangeAspect="1" noChangeArrowheads="1"/>
          </p:cNvPicPr>
          <p:nvPr/>
        </p:nvPicPr>
        <p:blipFill>
          <a:blip r:embed="rId2"/>
          <a:srcRect/>
          <a:stretch>
            <a:fillRect/>
          </a:stretch>
        </p:blipFill>
        <p:spPr bwMode="auto">
          <a:xfrm>
            <a:off x="187225" y="2514600"/>
            <a:ext cx="8956775" cy="1690688"/>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65</a:t>
            </a:fld>
            <a:endParaRPr lang="en-US"/>
          </a:p>
        </p:txBody>
      </p:sp>
      <p:pic>
        <p:nvPicPr>
          <p:cNvPr id="68610" name="Picture 2"/>
          <p:cNvPicPr>
            <a:picLocks noChangeAspect="1" noChangeArrowheads="1"/>
          </p:cNvPicPr>
          <p:nvPr/>
        </p:nvPicPr>
        <p:blipFill>
          <a:blip r:embed="rId2"/>
          <a:srcRect/>
          <a:stretch>
            <a:fillRect/>
          </a:stretch>
        </p:blipFill>
        <p:spPr bwMode="auto">
          <a:xfrm>
            <a:off x="0" y="694179"/>
            <a:ext cx="9144000" cy="5469643"/>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400" dirty="0"/>
              <a:t>Example 7-21 (</a:t>
            </a:r>
            <a:r>
              <a:rPr lang="en-US" sz="2400" dirty="0" err="1"/>
              <a:t>cont.d</a:t>
            </a:r>
            <a:r>
              <a:rPr lang="en-US" sz="2400" dirty="0"/>
              <a:t>)</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66</a:t>
            </a:fld>
            <a:endParaRPr lang="en-US"/>
          </a:p>
        </p:txBody>
      </p:sp>
      <p:pic>
        <p:nvPicPr>
          <p:cNvPr id="69634" name="Picture 2"/>
          <p:cNvPicPr>
            <a:picLocks noChangeAspect="1" noChangeArrowheads="1"/>
          </p:cNvPicPr>
          <p:nvPr/>
        </p:nvPicPr>
        <p:blipFill>
          <a:blip r:embed="rId2"/>
          <a:srcRect/>
          <a:stretch>
            <a:fillRect/>
          </a:stretch>
        </p:blipFill>
        <p:spPr bwMode="auto">
          <a:xfrm>
            <a:off x="0" y="1452188"/>
            <a:ext cx="9144000" cy="4643812"/>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Bit-wise shift operation in C</a:t>
            </a:r>
            <a:endParaRPr lang="en-US" sz="24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67</a:t>
            </a:fld>
            <a:endParaRPr lang="en-US"/>
          </a:p>
        </p:txBody>
      </p:sp>
      <p:pic>
        <p:nvPicPr>
          <p:cNvPr id="70658" name="Picture 2"/>
          <p:cNvPicPr>
            <a:picLocks noChangeAspect="1" noChangeArrowheads="1"/>
          </p:cNvPicPr>
          <p:nvPr/>
        </p:nvPicPr>
        <p:blipFill>
          <a:blip r:embed="rId2"/>
          <a:srcRect/>
          <a:stretch>
            <a:fillRect/>
          </a:stretch>
        </p:blipFill>
        <p:spPr bwMode="auto">
          <a:xfrm>
            <a:off x="0" y="1143000"/>
            <a:ext cx="9055138" cy="4114799"/>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68362"/>
          </a:xfrm>
        </p:spPr>
        <p:txBody>
          <a:bodyPr>
            <a:normAutofit fontScale="90000"/>
          </a:bodyPr>
          <a:lstStyle/>
          <a:p>
            <a:r>
              <a:rPr lang="en-US" sz="3100" b="1" dirty="0"/>
              <a:t>Bit-wise shift operation and bit manipulation</a:t>
            </a:r>
            <a:endParaRPr lang="en-US" dirty="0"/>
          </a:p>
        </p:txBody>
      </p:sp>
      <p:sp>
        <p:nvSpPr>
          <p:cNvPr id="3" name="Content Placeholder 2"/>
          <p:cNvSpPr>
            <a:spLocks noGrp="1"/>
          </p:cNvSpPr>
          <p:nvPr>
            <p:ph idx="1"/>
          </p:nvPr>
        </p:nvSpPr>
        <p:spPr>
          <a:xfrm>
            <a:off x="152400" y="685800"/>
            <a:ext cx="8839200" cy="6096000"/>
          </a:xfrm>
        </p:spPr>
        <p:txBody>
          <a:bodyPr>
            <a:noAutofit/>
          </a:bodyPr>
          <a:lstStyle/>
          <a:p>
            <a:r>
              <a:rPr lang="en-US" sz="2200" dirty="0"/>
              <a:t>Reexamine the last 10 examples. To do bit-wise I/0 operation in C, we need numbers like 0b00100000 in which there are seven zeroes and one </a:t>
            </a:r>
            <a:r>
              <a:rPr lang="en-US" sz="2200" dirty="0" err="1"/>
              <a:t>one</a:t>
            </a:r>
            <a:r>
              <a:rPr lang="en-US" sz="2200" dirty="0"/>
              <a:t>. Only the position of the one varies in different programs. </a:t>
            </a:r>
          </a:p>
          <a:p>
            <a:r>
              <a:rPr lang="en-US" sz="2200" dirty="0"/>
              <a:t>To leave the generation of ones and zeros to the compiler and improve the code clarity, we use shift operations. </a:t>
            </a:r>
          </a:p>
          <a:p>
            <a:r>
              <a:rPr lang="en-US" sz="2200" dirty="0"/>
              <a:t>For  example, instead of writing “0b00100000" we can write </a:t>
            </a:r>
          </a:p>
          <a:p>
            <a:pPr>
              <a:buNone/>
            </a:pPr>
            <a:r>
              <a:rPr lang="en-US" sz="2200" dirty="0"/>
              <a:t>	“0b00000001 &lt;&lt; 5" or we can write simply “1 &lt;&lt;5".</a:t>
            </a:r>
          </a:p>
          <a:p>
            <a:r>
              <a:rPr lang="en-US" sz="2200" dirty="0"/>
              <a:t>Sometimes we need numbers like 0b11101111. To generate such a number, we do the shifting first and then invert it. For example, to generate 0b11101111 we can write !(1&lt;&lt;4). See Example 7-22.</a:t>
            </a:r>
          </a:p>
          <a:p>
            <a:r>
              <a:rPr lang="en-US" sz="2200" dirty="0"/>
              <a:t>Notice that to generate more complicated numbers, we can OR two simpler numbers. For example, to generate a number that has a one in position D7 and another one in position D4, we can OR a number that has only a one in position D7 with a number that has only a one in position D4. So we can simply write </a:t>
            </a:r>
          </a:p>
          <a:p>
            <a:pPr>
              <a:buNone/>
            </a:pPr>
            <a:r>
              <a:rPr lang="en-US" sz="2200" dirty="0"/>
              <a:t>					(1 &lt;&lt;7)|(1 &lt;&lt;4).</a:t>
            </a:r>
          </a:p>
        </p:txBody>
      </p:sp>
      <p:sp>
        <p:nvSpPr>
          <p:cNvPr id="4" name="Slide Number Placeholder 3"/>
          <p:cNvSpPr>
            <a:spLocks noGrp="1"/>
          </p:cNvSpPr>
          <p:nvPr>
            <p:ph type="sldNum" sz="quarter" idx="12"/>
          </p:nvPr>
        </p:nvSpPr>
        <p:spPr/>
        <p:txBody>
          <a:bodyPr/>
          <a:lstStyle/>
          <a:p>
            <a:fld id="{EC23E1E3-5A0F-49C9-81C1-54B970C52902}" type="slidenum">
              <a:rPr lang="en-US" smtClean="0"/>
              <a:pPr/>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69</a:t>
            </a:fld>
            <a:endParaRPr lang="en-US"/>
          </a:p>
        </p:txBody>
      </p:sp>
      <p:pic>
        <p:nvPicPr>
          <p:cNvPr id="71682" name="Picture 2"/>
          <p:cNvPicPr>
            <a:picLocks noChangeAspect="1" noChangeArrowheads="1"/>
          </p:cNvPicPr>
          <p:nvPr/>
        </p:nvPicPr>
        <p:blipFill>
          <a:blip r:embed="rId2"/>
          <a:srcRect/>
          <a:stretch>
            <a:fillRect/>
          </a:stretch>
        </p:blipFill>
        <p:spPr bwMode="auto">
          <a:xfrm>
            <a:off x="0" y="304799"/>
            <a:ext cx="9144000" cy="5697047"/>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a:extLst>
              <a:ext uri="{FF2B5EF4-FFF2-40B4-BE49-F238E27FC236}">
                <a16:creationId xmlns:a16="http://schemas.microsoft.com/office/drawing/2014/main" id="{F2D47FB6-B3E7-8695-AD84-F5100CB9AEBB}"/>
              </a:ext>
            </a:extLst>
          </p:cNvPr>
          <p:cNvSpPr>
            <a:spLocks noGrp="1"/>
          </p:cNvSpPr>
          <p:nvPr>
            <p:ph type="title"/>
          </p:nvPr>
        </p:nvSpPr>
        <p:spPr>
          <a:xfrm>
            <a:off x="0" y="38100"/>
            <a:ext cx="9144000" cy="758825"/>
          </a:xfrm>
        </p:spPr>
        <p:txBody>
          <a:bodyPr/>
          <a:lstStyle/>
          <a:p>
            <a:pPr>
              <a:defRPr/>
            </a:pPr>
            <a:r>
              <a:rPr lang="en-US" sz="2800" dirty="0">
                <a:solidFill>
                  <a:schemeClr val="bg1"/>
                </a:solidFill>
              </a:rPr>
              <a:t>ATMega32 Programmer Model: Program Memory</a:t>
            </a:r>
            <a:endParaRPr lang="ms-MY" sz="2800" dirty="0">
              <a:solidFill>
                <a:schemeClr val="bg1"/>
              </a:solidFill>
            </a:endParaRPr>
          </a:p>
        </p:txBody>
      </p:sp>
      <p:pic>
        <p:nvPicPr>
          <p:cNvPr id="35843" name="Picture 2">
            <a:extLst>
              <a:ext uri="{FF2B5EF4-FFF2-40B4-BE49-F238E27FC236}">
                <a16:creationId xmlns:a16="http://schemas.microsoft.com/office/drawing/2014/main" id="{B2B81007-6769-8543-A25B-00988ABC6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452563"/>
            <a:ext cx="8018462" cy="487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870D2922-762A-B065-2069-B639A35FD759}"/>
              </a:ext>
            </a:extLst>
          </p:cNvPr>
          <p:cNvSpPr txBox="1"/>
          <p:nvPr/>
        </p:nvSpPr>
        <p:spPr>
          <a:xfrm>
            <a:off x="773113" y="990600"/>
            <a:ext cx="3729037" cy="461963"/>
          </a:xfrm>
          <a:prstGeom prst="rect">
            <a:avLst/>
          </a:prstGeom>
          <a:noFill/>
        </p:spPr>
        <p:txBody>
          <a:bodyPr>
            <a:spAutoFit/>
          </a:bodyPr>
          <a:lstStyle/>
          <a:p>
            <a:pPr algn="just" eaLnBrk="1" hangingPunct="1">
              <a:defRPr/>
            </a:pPr>
            <a:r>
              <a:rPr lang="en-US" sz="2400" b="1" dirty="0">
                <a:solidFill>
                  <a:srgbClr val="FF0066"/>
                </a:solidFill>
                <a:latin typeface="+mn-lt"/>
              </a:rPr>
              <a:t>Flash Memory Layout</a:t>
            </a:r>
            <a:endParaRPr lang="ms-MY" sz="2400" b="1" dirty="0">
              <a:solidFill>
                <a:srgbClr val="FF0066"/>
              </a:solidFill>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70</a:t>
            </a:fld>
            <a:endParaRPr lang="en-US"/>
          </a:p>
        </p:txBody>
      </p:sp>
      <p:pic>
        <p:nvPicPr>
          <p:cNvPr id="72706" name="Picture 2"/>
          <p:cNvPicPr>
            <a:picLocks noChangeAspect="1" noChangeArrowheads="1"/>
          </p:cNvPicPr>
          <p:nvPr/>
        </p:nvPicPr>
        <p:blipFill>
          <a:blip r:embed="rId2"/>
          <a:srcRect/>
          <a:stretch>
            <a:fillRect/>
          </a:stretch>
        </p:blipFill>
        <p:spPr bwMode="auto">
          <a:xfrm>
            <a:off x="18361" y="381000"/>
            <a:ext cx="9125639" cy="610829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71</a:t>
            </a:fld>
            <a:endParaRPr lang="en-US"/>
          </a:p>
        </p:txBody>
      </p:sp>
      <p:pic>
        <p:nvPicPr>
          <p:cNvPr id="73730" name="Picture 2"/>
          <p:cNvPicPr>
            <a:picLocks noChangeAspect="1" noChangeArrowheads="1"/>
          </p:cNvPicPr>
          <p:nvPr/>
        </p:nvPicPr>
        <p:blipFill>
          <a:blip r:embed="rId2"/>
          <a:srcRect/>
          <a:stretch>
            <a:fillRect/>
          </a:stretch>
        </p:blipFill>
        <p:spPr bwMode="auto">
          <a:xfrm>
            <a:off x="51004" y="457200"/>
            <a:ext cx="9092995" cy="5977128"/>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72</a:t>
            </a:fld>
            <a:endParaRPr lang="en-US"/>
          </a:p>
        </p:txBody>
      </p:sp>
      <p:pic>
        <p:nvPicPr>
          <p:cNvPr id="74754" name="Picture 2"/>
          <p:cNvPicPr>
            <a:picLocks noChangeAspect="1" noChangeArrowheads="1"/>
          </p:cNvPicPr>
          <p:nvPr/>
        </p:nvPicPr>
        <p:blipFill>
          <a:blip r:embed="rId2"/>
          <a:srcRect/>
          <a:stretch>
            <a:fillRect/>
          </a:stretch>
        </p:blipFill>
        <p:spPr bwMode="auto">
          <a:xfrm>
            <a:off x="228600" y="76200"/>
            <a:ext cx="8626849" cy="634190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90600" y="1066800"/>
            <a:ext cx="7239000" cy="5257800"/>
          </a:xfrm>
        </p:spPr>
        <p:txBody>
          <a:bodyPr>
            <a:normAutofit/>
          </a:bodyPr>
          <a:lstStyle/>
          <a:p>
            <a:pPr marL="514350" indent="-514350">
              <a:buFont typeface="+mj-lt"/>
              <a:buAutoNum type="arabicPeriod"/>
            </a:pPr>
            <a:r>
              <a:rPr lang="en-US" dirty="0"/>
              <a:t>Data types and time delays in C</a:t>
            </a:r>
          </a:p>
          <a:p>
            <a:pPr marL="514350" indent="-514350">
              <a:buFont typeface="+mj-lt"/>
              <a:buAutoNum type="arabicPeriod"/>
            </a:pPr>
            <a:r>
              <a:rPr lang="en-US" dirty="0"/>
              <a:t>I/O programming in C</a:t>
            </a:r>
          </a:p>
          <a:p>
            <a:pPr marL="514350" indent="-514350">
              <a:buFont typeface="+mj-lt"/>
              <a:buAutoNum type="arabicPeriod"/>
            </a:pPr>
            <a:r>
              <a:rPr lang="en-US" dirty="0"/>
              <a:t>Logic operations in C</a:t>
            </a:r>
          </a:p>
          <a:p>
            <a:pPr marL="514350" indent="-514350">
              <a:buFont typeface="+mj-lt"/>
              <a:buAutoNum type="arabicPeriod"/>
            </a:pPr>
            <a:r>
              <a:rPr lang="en-US" dirty="0"/>
              <a:t>Data conversion programs in C</a:t>
            </a:r>
          </a:p>
          <a:p>
            <a:pPr marL="514350" indent="-514350">
              <a:buFont typeface="+mj-lt"/>
              <a:buAutoNum type="arabicPeriod"/>
            </a:pPr>
            <a:r>
              <a:rPr lang="en-US" dirty="0"/>
              <a:t>Data serialization in C</a:t>
            </a:r>
          </a:p>
          <a:p>
            <a:pPr marL="514350" indent="-514350">
              <a:buFont typeface="+mj-lt"/>
              <a:buAutoNum type="arabicPeriod"/>
            </a:pPr>
            <a:r>
              <a:rPr lang="en-US" dirty="0"/>
              <a:t>Memory allocation in C</a:t>
            </a:r>
          </a:p>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73</a:t>
            </a:fld>
            <a:endParaRPr lang="en-US"/>
          </a:p>
        </p:txBody>
      </p:sp>
      <p:sp>
        <p:nvSpPr>
          <p:cNvPr id="5" name="Rectangle 5"/>
          <p:cNvSpPr>
            <a:spLocks noChangeArrowheads="1"/>
          </p:cNvSpPr>
          <p:nvPr/>
        </p:nvSpPr>
        <p:spPr bwMode="auto">
          <a:xfrm>
            <a:off x="0" y="2560637"/>
            <a:ext cx="9144000" cy="563563"/>
          </a:xfrm>
          <a:prstGeom prst="rect">
            <a:avLst/>
          </a:prstGeom>
          <a:solidFill>
            <a:srgbClr val="FF0000">
              <a:alpha val="30196"/>
            </a:srgbClr>
          </a:solidFill>
          <a:ln w="9525" algn="ctr">
            <a:solidFill>
              <a:schemeClr val="tx1">
                <a:alpha val="30196"/>
              </a:schemeClr>
            </a:solidFill>
            <a:round/>
            <a:headEnd/>
            <a:tailEnd/>
          </a:ln>
        </p:spPr>
        <p:txBody>
          <a:bodyPr wrap="none"/>
          <a:lstStyle/>
          <a:p>
            <a:pPr eaLnBrk="0" hangingPunct="0"/>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ASCII numbers</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74</a:t>
            </a:fld>
            <a:endParaRPr lang="en-US"/>
          </a:p>
        </p:txBody>
      </p:sp>
      <p:pic>
        <p:nvPicPr>
          <p:cNvPr id="1026" name="Picture 2"/>
          <p:cNvPicPr>
            <a:picLocks noChangeAspect="1" noChangeArrowheads="1"/>
          </p:cNvPicPr>
          <p:nvPr/>
        </p:nvPicPr>
        <p:blipFill>
          <a:blip r:embed="rId2"/>
          <a:srcRect/>
          <a:stretch>
            <a:fillRect/>
          </a:stretch>
        </p:blipFill>
        <p:spPr bwMode="auto">
          <a:xfrm>
            <a:off x="0" y="914400"/>
            <a:ext cx="9144000" cy="5541422"/>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Packed BCD to ASCII conversion</a:t>
            </a:r>
            <a:endParaRPr lang="en-US" sz="2800"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75</a:t>
            </a:fld>
            <a:endParaRPr lang="en-US"/>
          </a:p>
        </p:txBody>
      </p:sp>
      <p:pic>
        <p:nvPicPr>
          <p:cNvPr id="2050" name="Picture 2"/>
          <p:cNvPicPr>
            <a:picLocks noChangeAspect="1" noChangeArrowheads="1"/>
          </p:cNvPicPr>
          <p:nvPr/>
        </p:nvPicPr>
        <p:blipFill>
          <a:blip r:embed="rId2"/>
          <a:srcRect/>
          <a:stretch>
            <a:fillRect/>
          </a:stretch>
        </p:blipFill>
        <p:spPr bwMode="auto">
          <a:xfrm>
            <a:off x="228600" y="1108283"/>
            <a:ext cx="8683672" cy="3387517"/>
          </a:xfrm>
          <a:prstGeom prst="rect">
            <a:avLst/>
          </a:prstGeom>
          <a:noFill/>
          <a:ln w="9525">
            <a:noFill/>
            <a:miter lim="800000"/>
            <a:headEnd/>
            <a:tailEnd/>
          </a:ln>
          <a:effec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ASCII to packed BCD conversion</a:t>
            </a:r>
            <a:endParaRPr lang="en-US" sz="2800" dirty="0"/>
          </a:p>
        </p:txBody>
      </p:sp>
      <p:sp>
        <p:nvSpPr>
          <p:cNvPr id="3" name="Content Placeholder 2"/>
          <p:cNvSpPr>
            <a:spLocks noGrp="1"/>
          </p:cNvSpPr>
          <p:nvPr>
            <p:ph idx="1"/>
          </p:nvPr>
        </p:nvSpPr>
        <p:spPr>
          <a:xfrm>
            <a:off x="457200" y="1066800"/>
            <a:ext cx="8686800" cy="5257800"/>
          </a:xfrm>
        </p:spPr>
        <p:txBody>
          <a:bodyPr>
            <a:normAutofit/>
          </a:bodyPr>
          <a:lstStyle/>
          <a:p>
            <a:pPr>
              <a:lnSpc>
                <a:spcPct val="120000"/>
              </a:lnSpc>
            </a:pPr>
            <a:r>
              <a:rPr lang="en-US" sz="2400" dirty="0"/>
              <a:t>To convert ASCII to packed BCD, you first convert it to unpacked BCD (to get rid of the 3), and then combine the numbers to make packed BCD. For example, 4 and 7 on the keyboard give 34H and 37H, respectively. The goal is to  produce 47H or "0100 0111", which is packed BCD.</a:t>
            </a:r>
          </a:p>
          <a:p>
            <a:pPr>
              <a:lnSpc>
                <a:spcPct val="120000"/>
              </a:lnSpc>
            </a:pPr>
            <a:endParaRPr lang="en-US" sz="24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76</a:t>
            </a:fld>
            <a:endParaRPr lang="en-US"/>
          </a:p>
        </p:txBody>
      </p:sp>
      <p:pic>
        <p:nvPicPr>
          <p:cNvPr id="3074" name="Picture 2"/>
          <p:cNvPicPr>
            <a:picLocks noChangeAspect="1" noChangeArrowheads="1"/>
          </p:cNvPicPr>
          <p:nvPr/>
        </p:nvPicPr>
        <p:blipFill>
          <a:blip r:embed="rId2"/>
          <a:srcRect/>
          <a:stretch>
            <a:fillRect/>
          </a:stretch>
        </p:blipFill>
        <p:spPr bwMode="auto">
          <a:xfrm>
            <a:off x="152400" y="3352800"/>
            <a:ext cx="8839200" cy="1394810"/>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77</a:t>
            </a:fld>
            <a:endParaRPr lang="en-US"/>
          </a:p>
        </p:txBody>
      </p:sp>
      <p:pic>
        <p:nvPicPr>
          <p:cNvPr id="4098" name="Picture 2"/>
          <p:cNvPicPr>
            <a:picLocks noChangeAspect="1" noChangeArrowheads="1"/>
          </p:cNvPicPr>
          <p:nvPr/>
        </p:nvPicPr>
        <p:blipFill>
          <a:blip r:embed="rId2"/>
          <a:srcRect/>
          <a:stretch>
            <a:fillRect/>
          </a:stretch>
        </p:blipFill>
        <p:spPr bwMode="auto">
          <a:xfrm>
            <a:off x="0" y="228600"/>
            <a:ext cx="9144000" cy="6268064"/>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78</a:t>
            </a:fld>
            <a:endParaRPr lang="en-US"/>
          </a:p>
        </p:txBody>
      </p:sp>
      <p:pic>
        <p:nvPicPr>
          <p:cNvPr id="5122" name="Picture 2"/>
          <p:cNvPicPr>
            <a:picLocks noChangeAspect="1" noChangeArrowheads="1"/>
          </p:cNvPicPr>
          <p:nvPr/>
        </p:nvPicPr>
        <p:blipFill>
          <a:blip r:embed="rId2"/>
          <a:srcRect/>
          <a:stretch>
            <a:fillRect/>
          </a:stretch>
        </p:blipFill>
        <p:spPr bwMode="auto">
          <a:xfrm>
            <a:off x="24063" y="176463"/>
            <a:ext cx="9054808" cy="6310560"/>
          </a:xfrm>
          <a:prstGeom prst="rect">
            <a:avLst/>
          </a:prstGeom>
          <a:noFill/>
          <a:ln w="9525">
            <a:noFill/>
            <a:miter lim="800000"/>
            <a:headEnd/>
            <a:tailEnd/>
          </a:ln>
          <a:effectLst/>
        </p:spPr>
      </p:pic>
      <p:sp>
        <p:nvSpPr>
          <p:cNvPr id="6" name="TextBox 5"/>
          <p:cNvSpPr txBox="1"/>
          <p:nvPr/>
        </p:nvSpPr>
        <p:spPr>
          <a:xfrm>
            <a:off x="2209800" y="4092096"/>
            <a:ext cx="3048000" cy="215444"/>
          </a:xfrm>
          <a:prstGeom prst="rect">
            <a:avLst/>
          </a:prstGeom>
          <a:solidFill>
            <a:schemeClr val="bg1"/>
          </a:solidFill>
        </p:spPr>
        <p:txBody>
          <a:bodyPr wrap="square" lIns="0" tIns="0" rIns="0" bIns="0" rtlCol="0">
            <a:spAutoFit/>
          </a:bodyPr>
          <a:lstStyle/>
          <a:p>
            <a:r>
              <a:rPr lang="en-US" sz="1400" b="1" dirty="0">
                <a:solidFill>
                  <a:srgbClr val="FF0000"/>
                </a:solidFill>
                <a:latin typeface="+mj-lt"/>
              </a:rPr>
              <a:t>// w = 0x34 &amp; 0x0F = 0x04</a:t>
            </a:r>
          </a:p>
        </p:txBody>
      </p:sp>
      <p:sp>
        <p:nvSpPr>
          <p:cNvPr id="7" name="TextBox 6"/>
          <p:cNvSpPr txBox="1"/>
          <p:nvPr/>
        </p:nvSpPr>
        <p:spPr>
          <a:xfrm>
            <a:off x="2209800" y="4347591"/>
            <a:ext cx="3048000" cy="215444"/>
          </a:xfrm>
          <a:prstGeom prst="rect">
            <a:avLst/>
          </a:prstGeom>
          <a:solidFill>
            <a:schemeClr val="bg1"/>
          </a:solidFill>
        </p:spPr>
        <p:txBody>
          <a:bodyPr wrap="square" lIns="0" tIns="0" rIns="0" bIns="0" rtlCol="0">
            <a:spAutoFit/>
          </a:bodyPr>
          <a:lstStyle/>
          <a:p>
            <a:r>
              <a:rPr lang="en-US" sz="1400" b="1" dirty="0">
                <a:solidFill>
                  <a:srgbClr val="FF0000"/>
                </a:solidFill>
                <a:latin typeface="+mj-lt"/>
              </a:rPr>
              <a:t>// w = 0x04 &lt;&lt; 4  = 0x40</a:t>
            </a:r>
          </a:p>
        </p:txBody>
      </p:sp>
      <p:sp>
        <p:nvSpPr>
          <p:cNvPr id="8" name="TextBox 7"/>
          <p:cNvSpPr txBox="1"/>
          <p:nvPr/>
        </p:nvSpPr>
        <p:spPr>
          <a:xfrm>
            <a:off x="2209800" y="4603086"/>
            <a:ext cx="3048000" cy="215444"/>
          </a:xfrm>
          <a:prstGeom prst="rect">
            <a:avLst/>
          </a:prstGeom>
          <a:solidFill>
            <a:schemeClr val="bg1"/>
          </a:solidFill>
        </p:spPr>
        <p:txBody>
          <a:bodyPr wrap="square" lIns="0" tIns="0" rIns="0" bIns="0" rtlCol="0">
            <a:spAutoFit/>
          </a:bodyPr>
          <a:lstStyle/>
          <a:p>
            <a:r>
              <a:rPr lang="en-US" sz="1400" b="1" dirty="0">
                <a:solidFill>
                  <a:srgbClr val="FF0000"/>
                </a:solidFill>
                <a:latin typeface="+mj-lt"/>
              </a:rPr>
              <a:t>//  z = 0x37 &amp; 0x0F  = 0x07</a:t>
            </a:r>
          </a:p>
        </p:txBody>
      </p:sp>
      <p:sp>
        <p:nvSpPr>
          <p:cNvPr id="9" name="TextBox 8"/>
          <p:cNvSpPr txBox="1"/>
          <p:nvPr/>
        </p:nvSpPr>
        <p:spPr>
          <a:xfrm>
            <a:off x="2667000" y="4854096"/>
            <a:ext cx="3048000" cy="215444"/>
          </a:xfrm>
          <a:prstGeom prst="rect">
            <a:avLst/>
          </a:prstGeom>
          <a:solidFill>
            <a:schemeClr val="bg1"/>
          </a:solidFill>
        </p:spPr>
        <p:txBody>
          <a:bodyPr wrap="square" lIns="0" tIns="0" rIns="0" bIns="0" rtlCol="0">
            <a:spAutoFit/>
          </a:bodyPr>
          <a:lstStyle/>
          <a:p>
            <a:r>
              <a:rPr lang="en-US" sz="1400" b="1" dirty="0">
                <a:solidFill>
                  <a:srgbClr val="FF0000"/>
                </a:solidFill>
                <a:latin typeface="+mj-lt"/>
              </a:rPr>
              <a:t>//  </a:t>
            </a:r>
            <a:r>
              <a:rPr lang="en-US" sz="1400" b="1" dirty="0" err="1">
                <a:solidFill>
                  <a:srgbClr val="FF0000"/>
                </a:solidFill>
                <a:latin typeface="+mj-lt"/>
              </a:rPr>
              <a:t>bcdbyte</a:t>
            </a:r>
            <a:r>
              <a:rPr lang="en-US" sz="1400" b="1" dirty="0">
                <a:solidFill>
                  <a:srgbClr val="FF0000"/>
                </a:solidFill>
                <a:latin typeface="+mj-lt"/>
              </a:rPr>
              <a:t> = 0x40 | 0x07  = 0x47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Checksum byte in ROM</a:t>
            </a:r>
            <a:endParaRPr lang="en-US" sz="2800" dirty="0"/>
          </a:p>
        </p:txBody>
      </p:sp>
      <p:sp>
        <p:nvSpPr>
          <p:cNvPr id="3" name="Content Placeholder 2"/>
          <p:cNvSpPr>
            <a:spLocks noGrp="1"/>
          </p:cNvSpPr>
          <p:nvPr>
            <p:ph idx="1"/>
          </p:nvPr>
        </p:nvSpPr>
        <p:spPr/>
        <p:txBody>
          <a:bodyPr>
            <a:noAutofit/>
          </a:bodyPr>
          <a:lstStyle/>
          <a:p>
            <a:r>
              <a:rPr lang="en-US" sz="2400" dirty="0"/>
              <a:t>To ensure data integrity, the checksum process uses what is called a </a:t>
            </a:r>
            <a:r>
              <a:rPr lang="en-US" sz="2400" b="1" i="1" dirty="0">
                <a:solidFill>
                  <a:srgbClr val="FF0000"/>
                </a:solidFill>
              </a:rPr>
              <a:t>checksum byte</a:t>
            </a:r>
            <a:r>
              <a:rPr lang="en-US" sz="2400" dirty="0"/>
              <a:t>. The checksum byte is an extra byte that is tagged to the end of a series of bytes of data. To calculate the checksum byte of a series of bytes of data, the following steps can be taken:</a:t>
            </a:r>
          </a:p>
          <a:p>
            <a:pPr>
              <a:buNone/>
            </a:pPr>
            <a:r>
              <a:rPr lang="en-US" sz="2400" dirty="0"/>
              <a:t>		1. Add the bytes together and drop the carries.</a:t>
            </a:r>
          </a:p>
          <a:p>
            <a:pPr>
              <a:buNone/>
            </a:pPr>
            <a:r>
              <a:rPr lang="en-US" sz="2400" dirty="0"/>
              <a:t>		2. Take the 2's complement of the total sum. This is 	    the checksum byte, which becomes the last byte 	    of the series.</a:t>
            </a:r>
          </a:p>
          <a:p>
            <a:r>
              <a:rPr lang="en-US" sz="2400" dirty="0"/>
              <a:t>To perform the checksum operation, add all the bytes, including the checksum byte. The result must be zero. If it is not zero, one or more bytes of data have been changed (corrupted). See Examples 7-28 through 7-30.</a:t>
            </a:r>
          </a:p>
          <a:p>
            <a:endParaRPr lang="en-US" sz="24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Why program the AVR in C?</a:t>
            </a:r>
            <a:endParaRPr lang="en-US" sz="3200" dirty="0"/>
          </a:p>
        </p:txBody>
      </p:sp>
      <p:sp>
        <p:nvSpPr>
          <p:cNvPr id="3" name="Content Placeholder 2"/>
          <p:cNvSpPr>
            <a:spLocks noGrp="1"/>
          </p:cNvSpPr>
          <p:nvPr>
            <p:ph idx="1"/>
          </p:nvPr>
        </p:nvSpPr>
        <p:spPr/>
        <p:txBody>
          <a:bodyPr>
            <a:normAutofit/>
          </a:bodyPr>
          <a:lstStyle/>
          <a:p>
            <a:pPr marL="0" indent="0">
              <a:buNone/>
            </a:pPr>
            <a:r>
              <a:rPr lang="en-US" dirty="0"/>
              <a:t>The following are some of the major reasons for writing programs in C instead of Assembly:</a:t>
            </a:r>
          </a:p>
          <a:p>
            <a:pPr>
              <a:lnSpc>
                <a:spcPct val="120000"/>
              </a:lnSpc>
              <a:buNone/>
            </a:pPr>
            <a:r>
              <a:rPr lang="en-US" sz="2400" dirty="0"/>
              <a:t>	1. It is easier and less time consuming to write in C than </a:t>
            </a:r>
          </a:p>
          <a:p>
            <a:pPr>
              <a:lnSpc>
                <a:spcPct val="120000"/>
              </a:lnSpc>
              <a:buNone/>
            </a:pPr>
            <a:r>
              <a:rPr lang="en-US" sz="2400" dirty="0"/>
              <a:t>	    in Assembly.</a:t>
            </a:r>
          </a:p>
          <a:p>
            <a:pPr>
              <a:lnSpc>
                <a:spcPct val="120000"/>
              </a:lnSpc>
              <a:buNone/>
            </a:pPr>
            <a:r>
              <a:rPr lang="en-US" sz="2400" dirty="0"/>
              <a:t>	2. C is easier to modify and update.</a:t>
            </a:r>
          </a:p>
          <a:p>
            <a:pPr>
              <a:lnSpc>
                <a:spcPct val="120000"/>
              </a:lnSpc>
              <a:buNone/>
            </a:pPr>
            <a:r>
              <a:rPr lang="en-US" sz="2400" dirty="0"/>
              <a:t>	3. You can use code available in function libraries.</a:t>
            </a:r>
          </a:p>
          <a:p>
            <a:pPr>
              <a:lnSpc>
                <a:spcPct val="120000"/>
              </a:lnSpc>
              <a:buNone/>
            </a:pPr>
            <a:r>
              <a:rPr lang="en-US" sz="2400" dirty="0"/>
              <a:t>	4. C code is portable to other microcontrollers with little </a:t>
            </a:r>
          </a:p>
          <a:p>
            <a:pPr>
              <a:lnSpc>
                <a:spcPct val="120000"/>
              </a:lnSpc>
              <a:buNone/>
            </a:pPr>
            <a:r>
              <a:rPr lang="en-US" sz="2400" dirty="0"/>
              <a:t>	     or no modification</a:t>
            </a:r>
          </a:p>
        </p:txBody>
      </p:sp>
      <p:sp>
        <p:nvSpPr>
          <p:cNvPr id="4" name="Slide Number Placeholder 3"/>
          <p:cNvSpPr>
            <a:spLocks noGrp="1"/>
          </p:cNvSpPr>
          <p:nvPr>
            <p:ph type="sldNum" sz="quarter" idx="12"/>
          </p:nvPr>
        </p:nvSpPr>
        <p:spPr/>
        <p:txBody>
          <a:bodyPr/>
          <a:lstStyle/>
          <a:p>
            <a:fld id="{EC23E1E3-5A0F-49C9-81C1-54B970C52902}"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80</a:t>
            </a:fld>
            <a:endParaRPr lang="en-US"/>
          </a:p>
        </p:txBody>
      </p:sp>
      <p:pic>
        <p:nvPicPr>
          <p:cNvPr id="6147" name="Picture 3"/>
          <p:cNvPicPr>
            <a:picLocks noChangeAspect="1" noChangeArrowheads="1"/>
          </p:cNvPicPr>
          <p:nvPr/>
        </p:nvPicPr>
        <p:blipFill>
          <a:blip r:embed="rId2"/>
          <a:srcRect/>
          <a:stretch>
            <a:fillRect/>
          </a:stretch>
        </p:blipFill>
        <p:spPr bwMode="auto">
          <a:xfrm>
            <a:off x="1028700" y="-71438"/>
            <a:ext cx="7086600" cy="7000876"/>
          </a:xfrm>
          <a:prstGeom prst="rect">
            <a:avLst/>
          </a:prstGeom>
          <a:noFill/>
          <a:ln w="9525">
            <a:noFill/>
            <a:miter lim="800000"/>
            <a:headEnd/>
            <a:tailEnd/>
          </a:ln>
          <a:effec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81</a:t>
            </a:fld>
            <a:endParaRPr lang="en-US"/>
          </a:p>
        </p:txBody>
      </p:sp>
      <p:pic>
        <p:nvPicPr>
          <p:cNvPr id="7170" name="Picture 2"/>
          <p:cNvPicPr>
            <a:picLocks noChangeAspect="1" noChangeArrowheads="1"/>
          </p:cNvPicPr>
          <p:nvPr/>
        </p:nvPicPr>
        <p:blipFill>
          <a:blip r:embed="rId2"/>
          <a:srcRect/>
          <a:stretch>
            <a:fillRect/>
          </a:stretch>
        </p:blipFill>
        <p:spPr bwMode="auto">
          <a:xfrm>
            <a:off x="557463" y="-1"/>
            <a:ext cx="8001000" cy="6784159"/>
          </a:xfrm>
          <a:prstGeom prst="rect">
            <a:avLst/>
          </a:prstGeom>
          <a:noFill/>
          <a:ln w="9525">
            <a:noFill/>
            <a:miter lim="800000"/>
            <a:headEnd/>
            <a:tailEnd/>
          </a:ln>
          <a:effec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82</a:t>
            </a:fld>
            <a:endParaRPr lang="en-US"/>
          </a:p>
        </p:txBody>
      </p:sp>
      <p:pic>
        <p:nvPicPr>
          <p:cNvPr id="8194" name="Picture 2"/>
          <p:cNvPicPr>
            <a:picLocks noChangeAspect="1" noChangeArrowheads="1"/>
          </p:cNvPicPr>
          <p:nvPr/>
        </p:nvPicPr>
        <p:blipFill>
          <a:blip r:embed="rId2"/>
          <a:srcRect/>
          <a:stretch>
            <a:fillRect/>
          </a:stretch>
        </p:blipFill>
        <p:spPr bwMode="auto">
          <a:xfrm>
            <a:off x="152400" y="148421"/>
            <a:ext cx="8839199" cy="6342451"/>
          </a:xfrm>
          <a:prstGeom prst="rect">
            <a:avLst/>
          </a:prstGeom>
          <a:noFill/>
          <a:ln w="9525">
            <a:noFill/>
            <a:miter lim="800000"/>
            <a:headEnd/>
            <a:tailEnd/>
          </a:ln>
          <a:effectLst/>
        </p:spPr>
      </p:pic>
      <p:sp>
        <p:nvSpPr>
          <p:cNvPr id="6" name="TextBox 5"/>
          <p:cNvSpPr txBox="1"/>
          <p:nvPr/>
        </p:nvSpPr>
        <p:spPr>
          <a:xfrm>
            <a:off x="2743200" y="4356556"/>
            <a:ext cx="1600200" cy="215444"/>
          </a:xfrm>
          <a:prstGeom prst="rect">
            <a:avLst/>
          </a:prstGeom>
          <a:solidFill>
            <a:schemeClr val="bg1"/>
          </a:solidFill>
        </p:spPr>
        <p:txBody>
          <a:bodyPr wrap="square" lIns="0" tIns="0" rIns="0" bIns="0" rtlCol="0">
            <a:spAutoFit/>
          </a:bodyPr>
          <a:lstStyle/>
          <a:p>
            <a:r>
              <a:rPr lang="en-US" sz="1400" b="1" dirty="0">
                <a:solidFill>
                  <a:srgbClr val="FF0000"/>
                </a:solidFill>
                <a:latin typeface="+mj-lt"/>
              </a:rPr>
              <a:t>// G means Good</a:t>
            </a:r>
          </a:p>
        </p:txBody>
      </p:sp>
      <p:sp>
        <p:nvSpPr>
          <p:cNvPr id="7" name="TextBox 6"/>
          <p:cNvSpPr txBox="1"/>
          <p:nvPr/>
        </p:nvSpPr>
        <p:spPr>
          <a:xfrm>
            <a:off x="2743200" y="4856202"/>
            <a:ext cx="1600200" cy="215444"/>
          </a:xfrm>
          <a:prstGeom prst="rect">
            <a:avLst/>
          </a:prstGeom>
          <a:solidFill>
            <a:schemeClr val="bg1"/>
          </a:solidFill>
        </p:spPr>
        <p:txBody>
          <a:bodyPr wrap="square" lIns="0" tIns="0" rIns="0" bIns="0" rtlCol="0">
            <a:spAutoFit/>
          </a:bodyPr>
          <a:lstStyle/>
          <a:p>
            <a:r>
              <a:rPr lang="en-US" sz="1400" b="1" dirty="0">
                <a:solidFill>
                  <a:srgbClr val="FF0000"/>
                </a:solidFill>
                <a:latin typeface="+mj-lt"/>
              </a:rPr>
              <a:t>// B means Bad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Binary (hex) to decimal and ASCII conversion in C</a:t>
            </a:r>
            <a:endParaRPr lang="en-US" sz="2400" dirty="0"/>
          </a:p>
        </p:txBody>
      </p:sp>
      <p:sp>
        <p:nvSpPr>
          <p:cNvPr id="3" name="Content Placeholder 2"/>
          <p:cNvSpPr>
            <a:spLocks noGrp="1"/>
          </p:cNvSpPr>
          <p:nvPr>
            <p:ph idx="1"/>
          </p:nvPr>
        </p:nvSpPr>
        <p:spPr/>
        <p:txBody>
          <a:bodyPr>
            <a:noAutofit/>
          </a:bodyPr>
          <a:lstStyle/>
          <a:p>
            <a:r>
              <a:rPr lang="en-US" sz="2200" dirty="0"/>
              <a:t>The </a:t>
            </a:r>
            <a:r>
              <a:rPr lang="en-US" sz="2200" b="1" dirty="0" err="1">
                <a:solidFill>
                  <a:srgbClr val="FF0000"/>
                </a:solidFill>
              </a:rPr>
              <a:t>printf</a:t>
            </a:r>
            <a:r>
              <a:rPr lang="en-US" sz="2200" dirty="0"/>
              <a:t> function is part of the standard I/0 library in C and can do many things including converting data from binary (hex) to decimal, or vice versa. But </a:t>
            </a:r>
            <a:r>
              <a:rPr lang="en-US" sz="2200" dirty="0" err="1"/>
              <a:t>printf</a:t>
            </a:r>
            <a:r>
              <a:rPr lang="en-US" sz="2200" dirty="0"/>
              <a:t> takes a lot of memory space and increases your hex file substantially. For this reason, in systems based on the AVR microcontroller, it is better to know how to write our own conversion function instead of using </a:t>
            </a:r>
            <a:r>
              <a:rPr lang="en-US" sz="2200" dirty="0" err="1"/>
              <a:t>printf</a:t>
            </a:r>
            <a:r>
              <a:rPr lang="en-US" sz="2200" dirty="0"/>
              <a:t>.</a:t>
            </a:r>
          </a:p>
          <a:p>
            <a:r>
              <a:rPr lang="en-US" sz="2200" dirty="0"/>
              <a:t>One of the most widely used conversions is binary to decimal conversion (used for ADC, RTC, ....). In order to display binary data, we need to convert it to decimal and then to ASCII. Because the hexadecimal format is a convenient way of representing binary data, we refer to the binary data as hex. The binary data 00-FFH converted to decimal will give us 000 to 255. One way to do that is to divide it by 10 and keep the remainder, as was shown in Chapters 5 and 6. </a:t>
            </a:r>
          </a:p>
        </p:txBody>
      </p:sp>
      <p:sp>
        <p:nvSpPr>
          <p:cNvPr id="4" name="Slide Number Placeholder 3"/>
          <p:cNvSpPr>
            <a:spLocks noGrp="1"/>
          </p:cNvSpPr>
          <p:nvPr>
            <p:ph type="sldNum" sz="quarter" idx="12"/>
          </p:nvPr>
        </p:nvSpPr>
        <p:spPr/>
        <p:txBody>
          <a:bodyPr/>
          <a:lstStyle/>
          <a:p>
            <a:fld id="{EC23E1E3-5A0F-49C9-81C1-54B970C5290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b="1" dirty="0"/>
              <a:t>Binary (hex) to decimal and ASCII conversion in C</a:t>
            </a:r>
            <a:endParaRPr lang="en-US" sz="2400" dirty="0"/>
          </a:p>
        </p:txBody>
      </p:sp>
      <p:sp>
        <p:nvSpPr>
          <p:cNvPr id="3" name="Content Placeholder 2"/>
          <p:cNvSpPr>
            <a:spLocks noGrp="1"/>
          </p:cNvSpPr>
          <p:nvPr>
            <p:ph idx="1"/>
          </p:nvPr>
        </p:nvSpPr>
        <p:spPr/>
        <p:txBody>
          <a:bodyPr>
            <a:normAutofit/>
          </a:bodyPr>
          <a:lstStyle/>
          <a:p>
            <a:r>
              <a:rPr lang="en-US" sz="2400" dirty="0"/>
              <a:t>For example, 11111101 or FDH is 253 in decimal. The following is one version of an algorithm for conversion of hex (binary) to decimal:</a:t>
            </a:r>
          </a:p>
          <a:p>
            <a:endParaRPr lang="en-US" sz="2400"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84</a:t>
            </a:fld>
            <a:endParaRPr lang="en-US"/>
          </a:p>
        </p:txBody>
      </p:sp>
      <p:pic>
        <p:nvPicPr>
          <p:cNvPr id="9218" name="Picture 2"/>
          <p:cNvPicPr>
            <a:picLocks noChangeAspect="1" noChangeArrowheads="1"/>
          </p:cNvPicPr>
          <p:nvPr/>
        </p:nvPicPr>
        <p:blipFill>
          <a:blip r:embed="rId2"/>
          <a:srcRect/>
          <a:stretch>
            <a:fillRect/>
          </a:stretch>
        </p:blipFill>
        <p:spPr bwMode="auto">
          <a:xfrm>
            <a:off x="628240" y="2514600"/>
            <a:ext cx="7982360" cy="2790825"/>
          </a:xfrm>
          <a:prstGeom prst="rect">
            <a:avLst/>
          </a:prstGeom>
          <a:noFill/>
          <a:ln w="9525">
            <a:noFill/>
            <a:miter lim="800000"/>
            <a:headEnd/>
            <a:tailEnd/>
          </a:ln>
          <a:effec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85</a:t>
            </a:fld>
            <a:endParaRPr lang="en-US"/>
          </a:p>
        </p:txBody>
      </p:sp>
      <p:pic>
        <p:nvPicPr>
          <p:cNvPr id="10242" name="Picture 2"/>
          <p:cNvPicPr>
            <a:picLocks noChangeAspect="1" noChangeArrowheads="1"/>
          </p:cNvPicPr>
          <p:nvPr/>
        </p:nvPicPr>
        <p:blipFill>
          <a:blip r:embed="rId2"/>
          <a:srcRect/>
          <a:stretch>
            <a:fillRect/>
          </a:stretch>
        </p:blipFill>
        <p:spPr bwMode="auto">
          <a:xfrm>
            <a:off x="0" y="228600"/>
            <a:ext cx="9144000" cy="6241721"/>
          </a:xfrm>
          <a:prstGeom prst="rect">
            <a:avLst/>
          </a:prstGeom>
          <a:noFill/>
          <a:ln w="9525">
            <a:noFill/>
            <a:miter lim="800000"/>
            <a:headEnd/>
            <a:tailEnd/>
          </a:ln>
          <a:effec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Data Type Conversion Functions in C</a:t>
            </a:r>
            <a:endParaRPr lang="en-US" sz="2400" dirty="0"/>
          </a:p>
        </p:txBody>
      </p:sp>
      <p:sp>
        <p:nvSpPr>
          <p:cNvPr id="3" name="Content Placeholder 2"/>
          <p:cNvSpPr>
            <a:spLocks noGrp="1"/>
          </p:cNvSpPr>
          <p:nvPr>
            <p:ph idx="1"/>
          </p:nvPr>
        </p:nvSpPr>
        <p:spPr/>
        <p:txBody>
          <a:bodyPr>
            <a:normAutofit/>
          </a:bodyPr>
          <a:lstStyle/>
          <a:p>
            <a:r>
              <a:rPr lang="en-US" sz="2400" dirty="0"/>
              <a:t>Many compilers have some predefined functions to convert data types. In Table 7-6 you can see some of them. To use these functions, the </a:t>
            </a:r>
            <a:r>
              <a:rPr lang="en-US" sz="2400" b="1" dirty="0" err="1">
                <a:solidFill>
                  <a:srgbClr val="FF0000"/>
                </a:solidFill>
              </a:rPr>
              <a:t>stdlib.h</a:t>
            </a:r>
            <a:r>
              <a:rPr lang="en-US" sz="2400" b="1" dirty="0">
                <a:solidFill>
                  <a:srgbClr val="FF0000"/>
                </a:solidFill>
              </a:rPr>
              <a:t> </a:t>
            </a:r>
            <a:r>
              <a:rPr lang="en-US" sz="2400" dirty="0"/>
              <a:t>file should be included. Notice that these functions may vary in different compilers</a:t>
            </a:r>
          </a:p>
        </p:txBody>
      </p:sp>
      <p:sp>
        <p:nvSpPr>
          <p:cNvPr id="4" name="Slide Number Placeholder 3"/>
          <p:cNvSpPr>
            <a:spLocks noGrp="1"/>
          </p:cNvSpPr>
          <p:nvPr>
            <p:ph type="sldNum" sz="quarter" idx="12"/>
          </p:nvPr>
        </p:nvSpPr>
        <p:spPr/>
        <p:txBody>
          <a:bodyPr/>
          <a:lstStyle/>
          <a:p>
            <a:fld id="{EC23E1E3-5A0F-49C9-81C1-54B970C52902}" type="slidenum">
              <a:rPr lang="en-US" smtClean="0"/>
              <a:pPr/>
              <a:t>86</a:t>
            </a:fld>
            <a:endParaRPr lang="en-US"/>
          </a:p>
        </p:txBody>
      </p:sp>
      <p:pic>
        <p:nvPicPr>
          <p:cNvPr id="11266" name="Picture 2"/>
          <p:cNvPicPr>
            <a:picLocks noChangeAspect="1" noChangeArrowheads="1"/>
          </p:cNvPicPr>
          <p:nvPr/>
        </p:nvPicPr>
        <p:blipFill>
          <a:blip r:embed="rId2"/>
          <a:srcRect/>
          <a:stretch>
            <a:fillRect/>
          </a:stretch>
        </p:blipFill>
        <p:spPr bwMode="auto">
          <a:xfrm>
            <a:off x="152400" y="3276600"/>
            <a:ext cx="8839200" cy="2498035"/>
          </a:xfrm>
          <a:prstGeom prst="rect">
            <a:avLst/>
          </a:prstGeom>
          <a:noFill/>
          <a:ln w="9525">
            <a:noFill/>
            <a:miter lim="800000"/>
            <a:headEnd/>
            <a:tailEnd/>
          </a:ln>
          <a:effec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90600" y="1066800"/>
            <a:ext cx="7239000" cy="5257800"/>
          </a:xfrm>
        </p:spPr>
        <p:txBody>
          <a:bodyPr>
            <a:normAutofit/>
          </a:bodyPr>
          <a:lstStyle/>
          <a:p>
            <a:pPr marL="514350" indent="-514350">
              <a:buFont typeface="+mj-lt"/>
              <a:buAutoNum type="arabicPeriod"/>
            </a:pPr>
            <a:r>
              <a:rPr lang="en-US" dirty="0"/>
              <a:t>Data types and time delays in C</a:t>
            </a:r>
          </a:p>
          <a:p>
            <a:pPr marL="514350" indent="-514350">
              <a:buFont typeface="+mj-lt"/>
              <a:buAutoNum type="arabicPeriod"/>
            </a:pPr>
            <a:r>
              <a:rPr lang="en-US" dirty="0"/>
              <a:t>I/O programming in C</a:t>
            </a:r>
          </a:p>
          <a:p>
            <a:pPr marL="514350" indent="-514350">
              <a:buFont typeface="+mj-lt"/>
              <a:buAutoNum type="arabicPeriod"/>
            </a:pPr>
            <a:r>
              <a:rPr lang="en-US" dirty="0"/>
              <a:t>Logic operations in C</a:t>
            </a:r>
          </a:p>
          <a:p>
            <a:pPr marL="514350" indent="-514350">
              <a:buFont typeface="+mj-lt"/>
              <a:buAutoNum type="arabicPeriod"/>
            </a:pPr>
            <a:r>
              <a:rPr lang="en-US" dirty="0"/>
              <a:t>Data conversion programs in C</a:t>
            </a:r>
          </a:p>
          <a:p>
            <a:pPr marL="514350" indent="-514350">
              <a:buFont typeface="+mj-lt"/>
              <a:buAutoNum type="arabicPeriod"/>
            </a:pPr>
            <a:r>
              <a:rPr lang="en-US" dirty="0"/>
              <a:t>Data serialization in C</a:t>
            </a:r>
          </a:p>
          <a:p>
            <a:pPr marL="514350" indent="-514350">
              <a:buFont typeface="+mj-lt"/>
              <a:buAutoNum type="arabicPeriod"/>
            </a:pPr>
            <a:r>
              <a:rPr lang="en-US" dirty="0"/>
              <a:t>Memory allocation in C</a:t>
            </a:r>
          </a:p>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87</a:t>
            </a:fld>
            <a:endParaRPr lang="en-US"/>
          </a:p>
        </p:txBody>
      </p:sp>
      <p:sp>
        <p:nvSpPr>
          <p:cNvPr id="5" name="Rectangle 5"/>
          <p:cNvSpPr>
            <a:spLocks noChangeArrowheads="1"/>
          </p:cNvSpPr>
          <p:nvPr/>
        </p:nvSpPr>
        <p:spPr bwMode="auto">
          <a:xfrm>
            <a:off x="0" y="3094037"/>
            <a:ext cx="9144000" cy="563563"/>
          </a:xfrm>
          <a:prstGeom prst="rect">
            <a:avLst/>
          </a:prstGeom>
          <a:solidFill>
            <a:srgbClr val="FF0000">
              <a:alpha val="30196"/>
            </a:srgbClr>
          </a:solidFill>
          <a:ln w="9525" algn="ctr">
            <a:solidFill>
              <a:schemeClr val="tx1">
                <a:alpha val="30196"/>
              </a:schemeClr>
            </a:solidFill>
            <a:round/>
            <a:headEnd/>
            <a:tailEnd/>
          </a:ln>
        </p:spPr>
        <p:txBody>
          <a:bodyPr wrap="none"/>
          <a:lstStyle/>
          <a:p>
            <a:pPr eaLnBrk="0" hangingPunct="0"/>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Data serialization in C</a:t>
            </a:r>
          </a:p>
        </p:txBody>
      </p:sp>
      <p:sp>
        <p:nvSpPr>
          <p:cNvPr id="3" name="Content Placeholder 2"/>
          <p:cNvSpPr>
            <a:spLocks noGrp="1"/>
          </p:cNvSpPr>
          <p:nvPr>
            <p:ph idx="1"/>
          </p:nvPr>
        </p:nvSpPr>
        <p:spPr>
          <a:xfrm>
            <a:off x="152400" y="990600"/>
            <a:ext cx="8991600" cy="5334000"/>
          </a:xfrm>
        </p:spPr>
        <p:txBody>
          <a:bodyPr>
            <a:noAutofit/>
          </a:bodyPr>
          <a:lstStyle/>
          <a:p>
            <a:pPr marL="0" indent="0">
              <a:buNone/>
            </a:pPr>
            <a:r>
              <a:rPr lang="en-US" sz="2400" dirty="0"/>
              <a:t>Serializing data is a way of sending a byte of data one bit at a time through a single pin of a microcontroller. There are two ways to transfer a byte of data serially:</a:t>
            </a:r>
            <a:endParaRPr lang="en-US" sz="2200" dirty="0"/>
          </a:p>
          <a:p>
            <a:pPr>
              <a:lnSpc>
                <a:spcPct val="120000"/>
              </a:lnSpc>
              <a:buNone/>
            </a:pPr>
            <a:r>
              <a:rPr lang="en-US" sz="2200" dirty="0"/>
              <a:t>	1. Using the serial port. In using the serial port, the programmer has very limited control over the sequence of data transfer. The details of serial port data transfer are discussed in Chapter 11.</a:t>
            </a:r>
          </a:p>
          <a:p>
            <a:pPr>
              <a:lnSpc>
                <a:spcPct val="120000"/>
              </a:lnSpc>
              <a:buNone/>
            </a:pPr>
            <a:r>
              <a:rPr lang="en-US" sz="2200" dirty="0"/>
              <a:t>	2. The second method of serializing data is to transfer data one bit a time and control the sequence of data and spaces between them. In many new generations of devices such as LCD, ADC, and EEPROM, the serial versions are becoming popular because they take up less space on a printed circuit board. Although we can use standards such as PC, SPI, and CAN, not all devices support such standards. For this reason we need to be familiar with data serialization using the C language.</a:t>
            </a:r>
          </a:p>
        </p:txBody>
      </p:sp>
      <p:sp>
        <p:nvSpPr>
          <p:cNvPr id="4" name="Slide Number Placeholder 3"/>
          <p:cNvSpPr>
            <a:spLocks noGrp="1"/>
          </p:cNvSpPr>
          <p:nvPr>
            <p:ph type="sldNum" sz="quarter" idx="12"/>
          </p:nvPr>
        </p:nvSpPr>
        <p:spPr/>
        <p:txBody>
          <a:bodyPr/>
          <a:lstStyle/>
          <a:p>
            <a:fld id="{EC23E1E3-5A0F-49C9-81C1-54B970C52902}"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89</a:t>
            </a:fld>
            <a:endParaRPr lang="en-US"/>
          </a:p>
        </p:txBody>
      </p:sp>
      <p:pic>
        <p:nvPicPr>
          <p:cNvPr id="12290" name="Picture 2"/>
          <p:cNvPicPr>
            <a:picLocks noChangeAspect="1" noChangeArrowheads="1"/>
          </p:cNvPicPr>
          <p:nvPr/>
        </p:nvPicPr>
        <p:blipFill>
          <a:blip r:embed="rId2"/>
          <a:srcRect/>
          <a:stretch>
            <a:fillRect/>
          </a:stretch>
        </p:blipFill>
        <p:spPr bwMode="auto">
          <a:xfrm>
            <a:off x="296405" y="0"/>
            <a:ext cx="8445813" cy="6858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normAutofit/>
          </a:bodyPr>
          <a:lstStyle/>
          <a:p>
            <a:r>
              <a:rPr lang="en-US" sz="3200" b="1" dirty="0"/>
              <a:t>C language</a:t>
            </a:r>
          </a:p>
        </p:txBody>
      </p:sp>
      <p:sp>
        <p:nvSpPr>
          <p:cNvPr id="4" name="Slide Number Placeholder 3"/>
          <p:cNvSpPr>
            <a:spLocks noGrp="1"/>
          </p:cNvSpPr>
          <p:nvPr>
            <p:ph type="sldNum" sz="quarter" idx="12"/>
          </p:nvPr>
        </p:nvSpPr>
        <p:spPr/>
        <p:txBody>
          <a:bodyPr/>
          <a:lstStyle/>
          <a:p>
            <a:fld id="{EC23E1E3-5A0F-49C9-81C1-54B970C52902}" type="slidenum">
              <a:rPr lang="en-US" smtClean="0"/>
              <a:pPr/>
              <a:t>9</a:t>
            </a:fld>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561740" y="762000"/>
            <a:ext cx="7896460" cy="6009256"/>
          </a:xfrm>
          <a:prstGeom prst="rect">
            <a:avLst/>
          </a:prstGeom>
          <a:noFill/>
          <a:ln w="9525">
            <a:noFill/>
            <a:miter lim="800000"/>
            <a:headEnd/>
            <a:tailEnd/>
          </a:ln>
          <a:effec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90</a:t>
            </a:fld>
            <a:endParaRPr lang="en-US"/>
          </a:p>
        </p:txBody>
      </p:sp>
      <p:pic>
        <p:nvPicPr>
          <p:cNvPr id="13314" name="Picture 2"/>
          <p:cNvPicPr>
            <a:picLocks noChangeAspect="1" noChangeArrowheads="1"/>
          </p:cNvPicPr>
          <p:nvPr/>
        </p:nvPicPr>
        <p:blipFill>
          <a:blip r:embed="rId2"/>
          <a:srcRect/>
          <a:stretch>
            <a:fillRect/>
          </a:stretch>
        </p:blipFill>
        <p:spPr bwMode="auto">
          <a:xfrm>
            <a:off x="304800" y="121355"/>
            <a:ext cx="8534400" cy="6355645"/>
          </a:xfrm>
          <a:prstGeom prst="rect">
            <a:avLst/>
          </a:prstGeom>
          <a:noFill/>
          <a:ln w="9525">
            <a:noFill/>
            <a:miter lim="800000"/>
            <a:headEnd/>
            <a:tailEnd/>
          </a:ln>
          <a:effec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91</a:t>
            </a:fld>
            <a:endParaRPr lang="en-US"/>
          </a:p>
        </p:txBody>
      </p:sp>
      <p:pic>
        <p:nvPicPr>
          <p:cNvPr id="14338" name="Picture 2"/>
          <p:cNvPicPr>
            <a:picLocks noChangeAspect="1" noChangeArrowheads="1"/>
          </p:cNvPicPr>
          <p:nvPr/>
        </p:nvPicPr>
        <p:blipFill>
          <a:blip r:embed="rId2"/>
          <a:srcRect/>
          <a:stretch>
            <a:fillRect/>
          </a:stretch>
        </p:blipFill>
        <p:spPr bwMode="auto">
          <a:xfrm>
            <a:off x="76200" y="304800"/>
            <a:ext cx="8915399" cy="5971749"/>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92</a:t>
            </a:fld>
            <a:endParaRPr lang="en-US"/>
          </a:p>
        </p:txBody>
      </p:sp>
      <p:pic>
        <p:nvPicPr>
          <p:cNvPr id="15362" name="Picture 2"/>
          <p:cNvPicPr>
            <a:picLocks noChangeAspect="1" noChangeArrowheads="1"/>
          </p:cNvPicPr>
          <p:nvPr/>
        </p:nvPicPr>
        <p:blipFill>
          <a:blip r:embed="rId2"/>
          <a:srcRect/>
          <a:stretch>
            <a:fillRect/>
          </a:stretch>
        </p:blipFill>
        <p:spPr bwMode="auto">
          <a:xfrm>
            <a:off x="0" y="174054"/>
            <a:ext cx="9144000" cy="6226746"/>
          </a:xfrm>
          <a:prstGeom prst="rect">
            <a:avLst/>
          </a:prstGeom>
          <a:noFill/>
          <a:ln w="9525">
            <a:noFill/>
            <a:miter lim="800000"/>
            <a:headEnd/>
            <a:tailEnd/>
          </a:ln>
          <a:effec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990600" y="1066800"/>
            <a:ext cx="7239000" cy="5257800"/>
          </a:xfrm>
        </p:spPr>
        <p:txBody>
          <a:bodyPr>
            <a:normAutofit/>
          </a:bodyPr>
          <a:lstStyle/>
          <a:p>
            <a:pPr marL="514350" indent="-514350">
              <a:buFont typeface="+mj-lt"/>
              <a:buAutoNum type="arabicPeriod"/>
            </a:pPr>
            <a:r>
              <a:rPr lang="en-US" dirty="0"/>
              <a:t>Data types and time delays in C</a:t>
            </a:r>
          </a:p>
          <a:p>
            <a:pPr marL="514350" indent="-514350">
              <a:buFont typeface="+mj-lt"/>
              <a:buAutoNum type="arabicPeriod"/>
            </a:pPr>
            <a:r>
              <a:rPr lang="en-US" dirty="0"/>
              <a:t>I/O programming in C</a:t>
            </a:r>
          </a:p>
          <a:p>
            <a:pPr marL="514350" indent="-514350">
              <a:buFont typeface="+mj-lt"/>
              <a:buAutoNum type="arabicPeriod"/>
            </a:pPr>
            <a:r>
              <a:rPr lang="en-US" dirty="0"/>
              <a:t>Logic operations in C</a:t>
            </a:r>
          </a:p>
          <a:p>
            <a:pPr marL="514350" indent="-514350">
              <a:buFont typeface="+mj-lt"/>
              <a:buAutoNum type="arabicPeriod"/>
            </a:pPr>
            <a:r>
              <a:rPr lang="en-US" dirty="0"/>
              <a:t>Data conversion programs in C</a:t>
            </a:r>
          </a:p>
          <a:p>
            <a:pPr marL="514350" indent="-514350">
              <a:buFont typeface="+mj-lt"/>
              <a:buAutoNum type="arabicPeriod"/>
            </a:pPr>
            <a:r>
              <a:rPr lang="en-US" dirty="0"/>
              <a:t>Data serialization in C</a:t>
            </a:r>
          </a:p>
          <a:p>
            <a:pPr marL="514350" indent="-514350">
              <a:buFont typeface="+mj-lt"/>
              <a:buAutoNum type="arabicPeriod"/>
            </a:pPr>
            <a:r>
              <a:rPr lang="en-US" dirty="0"/>
              <a:t>Memory allocation in C</a:t>
            </a:r>
          </a:p>
          <a:p>
            <a:endParaRPr lang="en-US" dirty="0"/>
          </a:p>
        </p:txBody>
      </p:sp>
      <p:sp>
        <p:nvSpPr>
          <p:cNvPr id="4" name="Slide Number Placeholder 3"/>
          <p:cNvSpPr>
            <a:spLocks noGrp="1"/>
          </p:cNvSpPr>
          <p:nvPr>
            <p:ph type="sldNum" sz="quarter" idx="12"/>
          </p:nvPr>
        </p:nvSpPr>
        <p:spPr/>
        <p:txBody>
          <a:bodyPr/>
          <a:lstStyle/>
          <a:p>
            <a:fld id="{EC23E1E3-5A0F-49C9-81C1-54B970C52902}" type="slidenum">
              <a:rPr lang="en-US" smtClean="0"/>
              <a:pPr/>
              <a:t>93</a:t>
            </a:fld>
            <a:endParaRPr lang="en-US"/>
          </a:p>
        </p:txBody>
      </p:sp>
      <p:sp>
        <p:nvSpPr>
          <p:cNvPr id="5" name="Rectangle 5"/>
          <p:cNvSpPr>
            <a:spLocks noChangeArrowheads="1"/>
          </p:cNvSpPr>
          <p:nvPr/>
        </p:nvSpPr>
        <p:spPr bwMode="auto">
          <a:xfrm>
            <a:off x="0" y="3608387"/>
            <a:ext cx="9144000" cy="563563"/>
          </a:xfrm>
          <a:prstGeom prst="rect">
            <a:avLst/>
          </a:prstGeom>
          <a:solidFill>
            <a:srgbClr val="FF0000">
              <a:alpha val="30196"/>
            </a:srgbClr>
          </a:solidFill>
          <a:ln w="9525" algn="ctr">
            <a:solidFill>
              <a:schemeClr val="tx1">
                <a:alpha val="30196"/>
              </a:schemeClr>
            </a:solidFill>
            <a:round/>
            <a:headEnd/>
            <a:tailEnd/>
          </a:ln>
        </p:spPr>
        <p:txBody>
          <a:bodyPr wrap="none"/>
          <a:lstStyle/>
          <a:p>
            <a:pPr eaLnBrk="0" hangingPunct="0"/>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868362"/>
          </a:xfrm>
        </p:spPr>
        <p:txBody>
          <a:bodyPr>
            <a:noAutofit/>
          </a:bodyPr>
          <a:lstStyle/>
          <a:p>
            <a:r>
              <a:rPr lang="en-US" sz="2400" b="1" dirty="0"/>
              <a:t>Flash, RAM, and EEPROM data space in the AVR (1/2)</a:t>
            </a:r>
          </a:p>
        </p:txBody>
      </p:sp>
      <p:sp>
        <p:nvSpPr>
          <p:cNvPr id="3" name="Content Placeholder 2"/>
          <p:cNvSpPr>
            <a:spLocks noGrp="1"/>
          </p:cNvSpPr>
          <p:nvPr>
            <p:ph idx="1"/>
          </p:nvPr>
        </p:nvSpPr>
        <p:spPr>
          <a:xfrm>
            <a:off x="228600" y="990600"/>
            <a:ext cx="8839200" cy="5257800"/>
          </a:xfrm>
        </p:spPr>
        <p:txBody>
          <a:bodyPr>
            <a:noAutofit/>
          </a:bodyPr>
          <a:lstStyle/>
          <a:p>
            <a:pPr marL="0" indent="0">
              <a:buNone/>
            </a:pPr>
            <a:r>
              <a:rPr lang="en-US" sz="2200" dirty="0"/>
              <a:t>In the AVR we have three spaces in which to store data. They are as follows:</a:t>
            </a:r>
          </a:p>
          <a:p>
            <a:pPr>
              <a:buNone/>
            </a:pPr>
            <a:r>
              <a:rPr lang="en-US" sz="2200" dirty="0"/>
              <a:t>1. The 64K bytes of SRAM space with address range 0000-FFFFH. As we have seen in previous chapters, many AVR chips have much less than 64K bytes for the SRAM. We also have seen how we can read (from) or write (into) this RAM space directly or indirectly. We store temporary variables in SRAM since the SRAM is the scratch pad.</a:t>
            </a:r>
          </a:p>
          <a:p>
            <a:pPr>
              <a:buNone/>
            </a:pPr>
            <a:r>
              <a:rPr lang="en-US" sz="2200" dirty="0"/>
              <a:t>2. The 2M words (4M bytes) of code (program) space with addresses of 	000000-1FFFFFH. This 2M words of on-chip Flash ROM space is used primarily for storing programs (</a:t>
            </a:r>
            <a:r>
              <a:rPr lang="en-US" sz="2200" dirty="0" err="1"/>
              <a:t>opcodes</a:t>
            </a:r>
            <a:r>
              <a:rPr lang="en-US" sz="2200" dirty="0"/>
              <a:t>) and therefore is directly under control of the program counter (PC). As we have seen in the previous chapters, many AVR chips have much less than 2M words of on-chip program ROM (see Table 7-7). We have also seen how to access the program space for the purpose of data storage (see Chapter 6).</a:t>
            </a:r>
          </a:p>
        </p:txBody>
      </p:sp>
      <p:sp>
        <p:nvSpPr>
          <p:cNvPr id="4" name="Slide Number Placeholder 3"/>
          <p:cNvSpPr>
            <a:spLocks noGrp="1"/>
          </p:cNvSpPr>
          <p:nvPr>
            <p:ph type="sldNum" sz="quarter" idx="12"/>
          </p:nvPr>
        </p:nvSpPr>
        <p:spPr/>
        <p:txBody>
          <a:bodyPr/>
          <a:lstStyle/>
          <a:p>
            <a:fld id="{EC23E1E3-5A0F-49C9-81C1-54B970C52902}"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686800" cy="5257800"/>
          </a:xfrm>
        </p:spPr>
        <p:txBody>
          <a:bodyPr>
            <a:noAutofit/>
          </a:bodyPr>
          <a:lstStyle/>
          <a:p>
            <a:pPr>
              <a:buNone/>
            </a:pPr>
            <a:r>
              <a:rPr lang="en-US" sz="2000" dirty="0"/>
              <a:t>	3. EEPROM. As we mentioned before, EEPROM can save data when the power is off. That is why we use EEPROM to save variables that should not be lost when the power is off. For example, the temperature set point of a cooling system should be changed by users and cannot be stored in program space. Also, it should be saved when the power is off, so we place it in EEPROM. Also, when there is not enough code space, we can place permanent variables in EEPROM to save some code space.</a:t>
            </a:r>
          </a:p>
          <a:p>
            <a:r>
              <a:rPr lang="en-US" sz="2000" dirty="0"/>
              <a:t>To define a variable in EEPROM, you can put the </a:t>
            </a:r>
            <a:r>
              <a:rPr lang="en-US" sz="2000" dirty="0" err="1"/>
              <a:t>eeprom</a:t>
            </a:r>
            <a:r>
              <a:rPr lang="en-US" sz="2000" dirty="0"/>
              <a:t> directive in front of it:</a:t>
            </a:r>
          </a:p>
          <a:p>
            <a:pPr>
              <a:buNone/>
            </a:pPr>
            <a:r>
              <a:rPr lang="en-US" sz="2000" dirty="0"/>
              <a:t>		</a:t>
            </a:r>
            <a:r>
              <a:rPr lang="en-US" sz="2000" b="1" dirty="0">
                <a:solidFill>
                  <a:srgbClr val="FF0000"/>
                </a:solidFill>
              </a:rPr>
              <a:t>flash </a:t>
            </a:r>
            <a:r>
              <a:rPr lang="en-US" sz="2000" dirty="0"/>
              <a:t>unsigned char </a:t>
            </a:r>
            <a:r>
              <a:rPr lang="en-US" sz="2000" dirty="0" err="1"/>
              <a:t>mynum</a:t>
            </a:r>
            <a:r>
              <a:rPr lang="en-US" sz="2000" dirty="0"/>
              <a:t>[] = "Hello"; //</a:t>
            </a:r>
            <a:r>
              <a:rPr lang="en-US" sz="2000" b="1" dirty="0">
                <a:solidFill>
                  <a:srgbClr val="FF0000"/>
                </a:solidFill>
              </a:rPr>
              <a:t>use Flash code space</a:t>
            </a:r>
          </a:p>
          <a:p>
            <a:pPr>
              <a:buNone/>
            </a:pPr>
            <a:r>
              <a:rPr lang="en-US" sz="2000" dirty="0"/>
              <a:t>		</a:t>
            </a:r>
            <a:r>
              <a:rPr lang="en-US" sz="2000" b="1" dirty="0" err="1">
                <a:solidFill>
                  <a:srgbClr val="FF0000"/>
                </a:solidFill>
              </a:rPr>
              <a:t>eeprom</a:t>
            </a:r>
            <a:r>
              <a:rPr lang="en-US" sz="2000" dirty="0"/>
              <a:t> unsigned char = 7;  //</a:t>
            </a:r>
            <a:r>
              <a:rPr lang="en-US" sz="2000" b="1" dirty="0">
                <a:solidFill>
                  <a:srgbClr val="FF0000"/>
                </a:solidFill>
              </a:rPr>
              <a:t>use EEPROM space</a:t>
            </a:r>
          </a:p>
        </p:txBody>
      </p:sp>
      <p:sp>
        <p:nvSpPr>
          <p:cNvPr id="4" name="Slide Number Placeholder 3"/>
          <p:cNvSpPr>
            <a:spLocks noGrp="1"/>
          </p:cNvSpPr>
          <p:nvPr>
            <p:ph type="sldNum" sz="quarter" idx="12"/>
          </p:nvPr>
        </p:nvSpPr>
        <p:spPr/>
        <p:txBody>
          <a:bodyPr/>
          <a:lstStyle/>
          <a:p>
            <a:fld id="{EC23E1E3-5A0F-49C9-81C1-54B970C52902}" type="slidenum">
              <a:rPr lang="en-US" smtClean="0"/>
              <a:pPr/>
              <a:t>95</a:t>
            </a:fld>
            <a:endParaRPr lang="en-US"/>
          </a:p>
        </p:txBody>
      </p:sp>
      <p:sp>
        <p:nvSpPr>
          <p:cNvPr id="5" name="Title 1"/>
          <p:cNvSpPr txBox="1">
            <a:spLocks/>
          </p:cNvSpPr>
          <p:nvPr/>
        </p:nvSpPr>
        <p:spPr>
          <a:xfrm>
            <a:off x="0" y="228600"/>
            <a:ext cx="9144000" cy="868362"/>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tx1"/>
                </a:solidFill>
                <a:effectLst/>
                <a:uLnTx/>
                <a:uFillTx/>
                <a:latin typeface="Tahoma" pitchFamily="34" charset="0"/>
                <a:ea typeface="+mj-ea"/>
                <a:cs typeface="+mj-cs"/>
              </a:rPr>
              <a:t>Flash, RAM, and EEPROM data space in the AVR (2/2)</a:t>
            </a:r>
          </a:p>
        </p:txBody>
      </p:sp>
      <p:pic>
        <p:nvPicPr>
          <p:cNvPr id="16386" name="Picture 2"/>
          <p:cNvPicPr>
            <a:picLocks noChangeAspect="1" noChangeArrowheads="1"/>
          </p:cNvPicPr>
          <p:nvPr/>
        </p:nvPicPr>
        <p:blipFill>
          <a:blip r:embed="rId2"/>
          <a:srcRect/>
          <a:stretch>
            <a:fillRect/>
          </a:stretch>
        </p:blipFill>
        <p:spPr bwMode="auto">
          <a:xfrm>
            <a:off x="924732" y="4724400"/>
            <a:ext cx="7304868" cy="2133600"/>
          </a:xfrm>
          <a:prstGeom prst="rect">
            <a:avLst/>
          </a:prstGeom>
          <a:noFill/>
          <a:ln w="9525">
            <a:noFill/>
            <a:miter lim="800000"/>
            <a:headEnd/>
            <a:tailEnd/>
          </a:ln>
          <a:effec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96</a:t>
            </a:fld>
            <a:endParaRPr lang="en-US"/>
          </a:p>
        </p:txBody>
      </p:sp>
      <p:pic>
        <p:nvPicPr>
          <p:cNvPr id="17410" name="Picture 2"/>
          <p:cNvPicPr>
            <a:picLocks noChangeAspect="1" noChangeArrowheads="1"/>
          </p:cNvPicPr>
          <p:nvPr/>
        </p:nvPicPr>
        <p:blipFill>
          <a:blip r:embed="rId2"/>
          <a:srcRect/>
          <a:stretch>
            <a:fillRect/>
          </a:stretch>
        </p:blipFill>
        <p:spPr bwMode="auto">
          <a:xfrm>
            <a:off x="0" y="1204245"/>
            <a:ext cx="9144000" cy="4358355"/>
          </a:xfrm>
          <a:prstGeom prst="rect">
            <a:avLst/>
          </a:prstGeom>
          <a:noFill/>
          <a:ln w="9525">
            <a:noFill/>
            <a:miter lim="800000"/>
            <a:headEnd/>
            <a:tailEnd/>
          </a:ln>
          <a:effec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EC23E1E3-5A0F-49C9-81C1-54B970C52902}" type="slidenum">
              <a:rPr lang="en-US" smtClean="0"/>
              <a:pPr/>
              <a:t>97</a:t>
            </a:fld>
            <a:endParaRPr lang="en-US"/>
          </a:p>
        </p:txBody>
      </p:sp>
      <p:pic>
        <p:nvPicPr>
          <p:cNvPr id="18434" name="Picture 2"/>
          <p:cNvPicPr>
            <a:picLocks noChangeAspect="1" noChangeArrowheads="1"/>
          </p:cNvPicPr>
          <p:nvPr/>
        </p:nvPicPr>
        <p:blipFill>
          <a:blip r:embed="rId2"/>
          <a:srcRect/>
          <a:stretch>
            <a:fillRect/>
          </a:stretch>
        </p:blipFill>
        <p:spPr bwMode="auto">
          <a:xfrm>
            <a:off x="0" y="1216348"/>
            <a:ext cx="9138106" cy="4422452"/>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5761</Words>
  <Application>Microsoft Office PowerPoint</Application>
  <PresentationFormat>On-screen Show (4:3)</PresentationFormat>
  <Paragraphs>681</Paragraphs>
  <Slides>97</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97</vt:i4>
      </vt:variant>
    </vt:vector>
  </HeadingPairs>
  <TitlesOfParts>
    <vt:vector size="105" baseType="lpstr">
      <vt:lpstr>Arial</vt:lpstr>
      <vt:lpstr>Arial Narrow</vt:lpstr>
      <vt:lpstr>Calibri</vt:lpstr>
      <vt:lpstr>Tahoma</vt:lpstr>
      <vt:lpstr>Times New Roman</vt:lpstr>
      <vt:lpstr>Wingdings</vt:lpstr>
      <vt:lpstr>Office Theme</vt:lpstr>
      <vt:lpstr>Bitmap Image</vt:lpstr>
      <vt:lpstr>PowerPoint Presentation</vt:lpstr>
      <vt:lpstr>OBJECTIVES</vt:lpstr>
      <vt:lpstr>AVR Architecture</vt:lpstr>
      <vt:lpstr>ATMega32 Architecture</vt:lpstr>
      <vt:lpstr>ATMega32 Programmer Model: Memory</vt:lpstr>
      <vt:lpstr>ATMega32 Programmer Model: Memory</vt:lpstr>
      <vt:lpstr>ATMega32 Programmer Model: Program Memory</vt:lpstr>
      <vt:lpstr>Why program the AVR in C?</vt:lpstr>
      <vt:lpstr>C language</vt:lpstr>
      <vt:lpstr>Compilation of C language source code</vt:lpstr>
      <vt:lpstr>Software development tools</vt:lpstr>
      <vt:lpstr>C compilers</vt:lpstr>
      <vt:lpstr>Programming Language</vt:lpstr>
      <vt:lpstr>Source Code Compilation</vt:lpstr>
      <vt:lpstr>Assembling the application</vt:lpstr>
      <vt:lpstr>Intel HEX Format Description</vt:lpstr>
      <vt:lpstr>Basic Principles in C Language Programming</vt:lpstr>
      <vt:lpstr>Structure of C Code</vt:lpstr>
      <vt:lpstr>Function Prototype</vt:lpstr>
      <vt:lpstr>Tips on Making Programs Readable</vt:lpstr>
      <vt:lpstr>Variables</vt:lpstr>
      <vt:lpstr>Arithmetic and Binary Operations</vt:lpstr>
      <vt:lpstr>Condition</vt:lpstr>
      <vt:lpstr>Loops</vt:lpstr>
      <vt:lpstr>Outline</vt:lpstr>
      <vt:lpstr>C data types for the AVR C</vt:lpstr>
      <vt:lpstr>Table 7-1. Some Data Types Widely Used by C Compilers</vt:lpstr>
      <vt:lpstr>Unsigned char</vt:lpstr>
      <vt:lpstr>Example 7-1</vt:lpstr>
      <vt:lpstr>Example 7-2</vt:lpstr>
      <vt:lpstr>Example 7-3</vt:lpstr>
      <vt:lpstr>Signed char</vt:lpstr>
      <vt:lpstr>Example 7-4</vt:lpstr>
      <vt:lpstr>Unsigned int</vt:lpstr>
      <vt:lpstr>Signed int and Other data types </vt:lpstr>
      <vt:lpstr>Example 7-5</vt:lpstr>
      <vt:lpstr>Example 7-6</vt:lpstr>
      <vt:lpstr>Time delay</vt:lpstr>
      <vt:lpstr>Example 7-7</vt:lpstr>
      <vt:lpstr>Time delay (cont.d)</vt:lpstr>
      <vt:lpstr>Example 7-8</vt:lpstr>
      <vt:lpstr>Outline</vt:lpstr>
      <vt:lpstr>C to Configure Ports</vt:lpstr>
      <vt:lpstr>PowerPoint Presentation</vt:lpstr>
      <vt:lpstr>Example 7-9</vt:lpstr>
      <vt:lpstr>Example 7-10</vt:lpstr>
      <vt:lpstr>Example 7-11</vt:lpstr>
      <vt:lpstr>PowerPoint Presentation</vt:lpstr>
      <vt:lpstr>Special Functions of GCC and AVR Libc</vt:lpstr>
      <vt:lpstr>Special functions - Examples</vt:lpstr>
      <vt:lpstr>Outline</vt:lpstr>
      <vt:lpstr>PowerPoint Presentation</vt:lpstr>
      <vt:lpstr>Table 7-2: Bit-wise Logic Operators for C</vt:lpstr>
      <vt:lpstr>PowerPoint Presentation</vt:lpstr>
      <vt:lpstr>PowerPoint Presentation</vt:lpstr>
      <vt:lpstr>PowerPoint Presentation</vt:lpstr>
      <vt:lpstr>PowerPoint Presentation</vt:lpstr>
      <vt:lpstr>PowerPoint Presentation</vt:lpstr>
      <vt:lpstr>PowerPoint Presentation</vt:lpstr>
      <vt:lpstr>Example 7 -17 (cont.d)</vt:lpstr>
      <vt:lpstr>PowerPoint Presentation</vt:lpstr>
      <vt:lpstr>PowerPoint Presentation</vt:lpstr>
      <vt:lpstr>PowerPoint Presentation</vt:lpstr>
      <vt:lpstr>Compound assignment operators in C</vt:lpstr>
      <vt:lpstr>PowerPoint Presentation</vt:lpstr>
      <vt:lpstr>Example 7-21 (cont.d)</vt:lpstr>
      <vt:lpstr>Bit-wise shift operation in C</vt:lpstr>
      <vt:lpstr>Bit-wise shift operation and bit manipulation</vt:lpstr>
      <vt:lpstr>PowerPoint Presentation</vt:lpstr>
      <vt:lpstr>PowerPoint Presentation</vt:lpstr>
      <vt:lpstr>PowerPoint Presentation</vt:lpstr>
      <vt:lpstr>PowerPoint Presentation</vt:lpstr>
      <vt:lpstr>Outline</vt:lpstr>
      <vt:lpstr>ASCII numbers</vt:lpstr>
      <vt:lpstr>Packed BCD to ASCII conversion</vt:lpstr>
      <vt:lpstr>ASCII to packed BCD conversion</vt:lpstr>
      <vt:lpstr>PowerPoint Presentation</vt:lpstr>
      <vt:lpstr>PowerPoint Presentation</vt:lpstr>
      <vt:lpstr>Checksum byte in ROM</vt:lpstr>
      <vt:lpstr>PowerPoint Presentation</vt:lpstr>
      <vt:lpstr>PowerPoint Presentation</vt:lpstr>
      <vt:lpstr>PowerPoint Presentation</vt:lpstr>
      <vt:lpstr>Binary (hex) to decimal and ASCII conversion in C</vt:lpstr>
      <vt:lpstr>Binary (hex) to decimal and ASCII conversion in C</vt:lpstr>
      <vt:lpstr>PowerPoint Presentation</vt:lpstr>
      <vt:lpstr>Data Type Conversion Functions in C</vt:lpstr>
      <vt:lpstr>Outline</vt:lpstr>
      <vt:lpstr>Data serialization in C</vt:lpstr>
      <vt:lpstr>PowerPoint Presentation</vt:lpstr>
      <vt:lpstr>PowerPoint Presentation</vt:lpstr>
      <vt:lpstr>PowerPoint Presentation</vt:lpstr>
      <vt:lpstr>PowerPoint Presentation</vt:lpstr>
      <vt:lpstr>Outline</vt:lpstr>
      <vt:lpstr>Flash, RAM, and EEPROM data space in the AVR (1/2)</vt:lpstr>
      <vt:lpstr>PowerPoint Presentation</vt:lpstr>
      <vt:lpstr>PowerPoint Presentation</vt:lpstr>
      <vt:lpstr>PowerPoint Presentation</vt:lpstr>
    </vt:vector>
  </TitlesOfParts>
  <Company>HTM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HTM</dc:creator>
  <cp:lastModifiedBy>DO MINH DUY</cp:lastModifiedBy>
  <cp:revision>78</cp:revision>
  <dcterms:created xsi:type="dcterms:W3CDTF">2013-03-26T07:28:08Z</dcterms:created>
  <dcterms:modified xsi:type="dcterms:W3CDTF">2024-09-26T06:03:54Z</dcterms:modified>
</cp:coreProperties>
</file>