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embeddedFontLst>
    <p:embeddedFont>
      <p:font typeface="Cambria" panose="02040503050406030204" pitchFamily="18" charset="0"/>
      <p:regular r:id="rId71"/>
      <p:bold r:id="rId72"/>
      <p:italic r:id="rId73"/>
      <p:boldItalic r:id="rId74"/>
    </p:embeddedFont>
    <p:embeddedFont>
      <p:font typeface="Cambria Math" panose="02040503050406030204" pitchFamily="18" charset="0"/>
      <p:regular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6" roundtripDataSignature="AMtx7mgUWkImJ+cNw3okiuQSZmBLcEA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1C9799-2616-4DD8-86E2-8070AA9A12CC}" v="2" dt="2024-08-13T13:55:11.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4.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customschemas.google.com/relationships/presentationmetadata" Target="metadata"/><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NG HUY QUANG" userId="aa0dc45d-0ceb-4361-bcf2-4ee790151ef5" providerId="ADAL" clId="{4E1C9799-2616-4DD8-86E2-8070AA9A12CC}"/>
    <pc:docChg chg="undo custSel modSld">
      <pc:chgData name="PHUNG HUY QUANG" userId="aa0dc45d-0ceb-4361-bcf2-4ee790151ef5" providerId="ADAL" clId="{4E1C9799-2616-4DD8-86E2-8070AA9A12CC}" dt="2024-08-13T13:55:13.956" v="71" actId="27636"/>
      <pc:docMkLst>
        <pc:docMk/>
      </pc:docMkLst>
      <pc:sldChg chg="modSp mod">
        <pc:chgData name="PHUNG HUY QUANG" userId="aa0dc45d-0ceb-4361-bcf2-4ee790151ef5" providerId="ADAL" clId="{4E1C9799-2616-4DD8-86E2-8070AA9A12CC}" dt="2024-08-13T13:55:13.890" v="54" actId="27636"/>
        <pc:sldMkLst>
          <pc:docMk/>
          <pc:sldMk cId="0" sldId="262"/>
        </pc:sldMkLst>
        <pc:spChg chg="mod">
          <ac:chgData name="PHUNG HUY QUANG" userId="aa0dc45d-0ceb-4361-bcf2-4ee790151ef5" providerId="ADAL" clId="{4E1C9799-2616-4DD8-86E2-8070AA9A12CC}" dt="2024-08-13T13:55:13.888" v="52" actId="27636"/>
          <ac:spMkLst>
            <pc:docMk/>
            <pc:sldMk cId="0" sldId="262"/>
            <ac:spMk id="120" creationId="{00000000-0000-0000-0000-000000000000}"/>
          </ac:spMkLst>
        </pc:spChg>
        <pc:spChg chg="mod">
          <ac:chgData name="PHUNG HUY QUANG" userId="aa0dc45d-0ceb-4361-bcf2-4ee790151ef5" providerId="ADAL" clId="{4E1C9799-2616-4DD8-86E2-8070AA9A12CC}" dt="2024-08-13T13:55:13.890" v="54" actId="27636"/>
          <ac:spMkLst>
            <pc:docMk/>
            <pc:sldMk cId="0" sldId="262"/>
            <ac:spMk id="122" creationId="{00000000-0000-0000-0000-000000000000}"/>
          </ac:spMkLst>
        </pc:spChg>
        <pc:spChg chg="mod">
          <ac:chgData name="PHUNG HUY QUANG" userId="aa0dc45d-0ceb-4361-bcf2-4ee790151ef5" providerId="ADAL" clId="{4E1C9799-2616-4DD8-86E2-8070AA9A12CC}" dt="2024-08-13T13:55:13.889" v="53" actId="27636"/>
          <ac:spMkLst>
            <pc:docMk/>
            <pc:sldMk cId="0" sldId="262"/>
            <ac:spMk id="124" creationId="{00000000-0000-0000-0000-000000000000}"/>
          </ac:spMkLst>
        </pc:spChg>
      </pc:sldChg>
      <pc:sldChg chg="modSp mod">
        <pc:chgData name="PHUNG HUY QUANG" userId="aa0dc45d-0ceb-4361-bcf2-4ee790151ef5" providerId="ADAL" clId="{4E1C9799-2616-4DD8-86E2-8070AA9A12CC}" dt="2024-08-13T13:55:13.893" v="56" actId="27636"/>
        <pc:sldMkLst>
          <pc:docMk/>
          <pc:sldMk cId="0" sldId="263"/>
        </pc:sldMkLst>
        <pc:spChg chg="mod">
          <ac:chgData name="PHUNG HUY QUANG" userId="aa0dc45d-0ceb-4361-bcf2-4ee790151ef5" providerId="ADAL" clId="{4E1C9799-2616-4DD8-86E2-8070AA9A12CC}" dt="2024-08-13T13:55:13.893" v="56" actId="27636"/>
          <ac:spMkLst>
            <pc:docMk/>
            <pc:sldMk cId="0" sldId="263"/>
            <ac:spMk id="133" creationId="{00000000-0000-0000-0000-000000000000}"/>
          </ac:spMkLst>
        </pc:spChg>
        <pc:spChg chg="mod">
          <ac:chgData name="PHUNG HUY QUANG" userId="aa0dc45d-0ceb-4361-bcf2-4ee790151ef5" providerId="ADAL" clId="{4E1C9799-2616-4DD8-86E2-8070AA9A12CC}" dt="2024-08-13T13:55:13.893" v="55" actId="27636"/>
          <ac:spMkLst>
            <pc:docMk/>
            <pc:sldMk cId="0" sldId="263"/>
            <ac:spMk id="137" creationId="{00000000-0000-0000-0000-000000000000}"/>
          </ac:spMkLst>
        </pc:spChg>
      </pc:sldChg>
      <pc:sldChg chg="modSp mod">
        <pc:chgData name="PHUNG HUY QUANG" userId="aa0dc45d-0ceb-4361-bcf2-4ee790151ef5" providerId="ADAL" clId="{4E1C9799-2616-4DD8-86E2-8070AA9A12CC}" dt="2024-08-13T13:55:13.899" v="57" actId="27636"/>
        <pc:sldMkLst>
          <pc:docMk/>
          <pc:sldMk cId="0" sldId="264"/>
        </pc:sldMkLst>
        <pc:spChg chg="mod">
          <ac:chgData name="PHUNG HUY QUANG" userId="aa0dc45d-0ceb-4361-bcf2-4ee790151ef5" providerId="ADAL" clId="{4E1C9799-2616-4DD8-86E2-8070AA9A12CC}" dt="2024-08-13T13:55:13.899" v="57" actId="27636"/>
          <ac:spMkLst>
            <pc:docMk/>
            <pc:sldMk cId="0" sldId="264"/>
            <ac:spMk id="145" creationId="{00000000-0000-0000-0000-000000000000}"/>
          </ac:spMkLst>
        </pc:spChg>
      </pc:sldChg>
      <pc:sldChg chg="modSp mod">
        <pc:chgData name="PHUNG HUY QUANG" userId="aa0dc45d-0ceb-4361-bcf2-4ee790151ef5" providerId="ADAL" clId="{4E1C9799-2616-4DD8-86E2-8070AA9A12CC}" dt="2024-08-13T13:55:13.902" v="58" actId="27636"/>
        <pc:sldMkLst>
          <pc:docMk/>
          <pc:sldMk cId="0" sldId="265"/>
        </pc:sldMkLst>
        <pc:spChg chg="mod">
          <ac:chgData name="PHUNG HUY QUANG" userId="aa0dc45d-0ceb-4361-bcf2-4ee790151ef5" providerId="ADAL" clId="{4E1C9799-2616-4DD8-86E2-8070AA9A12CC}" dt="2024-08-13T13:55:13.902" v="58" actId="27636"/>
          <ac:spMkLst>
            <pc:docMk/>
            <pc:sldMk cId="0" sldId="265"/>
            <ac:spMk id="155" creationId="{00000000-0000-0000-0000-000000000000}"/>
          </ac:spMkLst>
        </pc:spChg>
      </pc:sldChg>
      <pc:sldChg chg="modSp mod">
        <pc:chgData name="PHUNG HUY QUANG" userId="aa0dc45d-0ceb-4361-bcf2-4ee790151ef5" providerId="ADAL" clId="{4E1C9799-2616-4DD8-86E2-8070AA9A12CC}" dt="2024-08-13T13:55:13.906" v="62" actId="27636"/>
        <pc:sldMkLst>
          <pc:docMk/>
          <pc:sldMk cId="0" sldId="267"/>
        </pc:sldMkLst>
        <pc:spChg chg="mod">
          <ac:chgData name="PHUNG HUY QUANG" userId="aa0dc45d-0ceb-4361-bcf2-4ee790151ef5" providerId="ADAL" clId="{4E1C9799-2616-4DD8-86E2-8070AA9A12CC}" dt="2024-08-13T13:55:13.906" v="61" actId="27636"/>
          <ac:spMkLst>
            <pc:docMk/>
            <pc:sldMk cId="0" sldId="267"/>
            <ac:spMk id="172" creationId="{00000000-0000-0000-0000-000000000000}"/>
          </ac:spMkLst>
        </pc:spChg>
        <pc:spChg chg="mod">
          <ac:chgData name="PHUNG HUY QUANG" userId="aa0dc45d-0ceb-4361-bcf2-4ee790151ef5" providerId="ADAL" clId="{4E1C9799-2616-4DD8-86E2-8070AA9A12CC}" dt="2024-08-13T13:55:13.906" v="62" actId="27636"/>
          <ac:spMkLst>
            <pc:docMk/>
            <pc:sldMk cId="0" sldId="267"/>
            <ac:spMk id="175" creationId="{00000000-0000-0000-0000-000000000000}"/>
          </ac:spMkLst>
        </pc:spChg>
        <pc:spChg chg="mod">
          <ac:chgData name="PHUNG HUY QUANG" userId="aa0dc45d-0ceb-4361-bcf2-4ee790151ef5" providerId="ADAL" clId="{4E1C9799-2616-4DD8-86E2-8070AA9A12CC}" dt="2024-08-13T13:55:13.905" v="60" actId="27636"/>
          <ac:spMkLst>
            <pc:docMk/>
            <pc:sldMk cId="0" sldId="267"/>
            <ac:spMk id="177" creationId="{00000000-0000-0000-0000-000000000000}"/>
          </ac:spMkLst>
        </pc:spChg>
        <pc:spChg chg="mod">
          <ac:chgData name="PHUNG HUY QUANG" userId="aa0dc45d-0ceb-4361-bcf2-4ee790151ef5" providerId="ADAL" clId="{4E1C9799-2616-4DD8-86E2-8070AA9A12CC}" dt="2024-08-13T13:55:13.904" v="59" actId="27636"/>
          <ac:spMkLst>
            <pc:docMk/>
            <pc:sldMk cId="0" sldId="267"/>
            <ac:spMk id="180" creationId="{00000000-0000-0000-0000-000000000000}"/>
          </ac:spMkLst>
        </pc:spChg>
      </pc:sldChg>
      <pc:sldChg chg="modSp mod">
        <pc:chgData name="PHUNG HUY QUANG" userId="aa0dc45d-0ceb-4361-bcf2-4ee790151ef5" providerId="ADAL" clId="{4E1C9799-2616-4DD8-86E2-8070AA9A12CC}" dt="2024-08-13T13:55:13.911" v="64" actId="27636"/>
        <pc:sldMkLst>
          <pc:docMk/>
          <pc:sldMk cId="0" sldId="268"/>
        </pc:sldMkLst>
        <pc:spChg chg="mod">
          <ac:chgData name="PHUNG HUY QUANG" userId="aa0dc45d-0ceb-4361-bcf2-4ee790151ef5" providerId="ADAL" clId="{4E1C9799-2616-4DD8-86E2-8070AA9A12CC}" dt="2024-08-13T13:55:13.910" v="63" actId="27636"/>
          <ac:spMkLst>
            <pc:docMk/>
            <pc:sldMk cId="0" sldId="268"/>
            <ac:spMk id="188" creationId="{00000000-0000-0000-0000-000000000000}"/>
          </ac:spMkLst>
        </pc:spChg>
        <pc:spChg chg="mod">
          <ac:chgData name="PHUNG HUY QUANG" userId="aa0dc45d-0ceb-4361-bcf2-4ee790151ef5" providerId="ADAL" clId="{4E1C9799-2616-4DD8-86E2-8070AA9A12CC}" dt="2024-08-13T13:55:13.911" v="64" actId="27636"/>
          <ac:spMkLst>
            <pc:docMk/>
            <pc:sldMk cId="0" sldId="268"/>
            <ac:spMk id="194" creationId="{00000000-0000-0000-0000-000000000000}"/>
          </ac:spMkLst>
        </pc:spChg>
      </pc:sldChg>
      <pc:sldChg chg="modSp mod">
        <pc:chgData name="PHUNG HUY QUANG" userId="aa0dc45d-0ceb-4361-bcf2-4ee790151ef5" providerId="ADAL" clId="{4E1C9799-2616-4DD8-86E2-8070AA9A12CC}" dt="2024-08-13T13:55:13.915" v="65" actId="27636"/>
        <pc:sldMkLst>
          <pc:docMk/>
          <pc:sldMk cId="0" sldId="269"/>
        </pc:sldMkLst>
        <pc:spChg chg="mod">
          <ac:chgData name="PHUNG HUY QUANG" userId="aa0dc45d-0ceb-4361-bcf2-4ee790151ef5" providerId="ADAL" clId="{4E1C9799-2616-4DD8-86E2-8070AA9A12CC}" dt="2024-08-13T13:55:13.915" v="65" actId="27636"/>
          <ac:spMkLst>
            <pc:docMk/>
            <pc:sldMk cId="0" sldId="269"/>
            <ac:spMk id="200" creationId="{00000000-0000-0000-0000-000000000000}"/>
          </ac:spMkLst>
        </pc:spChg>
      </pc:sldChg>
      <pc:sldChg chg="modSp mod">
        <pc:chgData name="PHUNG HUY QUANG" userId="aa0dc45d-0ceb-4361-bcf2-4ee790151ef5" providerId="ADAL" clId="{4E1C9799-2616-4DD8-86E2-8070AA9A12CC}" dt="2024-08-13T13:55:13.918" v="67" actId="27636"/>
        <pc:sldMkLst>
          <pc:docMk/>
          <pc:sldMk cId="0" sldId="270"/>
        </pc:sldMkLst>
        <pc:spChg chg="mod">
          <ac:chgData name="PHUNG HUY QUANG" userId="aa0dc45d-0ceb-4361-bcf2-4ee790151ef5" providerId="ADAL" clId="{4E1C9799-2616-4DD8-86E2-8070AA9A12CC}" dt="2024-08-13T13:55:13.918" v="67" actId="27636"/>
          <ac:spMkLst>
            <pc:docMk/>
            <pc:sldMk cId="0" sldId="270"/>
            <ac:spMk id="208" creationId="{00000000-0000-0000-0000-000000000000}"/>
          </ac:spMkLst>
        </pc:spChg>
        <pc:spChg chg="mod">
          <ac:chgData name="PHUNG HUY QUANG" userId="aa0dc45d-0ceb-4361-bcf2-4ee790151ef5" providerId="ADAL" clId="{4E1C9799-2616-4DD8-86E2-8070AA9A12CC}" dt="2024-08-13T13:55:13.917" v="66" actId="27636"/>
          <ac:spMkLst>
            <pc:docMk/>
            <pc:sldMk cId="0" sldId="270"/>
            <ac:spMk id="217" creationId="{00000000-0000-0000-0000-000000000000}"/>
          </ac:spMkLst>
        </pc:spChg>
      </pc:sldChg>
      <pc:sldChg chg="modSp mod">
        <pc:chgData name="PHUNG HUY QUANG" userId="aa0dc45d-0ceb-4361-bcf2-4ee790151ef5" providerId="ADAL" clId="{4E1C9799-2616-4DD8-86E2-8070AA9A12CC}" dt="2024-08-13T13:55:13.922" v="68" actId="27636"/>
        <pc:sldMkLst>
          <pc:docMk/>
          <pc:sldMk cId="0" sldId="271"/>
        </pc:sldMkLst>
        <pc:spChg chg="mod">
          <ac:chgData name="PHUNG HUY QUANG" userId="aa0dc45d-0ceb-4361-bcf2-4ee790151ef5" providerId="ADAL" clId="{4E1C9799-2616-4DD8-86E2-8070AA9A12CC}" dt="2024-08-13T13:55:13.922" v="68" actId="27636"/>
          <ac:spMkLst>
            <pc:docMk/>
            <pc:sldMk cId="0" sldId="271"/>
            <ac:spMk id="224" creationId="{00000000-0000-0000-0000-000000000000}"/>
          </ac:spMkLst>
        </pc:spChg>
      </pc:sldChg>
      <pc:sldChg chg="modSp mod">
        <pc:chgData name="PHUNG HUY QUANG" userId="aa0dc45d-0ceb-4361-bcf2-4ee790151ef5" providerId="ADAL" clId="{4E1C9799-2616-4DD8-86E2-8070AA9A12CC}" dt="2024-08-13T13:55:13.950" v="69" actId="27636"/>
        <pc:sldMkLst>
          <pc:docMk/>
          <pc:sldMk cId="0" sldId="274"/>
        </pc:sldMkLst>
        <pc:spChg chg="mod">
          <ac:chgData name="PHUNG HUY QUANG" userId="aa0dc45d-0ceb-4361-bcf2-4ee790151ef5" providerId="ADAL" clId="{4E1C9799-2616-4DD8-86E2-8070AA9A12CC}" dt="2024-08-13T13:55:13.950" v="69" actId="27636"/>
          <ac:spMkLst>
            <pc:docMk/>
            <pc:sldMk cId="0" sldId="274"/>
            <ac:spMk id="260" creationId="{00000000-0000-0000-0000-000000000000}"/>
          </ac:spMkLst>
        </pc:spChg>
      </pc:sldChg>
      <pc:sldChg chg="modSp mod">
        <pc:chgData name="PHUNG HUY QUANG" userId="aa0dc45d-0ceb-4361-bcf2-4ee790151ef5" providerId="ADAL" clId="{4E1C9799-2616-4DD8-86E2-8070AA9A12CC}" dt="2024-08-13T13:55:13.954" v="70" actId="27636"/>
        <pc:sldMkLst>
          <pc:docMk/>
          <pc:sldMk cId="0" sldId="277"/>
        </pc:sldMkLst>
        <pc:spChg chg="mod">
          <ac:chgData name="PHUNG HUY QUANG" userId="aa0dc45d-0ceb-4361-bcf2-4ee790151ef5" providerId="ADAL" clId="{4E1C9799-2616-4DD8-86E2-8070AA9A12CC}" dt="2024-08-13T13:55:13.954" v="70" actId="27636"/>
          <ac:spMkLst>
            <pc:docMk/>
            <pc:sldMk cId="0" sldId="277"/>
            <ac:spMk id="288" creationId="{00000000-0000-0000-0000-000000000000}"/>
          </ac:spMkLst>
        </pc:spChg>
      </pc:sldChg>
      <pc:sldChg chg="modSp mod">
        <pc:chgData name="PHUNG HUY QUANG" userId="aa0dc45d-0ceb-4361-bcf2-4ee790151ef5" providerId="ADAL" clId="{4E1C9799-2616-4DD8-86E2-8070AA9A12CC}" dt="2024-08-13T13:55:13.956" v="71" actId="27636"/>
        <pc:sldMkLst>
          <pc:docMk/>
          <pc:sldMk cId="0" sldId="278"/>
        </pc:sldMkLst>
        <pc:spChg chg="mod">
          <ac:chgData name="PHUNG HUY QUANG" userId="aa0dc45d-0ceb-4361-bcf2-4ee790151ef5" providerId="ADAL" clId="{4E1C9799-2616-4DD8-86E2-8070AA9A12CC}" dt="2024-08-13T13:55:13.956" v="71" actId="27636"/>
          <ac:spMkLst>
            <pc:docMk/>
            <pc:sldMk cId="0" sldId="278"/>
            <ac:spMk id="297" creationId="{00000000-0000-0000-0000-000000000000}"/>
          </ac:spMkLst>
        </pc:spChg>
      </pc:sldChg>
      <pc:sldChg chg="addSp modSp mod">
        <pc:chgData name="PHUNG HUY QUANG" userId="aa0dc45d-0ceb-4361-bcf2-4ee790151ef5" providerId="ADAL" clId="{4E1C9799-2616-4DD8-86E2-8070AA9A12CC}" dt="2024-08-13T13:55:13.876" v="51" actId="1076"/>
        <pc:sldMkLst>
          <pc:docMk/>
          <pc:sldMk cId="0" sldId="313"/>
        </pc:sldMkLst>
        <pc:spChg chg="add mod">
          <ac:chgData name="PHUNG HUY QUANG" userId="aa0dc45d-0ceb-4361-bcf2-4ee790151ef5" providerId="ADAL" clId="{4E1C9799-2616-4DD8-86E2-8070AA9A12CC}" dt="2024-08-13T13:55:10.617" v="28" actId="1076"/>
          <ac:spMkLst>
            <pc:docMk/>
            <pc:sldMk cId="0" sldId="313"/>
            <ac:spMk id="2" creationId="{FECA6FEC-1129-C98B-C5FF-4EE008E134B6}"/>
          </ac:spMkLst>
        </pc:spChg>
        <pc:spChg chg="mod">
          <ac:chgData name="PHUNG HUY QUANG" userId="aa0dc45d-0ceb-4361-bcf2-4ee790151ef5" providerId="ADAL" clId="{4E1C9799-2616-4DD8-86E2-8070AA9A12CC}" dt="2024-08-13T13:55:13.876" v="51" actId="1076"/>
          <ac:spMkLst>
            <pc:docMk/>
            <pc:sldMk cId="0" sldId="313"/>
            <ac:spMk id="6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6" name="Google Shape;566;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1" name="Google Shape;571;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0" name="Google Shape;580;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7" name="Google Shape;597;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2" name="Google Shape;612;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2" name="Google Shape;622;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2" name="Google Shape;632;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5" name="Google Shape;645;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3" name="Google Shape;663;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8" name="Google Shape;668;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6" name="Google Shape;676;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6" name="Google Shape;686;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2" name="Google Shape;702;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8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8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7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7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7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79"/>
          <p:cNvSpPr>
            <a:spLocks noGrp="1"/>
          </p:cNvSpPr>
          <p:nvPr>
            <p:ph type="pic" idx="2"/>
          </p:nvPr>
        </p:nvSpPr>
        <p:spPr>
          <a:xfrm>
            <a:off x="5183188" y="987425"/>
            <a:ext cx="6172200" cy="4873625"/>
          </a:xfrm>
          <a:prstGeom prst="rect">
            <a:avLst/>
          </a:prstGeom>
          <a:noFill/>
          <a:ln>
            <a:noFill/>
          </a:ln>
        </p:spPr>
      </p:sp>
      <p:sp>
        <p:nvSpPr>
          <p:cNvPr id="64" name="Google Shape;64;p7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5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6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2235200"/>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50000"/>
              </a:lnSpc>
              <a:spcBef>
                <a:spcPts val="0"/>
              </a:spcBef>
              <a:spcAft>
                <a:spcPts val="0"/>
              </a:spcAft>
              <a:buClr>
                <a:srgbClr val="FF0000"/>
              </a:buClr>
              <a:buSzPct val="100000"/>
              <a:buFont typeface="Cambria"/>
              <a:buNone/>
            </a:pPr>
            <a:r>
              <a:rPr lang="en-US" sz="7200" b="1">
                <a:solidFill>
                  <a:srgbClr val="FF0000"/>
                </a:solidFill>
                <a:latin typeface="Cambria"/>
                <a:ea typeface="Cambria"/>
                <a:cs typeface="Cambria"/>
                <a:sym typeface="Cambria"/>
              </a:rPr>
              <a:t>PHYSICS 4</a:t>
            </a:r>
            <a:br>
              <a:rPr lang="en-US" b="1">
                <a:solidFill>
                  <a:srgbClr val="FF0000"/>
                </a:solidFill>
                <a:latin typeface="Cambria"/>
                <a:ea typeface="Cambria"/>
                <a:cs typeface="Cambria"/>
                <a:sym typeface="Cambria"/>
              </a:rPr>
            </a:br>
            <a:r>
              <a:rPr lang="en-US" sz="7200" b="1">
                <a:solidFill>
                  <a:srgbClr val="FF0000"/>
                </a:solidFill>
                <a:latin typeface="Cambria"/>
                <a:ea typeface="Cambria"/>
                <a:cs typeface="Cambria"/>
                <a:sym typeface="Cambria"/>
              </a:rPr>
              <a:t>FINAL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1.2. Convex mirrors:</a:t>
            </a:r>
            <a:endParaRPr/>
          </a:p>
        </p:txBody>
      </p:sp>
      <p:sp>
        <p:nvSpPr>
          <p:cNvPr id="155" name="Google Shape;155;p10"/>
          <p:cNvSpPr txBox="1"/>
          <p:nvPr/>
        </p:nvSpPr>
        <p:spPr>
          <a:xfrm>
            <a:off x="3988511" y="1141056"/>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Image formation:</a:t>
            </a:r>
            <a:endParaRPr/>
          </a:p>
        </p:txBody>
      </p:sp>
      <p:sp>
        <p:nvSpPr>
          <p:cNvPr id="156" name="Google Shape;156;p10"/>
          <p:cNvSpPr txBox="1"/>
          <p:nvPr/>
        </p:nvSpPr>
        <p:spPr>
          <a:xfrm>
            <a:off x="4526515" y="1766054"/>
            <a:ext cx="6629840" cy="324434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All parallel rays go through the focal point F.</a:t>
            </a:r>
            <a:endParaRPr/>
          </a:p>
          <a:p>
            <a:pPr marL="228600" marR="0" lvl="0" indent="-228600" algn="l" rtl="0">
              <a:lnSpc>
                <a:spcPct val="150000"/>
              </a:lnSpc>
              <a:spcBef>
                <a:spcPts val="100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Normal rays get reflected parallel to the axis.</a:t>
            </a:r>
            <a:endParaRPr/>
          </a:p>
          <a:p>
            <a:pPr marL="228600" marR="0" lvl="0" indent="-228600" algn="l" rtl="0">
              <a:lnSpc>
                <a:spcPct val="150000"/>
              </a:lnSpc>
              <a:spcBef>
                <a:spcPts val="100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Rays that go through center of curvature C are reflected back on themselves.</a:t>
            </a:r>
            <a:endParaRPr/>
          </a:p>
        </p:txBody>
      </p:sp>
      <p:sp>
        <p:nvSpPr>
          <p:cNvPr id="157" name="Google Shape;157;p10"/>
          <p:cNvSpPr txBox="1"/>
          <p:nvPr/>
        </p:nvSpPr>
        <p:spPr>
          <a:xfrm>
            <a:off x="3988511" y="4406993"/>
            <a:ext cx="6629840" cy="82814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r>
              <a:rPr lang="en-US" sz="2500">
                <a:solidFill>
                  <a:schemeClr val="dk1"/>
                </a:solidFill>
                <a:latin typeface="Cambria"/>
                <a:ea typeface="Cambria"/>
                <a:cs typeface="Cambria"/>
                <a:sym typeface="Cambria"/>
              </a:rPr>
              <a:t>-&gt; All these rays meet at the top of the image.</a:t>
            </a:r>
            <a:endParaRPr/>
          </a:p>
        </p:txBody>
      </p:sp>
      <p:sp>
        <p:nvSpPr>
          <p:cNvPr id="158" name="Google Shape;158;p10"/>
          <p:cNvSpPr txBox="1"/>
          <p:nvPr/>
        </p:nvSpPr>
        <p:spPr>
          <a:xfrm>
            <a:off x="1894715" y="5302872"/>
            <a:ext cx="8497391" cy="82814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3000"/>
              <a:buFont typeface="Arial"/>
              <a:buNone/>
            </a:pPr>
            <a:r>
              <a:rPr lang="en-US" sz="3000">
                <a:solidFill>
                  <a:schemeClr val="dk1"/>
                </a:solidFill>
                <a:latin typeface="Cambria"/>
                <a:ea typeface="Cambria"/>
                <a:cs typeface="Cambria"/>
                <a:sym typeface="Cambria"/>
              </a:rPr>
              <a:t>Therefore, need at least 2 rays to form an image.</a:t>
            </a:r>
            <a:endParaRPr/>
          </a:p>
        </p:txBody>
      </p:sp>
      <p:sp>
        <p:nvSpPr>
          <p:cNvPr id="159" name="Google Shape;159;p10"/>
          <p:cNvSpPr/>
          <p:nvPr/>
        </p:nvSpPr>
        <p:spPr>
          <a:xfrm>
            <a:off x="1791423" y="5302872"/>
            <a:ext cx="8325476" cy="828143"/>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0" name="Google Shape;160;p10"/>
          <p:cNvPicPr preferRelativeResize="0"/>
          <p:nvPr/>
        </p:nvPicPr>
        <p:blipFill rotWithShape="1">
          <a:blip r:embed="rId3">
            <a:alphaModFix/>
          </a:blip>
          <a:srcRect/>
          <a:stretch/>
        </p:blipFill>
        <p:spPr>
          <a:xfrm>
            <a:off x="349929" y="1516384"/>
            <a:ext cx="3427432" cy="31826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1.3. General convention for mirrors:</a:t>
            </a:r>
            <a:endParaRPr/>
          </a:p>
        </p:txBody>
      </p:sp>
      <p:pic>
        <p:nvPicPr>
          <p:cNvPr id="166" name="Google Shape;166;p11"/>
          <p:cNvPicPr preferRelativeResize="0"/>
          <p:nvPr/>
        </p:nvPicPr>
        <p:blipFill rotWithShape="1">
          <a:blip r:embed="rId3">
            <a:alphaModFix/>
          </a:blip>
          <a:srcRect/>
          <a:stretch/>
        </p:blipFill>
        <p:spPr>
          <a:xfrm>
            <a:off x="1129665" y="1440542"/>
            <a:ext cx="9932670" cy="279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 Thin lenses:</a:t>
            </a:r>
            <a:endParaRPr/>
          </a:p>
        </p:txBody>
      </p:sp>
      <p:sp>
        <p:nvSpPr>
          <p:cNvPr id="172" name="Google Shape;172;p12"/>
          <p:cNvSpPr txBox="1"/>
          <p:nvPr/>
        </p:nvSpPr>
        <p:spPr>
          <a:xfrm>
            <a:off x="762711" y="971585"/>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Converging lens: f &gt; 0</a:t>
            </a:r>
            <a:endParaRPr/>
          </a:p>
        </p:txBody>
      </p:sp>
      <p:pic>
        <p:nvPicPr>
          <p:cNvPr id="173" name="Google Shape;173;p12"/>
          <p:cNvPicPr preferRelativeResize="0"/>
          <p:nvPr/>
        </p:nvPicPr>
        <p:blipFill rotWithShape="1">
          <a:blip r:embed="rId3">
            <a:alphaModFix/>
          </a:blip>
          <a:srcRect/>
          <a:stretch/>
        </p:blipFill>
        <p:spPr>
          <a:xfrm>
            <a:off x="671662" y="1730986"/>
            <a:ext cx="4704671" cy="2022081"/>
          </a:xfrm>
          <a:prstGeom prst="rect">
            <a:avLst/>
          </a:prstGeom>
          <a:noFill/>
          <a:ln>
            <a:noFill/>
          </a:ln>
        </p:spPr>
      </p:pic>
      <p:sp>
        <p:nvSpPr>
          <p:cNvPr id="174" name="Google Shape;174;p12"/>
          <p:cNvSpPr txBox="1"/>
          <p:nvPr/>
        </p:nvSpPr>
        <p:spPr>
          <a:xfrm>
            <a:off x="3757075" y="1018306"/>
            <a:ext cx="1459418" cy="74446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endParaRPr sz="2500">
              <a:solidFill>
                <a:schemeClr val="dk1"/>
              </a:solidFill>
              <a:latin typeface="Cambria"/>
              <a:ea typeface="Cambria"/>
              <a:cs typeface="Cambria"/>
              <a:sym typeface="Cambria"/>
            </a:endParaRPr>
          </a:p>
        </p:txBody>
      </p:sp>
      <p:sp>
        <p:nvSpPr>
          <p:cNvPr id="175" name="Google Shape;175;p12"/>
          <p:cNvSpPr txBox="1"/>
          <p:nvPr/>
        </p:nvSpPr>
        <p:spPr>
          <a:xfrm>
            <a:off x="6809686" y="971585"/>
            <a:ext cx="4156422"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Diverging lens: f &lt; 0</a:t>
            </a:r>
            <a:endParaRPr/>
          </a:p>
        </p:txBody>
      </p:sp>
      <p:pic>
        <p:nvPicPr>
          <p:cNvPr id="176" name="Google Shape;176;p12"/>
          <p:cNvPicPr preferRelativeResize="0"/>
          <p:nvPr/>
        </p:nvPicPr>
        <p:blipFill rotWithShape="1">
          <a:blip r:embed="rId4">
            <a:alphaModFix/>
          </a:blip>
          <a:srcRect t="3266"/>
          <a:stretch/>
        </p:blipFill>
        <p:spPr>
          <a:xfrm>
            <a:off x="6892469" y="1716051"/>
            <a:ext cx="4073639" cy="2392280"/>
          </a:xfrm>
          <a:prstGeom prst="rect">
            <a:avLst/>
          </a:prstGeom>
          <a:noFill/>
          <a:ln>
            <a:noFill/>
          </a:ln>
        </p:spPr>
      </p:pic>
      <p:sp>
        <p:nvSpPr>
          <p:cNvPr id="177" name="Google Shape;177;p12"/>
          <p:cNvSpPr txBox="1"/>
          <p:nvPr/>
        </p:nvSpPr>
        <p:spPr>
          <a:xfrm>
            <a:off x="762711" y="3934246"/>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Thin lenses equation:</a:t>
            </a:r>
            <a:endParaRPr/>
          </a:p>
        </p:txBody>
      </p:sp>
      <p:sp>
        <p:nvSpPr>
          <p:cNvPr id="178" name="Google Shape;178;p12"/>
          <p:cNvSpPr txBox="1"/>
          <p:nvPr/>
        </p:nvSpPr>
        <p:spPr>
          <a:xfrm>
            <a:off x="2961101" y="3570727"/>
            <a:ext cx="5988728" cy="129606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79" name="Google Shape;179;p12"/>
          <p:cNvSpPr/>
          <p:nvPr/>
        </p:nvSpPr>
        <p:spPr>
          <a:xfrm>
            <a:off x="4923242" y="3768002"/>
            <a:ext cx="1969227" cy="1094381"/>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12"/>
          <p:cNvSpPr txBox="1"/>
          <p:nvPr/>
        </p:nvSpPr>
        <p:spPr>
          <a:xfrm>
            <a:off x="671662" y="5390513"/>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Lateral magnification:</a:t>
            </a:r>
            <a:endParaRPr/>
          </a:p>
        </p:txBody>
      </p:sp>
      <p:sp>
        <p:nvSpPr>
          <p:cNvPr id="181" name="Google Shape;181;p12"/>
          <p:cNvSpPr txBox="1"/>
          <p:nvPr/>
        </p:nvSpPr>
        <p:spPr>
          <a:xfrm>
            <a:off x="4288347" y="5114716"/>
            <a:ext cx="2638764" cy="129606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82" name="Google Shape;182;p12"/>
          <p:cNvSpPr/>
          <p:nvPr/>
        </p:nvSpPr>
        <p:spPr>
          <a:xfrm>
            <a:off x="4886500" y="5329920"/>
            <a:ext cx="1531234" cy="1094381"/>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2.1. Converging lens:</a:t>
            </a:r>
            <a:endParaRPr/>
          </a:p>
        </p:txBody>
      </p:sp>
      <p:sp>
        <p:nvSpPr>
          <p:cNvPr id="188" name="Google Shape;188;p13"/>
          <p:cNvSpPr txBox="1"/>
          <p:nvPr/>
        </p:nvSpPr>
        <p:spPr>
          <a:xfrm>
            <a:off x="4581178" y="1002660"/>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Image formation:</a:t>
            </a:r>
            <a:endParaRPr/>
          </a:p>
        </p:txBody>
      </p:sp>
      <p:sp>
        <p:nvSpPr>
          <p:cNvPr id="189" name="Google Shape;189;p13"/>
          <p:cNvSpPr txBox="1"/>
          <p:nvPr/>
        </p:nvSpPr>
        <p:spPr>
          <a:xfrm>
            <a:off x="5381648" y="1682759"/>
            <a:ext cx="6629840" cy="324434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All parallel rays go through the focal point F at the </a:t>
            </a:r>
            <a:r>
              <a:rPr lang="en-US" sz="2500" u="sng">
                <a:solidFill>
                  <a:schemeClr val="dk1"/>
                </a:solidFill>
                <a:latin typeface="Cambria"/>
                <a:ea typeface="Cambria"/>
                <a:cs typeface="Cambria"/>
                <a:sym typeface="Cambria"/>
              </a:rPr>
              <a:t>other</a:t>
            </a:r>
            <a:r>
              <a:rPr lang="en-US" sz="2500">
                <a:solidFill>
                  <a:schemeClr val="dk1"/>
                </a:solidFill>
                <a:latin typeface="Cambria"/>
                <a:ea typeface="Cambria"/>
                <a:cs typeface="Cambria"/>
                <a:sym typeface="Cambria"/>
              </a:rPr>
              <a:t> side.</a:t>
            </a:r>
            <a:endParaRPr/>
          </a:p>
          <a:p>
            <a:pPr marL="228600" marR="0" lvl="0" indent="-228600" algn="l" rtl="0">
              <a:lnSpc>
                <a:spcPct val="150000"/>
              </a:lnSpc>
              <a:spcBef>
                <a:spcPts val="100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Rays that go through the center maintain the same direction</a:t>
            </a:r>
            <a:endParaRPr/>
          </a:p>
          <a:p>
            <a:pPr marL="228600" marR="0" lvl="0" indent="-228600" algn="l" rtl="0">
              <a:lnSpc>
                <a:spcPct val="150000"/>
              </a:lnSpc>
              <a:spcBef>
                <a:spcPts val="100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Other rays become parallel at the other side.</a:t>
            </a:r>
            <a:endParaRPr/>
          </a:p>
        </p:txBody>
      </p:sp>
      <p:sp>
        <p:nvSpPr>
          <p:cNvPr id="190" name="Google Shape;190;p13"/>
          <p:cNvSpPr txBox="1"/>
          <p:nvPr/>
        </p:nvSpPr>
        <p:spPr>
          <a:xfrm>
            <a:off x="2817041" y="4889541"/>
            <a:ext cx="6629840" cy="82814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r>
              <a:rPr lang="en-US" sz="2500">
                <a:solidFill>
                  <a:schemeClr val="dk1"/>
                </a:solidFill>
                <a:latin typeface="Cambria"/>
                <a:ea typeface="Cambria"/>
                <a:cs typeface="Cambria"/>
                <a:sym typeface="Cambria"/>
              </a:rPr>
              <a:t>-&gt; All these rays meet at the top of the image.</a:t>
            </a:r>
            <a:endParaRPr/>
          </a:p>
        </p:txBody>
      </p:sp>
      <p:sp>
        <p:nvSpPr>
          <p:cNvPr id="191" name="Google Shape;191;p13"/>
          <p:cNvSpPr txBox="1"/>
          <p:nvPr/>
        </p:nvSpPr>
        <p:spPr>
          <a:xfrm>
            <a:off x="2072515" y="5680118"/>
            <a:ext cx="8497391" cy="82814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3000"/>
              <a:buFont typeface="Arial"/>
              <a:buNone/>
            </a:pPr>
            <a:r>
              <a:rPr lang="en-US" sz="3000">
                <a:solidFill>
                  <a:schemeClr val="dk1"/>
                </a:solidFill>
                <a:latin typeface="Cambria"/>
                <a:ea typeface="Cambria"/>
                <a:cs typeface="Cambria"/>
                <a:sym typeface="Cambria"/>
              </a:rPr>
              <a:t>Therefore, need at least 2 rays to form an image.</a:t>
            </a:r>
            <a:endParaRPr/>
          </a:p>
        </p:txBody>
      </p:sp>
      <p:sp>
        <p:nvSpPr>
          <p:cNvPr id="192" name="Google Shape;192;p13"/>
          <p:cNvSpPr/>
          <p:nvPr/>
        </p:nvSpPr>
        <p:spPr>
          <a:xfrm>
            <a:off x="1969223" y="5680118"/>
            <a:ext cx="8325476" cy="828143"/>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13"/>
          <p:cNvPicPr preferRelativeResize="0"/>
          <p:nvPr/>
        </p:nvPicPr>
        <p:blipFill rotWithShape="1">
          <a:blip r:embed="rId3">
            <a:alphaModFix/>
          </a:blip>
          <a:srcRect/>
          <a:stretch/>
        </p:blipFill>
        <p:spPr>
          <a:xfrm>
            <a:off x="180512" y="1874670"/>
            <a:ext cx="5047306" cy="2638365"/>
          </a:xfrm>
          <a:prstGeom prst="rect">
            <a:avLst/>
          </a:prstGeom>
          <a:noFill/>
          <a:ln>
            <a:noFill/>
          </a:ln>
        </p:spPr>
      </p:pic>
      <p:sp>
        <p:nvSpPr>
          <p:cNvPr id="194" name="Google Shape;194;p13"/>
          <p:cNvSpPr txBox="1"/>
          <p:nvPr/>
        </p:nvSpPr>
        <p:spPr>
          <a:xfrm>
            <a:off x="5951875" y="329431"/>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Can form real and virtual images.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4"/>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2.1. Converging lens:</a:t>
            </a:r>
            <a:endParaRPr/>
          </a:p>
        </p:txBody>
      </p:sp>
      <p:sp>
        <p:nvSpPr>
          <p:cNvPr id="200" name="Google Shape;200;p14"/>
          <p:cNvSpPr txBox="1"/>
          <p:nvPr/>
        </p:nvSpPr>
        <p:spPr>
          <a:xfrm>
            <a:off x="6308378" y="829005"/>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Image formation:</a:t>
            </a:r>
            <a:endParaRPr/>
          </a:p>
        </p:txBody>
      </p:sp>
      <p:pic>
        <p:nvPicPr>
          <p:cNvPr id="201" name="Google Shape;201;p14"/>
          <p:cNvPicPr preferRelativeResize="0"/>
          <p:nvPr/>
        </p:nvPicPr>
        <p:blipFill rotWithShape="1">
          <a:blip r:embed="rId3">
            <a:alphaModFix/>
          </a:blip>
          <a:srcRect/>
          <a:stretch/>
        </p:blipFill>
        <p:spPr>
          <a:xfrm>
            <a:off x="109641" y="1743105"/>
            <a:ext cx="5879880" cy="3060585"/>
          </a:xfrm>
          <a:prstGeom prst="rect">
            <a:avLst/>
          </a:prstGeom>
          <a:noFill/>
          <a:ln>
            <a:noFill/>
          </a:ln>
        </p:spPr>
      </p:pic>
      <p:sp>
        <p:nvSpPr>
          <p:cNvPr id="202" name="Google Shape;202;p14"/>
          <p:cNvSpPr txBox="1"/>
          <p:nvPr/>
        </p:nvSpPr>
        <p:spPr>
          <a:xfrm>
            <a:off x="5989521" y="1530017"/>
            <a:ext cx="5988728" cy="3797965"/>
          </a:xfrm>
          <a:prstGeom prst="rect">
            <a:avLst/>
          </a:prstGeom>
          <a:blipFill rotWithShape="1">
            <a:blip r:embed="rId4">
              <a:alphaModFix/>
            </a:blip>
            <a:stretch>
              <a:fillRect l="-1425" r="-2747" b="-144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2.2. Diverging lens:</a:t>
            </a:r>
            <a:endParaRPr/>
          </a:p>
        </p:txBody>
      </p:sp>
      <p:sp>
        <p:nvSpPr>
          <p:cNvPr id="208" name="Google Shape;208;p15"/>
          <p:cNvSpPr txBox="1"/>
          <p:nvPr/>
        </p:nvSpPr>
        <p:spPr>
          <a:xfrm>
            <a:off x="4581178" y="1002660"/>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Image formation:</a:t>
            </a:r>
            <a:endParaRPr/>
          </a:p>
        </p:txBody>
      </p:sp>
      <p:sp>
        <p:nvSpPr>
          <p:cNvPr id="209" name="Google Shape;209;p15"/>
          <p:cNvSpPr txBox="1"/>
          <p:nvPr/>
        </p:nvSpPr>
        <p:spPr>
          <a:xfrm>
            <a:off x="5381648" y="1682759"/>
            <a:ext cx="6629840" cy="324434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All parallel rays go through the focal point F at the </a:t>
            </a:r>
            <a:r>
              <a:rPr lang="en-US" sz="2500" u="sng">
                <a:solidFill>
                  <a:schemeClr val="dk1"/>
                </a:solidFill>
                <a:latin typeface="Cambria"/>
                <a:ea typeface="Cambria"/>
                <a:cs typeface="Cambria"/>
                <a:sym typeface="Cambria"/>
              </a:rPr>
              <a:t>same</a:t>
            </a:r>
            <a:r>
              <a:rPr lang="en-US" sz="2500">
                <a:solidFill>
                  <a:schemeClr val="dk1"/>
                </a:solidFill>
                <a:latin typeface="Cambria"/>
                <a:ea typeface="Cambria"/>
                <a:cs typeface="Cambria"/>
                <a:sym typeface="Cambria"/>
              </a:rPr>
              <a:t> side.</a:t>
            </a:r>
            <a:endParaRPr/>
          </a:p>
          <a:p>
            <a:pPr marL="228600" marR="0" lvl="0" indent="-228600" algn="l" rtl="0">
              <a:lnSpc>
                <a:spcPct val="150000"/>
              </a:lnSpc>
              <a:spcBef>
                <a:spcPts val="100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Rays that go through the center maintain the same direction.</a:t>
            </a:r>
            <a:endParaRPr/>
          </a:p>
          <a:p>
            <a:pPr marL="228600" marR="0" lvl="0" indent="-228600" algn="l" rtl="0">
              <a:lnSpc>
                <a:spcPct val="150000"/>
              </a:lnSpc>
              <a:spcBef>
                <a:spcPts val="100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Other rays become parallel at the other side.</a:t>
            </a:r>
            <a:endParaRPr/>
          </a:p>
        </p:txBody>
      </p:sp>
      <p:sp>
        <p:nvSpPr>
          <p:cNvPr id="210" name="Google Shape;210;p15"/>
          <p:cNvSpPr txBox="1"/>
          <p:nvPr/>
        </p:nvSpPr>
        <p:spPr>
          <a:xfrm>
            <a:off x="2817041" y="4889541"/>
            <a:ext cx="6629840" cy="82814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r>
              <a:rPr lang="en-US" sz="2500">
                <a:solidFill>
                  <a:schemeClr val="dk1"/>
                </a:solidFill>
                <a:latin typeface="Cambria"/>
                <a:ea typeface="Cambria"/>
                <a:cs typeface="Cambria"/>
                <a:sym typeface="Cambria"/>
              </a:rPr>
              <a:t>-&gt; All these rays meet at the top of the image.</a:t>
            </a:r>
            <a:endParaRPr/>
          </a:p>
        </p:txBody>
      </p:sp>
      <p:sp>
        <p:nvSpPr>
          <p:cNvPr id="211" name="Google Shape;211;p15"/>
          <p:cNvSpPr txBox="1"/>
          <p:nvPr/>
        </p:nvSpPr>
        <p:spPr>
          <a:xfrm>
            <a:off x="2072515" y="5680118"/>
            <a:ext cx="8497391" cy="82814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3000"/>
              <a:buFont typeface="Arial"/>
              <a:buNone/>
            </a:pPr>
            <a:r>
              <a:rPr lang="en-US" sz="3000">
                <a:solidFill>
                  <a:schemeClr val="dk1"/>
                </a:solidFill>
                <a:latin typeface="Cambria"/>
                <a:ea typeface="Cambria"/>
                <a:cs typeface="Cambria"/>
                <a:sym typeface="Cambria"/>
              </a:rPr>
              <a:t>Therefore, need at least 2 rays to form an image.</a:t>
            </a:r>
            <a:endParaRPr/>
          </a:p>
        </p:txBody>
      </p:sp>
      <p:sp>
        <p:nvSpPr>
          <p:cNvPr id="212" name="Google Shape;212;p15"/>
          <p:cNvSpPr/>
          <p:nvPr/>
        </p:nvSpPr>
        <p:spPr>
          <a:xfrm>
            <a:off x="1969223" y="5680118"/>
            <a:ext cx="8325476" cy="828143"/>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3" name="Google Shape;213;p15"/>
          <p:cNvPicPr preferRelativeResize="0"/>
          <p:nvPr/>
        </p:nvPicPr>
        <p:blipFill rotWithShape="1">
          <a:blip r:embed="rId3">
            <a:alphaModFix/>
          </a:blip>
          <a:srcRect l="960" r="7362"/>
          <a:stretch/>
        </p:blipFill>
        <p:spPr>
          <a:xfrm>
            <a:off x="110068" y="2144561"/>
            <a:ext cx="5170126" cy="2020122"/>
          </a:xfrm>
          <a:prstGeom prst="rect">
            <a:avLst/>
          </a:prstGeom>
          <a:noFill/>
          <a:ln>
            <a:noFill/>
          </a:ln>
        </p:spPr>
      </p:pic>
      <p:sp>
        <p:nvSpPr>
          <p:cNvPr id="214" name="Google Shape;214;p15"/>
          <p:cNvSpPr/>
          <p:nvPr/>
        </p:nvSpPr>
        <p:spPr>
          <a:xfrm rot="401228">
            <a:off x="1224484" y="2712691"/>
            <a:ext cx="2181494" cy="45719"/>
          </a:xfrm>
          <a:prstGeom prst="rect">
            <a:avLst/>
          </a:prstGeom>
          <a:solidFill>
            <a:srgbClr val="3EC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15"/>
          <p:cNvSpPr/>
          <p:nvPr/>
        </p:nvSpPr>
        <p:spPr>
          <a:xfrm>
            <a:off x="3563402" y="2846447"/>
            <a:ext cx="1460880" cy="45719"/>
          </a:xfrm>
          <a:prstGeom prst="rect">
            <a:avLst/>
          </a:prstGeom>
          <a:solidFill>
            <a:srgbClr val="3EC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15"/>
          <p:cNvSpPr/>
          <p:nvPr/>
        </p:nvSpPr>
        <p:spPr>
          <a:xfrm rot="5400000">
            <a:off x="4017006" y="2801635"/>
            <a:ext cx="111369" cy="132065"/>
          </a:xfrm>
          <a:prstGeom prst="triangle">
            <a:avLst>
              <a:gd name="adj" fmla="val 50000"/>
            </a:avLst>
          </a:prstGeom>
          <a:solidFill>
            <a:srgbClr val="3EC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15"/>
          <p:cNvSpPr txBox="1"/>
          <p:nvPr/>
        </p:nvSpPr>
        <p:spPr>
          <a:xfrm>
            <a:off x="5511608" y="357110"/>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Can only form virtual images.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2.2. Diverging lens:</a:t>
            </a:r>
            <a:endParaRPr/>
          </a:p>
        </p:txBody>
      </p:sp>
      <p:sp>
        <p:nvSpPr>
          <p:cNvPr id="223" name="Google Shape;223;p16"/>
          <p:cNvSpPr txBox="1"/>
          <p:nvPr/>
        </p:nvSpPr>
        <p:spPr>
          <a:xfrm>
            <a:off x="5607729" y="2029916"/>
            <a:ext cx="6629840" cy="637444"/>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All real objects produce virtual images.</a:t>
            </a:r>
            <a:endParaRPr/>
          </a:p>
        </p:txBody>
      </p:sp>
      <p:sp>
        <p:nvSpPr>
          <p:cNvPr id="224" name="Google Shape;224;p16"/>
          <p:cNvSpPr txBox="1"/>
          <p:nvPr/>
        </p:nvSpPr>
        <p:spPr>
          <a:xfrm>
            <a:off x="5196861" y="1341797"/>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Image formation:</a:t>
            </a:r>
            <a:endParaRPr/>
          </a:p>
        </p:txBody>
      </p:sp>
      <p:pic>
        <p:nvPicPr>
          <p:cNvPr id="225" name="Google Shape;225;p16"/>
          <p:cNvPicPr preferRelativeResize="0"/>
          <p:nvPr/>
        </p:nvPicPr>
        <p:blipFill rotWithShape="1">
          <a:blip r:embed="rId3">
            <a:alphaModFix/>
          </a:blip>
          <a:srcRect/>
          <a:stretch/>
        </p:blipFill>
        <p:spPr>
          <a:xfrm>
            <a:off x="630370" y="1642201"/>
            <a:ext cx="4566491" cy="2730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p:nvPr/>
        </p:nvSpPr>
        <p:spPr>
          <a:xfrm>
            <a:off x="393700" y="155993"/>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r>
              <a:rPr lang="en-US" sz="2800">
                <a:solidFill>
                  <a:schemeClr val="dk1"/>
                </a:solidFill>
                <a:latin typeface="Cambria"/>
                <a:ea typeface="Cambria"/>
                <a:cs typeface="Cambria"/>
                <a:sym typeface="Cambria"/>
              </a:rPr>
              <a:t>The projection lens in a certain slide projector is a single thin lens. A slide 24.0 mm high is to be projected so that its image fills a screen 1.80 m high. The slide-to-screen distance is 3.00 m. </a:t>
            </a:r>
            <a:endParaRPr/>
          </a:p>
          <a:p>
            <a:pPr marL="514350" marR="0" lvl="0" indent="-514350" algn="just" rtl="0">
              <a:lnSpc>
                <a:spcPct val="150000"/>
              </a:lnSpc>
              <a:spcBef>
                <a:spcPts val="1000"/>
              </a:spcBef>
              <a:spcAft>
                <a:spcPts val="0"/>
              </a:spcAft>
              <a:buClr>
                <a:schemeClr val="dk1"/>
              </a:buClr>
              <a:buSzPts val="2800"/>
              <a:buFont typeface="Arial"/>
              <a:buAutoNum type="alphaLcParenR"/>
            </a:pPr>
            <a:r>
              <a:rPr lang="en-US" sz="2800">
                <a:solidFill>
                  <a:schemeClr val="dk1"/>
                </a:solidFill>
                <a:latin typeface="Cambria"/>
                <a:ea typeface="Cambria"/>
                <a:cs typeface="Cambria"/>
                <a:sym typeface="Cambria"/>
              </a:rPr>
              <a:t>Determine the focal length of the projection lens. </a:t>
            </a:r>
            <a:endParaRPr/>
          </a:p>
          <a:p>
            <a:pPr marL="514350" marR="0" lvl="0" indent="-514350" algn="just" rtl="0">
              <a:lnSpc>
                <a:spcPct val="150000"/>
              </a:lnSpc>
              <a:spcBef>
                <a:spcPts val="1000"/>
              </a:spcBef>
              <a:spcAft>
                <a:spcPts val="0"/>
              </a:spcAft>
              <a:buClr>
                <a:schemeClr val="dk1"/>
              </a:buClr>
              <a:buSzPts val="2800"/>
              <a:buFont typeface="Arial"/>
              <a:buAutoNum type="alphaLcParenR"/>
            </a:pPr>
            <a:r>
              <a:rPr lang="en-US" sz="2800">
                <a:solidFill>
                  <a:schemeClr val="dk1"/>
                </a:solidFill>
                <a:latin typeface="Cambria"/>
                <a:ea typeface="Cambria"/>
                <a:cs typeface="Cambria"/>
                <a:sym typeface="Cambria"/>
              </a:rPr>
              <a:t>How far from the slide should the lens of the projector be placed so as to form the image on the screen?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8"/>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236" name="Google Shape;236;p18"/>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237" name="Google Shape;237;p18"/>
          <p:cNvSpPr txBox="1"/>
          <p:nvPr/>
        </p:nvSpPr>
        <p:spPr>
          <a:xfrm>
            <a:off x="715433" y="968794"/>
            <a:ext cx="11404599" cy="146608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“Image fills screen” -&gt; Real image -&gt; Only converging lens</a:t>
            </a:r>
            <a:endParaRPr/>
          </a:p>
          <a:p>
            <a:pPr marL="0" marR="0" lvl="0" indent="0" algn="just" rtl="0">
              <a:lnSpc>
                <a:spcPct val="150000"/>
              </a:lnSpc>
              <a:spcBef>
                <a:spcPts val="1000"/>
              </a:spcBef>
              <a:spcAft>
                <a:spcPts val="0"/>
              </a:spcAft>
              <a:buClr>
                <a:schemeClr val="dk1"/>
              </a:buClr>
              <a:buSzPts val="2400"/>
              <a:buFont typeface="Arial"/>
              <a:buNone/>
            </a:pPr>
            <a:r>
              <a:rPr lang="en-US" sz="2400">
                <a:solidFill>
                  <a:schemeClr val="dk1"/>
                </a:solidFill>
                <a:latin typeface="Cambria"/>
                <a:ea typeface="Cambria"/>
                <a:cs typeface="Cambria"/>
                <a:sym typeface="Cambria"/>
              </a:rPr>
              <a:t>Therefore, q &gt; 0 and f &gt; 0</a:t>
            </a:r>
            <a:endParaRPr/>
          </a:p>
        </p:txBody>
      </p:sp>
      <p:grpSp>
        <p:nvGrpSpPr>
          <p:cNvPr id="238" name="Google Shape;238;p18"/>
          <p:cNvGrpSpPr/>
          <p:nvPr/>
        </p:nvGrpSpPr>
        <p:grpSpPr>
          <a:xfrm>
            <a:off x="821315" y="2544568"/>
            <a:ext cx="4301625" cy="2062814"/>
            <a:chOff x="1347788" y="2606168"/>
            <a:chExt cx="5045821" cy="2419688"/>
          </a:xfrm>
        </p:grpSpPr>
        <p:sp>
          <p:nvSpPr>
            <p:cNvPr id="239" name="Google Shape;239;p18"/>
            <p:cNvSpPr/>
            <p:nvPr/>
          </p:nvSpPr>
          <p:spPr>
            <a:xfrm>
              <a:off x="1347788" y="3818070"/>
              <a:ext cx="5036338" cy="45719"/>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0" name="Google Shape;240;p18"/>
            <p:cNvPicPr preferRelativeResize="0"/>
            <p:nvPr/>
          </p:nvPicPr>
          <p:blipFill rotWithShape="1">
            <a:blip r:embed="rId3">
              <a:alphaModFix/>
            </a:blip>
            <a:srcRect/>
            <a:stretch/>
          </p:blipFill>
          <p:spPr>
            <a:xfrm>
              <a:off x="2662696" y="2606168"/>
              <a:ext cx="990738" cy="2419688"/>
            </a:xfrm>
            <a:prstGeom prst="rect">
              <a:avLst/>
            </a:prstGeom>
            <a:noFill/>
            <a:ln>
              <a:noFill/>
            </a:ln>
          </p:spPr>
        </p:pic>
        <p:sp>
          <p:nvSpPr>
            <p:cNvPr id="241" name="Google Shape;241;p18"/>
            <p:cNvSpPr/>
            <p:nvPr/>
          </p:nvSpPr>
          <p:spPr>
            <a:xfrm>
              <a:off x="1556946" y="3356255"/>
              <a:ext cx="89879" cy="499637"/>
            </a:xfrm>
            <a:prstGeom prst="up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8"/>
            <p:cNvSpPr/>
            <p:nvPr/>
          </p:nvSpPr>
          <p:spPr>
            <a:xfrm>
              <a:off x="1609725" y="3366574"/>
              <a:ext cx="1469376" cy="45719"/>
            </a:xfrm>
            <a:prstGeom prst="rightArrow">
              <a:avLst>
                <a:gd name="adj1" fmla="val 50000"/>
                <a:gd name="adj2" fmla="val 5000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18"/>
            <p:cNvSpPr/>
            <p:nvPr/>
          </p:nvSpPr>
          <p:spPr>
            <a:xfrm rot="1266975">
              <a:off x="2922846" y="4004185"/>
              <a:ext cx="3573006" cy="45719"/>
            </a:xfrm>
            <a:prstGeom prst="rightArrow">
              <a:avLst>
                <a:gd name="adj1" fmla="val 50000"/>
                <a:gd name="adj2" fmla="val 5000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18"/>
            <p:cNvSpPr/>
            <p:nvPr/>
          </p:nvSpPr>
          <p:spPr>
            <a:xfrm rot="-8327539" flipH="1">
              <a:off x="1368982" y="4006608"/>
              <a:ext cx="1973797" cy="45719"/>
            </a:xfrm>
            <a:prstGeom prst="rightArrow">
              <a:avLst>
                <a:gd name="adj1" fmla="val 50000"/>
                <a:gd name="adj2" fmla="val 5000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18"/>
            <p:cNvSpPr/>
            <p:nvPr/>
          </p:nvSpPr>
          <p:spPr>
            <a:xfrm>
              <a:off x="3079100" y="4651106"/>
              <a:ext cx="3305027" cy="45719"/>
            </a:xfrm>
            <a:prstGeom prst="rightArrow">
              <a:avLst>
                <a:gd name="adj1" fmla="val 50000"/>
                <a:gd name="adj2" fmla="val 5000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18"/>
            <p:cNvSpPr/>
            <p:nvPr/>
          </p:nvSpPr>
          <p:spPr>
            <a:xfrm rot="10800000" flipH="1">
              <a:off x="6315118" y="3813607"/>
              <a:ext cx="78491" cy="878371"/>
            </a:xfrm>
            <a:prstGeom prst="up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7" name="Google Shape;247;p18"/>
          <p:cNvSpPr txBox="1"/>
          <p:nvPr/>
        </p:nvSpPr>
        <p:spPr>
          <a:xfrm>
            <a:off x="216696" y="3150787"/>
            <a:ext cx="1014627" cy="39581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500"/>
              <a:buFont typeface="Cambria"/>
              <a:buNone/>
            </a:pPr>
            <a:r>
              <a:rPr lang="en-US" sz="1500">
                <a:solidFill>
                  <a:schemeClr val="dk1"/>
                </a:solidFill>
                <a:latin typeface="Cambria"/>
                <a:ea typeface="Cambria"/>
                <a:cs typeface="Cambria"/>
                <a:sym typeface="Cambria"/>
              </a:rPr>
              <a:t>0.024m</a:t>
            </a:r>
            <a:endParaRPr sz="1500">
              <a:solidFill>
                <a:schemeClr val="dk1"/>
              </a:solidFill>
              <a:latin typeface="Cambria"/>
              <a:ea typeface="Cambria"/>
              <a:cs typeface="Cambria"/>
              <a:sym typeface="Cambria"/>
            </a:endParaRPr>
          </a:p>
        </p:txBody>
      </p:sp>
      <p:sp>
        <p:nvSpPr>
          <p:cNvPr id="248" name="Google Shape;248;p18"/>
          <p:cNvSpPr txBox="1"/>
          <p:nvPr/>
        </p:nvSpPr>
        <p:spPr>
          <a:xfrm>
            <a:off x="5056025" y="3719602"/>
            <a:ext cx="684375" cy="39581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500"/>
              <a:buFont typeface="Cambria"/>
              <a:buNone/>
            </a:pPr>
            <a:r>
              <a:rPr lang="en-US" sz="1500">
                <a:solidFill>
                  <a:schemeClr val="dk1"/>
                </a:solidFill>
                <a:latin typeface="Cambria"/>
                <a:ea typeface="Cambria"/>
                <a:cs typeface="Cambria"/>
                <a:sym typeface="Cambria"/>
              </a:rPr>
              <a:t>1.8m</a:t>
            </a:r>
            <a:endParaRPr sz="1500">
              <a:solidFill>
                <a:schemeClr val="dk1"/>
              </a:solidFill>
              <a:latin typeface="Cambria"/>
              <a:ea typeface="Cambria"/>
              <a:cs typeface="Cambria"/>
              <a:sym typeface="Cambria"/>
            </a:endParaRPr>
          </a:p>
        </p:txBody>
      </p:sp>
      <p:sp>
        <p:nvSpPr>
          <p:cNvPr id="249" name="Google Shape;249;p18"/>
          <p:cNvSpPr txBox="1"/>
          <p:nvPr/>
        </p:nvSpPr>
        <p:spPr>
          <a:xfrm>
            <a:off x="2672460" y="4667559"/>
            <a:ext cx="1014627" cy="39581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500"/>
              <a:buFont typeface="Cambria"/>
              <a:buNone/>
            </a:pPr>
            <a:r>
              <a:rPr lang="en-US" sz="1500">
                <a:solidFill>
                  <a:schemeClr val="dk1"/>
                </a:solidFill>
                <a:latin typeface="Cambria"/>
                <a:ea typeface="Cambria"/>
                <a:cs typeface="Cambria"/>
                <a:sym typeface="Cambria"/>
              </a:rPr>
              <a:t>3m</a:t>
            </a:r>
            <a:endParaRPr sz="1500">
              <a:solidFill>
                <a:schemeClr val="dk1"/>
              </a:solidFill>
              <a:latin typeface="Cambria"/>
              <a:ea typeface="Cambria"/>
              <a:cs typeface="Cambria"/>
              <a:sym typeface="Cambria"/>
            </a:endParaRPr>
          </a:p>
        </p:txBody>
      </p:sp>
      <p:sp>
        <p:nvSpPr>
          <p:cNvPr id="250" name="Google Shape;250;p18"/>
          <p:cNvSpPr/>
          <p:nvPr/>
        </p:nvSpPr>
        <p:spPr>
          <a:xfrm>
            <a:off x="985262" y="4717073"/>
            <a:ext cx="4070763" cy="82005"/>
          </a:xfrm>
          <a:prstGeom prst="rightArrow">
            <a:avLst>
              <a:gd name="adj1" fmla="val 50000"/>
              <a:gd name="adj2" fmla="val 50000"/>
            </a:avLst>
          </a:prstGeom>
          <a:solidFill>
            <a:srgbClr val="5481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1" name="Google Shape;251;p18"/>
          <p:cNvSpPr txBox="1"/>
          <p:nvPr/>
        </p:nvSpPr>
        <p:spPr>
          <a:xfrm>
            <a:off x="5672573" y="1701835"/>
            <a:ext cx="6480716" cy="2620912"/>
          </a:xfrm>
          <a:prstGeom prst="rect">
            <a:avLst/>
          </a:prstGeom>
          <a:blipFill rotWithShape="1">
            <a:blip r:embed="rId4">
              <a:alphaModFix/>
            </a:blip>
            <a:stretch>
              <a:fillRect l="-1032" r="-94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52" name="Google Shape;252;p18"/>
          <p:cNvSpPr txBox="1"/>
          <p:nvPr/>
        </p:nvSpPr>
        <p:spPr>
          <a:xfrm>
            <a:off x="5444067" y="4425643"/>
            <a:ext cx="6709222" cy="82368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r>
              <a:rPr lang="en-US" sz="2000">
                <a:solidFill>
                  <a:schemeClr val="dk1"/>
                </a:solidFill>
                <a:latin typeface="Cambria"/>
                <a:ea typeface="Cambria"/>
                <a:cs typeface="Cambria"/>
                <a:sym typeface="Cambria"/>
              </a:rPr>
              <a:t>b) q = 2.96m</a:t>
            </a:r>
            <a:endParaRPr sz="2000">
              <a:solidFill>
                <a:schemeClr val="dk1"/>
              </a:solidFill>
              <a:latin typeface="Cambria"/>
              <a:ea typeface="Cambria"/>
              <a:cs typeface="Cambria"/>
              <a:sym typeface="Cambria"/>
            </a:endParaRPr>
          </a:p>
        </p:txBody>
      </p:sp>
      <p:sp>
        <p:nvSpPr>
          <p:cNvPr id="253" name="Google Shape;253;p18"/>
          <p:cNvSpPr txBox="1"/>
          <p:nvPr/>
        </p:nvSpPr>
        <p:spPr>
          <a:xfrm>
            <a:off x="216696" y="5144426"/>
            <a:ext cx="6709222" cy="39581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19"/>
          <p:cNvPicPr preferRelativeResize="0"/>
          <p:nvPr/>
        </p:nvPicPr>
        <p:blipFill rotWithShape="1">
          <a:blip r:embed="rId3">
            <a:alphaModFix/>
          </a:blip>
          <a:srcRect l="7332" r="1"/>
          <a:stretch/>
        </p:blipFill>
        <p:spPr>
          <a:xfrm>
            <a:off x="175919" y="1724095"/>
            <a:ext cx="5900496" cy="3651516"/>
          </a:xfrm>
          <a:prstGeom prst="rect">
            <a:avLst/>
          </a:prstGeom>
          <a:noFill/>
          <a:ln>
            <a:noFill/>
          </a:ln>
        </p:spPr>
      </p:pic>
      <p:sp>
        <p:nvSpPr>
          <p:cNvPr id="259" name="Google Shape;259;p19"/>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2.3. Applications:</a:t>
            </a:r>
            <a:endParaRPr/>
          </a:p>
        </p:txBody>
      </p:sp>
      <p:sp>
        <p:nvSpPr>
          <p:cNvPr id="260" name="Google Shape;260;p19"/>
          <p:cNvSpPr txBox="1"/>
          <p:nvPr/>
        </p:nvSpPr>
        <p:spPr>
          <a:xfrm>
            <a:off x="5832774" y="1027324"/>
            <a:ext cx="263819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Microscope:</a:t>
            </a:r>
            <a:endParaRPr/>
          </a:p>
        </p:txBody>
      </p:sp>
      <p:sp>
        <p:nvSpPr>
          <p:cNvPr id="261" name="Google Shape;261;p19"/>
          <p:cNvSpPr txBox="1"/>
          <p:nvPr/>
        </p:nvSpPr>
        <p:spPr>
          <a:xfrm>
            <a:off x="6115586" y="1806827"/>
            <a:ext cx="5940947" cy="192677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Includes two converging lenses.</a:t>
            </a:r>
            <a:endParaRPr/>
          </a:p>
          <a:p>
            <a:pPr marL="228600" marR="0" lvl="0" indent="-228600" algn="l" rtl="0">
              <a:lnSpc>
                <a:spcPct val="150000"/>
              </a:lnSpc>
              <a:spcBef>
                <a:spcPts val="100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Has two focal lengths: f</a:t>
            </a:r>
            <a:r>
              <a:rPr lang="en-US" sz="2500" baseline="-25000">
                <a:solidFill>
                  <a:schemeClr val="dk1"/>
                </a:solidFill>
                <a:latin typeface="Cambria"/>
                <a:ea typeface="Cambria"/>
                <a:cs typeface="Cambria"/>
                <a:sym typeface="Cambria"/>
              </a:rPr>
              <a:t>o</a:t>
            </a:r>
            <a:r>
              <a:rPr lang="en-US" sz="2500">
                <a:solidFill>
                  <a:schemeClr val="dk1"/>
                </a:solidFill>
                <a:latin typeface="Cambria"/>
                <a:ea typeface="Cambria"/>
                <a:cs typeface="Cambria"/>
                <a:sym typeface="Cambria"/>
              </a:rPr>
              <a:t> of objective lens and f</a:t>
            </a:r>
            <a:r>
              <a:rPr lang="en-US" sz="2500" baseline="-25000">
                <a:solidFill>
                  <a:schemeClr val="dk1"/>
                </a:solidFill>
                <a:latin typeface="Cambria"/>
                <a:ea typeface="Cambria"/>
                <a:cs typeface="Cambria"/>
                <a:sym typeface="Cambria"/>
              </a:rPr>
              <a:t>e</a:t>
            </a:r>
            <a:r>
              <a:rPr lang="en-US" sz="2500">
                <a:solidFill>
                  <a:schemeClr val="dk1"/>
                </a:solidFill>
                <a:latin typeface="Cambria"/>
                <a:ea typeface="Cambria"/>
                <a:cs typeface="Cambria"/>
                <a:sym typeface="Cambria"/>
              </a:rPr>
              <a:t> of eyepiece lens.</a:t>
            </a:r>
            <a:endParaRPr/>
          </a:p>
          <a:p>
            <a:pPr marL="228600" marR="0" lvl="0" indent="-69850" algn="l" rtl="0">
              <a:lnSpc>
                <a:spcPct val="150000"/>
              </a:lnSpc>
              <a:spcBef>
                <a:spcPts val="1000"/>
              </a:spcBef>
              <a:spcAft>
                <a:spcPts val="0"/>
              </a:spcAft>
              <a:buClr>
                <a:schemeClr val="dk1"/>
              </a:buClr>
              <a:buSzPts val="2500"/>
              <a:buFont typeface="Cambria"/>
              <a:buNone/>
            </a:pPr>
            <a:endParaRPr sz="2500">
              <a:solidFill>
                <a:schemeClr val="dk1"/>
              </a:solidFill>
              <a:latin typeface="Cambria"/>
              <a:ea typeface="Cambria"/>
              <a:cs typeface="Cambria"/>
              <a:sym typeface="Cambria"/>
            </a:endParaRPr>
          </a:p>
        </p:txBody>
      </p:sp>
      <p:sp>
        <p:nvSpPr>
          <p:cNvPr id="262" name="Google Shape;262;p19"/>
          <p:cNvSpPr txBox="1"/>
          <p:nvPr/>
        </p:nvSpPr>
        <p:spPr>
          <a:xfrm>
            <a:off x="6096000" y="3657403"/>
            <a:ext cx="6096000" cy="2329292"/>
          </a:xfrm>
          <a:prstGeom prst="rect">
            <a:avLst/>
          </a:prstGeom>
          <a:noFill/>
          <a:ln>
            <a:noFill/>
          </a:ln>
        </p:spPr>
        <p:txBody>
          <a:bodyPr spcFirstLastPara="1" wrap="square" lIns="91425" tIns="45700" rIns="91425" bIns="45700" anchor="t" anchorCtr="0">
            <a:spAutoFit/>
          </a:bodyPr>
          <a:lstStyle/>
          <a:p>
            <a:pPr marL="0" marR="0" lvl="0" indent="-158750" algn="just"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First image is </a:t>
            </a:r>
            <a:r>
              <a:rPr lang="en-US" sz="2500" u="sng">
                <a:solidFill>
                  <a:schemeClr val="dk1"/>
                </a:solidFill>
                <a:latin typeface="Cambria"/>
                <a:ea typeface="Cambria"/>
                <a:cs typeface="Cambria"/>
                <a:sym typeface="Cambria"/>
              </a:rPr>
              <a:t>real</a:t>
            </a:r>
            <a:r>
              <a:rPr lang="en-US" sz="2500">
                <a:solidFill>
                  <a:schemeClr val="dk1"/>
                </a:solidFill>
                <a:latin typeface="Cambria"/>
                <a:ea typeface="Cambria"/>
                <a:cs typeface="Cambria"/>
                <a:sym typeface="Cambria"/>
              </a:rPr>
              <a:t> and becomes real object for eyepiece lens.</a:t>
            </a:r>
            <a:endParaRPr/>
          </a:p>
          <a:p>
            <a:pPr marL="0" marR="0" lvl="0" indent="-158750" algn="just"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Final image is </a:t>
            </a:r>
            <a:r>
              <a:rPr lang="en-US" sz="2500" u="sng">
                <a:solidFill>
                  <a:schemeClr val="dk1"/>
                </a:solidFill>
                <a:latin typeface="Cambria"/>
                <a:ea typeface="Cambria"/>
                <a:cs typeface="Cambria"/>
                <a:sym typeface="Cambria"/>
              </a:rPr>
              <a:t>virtual</a:t>
            </a:r>
            <a:r>
              <a:rPr lang="en-US" sz="2500">
                <a:solidFill>
                  <a:schemeClr val="dk1"/>
                </a:solidFill>
                <a:latin typeface="Cambria"/>
                <a:ea typeface="Cambria"/>
                <a:cs typeface="Cambria"/>
                <a:sym typeface="Cambria"/>
              </a:rPr>
              <a:t>, enlarged and flipped.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ctrTitle"/>
          </p:nvPr>
        </p:nvSpPr>
        <p:spPr>
          <a:xfrm>
            <a:off x="-198270" y="-230819"/>
            <a:ext cx="6030898" cy="1182703"/>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Hình thức thi final</a:t>
            </a:r>
            <a:endParaRPr/>
          </a:p>
        </p:txBody>
      </p:sp>
      <p:sp>
        <p:nvSpPr>
          <p:cNvPr id="90" name="Google Shape;90;p2"/>
          <p:cNvSpPr txBox="1"/>
          <p:nvPr/>
        </p:nvSpPr>
        <p:spPr>
          <a:xfrm>
            <a:off x="905523" y="1138315"/>
            <a:ext cx="8753384" cy="485414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Thi online.</a:t>
            </a:r>
            <a:endParaRPr/>
          </a:p>
          <a:p>
            <a:pPr marL="285750" marR="0" lvl="0" indent="-285750" algn="l"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Thời gian: 13h 16/6 (T4) – 13h 18/6 (T6)</a:t>
            </a:r>
            <a:endParaRPr/>
          </a:p>
          <a:p>
            <a:pPr marL="285750" marR="0" lvl="0" indent="-285750" algn="l"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Nộp trên Blackboard section Assignment</a:t>
            </a:r>
            <a:endParaRPr/>
          </a:p>
          <a:p>
            <a:pPr marL="285750" marR="0" lvl="0" indent="-285750" algn="l"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Hình thức làm: Viết tay ra giấy A4</a:t>
            </a:r>
            <a:endParaRPr sz="3000" b="0" i="0" u="none" strike="noStrike" cap="none">
              <a:solidFill>
                <a:schemeClr val="dk1"/>
              </a:solidFill>
              <a:latin typeface="Cambria"/>
              <a:ea typeface="Cambria"/>
              <a:cs typeface="Cambria"/>
              <a:sym typeface="Cambria"/>
            </a:endParaRPr>
          </a:p>
          <a:p>
            <a:pPr marL="285750" marR="0" lvl="0" indent="-285750" algn="l"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Định dạng file nộp: PDF (chỉ 1 file duy nhất)</a:t>
            </a:r>
            <a:endParaRPr/>
          </a:p>
          <a:p>
            <a:pPr marL="285750" marR="0" lvl="0" indent="-285750" algn="l"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Tên file: Name_MSSV_FinalP4_06-2021.pdf</a:t>
            </a:r>
            <a:endParaRPr sz="3000" b="0" i="0" u="none" strike="noStrike" cap="none">
              <a:solidFill>
                <a:schemeClr val="dk1"/>
              </a:solidFill>
              <a:latin typeface="Cambria"/>
              <a:ea typeface="Cambria"/>
              <a:cs typeface="Cambria"/>
              <a:sym typeface="Cambria"/>
            </a:endParaRPr>
          </a:p>
          <a:p>
            <a:pPr marL="285750" marR="0" lvl="0" indent="-95250" algn="l" rtl="0">
              <a:lnSpc>
                <a:spcPct val="150000"/>
              </a:lnSpc>
              <a:spcBef>
                <a:spcPts val="0"/>
              </a:spcBef>
              <a:spcAft>
                <a:spcPts val="0"/>
              </a:spcAft>
              <a:buClr>
                <a:schemeClr val="dk1"/>
              </a:buClr>
              <a:buSzPts val="3000"/>
              <a:buFont typeface="Arial"/>
              <a:buNone/>
            </a:pPr>
            <a:endParaRPr sz="3000" b="0" i="0" u="none" strike="noStrike" cap="none">
              <a:solidFill>
                <a:schemeClr val="dk1"/>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txBox="1"/>
          <p:nvPr/>
        </p:nvSpPr>
        <p:spPr>
          <a:xfrm>
            <a:off x="393700" y="155994"/>
            <a:ext cx="11404599" cy="219774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373D3F"/>
              </a:buClr>
              <a:buSzPts val="2800"/>
              <a:buFont typeface="Arial"/>
              <a:buNone/>
            </a:pPr>
            <a:r>
              <a:rPr lang="en-US" sz="2800" b="0" i="0">
                <a:solidFill>
                  <a:srgbClr val="373D3F"/>
                </a:solidFill>
                <a:latin typeface="Cambria"/>
                <a:ea typeface="Cambria"/>
                <a:cs typeface="Cambria"/>
                <a:sym typeface="Cambria"/>
              </a:rPr>
              <a:t>Calculate the </a:t>
            </a:r>
            <a:r>
              <a:rPr lang="en-US" sz="2800" b="0" i="1">
                <a:solidFill>
                  <a:srgbClr val="373D3F"/>
                </a:solidFill>
                <a:latin typeface="Cambria"/>
                <a:ea typeface="Cambria"/>
                <a:cs typeface="Cambria"/>
                <a:sym typeface="Cambria"/>
              </a:rPr>
              <a:t>magnification</a:t>
            </a:r>
            <a:r>
              <a:rPr lang="en-US" sz="2800" b="0" i="0">
                <a:solidFill>
                  <a:srgbClr val="373D3F"/>
                </a:solidFill>
                <a:latin typeface="Cambria"/>
                <a:ea typeface="Cambria"/>
                <a:cs typeface="Cambria"/>
                <a:sym typeface="Cambria"/>
              </a:rPr>
              <a:t> of an object placed 6.20 mm from a compound microscope that has a 6.00 mm focal length objective and a 50.0 mm focal length eyepiece. The objective and eyepiece are separated by 23.0 cm.</a:t>
            </a:r>
            <a:endParaRPr sz="2800">
              <a:solidFill>
                <a:schemeClr val="dk1"/>
              </a:solidFill>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273" name="Google Shape;273;p21"/>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274" name="Google Shape;274;p21"/>
          <p:cNvSpPr txBox="1"/>
          <p:nvPr/>
        </p:nvSpPr>
        <p:spPr>
          <a:xfrm>
            <a:off x="5711284" y="1635305"/>
            <a:ext cx="6480716" cy="2620912"/>
          </a:xfrm>
          <a:prstGeom prst="rect">
            <a:avLst/>
          </a:prstGeom>
          <a:noFill/>
          <a:ln>
            <a:noFill/>
          </a:ln>
        </p:spPr>
        <p:txBody>
          <a:bodyPr spcFirstLastPara="1" wrap="square" lIns="91425" tIns="45700" rIns="91425" bIns="45700" anchor="t" anchorCtr="0">
            <a:noAutofit/>
          </a:bodyPr>
          <a:lstStyle/>
          <a:p>
            <a:pPr marL="514350" marR="0" lvl="0" indent="-38735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sp>
        <p:nvSpPr>
          <p:cNvPr id="275" name="Google Shape;275;p21"/>
          <p:cNvSpPr txBox="1"/>
          <p:nvPr/>
        </p:nvSpPr>
        <p:spPr>
          <a:xfrm>
            <a:off x="5339352" y="1000214"/>
            <a:ext cx="6934200" cy="4222481"/>
          </a:xfrm>
          <a:prstGeom prst="rect">
            <a:avLst/>
          </a:prstGeom>
          <a:blipFill rotWithShape="1">
            <a:blip r:embed="rId3">
              <a:alphaModFix/>
            </a:blip>
            <a:stretch>
              <a:fillRect l="-96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76" name="Google Shape;276;p21"/>
          <p:cNvSpPr txBox="1"/>
          <p:nvPr/>
        </p:nvSpPr>
        <p:spPr>
          <a:xfrm>
            <a:off x="216696" y="5144426"/>
            <a:ext cx="6709222" cy="39581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pic>
        <p:nvPicPr>
          <p:cNvPr id="277" name="Google Shape;277;p21" descr="Diagram&#10;&#10;Description automatically generated"/>
          <p:cNvPicPr preferRelativeResize="0"/>
          <p:nvPr/>
        </p:nvPicPr>
        <p:blipFill rotWithShape="1">
          <a:blip r:embed="rId4">
            <a:alphaModFix/>
          </a:blip>
          <a:srcRect/>
          <a:stretch/>
        </p:blipFill>
        <p:spPr>
          <a:xfrm>
            <a:off x="216696" y="1164357"/>
            <a:ext cx="5168175" cy="3068336"/>
          </a:xfrm>
          <a:prstGeom prst="rect">
            <a:avLst/>
          </a:prstGeom>
          <a:noFill/>
          <a:ln>
            <a:noFill/>
          </a:ln>
        </p:spPr>
      </p:pic>
      <p:sp>
        <p:nvSpPr>
          <p:cNvPr id="278" name="Google Shape;278;p21"/>
          <p:cNvSpPr txBox="1"/>
          <p:nvPr/>
        </p:nvSpPr>
        <p:spPr>
          <a:xfrm>
            <a:off x="2368264" y="1540252"/>
            <a:ext cx="291809"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ambria"/>
                <a:ea typeface="Cambria"/>
                <a:cs typeface="Cambria"/>
                <a:sym typeface="Cambria"/>
              </a:rPr>
              <a:t>p</a:t>
            </a:r>
            <a:endParaRPr/>
          </a:p>
        </p:txBody>
      </p:sp>
      <p:sp>
        <p:nvSpPr>
          <p:cNvPr id="279" name="Google Shape;279;p21"/>
          <p:cNvSpPr txBox="1"/>
          <p:nvPr/>
        </p:nvSpPr>
        <p:spPr>
          <a:xfrm>
            <a:off x="3453110" y="1628920"/>
            <a:ext cx="370745"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ambria"/>
                <a:ea typeface="Cambria"/>
                <a:cs typeface="Cambria"/>
                <a:sym typeface="Cambria"/>
              </a:rPr>
              <a:t>p’</a:t>
            </a:r>
            <a:endParaRPr/>
          </a:p>
        </p:txBody>
      </p:sp>
      <p:sp>
        <p:nvSpPr>
          <p:cNvPr id="280" name="Google Shape;280;p21"/>
          <p:cNvSpPr txBox="1"/>
          <p:nvPr/>
        </p:nvSpPr>
        <p:spPr>
          <a:xfrm>
            <a:off x="1869501" y="3881892"/>
            <a:ext cx="374935"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ambria"/>
                <a:ea typeface="Cambria"/>
                <a:cs typeface="Cambria"/>
                <a:sym typeface="Cambria"/>
              </a:rPr>
              <a:t>q’</a:t>
            </a:r>
            <a:endParaRPr/>
          </a:p>
        </p:txBody>
      </p:sp>
      <p:pic>
        <p:nvPicPr>
          <p:cNvPr id="281" name="Google Shape;281;p21"/>
          <p:cNvPicPr preferRelativeResize="0"/>
          <p:nvPr/>
        </p:nvPicPr>
        <p:blipFill rotWithShape="1">
          <a:blip r:embed="rId5">
            <a:alphaModFix/>
          </a:blip>
          <a:srcRect/>
          <a:stretch/>
        </p:blipFill>
        <p:spPr>
          <a:xfrm>
            <a:off x="2733268" y="1701895"/>
            <a:ext cx="652282" cy="250190"/>
          </a:xfrm>
          <a:prstGeom prst="rect">
            <a:avLst/>
          </a:prstGeom>
          <a:noFill/>
          <a:ln>
            <a:noFill/>
          </a:ln>
        </p:spPr>
      </p:pic>
      <p:sp>
        <p:nvSpPr>
          <p:cNvPr id="282" name="Google Shape;282;p21"/>
          <p:cNvSpPr/>
          <p:nvPr/>
        </p:nvSpPr>
        <p:spPr>
          <a:xfrm>
            <a:off x="2934064" y="1717363"/>
            <a:ext cx="236857" cy="20616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rgbClr val="0C0C0C"/>
                </a:solidFill>
                <a:latin typeface="Cambria"/>
                <a:ea typeface="Cambria"/>
                <a:cs typeface="Cambria"/>
                <a:sym typeface="Cambria"/>
              </a:rPr>
              <a:t>q</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2.3. Applications:</a:t>
            </a:r>
            <a:endParaRPr/>
          </a:p>
        </p:txBody>
      </p:sp>
      <p:sp>
        <p:nvSpPr>
          <p:cNvPr id="288" name="Google Shape;288;p22"/>
          <p:cNvSpPr txBox="1"/>
          <p:nvPr/>
        </p:nvSpPr>
        <p:spPr>
          <a:xfrm>
            <a:off x="5832774" y="979629"/>
            <a:ext cx="263819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Telescope:</a:t>
            </a:r>
            <a:endParaRPr/>
          </a:p>
        </p:txBody>
      </p:sp>
      <p:sp>
        <p:nvSpPr>
          <p:cNvPr id="289" name="Google Shape;289;p22"/>
          <p:cNvSpPr txBox="1"/>
          <p:nvPr/>
        </p:nvSpPr>
        <p:spPr>
          <a:xfrm>
            <a:off x="6115586" y="1806826"/>
            <a:ext cx="5940947" cy="2189441"/>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Includes two converging lenses.</a:t>
            </a:r>
            <a:endParaRPr/>
          </a:p>
          <a:p>
            <a:pPr marL="228600" marR="0" lvl="0" indent="-228600" algn="l" rtl="0">
              <a:lnSpc>
                <a:spcPct val="150000"/>
              </a:lnSpc>
              <a:spcBef>
                <a:spcPts val="100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Has two focal lengths: f</a:t>
            </a:r>
            <a:r>
              <a:rPr lang="en-US" sz="2500" baseline="-25000">
                <a:solidFill>
                  <a:schemeClr val="dk1"/>
                </a:solidFill>
                <a:latin typeface="Cambria"/>
                <a:ea typeface="Cambria"/>
                <a:cs typeface="Cambria"/>
                <a:sym typeface="Cambria"/>
              </a:rPr>
              <a:t>o</a:t>
            </a:r>
            <a:r>
              <a:rPr lang="en-US" sz="2500">
                <a:solidFill>
                  <a:schemeClr val="dk1"/>
                </a:solidFill>
                <a:latin typeface="Cambria"/>
                <a:ea typeface="Cambria"/>
                <a:cs typeface="Cambria"/>
                <a:sym typeface="Cambria"/>
              </a:rPr>
              <a:t> of objective lens and f</a:t>
            </a:r>
            <a:r>
              <a:rPr lang="en-US" sz="2500" baseline="-25000">
                <a:solidFill>
                  <a:schemeClr val="dk1"/>
                </a:solidFill>
                <a:latin typeface="Cambria"/>
                <a:ea typeface="Cambria"/>
                <a:cs typeface="Cambria"/>
                <a:sym typeface="Cambria"/>
              </a:rPr>
              <a:t>e</a:t>
            </a:r>
            <a:r>
              <a:rPr lang="en-US" sz="2500">
                <a:solidFill>
                  <a:schemeClr val="dk1"/>
                </a:solidFill>
                <a:latin typeface="Cambria"/>
                <a:ea typeface="Cambria"/>
                <a:cs typeface="Cambria"/>
                <a:sym typeface="Cambria"/>
              </a:rPr>
              <a:t> of eyepiece lens.</a:t>
            </a:r>
            <a:endParaRPr/>
          </a:p>
          <a:p>
            <a:pPr marL="228600" marR="0" lvl="0" indent="-69850" algn="l" rtl="0">
              <a:lnSpc>
                <a:spcPct val="150000"/>
              </a:lnSpc>
              <a:spcBef>
                <a:spcPts val="1000"/>
              </a:spcBef>
              <a:spcAft>
                <a:spcPts val="0"/>
              </a:spcAft>
              <a:buClr>
                <a:schemeClr val="dk1"/>
              </a:buClr>
              <a:buSzPts val="2500"/>
              <a:buFont typeface="Cambria"/>
              <a:buNone/>
            </a:pPr>
            <a:endParaRPr sz="2500">
              <a:solidFill>
                <a:schemeClr val="dk1"/>
              </a:solidFill>
              <a:latin typeface="Cambria"/>
              <a:ea typeface="Cambria"/>
              <a:cs typeface="Cambria"/>
              <a:sym typeface="Cambria"/>
            </a:endParaRPr>
          </a:p>
        </p:txBody>
      </p:sp>
      <p:pic>
        <p:nvPicPr>
          <p:cNvPr id="290" name="Google Shape;290;p22" descr="Diagram&#10;&#10;Description automatically generated"/>
          <p:cNvPicPr preferRelativeResize="0"/>
          <p:nvPr/>
        </p:nvPicPr>
        <p:blipFill rotWithShape="1">
          <a:blip r:embed="rId3">
            <a:alphaModFix/>
          </a:blip>
          <a:srcRect/>
          <a:stretch/>
        </p:blipFill>
        <p:spPr>
          <a:xfrm>
            <a:off x="508000" y="1699508"/>
            <a:ext cx="5362252" cy="3989703"/>
          </a:xfrm>
          <a:prstGeom prst="rect">
            <a:avLst/>
          </a:prstGeom>
          <a:noFill/>
          <a:ln>
            <a:noFill/>
          </a:ln>
        </p:spPr>
      </p:pic>
      <p:sp>
        <p:nvSpPr>
          <p:cNvPr id="291" name="Google Shape;291;p22"/>
          <p:cNvSpPr txBox="1"/>
          <p:nvPr/>
        </p:nvSpPr>
        <p:spPr>
          <a:xfrm>
            <a:off x="6115586" y="3626626"/>
            <a:ext cx="5568414" cy="2329292"/>
          </a:xfrm>
          <a:prstGeom prst="rect">
            <a:avLst/>
          </a:prstGeom>
          <a:blipFill rotWithShape="1">
            <a:blip r:embed="rId4">
              <a:alphaModFix/>
            </a:blip>
            <a:stretch>
              <a:fillRect l="-1750" r="-1750" b="-549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3"/>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2.3. Applications:</a:t>
            </a:r>
            <a:endParaRPr/>
          </a:p>
        </p:txBody>
      </p:sp>
      <p:sp>
        <p:nvSpPr>
          <p:cNvPr id="297" name="Google Shape;297;p23"/>
          <p:cNvSpPr txBox="1"/>
          <p:nvPr/>
        </p:nvSpPr>
        <p:spPr>
          <a:xfrm>
            <a:off x="5832774" y="1042678"/>
            <a:ext cx="263819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Telescope:</a:t>
            </a:r>
            <a:endParaRPr/>
          </a:p>
        </p:txBody>
      </p:sp>
      <p:pic>
        <p:nvPicPr>
          <p:cNvPr id="298" name="Google Shape;298;p23" descr="Diagram&#10;&#10;Description automatically generated"/>
          <p:cNvPicPr preferRelativeResize="0"/>
          <p:nvPr/>
        </p:nvPicPr>
        <p:blipFill rotWithShape="1">
          <a:blip r:embed="rId3">
            <a:alphaModFix/>
          </a:blip>
          <a:srcRect/>
          <a:stretch/>
        </p:blipFill>
        <p:spPr>
          <a:xfrm>
            <a:off x="470522" y="1551996"/>
            <a:ext cx="5362252" cy="3989703"/>
          </a:xfrm>
          <a:prstGeom prst="rect">
            <a:avLst/>
          </a:prstGeom>
          <a:noFill/>
          <a:ln>
            <a:noFill/>
          </a:ln>
        </p:spPr>
      </p:pic>
      <p:sp>
        <p:nvSpPr>
          <p:cNvPr id="299" name="Google Shape;299;p23"/>
          <p:cNvSpPr txBox="1"/>
          <p:nvPr/>
        </p:nvSpPr>
        <p:spPr>
          <a:xfrm>
            <a:off x="6096000" y="1772958"/>
            <a:ext cx="6290733" cy="2189441"/>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Length of the telescope: From objective piece to eyepiece.</a:t>
            </a:r>
            <a:endParaRPr/>
          </a:p>
          <a:p>
            <a:pPr marL="228600" marR="0" lvl="0" indent="-69850" algn="l" rtl="0">
              <a:lnSpc>
                <a:spcPct val="150000"/>
              </a:lnSpc>
              <a:spcBef>
                <a:spcPts val="1000"/>
              </a:spcBef>
              <a:spcAft>
                <a:spcPts val="0"/>
              </a:spcAft>
              <a:buClr>
                <a:schemeClr val="dk1"/>
              </a:buClr>
              <a:buSzPts val="2500"/>
              <a:buFont typeface="Cambria"/>
              <a:buNone/>
            </a:pPr>
            <a:endParaRPr sz="2500">
              <a:solidFill>
                <a:schemeClr val="dk1"/>
              </a:solidFill>
              <a:latin typeface="Cambria"/>
              <a:ea typeface="Cambria"/>
              <a:cs typeface="Cambria"/>
              <a:sym typeface="Cambria"/>
            </a:endParaRPr>
          </a:p>
        </p:txBody>
      </p:sp>
      <p:sp>
        <p:nvSpPr>
          <p:cNvPr id="300" name="Google Shape;300;p23"/>
          <p:cNvSpPr txBox="1"/>
          <p:nvPr/>
        </p:nvSpPr>
        <p:spPr>
          <a:xfrm>
            <a:off x="8016912" y="3036150"/>
            <a:ext cx="2448908" cy="784063"/>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1" name="Google Shape;301;p23"/>
          <p:cNvSpPr/>
          <p:nvPr/>
        </p:nvSpPr>
        <p:spPr>
          <a:xfrm>
            <a:off x="8205981" y="2992070"/>
            <a:ext cx="2070770" cy="828143"/>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23"/>
          <p:cNvSpPr txBox="1"/>
          <p:nvPr/>
        </p:nvSpPr>
        <p:spPr>
          <a:xfrm>
            <a:off x="6096000" y="3793066"/>
            <a:ext cx="6290733" cy="2189441"/>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Magnification:</a:t>
            </a:r>
            <a:endParaRPr/>
          </a:p>
          <a:p>
            <a:pPr marL="228600" marR="0" lvl="0" indent="-69850" algn="l" rtl="0">
              <a:lnSpc>
                <a:spcPct val="150000"/>
              </a:lnSpc>
              <a:spcBef>
                <a:spcPts val="1000"/>
              </a:spcBef>
              <a:spcAft>
                <a:spcPts val="0"/>
              </a:spcAft>
              <a:buClr>
                <a:schemeClr val="dk1"/>
              </a:buClr>
              <a:buSzPts val="2500"/>
              <a:buFont typeface="Cambria"/>
              <a:buNone/>
            </a:pPr>
            <a:endParaRPr sz="2500">
              <a:solidFill>
                <a:schemeClr val="dk1"/>
              </a:solidFill>
              <a:latin typeface="Cambria"/>
              <a:ea typeface="Cambria"/>
              <a:cs typeface="Cambria"/>
              <a:sym typeface="Cambria"/>
            </a:endParaRPr>
          </a:p>
        </p:txBody>
      </p:sp>
      <p:sp>
        <p:nvSpPr>
          <p:cNvPr id="303" name="Google Shape;303;p23"/>
          <p:cNvSpPr txBox="1"/>
          <p:nvPr/>
        </p:nvSpPr>
        <p:spPr>
          <a:xfrm>
            <a:off x="7576904" y="4529999"/>
            <a:ext cx="2800683" cy="911788"/>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4" name="Google Shape;304;p23"/>
          <p:cNvSpPr/>
          <p:nvPr/>
        </p:nvSpPr>
        <p:spPr>
          <a:xfrm>
            <a:off x="7753813" y="4518246"/>
            <a:ext cx="2446866" cy="1023453"/>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4"/>
          <p:cNvSpPr txBox="1"/>
          <p:nvPr/>
        </p:nvSpPr>
        <p:spPr>
          <a:xfrm>
            <a:off x="393700" y="155993"/>
            <a:ext cx="11404599" cy="2756539"/>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373D3F"/>
              </a:buClr>
              <a:buSzPts val="2800"/>
              <a:buFont typeface="Arial"/>
              <a:buNone/>
            </a:pPr>
            <a:r>
              <a:rPr lang="en-US" sz="2800" b="0" i="0">
                <a:solidFill>
                  <a:srgbClr val="373D3F"/>
                </a:solidFill>
                <a:latin typeface="Cambria"/>
                <a:ea typeface="Cambria"/>
                <a:cs typeface="Cambria"/>
                <a:sym typeface="Cambria"/>
              </a:rPr>
              <a:t>A student constructs an astronomical telescope with a magnification of 10. If the telescope has a converging lens of focal length objective 50cm</a:t>
            </a:r>
            <a:r>
              <a:rPr lang="en-US" sz="2800">
                <a:solidFill>
                  <a:srgbClr val="373D3F"/>
                </a:solidFill>
                <a:latin typeface="Cambria"/>
                <a:ea typeface="Cambria"/>
                <a:cs typeface="Cambria"/>
                <a:sym typeface="Cambria"/>
              </a:rPr>
              <a:t>, what is the focal length of the eyepiece? What is the resulting length of the telescope?</a:t>
            </a:r>
            <a:endParaRPr sz="2800">
              <a:solidFill>
                <a:schemeClr val="dk1"/>
              </a:solidFill>
              <a:latin typeface="Cambria"/>
              <a:ea typeface="Cambria"/>
              <a:cs typeface="Cambria"/>
              <a:sym typeface="Cambria"/>
            </a:endParaRPr>
          </a:p>
        </p:txBody>
      </p:sp>
      <p:sp>
        <p:nvSpPr>
          <p:cNvPr id="310" name="Google Shape;310;p24"/>
          <p:cNvSpPr txBox="1"/>
          <p:nvPr/>
        </p:nvSpPr>
        <p:spPr>
          <a:xfrm>
            <a:off x="911285" y="3636367"/>
            <a:ext cx="6934200" cy="2293319"/>
          </a:xfrm>
          <a:prstGeom prst="rect">
            <a:avLst/>
          </a:prstGeom>
          <a:blipFill rotWithShape="1">
            <a:blip r:embed="rId3">
              <a:alphaModFix/>
            </a:blip>
            <a:stretch>
              <a:fillRect l="-8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11" name="Google Shape;311;p24"/>
          <p:cNvSpPr txBox="1">
            <a:spLocks noGrp="1"/>
          </p:cNvSpPr>
          <p:nvPr>
            <p:ph type="title"/>
          </p:nvPr>
        </p:nvSpPr>
        <p:spPr>
          <a:xfrm>
            <a:off x="393700" y="2628602"/>
            <a:ext cx="195156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000"/>
              <a:buFont typeface="Cambria"/>
              <a:buNone/>
            </a:pPr>
            <a:r>
              <a:rPr lang="en-US" sz="3000" b="1" u="sng">
                <a:solidFill>
                  <a:srgbClr val="FF0000"/>
                </a:solidFill>
                <a:latin typeface="Cambria"/>
                <a:ea typeface="Cambria"/>
                <a:cs typeface="Cambria"/>
                <a:sym typeface="Cambria"/>
              </a:rPr>
              <a:t>Solution: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anim calcmode="lin" valueType="num">
                                      <p:cBhvr additive="base">
                                        <p:cTn id="7" dur="500"/>
                                        <p:tgtEl>
                                          <p:spTgt spid="31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11"/>
                                        </p:tgtEl>
                                        <p:attrNameLst>
                                          <p:attrName>style.visibility</p:attrName>
                                        </p:attrNameLst>
                                      </p:cBhvr>
                                      <p:to>
                                        <p:strVal val="visible"/>
                                      </p:to>
                                    </p:set>
                                    <p:anim calcmode="lin" valueType="num">
                                      <p:cBhvr additive="base">
                                        <p:cTn id="10" dur="500"/>
                                        <p:tgtEl>
                                          <p:spTgt spid="3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5"/>
          <p:cNvSpPr txBox="1"/>
          <p:nvPr/>
        </p:nvSpPr>
        <p:spPr>
          <a:xfrm>
            <a:off x="842434" y="1141640"/>
            <a:ext cx="10507132" cy="4098173"/>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6000" b="1">
                <a:solidFill>
                  <a:srgbClr val="FF0000"/>
                </a:solidFill>
                <a:latin typeface="Cambria"/>
                <a:ea typeface="Cambria"/>
                <a:cs typeface="Cambria"/>
                <a:sym typeface="Cambria"/>
              </a:rPr>
              <a:t>CHAPTER 3</a:t>
            </a:r>
            <a:br>
              <a:rPr lang="en-US" sz="6000" b="1">
                <a:solidFill>
                  <a:srgbClr val="FF0000"/>
                </a:solidFill>
                <a:latin typeface="Cambria"/>
                <a:ea typeface="Cambria"/>
                <a:cs typeface="Cambria"/>
                <a:sym typeface="Cambria"/>
              </a:rPr>
            </a:br>
            <a:r>
              <a:rPr lang="en-US" sz="6000" b="1">
                <a:solidFill>
                  <a:srgbClr val="FF0000"/>
                </a:solidFill>
                <a:latin typeface="Cambria"/>
                <a:ea typeface="Cambria"/>
                <a:cs typeface="Cambria"/>
                <a:sym typeface="Cambria"/>
              </a:rPr>
              <a:t>INTRO TO QUANTUM PHYSICS</a:t>
            </a:r>
            <a:endParaRPr sz="6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6"/>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 De Broglie’s theory</a:t>
            </a:r>
            <a:endParaRPr/>
          </a:p>
        </p:txBody>
      </p:sp>
      <p:sp>
        <p:nvSpPr>
          <p:cNvPr id="322" name="Google Shape;322;p26"/>
          <p:cNvSpPr txBox="1"/>
          <p:nvPr/>
        </p:nvSpPr>
        <p:spPr>
          <a:xfrm>
            <a:off x="908346" y="1016042"/>
            <a:ext cx="7340304" cy="744466"/>
          </a:xfrm>
          <a:prstGeom prst="rect">
            <a:avLst/>
          </a:prstGeom>
          <a:blipFill rotWithShape="1">
            <a:blip r:embed="rId3">
              <a:alphaModFix/>
            </a:blip>
            <a:stretch>
              <a:fillRect l="-1660" b="-180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3" name="Google Shape;323;p26"/>
          <p:cNvSpPr txBox="1"/>
          <p:nvPr/>
        </p:nvSpPr>
        <p:spPr>
          <a:xfrm>
            <a:off x="1383085" y="1756126"/>
            <a:ext cx="9425700" cy="756900"/>
          </a:xfrm>
          <a:prstGeom prst="rect">
            <a:avLst/>
          </a:prstGeom>
          <a:blipFill rotWithShape="1">
            <a:blip r:embed="rId4">
              <a:alphaModFix/>
            </a:blip>
            <a:stretch>
              <a:fillRect l="-90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4" name="Google Shape;324;p26"/>
          <p:cNvSpPr txBox="1"/>
          <p:nvPr/>
        </p:nvSpPr>
        <p:spPr>
          <a:xfrm>
            <a:off x="2171285" y="2551915"/>
            <a:ext cx="1921744" cy="784063"/>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5" name="Google Shape;325;p26"/>
          <p:cNvSpPr/>
          <p:nvPr/>
        </p:nvSpPr>
        <p:spPr>
          <a:xfrm>
            <a:off x="2171285" y="2529874"/>
            <a:ext cx="1921744" cy="828143"/>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6" name="Google Shape;326;p26"/>
          <p:cNvSpPr txBox="1"/>
          <p:nvPr/>
        </p:nvSpPr>
        <p:spPr>
          <a:xfrm>
            <a:off x="8222575" y="2374250"/>
            <a:ext cx="3035100" cy="1139400"/>
          </a:xfrm>
          <a:prstGeom prst="rect">
            <a:avLst/>
          </a:prstGeom>
          <a:blipFill rotWithShape="1">
            <a:blip r:embed="rId6">
              <a:alphaModFix/>
            </a:blip>
            <a:stretch>
              <a:fillRect b="-3359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7" name="Google Shape;327;p26"/>
          <p:cNvSpPr/>
          <p:nvPr/>
        </p:nvSpPr>
        <p:spPr>
          <a:xfrm>
            <a:off x="8530513" y="2744817"/>
            <a:ext cx="2419200" cy="9210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p26"/>
          <p:cNvSpPr txBox="1"/>
          <p:nvPr/>
        </p:nvSpPr>
        <p:spPr>
          <a:xfrm>
            <a:off x="1344723" y="3374842"/>
            <a:ext cx="6294060" cy="3397945"/>
          </a:xfrm>
          <a:prstGeom prst="rect">
            <a:avLst/>
          </a:prstGeom>
          <a:blipFill rotWithShape="1">
            <a:blip r:embed="rId7">
              <a:alphaModFix/>
            </a:blip>
            <a:stretch>
              <a:fillRect l="-1356" b="-412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9" name="Google Shape;329;p26"/>
          <p:cNvSpPr txBox="1"/>
          <p:nvPr/>
        </p:nvSpPr>
        <p:spPr>
          <a:xfrm>
            <a:off x="7687527" y="3918996"/>
            <a:ext cx="3108832" cy="784063"/>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0" name="Google Shape;330;p26"/>
          <p:cNvSpPr/>
          <p:nvPr/>
        </p:nvSpPr>
        <p:spPr>
          <a:xfrm>
            <a:off x="7687526" y="3782196"/>
            <a:ext cx="3177900" cy="9210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7"/>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 De Broglie’s theory</a:t>
            </a:r>
            <a:endParaRPr/>
          </a:p>
        </p:txBody>
      </p:sp>
      <p:sp>
        <p:nvSpPr>
          <p:cNvPr id="336" name="Google Shape;336;p27"/>
          <p:cNvSpPr txBox="1"/>
          <p:nvPr/>
        </p:nvSpPr>
        <p:spPr>
          <a:xfrm>
            <a:off x="908346" y="1016042"/>
            <a:ext cx="7340304" cy="74446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3000"/>
              <a:buFont typeface="Arial"/>
              <a:buNone/>
            </a:pPr>
            <a:endParaRPr sz="3000">
              <a:solidFill>
                <a:schemeClr val="dk1"/>
              </a:solidFill>
              <a:latin typeface="Cambria"/>
              <a:ea typeface="Cambria"/>
              <a:cs typeface="Cambria"/>
              <a:sym typeface="Cambria"/>
            </a:endParaRPr>
          </a:p>
        </p:txBody>
      </p:sp>
      <p:sp>
        <p:nvSpPr>
          <p:cNvPr id="337" name="Google Shape;337;p27"/>
          <p:cNvSpPr txBox="1"/>
          <p:nvPr/>
        </p:nvSpPr>
        <p:spPr>
          <a:xfrm>
            <a:off x="839898" y="980634"/>
            <a:ext cx="2465277" cy="75691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For photons:</a:t>
            </a:r>
            <a:endParaRPr/>
          </a:p>
          <a:p>
            <a:pPr marL="228600" marR="0" lvl="0" indent="-69850" algn="l" rtl="0">
              <a:lnSpc>
                <a:spcPct val="150000"/>
              </a:lnSpc>
              <a:spcBef>
                <a:spcPts val="1000"/>
              </a:spcBef>
              <a:spcAft>
                <a:spcPts val="0"/>
              </a:spcAft>
              <a:buClr>
                <a:schemeClr val="dk1"/>
              </a:buClr>
              <a:buSzPts val="2500"/>
              <a:buFont typeface="Cambria"/>
              <a:buNone/>
            </a:pPr>
            <a:endParaRPr sz="2500">
              <a:solidFill>
                <a:schemeClr val="dk1"/>
              </a:solidFill>
              <a:latin typeface="Cambria"/>
              <a:ea typeface="Cambria"/>
              <a:cs typeface="Cambria"/>
              <a:sym typeface="Cambria"/>
            </a:endParaRPr>
          </a:p>
        </p:txBody>
      </p:sp>
      <p:sp>
        <p:nvSpPr>
          <p:cNvPr id="338" name="Google Shape;338;p27"/>
          <p:cNvSpPr txBox="1"/>
          <p:nvPr/>
        </p:nvSpPr>
        <p:spPr>
          <a:xfrm>
            <a:off x="1385910" y="3459631"/>
            <a:ext cx="3014640" cy="142676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9" name="Google Shape;339;p27"/>
          <p:cNvSpPr/>
          <p:nvPr/>
        </p:nvSpPr>
        <p:spPr>
          <a:xfrm>
            <a:off x="1466850" y="3732642"/>
            <a:ext cx="2828925" cy="1153754"/>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0" name="Google Shape;340;p27"/>
          <p:cNvSpPr txBox="1"/>
          <p:nvPr/>
        </p:nvSpPr>
        <p:spPr>
          <a:xfrm>
            <a:off x="1385910" y="1565279"/>
            <a:ext cx="2252640" cy="1250722"/>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1" name="Google Shape;341;p27"/>
          <p:cNvSpPr/>
          <p:nvPr/>
        </p:nvSpPr>
        <p:spPr>
          <a:xfrm>
            <a:off x="1552575" y="1737550"/>
            <a:ext cx="1924050" cy="109538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2" name="Google Shape;342;p27"/>
          <p:cNvSpPr txBox="1"/>
          <p:nvPr/>
        </p:nvSpPr>
        <p:spPr>
          <a:xfrm>
            <a:off x="908346" y="2975726"/>
            <a:ext cx="3206454" cy="75691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For other particles:</a:t>
            </a:r>
            <a:endParaRPr/>
          </a:p>
          <a:p>
            <a:pPr marL="228600" marR="0" lvl="0" indent="-69850" algn="l" rtl="0">
              <a:lnSpc>
                <a:spcPct val="150000"/>
              </a:lnSpc>
              <a:spcBef>
                <a:spcPts val="1000"/>
              </a:spcBef>
              <a:spcAft>
                <a:spcPts val="0"/>
              </a:spcAft>
              <a:buClr>
                <a:schemeClr val="dk1"/>
              </a:buClr>
              <a:buSzPts val="2500"/>
              <a:buFont typeface="Cambria"/>
              <a:buNone/>
            </a:pPr>
            <a:endParaRPr sz="2500">
              <a:solidFill>
                <a:schemeClr val="dk1"/>
              </a:solidFill>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8"/>
          <p:cNvSpPr txBox="1">
            <a:spLocks noGrp="1"/>
          </p:cNvSpPr>
          <p:nvPr>
            <p:ph type="title"/>
          </p:nvPr>
        </p:nvSpPr>
        <p:spPr>
          <a:xfrm>
            <a:off x="349929"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 De Broglie’s theory</a:t>
            </a:r>
            <a:endParaRPr/>
          </a:p>
        </p:txBody>
      </p:sp>
      <p:sp>
        <p:nvSpPr>
          <p:cNvPr id="348" name="Google Shape;348;p28"/>
          <p:cNvSpPr txBox="1"/>
          <p:nvPr/>
        </p:nvSpPr>
        <p:spPr>
          <a:xfrm>
            <a:off x="908346" y="1016042"/>
            <a:ext cx="7340400" cy="744600"/>
          </a:xfrm>
          <a:prstGeom prst="rect">
            <a:avLst/>
          </a:prstGeom>
          <a:noFill/>
          <a:ln>
            <a:noFill/>
          </a:ln>
        </p:spPr>
        <p:txBody>
          <a:bodyPr spcFirstLastPara="1" wrap="square" lIns="91425" tIns="45700" rIns="91425" bIns="45700" anchor="t" anchorCtr="0">
            <a:noAutofit/>
          </a:bodyPr>
          <a:lstStyle/>
          <a:p>
            <a:pPr marL="228600" marR="0" lvl="0" indent="-38100" algn="l" rtl="0">
              <a:lnSpc>
                <a:spcPct val="150000"/>
              </a:lnSpc>
              <a:spcBef>
                <a:spcPts val="0"/>
              </a:spcBef>
              <a:spcAft>
                <a:spcPts val="0"/>
              </a:spcAft>
              <a:buClr>
                <a:schemeClr val="dk1"/>
              </a:buClr>
              <a:buSzPts val="3000"/>
              <a:buFont typeface="Arial"/>
              <a:buNone/>
            </a:pPr>
            <a:endParaRPr sz="3000">
              <a:solidFill>
                <a:schemeClr val="dk1"/>
              </a:solidFill>
              <a:latin typeface="Cambria"/>
              <a:ea typeface="Cambria"/>
              <a:cs typeface="Cambria"/>
              <a:sym typeface="Cambria"/>
            </a:endParaRPr>
          </a:p>
        </p:txBody>
      </p:sp>
      <p:sp>
        <p:nvSpPr>
          <p:cNvPr id="349" name="Google Shape;349;p28"/>
          <p:cNvSpPr txBox="1"/>
          <p:nvPr/>
        </p:nvSpPr>
        <p:spPr>
          <a:xfrm>
            <a:off x="624900" y="1072844"/>
            <a:ext cx="9425700" cy="756900"/>
          </a:xfrm>
          <a:prstGeom prst="rect">
            <a:avLst/>
          </a:prstGeom>
          <a:blipFill rotWithShape="1">
            <a:blip r:embed="rId3">
              <a:alphaModFix/>
            </a:blip>
            <a:stretch>
              <a:fillRect l="-90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0" name="Google Shape;350;p28"/>
          <p:cNvSpPr txBox="1"/>
          <p:nvPr/>
        </p:nvSpPr>
        <p:spPr>
          <a:xfrm>
            <a:off x="1374547" y="1856859"/>
            <a:ext cx="2419200" cy="7842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1" name="Google Shape;351;p28"/>
          <p:cNvSpPr/>
          <p:nvPr/>
        </p:nvSpPr>
        <p:spPr>
          <a:xfrm>
            <a:off x="1429544" y="1839188"/>
            <a:ext cx="2229300" cy="8280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2" name="Google Shape;352;p28"/>
          <p:cNvSpPr txBox="1"/>
          <p:nvPr/>
        </p:nvSpPr>
        <p:spPr>
          <a:xfrm>
            <a:off x="4316657" y="1539855"/>
            <a:ext cx="3035100" cy="126600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3" name="Google Shape;353;p28"/>
          <p:cNvSpPr/>
          <p:nvPr/>
        </p:nvSpPr>
        <p:spPr>
          <a:xfrm>
            <a:off x="4316657" y="1775744"/>
            <a:ext cx="2821800" cy="9210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28"/>
          <p:cNvSpPr txBox="1"/>
          <p:nvPr/>
        </p:nvSpPr>
        <p:spPr>
          <a:xfrm>
            <a:off x="624900" y="2723706"/>
            <a:ext cx="4928100" cy="756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Planck – Einstein’s relationship:</a:t>
            </a:r>
            <a:endParaRPr/>
          </a:p>
          <a:p>
            <a:pPr marL="228600" marR="0" lvl="0" indent="-69850" algn="l" rtl="0">
              <a:lnSpc>
                <a:spcPct val="150000"/>
              </a:lnSpc>
              <a:spcBef>
                <a:spcPts val="1000"/>
              </a:spcBef>
              <a:spcAft>
                <a:spcPts val="0"/>
              </a:spcAft>
              <a:buClr>
                <a:schemeClr val="dk1"/>
              </a:buClr>
              <a:buSzPts val="2500"/>
              <a:buFont typeface="Cambria"/>
              <a:buNone/>
            </a:pPr>
            <a:endParaRPr sz="2500">
              <a:solidFill>
                <a:schemeClr val="dk1"/>
              </a:solidFill>
              <a:latin typeface="Cambria"/>
              <a:ea typeface="Cambria"/>
              <a:cs typeface="Cambria"/>
              <a:sym typeface="Cambria"/>
            </a:endParaRPr>
          </a:p>
          <a:p>
            <a:pPr marL="228600" marR="0" lvl="0" indent="-69850" algn="l" rtl="0">
              <a:lnSpc>
                <a:spcPct val="150000"/>
              </a:lnSpc>
              <a:spcBef>
                <a:spcPts val="1000"/>
              </a:spcBef>
              <a:spcAft>
                <a:spcPts val="0"/>
              </a:spcAft>
              <a:buClr>
                <a:schemeClr val="dk1"/>
              </a:buClr>
              <a:buSzPts val="2500"/>
              <a:buFont typeface="Cambria"/>
              <a:buNone/>
            </a:pPr>
            <a:endParaRPr sz="2500">
              <a:solidFill>
                <a:schemeClr val="dk1"/>
              </a:solidFill>
              <a:latin typeface="Cambria"/>
              <a:ea typeface="Cambria"/>
              <a:cs typeface="Cambria"/>
              <a:sym typeface="Cambria"/>
            </a:endParaRPr>
          </a:p>
        </p:txBody>
      </p:sp>
      <p:sp>
        <p:nvSpPr>
          <p:cNvPr id="355" name="Google Shape;355;p28"/>
          <p:cNvSpPr txBox="1"/>
          <p:nvPr/>
        </p:nvSpPr>
        <p:spPr>
          <a:xfrm>
            <a:off x="1414479" y="3391612"/>
            <a:ext cx="1665600" cy="78420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6" name="Google Shape;356;p28"/>
          <p:cNvSpPr txBox="1"/>
          <p:nvPr/>
        </p:nvSpPr>
        <p:spPr>
          <a:xfrm>
            <a:off x="3796031" y="3322098"/>
            <a:ext cx="1922700" cy="784200"/>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7" name="Google Shape;357;p28"/>
          <p:cNvSpPr/>
          <p:nvPr/>
        </p:nvSpPr>
        <p:spPr>
          <a:xfrm>
            <a:off x="1515108" y="3477831"/>
            <a:ext cx="1438200" cy="5604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28"/>
          <p:cNvSpPr/>
          <p:nvPr/>
        </p:nvSpPr>
        <p:spPr>
          <a:xfrm>
            <a:off x="4036658" y="3481804"/>
            <a:ext cx="1438200" cy="5604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28"/>
          <p:cNvSpPr txBox="1"/>
          <p:nvPr/>
        </p:nvSpPr>
        <p:spPr>
          <a:xfrm>
            <a:off x="906091" y="3955437"/>
            <a:ext cx="913200" cy="756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r>
              <a:rPr lang="en-US" sz="2500">
                <a:solidFill>
                  <a:schemeClr val="dk1"/>
                </a:solidFill>
                <a:latin typeface="Cambria"/>
                <a:ea typeface="Cambria"/>
                <a:cs typeface="Cambria"/>
                <a:sym typeface="Cambria"/>
              </a:rPr>
              <a:t>with: </a:t>
            </a:r>
            <a:endParaRPr/>
          </a:p>
          <a:p>
            <a:pPr marL="228600" marR="0" lvl="0" indent="-69850" algn="l" rtl="0">
              <a:lnSpc>
                <a:spcPct val="150000"/>
              </a:lnSpc>
              <a:spcBef>
                <a:spcPts val="1000"/>
              </a:spcBef>
              <a:spcAft>
                <a:spcPts val="0"/>
              </a:spcAft>
              <a:buClr>
                <a:schemeClr val="dk1"/>
              </a:buClr>
              <a:buSzPts val="2500"/>
              <a:buFont typeface="Cambria"/>
              <a:buNone/>
            </a:pPr>
            <a:endParaRPr sz="2500">
              <a:solidFill>
                <a:schemeClr val="dk1"/>
              </a:solidFill>
              <a:latin typeface="Cambria"/>
              <a:ea typeface="Cambria"/>
              <a:cs typeface="Cambria"/>
              <a:sym typeface="Cambria"/>
            </a:endParaRPr>
          </a:p>
        </p:txBody>
      </p:sp>
      <p:sp>
        <p:nvSpPr>
          <p:cNvPr id="360" name="Google Shape;360;p28"/>
          <p:cNvSpPr txBox="1"/>
          <p:nvPr/>
        </p:nvSpPr>
        <p:spPr>
          <a:xfrm>
            <a:off x="1423371" y="4422607"/>
            <a:ext cx="2295600" cy="730500"/>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1" name="Google Shape;361;p28"/>
          <p:cNvSpPr txBox="1"/>
          <p:nvPr/>
        </p:nvSpPr>
        <p:spPr>
          <a:xfrm>
            <a:off x="3718896" y="4409441"/>
            <a:ext cx="769200" cy="756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r>
              <a:rPr lang="en-US" sz="2500">
                <a:solidFill>
                  <a:schemeClr val="dk1"/>
                </a:solidFill>
                <a:latin typeface="Cambria"/>
                <a:ea typeface="Cambria"/>
                <a:cs typeface="Cambria"/>
                <a:sym typeface="Cambria"/>
              </a:rPr>
              <a:t>and</a:t>
            </a:r>
            <a:endParaRPr/>
          </a:p>
          <a:p>
            <a:pPr marL="228600" marR="0" lvl="0" indent="-69850" algn="l" rtl="0">
              <a:lnSpc>
                <a:spcPct val="150000"/>
              </a:lnSpc>
              <a:spcBef>
                <a:spcPts val="1000"/>
              </a:spcBef>
              <a:spcAft>
                <a:spcPts val="0"/>
              </a:spcAft>
              <a:buClr>
                <a:schemeClr val="dk1"/>
              </a:buClr>
              <a:buSzPts val="2500"/>
              <a:buFont typeface="Cambria"/>
              <a:buNone/>
            </a:pPr>
            <a:endParaRPr sz="2500">
              <a:solidFill>
                <a:schemeClr val="dk1"/>
              </a:solidFill>
              <a:latin typeface="Cambria"/>
              <a:ea typeface="Cambria"/>
              <a:cs typeface="Cambria"/>
              <a:sym typeface="Cambria"/>
            </a:endParaRPr>
          </a:p>
        </p:txBody>
      </p:sp>
      <p:sp>
        <p:nvSpPr>
          <p:cNvPr id="362" name="Google Shape;362;p28"/>
          <p:cNvSpPr txBox="1"/>
          <p:nvPr/>
        </p:nvSpPr>
        <p:spPr>
          <a:xfrm>
            <a:off x="4423139" y="4403031"/>
            <a:ext cx="2259900" cy="722700"/>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 Schrodinger’s equation:</a:t>
            </a:r>
            <a:endParaRPr/>
          </a:p>
        </p:txBody>
      </p:sp>
      <p:sp>
        <p:nvSpPr>
          <p:cNvPr id="368" name="Google Shape;368;p30"/>
          <p:cNvSpPr txBox="1"/>
          <p:nvPr/>
        </p:nvSpPr>
        <p:spPr>
          <a:xfrm>
            <a:off x="917871" y="896739"/>
            <a:ext cx="3025479" cy="74446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Wave function: </a:t>
            </a:r>
            <a:endParaRPr/>
          </a:p>
        </p:txBody>
      </p:sp>
      <p:sp>
        <p:nvSpPr>
          <p:cNvPr id="369" name="Google Shape;369;p30"/>
          <p:cNvSpPr txBox="1"/>
          <p:nvPr/>
        </p:nvSpPr>
        <p:spPr>
          <a:xfrm>
            <a:off x="3829050" y="1124743"/>
            <a:ext cx="4064061" cy="39716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0" name="Google Shape;370;p30"/>
          <p:cNvSpPr txBox="1"/>
          <p:nvPr/>
        </p:nvSpPr>
        <p:spPr>
          <a:xfrm>
            <a:off x="917871" y="2318625"/>
            <a:ext cx="3949404" cy="74446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Probability density: </a:t>
            </a:r>
            <a:endParaRPr/>
          </a:p>
        </p:txBody>
      </p:sp>
      <p:sp>
        <p:nvSpPr>
          <p:cNvPr id="371" name="Google Shape;371;p30"/>
          <p:cNvSpPr txBox="1"/>
          <p:nvPr/>
        </p:nvSpPr>
        <p:spPr>
          <a:xfrm>
            <a:off x="1380012" y="1594886"/>
            <a:ext cx="3025479" cy="74446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endParaRPr sz="2500">
              <a:solidFill>
                <a:schemeClr val="dk1"/>
              </a:solidFill>
              <a:latin typeface="Cambria"/>
              <a:ea typeface="Cambria"/>
              <a:cs typeface="Cambria"/>
              <a:sym typeface="Cambria"/>
            </a:endParaRPr>
          </a:p>
        </p:txBody>
      </p:sp>
      <p:sp>
        <p:nvSpPr>
          <p:cNvPr id="372" name="Google Shape;372;p30"/>
          <p:cNvSpPr txBox="1"/>
          <p:nvPr/>
        </p:nvSpPr>
        <p:spPr>
          <a:xfrm>
            <a:off x="1434717" y="1634657"/>
            <a:ext cx="6096000" cy="598049"/>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Doesn’t have physical meaning.</a:t>
            </a:r>
            <a:endParaRPr/>
          </a:p>
        </p:txBody>
      </p:sp>
      <p:sp>
        <p:nvSpPr>
          <p:cNvPr id="373" name="Google Shape;373;p30"/>
          <p:cNvSpPr txBox="1"/>
          <p:nvPr/>
        </p:nvSpPr>
        <p:spPr>
          <a:xfrm>
            <a:off x="4756067" y="2533000"/>
            <a:ext cx="684867" cy="384721"/>
          </a:xfrm>
          <a:prstGeom prst="rect">
            <a:avLst/>
          </a:prstGeom>
          <a:blipFill rotWithShape="1">
            <a:blip r:embed="rId4">
              <a:alphaModFix/>
            </a:blip>
            <a:stretch>
              <a:fillRect l="-1769" t="-1585" b="-634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4" name="Google Shape;374;p30"/>
          <p:cNvSpPr/>
          <p:nvPr/>
        </p:nvSpPr>
        <p:spPr>
          <a:xfrm>
            <a:off x="4599952" y="2327763"/>
            <a:ext cx="852666" cy="795194"/>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5" name="Google Shape;375;p30"/>
          <p:cNvSpPr txBox="1"/>
          <p:nvPr/>
        </p:nvSpPr>
        <p:spPr>
          <a:xfrm>
            <a:off x="1434717" y="3136669"/>
            <a:ext cx="8109333" cy="598049"/>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Probability of finding the particle in small volume space.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ctrTitle"/>
          </p:nvPr>
        </p:nvSpPr>
        <p:spPr>
          <a:xfrm>
            <a:off x="-1636452" y="0"/>
            <a:ext cx="6030898" cy="1182703"/>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Lưu ý!!</a:t>
            </a:r>
            <a:endParaRPr/>
          </a:p>
        </p:txBody>
      </p:sp>
      <p:sp>
        <p:nvSpPr>
          <p:cNvPr id="96" name="Google Shape;96;p3"/>
          <p:cNvSpPr txBox="1"/>
          <p:nvPr/>
        </p:nvSpPr>
        <p:spPr>
          <a:xfrm>
            <a:off x="798988" y="1306990"/>
            <a:ext cx="10937291" cy="346915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Sai định dạng sẽ bị điểm 0. Vd: nộp file Word, nộp nhiều file, nộp hình ảnh, nộp file zip,…</a:t>
            </a:r>
            <a:endParaRPr/>
          </a:p>
          <a:p>
            <a:pPr marL="285750" marR="0" lvl="0" indent="-285750" algn="just"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Nộp trễ sẽ bị điểm 0. </a:t>
            </a:r>
            <a:endParaRPr/>
          </a:p>
          <a:p>
            <a:pPr marL="285750" marR="0" lvl="0" indent="-285750" algn="just"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Sai đề (mã group) sẽ bị điểm 0.</a:t>
            </a:r>
            <a:endParaRPr/>
          </a:p>
          <a:p>
            <a:pPr marL="285750" marR="0" lvl="0" indent="-95250" algn="just" rtl="0">
              <a:lnSpc>
                <a:spcPct val="150000"/>
              </a:lnSpc>
              <a:spcBef>
                <a:spcPts val="0"/>
              </a:spcBef>
              <a:spcAft>
                <a:spcPts val="0"/>
              </a:spcAft>
              <a:buClr>
                <a:schemeClr val="dk1"/>
              </a:buClr>
              <a:buSzPts val="3000"/>
              <a:buFont typeface="Arial"/>
              <a:buNone/>
            </a:pPr>
            <a:endParaRPr sz="3000" b="0" i="0" u="none" strike="noStrike" cap="none">
              <a:solidFill>
                <a:schemeClr val="dk1"/>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1"/>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3. Heisenberg’s uncertainty principle:</a:t>
            </a:r>
            <a:endParaRPr/>
          </a:p>
        </p:txBody>
      </p:sp>
      <p:sp>
        <p:nvSpPr>
          <p:cNvPr id="381" name="Google Shape;381;p31"/>
          <p:cNvSpPr txBox="1"/>
          <p:nvPr/>
        </p:nvSpPr>
        <p:spPr>
          <a:xfrm>
            <a:off x="917871" y="896739"/>
            <a:ext cx="8578554" cy="74446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General principle:</a:t>
            </a:r>
            <a:endParaRPr/>
          </a:p>
        </p:txBody>
      </p:sp>
      <p:sp>
        <p:nvSpPr>
          <p:cNvPr id="382" name="Google Shape;382;p31"/>
          <p:cNvSpPr txBox="1"/>
          <p:nvPr/>
        </p:nvSpPr>
        <p:spPr>
          <a:xfrm>
            <a:off x="1412196" y="1594886"/>
            <a:ext cx="9192738" cy="74446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endParaRPr sz="2500">
              <a:solidFill>
                <a:schemeClr val="dk1"/>
              </a:solidFill>
              <a:latin typeface="Cambria"/>
              <a:ea typeface="Cambria"/>
              <a:cs typeface="Cambria"/>
              <a:sym typeface="Cambria"/>
            </a:endParaRPr>
          </a:p>
        </p:txBody>
      </p:sp>
      <p:sp>
        <p:nvSpPr>
          <p:cNvPr id="383" name="Google Shape;383;p31"/>
          <p:cNvSpPr txBox="1"/>
          <p:nvPr/>
        </p:nvSpPr>
        <p:spPr>
          <a:xfrm>
            <a:off x="1412196" y="1634657"/>
            <a:ext cx="9312954" cy="598049"/>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If momentum is specified, position is unspecified and vice versa.</a:t>
            </a:r>
            <a:endParaRPr/>
          </a:p>
        </p:txBody>
      </p:sp>
      <p:sp>
        <p:nvSpPr>
          <p:cNvPr id="384" name="Google Shape;384;p31"/>
          <p:cNvSpPr txBox="1"/>
          <p:nvPr/>
        </p:nvSpPr>
        <p:spPr>
          <a:xfrm>
            <a:off x="1532412" y="1747286"/>
            <a:ext cx="9192738" cy="74446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endParaRPr sz="2500">
              <a:solidFill>
                <a:schemeClr val="dk1"/>
              </a:solidFill>
              <a:latin typeface="Cambria"/>
              <a:ea typeface="Cambria"/>
              <a:cs typeface="Cambria"/>
              <a:sym typeface="Cambria"/>
            </a:endParaRPr>
          </a:p>
        </p:txBody>
      </p:sp>
      <p:sp>
        <p:nvSpPr>
          <p:cNvPr id="385" name="Google Shape;385;p31"/>
          <p:cNvSpPr txBox="1"/>
          <p:nvPr/>
        </p:nvSpPr>
        <p:spPr>
          <a:xfrm>
            <a:off x="727575" y="2656469"/>
            <a:ext cx="10265400" cy="2329200"/>
          </a:xfrm>
          <a:prstGeom prst="rect">
            <a:avLst/>
          </a:prstGeom>
          <a:blipFill rotWithShape="1">
            <a:blip r:embed="rId3">
              <a:alphaModFix/>
            </a:blip>
            <a:stretch>
              <a:fillRect l="-94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86" name="Google Shape;386;p31"/>
          <p:cNvSpPr txBox="1"/>
          <p:nvPr/>
        </p:nvSpPr>
        <p:spPr>
          <a:xfrm>
            <a:off x="917871" y="2151119"/>
            <a:ext cx="6673554" cy="74446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Specified position and momentum:</a:t>
            </a:r>
            <a:endParaRPr/>
          </a:p>
        </p:txBody>
      </p:sp>
      <p:sp>
        <p:nvSpPr>
          <p:cNvPr id="387" name="Google Shape;387;p31"/>
          <p:cNvSpPr txBox="1"/>
          <p:nvPr/>
        </p:nvSpPr>
        <p:spPr>
          <a:xfrm>
            <a:off x="917871" y="4518648"/>
            <a:ext cx="6673554" cy="824878"/>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Unspecified position and momentum:</a:t>
            </a:r>
            <a:endParaRPr/>
          </a:p>
          <a:p>
            <a:pPr marL="0" marR="0" lvl="0" indent="0" algn="l" rtl="0">
              <a:lnSpc>
                <a:spcPct val="150000"/>
              </a:lnSpc>
              <a:spcBef>
                <a:spcPts val="1000"/>
              </a:spcBef>
              <a:spcAft>
                <a:spcPts val="0"/>
              </a:spcAft>
              <a:buClr>
                <a:schemeClr val="dk1"/>
              </a:buClr>
              <a:buSzPts val="2500"/>
              <a:buFont typeface="Arial"/>
              <a:buNone/>
            </a:pPr>
            <a:endParaRPr sz="2500">
              <a:solidFill>
                <a:schemeClr val="dk1"/>
              </a:solidFill>
              <a:latin typeface="Cambria"/>
              <a:ea typeface="Cambria"/>
              <a:cs typeface="Cambria"/>
              <a:sym typeface="Cambria"/>
            </a:endParaRPr>
          </a:p>
          <a:p>
            <a:pPr marL="228600" marR="0" lvl="0" indent="-38100" algn="l" rtl="0">
              <a:lnSpc>
                <a:spcPct val="150000"/>
              </a:lnSpc>
              <a:spcBef>
                <a:spcPts val="1000"/>
              </a:spcBef>
              <a:spcAft>
                <a:spcPts val="0"/>
              </a:spcAft>
              <a:buClr>
                <a:schemeClr val="dk1"/>
              </a:buClr>
              <a:buSzPts val="3000"/>
              <a:buFont typeface="Arial"/>
              <a:buNone/>
            </a:pPr>
            <a:endParaRPr sz="3000">
              <a:solidFill>
                <a:schemeClr val="dk1"/>
              </a:solidFill>
              <a:latin typeface="Cambria"/>
              <a:ea typeface="Cambria"/>
              <a:cs typeface="Cambria"/>
              <a:sym typeface="Cambria"/>
            </a:endParaRPr>
          </a:p>
        </p:txBody>
      </p:sp>
      <p:sp>
        <p:nvSpPr>
          <p:cNvPr id="388" name="Google Shape;388;p31"/>
          <p:cNvSpPr txBox="1"/>
          <p:nvPr/>
        </p:nvSpPr>
        <p:spPr>
          <a:xfrm>
            <a:off x="4052100" y="5150463"/>
            <a:ext cx="4033146" cy="124649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2"/>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3. Heisenberg’s uncertainty principle:</a:t>
            </a:r>
            <a:endParaRPr/>
          </a:p>
        </p:txBody>
      </p:sp>
      <p:sp>
        <p:nvSpPr>
          <p:cNvPr id="394" name="Google Shape;394;p32"/>
          <p:cNvSpPr txBox="1"/>
          <p:nvPr/>
        </p:nvSpPr>
        <p:spPr>
          <a:xfrm>
            <a:off x="917871" y="896739"/>
            <a:ext cx="3577929" cy="74446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General principle:</a:t>
            </a:r>
            <a:endParaRPr/>
          </a:p>
        </p:txBody>
      </p:sp>
      <p:sp>
        <p:nvSpPr>
          <p:cNvPr id="395" name="Google Shape;395;p32"/>
          <p:cNvSpPr txBox="1"/>
          <p:nvPr/>
        </p:nvSpPr>
        <p:spPr>
          <a:xfrm>
            <a:off x="1380012" y="1594886"/>
            <a:ext cx="9192738" cy="74446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endParaRPr sz="2500">
              <a:solidFill>
                <a:schemeClr val="dk1"/>
              </a:solidFill>
              <a:latin typeface="Cambria"/>
              <a:ea typeface="Cambria"/>
              <a:cs typeface="Cambria"/>
              <a:sym typeface="Cambria"/>
            </a:endParaRPr>
          </a:p>
        </p:txBody>
      </p:sp>
      <p:sp>
        <p:nvSpPr>
          <p:cNvPr id="396" name="Google Shape;396;p32"/>
          <p:cNvSpPr txBox="1"/>
          <p:nvPr/>
        </p:nvSpPr>
        <p:spPr>
          <a:xfrm>
            <a:off x="3945617" y="958669"/>
            <a:ext cx="2683784" cy="669414"/>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7" name="Google Shape;397;p32"/>
          <p:cNvSpPr/>
          <p:nvPr/>
        </p:nvSpPr>
        <p:spPr>
          <a:xfrm>
            <a:off x="4495800" y="938970"/>
            <a:ext cx="1600200" cy="795194"/>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8" name="Google Shape;398;p32"/>
          <p:cNvSpPr txBox="1"/>
          <p:nvPr/>
        </p:nvSpPr>
        <p:spPr>
          <a:xfrm>
            <a:off x="917870" y="2020296"/>
            <a:ext cx="4549480" cy="74446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Uncertainty for energy:</a:t>
            </a:r>
            <a:endParaRPr/>
          </a:p>
        </p:txBody>
      </p:sp>
      <p:sp>
        <p:nvSpPr>
          <p:cNvPr id="399" name="Google Shape;399;p32"/>
          <p:cNvSpPr txBox="1"/>
          <p:nvPr/>
        </p:nvSpPr>
        <p:spPr>
          <a:xfrm>
            <a:off x="4031342" y="2857721"/>
            <a:ext cx="2683784" cy="669414"/>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0" name="Google Shape;400;p32"/>
          <p:cNvSpPr/>
          <p:nvPr/>
        </p:nvSpPr>
        <p:spPr>
          <a:xfrm>
            <a:off x="4581525" y="2838022"/>
            <a:ext cx="1600200" cy="795194"/>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32"/>
          <p:cNvSpPr txBox="1"/>
          <p:nvPr/>
        </p:nvSpPr>
        <p:spPr>
          <a:xfrm>
            <a:off x="1380012" y="3680461"/>
            <a:ext cx="9312954" cy="1175130"/>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If the energy is specified, then the lifetime of that particle is unspecified and vice versa.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3. Heisenberg’s uncertainty principle:</a:t>
            </a:r>
            <a:endParaRPr/>
          </a:p>
        </p:txBody>
      </p:sp>
      <p:sp>
        <p:nvSpPr>
          <p:cNvPr id="407" name="Google Shape;407;p33"/>
          <p:cNvSpPr txBox="1"/>
          <p:nvPr/>
        </p:nvSpPr>
        <p:spPr>
          <a:xfrm>
            <a:off x="1380012" y="1594886"/>
            <a:ext cx="9192738" cy="74446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endParaRPr sz="2500">
              <a:solidFill>
                <a:schemeClr val="dk1"/>
              </a:solidFill>
              <a:latin typeface="Cambria"/>
              <a:ea typeface="Cambria"/>
              <a:cs typeface="Cambria"/>
              <a:sym typeface="Cambria"/>
            </a:endParaRPr>
          </a:p>
        </p:txBody>
      </p:sp>
      <p:sp>
        <p:nvSpPr>
          <p:cNvPr id="408" name="Google Shape;408;p33"/>
          <p:cNvSpPr txBox="1"/>
          <p:nvPr/>
        </p:nvSpPr>
        <p:spPr>
          <a:xfrm>
            <a:off x="1164317" y="616976"/>
            <a:ext cx="4931683" cy="1015534"/>
          </a:xfrm>
          <a:prstGeom prst="rect">
            <a:avLst/>
          </a:prstGeom>
          <a:blipFill rotWithShape="1">
            <a:blip r:embed="rId3">
              <a:alphaModFix/>
            </a:blip>
            <a:stretch>
              <a:fillRect b="-718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9" name="Google Shape;409;p33"/>
          <p:cNvSpPr txBox="1"/>
          <p:nvPr/>
        </p:nvSpPr>
        <p:spPr>
          <a:xfrm>
            <a:off x="1499034" y="1518286"/>
            <a:ext cx="9312954" cy="670761"/>
          </a:xfrm>
          <a:prstGeom prst="rect">
            <a:avLst/>
          </a:prstGeom>
          <a:blipFill rotWithShape="1">
            <a:blip r:embed="rId4">
              <a:alphaModFix/>
            </a:blip>
            <a:stretch>
              <a:fillRect l="-914" b="-1817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0" name="Google Shape;410;p33"/>
          <p:cNvSpPr txBox="1"/>
          <p:nvPr/>
        </p:nvSpPr>
        <p:spPr>
          <a:xfrm>
            <a:off x="1475491" y="2114925"/>
            <a:ext cx="9312954" cy="887231"/>
          </a:xfrm>
          <a:prstGeom prst="rect">
            <a:avLst/>
          </a:prstGeom>
          <a:blipFill rotWithShape="1">
            <a:blip r:embed="rId5">
              <a:alphaModFix/>
            </a:blip>
            <a:stretch>
              <a:fillRect l="-914" b="-344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4"/>
          <p:cNvSpPr txBox="1"/>
          <p:nvPr/>
        </p:nvSpPr>
        <p:spPr>
          <a:xfrm>
            <a:off x="291501" y="222668"/>
            <a:ext cx="11322000" cy="27969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373D3F"/>
              </a:buClr>
              <a:buSzPts val="2800"/>
              <a:buFont typeface="Arial"/>
              <a:buNone/>
            </a:pPr>
            <a:r>
              <a:rPr lang="en-US" sz="2800" b="0" i="0">
                <a:solidFill>
                  <a:srgbClr val="373D3F"/>
                </a:solidFill>
                <a:latin typeface="Cambria"/>
                <a:ea typeface="Cambria"/>
                <a:cs typeface="Cambria"/>
                <a:sym typeface="Cambria"/>
              </a:rPr>
              <a:t>An electron and a 0.0200 kg bullet each have a velocity of magnitude 500m/s, accurate to within 0.0100%. Within what lower limit could we determine the position of each object along the direction of the velocity?</a:t>
            </a:r>
            <a:endParaRPr/>
          </a:p>
        </p:txBody>
      </p:sp>
      <p:sp>
        <p:nvSpPr>
          <p:cNvPr id="416" name="Google Shape;416;p34"/>
          <p:cNvSpPr txBox="1"/>
          <p:nvPr/>
        </p:nvSpPr>
        <p:spPr>
          <a:xfrm>
            <a:off x="755709" y="2731492"/>
            <a:ext cx="11042590" cy="2869208"/>
          </a:xfrm>
          <a:prstGeom prst="rect">
            <a:avLst/>
          </a:prstGeom>
          <a:blipFill rotWithShape="1">
            <a:blip r:embed="rId3">
              <a:alphaModFix/>
            </a:blip>
            <a:stretch>
              <a:fillRect l="-6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7" name="Google Shape;417;p34"/>
          <p:cNvSpPr txBox="1">
            <a:spLocks noGrp="1"/>
          </p:cNvSpPr>
          <p:nvPr>
            <p:ph type="title"/>
          </p:nvPr>
        </p:nvSpPr>
        <p:spPr>
          <a:xfrm>
            <a:off x="393701" y="2152650"/>
            <a:ext cx="2930524" cy="8667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3000"/>
              <a:buFont typeface="Cambria"/>
              <a:buNone/>
            </a:pPr>
            <a:r>
              <a:rPr lang="en-US" sz="3000" b="1" u="sng">
                <a:solidFill>
                  <a:srgbClr val="FF0000"/>
                </a:solidFill>
                <a:latin typeface="Cambria"/>
                <a:ea typeface="Cambria"/>
                <a:cs typeface="Cambria"/>
                <a:sym typeface="Cambria"/>
              </a:rPr>
              <a:t>Solution: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anim calcmode="lin" valueType="num">
                                      <p:cBhvr additive="base">
                                        <p:cTn id="7" dur="500"/>
                                        <p:tgtEl>
                                          <p:spTgt spid="41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417"/>
                                        </p:tgtEl>
                                        <p:attrNameLst>
                                          <p:attrName>style.visibility</p:attrName>
                                        </p:attrNameLst>
                                      </p:cBhvr>
                                      <p:to>
                                        <p:strVal val="visible"/>
                                      </p:to>
                                    </p:set>
                                    <p:anim calcmode="lin" valueType="num">
                                      <p:cBhvr additive="base">
                                        <p:cTn id="10" dur="500"/>
                                        <p:tgtEl>
                                          <p:spTgt spid="4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5"/>
          <p:cNvSpPr txBox="1"/>
          <p:nvPr/>
        </p:nvSpPr>
        <p:spPr>
          <a:xfrm>
            <a:off x="450880" y="240308"/>
            <a:ext cx="11042590" cy="3312518"/>
          </a:xfrm>
          <a:prstGeom prst="rect">
            <a:avLst/>
          </a:prstGeom>
          <a:blipFill rotWithShape="1">
            <a:blip r:embed="rId3">
              <a:alphaModFix/>
            </a:blip>
            <a:stretch>
              <a:fillRect l="-93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3" name="Google Shape;423;p35"/>
          <p:cNvSpPr/>
          <p:nvPr/>
        </p:nvSpPr>
        <p:spPr>
          <a:xfrm>
            <a:off x="527080" y="3652980"/>
            <a:ext cx="7378670" cy="795194"/>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4" name="Google Shape;424;p35"/>
          <p:cNvSpPr txBox="1"/>
          <p:nvPr/>
        </p:nvSpPr>
        <p:spPr>
          <a:xfrm>
            <a:off x="708055" y="3652980"/>
            <a:ext cx="7016720" cy="795194"/>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500"/>
              <a:buFont typeface="Arial"/>
              <a:buNone/>
            </a:pPr>
            <a:r>
              <a:rPr lang="en-US" sz="2500">
                <a:solidFill>
                  <a:schemeClr val="dk1"/>
                </a:solidFill>
                <a:latin typeface="Cambria"/>
                <a:ea typeface="Cambria"/>
                <a:cs typeface="Cambria"/>
                <a:sym typeface="Cambria"/>
              </a:rPr>
              <a:t>Can’t use Heisenberg’s principle for large objects.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6"/>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4. Particles in a square well:</a:t>
            </a:r>
            <a:endParaRPr/>
          </a:p>
        </p:txBody>
      </p:sp>
      <p:sp>
        <p:nvSpPr>
          <p:cNvPr id="430" name="Google Shape;430;p36"/>
          <p:cNvSpPr txBox="1"/>
          <p:nvPr/>
        </p:nvSpPr>
        <p:spPr>
          <a:xfrm>
            <a:off x="1351437" y="2356379"/>
            <a:ext cx="9192738" cy="744466"/>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31" name="Google Shape;431;p36"/>
          <p:cNvSpPr/>
          <p:nvPr/>
        </p:nvSpPr>
        <p:spPr>
          <a:xfrm>
            <a:off x="4022755" y="2331015"/>
            <a:ext cx="3759170" cy="795194"/>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36"/>
          <p:cNvSpPr txBox="1"/>
          <p:nvPr/>
        </p:nvSpPr>
        <p:spPr>
          <a:xfrm>
            <a:off x="1164315" y="840175"/>
            <a:ext cx="8665485" cy="699166"/>
          </a:xfrm>
          <a:prstGeom prst="rect">
            <a:avLst/>
          </a:prstGeom>
          <a:blipFill rotWithShape="1">
            <a:blip r:embed="rId4">
              <a:alphaModFix/>
            </a:blip>
            <a:stretch>
              <a:fillRect l="-1476" b="-2521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33" name="Google Shape;433;p36"/>
          <p:cNvSpPr txBox="1"/>
          <p:nvPr/>
        </p:nvSpPr>
        <p:spPr>
          <a:xfrm>
            <a:off x="1790929" y="1551684"/>
            <a:ext cx="9312954" cy="598049"/>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Wave function:</a:t>
            </a:r>
            <a:endParaRPr/>
          </a:p>
        </p:txBody>
      </p:sp>
      <p:sp>
        <p:nvSpPr>
          <p:cNvPr id="434" name="Google Shape;434;p36"/>
          <p:cNvSpPr txBox="1"/>
          <p:nvPr/>
        </p:nvSpPr>
        <p:spPr>
          <a:xfrm>
            <a:off x="1790929" y="3100845"/>
            <a:ext cx="9312954" cy="2192908"/>
          </a:xfrm>
          <a:prstGeom prst="rect">
            <a:avLst/>
          </a:prstGeom>
          <a:blipFill rotWithShape="1">
            <a:blip r:embed="rId5">
              <a:alphaModFix/>
            </a:blip>
            <a:stretch>
              <a:fillRect l="-91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35" name="Google Shape;435;p36"/>
          <p:cNvSpPr/>
          <p:nvPr/>
        </p:nvSpPr>
        <p:spPr>
          <a:xfrm>
            <a:off x="4343983" y="4633922"/>
            <a:ext cx="4206845" cy="659831"/>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6" name="Google Shape;436;p36"/>
          <p:cNvSpPr/>
          <p:nvPr/>
        </p:nvSpPr>
        <p:spPr>
          <a:xfrm>
            <a:off x="4588428" y="5537095"/>
            <a:ext cx="3650697" cy="100224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7" name="Google Shape;437;p36"/>
          <p:cNvSpPr txBox="1"/>
          <p:nvPr/>
        </p:nvSpPr>
        <p:spPr>
          <a:xfrm>
            <a:off x="4588428" y="5400528"/>
            <a:ext cx="3650697" cy="108068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38" name="Google Shape;438;p36"/>
          <p:cNvSpPr txBox="1"/>
          <p:nvPr/>
        </p:nvSpPr>
        <p:spPr>
          <a:xfrm>
            <a:off x="8543568" y="4575787"/>
            <a:ext cx="741608" cy="59804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Cambria Math"/>
                <a:ea typeface="Cambria Math"/>
                <a:cs typeface="Cambria Math"/>
                <a:sym typeface="Cambria Math"/>
              </a:rPr>
              <a:t>= 0</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7"/>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4. Particles in a square well:</a:t>
            </a:r>
            <a:endParaRPr/>
          </a:p>
        </p:txBody>
      </p:sp>
      <p:sp>
        <p:nvSpPr>
          <p:cNvPr id="444" name="Google Shape;444;p37"/>
          <p:cNvSpPr txBox="1"/>
          <p:nvPr/>
        </p:nvSpPr>
        <p:spPr>
          <a:xfrm>
            <a:off x="790803" y="896825"/>
            <a:ext cx="11277371" cy="658706"/>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a:t>
            </a:r>
            <a:r>
              <a:rPr lang="en-US" sz="2800">
                <a:solidFill>
                  <a:schemeClr val="dk1"/>
                </a:solidFill>
                <a:latin typeface="Cambria"/>
                <a:ea typeface="Cambria"/>
                <a:cs typeface="Cambria"/>
                <a:sym typeface="Cambria"/>
              </a:rPr>
              <a:t>Energy levels of particle: n = 1 is the lowest excited state (ground state)</a:t>
            </a:r>
            <a:endParaRPr/>
          </a:p>
        </p:txBody>
      </p:sp>
      <p:sp>
        <p:nvSpPr>
          <p:cNvPr id="445" name="Google Shape;445;p37"/>
          <p:cNvSpPr txBox="1"/>
          <p:nvPr/>
        </p:nvSpPr>
        <p:spPr>
          <a:xfrm>
            <a:off x="1338285" y="1723128"/>
            <a:ext cx="3109890" cy="125072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46" name="Google Shape;446;p37"/>
          <p:cNvSpPr/>
          <p:nvPr/>
        </p:nvSpPr>
        <p:spPr>
          <a:xfrm>
            <a:off x="1504949" y="1895399"/>
            <a:ext cx="2714625" cy="109538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7" name="Google Shape;447;p37"/>
          <p:cNvSpPr txBox="1"/>
          <p:nvPr/>
        </p:nvSpPr>
        <p:spPr>
          <a:xfrm>
            <a:off x="4448175" y="1519432"/>
            <a:ext cx="5119712" cy="1951368"/>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a:t>
            </a:r>
            <a:r>
              <a:rPr lang="en-US" sz="2800">
                <a:solidFill>
                  <a:schemeClr val="dk1"/>
                </a:solidFill>
                <a:latin typeface="Cambria"/>
                <a:ea typeface="Cambria"/>
                <a:cs typeface="Cambria"/>
                <a:sym typeface="Cambria"/>
              </a:rPr>
              <a:t>a: Position of the particle (m)</a:t>
            </a:r>
            <a:endParaRPr/>
          </a:p>
          <a:p>
            <a:pPr marL="0" marR="0" lvl="0" indent="-177800" algn="l" rtl="0">
              <a:lnSpc>
                <a:spcPct val="150000"/>
              </a:lnSpc>
              <a:spcBef>
                <a:spcPts val="0"/>
              </a:spcBef>
              <a:spcAft>
                <a:spcPts val="0"/>
              </a:spcAft>
              <a:buClr>
                <a:schemeClr val="dk1"/>
              </a:buClr>
              <a:buSzPts val="2800"/>
              <a:buFont typeface="Cambria"/>
              <a:buChar char="◦"/>
            </a:pPr>
            <a:r>
              <a:rPr lang="en-US" sz="2800">
                <a:solidFill>
                  <a:schemeClr val="dk1"/>
                </a:solidFill>
                <a:latin typeface="Cambria"/>
                <a:ea typeface="Cambria"/>
                <a:cs typeface="Cambria"/>
                <a:sym typeface="Cambria"/>
              </a:rPr>
              <a:t> n: Energy level/quantum number</a:t>
            </a:r>
            <a:endParaRPr/>
          </a:p>
        </p:txBody>
      </p:sp>
      <p:pic>
        <p:nvPicPr>
          <p:cNvPr id="448" name="Google Shape;448;p37"/>
          <p:cNvPicPr preferRelativeResize="0"/>
          <p:nvPr/>
        </p:nvPicPr>
        <p:blipFill rotWithShape="1">
          <a:blip r:embed="rId4">
            <a:alphaModFix/>
          </a:blip>
          <a:srcRect/>
          <a:stretch/>
        </p:blipFill>
        <p:spPr>
          <a:xfrm>
            <a:off x="9596286" y="1895399"/>
            <a:ext cx="2181529" cy="3743847"/>
          </a:xfrm>
          <a:prstGeom prst="rect">
            <a:avLst/>
          </a:prstGeom>
          <a:noFill/>
          <a:ln>
            <a:noFill/>
          </a:ln>
        </p:spPr>
      </p:pic>
      <p:sp>
        <p:nvSpPr>
          <p:cNvPr id="449" name="Google Shape;449;p37"/>
          <p:cNvSpPr txBox="1"/>
          <p:nvPr/>
        </p:nvSpPr>
        <p:spPr>
          <a:xfrm>
            <a:off x="1207304" y="3922188"/>
            <a:ext cx="3109890" cy="937161"/>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0" name="Google Shape;450;p37"/>
          <p:cNvSpPr/>
          <p:nvPr/>
        </p:nvSpPr>
        <p:spPr>
          <a:xfrm>
            <a:off x="1504949" y="3724199"/>
            <a:ext cx="2514601" cy="109538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1" name="Google Shape;451;p37"/>
          <p:cNvSpPr txBox="1"/>
          <p:nvPr/>
        </p:nvSpPr>
        <p:spPr>
          <a:xfrm>
            <a:off x="4219574" y="3939125"/>
            <a:ext cx="1390651" cy="598049"/>
          </a:xfrm>
          <a:prstGeom prst="rect">
            <a:avLst/>
          </a:prstGeom>
          <a:blipFill rotWithShape="1">
            <a:blip r:embed="rId6">
              <a:alphaModFix/>
            </a:blip>
            <a:stretch>
              <a:fillRect l="-7017" b="-234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2" name="Google Shape;452;p37"/>
          <p:cNvSpPr txBox="1"/>
          <p:nvPr/>
        </p:nvSpPr>
        <p:spPr>
          <a:xfrm>
            <a:off x="914629" y="4947835"/>
            <a:ext cx="11277371" cy="1305037"/>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a:t>
            </a:r>
            <a:r>
              <a:rPr lang="en-US" sz="2800">
                <a:solidFill>
                  <a:schemeClr val="dk1"/>
                </a:solidFill>
                <a:latin typeface="Cambria"/>
                <a:ea typeface="Cambria"/>
                <a:cs typeface="Cambria"/>
                <a:sym typeface="Cambria"/>
              </a:rPr>
              <a:t>Moving up a level -&gt; Light is absorbed.</a:t>
            </a:r>
            <a:endParaRPr/>
          </a:p>
          <a:p>
            <a:pPr marL="0" marR="0" lvl="0" indent="-177800" algn="l" rtl="0">
              <a:lnSpc>
                <a:spcPct val="150000"/>
              </a:lnSpc>
              <a:spcBef>
                <a:spcPts val="0"/>
              </a:spcBef>
              <a:spcAft>
                <a:spcPts val="0"/>
              </a:spcAft>
              <a:buClr>
                <a:schemeClr val="dk1"/>
              </a:buClr>
              <a:buSzPts val="2800"/>
              <a:buFont typeface="Cambria"/>
              <a:buChar char="◦"/>
            </a:pPr>
            <a:r>
              <a:rPr lang="en-US" sz="2800">
                <a:solidFill>
                  <a:schemeClr val="dk1"/>
                </a:solidFill>
                <a:latin typeface="Cambria"/>
                <a:ea typeface="Cambria"/>
                <a:cs typeface="Cambria"/>
                <a:sym typeface="Cambria"/>
              </a:rPr>
              <a:t> Moving down a level -&gt; Light is emitted.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8"/>
          <p:cNvSpPr txBox="1"/>
          <p:nvPr/>
        </p:nvSpPr>
        <p:spPr>
          <a:xfrm>
            <a:off x="163513" y="155993"/>
            <a:ext cx="11864974" cy="4349332"/>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373D3F"/>
              </a:buClr>
              <a:buSzPts val="2800"/>
              <a:buFont typeface="Arial"/>
              <a:buNone/>
            </a:pPr>
            <a:r>
              <a:rPr lang="en-US" sz="2800" b="0" i="0">
                <a:solidFill>
                  <a:srgbClr val="373D3F"/>
                </a:solidFill>
                <a:latin typeface="Cambria"/>
                <a:ea typeface="Cambria"/>
                <a:cs typeface="Cambria"/>
                <a:sym typeface="Cambria"/>
              </a:rPr>
              <a:t>A certain atom has an energy level of 2.58 eV above the ground level. Once excited to this level, the atom remains in this level for 1.64 x 10</a:t>
            </a:r>
            <a:r>
              <a:rPr lang="en-US" sz="2800" b="0" i="0" baseline="30000">
                <a:solidFill>
                  <a:srgbClr val="373D3F"/>
                </a:solidFill>
                <a:latin typeface="Cambria"/>
                <a:ea typeface="Cambria"/>
                <a:cs typeface="Cambria"/>
                <a:sym typeface="Cambria"/>
              </a:rPr>
              <a:t>-7</a:t>
            </a:r>
            <a:r>
              <a:rPr lang="en-US" sz="2800" b="0" i="0">
                <a:solidFill>
                  <a:srgbClr val="373D3F"/>
                </a:solidFill>
                <a:latin typeface="Cambria"/>
                <a:ea typeface="Cambria"/>
                <a:cs typeface="Cambria"/>
                <a:sym typeface="Cambria"/>
              </a:rPr>
              <a:t>s before emitting a photon and returning to the ground level.</a:t>
            </a:r>
            <a:endParaRPr/>
          </a:p>
          <a:p>
            <a:pPr marL="0" marR="0" lvl="0" indent="0" algn="just" rtl="0">
              <a:lnSpc>
                <a:spcPct val="150000"/>
              </a:lnSpc>
              <a:spcBef>
                <a:spcPts val="1000"/>
              </a:spcBef>
              <a:spcAft>
                <a:spcPts val="0"/>
              </a:spcAft>
              <a:buClr>
                <a:srgbClr val="373D3F"/>
              </a:buClr>
              <a:buSzPts val="2800"/>
              <a:buFont typeface="Arial"/>
              <a:buNone/>
            </a:pPr>
            <a:r>
              <a:rPr lang="en-US" sz="2800" b="0" i="0">
                <a:solidFill>
                  <a:srgbClr val="373D3F"/>
                </a:solidFill>
                <a:latin typeface="Cambria"/>
                <a:ea typeface="Cambria"/>
                <a:cs typeface="Cambria"/>
                <a:sym typeface="Cambria"/>
              </a:rPr>
              <a:t>a) What is its wavelength? What is the color of this light?</a:t>
            </a:r>
            <a:endParaRPr/>
          </a:p>
          <a:p>
            <a:pPr marL="0" marR="0" lvl="0" indent="0" algn="just" rtl="0">
              <a:lnSpc>
                <a:spcPct val="150000"/>
              </a:lnSpc>
              <a:spcBef>
                <a:spcPts val="1000"/>
              </a:spcBef>
              <a:spcAft>
                <a:spcPts val="0"/>
              </a:spcAft>
              <a:buClr>
                <a:srgbClr val="373D3F"/>
              </a:buClr>
              <a:buSzPts val="2800"/>
              <a:buFont typeface="Arial"/>
              <a:buNone/>
            </a:pPr>
            <a:r>
              <a:rPr lang="en-US" sz="2800" b="0" i="0">
                <a:solidFill>
                  <a:srgbClr val="373D3F"/>
                </a:solidFill>
                <a:latin typeface="Cambria"/>
                <a:ea typeface="Cambria"/>
                <a:cs typeface="Cambria"/>
                <a:sym typeface="Cambria"/>
              </a:rPr>
              <a:t>b) What is the smallest possible uncertainty in energy (in eV) of the photon?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9"/>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463" name="Google Shape;463;p39"/>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464" name="Google Shape;464;p39"/>
          <p:cNvSpPr txBox="1"/>
          <p:nvPr/>
        </p:nvSpPr>
        <p:spPr>
          <a:xfrm>
            <a:off x="5711284" y="1635305"/>
            <a:ext cx="6480716" cy="2620912"/>
          </a:xfrm>
          <a:prstGeom prst="rect">
            <a:avLst/>
          </a:prstGeom>
          <a:noFill/>
          <a:ln>
            <a:noFill/>
          </a:ln>
        </p:spPr>
        <p:txBody>
          <a:bodyPr spcFirstLastPara="1" wrap="square" lIns="91425" tIns="45700" rIns="91425" bIns="45700" anchor="t" anchorCtr="0">
            <a:noAutofit/>
          </a:bodyPr>
          <a:lstStyle/>
          <a:p>
            <a:pPr marL="514350" marR="0" lvl="0" indent="-38735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sp>
        <p:nvSpPr>
          <p:cNvPr id="465" name="Google Shape;465;p39"/>
          <p:cNvSpPr txBox="1"/>
          <p:nvPr/>
        </p:nvSpPr>
        <p:spPr>
          <a:xfrm>
            <a:off x="930614" y="1169595"/>
            <a:ext cx="9559300" cy="1440255"/>
          </a:xfrm>
          <a:prstGeom prst="rect">
            <a:avLst/>
          </a:prstGeom>
          <a:blipFill rotWithShape="1">
            <a:blip r:embed="rId3">
              <a:alphaModFix/>
            </a:blip>
            <a:stretch>
              <a:fillRect l="-63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66" name="Google Shape;466;p39"/>
          <p:cNvSpPr txBox="1"/>
          <p:nvPr/>
        </p:nvSpPr>
        <p:spPr>
          <a:xfrm>
            <a:off x="216696" y="5144426"/>
            <a:ext cx="6709222" cy="39581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pic>
        <p:nvPicPr>
          <p:cNvPr id="467" name="Google Shape;467;p39"/>
          <p:cNvPicPr preferRelativeResize="0"/>
          <p:nvPr/>
        </p:nvPicPr>
        <p:blipFill rotWithShape="1">
          <a:blip r:embed="rId4">
            <a:alphaModFix/>
          </a:blip>
          <a:srcRect/>
          <a:stretch/>
        </p:blipFill>
        <p:spPr>
          <a:xfrm>
            <a:off x="2147288" y="2399754"/>
            <a:ext cx="7547092" cy="37770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0"/>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473" name="Google Shape;473;p40"/>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474" name="Google Shape;474;p40"/>
          <p:cNvSpPr txBox="1"/>
          <p:nvPr/>
        </p:nvSpPr>
        <p:spPr>
          <a:xfrm>
            <a:off x="930614" y="1169594"/>
            <a:ext cx="9559300" cy="2259405"/>
          </a:xfrm>
          <a:prstGeom prst="rect">
            <a:avLst/>
          </a:prstGeom>
          <a:blipFill rotWithShape="1">
            <a:blip r:embed="rId3">
              <a:alphaModFix/>
            </a:blip>
            <a:stretch>
              <a:fillRect l="-70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5" name="Google Shape;475;p40"/>
          <p:cNvSpPr txBox="1"/>
          <p:nvPr/>
        </p:nvSpPr>
        <p:spPr>
          <a:xfrm>
            <a:off x="216696" y="5144426"/>
            <a:ext cx="6709222" cy="39581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ctrTitle"/>
          </p:nvPr>
        </p:nvSpPr>
        <p:spPr>
          <a:xfrm>
            <a:off x="-1263589" y="0"/>
            <a:ext cx="6030898" cy="1182703"/>
          </a:xfrm>
          <a:prstGeom prst="rect">
            <a:avLst/>
          </a:prstGeom>
          <a:noFill/>
          <a:ln>
            <a:noFill/>
          </a:ln>
        </p:spPr>
        <p:txBody>
          <a:bodyPr spcFirstLastPara="1" wrap="square" lIns="91425" tIns="45700" rIns="91425" bIns="45700" anchor="b" anchorCtr="0">
            <a:normAutofit/>
          </a:bodyPr>
          <a:lstStyle/>
          <a:p>
            <a:pPr marL="0" lvl="0" indent="0" algn="ctr" rtl="0">
              <a:lnSpc>
                <a:spcPct val="15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Lưu ý phụ</a:t>
            </a:r>
            <a:endParaRPr sz="4500" b="1" u="sng">
              <a:solidFill>
                <a:srgbClr val="FF0000"/>
              </a:solidFill>
              <a:latin typeface="Cambria"/>
              <a:ea typeface="Cambria"/>
              <a:cs typeface="Cambria"/>
              <a:sym typeface="Cambria"/>
            </a:endParaRPr>
          </a:p>
        </p:txBody>
      </p:sp>
      <p:sp>
        <p:nvSpPr>
          <p:cNvPr id="102" name="Google Shape;102;p4"/>
          <p:cNvSpPr txBox="1"/>
          <p:nvPr/>
        </p:nvSpPr>
        <p:spPr>
          <a:xfrm>
            <a:off x="772355" y="1253724"/>
            <a:ext cx="10937291" cy="416165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Viết rõ ràng, không làm tắt.</a:t>
            </a:r>
            <a:endParaRPr/>
          </a:p>
          <a:p>
            <a:pPr marL="285750" marR="0" lvl="0" indent="-285750" algn="just"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Ghi họ tên, MSSV, ký tên ở đầu bài.</a:t>
            </a:r>
            <a:endParaRPr/>
          </a:p>
          <a:p>
            <a:pPr marL="285750" marR="0" lvl="0" indent="-285750" algn="just"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Nộp trễ nhất 15p trước deadline để tránh bị lỗi.</a:t>
            </a:r>
            <a:endParaRPr/>
          </a:p>
          <a:p>
            <a:pPr marL="285750" marR="0" lvl="0" indent="-285750" algn="just"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Kiểm tra mail thông báo Outlook sau khi nộp. Nếu không có mail thông báo là bài chưa được nộp.</a:t>
            </a:r>
            <a:endParaRPr/>
          </a:p>
          <a:p>
            <a:pPr marL="285750" marR="0" lvl="0" indent="-95250" algn="just" rtl="0">
              <a:lnSpc>
                <a:spcPct val="150000"/>
              </a:lnSpc>
              <a:spcBef>
                <a:spcPts val="0"/>
              </a:spcBef>
              <a:spcAft>
                <a:spcPts val="0"/>
              </a:spcAft>
              <a:buClr>
                <a:schemeClr val="dk1"/>
              </a:buClr>
              <a:buSzPts val="3000"/>
              <a:buFont typeface="Arial"/>
              <a:buNone/>
            </a:pPr>
            <a:endParaRPr sz="3000" b="0" i="0" u="none" strike="noStrike" cap="none">
              <a:solidFill>
                <a:schemeClr val="dk1"/>
              </a:solidFill>
              <a:latin typeface="Cambria"/>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1"/>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4. Particles in a square well:</a:t>
            </a:r>
            <a:endParaRPr/>
          </a:p>
        </p:txBody>
      </p:sp>
      <p:sp>
        <p:nvSpPr>
          <p:cNvPr id="481" name="Google Shape;481;p41"/>
          <p:cNvSpPr txBox="1"/>
          <p:nvPr/>
        </p:nvSpPr>
        <p:spPr>
          <a:xfrm>
            <a:off x="1164315" y="840175"/>
            <a:ext cx="4931685" cy="69916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Normalization condition:</a:t>
            </a:r>
            <a:endParaRPr/>
          </a:p>
        </p:txBody>
      </p:sp>
      <p:sp>
        <p:nvSpPr>
          <p:cNvPr id="482" name="Google Shape;482;p41"/>
          <p:cNvSpPr txBox="1"/>
          <p:nvPr/>
        </p:nvSpPr>
        <p:spPr>
          <a:xfrm>
            <a:off x="897615" y="1539341"/>
            <a:ext cx="5665110" cy="597921"/>
          </a:xfrm>
          <a:prstGeom prst="rect">
            <a:avLst/>
          </a:prstGeom>
          <a:blipFill rotWithShape="1">
            <a:blip r:embed="rId3">
              <a:alphaModFix/>
            </a:blip>
            <a:stretch>
              <a:fillRect l="-1719" b="-234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3" name="Google Shape;483;p41"/>
          <p:cNvSpPr txBox="1"/>
          <p:nvPr/>
        </p:nvSpPr>
        <p:spPr>
          <a:xfrm>
            <a:off x="1040489" y="2187900"/>
            <a:ext cx="8389200" cy="597900"/>
          </a:xfrm>
          <a:prstGeom prst="rect">
            <a:avLst/>
          </a:prstGeom>
          <a:blipFill rotWithShape="1">
            <a:blip r:embed="rId4">
              <a:alphaModFix/>
            </a:blip>
            <a:stretch>
              <a:fillRect l="-1162" b="-234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4" name="Google Shape;484;p41"/>
          <p:cNvSpPr txBox="1"/>
          <p:nvPr/>
        </p:nvSpPr>
        <p:spPr>
          <a:xfrm>
            <a:off x="964289" y="2862200"/>
            <a:ext cx="8798836" cy="59804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Cambria"/>
                <a:ea typeface="Cambria"/>
                <a:cs typeface="Cambria"/>
                <a:sym typeface="Cambria"/>
              </a:rPr>
              <a:t>-&gt; The probability of finding a particle in all space:</a:t>
            </a:r>
            <a:endParaRPr/>
          </a:p>
        </p:txBody>
      </p:sp>
      <p:sp>
        <p:nvSpPr>
          <p:cNvPr id="485" name="Google Shape;485;p41"/>
          <p:cNvSpPr txBox="1"/>
          <p:nvPr/>
        </p:nvSpPr>
        <p:spPr>
          <a:xfrm>
            <a:off x="4724400" y="3695959"/>
            <a:ext cx="3067050" cy="94263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6" name="Google Shape;486;p41"/>
          <p:cNvSpPr/>
          <p:nvPr/>
        </p:nvSpPr>
        <p:spPr>
          <a:xfrm>
            <a:off x="4600574" y="3619580"/>
            <a:ext cx="3190875" cy="109538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7" name="Google Shape;487;p41"/>
          <p:cNvSpPr txBox="1"/>
          <p:nvPr/>
        </p:nvSpPr>
        <p:spPr>
          <a:xfrm>
            <a:off x="964289" y="4721992"/>
            <a:ext cx="10515600" cy="1752211"/>
          </a:xfrm>
          <a:prstGeom prst="rect">
            <a:avLst/>
          </a:prstGeom>
          <a:blipFill rotWithShape="1">
            <a:blip r:embed="rId6">
              <a:alphaModFix/>
            </a:blip>
            <a:stretch>
              <a:fillRect l="-927" r="-926" b="-7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2"/>
          <p:cNvSpPr txBox="1"/>
          <p:nvPr/>
        </p:nvSpPr>
        <p:spPr>
          <a:xfrm>
            <a:off x="163513" y="155993"/>
            <a:ext cx="11864974" cy="5492332"/>
          </a:xfrm>
          <a:prstGeom prst="rect">
            <a:avLst/>
          </a:prstGeom>
          <a:blipFill rotWithShape="1">
            <a:blip r:embed="rId3">
              <a:alphaModFix/>
            </a:blip>
            <a:stretch>
              <a:fillRect l="-1078" r="-102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3"/>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498" name="Google Shape;498;p43"/>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499" name="Google Shape;499;p43"/>
          <p:cNvSpPr txBox="1"/>
          <p:nvPr/>
        </p:nvSpPr>
        <p:spPr>
          <a:xfrm>
            <a:off x="930614" y="1169594"/>
            <a:ext cx="9559300" cy="4488256"/>
          </a:xfrm>
          <a:prstGeom prst="rect">
            <a:avLst/>
          </a:prstGeom>
          <a:blipFill rotWithShape="1">
            <a:blip r:embed="rId3">
              <a:alphaModFix/>
            </a:blip>
            <a:stretch>
              <a:fillRect l="-63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0" name="Google Shape;500;p43"/>
          <p:cNvSpPr txBox="1"/>
          <p:nvPr/>
        </p:nvSpPr>
        <p:spPr>
          <a:xfrm>
            <a:off x="216696" y="5144426"/>
            <a:ext cx="6709222" cy="39581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4"/>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506" name="Google Shape;506;p44"/>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507" name="Google Shape;507;p44"/>
          <p:cNvSpPr txBox="1"/>
          <p:nvPr/>
        </p:nvSpPr>
        <p:spPr>
          <a:xfrm>
            <a:off x="930614" y="1169594"/>
            <a:ext cx="9559300" cy="3078555"/>
          </a:xfrm>
          <a:prstGeom prst="rect">
            <a:avLst/>
          </a:prstGeom>
          <a:blipFill rotWithShape="1">
            <a:blip r:embed="rId3">
              <a:alphaModFix/>
            </a:blip>
            <a:stretch>
              <a:fillRect l="-70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8" name="Google Shape;508;p44"/>
          <p:cNvSpPr txBox="1"/>
          <p:nvPr/>
        </p:nvSpPr>
        <p:spPr>
          <a:xfrm>
            <a:off x="216696" y="5144426"/>
            <a:ext cx="6709222" cy="39581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5"/>
          <p:cNvSpPr txBox="1"/>
          <p:nvPr/>
        </p:nvSpPr>
        <p:spPr>
          <a:xfrm>
            <a:off x="163513" y="-152400"/>
            <a:ext cx="11864974" cy="4743450"/>
          </a:xfrm>
          <a:prstGeom prst="rect">
            <a:avLst/>
          </a:prstGeom>
          <a:blipFill rotWithShape="1">
            <a:blip r:embed="rId3">
              <a:alphaModFix/>
            </a:blip>
            <a:stretch>
              <a:fillRect l="-1078" r="-102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6"/>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519" name="Google Shape;519;p46"/>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520" name="Google Shape;520;p46"/>
          <p:cNvSpPr txBox="1"/>
          <p:nvPr/>
        </p:nvSpPr>
        <p:spPr>
          <a:xfrm>
            <a:off x="1083014" y="1245794"/>
            <a:ext cx="9559200" cy="3107100"/>
          </a:xfrm>
          <a:prstGeom prst="rect">
            <a:avLst/>
          </a:prstGeom>
          <a:blipFill rotWithShape="1">
            <a:blip r:embed="rId3">
              <a:alphaModFix/>
            </a:blip>
            <a:stretch>
              <a:fillRect l="-63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21" name="Google Shape;521;p46"/>
          <p:cNvSpPr txBox="1"/>
          <p:nvPr/>
        </p:nvSpPr>
        <p:spPr>
          <a:xfrm>
            <a:off x="1121114" y="4349970"/>
            <a:ext cx="9559300" cy="3107131"/>
          </a:xfrm>
          <a:prstGeom prst="rect">
            <a:avLst/>
          </a:prstGeom>
          <a:blipFill rotWithShape="1">
            <a:blip r:embed="rId4">
              <a:alphaModFix/>
            </a:blip>
            <a:stretch>
              <a:fillRect l="-70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7"/>
          <p:cNvSpPr txBox="1"/>
          <p:nvPr/>
        </p:nvSpPr>
        <p:spPr>
          <a:xfrm>
            <a:off x="842434" y="1655990"/>
            <a:ext cx="10507132" cy="271317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6000" b="1">
                <a:solidFill>
                  <a:srgbClr val="FF0000"/>
                </a:solidFill>
                <a:latin typeface="Cambria"/>
                <a:ea typeface="Cambria"/>
                <a:cs typeface="Cambria"/>
                <a:sym typeface="Cambria"/>
              </a:rPr>
              <a:t>CHAPTER 4</a:t>
            </a:r>
            <a:br>
              <a:rPr lang="en-US" sz="6000" b="1">
                <a:solidFill>
                  <a:srgbClr val="FF0000"/>
                </a:solidFill>
                <a:latin typeface="Cambria"/>
                <a:ea typeface="Cambria"/>
                <a:cs typeface="Cambria"/>
                <a:sym typeface="Cambria"/>
              </a:rPr>
            </a:br>
            <a:r>
              <a:rPr lang="en-US" sz="6000" b="1">
                <a:solidFill>
                  <a:srgbClr val="FF0000"/>
                </a:solidFill>
                <a:latin typeface="Cambria"/>
                <a:ea typeface="Cambria"/>
                <a:cs typeface="Cambria"/>
                <a:sym typeface="Cambria"/>
              </a:rPr>
              <a:t>ATOMIC PHYSICS</a:t>
            </a:r>
            <a:endParaRPr sz="60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8"/>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 Bohr atom:</a:t>
            </a:r>
            <a:endParaRPr/>
          </a:p>
        </p:txBody>
      </p:sp>
      <p:sp>
        <p:nvSpPr>
          <p:cNvPr id="532" name="Google Shape;532;p48"/>
          <p:cNvSpPr txBox="1"/>
          <p:nvPr/>
        </p:nvSpPr>
        <p:spPr>
          <a:xfrm>
            <a:off x="1790929" y="1497468"/>
            <a:ext cx="3281919" cy="116035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33" name="Google Shape;533;p48"/>
          <p:cNvSpPr/>
          <p:nvPr/>
        </p:nvSpPr>
        <p:spPr>
          <a:xfrm>
            <a:off x="2098389" y="1721664"/>
            <a:ext cx="2667000" cy="93615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4" name="Google Shape;534;p48"/>
          <p:cNvSpPr txBox="1"/>
          <p:nvPr/>
        </p:nvSpPr>
        <p:spPr>
          <a:xfrm>
            <a:off x="1164315" y="840175"/>
            <a:ext cx="9939568" cy="69916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Energy of a hydrogen atom is quantized -&gt; Energy levels.</a:t>
            </a:r>
            <a:endParaRPr/>
          </a:p>
        </p:txBody>
      </p:sp>
      <p:sp>
        <p:nvSpPr>
          <p:cNvPr id="535" name="Google Shape;535;p48"/>
          <p:cNvSpPr txBox="1"/>
          <p:nvPr/>
        </p:nvSpPr>
        <p:spPr>
          <a:xfrm>
            <a:off x="4886553" y="1786640"/>
            <a:ext cx="6007551" cy="598049"/>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n = 1, 2, 3...: Principle quantum number </a:t>
            </a:r>
            <a:endParaRPr/>
          </a:p>
        </p:txBody>
      </p:sp>
      <p:sp>
        <p:nvSpPr>
          <p:cNvPr id="536" name="Google Shape;536;p48"/>
          <p:cNvSpPr txBox="1"/>
          <p:nvPr/>
        </p:nvSpPr>
        <p:spPr>
          <a:xfrm>
            <a:off x="1164315" y="2680962"/>
            <a:ext cx="9939568" cy="69916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Spectral emission lines:</a:t>
            </a:r>
            <a:endParaRPr/>
          </a:p>
        </p:txBody>
      </p:sp>
      <p:sp>
        <p:nvSpPr>
          <p:cNvPr id="537" name="Google Shape;537;p48"/>
          <p:cNvSpPr/>
          <p:nvPr/>
        </p:nvSpPr>
        <p:spPr>
          <a:xfrm>
            <a:off x="1790929" y="3591130"/>
            <a:ext cx="3281919" cy="93615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8" name="Google Shape;538;p48"/>
          <p:cNvSpPr txBox="1"/>
          <p:nvPr/>
        </p:nvSpPr>
        <p:spPr>
          <a:xfrm>
            <a:off x="1790929" y="3676401"/>
            <a:ext cx="3409721" cy="83058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39" name="Google Shape;539;p48"/>
          <p:cNvSpPr txBox="1"/>
          <p:nvPr/>
        </p:nvSpPr>
        <p:spPr>
          <a:xfrm>
            <a:off x="5200650" y="3477873"/>
            <a:ext cx="6810375" cy="1175130"/>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f</a:t>
            </a:r>
            <a:r>
              <a:rPr lang="en-US" sz="2500" baseline="-25000">
                <a:solidFill>
                  <a:schemeClr val="dk1"/>
                </a:solidFill>
                <a:latin typeface="Cambria"/>
                <a:ea typeface="Cambria"/>
                <a:cs typeface="Cambria"/>
                <a:sym typeface="Cambria"/>
              </a:rPr>
              <a:t>mn</a:t>
            </a:r>
            <a:r>
              <a:rPr lang="en-US" sz="2500">
                <a:solidFill>
                  <a:schemeClr val="dk1"/>
                </a:solidFill>
                <a:latin typeface="Cambria"/>
                <a:ea typeface="Cambria"/>
                <a:cs typeface="Cambria"/>
                <a:sym typeface="Cambria"/>
              </a:rPr>
              <a:t>: Frequency of the photon emitted/absorbed when jumping from M to N (Hz)</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9"/>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 Bohr atom:</a:t>
            </a:r>
            <a:endParaRPr/>
          </a:p>
        </p:txBody>
      </p:sp>
      <p:pic>
        <p:nvPicPr>
          <p:cNvPr id="545" name="Google Shape;545;p49"/>
          <p:cNvPicPr preferRelativeResize="0"/>
          <p:nvPr/>
        </p:nvPicPr>
        <p:blipFill rotWithShape="1">
          <a:blip r:embed="rId3">
            <a:alphaModFix/>
          </a:blip>
          <a:srcRect/>
          <a:stretch/>
        </p:blipFill>
        <p:spPr>
          <a:xfrm>
            <a:off x="378504" y="808831"/>
            <a:ext cx="7248541" cy="3420270"/>
          </a:xfrm>
          <a:prstGeom prst="rect">
            <a:avLst/>
          </a:prstGeom>
          <a:noFill/>
          <a:ln>
            <a:noFill/>
          </a:ln>
        </p:spPr>
      </p:pic>
      <p:sp>
        <p:nvSpPr>
          <p:cNvPr id="546" name="Google Shape;546;p49"/>
          <p:cNvSpPr txBox="1"/>
          <p:nvPr/>
        </p:nvSpPr>
        <p:spPr>
          <a:xfrm>
            <a:off x="536125" y="4229101"/>
            <a:ext cx="11277371" cy="1175130"/>
          </a:xfrm>
          <a:prstGeom prst="rect">
            <a:avLst/>
          </a:prstGeom>
          <a:blipFill rotWithShape="1">
            <a:blip r:embed="rId4">
              <a:alphaModFix/>
            </a:blip>
            <a:stretch>
              <a:fillRect l="-756" b="-1139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0"/>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 Bohr atom:</a:t>
            </a:r>
            <a:endParaRPr/>
          </a:p>
        </p:txBody>
      </p:sp>
      <p:sp>
        <p:nvSpPr>
          <p:cNvPr id="552" name="Google Shape;552;p50"/>
          <p:cNvSpPr txBox="1"/>
          <p:nvPr/>
        </p:nvSpPr>
        <p:spPr>
          <a:xfrm>
            <a:off x="381114" y="839785"/>
            <a:ext cx="11277371" cy="598049"/>
          </a:xfrm>
          <a:prstGeom prst="rect">
            <a:avLst/>
          </a:prstGeom>
          <a:blipFill rotWithShape="1">
            <a:blip r:embed="rId3">
              <a:alphaModFix/>
            </a:blip>
            <a:stretch>
              <a:fillRect l="-917" b="-234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53" name="Google Shape;553;p50"/>
          <p:cNvSpPr txBox="1"/>
          <p:nvPr/>
        </p:nvSpPr>
        <p:spPr>
          <a:xfrm>
            <a:off x="688525" y="1423767"/>
            <a:ext cx="11277371" cy="2329292"/>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dirty="0">
                <a:solidFill>
                  <a:schemeClr val="dk1"/>
                </a:solidFill>
                <a:latin typeface="Cambria"/>
                <a:ea typeface="Cambria"/>
                <a:cs typeface="Cambria"/>
                <a:sym typeface="Cambria"/>
              </a:rPr>
              <a:t> E</a:t>
            </a:r>
            <a:r>
              <a:rPr lang="en-US" sz="2500" baseline="-25000" dirty="0">
                <a:solidFill>
                  <a:schemeClr val="dk1"/>
                </a:solidFill>
                <a:latin typeface="Cambria"/>
                <a:ea typeface="Cambria"/>
                <a:cs typeface="Cambria"/>
                <a:sym typeface="Cambria"/>
              </a:rPr>
              <a:t>1</a:t>
            </a:r>
            <a:r>
              <a:rPr lang="en-US" sz="2500" dirty="0">
                <a:solidFill>
                  <a:schemeClr val="dk1"/>
                </a:solidFill>
                <a:latin typeface="Cambria"/>
                <a:ea typeface="Cambria"/>
                <a:cs typeface="Cambria"/>
                <a:sym typeface="Cambria"/>
              </a:rPr>
              <a:t> (Lyman series): Ultraviolet light</a:t>
            </a:r>
            <a:endParaRPr dirty="0"/>
          </a:p>
          <a:p>
            <a:pPr marL="0" marR="0" lvl="0" indent="-158750" algn="l" rtl="0">
              <a:lnSpc>
                <a:spcPct val="150000"/>
              </a:lnSpc>
              <a:spcBef>
                <a:spcPts val="0"/>
              </a:spcBef>
              <a:spcAft>
                <a:spcPts val="0"/>
              </a:spcAft>
              <a:buClr>
                <a:schemeClr val="dk1"/>
              </a:buClr>
              <a:buSzPts val="2500"/>
              <a:buFont typeface="Cambria"/>
              <a:buChar char="◦"/>
            </a:pPr>
            <a:r>
              <a:rPr lang="en-US" sz="2500" dirty="0">
                <a:solidFill>
                  <a:schemeClr val="dk1"/>
                </a:solidFill>
                <a:latin typeface="Cambria"/>
                <a:ea typeface="Cambria"/>
                <a:cs typeface="Cambria"/>
                <a:sym typeface="Cambria"/>
              </a:rPr>
              <a:t> E</a:t>
            </a:r>
            <a:r>
              <a:rPr lang="en-US" sz="2500" baseline="-25000" dirty="0">
                <a:solidFill>
                  <a:schemeClr val="dk1"/>
                </a:solidFill>
                <a:latin typeface="Cambria"/>
                <a:ea typeface="Cambria"/>
                <a:cs typeface="Cambria"/>
                <a:sym typeface="Cambria"/>
              </a:rPr>
              <a:t>2</a:t>
            </a:r>
            <a:r>
              <a:rPr lang="en-US" sz="2500" dirty="0">
                <a:solidFill>
                  <a:schemeClr val="dk1"/>
                </a:solidFill>
                <a:latin typeface="Cambria"/>
                <a:ea typeface="Cambria"/>
                <a:cs typeface="Cambria"/>
                <a:sym typeface="Cambria"/>
              </a:rPr>
              <a:t> (Balmer series): Visible light</a:t>
            </a:r>
            <a:endParaRPr dirty="0"/>
          </a:p>
          <a:p>
            <a:pPr marL="0" marR="0" lvl="0" indent="-158750" algn="l" rtl="0">
              <a:lnSpc>
                <a:spcPct val="150000"/>
              </a:lnSpc>
              <a:spcBef>
                <a:spcPts val="0"/>
              </a:spcBef>
              <a:spcAft>
                <a:spcPts val="0"/>
              </a:spcAft>
              <a:buClr>
                <a:schemeClr val="dk1"/>
              </a:buClr>
              <a:buSzPts val="2500"/>
              <a:buFont typeface="Cambria"/>
              <a:buChar char="◦"/>
            </a:pPr>
            <a:r>
              <a:rPr lang="en-US" sz="2500" dirty="0">
                <a:solidFill>
                  <a:schemeClr val="dk1"/>
                </a:solidFill>
                <a:latin typeface="Cambria"/>
                <a:ea typeface="Cambria"/>
                <a:cs typeface="Cambria"/>
                <a:sym typeface="Cambria"/>
              </a:rPr>
              <a:t> E</a:t>
            </a:r>
            <a:r>
              <a:rPr lang="en-US" sz="2500" baseline="-25000" dirty="0">
                <a:solidFill>
                  <a:schemeClr val="dk1"/>
                </a:solidFill>
                <a:latin typeface="Cambria"/>
                <a:ea typeface="Cambria"/>
                <a:cs typeface="Cambria"/>
                <a:sym typeface="Cambria"/>
              </a:rPr>
              <a:t>3</a:t>
            </a:r>
            <a:r>
              <a:rPr lang="en-US" sz="2500" dirty="0">
                <a:solidFill>
                  <a:schemeClr val="dk1"/>
                </a:solidFill>
                <a:latin typeface="Cambria"/>
                <a:ea typeface="Cambria"/>
                <a:cs typeface="Cambria"/>
                <a:sym typeface="Cambria"/>
              </a:rPr>
              <a:t> (</a:t>
            </a:r>
            <a:r>
              <a:rPr lang="en-US" sz="2500" dirty="0" err="1">
                <a:solidFill>
                  <a:schemeClr val="dk1"/>
                </a:solidFill>
                <a:latin typeface="Cambria"/>
                <a:ea typeface="Cambria"/>
                <a:cs typeface="Cambria"/>
                <a:sym typeface="Cambria"/>
              </a:rPr>
              <a:t>Paschen</a:t>
            </a:r>
            <a:r>
              <a:rPr lang="en-US" sz="2500" dirty="0">
                <a:solidFill>
                  <a:schemeClr val="dk1"/>
                </a:solidFill>
                <a:latin typeface="Cambria"/>
                <a:ea typeface="Cambria"/>
                <a:cs typeface="Cambria"/>
                <a:sym typeface="Cambria"/>
              </a:rPr>
              <a:t> series): Infrared</a:t>
            </a:r>
            <a:endParaRPr dirty="0"/>
          </a:p>
          <a:p>
            <a:pPr marL="0" marR="0" lvl="0" indent="-158750" algn="l" rtl="0">
              <a:lnSpc>
                <a:spcPct val="150000"/>
              </a:lnSpc>
              <a:spcBef>
                <a:spcPts val="0"/>
              </a:spcBef>
              <a:spcAft>
                <a:spcPts val="0"/>
              </a:spcAft>
              <a:buClr>
                <a:schemeClr val="dk1"/>
              </a:buClr>
              <a:buSzPts val="2500"/>
              <a:buFont typeface="Cambria"/>
              <a:buChar char="◦"/>
            </a:pPr>
            <a:r>
              <a:rPr lang="en-US" sz="2500" dirty="0">
                <a:solidFill>
                  <a:schemeClr val="dk1"/>
                </a:solidFill>
                <a:latin typeface="Cambria"/>
                <a:ea typeface="Cambria"/>
                <a:cs typeface="Cambria"/>
                <a:sym typeface="Cambria"/>
              </a:rPr>
              <a:t> E</a:t>
            </a:r>
            <a:r>
              <a:rPr lang="en-US" sz="2500" baseline="-25000" dirty="0">
                <a:solidFill>
                  <a:schemeClr val="dk1"/>
                </a:solidFill>
                <a:latin typeface="Cambria"/>
                <a:ea typeface="Cambria"/>
                <a:cs typeface="Cambria"/>
                <a:sym typeface="Cambria"/>
              </a:rPr>
              <a:t>4</a:t>
            </a:r>
            <a:r>
              <a:rPr lang="en-US" sz="2500" dirty="0">
                <a:solidFill>
                  <a:schemeClr val="dk1"/>
                </a:solidFill>
                <a:latin typeface="Cambria"/>
                <a:ea typeface="Cambria"/>
                <a:cs typeface="Cambria"/>
                <a:sym typeface="Cambria"/>
              </a:rPr>
              <a:t> (Brackett series): Near-infrared</a:t>
            </a:r>
            <a:endParaRPr dirty="0"/>
          </a:p>
        </p:txBody>
      </p:sp>
      <p:sp>
        <p:nvSpPr>
          <p:cNvPr id="554" name="Google Shape;554;p50"/>
          <p:cNvSpPr txBox="1"/>
          <p:nvPr/>
        </p:nvSpPr>
        <p:spPr>
          <a:xfrm>
            <a:off x="381114" y="3753059"/>
            <a:ext cx="11277371" cy="1175130"/>
          </a:xfrm>
          <a:prstGeom prst="rect">
            <a:avLst/>
          </a:prstGeom>
          <a:blipFill rotWithShape="1">
            <a:blip r:embed="rId4">
              <a:alphaModFix/>
            </a:blip>
            <a:stretch>
              <a:fillRect l="-917" b="-119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Content</a:t>
            </a:r>
            <a:endParaRPr/>
          </a:p>
        </p:txBody>
      </p:sp>
      <p:sp>
        <p:nvSpPr>
          <p:cNvPr id="108" name="Google Shape;108;p5"/>
          <p:cNvSpPr txBox="1">
            <a:spLocks noGrp="1"/>
          </p:cNvSpPr>
          <p:nvPr>
            <p:ph type="body" idx="1"/>
          </p:nvPr>
        </p:nvSpPr>
        <p:spPr>
          <a:xfrm>
            <a:off x="758301" y="125333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3000"/>
              <a:buChar char="•"/>
            </a:pPr>
            <a:r>
              <a:rPr lang="en-US" sz="3000">
                <a:latin typeface="Cambria"/>
                <a:ea typeface="Cambria"/>
                <a:cs typeface="Cambria"/>
                <a:sym typeface="Cambria"/>
              </a:rPr>
              <a:t>Wave Optics: Thin lenses</a:t>
            </a:r>
            <a:endParaRPr/>
          </a:p>
          <a:p>
            <a:pPr marL="228600" lvl="0" indent="-228600" algn="l" rtl="0">
              <a:lnSpc>
                <a:spcPct val="150000"/>
              </a:lnSpc>
              <a:spcBef>
                <a:spcPts val="1000"/>
              </a:spcBef>
              <a:spcAft>
                <a:spcPts val="0"/>
              </a:spcAft>
              <a:buClr>
                <a:schemeClr val="dk1"/>
              </a:buClr>
              <a:buSzPts val="3000"/>
              <a:buChar char="•"/>
            </a:pPr>
            <a:r>
              <a:rPr lang="en-US" sz="3000">
                <a:latin typeface="Cambria"/>
                <a:ea typeface="Cambria"/>
                <a:cs typeface="Cambria"/>
                <a:sym typeface="Cambria"/>
              </a:rPr>
              <a:t>Quantum: All except tunneling</a:t>
            </a:r>
            <a:endParaRPr/>
          </a:p>
          <a:p>
            <a:pPr marL="228600" lvl="0" indent="-228600" algn="l" rtl="0">
              <a:lnSpc>
                <a:spcPct val="150000"/>
              </a:lnSpc>
              <a:spcBef>
                <a:spcPts val="1000"/>
              </a:spcBef>
              <a:spcAft>
                <a:spcPts val="0"/>
              </a:spcAft>
              <a:buClr>
                <a:schemeClr val="dk1"/>
              </a:buClr>
              <a:buSzPts val="3000"/>
              <a:buChar char="•"/>
            </a:pPr>
            <a:r>
              <a:rPr lang="en-US" sz="3000">
                <a:latin typeface="Cambria"/>
                <a:ea typeface="Cambria"/>
                <a:cs typeface="Cambria"/>
                <a:sym typeface="Cambria"/>
              </a:rPr>
              <a:t>Atomic: Bohr atom, Hydrogen atom</a:t>
            </a:r>
            <a:endParaRPr/>
          </a:p>
          <a:p>
            <a:pPr marL="228600" lvl="0" indent="-228600" algn="l" rtl="0">
              <a:lnSpc>
                <a:spcPct val="150000"/>
              </a:lnSpc>
              <a:spcBef>
                <a:spcPts val="1000"/>
              </a:spcBef>
              <a:spcAft>
                <a:spcPts val="0"/>
              </a:spcAft>
              <a:buClr>
                <a:schemeClr val="dk1"/>
              </a:buClr>
              <a:buSzPts val="3000"/>
              <a:buChar char="•"/>
            </a:pPr>
            <a:r>
              <a:rPr lang="en-US" sz="3000">
                <a:latin typeface="Cambria"/>
                <a:ea typeface="Cambria"/>
                <a:cs typeface="Cambria"/>
                <a:sym typeface="Cambria"/>
              </a:rPr>
              <a:t>Relativity and Nuclear: Special theory of relativity, Nuclear, Radioactivity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1"/>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 Bohr atom:</a:t>
            </a:r>
            <a:endParaRPr/>
          </a:p>
        </p:txBody>
      </p:sp>
      <p:sp>
        <p:nvSpPr>
          <p:cNvPr id="560" name="Google Shape;560;p51"/>
          <p:cNvSpPr txBox="1"/>
          <p:nvPr/>
        </p:nvSpPr>
        <p:spPr>
          <a:xfrm>
            <a:off x="640900" y="909417"/>
            <a:ext cx="11277371" cy="3160994"/>
          </a:xfrm>
          <a:prstGeom prst="rect">
            <a:avLst/>
          </a:prstGeom>
          <a:blipFill rotWithShape="1">
            <a:blip r:embed="rId3">
              <a:alphaModFix/>
            </a:blip>
            <a:stretch>
              <a:fillRect l="-86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61" name="Google Shape;561;p51"/>
          <p:cNvSpPr txBox="1"/>
          <p:nvPr/>
        </p:nvSpPr>
        <p:spPr>
          <a:xfrm>
            <a:off x="640900" y="3003802"/>
            <a:ext cx="11277371" cy="2944781"/>
          </a:xfrm>
          <a:prstGeom prst="rect">
            <a:avLst/>
          </a:prstGeom>
          <a:blipFill rotWithShape="1">
            <a:blip r:embed="rId4">
              <a:alphaModFix/>
            </a:blip>
            <a:stretch>
              <a:fillRect l="-75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62" name="Google Shape;562;p51"/>
          <p:cNvSpPr/>
          <p:nvPr/>
        </p:nvSpPr>
        <p:spPr>
          <a:xfrm>
            <a:off x="2562454" y="2129499"/>
            <a:ext cx="4352696" cy="93615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3" name="Google Shape;563;p51"/>
          <p:cNvSpPr/>
          <p:nvPr/>
        </p:nvSpPr>
        <p:spPr>
          <a:xfrm>
            <a:off x="3733801" y="4419600"/>
            <a:ext cx="5124450" cy="106679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2"/>
          <p:cNvSpPr txBox="1"/>
          <p:nvPr/>
        </p:nvSpPr>
        <p:spPr>
          <a:xfrm>
            <a:off x="163513" y="-152401"/>
            <a:ext cx="11864974" cy="5705475"/>
          </a:xfrm>
          <a:prstGeom prst="rect">
            <a:avLst/>
          </a:prstGeom>
          <a:blipFill rotWithShape="1">
            <a:blip r:embed="rId3">
              <a:alphaModFix/>
            </a:blip>
            <a:stretch>
              <a:fillRect l="-1078" r="-1026" b="-897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3"/>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574" name="Google Shape;574;p53"/>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575" name="Google Shape;575;p53"/>
          <p:cNvSpPr txBox="1"/>
          <p:nvPr/>
        </p:nvSpPr>
        <p:spPr>
          <a:xfrm>
            <a:off x="930614" y="1169594"/>
            <a:ext cx="9559300" cy="2516581"/>
          </a:xfrm>
          <a:prstGeom prst="rect">
            <a:avLst/>
          </a:prstGeom>
          <a:blipFill rotWithShape="1">
            <a:blip r:embed="rId3">
              <a:alphaModFix/>
            </a:blip>
            <a:stretch>
              <a:fillRect l="-701" b="-24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76" name="Google Shape;576;p53"/>
          <p:cNvSpPr txBox="1"/>
          <p:nvPr/>
        </p:nvSpPr>
        <p:spPr>
          <a:xfrm>
            <a:off x="197646" y="5173001"/>
            <a:ext cx="6709222" cy="39581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sp>
        <p:nvSpPr>
          <p:cNvPr id="577" name="Google Shape;577;p53"/>
          <p:cNvSpPr txBox="1"/>
          <p:nvPr/>
        </p:nvSpPr>
        <p:spPr>
          <a:xfrm>
            <a:off x="437471" y="3571875"/>
            <a:ext cx="11404599" cy="3267870"/>
          </a:xfrm>
          <a:prstGeom prst="rect">
            <a:avLst/>
          </a:prstGeom>
          <a:blipFill rotWithShape="1">
            <a:blip r:embed="rId4">
              <a:alphaModFix/>
            </a:blip>
            <a:stretch>
              <a:fillRect l="-58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4"/>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 Schrodinger’s equation for H atom:</a:t>
            </a:r>
            <a:endParaRPr/>
          </a:p>
        </p:txBody>
      </p:sp>
      <p:sp>
        <p:nvSpPr>
          <p:cNvPr id="583" name="Google Shape;583;p54"/>
          <p:cNvSpPr/>
          <p:nvPr/>
        </p:nvSpPr>
        <p:spPr>
          <a:xfrm>
            <a:off x="3295651" y="1723264"/>
            <a:ext cx="3200399" cy="106679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4" name="Google Shape;584;p54"/>
          <p:cNvSpPr txBox="1"/>
          <p:nvPr/>
        </p:nvSpPr>
        <p:spPr>
          <a:xfrm>
            <a:off x="1164315" y="840175"/>
            <a:ext cx="9939568" cy="69916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Wave function for ground state (n = 1):</a:t>
            </a:r>
            <a:endParaRPr/>
          </a:p>
        </p:txBody>
      </p:sp>
      <p:sp>
        <p:nvSpPr>
          <p:cNvPr id="585" name="Google Shape;585;p54"/>
          <p:cNvSpPr txBox="1"/>
          <p:nvPr/>
        </p:nvSpPr>
        <p:spPr>
          <a:xfrm>
            <a:off x="3340905" y="1539341"/>
            <a:ext cx="3109890" cy="125072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86" name="Google Shape;586;p54"/>
          <p:cNvSpPr txBox="1"/>
          <p:nvPr/>
        </p:nvSpPr>
        <p:spPr>
          <a:xfrm>
            <a:off x="2495550" y="2905700"/>
            <a:ext cx="5095875" cy="597921"/>
          </a:xfrm>
          <a:prstGeom prst="rect">
            <a:avLst/>
          </a:prstGeom>
          <a:blipFill rotWithShape="1">
            <a:blip r:embed="rId4">
              <a:alphaModFix/>
            </a:blip>
            <a:stretch>
              <a:fillRect l="-1674" b="-234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87" name="Google Shape;587;p54"/>
          <p:cNvSpPr txBox="1"/>
          <p:nvPr/>
        </p:nvSpPr>
        <p:spPr>
          <a:xfrm>
            <a:off x="1164315" y="3457256"/>
            <a:ext cx="9939568" cy="69916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Wave function for first excited state:</a:t>
            </a:r>
            <a:endParaRPr/>
          </a:p>
        </p:txBody>
      </p:sp>
      <p:sp>
        <p:nvSpPr>
          <p:cNvPr id="588" name="Google Shape;588;p54"/>
          <p:cNvSpPr/>
          <p:nvPr/>
        </p:nvSpPr>
        <p:spPr>
          <a:xfrm>
            <a:off x="3340905" y="4432259"/>
            <a:ext cx="3400424" cy="964411"/>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9" name="Google Shape;589;p54"/>
          <p:cNvSpPr txBox="1"/>
          <p:nvPr/>
        </p:nvSpPr>
        <p:spPr>
          <a:xfrm>
            <a:off x="3348059" y="4432259"/>
            <a:ext cx="3459945" cy="964411"/>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5"/>
          <p:cNvSpPr txBox="1"/>
          <p:nvPr/>
        </p:nvSpPr>
        <p:spPr>
          <a:xfrm>
            <a:off x="163513" y="180974"/>
            <a:ext cx="11864974" cy="3248026"/>
          </a:xfrm>
          <a:prstGeom prst="rect">
            <a:avLst/>
          </a:prstGeom>
          <a:blipFill rotWithShape="1">
            <a:blip r:embed="rId3">
              <a:alphaModFix/>
            </a:blip>
            <a:stretch>
              <a:fillRect l="-1078" r="-102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6"/>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600" name="Google Shape;600;p56"/>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601" name="Google Shape;601;p56"/>
          <p:cNvSpPr txBox="1"/>
          <p:nvPr/>
        </p:nvSpPr>
        <p:spPr>
          <a:xfrm>
            <a:off x="930614" y="1169595"/>
            <a:ext cx="9559300" cy="2373706"/>
          </a:xfrm>
          <a:prstGeom prst="rect">
            <a:avLst/>
          </a:prstGeom>
          <a:blipFill rotWithShape="1">
            <a:blip r:embed="rId3">
              <a:alphaModFix/>
            </a:blip>
            <a:stretch>
              <a:fillRect l="-63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02" name="Google Shape;602;p56"/>
          <p:cNvSpPr txBox="1"/>
          <p:nvPr/>
        </p:nvSpPr>
        <p:spPr>
          <a:xfrm>
            <a:off x="197646" y="5173001"/>
            <a:ext cx="6709222" cy="39581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sp>
        <p:nvSpPr>
          <p:cNvPr id="603" name="Google Shape;603;p56"/>
          <p:cNvSpPr txBox="1"/>
          <p:nvPr/>
        </p:nvSpPr>
        <p:spPr>
          <a:xfrm>
            <a:off x="-143213" y="3389560"/>
            <a:ext cx="11404599" cy="346844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04" name="Google Shape;604;p56"/>
          <p:cNvSpPr txBox="1"/>
          <p:nvPr/>
        </p:nvSpPr>
        <p:spPr>
          <a:xfrm>
            <a:off x="930614" y="3787783"/>
            <a:ext cx="7048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mbria"/>
                <a:ea typeface="Cambria"/>
                <a:cs typeface="Cambria"/>
                <a:sym typeface="Cambria"/>
              </a:rPr>
              <a:t>b)</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7"/>
          <p:cNvSpPr txBox="1"/>
          <p:nvPr/>
        </p:nvSpPr>
        <p:spPr>
          <a:xfrm>
            <a:off x="842434" y="1655990"/>
            <a:ext cx="10507132" cy="271317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6000" b="1">
                <a:solidFill>
                  <a:srgbClr val="FF0000"/>
                </a:solidFill>
                <a:latin typeface="Cambria"/>
                <a:ea typeface="Cambria"/>
                <a:cs typeface="Cambria"/>
                <a:sym typeface="Cambria"/>
              </a:rPr>
              <a:t>CHAPTER 5</a:t>
            </a:r>
            <a:br>
              <a:rPr lang="en-US" sz="6000" b="1">
                <a:solidFill>
                  <a:srgbClr val="FF0000"/>
                </a:solidFill>
                <a:latin typeface="Cambria"/>
                <a:ea typeface="Cambria"/>
                <a:cs typeface="Cambria"/>
                <a:sym typeface="Cambria"/>
              </a:rPr>
            </a:br>
            <a:r>
              <a:rPr lang="en-US" sz="6000" b="1">
                <a:solidFill>
                  <a:srgbClr val="FF0000"/>
                </a:solidFill>
                <a:latin typeface="Cambria"/>
                <a:ea typeface="Cambria"/>
                <a:cs typeface="Cambria"/>
                <a:sym typeface="Cambria"/>
              </a:rPr>
              <a:t>RELATIVITY AND NUCLEAR</a:t>
            </a:r>
            <a:endParaRPr sz="60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8"/>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 Special theory of relativity:</a:t>
            </a:r>
            <a:endParaRPr/>
          </a:p>
        </p:txBody>
      </p:sp>
      <p:sp>
        <p:nvSpPr>
          <p:cNvPr id="615" name="Google Shape;615;p58"/>
          <p:cNvSpPr/>
          <p:nvPr/>
        </p:nvSpPr>
        <p:spPr>
          <a:xfrm>
            <a:off x="2361185" y="1677313"/>
            <a:ext cx="3668139" cy="141998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6" name="Google Shape;616;p58"/>
          <p:cNvSpPr txBox="1"/>
          <p:nvPr/>
        </p:nvSpPr>
        <p:spPr>
          <a:xfrm>
            <a:off x="1164315" y="840175"/>
            <a:ext cx="9939568" cy="69916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Time dilation:</a:t>
            </a:r>
            <a:endParaRPr/>
          </a:p>
        </p:txBody>
      </p:sp>
      <p:sp>
        <p:nvSpPr>
          <p:cNvPr id="617" name="Google Shape;617;p58"/>
          <p:cNvSpPr txBox="1"/>
          <p:nvPr/>
        </p:nvSpPr>
        <p:spPr>
          <a:xfrm>
            <a:off x="2465958" y="1124743"/>
            <a:ext cx="3481387" cy="1961357"/>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18" name="Google Shape;618;p58"/>
          <p:cNvSpPr txBox="1"/>
          <p:nvPr/>
        </p:nvSpPr>
        <p:spPr>
          <a:xfrm>
            <a:off x="378504" y="3212873"/>
            <a:ext cx="11525480" cy="290637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Cambria"/>
                <a:ea typeface="Cambria"/>
                <a:cs typeface="Cambria"/>
                <a:sym typeface="Cambria"/>
              </a:rPr>
              <a:t>Observers measure the time of something to be slower if it’s moving relative to them.</a:t>
            </a:r>
            <a:endParaRPr/>
          </a:p>
          <a:p>
            <a:pPr marL="0" marR="0" lvl="0" indent="0" algn="l" rtl="0">
              <a:lnSpc>
                <a:spcPct val="150000"/>
              </a:lnSpc>
              <a:spcBef>
                <a:spcPts val="0"/>
              </a:spcBef>
              <a:spcAft>
                <a:spcPts val="0"/>
              </a:spcAft>
              <a:buNone/>
            </a:pPr>
            <a:r>
              <a:rPr lang="en-US" sz="2500">
                <a:solidFill>
                  <a:schemeClr val="dk1"/>
                </a:solidFill>
                <a:latin typeface="Cambria"/>
                <a:ea typeface="Cambria"/>
                <a:cs typeface="Cambria"/>
                <a:sym typeface="Cambria"/>
              </a:rPr>
              <a:t>For example, a muon decays with a mean lifetime of 2.2*10</a:t>
            </a:r>
            <a:r>
              <a:rPr lang="en-US" sz="2500" baseline="30000">
                <a:solidFill>
                  <a:schemeClr val="dk1"/>
                </a:solidFill>
                <a:latin typeface="Cambria"/>
                <a:ea typeface="Cambria"/>
                <a:cs typeface="Cambria"/>
                <a:sym typeface="Cambria"/>
              </a:rPr>
              <a:t>-6</a:t>
            </a:r>
            <a:r>
              <a:rPr lang="en-US" sz="2500">
                <a:solidFill>
                  <a:schemeClr val="dk1"/>
                </a:solidFill>
                <a:latin typeface="Cambria"/>
                <a:ea typeface="Cambria"/>
                <a:cs typeface="Cambria"/>
                <a:sym typeface="Cambria"/>
              </a:rPr>
              <a:t>s measured when it’s at rest. If a muon moves at 0.999c relative to the Earth, an observer on Earth would measure its lifetime to be 15.6*10</a:t>
            </a:r>
            <a:r>
              <a:rPr lang="en-US" sz="2500" baseline="30000">
                <a:solidFill>
                  <a:schemeClr val="dk1"/>
                </a:solidFill>
                <a:latin typeface="Cambria"/>
                <a:ea typeface="Cambria"/>
                <a:cs typeface="Cambria"/>
                <a:sym typeface="Cambria"/>
              </a:rPr>
              <a:t>-6</a:t>
            </a:r>
            <a:r>
              <a:rPr lang="en-US" sz="2500">
                <a:solidFill>
                  <a:schemeClr val="dk1"/>
                </a:solidFill>
                <a:latin typeface="Cambria"/>
                <a:ea typeface="Cambria"/>
                <a:cs typeface="Cambria"/>
                <a:sym typeface="Cambria"/>
              </a:rPr>
              <a:t>s.</a:t>
            </a:r>
            <a:endParaRPr/>
          </a:p>
        </p:txBody>
      </p:sp>
      <p:sp>
        <p:nvSpPr>
          <p:cNvPr id="619" name="Google Shape;619;p58"/>
          <p:cNvSpPr txBox="1"/>
          <p:nvPr/>
        </p:nvSpPr>
        <p:spPr>
          <a:xfrm>
            <a:off x="6480466" y="1982287"/>
            <a:ext cx="2045148" cy="598049"/>
          </a:xfrm>
          <a:prstGeom prst="rect">
            <a:avLst/>
          </a:prstGeom>
          <a:blipFill rotWithShape="1">
            <a:blip r:embed="rId4">
              <a:alphaModFix/>
            </a:blip>
            <a:stretch>
              <a:fillRect l="-4166" b="-204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59"/>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 Special theory of relativity:</a:t>
            </a:r>
            <a:endParaRPr/>
          </a:p>
        </p:txBody>
      </p:sp>
      <p:sp>
        <p:nvSpPr>
          <p:cNvPr id="625" name="Google Shape;625;p59"/>
          <p:cNvSpPr/>
          <p:nvPr/>
        </p:nvSpPr>
        <p:spPr>
          <a:xfrm>
            <a:off x="2226126" y="1647092"/>
            <a:ext cx="3514800" cy="14199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6" name="Google Shape;626;p59"/>
          <p:cNvSpPr txBox="1"/>
          <p:nvPr/>
        </p:nvSpPr>
        <p:spPr>
          <a:xfrm>
            <a:off x="1164315" y="840175"/>
            <a:ext cx="9939600" cy="6993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Length contraction:</a:t>
            </a:r>
            <a:endParaRPr/>
          </a:p>
        </p:txBody>
      </p:sp>
      <p:sp>
        <p:nvSpPr>
          <p:cNvPr id="627" name="Google Shape;627;p59"/>
          <p:cNvSpPr txBox="1"/>
          <p:nvPr/>
        </p:nvSpPr>
        <p:spPr>
          <a:xfrm>
            <a:off x="2226127" y="1315835"/>
            <a:ext cx="3514724" cy="699299"/>
          </a:xfrm>
          <a:prstGeom prst="rect">
            <a:avLst/>
          </a:prstGeom>
          <a:blipFill rotWithShape="1">
            <a:blip r:embed="rId3">
              <a:alphaModFix/>
            </a:blip>
            <a:stretch>
              <a:fillRect b="-919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
        <p:nvSpPr>
          <p:cNvPr id="628" name="Google Shape;628;p59"/>
          <p:cNvSpPr txBox="1"/>
          <p:nvPr/>
        </p:nvSpPr>
        <p:spPr>
          <a:xfrm>
            <a:off x="378504" y="3212873"/>
            <a:ext cx="11525480" cy="232929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chemeClr val="dk1"/>
                </a:solidFill>
                <a:latin typeface="Cambria"/>
                <a:ea typeface="Cambria"/>
                <a:cs typeface="Cambria"/>
                <a:sym typeface="Cambria"/>
              </a:rPr>
              <a:t>Observers measure the length of something to be shorter when it’s moving relative to them.</a:t>
            </a:r>
            <a:endParaRPr/>
          </a:p>
          <a:p>
            <a:pPr marL="0" marR="0" lvl="0" indent="0" algn="l" rtl="0">
              <a:lnSpc>
                <a:spcPct val="150000"/>
              </a:lnSpc>
              <a:spcBef>
                <a:spcPts val="0"/>
              </a:spcBef>
              <a:spcAft>
                <a:spcPts val="0"/>
              </a:spcAft>
              <a:buNone/>
            </a:pPr>
            <a:r>
              <a:rPr lang="en-US" sz="2500">
                <a:solidFill>
                  <a:schemeClr val="dk1"/>
                </a:solidFill>
                <a:latin typeface="Cambria"/>
                <a:ea typeface="Cambria"/>
                <a:cs typeface="Cambria"/>
                <a:sym typeface="Cambria"/>
              </a:rPr>
              <a:t>For example, a spaceship at rest measured to be 400m. When it’s moving at 0.99c relative to the Earth, an observer on Earth measures it to be 56.4m.</a:t>
            </a:r>
            <a:endParaRPr/>
          </a:p>
        </p:txBody>
      </p:sp>
      <p:sp>
        <p:nvSpPr>
          <p:cNvPr id="629" name="Google Shape;629;p59"/>
          <p:cNvSpPr txBox="1"/>
          <p:nvPr/>
        </p:nvSpPr>
        <p:spPr>
          <a:xfrm>
            <a:off x="5953125" y="1982287"/>
            <a:ext cx="2045148" cy="598049"/>
          </a:xfrm>
          <a:prstGeom prst="rect">
            <a:avLst/>
          </a:prstGeom>
          <a:blipFill rotWithShape="1">
            <a:blip r:embed="rId4">
              <a:alphaModFix/>
            </a:blip>
            <a:stretch>
              <a:fillRect l="-4178" b="-204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0"/>
          <p:cNvSpPr txBox="1"/>
          <p:nvPr/>
        </p:nvSpPr>
        <p:spPr>
          <a:xfrm>
            <a:off x="163513" y="180974"/>
            <a:ext cx="11864974" cy="4705351"/>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C0C0C"/>
              </a:buClr>
              <a:buSzPts val="2800"/>
              <a:buFont typeface="Arial"/>
              <a:buNone/>
            </a:pPr>
            <a:r>
              <a:rPr lang="en-US" sz="2800">
                <a:solidFill>
                  <a:srgbClr val="0C0C0C"/>
                </a:solidFill>
                <a:latin typeface="Cambria"/>
                <a:ea typeface="Cambria"/>
                <a:cs typeface="Cambria"/>
                <a:sym typeface="Cambria"/>
              </a:rPr>
              <a:t>Your starship passes Earth with a relative speed of 0.999c. After traveling 10 years (your time), you stop at lookout post LP13, turn, and then travel back to Earth with the same relative speed. The trip back takes another 10 years (your time). How long does the round trip take according to measurements made on Earth?</a:t>
            </a:r>
            <a:endParaRPr/>
          </a:p>
          <a:p>
            <a:pPr marL="0" marR="0" lvl="0" indent="0" algn="just" rtl="0">
              <a:lnSpc>
                <a:spcPct val="150000"/>
              </a:lnSpc>
              <a:spcBef>
                <a:spcPts val="1000"/>
              </a:spcBef>
              <a:spcAft>
                <a:spcPts val="0"/>
              </a:spcAft>
              <a:buClr>
                <a:srgbClr val="0C0C0C"/>
              </a:buClr>
              <a:buSzPts val="2800"/>
              <a:buFont typeface="Arial"/>
              <a:buNone/>
            </a:pPr>
            <a:r>
              <a:rPr lang="en-US" sz="2800">
                <a:solidFill>
                  <a:srgbClr val="0C0C0C"/>
                </a:solidFill>
                <a:latin typeface="Cambria"/>
                <a:ea typeface="Cambria"/>
                <a:cs typeface="Cambria"/>
                <a:sym typeface="Cambria"/>
              </a:rPr>
              <a:t>(Neglect any effects due to the accelerations involved with stopping, turning, and getting back up to speed.)</a:t>
            </a:r>
            <a:endParaRPr sz="2800" b="0" i="0">
              <a:solidFill>
                <a:srgbClr val="0C0C0C"/>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p:nvPr/>
        </p:nvSpPr>
        <p:spPr>
          <a:xfrm>
            <a:off x="3048740" y="1797202"/>
            <a:ext cx="6094520" cy="271317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6000" b="1" i="0" u="none" strike="noStrike" cap="none">
                <a:solidFill>
                  <a:srgbClr val="FF0000"/>
                </a:solidFill>
                <a:latin typeface="Cambria"/>
                <a:ea typeface="Cambria"/>
                <a:cs typeface="Cambria"/>
                <a:sym typeface="Cambria"/>
              </a:rPr>
              <a:t>CHAPTER 2</a:t>
            </a:r>
            <a:br>
              <a:rPr lang="en-US" sz="6000" b="1" i="0" u="none" strike="noStrike" cap="none">
                <a:solidFill>
                  <a:srgbClr val="FF0000"/>
                </a:solidFill>
                <a:latin typeface="Cambria"/>
                <a:ea typeface="Cambria"/>
                <a:cs typeface="Cambria"/>
                <a:sym typeface="Cambria"/>
              </a:rPr>
            </a:br>
            <a:r>
              <a:rPr lang="en-US" sz="6000" b="1" i="0" u="none" strike="noStrike" cap="none">
                <a:solidFill>
                  <a:srgbClr val="FF0000"/>
                </a:solidFill>
                <a:latin typeface="Cambria"/>
                <a:ea typeface="Cambria"/>
                <a:cs typeface="Cambria"/>
                <a:sym typeface="Cambria"/>
              </a:rPr>
              <a:t>WAVE OPTICS</a:t>
            </a:r>
            <a:endParaRPr sz="6000" b="0" i="0" u="none" strike="noStrike" cap="non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61"/>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640" name="Google Shape;640;p61"/>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641" name="Google Shape;641;p61"/>
          <p:cNvSpPr txBox="1"/>
          <p:nvPr/>
        </p:nvSpPr>
        <p:spPr>
          <a:xfrm>
            <a:off x="197646" y="5173001"/>
            <a:ext cx="6709222" cy="39581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sp>
        <p:nvSpPr>
          <p:cNvPr id="642" name="Google Shape;642;p61"/>
          <p:cNvSpPr txBox="1"/>
          <p:nvPr/>
        </p:nvSpPr>
        <p:spPr>
          <a:xfrm>
            <a:off x="1054438" y="1234871"/>
            <a:ext cx="9727861" cy="2861745"/>
          </a:xfrm>
          <a:prstGeom prst="rect">
            <a:avLst/>
          </a:prstGeom>
          <a:blipFill rotWithShape="1">
            <a:blip r:embed="rId3">
              <a:alphaModFix/>
            </a:blip>
            <a:stretch>
              <a:fillRect l="-688" b="-277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62"/>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 Nuclear physics:</a:t>
            </a:r>
            <a:endParaRPr/>
          </a:p>
        </p:txBody>
      </p:sp>
      <p:sp>
        <p:nvSpPr>
          <p:cNvPr id="648" name="Google Shape;648;p62"/>
          <p:cNvSpPr txBox="1"/>
          <p:nvPr/>
        </p:nvSpPr>
        <p:spPr>
          <a:xfrm>
            <a:off x="1164315" y="840175"/>
            <a:ext cx="9939568" cy="69916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Nuclei properties of          :</a:t>
            </a:r>
            <a:endParaRPr/>
          </a:p>
        </p:txBody>
      </p:sp>
      <p:sp>
        <p:nvSpPr>
          <p:cNvPr id="649" name="Google Shape;649;p62"/>
          <p:cNvSpPr txBox="1"/>
          <p:nvPr/>
        </p:nvSpPr>
        <p:spPr>
          <a:xfrm>
            <a:off x="1851314" y="1539341"/>
            <a:ext cx="7997535" cy="4082080"/>
          </a:xfrm>
          <a:prstGeom prst="rect">
            <a:avLst/>
          </a:prstGeom>
          <a:blipFill rotWithShape="1">
            <a:blip r:embed="rId3">
              <a:alphaModFix/>
            </a:blip>
            <a:stretch>
              <a:fillRect l="-10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650" name="Google Shape;650;p62"/>
          <p:cNvPicPr preferRelativeResize="0"/>
          <p:nvPr/>
        </p:nvPicPr>
        <p:blipFill rotWithShape="1">
          <a:blip r:embed="rId4">
            <a:alphaModFix/>
          </a:blip>
          <a:srcRect/>
          <a:stretch/>
        </p:blipFill>
        <p:spPr>
          <a:xfrm>
            <a:off x="5081543" y="929656"/>
            <a:ext cx="638264" cy="609685"/>
          </a:xfrm>
          <a:prstGeom prst="rect">
            <a:avLst/>
          </a:prstGeom>
          <a:noFill/>
          <a:ln>
            <a:noFill/>
          </a:ln>
        </p:spPr>
      </p:pic>
      <p:sp>
        <p:nvSpPr>
          <p:cNvPr id="651" name="Google Shape;651;p62"/>
          <p:cNvSpPr/>
          <p:nvPr/>
        </p:nvSpPr>
        <p:spPr>
          <a:xfrm>
            <a:off x="5132306" y="2247842"/>
            <a:ext cx="1416500" cy="49535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3"/>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 Nuclear physics:</a:t>
            </a:r>
            <a:endParaRPr/>
          </a:p>
        </p:txBody>
      </p:sp>
      <p:sp>
        <p:nvSpPr>
          <p:cNvPr id="657" name="Google Shape;657;p63"/>
          <p:cNvSpPr txBox="1"/>
          <p:nvPr/>
        </p:nvSpPr>
        <p:spPr>
          <a:xfrm>
            <a:off x="1164315" y="840175"/>
            <a:ext cx="9939568" cy="699166"/>
          </a:xfrm>
          <a:prstGeom prst="rect">
            <a:avLst/>
          </a:prstGeom>
          <a:blipFill rotWithShape="1">
            <a:blip r:embed="rId3">
              <a:alphaModFix/>
            </a:blip>
            <a:stretch>
              <a:fillRect l="-1286" b="-2521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58" name="Google Shape;658;p63"/>
          <p:cNvSpPr txBox="1"/>
          <p:nvPr/>
        </p:nvSpPr>
        <p:spPr>
          <a:xfrm>
            <a:off x="1851314" y="1539341"/>
            <a:ext cx="7997535" cy="1175130"/>
          </a:xfrm>
          <a:prstGeom prst="rect">
            <a:avLst/>
          </a:prstGeom>
          <a:blipFill rotWithShape="1">
            <a:blip r:embed="rId4">
              <a:alphaModFix/>
            </a:blip>
            <a:stretch>
              <a:fillRect l="-1066" b="-119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59" name="Google Shape;659;p63"/>
          <p:cNvSpPr txBox="1"/>
          <p:nvPr/>
        </p:nvSpPr>
        <p:spPr>
          <a:xfrm>
            <a:off x="1164315" y="2714471"/>
            <a:ext cx="9939568" cy="69916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Reaction energy: Q = (M</a:t>
            </a:r>
            <a:r>
              <a:rPr lang="en-US" sz="3000" baseline="-25000">
                <a:solidFill>
                  <a:schemeClr val="dk1"/>
                </a:solidFill>
                <a:latin typeface="Cambria"/>
                <a:ea typeface="Cambria"/>
                <a:cs typeface="Cambria"/>
                <a:sym typeface="Cambria"/>
              </a:rPr>
              <a:t>A</a:t>
            </a:r>
            <a:r>
              <a:rPr lang="en-US" sz="3000">
                <a:solidFill>
                  <a:schemeClr val="dk1"/>
                </a:solidFill>
                <a:latin typeface="Cambria"/>
                <a:ea typeface="Cambria"/>
                <a:cs typeface="Cambria"/>
                <a:sym typeface="Cambria"/>
              </a:rPr>
              <a:t> + M</a:t>
            </a:r>
            <a:r>
              <a:rPr lang="en-US" sz="3000" baseline="-25000">
                <a:solidFill>
                  <a:schemeClr val="dk1"/>
                </a:solidFill>
                <a:latin typeface="Cambria"/>
                <a:ea typeface="Cambria"/>
                <a:cs typeface="Cambria"/>
                <a:sym typeface="Cambria"/>
              </a:rPr>
              <a:t>B</a:t>
            </a:r>
            <a:r>
              <a:rPr lang="en-US" sz="3000">
                <a:solidFill>
                  <a:schemeClr val="dk1"/>
                </a:solidFill>
                <a:latin typeface="Cambria"/>
                <a:ea typeface="Cambria"/>
                <a:cs typeface="Cambria"/>
                <a:sym typeface="Cambria"/>
              </a:rPr>
              <a:t> – M</a:t>
            </a:r>
            <a:r>
              <a:rPr lang="en-US" sz="3000" baseline="-25000">
                <a:solidFill>
                  <a:schemeClr val="dk1"/>
                </a:solidFill>
                <a:latin typeface="Cambria"/>
                <a:ea typeface="Cambria"/>
                <a:cs typeface="Cambria"/>
                <a:sym typeface="Cambria"/>
              </a:rPr>
              <a:t>C</a:t>
            </a:r>
            <a:r>
              <a:rPr lang="en-US" sz="3000">
                <a:solidFill>
                  <a:schemeClr val="dk1"/>
                </a:solidFill>
                <a:latin typeface="Cambria"/>
                <a:ea typeface="Cambria"/>
                <a:cs typeface="Cambria"/>
                <a:sym typeface="Cambria"/>
              </a:rPr>
              <a:t> – M</a:t>
            </a:r>
            <a:r>
              <a:rPr lang="en-US" sz="3000" baseline="-25000">
                <a:solidFill>
                  <a:schemeClr val="dk1"/>
                </a:solidFill>
                <a:latin typeface="Cambria"/>
                <a:ea typeface="Cambria"/>
                <a:cs typeface="Cambria"/>
                <a:sym typeface="Cambria"/>
              </a:rPr>
              <a:t>D</a:t>
            </a:r>
            <a:r>
              <a:rPr lang="en-US" sz="3000">
                <a:solidFill>
                  <a:schemeClr val="dk1"/>
                </a:solidFill>
                <a:latin typeface="Cambria"/>
                <a:ea typeface="Cambria"/>
                <a:cs typeface="Cambria"/>
                <a:sym typeface="Cambria"/>
              </a:rPr>
              <a:t>)c</a:t>
            </a:r>
            <a:r>
              <a:rPr lang="en-US" sz="3000" baseline="30000">
                <a:solidFill>
                  <a:schemeClr val="dk1"/>
                </a:solidFill>
                <a:latin typeface="Cambria"/>
                <a:ea typeface="Cambria"/>
                <a:cs typeface="Cambria"/>
                <a:sym typeface="Cambria"/>
              </a:rPr>
              <a:t>2</a:t>
            </a:r>
            <a:endParaRPr sz="3000" baseline="30000">
              <a:solidFill>
                <a:schemeClr val="dk1"/>
              </a:solidFill>
              <a:latin typeface="Cambria"/>
              <a:ea typeface="Cambria"/>
              <a:cs typeface="Cambria"/>
              <a:sym typeface="Cambria"/>
            </a:endParaRPr>
          </a:p>
        </p:txBody>
      </p:sp>
      <p:sp>
        <p:nvSpPr>
          <p:cNvPr id="660" name="Google Shape;660;p63"/>
          <p:cNvSpPr txBox="1"/>
          <p:nvPr/>
        </p:nvSpPr>
        <p:spPr>
          <a:xfrm>
            <a:off x="1851314" y="3413637"/>
            <a:ext cx="7997535" cy="1175130"/>
          </a:xfrm>
          <a:prstGeom prst="rect">
            <a:avLst/>
          </a:prstGeom>
          <a:noFill/>
          <a:ln>
            <a:noFill/>
          </a:ln>
        </p:spPr>
        <p:txBody>
          <a:bodyPr spcFirstLastPara="1" wrap="square" lIns="91425" tIns="45700" rIns="91425" bIns="45700" anchor="t" anchorCtr="0">
            <a:spAutoFit/>
          </a:bodyPr>
          <a:lstStyle/>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Q &gt; 0: Reaction releases energy.</a:t>
            </a:r>
            <a:endParaRPr/>
          </a:p>
          <a:p>
            <a:pPr marL="0" marR="0" lvl="0" indent="-15875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 Q &lt; 0: Reaction absorbs energy.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4"/>
          <p:cNvSpPr txBox="1"/>
          <p:nvPr/>
        </p:nvSpPr>
        <p:spPr>
          <a:xfrm>
            <a:off x="163513" y="257174"/>
            <a:ext cx="11865000" cy="5100300"/>
          </a:xfrm>
          <a:prstGeom prst="rect">
            <a:avLst/>
          </a:prstGeom>
          <a:blipFill rotWithShape="1">
            <a:blip r:embed="rId3">
              <a:alphaModFix/>
            </a:blip>
            <a:stretch>
              <a:fillRect l="-1078" r="-1026" b="-20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65"/>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671" name="Google Shape;671;p65"/>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672" name="Google Shape;672;p65"/>
          <p:cNvSpPr txBox="1"/>
          <p:nvPr/>
        </p:nvSpPr>
        <p:spPr>
          <a:xfrm>
            <a:off x="188315" y="5227315"/>
            <a:ext cx="6709222" cy="39581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sp>
        <p:nvSpPr>
          <p:cNvPr id="673" name="Google Shape;673;p65"/>
          <p:cNvSpPr txBox="1"/>
          <p:nvPr/>
        </p:nvSpPr>
        <p:spPr>
          <a:xfrm>
            <a:off x="1054438" y="1234871"/>
            <a:ext cx="10949246" cy="2586029"/>
          </a:xfrm>
          <a:prstGeom prst="rect">
            <a:avLst/>
          </a:prstGeom>
          <a:blipFill rotWithShape="1">
            <a:blip r:embed="rId3">
              <a:alphaModFix/>
            </a:blip>
            <a:stretch>
              <a:fillRect l="-611" r="-556" b="-47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6"/>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 Nuclear physics:</a:t>
            </a:r>
            <a:endParaRPr/>
          </a:p>
        </p:txBody>
      </p:sp>
      <p:sp>
        <p:nvSpPr>
          <p:cNvPr id="679" name="Google Shape;679;p66"/>
          <p:cNvSpPr txBox="1"/>
          <p:nvPr/>
        </p:nvSpPr>
        <p:spPr>
          <a:xfrm>
            <a:off x="1164315" y="840175"/>
            <a:ext cx="9939568" cy="69916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Radioactivity:</a:t>
            </a:r>
            <a:endParaRPr/>
          </a:p>
        </p:txBody>
      </p:sp>
      <p:sp>
        <p:nvSpPr>
          <p:cNvPr id="680" name="Google Shape;680;p66"/>
          <p:cNvSpPr txBox="1"/>
          <p:nvPr/>
        </p:nvSpPr>
        <p:spPr>
          <a:xfrm>
            <a:off x="1851314" y="1539341"/>
            <a:ext cx="7997535" cy="1967333"/>
          </a:xfrm>
          <a:prstGeom prst="rect">
            <a:avLst/>
          </a:prstGeom>
          <a:blipFill rotWithShape="1">
            <a:blip r:embed="rId3">
              <a:alphaModFix/>
            </a:blip>
            <a:stretch>
              <a:fillRect l="-1066" b="-341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81" name="Google Shape;681;p66"/>
          <p:cNvSpPr txBox="1"/>
          <p:nvPr/>
        </p:nvSpPr>
        <p:spPr>
          <a:xfrm>
            <a:off x="1164315" y="3457080"/>
            <a:ext cx="9939568" cy="723211"/>
          </a:xfrm>
          <a:prstGeom prst="rect">
            <a:avLst/>
          </a:prstGeom>
          <a:blipFill rotWithShape="1">
            <a:blip r:embed="rId4">
              <a:alphaModFix/>
            </a:blip>
            <a:stretch>
              <a:fillRect l="-1286" b="-243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82" name="Google Shape;682;p66"/>
          <p:cNvSpPr/>
          <p:nvPr/>
        </p:nvSpPr>
        <p:spPr>
          <a:xfrm>
            <a:off x="3974843" y="3506674"/>
            <a:ext cx="2733868" cy="723211"/>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3" name="Google Shape;683;p66"/>
          <p:cNvSpPr txBox="1"/>
          <p:nvPr/>
        </p:nvSpPr>
        <p:spPr>
          <a:xfrm>
            <a:off x="1761118" y="4307559"/>
            <a:ext cx="7997535" cy="1752211"/>
          </a:xfrm>
          <a:prstGeom prst="rect">
            <a:avLst/>
          </a:prstGeom>
          <a:blipFill rotWithShape="1">
            <a:blip r:embed="rId5">
              <a:alphaModFix/>
            </a:blip>
            <a:stretch>
              <a:fillRect l="-1066" b="-7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7"/>
          <p:cNvSpPr txBox="1">
            <a:spLocks noGrp="1"/>
          </p:cNvSpPr>
          <p:nvPr>
            <p:ph type="title"/>
          </p:nvPr>
        </p:nvSpPr>
        <p:spPr>
          <a:xfrm>
            <a:off x="378504" y="-20082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2. Nuclear physics:</a:t>
            </a:r>
            <a:endParaRPr/>
          </a:p>
        </p:txBody>
      </p:sp>
      <p:sp>
        <p:nvSpPr>
          <p:cNvPr id="689" name="Google Shape;689;p67"/>
          <p:cNvSpPr txBox="1"/>
          <p:nvPr/>
        </p:nvSpPr>
        <p:spPr>
          <a:xfrm>
            <a:off x="1164315" y="840175"/>
            <a:ext cx="9939568" cy="69916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Half-life: The amount that is half a lifetime of an atom.</a:t>
            </a:r>
            <a:endParaRPr/>
          </a:p>
        </p:txBody>
      </p:sp>
      <p:sp>
        <p:nvSpPr>
          <p:cNvPr id="690" name="Google Shape;690;p67"/>
          <p:cNvSpPr txBox="1"/>
          <p:nvPr/>
        </p:nvSpPr>
        <p:spPr>
          <a:xfrm>
            <a:off x="4476166" y="1392382"/>
            <a:ext cx="2474623" cy="1187954"/>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91" name="Google Shape;691;p67"/>
          <p:cNvSpPr/>
          <p:nvPr/>
        </p:nvSpPr>
        <p:spPr>
          <a:xfrm>
            <a:off x="4842588" y="1633156"/>
            <a:ext cx="1810140" cy="101673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2" name="Google Shape;692;p67"/>
          <p:cNvSpPr txBox="1"/>
          <p:nvPr/>
        </p:nvSpPr>
        <p:spPr>
          <a:xfrm>
            <a:off x="1748890" y="2580336"/>
            <a:ext cx="7997535" cy="879600"/>
          </a:xfrm>
          <a:prstGeom prst="rect">
            <a:avLst/>
          </a:prstGeom>
          <a:blipFill rotWithShape="1">
            <a:blip r:embed="rId4">
              <a:alphaModFix/>
            </a:blip>
            <a:stretch>
              <a:fillRect l="-1066" b="-1517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93" name="Google Shape;693;p67"/>
          <p:cNvSpPr txBox="1"/>
          <p:nvPr/>
        </p:nvSpPr>
        <p:spPr>
          <a:xfrm>
            <a:off x="1714709" y="3420723"/>
            <a:ext cx="9179395" cy="1073755"/>
          </a:xfrm>
          <a:prstGeom prst="rect">
            <a:avLst/>
          </a:prstGeom>
          <a:blipFill rotWithShape="1">
            <a:blip r:embed="rId5">
              <a:alphaModFix/>
            </a:blip>
            <a:stretch>
              <a:fillRect l="-929" b="-454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94" name="Google Shape;694;p67"/>
          <p:cNvSpPr txBox="1"/>
          <p:nvPr/>
        </p:nvSpPr>
        <p:spPr>
          <a:xfrm>
            <a:off x="1714708" y="4605850"/>
            <a:ext cx="9179395" cy="840808"/>
          </a:xfrm>
          <a:prstGeom prst="rect">
            <a:avLst/>
          </a:prstGeom>
          <a:blipFill rotWithShape="1">
            <a:blip r:embed="rId6">
              <a:alphaModFix/>
            </a:blip>
            <a:stretch>
              <a:fillRect l="-929" b="-729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68"/>
          <p:cNvSpPr txBox="1"/>
          <p:nvPr/>
        </p:nvSpPr>
        <p:spPr>
          <a:xfrm>
            <a:off x="163513" y="180974"/>
            <a:ext cx="11864974" cy="357926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C0C0C"/>
              </a:buClr>
              <a:buSzPts val="2800"/>
              <a:buFont typeface="Arial"/>
              <a:buNone/>
            </a:pPr>
            <a:r>
              <a:rPr lang="en-US" sz="2800">
                <a:solidFill>
                  <a:srgbClr val="0C0C0C"/>
                </a:solidFill>
                <a:latin typeface="Cambria"/>
                <a:ea typeface="Cambria"/>
                <a:cs typeface="Cambria"/>
                <a:sym typeface="Cambria"/>
              </a:rPr>
              <a:t>The radioactive nuclei </a:t>
            </a:r>
            <a:r>
              <a:rPr lang="en-US" sz="2800" baseline="30000">
                <a:solidFill>
                  <a:srgbClr val="0C0C0C"/>
                </a:solidFill>
                <a:latin typeface="Cambria"/>
                <a:ea typeface="Cambria"/>
                <a:cs typeface="Cambria"/>
                <a:sym typeface="Cambria"/>
              </a:rPr>
              <a:t>199</a:t>
            </a:r>
            <a:r>
              <a:rPr lang="en-US" sz="2800">
                <a:solidFill>
                  <a:srgbClr val="0C0C0C"/>
                </a:solidFill>
                <a:latin typeface="Cambria"/>
                <a:ea typeface="Cambria"/>
                <a:cs typeface="Cambria"/>
                <a:sym typeface="Cambria"/>
              </a:rPr>
              <a:t>Pt has a half-life of 30.8 minutes. A sample is prepared that has an initial activity of 7.56 x 10</a:t>
            </a:r>
            <a:r>
              <a:rPr lang="en-US" sz="2800" baseline="30000">
                <a:solidFill>
                  <a:srgbClr val="0C0C0C"/>
                </a:solidFill>
                <a:latin typeface="Cambria"/>
                <a:ea typeface="Cambria"/>
                <a:cs typeface="Cambria"/>
                <a:sym typeface="Cambria"/>
              </a:rPr>
              <a:t>11</a:t>
            </a:r>
            <a:r>
              <a:rPr lang="en-US" sz="2800">
                <a:solidFill>
                  <a:srgbClr val="0C0C0C"/>
                </a:solidFill>
                <a:latin typeface="Cambria"/>
                <a:ea typeface="Cambria"/>
                <a:cs typeface="Cambria"/>
                <a:sym typeface="Cambria"/>
              </a:rPr>
              <a:t> Bq.</a:t>
            </a:r>
            <a:endParaRPr/>
          </a:p>
          <a:p>
            <a:pPr marL="0" marR="0" lvl="0" indent="0" algn="just" rtl="0">
              <a:lnSpc>
                <a:spcPct val="150000"/>
              </a:lnSpc>
              <a:spcBef>
                <a:spcPts val="1000"/>
              </a:spcBef>
              <a:spcAft>
                <a:spcPts val="0"/>
              </a:spcAft>
              <a:buClr>
                <a:srgbClr val="0C0C0C"/>
              </a:buClr>
              <a:buSzPts val="2800"/>
              <a:buFont typeface="Arial"/>
              <a:buNone/>
            </a:pPr>
            <a:r>
              <a:rPr lang="en-US" sz="2800">
                <a:solidFill>
                  <a:srgbClr val="0C0C0C"/>
                </a:solidFill>
                <a:latin typeface="Cambria"/>
                <a:ea typeface="Cambria"/>
                <a:cs typeface="Cambria"/>
                <a:sym typeface="Cambria"/>
              </a:rPr>
              <a:t>a) How many </a:t>
            </a:r>
            <a:r>
              <a:rPr lang="en-US" sz="2800" baseline="30000">
                <a:solidFill>
                  <a:srgbClr val="0C0C0C"/>
                </a:solidFill>
                <a:latin typeface="Cambria"/>
                <a:ea typeface="Cambria"/>
                <a:cs typeface="Cambria"/>
                <a:sym typeface="Cambria"/>
              </a:rPr>
              <a:t>199</a:t>
            </a:r>
            <a:r>
              <a:rPr lang="en-US" sz="2800">
                <a:solidFill>
                  <a:srgbClr val="0C0C0C"/>
                </a:solidFill>
                <a:latin typeface="Cambria"/>
                <a:ea typeface="Cambria"/>
                <a:cs typeface="Cambria"/>
                <a:sym typeface="Cambria"/>
              </a:rPr>
              <a:t>Pt nuclei are initially present in the sample?</a:t>
            </a:r>
            <a:endParaRPr/>
          </a:p>
          <a:p>
            <a:pPr marL="0" marR="0" lvl="0" indent="0" algn="just" rtl="0">
              <a:lnSpc>
                <a:spcPct val="150000"/>
              </a:lnSpc>
              <a:spcBef>
                <a:spcPts val="1000"/>
              </a:spcBef>
              <a:spcAft>
                <a:spcPts val="0"/>
              </a:spcAft>
              <a:buClr>
                <a:srgbClr val="0C0C0C"/>
              </a:buClr>
              <a:buSzPts val="2800"/>
              <a:buFont typeface="Arial"/>
              <a:buNone/>
            </a:pPr>
            <a:r>
              <a:rPr lang="en-US" sz="2800">
                <a:solidFill>
                  <a:srgbClr val="0C0C0C"/>
                </a:solidFill>
                <a:latin typeface="Cambria"/>
                <a:ea typeface="Cambria"/>
                <a:cs typeface="Cambria"/>
                <a:sym typeface="Cambria"/>
              </a:rPr>
              <a:t>b) How many </a:t>
            </a:r>
            <a:r>
              <a:rPr lang="en-US" sz="2800" baseline="30000">
                <a:solidFill>
                  <a:srgbClr val="0C0C0C"/>
                </a:solidFill>
                <a:latin typeface="Cambria"/>
                <a:ea typeface="Cambria"/>
                <a:cs typeface="Cambria"/>
                <a:sym typeface="Cambria"/>
              </a:rPr>
              <a:t>199</a:t>
            </a:r>
            <a:r>
              <a:rPr lang="en-US" sz="2800">
                <a:solidFill>
                  <a:srgbClr val="0C0C0C"/>
                </a:solidFill>
                <a:latin typeface="Cambria"/>
                <a:ea typeface="Cambria"/>
                <a:cs typeface="Cambria"/>
                <a:sym typeface="Cambria"/>
              </a:rPr>
              <a:t>Pt are present after 30.8 minutes? What is the activity at this time?</a:t>
            </a:r>
            <a:endParaRPr sz="2800" b="0" i="0">
              <a:solidFill>
                <a:srgbClr val="0C0C0C"/>
              </a:solidFill>
              <a:latin typeface="Cambria"/>
              <a:ea typeface="Cambria"/>
              <a:cs typeface="Cambria"/>
              <a:sym typeface="Cambri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69"/>
          <p:cNvSpPr txBox="1"/>
          <p:nvPr/>
        </p:nvSpPr>
        <p:spPr>
          <a:xfrm>
            <a:off x="393700" y="113659"/>
            <a:ext cx="11404599" cy="56944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705" name="Google Shape;705;p69"/>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Solution:</a:t>
            </a:r>
            <a:endParaRPr/>
          </a:p>
        </p:txBody>
      </p:sp>
      <p:sp>
        <p:nvSpPr>
          <p:cNvPr id="706" name="Google Shape;706;p69"/>
          <p:cNvSpPr txBox="1"/>
          <p:nvPr/>
        </p:nvSpPr>
        <p:spPr>
          <a:xfrm>
            <a:off x="188315" y="5227315"/>
            <a:ext cx="6709222" cy="39581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a:solidFill>
                <a:schemeClr val="dk1"/>
              </a:solidFill>
              <a:latin typeface="Cambria"/>
              <a:ea typeface="Cambria"/>
              <a:cs typeface="Cambria"/>
              <a:sym typeface="Cambria"/>
            </a:endParaRPr>
          </a:p>
        </p:txBody>
      </p:sp>
      <p:sp>
        <p:nvSpPr>
          <p:cNvPr id="707" name="Google Shape;707;p69"/>
          <p:cNvSpPr txBox="1"/>
          <p:nvPr/>
        </p:nvSpPr>
        <p:spPr>
          <a:xfrm>
            <a:off x="1054438" y="1234871"/>
            <a:ext cx="10949246" cy="5067734"/>
          </a:xfrm>
          <a:prstGeom prst="rect">
            <a:avLst/>
          </a:prstGeom>
          <a:blipFill rotWithShape="1">
            <a:blip r:embed="rId3">
              <a:alphaModFix/>
            </a:blip>
            <a:stretch>
              <a:fillRect l="-61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7"/>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 Mirrors:</a:t>
            </a:r>
            <a:endParaRPr/>
          </a:p>
        </p:txBody>
      </p:sp>
      <p:pic>
        <p:nvPicPr>
          <p:cNvPr id="119" name="Google Shape;119;p7"/>
          <p:cNvPicPr preferRelativeResize="0"/>
          <p:nvPr/>
        </p:nvPicPr>
        <p:blipFill rotWithShape="1">
          <a:blip r:embed="rId3">
            <a:alphaModFix/>
          </a:blip>
          <a:srcRect l="8907"/>
          <a:stretch/>
        </p:blipFill>
        <p:spPr>
          <a:xfrm>
            <a:off x="239699" y="1126694"/>
            <a:ext cx="3409025" cy="3085373"/>
          </a:xfrm>
          <a:prstGeom prst="rect">
            <a:avLst/>
          </a:prstGeom>
          <a:noFill/>
          <a:ln>
            <a:noFill/>
          </a:ln>
        </p:spPr>
      </p:pic>
      <p:sp>
        <p:nvSpPr>
          <p:cNvPr id="120" name="Google Shape;120;p7"/>
          <p:cNvSpPr txBox="1">
            <a:spLocks noGrp="1"/>
          </p:cNvSpPr>
          <p:nvPr>
            <p:ph type="body" idx="1"/>
          </p:nvPr>
        </p:nvSpPr>
        <p:spPr>
          <a:xfrm>
            <a:off x="3648724" y="681036"/>
            <a:ext cx="5988728" cy="74446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dk1"/>
              </a:buClr>
              <a:buSzPts val="3000"/>
              <a:buChar char="•"/>
            </a:pPr>
            <a:r>
              <a:rPr lang="en-US" sz="3000">
                <a:latin typeface="Cambria"/>
                <a:ea typeface="Cambria"/>
                <a:cs typeface="Cambria"/>
                <a:sym typeface="Cambria"/>
              </a:rPr>
              <a:t>p: Distance from object to mirror</a:t>
            </a:r>
            <a:endParaRPr/>
          </a:p>
        </p:txBody>
      </p:sp>
      <p:sp>
        <p:nvSpPr>
          <p:cNvPr id="121" name="Google Shape;121;p7"/>
          <p:cNvSpPr txBox="1"/>
          <p:nvPr/>
        </p:nvSpPr>
        <p:spPr>
          <a:xfrm>
            <a:off x="4262763" y="1410084"/>
            <a:ext cx="5988728" cy="156868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r>
              <a:rPr lang="en-US" sz="2500" b="0" i="0" u="none" strike="noStrike" cap="none">
                <a:solidFill>
                  <a:schemeClr val="dk1"/>
                </a:solidFill>
                <a:latin typeface="Cambria"/>
                <a:ea typeface="Cambria"/>
                <a:cs typeface="Cambria"/>
                <a:sym typeface="Cambria"/>
              </a:rPr>
              <a:t>p &gt; 0: Real object</a:t>
            </a:r>
            <a:endParaRPr/>
          </a:p>
          <a:p>
            <a:pPr marL="0" marR="0" lvl="0" indent="0" algn="l" rtl="0">
              <a:lnSpc>
                <a:spcPct val="150000"/>
              </a:lnSpc>
              <a:spcBef>
                <a:spcPts val="1000"/>
              </a:spcBef>
              <a:spcAft>
                <a:spcPts val="0"/>
              </a:spcAft>
              <a:buClr>
                <a:schemeClr val="dk1"/>
              </a:buClr>
              <a:buSzPts val="2500"/>
              <a:buFont typeface="Arial"/>
              <a:buNone/>
            </a:pPr>
            <a:r>
              <a:rPr lang="en-US" sz="2500" b="0" i="0" u="none" strike="noStrike" cap="none">
                <a:solidFill>
                  <a:schemeClr val="dk1"/>
                </a:solidFill>
                <a:latin typeface="Cambria"/>
                <a:ea typeface="Cambria"/>
                <a:cs typeface="Cambria"/>
                <a:sym typeface="Cambria"/>
              </a:rPr>
              <a:t>p &lt; 0: Virtual object</a:t>
            </a:r>
            <a:endParaRPr/>
          </a:p>
        </p:txBody>
      </p:sp>
      <p:sp>
        <p:nvSpPr>
          <p:cNvPr id="122" name="Google Shape;122;p7"/>
          <p:cNvSpPr txBox="1"/>
          <p:nvPr/>
        </p:nvSpPr>
        <p:spPr>
          <a:xfrm>
            <a:off x="3648724" y="2839790"/>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q: Distance from image to mirror</a:t>
            </a:r>
            <a:endParaRPr/>
          </a:p>
        </p:txBody>
      </p:sp>
      <p:sp>
        <p:nvSpPr>
          <p:cNvPr id="123" name="Google Shape;123;p7"/>
          <p:cNvSpPr txBox="1"/>
          <p:nvPr/>
        </p:nvSpPr>
        <p:spPr>
          <a:xfrm>
            <a:off x="4262763" y="3568838"/>
            <a:ext cx="5988728" cy="156868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r>
              <a:rPr lang="en-US" sz="2500" b="0" i="0" u="none" strike="noStrike" cap="none">
                <a:solidFill>
                  <a:schemeClr val="dk1"/>
                </a:solidFill>
                <a:latin typeface="Cambria"/>
                <a:ea typeface="Cambria"/>
                <a:cs typeface="Cambria"/>
                <a:sym typeface="Cambria"/>
              </a:rPr>
              <a:t>q &gt; 0: Real image</a:t>
            </a:r>
            <a:endParaRPr/>
          </a:p>
          <a:p>
            <a:pPr marL="0" marR="0" lvl="0" indent="0" algn="l" rtl="0">
              <a:lnSpc>
                <a:spcPct val="150000"/>
              </a:lnSpc>
              <a:spcBef>
                <a:spcPts val="1000"/>
              </a:spcBef>
              <a:spcAft>
                <a:spcPts val="0"/>
              </a:spcAft>
              <a:buClr>
                <a:schemeClr val="dk1"/>
              </a:buClr>
              <a:buSzPts val="2500"/>
              <a:buFont typeface="Arial"/>
              <a:buNone/>
            </a:pPr>
            <a:r>
              <a:rPr lang="en-US" sz="2500" b="0" i="0" u="none" strike="noStrike" cap="none">
                <a:solidFill>
                  <a:schemeClr val="dk1"/>
                </a:solidFill>
                <a:latin typeface="Cambria"/>
                <a:ea typeface="Cambria"/>
                <a:cs typeface="Cambria"/>
                <a:sym typeface="Cambria"/>
              </a:rPr>
              <a:t>q &lt; 0: Virtual image</a:t>
            </a:r>
            <a:endParaRPr/>
          </a:p>
        </p:txBody>
      </p:sp>
      <p:sp>
        <p:nvSpPr>
          <p:cNvPr id="124" name="Google Shape;124;p7"/>
          <p:cNvSpPr txBox="1"/>
          <p:nvPr/>
        </p:nvSpPr>
        <p:spPr>
          <a:xfrm>
            <a:off x="349929" y="5247413"/>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b="0" i="0" u="none" strike="noStrike" cap="none">
                <a:solidFill>
                  <a:schemeClr val="dk1"/>
                </a:solidFill>
                <a:latin typeface="Cambria"/>
                <a:ea typeface="Cambria"/>
                <a:cs typeface="Cambria"/>
                <a:sym typeface="Cambria"/>
              </a:rPr>
              <a:t>Lateral magnification: </a:t>
            </a:r>
            <a:endParaRPr/>
          </a:p>
        </p:txBody>
      </p:sp>
      <p:sp>
        <p:nvSpPr>
          <p:cNvPr id="125" name="Google Shape;125;p7"/>
          <p:cNvSpPr txBox="1"/>
          <p:nvPr/>
        </p:nvSpPr>
        <p:spPr>
          <a:xfrm>
            <a:off x="3254407" y="4971616"/>
            <a:ext cx="5988728" cy="129606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
        <p:nvSpPr>
          <p:cNvPr id="126" name="Google Shape;126;p7"/>
          <p:cNvSpPr/>
          <p:nvPr/>
        </p:nvSpPr>
        <p:spPr>
          <a:xfrm>
            <a:off x="4367814" y="5103338"/>
            <a:ext cx="3941686" cy="119852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7" name="Google Shape;127;p7"/>
          <p:cNvPicPr preferRelativeResize="0"/>
          <p:nvPr/>
        </p:nvPicPr>
        <p:blipFill rotWithShape="1">
          <a:blip r:embed="rId5">
            <a:alphaModFix/>
          </a:blip>
          <a:srcRect/>
          <a:stretch/>
        </p:blipFill>
        <p:spPr>
          <a:xfrm>
            <a:off x="8852101" y="4057963"/>
            <a:ext cx="3100200" cy="26041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 Mirrors:</a:t>
            </a:r>
            <a:endParaRPr/>
          </a:p>
        </p:txBody>
      </p:sp>
      <p:sp>
        <p:nvSpPr>
          <p:cNvPr id="133" name="Google Shape;133;p8"/>
          <p:cNvSpPr txBox="1"/>
          <p:nvPr/>
        </p:nvSpPr>
        <p:spPr>
          <a:xfrm>
            <a:off x="3364938" y="882809"/>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Concave mirror: </a:t>
            </a:r>
            <a:endParaRPr/>
          </a:p>
        </p:txBody>
      </p:sp>
      <p:pic>
        <p:nvPicPr>
          <p:cNvPr id="134" name="Google Shape;134;p8"/>
          <p:cNvPicPr preferRelativeResize="0"/>
          <p:nvPr/>
        </p:nvPicPr>
        <p:blipFill rotWithShape="1">
          <a:blip r:embed="rId3">
            <a:alphaModFix/>
          </a:blip>
          <a:srcRect t="17998"/>
          <a:stretch/>
        </p:blipFill>
        <p:spPr>
          <a:xfrm>
            <a:off x="165012" y="1343818"/>
            <a:ext cx="3121541" cy="2247192"/>
          </a:xfrm>
          <a:prstGeom prst="rect">
            <a:avLst/>
          </a:prstGeom>
          <a:noFill/>
          <a:ln>
            <a:noFill/>
          </a:ln>
        </p:spPr>
      </p:pic>
      <p:sp>
        <p:nvSpPr>
          <p:cNvPr id="135" name="Google Shape;135;p8"/>
          <p:cNvSpPr txBox="1"/>
          <p:nvPr/>
        </p:nvSpPr>
        <p:spPr>
          <a:xfrm>
            <a:off x="3792545" y="1560938"/>
            <a:ext cx="8334352" cy="1868062"/>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1750"/>
              <a:buFont typeface="Cambria"/>
              <a:buChar char="⃘"/>
            </a:pPr>
            <a:r>
              <a:rPr lang="en-US" sz="2500">
                <a:solidFill>
                  <a:schemeClr val="dk1"/>
                </a:solidFill>
                <a:latin typeface="Cambria"/>
                <a:ea typeface="Cambria"/>
                <a:cs typeface="Cambria"/>
                <a:sym typeface="Cambria"/>
              </a:rPr>
              <a:t>Focal point F: The place where beams of light are </a:t>
            </a:r>
            <a:r>
              <a:rPr lang="en-US" sz="2500" u="sng">
                <a:solidFill>
                  <a:schemeClr val="dk1"/>
                </a:solidFill>
                <a:latin typeface="Cambria"/>
                <a:ea typeface="Cambria"/>
                <a:cs typeface="Cambria"/>
                <a:sym typeface="Cambria"/>
              </a:rPr>
              <a:t>focused</a:t>
            </a:r>
            <a:r>
              <a:rPr lang="en-US" sz="2500">
                <a:solidFill>
                  <a:schemeClr val="dk1"/>
                </a:solidFill>
                <a:latin typeface="Cambria"/>
                <a:ea typeface="Cambria"/>
                <a:cs typeface="Cambria"/>
                <a:sym typeface="Cambria"/>
              </a:rPr>
              <a:t> onto. Focal length f &gt; 0.</a:t>
            </a:r>
            <a:endParaRPr/>
          </a:p>
          <a:p>
            <a:pPr marL="228600" marR="0" lvl="0" indent="-228600" algn="l" rtl="0">
              <a:lnSpc>
                <a:spcPct val="150000"/>
              </a:lnSpc>
              <a:spcBef>
                <a:spcPts val="1000"/>
              </a:spcBef>
              <a:spcAft>
                <a:spcPts val="0"/>
              </a:spcAft>
              <a:buClr>
                <a:schemeClr val="dk1"/>
              </a:buClr>
              <a:buSzPts val="1750"/>
              <a:buFont typeface="Cambria"/>
              <a:buChar char="⃘"/>
            </a:pPr>
            <a:r>
              <a:rPr lang="en-US" sz="2500">
                <a:solidFill>
                  <a:schemeClr val="dk1"/>
                </a:solidFill>
                <a:latin typeface="Cambria"/>
                <a:ea typeface="Cambria"/>
                <a:cs typeface="Cambria"/>
                <a:sym typeface="Cambria"/>
              </a:rPr>
              <a:t>Can create real and virtual images.</a:t>
            </a:r>
            <a:endParaRPr/>
          </a:p>
        </p:txBody>
      </p:sp>
      <p:pic>
        <p:nvPicPr>
          <p:cNvPr id="136" name="Google Shape;136;p8"/>
          <p:cNvPicPr preferRelativeResize="0"/>
          <p:nvPr/>
        </p:nvPicPr>
        <p:blipFill rotWithShape="1">
          <a:blip r:embed="rId4">
            <a:alphaModFix/>
          </a:blip>
          <a:srcRect l="9704" t="3018" r="4019"/>
          <a:stretch/>
        </p:blipFill>
        <p:spPr>
          <a:xfrm>
            <a:off x="8700117" y="3646120"/>
            <a:ext cx="3325727" cy="2551309"/>
          </a:xfrm>
          <a:prstGeom prst="rect">
            <a:avLst/>
          </a:prstGeom>
          <a:noFill/>
          <a:ln>
            <a:noFill/>
          </a:ln>
        </p:spPr>
      </p:pic>
      <p:sp>
        <p:nvSpPr>
          <p:cNvPr id="137" name="Google Shape;137;p8"/>
          <p:cNvSpPr txBox="1"/>
          <p:nvPr/>
        </p:nvSpPr>
        <p:spPr>
          <a:xfrm>
            <a:off x="349929" y="3799628"/>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Convex mirror: </a:t>
            </a:r>
            <a:endParaRPr/>
          </a:p>
        </p:txBody>
      </p:sp>
      <p:sp>
        <p:nvSpPr>
          <p:cNvPr id="138" name="Google Shape;138;p8"/>
          <p:cNvSpPr txBox="1"/>
          <p:nvPr/>
        </p:nvSpPr>
        <p:spPr>
          <a:xfrm>
            <a:off x="777536" y="4477757"/>
            <a:ext cx="8334352" cy="1868062"/>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Focal point F: The place where beams of light </a:t>
            </a:r>
            <a:r>
              <a:rPr lang="en-US" sz="2500" u="sng">
                <a:solidFill>
                  <a:schemeClr val="dk1"/>
                </a:solidFill>
                <a:latin typeface="Cambria"/>
                <a:ea typeface="Cambria"/>
                <a:cs typeface="Cambria"/>
                <a:sym typeface="Cambria"/>
              </a:rPr>
              <a:t>originate.</a:t>
            </a:r>
            <a:endParaRPr/>
          </a:p>
          <a:p>
            <a:pPr marL="0" marR="0" lvl="0" indent="0" algn="l" rtl="0">
              <a:lnSpc>
                <a:spcPct val="150000"/>
              </a:lnSpc>
              <a:spcBef>
                <a:spcPts val="1000"/>
              </a:spcBef>
              <a:spcAft>
                <a:spcPts val="0"/>
              </a:spcAft>
              <a:buClr>
                <a:schemeClr val="dk1"/>
              </a:buClr>
              <a:buSzPts val="2500"/>
              <a:buFont typeface="Arial"/>
              <a:buNone/>
            </a:pPr>
            <a:r>
              <a:rPr lang="en-US" sz="2500">
                <a:solidFill>
                  <a:schemeClr val="dk1"/>
                </a:solidFill>
                <a:latin typeface="Cambria"/>
                <a:ea typeface="Cambria"/>
                <a:cs typeface="Cambria"/>
                <a:sym typeface="Cambria"/>
              </a:rPr>
              <a:t>Focal length f &lt; 0.</a:t>
            </a:r>
            <a:endParaRPr/>
          </a:p>
          <a:p>
            <a:pPr marL="228600" marR="0" lvl="0" indent="-228600" algn="l" rtl="0">
              <a:lnSpc>
                <a:spcPct val="150000"/>
              </a:lnSpc>
              <a:spcBef>
                <a:spcPts val="100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Can only create virtual images.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349929"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500"/>
              <a:buFont typeface="Cambria"/>
              <a:buNone/>
            </a:pPr>
            <a:r>
              <a:rPr lang="en-US" sz="4500" b="1" u="sng">
                <a:solidFill>
                  <a:srgbClr val="FF0000"/>
                </a:solidFill>
                <a:latin typeface="Cambria"/>
                <a:ea typeface="Cambria"/>
                <a:cs typeface="Cambria"/>
                <a:sym typeface="Cambria"/>
              </a:rPr>
              <a:t>1.1. Concave mirrors:</a:t>
            </a:r>
            <a:endParaRPr/>
          </a:p>
        </p:txBody>
      </p:sp>
      <p:pic>
        <p:nvPicPr>
          <p:cNvPr id="144" name="Google Shape;144;p9"/>
          <p:cNvPicPr preferRelativeResize="0"/>
          <p:nvPr/>
        </p:nvPicPr>
        <p:blipFill rotWithShape="1">
          <a:blip r:embed="rId3">
            <a:alphaModFix/>
          </a:blip>
          <a:srcRect/>
          <a:stretch/>
        </p:blipFill>
        <p:spPr>
          <a:xfrm>
            <a:off x="349929" y="1427860"/>
            <a:ext cx="4606858" cy="3818843"/>
          </a:xfrm>
          <a:prstGeom prst="rect">
            <a:avLst/>
          </a:prstGeom>
          <a:noFill/>
          <a:ln>
            <a:noFill/>
          </a:ln>
        </p:spPr>
      </p:pic>
      <p:sp>
        <p:nvSpPr>
          <p:cNvPr id="145" name="Google Shape;145;p9"/>
          <p:cNvSpPr txBox="1"/>
          <p:nvPr/>
        </p:nvSpPr>
        <p:spPr>
          <a:xfrm>
            <a:off x="4581178" y="971585"/>
            <a:ext cx="5988728" cy="744466"/>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150000"/>
              </a:lnSpc>
              <a:spcBef>
                <a:spcPts val="0"/>
              </a:spcBef>
              <a:spcAft>
                <a:spcPts val="0"/>
              </a:spcAft>
              <a:buClr>
                <a:schemeClr val="dk1"/>
              </a:buClr>
              <a:buSzPts val="3000"/>
              <a:buFont typeface="Arial"/>
              <a:buChar char="•"/>
            </a:pPr>
            <a:r>
              <a:rPr lang="en-US" sz="3000">
                <a:solidFill>
                  <a:schemeClr val="dk1"/>
                </a:solidFill>
                <a:latin typeface="Cambria"/>
                <a:ea typeface="Cambria"/>
                <a:cs typeface="Cambria"/>
                <a:sym typeface="Cambria"/>
              </a:rPr>
              <a:t>Image formation:</a:t>
            </a:r>
            <a:endParaRPr/>
          </a:p>
        </p:txBody>
      </p:sp>
      <p:sp>
        <p:nvSpPr>
          <p:cNvPr id="146" name="Google Shape;146;p9"/>
          <p:cNvSpPr txBox="1"/>
          <p:nvPr/>
        </p:nvSpPr>
        <p:spPr>
          <a:xfrm>
            <a:off x="5381648" y="1682759"/>
            <a:ext cx="6629840" cy="324434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All parallel rays go through the focal point F.</a:t>
            </a:r>
            <a:endParaRPr/>
          </a:p>
          <a:p>
            <a:pPr marL="228600" marR="0" lvl="0" indent="-228600" algn="l" rtl="0">
              <a:lnSpc>
                <a:spcPct val="150000"/>
              </a:lnSpc>
              <a:spcBef>
                <a:spcPts val="100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Rays that go to the center of the mirror get reflected back.</a:t>
            </a:r>
            <a:endParaRPr/>
          </a:p>
          <a:p>
            <a:pPr marL="228600" marR="0" lvl="0" indent="-228600" algn="l" rtl="0">
              <a:lnSpc>
                <a:spcPct val="150000"/>
              </a:lnSpc>
              <a:spcBef>
                <a:spcPts val="1000"/>
              </a:spcBef>
              <a:spcAft>
                <a:spcPts val="0"/>
              </a:spcAft>
              <a:buClr>
                <a:schemeClr val="dk1"/>
              </a:buClr>
              <a:buSzPts val="2500"/>
              <a:buFont typeface="Cambria"/>
              <a:buChar char="◦"/>
            </a:pPr>
            <a:r>
              <a:rPr lang="en-US" sz="2500">
                <a:solidFill>
                  <a:schemeClr val="dk1"/>
                </a:solidFill>
                <a:latin typeface="Cambria"/>
                <a:ea typeface="Cambria"/>
                <a:cs typeface="Cambria"/>
                <a:sym typeface="Cambria"/>
              </a:rPr>
              <a:t>Rays that go through center of curvature C are reflected back on themselves.</a:t>
            </a:r>
            <a:endParaRPr/>
          </a:p>
        </p:txBody>
      </p:sp>
      <p:sp>
        <p:nvSpPr>
          <p:cNvPr id="147" name="Google Shape;147;p9"/>
          <p:cNvSpPr txBox="1"/>
          <p:nvPr/>
        </p:nvSpPr>
        <p:spPr>
          <a:xfrm>
            <a:off x="4956787" y="4851975"/>
            <a:ext cx="6629840" cy="82814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500"/>
              <a:buFont typeface="Arial"/>
              <a:buNone/>
            </a:pPr>
            <a:r>
              <a:rPr lang="en-US" sz="2500">
                <a:solidFill>
                  <a:schemeClr val="dk1"/>
                </a:solidFill>
                <a:latin typeface="Cambria"/>
                <a:ea typeface="Cambria"/>
                <a:cs typeface="Cambria"/>
                <a:sym typeface="Cambria"/>
              </a:rPr>
              <a:t>-&gt; All these rays meet at the top of the image.</a:t>
            </a:r>
            <a:endParaRPr/>
          </a:p>
        </p:txBody>
      </p:sp>
      <p:sp>
        <p:nvSpPr>
          <p:cNvPr id="148" name="Google Shape;148;p9"/>
          <p:cNvSpPr txBox="1"/>
          <p:nvPr/>
        </p:nvSpPr>
        <p:spPr>
          <a:xfrm>
            <a:off x="2072515" y="5680118"/>
            <a:ext cx="8497391" cy="82814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3000"/>
              <a:buFont typeface="Arial"/>
              <a:buNone/>
            </a:pPr>
            <a:r>
              <a:rPr lang="en-US" sz="3000">
                <a:solidFill>
                  <a:schemeClr val="dk1"/>
                </a:solidFill>
                <a:latin typeface="Cambria"/>
                <a:ea typeface="Cambria"/>
                <a:cs typeface="Cambria"/>
                <a:sym typeface="Cambria"/>
              </a:rPr>
              <a:t>Therefore, need at least 2 rays to form an image.</a:t>
            </a:r>
            <a:endParaRPr/>
          </a:p>
        </p:txBody>
      </p:sp>
      <p:sp>
        <p:nvSpPr>
          <p:cNvPr id="149" name="Google Shape;149;p9"/>
          <p:cNvSpPr/>
          <p:nvPr/>
        </p:nvSpPr>
        <p:spPr>
          <a:xfrm>
            <a:off x="1969223" y="5680118"/>
            <a:ext cx="8325476" cy="828143"/>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1874</Words>
  <Application>Microsoft Office PowerPoint</Application>
  <PresentationFormat>Widescreen</PresentationFormat>
  <Paragraphs>294</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Cambria Math</vt:lpstr>
      <vt:lpstr>Cambria</vt:lpstr>
      <vt:lpstr>Arial</vt:lpstr>
      <vt:lpstr>Calibri</vt:lpstr>
      <vt:lpstr>Office Theme</vt:lpstr>
      <vt:lpstr>PHYSICS 4 FINAL REVIEW</vt:lpstr>
      <vt:lpstr>Hình thức thi final</vt:lpstr>
      <vt:lpstr>Lưu ý!!</vt:lpstr>
      <vt:lpstr>Lưu ý phụ</vt:lpstr>
      <vt:lpstr>Content</vt:lpstr>
      <vt:lpstr>PowerPoint Presentation</vt:lpstr>
      <vt:lpstr>1. Mirrors:</vt:lpstr>
      <vt:lpstr>1. Mirrors:</vt:lpstr>
      <vt:lpstr>1.1. Concave mirrors:</vt:lpstr>
      <vt:lpstr>1.2. Convex mirrors:</vt:lpstr>
      <vt:lpstr>1.3. General convention for mirrors:</vt:lpstr>
      <vt:lpstr>2. Thin lenses:</vt:lpstr>
      <vt:lpstr>2.1. Converging lens:</vt:lpstr>
      <vt:lpstr>2.1. Converging lens:</vt:lpstr>
      <vt:lpstr>2.2. Diverging lens:</vt:lpstr>
      <vt:lpstr>2.2. Diverging lens:</vt:lpstr>
      <vt:lpstr>PowerPoint Presentation</vt:lpstr>
      <vt:lpstr>Solution:</vt:lpstr>
      <vt:lpstr>2.3. Applications:</vt:lpstr>
      <vt:lpstr>PowerPoint Presentation</vt:lpstr>
      <vt:lpstr>Solution:</vt:lpstr>
      <vt:lpstr>2.3. Applications:</vt:lpstr>
      <vt:lpstr>2.3. Applications:</vt:lpstr>
      <vt:lpstr>Solution:</vt:lpstr>
      <vt:lpstr>PowerPoint Presentation</vt:lpstr>
      <vt:lpstr>1. De Broglie’s theory</vt:lpstr>
      <vt:lpstr>1. De Broglie’s theory</vt:lpstr>
      <vt:lpstr>1. De Broglie’s theory</vt:lpstr>
      <vt:lpstr>2. Schrodinger’s equation:</vt:lpstr>
      <vt:lpstr>3. Heisenberg’s uncertainty principle:</vt:lpstr>
      <vt:lpstr>3. Heisenberg’s uncertainty principle:</vt:lpstr>
      <vt:lpstr>3. Heisenberg’s uncertainty principle:</vt:lpstr>
      <vt:lpstr>Solution:</vt:lpstr>
      <vt:lpstr>PowerPoint Presentation</vt:lpstr>
      <vt:lpstr>4. Particles in a square well:</vt:lpstr>
      <vt:lpstr>4. Particles in a square well:</vt:lpstr>
      <vt:lpstr>PowerPoint Presentation</vt:lpstr>
      <vt:lpstr>Solution:</vt:lpstr>
      <vt:lpstr>Solution:</vt:lpstr>
      <vt:lpstr>4. Particles in a square well:</vt:lpstr>
      <vt:lpstr>PowerPoint Presentation</vt:lpstr>
      <vt:lpstr>Solution:</vt:lpstr>
      <vt:lpstr>Solution:</vt:lpstr>
      <vt:lpstr>PowerPoint Presentation</vt:lpstr>
      <vt:lpstr>Solution:</vt:lpstr>
      <vt:lpstr>PowerPoint Presentation</vt:lpstr>
      <vt:lpstr>1. Bohr atom:</vt:lpstr>
      <vt:lpstr>1. Bohr atom:</vt:lpstr>
      <vt:lpstr>1. Bohr atom:</vt:lpstr>
      <vt:lpstr>1. Bohr atom:</vt:lpstr>
      <vt:lpstr>PowerPoint Presentation</vt:lpstr>
      <vt:lpstr>Solution:</vt:lpstr>
      <vt:lpstr>2. Schrodinger’s equation for H atom:</vt:lpstr>
      <vt:lpstr>PowerPoint Presentation</vt:lpstr>
      <vt:lpstr>Solution:</vt:lpstr>
      <vt:lpstr>PowerPoint Presentation</vt:lpstr>
      <vt:lpstr>1. Special theory of relativity:</vt:lpstr>
      <vt:lpstr>1. Special theory of relativity:</vt:lpstr>
      <vt:lpstr>PowerPoint Presentation</vt:lpstr>
      <vt:lpstr>Solution:</vt:lpstr>
      <vt:lpstr>2. Nuclear physics:</vt:lpstr>
      <vt:lpstr>2. Nuclear physics:</vt:lpstr>
      <vt:lpstr>PowerPoint Presentation</vt:lpstr>
      <vt:lpstr>Solution:</vt:lpstr>
      <vt:lpstr>2. Nuclear physics:</vt:lpstr>
      <vt:lpstr>2. Nuclear physics:</vt:lpstr>
      <vt:lpstr>PowerPoint Presentation</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UNG THU HA</dc:creator>
  <cp:lastModifiedBy>PHUNG HUY QUANG</cp:lastModifiedBy>
  <cp:revision>1</cp:revision>
  <dcterms:created xsi:type="dcterms:W3CDTF">2021-05-18T19:17:36Z</dcterms:created>
  <dcterms:modified xsi:type="dcterms:W3CDTF">2024-08-13T13:55:48Z</dcterms:modified>
</cp:coreProperties>
</file>