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.jp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presentation.xml" ContentType="application/vnd.openxmlformats-officedocument.presentationml.presentation.main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61" r:id="rId5"/>
    <p:sldId id="258" r:id="rId6"/>
    <p:sldId id="260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92" d="100"/>
          <a:sy n="92" d="100"/>
        </p:scale>
        <p:origin x="8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17" Type="http://schemas.openxmlformats.org/officeDocument/2006/relationships/customXml" Target="../customXml/item3.xml"/><Relationship Id="rId2" Type="http://schemas.openxmlformats.org/officeDocument/2006/relationships/theme" Target="theme/theme1.xml"/><Relationship Id="rId16" Type="http://schemas.openxmlformats.org/officeDocument/2006/relationships/customXml" Target="../customXml/item2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1" Type="http://schemas.openxmlformats.org/officeDocument/2006/relationships/slideMaster" Target="slideMasters/slideMaster1.xml"/><Relationship Id="rId5" Type="http://schemas.openxmlformats.org/officeDocument/2006/relationships/slide" Target="slides/slide3.xml"/><Relationship Id="rId15" Type="http://schemas.openxmlformats.org/officeDocument/2006/relationships/customXml" Target="../customXml/item1.xml"/><Relationship Id="rId10" Type="http://schemas.openxmlformats.org/officeDocument/2006/relationships/slide" Target="slides/slide8.xml"/><Relationship Id="rId9" Type="http://schemas.openxmlformats.org/officeDocument/2006/relationships/slide" Target="slides/slide7.xml"/><Relationship Id="rId4" Type="http://schemas.openxmlformats.org/officeDocument/2006/relationships/slide" Target="slides/slide2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17CF4-2A21-402A-843E-52369254CC0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FC324-F7BA-4C19-89B7-B340E85DC88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17CF4-2A21-402A-843E-52369254CC0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FC324-F7BA-4C19-89B7-B340E85DC88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17CF4-2A21-402A-843E-52369254CC0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FC324-F7BA-4C19-89B7-B340E85DC88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17CF4-2A21-402A-843E-52369254CC0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FC324-F7BA-4C19-89B7-B340E85DC88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17CF4-2A21-402A-843E-52369254CC0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FC324-F7BA-4C19-89B7-B340E85DC88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17CF4-2A21-402A-843E-52369254CC0F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FC324-F7BA-4C19-89B7-B340E85DC88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17CF4-2A21-402A-843E-52369254CC0F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FC324-F7BA-4C19-89B7-B340E85DC88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17CF4-2A21-402A-843E-52369254CC0F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FC324-F7BA-4C19-89B7-B340E85DC88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17CF4-2A21-402A-843E-52369254CC0F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FC324-F7BA-4C19-89B7-B340E85DC88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17CF4-2A21-402A-843E-52369254CC0F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FC324-F7BA-4C19-89B7-B340E85DC88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17CF4-2A21-402A-843E-52369254CC0F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FC324-F7BA-4C19-89B7-B340E85DC88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217CF4-2A21-402A-843E-52369254CC0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CFC324-F7BA-4C19-89B7-B340E85DC88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wmf"/><Relationship Id="rId1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wmf"/><Relationship Id="rId1" Type="http://schemas.openxmlformats.org/officeDocument/2006/relationships/oleObject" Target="../embeddings/oleObject2.bin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3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wmf"/><Relationship Id="rId2" Type="http://schemas.openxmlformats.org/officeDocument/2006/relationships/oleObject" Target="../embeddings/oleObject3.bin"/><Relationship Id="rId1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4.v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6.emf"/><Relationship Id="rId4" Type="http://schemas.openxmlformats.org/officeDocument/2006/relationships/image" Target="../media/image5.wmf"/><Relationship Id="rId3" Type="http://schemas.openxmlformats.org/officeDocument/2006/relationships/oleObject" Target="../embeddings/oleObject5.bin"/><Relationship Id="rId2" Type="http://schemas.openxmlformats.org/officeDocument/2006/relationships/image" Target="../media/image4.wmf"/><Relationship Id="rId1" Type="http://schemas.openxmlformats.org/officeDocument/2006/relationships/oleObject" Target="../embeddings/oleObject4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Matlab</a:t>
            </a:r>
            <a:r>
              <a:rPr lang="en-US" dirty="0" smtClean="0"/>
              <a:t> Examples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Falling Equations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96370" y="1506022"/>
            <a:ext cx="826599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en-US" dirty="0">
                <a:latin typeface="Arial" panose="020B0604020202020204" pitchFamily="34" charset="0"/>
              </a:rPr>
              <a:t>Write a </a:t>
            </a:r>
            <a:r>
              <a:rPr lang="en-US" altLang="en-US" dirty="0" err="1" smtClean="0">
                <a:latin typeface="Arial" panose="020B0604020202020204" pitchFamily="34" charset="0"/>
              </a:rPr>
              <a:t>Matlab</a:t>
            </a:r>
            <a:r>
              <a:rPr lang="en-US" altLang="en-US" dirty="0" smtClean="0">
                <a:latin typeface="Arial" panose="020B0604020202020204" pitchFamily="34" charset="0"/>
              </a:rPr>
              <a:t> script to compute </a:t>
            </a:r>
            <a:r>
              <a:rPr lang="en-US" altLang="en-US" dirty="0">
                <a:latin typeface="Arial" panose="020B0604020202020204" pitchFamily="34" charset="0"/>
              </a:rPr>
              <a:t>the </a:t>
            </a:r>
            <a:r>
              <a:rPr lang="en-US" altLang="en-US" dirty="0" smtClean="0">
                <a:latin typeface="Arial" panose="020B0604020202020204" pitchFamily="34" charset="0"/>
              </a:rPr>
              <a:t>time and the final velocity </a:t>
            </a:r>
            <a:r>
              <a:rPr lang="en-US" altLang="en-US" dirty="0">
                <a:latin typeface="Arial" panose="020B0604020202020204" pitchFamily="34" charset="0"/>
              </a:rPr>
              <a:t>for a falling object to hit the </a:t>
            </a:r>
            <a:r>
              <a:rPr lang="en-US" altLang="en-US" dirty="0" smtClean="0">
                <a:latin typeface="Arial" panose="020B0604020202020204" pitchFamily="34" charset="0"/>
              </a:rPr>
              <a:t>ground. The object is drop from a height of 2000 meters. The object weights 100kg. </a:t>
            </a: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152633" y="5431809"/>
            <a:ext cx="5718412" cy="5049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404513" y="2647666"/>
            <a:ext cx="477672" cy="423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wn Arrow 7"/>
          <p:cNvSpPr/>
          <p:nvPr/>
        </p:nvSpPr>
        <p:spPr>
          <a:xfrm>
            <a:off x="5540991" y="3683261"/>
            <a:ext cx="191069" cy="7369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6974006" y="3053838"/>
            <a:ext cx="0" cy="237797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219665" y="4051750"/>
            <a:ext cx="2333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</a:t>
            </a:r>
            <a:r>
              <a:rPr lang="en-US" dirty="0" smtClean="0"/>
              <a:t>=2000 meters</a:t>
            </a:r>
            <a:endParaRPr lang="en-US" dirty="0"/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/>
        </p:nvGraphicFramePr>
        <p:xfrm>
          <a:off x="2611271" y="2560103"/>
          <a:ext cx="1551296" cy="20202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name="Equation" r:id="rId1" imgW="13106400" imgH="17068800" progId="Equation.3">
                  <p:embed/>
                </p:oleObj>
              </mc:Choice>
              <mc:Fallback>
                <p:oleObj name="Equation" r:id="rId1" imgW="13106400" imgH="17068800" progId="Equation.3">
                  <p:embed/>
                  <p:pic>
                    <p:nvPicPr>
                      <p:cNvPr id="0" name="Picture 103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611271" y="2560103"/>
                        <a:ext cx="1551296" cy="202029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Falling Equations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96370" y="1506022"/>
            <a:ext cx="826599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en-US" dirty="0">
                <a:latin typeface="Arial" panose="020B0604020202020204" pitchFamily="34" charset="0"/>
              </a:rPr>
              <a:t>Write a </a:t>
            </a:r>
            <a:r>
              <a:rPr lang="en-US" altLang="en-US" dirty="0" err="1" smtClean="0">
                <a:latin typeface="Arial" panose="020B0604020202020204" pitchFamily="34" charset="0"/>
              </a:rPr>
              <a:t>Matlab</a:t>
            </a:r>
            <a:r>
              <a:rPr lang="en-US" altLang="en-US" dirty="0" smtClean="0">
                <a:latin typeface="Arial" panose="020B0604020202020204" pitchFamily="34" charset="0"/>
              </a:rPr>
              <a:t> script to compute </a:t>
            </a:r>
            <a:r>
              <a:rPr lang="en-US" altLang="en-US" dirty="0">
                <a:latin typeface="Arial" panose="020B0604020202020204" pitchFamily="34" charset="0"/>
              </a:rPr>
              <a:t>the </a:t>
            </a:r>
            <a:r>
              <a:rPr lang="en-US" altLang="en-US" dirty="0" smtClean="0">
                <a:latin typeface="Arial" panose="020B0604020202020204" pitchFamily="34" charset="0"/>
              </a:rPr>
              <a:t>time and the final velocity </a:t>
            </a:r>
            <a:r>
              <a:rPr lang="en-US" altLang="en-US" dirty="0">
                <a:latin typeface="Arial" panose="020B0604020202020204" pitchFamily="34" charset="0"/>
              </a:rPr>
              <a:t>for a falling object to hit the </a:t>
            </a:r>
            <a:r>
              <a:rPr lang="en-US" altLang="en-US" dirty="0" smtClean="0">
                <a:latin typeface="Arial" panose="020B0604020202020204" pitchFamily="34" charset="0"/>
              </a:rPr>
              <a:t>ground. The object is drop from a height of 2000 meters. The initial velocity is 100 m/s</a:t>
            </a: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152633" y="5431809"/>
            <a:ext cx="5718412" cy="5049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404513" y="2647666"/>
            <a:ext cx="477672" cy="423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wn Arrow 7"/>
          <p:cNvSpPr/>
          <p:nvPr/>
        </p:nvSpPr>
        <p:spPr>
          <a:xfrm>
            <a:off x="5540991" y="3683261"/>
            <a:ext cx="191069" cy="7369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6974006" y="3053838"/>
            <a:ext cx="0" cy="237797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219665" y="4051750"/>
            <a:ext cx="2333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</a:t>
            </a:r>
            <a:r>
              <a:rPr lang="en-US" dirty="0" smtClean="0"/>
              <a:t>=2000 meters</a:t>
            </a:r>
            <a:endParaRPr lang="en-US" dirty="0"/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/>
        </p:nvGraphicFramePr>
        <p:xfrm>
          <a:off x="2143125" y="2668588"/>
          <a:ext cx="2487613" cy="180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" name="Equation" r:id="rId1" imgW="21031200" imgH="15240000" progId="Equation.3">
                  <p:embed/>
                </p:oleObj>
              </mc:Choice>
              <mc:Fallback>
                <p:oleObj name="Equation" r:id="rId1" imgW="21031200" imgH="15240000" progId="Equation.3">
                  <p:embed/>
                  <p:pic>
                    <p:nvPicPr>
                      <p:cNvPr id="0" name="Object 1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143125" y="2668588"/>
                        <a:ext cx="2487613" cy="180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 quiz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98078"/>
            <a:ext cx="4962099" cy="4351338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/>
              <a:t>Write a </a:t>
            </a:r>
            <a:r>
              <a:rPr lang="en-US" dirty="0" err="1" smtClean="0"/>
              <a:t>matlab</a:t>
            </a:r>
            <a:r>
              <a:rPr lang="en-US" dirty="0"/>
              <a:t> </a:t>
            </a:r>
            <a:r>
              <a:rPr lang="en-US" dirty="0" smtClean="0"/>
              <a:t>or octave </a:t>
            </a:r>
            <a:r>
              <a:rPr lang="en-US" dirty="0"/>
              <a:t>script </a:t>
            </a:r>
            <a:r>
              <a:rPr lang="en-US" dirty="0" smtClean="0"/>
              <a:t>to compute </a:t>
            </a:r>
            <a:r>
              <a:rPr lang="en-US" dirty="0"/>
              <a:t>and plots 5 cycles of a sine wave as a function of </a:t>
            </a:r>
            <a:r>
              <a:rPr lang="en-US" dirty="0" smtClean="0"/>
              <a:t>time? The sine </a:t>
            </a:r>
            <a:r>
              <a:rPr lang="en-US" dirty="0"/>
              <a:t>wave has a frequency f = </a:t>
            </a:r>
            <a:r>
              <a:rPr lang="en-US" dirty="0" smtClean="0"/>
              <a:t>10 Hz and an </a:t>
            </a:r>
            <a:r>
              <a:rPr lang="en-US" dirty="0"/>
              <a:t>amplitude of </a:t>
            </a:r>
            <a:r>
              <a:rPr lang="en-US" dirty="0" smtClean="0"/>
              <a:t>A=1.0.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96000" y="1137088"/>
            <a:ext cx="5076897" cy="3819375"/>
          </a:xfrm>
          <a:prstGeom prst="rect">
            <a:avLst/>
          </a:prstGeom>
        </p:spPr>
      </p:pic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1074902" y="3673747"/>
          <a:ext cx="3984058" cy="7412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" name="Equation" r:id="rId2" imgW="26212800" imgH="4876800" progId="Equation.3">
                  <p:embed/>
                </p:oleObj>
              </mc:Choice>
              <mc:Fallback>
                <p:oleObj name="Equation" r:id="rId2" imgW="26212800" imgH="4876800" progId="Equation.3">
                  <p:embed/>
                  <p:pic>
                    <p:nvPicPr>
                      <p:cNvPr id="0" name="Picture 2060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74902" y="3673747"/>
                        <a:ext cx="3984058" cy="7412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ubplot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98078"/>
            <a:ext cx="4962099" cy="4351338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/>
              <a:t>Write a </a:t>
            </a:r>
            <a:r>
              <a:rPr lang="en-US" dirty="0" err="1"/>
              <a:t>matlab</a:t>
            </a:r>
            <a:r>
              <a:rPr lang="en-US" dirty="0"/>
              <a:t> script </a:t>
            </a:r>
            <a:r>
              <a:rPr lang="en-US" dirty="0" smtClean="0"/>
              <a:t>to compute </a:t>
            </a:r>
            <a:r>
              <a:rPr lang="en-US" dirty="0"/>
              <a:t>and </a:t>
            </a:r>
            <a:r>
              <a:rPr lang="en-US" dirty="0" smtClean="0"/>
              <a:t>subplots a </a:t>
            </a:r>
            <a:r>
              <a:rPr lang="en-US" dirty="0"/>
              <a:t>sine </a:t>
            </a:r>
            <a:r>
              <a:rPr lang="en-US" dirty="0" smtClean="0"/>
              <a:t>wave(blue) and a cosine wave(red) for 1 seconds time? The sine </a:t>
            </a:r>
            <a:r>
              <a:rPr lang="en-US" dirty="0"/>
              <a:t>wave has a frequency f = </a:t>
            </a:r>
            <a:r>
              <a:rPr lang="en-US" dirty="0" smtClean="0"/>
              <a:t>10 Hz and an </a:t>
            </a:r>
            <a:r>
              <a:rPr lang="en-US" dirty="0"/>
              <a:t>amplitude of </a:t>
            </a:r>
            <a:r>
              <a:rPr lang="en-US" dirty="0" smtClean="0"/>
              <a:t>A=2.0. The cosine wave has a frequency f = 5 Hz and an amplitude of A=2.0. </a:t>
            </a:r>
            <a:endParaRPr lang="en-US" dirty="0" smtClean="0"/>
          </a:p>
          <a:p>
            <a:pPr marL="0" lvl="0" indent="0">
              <a:buNone/>
            </a:pP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979367" y="4780650"/>
          <a:ext cx="3984058" cy="7412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Equation" r:id="rId1" imgW="26212800" imgH="4876800" progId="Equation.3">
                  <p:embed/>
                </p:oleObj>
              </mc:Choice>
              <mc:Fallback>
                <p:oleObj name="Equation" r:id="rId1" imgW="26212800" imgH="4876800" progId="Equation.3">
                  <p:embed/>
                  <p:pic>
                    <p:nvPicPr>
                      <p:cNvPr id="0" name="Object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79367" y="4780650"/>
                        <a:ext cx="3984058" cy="7412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957263" y="5641975"/>
          <a:ext cx="4030662" cy="741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" name="Equation" r:id="rId3" imgW="26517600" imgH="4876800" progId="Equation.3">
                  <p:embed/>
                </p:oleObj>
              </mc:Choice>
              <mc:Fallback>
                <p:oleObj name="Equation" r:id="rId3" imgW="26517600" imgH="4876800" progId="Equation.3">
                  <p:embed/>
                  <p:pic>
                    <p:nvPicPr>
                      <p:cNvPr id="0" name="Object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57263" y="5641975"/>
                        <a:ext cx="4030662" cy="7413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1822600"/>
            <a:ext cx="5076897" cy="38193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Class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526974" cy="3239201"/>
          </a:xfrm>
        </p:spPr>
        <p:txBody>
          <a:bodyPr/>
          <a:lstStyle/>
          <a:p>
            <a:r>
              <a:rPr lang="en-US" dirty="0"/>
              <a:t>P</a:t>
            </a:r>
            <a:r>
              <a:rPr lang="en-US" dirty="0" smtClean="0"/>
              <a:t>lot </a:t>
            </a:r>
            <a:r>
              <a:rPr lang="en-US" dirty="0"/>
              <a:t>the </a:t>
            </a:r>
            <a:r>
              <a:rPr lang="en-US" dirty="0" smtClean="0"/>
              <a:t>function </a:t>
            </a:r>
            <a:r>
              <a:rPr lang="en-US" dirty="0"/>
              <a:t>T = 6 </a:t>
            </a:r>
            <a:r>
              <a:rPr lang="en-US" dirty="0" smtClean="0"/>
              <a:t>In(t) </a:t>
            </a:r>
            <a:r>
              <a:rPr lang="en-US" dirty="0"/>
              <a:t>- </a:t>
            </a:r>
            <a:r>
              <a:rPr lang="en-US" dirty="0" smtClean="0"/>
              <a:t>7e</a:t>
            </a:r>
            <a:r>
              <a:rPr lang="en-US" baseline="30000" dirty="0" smtClean="0"/>
              <a:t>-0.2t</a:t>
            </a:r>
            <a:r>
              <a:rPr lang="en-US" dirty="0" smtClean="0"/>
              <a:t> </a:t>
            </a:r>
            <a:r>
              <a:rPr lang="en-US" dirty="0"/>
              <a:t>over the interval 1</a:t>
            </a:r>
            <a:r>
              <a:rPr lang="en-US" dirty="0" smtClean="0"/>
              <a:t>&lt; </a:t>
            </a:r>
            <a:r>
              <a:rPr lang="en-US" dirty="0"/>
              <a:t>t &lt; 5</a:t>
            </a:r>
            <a:r>
              <a:rPr lang="en-US" dirty="0" smtClean="0"/>
              <a:t>, with 41 data points. </a:t>
            </a:r>
            <a:r>
              <a:rPr lang="en-US" dirty="0"/>
              <a:t>Put a title on the plot and </a:t>
            </a:r>
            <a:r>
              <a:rPr lang="en-US" dirty="0" smtClean="0"/>
              <a:t>properly label </a:t>
            </a:r>
            <a:r>
              <a:rPr lang="en-US" dirty="0"/>
              <a:t>the axes. The </a:t>
            </a:r>
            <a:r>
              <a:rPr lang="en-US" dirty="0" smtClean="0"/>
              <a:t>variable T is the  temperature </a:t>
            </a:r>
            <a:r>
              <a:rPr lang="en-US" dirty="0"/>
              <a:t>in degrees </a:t>
            </a:r>
            <a:r>
              <a:rPr lang="en-US" dirty="0" smtClean="0"/>
              <a:t>Celsius</a:t>
            </a:r>
            <a:r>
              <a:rPr lang="en-US" dirty="0"/>
              <a:t>; </a:t>
            </a:r>
            <a:r>
              <a:rPr lang="en-US" dirty="0" smtClean="0"/>
              <a:t>The variable </a:t>
            </a:r>
            <a:r>
              <a:rPr lang="en-US" dirty="0"/>
              <a:t>t represents time in minutes.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34139" y="1384023"/>
            <a:ext cx="4740750" cy="355556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550725" cy="4351338"/>
          </a:xfrm>
        </p:spPr>
        <p:txBody>
          <a:bodyPr/>
          <a:lstStyle/>
          <a:p>
            <a:r>
              <a:rPr lang="en-US" dirty="0"/>
              <a:t>P</a:t>
            </a:r>
            <a:r>
              <a:rPr lang="en-US" dirty="0" smtClean="0"/>
              <a:t>lot </a:t>
            </a:r>
            <a:r>
              <a:rPr lang="en-US" dirty="0"/>
              <a:t>the </a:t>
            </a:r>
            <a:r>
              <a:rPr lang="en-US" dirty="0" smtClean="0"/>
              <a:t>functions </a:t>
            </a:r>
            <a:r>
              <a:rPr lang="en-US" dirty="0"/>
              <a:t>u =</a:t>
            </a:r>
            <a:r>
              <a:rPr lang="en-US" dirty="0" smtClean="0"/>
              <a:t>2log(6x</a:t>
            </a:r>
            <a:r>
              <a:rPr lang="en-US" dirty="0"/>
              <a:t>+ </a:t>
            </a:r>
            <a:r>
              <a:rPr lang="en-US" dirty="0" smtClean="0"/>
              <a:t>1) in red dash </a:t>
            </a:r>
            <a:r>
              <a:rPr lang="en-US" dirty="0"/>
              <a:t>and </a:t>
            </a:r>
            <a:r>
              <a:rPr lang="en-US" dirty="0" smtClean="0"/>
              <a:t>v=3cos(6x</a:t>
            </a:r>
            <a:r>
              <a:rPr lang="en-US" dirty="0"/>
              <a:t>) </a:t>
            </a:r>
            <a:r>
              <a:rPr lang="en-US" dirty="0" smtClean="0"/>
              <a:t>in blue dash over the interval  0&lt;x&lt;2 with 201 data points. Properly label </a:t>
            </a:r>
            <a:r>
              <a:rPr lang="en-US" dirty="0"/>
              <a:t>the </a:t>
            </a:r>
            <a:r>
              <a:rPr lang="en-US" dirty="0" smtClean="0"/>
              <a:t>plot </a:t>
            </a:r>
            <a:r>
              <a:rPr lang="en-US" dirty="0"/>
              <a:t>and each </a:t>
            </a:r>
            <a:r>
              <a:rPr lang="en-US" dirty="0" smtClean="0"/>
              <a:t>curve</a:t>
            </a:r>
            <a:r>
              <a:rPr lang="en-US" dirty="0"/>
              <a:t>. The </a:t>
            </a:r>
            <a:r>
              <a:rPr lang="en-US" dirty="0" smtClean="0"/>
              <a:t>variables </a:t>
            </a:r>
            <a:r>
              <a:rPr lang="en-US" dirty="0"/>
              <a:t>u and v </a:t>
            </a:r>
            <a:r>
              <a:rPr lang="en-US" dirty="0" smtClean="0"/>
              <a:t>represent speed </a:t>
            </a:r>
            <a:r>
              <a:rPr lang="en-US" dirty="0"/>
              <a:t>in miles </a:t>
            </a:r>
            <a:r>
              <a:rPr lang="en-US" dirty="0" smtClean="0"/>
              <a:t>per hour</a:t>
            </a:r>
            <a:r>
              <a:rPr lang="en-US" dirty="0"/>
              <a:t>; the </a:t>
            </a:r>
            <a:r>
              <a:rPr lang="en-US" dirty="0" smtClean="0"/>
              <a:t>variable </a:t>
            </a:r>
            <a:r>
              <a:rPr lang="en-US" dirty="0"/>
              <a:t>x </a:t>
            </a:r>
            <a:r>
              <a:rPr lang="en-US" dirty="0" smtClean="0"/>
              <a:t>represents distance </a:t>
            </a:r>
            <a:r>
              <a:rPr lang="en-US" dirty="0"/>
              <a:t>in miles.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08508" y="2155920"/>
            <a:ext cx="4740750" cy="355556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165769" cy="4351338"/>
          </a:xfrm>
        </p:spPr>
        <p:txBody>
          <a:bodyPr/>
          <a:lstStyle/>
          <a:p>
            <a:r>
              <a:rPr lang="en-US" dirty="0"/>
              <a:t>Use a for loop to </a:t>
            </a:r>
            <a:r>
              <a:rPr lang="en-US" dirty="0" smtClean="0"/>
              <a:t>determine </a:t>
            </a:r>
            <a:r>
              <a:rPr lang="en-US" dirty="0"/>
              <a:t>the sum of the </a:t>
            </a:r>
            <a:r>
              <a:rPr lang="en-US" dirty="0" smtClean="0"/>
              <a:t>first 5 </a:t>
            </a:r>
            <a:r>
              <a:rPr lang="en-US" dirty="0"/>
              <a:t>terms in the series </a:t>
            </a:r>
            <a:r>
              <a:rPr lang="en-US" dirty="0" smtClean="0"/>
              <a:t>5k</a:t>
            </a:r>
            <a:r>
              <a:rPr lang="en-US" baseline="30000" dirty="0" smtClean="0"/>
              <a:t>3</a:t>
            </a:r>
            <a:r>
              <a:rPr lang="en-US" dirty="0" smtClean="0"/>
              <a:t>, for k= 1,2,3,4,5. 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Total sum =5(1)</a:t>
            </a:r>
            <a:r>
              <a:rPr lang="en-US" baseline="30000" dirty="0" smtClean="0"/>
              <a:t>3</a:t>
            </a:r>
            <a:r>
              <a:rPr lang="en-US" dirty="0" smtClean="0"/>
              <a:t>+5(2)</a:t>
            </a:r>
            <a:r>
              <a:rPr lang="en-US" baseline="30000" dirty="0" smtClean="0"/>
              <a:t>3</a:t>
            </a:r>
            <a:r>
              <a:rPr lang="en-US" dirty="0" smtClean="0"/>
              <a:t>+5(3)</a:t>
            </a:r>
            <a:r>
              <a:rPr lang="en-US" baseline="30000" dirty="0"/>
              <a:t> 3</a:t>
            </a:r>
            <a:r>
              <a:rPr lang="en-US" dirty="0" smtClean="0"/>
              <a:t>+5(4)</a:t>
            </a:r>
            <a:r>
              <a:rPr lang="en-US" baseline="30000" dirty="0"/>
              <a:t> 3</a:t>
            </a:r>
            <a:r>
              <a:rPr lang="en-US" dirty="0" smtClean="0"/>
              <a:t>+5(5)</a:t>
            </a:r>
            <a:r>
              <a:rPr lang="en-US" baseline="30000" dirty="0"/>
              <a:t> 3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While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a while loop to </a:t>
            </a:r>
            <a:r>
              <a:rPr lang="en-US" dirty="0" smtClean="0"/>
              <a:t>determine </a:t>
            </a:r>
            <a:r>
              <a:rPr lang="en-US" dirty="0"/>
              <a:t>how many terms in the series 2</a:t>
            </a:r>
            <a:r>
              <a:rPr lang="en-US" baseline="30000" dirty="0"/>
              <a:t>k</a:t>
            </a:r>
            <a:r>
              <a:rPr lang="en-US" dirty="0"/>
              <a:t>, k = 1,2, 3, . . . , </a:t>
            </a:r>
            <a:r>
              <a:rPr lang="en-US" dirty="0" smtClean="0"/>
              <a:t>at which value of the series </a:t>
            </a:r>
            <a:r>
              <a:rPr lang="en-US" dirty="0"/>
              <a:t>2</a:t>
            </a:r>
            <a:r>
              <a:rPr lang="en-US" baseline="30000" dirty="0"/>
              <a:t>k </a:t>
            </a:r>
            <a:r>
              <a:rPr lang="en-US" dirty="0" smtClean="0"/>
              <a:t>to exceed 2000?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K=1, </a:t>
            </a:r>
            <a:r>
              <a:rPr lang="en-US" dirty="0"/>
              <a:t>2</a:t>
            </a:r>
            <a:r>
              <a:rPr lang="en-US" baseline="30000" dirty="0"/>
              <a:t>k </a:t>
            </a:r>
            <a:r>
              <a:rPr lang="en-US" dirty="0" smtClean="0"/>
              <a:t>=2</a:t>
            </a:r>
            <a:endParaRPr lang="en-US" dirty="0" smtClean="0"/>
          </a:p>
          <a:p>
            <a:r>
              <a:rPr lang="en-US" dirty="0" smtClean="0"/>
              <a:t>K=11, </a:t>
            </a:r>
            <a:r>
              <a:rPr lang="en-US" dirty="0"/>
              <a:t>2</a:t>
            </a:r>
            <a:r>
              <a:rPr lang="en-US" baseline="30000" dirty="0"/>
              <a:t>k </a:t>
            </a:r>
            <a:r>
              <a:rPr lang="en-US" dirty="0" smtClean="0"/>
              <a:t>=2048</a:t>
            </a: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5F2677838655745860DA4CFB5EA7540" ma:contentTypeVersion="12" ma:contentTypeDescription="Create a new document." ma:contentTypeScope="" ma:versionID="f2f47b01dcaa7934a802b4bcf7932508">
  <xsd:schema xmlns:xsd="http://www.w3.org/2001/XMLSchema" xmlns:xs="http://www.w3.org/2001/XMLSchema" xmlns:p="http://schemas.microsoft.com/office/2006/metadata/properties" xmlns:ns2="aadaf16e-9c46-4c76-9487-6a1048b491f8" xmlns:ns3="1c382958-1cd7-462b-8881-4d43a2837acb" targetNamespace="http://schemas.microsoft.com/office/2006/metadata/properties" ma:root="true" ma:fieldsID="149bd618c04f118e6419c609c1b81241" ns2:_="" ns3:_="">
    <xsd:import namespace="aadaf16e-9c46-4c76-9487-6a1048b491f8"/>
    <xsd:import namespace="1c382958-1cd7-462b-8881-4d43a2837ac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SearchProperties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adaf16e-9c46-4c76-9487-6a1048b491f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69e843ba-a953-499c-ac66-cd1f7cdc692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15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c382958-1cd7-462b-8881-4d43a2837acb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4cd7dad4-7cf2-4dbf-b502-efb74d57e504}" ma:internalName="TaxCatchAll" ma:showField="CatchAllData" ma:web="1c382958-1cd7-462b-8881-4d43a2837ac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1c382958-1cd7-462b-8881-4d43a2837acb" xsi:nil="true"/>
    <lcf76f155ced4ddcb4097134ff3c332f xmlns="aadaf16e-9c46-4c76-9487-6a1048b491f8">
      <Terms xmlns="http://schemas.microsoft.com/office/infopath/2007/PartnerControls"/>
    </lcf76f155ced4ddcb4097134ff3c332f>
    <MediaLengthInSeconds xmlns="aadaf16e-9c46-4c76-9487-6a1048b491f8" xsi:nil="true"/>
  </documentManagement>
</p:properties>
</file>

<file path=customXml/itemProps1.xml><?xml version="1.0" encoding="utf-8"?>
<ds:datastoreItem xmlns:ds="http://schemas.openxmlformats.org/officeDocument/2006/customXml" ds:itemID="{406B5B84-B87E-43A4-BDF1-6F9A894A3EC8}"/>
</file>

<file path=customXml/itemProps2.xml><?xml version="1.0" encoding="utf-8"?>
<ds:datastoreItem xmlns:ds="http://schemas.openxmlformats.org/officeDocument/2006/customXml" ds:itemID="{C6456161-DED8-47CE-B62D-E112557B3950}">
  <ds:schemaRefs/>
</ds:datastoreItem>
</file>

<file path=customXml/itemProps3.xml><?xml version="1.0" encoding="utf-8"?>
<ds:datastoreItem xmlns:ds="http://schemas.openxmlformats.org/officeDocument/2006/customXml" ds:itemID="{D52BB580-2F3F-4556-A537-29F80A5123C2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1691</Words>
  <Application>WPS Presentation</Application>
  <PresentationFormat>Widescreen</PresentationFormat>
  <Paragraphs>46</Paragraphs>
  <Slides>9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5</vt:i4>
      </vt:variant>
      <vt:variant>
        <vt:lpstr>幻灯片标题</vt:lpstr>
      </vt:variant>
      <vt:variant>
        <vt:i4>9</vt:i4>
      </vt:variant>
    </vt:vector>
  </HeadingPairs>
  <TitlesOfParts>
    <vt:vector size="22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Equation.3</vt:lpstr>
      <vt:lpstr>Equation.3</vt:lpstr>
      <vt:lpstr>Equation.3</vt:lpstr>
      <vt:lpstr>Equation.3</vt:lpstr>
      <vt:lpstr>Equation.3</vt:lpstr>
      <vt:lpstr>Matlab Examples</vt:lpstr>
      <vt:lpstr>Falling Equations</vt:lpstr>
      <vt:lpstr>Falling Equations</vt:lpstr>
      <vt:lpstr>Plot quiz</vt:lpstr>
      <vt:lpstr>Subplot</vt:lpstr>
      <vt:lpstr>In Class Problem</vt:lpstr>
      <vt:lpstr>PowerPoint 演示文稿</vt:lpstr>
      <vt:lpstr>For Loop</vt:lpstr>
      <vt:lpstr>While loop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PC</dc:creator>
  <cp:lastModifiedBy>HP</cp:lastModifiedBy>
  <cp:revision>20</cp:revision>
  <dcterms:created xsi:type="dcterms:W3CDTF">2021-09-10T15:03:00Z</dcterms:created>
  <dcterms:modified xsi:type="dcterms:W3CDTF">2024-03-06T16:31:42Z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7CA7A67162044DC09BF27D142A70542E_12</vt:lpwstr>
  </property>
  <property fmtid="{D5CDD505-2E9C-101B-9397-08002B2CF9AE}" pid="3" name="KSOProductBuildVer">
    <vt:lpwstr>1033-12.2.0.13489</vt:lpwstr>
  </property>
  <property fmtid="{D5CDD505-2E9C-101B-9397-08002B2CF9AE}" pid="4" name="ContentTypeId">
    <vt:lpwstr>0x01010065F2677838655745860DA4CFB5EA7540</vt:lpwstr>
  </property>
  <property fmtid="{D5CDD505-2E9C-101B-9397-08002B2CF9AE}" pid="5" name="Order">
    <vt:r8>429100</vt:r8>
  </property>
  <property fmtid="{D5CDD505-2E9C-101B-9397-08002B2CF9AE}" pid="6" name="_SourceUrl">
    <vt:lpwstr/>
  </property>
  <property fmtid="{D5CDD505-2E9C-101B-9397-08002B2CF9AE}" pid="7" name="_SharedFileIndex">
    <vt:lpwstr/>
  </property>
  <property fmtid="{D5CDD505-2E9C-101B-9397-08002B2CF9AE}" pid="8" name="ComplianceAssetId">
    <vt:lpwstr/>
  </property>
  <property fmtid="{D5CDD505-2E9C-101B-9397-08002B2CF9AE}" pid="9" name="_ExtendedDescription">
    <vt:lpwstr/>
  </property>
  <property fmtid="{D5CDD505-2E9C-101B-9397-08002B2CF9AE}" pid="10" name="TriggerFlowInfo">
    <vt:lpwstr/>
  </property>
</Properties>
</file>