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867BA-FB53-4751-ABFC-3CC2307ECD51}"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B5DC4-022A-4185-8F9A-5986E8F87E21}" type="slidenum">
              <a:rPr lang="en-US" smtClean="0"/>
              <a:t>‹#›</a:t>
            </a:fld>
            <a:endParaRPr lang="en-US"/>
          </a:p>
        </p:txBody>
      </p:sp>
    </p:spTree>
    <p:extLst>
      <p:ext uri="{BB962C8B-B14F-4D97-AF65-F5344CB8AC3E}">
        <p14:creationId xmlns:p14="http://schemas.microsoft.com/office/powerpoint/2010/main" val="68974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single-time-constant (STC)</a:t>
            </a:r>
          </a:p>
        </p:txBody>
      </p:sp>
    </p:spTree>
    <p:extLst>
      <p:ext uri="{BB962C8B-B14F-4D97-AF65-F5344CB8AC3E}">
        <p14:creationId xmlns:p14="http://schemas.microsoft.com/office/powerpoint/2010/main" val="392690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single-time-constant (STC)</a:t>
            </a:r>
          </a:p>
          <a:p>
            <a:endParaRPr lang="en-US" altLang="en-US" smtClean="0">
              <a:latin typeface="Arial" panose="020B0604020202020204" pitchFamily="34" charset="0"/>
            </a:endParaRPr>
          </a:p>
        </p:txBody>
      </p:sp>
    </p:spTree>
    <p:extLst>
      <p:ext uri="{BB962C8B-B14F-4D97-AF65-F5344CB8AC3E}">
        <p14:creationId xmlns:p14="http://schemas.microsoft.com/office/powerpoint/2010/main" val="215099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consider the effect of the three capacitors </a:t>
            </a:r>
            <a:r>
              <a:rPr lang="en-US" altLang="en-US" i="1" smtClean="0">
                <a:latin typeface="Arial" panose="020B0604020202020204" pitchFamily="34" charset="0"/>
              </a:rPr>
              <a:t>C</a:t>
            </a:r>
            <a:r>
              <a:rPr lang="en-US" altLang="en-US" i="1" baseline="-25000" smtClean="0">
                <a:latin typeface="Arial" panose="020B0604020202020204" pitchFamily="34" charset="0"/>
              </a:rPr>
              <a:t>C</a:t>
            </a:r>
            <a:r>
              <a:rPr lang="en-US" altLang="en-US" baseline="-25000" smtClean="0">
                <a:latin typeface="Arial" panose="020B0604020202020204" pitchFamily="34" charset="0"/>
              </a:rPr>
              <a:t>1</a:t>
            </a:r>
            <a:r>
              <a:rPr lang="en-US" altLang="en-US" smtClean="0">
                <a:latin typeface="Arial" panose="020B0604020202020204" pitchFamily="34" charset="0"/>
              </a:rPr>
              <a:t>, </a:t>
            </a:r>
            <a:r>
              <a:rPr lang="en-US" altLang="en-US" i="1" smtClean="0">
                <a:latin typeface="Arial" panose="020B0604020202020204" pitchFamily="34" charset="0"/>
              </a:rPr>
              <a:t>C</a:t>
            </a:r>
            <a:r>
              <a:rPr lang="en-US" altLang="en-US" i="1" baseline="-25000" smtClean="0">
                <a:latin typeface="Arial" panose="020B0604020202020204" pitchFamily="34" charset="0"/>
              </a:rPr>
              <a:t>E</a:t>
            </a:r>
            <a:r>
              <a:rPr lang="en-US" altLang="en-US" smtClean="0">
                <a:latin typeface="Arial" panose="020B0604020202020204" pitchFamily="34" charset="0"/>
              </a:rPr>
              <a:t>, &amp; </a:t>
            </a:r>
            <a:r>
              <a:rPr lang="en-US" altLang="en-US" i="1" smtClean="0">
                <a:latin typeface="Arial" panose="020B0604020202020204" pitchFamily="34" charset="0"/>
              </a:rPr>
              <a:t>C</a:t>
            </a:r>
            <a:r>
              <a:rPr lang="en-US" altLang="en-US" i="1" baseline="-25000" smtClean="0">
                <a:latin typeface="Arial" panose="020B0604020202020204" pitchFamily="34" charset="0"/>
              </a:rPr>
              <a:t>C</a:t>
            </a:r>
            <a:r>
              <a:rPr lang="en-US" altLang="en-US" baseline="-25000" smtClean="0">
                <a:latin typeface="Arial" panose="020B0604020202020204" pitchFamily="34" charset="0"/>
              </a:rPr>
              <a:t>2</a:t>
            </a:r>
            <a:r>
              <a:rPr lang="en-US" altLang="en-US" smtClean="0">
                <a:latin typeface="Arial" panose="020B0604020202020204" pitchFamily="34" charset="0"/>
              </a:rPr>
              <a:t> </a:t>
            </a:r>
            <a:r>
              <a:rPr lang="en-US" altLang="en-US" i="1" smtClean="0">
                <a:latin typeface="Arial" panose="020B0604020202020204" pitchFamily="34" charset="0"/>
              </a:rPr>
              <a:t>one at a time. </a:t>
            </a:r>
            <a:r>
              <a:rPr lang="en-US" altLang="en-US" i="1" smtClean="0">
                <a:latin typeface="Arial" panose="020B0604020202020204" pitchFamily="34" charset="0"/>
                <a:sym typeface="Wingdings" panose="05000000000000000000" pitchFamily="2" charset="2"/>
              </a:rPr>
              <a:t> </a:t>
            </a:r>
            <a:r>
              <a:rPr lang="en-US" altLang="en-US" smtClean="0">
                <a:latin typeface="Arial" panose="020B0604020202020204" pitchFamily="34" charset="0"/>
              </a:rPr>
              <a:t>when finding the effect of </a:t>
            </a:r>
            <a:r>
              <a:rPr lang="en-US" altLang="en-US" i="1" smtClean="0">
                <a:latin typeface="Arial" panose="020B0604020202020204" pitchFamily="34" charset="0"/>
              </a:rPr>
              <a:t>C</a:t>
            </a:r>
            <a:r>
              <a:rPr lang="en-US" altLang="en-US" i="1" baseline="-25000" smtClean="0">
                <a:latin typeface="Arial" panose="020B0604020202020204" pitchFamily="34" charset="0"/>
              </a:rPr>
              <a:t>C</a:t>
            </a:r>
            <a:r>
              <a:rPr lang="en-US" altLang="en-US" baseline="-25000" smtClean="0">
                <a:latin typeface="Arial" panose="020B0604020202020204" pitchFamily="34" charset="0"/>
              </a:rPr>
              <a:t>1</a:t>
            </a:r>
            <a:r>
              <a:rPr lang="en-US" altLang="en-US" smtClean="0">
                <a:latin typeface="Arial" panose="020B0604020202020204" pitchFamily="34" charset="0"/>
              </a:rPr>
              <a:t>, we shall assume that </a:t>
            </a:r>
            <a:r>
              <a:rPr lang="en-US" altLang="en-US" i="1" smtClean="0">
                <a:latin typeface="Arial" panose="020B0604020202020204" pitchFamily="34" charset="0"/>
              </a:rPr>
              <a:t>C</a:t>
            </a:r>
            <a:r>
              <a:rPr lang="en-US" altLang="en-US" i="1" baseline="-25000" smtClean="0">
                <a:latin typeface="Arial" panose="020B0604020202020204" pitchFamily="34" charset="0"/>
              </a:rPr>
              <a:t>E</a:t>
            </a:r>
            <a:r>
              <a:rPr lang="en-US" altLang="en-US" i="1" smtClean="0">
                <a:latin typeface="Arial" panose="020B0604020202020204" pitchFamily="34" charset="0"/>
              </a:rPr>
              <a:t> </a:t>
            </a:r>
            <a:r>
              <a:rPr lang="en-US" altLang="en-US" smtClean="0">
                <a:latin typeface="Arial" panose="020B0604020202020204" pitchFamily="34" charset="0"/>
              </a:rPr>
              <a:t>&amp; </a:t>
            </a:r>
            <a:r>
              <a:rPr lang="en-US" altLang="en-US" i="1" smtClean="0">
                <a:latin typeface="Arial" panose="020B0604020202020204" pitchFamily="34" charset="0"/>
              </a:rPr>
              <a:t>C</a:t>
            </a:r>
            <a:r>
              <a:rPr lang="en-US" altLang="en-US" i="1" baseline="-25000" smtClean="0">
                <a:latin typeface="Arial" panose="020B0604020202020204" pitchFamily="34" charset="0"/>
              </a:rPr>
              <a:t>C</a:t>
            </a:r>
            <a:r>
              <a:rPr lang="en-US" altLang="en-US" baseline="-25000" smtClean="0">
                <a:latin typeface="Arial" panose="020B0604020202020204" pitchFamily="34" charset="0"/>
              </a:rPr>
              <a:t>2</a:t>
            </a:r>
            <a:r>
              <a:rPr lang="en-US" altLang="en-US" smtClean="0">
                <a:latin typeface="Arial" panose="020B0604020202020204" pitchFamily="34" charset="0"/>
              </a:rPr>
              <a:t> are acting as perfect short circuits, and so on.</a:t>
            </a:r>
          </a:p>
        </p:txBody>
      </p:sp>
    </p:spTree>
    <p:extLst>
      <p:ext uri="{BB962C8B-B14F-4D97-AF65-F5344CB8AC3E}">
        <p14:creationId xmlns:p14="http://schemas.microsoft.com/office/powerpoint/2010/main" val="288629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D16B86-EF0E-489D-9E69-400AFF1B932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414524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16B86-EF0E-489D-9E69-400AFF1B932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183572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16B86-EF0E-489D-9E69-400AFF1B932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41251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16B86-EF0E-489D-9E69-400AFF1B932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373335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16B86-EF0E-489D-9E69-400AFF1B932E}"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215762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D16B86-EF0E-489D-9E69-400AFF1B932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404557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D16B86-EF0E-489D-9E69-400AFF1B932E}"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416711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D16B86-EF0E-489D-9E69-400AFF1B932E}"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157105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16B86-EF0E-489D-9E69-400AFF1B932E}"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235916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16B86-EF0E-489D-9E69-400AFF1B932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100584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16B86-EF0E-489D-9E69-400AFF1B932E}"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7CBB4-C3E4-4E6A-8BFD-95CA6BF2AFD8}" type="slidenum">
              <a:rPr lang="en-US" smtClean="0"/>
              <a:t>‹#›</a:t>
            </a:fld>
            <a:endParaRPr lang="en-US"/>
          </a:p>
        </p:txBody>
      </p:sp>
    </p:spTree>
    <p:extLst>
      <p:ext uri="{BB962C8B-B14F-4D97-AF65-F5344CB8AC3E}">
        <p14:creationId xmlns:p14="http://schemas.microsoft.com/office/powerpoint/2010/main" val="132742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16B86-EF0E-489D-9E69-400AFF1B932E}" type="datetimeFigureOut">
              <a:rPr lang="en-US" smtClean="0"/>
              <a:t>3/27/2020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7CBB4-C3E4-4E6A-8BFD-95CA6BF2AFD8}" type="slidenum">
              <a:rPr lang="en-US" smtClean="0"/>
              <a:t>‹#›</a:t>
            </a:fld>
            <a:endParaRPr lang="en-US"/>
          </a:p>
        </p:txBody>
      </p:sp>
    </p:spTree>
    <p:extLst>
      <p:ext uri="{BB962C8B-B14F-4D97-AF65-F5344CB8AC3E}">
        <p14:creationId xmlns:p14="http://schemas.microsoft.com/office/powerpoint/2010/main" val="4249626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5.png"/><Relationship Id="rId4"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5.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image" Target="../media/image29.jpeg"/><Relationship Id="rId5" Type="http://schemas.openxmlformats.org/officeDocument/2006/relationships/oleObject" Target="../embeddings/oleObject14.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7.png"/><Relationship Id="rId5" Type="http://schemas.openxmlformats.org/officeDocument/2006/relationships/image" Target="../media/image32.w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19.bin"/><Relationship Id="rId4" Type="http://schemas.openxmlformats.org/officeDocument/2006/relationships/image" Target="../media/image38.wmf"/><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4.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22.bin"/><Relationship Id="rId4" Type="http://schemas.openxmlformats.org/officeDocument/2006/relationships/image" Target="../media/image42.wmf"/></Relationships>
</file>

<file path=ppt/slides/_rels/slide18.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notesSlide" Target="../notesSlides/notesSlide2.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3.wmf"/><Relationship Id="rId5" Type="http://schemas.openxmlformats.org/officeDocument/2006/relationships/image" Target="../media/image52.wmf"/><Relationship Id="rId10" Type="http://schemas.openxmlformats.org/officeDocument/2006/relationships/image" Target="../media/image51.png"/><Relationship Id="rId4" Type="http://schemas.openxmlformats.org/officeDocument/2006/relationships/oleObject" Target="../embeddings/oleObject23.bin"/><Relationship Id="rId9"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1.png"/><Relationship Id="rId5" Type="http://schemas.openxmlformats.org/officeDocument/2006/relationships/image" Target="../media/image58.png"/><Relationship Id="rId4" Type="http://schemas.openxmlformats.org/officeDocument/2006/relationships/image" Target="../media/image55.wmf"/></Relationships>
</file>

<file path=ppt/slides/_rels/slide3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3.wmf"/><Relationship Id="rId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image" Target="../media/image66.wmf"/></Relationships>
</file>

<file path=ppt/slides/_rels/slide39.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7.bin"/><Relationship Id="rId5" Type="http://schemas.openxmlformats.org/officeDocument/2006/relationships/oleObject" Target="../embeddings/oleObject5.bin"/><Relationship Id="rId10" Type="http://schemas.openxmlformats.org/officeDocument/2006/relationships/image" Target="../media/image17.png"/><Relationship Id="rId4" Type="http://schemas.openxmlformats.org/officeDocument/2006/relationships/image" Target="../media/image12.w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8.bin"/><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20.wmf"/><Relationship Id="rId5" Type="http://schemas.openxmlformats.org/officeDocument/2006/relationships/oleObject" Target="../embeddings/oleObject9.bin"/><Relationship Id="rId10" Type="http://schemas.openxmlformats.org/officeDocument/2006/relationships/oleObject" Target="../embeddings/oleObject10.bin"/><Relationship Id="rId4" Type="http://schemas.openxmlformats.org/officeDocument/2006/relationships/image" Target="../media/image18.wmf"/><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ChangeArrowheads="1"/>
          </p:cNvSpPr>
          <p:nvPr/>
        </p:nvSpPr>
        <p:spPr bwMode="auto">
          <a:xfrm>
            <a:off x="2847975" y="3733800"/>
            <a:ext cx="4495800" cy="1524000"/>
          </a:xfrm>
          <a:prstGeom prst="rect">
            <a:avLst/>
          </a:prstGeom>
          <a:noFill/>
          <a:ln w="9525">
            <a:noFill/>
            <a:miter lim="800000"/>
            <a:headEnd/>
            <a:tailEnd/>
          </a:ln>
        </p:spPr>
        <p:txBody>
          <a:bodyPr/>
          <a:lstStyle/>
          <a:p>
            <a:pPr>
              <a:spcBef>
                <a:spcPct val="20000"/>
              </a:spcBef>
              <a:defRPr/>
            </a:pPr>
            <a:r>
              <a:rPr lang="en-US" b="1" u="sng" kern="0">
                <a:solidFill>
                  <a:srgbClr val="009999"/>
                </a:solidFill>
              </a:rPr>
              <a:t>Text book:</a:t>
            </a:r>
            <a:r>
              <a:rPr lang="en-US" kern="0">
                <a:solidFill>
                  <a:srgbClr val="009999"/>
                </a:solidFill>
              </a:rPr>
              <a:t> </a:t>
            </a:r>
          </a:p>
          <a:p>
            <a:pPr>
              <a:spcBef>
                <a:spcPct val="20000"/>
              </a:spcBef>
              <a:defRPr/>
            </a:pPr>
            <a:r>
              <a:rPr lang="en-US" kern="0">
                <a:solidFill>
                  <a:sysClr val="windowText" lastClr="000000"/>
                </a:solidFill>
              </a:rPr>
              <a:t>Sedra and Smith, </a:t>
            </a:r>
            <a:r>
              <a:rPr lang="en-US" sz="2400" kern="0">
                <a:solidFill>
                  <a:sysClr val="windowText" lastClr="000000"/>
                </a:solidFill>
              </a:rPr>
              <a:t>“Microelectronic Circuits,” </a:t>
            </a:r>
            <a:r>
              <a:rPr lang="en-US" sz="2000" kern="0">
                <a:solidFill>
                  <a:srgbClr val="009999"/>
                </a:solidFill>
              </a:rPr>
              <a:t>6</a:t>
            </a:r>
            <a:r>
              <a:rPr lang="en-US" sz="2000" kern="0" baseline="30000">
                <a:solidFill>
                  <a:srgbClr val="009999"/>
                </a:solidFill>
              </a:rPr>
              <a:t>th</a:t>
            </a:r>
            <a:r>
              <a:rPr lang="en-US" sz="2000" kern="0">
                <a:solidFill>
                  <a:srgbClr val="009999"/>
                </a:solidFill>
              </a:rPr>
              <a:t> Edition.</a:t>
            </a:r>
          </a:p>
        </p:txBody>
      </p:sp>
      <p:sp>
        <p:nvSpPr>
          <p:cNvPr id="19" name="Rectangle 2"/>
          <p:cNvSpPr>
            <a:spLocks noChangeArrowheads="1"/>
          </p:cNvSpPr>
          <p:nvPr/>
        </p:nvSpPr>
        <p:spPr bwMode="auto">
          <a:xfrm>
            <a:off x="3048000" y="1981200"/>
            <a:ext cx="6477000" cy="1752600"/>
          </a:xfrm>
          <a:prstGeom prst="rect">
            <a:avLst/>
          </a:prstGeom>
          <a:noFill/>
          <a:ln w="9525">
            <a:noFill/>
            <a:miter lim="800000"/>
            <a:headEnd/>
            <a:tailEnd/>
          </a:ln>
        </p:spPr>
        <p:txBody>
          <a:bodyPr/>
          <a:lstStyle/>
          <a:p>
            <a:pPr>
              <a:defRPr/>
            </a:pPr>
            <a:r>
              <a:rPr lang="en-US" sz="3600" b="1" u="sng" kern="0" dirty="0">
                <a:solidFill>
                  <a:srgbClr val="FF0000"/>
                </a:solidFill>
              </a:rPr>
              <a:t>Lecture # </a:t>
            </a:r>
            <a:r>
              <a:rPr lang="en-US" sz="3600" b="1" u="sng" kern="0" dirty="0" smtClean="0">
                <a:solidFill>
                  <a:srgbClr val="FF0000"/>
                </a:solidFill>
              </a:rPr>
              <a:t>4:</a:t>
            </a:r>
            <a:r>
              <a:rPr lang="en-US" sz="3600" b="1" kern="0" dirty="0" smtClean="0">
                <a:solidFill>
                  <a:srgbClr val="FF0000"/>
                </a:solidFill>
              </a:rPr>
              <a:t> </a:t>
            </a:r>
            <a:r>
              <a:rPr lang="en-US" sz="3600" b="1" kern="0" dirty="0">
                <a:solidFill>
                  <a:srgbClr val="FF0000"/>
                </a:solidFill>
              </a:rPr>
              <a:t>Frequency Response</a:t>
            </a:r>
            <a:br>
              <a:rPr lang="en-US" sz="3600" b="1" kern="0" dirty="0">
                <a:solidFill>
                  <a:srgbClr val="FF0000"/>
                </a:solidFill>
              </a:rPr>
            </a:br>
            <a:endParaRPr lang="en-US" sz="3600" b="1" kern="0" dirty="0">
              <a:solidFill>
                <a:srgbClr val="FF0000"/>
              </a:solidFill>
            </a:endParaRPr>
          </a:p>
        </p:txBody>
      </p:sp>
      <p:pic>
        <p:nvPicPr>
          <p:cNvPr id="14340" name="Picture 11" descr="email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85976" y="5995988"/>
            <a:ext cx="4286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6"/>
          <p:cNvSpPr txBox="1">
            <a:spLocks noChangeArrowheads="1"/>
          </p:cNvSpPr>
          <p:nvPr/>
        </p:nvSpPr>
        <p:spPr bwMode="auto">
          <a:xfrm>
            <a:off x="2774950" y="234951"/>
            <a:ext cx="64008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buFontTx/>
              <a:buNone/>
            </a:pPr>
            <a:r>
              <a:rPr lang="en-US" altLang="en-US"/>
              <a:t>International University</a:t>
            </a:r>
          </a:p>
          <a:p>
            <a:pPr algn="ctr" eaLnBrk="1" hangingPunct="1">
              <a:buFontTx/>
              <a:buNone/>
            </a:pPr>
            <a:r>
              <a:rPr lang="en-US" altLang="en-US"/>
              <a:t>School of Electrical Engineering</a:t>
            </a:r>
          </a:p>
        </p:txBody>
      </p:sp>
      <p:pic>
        <p:nvPicPr>
          <p:cNvPr id="14342" name="Picture 7" descr="LOGO sma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2239"/>
            <a:ext cx="1341438"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4"/>
          <p:cNvSpPr txBox="1">
            <a:spLocks noChangeArrowheads="1"/>
          </p:cNvSpPr>
          <p:nvPr/>
        </p:nvSpPr>
        <p:spPr bwMode="auto">
          <a:xfrm>
            <a:off x="2667000" y="1447801"/>
            <a:ext cx="6400800" cy="461963"/>
          </a:xfrm>
          <a:prstGeom prst="rect">
            <a:avLst/>
          </a:prstGeom>
          <a:noFill/>
          <a:ln w="9525">
            <a:noFill/>
            <a:miter lim="800000"/>
            <a:headEnd/>
            <a:tailEnd/>
          </a:ln>
        </p:spPr>
        <p:txBody>
          <a:bodyPr>
            <a:spAutoFit/>
          </a:bodyPr>
          <a:lstStyle/>
          <a:p>
            <a:pPr>
              <a:spcBef>
                <a:spcPct val="50000"/>
              </a:spcBef>
              <a:defRPr/>
            </a:pPr>
            <a:r>
              <a:rPr lang="en-US" sz="2400" b="1" kern="0">
                <a:solidFill>
                  <a:srgbClr val="000000"/>
                </a:solidFill>
              </a:rPr>
              <a:t>ANALOG ELECTRONICS</a:t>
            </a:r>
          </a:p>
        </p:txBody>
      </p:sp>
      <p:pic>
        <p:nvPicPr>
          <p:cNvPr id="14344" name="Picture 12" descr="tải xuố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429000"/>
            <a:ext cx="22860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8" descr="chip"/>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9220200" y="228600"/>
            <a:ext cx="1143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6662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981200" y="260351"/>
            <a:ext cx="7056437" cy="1008063"/>
          </a:xfrm>
          <a:prstGeom prst="rect">
            <a:avLst/>
          </a:prstGeom>
          <a:solidFill>
            <a:srgbClr val="8C5ED0">
              <a:alpha val="20000"/>
            </a:srgbClr>
          </a:solidFill>
          <a:ln>
            <a:miter lim="800000"/>
            <a:headEnd/>
            <a:tailEnd/>
          </a:ln>
        </p:spPr>
        <p:txBody>
          <a:bodyPr/>
          <a:lstStyle/>
          <a:p>
            <a:pPr algn="ctr">
              <a:defRPr/>
            </a:pPr>
            <a:r>
              <a:rPr lang="en-US" altLang="zh-CN" sz="2800" b="1" kern="0">
                <a:solidFill>
                  <a:schemeClr val="tx2"/>
                </a:solidFill>
                <a:latin typeface="+mj-lt"/>
                <a:ea typeface="+mj-ea"/>
                <a:cs typeface="+mj-cs"/>
              </a:rPr>
              <a:t>Bode Plots</a:t>
            </a:r>
          </a:p>
        </p:txBody>
      </p:sp>
      <p:sp>
        <p:nvSpPr>
          <p:cNvPr id="4" name="Rectangle 3"/>
          <p:cNvSpPr txBox="1">
            <a:spLocks noChangeArrowheads="1"/>
          </p:cNvSpPr>
          <p:nvPr/>
        </p:nvSpPr>
        <p:spPr bwMode="auto">
          <a:xfrm>
            <a:off x="1981200" y="1600201"/>
            <a:ext cx="7570788" cy="3700463"/>
          </a:xfrm>
          <a:prstGeom prst="rect">
            <a:avLst/>
          </a:prstGeom>
          <a:noFill/>
          <a:ln>
            <a:miter lim="800000"/>
            <a:headEnd/>
            <a:tailEnd/>
          </a:ln>
        </p:spPr>
        <p:txBody>
          <a:bodyPr/>
          <a:lstStyle/>
          <a:p>
            <a:pPr marL="342900" indent="-342900">
              <a:spcBef>
                <a:spcPct val="50000"/>
              </a:spcBef>
              <a:buClr>
                <a:schemeClr val="accent2"/>
              </a:buClr>
              <a:buFont typeface="Wingdings" pitchFamily="2" charset="2"/>
              <a:buChar char="Ø"/>
              <a:defRPr/>
            </a:pPr>
            <a:r>
              <a:rPr lang="en-US" altLang="zh-CN" sz="2500" kern="0" dirty="0"/>
              <a:t>A simple technique exists for obtaining an approximate plot of the </a:t>
            </a:r>
            <a:r>
              <a:rPr lang="en-US" altLang="zh-CN" sz="2500" kern="0" dirty="0">
                <a:solidFill>
                  <a:srgbClr val="0000FF"/>
                </a:solidFill>
              </a:rPr>
              <a:t>magnitude and phase</a:t>
            </a:r>
            <a:r>
              <a:rPr lang="en-US" altLang="zh-CN" sz="2500" kern="0" dirty="0"/>
              <a:t> of a transfer function given its poles and zeros. The resulting diagram is called </a:t>
            </a:r>
            <a:r>
              <a:rPr lang="en-US" altLang="zh-CN" sz="2500" kern="0" dirty="0">
                <a:solidFill>
                  <a:srgbClr val="0000FF"/>
                </a:solidFill>
              </a:rPr>
              <a:t>Bode plots</a:t>
            </a:r>
          </a:p>
          <a:p>
            <a:pPr marL="342900" indent="-342900">
              <a:spcBef>
                <a:spcPct val="50000"/>
              </a:spcBef>
              <a:buClr>
                <a:schemeClr val="accent2"/>
              </a:buClr>
              <a:buFont typeface="Wingdings" pitchFamily="2" charset="2"/>
              <a:buChar char="Ø"/>
              <a:defRPr/>
            </a:pPr>
            <a:r>
              <a:rPr lang="en-US" altLang="zh-CN" sz="2500" kern="0" dirty="0"/>
              <a:t>A  transfer function consists of  a</a:t>
            </a:r>
            <a:r>
              <a:rPr lang="en-US" altLang="zh-CN" sz="2500" kern="0" dirty="0" smtClean="0"/>
              <a:t> </a:t>
            </a:r>
            <a:r>
              <a:rPr lang="en-US" altLang="zh-CN" sz="2500" kern="0" dirty="0"/>
              <a:t>product of factors of the form </a:t>
            </a:r>
            <a:r>
              <a:rPr lang="en-US" altLang="zh-CN" sz="2500" kern="0" dirty="0" err="1"/>
              <a:t>s+a</a:t>
            </a:r>
            <a:endParaRPr lang="en-US" altLang="zh-CN" sz="2500" kern="0" dirty="0"/>
          </a:p>
          <a:p>
            <a:pPr marL="342900" indent="-342900">
              <a:spcBef>
                <a:spcPct val="50000"/>
              </a:spcBef>
              <a:buClr>
                <a:schemeClr val="accent2"/>
              </a:buClr>
              <a:buFont typeface="Wingdings" pitchFamily="2" charset="2"/>
              <a:buChar char="Ø"/>
              <a:defRPr/>
            </a:pPr>
            <a:endParaRPr lang="en-US" altLang="zh-CN" sz="2500" kern="0" dirty="0"/>
          </a:p>
        </p:txBody>
      </p:sp>
      <p:graphicFrame>
        <p:nvGraphicFramePr>
          <p:cNvPr id="23556" name="Object 2"/>
          <p:cNvGraphicFramePr>
            <a:graphicFrameLocks noGrp="1" noChangeAspect="1"/>
          </p:cNvGraphicFramePr>
          <p:nvPr/>
        </p:nvGraphicFramePr>
        <p:xfrm>
          <a:off x="2927351" y="4581525"/>
          <a:ext cx="6048375" cy="660400"/>
        </p:xfrm>
        <a:graphic>
          <a:graphicData uri="http://schemas.openxmlformats.org/presentationml/2006/ole">
            <mc:AlternateContent xmlns:mc="http://schemas.openxmlformats.org/markup-compatibility/2006">
              <mc:Choice xmlns:v="urn:schemas-microsoft-com:vml" Requires="v">
                <p:oleObj spid="_x0000_s5122" name="公式" r:id="rId3" imgW="2552700" imgH="279400" progId="Equation.3">
                  <p:embed/>
                </p:oleObj>
              </mc:Choice>
              <mc:Fallback>
                <p:oleObj name="公式" r:id="rId3" imgW="2552700" imgH="279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1" y="4581525"/>
                        <a:ext cx="604837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D99219ED-857C-4A5A-A4A0-4C9C02F05CC5}" type="slidenum">
              <a:rPr lang="en-US" altLang="en-US" sz="1400">
                <a:latin typeface="Arial" panose="020B0604020202020204" pitchFamily="34" charset="0"/>
              </a:rPr>
              <a:pPr>
                <a:spcBef>
                  <a:spcPct val="0"/>
                </a:spcBef>
                <a:buFontTx/>
                <a:buNone/>
              </a:pPr>
              <a:t>10</a:t>
            </a:fld>
            <a:endParaRPr lang="en-US" altLang="en-US" sz="1400">
              <a:latin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2149477" y="5637692"/>
                <a:ext cx="6826249" cy="718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B0F0"/>
                          </a:solidFill>
                          <a:latin typeface="Cambria Math" panose="02040503050406030204" pitchFamily="18" charset="0"/>
                        </a:rPr>
                        <m:t>20</m:t>
                      </m:r>
                      <m:sSub>
                        <m:sSubPr>
                          <m:ctrlPr>
                            <a:rPr lang="en-US" sz="2000" b="0" i="1" smtClean="0">
                              <a:solidFill>
                                <a:srgbClr val="00B0F0"/>
                              </a:solidFill>
                              <a:latin typeface="Cambria Math" panose="02040503050406030204" pitchFamily="18" charset="0"/>
                            </a:rPr>
                          </m:ctrlPr>
                        </m:sSubPr>
                        <m:e>
                          <m:r>
                            <a:rPr lang="en-US" sz="2000" b="0" i="1" smtClean="0">
                              <a:solidFill>
                                <a:srgbClr val="00B0F0"/>
                              </a:solidFill>
                              <a:latin typeface="Cambria Math" panose="02040503050406030204" pitchFamily="18" charset="0"/>
                            </a:rPr>
                            <m:t>𝑙𝑜𝑔</m:t>
                          </m:r>
                        </m:e>
                        <m:sub>
                          <m:r>
                            <a:rPr lang="en-US" sz="2000" b="0" i="1" smtClean="0">
                              <a:solidFill>
                                <a:srgbClr val="00B0F0"/>
                              </a:solidFill>
                              <a:latin typeface="Cambria Math" panose="02040503050406030204" pitchFamily="18" charset="0"/>
                            </a:rPr>
                            <m:t>10</m:t>
                          </m:r>
                        </m:sub>
                      </m:sSub>
                      <m:rad>
                        <m:radPr>
                          <m:degHide m:val="on"/>
                          <m:ctrlPr>
                            <a:rPr lang="en-US" sz="2000" b="0" i="1" smtClean="0">
                              <a:solidFill>
                                <a:srgbClr val="00B0F0"/>
                              </a:solidFill>
                              <a:latin typeface="Cambria Math" panose="02040503050406030204" pitchFamily="18" charset="0"/>
                            </a:rPr>
                          </m:ctrlPr>
                        </m:radPr>
                        <m:deg/>
                        <m:e>
                          <m:sSup>
                            <m:sSupPr>
                              <m:ctrlPr>
                                <a:rPr lang="en-US" sz="2000" b="0" i="1" smtClean="0">
                                  <a:solidFill>
                                    <a:srgbClr val="00B0F0"/>
                                  </a:solidFill>
                                  <a:latin typeface="Cambria Math" panose="02040503050406030204" pitchFamily="18" charset="0"/>
                                </a:rPr>
                              </m:ctrlPr>
                            </m:sSupPr>
                            <m:e>
                              <m:r>
                                <a:rPr lang="en-US" sz="2000" b="0" i="1" smtClean="0">
                                  <a:solidFill>
                                    <a:srgbClr val="00B0F0"/>
                                  </a:solidFill>
                                  <a:latin typeface="Cambria Math" panose="02040503050406030204" pitchFamily="18" charset="0"/>
                                </a:rPr>
                                <m:t>𝑎</m:t>
                              </m:r>
                            </m:e>
                            <m:sup>
                              <m:r>
                                <a:rPr lang="en-US" sz="2000" b="0" i="1" smtClean="0">
                                  <a:solidFill>
                                    <a:srgbClr val="00B0F0"/>
                                  </a:solidFill>
                                  <a:latin typeface="Cambria Math" panose="02040503050406030204" pitchFamily="18" charset="0"/>
                                </a:rPr>
                                <m:t>2</m:t>
                              </m:r>
                            </m:sup>
                          </m:sSup>
                          <m:r>
                            <a:rPr lang="en-US" sz="2000" b="0" i="1" smtClean="0">
                              <a:solidFill>
                                <a:srgbClr val="00B0F0"/>
                              </a:solidFill>
                              <a:latin typeface="Cambria Math" panose="02040503050406030204" pitchFamily="18" charset="0"/>
                            </a:rPr>
                            <m:t>+</m:t>
                          </m:r>
                          <m:sSup>
                            <m:sSupPr>
                              <m:ctrlPr>
                                <a:rPr lang="en-US" sz="2000" b="0" i="1" smtClean="0">
                                  <a:solidFill>
                                    <a:srgbClr val="00B0F0"/>
                                  </a:solidFill>
                                  <a:latin typeface="Cambria Math" panose="02040503050406030204" pitchFamily="18" charset="0"/>
                                </a:rPr>
                              </m:ctrlPr>
                            </m:sSupPr>
                            <m:e>
                              <m:r>
                                <a:rPr lang="en-US" sz="2000" b="0" i="1" smtClean="0">
                                  <a:solidFill>
                                    <a:srgbClr val="00B0F0"/>
                                  </a:solidFill>
                                  <a:latin typeface="Cambria Math" panose="02040503050406030204" pitchFamily="18" charset="0"/>
                                  <a:ea typeface="Cambria Math" panose="02040503050406030204" pitchFamily="18" charset="0"/>
                                </a:rPr>
                                <m:t>𝜔</m:t>
                              </m:r>
                            </m:e>
                            <m:sup>
                              <m:r>
                                <a:rPr lang="en-US" sz="2000" b="0" i="1" smtClean="0">
                                  <a:solidFill>
                                    <a:srgbClr val="00B0F0"/>
                                  </a:solidFill>
                                  <a:latin typeface="Cambria Math" panose="02040503050406030204" pitchFamily="18" charset="0"/>
                                </a:rPr>
                                <m:t>2</m:t>
                              </m:r>
                            </m:sup>
                          </m:sSup>
                        </m:e>
                      </m:rad>
                      <m:r>
                        <a:rPr lang="en-US" sz="2000" b="0" i="1" smtClean="0">
                          <a:solidFill>
                            <a:srgbClr val="00B0F0"/>
                          </a:solidFill>
                          <a:latin typeface="Cambria Math" panose="02040503050406030204" pitchFamily="18" charset="0"/>
                        </a:rPr>
                        <m:t>=20</m:t>
                      </m:r>
                      <m:sSub>
                        <m:sSubPr>
                          <m:ctrlPr>
                            <a:rPr lang="en-US" sz="2000" b="0" i="1" smtClean="0">
                              <a:solidFill>
                                <a:srgbClr val="00B0F0"/>
                              </a:solidFill>
                              <a:latin typeface="Cambria Math" panose="02040503050406030204" pitchFamily="18" charset="0"/>
                            </a:rPr>
                          </m:ctrlPr>
                        </m:sSubPr>
                        <m:e>
                          <m:r>
                            <a:rPr lang="en-US" sz="2000" b="0" i="1" smtClean="0">
                              <a:solidFill>
                                <a:srgbClr val="00B0F0"/>
                              </a:solidFill>
                              <a:latin typeface="Cambria Math" panose="02040503050406030204" pitchFamily="18" charset="0"/>
                            </a:rPr>
                            <m:t>𝑙𝑜𝑔</m:t>
                          </m:r>
                        </m:e>
                        <m:sub>
                          <m:r>
                            <a:rPr lang="en-US" sz="2000" b="0" i="1" smtClean="0">
                              <a:solidFill>
                                <a:srgbClr val="00B0F0"/>
                              </a:solidFill>
                              <a:latin typeface="Cambria Math" panose="02040503050406030204" pitchFamily="18" charset="0"/>
                            </a:rPr>
                            <m:t>10</m:t>
                          </m:r>
                        </m:sub>
                      </m:sSub>
                      <m:r>
                        <a:rPr lang="en-US" sz="2000" b="0" i="1" smtClean="0">
                          <a:solidFill>
                            <a:srgbClr val="00B0F0"/>
                          </a:solidFill>
                          <a:latin typeface="Cambria Math" panose="02040503050406030204" pitchFamily="18" charset="0"/>
                        </a:rPr>
                        <m:t>𝑎</m:t>
                      </m:r>
                      <m:r>
                        <a:rPr lang="en-US" sz="2000" b="0" i="1" smtClean="0">
                          <a:solidFill>
                            <a:srgbClr val="00B0F0"/>
                          </a:solidFill>
                          <a:latin typeface="Cambria Math" panose="02040503050406030204" pitchFamily="18" charset="0"/>
                        </a:rPr>
                        <m:t>+20</m:t>
                      </m:r>
                      <m:sSub>
                        <m:sSubPr>
                          <m:ctrlPr>
                            <a:rPr lang="en-US" sz="2000" b="0" i="1" smtClean="0">
                              <a:solidFill>
                                <a:srgbClr val="00B0F0"/>
                              </a:solidFill>
                              <a:latin typeface="Cambria Math" panose="02040503050406030204" pitchFamily="18" charset="0"/>
                            </a:rPr>
                          </m:ctrlPr>
                        </m:sSubPr>
                        <m:e>
                          <m:r>
                            <a:rPr lang="en-US" sz="2000" b="0" i="1" smtClean="0">
                              <a:solidFill>
                                <a:srgbClr val="00B0F0"/>
                              </a:solidFill>
                              <a:latin typeface="Cambria Math" panose="02040503050406030204" pitchFamily="18" charset="0"/>
                            </a:rPr>
                            <m:t>𝑙𝑜𝑔</m:t>
                          </m:r>
                        </m:e>
                        <m:sub>
                          <m:r>
                            <a:rPr lang="en-US" sz="2000" b="0" i="1" smtClean="0">
                              <a:solidFill>
                                <a:srgbClr val="00B0F0"/>
                              </a:solidFill>
                              <a:latin typeface="Cambria Math" panose="02040503050406030204" pitchFamily="18" charset="0"/>
                            </a:rPr>
                            <m:t>10</m:t>
                          </m:r>
                        </m:sub>
                      </m:sSub>
                      <m:rad>
                        <m:radPr>
                          <m:degHide m:val="on"/>
                          <m:ctrlPr>
                            <a:rPr lang="en-US" sz="2000" b="0" i="1" smtClean="0">
                              <a:solidFill>
                                <a:srgbClr val="00B0F0"/>
                              </a:solidFill>
                              <a:latin typeface="Cambria Math" panose="02040503050406030204" pitchFamily="18" charset="0"/>
                            </a:rPr>
                          </m:ctrlPr>
                        </m:radPr>
                        <m:deg/>
                        <m:e>
                          <m:r>
                            <a:rPr lang="en-US" sz="2000" b="0" i="1" smtClean="0">
                              <a:solidFill>
                                <a:srgbClr val="00B0F0"/>
                              </a:solidFill>
                              <a:latin typeface="Cambria Math" panose="02040503050406030204" pitchFamily="18" charset="0"/>
                            </a:rPr>
                            <m:t>1+</m:t>
                          </m:r>
                          <m:sSup>
                            <m:sSupPr>
                              <m:ctrlPr>
                                <a:rPr lang="en-US" sz="2000" b="0" i="1" smtClean="0">
                                  <a:solidFill>
                                    <a:srgbClr val="00B0F0"/>
                                  </a:solidFill>
                                  <a:latin typeface="Cambria Math" panose="02040503050406030204" pitchFamily="18" charset="0"/>
                                </a:rPr>
                              </m:ctrlPr>
                            </m:sSupPr>
                            <m:e>
                              <m:d>
                                <m:dPr>
                                  <m:ctrlPr>
                                    <a:rPr lang="en-US" sz="2000" b="0" i="1" smtClean="0">
                                      <a:solidFill>
                                        <a:srgbClr val="00B0F0"/>
                                      </a:solidFill>
                                      <a:latin typeface="Cambria Math" panose="02040503050406030204" pitchFamily="18" charset="0"/>
                                    </a:rPr>
                                  </m:ctrlPr>
                                </m:dPr>
                                <m:e>
                                  <m:f>
                                    <m:fPr>
                                      <m:type m:val="skw"/>
                                      <m:ctrlPr>
                                        <a:rPr lang="en-US" sz="2000" b="0" i="1" smtClean="0">
                                          <a:solidFill>
                                            <a:srgbClr val="00B0F0"/>
                                          </a:solidFill>
                                          <a:latin typeface="Cambria Math" panose="02040503050406030204" pitchFamily="18" charset="0"/>
                                        </a:rPr>
                                      </m:ctrlPr>
                                    </m:fPr>
                                    <m:num>
                                      <m:r>
                                        <a:rPr lang="en-US" sz="2000" b="0" i="1" smtClean="0">
                                          <a:solidFill>
                                            <a:srgbClr val="00B0F0"/>
                                          </a:solidFill>
                                          <a:latin typeface="Cambria Math" panose="02040503050406030204" pitchFamily="18" charset="0"/>
                                          <a:ea typeface="Cambria Math" panose="02040503050406030204" pitchFamily="18" charset="0"/>
                                        </a:rPr>
                                        <m:t>𝜔</m:t>
                                      </m:r>
                                    </m:num>
                                    <m:den>
                                      <m:r>
                                        <a:rPr lang="en-US" sz="2000" b="0" i="1" smtClean="0">
                                          <a:solidFill>
                                            <a:srgbClr val="00B0F0"/>
                                          </a:solidFill>
                                          <a:latin typeface="Cambria Math" panose="02040503050406030204" pitchFamily="18" charset="0"/>
                                        </a:rPr>
                                        <m:t>𝑎</m:t>
                                      </m:r>
                                    </m:den>
                                  </m:f>
                                </m:e>
                              </m:d>
                            </m:e>
                            <m:sup>
                              <m:r>
                                <a:rPr lang="en-US" sz="2000" b="0" i="1" smtClean="0">
                                  <a:solidFill>
                                    <a:srgbClr val="00B0F0"/>
                                  </a:solidFill>
                                  <a:latin typeface="Cambria Math" panose="02040503050406030204" pitchFamily="18" charset="0"/>
                                </a:rPr>
                                <m:t>2</m:t>
                              </m:r>
                            </m:sup>
                          </m:sSup>
                        </m:e>
                      </m:rad>
                    </m:oMath>
                  </m:oMathPara>
                </a14:m>
                <a:endParaRPr lang="en-US" sz="2000" dirty="0">
                  <a:solidFill>
                    <a:srgbClr val="00B0F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49477" y="5637692"/>
                <a:ext cx="6826249" cy="71865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8596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7821"/>
            <a:ext cx="6696075"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txBox="1">
            <a:spLocks noChangeArrowheads="1"/>
          </p:cNvSpPr>
          <p:nvPr/>
        </p:nvSpPr>
        <p:spPr bwMode="auto">
          <a:xfrm>
            <a:off x="1992314" y="260352"/>
            <a:ext cx="7056437" cy="754676"/>
          </a:xfrm>
          <a:prstGeom prst="rect">
            <a:avLst/>
          </a:prstGeom>
          <a:solidFill>
            <a:srgbClr val="8C5ED0">
              <a:alpha val="25000"/>
            </a:srgbClr>
          </a:solidFill>
          <a:ln>
            <a:miter lim="800000"/>
            <a:headEnd/>
            <a:tailEnd/>
          </a:ln>
        </p:spPr>
        <p:txBody>
          <a:bodyPr/>
          <a:lstStyle/>
          <a:p>
            <a:pPr algn="ctr">
              <a:defRPr/>
            </a:pPr>
            <a:r>
              <a:rPr lang="en-US" altLang="zh-CN" sz="2800" b="1" kern="0" dirty="0">
                <a:solidFill>
                  <a:schemeClr val="tx2"/>
                </a:solidFill>
                <a:latin typeface="+mj-lt"/>
                <a:ea typeface="+mj-ea"/>
                <a:cs typeface="+mj-cs"/>
              </a:rPr>
              <a:t>Bode Plots</a:t>
            </a:r>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1148377"/>
            <a:ext cx="7369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CB381BFB-3D30-41B4-8350-7764CB2A9A0E}" type="slidenum">
              <a:rPr lang="en-US" altLang="en-US" sz="1400">
                <a:latin typeface="Arial" panose="020B0604020202020204" pitchFamily="34" charset="0"/>
              </a:rPr>
              <a:pPr>
                <a:spcBef>
                  <a:spcPct val="0"/>
                </a:spcBef>
                <a:buFontTx/>
                <a:buNone/>
              </a:pPr>
              <a:t>11</a:t>
            </a:fld>
            <a:endParaRPr lang="en-US" altLang="en-US" sz="1400">
              <a:latin typeface="Arial" panose="020B0604020202020204" pitchFamily="34" charset="0"/>
            </a:endParaRPr>
          </a:p>
        </p:txBody>
      </p:sp>
      <p:sp>
        <p:nvSpPr>
          <p:cNvPr id="24582" name="TextBox 1"/>
          <p:cNvSpPr txBox="1">
            <a:spLocks noChangeArrowheads="1"/>
          </p:cNvSpPr>
          <p:nvPr/>
        </p:nvSpPr>
        <p:spPr bwMode="auto">
          <a:xfrm>
            <a:off x="4191000" y="2788752"/>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cs typeface="Arial" panose="020B0604020202020204" pitchFamily="34" charset="0"/>
              </a:defRPr>
            </a:lvl1pPr>
            <a:lvl2pPr marL="742950" indent="-285750">
              <a:defRPr sz="1600">
                <a:solidFill>
                  <a:schemeClr val="tx1"/>
                </a:solidFill>
                <a:latin typeface="Calibri" panose="020F0502020204030204" pitchFamily="34" charset="0"/>
                <a:cs typeface="Arial" panose="020B0604020202020204" pitchFamily="34" charset="0"/>
              </a:defRPr>
            </a:lvl2pPr>
            <a:lvl3pPr marL="1143000" indent="-228600">
              <a:defRPr sz="1600">
                <a:solidFill>
                  <a:schemeClr val="tx1"/>
                </a:solidFill>
                <a:latin typeface="Calibri" panose="020F0502020204030204" pitchFamily="34" charset="0"/>
                <a:cs typeface="Arial" panose="020B0604020202020204" pitchFamily="34" charset="0"/>
              </a:defRPr>
            </a:lvl3pPr>
            <a:lvl4pPr marL="1600200" indent="-228600">
              <a:defRPr sz="1600">
                <a:solidFill>
                  <a:schemeClr val="tx1"/>
                </a:solidFill>
                <a:latin typeface="Calibri" panose="020F0502020204030204" pitchFamily="34" charset="0"/>
                <a:cs typeface="Arial" panose="020B0604020202020204" pitchFamily="34" charset="0"/>
              </a:defRPr>
            </a:lvl4pPr>
            <a:lvl5pPr marL="2057400" indent="-228600">
              <a:defRPr sz="16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Calibri" panose="020F0502020204030204" pitchFamily="34" charset="0"/>
                <a:cs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Magnitude of a zero</a:t>
            </a:r>
          </a:p>
        </p:txBody>
      </p:sp>
      <mc:AlternateContent xmlns:mc="http://schemas.openxmlformats.org/markup-compatibility/2006" xmlns:a14="http://schemas.microsoft.com/office/drawing/2010/main">
        <mc:Choice Requires="a14">
          <p:sp>
            <p:nvSpPr>
              <p:cNvPr id="2" name="Rectangle 1"/>
              <p:cNvSpPr/>
              <p:nvPr/>
            </p:nvSpPr>
            <p:spPr>
              <a:xfrm>
                <a:off x="6696075" y="3676662"/>
                <a:ext cx="5220660" cy="14588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20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𝑙𝑜𝑔</m:t>
                          </m:r>
                        </m:e>
                        <m:sub>
                          <m:r>
                            <a:rPr lang="en-US" b="0" i="1" smtClean="0">
                              <a:solidFill>
                                <a:srgbClr val="FF0000"/>
                              </a:solidFill>
                              <a:latin typeface="Cambria Math" panose="02040503050406030204" pitchFamily="18" charset="0"/>
                            </a:rPr>
                            <m:t>10</m:t>
                          </m:r>
                        </m:sub>
                      </m:sSub>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1+</m:t>
                          </m:r>
                          <m:sSup>
                            <m:sSupPr>
                              <m:ctrlPr>
                                <a:rPr lang="en-US" b="0" i="1" smtClean="0">
                                  <a:solidFill>
                                    <a:srgbClr val="FF0000"/>
                                  </a:solidFill>
                                  <a:latin typeface="Cambria Math" panose="02040503050406030204" pitchFamily="18" charset="0"/>
                                </a:rPr>
                              </m:ctrlPr>
                            </m:sSupPr>
                            <m:e>
                              <m:d>
                                <m:dPr>
                                  <m:ctrlPr>
                                    <a:rPr lang="en-US" b="0" i="1" smtClean="0">
                                      <a:solidFill>
                                        <a:srgbClr val="FF0000"/>
                                      </a:solidFill>
                                      <a:latin typeface="Cambria Math" panose="02040503050406030204" pitchFamily="18" charset="0"/>
                                    </a:rPr>
                                  </m:ctrlPr>
                                </m:dPr>
                                <m:e>
                                  <m:f>
                                    <m:fPr>
                                      <m:type m:val="skw"/>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10</m:t>
                                      </m:r>
                                      <m:r>
                                        <a:rPr lang="en-US" b="0" i="1" smtClean="0">
                                          <a:solidFill>
                                            <a:srgbClr val="FF0000"/>
                                          </a:solidFill>
                                          <a:latin typeface="Cambria Math" panose="02040503050406030204" pitchFamily="18" charset="0"/>
                                          <a:ea typeface="Cambria Math" panose="02040503050406030204" pitchFamily="18" charset="0"/>
                                        </a:rPr>
                                        <m:t>𝜔</m:t>
                                      </m:r>
                                    </m:num>
                                    <m:den>
                                      <m:r>
                                        <a:rPr lang="en-US" b="0" i="1" smtClean="0">
                                          <a:solidFill>
                                            <a:srgbClr val="FF0000"/>
                                          </a:solidFill>
                                          <a:latin typeface="Cambria Math" panose="02040503050406030204" pitchFamily="18" charset="0"/>
                                        </a:rPr>
                                        <m:t>𝑎</m:t>
                                      </m:r>
                                    </m:den>
                                  </m:f>
                                </m:e>
                              </m:d>
                            </m:e>
                            <m:sup>
                              <m:r>
                                <a:rPr lang="en-US" b="0" i="1" smtClean="0">
                                  <a:solidFill>
                                    <a:srgbClr val="FF0000"/>
                                  </a:solidFill>
                                  <a:latin typeface="Cambria Math" panose="02040503050406030204" pitchFamily="18" charset="0"/>
                                </a:rPr>
                                <m:t>2</m:t>
                              </m:r>
                            </m:sup>
                          </m:sSup>
                        </m:e>
                      </m:rad>
                      <m:r>
                        <a:rPr lang="en-US" b="0" i="1" smtClean="0">
                          <a:solidFill>
                            <a:srgbClr val="FF0000"/>
                          </a:solidFill>
                          <a:latin typeface="Cambria Math" panose="02040503050406030204" pitchFamily="18" charset="0"/>
                        </a:rPr>
                        <m:t>−20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𝑙𝑜𝑔</m:t>
                          </m:r>
                        </m:e>
                        <m:sub>
                          <m:r>
                            <a:rPr lang="en-US" b="0" i="1" smtClean="0">
                              <a:solidFill>
                                <a:srgbClr val="FF0000"/>
                              </a:solidFill>
                              <a:latin typeface="Cambria Math" panose="02040503050406030204" pitchFamily="18" charset="0"/>
                            </a:rPr>
                            <m:t>10</m:t>
                          </m:r>
                        </m:sub>
                      </m:sSub>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1+</m:t>
                          </m:r>
                          <m:sSup>
                            <m:sSupPr>
                              <m:ctrlPr>
                                <a:rPr lang="en-US" b="0" i="1" smtClean="0">
                                  <a:solidFill>
                                    <a:srgbClr val="FF0000"/>
                                  </a:solidFill>
                                  <a:latin typeface="Cambria Math" panose="02040503050406030204" pitchFamily="18" charset="0"/>
                                </a:rPr>
                              </m:ctrlPr>
                            </m:sSupPr>
                            <m:e>
                              <m:d>
                                <m:dPr>
                                  <m:ctrlPr>
                                    <a:rPr lang="en-US" b="0" i="1" smtClean="0">
                                      <a:solidFill>
                                        <a:srgbClr val="FF0000"/>
                                      </a:solidFill>
                                      <a:latin typeface="Cambria Math" panose="02040503050406030204" pitchFamily="18" charset="0"/>
                                    </a:rPr>
                                  </m:ctrlPr>
                                </m:dPr>
                                <m:e>
                                  <m:f>
                                    <m:fPr>
                                      <m:type m:val="skw"/>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ea typeface="Cambria Math" panose="02040503050406030204" pitchFamily="18" charset="0"/>
                                        </a:rPr>
                                        <m:t>𝜔</m:t>
                                      </m:r>
                                    </m:num>
                                    <m:den>
                                      <m:r>
                                        <a:rPr lang="en-US" b="0" i="1" smtClean="0">
                                          <a:solidFill>
                                            <a:srgbClr val="FF0000"/>
                                          </a:solidFill>
                                          <a:latin typeface="Cambria Math" panose="02040503050406030204" pitchFamily="18" charset="0"/>
                                        </a:rPr>
                                        <m:t>𝑎</m:t>
                                      </m:r>
                                    </m:den>
                                  </m:f>
                                </m:e>
                              </m:d>
                            </m:e>
                            <m:sup>
                              <m:r>
                                <a:rPr lang="en-US" b="0" i="1" smtClean="0">
                                  <a:solidFill>
                                    <a:srgbClr val="FF0000"/>
                                  </a:solidFill>
                                  <a:latin typeface="Cambria Math" panose="02040503050406030204" pitchFamily="18" charset="0"/>
                                </a:rPr>
                                <m:t>2</m:t>
                              </m:r>
                            </m:sup>
                          </m:sSup>
                        </m:e>
                      </m:rad>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b="0" i="1" dirty="0" smtClean="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20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𝑙𝑜𝑔</m:t>
                          </m:r>
                        </m:e>
                        <m:sub>
                          <m:r>
                            <a:rPr lang="en-US" b="0" i="1" smtClean="0">
                              <a:solidFill>
                                <a:srgbClr val="FF0000"/>
                              </a:solidFill>
                              <a:latin typeface="Cambria Math" panose="02040503050406030204" pitchFamily="18" charset="0"/>
                            </a:rPr>
                            <m:t>10</m:t>
                          </m:r>
                        </m:sub>
                      </m:sSub>
                      <m:d>
                        <m:dPr>
                          <m:ctrlPr>
                            <a:rPr lang="en-US" b="0" i="1" smtClean="0">
                              <a:solidFill>
                                <a:srgbClr val="FF0000"/>
                              </a:solidFill>
                              <a:latin typeface="Cambria Math" panose="02040503050406030204" pitchFamily="18" charset="0"/>
                            </a:rPr>
                          </m:ctrlPr>
                        </m:dPr>
                        <m:e>
                          <m:f>
                            <m:fPr>
                              <m:type m:val="skw"/>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10</m:t>
                              </m:r>
                              <m:r>
                                <a:rPr lang="en-US" b="0" i="1" smtClean="0">
                                  <a:solidFill>
                                    <a:srgbClr val="FF0000"/>
                                  </a:solidFill>
                                  <a:latin typeface="Cambria Math" panose="02040503050406030204" pitchFamily="18" charset="0"/>
                                  <a:ea typeface="Cambria Math" panose="02040503050406030204" pitchFamily="18" charset="0"/>
                                </a:rPr>
                                <m:t>𝜔</m:t>
                              </m:r>
                            </m:num>
                            <m:den>
                              <m:r>
                                <a:rPr lang="en-US" b="0" i="1" smtClean="0">
                                  <a:solidFill>
                                    <a:srgbClr val="FF0000"/>
                                  </a:solidFill>
                                  <a:latin typeface="Cambria Math" panose="02040503050406030204" pitchFamily="18" charset="0"/>
                                </a:rPr>
                                <m:t>𝑎</m:t>
                              </m:r>
                            </m:den>
                          </m:f>
                        </m:e>
                      </m:d>
                      <m:r>
                        <a:rPr lang="en-US" b="0" i="1" smtClean="0">
                          <a:solidFill>
                            <a:srgbClr val="FF0000"/>
                          </a:solidFill>
                          <a:latin typeface="Cambria Math" panose="02040503050406030204" pitchFamily="18" charset="0"/>
                        </a:rPr>
                        <m:t>−20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𝑙𝑜𝑔</m:t>
                          </m:r>
                        </m:e>
                        <m:sub>
                          <m:r>
                            <a:rPr lang="en-US" b="0" i="1" smtClean="0">
                              <a:solidFill>
                                <a:srgbClr val="FF0000"/>
                              </a:solidFill>
                              <a:latin typeface="Cambria Math" panose="02040503050406030204" pitchFamily="18" charset="0"/>
                            </a:rPr>
                            <m:t>10</m:t>
                          </m:r>
                        </m:sub>
                      </m:sSub>
                      <m:d>
                        <m:dPr>
                          <m:ctrlPr>
                            <a:rPr lang="en-US" b="0" i="1" smtClean="0">
                              <a:solidFill>
                                <a:srgbClr val="FF0000"/>
                              </a:solidFill>
                              <a:latin typeface="Cambria Math" panose="02040503050406030204" pitchFamily="18" charset="0"/>
                            </a:rPr>
                          </m:ctrlPr>
                        </m:dPr>
                        <m:e>
                          <m:f>
                            <m:fPr>
                              <m:type m:val="skw"/>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ea typeface="Cambria Math" panose="02040503050406030204" pitchFamily="18" charset="0"/>
                                </a:rPr>
                                <m:t>𝜔</m:t>
                              </m:r>
                            </m:num>
                            <m:den>
                              <m:r>
                                <a:rPr lang="en-US" b="0" i="1" smtClean="0">
                                  <a:solidFill>
                                    <a:srgbClr val="FF0000"/>
                                  </a:solidFill>
                                  <a:latin typeface="Cambria Math" panose="02040503050406030204" pitchFamily="18" charset="0"/>
                                </a:rPr>
                                <m:t>𝑎</m:t>
                              </m:r>
                            </m:den>
                          </m:f>
                        </m:e>
                      </m:d>
                      <m:r>
                        <a:rPr lang="en-US" b="0" i="1" smtClean="0">
                          <a:solidFill>
                            <a:srgbClr val="FF0000"/>
                          </a:solidFill>
                          <a:latin typeface="Cambria Math" panose="02040503050406030204" pitchFamily="18" charset="0"/>
                        </a:rPr>
                        <m:t>=</m:t>
                      </m:r>
                    </m:oMath>
                  </m:oMathPara>
                </a14:m>
                <a:endParaRPr lang="en-US" b="0" dirty="0" smtClean="0">
                  <a:solidFill>
                    <a:srgbClr val="FF0000"/>
                  </a:solidFill>
                </a:endParaRPr>
              </a:p>
              <a:p>
                <a:r>
                  <a:rPr lang="en-US" dirty="0" smtClean="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20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𝑙𝑜𝑔</m:t>
                        </m:r>
                      </m:e>
                      <m:sub>
                        <m:r>
                          <a:rPr lang="en-US" b="0" i="1" smtClean="0">
                            <a:solidFill>
                              <a:srgbClr val="FF0000"/>
                            </a:solidFill>
                            <a:latin typeface="Cambria Math" panose="02040503050406030204" pitchFamily="18" charset="0"/>
                          </a:rPr>
                          <m:t>10</m:t>
                        </m:r>
                      </m:sub>
                    </m:sSub>
                    <m:d>
                      <m:dPr>
                        <m:ctrlPr>
                          <a:rPr lang="en-US" b="0" i="1" smtClean="0">
                            <a:solidFill>
                              <a:srgbClr val="FF0000"/>
                            </a:solidFill>
                            <a:latin typeface="Cambria Math" panose="02040503050406030204" pitchFamily="18" charset="0"/>
                          </a:rPr>
                        </m:ctrlPr>
                      </m:dPr>
                      <m:e>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10</m:t>
                            </m:r>
                            <m:r>
                              <a:rPr lang="en-US" b="0" i="1" smtClean="0">
                                <a:solidFill>
                                  <a:srgbClr val="FF0000"/>
                                </a:solidFill>
                                <a:latin typeface="Cambria Math" panose="02040503050406030204" pitchFamily="18" charset="0"/>
                                <a:ea typeface="Cambria Math" panose="02040503050406030204" pitchFamily="18" charset="0"/>
                              </a:rPr>
                              <m:t>𝜔</m:t>
                            </m:r>
                          </m:num>
                          <m:den>
                            <m:r>
                              <a:rPr lang="en-US" b="0" i="1" smtClean="0">
                                <a:solidFill>
                                  <a:srgbClr val="FF0000"/>
                                </a:solidFill>
                                <a:latin typeface="Cambria Math" panose="02040503050406030204" pitchFamily="18" charset="0"/>
                                <a:ea typeface="Cambria Math" panose="02040503050406030204" pitchFamily="18" charset="0"/>
                              </a:rPr>
                              <m:t>𝜔</m:t>
                            </m:r>
                          </m:den>
                        </m:f>
                      </m:e>
                    </m:d>
                    <m:r>
                      <a:rPr lang="en-US" b="0" i="1" smtClean="0">
                        <a:solidFill>
                          <a:srgbClr val="FF0000"/>
                        </a:solidFill>
                        <a:latin typeface="Cambria Math" panose="02040503050406030204" pitchFamily="18" charset="0"/>
                      </a:rPr>
                      <m:t>=20</m:t>
                    </m:r>
                    <m:r>
                      <a:rPr lang="en-US" b="0" i="1" smtClean="0">
                        <a:solidFill>
                          <a:srgbClr val="FF0000"/>
                        </a:solidFill>
                        <a:latin typeface="Cambria Math" panose="02040503050406030204" pitchFamily="18" charset="0"/>
                      </a:rPr>
                      <m:t>𝑑𝐵</m:t>
                    </m:r>
                  </m:oMath>
                </a14:m>
                <a:endParaRPr lang="en-US"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6696075" y="3676662"/>
                <a:ext cx="5220660" cy="1458861"/>
              </a:xfrm>
              <a:prstGeom prst="rect">
                <a:avLst/>
              </a:prstGeom>
              <a:blipFill rotWithShape="0">
                <a:blip r:embed="rId4"/>
                <a:stretch>
                  <a:fillRect b="-28870"/>
                </a:stretch>
              </a:blipFill>
            </p:spPr>
            <p:txBody>
              <a:bodyPr/>
              <a:lstStyle/>
              <a:p>
                <a:r>
                  <a:rPr lang="en-US">
                    <a:noFill/>
                  </a:rPr>
                  <a:t> </a:t>
                </a:r>
              </a:p>
            </p:txBody>
          </p:sp>
        </mc:Fallback>
      </mc:AlternateContent>
    </p:spTree>
    <p:extLst>
      <p:ext uri="{BB962C8B-B14F-4D97-AF65-F5344CB8AC3E}">
        <p14:creationId xmlns:p14="http://schemas.microsoft.com/office/powerpoint/2010/main" val="141075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362200" y="152400"/>
            <a:ext cx="3657600" cy="685800"/>
          </a:xfrm>
        </p:spPr>
        <p:txBody>
          <a:bodyPr>
            <a:normAutofit fontScale="90000"/>
          </a:bodyPr>
          <a:lstStyle/>
          <a:p>
            <a:r>
              <a:rPr lang="en-US" altLang="zh-CN" smtClean="0">
                <a:ea typeface="宋体" panose="02010600030101010101" pitchFamily="2" charset="-122"/>
              </a:rPr>
              <a:t>Example 3</a:t>
            </a:r>
            <a:endParaRPr lang="en-US" altLang="en-US" smtClean="0"/>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341439"/>
            <a:ext cx="84391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7EEF8A96-BC9E-43E3-9DCE-DD72DA909281}" type="slidenum">
              <a:rPr lang="en-US" altLang="en-US" sz="1400">
                <a:latin typeface="Arial" panose="020B0604020202020204" pitchFamily="34" charset="0"/>
              </a:rPr>
              <a:pPr>
                <a:spcBef>
                  <a:spcPct val="0"/>
                </a:spcBef>
                <a:buFontTx/>
                <a:buNone/>
              </a:pPr>
              <a:t>12</a:t>
            </a:fld>
            <a:endParaRPr lang="en-US" altLang="en-US" sz="1400">
              <a:latin typeface="Arial" panose="020B0604020202020204" pitchFamily="34" charset="0"/>
            </a:endParaRPr>
          </a:p>
        </p:txBody>
      </p:sp>
    </p:spTree>
    <p:extLst>
      <p:ext uri="{BB962C8B-B14F-4D97-AF65-F5344CB8AC3E}">
        <p14:creationId xmlns:p14="http://schemas.microsoft.com/office/powerpoint/2010/main" val="3827023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981200" y="274639"/>
            <a:ext cx="7354888" cy="62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a:spcBef>
                <a:spcPct val="0"/>
              </a:spcBef>
              <a:buFontTx/>
              <a:buNone/>
            </a:pPr>
            <a:r>
              <a:rPr lang="en-US" altLang="zh-CN" sz="2800" b="1" dirty="0">
                <a:solidFill>
                  <a:srgbClr val="4A0FEF"/>
                </a:solidFill>
                <a:ea typeface="宋体" panose="02010600030101010101" pitchFamily="2" charset="-122"/>
              </a:rPr>
              <a:t>The amplifier transfer function</a:t>
            </a:r>
          </a:p>
        </p:txBody>
      </p:sp>
      <p:pic>
        <p:nvPicPr>
          <p:cNvPr id="26627" name="Picture 5" descr="sedr42021_012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1200" y="1221185"/>
            <a:ext cx="4608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descr="sedr42021_0126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790" y="1317002"/>
            <a:ext cx="295275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7"/>
          <p:cNvSpPr>
            <a:spLocks noChangeArrowheads="1"/>
          </p:cNvSpPr>
          <p:nvPr/>
        </p:nvSpPr>
        <p:spPr bwMode="auto">
          <a:xfrm>
            <a:off x="2321152" y="4019778"/>
            <a:ext cx="7799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r>
              <a:rPr lang="en-US" altLang="en-US" sz="2000" b="1" dirty="0">
                <a:latin typeface="Arial" panose="020B0604020202020204" pitchFamily="34" charset="0"/>
                <a:ea typeface="宋体" panose="02010600030101010101" pitchFamily="2" charset="-122"/>
              </a:rPr>
              <a:t>(a) </a:t>
            </a:r>
            <a:r>
              <a:rPr lang="en-US" altLang="en-US" sz="2000" dirty="0">
                <a:latin typeface="Arial" panose="020B0604020202020204" pitchFamily="34" charset="0"/>
                <a:ea typeface="宋体" panose="02010600030101010101" pitchFamily="2" charset="-122"/>
              </a:rPr>
              <a:t>a </a:t>
            </a:r>
            <a:r>
              <a:rPr lang="en-US" altLang="en-US" sz="2000" dirty="0" err="1">
                <a:latin typeface="Arial" panose="020B0604020202020204" pitchFamily="34" charset="0"/>
                <a:ea typeface="宋体" panose="02010600030101010101" pitchFamily="2" charset="-122"/>
              </a:rPr>
              <a:t>capacitively</a:t>
            </a:r>
            <a:r>
              <a:rPr lang="en-US" altLang="en-US" sz="2000" dirty="0">
                <a:latin typeface="Arial" panose="020B0604020202020204" pitchFamily="34" charset="0"/>
                <a:ea typeface="宋体" panose="02010600030101010101" pitchFamily="2" charset="-122"/>
              </a:rPr>
              <a:t> coupled amplifier </a:t>
            </a:r>
            <a:r>
              <a:rPr lang="en-US" altLang="zh-CN" sz="2000" dirty="0">
                <a:latin typeface="Arial" panose="020B0604020202020204" pitchFamily="34" charset="0"/>
                <a:ea typeface="宋体" panose="02010600030101010101" pitchFamily="2" charset="-122"/>
              </a:rPr>
              <a:t>     </a:t>
            </a:r>
            <a:r>
              <a:rPr lang="en-US" altLang="en-US" sz="2000" b="1" dirty="0">
                <a:latin typeface="Arial" panose="020B0604020202020204" pitchFamily="34" charset="0"/>
                <a:ea typeface="宋体" panose="02010600030101010101" pitchFamily="2" charset="-122"/>
              </a:rPr>
              <a:t>(b) </a:t>
            </a:r>
            <a:r>
              <a:rPr lang="en-US" altLang="en-US" sz="2000" dirty="0">
                <a:latin typeface="Arial" panose="020B0604020202020204" pitchFamily="34" charset="0"/>
                <a:ea typeface="宋体" panose="02010600030101010101" pitchFamily="2" charset="-122"/>
              </a:rPr>
              <a:t>a direct-coupled amplifier </a:t>
            </a:r>
          </a:p>
        </p:txBody>
      </p:sp>
      <p:graphicFrame>
        <p:nvGraphicFramePr>
          <p:cNvPr id="26630" name="Object 8"/>
          <p:cNvGraphicFramePr>
            <a:graphicFrameLocks noChangeAspect="1"/>
          </p:cNvGraphicFramePr>
          <p:nvPr>
            <p:extLst/>
          </p:nvPr>
        </p:nvGraphicFramePr>
        <p:xfrm>
          <a:off x="2417763" y="5082324"/>
          <a:ext cx="6481762" cy="989012"/>
        </p:xfrm>
        <a:graphic>
          <a:graphicData uri="http://schemas.openxmlformats.org/presentationml/2006/ole">
            <mc:AlternateContent xmlns:mc="http://schemas.openxmlformats.org/markup-compatibility/2006">
              <mc:Choice xmlns:v="urn:schemas-microsoft-com:vml" Requires="v">
                <p:oleObj spid="_x0000_s6146" name="公式" r:id="rId5" imgW="2997200" imgH="457200" progId="Equation.3">
                  <p:embed/>
                </p:oleObj>
              </mc:Choice>
              <mc:Fallback>
                <p:oleObj name="公式" r:id="rId5" imgW="2997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7763" y="5082324"/>
                        <a:ext cx="6481762"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D3C1DE0D-A15E-487B-A2B0-DC6E1A37616F}" type="slidenum">
              <a:rPr lang="en-US" altLang="en-US" sz="1400">
                <a:latin typeface="Arial" panose="020B0604020202020204" pitchFamily="34" charset="0"/>
              </a:rPr>
              <a:pPr>
                <a:spcBef>
                  <a:spcPct val="0"/>
                </a:spcBef>
                <a:buFontTx/>
                <a:buNone/>
              </a:pPr>
              <a:t>13</a:t>
            </a:fld>
            <a:endParaRPr lang="en-US" altLang="en-US" sz="1400">
              <a:latin typeface="Arial" panose="020B0604020202020204" pitchFamily="34" charset="0"/>
            </a:endParaRPr>
          </a:p>
        </p:txBody>
      </p:sp>
    </p:spTree>
    <p:extLst>
      <p:ext uri="{BB962C8B-B14F-4D97-AF65-F5344CB8AC3E}">
        <p14:creationId xmlns:p14="http://schemas.microsoft.com/office/powerpoint/2010/main" val="230575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ChangeArrowheads="1"/>
          </p:cNvSpPr>
          <p:nvPr/>
        </p:nvSpPr>
        <p:spPr bwMode="auto">
          <a:xfrm>
            <a:off x="1981200" y="274639"/>
            <a:ext cx="7283450" cy="68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a:spcBef>
                <a:spcPct val="0"/>
              </a:spcBef>
              <a:buFontTx/>
              <a:buNone/>
            </a:pPr>
            <a:r>
              <a:rPr lang="en-US" altLang="zh-CN" sz="3200" b="1" dirty="0">
                <a:solidFill>
                  <a:srgbClr val="4A0FEF"/>
                </a:solidFill>
                <a:ea typeface="宋体" panose="02010600030101010101" pitchFamily="2" charset="-122"/>
              </a:rPr>
              <a:t>The Gain Function</a:t>
            </a:r>
          </a:p>
        </p:txBody>
      </p:sp>
      <p:sp>
        <p:nvSpPr>
          <p:cNvPr id="27651" name="Rectangle 11"/>
          <p:cNvSpPr>
            <a:spLocks noChangeArrowheads="1"/>
          </p:cNvSpPr>
          <p:nvPr/>
        </p:nvSpPr>
        <p:spPr bwMode="auto">
          <a:xfrm>
            <a:off x="725488" y="1370580"/>
            <a:ext cx="631394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50000"/>
              </a:spcBef>
              <a:buClr>
                <a:schemeClr val="tx1"/>
              </a:buClr>
            </a:pPr>
            <a:r>
              <a:rPr lang="en-US" altLang="zh-CN" dirty="0">
                <a:solidFill>
                  <a:srgbClr val="000000"/>
                </a:solidFill>
                <a:ea typeface="宋体" panose="02010600030101010101" pitchFamily="2" charset="-122"/>
              </a:rPr>
              <a:t>Gain function</a:t>
            </a:r>
          </a:p>
          <a:p>
            <a:pPr>
              <a:spcBef>
                <a:spcPct val="50000"/>
              </a:spcBef>
              <a:buClr>
                <a:schemeClr val="tx1"/>
              </a:buClr>
            </a:pPr>
            <a:r>
              <a:rPr lang="en-US" altLang="zh-CN" dirty="0" err="1">
                <a:solidFill>
                  <a:srgbClr val="000000"/>
                </a:solidFill>
                <a:ea typeface="宋体" panose="02010600030101010101" pitchFamily="2" charset="-122"/>
              </a:rPr>
              <a:t>Midband</a:t>
            </a:r>
            <a:r>
              <a:rPr lang="en-US" altLang="zh-CN" dirty="0">
                <a:solidFill>
                  <a:srgbClr val="000000"/>
                </a:solidFill>
                <a:ea typeface="宋体" panose="02010600030101010101" pitchFamily="2" charset="-122"/>
              </a:rPr>
              <a:t>: No capacitors in effect</a:t>
            </a:r>
          </a:p>
          <a:p>
            <a:pPr>
              <a:spcBef>
                <a:spcPct val="50000"/>
              </a:spcBef>
              <a:buClr>
                <a:schemeClr val="tx1"/>
              </a:buClr>
            </a:pPr>
            <a:endParaRPr lang="en-US" altLang="zh-CN" dirty="0">
              <a:solidFill>
                <a:srgbClr val="000000"/>
              </a:solidFill>
              <a:ea typeface="宋体" panose="02010600030101010101" pitchFamily="2" charset="-122"/>
            </a:endParaRPr>
          </a:p>
          <a:p>
            <a:pPr>
              <a:spcBef>
                <a:spcPct val="50000"/>
              </a:spcBef>
              <a:buClr>
                <a:schemeClr val="tx1"/>
              </a:buClr>
            </a:pPr>
            <a:r>
              <a:rPr lang="en-US" altLang="zh-CN" dirty="0">
                <a:solidFill>
                  <a:srgbClr val="000000"/>
                </a:solidFill>
                <a:ea typeface="宋体" panose="02010600030101010101" pitchFamily="2" charset="-122"/>
              </a:rPr>
              <a:t>Low-frequency band: coupling and bypass capacitors in effect </a:t>
            </a:r>
          </a:p>
          <a:p>
            <a:pPr>
              <a:spcBef>
                <a:spcPct val="50000"/>
              </a:spcBef>
              <a:buClr>
                <a:schemeClr val="tx1"/>
              </a:buClr>
            </a:pPr>
            <a:endParaRPr lang="en-US" altLang="zh-CN" dirty="0">
              <a:solidFill>
                <a:srgbClr val="000000"/>
              </a:solidFill>
              <a:ea typeface="宋体" panose="02010600030101010101" pitchFamily="2" charset="-122"/>
            </a:endParaRPr>
          </a:p>
          <a:p>
            <a:pPr>
              <a:spcBef>
                <a:spcPct val="50000"/>
              </a:spcBef>
              <a:buClr>
                <a:schemeClr val="tx1"/>
              </a:buClr>
            </a:pPr>
            <a:r>
              <a:rPr lang="en-US" altLang="zh-CN" dirty="0">
                <a:solidFill>
                  <a:srgbClr val="000000"/>
                </a:solidFill>
                <a:ea typeface="宋体" panose="02010600030101010101" pitchFamily="2" charset="-122"/>
              </a:rPr>
              <a:t>High-frequency band: transistor internal  capacitors in effect </a:t>
            </a:r>
            <a:endParaRPr lang="en-US" altLang="zh-CN" sz="2100" dirty="0">
              <a:solidFill>
                <a:srgbClr val="000000"/>
              </a:solidFill>
              <a:ea typeface="宋体" panose="02010600030101010101" pitchFamily="2" charset="-122"/>
            </a:endParaRPr>
          </a:p>
          <a:p>
            <a:pPr>
              <a:spcBef>
                <a:spcPct val="50000"/>
              </a:spcBef>
              <a:buClr>
                <a:schemeClr val="tx1"/>
              </a:buClr>
            </a:pPr>
            <a:endParaRPr lang="en-US" altLang="zh-CN" sz="2100" dirty="0">
              <a:solidFill>
                <a:srgbClr val="000000"/>
              </a:solidFill>
              <a:ea typeface="宋体" panose="02010600030101010101" pitchFamily="2" charset="-122"/>
            </a:endParaRPr>
          </a:p>
          <a:p>
            <a:pPr>
              <a:spcBef>
                <a:spcPct val="50000"/>
              </a:spcBef>
              <a:buClr>
                <a:schemeClr val="tx1"/>
              </a:buClr>
            </a:pPr>
            <a:endParaRPr lang="en-US" altLang="zh-CN" sz="2100" dirty="0">
              <a:solidFill>
                <a:srgbClr val="000000"/>
              </a:solidFill>
              <a:ea typeface="宋体" panose="02010600030101010101" pitchFamily="2" charset="-122"/>
            </a:endParaRPr>
          </a:p>
          <a:p>
            <a:pPr>
              <a:spcBef>
                <a:spcPct val="50000"/>
              </a:spcBef>
              <a:buClr>
                <a:schemeClr val="tx1"/>
              </a:buClr>
            </a:pPr>
            <a:endParaRPr lang="en-US" altLang="zh-CN" sz="2100" i="1" dirty="0">
              <a:solidFill>
                <a:srgbClr val="000000"/>
              </a:solidFill>
              <a:ea typeface="宋体" panose="02010600030101010101" pitchFamily="2" charset="-122"/>
              <a:cs typeface="Times New Roman" panose="02020603050405020304" pitchFamily="18" charset="0"/>
            </a:endParaRPr>
          </a:p>
        </p:txBody>
      </p:sp>
      <p:graphicFrame>
        <p:nvGraphicFramePr>
          <p:cNvPr id="27652" name="Object 12"/>
          <p:cNvGraphicFramePr>
            <a:graphicFrameLocks noChangeAspect="1"/>
          </p:cNvGraphicFramePr>
          <p:nvPr>
            <p:extLst/>
          </p:nvPr>
        </p:nvGraphicFramePr>
        <p:xfrm>
          <a:off x="1979272" y="5559709"/>
          <a:ext cx="1800225" cy="377825"/>
        </p:xfrm>
        <a:graphic>
          <a:graphicData uri="http://schemas.openxmlformats.org/presentationml/2006/ole">
            <mc:AlternateContent xmlns:mc="http://schemas.openxmlformats.org/markup-compatibility/2006">
              <mc:Choice xmlns:v="urn:schemas-microsoft-com:vml" Requires="v">
                <p:oleObj spid="_x0000_s7170" name="公式" r:id="rId3" imgW="1028254" imgH="215806" progId="Equation.3">
                  <p:embed/>
                </p:oleObj>
              </mc:Choice>
              <mc:Fallback>
                <p:oleObj name="公式" r:id="rId3" imgW="1028254"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272" y="5559709"/>
                        <a:ext cx="18002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13"/>
          <p:cNvGraphicFramePr>
            <a:graphicFrameLocks noChangeAspect="1"/>
          </p:cNvGraphicFramePr>
          <p:nvPr>
            <p:extLst/>
          </p:nvPr>
        </p:nvGraphicFramePr>
        <p:xfrm>
          <a:off x="3249612" y="1418033"/>
          <a:ext cx="2846388" cy="449263"/>
        </p:xfrm>
        <a:graphic>
          <a:graphicData uri="http://schemas.openxmlformats.org/presentationml/2006/ole">
            <mc:AlternateContent xmlns:mc="http://schemas.openxmlformats.org/markup-compatibility/2006">
              <mc:Choice xmlns:v="urn:schemas-microsoft-com:vml" Requires="v">
                <p:oleObj spid="_x0000_s7171" name="公式" r:id="rId5" imgW="1358310" imgH="215806" progId="Equation.3">
                  <p:embed/>
                </p:oleObj>
              </mc:Choice>
              <mc:Fallback>
                <p:oleObj name="公式" r:id="rId5" imgW="1358310"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9612" y="1418033"/>
                        <a:ext cx="28463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14"/>
          <p:cNvGraphicFramePr>
            <a:graphicFrameLocks noChangeAspect="1"/>
          </p:cNvGraphicFramePr>
          <p:nvPr>
            <p:extLst/>
          </p:nvPr>
        </p:nvGraphicFramePr>
        <p:xfrm>
          <a:off x="2067492" y="3946921"/>
          <a:ext cx="1858962" cy="400050"/>
        </p:xfrm>
        <a:graphic>
          <a:graphicData uri="http://schemas.openxmlformats.org/presentationml/2006/ole">
            <mc:AlternateContent xmlns:mc="http://schemas.openxmlformats.org/markup-compatibility/2006">
              <mc:Choice xmlns:v="urn:schemas-microsoft-com:vml" Requires="v">
                <p:oleObj spid="_x0000_s7172" name="公式" r:id="rId7" imgW="1002865" imgH="215806" progId="Equation.3">
                  <p:embed/>
                </p:oleObj>
              </mc:Choice>
              <mc:Fallback>
                <p:oleObj name="公式" r:id="rId7" imgW="1002865"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7492" y="3946921"/>
                        <a:ext cx="185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15"/>
          <p:cNvGraphicFramePr>
            <a:graphicFrameLocks noChangeAspect="1"/>
          </p:cNvGraphicFramePr>
          <p:nvPr>
            <p:extLst/>
          </p:nvPr>
        </p:nvGraphicFramePr>
        <p:xfrm>
          <a:off x="2243365" y="2439193"/>
          <a:ext cx="1382713" cy="449263"/>
        </p:xfrm>
        <a:graphic>
          <a:graphicData uri="http://schemas.openxmlformats.org/presentationml/2006/ole">
            <mc:AlternateContent xmlns:mc="http://schemas.openxmlformats.org/markup-compatibility/2006">
              <mc:Choice xmlns:v="urn:schemas-microsoft-com:vml" Requires="v">
                <p:oleObj spid="_x0000_s7173" name="公式" r:id="rId9" imgW="660113" imgH="215806" progId="Equation.3">
                  <p:embed/>
                </p:oleObj>
              </mc:Choice>
              <mc:Fallback>
                <p:oleObj name="公式" r:id="rId9" imgW="660113"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3365" y="2439193"/>
                        <a:ext cx="13827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Slide Number Placeholder 7"/>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B5B8943C-8EA1-4DF8-9E28-FA5DA79E5073}" type="slidenum">
              <a:rPr lang="en-US" altLang="en-US" sz="1400">
                <a:latin typeface="Arial" panose="020B0604020202020204" pitchFamily="34" charset="0"/>
              </a:rPr>
              <a:pPr>
                <a:spcBef>
                  <a:spcPct val="0"/>
                </a:spcBef>
                <a:buFontTx/>
                <a:buNone/>
              </a:pPr>
              <a:t>14</a:t>
            </a:fld>
            <a:endParaRPr lang="en-US" altLang="en-US" sz="1400">
              <a:latin typeface="Arial" panose="020B0604020202020204" pitchFamily="34" charset="0"/>
            </a:endParaRPr>
          </a:p>
        </p:txBody>
      </p:sp>
      <p:pic>
        <p:nvPicPr>
          <p:cNvPr id="9" name="Picture 5" descr="sedr42021_0121"/>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0757" y="3859984"/>
            <a:ext cx="4608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flipV="1">
            <a:off x="3957753" y="2663824"/>
            <a:ext cx="5001303" cy="293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959056" y="2678508"/>
            <a:ext cx="0" cy="18620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074774" y="3735501"/>
            <a:ext cx="3586928" cy="2012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653651" y="3735501"/>
            <a:ext cx="8051" cy="5437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0417289" y="5845689"/>
            <a:ext cx="4026" cy="5743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42828" y="6372567"/>
            <a:ext cx="6574461" cy="47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2" name="Picture 83" descr="Image result for coupling capacito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20124" y="136818"/>
            <a:ext cx="3249929" cy="2137094"/>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rot="2219174">
            <a:off x="7037938" y="4146628"/>
            <a:ext cx="891540" cy="1629868"/>
          </a:xfrm>
          <a:prstGeom prst="ellipse">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0030777">
            <a:off x="9971520" y="4194825"/>
            <a:ext cx="891540" cy="1710800"/>
          </a:xfrm>
          <a:prstGeom prst="ellipse">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flipV="1">
            <a:off x="3568022" y="6033919"/>
            <a:ext cx="299395" cy="3183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995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057400" y="228601"/>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solidFill>
                  <a:srgbClr val="4A0FEF"/>
                </a:solidFill>
              </a:rPr>
              <a:t>GENERALIZED CAPACITOR-COUPLED AMPLIFIER</a:t>
            </a:r>
          </a:p>
          <a:p>
            <a:pPr algn="ctr" eaLnBrk="1" hangingPunct="1">
              <a:spcBef>
                <a:spcPct val="0"/>
              </a:spcBef>
              <a:buFontTx/>
              <a:buNone/>
            </a:pPr>
            <a:r>
              <a:rPr lang="en-US" altLang="en-US" sz="2000" b="1" dirty="0">
                <a:solidFill>
                  <a:srgbClr val="4A0FEF"/>
                </a:solidFill>
              </a:rPr>
              <a:t>FREQUENCY RESPONSE</a:t>
            </a:r>
          </a:p>
        </p:txBody>
      </p:sp>
      <p:pic>
        <p:nvPicPr>
          <p:cNvPr id="286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1" y="914400"/>
            <a:ext cx="48037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6"/>
          <p:cNvSpPr>
            <a:spLocks noChangeArrowheads="1"/>
          </p:cNvSpPr>
          <p:nvPr/>
        </p:nvSpPr>
        <p:spPr bwMode="auto">
          <a:xfrm>
            <a:off x="566057" y="1028701"/>
            <a:ext cx="514894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000099"/>
                </a:solidFill>
              </a:rPr>
              <a:t>2 plots represent DC-coupled (left) and AC-coupled (right) amplifiers. </a:t>
            </a:r>
            <a:r>
              <a:rPr lang="en-US" altLang="en-US" sz="2000" u="sng" dirty="0">
                <a:solidFill>
                  <a:srgbClr val="000099"/>
                </a:solidFill>
              </a:rPr>
              <a:t>The single transistor amplifiers generally need input &amp; output coupling capacitors</a:t>
            </a:r>
            <a:r>
              <a:rPr lang="en-US" altLang="en-US" sz="2000" dirty="0">
                <a:solidFill>
                  <a:srgbClr val="000099"/>
                </a:solidFill>
              </a:rPr>
              <a:t> so that external DC voltages do not shift the bias point. Thus, these will have AC-coupled responses. </a:t>
            </a:r>
          </a:p>
        </p:txBody>
      </p:sp>
      <p:sp>
        <p:nvSpPr>
          <p:cNvPr id="28677" name="Rectangle 8"/>
          <p:cNvSpPr>
            <a:spLocks noChangeArrowheads="1"/>
          </p:cNvSpPr>
          <p:nvPr/>
        </p:nvSpPr>
        <p:spPr bwMode="auto">
          <a:xfrm>
            <a:off x="711199" y="3362326"/>
            <a:ext cx="110598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000099"/>
                </a:solidFill>
              </a:rPr>
              <a:t>• For the AC-coupled response, near </a:t>
            </a:r>
            <a:r>
              <a:rPr lang="en-US" altLang="en-US" sz="2000" dirty="0">
                <a:solidFill>
                  <a:srgbClr val="000099"/>
                </a:solidFill>
                <a:sym typeface="Symbol" panose="05050102010706020507" pitchFamily="18" charset="2"/>
              </a:rPr>
              <a:t></a:t>
            </a:r>
            <a:r>
              <a:rPr lang="en-US" altLang="en-US" sz="2000" baseline="-25000" dirty="0">
                <a:solidFill>
                  <a:srgbClr val="000099"/>
                </a:solidFill>
              </a:rPr>
              <a:t>L</a:t>
            </a:r>
            <a:r>
              <a:rPr lang="en-US" altLang="en-US" sz="2000" dirty="0">
                <a:solidFill>
                  <a:srgbClr val="000099"/>
                </a:solidFill>
              </a:rPr>
              <a:t> and below, the amplifier’s response acts like </a:t>
            </a:r>
            <a:r>
              <a:rPr lang="en-US" altLang="en-US" sz="2000" dirty="0" smtClean="0">
                <a:solidFill>
                  <a:srgbClr val="000099"/>
                </a:solidFill>
              </a:rPr>
              <a:t>a </a:t>
            </a:r>
            <a:r>
              <a:rPr lang="en-US" altLang="en-US" sz="2000" b="1" dirty="0" smtClean="0">
                <a:solidFill>
                  <a:srgbClr val="000099"/>
                </a:solidFill>
              </a:rPr>
              <a:t>high-pass </a:t>
            </a:r>
            <a:r>
              <a:rPr lang="en-US" altLang="en-US" sz="2000" b="1" dirty="0">
                <a:solidFill>
                  <a:srgbClr val="000099"/>
                </a:solidFill>
              </a:rPr>
              <a:t>filter</a:t>
            </a:r>
            <a:r>
              <a:rPr lang="en-US" altLang="en-US" sz="2000" dirty="0">
                <a:solidFill>
                  <a:srgbClr val="000099"/>
                </a:solidFill>
              </a:rPr>
              <a:t>.</a:t>
            </a:r>
          </a:p>
          <a:p>
            <a:pPr eaLnBrk="1" hangingPunct="1">
              <a:spcBef>
                <a:spcPct val="0"/>
              </a:spcBef>
              <a:buFontTx/>
              <a:buNone/>
            </a:pPr>
            <a:r>
              <a:rPr lang="en-US" altLang="en-US" sz="2000" dirty="0">
                <a:solidFill>
                  <a:srgbClr val="000099"/>
                </a:solidFill>
              </a:rPr>
              <a:t>• For both cases, near </a:t>
            </a:r>
            <a:r>
              <a:rPr lang="en-US" altLang="en-US" sz="2000" dirty="0">
                <a:solidFill>
                  <a:srgbClr val="000099"/>
                </a:solidFill>
                <a:sym typeface="Symbol" panose="05050102010706020507" pitchFamily="18" charset="2"/>
              </a:rPr>
              <a:t></a:t>
            </a:r>
            <a:r>
              <a:rPr lang="en-US" altLang="en-US" sz="2000" baseline="-25000" dirty="0">
                <a:solidFill>
                  <a:srgbClr val="000099"/>
                </a:solidFill>
              </a:rPr>
              <a:t>H</a:t>
            </a:r>
            <a:r>
              <a:rPr lang="en-US" altLang="en-US" sz="2000" dirty="0">
                <a:solidFill>
                  <a:srgbClr val="000099"/>
                </a:solidFill>
              </a:rPr>
              <a:t> and above, the amplifier’s response acts like a </a:t>
            </a:r>
            <a:r>
              <a:rPr lang="en-US" altLang="en-US" sz="2000" b="1" dirty="0" smtClean="0">
                <a:solidFill>
                  <a:srgbClr val="000099"/>
                </a:solidFill>
              </a:rPr>
              <a:t>low-pass filter</a:t>
            </a:r>
            <a:r>
              <a:rPr lang="en-US" altLang="en-US" sz="2000" dirty="0">
                <a:solidFill>
                  <a:srgbClr val="000099"/>
                </a:solidFill>
              </a:rPr>
              <a:t>.</a:t>
            </a:r>
          </a:p>
          <a:p>
            <a:pPr eaLnBrk="1" hangingPunct="1">
              <a:spcBef>
                <a:spcPct val="0"/>
              </a:spcBef>
              <a:buFontTx/>
              <a:buNone/>
            </a:pPr>
            <a:r>
              <a:rPr lang="en-US" altLang="en-US" sz="2000" dirty="0">
                <a:solidFill>
                  <a:srgbClr val="000099"/>
                </a:solidFill>
              </a:rPr>
              <a:t>• The (hopefully) flat region in the middle is the “mid-band.” We typically talk about </a:t>
            </a:r>
            <a:r>
              <a:rPr lang="en-US" altLang="en-US" sz="2000" dirty="0" smtClean="0">
                <a:solidFill>
                  <a:srgbClr val="000099"/>
                </a:solidFill>
              </a:rPr>
              <a:t>the “</a:t>
            </a:r>
            <a:r>
              <a:rPr lang="en-US" altLang="en-US" sz="2000" dirty="0">
                <a:solidFill>
                  <a:srgbClr val="000099"/>
                </a:solidFill>
              </a:rPr>
              <a:t>mid-band gain” of an AC-coupled amplifier.</a:t>
            </a:r>
          </a:p>
          <a:p>
            <a:pPr eaLnBrk="1" hangingPunct="1">
              <a:spcBef>
                <a:spcPct val="0"/>
              </a:spcBef>
              <a:buFontTx/>
              <a:buNone/>
            </a:pPr>
            <a:r>
              <a:rPr lang="en-US" altLang="en-US" sz="2000" dirty="0">
                <a:solidFill>
                  <a:srgbClr val="000099"/>
                </a:solidFill>
              </a:rPr>
              <a:t>• It is important to note that one can look at the transfer function of an </a:t>
            </a:r>
            <a:r>
              <a:rPr lang="en-US" altLang="en-US" sz="2000" dirty="0" smtClean="0">
                <a:solidFill>
                  <a:srgbClr val="000099"/>
                </a:solidFill>
              </a:rPr>
              <a:t>AC-coupled amplifier </a:t>
            </a:r>
            <a:r>
              <a:rPr lang="en-US" altLang="en-US" sz="2000" dirty="0">
                <a:solidFill>
                  <a:srgbClr val="000099"/>
                </a:solidFill>
              </a:rPr>
              <a:t>as the </a:t>
            </a:r>
            <a:r>
              <a:rPr lang="en-US" altLang="en-US" sz="2000" b="1" dirty="0">
                <a:solidFill>
                  <a:srgbClr val="000099"/>
                </a:solidFill>
              </a:rPr>
              <a:t>product </a:t>
            </a:r>
            <a:r>
              <a:rPr lang="en-US" altLang="en-US" sz="2000" dirty="0">
                <a:solidFill>
                  <a:srgbClr val="000099"/>
                </a:solidFill>
              </a:rPr>
              <a:t>of the high-pass, mid-band, and low-pass transfer functions,</a:t>
            </a:r>
          </a:p>
        </p:txBody>
      </p:sp>
      <p:graphicFrame>
        <p:nvGraphicFramePr>
          <p:cNvPr id="28678" name="Object 9"/>
          <p:cNvGraphicFramePr>
            <a:graphicFrameLocks noChangeAspect="1"/>
          </p:cNvGraphicFramePr>
          <p:nvPr/>
        </p:nvGraphicFramePr>
        <p:xfrm>
          <a:off x="4267200" y="5410201"/>
          <a:ext cx="2846388" cy="449263"/>
        </p:xfrm>
        <a:graphic>
          <a:graphicData uri="http://schemas.openxmlformats.org/presentationml/2006/ole">
            <mc:AlternateContent xmlns:mc="http://schemas.openxmlformats.org/markup-compatibility/2006">
              <mc:Choice xmlns:v="urn:schemas-microsoft-com:vml" Requires="v">
                <p:oleObj spid="_x0000_s8194" name="公式" r:id="rId4" imgW="1358310" imgH="215806" progId="Equation.3">
                  <p:embed/>
                </p:oleObj>
              </mc:Choice>
              <mc:Fallback>
                <p:oleObj name="公式" r:id="rId4" imgW="1358310"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410201"/>
                        <a:ext cx="28463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Rectangle 10"/>
          <p:cNvSpPr>
            <a:spLocks noChangeArrowheads="1"/>
          </p:cNvSpPr>
          <p:nvPr/>
        </p:nvSpPr>
        <p:spPr bwMode="auto">
          <a:xfrm>
            <a:off x="2254549" y="5867400"/>
            <a:ext cx="37446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a:t>Reminder: </a:t>
            </a:r>
            <a:r>
              <a:rPr lang="en-US" altLang="en-US" sz="1600"/>
              <a:t>The impedance of a capacitor is</a:t>
            </a:r>
          </a:p>
        </p:txBody>
      </p:sp>
      <p:pic>
        <p:nvPicPr>
          <p:cNvPr id="2868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00" y="5811839"/>
            <a:ext cx="42799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Rectangle 12"/>
          <p:cNvSpPr>
            <a:spLocks noChangeArrowheads="1"/>
          </p:cNvSpPr>
          <p:nvPr/>
        </p:nvSpPr>
        <p:spPr bwMode="auto">
          <a:xfrm>
            <a:off x="2221352" y="6248400"/>
            <a:ext cx="60018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dirty="0"/>
              <a:t>Thus, they are open-circuits at DC and shorts at very high frequencies.</a:t>
            </a:r>
          </a:p>
        </p:txBody>
      </p:sp>
      <p:sp>
        <p:nvSpPr>
          <p:cNvPr id="28682" name="Slide Number Placeholder 9"/>
          <p:cNvSpPr>
            <a:spLocks noGrp="1"/>
          </p:cNvSpPr>
          <p:nvPr>
            <p:ph type="sldNum" sz="quarter" idx="11"/>
          </p:nvPr>
        </p:nvSpPr>
        <p:spPr>
          <a:xfrm>
            <a:off x="4032250" y="6497637"/>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112C0D8C-B3ED-46D6-B44F-CBE0A74EDF71}" type="slidenum">
              <a:rPr lang="en-US" altLang="en-US" sz="1400">
                <a:latin typeface="Arial" panose="020B0604020202020204" pitchFamily="34" charset="0"/>
              </a:rPr>
              <a:pPr>
                <a:spcBef>
                  <a:spcPct val="0"/>
                </a:spcBef>
                <a:buFontTx/>
                <a:buNone/>
              </a:pPr>
              <a:t>15</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325470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idx="4294967295"/>
          </p:nvPr>
        </p:nvSpPr>
        <p:spPr>
          <a:xfrm>
            <a:off x="4038600" y="225220"/>
            <a:ext cx="4343400" cy="232190"/>
          </a:xfrm>
        </p:spPr>
        <p:txBody>
          <a:bodyPr>
            <a:normAutofit fontScale="90000"/>
          </a:bodyPr>
          <a:lstStyle/>
          <a:p>
            <a:r>
              <a:rPr lang="en-US" altLang="en-US" b="1" dirty="0" smtClean="0">
                <a:solidFill>
                  <a:srgbClr val="4A0FEF"/>
                </a:solidFill>
              </a:rPr>
              <a:t>DOMINANT POLES</a:t>
            </a:r>
          </a:p>
        </p:txBody>
      </p:sp>
      <p:graphicFrame>
        <p:nvGraphicFramePr>
          <p:cNvPr id="29699" name="Object 15"/>
          <p:cNvGraphicFramePr>
            <a:graphicFrameLocks noGrp="1" noChangeAspect="1"/>
          </p:cNvGraphicFramePr>
          <p:nvPr>
            <p:ph sz="half" idx="4294967295"/>
            <p:extLst/>
          </p:nvPr>
        </p:nvGraphicFramePr>
        <p:xfrm>
          <a:off x="6025242" y="3616476"/>
          <a:ext cx="4038600" cy="776126"/>
        </p:xfrm>
        <a:graphic>
          <a:graphicData uri="http://schemas.openxmlformats.org/presentationml/2006/ole">
            <mc:AlternateContent xmlns:mc="http://schemas.openxmlformats.org/markup-compatibility/2006">
              <mc:Choice xmlns:v="urn:schemas-microsoft-com:vml" Requires="v">
                <p:oleObj spid="_x0000_s9218" name="Equation" r:id="rId3" imgW="2311400" imgH="444500" progId="Equation.3">
                  <p:embed/>
                </p:oleObj>
              </mc:Choice>
              <mc:Fallback>
                <p:oleObj name="Equation" r:id="rId3" imgW="2311400" imgH="4445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42" y="3616476"/>
                        <a:ext cx="4038600" cy="776126"/>
                      </a:xfrm>
                      <a:prstGeom prst="rect">
                        <a:avLst/>
                      </a:prstGeom>
                      <a:noFill/>
                      <a:ln>
                        <a:noFill/>
                      </a:ln>
                      <a:effectLst/>
                    </p:spPr>
                  </p:pic>
                </p:oleObj>
              </mc:Fallback>
            </mc:AlternateContent>
          </a:graphicData>
        </a:graphic>
      </p:graphicFrame>
      <p:sp>
        <p:nvSpPr>
          <p:cNvPr id="29700" name="Rectangle 5"/>
          <p:cNvSpPr>
            <a:spLocks noChangeArrowheads="1"/>
          </p:cNvSpPr>
          <p:nvPr/>
        </p:nvSpPr>
        <p:spPr bwMode="auto">
          <a:xfrm>
            <a:off x="395514" y="706605"/>
            <a:ext cx="112594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Dominant poles are poles that dominate over the others in the transfer function so that the low- or high-frequency response of an amplifier can be approximated as a first-order high- or low-pass filter. </a:t>
            </a:r>
          </a:p>
        </p:txBody>
      </p:sp>
      <p:sp>
        <p:nvSpPr>
          <p:cNvPr id="29701" name="Rectangle 6"/>
          <p:cNvSpPr>
            <a:spLocks noChangeArrowheads="1"/>
          </p:cNvSpPr>
          <p:nvPr/>
        </p:nvSpPr>
        <p:spPr bwMode="auto">
          <a:xfrm>
            <a:off x="3657600" y="1952079"/>
            <a:ext cx="3588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800" b="1" dirty="0">
                <a:solidFill>
                  <a:srgbClr val="800000"/>
                </a:solidFill>
              </a:rPr>
              <a:t>DOMINANT LOW-FREQUENCY POLE</a:t>
            </a:r>
          </a:p>
        </p:txBody>
      </p:sp>
      <p:sp>
        <p:nvSpPr>
          <p:cNvPr id="29702" name="Rectangle 7"/>
          <p:cNvSpPr>
            <a:spLocks noChangeArrowheads="1"/>
          </p:cNvSpPr>
          <p:nvPr/>
        </p:nvSpPr>
        <p:spPr bwMode="auto">
          <a:xfrm>
            <a:off x="395514" y="2385766"/>
            <a:ext cx="11259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If there is a dominant low-frequency pole (this is the one that acts like a </a:t>
            </a:r>
            <a:r>
              <a:rPr lang="en-US" altLang="en-US" b="1" dirty="0"/>
              <a:t>HIGH-PASS </a:t>
            </a:r>
            <a:r>
              <a:rPr lang="en-US" altLang="en-US" dirty="0"/>
              <a:t>filter), the low-frequency response can be approximated as,</a:t>
            </a:r>
          </a:p>
        </p:txBody>
      </p:sp>
      <p:sp>
        <p:nvSpPr>
          <p:cNvPr id="29703" name="Rectangle 9"/>
          <p:cNvSpPr>
            <a:spLocks noChangeArrowheads="1"/>
          </p:cNvSpPr>
          <p:nvPr/>
        </p:nvSpPr>
        <p:spPr bwMode="auto">
          <a:xfrm>
            <a:off x="395514" y="3750285"/>
            <a:ext cx="53442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dirty="0"/>
              <a:t>So, if the “full” low-frequency response is</a:t>
            </a:r>
          </a:p>
        </p:txBody>
      </p:sp>
      <p:sp>
        <p:nvSpPr>
          <p:cNvPr id="29704" name="Rectangle 11"/>
          <p:cNvSpPr>
            <a:spLocks noChangeArrowheads="1"/>
          </p:cNvSpPr>
          <p:nvPr/>
        </p:nvSpPr>
        <p:spPr bwMode="auto">
          <a:xfrm>
            <a:off x="395514" y="4372067"/>
            <a:ext cx="117964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dirty="0"/>
              <a:t>this means that </a:t>
            </a:r>
            <a:r>
              <a:rPr lang="en-US" altLang="en-US" sz="2000" dirty="0">
                <a:sym typeface="Symbol" panose="05050102010706020507" pitchFamily="18" charset="2"/>
              </a:rPr>
              <a:t></a:t>
            </a:r>
            <a:r>
              <a:rPr lang="en-US" altLang="en-US" sz="2000" baseline="-25000" dirty="0"/>
              <a:t>P1</a:t>
            </a:r>
            <a:r>
              <a:rPr lang="en-US" altLang="en-US" sz="2000" dirty="0"/>
              <a:t> is at a much </a:t>
            </a:r>
            <a:r>
              <a:rPr lang="en-US" altLang="en-US" sz="2000" b="1" dirty="0"/>
              <a:t>HIGHER </a:t>
            </a:r>
            <a:r>
              <a:rPr lang="en-US" altLang="en-US" sz="2000" dirty="0"/>
              <a:t>frequency than the other poles so that it can DOMINATE...</a:t>
            </a:r>
          </a:p>
        </p:txBody>
      </p:sp>
      <p:sp>
        <p:nvSpPr>
          <p:cNvPr id="29705" name="Rectangle 12"/>
          <p:cNvSpPr>
            <a:spLocks noChangeArrowheads="1"/>
          </p:cNvSpPr>
          <p:nvPr/>
        </p:nvSpPr>
        <p:spPr bwMode="auto">
          <a:xfrm>
            <a:off x="395514" y="4876800"/>
            <a:ext cx="90823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b="1" dirty="0">
                <a:solidFill>
                  <a:srgbClr val="4A0FEF"/>
                </a:solidFill>
              </a:rPr>
              <a:t>• Note that the number of poles and zeros must be equal (at that point) if the function “flattens out” in the mid-band!</a:t>
            </a:r>
          </a:p>
        </p:txBody>
      </p:sp>
      <p:sp>
        <p:nvSpPr>
          <p:cNvPr id="29706" name="Rectangle 13"/>
          <p:cNvSpPr>
            <a:spLocks noChangeArrowheads="1"/>
          </p:cNvSpPr>
          <p:nvPr/>
        </p:nvSpPr>
        <p:spPr bwMode="auto">
          <a:xfrm>
            <a:off x="373140" y="5658916"/>
            <a:ext cx="9010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If there is no dominant pole, we can make the following approximation</a:t>
            </a:r>
          </a:p>
        </p:txBody>
      </p:sp>
      <p:graphicFrame>
        <p:nvGraphicFramePr>
          <p:cNvPr id="29707" name="Object 17"/>
          <p:cNvGraphicFramePr>
            <a:graphicFrameLocks noGrp="1" noChangeAspect="1"/>
          </p:cNvGraphicFramePr>
          <p:nvPr>
            <p:ph sz="half" idx="4294967295"/>
            <p:extLst/>
          </p:nvPr>
        </p:nvGraphicFramePr>
        <p:xfrm>
          <a:off x="996042" y="6221051"/>
          <a:ext cx="5029200" cy="555625"/>
        </p:xfrm>
        <a:graphic>
          <a:graphicData uri="http://schemas.openxmlformats.org/presentationml/2006/ole">
            <mc:AlternateContent xmlns:mc="http://schemas.openxmlformats.org/markup-compatibility/2006">
              <mc:Choice xmlns:v="urn:schemas-microsoft-com:vml" Requires="v">
                <p:oleObj spid="_x0000_s9219" name="公式" r:id="rId5" imgW="2641600" imgH="292100" progId="Equation.3">
                  <p:embed/>
                </p:oleObj>
              </mc:Choice>
              <mc:Fallback>
                <p:oleObj name="公式" r:id="rId5" imgW="2641600" imgH="2921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042" y="6221051"/>
                        <a:ext cx="50292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8" name="Slide Number Placeholder 12"/>
          <p:cNvSpPr>
            <a:spLocks noGrp="1"/>
          </p:cNvSpPr>
          <p:nvPr>
            <p:ph type="sldNum" sz="quarter" idx="11"/>
          </p:nvPr>
        </p:nvSpPr>
        <p:spPr>
          <a:xfrm>
            <a:off x="4557555" y="6529724"/>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F63A1956-4C2E-4953-8981-19FBABEF1794}" type="slidenum">
              <a:rPr lang="en-US" altLang="en-US" sz="1400">
                <a:latin typeface="Arial" panose="020B0604020202020204" pitchFamily="34" charset="0"/>
              </a:rPr>
              <a:pPr>
                <a:spcBef>
                  <a:spcPct val="0"/>
                </a:spcBef>
                <a:buFontTx/>
                <a:buNone/>
              </a:pPr>
              <a:t>16</a:t>
            </a:fld>
            <a:endParaRPr lang="en-US" altLang="en-US" sz="1400">
              <a:latin typeface="Arial" panose="020B0604020202020204" pitchFamily="34" charset="0"/>
            </a:endParaRPr>
          </a:p>
        </p:txBody>
      </p:sp>
      <p:graphicFrame>
        <p:nvGraphicFramePr>
          <p:cNvPr id="29709" name="Object 13"/>
          <p:cNvGraphicFramePr>
            <a:graphicFrameLocks noChangeAspect="1"/>
          </p:cNvGraphicFramePr>
          <p:nvPr>
            <p:extLst/>
          </p:nvPr>
        </p:nvGraphicFramePr>
        <p:xfrm>
          <a:off x="3657599" y="3141635"/>
          <a:ext cx="1509951" cy="641380"/>
        </p:xfrm>
        <a:graphic>
          <a:graphicData uri="http://schemas.openxmlformats.org/presentationml/2006/ole">
            <mc:AlternateContent xmlns:mc="http://schemas.openxmlformats.org/markup-compatibility/2006">
              <mc:Choice xmlns:v="urn:schemas-microsoft-com:vml" Requires="v">
                <p:oleObj spid="_x0000_s9220" name="Equation" r:id="rId7" imgW="1016000" imgH="431800" progId="Equation.3">
                  <p:embed/>
                </p:oleObj>
              </mc:Choice>
              <mc:Fallback>
                <p:oleObj name="Equation" r:id="rId7" imgW="10160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599" y="3141635"/>
                        <a:ext cx="1509951" cy="641380"/>
                      </a:xfrm>
                      <a:prstGeom prst="rect">
                        <a:avLst/>
                      </a:prstGeom>
                      <a:noFill/>
                      <a:ln>
                        <a:noFill/>
                      </a:ln>
                      <a:effectLst/>
                    </p:spPr>
                  </p:pic>
                </p:oleObj>
              </mc:Fallback>
            </mc:AlternateContent>
          </a:graphicData>
        </a:graphic>
      </p:graphicFrame>
      <p:pic>
        <p:nvPicPr>
          <p:cNvPr id="14" name="Picture 2"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87542" y="4772177"/>
            <a:ext cx="2770631" cy="194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496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4191000" y="228600"/>
            <a:ext cx="365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a:spcBef>
                <a:spcPct val="0"/>
              </a:spcBef>
              <a:buFontTx/>
              <a:buNone/>
            </a:pPr>
            <a:r>
              <a:rPr lang="en-US" altLang="en-US" sz="2800" b="1" dirty="0">
                <a:solidFill>
                  <a:srgbClr val="4A0FEF"/>
                </a:solidFill>
              </a:rPr>
              <a:t>DOMINANT POLES</a:t>
            </a:r>
          </a:p>
        </p:txBody>
      </p:sp>
      <p:sp>
        <p:nvSpPr>
          <p:cNvPr id="30723" name="Rectangle 6"/>
          <p:cNvSpPr>
            <a:spLocks noChangeArrowheads="1"/>
          </p:cNvSpPr>
          <p:nvPr/>
        </p:nvSpPr>
        <p:spPr bwMode="auto">
          <a:xfrm>
            <a:off x="289642" y="815403"/>
            <a:ext cx="4013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2000" b="1" dirty="0">
                <a:solidFill>
                  <a:srgbClr val="800000"/>
                </a:solidFill>
              </a:rPr>
              <a:t>DOMINANT HIGH-FREQUENCY POLE</a:t>
            </a:r>
          </a:p>
        </p:txBody>
      </p:sp>
      <p:sp>
        <p:nvSpPr>
          <p:cNvPr id="30724" name="Rectangle 7"/>
          <p:cNvSpPr>
            <a:spLocks noChangeArrowheads="1"/>
          </p:cNvSpPr>
          <p:nvPr/>
        </p:nvSpPr>
        <p:spPr bwMode="auto">
          <a:xfrm>
            <a:off x="275771" y="1219201"/>
            <a:ext cx="82731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dirty="0"/>
              <a:t>If there is a dominant high-frequency pole (this is the one that acts like a </a:t>
            </a:r>
            <a:r>
              <a:rPr lang="en-US" altLang="en-US" sz="2000" b="1" dirty="0"/>
              <a:t>LOW-PASS </a:t>
            </a:r>
            <a:r>
              <a:rPr lang="en-US" altLang="en-US" sz="2000" dirty="0"/>
              <a:t>filter), the high-frequency response can be approximated as:</a:t>
            </a:r>
          </a:p>
        </p:txBody>
      </p:sp>
      <p:sp>
        <p:nvSpPr>
          <p:cNvPr id="30725" name="Rectangle 9"/>
          <p:cNvSpPr>
            <a:spLocks noChangeArrowheads="1"/>
          </p:cNvSpPr>
          <p:nvPr/>
        </p:nvSpPr>
        <p:spPr bwMode="auto">
          <a:xfrm>
            <a:off x="230414" y="1974198"/>
            <a:ext cx="4563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2000" dirty="0"/>
              <a:t>So, if the “full” high-frequency response is</a:t>
            </a:r>
          </a:p>
        </p:txBody>
      </p:sp>
      <p:sp>
        <p:nvSpPr>
          <p:cNvPr id="30726" name="Rectangle 11"/>
          <p:cNvSpPr>
            <a:spLocks noChangeArrowheads="1"/>
          </p:cNvSpPr>
          <p:nvPr/>
        </p:nvSpPr>
        <p:spPr bwMode="auto">
          <a:xfrm>
            <a:off x="406401" y="3352801"/>
            <a:ext cx="112406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dirty="0"/>
              <a:t>this means that </a:t>
            </a:r>
            <a:r>
              <a:rPr lang="en-US" altLang="en-US" sz="2000" dirty="0">
                <a:sym typeface="Symbol" panose="05050102010706020507" pitchFamily="18" charset="2"/>
              </a:rPr>
              <a:t></a:t>
            </a:r>
            <a:r>
              <a:rPr lang="en-US" altLang="en-US" sz="2000" baseline="-25000" dirty="0"/>
              <a:t>P1</a:t>
            </a:r>
            <a:r>
              <a:rPr lang="en-US" altLang="en-US" sz="2000" dirty="0"/>
              <a:t> is at a much </a:t>
            </a:r>
            <a:r>
              <a:rPr lang="en-US" altLang="en-US" sz="2000" b="1" dirty="0"/>
              <a:t>LOWER </a:t>
            </a:r>
            <a:r>
              <a:rPr lang="en-US" altLang="en-US" sz="2000" dirty="0"/>
              <a:t>frequency than the other poles so that it can DOMINATE...</a:t>
            </a:r>
          </a:p>
          <a:p>
            <a:pPr eaLnBrk="1" hangingPunct="1">
              <a:spcBef>
                <a:spcPct val="0"/>
              </a:spcBef>
              <a:buFontTx/>
              <a:buNone/>
            </a:pPr>
            <a:r>
              <a:rPr lang="en-US" altLang="en-US" sz="2000" b="1" dirty="0"/>
              <a:t>Note that the number of poles and zeros must be equal (at that point) if the function “flattens out” in the mid-band!</a:t>
            </a:r>
          </a:p>
        </p:txBody>
      </p:sp>
      <p:sp>
        <p:nvSpPr>
          <p:cNvPr id="30727" name="Rectangle 12"/>
          <p:cNvSpPr>
            <a:spLocks noChangeArrowheads="1"/>
          </p:cNvSpPr>
          <p:nvPr/>
        </p:nvSpPr>
        <p:spPr bwMode="auto">
          <a:xfrm>
            <a:off x="276614" y="4438870"/>
            <a:ext cx="7625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2000" dirty="0"/>
              <a:t>If there is no dominant pole, you can make the following approximation</a:t>
            </a:r>
          </a:p>
        </p:txBody>
      </p:sp>
      <p:graphicFrame>
        <p:nvGraphicFramePr>
          <p:cNvPr id="30728" name="Object 14"/>
          <p:cNvGraphicFramePr>
            <a:graphicFrameLocks noChangeAspect="1"/>
          </p:cNvGraphicFramePr>
          <p:nvPr>
            <p:extLst/>
          </p:nvPr>
        </p:nvGraphicFramePr>
        <p:xfrm>
          <a:off x="3877971" y="2360195"/>
          <a:ext cx="5755570" cy="922200"/>
        </p:xfrm>
        <a:graphic>
          <a:graphicData uri="http://schemas.openxmlformats.org/presentationml/2006/ole">
            <mc:AlternateContent xmlns:mc="http://schemas.openxmlformats.org/markup-compatibility/2006">
              <mc:Choice xmlns:v="urn:schemas-microsoft-com:vml" Requires="v">
                <p:oleObj spid="_x0000_s10242" name="Equation" r:id="rId3" imgW="2692400" imgH="431800" progId="Equation.3">
                  <p:embed/>
                </p:oleObj>
              </mc:Choice>
              <mc:Fallback>
                <p:oleObj name="Equation" r:id="rId3" imgW="2692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971" y="2360195"/>
                        <a:ext cx="5755570" cy="922200"/>
                      </a:xfrm>
                      <a:prstGeom prst="rect">
                        <a:avLst/>
                      </a:prstGeom>
                      <a:noFill/>
                      <a:ln>
                        <a:noFill/>
                      </a:ln>
                      <a:effectLst/>
                    </p:spPr>
                  </p:pic>
                </p:oleObj>
              </mc:Fallback>
            </mc:AlternateContent>
          </a:graphicData>
        </a:graphic>
      </p:graphicFrame>
      <p:graphicFrame>
        <p:nvGraphicFramePr>
          <p:cNvPr id="30729" name="Object 15"/>
          <p:cNvGraphicFramePr>
            <a:graphicFrameLocks noChangeAspect="1"/>
          </p:cNvGraphicFramePr>
          <p:nvPr>
            <p:extLst/>
          </p:nvPr>
        </p:nvGraphicFramePr>
        <p:xfrm>
          <a:off x="1293606" y="5270281"/>
          <a:ext cx="6018245" cy="931670"/>
        </p:xfrm>
        <a:graphic>
          <a:graphicData uri="http://schemas.openxmlformats.org/presentationml/2006/ole">
            <mc:AlternateContent xmlns:mc="http://schemas.openxmlformats.org/markup-compatibility/2006">
              <mc:Choice xmlns:v="urn:schemas-microsoft-com:vml" Requires="v">
                <p:oleObj spid="_x0000_s10243" name="Equation" r:id="rId5" imgW="3098800" imgH="482600" progId="Equation.3">
                  <p:embed/>
                </p:oleObj>
              </mc:Choice>
              <mc:Fallback>
                <p:oleObj name="Equation" r:id="rId5" imgW="30988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606" y="5270281"/>
                        <a:ext cx="6018245" cy="931670"/>
                      </a:xfrm>
                      <a:prstGeom prst="rect">
                        <a:avLst/>
                      </a:prstGeom>
                      <a:noFill/>
                      <a:ln>
                        <a:noFill/>
                      </a:ln>
                      <a:effectLst/>
                    </p:spPr>
                  </p:pic>
                </p:oleObj>
              </mc:Fallback>
            </mc:AlternateContent>
          </a:graphicData>
        </a:graphic>
      </p:graphicFrame>
      <p:pic>
        <p:nvPicPr>
          <p:cNvPr id="3073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3541" y="1183999"/>
            <a:ext cx="2257207" cy="70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Slide Number Placeholder 10"/>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5957C4B0-748E-40E3-9B47-0810000F6C03}" type="slidenum">
              <a:rPr lang="en-US" altLang="en-US" sz="1400">
                <a:latin typeface="Arial" panose="020B0604020202020204" pitchFamily="34" charset="0"/>
              </a:rPr>
              <a:pPr>
                <a:spcBef>
                  <a:spcPct val="0"/>
                </a:spcBef>
                <a:buFontTx/>
                <a:buNone/>
              </a:pPr>
              <a:t>17</a:t>
            </a:fld>
            <a:endParaRPr lang="en-US" altLang="en-US" sz="1400">
              <a:latin typeface="Arial" panose="020B0604020202020204" pitchFamily="34" charset="0"/>
            </a:endParaRPr>
          </a:p>
        </p:txBody>
      </p:sp>
      <p:sp>
        <p:nvSpPr>
          <p:cNvPr id="30732" name="AutoShape 13"/>
          <p:cNvSpPr>
            <a:spLocks noChangeArrowheads="1"/>
          </p:cNvSpPr>
          <p:nvPr/>
        </p:nvSpPr>
        <p:spPr bwMode="auto">
          <a:xfrm>
            <a:off x="8548914" y="1496944"/>
            <a:ext cx="685800" cy="76200"/>
          </a:xfrm>
          <a:prstGeom prst="rightArrow">
            <a:avLst>
              <a:gd name="adj1" fmla="val 50000"/>
              <a:gd name="adj2" fmla="val 2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grpSp>
        <p:nvGrpSpPr>
          <p:cNvPr id="11" name="Group 10"/>
          <p:cNvGrpSpPr/>
          <p:nvPr/>
        </p:nvGrpSpPr>
        <p:grpSpPr>
          <a:xfrm>
            <a:off x="8955314" y="4731657"/>
            <a:ext cx="3196691" cy="1994025"/>
            <a:chOff x="8955314" y="4731657"/>
            <a:chExt cx="3196691" cy="1994025"/>
          </a:xfrm>
        </p:grpSpPr>
        <p:cxnSp>
          <p:nvCxnSpPr>
            <p:cNvPr id="3" name="Straight Arrow Connector 2"/>
            <p:cNvCxnSpPr/>
            <p:nvPr/>
          </p:nvCxnSpPr>
          <p:spPr>
            <a:xfrm flipV="1">
              <a:off x="8955314" y="4731657"/>
              <a:ext cx="29029" cy="162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969829" y="6356350"/>
              <a:ext cx="2569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84343" y="5270281"/>
              <a:ext cx="10305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029371" y="5270281"/>
              <a:ext cx="899886" cy="9316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538857" y="6356350"/>
              <a:ext cx="613148" cy="369332"/>
            </a:xfrm>
            <a:prstGeom prst="rect">
              <a:avLst/>
            </a:prstGeom>
            <a:noFill/>
          </p:spPr>
          <p:txBody>
            <a:bodyPr wrap="square" rtlCol="0">
              <a:spAutoFit/>
            </a:bodyPr>
            <a:lstStyle/>
            <a:p>
              <a:r>
                <a:rPr lang="en-US" dirty="0" smtClean="0"/>
                <a:t>f</a:t>
              </a:r>
              <a:endParaRPr lang="en-US" dirty="0"/>
            </a:p>
          </p:txBody>
        </p:sp>
      </p:grpSp>
    </p:spTree>
    <p:extLst>
      <p:ext uri="{BB962C8B-B14F-4D97-AF65-F5344CB8AC3E}">
        <p14:creationId xmlns:p14="http://schemas.microsoft.com/office/powerpoint/2010/main" val="1812785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981200" y="3048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b="1" dirty="0">
                <a:solidFill>
                  <a:srgbClr val="4A0FEF"/>
                </a:solidFill>
              </a:rPr>
              <a:t>SHORT-CIRCUIT AND OPEN-CIRCUIT TIME CONSTANT METHODS FOR APPROXIMATING THE RESPONSE OF AMPLIFIERS</a:t>
            </a:r>
          </a:p>
        </p:txBody>
      </p:sp>
      <p:sp>
        <p:nvSpPr>
          <p:cNvPr id="31747" name="Rectangle 5"/>
          <p:cNvSpPr>
            <a:spLocks noChangeArrowheads="1"/>
          </p:cNvSpPr>
          <p:nvPr/>
        </p:nvSpPr>
        <p:spPr bwMode="auto">
          <a:xfrm>
            <a:off x="1190170" y="1448439"/>
            <a:ext cx="1017451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Char char="•"/>
            </a:pPr>
            <a:r>
              <a:rPr lang="en-US" altLang="en-US" dirty="0"/>
              <a:t>This is a very useful method for approximating upper and lower cut-off frequencies, assuming that there is a dominant pole.</a:t>
            </a:r>
          </a:p>
          <a:p>
            <a:pPr eaLnBrk="1" hangingPunct="1">
              <a:spcBef>
                <a:spcPct val="0"/>
              </a:spcBef>
              <a:buFontTx/>
              <a:buChar char="•"/>
            </a:pPr>
            <a:r>
              <a:rPr lang="en-US" altLang="en-US" dirty="0"/>
              <a:t>Depending on which of the two methods we use, for each capacitor in the circuit, we replace the capacitors in the circuit, except for the one you are looking at, with either shorts or opens.</a:t>
            </a:r>
          </a:p>
          <a:p>
            <a:pPr eaLnBrk="1" hangingPunct="1">
              <a:spcBef>
                <a:spcPct val="0"/>
              </a:spcBef>
              <a:buFontTx/>
              <a:buChar char="•"/>
            </a:pPr>
            <a:r>
              <a:rPr lang="en-US" altLang="en-US" dirty="0"/>
              <a:t>Two key rules apply to both methods:</a:t>
            </a:r>
          </a:p>
        </p:txBody>
      </p:sp>
      <p:pic>
        <p:nvPicPr>
          <p:cNvPr id="317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4209144"/>
            <a:ext cx="6110514" cy="176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74ACD831-BE1C-4294-AD55-278FC8E92F8E}" type="slidenum">
              <a:rPr lang="en-US" altLang="en-US" sz="1400">
                <a:latin typeface="Arial" panose="020B0604020202020204" pitchFamily="34" charset="0"/>
              </a:rPr>
              <a:pPr>
                <a:spcBef>
                  <a:spcPct val="0"/>
                </a:spcBef>
                <a:buFontTx/>
                <a:buNone/>
              </a:pPr>
              <a:t>18</a:t>
            </a:fld>
            <a:endParaRPr lang="en-US" altLang="en-US" sz="1400">
              <a:latin typeface="Arial" panose="020B0604020202020204" pitchFamily="34" charset="0"/>
            </a:endParaRPr>
          </a:p>
        </p:txBody>
      </p:sp>
    </p:spTree>
    <p:extLst>
      <p:ext uri="{BB962C8B-B14F-4D97-AF65-F5344CB8AC3E}">
        <p14:creationId xmlns:p14="http://schemas.microsoft.com/office/powerpoint/2010/main" val="3522444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609600" y="1809750"/>
            <a:ext cx="7543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Char char="•"/>
            </a:pPr>
            <a:r>
              <a:rPr lang="en-US" altLang="en-US" sz="1800" dirty="0"/>
              <a:t> All we have to do is step through the process of calculating a “local” RC time-constant for each capacitor in the circuit.</a:t>
            </a:r>
          </a:p>
          <a:p>
            <a:pPr eaLnBrk="1" hangingPunct="1">
              <a:spcBef>
                <a:spcPct val="0"/>
              </a:spcBef>
              <a:buFontTx/>
              <a:buNone/>
            </a:pPr>
            <a:r>
              <a:rPr lang="en-US" altLang="en-US" sz="1800" i="1" dirty="0">
                <a:solidFill>
                  <a:srgbClr val="000099"/>
                </a:solidFill>
              </a:rPr>
              <a:t>For each capacitor you set all other capacitances (other than the one you are looking at) to zero (i.e. they become OPEN CIRCUITS as if they have not yet had any effect on the amplifier's roll-off) and determine the resistance, R</a:t>
            </a:r>
            <a:r>
              <a:rPr lang="en-US" altLang="en-US" sz="1800" i="1" baseline="-25000" dirty="0">
                <a:solidFill>
                  <a:srgbClr val="000099"/>
                </a:solidFill>
              </a:rPr>
              <a:t>io</a:t>
            </a:r>
            <a:r>
              <a:rPr lang="en-US" altLang="en-US" sz="1800" i="1" dirty="0">
                <a:solidFill>
                  <a:srgbClr val="000099"/>
                </a:solidFill>
              </a:rPr>
              <a:t>, seen by C</a:t>
            </a:r>
            <a:r>
              <a:rPr lang="en-US" altLang="en-US" sz="1800" i="1" baseline="-25000" dirty="0">
                <a:solidFill>
                  <a:srgbClr val="000099"/>
                </a:solidFill>
              </a:rPr>
              <a:t>i</a:t>
            </a:r>
            <a:r>
              <a:rPr lang="en-US" altLang="en-US" sz="1800" i="1" dirty="0">
                <a:solidFill>
                  <a:srgbClr val="000099"/>
                </a:solidFill>
              </a:rPr>
              <a:t> (the capacitor you are working with).</a:t>
            </a:r>
          </a:p>
          <a:p>
            <a:pPr eaLnBrk="1" hangingPunct="1">
              <a:spcBef>
                <a:spcPct val="0"/>
              </a:spcBef>
              <a:buFontTx/>
              <a:buNone/>
            </a:pPr>
            <a:endParaRPr lang="en-US" altLang="en-US" sz="1800" i="1" dirty="0">
              <a:solidFill>
                <a:srgbClr val="000099"/>
              </a:solidFill>
            </a:endParaRPr>
          </a:p>
          <a:p>
            <a:pPr eaLnBrk="1" hangingPunct="1">
              <a:spcBef>
                <a:spcPct val="0"/>
              </a:spcBef>
              <a:buFontTx/>
              <a:buNone/>
            </a:pPr>
            <a:r>
              <a:rPr lang="en-US" altLang="en-US" sz="1800" dirty="0"/>
              <a:t>• Repeat this process for each capacitor.</a:t>
            </a:r>
          </a:p>
          <a:p>
            <a:pPr eaLnBrk="1" hangingPunct="1">
              <a:spcBef>
                <a:spcPct val="0"/>
              </a:spcBef>
              <a:buFontTx/>
              <a:buNone/>
            </a:pPr>
            <a:endParaRPr lang="en-US" altLang="en-US" sz="1800" dirty="0"/>
          </a:p>
          <a:p>
            <a:pPr eaLnBrk="1" hangingPunct="1">
              <a:spcBef>
                <a:spcPct val="0"/>
              </a:spcBef>
              <a:buFontTx/>
              <a:buNone/>
            </a:pPr>
            <a:r>
              <a:rPr lang="en-US" altLang="en-US" sz="1800" dirty="0"/>
              <a:t>• The upper cut-off frequency is then approximately given by,</a:t>
            </a:r>
          </a:p>
        </p:txBody>
      </p:sp>
      <p:sp>
        <p:nvSpPr>
          <p:cNvPr id="32771" name="Rectangle 5"/>
          <p:cNvSpPr>
            <a:spLocks noChangeArrowheads="1"/>
          </p:cNvSpPr>
          <p:nvPr/>
        </p:nvSpPr>
        <p:spPr bwMode="auto">
          <a:xfrm>
            <a:off x="1981200" y="30480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solidFill>
                  <a:srgbClr val="4A0FEF"/>
                </a:solidFill>
              </a:rPr>
              <a:t>SHORT-CIRCUIT AND OPEN-CIRCUIT TIME CONSTANT METHODS FOR APPROXIMATING THE RESPONSE OF AMPLIFIERS</a:t>
            </a:r>
          </a:p>
        </p:txBody>
      </p:sp>
      <p:sp>
        <p:nvSpPr>
          <p:cNvPr id="32772" name="Rectangle 6"/>
          <p:cNvSpPr>
            <a:spLocks noChangeArrowheads="1"/>
          </p:cNvSpPr>
          <p:nvPr/>
        </p:nvSpPr>
        <p:spPr bwMode="auto">
          <a:xfrm>
            <a:off x="508000" y="1229329"/>
            <a:ext cx="10276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v"/>
            </a:pPr>
            <a:r>
              <a:rPr lang="en-US" altLang="en-US" sz="2000" b="1" dirty="0">
                <a:solidFill>
                  <a:srgbClr val="FF0000"/>
                </a:solidFill>
              </a:rPr>
              <a:t>OPEN-CIRCUIT TIME CONSTANTS FOR UPPER CUT-OFF FREQUENCY APPROXIMATION</a:t>
            </a:r>
          </a:p>
        </p:txBody>
      </p:sp>
      <p:sp>
        <p:nvSpPr>
          <p:cNvPr id="32774" name="Rectangle 8"/>
          <p:cNvSpPr>
            <a:spLocks noChangeArrowheads="1"/>
          </p:cNvSpPr>
          <p:nvPr/>
        </p:nvSpPr>
        <p:spPr bwMode="auto">
          <a:xfrm>
            <a:off x="508000" y="6046408"/>
            <a:ext cx="11295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600" b="1" dirty="0">
                <a:solidFill>
                  <a:srgbClr val="4A0FEF"/>
                </a:solidFill>
              </a:rPr>
              <a:t>This approach can tell you which of the capacitances in a circuit is most significant in determining the high-frequency response!</a:t>
            </a:r>
          </a:p>
        </p:txBody>
      </p:sp>
      <p:sp>
        <p:nvSpPr>
          <p:cNvPr id="32775"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A59BF04B-809D-4838-9504-FB8798FC13D3}" type="slidenum">
              <a:rPr lang="en-US" altLang="en-US" sz="1400">
                <a:latin typeface="Arial" panose="020B0604020202020204" pitchFamily="34" charset="0"/>
              </a:rPr>
              <a:pPr>
                <a:spcBef>
                  <a:spcPct val="0"/>
                </a:spcBef>
                <a:buFontTx/>
                <a:buNone/>
              </a:pPr>
              <a:t>19</a:t>
            </a:fld>
            <a:endParaRPr lang="en-US" altLang="en-US" sz="1400">
              <a:latin typeface="Arial" panose="020B0604020202020204" pitchFamily="34" charset="0"/>
            </a:endParaRPr>
          </a:p>
        </p:txBody>
      </p:sp>
      <p:grpSp>
        <p:nvGrpSpPr>
          <p:cNvPr id="2" name="Group 1"/>
          <p:cNvGrpSpPr/>
          <p:nvPr/>
        </p:nvGrpSpPr>
        <p:grpSpPr>
          <a:xfrm>
            <a:off x="7349672" y="3420269"/>
            <a:ext cx="4608513" cy="2455862"/>
            <a:chOff x="7349672" y="3420269"/>
            <a:chExt cx="4608513" cy="2455862"/>
          </a:xfrm>
        </p:grpSpPr>
        <p:pic>
          <p:nvPicPr>
            <p:cNvPr id="8" name="Picture 5" descr="sedr42021_012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49672" y="3420269"/>
              <a:ext cx="4608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rot="20030777">
              <a:off x="10735242" y="3763420"/>
              <a:ext cx="891540" cy="1710800"/>
            </a:xfrm>
            <a:prstGeom prst="ellipse">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623" y="4778339"/>
            <a:ext cx="2053091" cy="97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208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304801"/>
            <a:ext cx="8515350"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F20CB9C1-0E86-493A-A903-0DF129419F25}" type="slidenum">
              <a:rPr lang="en-US" altLang="en-US" sz="1400">
                <a:latin typeface="Arial" panose="020B0604020202020204" pitchFamily="34" charset="0"/>
              </a:rPr>
              <a:pPr>
                <a:spcBef>
                  <a:spcPct val="0"/>
                </a:spcBef>
                <a:buFontTx/>
                <a:buNone/>
              </a:pPr>
              <a:t>2</a:t>
            </a:fld>
            <a:endParaRPr lang="en-US" altLang="en-US" sz="1400">
              <a:latin typeface="Arial" panose="020B0604020202020204" pitchFamily="34" charset="0"/>
            </a:endParaRPr>
          </a:p>
        </p:txBody>
      </p:sp>
    </p:spTree>
    <p:extLst>
      <p:ext uri="{BB962C8B-B14F-4D97-AF65-F5344CB8AC3E}">
        <p14:creationId xmlns:p14="http://schemas.microsoft.com/office/powerpoint/2010/main" val="22889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1981200" y="30480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solidFill>
                  <a:srgbClr val="4A0FEF"/>
                </a:solidFill>
              </a:rPr>
              <a:t>SHORT-CIRCUIT AND OPEN-CIRCUIT TIME CONSTANT METHODS FOR APPROXIMATING THE RESPONSE OF AMPLIFIERS</a:t>
            </a:r>
          </a:p>
        </p:txBody>
      </p:sp>
      <p:sp>
        <p:nvSpPr>
          <p:cNvPr id="33795" name="Rectangle 5"/>
          <p:cNvSpPr>
            <a:spLocks noChangeArrowheads="1"/>
          </p:cNvSpPr>
          <p:nvPr/>
        </p:nvSpPr>
        <p:spPr bwMode="auto">
          <a:xfrm>
            <a:off x="114300" y="1069975"/>
            <a:ext cx="10756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v"/>
            </a:pPr>
            <a:r>
              <a:rPr lang="en-US" altLang="en-US" sz="1800" b="1" dirty="0">
                <a:solidFill>
                  <a:srgbClr val="FF0000"/>
                </a:solidFill>
              </a:rPr>
              <a:t>SHORT-CIRCUIT TIME CONSTANTS FOR LOWER CUT-OFF FREQUENCY APPROXIMATION</a:t>
            </a:r>
          </a:p>
        </p:txBody>
      </p:sp>
      <p:sp>
        <p:nvSpPr>
          <p:cNvPr id="33796" name="Rectangle 6"/>
          <p:cNvSpPr>
            <a:spLocks noChangeArrowheads="1"/>
          </p:cNvSpPr>
          <p:nvPr/>
        </p:nvSpPr>
        <p:spPr bwMode="auto">
          <a:xfrm>
            <a:off x="377372" y="1597026"/>
            <a:ext cx="8077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dirty="0"/>
              <a:t>• Again, all you have to do is step through the process of calculating a “local” RC time-constant for each capacitor in the circuit.</a:t>
            </a:r>
          </a:p>
          <a:p>
            <a:pPr eaLnBrk="1" hangingPunct="1">
              <a:spcBef>
                <a:spcPct val="0"/>
              </a:spcBef>
              <a:buFontTx/>
              <a:buNone/>
            </a:pPr>
            <a:r>
              <a:rPr lang="en-US" altLang="en-US" sz="1800" i="1" dirty="0">
                <a:solidFill>
                  <a:srgbClr val="000099"/>
                </a:solidFill>
              </a:rPr>
              <a:t>For each capacitor you set all other capacitances (other than the one you are looking at) to INFINITY (i.e. they become SHORT CIRCUITS as if they have already become low enough impedance to neglect) and determine the resistance, </a:t>
            </a:r>
            <a:r>
              <a:rPr lang="en-US" altLang="en-US" sz="1800" i="1" dirty="0" err="1">
                <a:solidFill>
                  <a:srgbClr val="000099"/>
                </a:solidFill>
              </a:rPr>
              <a:t>R</a:t>
            </a:r>
            <a:r>
              <a:rPr lang="en-US" altLang="en-US" sz="1800" i="1" baseline="-25000" dirty="0" err="1">
                <a:solidFill>
                  <a:srgbClr val="000099"/>
                </a:solidFill>
              </a:rPr>
              <a:t>iS</a:t>
            </a:r>
            <a:r>
              <a:rPr lang="en-US" altLang="en-US" sz="1800" i="1" dirty="0">
                <a:solidFill>
                  <a:srgbClr val="000099"/>
                </a:solidFill>
              </a:rPr>
              <a:t>, seen by C</a:t>
            </a:r>
            <a:r>
              <a:rPr lang="en-US" altLang="en-US" sz="1800" i="1" baseline="-25000" dirty="0">
                <a:solidFill>
                  <a:srgbClr val="000099"/>
                </a:solidFill>
              </a:rPr>
              <a:t>i</a:t>
            </a:r>
            <a:r>
              <a:rPr lang="en-US" altLang="en-US" sz="1800" i="1" dirty="0">
                <a:solidFill>
                  <a:srgbClr val="000099"/>
                </a:solidFill>
              </a:rPr>
              <a:t> (the capacitor you are working with).</a:t>
            </a:r>
          </a:p>
          <a:p>
            <a:pPr eaLnBrk="1" hangingPunct="1">
              <a:spcBef>
                <a:spcPct val="0"/>
              </a:spcBef>
              <a:buFontTx/>
              <a:buNone/>
            </a:pPr>
            <a:endParaRPr lang="en-US" altLang="en-US" sz="1800" i="1" dirty="0">
              <a:solidFill>
                <a:srgbClr val="000099"/>
              </a:solidFill>
            </a:endParaRPr>
          </a:p>
          <a:p>
            <a:pPr eaLnBrk="1" hangingPunct="1">
              <a:spcBef>
                <a:spcPct val="0"/>
              </a:spcBef>
              <a:buFontTx/>
              <a:buNone/>
            </a:pPr>
            <a:r>
              <a:rPr lang="en-US" altLang="en-US" sz="1800" dirty="0"/>
              <a:t>• Repeat this process for each capacitor.</a:t>
            </a:r>
          </a:p>
          <a:p>
            <a:pPr eaLnBrk="1" hangingPunct="1">
              <a:spcBef>
                <a:spcPct val="0"/>
              </a:spcBef>
              <a:buFontTx/>
              <a:buNone/>
            </a:pPr>
            <a:endParaRPr lang="en-US" altLang="en-US" sz="1800" dirty="0"/>
          </a:p>
          <a:p>
            <a:pPr eaLnBrk="1" hangingPunct="1">
              <a:spcBef>
                <a:spcPct val="0"/>
              </a:spcBef>
              <a:buFontTx/>
              <a:buNone/>
            </a:pPr>
            <a:r>
              <a:rPr lang="en-US" altLang="en-US" sz="1800" dirty="0"/>
              <a:t>• The lower cut-off frequency is then approximately given by,</a:t>
            </a:r>
          </a:p>
        </p:txBody>
      </p:sp>
      <p:pic>
        <p:nvPicPr>
          <p:cNvPr id="337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057" y="4746171"/>
            <a:ext cx="1980445" cy="71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8"/>
          <p:cNvSpPr>
            <a:spLocks noChangeArrowheads="1"/>
          </p:cNvSpPr>
          <p:nvPr/>
        </p:nvSpPr>
        <p:spPr bwMode="auto">
          <a:xfrm>
            <a:off x="377372" y="5930087"/>
            <a:ext cx="115696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600" b="1" dirty="0">
                <a:solidFill>
                  <a:srgbClr val="4A0FEF"/>
                </a:solidFill>
              </a:rPr>
              <a:t>This approach can tell you which of the capacitances in a circuit is most significant in determining the low-frequency response!</a:t>
            </a:r>
          </a:p>
        </p:txBody>
      </p:sp>
      <p:sp>
        <p:nvSpPr>
          <p:cNvPr id="33799"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272A0BC9-EB5E-49F7-A489-9B6B5F0FC652}" type="slidenum">
              <a:rPr lang="en-US" altLang="en-US" sz="1400">
                <a:latin typeface="Arial" panose="020B0604020202020204" pitchFamily="34" charset="0"/>
              </a:rPr>
              <a:pPr>
                <a:spcBef>
                  <a:spcPct val="0"/>
                </a:spcBef>
                <a:buFontTx/>
                <a:buNone/>
              </a:pPr>
              <a:t>20</a:t>
            </a:fld>
            <a:endParaRPr lang="en-US" altLang="en-US" sz="1400">
              <a:latin typeface="Arial" panose="020B0604020202020204" pitchFamily="34" charset="0"/>
            </a:endParaRPr>
          </a:p>
        </p:txBody>
      </p:sp>
      <p:grpSp>
        <p:nvGrpSpPr>
          <p:cNvPr id="2" name="Group 1"/>
          <p:cNvGrpSpPr/>
          <p:nvPr/>
        </p:nvGrpSpPr>
        <p:grpSpPr>
          <a:xfrm>
            <a:off x="7160986" y="3311660"/>
            <a:ext cx="4608513" cy="2455862"/>
            <a:chOff x="7160986" y="3311660"/>
            <a:chExt cx="4608513" cy="2455862"/>
          </a:xfrm>
        </p:grpSpPr>
        <p:pic>
          <p:nvPicPr>
            <p:cNvPr id="8" name="Picture 5" descr="sedr42021_012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0986" y="3311660"/>
              <a:ext cx="4608513"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rot="2219174">
              <a:off x="7707629" y="3783107"/>
              <a:ext cx="891540" cy="1629868"/>
            </a:xfrm>
            <a:prstGeom prst="ellipse">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7951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9" y="533400"/>
            <a:ext cx="818197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EE571135-3BE4-4B5A-8F50-B63C5D9A4786}" type="slidenum">
              <a:rPr lang="en-US" altLang="en-US" sz="1400">
                <a:latin typeface="Arial" panose="020B0604020202020204" pitchFamily="34" charset="0"/>
              </a:rPr>
              <a:pPr>
                <a:spcBef>
                  <a:spcPct val="0"/>
                </a:spcBef>
                <a:buFontTx/>
                <a:buNone/>
              </a:pPr>
              <a:t>21</a:t>
            </a:fld>
            <a:endParaRPr lang="en-US" altLang="en-US" sz="1400">
              <a:latin typeface="Arial" panose="020B0604020202020204" pitchFamily="34" charset="0"/>
            </a:endParaRPr>
          </a:p>
        </p:txBody>
      </p:sp>
    </p:spTree>
    <p:extLst>
      <p:ext uri="{BB962C8B-B14F-4D97-AF65-F5344CB8AC3E}">
        <p14:creationId xmlns:p14="http://schemas.microsoft.com/office/powerpoint/2010/main" val="105834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78542" y="350612"/>
            <a:ext cx="10515600" cy="520246"/>
          </a:xfrm>
        </p:spPr>
        <p:txBody>
          <a:bodyPr>
            <a:normAutofit fontScale="90000"/>
          </a:bodyPr>
          <a:lstStyle/>
          <a:p>
            <a:pPr eaLnBrk="1" hangingPunct="1"/>
            <a:r>
              <a:rPr lang="en-US" altLang="en-US" dirty="0" smtClean="0">
                <a:solidFill>
                  <a:srgbClr val="4A0FEF"/>
                </a:solidFill>
              </a:rPr>
              <a:t>Introduction</a:t>
            </a:r>
          </a:p>
        </p:txBody>
      </p:sp>
      <p:sp>
        <p:nvSpPr>
          <p:cNvPr id="35843" name="Rectangle 3"/>
          <p:cNvSpPr>
            <a:spLocks noGrp="1" noChangeArrowheads="1"/>
          </p:cNvSpPr>
          <p:nvPr>
            <p:ph type="body" idx="1"/>
          </p:nvPr>
        </p:nvSpPr>
        <p:spPr>
          <a:xfrm>
            <a:off x="798286" y="1213304"/>
            <a:ext cx="10395856" cy="4800600"/>
          </a:xfrm>
          <a:solidFill>
            <a:schemeClr val="bg1"/>
          </a:solidFill>
        </p:spPr>
        <p:txBody>
          <a:bodyPr>
            <a:noAutofit/>
          </a:bodyPr>
          <a:lstStyle/>
          <a:p>
            <a:pPr eaLnBrk="1" hangingPunct="1"/>
            <a:r>
              <a:rPr lang="en-US" altLang="en-US" sz="2400" b="1" dirty="0"/>
              <a:t>IN THIS CHAPTER YOU WILL </a:t>
            </a:r>
            <a:r>
              <a:rPr lang="en-US" altLang="en-US" sz="2400" b="1" dirty="0" smtClean="0"/>
              <a:t>LEARN</a:t>
            </a:r>
          </a:p>
          <a:p>
            <a:pPr eaLnBrk="1" hangingPunct="1"/>
            <a:endParaRPr lang="en-US" altLang="en-US" sz="2400" b="1" dirty="0"/>
          </a:p>
          <a:p>
            <a:pPr lvl="1" eaLnBrk="1" hangingPunct="1"/>
            <a:r>
              <a:rPr lang="en-US" altLang="en-US" dirty="0"/>
              <a:t>How </a:t>
            </a:r>
            <a:r>
              <a:rPr lang="en-US" altLang="en-US" dirty="0">
                <a:solidFill>
                  <a:srgbClr val="FF0000"/>
                </a:solidFill>
              </a:rPr>
              <a:t>coupling and bypass capacitors</a:t>
            </a:r>
            <a:r>
              <a:rPr lang="en-US" altLang="en-US" dirty="0"/>
              <a:t> cause the gain of discrete circuit amplifiers to fall off at low frequencies, and how to obtain an estimate of the frequency </a:t>
            </a:r>
            <a:r>
              <a:rPr lang="en-US" altLang="en-US" i="1" dirty="0" err="1"/>
              <a:t>f</a:t>
            </a:r>
            <a:r>
              <a:rPr lang="en-US" altLang="en-US" i="1" baseline="-25000" dirty="0" err="1"/>
              <a:t>L</a:t>
            </a:r>
            <a:r>
              <a:rPr lang="en-US" altLang="en-US" dirty="0"/>
              <a:t> at which the gain decreases by 3</a:t>
            </a:r>
            <a:r>
              <a:rPr lang="en-US" altLang="en-US" i="1" dirty="0"/>
              <a:t>dB</a:t>
            </a:r>
            <a:r>
              <a:rPr lang="en-US" altLang="en-US" dirty="0"/>
              <a:t> below its value at </a:t>
            </a:r>
            <a:r>
              <a:rPr lang="en-US" altLang="en-US" dirty="0" err="1"/>
              <a:t>midband</a:t>
            </a:r>
            <a:r>
              <a:rPr lang="en-US" altLang="en-US" dirty="0" smtClean="0"/>
              <a:t>.</a:t>
            </a:r>
          </a:p>
          <a:p>
            <a:pPr lvl="1" eaLnBrk="1" hangingPunct="1"/>
            <a:endParaRPr lang="en-US" altLang="en-US" dirty="0"/>
          </a:p>
          <a:p>
            <a:pPr lvl="1" eaLnBrk="1" hangingPunct="1"/>
            <a:r>
              <a:rPr lang="en-US" altLang="en-US" dirty="0"/>
              <a:t>The </a:t>
            </a:r>
            <a:r>
              <a:rPr lang="en-US" altLang="en-US" dirty="0">
                <a:solidFill>
                  <a:srgbClr val="FF0000"/>
                </a:solidFill>
              </a:rPr>
              <a:t>internal capacitive effects present in the MOSFET and the BJT</a:t>
            </a:r>
            <a:r>
              <a:rPr lang="en-US" altLang="en-US" dirty="0"/>
              <a:t> and how to model these effects by adding capacitances to the hybrid-p model of each of the two transistor types</a:t>
            </a:r>
            <a:r>
              <a:rPr lang="en-US" altLang="en-US" dirty="0" smtClean="0"/>
              <a:t>.</a:t>
            </a:r>
          </a:p>
          <a:p>
            <a:pPr lvl="1" eaLnBrk="1" hangingPunct="1"/>
            <a:endParaRPr lang="en-US" altLang="en-US" dirty="0"/>
          </a:p>
          <a:p>
            <a:pPr lvl="1" eaLnBrk="1" hangingPunct="1"/>
            <a:r>
              <a:rPr lang="en-US" altLang="en-US" dirty="0"/>
              <a:t>The </a:t>
            </a:r>
            <a:r>
              <a:rPr lang="en-US" altLang="en-US" dirty="0">
                <a:solidFill>
                  <a:srgbClr val="FF0000"/>
                </a:solidFill>
              </a:rPr>
              <a:t>high-frequency limitation</a:t>
            </a:r>
            <a:r>
              <a:rPr lang="en-US" altLang="en-US" dirty="0"/>
              <a:t> on the gain of the CS and CE amplifiers and how the gain falloff and the upper 3-</a:t>
            </a:r>
            <a:r>
              <a:rPr lang="en-US" altLang="en-US" i="1" dirty="0"/>
              <a:t>dB</a:t>
            </a:r>
            <a:r>
              <a:rPr lang="en-US" altLang="en-US" dirty="0"/>
              <a:t> frequency </a:t>
            </a:r>
            <a:r>
              <a:rPr lang="en-US" altLang="en-US" i="1" dirty="0" err="1"/>
              <a:t>f</a:t>
            </a:r>
            <a:r>
              <a:rPr lang="en-US" altLang="en-US" i="1" baseline="-25000" dirty="0" err="1"/>
              <a:t>H</a:t>
            </a:r>
            <a:r>
              <a:rPr lang="en-US" altLang="en-US" dirty="0"/>
              <a:t> are mostly determined by the small capacitances between the drain and gate (collector and base).</a:t>
            </a:r>
          </a:p>
        </p:txBody>
      </p:sp>
      <p:sp>
        <p:nvSpPr>
          <p:cNvPr id="35844"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4B5A1DFB-BA21-453D-887E-E596F3A73EF7}" type="slidenum">
              <a:rPr lang="en-US" altLang="en-US" sz="1400">
                <a:latin typeface="Arial" panose="020B0604020202020204" pitchFamily="34" charset="0"/>
              </a:rPr>
              <a:pPr>
                <a:spcBef>
                  <a:spcPct val="0"/>
                </a:spcBef>
                <a:buFontTx/>
                <a:buNone/>
              </a:pPr>
              <a:t>22</a:t>
            </a:fld>
            <a:endParaRPr lang="en-US" altLang="en-US" sz="1400">
              <a:latin typeface="Arial" panose="020B0604020202020204" pitchFamily="34" charset="0"/>
            </a:endParaRPr>
          </a:p>
        </p:txBody>
      </p:sp>
    </p:spTree>
    <p:extLst>
      <p:ext uri="{BB962C8B-B14F-4D97-AF65-F5344CB8AC3E}">
        <p14:creationId xmlns:p14="http://schemas.microsoft.com/office/powerpoint/2010/main" val="31714995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4029" y="249010"/>
            <a:ext cx="10515600" cy="534761"/>
          </a:xfrm>
        </p:spPr>
        <p:txBody>
          <a:bodyPr>
            <a:normAutofit fontScale="90000"/>
          </a:bodyPr>
          <a:lstStyle/>
          <a:p>
            <a:pPr eaLnBrk="1" hangingPunct="1"/>
            <a:r>
              <a:rPr lang="en-US" altLang="en-US" dirty="0" smtClean="0"/>
              <a:t>Introduction</a:t>
            </a:r>
          </a:p>
        </p:txBody>
      </p:sp>
      <p:sp>
        <p:nvSpPr>
          <p:cNvPr id="36867" name="Rectangle 3"/>
          <p:cNvSpPr>
            <a:spLocks noGrp="1" noChangeArrowheads="1"/>
          </p:cNvSpPr>
          <p:nvPr>
            <p:ph type="body" idx="1"/>
          </p:nvPr>
        </p:nvSpPr>
        <p:spPr>
          <a:xfrm>
            <a:off x="493486" y="1447800"/>
            <a:ext cx="11292114" cy="4800600"/>
          </a:xfrm>
        </p:spPr>
        <p:txBody>
          <a:bodyPr>
            <a:normAutofit lnSpcReduction="10000"/>
          </a:bodyPr>
          <a:lstStyle/>
          <a:p>
            <a:pPr eaLnBrk="1" hangingPunct="1"/>
            <a:r>
              <a:rPr lang="en-US" altLang="en-US" sz="2400" b="1" dirty="0"/>
              <a:t>IN THIS CHAPTER YOU WILL </a:t>
            </a:r>
            <a:r>
              <a:rPr lang="en-US" altLang="en-US" sz="2400" b="1" dirty="0" smtClean="0"/>
              <a:t>LEARN</a:t>
            </a:r>
          </a:p>
          <a:p>
            <a:pPr eaLnBrk="1" hangingPunct="1"/>
            <a:endParaRPr lang="en-US" altLang="en-US" sz="2400" b="1" dirty="0"/>
          </a:p>
          <a:p>
            <a:pPr lvl="1" eaLnBrk="1" hangingPunct="1"/>
            <a:r>
              <a:rPr lang="en-US" altLang="en-US" dirty="0"/>
              <a:t>Powerful methods for the </a:t>
            </a:r>
            <a:r>
              <a:rPr lang="en-US" altLang="en-US" dirty="0">
                <a:solidFill>
                  <a:srgbClr val="FF0000"/>
                </a:solidFill>
              </a:rPr>
              <a:t>analysis of the high-frequency response</a:t>
            </a:r>
            <a:r>
              <a:rPr lang="en-US" altLang="en-US" dirty="0"/>
              <a:t> of amplifier circuits of varying complexity</a:t>
            </a:r>
            <a:r>
              <a:rPr lang="en-US" altLang="en-US" dirty="0" smtClean="0"/>
              <a:t>.</a:t>
            </a:r>
          </a:p>
          <a:p>
            <a:pPr lvl="1" eaLnBrk="1" hangingPunct="1"/>
            <a:endParaRPr lang="en-US" altLang="en-US" dirty="0"/>
          </a:p>
          <a:p>
            <a:pPr lvl="1" eaLnBrk="1" hangingPunct="1"/>
            <a:r>
              <a:rPr lang="en-US" altLang="en-US" dirty="0"/>
              <a:t>How the </a:t>
            </a:r>
            <a:r>
              <a:rPr lang="en-US" altLang="en-US" dirty="0" err="1">
                <a:solidFill>
                  <a:srgbClr val="FF0000"/>
                </a:solidFill>
              </a:rPr>
              <a:t>cascode</a:t>
            </a:r>
            <a:r>
              <a:rPr lang="en-US" altLang="en-US" dirty="0">
                <a:solidFill>
                  <a:srgbClr val="FF0000"/>
                </a:solidFill>
              </a:rPr>
              <a:t> amplifier studied in Chapter 7</a:t>
            </a:r>
            <a:r>
              <a:rPr lang="en-US" altLang="en-US" dirty="0"/>
              <a:t> can be designed to obtain wider bandwidth than is possible with CS and CE amplifiers</a:t>
            </a:r>
            <a:r>
              <a:rPr lang="en-US" altLang="en-US" dirty="0" smtClean="0"/>
              <a:t>.</a:t>
            </a:r>
          </a:p>
          <a:p>
            <a:pPr lvl="1" eaLnBrk="1" hangingPunct="1"/>
            <a:endParaRPr lang="en-US" altLang="en-US" dirty="0"/>
          </a:p>
          <a:p>
            <a:pPr lvl="1" eaLnBrk="1" hangingPunct="1"/>
            <a:r>
              <a:rPr lang="en-US" altLang="en-US" dirty="0"/>
              <a:t>The </a:t>
            </a:r>
            <a:r>
              <a:rPr lang="en-US" altLang="en-US" dirty="0">
                <a:solidFill>
                  <a:srgbClr val="FF0000"/>
                </a:solidFill>
              </a:rPr>
              <a:t>high-frequency performance</a:t>
            </a:r>
            <a:r>
              <a:rPr lang="en-US" altLang="en-US" dirty="0"/>
              <a:t> of the source and emitter followers</a:t>
            </a:r>
            <a:r>
              <a:rPr lang="en-US" altLang="en-US" dirty="0" smtClean="0"/>
              <a:t>.</a:t>
            </a:r>
          </a:p>
          <a:p>
            <a:pPr lvl="1" eaLnBrk="1" hangingPunct="1"/>
            <a:endParaRPr lang="en-US" altLang="en-US" dirty="0"/>
          </a:p>
          <a:p>
            <a:pPr lvl="1" eaLnBrk="1" hangingPunct="1"/>
            <a:r>
              <a:rPr lang="en-US" altLang="en-US" dirty="0"/>
              <a:t>The high-frequency performance of </a:t>
            </a:r>
            <a:r>
              <a:rPr lang="en-US" altLang="en-US" dirty="0">
                <a:solidFill>
                  <a:srgbClr val="FF0000"/>
                </a:solidFill>
              </a:rPr>
              <a:t>differential amplifiers</a:t>
            </a:r>
            <a:r>
              <a:rPr lang="en-US" altLang="en-US" dirty="0" smtClean="0">
                <a:solidFill>
                  <a:srgbClr val="FF0000"/>
                </a:solidFill>
              </a:rPr>
              <a:t>.</a:t>
            </a:r>
          </a:p>
          <a:p>
            <a:pPr lvl="1" eaLnBrk="1" hangingPunct="1"/>
            <a:endParaRPr lang="en-US" altLang="en-US" dirty="0">
              <a:solidFill>
                <a:srgbClr val="FF0000"/>
              </a:solidFill>
            </a:endParaRPr>
          </a:p>
          <a:p>
            <a:pPr lvl="1" eaLnBrk="1" hangingPunct="1"/>
            <a:r>
              <a:rPr lang="en-US" altLang="en-US" dirty="0"/>
              <a:t>Circuit configurations for obtaining </a:t>
            </a:r>
            <a:r>
              <a:rPr lang="en-US" altLang="en-US" dirty="0">
                <a:solidFill>
                  <a:srgbClr val="FF0000"/>
                </a:solidFill>
              </a:rPr>
              <a:t>wideband amplification.</a:t>
            </a:r>
          </a:p>
        </p:txBody>
      </p:sp>
      <p:sp>
        <p:nvSpPr>
          <p:cNvPr id="36868"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70E4679D-214D-4100-8F97-40AD74860875}" type="slidenum">
              <a:rPr lang="en-US" altLang="en-US" sz="1400">
                <a:latin typeface="Arial" panose="020B0604020202020204" pitchFamily="34" charset="0"/>
              </a:rPr>
              <a:pPr>
                <a:spcBef>
                  <a:spcPct val="0"/>
                </a:spcBef>
                <a:buFontTx/>
                <a:buNone/>
              </a:pPr>
              <a:t>23</a:t>
            </a:fld>
            <a:endParaRPr lang="en-US" altLang="en-US" sz="1400">
              <a:latin typeface="Arial" panose="020B0604020202020204" pitchFamily="34" charset="0"/>
            </a:endParaRPr>
          </a:p>
        </p:txBody>
      </p:sp>
    </p:spTree>
    <p:extLst>
      <p:ext uri="{BB962C8B-B14F-4D97-AF65-F5344CB8AC3E}">
        <p14:creationId xmlns:p14="http://schemas.microsoft.com/office/powerpoint/2010/main" val="114118665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Introduction</a:t>
            </a:r>
          </a:p>
        </p:txBody>
      </p:sp>
      <p:sp>
        <p:nvSpPr>
          <p:cNvPr id="37891" name="Rectangle 3"/>
          <p:cNvSpPr>
            <a:spLocks noGrp="1" noChangeArrowheads="1"/>
          </p:cNvSpPr>
          <p:nvPr>
            <p:ph type="body" idx="1"/>
          </p:nvPr>
        </p:nvSpPr>
        <p:spPr>
          <a:xfrm>
            <a:off x="1088571" y="1828800"/>
            <a:ext cx="10421258" cy="4038600"/>
          </a:xfrm>
        </p:spPr>
        <p:txBody>
          <a:bodyPr/>
          <a:lstStyle/>
          <a:p>
            <a:pPr eaLnBrk="1" hangingPunct="1"/>
            <a:r>
              <a:rPr lang="en-US" altLang="en-US" dirty="0" smtClean="0"/>
              <a:t>Previously assumed that </a:t>
            </a:r>
            <a:r>
              <a:rPr lang="en-US" altLang="en-US" dirty="0" smtClean="0">
                <a:solidFill>
                  <a:srgbClr val="FF0000"/>
                </a:solidFill>
              </a:rPr>
              <a:t>gain is constant</a:t>
            </a:r>
            <a:r>
              <a:rPr lang="en-US" altLang="en-US" dirty="0" smtClean="0"/>
              <a:t> and independent of frequency.</a:t>
            </a:r>
          </a:p>
          <a:p>
            <a:pPr lvl="1" eaLnBrk="1" hangingPunct="1"/>
            <a:r>
              <a:rPr lang="en-US" altLang="en-US" dirty="0" smtClean="0"/>
              <a:t>implied that </a:t>
            </a:r>
            <a:r>
              <a:rPr lang="en-US" altLang="en-US" dirty="0" smtClean="0">
                <a:solidFill>
                  <a:srgbClr val="FF0000"/>
                </a:solidFill>
              </a:rPr>
              <a:t>bandwidth was infinite</a:t>
            </a:r>
          </a:p>
          <a:p>
            <a:pPr lvl="1" eaLnBrk="1" hangingPunct="1"/>
            <a:r>
              <a:rPr lang="en-US" altLang="en-US" dirty="0" smtClean="0"/>
              <a:t>this is </a:t>
            </a:r>
            <a:r>
              <a:rPr lang="en-US" altLang="en-US" dirty="0" smtClean="0">
                <a:solidFill>
                  <a:srgbClr val="FF0000"/>
                </a:solidFill>
              </a:rPr>
              <a:t>not true</a:t>
            </a:r>
          </a:p>
          <a:p>
            <a:pPr lvl="1" eaLnBrk="1" hangingPunct="1"/>
            <a:endParaRPr lang="en-US" altLang="en-US" dirty="0" smtClean="0">
              <a:solidFill>
                <a:srgbClr val="FF0000"/>
              </a:solidFill>
            </a:endParaRPr>
          </a:p>
          <a:p>
            <a:pPr eaLnBrk="1" hangingPunct="1"/>
            <a:r>
              <a:rPr lang="en-US" altLang="en-US" dirty="0" smtClean="0">
                <a:solidFill>
                  <a:srgbClr val="FF0000"/>
                </a:solidFill>
              </a:rPr>
              <a:t>Middle-frequency band (</a:t>
            </a:r>
            <a:r>
              <a:rPr lang="en-US" altLang="en-US" dirty="0" err="1" smtClean="0">
                <a:solidFill>
                  <a:srgbClr val="FF0000"/>
                </a:solidFill>
              </a:rPr>
              <a:t>midband</a:t>
            </a:r>
            <a:r>
              <a:rPr lang="en-US" altLang="en-US" dirty="0" smtClean="0">
                <a:solidFill>
                  <a:srgbClr val="FF0000"/>
                </a:solidFill>
              </a:rPr>
              <a:t>)</a:t>
            </a:r>
            <a:r>
              <a:rPr lang="en-US" altLang="en-US" dirty="0" smtClean="0"/>
              <a:t> is the range of frequencies over which device gain is constant.</a:t>
            </a:r>
          </a:p>
        </p:txBody>
      </p:sp>
      <p:sp>
        <p:nvSpPr>
          <p:cNvPr id="37892"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DB7C461C-E640-4120-ADBC-476208A5651D}" type="slidenum">
              <a:rPr lang="en-US" altLang="en-US" sz="1400">
                <a:latin typeface="Arial" panose="020B0604020202020204" pitchFamily="34" charset="0"/>
              </a:rPr>
              <a:pPr>
                <a:spcBef>
                  <a:spcPct val="0"/>
                </a:spcBef>
                <a:buFontTx/>
                <a:buNone/>
              </a:pPr>
              <a:t>24</a:t>
            </a:fld>
            <a:endParaRPr lang="en-US" altLang="en-US" sz="1400">
              <a:latin typeface="Arial" panose="020B0604020202020204" pitchFamily="34" charset="0"/>
            </a:endParaRPr>
          </a:p>
        </p:txBody>
      </p:sp>
    </p:spTree>
    <p:extLst>
      <p:ext uri="{BB962C8B-B14F-4D97-AF65-F5344CB8AC3E}">
        <p14:creationId xmlns:p14="http://schemas.microsoft.com/office/powerpoint/2010/main" val="328481725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9" descr="se09F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974726"/>
            <a:ext cx="7129463"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14"/>
          <p:cNvSpPr>
            <a:spLocks noChangeArrowheads="1"/>
          </p:cNvSpPr>
          <p:nvPr/>
        </p:nvSpPr>
        <p:spPr bwMode="auto">
          <a:xfrm>
            <a:off x="1676400" y="74614"/>
            <a:ext cx="8763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1800" b="1"/>
              <a:t>Figure 9.1: </a:t>
            </a:r>
            <a:r>
              <a:rPr lang="en-US" altLang="en-US" sz="1800"/>
              <a:t>Sketch of the magnitude of the gain of a discrete-circuit BJT or MOS amplifier versus frequency. The graph delineates the three frequency bands relevant to frequency-response determination.</a:t>
            </a:r>
          </a:p>
        </p:txBody>
      </p:sp>
      <p:sp>
        <p:nvSpPr>
          <p:cNvPr id="38916" name="Rectangle 7"/>
          <p:cNvSpPr>
            <a:spLocks noChangeArrowheads="1"/>
          </p:cNvSpPr>
          <p:nvPr/>
        </p:nvSpPr>
        <p:spPr bwMode="auto">
          <a:xfrm>
            <a:off x="2057400" y="4648201"/>
            <a:ext cx="7924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b="1" u="sng" dirty="0" err="1">
                <a:solidFill>
                  <a:srgbClr val="000099"/>
                </a:solidFill>
              </a:rPr>
              <a:t>Midband</a:t>
            </a:r>
            <a:r>
              <a:rPr lang="en-US" altLang="en-US" sz="1800" b="1" u="sng" dirty="0">
                <a:solidFill>
                  <a:srgbClr val="000099"/>
                </a:solidFill>
              </a:rPr>
              <a:t>:</a:t>
            </a:r>
          </a:p>
          <a:p>
            <a:pPr eaLnBrk="1" hangingPunct="1">
              <a:spcBef>
                <a:spcPct val="0"/>
              </a:spcBef>
              <a:buFontTx/>
              <a:buChar char="•"/>
            </a:pPr>
            <a:r>
              <a:rPr lang="en-US" altLang="en-US" sz="1800" dirty="0"/>
              <a:t>The frequency range of interest for amplifiers</a:t>
            </a:r>
          </a:p>
          <a:p>
            <a:pPr eaLnBrk="1" hangingPunct="1">
              <a:spcBef>
                <a:spcPct val="0"/>
              </a:spcBef>
              <a:buFontTx/>
              <a:buChar char="•"/>
            </a:pPr>
            <a:r>
              <a:rPr lang="en-US" altLang="en-US" sz="1800" dirty="0"/>
              <a:t>Large capacitors can be treated as short circuit and small capacitors can be treated as open circuit</a:t>
            </a:r>
          </a:p>
          <a:p>
            <a:pPr eaLnBrk="1" hangingPunct="1">
              <a:spcBef>
                <a:spcPct val="0"/>
              </a:spcBef>
              <a:buFontTx/>
              <a:buChar char="•"/>
            </a:pPr>
            <a:r>
              <a:rPr lang="en-US" altLang="en-US" sz="1800" dirty="0"/>
              <a:t>Gain is constant and can be obtained by small-signal analysis</a:t>
            </a:r>
          </a:p>
        </p:txBody>
      </p:sp>
      <p:sp>
        <p:nvSpPr>
          <p:cNvPr id="38917" name="Rectangle 8"/>
          <p:cNvSpPr>
            <a:spLocks noChangeArrowheads="1"/>
          </p:cNvSpPr>
          <p:nvPr/>
        </p:nvSpPr>
        <p:spPr bwMode="auto">
          <a:xfrm>
            <a:off x="3149600" y="6068560"/>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b="1" dirty="0"/>
              <a:t>Amp. bandwidth </a:t>
            </a:r>
            <a:r>
              <a:rPr lang="en-US" altLang="en-US" sz="1800" dirty="0"/>
              <a:t>is defined by</a:t>
            </a:r>
            <a:r>
              <a:rPr lang="en-US" altLang="en-US" sz="1800" b="1" dirty="0"/>
              <a:t> </a:t>
            </a:r>
            <a:r>
              <a:rPr lang="en-US" altLang="en-US" sz="1800" b="1" dirty="0" err="1"/>
              <a:t>f</a:t>
            </a:r>
            <a:r>
              <a:rPr lang="en-US" altLang="en-US" sz="1800" b="1" baseline="-25000" dirty="0" err="1"/>
              <a:t>L</a:t>
            </a:r>
            <a:r>
              <a:rPr lang="en-US" altLang="en-US" sz="1800" b="1" dirty="0"/>
              <a:t> </a:t>
            </a:r>
            <a:r>
              <a:rPr lang="en-US" altLang="en-US" sz="1800" dirty="0"/>
              <a:t>and</a:t>
            </a:r>
            <a:r>
              <a:rPr lang="en-US" altLang="en-US" sz="1800" b="1" dirty="0"/>
              <a:t> </a:t>
            </a:r>
            <a:r>
              <a:rPr lang="en-US" altLang="en-US" sz="1800" b="1" dirty="0" err="1"/>
              <a:t>f</a:t>
            </a:r>
            <a:r>
              <a:rPr lang="en-US" altLang="en-US" sz="1800" b="1" baseline="-25000" dirty="0" err="1"/>
              <a:t>H</a:t>
            </a:r>
            <a:endParaRPr lang="en-US" altLang="en-US" sz="1800" b="1" baseline="-25000" dirty="0"/>
          </a:p>
          <a:p>
            <a:pPr eaLnBrk="1" hangingPunct="1">
              <a:spcBef>
                <a:spcPct val="0"/>
              </a:spcBef>
              <a:buFontTx/>
              <a:buNone/>
            </a:pPr>
            <a:r>
              <a:rPr lang="en-US" altLang="en-US" sz="1800" b="1" dirty="0"/>
              <a:t>	BW ≡ </a:t>
            </a:r>
            <a:r>
              <a:rPr lang="en-US" altLang="en-US" sz="1800" b="1" dirty="0" err="1"/>
              <a:t>f</a:t>
            </a:r>
            <a:r>
              <a:rPr lang="en-US" altLang="en-US" sz="1800" b="1" baseline="-25000" dirty="0" err="1"/>
              <a:t>H</a:t>
            </a:r>
            <a:r>
              <a:rPr lang="en-US" altLang="en-US" sz="1800" b="1" dirty="0"/>
              <a:t> − </a:t>
            </a:r>
            <a:r>
              <a:rPr lang="en-US" altLang="en-US" sz="1800" b="1" dirty="0" err="1"/>
              <a:t>f</a:t>
            </a:r>
            <a:r>
              <a:rPr lang="en-US" altLang="en-US" sz="1800" b="1" baseline="-25000" dirty="0" err="1"/>
              <a:t>L</a:t>
            </a:r>
            <a:endParaRPr lang="en-US" altLang="en-US" sz="1800" b="1" baseline="-25000" dirty="0"/>
          </a:p>
        </p:txBody>
      </p:sp>
      <p:sp>
        <p:nvSpPr>
          <p:cNvPr id="38918" name="Slide Number Placeholder 5"/>
          <p:cNvSpPr>
            <a:spLocks noGrp="1"/>
          </p:cNvSpPr>
          <p:nvPr>
            <p:ph type="sldNum" sz="quarter" idx="11"/>
          </p:nvPr>
        </p:nvSpPr>
        <p:spPr>
          <a:xfrm>
            <a:off x="6622143" y="6492875"/>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BE427670-42E9-4AB4-953E-3EEB3A5F773B}" type="slidenum">
              <a:rPr lang="en-US" altLang="en-US" sz="1400">
                <a:latin typeface="Arial" panose="020B0604020202020204" pitchFamily="34" charset="0"/>
              </a:rPr>
              <a:pPr>
                <a:spcBef>
                  <a:spcPct val="0"/>
                </a:spcBef>
                <a:buFontTx/>
                <a:buNone/>
              </a:pPr>
              <a:t>25</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399281198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2362200" y="5181601"/>
            <a:ext cx="7620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b="1" u="sng">
                <a:solidFill>
                  <a:srgbClr val="000099"/>
                </a:solidFill>
              </a:rPr>
              <a:t>Low-frequency band:</a:t>
            </a:r>
          </a:p>
          <a:p>
            <a:pPr eaLnBrk="1" hangingPunct="1">
              <a:spcBef>
                <a:spcPct val="0"/>
              </a:spcBef>
              <a:buFontTx/>
              <a:buChar char="•"/>
            </a:pPr>
            <a:r>
              <a:rPr lang="en-US" altLang="en-US" sz="1800"/>
              <a:t>Gain drops at frequencies lower than </a:t>
            </a:r>
            <a:r>
              <a:rPr lang="en-US" altLang="en-US" sz="1800" i="1"/>
              <a:t>f</a:t>
            </a:r>
            <a:r>
              <a:rPr lang="en-US" altLang="en-US" sz="1800" i="1" baseline="-25000"/>
              <a:t>L</a:t>
            </a:r>
          </a:p>
          <a:p>
            <a:pPr eaLnBrk="1" hangingPunct="1">
              <a:spcBef>
                <a:spcPct val="0"/>
              </a:spcBef>
              <a:buFontTx/>
              <a:buChar char="•"/>
            </a:pPr>
            <a:r>
              <a:rPr lang="en-US" altLang="en-US" sz="1800"/>
              <a:t>Large capacitors can no longer be treated as short circuit</a:t>
            </a:r>
          </a:p>
          <a:p>
            <a:pPr eaLnBrk="1" hangingPunct="1">
              <a:spcBef>
                <a:spcPct val="0"/>
              </a:spcBef>
              <a:buFontTx/>
              <a:buChar char="•"/>
            </a:pPr>
            <a:r>
              <a:rPr lang="en-US" altLang="en-US" sz="1800"/>
              <a:t>The gain roll-off is mainly due to coupling and by-pass capacitors</a:t>
            </a:r>
          </a:p>
        </p:txBody>
      </p:sp>
      <p:pic>
        <p:nvPicPr>
          <p:cNvPr id="40963" name="Picture 19" descr="se09F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974726"/>
            <a:ext cx="7129463"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14"/>
          <p:cNvSpPr>
            <a:spLocks noChangeArrowheads="1"/>
          </p:cNvSpPr>
          <p:nvPr/>
        </p:nvSpPr>
        <p:spPr bwMode="auto">
          <a:xfrm>
            <a:off x="1676400" y="74614"/>
            <a:ext cx="8763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1800" b="1"/>
              <a:t>Figure 9.1: </a:t>
            </a:r>
            <a:r>
              <a:rPr lang="en-US" altLang="en-US" sz="1800"/>
              <a:t>Sketch of the magnitude of the gain of a discrete-circuit BJT or MOS amplifier versus frequency. The graph delineates the three frequency bands relevant to frequency-response determination.</a:t>
            </a:r>
          </a:p>
        </p:txBody>
      </p:sp>
      <p:sp>
        <p:nvSpPr>
          <p:cNvPr id="4096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90127576-0CD0-4CE2-B452-DF9F2D3D0F67}" type="slidenum">
              <a:rPr lang="en-US" altLang="en-US" sz="1400">
                <a:latin typeface="Arial" panose="020B0604020202020204" pitchFamily="34" charset="0"/>
              </a:rPr>
              <a:pPr>
                <a:spcBef>
                  <a:spcPct val="0"/>
                </a:spcBef>
                <a:buFontTx/>
                <a:buNone/>
              </a:pPr>
              <a:t>26</a:t>
            </a:fld>
            <a:endParaRPr lang="en-US" altLang="en-US" sz="1400">
              <a:latin typeface="Arial" panose="020B0604020202020204" pitchFamily="34" charset="0"/>
            </a:endParaRPr>
          </a:p>
        </p:txBody>
      </p:sp>
    </p:spTree>
    <p:extLst>
      <p:ext uri="{BB962C8B-B14F-4D97-AF65-F5344CB8AC3E}">
        <p14:creationId xmlns:p14="http://schemas.microsoft.com/office/powerpoint/2010/main" val="2148828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9" descr="se09F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974726"/>
            <a:ext cx="7129463"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14"/>
          <p:cNvSpPr>
            <a:spLocks noChangeArrowheads="1"/>
          </p:cNvSpPr>
          <p:nvPr/>
        </p:nvSpPr>
        <p:spPr bwMode="auto">
          <a:xfrm>
            <a:off x="1676400" y="74614"/>
            <a:ext cx="8763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1800" b="1"/>
              <a:t>Figure 9.1: </a:t>
            </a:r>
            <a:r>
              <a:rPr lang="en-US" altLang="en-US" sz="1800"/>
              <a:t>Sketch of the magnitude of the gain of a discrete-circuit BJT or MOS amplifier versus frequency. The graph delineates the three frequency bands relevant to frequency-response determination.</a:t>
            </a:r>
          </a:p>
        </p:txBody>
      </p:sp>
      <p:sp>
        <p:nvSpPr>
          <p:cNvPr id="41988" name="Rectangle 6"/>
          <p:cNvSpPr>
            <a:spLocks noChangeArrowheads="1"/>
          </p:cNvSpPr>
          <p:nvPr/>
        </p:nvSpPr>
        <p:spPr bwMode="auto">
          <a:xfrm>
            <a:off x="2590800" y="5105401"/>
            <a:ext cx="7391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b="1" u="sng">
                <a:solidFill>
                  <a:srgbClr val="000099"/>
                </a:solidFill>
              </a:rPr>
              <a:t>High-frequency band:</a:t>
            </a:r>
          </a:p>
          <a:p>
            <a:pPr eaLnBrk="1" hangingPunct="1">
              <a:spcBef>
                <a:spcPct val="0"/>
              </a:spcBef>
              <a:buFontTx/>
              <a:buChar char="•"/>
            </a:pPr>
            <a:r>
              <a:rPr lang="en-US" altLang="en-US" sz="1800"/>
              <a:t>Gain drops at frequencies higher than </a:t>
            </a:r>
            <a:r>
              <a:rPr lang="en-US" altLang="en-US" sz="1800" i="1"/>
              <a:t>f</a:t>
            </a:r>
            <a:r>
              <a:rPr lang="en-US" altLang="en-US" sz="1800" i="1" baseline="-25000"/>
              <a:t>H</a:t>
            </a:r>
          </a:p>
          <a:p>
            <a:pPr eaLnBrk="1" hangingPunct="1">
              <a:spcBef>
                <a:spcPct val="0"/>
              </a:spcBef>
              <a:buFontTx/>
              <a:buChar char="•"/>
            </a:pPr>
            <a:r>
              <a:rPr lang="en-US" altLang="en-US" sz="1800"/>
              <a:t>Small capacitors can no longer treated as open circuit</a:t>
            </a:r>
          </a:p>
          <a:p>
            <a:pPr eaLnBrk="1" hangingPunct="1">
              <a:spcBef>
                <a:spcPct val="0"/>
              </a:spcBef>
              <a:buFontTx/>
              <a:buChar char="•"/>
            </a:pPr>
            <a:r>
              <a:rPr lang="en-US" altLang="en-US" sz="1800"/>
              <a:t>The gain roll-off is mainly due to parasitic capacitances of the MOSFETs and BJTs</a:t>
            </a:r>
          </a:p>
        </p:txBody>
      </p:sp>
      <p:sp>
        <p:nvSpPr>
          <p:cNvPr id="4198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9630B1C4-E9A9-4D2D-82D0-B69B8AF343F2}" type="slidenum">
              <a:rPr lang="en-US" altLang="en-US" sz="1400">
                <a:latin typeface="Arial" panose="020B0604020202020204" pitchFamily="34" charset="0"/>
              </a:rPr>
              <a:pPr>
                <a:spcBef>
                  <a:spcPct val="0"/>
                </a:spcBef>
                <a:buFontTx/>
                <a:buNone/>
              </a:pPr>
              <a:t>27</a:t>
            </a:fld>
            <a:endParaRPr lang="en-US" altLang="en-US" sz="1400">
              <a:latin typeface="Arial" panose="020B0604020202020204" pitchFamily="34" charset="0"/>
            </a:endParaRPr>
          </a:p>
        </p:txBody>
      </p:sp>
    </p:spTree>
    <p:extLst>
      <p:ext uri="{BB962C8B-B14F-4D97-AF65-F5344CB8AC3E}">
        <p14:creationId xmlns:p14="http://schemas.microsoft.com/office/powerpoint/2010/main" val="4105719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02772" y="155577"/>
            <a:ext cx="11469914" cy="563789"/>
          </a:xfrm>
        </p:spPr>
        <p:txBody>
          <a:bodyPr>
            <a:noAutofit/>
          </a:bodyPr>
          <a:lstStyle/>
          <a:p>
            <a:pPr eaLnBrk="1" hangingPunct="1"/>
            <a:r>
              <a:rPr lang="en-US" altLang="en-US" sz="2400" b="1" dirty="0">
                <a:solidFill>
                  <a:srgbClr val="4A0FEF"/>
                </a:solidFill>
              </a:rPr>
              <a:t>9.1. Low Frequency Response of the Common-Source and Common-Emitter Amplifiers</a:t>
            </a:r>
          </a:p>
        </p:txBody>
      </p:sp>
      <p:sp>
        <p:nvSpPr>
          <p:cNvPr id="43011" name="Rectangle 3"/>
          <p:cNvSpPr>
            <a:spLocks noGrp="1" noChangeArrowheads="1"/>
          </p:cNvSpPr>
          <p:nvPr>
            <p:ph type="body" idx="1"/>
          </p:nvPr>
        </p:nvSpPr>
        <p:spPr>
          <a:xfrm>
            <a:off x="583747" y="1518558"/>
            <a:ext cx="6432777" cy="4038600"/>
          </a:xfrm>
        </p:spPr>
        <p:txBody>
          <a:bodyPr>
            <a:normAutofit/>
          </a:bodyPr>
          <a:lstStyle/>
          <a:p>
            <a:pPr eaLnBrk="1" hangingPunct="1"/>
            <a:r>
              <a:rPr lang="en-US" altLang="en-US" sz="2400" dirty="0"/>
              <a:t>Figure 9.2(a) shows a </a:t>
            </a:r>
            <a:r>
              <a:rPr lang="en-US" altLang="en-US" sz="2400" dirty="0">
                <a:solidFill>
                  <a:srgbClr val="FF0000"/>
                </a:solidFill>
              </a:rPr>
              <a:t>discrete-circuit, common-source amplifier.</a:t>
            </a:r>
          </a:p>
          <a:p>
            <a:pPr lvl="1" eaLnBrk="1" hangingPunct="1"/>
            <a:r>
              <a:rPr lang="en-US" altLang="en-US" dirty="0">
                <a:solidFill>
                  <a:srgbClr val="000099"/>
                </a:solidFill>
              </a:rPr>
              <a:t>coupling capacitors</a:t>
            </a:r>
            <a:r>
              <a:rPr lang="en-US" altLang="en-US" dirty="0"/>
              <a:t> </a:t>
            </a:r>
            <a:r>
              <a:rPr lang="en-US" altLang="en-US" i="1" dirty="0"/>
              <a:t>C</a:t>
            </a:r>
            <a:r>
              <a:rPr lang="en-US" altLang="en-US" i="1" baseline="-25000" dirty="0"/>
              <a:t>C</a:t>
            </a:r>
            <a:r>
              <a:rPr lang="en-US" altLang="en-US" baseline="-25000" dirty="0"/>
              <a:t>1</a:t>
            </a:r>
            <a:r>
              <a:rPr lang="en-US" altLang="en-US" dirty="0"/>
              <a:t> and </a:t>
            </a:r>
            <a:r>
              <a:rPr lang="en-US" altLang="en-US" i="1" dirty="0"/>
              <a:t>C</a:t>
            </a:r>
            <a:r>
              <a:rPr lang="en-US" altLang="en-US" i="1" baseline="-25000" dirty="0"/>
              <a:t>C</a:t>
            </a:r>
            <a:r>
              <a:rPr lang="en-US" altLang="en-US" baseline="-25000" dirty="0"/>
              <a:t>2</a:t>
            </a:r>
          </a:p>
          <a:p>
            <a:pPr lvl="1" eaLnBrk="1" hangingPunct="1"/>
            <a:r>
              <a:rPr lang="en-US" altLang="en-US" dirty="0">
                <a:solidFill>
                  <a:srgbClr val="000099"/>
                </a:solidFill>
              </a:rPr>
              <a:t>bypass capacitor</a:t>
            </a:r>
            <a:r>
              <a:rPr lang="en-US" altLang="en-US" dirty="0"/>
              <a:t> </a:t>
            </a:r>
            <a:r>
              <a:rPr lang="en-US" altLang="en-US" i="1" dirty="0" smtClean="0"/>
              <a:t>C</a:t>
            </a:r>
            <a:r>
              <a:rPr lang="en-US" altLang="en-US" i="1" baseline="-25000" dirty="0" smtClean="0"/>
              <a:t>S</a:t>
            </a:r>
          </a:p>
          <a:p>
            <a:pPr lvl="1" eaLnBrk="1" hangingPunct="1"/>
            <a:endParaRPr lang="en-US" altLang="en-US" i="1" baseline="-25000" dirty="0"/>
          </a:p>
          <a:p>
            <a:pPr eaLnBrk="1" hangingPunct="1"/>
            <a:r>
              <a:rPr lang="en-US" altLang="en-US" sz="2400" dirty="0"/>
              <a:t>Objective is to determine the </a:t>
            </a:r>
            <a:r>
              <a:rPr lang="en-US" altLang="en-US" sz="2400" dirty="0">
                <a:solidFill>
                  <a:srgbClr val="FF0000"/>
                </a:solidFill>
              </a:rPr>
              <a:t>effect of these capacitances</a:t>
            </a:r>
            <a:r>
              <a:rPr lang="en-US" altLang="en-US" sz="2400" dirty="0"/>
              <a:t> on gain (</a:t>
            </a:r>
            <a:r>
              <a:rPr lang="en-US" altLang="en-US" sz="2400" i="1" dirty="0"/>
              <a:t>V</a:t>
            </a:r>
            <a:r>
              <a:rPr lang="en-US" altLang="en-US" sz="2400" i="1" baseline="-25000" dirty="0"/>
              <a:t>o</a:t>
            </a:r>
            <a:r>
              <a:rPr lang="en-US" altLang="en-US" sz="2400" dirty="0"/>
              <a:t>/</a:t>
            </a:r>
            <a:r>
              <a:rPr lang="en-US" altLang="en-US" sz="2400" i="1" dirty="0" err="1"/>
              <a:t>V</a:t>
            </a:r>
            <a:r>
              <a:rPr lang="en-US" altLang="en-US" sz="2400" i="1" baseline="-25000" dirty="0" err="1"/>
              <a:t>sig</a:t>
            </a:r>
            <a:r>
              <a:rPr lang="en-US" altLang="en-US" sz="2400" dirty="0" smtClean="0"/>
              <a:t>).</a:t>
            </a:r>
          </a:p>
          <a:p>
            <a:pPr eaLnBrk="1" hangingPunct="1"/>
            <a:endParaRPr lang="en-US" altLang="en-US" sz="2400" dirty="0"/>
          </a:p>
          <a:p>
            <a:pPr eaLnBrk="1" hangingPunct="1"/>
            <a:r>
              <a:rPr lang="en-US" altLang="en-US" sz="2400" dirty="0"/>
              <a:t>At low frequencies, their </a:t>
            </a:r>
            <a:r>
              <a:rPr lang="en-US" altLang="en-US" sz="2400" dirty="0">
                <a:solidFill>
                  <a:srgbClr val="FF0000"/>
                </a:solidFill>
              </a:rPr>
              <a:t>reactance (1/</a:t>
            </a:r>
            <a:r>
              <a:rPr lang="en-US" altLang="en-US" sz="2400" i="1" dirty="0" err="1">
                <a:solidFill>
                  <a:srgbClr val="FF0000"/>
                </a:solidFill>
              </a:rPr>
              <a:t>j</a:t>
            </a:r>
            <a:r>
              <a:rPr lang="en-US" altLang="en-US" sz="2400" dirty="0" err="1">
                <a:solidFill>
                  <a:srgbClr val="FF0000"/>
                </a:solidFill>
                <a:latin typeface="Symbol" panose="05050102010706020507" pitchFamily="18" charset="2"/>
              </a:rPr>
              <a:t>w</a:t>
            </a:r>
            <a:r>
              <a:rPr lang="en-US" altLang="en-US" sz="2400" i="1" dirty="0" err="1">
                <a:solidFill>
                  <a:srgbClr val="FF0000"/>
                </a:solidFill>
              </a:rPr>
              <a:t>C</a:t>
            </a:r>
            <a:r>
              <a:rPr lang="en-US" altLang="en-US" sz="2400" dirty="0">
                <a:solidFill>
                  <a:srgbClr val="FF0000"/>
                </a:solidFill>
              </a:rPr>
              <a:t>)</a:t>
            </a:r>
            <a:r>
              <a:rPr lang="en-US" altLang="en-US" sz="2400" dirty="0"/>
              <a:t> is high and gain is low.</a:t>
            </a:r>
          </a:p>
        </p:txBody>
      </p:sp>
      <p:pic>
        <p:nvPicPr>
          <p:cNvPr id="4301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1" y="1277258"/>
            <a:ext cx="4760686" cy="353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5"/>
          <p:cNvSpPr>
            <a:spLocks noChangeArrowheads="1"/>
          </p:cNvSpPr>
          <p:nvPr/>
        </p:nvSpPr>
        <p:spPr bwMode="auto">
          <a:xfrm>
            <a:off x="7713209" y="5073988"/>
            <a:ext cx="3733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t>Figure 9.2: (a) </a:t>
            </a:r>
            <a:r>
              <a:rPr lang="en-US" altLang="en-US" sz="2000" dirty="0" err="1"/>
              <a:t>Capacitively</a:t>
            </a:r>
            <a:r>
              <a:rPr lang="en-US" altLang="en-US" sz="2000" dirty="0"/>
              <a:t> coupled common-source amplifier. </a:t>
            </a:r>
          </a:p>
        </p:txBody>
      </p:sp>
      <p:sp>
        <p:nvSpPr>
          <p:cNvPr id="43014" name="Rectangle 6"/>
          <p:cNvSpPr>
            <a:spLocks noChangeArrowheads="1"/>
          </p:cNvSpPr>
          <p:nvPr/>
        </p:nvSpPr>
        <p:spPr bwMode="auto">
          <a:xfrm>
            <a:off x="8382000" y="3276600"/>
            <a:ext cx="414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a:solidFill>
                  <a:srgbClr val="000099"/>
                </a:solidFill>
              </a:rPr>
              <a:t>(a)</a:t>
            </a:r>
            <a:endParaRPr lang="en-US" altLang="en-US" sz="1600">
              <a:solidFill>
                <a:srgbClr val="000099"/>
              </a:solidFill>
            </a:endParaRPr>
          </a:p>
        </p:txBody>
      </p:sp>
      <p:sp>
        <p:nvSpPr>
          <p:cNvPr id="43015"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729CCCC2-B0A1-4BCD-B277-349857A20B42}" type="slidenum">
              <a:rPr lang="en-US" altLang="en-US" sz="1400">
                <a:latin typeface="Arial" panose="020B0604020202020204" pitchFamily="34" charset="0"/>
              </a:rPr>
              <a:pPr>
                <a:spcBef>
                  <a:spcPct val="0"/>
                </a:spcBef>
                <a:buFontTx/>
                <a:buNone/>
              </a:pPr>
              <a:t>28</a:t>
            </a:fld>
            <a:endParaRPr lang="en-US" altLang="en-US" sz="1400">
              <a:latin typeface="Arial" panose="020B0604020202020204" pitchFamily="34" charset="0"/>
            </a:endParaRPr>
          </a:p>
        </p:txBody>
      </p:sp>
    </p:spTree>
    <p:extLst>
      <p:ext uri="{BB962C8B-B14F-4D97-AF65-F5344CB8AC3E}">
        <p14:creationId xmlns:p14="http://schemas.microsoft.com/office/powerpoint/2010/main" val="371357808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186155"/>
            <a:ext cx="5141686" cy="392530"/>
          </a:xfrm>
        </p:spPr>
        <p:txBody>
          <a:bodyPr>
            <a:normAutofit fontScale="90000"/>
          </a:bodyPr>
          <a:lstStyle/>
          <a:p>
            <a:pPr eaLnBrk="1" hangingPunct="1"/>
            <a:r>
              <a:rPr lang="en-US" altLang="en-US" b="0" dirty="0" smtClean="0">
                <a:solidFill>
                  <a:srgbClr val="4A0FEF"/>
                </a:solidFill>
              </a:rPr>
              <a:t>9.1.1.</a:t>
            </a:r>
            <a:r>
              <a:rPr lang="en-US" altLang="en-US" dirty="0" smtClean="0">
                <a:solidFill>
                  <a:srgbClr val="4A0FEF"/>
                </a:solidFill>
              </a:rPr>
              <a:t> The CS Amplifier</a:t>
            </a:r>
          </a:p>
        </p:txBody>
      </p:sp>
      <p:sp>
        <p:nvSpPr>
          <p:cNvPr id="44035" name="Rectangle 3"/>
          <p:cNvSpPr>
            <a:spLocks noGrp="1" noChangeArrowheads="1"/>
          </p:cNvSpPr>
          <p:nvPr>
            <p:ph type="body" idx="1"/>
          </p:nvPr>
        </p:nvSpPr>
        <p:spPr>
          <a:xfrm>
            <a:off x="1200150" y="1367254"/>
            <a:ext cx="5334000" cy="2518946"/>
          </a:xfrm>
        </p:spPr>
        <p:txBody>
          <a:bodyPr>
            <a:normAutofit/>
          </a:bodyPr>
          <a:lstStyle/>
          <a:p>
            <a:pPr eaLnBrk="1" hangingPunct="1"/>
            <a:r>
              <a:rPr lang="en-US" altLang="en-US" sz="2400" dirty="0"/>
              <a:t>Determining </a:t>
            </a:r>
            <a:r>
              <a:rPr lang="en-US" altLang="en-US" sz="2400" i="1" dirty="0"/>
              <a:t>V</a:t>
            </a:r>
            <a:r>
              <a:rPr lang="en-US" altLang="en-US" sz="2400" i="1" baseline="-25000" dirty="0"/>
              <a:t>o</a:t>
            </a:r>
            <a:r>
              <a:rPr lang="en-US" altLang="en-US" sz="2400" dirty="0"/>
              <a:t>/</a:t>
            </a:r>
            <a:r>
              <a:rPr lang="en-US" altLang="en-US" sz="2400" i="1" dirty="0" err="1"/>
              <a:t>V</a:t>
            </a:r>
            <a:r>
              <a:rPr lang="en-US" altLang="en-US" sz="2400" i="1" baseline="-25000" dirty="0" err="1"/>
              <a:t>sig</a:t>
            </a:r>
            <a:endParaRPr lang="en-US" altLang="en-US" sz="2400" i="1" baseline="-25000" dirty="0"/>
          </a:p>
          <a:p>
            <a:pPr lvl="1" eaLnBrk="1" hangingPunct="1"/>
            <a:r>
              <a:rPr lang="en-US" altLang="en-US" dirty="0">
                <a:solidFill>
                  <a:srgbClr val="FF0000"/>
                </a:solidFill>
              </a:rPr>
              <a:t>figure 9.2(b)</a:t>
            </a:r>
            <a:r>
              <a:rPr lang="en-US" altLang="en-US" dirty="0"/>
              <a:t> illustrates this process</a:t>
            </a:r>
          </a:p>
          <a:p>
            <a:pPr lvl="1" eaLnBrk="1" hangingPunct="1"/>
            <a:r>
              <a:rPr lang="en-US" altLang="en-US" dirty="0"/>
              <a:t>circuit with </a:t>
            </a:r>
            <a:r>
              <a:rPr lang="en-US" altLang="en-US" dirty="0">
                <a:solidFill>
                  <a:srgbClr val="FF0000"/>
                </a:solidFill>
              </a:rPr>
              <a:t>dc sources eliminated</a:t>
            </a:r>
          </a:p>
          <a:p>
            <a:pPr lvl="1" eaLnBrk="1" hangingPunct="1"/>
            <a:r>
              <a:rPr lang="en-US" altLang="en-US" dirty="0">
                <a:solidFill>
                  <a:srgbClr val="FF0000"/>
                </a:solidFill>
              </a:rPr>
              <a:t>small-signal analysis</a:t>
            </a:r>
          </a:p>
          <a:p>
            <a:pPr lvl="1" eaLnBrk="1" hangingPunct="1"/>
            <a:r>
              <a:rPr lang="en-US" altLang="en-US" dirty="0"/>
              <a:t>ignore </a:t>
            </a:r>
            <a:r>
              <a:rPr lang="en-US" altLang="en-US" i="1" dirty="0" err="1"/>
              <a:t>r</a:t>
            </a:r>
            <a:r>
              <a:rPr lang="en-US" altLang="en-US" i="1" baseline="-25000" dirty="0" err="1"/>
              <a:t>o</a:t>
            </a:r>
            <a:endParaRPr lang="en-US" altLang="en-US" i="1" baseline="-25000" dirty="0"/>
          </a:p>
          <a:p>
            <a:pPr eaLnBrk="1" hangingPunct="1"/>
            <a:endParaRPr lang="en-US" altLang="en-US" sz="2400" i="1" baseline="-25000" dirty="0"/>
          </a:p>
          <a:p>
            <a:pPr lvl="1" eaLnBrk="1" hangingPunct="1"/>
            <a:endParaRPr lang="en-US" altLang="en-US" i="1" baseline="-25000" dirty="0"/>
          </a:p>
        </p:txBody>
      </p:sp>
      <p:pic>
        <p:nvPicPr>
          <p:cNvPr id="4403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762001"/>
            <a:ext cx="353377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3962400"/>
            <a:ext cx="36766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8515350" y="3505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4039" name="Rectangle 14"/>
          <p:cNvSpPr>
            <a:spLocks noChangeArrowheads="1"/>
          </p:cNvSpPr>
          <p:nvPr/>
        </p:nvSpPr>
        <p:spPr bwMode="auto">
          <a:xfrm>
            <a:off x="1752600" y="5226050"/>
            <a:ext cx="480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t>Figure 9.2: (b) </a:t>
            </a:r>
            <a:r>
              <a:rPr lang="en-US" altLang="en-US" sz="2000" dirty="0"/>
              <a:t>Analysis of the CS amplifier to determine its low-frequency transfer function. For simplicity, </a:t>
            </a:r>
            <a:r>
              <a:rPr lang="en-US" altLang="en-US" sz="2000" i="1" dirty="0" err="1"/>
              <a:t>r</a:t>
            </a:r>
            <a:r>
              <a:rPr lang="en-US" altLang="en-US" sz="2000" i="1" baseline="-25000" dirty="0" err="1"/>
              <a:t>o</a:t>
            </a:r>
            <a:r>
              <a:rPr lang="en-US" altLang="en-US" sz="2000" i="1" dirty="0"/>
              <a:t> </a:t>
            </a:r>
            <a:r>
              <a:rPr lang="en-US" altLang="en-US" sz="2000" dirty="0"/>
              <a:t>is neglected.</a:t>
            </a:r>
          </a:p>
        </p:txBody>
      </p:sp>
      <p:sp>
        <p:nvSpPr>
          <p:cNvPr id="44040" name="Rectangle 8"/>
          <p:cNvSpPr>
            <a:spLocks noChangeArrowheads="1"/>
          </p:cNvSpPr>
          <p:nvPr/>
        </p:nvSpPr>
        <p:spPr bwMode="auto">
          <a:xfrm>
            <a:off x="8153842" y="3048000"/>
            <a:ext cx="413896" cy="338554"/>
          </a:xfrm>
          <a:prstGeom prst="rect">
            <a:avLst/>
          </a:prstGeom>
          <a:solidFill>
            <a:schemeClr val="folHlink">
              <a:alpha val="27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dirty="0">
                <a:solidFill>
                  <a:srgbClr val="000099"/>
                </a:solidFill>
              </a:rPr>
              <a:t>(a)</a:t>
            </a:r>
            <a:endParaRPr lang="en-US" altLang="en-US" sz="1600" dirty="0">
              <a:solidFill>
                <a:srgbClr val="000099"/>
              </a:solidFill>
            </a:endParaRPr>
          </a:p>
        </p:txBody>
      </p:sp>
      <p:sp>
        <p:nvSpPr>
          <p:cNvPr id="44041" name="Rectangle 9"/>
          <p:cNvSpPr>
            <a:spLocks noChangeArrowheads="1"/>
          </p:cNvSpPr>
          <p:nvPr/>
        </p:nvSpPr>
        <p:spPr bwMode="auto">
          <a:xfrm>
            <a:off x="9744426" y="6096000"/>
            <a:ext cx="423513" cy="338554"/>
          </a:xfrm>
          <a:prstGeom prst="rect">
            <a:avLst/>
          </a:prstGeom>
          <a:solidFill>
            <a:schemeClr val="folHlink">
              <a:alpha val="13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a:solidFill>
                  <a:srgbClr val="000099"/>
                </a:solidFill>
              </a:rPr>
              <a:t>(b)</a:t>
            </a:r>
            <a:endParaRPr lang="en-US" altLang="en-US" sz="1600">
              <a:solidFill>
                <a:srgbClr val="000099"/>
              </a:solidFill>
            </a:endParaRPr>
          </a:p>
        </p:txBody>
      </p:sp>
      <p:sp>
        <p:nvSpPr>
          <p:cNvPr id="44042" name="Slide Number Placeholder 9"/>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FA766DED-CA91-4E91-AE2B-70AC2E11D69F}" type="slidenum">
              <a:rPr lang="en-US" altLang="en-US" sz="1400">
                <a:latin typeface="Arial" panose="020B0604020202020204" pitchFamily="34" charset="0"/>
              </a:rPr>
              <a:pPr>
                <a:spcBef>
                  <a:spcPct val="0"/>
                </a:spcBef>
                <a:buFontTx/>
                <a:buNone/>
              </a:pPr>
              <a:t>29</a:t>
            </a:fld>
            <a:endParaRPr lang="en-US" altLang="en-US" sz="1400">
              <a:latin typeface="Arial" panose="020B0604020202020204" pitchFamily="34" charset="0"/>
            </a:endParaRPr>
          </a:p>
        </p:txBody>
      </p:sp>
    </p:spTree>
    <p:extLst>
      <p:ext uri="{BB962C8B-B14F-4D97-AF65-F5344CB8AC3E}">
        <p14:creationId xmlns:p14="http://schemas.microsoft.com/office/powerpoint/2010/main" val="42813961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63750" y="404814"/>
            <a:ext cx="7354888" cy="922337"/>
          </a:xfrm>
          <a:solidFill>
            <a:srgbClr val="8C5ED0">
              <a:alpha val="25000"/>
            </a:srgbClr>
          </a:solidFill>
        </p:spPr>
        <p:txBody>
          <a:bodyPr anchor="t"/>
          <a:lstStyle/>
          <a:p>
            <a:r>
              <a:rPr lang="en-US" altLang="zh-CN" sz="3500">
                <a:ea typeface="宋体" panose="02010600030101010101" pitchFamily="2" charset="-122"/>
              </a:rPr>
              <a:t>Transfer function: poles, zeros</a:t>
            </a:r>
          </a:p>
        </p:txBody>
      </p:sp>
      <p:sp>
        <p:nvSpPr>
          <p:cNvPr id="16387" name="Rectangle 3"/>
          <p:cNvSpPr txBox="1">
            <a:spLocks noChangeArrowheads="1"/>
          </p:cNvSpPr>
          <p:nvPr/>
        </p:nvSpPr>
        <p:spPr bwMode="auto">
          <a:xfrm>
            <a:off x="1992314" y="1484314"/>
            <a:ext cx="8135937"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nSpc>
                <a:spcPct val="90000"/>
              </a:lnSpc>
              <a:spcBef>
                <a:spcPct val="50000"/>
              </a:spcBef>
              <a:buClr>
                <a:schemeClr val="accent2"/>
              </a:buClr>
              <a:buFont typeface="Wingdings" panose="05000000000000000000" pitchFamily="2" charset="2"/>
              <a:buChar char="Ø"/>
            </a:pPr>
            <a:r>
              <a:rPr lang="en-US" altLang="zh-CN" sz="2500">
                <a:ea typeface="宋体" panose="02010600030101010101" pitchFamily="2" charset="-122"/>
              </a:rPr>
              <a:t>Most of our work in this chapter will be concerned with finding amplifier voltage gain as a transfer function of the complex frequency </a:t>
            </a:r>
            <a:r>
              <a:rPr lang="en-US" altLang="zh-CN" sz="2500" b="1">
                <a:solidFill>
                  <a:srgbClr val="FF0000"/>
                </a:solidFill>
                <a:ea typeface="宋体" panose="02010600030101010101" pitchFamily="2" charset="-122"/>
              </a:rPr>
              <a:t>s</a:t>
            </a:r>
            <a:r>
              <a:rPr lang="en-US" altLang="zh-CN" sz="2500">
                <a:ea typeface="宋体" panose="02010600030101010101" pitchFamily="2" charset="-122"/>
              </a:rPr>
              <a:t>.</a:t>
            </a:r>
          </a:p>
          <a:p>
            <a:pPr>
              <a:lnSpc>
                <a:spcPct val="90000"/>
              </a:lnSpc>
              <a:spcBef>
                <a:spcPct val="50000"/>
              </a:spcBef>
              <a:buClr>
                <a:schemeClr val="accent2"/>
              </a:buClr>
              <a:buFont typeface="Wingdings" panose="05000000000000000000" pitchFamily="2" charset="2"/>
              <a:buChar char="Ø"/>
            </a:pPr>
            <a:r>
              <a:rPr lang="en-US" altLang="zh-CN" sz="2500">
                <a:ea typeface="宋体" panose="02010600030101010101" pitchFamily="2" charset="-122"/>
              </a:rPr>
              <a:t>A capacitance C:  is equivalent an impedance 1/</a:t>
            </a:r>
            <a:r>
              <a:rPr lang="en-US" altLang="zh-CN" sz="2500" b="1">
                <a:solidFill>
                  <a:srgbClr val="FF0000"/>
                </a:solidFill>
                <a:ea typeface="宋体" panose="02010600030101010101" pitchFamily="2" charset="-122"/>
              </a:rPr>
              <a:t>s</a:t>
            </a:r>
            <a:r>
              <a:rPr lang="en-US" altLang="zh-CN" sz="2500">
                <a:ea typeface="宋体" panose="02010600030101010101" pitchFamily="2" charset="-122"/>
              </a:rPr>
              <a:t>C </a:t>
            </a:r>
          </a:p>
          <a:p>
            <a:pPr>
              <a:lnSpc>
                <a:spcPct val="90000"/>
              </a:lnSpc>
              <a:spcBef>
                <a:spcPct val="50000"/>
              </a:spcBef>
              <a:buClr>
                <a:schemeClr val="accent2"/>
              </a:buClr>
              <a:buFont typeface="Wingdings" panose="05000000000000000000" pitchFamily="2" charset="2"/>
              <a:buChar char="Ø"/>
            </a:pPr>
            <a:r>
              <a:rPr lang="en-US" altLang="zh-CN" sz="2500">
                <a:ea typeface="宋体" panose="02010600030101010101" pitchFamily="2" charset="-122"/>
              </a:rPr>
              <a:t>An inductance L:  is equivalent an impedance </a:t>
            </a:r>
            <a:r>
              <a:rPr lang="en-US" altLang="zh-CN" sz="2500" b="1">
                <a:solidFill>
                  <a:srgbClr val="FF0000"/>
                </a:solidFill>
                <a:ea typeface="宋体" panose="02010600030101010101" pitchFamily="2" charset="-122"/>
              </a:rPr>
              <a:t>s</a:t>
            </a:r>
            <a:r>
              <a:rPr lang="en-US" altLang="zh-CN" sz="2500">
                <a:ea typeface="宋体" panose="02010600030101010101" pitchFamily="2" charset="-122"/>
              </a:rPr>
              <a:t>L</a:t>
            </a:r>
            <a:endParaRPr lang="en-US" altLang="en-US" sz="2500">
              <a:ea typeface="宋体" panose="02010600030101010101" pitchFamily="2" charset="-122"/>
            </a:endParaRPr>
          </a:p>
          <a:p>
            <a:pPr>
              <a:lnSpc>
                <a:spcPct val="90000"/>
              </a:lnSpc>
              <a:spcBef>
                <a:spcPct val="50000"/>
              </a:spcBef>
              <a:buClr>
                <a:schemeClr val="accent2"/>
              </a:buClr>
              <a:buFont typeface="Wingdings" panose="05000000000000000000" pitchFamily="2" charset="2"/>
              <a:buChar char="Ø"/>
            </a:pPr>
            <a:r>
              <a:rPr lang="en-US" altLang="zh-CN" sz="2500">
                <a:ea typeface="宋体" panose="02010600030101010101" pitchFamily="2" charset="-122"/>
              </a:rPr>
              <a:t>Voltage transfer function:  by replacing </a:t>
            </a:r>
            <a:r>
              <a:rPr lang="en-US" altLang="zh-CN" sz="2500" b="1">
                <a:solidFill>
                  <a:srgbClr val="FF0000"/>
                </a:solidFill>
                <a:ea typeface="宋体" panose="02010600030101010101" pitchFamily="2" charset="-122"/>
              </a:rPr>
              <a:t>s</a:t>
            </a:r>
            <a:r>
              <a:rPr lang="en-US" altLang="zh-CN" sz="2500">
                <a:ea typeface="宋体" panose="02010600030101010101" pitchFamily="2" charset="-122"/>
              </a:rPr>
              <a:t> by </a:t>
            </a:r>
            <a:r>
              <a:rPr lang="en-US" altLang="zh-CN" sz="2500">
                <a:solidFill>
                  <a:srgbClr val="000099"/>
                </a:solidFill>
                <a:ea typeface="宋体" panose="02010600030101010101" pitchFamily="2" charset="-122"/>
              </a:rPr>
              <a:t>j</a:t>
            </a:r>
            <a:r>
              <a:rPr lang="en-US" altLang="zh-CN" sz="2500">
                <a:solidFill>
                  <a:srgbClr val="000099"/>
                </a:solidFill>
                <a:ea typeface="宋体" panose="02010600030101010101" pitchFamily="2" charset="-122"/>
                <a:sym typeface="Symbol" panose="05050102010706020507" pitchFamily="18" charset="2"/>
              </a:rPr>
              <a:t></a:t>
            </a:r>
            <a:r>
              <a:rPr lang="en-US" altLang="zh-CN" sz="2500">
                <a:ea typeface="宋体" panose="02010600030101010101" pitchFamily="2" charset="-122"/>
              </a:rPr>
              <a:t>, we can obtain its magnitude response and phase response</a:t>
            </a:r>
          </a:p>
        </p:txBody>
      </p:sp>
      <p:sp>
        <p:nvSpPr>
          <p:cNvPr id="1638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0D26C313-B31C-4A52-A3EB-E318EEA76D9A}" type="slidenum">
              <a:rPr lang="en-US" altLang="en-US" sz="1400">
                <a:latin typeface="Arial" panose="020B0604020202020204" pitchFamily="34" charset="0"/>
              </a:rPr>
              <a:pPr>
                <a:spcBef>
                  <a:spcPct val="0"/>
                </a:spcBef>
                <a:buFontTx/>
                <a:buNone/>
              </a:pPr>
              <a:t>3</a:t>
            </a:fld>
            <a:endParaRPr lang="en-US" altLang="en-US" sz="1400">
              <a:latin typeface="Arial" panose="020B0604020202020204" pitchFamily="34" charset="0"/>
            </a:endParaRPr>
          </a:p>
        </p:txBody>
      </p:sp>
    </p:spTree>
    <p:extLst>
      <p:ext uri="{BB962C8B-B14F-4D97-AF65-F5344CB8AC3E}">
        <p14:creationId xmlns:p14="http://schemas.microsoft.com/office/powerpoint/2010/main" val="1031821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18886" y="147412"/>
            <a:ext cx="10515600" cy="491218"/>
          </a:xfrm>
        </p:spPr>
        <p:txBody>
          <a:bodyPr>
            <a:normAutofit fontScale="90000"/>
          </a:bodyPr>
          <a:lstStyle/>
          <a:p>
            <a:pPr eaLnBrk="1" hangingPunct="1"/>
            <a:r>
              <a:rPr lang="en-US" altLang="en-US" b="0" dirty="0" smtClean="0">
                <a:solidFill>
                  <a:srgbClr val="4A0FEF"/>
                </a:solidFill>
              </a:rPr>
              <a:t>9.1.1.</a:t>
            </a:r>
            <a:r>
              <a:rPr lang="en-US" altLang="en-US" dirty="0" smtClean="0">
                <a:solidFill>
                  <a:srgbClr val="4A0FEF"/>
                </a:solidFill>
              </a:rPr>
              <a:t> The CS Amplifier</a:t>
            </a:r>
          </a:p>
        </p:txBody>
      </p:sp>
      <p:sp>
        <p:nvSpPr>
          <p:cNvPr id="45059" name="Rectangle 6"/>
          <p:cNvSpPr>
            <a:spLocks noChangeArrowheads="1"/>
          </p:cNvSpPr>
          <p:nvPr/>
        </p:nvSpPr>
        <p:spPr bwMode="auto">
          <a:xfrm>
            <a:off x="5353050" y="6172200"/>
            <a:ext cx="1483179"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graphicFrame>
        <p:nvGraphicFramePr>
          <p:cNvPr id="45060" name="Object 4"/>
          <p:cNvGraphicFramePr>
            <a:graphicFrameLocks noGrp="1" noChangeAspect="1"/>
          </p:cNvGraphicFramePr>
          <p:nvPr>
            <p:ph idx="1"/>
            <p:extLst/>
          </p:nvPr>
        </p:nvGraphicFramePr>
        <p:xfrm>
          <a:off x="455839" y="1257232"/>
          <a:ext cx="6810375" cy="4856163"/>
        </p:xfrm>
        <a:graphic>
          <a:graphicData uri="http://schemas.openxmlformats.org/presentationml/2006/ole">
            <mc:AlternateContent xmlns:mc="http://schemas.openxmlformats.org/markup-compatibility/2006">
              <mc:Choice xmlns:v="urn:schemas-microsoft-com:vml" Requires="v">
                <p:oleObj spid="_x0000_s11266" name="Equation" r:id="rId4" imgW="2832100" imgH="2019300" progId="Equation.DSMT4">
                  <p:embed/>
                </p:oleObj>
              </mc:Choice>
              <mc:Fallback>
                <p:oleObj name="Equation" r:id="rId4" imgW="2832100" imgH="20193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39" y="1257232"/>
                        <a:ext cx="6810375" cy="4856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316037"/>
            <a:ext cx="480060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7"/>
          <p:cNvSpPr>
            <a:spLocks noChangeArrowheads="1"/>
          </p:cNvSpPr>
          <p:nvPr/>
        </p:nvSpPr>
        <p:spPr bwMode="auto">
          <a:xfrm>
            <a:off x="171450" y="2570956"/>
            <a:ext cx="518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600" i="1" dirty="0">
                <a:solidFill>
                  <a:srgbClr val="000099"/>
                </a:solidFill>
              </a:rPr>
              <a:t>The effect of the coupling capacitor C</a:t>
            </a:r>
            <a:r>
              <a:rPr lang="en-US" altLang="en-US" sz="1600" i="1" baseline="-25000" dirty="0">
                <a:solidFill>
                  <a:srgbClr val="000099"/>
                </a:solidFill>
              </a:rPr>
              <a:t>C1</a:t>
            </a:r>
            <a:r>
              <a:rPr lang="en-US" altLang="en-US" sz="1600" i="1" dirty="0">
                <a:solidFill>
                  <a:srgbClr val="000099"/>
                </a:solidFill>
              </a:rPr>
              <a:t> is to introduce a high-pass STC response with a break frequency </a:t>
            </a:r>
            <a:r>
              <a:rPr lang="en-US" altLang="en-US" sz="1600" i="1" dirty="0">
                <a:solidFill>
                  <a:srgbClr val="000099"/>
                </a:solidFill>
                <a:sym typeface="Symbol" panose="05050102010706020507" pitchFamily="18" charset="2"/>
              </a:rPr>
              <a:t></a:t>
            </a:r>
            <a:r>
              <a:rPr lang="en-US" altLang="en-US" sz="1600" i="1" baseline="-25000" dirty="0">
                <a:solidFill>
                  <a:srgbClr val="000099"/>
                </a:solidFill>
              </a:rPr>
              <a:t>P1</a:t>
            </a:r>
            <a:r>
              <a:rPr lang="en-US" altLang="en-US" sz="1600" i="1" dirty="0">
                <a:solidFill>
                  <a:srgbClr val="000099"/>
                </a:solidFill>
              </a:rPr>
              <a:t>.</a:t>
            </a:r>
          </a:p>
        </p:txBody>
      </p:sp>
      <p:sp>
        <p:nvSpPr>
          <p:cNvPr id="45063"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67795AF0-594F-4265-BE2E-4E5DCCA70ABE}" type="slidenum">
              <a:rPr lang="en-US" altLang="en-US" sz="1400">
                <a:latin typeface="Arial" panose="020B0604020202020204" pitchFamily="34" charset="0"/>
              </a:rPr>
              <a:pPr>
                <a:spcBef>
                  <a:spcPct val="0"/>
                </a:spcBef>
                <a:buFontTx/>
                <a:buNone/>
              </a:pPr>
              <a:t>30</a:t>
            </a:fld>
            <a:endParaRPr lang="en-US" altLang="en-US" sz="1400">
              <a:latin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6438900" y="4073243"/>
                <a:ext cx="2830285" cy="790024"/>
              </a:xfrm>
              <a:prstGeom prst="rect">
                <a:avLst/>
              </a:prstGeom>
              <a:noFill/>
            </p:spPr>
            <p:txBody>
              <a:bodyPr wrap="square" rtlCol="0">
                <a:spAutoFit/>
              </a:bodyPr>
              <a:lstStyle/>
              <a:p>
                <a:r>
                  <a:rPr lang="en-US" sz="2400" dirty="0" smtClean="0"/>
                  <a:t>(Since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𝑔</m:t>
                            </m:r>
                          </m:sub>
                        </m:sSub>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𝑚</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𝑠</m:t>
                                </m:r>
                              </m:sub>
                            </m:sSub>
                          </m:den>
                        </m:f>
                      </m:den>
                    </m:f>
                  </m:oMath>
                </a14:m>
                <a:r>
                  <a:rPr lang="en-US" sz="2400" dirty="0" smtClean="0"/>
                  <a:t>)</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6438900" y="4073243"/>
                <a:ext cx="2830285" cy="790024"/>
              </a:xfrm>
              <a:prstGeom prst="rect">
                <a:avLst/>
              </a:prstGeom>
              <a:blipFill rotWithShape="0">
                <a:blip r:embed="rId7"/>
                <a:stretch>
                  <a:fillRect l="-3226"/>
                </a:stretch>
              </a:blipFill>
            </p:spPr>
            <p:txBody>
              <a:bodyPr/>
              <a:lstStyle/>
              <a:p>
                <a:r>
                  <a:rPr lang="en-US">
                    <a:noFill/>
                  </a:rPr>
                  <a:t> </a:t>
                </a:r>
              </a:p>
            </p:txBody>
          </p:sp>
        </mc:Fallback>
      </mc:AlternateContent>
      <p:sp>
        <p:nvSpPr>
          <p:cNvPr id="6" name="TextBox 5"/>
          <p:cNvSpPr txBox="1"/>
          <p:nvPr/>
        </p:nvSpPr>
        <p:spPr>
          <a:xfrm>
            <a:off x="9724571" y="6172200"/>
            <a:ext cx="2002972" cy="369332"/>
          </a:xfrm>
          <a:prstGeom prst="rect">
            <a:avLst/>
          </a:prstGeom>
          <a:noFill/>
        </p:spPr>
        <p:txBody>
          <a:bodyPr wrap="square" rtlCol="0">
            <a:spAutoFit/>
          </a:bodyPr>
          <a:lstStyle/>
          <a:p>
            <a:r>
              <a:rPr lang="en-US" dirty="0" smtClean="0"/>
              <a:t>T-model of </a:t>
            </a:r>
            <a:r>
              <a:rPr lang="en-US" dirty="0" err="1" smtClean="0"/>
              <a:t>MosFet</a:t>
            </a:r>
            <a:endParaRPr lang="en-US" dirty="0"/>
          </a:p>
        </p:txBody>
      </p:sp>
      <p:grpSp>
        <p:nvGrpSpPr>
          <p:cNvPr id="7" name="Group 6"/>
          <p:cNvGrpSpPr/>
          <p:nvPr/>
        </p:nvGrpSpPr>
        <p:grpSpPr>
          <a:xfrm>
            <a:off x="9348787" y="3436870"/>
            <a:ext cx="2638425" cy="2676525"/>
            <a:chOff x="9348787" y="3436870"/>
            <a:chExt cx="2638425" cy="2676525"/>
          </a:xfrm>
        </p:grpSpPr>
        <p:pic>
          <p:nvPicPr>
            <p:cNvPr id="12342" name="Picture 54" descr="Image result for t model of mosfe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48787" y="3436870"/>
              <a:ext cx="2638425" cy="2676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176000" y="3739246"/>
              <a:ext cx="740229" cy="1886255"/>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10392229" y="5428343"/>
              <a:ext cx="1161142" cy="369332"/>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10453915" y="4927957"/>
              <a:ext cx="1161142" cy="369332"/>
            </a:xfrm>
            <a:prstGeom prst="rect">
              <a:avLst/>
            </a:prstGeom>
            <a:solidFill>
              <a:schemeClr val="bg1"/>
            </a:solidFill>
          </p:spPr>
          <p:txBody>
            <a:bodyPr wrap="square" rtlCol="0">
              <a:spAutoFit/>
            </a:bodyPr>
            <a:lstStyle/>
            <a:p>
              <a:r>
                <a:rPr lang="en-US" dirty="0" smtClean="0"/>
                <a:t>1/g</a:t>
              </a:r>
              <a:r>
                <a:rPr lang="en-US" baseline="-25000" dirty="0" smtClean="0"/>
                <a:t>m</a:t>
              </a:r>
              <a:endParaRPr lang="en-US" baseline="-25000" dirty="0"/>
            </a:p>
          </p:txBody>
        </p:sp>
      </p:grpSp>
      <mc:AlternateContent xmlns:mc="http://schemas.openxmlformats.org/markup-compatibility/2006" xmlns:a14="http://schemas.microsoft.com/office/drawing/2010/main">
        <mc:Choice Requires="a14">
          <p:sp>
            <p:nvSpPr>
              <p:cNvPr id="9" name="TextBox 8"/>
              <p:cNvSpPr txBox="1"/>
              <p:nvPr/>
            </p:nvSpPr>
            <p:spPr>
              <a:xfrm>
                <a:off x="580572" y="828281"/>
                <a:ext cx="3251200" cy="753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𝑜</m:t>
                              </m:r>
                            </m:sub>
                          </m:sSub>
                        </m:num>
                        <m:den>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𝑠𝑖𝑔</m:t>
                              </m:r>
                            </m:sub>
                          </m:sSub>
                        </m:den>
                      </m:f>
                      <m:r>
                        <a:rPr lang="en-US" sz="2000" b="0" i="1" smtClean="0">
                          <a:solidFill>
                            <a:srgbClr val="FF0000"/>
                          </a:solidFill>
                          <a:latin typeface="Cambria Math" panose="02040503050406030204" pitchFamily="18" charset="0"/>
                        </a:rPr>
                        <m:t>=</m:t>
                      </m:r>
                      <m:f>
                        <m:fPr>
                          <m:ctrlPr>
                            <a:rPr lang="en-US" sz="2000" b="0" i="1" smtClean="0">
                              <a:solidFill>
                                <a:srgbClr val="FF0000"/>
                              </a:solidFill>
                              <a:latin typeface="Cambria Math" panose="02040503050406030204" pitchFamily="18" charset="0"/>
                            </a:rPr>
                          </m:ctrlPr>
                        </m:fPr>
                        <m:num>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𝑜</m:t>
                              </m:r>
                            </m:sub>
                          </m:sSub>
                        </m:num>
                        <m:den>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𝑖</m:t>
                              </m:r>
                            </m:e>
                            <m:sub>
                              <m:r>
                                <a:rPr lang="en-US" sz="2000" b="0" i="1" smtClean="0">
                                  <a:solidFill>
                                    <a:srgbClr val="FF0000"/>
                                  </a:solidFill>
                                  <a:latin typeface="Cambria Math" panose="02040503050406030204" pitchFamily="18" charset="0"/>
                                </a:rPr>
                                <m:t>𝑑</m:t>
                              </m:r>
                            </m:sub>
                          </m:sSub>
                        </m:den>
                      </m:f>
                      <m:r>
                        <a:rPr lang="en-US" sz="2000" b="0" i="1" smtClean="0">
                          <a:solidFill>
                            <a:srgbClr val="FF0000"/>
                          </a:solidFill>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𝑖</m:t>
                              </m:r>
                            </m:e>
                            <m:sub>
                              <m:r>
                                <a:rPr lang="en-US" sz="2000" b="0" i="1" smtClean="0">
                                  <a:solidFill>
                                    <a:srgbClr val="FF0000"/>
                                  </a:solidFill>
                                  <a:latin typeface="Cambria Math" panose="02040503050406030204" pitchFamily="18" charset="0"/>
                                  <a:ea typeface="Cambria Math" panose="02040503050406030204" pitchFamily="18" charset="0"/>
                                </a:rPr>
                                <m:t>𝑑</m:t>
                              </m:r>
                            </m:sub>
                          </m:sSub>
                        </m:num>
                        <m:den>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𝑣</m:t>
                              </m:r>
                            </m:e>
                            <m:sub>
                              <m:r>
                                <a:rPr lang="en-US" sz="2000" b="0" i="1" smtClean="0">
                                  <a:solidFill>
                                    <a:srgbClr val="FF0000"/>
                                  </a:solidFill>
                                  <a:latin typeface="Cambria Math" panose="02040503050406030204" pitchFamily="18" charset="0"/>
                                  <a:ea typeface="Cambria Math" panose="02040503050406030204" pitchFamily="18" charset="0"/>
                                </a:rPr>
                                <m:t>𝑔</m:t>
                              </m:r>
                            </m:sub>
                          </m:sSub>
                        </m:den>
                      </m:f>
                      <m:r>
                        <a:rPr lang="en-US" sz="2000" b="0" i="1" smtClean="0">
                          <a:solidFill>
                            <a:srgbClr val="FF0000"/>
                          </a:solidFill>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𝑣</m:t>
                              </m:r>
                            </m:e>
                            <m:sub>
                              <m:r>
                                <a:rPr lang="en-US" sz="2000" b="0" i="1" smtClean="0">
                                  <a:solidFill>
                                    <a:srgbClr val="FF0000"/>
                                  </a:solidFill>
                                  <a:latin typeface="Cambria Math" panose="02040503050406030204" pitchFamily="18" charset="0"/>
                                  <a:ea typeface="Cambria Math" panose="02040503050406030204" pitchFamily="18" charset="0"/>
                                </a:rPr>
                                <m:t>𝑔</m:t>
                              </m:r>
                            </m:sub>
                          </m:sSub>
                        </m:num>
                        <m:den>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𝑣</m:t>
                              </m:r>
                            </m:e>
                            <m:sub>
                              <m:r>
                                <a:rPr lang="en-US" sz="2000" b="0" i="1" smtClean="0">
                                  <a:solidFill>
                                    <a:srgbClr val="FF0000"/>
                                  </a:solidFill>
                                  <a:latin typeface="Cambria Math" panose="02040503050406030204" pitchFamily="18" charset="0"/>
                                  <a:ea typeface="Cambria Math" panose="02040503050406030204" pitchFamily="18" charset="0"/>
                                </a:rPr>
                                <m:t>𝑠𝑖𝑔</m:t>
                              </m:r>
                            </m:sub>
                          </m:sSub>
                        </m:den>
                      </m:f>
                    </m:oMath>
                  </m:oMathPara>
                </a14:m>
                <a:endParaRPr lang="en-US" sz="20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80572" y="828281"/>
                <a:ext cx="3251200" cy="753476"/>
              </a:xfrm>
              <a:prstGeom prst="rect">
                <a:avLst/>
              </a:prstGeom>
              <a:blipFill rotWithShape="0">
                <a:blip r:embed="rId9"/>
                <a:stretch>
                  <a:fillRect/>
                </a:stretch>
              </a:blipFill>
            </p:spPr>
            <p:txBody>
              <a:bodyPr/>
              <a:lstStyle/>
              <a:p>
                <a:r>
                  <a:rPr lang="en-US">
                    <a:noFill/>
                  </a:rPr>
                  <a:t> </a:t>
                </a:r>
              </a:p>
            </p:txBody>
          </p:sp>
        </mc:Fallback>
      </mc:AlternateContent>
      <p:grpSp>
        <p:nvGrpSpPr>
          <p:cNvPr id="13" name="Group 12"/>
          <p:cNvGrpSpPr/>
          <p:nvPr/>
        </p:nvGrpSpPr>
        <p:grpSpPr>
          <a:xfrm>
            <a:off x="8515350" y="48385"/>
            <a:ext cx="3676650" cy="2476500"/>
            <a:chOff x="8515350" y="48385"/>
            <a:chExt cx="3676650" cy="2476500"/>
          </a:xfrm>
        </p:grpSpPr>
        <p:pic>
          <p:nvPicPr>
            <p:cNvPr id="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15350" y="48385"/>
              <a:ext cx="36766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rot="1773663">
              <a:off x="8986676" y="1077599"/>
              <a:ext cx="1581842" cy="985918"/>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1773663">
              <a:off x="10565535" y="1595819"/>
              <a:ext cx="1063886" cy="78313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4934857" y="3436870"/>
            <a:ext cx="1901372" cy="481987"/>
          </a:xfrm>
          <a:prstGeom prst="rect">
            <a:avLst/>
          </a:prstGeom>
          <a:solidFill>
            <a:srgbClr val="FFFF00">
              <a:alpha val="24000"/>
            </a:srgbClr>
          </a:solidFill>
        </p:spPr>
        <p:txBody>
          <a:bodyPr wrap="square" rtlCol="0">
            <a:spAutoFit/>
          </a:bodyPr>
          <a:lstStyle/>
          <a:p>
            <a:endParaRPr lang="en-US" dirty="0"/>
          </a:p>
        </p:txBody>
      </p:sp>
      <p:sp>
        <p:nvSpPr>
          <p:cNvPr id="27" name="TextBox 26"/>
          <p:cNvSpPr txBox="1"/>
          <p:nvPr/>
        </p:nvSpPr>
        <p:spPr>
          <a:xfrm>
            <a:off x="5038724" y="4568989"/>
            <a:ext cx="1400176" cy="481987"/>
          </a:xfrm>
          <a:prstGeom prst="rect">
            <a:avLst/>
          </a:prstGeom>
          <a:solidFill>
            <a:schemeClr val="accent1">
              <a:alpha val="24000"/>
            </a:schemeClr>
          </a:solidFill>
        </p:spPr>
        <p:txBody>
          <a:bodyPr wrap="square" rtlCol="0">
            <a:spAutoFit/>
          </a:bodyPr>
          <a:lstStyle/>
          <a:p>
            <a:endParaRPr lang="en-US" dirty="0"/>
          </a:p>
        </p:txBody>
      </p:sp>
    </p:spTree>
    <p:extLst>
      <p:ext uri="{BB962C8B-B14F-4D97-AF65-F5344CB8AC3E}">
        <p14:creationId xmlns:p14="http://schemas.microsoft.com/office/powerpoint/2010/main" val="35174604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6314" y="157162"/>
            <a:ext cx="5127172" cy="328179"/>
          </a:xfrm>
        </p:spPr>
        <p:txBody>
          <a:bodyPr>
            <a:normAutofit fontScale="90000"/>
          </a:bodyPr>
          <a:lstStyle/>
          <a:p>
            <a:pPr eaLnBrk="1" hangingPunct="1"/>
            <a:r>
              <a:rPr lang="en-US" altLang="en-US" b="0" dirty="0" smtClean="0">
                <a:solidFill>
                  <a:srgbClr val="4A0FEF"/>
                </a:solidFill>
              </a:rPr>
              <a:t>9.1.1.</a:t>
            </a:r>
            <a:r>
              <a:rPr lang="en-US" altLang="en-US" dirty="0" smtClean="0">
                <a:solidFill>
                  <a:srgbClr val="4A0FEF"/>
                </a:solidFill>
              </a:rPr>
              <a:t> The CS Amplifier</a:t>
            </a:r>
          </a:p>
        </p:txBody>
      </p:sp>
      <p:sp>
        <p:nvSpPr>
          <p:cNvPr id="47107" name="Rectangle 3"/>
          <p:cNvSpPr>
            <a:spLocks noChangeArrowheads="1"/>
          </p:cNvSpPr>
          <p:nvPr/>
        </p:nvSpPr>
        <p:spPr bwMode="auto">
          <a:xfrm>
            <a:off x="1524000" y="6172200"/>
            <a:ext cx="9144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graphicFrame>
        <p:nvGraphicFramePr>
          <p:cNvPr id="47108" name="Object 4"/>
          <p:cNvGraphicFramePr>
            <a:graphicFrameLocks noGrp="1" noChangeAspect="1"/>
          </p:cNvGraphicFramePr>
          <p:nvPr>
            <p:ph idx="1"/>
            <p:extLst/>
          </p:nvPr>
        </p:nvGraphicFramePr>
        <p:xfrm>
          <a:off x="203993" y="1375342"/>
          <a:ext cx="7669213" cy="4230688"/>
        </p:xfrm>
        <a:graphic>
          <a:graphicData uri="http://schemas.openxmlformats.org/presentationml/2006/ole">
            <mc:AlternateContent xmlns:mc="http://schemas.openxmlformats.org/markup-compatibility/2006">
              <mc:Choice xmlns:v="urn:schemas-microsoft-com:vml" Requires="v">
                <p:oleObj spid="_x0000_s12290" name="Equation" r:id="rId3" imgW="3200400" imgH="1765300" progId="Equation.DSMT4">
                  <p:embed/>
                </p:oleObj>
              </mc:Choice>
              <mc:Fallback>
                <p:oleObj name="Equation" r:id="rId3" imgW="3200400" imgH="17653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 y="1375342"/>
                        <a:ext cx="7669213" cy="423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Rectangle 6"/>
          <p:cNvSpPr>
            <a:spLocks noChangeArrowheads="1"/>
          </p:cNvSpPr>
          <p:nvPr/>
        </p:nvSpPr>
        <p:spPr bwMode="auto">
          <a:xfrm>
            <a:off x="624114" y="2315935"/>
            <a:ext cx="441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600" i="1" dirty="0">
                <a:solidFill>
                  <a:srgbClr val="000099"/>
                </a:solidFill>
              </a:rPr>
              <a:t>C</a:t>
            </a:r>
            <a:r>
              <a:rPr lang="en-US" altLang="en-US" sz="1600" i="1" baseline="-25000" dirty="0">
                <a:solidFill>
                  <a:srgbClr val="000099"/>
                </a:solidFill>
              </a:rPr>
              <a:t>C2</a:t>
            </a:r>
            <a:r>
              <a:rPr lang="en-US" altLang="en-US" sz="1600" i="1" dirty="0">
                <a:solidFill>
                  <a:srgbClr val="000099"/>
                </a:solidFill>
              </a:rPr>
              <a:t> introduces a third STC high-pass factor,</a:t>
            </a:r>
          </a:p>
        </p:txBody>
      </p:sp>
      <p:sp>
        <p:nvSpPr>
          <p:cNvPr id="47110"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D42FB477-9295-4E11-91F6-6BD059DE0709}" type="slidenum">
              <a:rPr lang="en-US" altLang="en-US" sz="1400">
                <a:latin typeface="Arial" panose="020B0604020202020204" pitchFamily="34" charset="0"/>
              </a:rPr>
              <a:pPr>
                <a:spcBef>
                  <a:spcPct val="0"/>
                </a:spcBef>
                <a:buFontTx/>
                <a:buNone/>
              </a:pPr>
              <a:t>31</a:t>
            </a:fld>
            <a:endParaRPr lang="en-US" altLang="en-US" sz="1400">
              <a:latin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446314" y="621866"/>
                <a:ext cx="3251200" cy="753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𝑜</m:t>
                              </m:r>
                            </m:sub>
                          </m:sSub>
                        </m:num>
                        <m:den>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𝑠𝑖𝑔</m:t>
                              </m:r>
                            </m:sub>
                          </m:sSub>
                        </m:den>
                      </m:f>
                      <m:r>
                        <a:rPr lang="en-US" sz="2000" b="0" i="1" smtClean="0">
                          <a:solidFill>
                            <a:srgbClr val="FF0000"/>
                          </a:solidFill>
                          <a:latin typeface="Cambria Math" panose="02040503050406030204" pitchFamily="18" charset="0"/>
                        </a:rPr>
                        <m:t>=</m:t>
                      </m:r>
                      <m:f>
                        <m:fPr>
                          <m:ctrlPr>
                            <a:rPr lang="en-US" sz="2000" b="0" i="1" smtClean="0">
                              <a:solidFill>
                                <a:srgbClr val="FF0000"/>
                              </a:solidFill>
                              <a:latin typeface="Cambria Math" panose="02040503050406030204" pitchFamily="18" charset="0"/>
                            </a:rPr>
                          </m:ctrlPr>
                        </m:fPr>
                        <m:num>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𝑜</m:t>
                              </m:r>
                            </m:sub>
                          </m:sSub>
                        </m:num>
                        <m:den>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𝑖</m:t>
                              </m:r>
                            </m:e>
                            <m:sub>
                              <m:r>
                                <a:rPr lang="en-US" sz="2000" b="0" i="1" smtClean="0">
                                  <a:solidFill>
                                    <a:srgbClr val="FF0000"/>
                                  </a:solidFill>
                                  <a:latin typeface="Cambria Math" panose="02040503050406030204" pitchFamily="18" charset="0"/>
                                </a:rPr>
                                <m:t>𝑑</m:t>
                              </m:r>
                            </m:sub>
                          </m:sSub>
                        </m:den>
                      </m:f>
                      <m:r>
                        <a:rPr lang="en-US" sz="2000" b="0" i="1" smtClean="0">
                          <a:solidFill>
                            <a:srgbClr val="FF0000"/>
                          </a:solidFill>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𝑖</m:t>
                              </m:r>
                            </m:e>
                            <m:sub>
                              <m:r>
                                <a:rPr lang="en-US" sz="2000" b="0" i="1" smtClean="0">
                                  <a:solidFill>
                                    <a:srgbClr val="FF0000"/>
                                  </a:solidFill>
                                  <a:latin typeface="Cambria Math" panose="02040503050406030204" pitchFamily="18" charset="0"/>
                                  <a:ea typeface="Cambria Math" panose="02040503050406030204" pitchFamily="18" charset="0"/>
                                </a:rPr>
                                <m:t>𝑑</m:t>
                              </m:r>
                            </m:sub>
                          </m:sSub>
                        </m:num>
                        <m:den>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𝑣</m:t>
                              </m:r>
                            </m:e>
                            <m:sub>
                              <m:r>
                                <a:rPr lang="en-US" sz="2000" b="0" i="1" smtClean="0">
                                  <a:solidFill>
                                    <a:srgbClr val="FF0000"/>
                                  </a:solidFill>
                                  <a:latin typeface="Cambria Math" panose="02040503050406030204" pitchFamily="18" charset="0"/>
                                  <a:ea typeface="Cambria Math" panose="02040503050406030204" pitchFamily="18" charset="0"/>
                                </a:rPr>
                                <m:t>𝑔</m:t>
                              </m:r>
                            </m:sub>
                          </m:sSub>
                        </m:den>
                      </m:f>
                      <m:r>
                        <a:rPr lang="en-US" sz="2000" b="0" i="1" smtClean="0">
                          <a:solidFill>
                            <a:srgbClr val="FF0000"/>
                          </a:solidFill>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𝑣</m:t>
                              </m:r>
                            </m:e>
                            <m:sub>
                              <m:r>
                                <a:rPr lang="en-US" sz="2000" b="0" i="1" smtClean="0">
                                  <a:solidFill>
                                    <a:srgbClr val="FF0000"/>
                                  </a:solidFill>
                                  <a:latin typeface="Cambria Math" panose="02040503050406030204" pitchFamily="18" charset="0"/>
                                  <a:ea typeface="Cambria Math" panose="02040503050406030204" pitchFamily="18" charset="0"/>
                                </a:rPr>
                                <m:t>𝑔</m:t>
                              </m:r>
                            </m:sub>
                          </m:sSub>
                        </m:num>
                        <m:den>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𝑣</m:t>
                              </m:r>
                            </m:e>
                            <m:sub>
                              <m:r>
                                <a:rPr lang="en-US" sz="2000" b="0" i="1" smtClean="0">
                                  <a:solidFill>
                                    <a:srgbClr val="FF0000"/>
                                  </a:solidFill>
                                  <a:latin typeface="Cambria Math" panose="02040503050406030204" pitchFamily="18" charset="0"/>
                                  <a:ea typeface="Cambria Math" panose="02040503050406030204" pitchFamily="18" charset="0"/>
                                </a:rPr>
                                <m:t>𝑠𝑖𝑔</m:t>
                              </m:r>
                            </m:sub>
                          </m:sSub>
                        </m:den>
                      </m:f>
                    </m:oMath>
                  </m:oMathPara>
                </a14:m>
                <a:endParaRPr lang="en-US" sz="20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6314" y="621866"/>
                <a:ext cx="3251200" cy="753476"/>
              </a:xfrm>
              <a:prstGeom prst="rect">
                <a:avLst/>
              </a:prstGeom>
              <a:blipFill rotWithShape="0">
                <a:blip r:embed="rId5"/>
                <a:stretch>
                  <a:fillRect/>
                </a:stretch>
              </a:blipFill>
            </p:spPr>
            <p:txBody>
              <a:bodyPr/>
              <a:lstStyle/>
              <a:p>
                <a:r>
                  <a:rPr lang="en-US">
                    <a:noFill/>
                  </a:rPr>
                  <a:t> </a:t>
                </a:r>
              </a:p>
            </p:txBody>
          </p:sp>
        </mc:Fallback>
      </mc:AlternateContent>
      <p:sp>
        <p:nvSpPr>
          <p:cNvPr id="2" name="TextBox 1"/>
          <p:cNvSpPr txBox="1"/>
          <p:nvPr/>
        </p:nvSpPr>
        <p:spPr>
          <a:xfrm>
            <a:off x="7344229" y="3756717"/>
            <a:ext cx="3106057" cy="646331"/>
          </a:xfrm>
          <a:prstGeom prst="rect">
            <a:avLst/>
          </a:prstGeom>
          <a:noFill/>
        </p:spPr>
        <p:txBody>
          <a:bodyPr wrap="square" rtlCol="0">
            <a:spAutoFit/>
          </a:bodyPr>
          <a:lstStyle/>
          <a:p>
            <a:r>
              <a:rPr lang="en-US" dirty="0" smtClean="0">
                <a:solidFill>
                  <a:srgbClr val="FF0000"/>
                </a:solidFill>
              </a:rPr>
              <a:t>(All capacitors are short-circuited. Use </a:t>
            </a:r>
            <a:r>
              <a:rPr lang="el-GR" dirty="0" smtClean="0">
                <a:solidFill>
                  <a:srgbClr val="FF0000"/>
                </a:solidFill>
              </a:rPr>
              <a:t>π</a:t>
            </a:r>
            <a:r>
              <a:rPr lang="en-US" dirty="0" smtClean="0">
                <a:solidFill>
                  <a:srgbClr val="FF0000"/>
                </a:solidFill>
              </a:rPr>
              <a:t>-model)</a:t>
            </a:r>
            <a:endParaRPr lang="en-US" dirty="0">
              <a:solidFill>
                <a:srgbClr val="FF0000"/>
              </a:solidFill>
            </a:endParaRPr>
          </a:p>
        </p:txBody>
      </p:sp>
      <p:grpSp>
        <p:nvGrpSpPr>
          <p:cNvPr id="3" name="Group 2"/>
          <p:cNvGrpSpPr/>
          <p:nvPr/>
        </p:nvGrpSpPr>
        <p:grpSpPr>
          <a:xfrm>
            <a:off x="8007349" y="376123"/>
            <a:ext cx="4054021" cy="2904105"/>
            <a:chOff x="8007349" y="376123"/>
            <a:chExt cx="4054021" cy="2904105"/>
          </a:xfrm>
        </p:grpSpPr>
        <p:pic>
          <p:nvPicPr>
            <p:cNvPr id="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349" y="376123"/>
              <a:ext cx="4054021" cy="290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rot="1773663">
              <a:off x="9749440" y="748350"/>
              <a:ext cx="2231504" cy="1203402"/>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413829" y="1886857"/>
            <a:ext cx="2177142" cy="765628"/>
          </a:xfrm>
          <a:prstGeom prst="rect">
            <a:avLst/>
          </a:prstGeom>
          <a:solidFill>
            <a:srgbClr val="FFFF00">
              <a:alpha val="18000"/>
            </a:srgbClr>
          </a:solidFill>
        </p:spPr>
        <p:txBody>
          <a:bodyPr wrap="square" rtlCol="0">
            <a:spAutoFit/>
          </a:bodyPr>
          <a:lstStyle/>
          <a:p>
            <a:endParaRPr lang="en-US" dirty="0"/>
          </a:p>
        </p:txBody>
      </p:sp>
    </p:spTree>
    <p:extLst>
      <p:ext uri="{BB962C8B-B14F-4D97-AF65-F5344CB8AC3E}">
        <p14:creationId xmlns:p14="http://schemas.microsoft.com/office/powerpoint/2010/main" val="38656533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697230" y="1196618"/>
            <a:ext cx="1123569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62000" indent="-30480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219200" indent="-3048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b="1" u="sng" dirty="0"/>
              <a:t>Determining the lower 3-dB frequency</a:t>
            </a:r>
          </a:p>
          <a:p>
            <a:pPr lvl="1" eaLnBrk="1" hangingPunct="1">
              <a:spcBef>
                <a:spcPct val="0"/>
              </a:spcBef>
              <a:buFontTx/>
              <a:buNone/>
            </a:pPr>
            <a:r>
              <a:rPr lang="en-US" altLang="en-US" sz="1800" dirty="0"/>
              <a:t>* Coupling and by-pass capacitors result in a high-pass frequency response with three poles</a:t>
            </a:r>
          </a:p>
          <a:p>
            <a:pPr lvl="1" eaLnBrk="1" hangingPunct="1">
              <a:spcBef>
                <a:spcPct val="0"/>
              </a:spcBef>
              <a:buFontTx/>
              <a:buNone/>
            </a:pPr>
            <a:r>
              <a:rPr lang="en-US" altLang="en-US" sz="1800" dirty="0"/>
              <a:t>* If the poles are sufficiently separated</a:t>
            </a:r>
          </a:p>
          <a:p>
            <a:pPr lvl="2" eaLnBrk="1" hangingPunct="1">
              <a:spcBef>
                <a:spcPct val="0"/>
              </a:spcBef>
              <a:buFontTx/>
              <a:buChar char="•"/>
            </a:pPr>
            <a:r>
              <a:rPr lang="en-US" altLang="en-US" sz="1800" dirty="0"/>
              <a:t>Bode plot can be used to evaluate the response for simplicity</a:t>
            </a:r>
          </a:p>
          <a:p>
            <a:pPr lvl="2" eaLnBrk="1" hangingPunct="1">
              <a:spcBef>
                <a:spcPct val="0"/>
              </a:spcBef>
              <a:buFontTx/>
              <a:buChar char="•"/>
            </a:pPr>
            <a:r>
              <a:rPr lang="en-US" altLang="en-US" sz="1800" dirty="0"/>
              <a:t>The lower 3-dB frequency is the highest-frequency pole</a:t>
            </a:r>
          </a:p>
          <a:p>
            <a:pPr lvl="2" eaLnBrk="1" hangingPunct="1">
              <a:spcBef>
                <a:spcPct val="0"/>
              </a:spcBef>
              <a:buFontTx/>
              <a:buChar char="•"/>
            </a:pPr>
            <a:r>
              <a:rPr lang="en-US" altLang="en-US" sz="1800" i="1" dirty="0">
                <a:sym typeface="Symbol" panose="05050102010706020507" pitchFamily="18" charset="2"/>
              </a:rPr>
              <a:t></a:t>
            </a:r>
            <a:r>
              <a:rPr lang="en-US" altLang="en-US" sz="1800" i="1" baseline="-25000" dirty="0"/>
              <a:t>P2</a:t>
            </a:r>
            <a:r>
              <a:rPr lang="en-US" altLang="en-US" sz="1800" i="1" dirty="0"/>
              <a:t> </a:t>
            </a:r>
            <a:r>
              <a:rPr lang="en-US" altLang="en-US" sz="1800" dirty="0"/>
              <a:t>is typically the highest-frequency pole due to small resistance of 1/</a:t>
            </a:r>
            <a:r>
              <a:rPr lang="en-US" altLang="en-US" sz="1800" i="1" dirty="0"/>
              <a:t>g</a:t>
            </a:r>
            <a:r>
              <a:rPr lang="en-US" altLang="en-US" sz="1800" i="1" baseline="-25000" dirty="0"/>
              <a:t>m</a:t>
            </a:r>
          </a:p>
          <a:p>
            <a:pPr lvl="1" eaLnBrk="1" hangingPunct="1">
              <a:spcBef>
                <a:spcPct val="0"/>
              </a:spcBef>
              <a:buFontTx/>
              <a:buNone/>
            </a:pPr>
            <a:r>
              <a:rPr lang="en-US" altLang="en-US" sz="1800" dirty="0"/>
              <a:t>* If the poles are located closely</a:t>
            </a:r>
          </a:p>
          <a:p>
            <a:pPr lvl="2" eaLnBrk="1" hangingPunct="1">
              <a:spcBef>
                <a:spcPct val="0"/>
              </a:spcBef>
              <a:buFontTx/>
              <a:buChar char="•"/>
            </a:pPr>
            <a:r>
              <a:rPr lang="en-US" altLang="en-US" sz="1800" dirty="0"/>
              <a:t>The lower 3-dB frequency has to be evaluated by the transfer function which is more complicated</a:t>
            </a:r>
          </a:p>
          <a:p>
            <a:pPr eaLnBrk="1" hangingPunct="1">
              <a:spcBef>
                <a:spcPct val="0"/>
              </a:spcBef>
              <a:buFontTx/>
              <a:buNone/>
            </a:pPr>
            <a:r>
              <a:rPr lang="en-US" altLang="en-US" sz="1800" b="1" u="sng" dirty="0"/>
              <a:t>Determining the pole frequency by inspection</a:t>
            </a:r>
          </a:p>
          <a:p>
            <a:pPr lvl="1" eaLnBrk="1" hangingPunct="1">
              <a:spcBef>
                <a:spcPct val="0"/>
              </a:spcBef>
              <a:buFontTx/>
              <a:buNone/>
            </a:pPr>
            <a:r>
              <a:rPr lang="en-US" altLang="en-US" sz="1800" dirty="0"/>
              <a:t>* </a:t>
            </a:r>
            <a:r>
              <a:rPr lang="en-US" altLang="en-US" sz="1800" dirty="0">
                <a:solidFill>
                  <a:srgbClr val="FF0000"/>
                </a:solidFill>
              </a:rPr>
              <a:t>Reduce </a:t>
            </a:r>
            <a:r>
              <a:rPr lang="en-US" altLang="en-US" sz="1800" i="1" dirty="0" err="1">
                <a:solidFill>
                  <a:srgbClr val="FF0000"/>
                </a:solidFill>
              </a:rPr>
              <a:t>V</a:t>
            </a:r>
            <a:r>
              <a:rPr lang="en-US" altLang="en-US" sz="1800" i="1" baseline="-25000" dirty="0" err="1">
                <a:solidFill>
                  <a:srgbClr val="FF0000"/>
                </a:solidFill>
              </a:rPr>
              <a:t>sig</a:t>
            </a:r>
            <a:r>
              <a:rPr lang="en-US" altLang="en-US" sz="1800" i="1" dirty="0">
                <a:solidFill>
                  <a:srgbClr val="FF0000"/>
                </a:solidFill>
              </a:rPr>
              <a:t> </a:t>
            </a:r>
            <a:r>
              <a:rPr lang="en-US" altLang="en-US" sz="1800" dirty="0">
                <a:solidFill>
                  <a:srgbClr val="FF0000"/>
                </a:solidFill>
              </a:rPr>
              <a:t>to zero</a:t>
            </a:r>
          </a:p>
          <a:p>
            <a:pPr lvl="1" eaLnBrk="1" hangingPunct="1">
              <a:spcBef>
                <a:spcPct val="0"/>
              </a:spcBef>
              <a:buFontTx/>
              <a:buNone/>
            </a:pPr>
            <a:r>
              <a:rPr lang="en-US" altLang="en-US" sz="1800" dirty="0"/>
              <a:t>* </a:t>
            </a:r>
            <a:r>
              <a:rPr lang="en-US" altLang="en-US" sz="1800" dirty="0">
                <a:solidFill>
                  <a:srgbClr val="FF0000"/>
                </a:solidFill>
              </a:rPr>
              <a:t>Consider each capacitor separately (treat the other capacitors as short </a:t>
            </a:r>
          </a:p>
          <a:p>
            <a:pPr lvl="1" eaLnBrk="1" hangingPunct="1">
              <a:spcBef>
                <a:spcPct val="0"/>
              </a:spcBef>
              <a:buFontTx/>
              <a:buNone/>
            </a:pPr>
            <a:r>
              <a:rPr lang="en-US" altLang="en-US" sz="1800" dirty="0">
                <a:solidFill>
                  <a:srgbClr val="FF0000"/>
                </a:solidFill>
              </a:rPr>
              <a:t>    circuit)</a:t>
            </a:r>
          </a:p>
          <a:p>
            <a:pPr lvl="1" eaLnBrk="1" hangingPunct="1">
              <a:spcBef>
                <a:spcPct val="0"/>
              </a:spcBef>
              <a:buFontTx/>
              <a:buNone/>
            </a:pPr>
            <a:r>
              <a:rPr lang="en-US" altLang="en-US" sz="1800" dirty="0"/>
              <a:t>* </a:t>
            </a:r>
            <a:r>
              <a:rPr lang="en-US" altLang="en-US" sz="1800" dirty="0">
                <a:solidFill>
                  <a:srgbClr val="FF0000"/>
                </a:solidFill>
              </a:rPr>
              <a:t>Find the total resistance between the terminals of each capacitor</a:t>
            </a:r>
            <a:r>
              <a:rPr lang="en-US" altLang="en-US" sz="1800" dirty="0"/>
              <a:t>.</a:t>
            </a:r>
          </a:p>
          <a:p>
            <a:pPr eaLnBrk="1" hangingPunct="1">
              <a:spcBef>
                <a:spcPct val="0"/>
              </a:spcBef>
              <a:buFontTx/>
              <a:buNone/>
            </a:pPr>
            <a:r>
              <a:rPr lang="en-US" altLang="en-US" sz="1800" b="1" u="sng" dirty="0"/>
              <a:t>Selecting values for the coupling and by-pass capacitors</a:t>
            </a:r>
          </a:p>
          <a:p>
            <a:pPr lvl="1" eaLnBrk="1" hangingPunct="1">
              <a:spcBef>
                <a:spcPct val="0"/>
              </a:spcBef>
              <a:buFontTx/>
              <a:buNone/>
            </a:pPr>
            <a:r>
              <a:rPr lang="en-US" altLang="en-US" sz="1800" dirty="0"/>
              <a:t>* These capacitors are typically required for discrete amplifier designs</a:t>
            </a:r>
          </a:p>
          <a:p>
            <a:pPr lvl="1" eaLnBrk="1" hangingPunct="1">
              <a:spcBef>
                <a:spcPct val="0"/>
              </a:spcBef>
              <a:buFontTx/>
              <a:buNone/>
            </a:pPr>
            <a:r>
              <a:rPr lang="en-US" altLang="en-US" sz="1800" dirty="0"/>
              <a:t>* </a:t>
            </a:r>
            <a:r>
              <a:rPr lang="en-US" altLang="en-US" sz="1800" i="1" dirty="0"/>
              <a:t>C</a:t>
            </a:r>
            <a:r>
              <a:rPr lang="en-US" altLang="en-US" sz="1800" i="1" baseline="-25000" dirty="0"/>
              <a:t>S</a:t>
            </a:r>
            <a:r>
              <a:rPr lang="en-US" altLang="en-US" sz="1800" i="1" dirty="0"/>
              <a:t> </a:t>
            </a:r>
            <a:r>
              <a:rPr lang="en-US" altLang="en-US" sz="1800" dirty="0"/>
              <a:t>is first determined to satisfy needed </a:t>
            </a:r>
            <a:r>
              <a:rPr lang="en-US" altLang="en-US" sz="1800" i="1" dirty="0" err="1"/>
              <a:t>f</a:t>
            </a:r>
            <a:r>
              <a:rPr lang="en-US" altLang="en-US" sz="1800" i="1" baseline="-25000" dirty="0" err="1"/>
              <a:t>L</a:t>
            </a:r>
            <a:endParaRPr lang="en-US" altLang="en-US" sz="1800" i="1" baseline="-25000" dirty="0"/>
          </a:p>
          <a:p>
            <a:pPr lvl="1" eaLnBrk="1" hangingPunct="1">
              <a:spcBef>
                <a:spcPct val="0"/>
              </a:spcBef>
              <a:buFontTx/>
              <a:buNone/>
            </a:pPr>
            <a:r>
              <a:rPr lang="en-US" altLang="en-US" sz="1800" dirty="0"/>
              <a:t>* </a:t>
            </a:r>
            <a:r>
              <a:rPr lang="en-US" altLang="en-US" sz="1800" i="1" dirty="0"/>
              <a:t>C</a:t>
            </a:r>
            <a:r>
              <a:rPr lang="en-US" altLang="en-US" sz="1800" i="1" baseline="-25000" dirty="0"/>
              <a:t>C1</a:t>
            </a:r>
            <a:r>
              <a:rPr lang="en-US" altLang="en-US" sz="1800" i="1" dirty="0"/>
              <a:t> </a:t>
            </a:r>
            <a:r>
              <a:rPr lang="en-US" altLang="en-US" sz="1800" dirty="0"/>
              <a:t>and </a:t>
            </a:r>
            <a:r>
              <a:rPr lang="en-US" altLang="en-US" sz="1800" i="1" dirty="0"/>
              <a:t>C</a:t>
            </a:r>
            <a:r>
              <a:rPr lang="en-US" altLang="en-US" sz="1800" i="1" baseline="-25000" dirty="0"/>
              <a:t>C2</a:t>
            </a:r>
            <a:r>
              <a:rPr lang="en-US" altLang="en-US" sz="1800" i="1" dirty="0"/>
              <a:t> </a:t>
            </a:r>
            <a:r>
              <a:rPr lang="en-US" altLang="en-US" sz="1800" dirty="0"/>
              <a:t>are chosen such that poles are 5 to 10 times lower than </a:t>
            </a:r>
            <a:r>
              <a:rPr lang="en-US" altLang="en-US" sz="1800" i="1" dirty="0" err="1"/>
              <a:t>f</a:t>
            </a:r>
            <a:r>
              <a:rPr lang="en-US" altLang="en-US" sz="1800" i="1" baseline="-25000" dirty="0" err="1"/>
              <a:t>L</a:t>
            </a:r>
            <a:endParaRPr lang="en-US" altLang="en-US" sz="1800" i="1" baseline="-25000" dirty="0"/>
          </a:p>
        </p:txBody>
      </p:sp>
      <p:sp>
        <p:nvSpPr>
          <p:cNvPr id="48131" name="Rectangle 2"/>
          <p:cNvSpPr>
            <a:spLocks noChangeArrowheads="1"/>
          </p:cNvSpPr>
          <p:nvPr/>
        </p:nvSpPr>
        <p:spPr bwMode="auto">
          <a:xfrm>
            <a:off x="381000" y="0"/>
            <a:ext cx="365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rgbClr val="4A0FEF"/>
                </a:solidFill>
              </a:rPr>
              <a:t>9.1.1.</a:t>
            </a:r>
            <a:r>
              <a:rPr lang="en-US" altLang="en-US" sz="2800" b="1" dirty="0">
                <a:solidFill>
                  <a:srgbClr val="4A0FEF"/>
                </a:solidFill>
              </a:rPr>
              <a:t> The CS Amplifier</a:t>
            </a:r>
          </a:p>
        </p:txBody>
      </p:sp>
      <p:sp>
        <p:nvSpPr>
          <p:cNvPr id="48132"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E55FA922-7C0C-4BFE-B922-C7FD0BC1A113}" type="slidenum">
              <a:rPr lang="en-US" altLang="en-US" sz="1400">
                <a:latin typeface="Arial" panose="020B0604020202020204" pitchFamily="34" charset="0"/>
              </a:rPr>
              <a:pPr>
                <a:spcBef>
                  <a:spcPct val="0"/>
                </a:spcBef>
                <a:buFontTx/>
                <a:buNone/>
              </a:pPr>
              <a:t>32</a:t>
            </a:fld>
            <a:endParaRPr lang="en-US" altLang="en-US" sz="1400">
              <a:latin typeface="Arial" panose="020B0604020202020204" pitchFamily="34" charset="0"/>
            </a:endParaRPr>
          </a:p>
        </p:txBody>
      </p:sp>
      <p:pic>
        <p:nvPicPr>
          <p:cNvPr id="5" name="Picture 5" descr="se09F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400" y="3925251"/>
            <a:ext cx="3558540" cy="261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520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524000" y="0"/>
            <a:ext cx="6858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sp>
        <p:nvSpPr>
          <p:cNvPr id="49155" name="Rectangle 14"/>
          <p:cNvSpPr>
            <a:spLocks noChangeArrowheads="1"/>
          </p:cNvSpPr>
          <p:nvPr/>
        </p:nvSpPr>
        <p:spPr bwMode="auto">
          <a:xfrm>
            <a:off x="1676400" y="5699126"/>
            <a:ext cx="8763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000" b="1"/>
              <a:t>Figure 9.3: </a:t>
            </a:r>
            <a:r>
              <a:rPr lang="en-US" altLang="en-US" sz="2000"/>
              <a:t>Sketch of the low-frequency magnitude response of a CS amplifier for which the three pole frequencies are sufficiently separated for their effects to appear distinct.</a:t>
            </a:r>
          </a:p>
        </p:txBody>
      </p:sp>
      <p:pic>
        <p:nvPicPr>
          <p:cNvPr id="49156" name="Picture 5" descr="se09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4788"/>
            <a:ext cx="807720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E56C6F90-82B2-4196-A289-F5286FB3054D}" type="slidenum">
              <a:rPr lang="en-US" altLang="en-US" sz="1400">
                <a:latin typeface="Arial" panose="020B0604020202020204" pitchFamily="34" charset="0"/>
              </a:rPr>
              <a:pPr>
                <a:spcBef>
                  <a:spcPct val="0"/>
                </a:spcBef>
                <a:buFontTx/>
                <a:buNone/>
              </a:pPr>
              <a:t>33</a:t>
            </a:fld>
            <a:endParaRPr lang="en-US" altLang="en-US" sz="1400">
              <a:latin typeface="Arial" panose="020B0604020202020204" pitchFamily="34" charset="0"/>
            </a:endParaRPr>
          </a:p>
        </p:txBody>
      </p:sp>
    </p:spTree>
    <p:extLst>
      <p:ext uri="{BB962C8B-B14F-4D97-AF65-F5344CB8AC3E}">
        <p14:creationId xmlns:p14="http://schemas.microsoft.com/office/powerpoint/2010/main" val="115086247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14600" y="262890"/>
            <a:ext cx="6477000" cy="251460"/>
          </a:xfrm>
        </p:spPr>
        <p:txBody>
          <a:bodyPr>
            <a:noAutofit/>
          </a:bodyPr>
          <a:lstStyle/>
          <a:p>
            <a:pPr eaLnBrk="1" hangingPunct="1"/>
            <a:r>
              <a:rPr lang="en-US" altLang="en-US" sz="3200" b="0" dirty="0" smtClean="0"/>
              <a:t>9.1.1.</a:t>
            </a:r>
            <a:r>
              <a:rPr lang="en-US" altLang="en-US" sz="3200" dirty="0" smtClean="0"/>
              <a:t> The CS Amplifier - Example 9.1</a:t>
            </a:r>
          </a:p>
        </p:txBody>
      </p:sp>
      <p:sp>
        <p:nvSpPr>
          <p:cNvPr id="50179" name="Rectangle 5"/>
          <p:cNvSpPr>
            <a:spLocks noChangeArrowheads="1"/>
          </p:cNvSpPr>
          <p:nvPr/>
        </p:nvSpPr>
        <p:spPr bwMode="auto">
          <a:xfrm>
            <a:off x="1405890" y="1028700"/>
            <a:ext cx="92125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We wish to select appropriate values for the coupling capacitors </a:t>
            </a:r>
            <a:r>
              <a:rPr lang="en-US" altLang="en-US" i="1" dirty="0"/>
              <a:t>C</a:t>
            </a:r>
            <a:r>
              <a:rPr lang="en-US" altLang="en-US" i="1" baseline="-25000" dirty="0"/>
              <a:t>C</a:t>
            </a:r>
            <a:r>
              <a:rPr lang="en-US" altLang="en-US" baseline="-25000" dirty="0"/>
              <a:t>1</a:t>
            </a:r>
            <a:r>
              <a:rPr lang="en-US" altLang="en-US" dirty="0"/>
              <a:t> and </a:t>
            </a:r>
            <a:r>
              <a:rPr lang="en-US" altLang="en-US" i="1" dirty="0"/>
              <a:t>C</a:t>
            </a:r>
            <a:r>
              <a:rPr lang="en-US" altLang="en-US" i="1" baseline="-25000" dirty="0"/>
              <a:t>C</a:t>
            </a:r>
            <a:r>
              <a:rPr lang="en-US" altLang="en-US" baseline="-25000" dirty="0"/>
              <a:t>2</a:t>
            </a:r>
            <a:r>
              <a:rPr lang="en-US" altLang="en-US" dirty="0"/>
              <a:t> and the bypass capacitor </a:t>
            </a:r>
            <a:r>
              <a:rPr lang="en-US" altLang="en-US" i="1" dirty="0"/>
              <a:t>C</a:t>
            </a:r>
            <a:r>
              <a:rPr lang="en-US" altLang="en-US" i="1" baseline="-25000" dirty="0"/>
              <a:t>S</a:t>
            </a:r>
            <a:r>
              <a:rPr lang="en-US" altLang="en-US" i="1" dirty="0"/>
              <a:t> </a:t>
            </a:r>
            <a:r>
              <a:rPr lang="en-US" altLang="en-US" dirty="0"/>
              <a:t>for a CS amplifier for which </a:t>
            </a:r>
            <a:r>
              <a:rPr lang="en-US" altLang="en-US" i="1" dirty="0"/>
              <a:t>R</a:t>
            </a:r>
            <a:r>
              <a:rPr lang="en-US" altLang="en-US" i="1" baseline="-25000" dirty="0"/>
              <a:t>G</a:t>
            </a:r>
            <a:r>
              <a:rPr lang="en-US" altLang="en-US" i="1" dirty="0"/>
              <a:t> </a:t>
            </a:r>
            <a:r>
              <a:rPr lang="en-US" altLang="en-US" dirty="0"/>
              <a:t>= 4.7 MΩ, </a:t>
            </a:r>
            <a:r>
              <a:rPr lang="en-US" altLang="en-US" i="1" dirty="0"/>
              <a:t>R</a:t>
            </a:r>
            <a:r>
              <a:rPr lang="en-US" altLang="en-US" i="1" baseline="-25000" dirty="0"/>
              <a:t>D</a:t>
            </a:r>
            <a:r>
              <a:rPr lang="en-US" altLang="en-US" i="1" dirty="0"/>
              <a:t> </a:t>
            </a:r>
            <a:r>
              <a:rPr lang="en-US" altLang="en-US" dirty="0"/>
              <a:t>= </a:t>
            </a:r>
            <a:r>
              <a:rPr lang="en-US" altLang="en-US" i="1" dirty="0"/>
              <a:t>R</a:t>
            </a:r>
            <a:r>
              <a:rPr lang="en-US" altLang="en-US" i="1" baseline="-25000" dirty="0"/>
              <a:t>L</a:t>
            </a:r>
            <a:r>
              <a:rPr lang="en-US" altLang="en-US" i="1" dirty="0"/>
              <a:t> </a:t>
            </a:r>
            <a:r>
              <a:rPr lang="en-US" altLang="en-US" dirty="0"/>
              <a:t>= 15 </a:t>
            </a:r>
            <a:r>
              <a:rPr lang="en-US" altLang="en-US" dirty="0" err="1"/>
              <a:t>kΩ</a:t>
            </a:r>
            <a:r>
              <a:rPr lang="en-US" altLang="en-US" dirty="0"/>
              <a:t>, </a:t>
            </a:r>
            <a:r>
              <a:rPr lang="en-US" altLang="en-US" i="1" dirty="0" err="1"/>
              <a:t>R</a:t>
            </a:r>
            <a:r>
              <a:rPr lang="en-US" altLang="en-US" baseline="-25000" dirty="0" err="1"/>
              <a:t>sig</a:t>
            </a:r>
            <a:r>
              <a:rPr lang="en-US" altLang="en-US" dirty="0"/>
              <a:t> = 100 </a:t>
            </a:r>
            <a:r>
              <a:rPr lang="en-US" altLang="en-US" dirty="0" err="1"/>
              <a:t>kΩ</a:t>
            </a:r>
            <a:r>
              <a:rPr lang="en-US" altLang="en-US" dirty="0"/>
              <a:t>, and </a:t>
            </a:r>
            <a:r>
              <a:rPr lang="en-US" altLang="en-US" i="1" dirty="0"/>
              <a:t>g</a:t>
            </a:r>
            <a:r>
              <a:rPr lang="en-US" altLang="en-US" i="1" baseline="-25000" dirty="0"/>
              <a:t>m</a:t>
            </a:r>
            <a:r>
              <a:rPr lang="en-US" altLang="en-US" i="1" dirty="0"/>
              <a:t> </a:t>
            </a:r>
            <a:r>
              <a:rPr lang="en-US" altLang="en-US" dirty="0"/>
              <a:t>= 1 mA/V.</a:t>
            </a:r>
          </a:p>
          <a:p>
            <a:pPr eaLnBrk="1" hangingPunct="1">
              <a:spcBef>
                <a:spcPct val="0"/>
              </a:spcBef>
              <a:buFontTx/>
              <a:buNone/>
            </a:pPr>
            <a:r>
              <a:rPr lang="en-US" altLang="en-US" dirty="0"/>
              <a:t>It is required to have </a:t>
            </a:r>
            <a:r>
              <a:rPr lang="en-US" altLang="en-US" i="1" dirty="0" err="1"/>
              <a:t>f</a:t>
            </a:r>
            <a:r>
              <a:rPr lang="en-US" altLang="en-US" i="1" baseline="-25000" dirty="0" err="1"/>
              <a:t>L</a:t>
            </a:r>
            <a:r>
              <a:rPr lang="en-US" altLang="en-US" i="1" dirty="0"/>
              <a:t> </a:t>
            </a:r>
            <a:r>
              <a:rPr lang="en-US" altLang="en-US" dirty="0"/>
              <a:t>at 100 Hz and that the nearest break frequency be at least a decade lower.</a:t>
            </a:r>
          </a:p>
        </p:txBody>
      </p:sp>
      <p:sp>
        <p:nvSpPr>
          <p:cNvPr id="50180"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ABABF48F-E734-4246-BE7D-843C200B0D1F}" type="slidenum">
              <a:rPr lang="en-US" altLang="en-US" sz="1400">
                <a:latin typeface="Arial" panose="020B0604020202020204" pitchFamily="34" charset="0"/>
              </a:rPr>
              <a:pPr>
                <a:spcBef>
                  <a:spcPct val="0"/>
                </a:spcBef>
                <a:buFontTx/>
                <a:buNone/>
              </a:pPr>
              <a:t>34</a:t>
            </a:fld>
            <a:endParaRPr lang="en-US" altLang="en-US" sz="1400">
              <a:latin typeface="Arial" panose="020B0604020202020204" pitchFamily="34" charset="0"/>
            </a:endParaRP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2967692"/>
            <a:ext cx="6903719" cy="3388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08328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396490" y="-146050"/>
            <a:ext cx="647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rPr>
              <a:t>9.1.1.</a:t>
            </a:r>
            <a:r>
              <a:rPr lang="en-US" altLang="en-US" sz="2800" b="1" dirty="0">
                <a:solidFill>
                  <a:schemeClr val="tx2"/>
                </a:solidFill>
              </a:rPr>
              <a:t> The CS Amplifier - Example 9.1</a:t>
            </a:r>
          </a:p>
        </p:txBody>
      </p:sp>
      <p:sp>
        <p:nvSpPr>
          <p:cNvPr id="51203" name="Rectangle 3"/>
          <p:cNvSpPr>
            <a:spLocks noChangeArrowheads="1"/>
          </p:cNvSpPr>
          <p:nvPr/>
        </p:nvSpPr>
        <p:spPr bwMode="auto">
          <a:xfrm>
            <a:off x="2607996" y="1195388"/>
            <a:ext cx="9797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800" b="1" u="sng">
                <a:solidFill>
                  <a:srgbClr val="000099"/>
                </a:solidFill>
              </a:rPr>
              <a:t>Solution</a:t>
            </a: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44600"/>
            <a:ext cx="5748338"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26" y="4187826"/>
            <a:ext cx="57054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2204C415-1EA9-4C4C-B66A-8EF641E614D0}" type="slidenum">
              <a:rPr lang="en-US" altLang="en-US" sz="1400">
                <a:latin typeface="Arial" panose="020B0604020202020204" pitchFamily="34" charset="0"/>
              </a:rPr>
              <a:pPr>
                <a:spcBef>
                  <a:spcPct val="0"/>
                </a:spcBef>
                <a:buFontTx/>
                <a:buNone/>
              </a:pPr>
              <a:t>35</a:t>
            </a:fld>
            <a:endParaRPr lang="en-US" altLang="en-US" sz="1400">
              <a:latin typeface="Arial" panose="020B0604020202020204" pitchFamily="34" charset="0"/>
            </a:endParaRPr>
          </a:p>
        </p:txBody>
      </p:sp>
    </p:spTree>
    <p:extLst>
      <p:ext uri="{BB962C8B-B14F-4D97-AF65-F5344CB8AC3E}">
        <p14:creationId xmlns:p14="http://schemas.microsoft.com/office/powerpoint/2010/main" val="265391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58140" y="280988"/>
            <a:ext cx="5486401" cy="320675"/>
          </a:xfrm>
        </p:spPr>
        <p:txBody>
          <a:bodyPr>
            <a:normAutofit fontScale="90000"/>
          </a:bodyPr>
          <a:lstStyle/>
          <a:p>
            <a:pPr eaLnBrk="1" hangingPunct="1"/>
            <a:r>
              <a:rPr lang="en-US" altLang="en-US" b="0" dirty="0" smtClean="0">
                <a:solidFill>
                  <a:srgbClr val="4A0FEF"/>
                </a:solidFill>
              </a:rPr>
              <a:t>9.1.2.</a:t>
            </a:r>
            <a:r>
              <a:rPr lang="en-US" altLang="en-US" dirty="0" smtClean="0">
                <a:solidFill>
                  <a:srgbClr val="4A0FEF"/>
                </a:solidFill>
              </a:rPr>
              <a:t> The CE Amplifier</a:t>
            </a:r>
          </a:p>
        </p:txBody>
      </p:sp>
      <p:sp>
        <p:nvSpPr>
          <p:cNvPr id="52227" name="Rectangle 3"/>
          <p:cNvSpPr>
            <a:spLocks noGrp="1" noChangeArrowheads="1"/>
          </p:cNvSpPr>
          <p:nvPr>
            <p:ph type="body" idx="1"/>
          </p:nvPr>
        </p:nvSpPr>
        <p:spPr>
          <a:xfrm>
            <a:off x="1752600" y="1066800"/>
            <a:ext cx="4800600" cy="3505200"/>
          </a:xfrm>
        </p:spPr>
        <p:txBody>
          <a:bodyPr/>
          <a:lstStyle/>
          <a:p>
            <a:pPr eaLnBrk="1" hangingPunct="1"/>
            <a:r>
              <a:rPr lang="en-US" altLang="en-US" sz="2000"/>
              <a:t>Figure 9.4. shows </a:t>
            </a:r>
            <a:r>
              <a:rPr lang="en-US" altLang="en-US" sz="2000">
                <a:solidFill>
                  <a:srgbClr val="FF0000"/>
                </a:solidFill>
              </a:rPr>
              <a:t>common-emitter amplifier.</a:t>
            </a:r>
          </a:p>
          <a:p>
            <a:pPr lvl="1" eaLnBrk="1" hangingPunct="1"/>
            <a:r>
              <a:rPr lang="en-US" altLang="en-US" sz="2000"/>
              <a:t>coupling capacitors </a:t>
            </a:r>
            <a:r>
              <a:rPr lang="en-US" altLang="en-US" sz="2000" i="1"/>
              <a:t>C</a:t>
            </a:r>
            <a:r>
              <a:rPr lang="en-US" altLang="en-US" sz="2000" i="1" baseline="-25000"/>
              <a:t>C</a:t>
            </a:r>
            <a:r>
              <a:rPr lang="en-US" altLang="en-US" sz="2000" baseline="-25000"/>
              <a:t>1</a:t>
            </a:r>
            <a:r>
              <a:rPr lang="en-US" altLang="en-US" sz="2000"/>
              <a:t> &amp; </a:t>
            </a:r>
            <a:r>
              <a:rPr lang="en-US" altLang="en-US" sz="2000" i="1"/>
              <a:t>C</a:t>
            </a:r>
            <a:r>
              <a:rPr lang="en-US" altLang="en-US" sz="2000" i="1" baseline="-25000"/>
              <a:t>C</a:t>
            </a:r>
            <a:r>
              <a:rPr lang="en-US" altLang="en-US" sz="2000" baseline="-25000"/>
              <a:t>2</a:t>
            </a:r>
          </a:p>
          <a:p>
            <a:pPr lvl="1" eaLnBrk="1" hangingPunct="1"/>
            <a:r>
              <a:rPr lang="en-US" altLang="en-US" sz="2000"/>
              <a:t>emitter bypass capacitor </a:t>
            </a:r>
            <a:r>
              <a:rPr lang="en-US" altLang="en-US" sz="2000" i="1"/>
              <a:t>C</a:t>
            </a:r>
            <a:r>
              <a:rPr lang="en-US" altLang="en-US" sz="2000" i="1" baseline="-25000"/>
              <a:t>E</a:t>
            </a:r>
          </a:p>
          <a:p>
            <a:pPr eaLnBrk="1" hangingPunct="1"/>
            <a:r>
              <a:rPr lang="en-US" altLang="en-US" sz="2000"/>
              <a:t>Effect of these capacitors felt at </a:t>
            </a:r>
            <a:r>
              <a:rPr lang="en-US" altLang="en-US" sz="2000">
                <a:solidFill>
                  <a:srgbClr val="FF0000"/>
                </a:solidFill>
              </a:rPr>
              <a:t>low frequencies.</a:t>
            </a:r>
          </a:p>
          <a:p>
            <a:pPr eaLnBrk="1" hangingPunct="1"/>
            <a:r>
              <a:rPr lang="en-US" altLang="en-US" sz="2000"/>
              <a:t>Objective is to </a:t>
            </a:r>
            <a:r>
              <a:rPr lang="en-US" altLang="en-US" sz="2000">
                <a:solidFill>
                  <a:srgbClr val="FF0000"/>
                </a:solidFill>
              </a:rPr>
              <a:t>determine amplifier gain and transfer function.</a:t>
            </a:r>
          </a:p>
          <a:p>
            <a:pPr eaLnBrk="1" hangingPunct="1"/>
            <a:r>
              <a:rPr lang="en-US" altLang="en-US" sz="2000"/>
              <a:t>This analysis is </a:t>
            </a:r>
            <a:r>
              <a:rPr lang="en-US" altLang="en-US" sz="2000">
                <a:solidFill>
                  <a:srgbClr val="FF0000"/>
                </a:solidFill>
              </a:rPr>
              <a:t>somewhat more complicated</a:t>
            </a:r>
            <a:r>
              <a:rPr lang="en-US" altLang="en-US" sz="2000"/>
              <a:t> than CS case.</a:t>
            </a:r>
          </a:p>
        </p:txBody>
      </p:sp>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1" y="457200"/>
            <a:ext cx="4149725"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3886201"/>
            <a:ext cx="4149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8"/>
          <p:cNvSpPr>
            <a:spLocks noChangeArrowheads="1"/>
          </p:cNvSpPr>
          <p:nvPr/>
        </p:nvSpPr>
        <p:spPr bwMode="auto">
          <a:xfrm>
            <a:off x="8153842" y="3048000"/>
            <a:ext cx="413896" cy="338554"/>
          </a:xfrm>
          <a:prstGeom prst="rect">
            <a:avLst/>
          </a:prstGeom>
          <a:solidFill>
            <a:schemeClr val="folHlink">
              <a:alpha val="22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dirty="0">
                <a:solidFill>
                  <a:srgbClr val="000099"/>
                </a:solidFill>
              </a:rPr>
              <a:t>(a)</a:t>
            </a:r>
            <a:endParaRPr lang="en-US" altLang="en-US" sz="1600" dirty="0">
              <a:solidFill>
                <a:srgbClr val="000099"/>
              </a:solidFill>
            </a:endParaRPr>
          </a:p>
        </p:txBody>
      </p:sp>
      <p:sp>
        <p:nvSpPr>
          <p:cNvPr id="52231" name="Rectangle 9"/>
          <p:cNvSpPr>
            <a:spLocks noChangeArrowheads="1"/>
          </p:cNvSpPr>
          <p:nvPr/>
        </p:nvSpPr>
        <p:spPr bwMode="auto">
          <a:xfrm>
            <a:off x="6421788" y="6248400"/>
            <a:ext cx="423513" cy="338554"/>
          </a:xfrm>
          <a:prstGeom prst="rect">
            <a:avLst/>
          </a:prstGeom>
          <a:solidFill>
            <a:schemeClr val="folHlink">
              <a:alpha val="20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dirty="0">
                <a:solidFill>
                  <a:srgbClr val="000099"/>
                </a:solidFill>
              </a:rPr>
              <a:t>(b)</a:t>
            </a:r>
            <a:endParaRPr lang="en-US" altLang="en-US" sz="1600" dirty="0">
              <a:solidFill>
                <a:srgbClr val="000099"/>
              </a:solidFill>
            </a:endParaRPr>
          </a:p>
        </p:txBody>
      </p:sp>
      <p:sp>
        <p:nvSpPr>
          <p:cNvPr id="52232" name="Rectangle 9"/>
          <p:cNvSpPr>
            <a:spLocks noChangeArrowheads="1"/>
          </p:cNvSpPr>
          <p:nvPr/>
        </p:nvSpPr>
        <p:spPr bwMode="auto">
          <a:xfrm>
            <a:off x="6858000" y="6248401"/>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600"/>
              <a:t>The circuit prepared for small-signal</a:t>
            </a:r>
          </a:p>
          <a:p>
            <a:pPr eaLnBrk="1" hangingPunct="1">
              <a:spcBef>
                <a:spcPct val="0"/>
              </a:spcBef>
              <a:buFontTx/>
              <a:buNone/>
            </a:pPr>
            <a:r>
              <a:rPr lang="en-US" altLang="en-US" sz="1600"/>
              <a:t>analysis</a:t>
            </a:r>
          </a:p>
        </p:txBody>
      </p:sp>
      <p:sp>
        <p:nvSpPr>
          <p:cNvPr id="52233" name="Text Box 10"/>
          <p:cNvSpPr txBox="1">
            <a:spLocks noChangeArrowheads="1"/>
          </p:cNvSpPr>
          <p:nvPr/>
        </p:nvSpPr>
        <p:spPr bwMode="auto">
          <a:xfrm>
            <a:off x="1828800" y="4724401"/>
            <a:ext cx="4343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ea typeface="宋体" panose="02010600030101010101" pitchFamily="2" charset="-122"/>
              </a:rPr>
              <a:t>Low frequency small signal analysis:</a:t>
            </a:r>
          </a:p>
          <a:p>
            <a:pPr eaLnBrk="1" hangingPunct="1">
              <a:spcBef>
                <a:spcPct val="0"/>
              </a:spcBef>
              <a:buFontTx/>
              <a:buNone/>
            </a:pPr>
            <a:r>
              <a:rPr lang="en-US" altLang="zh-CN" sz="2000">
                <a:latin typeface="Arial" panose="020B0604020202020204" pitchFamily="34" charset="0"/>
                <a:ea typeface="宋体" panose="02010600030101010101" pitchFamily="2" charset="-122"/>
              </a:rPr>
              <a:t>1) Eliminate the DC source</a:t>
            </a:r>
          </a:p>
          <a:p>
            <a:pPr eaLnBrk="1" hangingPunct="1">
              <a:spcBef>
                <a:spcPct val="0"/>
              </a:spcBef>
              <a:buFontTx/>
              <a:buNone/>
            </a:pPr>
            <a:r>
              <a:rPr lang="en-US" altLang="zh-CN" sz="2000">
                <a:latin typeface="Arial" panose="020B0604020202020204" pitchFamily="34" charset="0"/>
                <a:ea typeface="宋体" panose="02010600030101010101" pitchFamily="2" charset="-122"/>
              </a:rPr>
              <a:t>2) Ignore C</a:t>
            </a:r>
            <a:r>
              <a:rPr lang="el-GR" altLang="zh-CN" sz="2000" baseline="-25000">
                <a:latin typeface="Arial" panose="020B0604020202020204" pitchFamily="34" charset="0"/>
                <a:ea typeface="宋体" panose="02010600030101010101" pitchFamily="2" charset="-122"/>
              </a:rPr>
              <a:t>π</a:t>
            </a:r>
            <a:r>
              <a:rPr lang="en-US" altLang="zh-CN" sz="2000">
                <a:latin typeface="Arial" panose="020B0604020202020204" pitchFamily="34" charset="0"/>
                <a:ea typeface="宋体" panose="02010600030101010101" pitchFamily="2" charset="-122"/>
              </a:rPr>
              <a:t> and C</a:t>
            </a:r>
            <a:r>
              <a:rPr lang="el-GR" altLang="zh-CN" sz="2000" baseline="-25000">
                <a:latin typeface="Arial" panose="020B0604020202020204" pitchFamily="34" charset="0"/>
                <a:ea typeface="宋体" panose="02010600030101010101" pitchFamily="2" charset="-122"/>
              </a:rPr>
              <a:t>μ</a:t>
            </a:r>
            <a:r>
              <a:rPr lang="en-US" altLang="zh-CN" sz="2000">
                <a:latin typeface="Arial" panose="020B0604020202020204" pitchFamily="34" charset="0"/>
                <a:ea typeface="宋体" panose="02010600030101010101" pitchFamily="2" charset="-122"/>
              </a:rPr>
              <a:t> and r</a:t>
            </a:r>
            <a:r>
              <a:rPr lang="en-US" altLang="zh-CN" sz="2000" baseline="-25000">
                <a:latin typeface="Arial" panose="020B0604020202020204" pitchFamily="34" charset="0"/>
                <a:ea typeface="宋体" panose="02010600030101010101" pitchFamily="2" charset="-122"/>
              </a:rPr>
              <a:t>o</a:t>
            </a:r>
          </a:p>
          <a:p>
            <a:pPr eaLnBrk="1" hangingPunct="1">
              <a:spcBef>
                <a:spcPct val="0"/>
              </a:spcBef>
              <a:buFontTx/>
              <a:buNone/>
            </a:pPr>
            <a:r>
              <a:rPr lang="en-US" altLang="zh-CN" sz="2000">
                <a:latin typeface="Arial" panose="020B0604020202020204" pitchFamily="34" charset="0"/>
                <a:ea typeface="宋体" panose="02010600030101010101" pitchFamily="2" charset="-122"/>
              </a:rPr>
              <a:t>3) Ignore r</a:t>
            </a:r>
            <a:r>
              <a:rPr lang="en-US" altLang="zh-CN" sz="2000" baseline="-25000">
                <a:latin typeface="Arial" panose="020B0604020202020204" pitchFamily="34" charset="0"/>
                <a:ea typeface="宋体" panose="02010600030101010101" pitchFamily="2" charset="-122"/>
              </a:rPr>
              <a:t>x</a:t>
            </a:r>
            <a:r>
              <a:rPr lang="en-US" altLang="zh-CN" sz="2000">
                <a:latin typeface="Arial" panose="020B0604020202020204" pitchFamily="34" charset="0"/>
                <a:ea typeface="宋体" panose="02010600030101010101" pitchFamily="2" charset="-122"/>
              </a:rPr>
              <a:t>, which is much smaller than r</a:t>
            </a:r>
            <a:r>
              <a:rPr lang="el-GR" altLang="zh-CN" sz="2000">
                <a:latin typeface="Arial" panose="020B0604020202020204" pitchFamily="34" charset="0"/>
                <a:ea typeface="宋体" panose="02010600030101010101" pitchFamily="2" charset="-122"/>
              </a:rPr>
              <a:t>π</a:t>
            </a:r>
          </a:p>
        </p:txBody>
      </p:sp>
      <p:sp>
        <p:nvSpPr>
          <p:cNvPr id="52234" name="Slide Number Placeholder 9"/>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251803F2-EC4D-43BF-9FF6-AF640150E704}" type="slidenum">
              <a:rPr lang="en-US" altLang="en-US" sz="1400">
                <a:latin typeface="Arial" panose="020B0604020202020204" pitchFamily="34" charset="0"/>
              </a:rPr>
              <a:pPr>
                <a:spcBef>
                  <a:spcPct val="0"/>
                </a:spcBef>
                <a:buFontTx/>
                <a:buNone/>
              </a:pPr>
              <a:t>36</a:t>
            </a:fld>
            <a:endParaRPr lang="en-US" altLang="en-US" sz="1400">
              <a:latin typeface="Arial" panose="020B0604020202020204" pitchFamily="34" charset="0"/>
            </a:endParaRPr>
          </a:p>
        </p:txBody>
      </p:sp>
    </p:spTree>
    <p:extLst>
      <p:ext uri="{BB962C8B-B14F-4D97-AF65-F5344CB8AC3E}">
        <p14:creationId xmlns:p14="http://schemas.microsoft.com/office/powerpoint/2010/main" val="397312850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1992314" y="4724400"/>
            <a:ext cx="8435975"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r>
              <a:rPr lang="en-US" altLang="zh-CN">
                <a:ea typeface="宋体" panose="02010600030101010101" pitchFamily="2" charset="-122"/>
              </a:rPr>
              <a:t>Two capacitances </a:t>
            </a:r>
            <a:r>
              <a:rPr lang="en-US" altLang="zh-CN" i="1">
                <a:ea typeface="宋体" panose="02010600030101010101" pitchFamily="2" charset="-122"/>
              </a:rPr>
              <a:t>C</a:t>
            </a:r>
            <a:r>
              <a:rPr lang="en-US" altLang="zh-CN" i="1" baseline="-25000">
                <a:ea typeface="宋体" panose="02010600030101010101" pitchFamily="2" charset="-122"/>
                <a:cs typeface="Times New Roman" panose="02020603050405020304" pitchFamily="18" charset="0"/>
              </a:rPr>
              <a:t>π</a:t>
            </a:r>
            <a:r>
              <a:rPr lang="en-US" altLang="zh-CN" i="1">
                <a:ea typeface="宋体" panose="02010600030101010101" pitchFamily="2" charset="-122"/>
                <a:cs typeface="Times New Roman" panose="02020603050405020304" pitchFamily="18" charset="0"/>
              </a:rPr>
              <a:t>  </a:t>
            </a:r>
            <a:r>
              <a:rPr lang="en-US" altLang="zh-CN">
                <a:ea typeface="宋体" panose="02010600030101010101" pitchFamily="2" charset="-122"/>
                <a:cs typeface="Times New Roman" panose="02020603050405020304" pitchFamily="18" charset="0"/>
              </a:rPr>
              <a:t>and</a:t>
            </a:r>
            <a:r>
              <a:rPr lang="en-US" altLang="zh-CN" i="1">
                <a:ea typeface="宋体" panose="02010600030101010101" pitchFamily="2" charset="-122"/>
                <a:cs typeface="Times New Roman" panose="02020603050405020304" pitchFamily="18" charset="0"/>
              </a:rPr>
              <a:t> C</a:t>
            </a:r>
            <a:r>
              <a:rPr lang="en-US" altLang="zh-CN" i="1" baseline="-25000">
                <a:ea typeface="宋体" panose="02010600030101010101" pitchFamily="2" charset="-122"/>
                <a:cs typeface="Times New Roman" panose="02020603050405020304" pitchFamily="18" charset="0"/>
              </a:rPr>
              <a:t>μ</a:t>
            </a:r>
            <a:r>
              <a:rPr lang="en-US" altLang="zh-CN" i="1">
                <a:ea typeface="宋体" panose="02010600030101010101" pitchFamily="2" charset="-122"/>
                <a:cs typeface="Times New Roman" panose="02020603050405020304" pitchFamily="18" charset="0"/>
              </a:rPr>
              <a:t> , </a:t>
            </a:r>
            <a:r>
              <a:rPr lang="en-US" altLang="zh-CN">
                <a:ea typeface="宋体" panose="02010600030101010101" pitchFamily="2" charset="-122"/>
                <a:cs typeface="Times New Roman" panose="02020603050405020304" pitchFamily="18" charset="0"/>
              </a:rPr>
              <a:t>where                                                  </a:t>
            </a:r>
          </a:p>
          <a:p>
            <a:pPr>
              <a:spcBef>
                <a:spcPct val="50000"/>
              </a:spcBef>
            </a:pPr>
            <a:r>
              <a:rPr lang="en-US" altLang="zh-CN">
                <a:ea typeface="宋体" panose="02010600030101010101" pitchFamily="2" charset="-122"/>
              </a:rPr>
              <a:t>One resistance </a:t>
            </a:r>
            <a:r>
              <a:rPr lang="en-US" altLang="zh-CN" i="1">
                <a:ea typeface="宋体" panose="02010600030101010101" pitchFamily="2" charset="-122"/>
              </a:rPr>
              <a:t>r</a:t>
            </a:r>
            <a:r>
              <a:rPr lang="en-US" altLang="zh-CN" i="1" baseline="-25000">
                <a:ea typeface="宋体" panose="02010600030101010101" pitchFamily="2" charset="-122"/>
              </a:rPr>
              <a:t>x</a:t>
            </a:r>
            <a:r>
              <a:rPr lang="en-US" altLang="zh-CN" baseline="-25000">
                <a:ea typeface="宋体" panose="02010600030101010101" pitchFamily="2" charset="-122"/>
              </a:rPr>
              <a:t> </a:t>
            </a:r>
            <a:r>
              <a:rPr lang="en-US" altLang="zh-CN">
                <a:ea typeface="宋体" panose="02010600030101010101" pitchFamily="2" charset="-122"/>
              </a:rPr>
              <a:t>. Accurate value is obtained from high frequency measurement.</a:t>
            </a:r>
          </a:p>
        </p:txBody>
      </p:sp>
      <p:pic>
        <p:nvPicPr>
          <p:cNvPr id="53251" name="Picture 5" descr="sedr42021_05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341439"/>
            <a:ext cx="84963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7"/>
          <p:cNvSpPr>
            <a:spLocks noChangeArrowheads="1"/>
          </p:cNvSpPr>
          <p:nvPr/>
        </p:nvSpPr>
        <p:spPr bwMode="auto">
          <a:xfrm>
            <a:off x="1774825" y="188913"/>
            <a:ext cx="7956550" cy="1052512"/>
          </a:xfrm>
          <a:prstGeom prst="rect">
            <a:avLst/>
          </a:prstGeom>
          <a:solidFill>
            <a:srgbClr val="FFFFCC"/>
          </a:solidFill>
          <a:ln w="9525">
            <a:solidFill>
              <a:srgbClr val="000000"/>
            </a:solidFill>
            <a:miter lim="800000"/>
            <a:headEnd/>
            <a:tailEnd/>
          </a:ln>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a:spcBef>
                <a:spcPct val="0"/>
              </a:spcBef>
              <a:buFontTx/>
              <a:buNone/>
            </a:pPr>
            <a:r>
              <a:rPr lang="en-US" altLang="zh-CN" b="1">
                <a:solidFill>
                  <a:srgbClr val="FF0000"/>
                </a:solidFill>
                <a:ea typeface="宋体" panose="02010600030101010101" pitchFamily="2" charset="-122"/>
              </a:rPr>
              <a:t>The High-Frequency Hybrid-</a:t>
            </a:r>
            <a:r>
              <a:rPr lang="en-US" altLang="zh-CN" b="1">
                <a:solidFill>
                  <a:srgbClr val="FF0000"/>
                </a:solidFill>
                <a:ea typeface="宋体" panose="02010600030101010101" pitchFamily="2" charset="-122"/>
                <a:sym typeface="Symbol" panose="05050102010706020507" pitchFamily="18" charset="2"/>
              </a:rPr>
              <a:t> Model</a:t>
            </a:r>
          </a:p>
        </p:txBody>
      </p:sp>
      <p:graphicFrame>
        <p:nvGraphicFramePr>
          <p:cNvPr id="53254" name="Object 8"/>
          <p:cNvGraphicFramePr>
            <a:graphicFrameLocks noChangeAspect="1"/>
          </p:cNvGraphicFramePr>
          <p:nvPr/>
        </p:nvGraphicFramePr>
        <p:xfrm>
          <a:off x="6672264" y="5661026"/>
          <a:ext cx="1150937" cy="530225"/>
        </p:xfrm>
        <a:graphic>
          <a:graphicData uri="http://schemas.openxmlformats.org/presentationml/2006/ole">
            <mc:AlternateContent xmlns:mc="http://schemas.openxmlformats.org/markup-compatibility/2006">
              <mc:Choice xmlns:v="urn:schemas-microsoft-com:vml" Requires="v">
                <p:oleObj spid="_x0000_s13314" name="公式" r:id="rId4" imgW="495085" imgH="228501" progId="Equation.3">
                  <p:embed/>
                </p:oleObj>
              </mc:Choice>
              <mc:Fallback>
                <p:oleObj name="公式" r:id="rId4" imgW="495085"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64" y="5661026"/>
                        <a:ext cx="11509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5" name="Slide Number Placeholder 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136FEE0B-B5A8-42FC-B398-928527B670C0}" type="slidenum">
              <a:rPr lang="en-US" altLang="en-US" sz="1400">
                <a:latin typeface="Arial" panose="020B0604020202020204" pitchFamily="34" charset="0"/>
              </a:rPr>
              <a:pPr>
                <a:spcBef>
                  <a:spcPct val="0"/>
                </a:spcBef>
                <a:buFontTx/>
                <a:buNone/>
              </a:pPr>
              <a:t>37</a:t>
            </a:fld>
            <a:endParaRPr lang="en-US" altLang="en-US" sz="1400">
              <a:latin typeface="Arial" panose="020B0604020202020204" pitchFamily="34" charset="0"/>
            </a:endParaRPr>
          </a:p>
        </p:txBody>
      </p:sp>
    </p:spTree>
    <p:extLst>
      <p:ext uri="{BB962C8B-B14F-4D97-AF65-F5344CB8AC3E}">
        <p14:creationId xmlns:p14="http://schemas.microsoft.com/office/powerpoint/2010/main" val="2373009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362200" y="1524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tx2"/>
                </a:solidFill>
              </a:rPr>
              <a:t>9.1.2.</a:t>
            </a:r>
            <a:r>
              <a:rPr lang="en-US" altLang="en-US" sz="2800" b="1">
                <a:solidFill>
                  <a:schemeClr val="tx2"/>
                </a:solidFill>
              </a:rPr>
              <a:t> The CE Amplifier</a:t>
            </a:r>
          </a:p>
        </p:txBody>
      </p:sp>
      <p:sp>
        <p:nvSpPr>
          <p:cNvPr id="54275" name="Rectangle 7"/>
          <p:cNvSpPr>
            <a:spLocks noChangeArrowheads="1"/>
          </p:cNvSpPr>
          <p:nvPr/>
        </p:nvSpPr>
        <p:spPr bwMode="auto">
          <a:xfrm>
            <a:off x="1828800" y="838200"/>
            <a:ext cx="739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800000"/>
                </a:solidFill>
              </a:rPr>
              <a:t>• Considering the effect of each of the three capacitors separately.</a:t>
            </a:r>
          </a:p>
        </p:txBody>
      </p:sp>
      <p:pic>
        <p:nvPicPr>
          <p:cNvPr id="542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184" y="1525173"/>
            <a:ext cx="838200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543426"/>
            <a:ext cx="40703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10"/>
          <p:cNvSpPr>
            <a:spLocks noChangeArrowheads="1"/>
          </p:cNvSpPr>
          <p:nvPr/>
        </p:nvSpPr>
        <p:spPr bwMode="auto">
          <a:xfrm>
            <a:off x="2049780" y="4322348"/>
            <a:ext cx="739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600" dirty="0"/>
              <a:t>The voltage </a:t>
            </a:r>
            <a:r>
              <a:rPr lang="en-US" altLang="en-US" sz="1600" i="1" dirty="0"/>
              <a:t>V</a:t>
            </a:r>
            <a:r>
              <a:rPr lang="en-US" altLang="en-US" sz="1600" dirty="0">
                <a:sym typeface="Symbol" panose="05050102010706020507" pitchFamily="18" charset="2"/>
              </a:rPr>
              <a:t></a:t>
            </a:r>
            <a:r>
              <a:rPr lang="en-US" altLang="en-US" sz="1600" dirty="0"/>
              <a:t> at the base of the transistor can be written as</a:t>
            </a:r>
          </a:p>
        </p:txBody>
      </p:sp>
      <p:sp>
        <p:nvSpPr>
          <p:cNvPr id="54279" name="Rectangle 11"/>
          <p:cNvSpPr>
            <a:spLocks noChangeArrowheads="1"/>
          </p:cNvSpPr>
          <p:nvPr/>
        </p:nvSpPr>
        <p:spPr bwMode="auto">
          <a:xfrm>
            <a:off x="2023184" y="5276850"/>
            <a:ext cx="30060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a:t>The output voltage is obtained as:</a:t>
            </a:r>
          </a:p>
        </p:txBody>
      </p:sp>
      <p:sp>
        <p:nvSpPr>
          <p:cNvPr id="54280" name="AutoShape 12"/>
          <p:cNvSpPr>
            <a:spLocks/>
          </p:cNvSpPr>
          <p:nvPr/>
        </p:nvSpPr>
        <p:spPr bwMode="auto">
          <a:xfrm>
            <a:off x="9144000" y="4572000"/>
            <a:ext cx="457200" cy="990600"/>
          </a:xfrm>
          <a:prstGeom prst="rightBrace">
            <a:avLst>
              <a:gd name="adj1" fmla="val 180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pic>
        <p:nvPicPr>
          <p:cNvPr id="5428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5791200"/>
            <a:ext cx="5334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Rectangle 17"/>
          <p:cNvSpPr>
            <a:spLocks noChangeArrowheads="1"/>
          </p:cNvSpPr>
          <p:nvPr/>
        </p:nvSpPr>
        <p:spPr bwMode="auto">
          <a:xfrm>
            <a:off x="1828800" y="1171576"/>
            <a:ext cx="883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0099"/>
                </a:solidFill>
              </a:rPr>
              <a:t>The effect of </a:t>
            </a:r>
            <a:r>
              <a:rPr lang="en-US" altLang="en-US" sz="1800" i="1">
                <a:solidFill>
                  <a:srgbClr val="000099"/>
                </a:solidFill>
              </a:rPr>
              <a:t>C</a:t>
            </a:r>
            <a:r>
              <a:rPr lang="en-US" altLang="en-US" sz="1800" i="1" baseline="-25000">
                <a:solidFill>
                  <a:srgbClr val="000099"/>
                </a:solidFill>
              </a:rPr>
              <a:t>C</a:t>
            </a:r>
            <a:r>
              <a:rPr lang="en-US" altLang="en-US" sz="1800" baseline="-25000">
                <a:solidFill>
                  <a:srgbClr val="000099"/>
                </a:solidFill>
              </a:rPr>
              <a:t>1</a:t>
            </a:r>
            <a:r>
              <a:rPr lang="en-US" altLang="en-US" sz="1800">
                <a:solidFill>
                  <a:srgbClr val="000099"/>
                </a:solidFill>
              </a:rPr>
              <a:t> is determined with </a:t>
            </a:r>
            <a:r>
              <a:rPr lang="en-US" altLang="en-US" sz="1800" i="1">
                <a:solidFill>
                  <a:srgbClr val="000099"/>
                </a:solidFill>
              </a:rPr>
              <a:t>C</a:t>
            </a:r>
            <a:r>
              <a:rPr lang="en-US" altLang="en-US" sz="1800" i="1" baseline="-25000">
                <a:solidFill>
                  <a:srgbClr val="000099"/>
                </a:solidFill>
              </a:rPr>
              <a:t>E</a:t>
            </a:r>
            <a:r>
              <a:rPr lang="en-US" altLang="en-US" sz="1800" i="1">
                <a:solidFill>
                  <a:srgbClr val="000099"/>
                </a:solidFill>
              </a:rPr>
              <a:t> </a:t>
            </a:r>
            <a:r>
              <a:rPr lang="en-US" altLang="en-US" sz="1800">
                <a:solidFill>
                  <a:srgbClr val="000099"/>
                </a:solidFill>
              </a:rPr>
              <a:t>&amp; </a:t>
            </a:r>
            <a:r>
              <a:rPr lang="en-US" altLang="en-US" sz="1800" i="1">
                <a:solidFill>
                  <a:srgbClr val="000099"/>
                </a:solidFill>
              </a:rPr>
              <a:t>C</a:t>
            </a:r>
            <a:r>
              <a:rPr lang="en-US" altLang="en-US" sz="1800" i="1" baseline="-25000">
                <a:solidFill>
                  <a:srgbClr val="000099"/>
                </a:solidFill>
              </a:rPr>
              <a:t>C</a:t>
            </a:r>
            <a:r>
              <a:rPr lang="en-US" altLang="en-US" sz="1800" baseline="-25000">
                <a:solidFill>
                  <a:srgbClr val="000099"/>
                </a:solidFill>
              </a:rPr>
              <a:t>2</a:t>
            </a:r>
            <a:r>
              <a:rPr lang="en-US" altLang="en-US" sz="1800">
                <a:solidFill>
                  <a:srgbClr val="000099"/>
                </a:solidFill>
              </a:rPr>
              <a:t> assumed to be acting as short circuits:</a:t>
            </a:r>
          </a:p>
        </p:txBody>
      </p:sp>
      <p:sp>
        <p:nvSpPr>
          <p:cNvPr id="54283" name="AutoShape 18"/>
          <p:cNvSpPr>
            <a:spLocks noChangeArrowheads="1"/>
          </p:cNvSpPr>
          <p:nvPr/>
        </p:nvSpPr>
        <p:spPr bwMode="auto">
          <a:xfrm rot="5583549">
            <a:off x="9105900" y="5067300"/>
            <a:ext cx="1524000" cy="1143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4284" name="Rectangle 11"/>
          <p:cNvSpPr>
            <a:spLocks noChangeArrowheads="1"/>
          </p:cNvSpPr>
          <p:nvPr/>
        </p:nvSpPr>
        <p:spPr bwMode="auto">
          <a:xfrm>
            <a:off x="5286766" y="3834399"/>
            <a:ext cx="1296444" cy="338554"/>
          </a:xfrm>
          <a:prstGeom prst="rect">
            <a:avLst/>
          </a:prstGeom>
          <a:solidFill>
            <a:schemeClr val="folHlink">
              <a:alpha val="21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dirty="0"/>
              <a:t>Figure 9.5 (a)</a:t>
            </a:r>
            <a:endParaRPr lang="en-US" altLang="en-US" sz="1600" dirty="0"/>
          </a:p>
        </p:txBody>
      </p:sp>
      <p:sp>
        <p:nvSpPr>
          <p:cNvPr id="54285" name="Slide Number Placeholder 1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826CB4CF-396D-469D-8D4D-CC6B1A92D52F}" type="slidenum">
              <a:rPr lang="en-US" altLang="en-US" sz="1400">
                <a:latin typeface="Arial" panose="020B0604020202020204" pitchFamily="34" charset="0"/>
              </a:rPr>
              <a:pPr>
                <a:spcBef>
                  <a:spcPct val="0"/>
                </a:spcBef>
                <a:buFontTx/>
                <a:buNone/>
              </a:pPr>
              <a:t>38</a:t>
            </a:fld>
            <a:endParaRPr lang="en-US" altLang="en-US" sz="1400">
              <a:latin typeface="Arial" panose="020B0604020202020204" pitchFamily="34" charset="0"/>
            </a:endParaRPr>
          </a:p>
        </p:txBody>
      </p:sp>
      <p:sp>
        <p:nvSpPr>
          <p:cNvPr id="2" name="Oval 1"/>
          <p:cNvSpPr/>
          <p:nvPr/>
        </p:nvSpPr>
        <p:spPr>
          <a:xfrm>
            <a:off x="7493000" y="6029739"/>
            <a:ext cx="1955800" cy="737691"/>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467393">
            <a:off x="2657332" y="2703282"/>
            <a:ext cx="1955800" cy="854512"/>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13535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86" y="1045029"/>
            <a:ext cx="7721600" cy="277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p:cNvSpPr>
            <a:spLocks noChangeArrowheads="1"/>
          </p:cNvSpPr>
          <p:nvPr/>
        </p:nvSpPr>
        <p:spPr bwMode="auto">
          <a:xfrm>
            <a:off x="1139372" y="169636"/>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dirty="0">
                <a:solidFill>
                  <a:schemeClr val="tx2"/>
                </a:solidFill>
              </a:rPr>
              <a:t>9.1.2.</a:t>
            </a:r>
            <a:r>
              <a:rPr lang="en-US" altLang="en-US" sz="2800" b="1" dirty="0">
                <a:solidFill>
                  <a:schemeClr val="tx2"/>
                </a:solidFill>
              </a:rPr>
              <a:t> The CE Amplifier</a:t>
            </a:r>
          </a:p>
        </p:txBody>
      </p:sp>
      <p:pic>
        <p:nvPicPr>
          <p:cNvPr id="563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372" y="4346575"/>
            <a:ext cx="9913256" cy="148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7D087138-5266-44B5-BE79-8AB8FB072BC2}" type="slidenum">
              <a:rPr lang="en-US" altLang="en-US" sz="1400">
                <a:latin typeface="Arial" panose="020B0604020202020204" pitchFamily="34" charset="0"/>
              </a:rPr>
              <a:pPr>
                <a:spcBef>
                  <a:spcPct val="0"/>
                </a:spcBef>
                <a:buFontTx/>
                <a:buNone/>
              </a:pPr>
              <a:t>39</a:t>
            </a:fld>
            <a:endParaRPr lang="en-US" altLang="en-US" sz="1400">
              <a:latin typeface="Arial" panose="020B0604020202020204" pitchFamily="34" charset="0"/>
            </a:endParaRPr>
          </a:p>
        </p:txBody>
      </p:sp>
    </p:spTree>
    <p:extLst>
      <p:ext uri="{BB962C8B-B14F-4D97-AF65-F5344CB8AC3E}">
        <p14:creationId xmlns:p14="http://schemas.microsoft.com/office/powerpoint/2010/main" val="2128316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92314" y="404814"/>
            <a:ext cx="7354887" cy="922337"/>
          </a:xfrm>
          <a:solidFill>
            <a:srgbClr val="8C5ED0">
              <a:alpha val="26000"/>
            </a:srgbClr>
          </a:solidFill>
        </p:spPr>
        <p:txBody>
          <a:bodyPr anchor="t"/>
          <a:lstStyle/>
          <a:p>
            <a:r>
              <a:rPr lang="en-US" altLang="zh-CN" sz="3500">
                <a:ea typeface="宋体" panose="02010600030101010101" pitchFamily="2" charset="-122"/>
              </a:rPr>
              <a:t>Transfer function: poles, zeros</a:t>
            </a:r>
          </a:p>
        </p:txBody>
      </p:sp>
      <p:sp>
        <p:nvSpPr>
          <p:cNvPr id="17411" name="Rectangle 3"/>
          <p:cNvSpPr txBox="1">
            <a:spLocks noChangeArrowheads="1"/>
          </p:cNvSpPr>
          <p:nvPr/>
        </p:nvSpPr>
        <p:spPr bwMode="auto">
          <a:xfrm>
            <a:off x="2135189" y="2636839"/>
            <a:ext cx="8218487"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50000"/>
              </a:spcBef>
              <a:buClr>
                <a:schemeClr val="accent2"/>
              </a:buClr>
              <a:buFont typeface="Wingdings" panose="05000000000000000000" pitchFamily="2" charset="2"/>
              <a:buChar char="Ø"/>
            </a:pPr>
            <a:r>
              <a:rPr lang="en-US" altLang="zh-CN" sz="2500" dirty="0">
                <a:ea typeface="宋体" panose="02010600030101010101" pitchFamily="2" charset="-122"/>
              </a:rPr>
              <a:t>Z</a:t>
            </a:r>
            <a:r>
              <a:rPr lang="en-US" altLang="zh-CN" sz="1200" dirty="0">
                <a:ea typeface="宋体" panose="02010600030101010101" pitchFamily="2" charset="-122"/>
              </a:rPr>
              <a:t>1</a:t>
            </a:r>
            <a:r>
              <a:rPr lang="en-US" altLang="zh-CN" sz="2500" dirty="0">
                <a:ea typeface="宋体" panose="02010600030101010101" pitchFamily="2" charset="-122"/>
              </a:rPr>
              <a:t>, Z</a:t>
            </a:r>
            <a:r>
              <a:rPr lang="en-US" altLang="zh-CN" sz="1400" dirty="0">
                <a:ea typeface="宋体" panose="02010600030101010101" pitchFamily="2" charset="-122"/>
              </a:rPr>
              <a:t>2</a:t>
            </a:r>
            <a:r>
              <a:rPr lang="en-US" altLang="zh-CN" sz="2500" dirty="0">
                <a:ea typeface="宋体" panose="02010600030101010101" pitchFamily="2" charset="-122"/>
              </a:rPr>
              <a:t>, </a:t>
            </a:r>
            <a:r>
              <a:rPr lang="en-US" altLang="zh-CN" sz="2500" dirty="0">
                <a:latin typeface="Times New Roman" panose="02020603050405020304" pitchFamily="18" charset="0"/>
                <a:ea typeface="宋体" panose="02010600030101010101" pitchFamily="2" charset="-122"/>
              </a:rPr>
              <a:t>…</a:t>
            </a:r>
            <a:r>
              <a:rPr lang="en-US" altLang="zh-CN" sz="2500" dirty="0">
                <a:ea typeface="宋体" panose="02010600030101010101" pitchFamily="2" charset="-122"/>
              </a:rPr>
              <a:t> </a:t>
            </a:r>
            <a:r>
              <a:rPr lang="en-US" altLang="zh-CN" sz="2500" dirty="0" err="1">
                <a:ea typeface="宋体" panose="02010600030101010101" pitchFamily="2" charset="-122"/>
              </a:rPr>
              <a:t>Z</a:t>
            </a:r>
            <a:r>
              <a:rPr lang="en-US" altLang="zh-CN" sz="1600" dirty="0" err="1">
                <a:ea typeface="宋体" panose="02010600030101010101" pitchFamily="2" charset="-122"/>
              </a:rPr>
              <a:t>m</a:t>
            </a:r>
            <a:r>
              <a:rPr lang="en-US" altLang="zh-CN" sz="2500" dirty="0">
                <a:ea typeface="宋体" panose="02010600030101010101" pitchFamily="2" charset="-122"/>
              </a:rPr>
              <a:t> are called the </a:t>
            </a:r>
            <a:r>
              <a:rPr lang="en-US" altLang="zh-CN" sz="2500" dirty="0">
                <a:solidFill>
                  <a:srgbClr val="0000FF"/>
                </a:solidFill>
                <a:ea typeface="宋体" panose="02010600030101010101" pitchFamily="2" charset="-122"/>
              </a:rPr>
              <a:t>transfer-function zeros</a:t>
            </a:r>
            <a:r>
              <a:rPr lang="en-US" altLang="zh-CN" sz="2500" dirty="0">
                <a:ea typeface="宋体" panose="02010600030101010101" pitchFamily="2" charset="-122"/>
              </a:rPr>
              <a:t> or </a:t>
            </a:r>
            <a:r>
              <a:rPr lang="en-US" altLang="zh-CN" sz="2500" dirty="0">
                <a:solidFill>
                  <a:srgbClr val="0000FF"/>
                </a:solidFill>
                <a:ea typeface="宋体" panose="02010600030101010101" pitchFamily="2" charset="-122"/>
              </a:rPr>
              <a:t>transmission zeros</a:t>
            </a:r>
            <a:r>
              <a:rPr lang="en-US" altLang="zh-CN" sz="2500" dirty="0">
                <a:ea typeface="宋体" panose="02010600030101010101" pitchFamily="2" charset="-122"/>
              </a:rPr>
              <a:t>.</a:t>
            </a:r>
          </a:p>
          <a:p>
            <a:pPr>
              <a:spcBef>
                <a:spcPct val="50000"/>
              </a:spcBef>
              <a:buClr>
                <a:schemeClr val="accent2"/>
              </a:buClr>
              <a:buFont typeface="Wingdings" panose="05000000000000000000" pitchFamily="2" charset="2"/>
              <a:buChar char="Ø"/>
            </a:pPr>
            <a:r>
              <a:rPr lang="en-US" altLang="zh-CN" sz="2500" dirty="0">
                <a:ea typeface="宋体" panose="02010600030101010101" pitchFamily="2" charset="-122"/>
              </a:rPr>
              <a:t>P</a:t>
            </a:r>
            <a:r>
              <a:rPr lang="en-US" altLang="zh-CN" sz="1200" dirty="0">
                <a:ea typeface="宋体" panose="02010600030101010101" pitchFamily="2" charset="-122"/>
              </a:rPr>
              <a:t>1</a:t>
            </a:r>
            <a:r>
              <a:rPr lang="en-US" altLang="zh-CN" sz="2500" dirty="0">
                <a:ea typeface="宋体" panose="02010600030101010101" pitchFamily="2" charset="-122"/>
              </a:rPr>
              <a:t>, P</a:t>
            </a:r>
            <a:r>
              <a:rPr lang="en-US" altLang="zh-CN" sz="1400" dirty="0">
                <a:ea typeface="宋体" panose="02010600030101010101" pitchFamily="2" charset="-122"/>
              </a:rPr>
              <a:t>2</a:t>
            </a:r>
            <a:r>
              <a:rPr lang="en-US" altLang="zh-CN" sz="2500" dirty="0">
                <a:ea typeface="宋体" panose="02010600030101010101" pitchFamily="2" charset="-122"/>
              </a:rPr>
              <a:t>, </a:t>
            </a:r>
            <a:r>
              <a:rPr lang="en-US" altLang="zh-CN" sz="2500" dirty="0">
                <a:latin typeface="Times New Roman" panose="02020603050405020304" pitchFamily="18" charset="0"/>
                <a:ea typeface="宋体" panose="02010600030101010101" pitchFamily="2" charset="-122"/>
              </a:rPr>
              <a:t>…</a:t>
            </a:r>
            <a:r>
              <a:rPr lang="en-US" altLang="zh-CN" sz="2500" dirty="0">
                <a:ea typeface="宋体" panose="02010600030101010101" pitchFamily="2" charset="-122"/>
              </a:rPr>
              <a:t> </a:t>
            </a:r>
            <a:r>
              <a:rPr lang="en-US" altLang="zh-CN" sz="2500" dirty="0" err="1" smtClean="0">
                <a:ea typeface="宋体" panose="02010600030101010101" pitchFamily="2" charset="-122"/>
              </a:rPr>
              <a:t>P</a:t>
            </a:r>
            <a:r>
              <a:rPr lang="en-US" altLang="zh-CN" sz="2500" baseline="-25000" dirty="0" err="1" smtClean="0">
                <a:ea typeface="宋体" panose="02010600030101010101" pitchFamily="2" charset="-122"/>
              </a:rPr>
              <a:t>n</a:t>
            </a:r>
            <a:r>
              <a:rPr lang="en-US" altLang="zh-CN" sz="2500" dirty="0" smtClean="0">
                <a:ea typeface="宋体" panose="02010600030101010101" pitchFamily="2" charset="-122"/>
              </a:rPr>
              <a:t> </a:t>
            </a:r>
            <a:r>
              <a:rPr lang="en-US" altLang="zh-CN" sz="2500" dirty="0">
                <a:ea typeface="宋体" panose="02010600030101010101" pitchFamily="2" charset="-122"/>
              </a:rPr>
              <a:t>are called the </a:t>
            </a:r>
            <a:r>
              <a:rPr lang="en-US" altLang="zh-CN" sz="2500" dirty="0">
                <a:solidFill>
                  <a:srgbClr val="0000FF"/>
                </a:solidFill>
                <a:ea typeface="宋体" panose="02010600030101010101" pitchFamily="2" charset="-122"/>
              </a:rPr>
              <a:t>transfer-function poles</a:t>
            </a:r>
            <a:r>
              <a:rPr lang="en-US" altLang="zh-CN" sz="2500" dirty="0">
                <a:ea typeface="宋体" panose="02010600030101010101" pitchFamily="2" charset="-122"/>
              </a:rPr>
              <a:t> or </a:t>
            </a:r>
            <a:r>
              <a:rPr lang="en-US" altLang="zh-CN" sz="2500" dirty="0">
                <a:solidFill>
                  <a:srgbClr val="0000FF"/>
                </a:solidFill>
                <a:ea typeface="宋体" panose="02010600030101010101" pitchFamily="2" charset="-122"/>
              </a:rPr>
              <a:t>natural modes</a:t>
            </a:r>
            <a:r>
              <a:rPr lang="en-US" altLang="zh-CN" sz="2500" dirty="0">
                <a:ea typeface="宋体" panose="02010600030101010101" pitchFamily="2" charset="-122"/>
              </a:rPr>
              <a:t>.</a:t>
            </a:r>
          </a:p>
          <a:p>
            <a:pPr>
              <a:spcBef>
                <a:spcPct val="50000"/>
              </a:spcBef>
              <a:buClr>
                <a:schemeClr val="accent2"/>
              </a:buClr>
              <a:buFont typeface="Wingdings" panose="05000000000000000000" pitchFamily="2" charset="2"/>
              <a:buChar char="Ø"/>
            </a:pPr>
            <a:r>
              <a:rPr lang="en-US" altLang="zh-CN" sz="2500" dirty="0">
                <a:ea typeface="宋体" panose="02010600030101010101" pitchFamily="2" charset="-122"/>
              </a:rPr>
              <a:t>The poles and zeros can be either real or complex numbers, the complex poles (zeros) must occur in conjugate pairs. </a:t>
            </a:r>
          </a:p>
        </p:txBody>
      </p:sp>
      <p:graphicFrame>
        <p:nvGraphicFramePr>
          <p:cNvPr id="17412" name="Object 2"/>
          <p:cNvGraphicFramePr>
            <a:graphicFrameLocks noGrp="1" noChangeAspect="1"/>
          </p:cNvGraphicFramePr>
          <p:nvPr>
            <p:ph sz="half" idx="4294967295"/>
          </p:nvPr>
        </p:nvGraphicFramePr>
        <p:xfrm>
          <a:off x="2552700" y="1557338"/>
          <a:ext cx="6656388" cy="901700"/>
        </p:xfrm>
        <a:graphic>
          <a:graphicData uri="http://schemas.openxmlformats.org/presentationml/2006/ole">
            <mc:AlternateContent xmlns:mc="http://schemas.openxmlformats.org/markup-compatibility/2006">
              <mc:Choice xmlns:v="urn:schemas-microsoft-com:vml" Requires="v">
                <p:oleObj spid="_x0000_s1026" name="Equation" r:id="rId3" imgW="3187700" imgH="431800" progId="Equation.3">
                  <p:embed/>
                </p:oleObj>
              </mc:Choice>
              <mc:Fallback>
                <p:oleObj name="Equation" r:id="rId3" imgW="3187700" imgH="431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1557338"/>
                        <a:ext cx="6656388"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19AA6FBE-626A-481F-A936-41E19D2D7477}" type="slidenum">
              <a:rPr lang="en-US" altLang="en-US" sz="1400">
                <a:latin typeface="Arial" panose="020B0604020202020204" pitchFamily="34" charset="0"/>
              </a:rPr>
              <a:pPr>
                <a:spcBef>
                  <a:spcPct val="0"/>
                </a:spcBef>
                <a:buFontTx/>
                <a:buNone/>
              </a:pPr>
              <a:t>4</a:t>
            </a:fld>
            <a:endParaRPr lang="en-US" altLang="en-US" sz="1400">
              <a:latin typeface="Arial" panose="020B0604020202020204" pitchFamily="34" charset="0"/>
            </a:endParaRPr>
          </a:p>
        </p:txBody>
      </p:sp>
    </p:spTree>
    <p:extLst>
      <p:ext uri="{BB962C8B-B14F-4D97-AF65-F5344CB8AC3E}">
        <p14:creationId xmlns:p14="http://schemas.microsoft.com/office/powerpoint/2010/main" val="41167790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362200" y="1524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tx2"/>
                </a:solidFill>
              </a:rPr>
              <a:t>9.1.2.</a:t>
            </a:r>
            <a:r>
              <a:rPr lang="en-US" altLang="en-US" sz="2800" b="1">
                <a:solidFill>
                  <a:schemeClr val="tx2"/>
                </a:solidFill>
              </a:rPr>
              <a:t> The CE Amplifier</a:t>
            </a:r>
          </a:p>
        </p:txBody>
      </p:sp>
      <p:sp>
        <p:nvSpPr>
          <p:cNvPr id="57347" name="Rectangle 5"/>
          <p:cNvSpPr>
            <a:spLocks noChangeArrowheads="1"/>
          </p:cNvSpPr>
          <p:nvPr/>
        </p:nvSpPr>
        <p:spPr bwMode="auto">
          <a:xfrm>
            <a:off x="1614941" y="835613"/>
            <a:ext cx="89335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solidFill>
                  <a:srgbClr val="000099"/>
                </a:solidFill>
              </a:rPr>
              <a:t>The effect of </a:t>
            </a:r>
            <a:r>
              <a:rPr lang="en-US" altLang="en-US" i="1" dirty="0">
                <a:solidFill>
                  <a:srgbClr val="000099"/>
                </a:solidFill>
              </a:rPr>
              <a:t>C</a:t>
            </a:r>
            <a:r>
              <a:rPr lang="en-US" altLang="en-US" i="1" baseline="-25000" dirty="0">
                <a:solidFill>
                  <a:srgbClr val="000099"/>
                </a:solidFill>
              </a:rPr>
              <a:t>E</a:t>
            </a:r>
            <a:r>
              <a:rPr lang="en-US" altLang="en-US" dirty="0">
                <a:solidFill>
                  <a:srgbClr val="000099"/>
                </a:solidFill>
              </a:rPr>
              <a:t>. For this purpose we assume that </a:t>
            </a:r>
            <a:r>
              <a:rPr lang="en-US" altLang="en-US" i="1" dirty="0">
                <a:solidFill>
                  <a:srgbClr val="000099"/>
                </a:solidFill>
              </a:rPr>
              <a:t>C</a:t>
            </a:r>
            <a:r>
              <a:rPr lang="en-US" altLang="en-US" i="1" baseline="-25000" dirty="0">
                <a:solidFill>
                  <a:srgbClr val="000099"/>
                </a:solidFill>
              </a:rPr>
              <a:t>C</a:t>
            </a:r>
            <a:r>
              <a:rPr lang="en-US" altLang="en-US" baseline="-25000" dirty="0">
                <a:solidFill>
                  <a:srgbClr val="000099"/>
                </a:solidFill>
              </a:rPr>
              <a:t>1</a:t>
            </a:r>
            <a:r>
              <a:rPr lang="en-US" altLang="en-US" dirty="0">
                <a:solidFill>
                  <a:srgbClr val="000099"/>
                </a:solidFill>
              </a:rPr>
              <a:t> and </a:t>
            </a:r>
            <a:r>
              <a:rPr lang="en-US" altLang="en-US" i="1" dirty="0">
                <a:solidFill>
                  <a:srgbClr val="000099"/>
                </a:solidFill>
              </a:rPr>
              <a:t>C</a:t>
            </a:r>
            <a:r>
              <a:rPr lang="en-US" altLang="en-US" i="1" baseline="-25000" dirty="0">
                <a:solidFill>
                  <a:srgbClr val="000099"/>
                </a:solidFill>
              </a:rPr>
              <a:t>C</a:t>
            </a:r>
            <a:r>
              <a:rPr lang="en-US" altLang="en-US" baseline="-25000" dirty="0">
                <a:solidFill>
                  <a:srgbClr val="000099"/>
                </a:solidFill>
              </a:rPr>
              <a:t>2</a:t>
            </a:r>
            <a:r>
              <a:rPr lang="en-US" altLang="en-US" dirty="0">
                <a:solidFill>
                  <a:srgbClr val="000099"/>
                </a:solidFill>
              </a:rPr>
              <a:t> are acting as perfect short circuits and thus obtain the circuit in Fig. 9.5(b)</a:t>
            </a:r>
          </a:p>
        </p:txBody>
      </p:sp>
      <p:pic>
        <p:nvPicPr>
          <p:cNvPr id="573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1702556"/>
            <a:ext cx="835342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4"/>
          <p:cNvSpPr>
            <a:spLocks noChangeArrowheads="1"/>
          </p:cNvSpPr>
          <p:nvPr/>
        </p:nvSpPr>
        <p:spPr bwMode="auto">
          <a:xfrm>
            <a:off x="5257800" y="4926352"/>
            <a:ext cx="1306063" cy="338554"/>
          </a:xfrm>
          <a:prstGeom prst="rect">
            <a:avLst/>
          </a:prstGeom>
          <a:solidFill>
            <a:schemeClr val="folHlink">
              <a:alpha val="22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a:t>Figure 9.5 (b)</a:t>
            </a:r>
            <a:endParaRPr lang="en-US" altLang="en-US" sz="1600"/>
          </a:p>
        </p:txBody>
      </p:sp>
      <p:pic>
        <p:nvPicPr>
          <p:cNvPr id="573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1" y="5529943"/>
            <a:ext cx="5468255" cy="114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6"/>
          <p:cNvSpPr>
            <a:spLocks noChangeArrowheads="1"/>
          </p:cNvSpPr>
          <p:nvPr/>
        </p:nvSpPr>
        <p:spPr bwMode="auto">
          <a:xfrm>
            <a:off x="1905001" y="5641819"/>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Base current</a:t>
            </a:r>
          </a:p>
        </p:txBody>
      </p:sp>
      <p:sp>
        <p:nvSpPr>
          <p:cNvPr id="57352" name="Slide Number Placeholder 7"/>
          <p:cNvSpPr>
            <a:spLocks noGrp="1"/>
          </p:cNvSpPr>
          <p:nvPr>
            <p:ph type="sldNum" sz="quarter" idx="11"/>
          </p:nvPr>
        </p:nvSpPr>
        <p:spPr>
          <a:xfrm>
            <a:off x="9202056" y="6433949"/>
            <a:ext cx="256540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05854754-104D-4F74-A876-AA05A8782FF9}" type="slidenum">
              <a:rPr lang="en-US" altLang="en-US" sz="1400">
                <a:latin typeface="Arial" panose="020B0604020202020204" pitchFamily="34" charset="0"/>
              </a:rPr>
              <a:pPr>
                <a:spcBef>
                  <a:spcPct val="0"/>
                </a:spcBef>
                <a:buFontTx/>
                <a:buNone/>
              </a:pPr>
              <a:t>40</a:t>
            </a:fld>
            <a:endParaRPr lang="en-US" altLang="en-US" sz="1400" dirty="0">
              <a:latin typeface="Arial" panose="020B0604020202020204" pitchFamily="34" charset="0"/>
            </a:endParaRPr>
          </a:p>
        </p:txBody>
      </p:sp>
      <p:sp>
        <p:nvSpPr>
          <p:cNvPr id="9" name="Oval 8"/>
          <p:cNvSpPr/>
          <p:nvPr/>
        </p:nvSpPr>
        <p:spPr>
          <a:xfrm rot="1107520">
            <a:off x="2347002" y="3307192"/>
            <a:ext cx="2799906" cy="1150901"/>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176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021316" y="1277937"/>
            <a:ext cx="2017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dirty="0"/>
              <a:t>output voltage</a:t>
            </a:r>
          </a:p>
        </p:txBody>
      </p:sp>
      <p:sp>
        <p:nvSpPr>
          <p:cNvPr id="58371" name="Rectangle 2"/>
          <p:cNvSpPr>
            <a:spLocks noChangeArrowheads="1"/>
          </p:cNvSpPr>
          <p:nvPr/>
        </p:nvSpPr>
        <p:spPr bwMode="auto">
          <a:xfrm>
            <a:off x="2362200" y="1524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tx2"/>
                </a:solidFill>
              </a:rPr>
              <a:t>9.1.2.</a:t>
            </a:r>
            <a:r>
              <a:rPr lang="en-US" altLang="en-US" sz="2800" b="1">
                <a:solidFill>
                  <a:schemeClr val="tx2"/>
                </a:solidFill>
              </a:rPr>
              <a:t> The CE Amplifier</a:t>
            </a: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1171574"/>
            <a:ext cx="5129023" cy="153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5"/>
          <p:cNvSpPr>
            <a:spLocks noChangeArrowheads="1"/>
          </p:cNvSpPr>
          <p:nvPr/>
        </p:nvSpPr>
        <p:spPr bwMode="auto">
          <a:xfrm>
            <a:off x="2162629" y="2819400"/>
            <a:ext cx="9231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Thus the voltage gain including the effect of C</a:t>
            </a:r>
            <a:r>
              <a:rPr lang="en-US" altLang="en-US" baseline="-25000" dirty="0"/>
              <a:t>E</a:t>
            </a:r>
            <a:r>
              <a:rPr lang="en-US" altLang="en-US" dirty="0"/>
              <a:t> can be expressed</a:t>
            </a:r>
          </a:p>
        </p:txBody>
      </p:sp>
      <p:pic>
        <p:nvPicPr>
          <p:cNvPr id="583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4114" y="3322796"/>
            <a:ext cx="6705600" cy="110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155" y="4360863"/>
            <a:ext cx="6285531" cy="117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485" y="5534932"/>
            <a:ext cx="10522857" cy="95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Slide Number Placeholder 8"/>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4130CF54-4DA9-4D1F-B7ED-2FA14613562E}" type="slidenum">
              <a:rPr lang="en-US" altLang="en-US" sz="1400">
                <a:latin typeface="Arial" panose="020B0604020202020204" pitchFamily="34" charset="0"/>
              </a:rPr>
              <a:pPr>
                <a:spcBef>
                  <a:spcPct val="0"/>
                </a:spcBef>
                <a:buFontTx/>
                <a:buNone/>
              </a:pPr>
              <a:t>41</a:t>
            </a:fld>
            <a:endParaRPr lang="en-US" altLang="en-US" sz="1400">
              <a:latin typeface="Arial" panose="020B0604020202020204" pitchFamily="34" charset="0"/>
            </a:endParaRPr>
          </a:p>
        </p:txBody>
      </p:sp>
      <p:sp>
        <p:nvSpPr>
          <p:cNvPr id="10" name="Oval 9"/>
          <p:cNvSpPr/>
          <p:nvPr/>
        </p:nvSpPr>
        <p:spPr>
          <a:xfrm>
            <a:off x="6516913" y="4723606"/>
            <a:ext cx="2685142" cy="737691"/>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353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362200" y="1524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tx2"/>
                </a:solidFill>
              </a:rPr>
              <a:t>9.1.2.</a:t>
            </a:r>
            <a:r>
              <a:rPr lang="en-US" altLang="en-US" sz="2800" b="1">
                <a:solidFill>
                  <a:schemeClr val="tx2"/>
                </a:solidFill>
              </a:rPr>
              <a:t> The CE Amplifier</a:t>
            </a:r>
          </a:p>
        </p:txBody>
      </p:sp>
      <p:sp>
        <p:nvSpPr>
          <p:cNvPr id="59395" name="Rectangle 7"/>
          <p:cNvSpPr>
            <a:spLocks noChangeArrowheads="1"/>
          </p:cNvSpPr>
          <p:nvPr/>
        </p:nvSpPr>
        <p:spPr bwMode="auto">
          <a:xfrm>
            <a:off x="682171" y="762001"/>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solidFill>
                  <a:srgbClr val="000099"/>
                </a:solidFill>
              </a:rPr>
              <a:t>Finally, we consider the effect of </a:t>
            </a:r>
            <a:r>
              <a:rPr lang="en-US" altLang="en-US" i="1" dirty="0">
                <a:solidFill>
                  <a:srgbClr val="000099"/>
                </a:solidFill>
              </a:rPr>
              <a:t>C</a:t>
            </a:r>
            <a:r>
              <a:rPr lang="en-US" altLang="en-US" i="1" baseline="-25000" dirty="0">
                <a:solidFill>
                  <a:srgbClr val="000099"/>
                </a:solidFill>
              </a:rPr>
              <a:t>C2</a:t>
            </a:r>
            <a:r>
              <a:rPr lang="en-US" altLang="en-US" i="1" dirty="0">
                <a:solidFill>
                  <a:srgbClr val="000099"/>
                </a:solidFill>
              </a:rPr>
              <a:t>. </a:t>
            </a:r>
            <a:r>
              <a:rPr lang="en-US" altLang="en-US" dirty="0">
                <a:solidFill>
                  <a:srgbClr val="000099"/>
                </a:solidFill>
              </a:rPr>
              <a:t>The circuit with C</a:t>
            </a:r>
            <a:r>
              <a:rPr lang="en-US" altLang="en-US" baseline="-25000" dirty="0">
                <a:solidFill>
                  <a:srgbClr val="000099"/>
                </a:solidFill>
              </a:rPr>
              <a:t>C1</a:t>
            </a:r>
            <a:r>
              <a:rPr lang="en-US" altLang="en-US" dirty="0">
                <a:solidFill>
                  <a:srgbClr val="000099"/>
                </a:solidFill>
              </a:rPr>
              <a:t> and C</a:t>
            </a:r>
            <a:r>
              <a:rPr lang="en-US" altLang="en-US" baseline="-25000" dirty="0">
                <a:solidFill>
                  <a:srgbClr val="000099"/>
                </a:solidFill>
              </a:rPr>
              <a:t>E</a:t>
            </a:r>
            <a:r>
              <a:rPr lang="en-US" altLang="en-US" dirty="0">
                <a:solidFill>
                  <a:srgbClr val="000099"/>
                </a:solidFill>
              </a:rPr>
              <a:t> assumed to be acting as perfect short circuits is shown in Fig. 9.5(c), for which we can write</a:t>
            </a:r>
          </a:p>
        </p:txBody>
      </p:sp>
      <p:pic>
        <p:nvPicPr>
          <p:cNvPr id="5939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2438400"/>
            <a:ext cx="64674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Left Brace 11"/>
          <p:cNvSpPr>
            <a:spLocks/>
          </p:cNvSpPr>
          <p:nvPr/>
        </p:nvSpPr>
        <p:spPr bwMode="auto">
          <a:xfrm>
            <a:off x="2133600" y="2667000"/>
            <a:ext cx="228600" cy="838200"/>
          </a:xfrm>
          <a:prstGeom prst="leftBrace">
            <a:avLst>
              <a:gd name="adj1" fmla="val 8335"/>
              <a:gd name="adj2" fmla="val 50000"/>
            </a:avLst>
          </a:prstGeom>
          <a:solidFill>
            <a:schemeClr val="bg1"/>
          </a:solidFill>
          <a:ln w="9525" algn="ctr">
            <a:solidFill>
              <a:srgbClr val="000099"/>
            </a:solidFill>
            <a:round/>
            <a:headEnd/>
            <a:tailEnd/>
          </a:ln>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sp>
        <p:nvSpPr>
          <p:cNvPr id="59398" name="Curved Right Arrow 12"/>
          <p:cNvSpPr>
            <a:spLocks noChangeArrowheads="1"/>
          </p:cNvSpPr>
          <p:nvPr/>
        </p:nvSpPr>
        <p:spPr bwMode="auto">
          <a:xfrm>
            <a:off x="1752600" y="3048000"/>
            <a:ext cx="381000" cy="1219200"/>
          </a:xfrm>
          <a:prstGeom prst="curvedRightArrow">
            <a:avLst>
              <a:gd name="adj1" fmla="val 24993"/>
              <a:gd name="adj2" fmla="val 50000"/>
              <a:gd name="adj3" fmla="val 25000"/>
            </a:avLst>
          </a:prstGeom>
          <a:solidFill>
            <a:schemeClr val="accent1"/>
          </a:solidFill>
          <a:ln w="9525" algn="ctr">
            <a:solidFill>
              <a:schemeClr val="tx1"/>
            </a:solidFill>
            <a:round/>
            <a:headEnd/>
            <a:tailEnd/>
          </a:ln>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sp>
        <p:nvSpPr>
          <p:cNvPr id="59399" name="Rectangle 13"/>
          <p:cNvSpPr>
            <a:spLocks noChangeArrowheads="1"/>
          </p:cNvSpPr>
          <p:nvPr/>
        </p:nvSpPr>
        <p:spPr bwMode="auto">
          <a:xfrm>
            <a:off x="1752600" y="4953000"/>
            <a:ext cx="220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sz="2000" dirty="0"/>
              <a:t>low-frequency gain including the effect</a:t>
            </a:r>
          </a:p>
          <a:p>
            <a:pPr eaLnBrk="1" hangingPunct="1">
              <a:spcBef>
                <a:spcPct val="0"/>
              </a:spcBef>
              <a:buFontTx/>
              <a:buNone/>
            </a:pPr>
            <a:r>
              <a:rPr lang="en-US" altLang="en-US" sz="2000" dirty="0"/>
              <a:t>of </a:t>
            </a:r>
            <a:r>
              <a:rPr lang="en-US" altLang="en-US" sz="2000" i="1" dirty="0"/>
              <a:t>C</a:t>
            </a:r>
            <a:r>
              <a:rPr lang="en-US" altLang="en-US" sz="2000" i="1" baseline="-25000" dirty="0"/>
              <a:t>C2</a:t>
            </a:r>
            <a:endParaRPr lang="en-US" altLang="en-US" sz="2000" baseline="-25000" dirty="0"/>
          </a:p>
        </p:txBody>
      </p:sp>
      <p:cxnSp>
        <p:nvCxnSpPr>
          <p:cNvPr id="59400" name="Straight Arrow Connector 15"/>
          <p:cNvCxnSpPr>
            <a:cxnSpLocks noChangeShapeType="1"/>
          </p:cNvCxnSpPr>
          <p:nvPr/>
        </p:nvCxnSpPr>
        <p:spPr bwMode="auto">
          <a:xfrm flipH="1">
            <a:off x="2209800" y="4419600"/>
            <a:ext cx="76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5940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510" y="762001"/>
            <a:ext cx="38481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Rectangle 10"/>
          <p:cNvSpPr>
            <a:spLocks noChangeArrowheads="1"/>
          </p:cNvSpPr>
          <p:nvPr/>
        </p:nvSpPr>
        <p:spPr bwMode="auto">
          <a:xfrm>
            <a:off x="9752874" y="3969940"/>
            <a:ext cx="1384610" cy="338554"/>
          </a:xfrm>
          <a:prstGeom prst="rect">
            <a:avLst/>
          </a:prstGeom>
          <a:solidFill>
            <a:schemeClr val="folHlink">
              <a:alpha val="21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a:t>Figure 9.5: (c) </a:t>
            </a:r>
            <a:endParaRPr lang="en-US" altLang="en-US" sz="1600"/>
          </a:p>
        </p:txBody>
      </p:sp>
      <p:sp>
        <p:nvSpPr>
          <p:cNvPr id="59403" name="Slide Number Placeholder 10"/>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E7A99971-94FA-43F9-A3B1-F88004E75A76}" type="slidenum">
              <a:rPr lang="en-US" altLang="en-US" sz="1400">
                <a:latin typeface="Arial" panose="020B0604020202020204" pitchFamily="34" charset="0"/>
              </a:rPr>
              <a:pPr>
                <a:spcBef>
                  <a:spcPct val="0"/>
                </a:spcBef>
                <a:buFontTx/>
                <a:buNone/>
              </a:pPr>
              <a:t>42</a:t>
            </a:fld>
            <a:endParaRPr lang="en-US" altLang="en-US" sz="1400">
              <a:latin typeface="Arial" panose="020B0604020202020204" pitchFamily="34" charset="0"/>
            </a:endParaRPr>
          </a:p>
        </p:txBody>
      </p:sp>
      <p:sp>
        <p:nvSpPr>
          <p:cNvPr id="12" name="Oval 11"/>
          <p:cNvSpPr/>
          <p:nvPr/>
        </p:nvSpPr>
        <p:spPr>
          <a:xfrm rot="2489228">
            <a:off x="9219741" y="1499732"/>
            <a:ext cx="2217390" cy="794343"/>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4370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362200" y="1524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tx2"/>
                </a:solidFill>
              </a:rPr>
              <a:t>9.1.2.</a:t>
            </a:r>
            <a:r>
              <a:rPr lang="en-US" altLang="en-US" sz="2800" b="1">
                <a:solidFill>
                  <a:schemeClr val="tx2"/>
                </a:solidFill>
              </a:rPr>
              <a:t> The CE Amplifier</a:t>
            </a:r>
          </a:p>
        </p:txBody>
      </p:sp>
      <p:sp>
        <p:nvSpPr>
          <p:cNvPr id="60419" name="Rectangle 5"/>
          <p:cNvSpPr>
            <a:spLocks noChangeArrowheads="1"/>
          </p:cNvSpPr>
          <p:nvPr/>
        </p:nvSpPr>
        <p:spPr bwMode="auto">
          <a:xfrm>
            <a:off x="573314" y="830560"/>
            <a:ext cx="110453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We observe that C</a:t>
            </a:r>
            <a:r>
              <a:rPr lang="en-US" altLang="en-US" baseline="-25000" dirty="0"/>
              <a:t>C2</a:t>
            </a:r>
            <a:r>
              <a:rPr lang="en-US" altLang="en-US" dirty="0"/>
              <a:t> introduces the frequency-dependent factor between the square brackets, which we recognize as the transfer function of a high-pass STC circuit with a pole frequency </a:t>
            </a:r>
            <a:r>
              <a:rPr lang="el-GR" altLang="en-US" dirty="0"/>
              <a:t>ω</a:t>
            </a:r>
            <a:r>
              <a:rPr lang="en-US" altLang="en-US" baseline="-25000" dirty="0"/>
              <a:t>P3</a:t>
            </a:r>
            <a:r>
              <a:rPr lang="en-US" altLang="en-US" dirty="0"/>
              <a:t>,</a:t>
            </a:r>
          </a:p>
        </p:txBody>
      </p:sp>
      <p:pic>
        <p:nvPicPr>
          <p:cNvPr id="604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544" y="2014408"/>
            <a:ext cx="2743199" cy="7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7"/>
          <p:cNvSpPr>
            <a:spLocks noChangeArrowheads="1"/>
          </p:cNvSpPr>
          <p:nvPr/>
        </p:nvSpPr>
        <p:spPr bwMode="auto">
          <a:xfrm>
            <a:off x="1001486" y="3124200"/>
            <a:ext cx="622662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(R</a:t>
            </a:r>
            <a:r>
              <a:rPr lang="en-US" altLang="en-US" baseline="-25000" dirty="0"/>
              <a:t>C</a:t>
            </a:r>
            <a:r>
              <a:rPr lang="en-US" altLang="en-US" dirty="0"/>
              <a:t> + R</a:t>
            </a:r>
            <a:r>
              <a:rPr lang="en-US" altLang="en-US" baseline="-25000" dirty="0"/>
              <a:t>L</a:t>
            </a:r>
            <a:r>
              <a:rPr lang="en-US" altLang="en-US" dirty="0"/>
              <a:t>) is the resistance seen between the terminals of C</a:t>
            </a:r>
            <a:r>
              <a:rPr lang="en-US" altLang="en-US" baseline="-25000" dirty="0"/>
              <a:t>C2 </a:t>
            </a:r>
            <a:r>
              <a:rPr lang="en-US" altLang="en-US" dirty="0"/>
              <a:t>when </a:t>
            </a:r>
            <a:r>
              <a:rPr lang="en-US" altLang="en-US" dirty="0" err="1"/>
              <a:t>V</a:t>
            </a:r>
            <a:r>
              <a:rPr lang="en-US" altLang="en-US" baseline="-25000" dirty="0" err="1"/>
              <a:t>sig</a:t>
            </a:r>
            <a:r>
              <a:rPr lang="en-US" altLang="en-US" dirty="0"/>
              <a:t> is set to zero. </a:t>
            </a:r>
            <a:r>
              <a:rPr lang="en-US" altLang="en-US" dirty="0">
                <a:sym typeface="Wingdings" panose="05000000000000000000" pitchFamily="2" charset="2"/>
              </a:rPr>
              <a:t></a:t>
            </a:r>
            <a:r>
              <a:rPr lang="en-US" altLang="en-US" dirty="0"/>
              <a:t> C</a:t>
            </a:r>
            <a:r>
              <a:rPr lang="en-US" altLang="en-US" baseline="-25000" dirty="0"/>
              <a:t>C2</a:t>
            </a:r>
            <a:r>
              <a:rPr lang="en-US" altLang="en-US" dirty="0"/>
              <a:t> causes the low-frequency gain of the amplifier to decrease at the rate of 6 dB/octave with a 3-dB frequency at as illustrated by the sketch in Fig. 9.5(c).</a:t>
            </a:r>
          </a:p>
        </p:txBody>
      </p:sp>
      <p:pic>
        <p:nvPicPr>
          <p:cNvPr id="604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56" y="1906002"/>
            <a:ext cx="469423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Rectangle 10"/>
          <p:cNvSpPr>
            <a:spLocks noChangeArrowheads="1"/>
          </p:cNvSpPr>
          <p:nvPr/>
        </p:nvSpPr>
        <p:spPr bwMode="auto">
          <a:xfrm>
            <a:off x="7887978" y="5638800"/>
            <a:ext cx="1384610" cy="338554"/>
          </a:xfrm>
          <a:prstGeom prst="rect">
            <a:avLst/>
          </a:prstGeom>
          <a:solidFill>
            <a:schemeClr val="folHlink">
              <a:alpha val="12000"/>
            </a:schemeClr>
          </a:solidFill>
          <a:ln>
            <a:noFill/>
          </a:ln>
          <a:extLst/>
        </p:spPr>
        <p:txBody>
          <a:bodyPr wrap="non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en-US" sz="1600" b="1" dirty="0"/>
              <a:t>Figure 9.5: (c) </a:t>
            </a:r>
            <a:endParaRPr lang="en-US" altLang="en-US" sz="1600" dirty="0"/>
          </a:p>
        </p:txBody>
      </p:sp>
      <p:sp>
        <p:nvSpPr>
          <p:cNvPr id="60424" name="Slide Number Placeholder 7"/>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9B137F4E-DC24-4EC4-8C1B-168EDFBC27A3}" type="slidenum">
              <a:rPr lang="en-US" altLang="en-US" sz="1400">
                <a:latin typeface="Arial" panose="020B0604020202020204" pitchFamily="34" charset="0"/>
              </a:rPr>
              <a:pPr>
                <a:spcBef>
                  <a:spcPct val="0"/>
                </a:spcBef>
                <a:buFontTx/>
                <a:buNone/>
              </a:pPr>
              <a:t>43</a:t>
            </a:fld>
            <a:endParaRPr lang="en-US" altLang="en-US" sz="1400">
              <a:latin typeface="Arial" panose="020B0604020202020204" pitchFamily="34" charset="0"/>
            </a:endParaRPr>
          </a:p>
        </p:txBody>
      </p:sp>
      <p:sp>
        <p:nvSpPr>
          <p:cNvPr id="9" name="Oval 8"/>
          <p:cNvSpPr/>
          <p:nvPr/>
        </p:nvSpPr>
        <p:spPr>
          <a:xfrm>
            <a:off x="3683000" y="2270612"/>
            <a:ext cx="2002972" cy="684758"/>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30270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71" y="1059543"/>
            <a:ext cx="8137289" cy="32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5"/>
          <p:cNvSpPr>
            <a:spLocks noChangeArrowheads="1"/>
          </p:cNvSpPr>
          <p:nvPr/>
        </p:nvSpPr>
        <p:spPr bwMode="auto">
          <a:xfrm>
            <a:off x="1944914" y="4495800"/>
            <a:ext cx="811348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en-US" dirty="0"/>
              <a:t>where R</a:t>
            </a:r>
            <a:r>
              <a:rPr lang="en-US" altLang="en-US" baseline="-25000" dirty="0"/>
              <a:t>C1</a:t>
            </a:r>
            <a:r>
              <a:rPr lang="en-US" altLang="en-US" dirty="0"/>
              <a:t>, R</a:t>
            </a:r>
            <a:r>
              <a:rPr lang="en-US" altLang="en-US" baseline="-25000" dirty="0"/>
              <a:t>E</a:t>
            </a:r>
            <a:r>
              <a:rPr lang="en-US" altLang="en-US" dirty="0"/>
              <a:t>, and R</a:t>
            </a:r>
            <a:r>
              <a:rPr lang="en-US" altLang="en-US" baseline="-25000" dirty="0"/>
              <a:t>C2</a:t>
            </a:r>
            <a:r>
              <a:rPr lang="en-US" altLang="en-US" dirty="0"/>
              <a:t> are the resistances seen by C</a:t>
            </a:r>
            <a:r>
              <a:rPr lang="en-US" altLang="en-US" baseline="-25000" dirty="0"/>
              <a:t>C1</a:t>
            </a:r>
            <a:r>
              <a:rPr lang="en-US" altLang="en-US" dirty="0"/>
              <a:t>, C</a:t>
            </a:r>
            <a:r>
              <a:rPr lang="en-US" altLang="en-US" baseline="-25000" dirty="0"/>
              <a:t>E</a:t>
            </a:r>
            <a:r>
              <a:rPr lang="en-US" altLang="en-US" dirty="0"/>
              <a:t>, and C</a:t>
            </a:r>
            <a:r>
              <a:rPr lang="en-US" altLang="en-US" baseline="-25000" dirty="0"/>
              <a:t>C2</a:t>
            </a:r>
            <a:r>
              <a:rPr lang="en-US" altLang="en-US" dirty="0"/>
              <a:t>, respectively, when </a:t>
            </a:r>
            <a:r>
              <a:rPr lang="en-US" altLang="en-US" dirty="0" err="1"/>
              <a:t>V</a:t>
            </a:r>
            <a:r>
              <a:rPr lang="en-US" altLang="en-US" baseline="-25000" dirty="0" err="1"/>
              <a:t>sig</a:t>
            </a:r>
            <a:r>
              <a:rPr lang="en-US" altLang="en-US" dirty="0"/>
              <a:t> is set to zero and the other two capacitances are replaced with short circuits.</a:t>
            </a:r>
          </a:p>
        </p:txBody>
      </p:sp>
      <p:sp>
        <p:nvSpPr>
          <p:cNvPr id="61444" name="Rectangle 2"/>
          <p:cNvSpPr>
            <a:spLocks noChangeArrowheads="1"/>
          </p:cNvSpPr>
          <p:nvPr/>
        </p:nvSpPr>
        <p:spPr bwMode="auto">
          <a:xfrm>
            <a:off x="2362200" y="1524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tx2"/>
                </a:solidFill>
              </a:rPr>
              <a:t>9.1.2.</a:t>
            </a:r>
            <a:r>
              <a:rPr lang="en-US" altLang="en-US" sz="2800" b="1">
                <a:solidFill>
                  <a:schemeClr val="tx2"/>
                </a:solidFill>
              </a:rPr>
              <a:t> The CE Amplifier</a:t>
            </a:r>
          </a:p>
        </p:txBody>
      </p:sp>
      <p:sp>
        <p:nvSpPr>
          <p:cNvPr id="6144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841D23FB-3559-4F64-B15E-D609D7989DC7}" type="slidenum">
              <a:rPr lang="en-US" altLang="en-US" sz="1400">
                <a:latin typeface="Arial" panose="020B0604020202020204" pitchFamily="34" charset="0"/>
              </a:rPr>
              <a:pPr>
                <a:spcBef>
                  <a:spcPct val="0"/>
                </a:spcBef>
                <a:buFontTx/>
                <a:buNone/>
              </a:pPr>
              <a:t>44</a:t>
            </a:fld>
            <a:endParaRPr lang="en-US" altLang="en-US" sz="1400">
              <a:latin typeface="Arial" panose="020B0604020202020204" pitchFamily="34" charset="0"/>
            </a:endParaRPr>
          </a:p>
        </p:txBody>
      </p:sp>
    </p:spTree>
    <p:extLst>
      <p:ext uri="{BB962C8B-B14F-4D97-AF65-F5344CB8AC3E}">
        <p14:creationId xmlns:p14="http://schemas.microsoft.com/office/powerpoint/2010/main" val="30891040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362199" y="152400"/>
            <a:ext cx="8030029" cy="776514"/>
          </a:xfrm>
        </p:spPr>
        <p:txBody>
          <a:bodyPr>
            <a:normAutofit fontScale="90000"/>
          </a:bodyPr>
          <a:lstStyle/>
          <a:p>
            <a:r>
              <a:rPr lang="en-US" altLang="en-US" dirty="0" smtClean="0">
                <a:solidFill>
                  <a:srgbClr val="4A0FEF"/>
                </a:solidFill>
              </a:rPr>
              <a:t>Selecting Values for  C</a:t>
            </a:r>
            <a:r>
              <a:rPr lang="en-US" altLang="en-US" baseline="-25000" dirty="0" smtClean="0">
                <a:solidFill>
                  <a:srgbClr val="4A0FEF"/>
                </a:solidFill>
              </a:rPr>
              <a:t>C1</a:t>
            </a:r>
            <a:r>
              <a:rPr lang="en-US" altLang="en-US" dirty="0" smtClean="0">
                <a:solidFill>
                  <a:srgbClr val="4A0FEF"/>
                </a:solidFill>
              </a:rPr>
              <a:t>,  C</a:t>
            </a:r>
            <a:r>
              <a:rPr lang="en-US" altLang="en-US" baseline="-25000" dirty="0" smtClean="0">
                <a:solidFill>
                  <a:srgbClr val="4A0FEF"/>
                </a:solidFill>
              </a:rPr>
              <a:t>E</a:t>
            </a:r>
            <a:r>
              <a:rPr lang="en-US" altLang="en-US" dirty="0" smtClean="0">
                <a:solidFill>
                  <a:srgbClr val="4A0FEF"/>
                </a:solidFill>
              </a:rPr>
              <a:t>, and  C</a:t>
            </a:r>
            <a:r>
              <a:rPr lang="en-US" altLang="en-US" baseline="-25000" dirty="0" smtClean="0">
                <a:solidFill>
                  <a:srgbClr val="4A0FEF"/>
                </a:solidFill>
              </a:rPr>
              <a:t>C2</a:t>
            </a:r>
            <a:endParaRPr lang="en-US" altLang="en-US" dirty="0" smtClean="0">
              <a:solidFill>
                <a:srgbClr val="4A0FEF"/>
              </a:solidFill>
            </a:endParaRPr>
          </a:p>
        </p:txBody>
      </p:sp>
      <p:sp>
        <p:nvSpPr>
          <p:cNvPr id="62467" name="Content Placeholder 2"/>
          <p:cNvSpPr>
            <a:spLocks noGrp="1"/>
          </p:cNvSpPr>
          <p:nvPr>
            <p:ph idx="1"/>
          </p:nvPr>
        </p:nvSpPr>
        <p:spPr>
          <a:xfrm>
            <a:off x="1752600" y="1524000"/>
            <a:ext cx="8763000" cy="4038600"/>
          </a:xfrm>
        </p:spPr>
        <p:txBody>
          <a:bodyPr>
            <a:normAutofit lnSpcReduction="10000"/>
          </a:bodyPr>
          <a:lstStyle/>
          <a:p>
            <a:r>
              <a:rPr lang="en-US" altLang="en-US" b="1" dirty="0" smtClean="0">
                <a:latin typeface="Times New Roman" panose="02020603050405020304" pitchFamily="18" charset="0"/>
                <a:cs typeface="Times New Roman" panose="02020603050405020304" pitchFamily="18" charset="0"/>
              </a:rPr>
              <a:t>Selecting Values for  C</a:t>
            </a:r>
            <a:r>
              <a:rPr lang="en-US" altLang="en-US" b="1" baseline="-25000" dirty="0" smtClean="0">
                <a:latin typeface="Times New Roman" panose="02020603050405020304" pitchFamily="18" charset="0"/>
                <a:cs typeface="Times New Roman" panose="02020603050405020304" pitchFamily="18" charset="0"/>
              </a:rPr>
              <a:t>C1</a:t>
            </a:r>
            <a:r>
              <a:rPr lang="en-US" altLang="en-US" b="1" dirty="0" smtClean="0">
                <a:latin typeface="Times New Roman" panose="02020603050405020304" pitchFamily="18" charset="0"/>
                <a:cs typeface="Times New Roman" panose="02020603050405020304" pitchFamily="18" charset="0"/>
              </a:rPr>
              <a:t>,  C</a:t>
            </a:r>
            <a:r>
              <a:rPr lang="en-US" altLang="en-US" b="1" baseline="-25000" dirty="0" smtClean="0">
                <a:latin typeface="Times New Roman" panose="02020603050405020304" pitchFamily="18" charset="0"/>
                <a:cs typeface="Times New Roman" panose="02020603050405020304" pitchFamily="18" charset="0"/>
              </a:rPr>
              <a:t>E</a:t>
            </a:r>
            <a:r>
              <a:rPr lang="en-US" altLang="en-US" b="1" dirty="0" smtClean="0">
                <a:latin typeface="Times New Roman" panose="02020603050405020304" pitchFamily="18" charset="0"/>
                <a:cs typeface="Times New Roman" panose="02020603050405020304" pitchFamily="18" charset="0"/>
              </a:rPr>
              <a:t>, and  C</a:t>
            </a:r>
            <a:r>
              <a:rPr lang="en-US" altLang="en-US" b="1" baseline="-25000" dirty="0" smtClean="0">
                <a:latin typeface="Times New Roman" panose="02020603050405020304" pitchFamily="18" charset="0"/>
                <a:cs typeface="Times New Roman" panose="02020603050405020304" pitchFamily="18" charset="0"/>
              </a:rPr>
              <a:t>C2</a:t>
            </a:r>
            <a:r>
              <a:rPr lang="en-US" altLang="en-US" dirty="0" smtClean="0">
                <a:latin typeface="Times New Roman" panose="02020603050405020304" pitchFamily="18" charset="0"/>
                <a:cs typeface="Times New Roman" panose="02020603050405020304" pitchFamily="18" charset="0"/>
              </a:rPr>
              <a:t>: We now address the design issue of selecting appropriate values for C</a:t>
            </a:r>
            <a:r>
              <a:rPr lang="en-US" altLang="en-US" baseline="-25000" dirty="0" smtClean="0">
                <a:latin typeface="Times New Roman" panose="02020603050405020304" pitchFamily="18" charset="0"/>
                <a:cs typeface="Times New Roman" panose="02020603050405020304" pitchFamily="18" charset="0"/>
              </a:rPr>
              <a:t>C1</a:t>
            </a:r>
            <a:r>
              <a:rPr lang="en-US" altLang="en-US" dirty="0" smtClean="0">
                <a:latin typeface="Times New Roman" panose="02020603050405020304" pitchFamily="18" charset="0"/>
                <a:cs typeface="Times New Roman" panose="02020603050405020304" pitchFamily="18" charset="0"/>
              </a:rPr>
              <a:t>, C</a:t>
            </a:r>
            <a:r>
              <a:rPr lang="en-US" altLang="en-US" baseline="-25000" dirty="0" smtClean="0">
                <a:latin typeface="Times New Roman" panose="02020603050405020304" pitchFamily="18" charset="0"/>
                <a:cs typeface="Times New Roman" panose="02020603050405020304" pitchFamily="18" charset="0"/>
              </a:rPr>
              <a:t>E</a:t>
            </a:r>
            <a:r>
              <a:rPr lang="en-US" altLang="en-US" dirty="0" smtClean="0">
                <a:latin typeface="Times New Roman" panose="02020603050405020304" pitchFamily="18" charset="0"/>
                <a:cs typeface="Times New Roman" panose="02020603050405020304" pitchFamily="18" charset="0"/>
              </a:rPr>
              <a:t>, and C</a:t>
            </a:r>
            <a:r>
              <a:rPr lang="en-US" altLang="en-US" baseline="-25000" dirty="0" smtClean="0">
                <a:latin typeface="Times New Roman" panose="02020603050405020304" pitchFamily="18" charset="0"/>
                <a:cs typeface="Times New Roman" panose="02020603050405020304" pitchFamily="18" charset="0"/>
              </a:rPr>
              <a:t>C2</a:t>
            </a:r>
            <a:r>
              <a:rPr lang="en-US" altLang="en-US" dirty="0" smtClean="0">
                <a:latin typeface="Times New Roman" panose="02020603050405020304" pitchFamily="18" charset="0"/>
                <a:cs typeface="Times New Roman" panose="02020603050405020304" pitchFamily="18" charset="0"/>
              </a:rPr>
              <a:t>. The design objective is to place the lower 3-dB frequency </a:t>
            </a:r>
            <a:r>
              <a:rPr lang="en-US" altLang="en-US" dirty="0" err="1" smtClean="0">
                <a:latin typeface="Times New Roman" panose="02020603050405020304" pitchFamily="18" charset="0"/>
                <a:cs typeface="Times New Roman" panose="02020603050405020304" pitchFamily="18" charset="0"/>
              </a:rPr>
              <a:t>f</a:t>
            </a:r>
            <a:r>
              <a:rPr lang="en-US" altLang="en-US" baseline="-25000" dirty="0" err="1" smtClean="0">
                <a:latin typeface="Times New Roman" panose="02020603050405020304" pitchFamily="18" charset="0"/>
                <a:cs typeface="Times New Roman" panose="02020603050405020304" pitchFamily="18" charset="0"/>
              </a:rPr>
              <a:t>L</a:t>
            </a:r>
            <a:r>
              <a:rPr lang="en-US" altLang="en-US" dirty="0" smtClean="0">
                <a:latin typeface="Times New Roman" panose="02020603050405020304" pitchFamily="18" charset="0"/>
                <a:cs typeface="Times New Roman" panose="02020603050405020304" pitchFamily="18" charset="0"/>
              </a:rPr>
              <a:t> at a specified location while minimizing the capacitor values. Since, as mentioned above, C</a:t>
            </a:r>
            <a:r>
              <a:rPr lang="en-US" altLang="en-US" baseline="-25000" dirty="0" smtClean="0">
                <a:latin typeface="Times New Roman" panose="02020603050405020304" pitchFamily="18" charset="0"/>
                <a:cs typeface="Times New Roman" panose="02020603050405020304" pitchFamily="18" charset="0"/>
              </a:rPr>
              <a:t>E</a:t>
            </a:r>
            <a:r>
              <a:rPr lang="en-US" altLang="en-US" dirty="0" smtClean="0">
                <a:latin typeface="Times New Roman" panose="02020603050405020304" pitchFamily="18" charset="0"/>
                <a:cs typeface="Times New Roman" panose="02020603050405020304" pitchFamily="18" charset="0"/>
              </a:rPr>
              <a:t> usually sees the lowest of the three resistances, the total capacitance is minimized by selecting C</a:t>
            </a:r>
            <a:r>
              <a:rPr lang="en-US" altLang="en-US" baseline="-25000" dirty="0" smtClean="0">
                <a:latin typeface="Times New Roman" panose="02020603050405020304" pitchFamily="18" charset="0"/>
                <a:cs typeface="Times New Roman" panose="02020603050405020304" pitchFamily="18" charset="0"/>
              </a:rPr>
              <a:t>E</a:t>
            </a:r>
            <a:r>
              <a:rPr lang="en-US" altLang="en-US" dirty="0" smtClean="0">
                <a:latin typeface="Times New Roman" panose="02020603050405020304" pitchFamily="18" charset="0"/>
                <a:cs typeface="Times New Roman" panose="02020603050405020304" pitchFamily="18" charset="0"/>
              </a:rPr>
              <a:t> so that its contribution to </a:t>
            </a:r>
            <a:r>
              <a:rPr lang="en-US" altLang="en-US" dirty="0" err="1" smtClean="0">
                <a:latin typeface="Times New Roman" panose="02020603050405020304" pitchFamily="18" charset="0"/>
                <a:cs typeface="Times New Roman" panose="02020603050405020304" pitchFamily="18" charset="0"/>
              </a:rPr>
              <a:t>f</a:t>
            </a:r>
            <a:r>
              <a:rPr lang="en-US" altLang="en-US" baseline="-25000" dirty="0" err="1" smtClean="0">
                <a:latin typeface="Times New Roman" panose="02020603050405020304" pitchFamily="18" charset="0"/>
                <a:cs typeface="Times New Roman" panose="02020603050405020304" pitchFamily="18" charset="0"/>
              </a:rPr>
              <a:t>L</a:t>
            </a:r>
            <a:r>
              <a:rPr lang="en-US" altLang="en-US" dirty="0" smtClean="0">
                <a:latin typeface="Times New Roman" panose="02020603050405020304" pitchFamily="18" charset="0"/>
                <a:cs typeface="Times New Roman" panose="02020603050405020304" pitchFamily="18" charset="0"/>
              </a:rPr>
              <a:t> is dominant. That is, by reference to Eq. (9.18), we may select C</a:t>
            </a:r>
            <a:r>
              <a:rPr lang="en-US" altLang="en-US" baseline="-25000" dirty="0" smtClean="0">
                <a:latin typeface="Times New Roman" panose="02020603050405020304" pitchFamily="18" charset="0"/>
                <a:cs typeface="Times New Roman" panose="02020603050405020304" pitchFamily="18" charset="0"/>
              </a:rPr>
              <a:t>E</a:t>
            </a:r>
            <a:r>
              <a:rPr lang="en-US" altLang="en-US" dirty="0" smtClean="0">
                <a:latin typeface="Times New Roman" panose="02020603050405020304" pitchFamily="18" charset="0"/>
                <a:cs typeface="Times New Roman" panose="02020603050405020304" pitchFamily="18" charset="0"/>
              </a:rPr>
              <a:t> such that  is, say, 80% of </a:t>
            </a:r>
            <a:r>
              <a:rPr lang="en-US" altLang="en-US" dirty="0" err="1" smtClean="0">
                <a:latin typeface="Times New Roman" panose="02020603050405020304" pitchFamily="18" charset="0"/>
                <a:cs typeface="Times New Roman" panose="02020603050405020304" pitchFamily="18" charset="0"/>
              </a:rPr>
              <a:t>ωL</a:t>
            </a:r>
            <a:r>
              <a:rPr lang="en-US" altLang="en-US" dirty="0" smtClean="0">
                <a:latin typeface="Times New Roman" panose="02020603050405020304" pitchFamily="18" charset="0"/>
                <a:cs typeface="Times New Roman" panose="02020603050405020304" pitchFamily="18" charset="0"/>
              </a:rPr>
              <a:t> = 2π </a:t>
            </a:r>
            <a:r>
              <a:rPr lang="en-US" altLang="en-US" dirty="0" err="1" smtClean="0">
                <a:latin typeface="Times New Roman" panose="02020603050405020304" pitchFamily="18" charset="0"/>
                <a:cs typeface="Times New Roman" panose="02020603050405020304" pitchFamily="18" charset="0"/>
              </a:rPr>
              <a:t>f</a:t>
            </a:r>
            <a:r>
              <a:rPr lang="en-US" altLang="en-US" baseline="-25000" dirty="0" err="1" smtClean="0">
                <a:latin typeface="Times New Roman" panose="02020603050405020304" pitchFamily="18" charset="0"/>
                <a:cs typeface="Times New Roman" panose="02020603050405020304" pitchFamily="18" charset="0"/>
              </a:rPr>
              <a:t>L</a:t>
            </a:r>
            <a:r>
              <a:rPr lang="en-US" altLang="en-US" dirty="0" smtClean="0">
                <a:latin typeface="Times New Roman" panose="02020603050405020304" pitchFamily="18" charset="0"/>
                <a:cs typeface="Times New Roman" panose="02020603050405020304" pitchFamily="18" charset="0"/>
              </a:rPr>
              <a:t>, leaving each of the other capacitors to contribute 10% to the value of </a:t>
            </a:r>
            <a:r>
              <a:rPr lang="en-US" altLang="en-US" dirty="0" err="1" smtClean="0">
                <a:latin typeface="Times New Roman" panose="02020603050405020304" pitchFamily="18" charset="0"/>
                <a:cs typeface="Times New Roman" panose="02020603050405020304" pitchFamily="18" charset="0"/>
              </a:rPr>
              <a:t>ω</a:t>
            </a:r>
            <a:r>
              <a:rPr lang="en-US" altLang="en-US" baseline="-25000" dirty="0" err="1" smtClean="0">
                <a:latin typeface="Times New Roman" panose="02020603050405020304" pitchFamily="18" charset="0"/>
                <a:cs typeface="Times New Roman" panose="02020603050405020304" pitchFamily="18" charset="0"/>
              </a:rPr>
              <a:t>L</a:t>
            </a:r>
            <a:r>
              <a:rPr lang="en-US" altLang="en-US" dirty="0" smtClean="0">
                <a:latin typeface="Times New Roman" panose="02020603050405020304" pitchFamily="18" charset="0"/>
                <a:cs typeface="Times New Roman" panose="02020603050405020304" pitchFamily="18" charset="0"/>
              </a:rPr>
              <a:t>. </a:t>
            </a:r>
          </a:p>
        </p:txBody>
      </p:sp>
      <p:sp>
        <p:nvSpPr>
          <p:cNvPr id="62468"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73EEEA5D-511C-449B-BBE8-D2CEFF988C99}" type="slidenum">
              <a:rPr lang="en-US" altLang="en-US" sz="1400">
                <a:latin typeface="Arial" panose="020B0604020202020204" pitchFamily="34" charset="0"/>
              </a:rPr>
              <a:pPr>
                <a:spcBef>
                  <a:spcPct val="0"/>
                </a:spcBef>
                <a:buFontTx/>
                <a:buNone/>
              </a:pPr>
              <a:t>45</a:t>
            </a:fld>
            <a:endParaRPr lang="en-US" altLang="en-US" sz="1400">
              <a:latin typeface="Arial" panose="020B0604020202020204" pitchFamily="34" charset="0"/>
            </a:endParaRPr>
          </a:p>
        </p:txBody>
      </p:sp>
    </p:spTree>
    <p:extLst>
      <p:ext uri="{BB962C8B-B14F-4D97-AF65-F5344CB8AC3E}">
        <p14:creationId xmlns:p14="http://schemas.microsoft.com/office/powerpoint/2010/main" val="4780025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1524000" y="6172200"/>
            <a:ext cx="9144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endParaRPr lang="en-US" altLang="en-US" sz="1600"/>
          </a:p>
        </p:txBody>
      </p:sp>
      <p:pic>
        <p:nvPicPr>
          <p:cNvPr id="634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52400"/>
            <a:ext cx="88773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1905000"/>
            <a:ext cx="79629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5319DCE5-B303-4C3F-B84C-84CD96677FBF}" type="slidenum">
              <a:rPr lang="en-US" altLang="en-US" sz="1400">
                <a:latin typeface="Arial" panose="020B0604020202020204" pitchFamily="34" charset="0"/>
              </a:rPr>
              <a:pPr>
                <a:spcBef>
                  <a:spcPct val="0"/>
                </a:spcBef>
                <a:buFontTx/>
                <a:buNone/>
              </a:pPr>
              <a:t>46</a:t>
            </a:fld>
            <a:endParaRPr lang="en-US" altLang="en-US" sz="1400">
              <a:latin typeface="Arial" panose="020B0604020202020204" pitchFamily="34" charset="0"/>
            </a:endParaRPr>
          </a:p>
        </p:txBody>
      </p:sp>
    </p:spTree>
    <p:extLst>
      <p:ext uri="{BB962C8B-B14F-4D97-AF65-F5344CB8AC3E}">
        <p14:creationId xmlns:p14="http://schemas.microsoft.com/office/powerpoint/2010/main" val="379496753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1" y="943428"/>
            <a:ext cx="10562344" cy="445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081DFF71-9362-4FBF-81A1-33F8ADCDD4A7}" type="slidenum">
              <a:rPr lang="en-US" altLang="en-US" sz="1400">
                <a:latin typeface="Arial" panose="020B0604020202020204" pitchFamily="34" charset="0"/>
              </a:rPr>
              <a:pPr>
                <a:spcBef>
                  <a:spcPct val="0"/>
                </a:spcBef>
                <a:buFontTx/>
                <a:buNone/>
              </a:pPr>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220835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86010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F816F8C5-3EB0-4343-899A-A3A3454083C1}" type="slidenum">
              <a:rPr lang="en-US" altLang="en-US" sz="1400">
                <a:latin typeface="Arial" panose="020B0604020202020204" pitchFamily="34" charset="0"/>
              </a:rPr>
              <a:pPr>
                <a:spcBef>
                  <a:spcPct val="0"/>
                </a:spcBef>
                <a:buFontTx/>
                <a:buNone/>
              </a:pPr>
              <a:t>5</a:t>
            </a:fld>
            <a:endParaRPr lang="en-US" altLang="en-US" sz="1400">
              <a:latin typeface="Arial" panose="020B0604020202020204" pitchFamily="34" charset="0"/>
            </a:endParaRPr>
          </a:p>
        </p:txBody>
      </p:sp>
      <p:pic>
        <p:nvPicPr>
          <p:cNvPr id="89090" name="Picture 2" descr="Image result for bode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760" y="3108960"/>
            <a:ext cx="6111240"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692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5AC05AE3-E185-4720-BCBB-F688C40A286B}" type="slidenum">
              <a:rPr lang="en-US" altLang="en-US" sz="1400">
                <a:latin typeface="Arial" panose="020B0604020202020204" pitchFamily="34" charset="0"/>
              </a:rPr>
              <a:pPr>
                <a:spcBef>
                  <a:spcPct val="0"/>
                </a:spcBef>
                <a:buFontTx/>
                <a:buNone/>
              </a:pPr>
              <a:t>6</a:t>
            </a:fld>
            <a:endParaRPr lang="en-US" altLang="en-US" sz="1400">
              <a:latin typeface="Arial" panose="020B0604020202020204" pitchFamily="34" charset="0"/>
            </a:endParaRPr>
          </a:p>
        </p:txBody>
      </p:sp>
      <p:grpSp>
        <p:nvGrpSpPr>
          <p:cNvPr id="3" name="Group 2"/>
          <p:cNvGrpSpPr/>
          <p:nvPr/>
        </p:nvGrpSpPr>
        <p:grpSpPr>
          <a:xfrm>
            <a:off x="1700214" y="304800"/>
            <a:ext cx="8791575" cy="5734050"/>
            <a:chOff x="1700214" y="304800"/>
            <a:chExt cx="8791575" cy="573405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4" y="304800"/>
              <a:ext cx="8791575"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25980" y="5612130"/>
              <a:ext cx="8103870" cy="426720"/>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1974778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992314" y="333375"/>
            <a:ext cx="6624637" cy="865188"/>
          </a:xfrm>
          <a:prstGeom prst="rect">
            <a:avLst/>
          </a:prstGeom>
          <a:solidFill>
            <a:srgbClr val="8C5ED0">
              <a:alpha val="21000"/>
            </a:srgbClr>
          </a:solidFill>
          <a:ln>
            <a:miter lim="800000"/>
            <a:headEnd/>
            <a:tailEnd/>
          </a:ln>
        </p:spPr>
        <p:txBody>
          <a:bodyPr/>
          <a:lstStyle/>
          <a:p>
            <a:pPr algn="ctr">
              <a:defRPr/>
            </a:pPr>
            <a:r>
              <a:rPr lang="en-US" altLang="zh-CN" sz="2800" b="1" kern="0">
                <a:solidFill>
                  <a:schemeClr val="tx2"/>
                </a:solidFill>
                <a:latin typeface="+mj-lt"/>
                <a:ea typeface="+mj-ea"/>
                <a:cs typeface="+mj-cs"/>
              </a:rPr>
              <a:t>First-order Functions</a:t>
            </a:r>
          </a:p>
        </p:txBody>
      </p:sp>
      <p:sp>
        <p:nvSpPr>
          <p:cNvPr id="20483" name="Rectangle 3"/>
          <p:cNvSpPr txBox="1">
            <a:spLocks noChangeArrowheads="1"/>
          </p:cNvSpPr>
          <p:nvPr/>
        </p:nvSpPr>
        <p:spPr bwMode="auto">
          <a:xfrm>
            <a:off x="1992313" y="1484313"/>
            <a:ext cx="5040312"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50000"/>
              </a:spcBef>
              <a:buClr>
                <a:schemeClr val="accent2"/>
              </a:buClr>
              <a:buFont typeface="Wingdings" panose="05000000000000000000" pitchFamily="2" charset="2"/>
              <a:buChar char="Ø"/>
            </a:pPr>
            <a:r>
              <a:rPr lang="en-US" altLang="zh-CN" sz="2500">
                <a:ea typeface="宋体" panose="02010600030101010101" pitchFamily="2" charset="-122"/>
              </a:rPr>
              <a:t>All the transfer functions encountered in this chapter have real poles and zeros and can be written as the product of </a:t>
            </a:r>
            <a:r>
              <a:rPr lang="en-US" altLang="zh-CN" sz="2500">
                <a:solidFill>
                  <a:srgbClr val="0000FF"/>
                </a:solidFill>
                <a:ea typeface="宋体" panose="02010600030101010101" pitchFamily="2" charset="-122"/>
              </a:rPr>
              <a:t>first-order transfer functions</a:t>
            </a:r>
            <a:r>
              <a:rPr lang="en-US" altLang="zh-CN" sz="2500">
                <a:ea typeface="宋体" panose="02010600030101010101" pitchFamily="2" charset="-122"/>
              </a:rPr>
              <a:t>.</a:t>
            </a:r>
          </a:p>
          <a:p>
            <a:pPr>
              <a:spcBef>
                <a:spcPct val="50000"/>
              </a:spcBef>
              <a:buClr>
                <a:schemeClr val="accent2"/>
              </a:buClr>
              <a:buFont typeface="Wingdings" panose="05000000000000000000" pitchFamily="2" charset="2"/>
              <a:buChar char="Ø"/>
            </a:pPr>
            <a:r>
              <a:rPr lang="el-GR" altLang="zh-CN" sz="2800">
                <a:solidFill>
                  <a:srgbClr val="000099"/>
                </a:solidFill>
                <a:ea typeface="宋体" panose="02010600030101010101" pitchFamily="2" charset="-122"/>
              </a:rPr>
              <a:t>ω</a:t>
            </a:r>
            <a:r>
              <a:rPr lang="en-US" altLang="zh-CN" sz="1400">
                <a:solidFill>
                  <a:srgbClr val="000099"/>
                </a:solidFill>
                <a:ea typeface="宋体" panose="02010600030101010101" pitchFamily="2" charset="-122"/>
              </a:rPr>
              <a:t>0</a:t>
            </a:r>
            <a:r>
              <a:rPr lang="en-US" altLang="zh-CN" sz="1400">
                <a:ea typeface="宋体" panose="02010600030101010101" pitchFamily="2" charset="-122"/>
              </a:rPr>
              <a:t>,  </a:t>
            </a:r>
            <a:r>
              <a:rPr lang="en-US" altLang="zh-CN" sz="2500">
                <a:ea typeface="宋体" panose="02010600030101010101" pitchFamily="2" charset="-122"/>
              </a:rPr>
              <a:t>called the </a:t>
            </a:r>
            <a:r>
              <a:rPr lang="en-US" altLang="zh-CN" sz="2500">
                <a:solidFill>
                  <a:srgbClr val="0000FF"/>
                </a:solidFill>
                <a:ea typeface="宋体" panose="02010600030101010101" pitchFamily="2" charset="-122"/>
              </a:rPr>
              <a:t>pole frequency</a:t>
            </a:r>
            <a:r>
              <a:rPr lang="en-US" altLang="zh-CN" sz="2500">
                <a:ea typeface="宋体" panose="02010600030101010101" pitchFamily="2" charset="-122"/>
              </a:rPr>
              <a:t>, is equal to the inverse of the time constant of circuit network (STC).</a:t>
            </a:r>
          </a:p>
          <a:p>
            <a:pPr>
              <a:spcBef>
                <a:spcPct val="50000"/>
              </a:spcBef>
              <a:buClr>
                <a:schemeClr val="accent2"/>
              </a:buClr>
              <a:buFont typeface="Wingdings" panose="05000000000000000000" pitchFamily="2" charset="2"/>
              <a:buChar char="Ø"/>
            </a:pPr>
            <a:endParaRPr lang="en-US" altLang="zh-CN" sz="2500">
              <a:ea typeface="宋体" panose="02010600030101010101" pitchFamily="2" charset="-122"/>
            </a:endParaRPr>
          </a:p>
        </p:txBody>
      </p:sp>
      <p:graphicFrame>
        <p:nvGraphicFramePr>
          <p:cNvPr id="20484" name="Object 2"/>
          <p:cNvGraphicFramePr>
            <a:graphicFrameLocks noGrp="1" noChangeAspect="1"/>
          </p:cNvGraphicFramePr>
          <p:nvPr/>
        </p:nvGraphicFramePr>
        <p:xfrm>
          <a:off x="7346951" y="1773239"/>
          <a:ext cx="2320925" cy="1011237"/>
        </p:xfrm>
        <a:graphic>
          <a:graphicData uri="http://schemas.openxmlformats.org/presentationml/2006/ole">
            <mc:AlternateContent xmlns:mc="http://schemas.openxmlformats.org/markup-compatibility/2006">
              <mc:Choice xmlns:v="urn:schemas-microsoft-com:vml" Requires="v">
                <p:oleObj spid="_x0000_s2050" name="Equation" r:id="rId3" imgW="990170" imgH="431613" progId="Equation.3">
                  <p:embed/>
                </p:oleObj>
              </mc:Choice>
              <mc:Fallback>
                <p:oleObj name="Equation" r:id="rId3" imgW="990170" imgH="431613"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951" y="1773239"/>
                        <a:ext cx="2320925"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3"/>
          <p:cNvGraphicFramePr>
            <a:graphicFrameLocks noGrp="1" noChangeAspect="1"/>
          </p:cNvGraphicFramePr>
          <p:nvPr/>
        </p:nvGraphicFramePr>
        <p:xfrm>
          <a:off x="7212013" y="3573463"/>
          <a:ext cx="3098800" cy="1733550"/>
        </p:xfrm>
        <a:graphic>
          <a:graphicData uri="http://schemas.openxmlformats.org/presentationml/2006/ole">
            <mc:AlternateContent xmlns:mc="http://schemas.openxmlformats.org/markup-compatibility/2006">
              <mc:Choice xmlns:v="urn:schemas-microsoft-com:vml" Requires="v">
                <p:oleObj spid="_x0000_s2051" name="Equation" r:id="rId5" imgW="1587500" imgH="889000" progId="Equation.3">
                  <p:embed/>
                </p:oleObj>
              </mc:Choice>
              <mc:Fallback>
                <p:oleObj name="Equation" r:id="rId5" imgW="1587500" imgH="8890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013" y="3573463"/>
                        <a:ext cx="3098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12AD75E6-AAF9-494E-9C2C-0A290384A31D}" type="slidenum">
              <a:rPr lang="en-US" altLang="en-US" sz="1400">
                <a:latin typeface="Arial" panose="020B0604020202020204" pitchFamily="34" charset="0"/>
              </a:rPr>
              <a:pPr>
                <a:spcBef>
                  <a:spcPct val="0"/>
                </a:spcBef>
                <a:buFontTx/>
                <a:buNone/>
              </a:pPr>
              <a:t>7</a:t>
            </a:fld>
            <a:endParaRPr lang="en-US" altLang="en-US" sz="1400">
              <a:latin typeface="Arial" panose="020B0604020202020204" pitchFamily="34" charset="0"/>
            </a:endParaRPr>
          </a:p>
        </p:txBody>
      </p:sp>
      <p:sp>
        <p:nvSpPr>
          <p:cNvPr id="2" name="TextBox 1"/>
          <p:cNvSpPr txBox="1"/>
          <p:nvPr/>
        </p:nvSpPr>
        <p:spPr>
          <a:xfrm>
            <a:off x="5979885" y="5370016"/>
            <a:ext cx="551543" cy="461665"/>
          </a:xfrm>
          <a:prstGeom prst="rect">
            <a:avLst/>
          </a:prstGeom>
          <a:noFill/>
        </p:spPr>
        <p:txBody>
          <a:bodyPr wrap="square" rtlCol="0">
            <a:spAutoFit/>
          </a:bodyPr>
          <a:lstStyle/>
          <a:p>
            <a:r>
              <a:rPr lang="en-US" sz="2400" dirty="0" smtClean="0">
                <a:solidFill>
                  <a:srgbClr val="FF0000"/>
                </a:solidFill>
              </a:rPr>
              <a:t>RC</a:t>
            </a:r>
            <a:endParaRPr lang="en-US" sz="2400" dirty="0">
              <a:solidFill>
                <a:srgbClr val="FF0000"/>
              </a:solidFill>
            </a:endParaRPr>
          </a:p>
        </p:txBody>
      </p:sp>
      <p:cxnSp>
        <p:nvCxnSpPr>
          <p:cNvPr id="5" name="Straight Arrow Connector 4"/>
          <p:cNvCxnSpPr/>
          <p:nvPr/>
        </p:nvCxnSpPr>
        <p:spPr>
          <a:xfrm flipV="1">
            <a:off x="6255656" y="4891314"/>
            <a:ext cx="0" cy="4156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65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auto">
          <a:xfrm>
            <a:off x="1981200" y="274639"/>
            <a:ext cx="7283450" cy="993775"/>
          </a:xfrm>
          <a:prstGeom prst="rect">
            <a:avLst/>
          </a:prstGeom>
          <a:solidFill>
            <a:srgbClr val="00CCFF">
              <a:alpha val="33000"/>
            </a:srgbClr>
          </a:solidFill>
          <a:ln w="9525">
            <a:solidFill>
              <a:srgbClr val="000000"/>
            </a:solidFill>
            <a:miter lim="800000"/>
            <a:headEnd/>
            <a:tailEnd/>
          </a:ln>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a:spcBef>
                <a:spcPct val="0"/>
              </a:spcBef>
              <a:buFontTx/>
              <a:buNone/>
            </a:pPr>
            <a:r>
              <a:rPr lang="en-US" altLang="zh-CN" sz="3500" b="1">
                <a:solidFill>
                  <a:schemeClr val="tx2"/>
                </a:solidFill>
                <a:ea typeface="宋体" panose="02010600030101010101" pitchFamily="2" charset="-122"/>
              </a:rPr>
              <a:t>Example 1: High pass circuit</a:t>
            </a:r>
          </a:p>
        </p:txBody>
      </p:sp>
      <p:graphicFrame>
        <p:nvGraphicFramePr>
          <p:cNvPr id="21507" name="Object 2"/>
          <p:cNvGraphicFramePr>
            <a:graphicFrameLocks noGrp="1" noChangeAspect="1"/>
          </p:cNvGraphicFramePr>
          <p:nvPr/>
        </p:nvGraphicFramePr>
        <p:xfrm>
          <a:off x="8458200" y="1508125"/>
          <a:ext cx="1804988" cy="1504950"/>
        </p:xfrm>
        <a:graphic>
          <a:graphicData uri="http://schemas.openxmlformats.org/presentationml/2006/ole">
            <mc:AlternateContent xmlns:mc="http://schemas.openxmlformats.org/markup-compatibility/2006">
              <mc:Choice xmlns:v="urn:schemas-microsoft-com:vml" Requires="v">
                <p:oleObj spid="_x0000_s3074" name="公式" r:id="rId3" imgW="1143000" imgH="952500" progId="Equation.3">
                  <p:embed/>
                </p:oleObj>
              </mc:Choice>
              <mc:Fallback>
                <p:oleObj name="公式" r:id="rId3" imgW="1143000" imgH="9525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1508125"/>
                        <a:ext cx="1804988"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3"/>
          <p:cNvGraphicFramePr>
            <a:graphicFrameLocks noGrp="1" noChangeAspect="1"/>
          </p:cNvGraphicFramePr>
          <p:nvPr/>
        </p:nvGraphicFramePr>
        <p:xfrm>
          <a:off x="6208714" y="4724400"/>
          <a:ext cx="4168775" cy="712788"/>
        </p:xfrm>
        <a:graphic>
          <a:graphicData uri="http://schemas.openxmlformats.org/presentationml/2006/ole">
            <mc:AlternateContent xmlns:mc="http://schemas.openxmlformats.org/markup-compatibility/2006">
              <mc:Choice xmlns:v="urn:schemas-microsoft-com:vml" Requires="v">
                <p:oleObj spid="_x0000_s3075" name="Equation" r:id="rId5" imgW="2451100" imgH="419100" progId="Equation.3">
                  <p:embed/>
                </p:oleObj>
              </mc:Choice>
              <mc:Fallback>
                <p:oleObj name="Equation" r:id="rId5" imgW="2451100" imgH="4191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8714" y="4724400"/>
                        <a:ext cx="416877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4"/>
          <p:cNvGraphicFramePr>
            <a:graphicFrameLocks noGrp="1" noChangeAspect="1"/>
          </p:cNvGraphicFramePr>
          <p:nvPr/>
        </p:nvGraphicFramePr>
        <p:xfrm>
          <a:off x="8543926" y="3284539"/>
          <a:ext cx="1939925" cy="687387"/>
        </p:xfrm>
        <a:graphic>
          <a:graphicData uri="http://schemas.openxmlformats.org/presentationml/2006/ole">
            <mc:AlternateContent xmlns:mc="http://schemas.openxmlformats.org/markup-compatibility/2006">
              <mc:Choice xmlns:v="urn:schemas-microsoft-com:vml" Requires="v">
                <p:oleObj spid="_x0000_s3076" name="公式" r:id="rId7" imgW="1218671" imgH="431613" progId="Equation.3">
                  <p:embed/>
                </p:oleObj>
              </mc:Choice>
              <mc:Fallback>
                <p:oleObj name="公式" r:id="rId7" imgW="1218671" imgH="431613"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3926" y="3284539"/>
                        <a:ext cx="193992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51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9289" y="4724400"/>
            <a:ext cx="37242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7"/>
          <p:cNvSpPr txBox="1">
            <a:spLocks noChangeArrowheads="1"/>
          </p:cNvSpPr>
          <p:nvPr/>
        </p:nvSpPr>
        <p:spPr bwMode="auto">
          <a:xfrm>
            <a:off x="1716541" y="5716588"/>
            <a:ext cx="4608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eaLnBrk="1" hangingPunct="1">
              <a:spcBef>
                <a:spcPct val="0"/>
              </a:spcBef>
              <a:buFontTx/>
              <a:buNone/>
            </a:pPr>
            <a:r>
              <a:rPr lang="en-US" altLang="zh-CN" b="1" dirty="0">
                <a:solidFill>
                  <a:srgbClr val="0000FF"/>
                </a:solidFill>
                <a:ea typeface="宋体" panose="02010600030101010101" pitchFamily="2" charset="-122"/>
              </a:rPr>
              <a:t>RC is the time constant;  </a:t>
            </a:r>
            <a:r>
              <a:rPr lang="el-GR" altLang="zh-CN" b="1" dirty="0">
                <a:solidFill>
                  <a:srgbClr val="0000FF"/>
                </a:solidFill>
                <a:ea typeface="宋体" panose="02010600030101010101" pitchFamily="2" charset="-122"/>
              </a:rPr>
              <a:t>ω</a:t>
            </a:r>
            <a:r>
              <a:rPr lang="en-US" altLang="zh-CN" b="1" baseline="-25000" dirty="0">
                <a:solidFill>
                  <a:srgbClr val="0000FF"/>
                </a:solidFill>
                <a:ea typeface="宋体" panose="02010600030101010101" pitchFamily="2" charset="-122"/>
              </a:rPr>
              <a:t>L</a:t>
            </a:r>
            <a:r>
              <a:rPr lang="en-US" altLang="zh-CN" b="1" dirty="0">
                <a:solidFill>
                  <a:srgbClr val="0000FF"/>
                </a:solidFill>
                <a:ea typeface="宋体" panose="02010600030101010101" pitchFamily="2" charset="-122"/>
              </a:rPr>
              <a:t>=1/RC</a:t>
            </a:r>
            <a:endParaRPr lang="el-GR" altLang="en-US" b="1" dirty="0">
              <a:solidFill>
                <a:srgbClr val="0000FF"/>
              </a:solidFill>
              <a:ea typeface="宋体" panose="02010600030101010101" pitchFamily="2" charset="-122"/>
            </a:endParaRPr>
          </a:p>
        </p:txBody>
      </p:sp>
      <p:pic>
        <p:nvPicPr>
          <p:cNvPr id="2151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5562601"/>
            <a:ext cx="27368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3" name="Object 5"/>
          <p:cNvGraphicFramePr>
            <a:graphicFrameLocks noGrp="1" noChangeAspect="1"/>
          </p:cNvGraphicFramePr>
          <p:nvPr/>
        </p:nvGraphicFramePr>
        <p:xfrm>
          <a:off x="1919288" y="1341438"/>
          <a:ext cx="6335712" cy="3103562"/>
        </p:xfrm>
        <a:graphic>
          <a:graphicData uri="http://schemas.openxmlformats.org/presentationml/2006/ole">
            <mc:AlternateContent xmlns:mc="http://schemas.openxmlformats.org/markup-compatibility/2006">
              <mc:Choice xmlns:v="urn:schemas-microsoft-com:vml" Requires="v">
                <p:oleObj spid="_x0000_s3077" name="Photo Editor 照片" r:id="rId11" imgW="18933333" imgH="9276190" progId="MSPhotoEd.3">
                  <p:embed/>
                </p:oleObj>
              </mc:Choice>
              <mc:Fallback>
                <p:oleObj name="Photo Editor 照片" r:id="rId11" imgW="18933333" imgH="9276190" progId="MSPhotoEd.3">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9288" y="1341438"/>
                        <a:ext cx="6335712" cy="310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4" name="Slide Number Placeholder 9"/>
          <p:cNvSpPr>
            <a:spLocks noGrp="1"/>
          </p:cNvSpPr>
          <p:nvPr>
            <p:ph type="sldNum" sz="quarter" idx="11"/>
          </p:nvPr>
        </p:nvSpPr>
        <p:spPr>
          <a:xfrm>
            <a:off x="4140200" y="6267153"/>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0B95D4F6-8735-4C62-9C29-E1FD810148C3}" type="slidenum">
              <a:rPr lang="en-US" altLang="en-US" sz="1400">
                <a:latin typeface="Arial" panose="020B0604020202020204" pitchFamily="34" charset="0"/>
              </a:rPr>
              <a:pPr>
                <a:spcBef>
                  <a:spcPct val="0"/>
                </a:spcBef>
                <a:buFontTx/>
                <a:buNone/>
              </a:pPr>
              <a:t>8</a:t>
            </a:fld>
            <a:endParaRPr lang="en-US" altLang="en-US" sz="1400">
              <a:latin typeface="Arial" panose="020B0604020202020204" pitchFamily="34" charset="0"/>
            </a:endParaRPr>
          </a:p>
        </p:txBody>
      </p:sp>
      <p:cxnSp>
        <p:nvCxnSpPr>
          <p:cNvPr id="5" name="Straight Arrow Connector 4"/>
          <p:cNvCxnSpPr/>
          <p:nvPr/>
        </p:nvCxnSpPr>
        <p:spPr>
          <a:xfrm flipV="1">
            <a:off x="7823200" y="3846286"/>
            <a:ext cx="1175657" cy="87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513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1981200" y="274639"/>
            <a:ext cx="6707188" cy="777875"/>
          </a:xfrm>
          <a:prstGeom prst="rect">
            <a:avLst/>
          </a:prstGeom>
          <a:solidFill>
            <a:srgbClr val="00CCFF"/>
          </a:solidFill>
          <a:ln w="9525">
            <a:solidFill>
              <a:srgbClr val="000000"/>
            </a:solidFill>
            <a:miter lim="800000"/>
            <a:headEnd/>
            <a:tailEnd/>
          </a:ln>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ctr">
              <a:spcBef>
                <a:spcPct val="0"/>
              </a:spcBef>
              <a:buFontTx/>
              <a:buNone/>
            </a:pPr>
            <a:r>
              <a:rPr lang="en-US" altLang="zh-CN" sz="2800" b="1">
                <a:solidFill>
                  <a:schemeClr val="tx2"/>
                </a:solidFill>
                <a:ea typeface="宋体" panose="02010600030101010101" pitchFamily="2" charset="-122"/>
              </a:rPr>
              <a:t>Example 2: Low pass circuit</a:t>
            </a:r>
          </a:p>
        </p:txBody>
      </p:sp>
      <p:graphicFrame>
        <p:nvGraphicFramePr>
          <p:cNvPr id="22531" name="Object 2"/>
          <p:cNvGraphicFramePr>
            <a:graphicFrameLocks noGrp="1" noChangeAspect="1"/>
          </p:cNvGraphicFramePr>
          <p:nvPr>
            <p:extLst/>
          </p:nvPr>
        </p:nvGraphicFramePr>
        <p:xfrm>
          <a:off x="5465877" y="2747171"/>
          <a:ext cx="2159000" cy="787400"/>
        </p:xfrm>
        <a:graphic>
          <a:graphicData uri="http://schemas.openxmlformats.org/presentationml/2006/ole">
            <mc:AlternateContent xmlns:mc="http://schemas.openxmlformats.org/markup-compatibility/2006">
              <mc:Choice xmlns:v="urn:schemas-microsoft-com:vml" Requires="v">
                <p:oleObj spid="_x0000_s4098" name="Equation" r:id="rId3" imgW="1079032" imgH="393529" progId="Equation.3">
                  <p:embed/>
                </p:oleObj>
              </mc:Choice>
              <mc:Fallback>
                <p:oleObj name="Equation" r:id="rId3" imgW="1079032" imgH="393529"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877" y="2747171"/>
                        <a:ext cx="21590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3"/>
          <p:cNvGraphicFramePr>
            <a:graphicFrameLocks noGrp="1" noChangeAspect="1"/>
          </p:cNvGraphicFramePr>
          <p:nvPr/>
        </p:nvGraphicFramePr>
        <p:xfrm>
          <a:off x="6383338" y="5445126"/>
          <a:ext cx="1873250" cy="796925"/>
        </p:xfrm>
        <a:graphic>
          <a:graphicData uri="http://schemas.openxmlformats.org/presentationml/2006/ole">
            <mc:AlternateContent xmlns:mc="http://schemas.openxmlformats.org/markup-compatibility/2006">
              <mc:Choice xmlns:v="urn:schemas-microsoft-com:vml" Requires="v">
                <p:oleObj spid="_x0000_s4099" name="公式" r:id="rId5" imgW="1016000" imgH="431800" progId="Equation.3">
                  <p:embed/>
                </p:oleObj>
              </mc:Choice>
              <mc:Fallback>
                <p:oleObj name="公式" r:id="rId5" imgW="1016000" imgH="4318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338" y="5445126"/>
                        <a:ext cx="18732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6"/>
          <p:cNvSpPr txBox="1">
            <a:spLocks noChangeArrowheads="1"/>
          </p:cNvSpPr>
          <p:nvPr/>
        </p:nvSpPr>
        <p:spPr bwMode="auto">
          <a:xfrm>
            <a:off x="7229476" y="2958307"/>
            <a:ext cx="46085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lgn="r" eaLnBrk="1" hangingPunct="1">
              <a:spcBef>
                <a:spcPct val="0"/>
              </a:spcBef>
              <a:buFontTx/>
              <a:buNone/>
            </a:pPr>
            <a:r>
              <a:rPr lang="en-US" altLang="zh-CN" sz="2000" b="1" dirty="0">
                <a:solidFill>
                  <a:srgbClr val="0000FF"/>
                </a:solidFill>
                <a:ea typeface="宋体" panose="02010600030101010101" pitchFamily="2" charset="-122"/>
              </a:rPr>
              <a:t>RC is the time constant;  </a:t>
            </a:r>
            <a:r>
              <a:rPr lang="el-GR" altLang="zh-CN" sz="2000" b="1" dirty="0">
                <a:solidFill>
                  <a:srgbClr val="0000FF"/>
                </a:solidFill>
                <a:ea typeface="宋体" panose="02010600030101010101" pitchFamily="2" charset="-122"/>
              </a:rPr>
              <a:t>ω</a:t>
            </a:r>
            <a:r>
              <a:rPr lang="en-US" altLang="zh-CN" sz="2000" b="1" dirty="0">
                <a:solidFill>
                  <a:srgbClr val="0000FF"/>
                </a:solidFill>
                <a:ea typeface="宋体" panose="02010600030101010101" pitchFamily="2" charset="-122"/>
              </a:rPr>
              <a:t>H = 1/RC</a:t>
            </a:r>
            <a:endParaRPr lang="el-GR" altLang="en-US" sz="2000" b="1" dirty="0">
              <a:solidFill>
                <a:srgbClr val="0000FF"/>
              </a:solidFill>
              <a:ea typeface="宋体" panose="02010600030101010101" pitchFamily="2" charset="-122"/>
            </a:endParaRPr>
          </a:p>
        </p:txBody>
      </p:sp>
      <p:pic>
        <p:nvPicPr>
          <p:cNvPr id="22534"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213" y="1341439"/>
            <a:ext cx="26479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3141664"/>
            <a:ext cx="35814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9739" y="1268414"/>
            <a:ext cx="34194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7" name="Object 4"/>
          <p:cNvGraphicFramePr>
            <a:graphicFrameLocks noGrp="1" noChangeAspect="1"/>
          </p:cNvGraphicFramePr>
          <p:nvPr/>
        </p:nvGraphicFramePr>
        <p:xfrm>
          <a:off x="6383339" y="4076701"/>
          <a:ext cx="1944687" cy="1247775"/>
        </p:xfrm>
        <a:graphic>
          <a:graphicData uri="http://schemas.openxmlformats.org/presentationml/2006/ole">
            <mc:AlternateContent xmlns:mc="http://schemas.openxmlformats.org/markup-compatibility/2006">
              <mc:Choice xmlns:v="urn:schemas-microsoft-com:vml" Requires="v">
                <p:oleObj spid="_x0000_s4100" name="公式" r:id="rId10" imgW="1168400" imgH="749300" progId="Equation.3">
                  <p:embed/>
                </p:oleObj>
              </mc:Choice>
              <mc:Fallback>
                <p:oleObj name="公式" r:id="rId10" imgW="1168400" imgH="749300" progId="Equation.3">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3339" y="4076701"/>
                        <a:ext cx="194468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Slide Number Placeholder 9"/>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
              <a:defRPr sz="24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000">
                <a:solidFill>
                  <a:schemeClr val="tx1"/>
                </a:solidFill>
                <a:latin typeface="Calibri" panose="020F0502020204030204" pitchFamily="34" charset="0"/>
              </a:defRPr>
            </a:lvl3pPr>
            <a:lvl4pPr marL="1600200" indent="-228600">
              <a:spcBef>
                <a:spcPct val="20000"/>
              </a:spcBef>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Font typeface="Wingdings" panose="05000000000000000000" pitchFamily="2"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Calibri" panose="020F0502020204030204" pitchFamily="34" charset="0"/>
              </a:defRPr>
            </a:lvl9pPr>
          </a:lstStyle>
          <a:p>
            <a:pPr>
              <a:spcBef>
                <a:spcPct val="0"/>
              </a:spcBef>
              <a:buFontTx/>
              <a:buNone/>
            </a:pPr>
            <a:fld id="{93D09B11-D8BF-4278-B619-FF2D0538A937}" type="slidenum">
              <a:rPr lang="en-US" altLang="en-US" sz="1400">
                <a:latin typeface="Arial" panose="020B0604020202020204" pitchFamily="34" charset="0"/>
              </a:rPr>
              <a:pPr>
                <a:spcBef>
                  <a:spcPct val="0"/>
                </a:spcBef>
                <a:buFontTx/>
                <a:buNone/>
              </a:pPr>
              <a:t>9</a:t>
            </a:fld>
            <a:endParaRPr lang="en-US" altLang="en-US" sz="1400">
              <a:latin typeface="Arial" panose="020B0604020202020204" pitchFamily="34" charset="0"/>
            </a:endParaRPr>
          </a:p>
        </p:txBody>
      </p:sp>
    </p:spTree>
    <p:extLst>
      <p:ext uri="{BB962C8B-B14F-4D97-AF65-F5344CB8AC3E}">
        <p14:creationId xmlns:p14="http://schemas.microsoft.com/office/powerpoint/2010/main" val="214711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2700</Words>
  <Application>Microsoft Office PowerPoint</Application>
  <PresentationFormat>Widescreen</PresentationFormat>
  <Paragraphs>280</Paragraphs>
  <Slides>47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47</vt:i4>
      </vt:variant>
    </vt:vector>
  </HeadingPairs>
  <TitlesOfParts>
    <vt:vector size="59" baseType="lpstr">
      <vt:lpstr>宋体</vt:lpstr>
      <vt:lpstr>Arial</vt:lpstr>
      <vt:lpstr>Calibri</vt:lpstr>
      <vt:lpstr>Calibri Light</vt:lpstr>
      <vt:lpstr>Cambria Math</vt:lpstr>
      <vt:lpstr>Symbol</vt:lpstr>
      <vt:lpstr>Times New Roman</vt:lpstr>
      <vt:lpstr>Wingdings</vt:lpstr>
      <vt:lpstr>Office Theme</vt:lpstr>
      <vt:lpstr>Equation</vt:lpstr>
      <vt:lpstr>公式</vt:lpstr>
      <vt:lpstr>Photo Editor 照片</vt:lpstr>
      <vt:lpstr>PowerPoint Presentation</vt:lpstr>
      <vt:lpstr>PowerPoint Presentation</vt:lpstr>
      <vt:lpstr>Transfer function: poles, zeros</vt:lpstr>
      <vt:lpstr>Transfer function: poles, zeros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3</vt:lpstr>
      <vt:lpstr>PowerPoint Presentation</vt:lpstr>
      <vt:lpstr>PowerPoint Presentation</vt:lpstr>
      <vt:lpstr>PowerPoint Presentation</vt:lpstr>
      <vt:lpstr>DOMINANT POLES</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PowerPoint Presentation</vt:lpstr>
      <vt:lpstr>PowerPoint Presentation</vt:lpstr>
      <vt:lpstr>PowerPoint Presentation</vt:lpstr>
      <vt:lpstr>9.1. Low Frequency Response of the Common-Source and Common-Emitter Amplifiers</vt:lpstr>
      <vt:lpstr>9.1.1. The CS Amplifier</vt:lpstr>
      <vt:lpstr>9.1.1. The CS Amplifier</vt:lpstr>
      <vt:lpstr>9.1.1. The CS Amplifier</vt:lpstr>
      <vt:lpstr>PowerPoint Presentation</vt:lpstr>
      <vt:lpstr>PowerPoint Presentation</vt:lpstr>
      <vt:lpstr>9.1.1. The CS Amplifier - Example 9.1</vt:lpstr>
      <vt:lpstr>PowerPoint Presentation</vt:lpstr>
      <vt:lpstr>9.1.2. The CE Amplifier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Values for  CC1,  CE, and  CC2</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cp:revision>
  <dcterms:created xsi:type="dcterms:W3CDTF">2020-03-27T02:59:49Z</dcterms:created>
  <dcterms:modified xsi:type="dcterms:W3CDTF">2020-03-27T03:01:02Z</dcterms:modified>
</cp:coreProperties>
</file>