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DF08-42A3-4D5E-A3A4-12DA12A661E6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8D16-EFC7-4600-AC4F-463378B7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0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DF08-42A3-4D5E-A3A4-12DA12A661E6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8D16-EFC7-4600-AC4F-463378B7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2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DF08-42A3-4D5E-A3A4-12DA12A661E6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8D16-EFC7-4600-AC4F-463378B7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3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DF08-42A3-4D5E-A3A4-12DA12A661E6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8D16-EFC7-4600-AC4F-463378B7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6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DF08-42A3-4D5E-A3A4-12DA12A661E6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8D16-EFC7-4600-AC4F-463378B7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6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DF08-42A3-4D5E-A3A4-12DA12A661E6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8D16-EFC7-4600-AC4F-463378B7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3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DF08-42A3-4D5E-A3A4-12DA12A661E6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8D16-EFC7-4600-AC4F-463378B7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6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DF08-42A3-4D5E-A3A4-12DA12A661E6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8D16-EFC7-4600-AC4F-463378B7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6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DF08-42A3-4D5E-A3A4-12DA12A661E6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8D16-EFC7-4600-AC4F-463378B7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1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DF08-42A3-4D5E-A3A4-12DA12A661E6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8D16-EFC7-4600-AC4F-463378B7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7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DF08-42A3-4D5E-A3A4-12DA12A661E6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8D16-EFC7-4600-AC4F-463378B7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8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FDF08-42A3-4D5E-A3A4-12DA12A661E6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48D16-EFC7-4600-AC4F-463378B7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8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726" y="171450"/>
            <a:ext cx="3969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Quiz 4.1</a:t>
            </a:r>
          </a:p>
          <a:p>
            <a:r>
              <a:rPr lang="en-US" sz="2000" b="1" dirty="0" smtClean="0">
                <a:solidFill>
                  <a:srgbClr val="0000CC"/>
                </a:solidFill>
              </a:rPr>
              <a:t>Deadline</a:t>
            </a:r>
            <a:r>
              <a:rPr lang="en-US" sz="2000" b="1" dirty="0" smtClean="0">
                <a:solidFill>
                  <a:srgbClr val="0000CC"/>
                </a:solidFill>
              </a:rPr>
              <a:t>: April 10, 2020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3377" y="940891"/>
            <a:ext cx="665543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 smtClean="0"/>
              <a:t>a) Fig. 1 shows the </a:t>
            </a:r>
            <a:r>
              <a:rPr lang="en-US" altLang="en-US" dirty="0" err="1" smtClean="0"/>
              <a:t>Mosfet</a:t>
            </a:r>
            <a:r>
              <a:rPr lang="en-US" altLang="en-US" dirty="0" smtClean="0"/>
              <a:t> circuit with </a:t>
            </a:r>
            <a:r>
              <a:rPr lang="en-US" altLang="en-US" i="1" dirty="0" smtClean="0"/>
              <a:t>R</a:t>
            </a:r>
            <a:r>
              <a:rPr lang="en-US" altLang="en-US" i="1" baseline="-25000" dirty="0" smtClean="0"/>
              <a:t>D</a:t>
            </a:r>
            <a:r>
              <a:rPr lang="en-US" altLang="en-US" i="1" dirty="0" smtClean="0"/>
              <a:t> </a:t>
            </a:r>
            <a:r>
              <a:rPr lang="en-US" altLang="en-US" dirty="0"/>
              <a:t>=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L</a:t>
            </a:r>
            <a:r>
              <a:rPr lang="en-US" altLang="en-US" i="1" dirty="0"/>
              <a:t> </a:t>
            </a:r>
            <a:r>
              <a:rPr lang="en-US" altLang="en-US" dirty="0"/>
              <a:t>= </a:t>
            </a:r>
            <a:r>
              <a:rPr lang="en-US" altLang="en-US" dirty="0" smtClean="0"/>
              <a:t>10 </a:t>
            </a:r>
            <a:r>
              <a:rPr lang="en-US" altLang="en-US" dirty="0" err="1"/>
              <a:t>kΩ</a:t>
            </a:r>
            <a:r>
              <a:rPr lang="en-US" altLang="en-US" dirty="0"/>
              <a:t>, </a:t>
            </a:r>
            <a:r>
              <a:rPr lang="en-US" altLang="en-US" i="1" dirty="0" err="1"/>
              <a:t>R</a:t>
            </a:r>
            <a:r>
              <a:rPr lang="en-US" altLang="en-US" baseline="-25000" dirty="0" err="1"/>
              <a:t>sig</a:t>
            </a:r>
            <a:r>
              <a:rPr lang="en-US" altLang="en-US" dirty="0"/>
              <a:t> = </a:t>
            </a:r>
            <a:r>
              <a:rPr lang="en-US" altLang="en-US" dirty="0" smtClean="0"/>
              <a:t>50 </a:t>
            </a:r>
            <a:r>
              <a:rPr lang="en-US" altLang="en-US" dirty="0" err="1"/>
              <a:t>kΩ</a:t>
            </a:r>
            <a:r>
              <a:rPr lang="en-US" altLang="en-US" dirty="0" smtClean="0"/>
              <a:t>, C</a:t>
            </a:r>
            <a:r>
              <a:rPr lang="en-US" altLang="en-US" baseline="-25000" dirty="0" smtClean="0"/>
              <a:t>C1</a:t>
            </a:r>
            <a:r>
              <a:rPr lang="en-US" altLang="en-US" dirty="0" smtClean="0"/>
              <a:t> = 2.7nF </a:t>
            </a:r>
            <a:r>
              <a:rPr lang="en-US" altLang="en-US" dirty="0"/>
              <a:t>and </a:t>
            </a:r>
            <a:r>
              <a:rPr lang="en-US" altLang="en-US" i="1" dirty="0"/>
              <a:t>g</a:t>
            </a:r>
            <a:r>
              <a:rPr lang="en-US" altLang="en-US" i="1" baseline="-25000" dirty="0"/>
              <a:t>m</a:t>
            </a:r>
            <a:r>
              <a:rPr lang="en-US" altLang="en-US" i="1" dirty="0"/>
              <a:t> </a:t>
            </a:r>
            <a:r>
              <a:rPr lang="en-US" altLang="en-US" dirty="0"/>
              <a:t>= 1 </a:t>
            </a:r>
            <a:r>
              <a:rPr lang="en-US" altLang="en-US" dirty="0" smtClean="0"/>
              <a:t>mA/V.</a:t>
            </a:r>
            <a:endParaRPr lang="en-US" altLang="en-US" dirty="0"/>
          </a:p>
          <a:p>
            <a:pPr marL="514350" indent="-514350" eaLnBrk="1" hangingPunct="1">
              <a:spcBef>
                <a:spcPct val="0"/>
              </a:spcBef>
              <a:buFontTx/>
              <a:buAutoNum type="romanLcParenBoth"/>
            </a:pPr>
            <a:r>
              <a:rPr lang="en-US" altLang="en-US" dirty="0" smtClean="0"/>
              <a:t>Find C</a:t>
            </a:r>
            <a:r>
              <a:rPr lang="en-US" altLang="en-US" baseline="-25000" dirty="0" smtClean="0"/>
              <a:t>s</a:t>
            </a:r>
            <a:r>
              <a:rPr lang="en-US" altLang="en-US" dirty="0" smtClean="0"/>
              <a:t> to obtain cutoff frequency </a:t>
            </a:r>
            <a:r>
              <a:rPr lang="en-US" altLang="en-US" dirty="0" err="1" smtClean="0"/>
              <a:t>f</a:t>
            </a:r>
            <a:r>
              <a:rPr lang="en-US" altLang="en-US" baseline="-25000" dirty="0" err="1" smtClean="0"/>
              <a:t>L</a:t>
            </a:r>
            <a:r>
              <a:rPr lang="en-US" altLang="en-US" dirty="0" smtClean="0"/>
              <a:t> = 200Hz.</a:t>
            </a:r>
          </a:p>
          <a:p>
            <a:pPr marL="514350" indent="-514350">
              <a:spcBef>
                <a:spcPct val="0"/>
              </a:spcBef>
              <a:buFontTx/>
              <a:buAutoNum type="romanLcParenBoth"/>
            </a:pPr>
            <a:r>
              <a:rPr lang="en-US" altLang="en-US" dirty="0" smtClean="0"/>
              <a:t>If the </a:t>
            </a:r>
            <a:r>
              <a:rPr lang="en-US" altLang="en-US" dirty="0" smtClean="0"/>
              <a:t>break frequencies due to C</a:t>
            </a:r>
            <a:r>
              <a:rPr lang="en-US" altLang="en-US" baseline="-25000" dirty="0" smtClean="0"/>
              <a:t>C1</a:t>
            </a:r>
            <a:r>
              <a:rPr lang="en-US" altLang="en-US" dirty="0" smtClean="0"/>
              <a:t> and C</a:t>
            </a:r>
            <a:r>
              <a:rPr lang="en-US" altLang="en-US" baseline="-25000" dirty="0" smtClean="0"/>
              <a:t>C2</a:t>
            </a:r>
            <a:r>
              <a:rPr lang="en-US" altLang="en-US" dirty="0" smtClean="0"/>
              <a:t> are (the same) 20Hz, f</a:t>
            </a:r>
            <a:r>
              <a:rPr lang="en-US" altLang="en-US" dirty="0" smtClean="0"/>
              <a:t>ind </a:t>
            </a:r>
            <a:r>
              <a:rPr lang="en-US" altLang="en-US" dirty="0" smtClean="0"/>
              <a:t>R</a:t>
            </a:r>
            <a:r>
              <a:rPr lang="en-US" altLang="en-US" baseline="-25000" dirty="0" smtClean="0"/>
              <a:t>G </a:t>
            </a:r>
            <a:r>
              <a:rPr lang="en-US" altLang="en-US" dirty="0" smtClean="0"/>
              <a:t>and </a:t>
            </a:r>
            <a:r>
              <a:rPr lang="en-US" altLang="en-US" dirty="0" smtClean="0"/>
              <a:t>C</a:t>
            </a:r>
            <a:r>
              <a:rPr lang="en-US" altLang="en-US" baseline="-25000" dirty="0" smtClean="0"/>
              <a:t>C2</a:t>
            </a:r>
            <a:r>
              <a:rPr lang="en-US" altLang="en-US" dirty="0" smtClean="0"/>
              <a:t>.</a:t>
            </a:r>
          </a:p>
          <a:p>
            <a:pPr marL="514350" indent="-514350">
              <a:spcBef>
                <a:spcPct val="0"/>
              </a:spcBef>
              <a:buFontTx/>
              <a:buAutoNum type="romanLcParenBoth"/>
            </a:pPr>
            <a:r>
              <a:rPr lang="en-US" altLang="en-US" dirty="0" smtClean="0"/>
              <a:t>Find the voltage gain </a:t>
            </a:r>
            <a:r>
              <a:rPr lang="en-US" altLang="en-US" dirty="0" err="1" smtClean="0"/>
              <a:t>v</a:t>
            </a:r>
            <a:r>
              <a:rPr lang="en-US" altLang="en-US" baseline="-25000" dirty="0" err="1" smtClean="0"/>
              <a:t>o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v</a:t>
            </a:r>
            <a:r>
              <a:rPr lang="en-US" altLang="en-US" baseline="-25000" dirty="0" err="1" smtClean="0"/>
              <a:t>sig</a:t>
            </a:r>
            <a:r>
              <a:rPr lang="en-US" altLang="en-US" dirty="0" smtClean="0"/>
              <a:t> when all capacitors are considered as short-circuit.</a:t>
            </a:r>
            <a:endParaRPr lang="en-US" altLang="en-US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6988811" y="91440"/>
            <a:ext cx="4760686" cy="3352562"/>
            <a:chOff x="6988811" y="91440"/>
            <a:chExt cx="4760686" cy="3352562"/>
          </a:xfrm>
        </p:grpSpPr>
        <p:pic>
          <p:nvPicPr>
            <p:cNvPr id="5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8811" y="91440"/>
              <a:ext cx="4760686" cy="3177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978140" y="3074670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Fig. 1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23417" y="3444002"/>
            <a:ext cx="4149725" cy="3185398"/>
            <a:chOff x="7023417" y="3444002"/>
            <a:chExt cx="4149725" cy="3185398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3417" y="3444002"/>
              <a:ext cx="4149725" cy="296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978140" y="6263640"/>
              <a:ext cx="1120139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Fig. 2</a:t>
              </a:r>
              <a:endParaRPr lang="en-US" dirty="0"/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388" y="3764637"/>
            <a:ext cx="682942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 smtClean="0">
                <a:latin typeface="+mn-lt"/>
              </a:rPr>
              <a:t>b) Fig. 2 shows the BJT</a:t>
            </a:r>
            <a:r>
              <a:rPr lang="en-US" altLang="en-US" dirty="0" smtClean="0">
                <a:latin typeface="+mn-lt"/>
              </a:rPr>
              <a:t> circuit with </a:t>
            </a:r>
            <a:r>
              <a:rPr lang="en-US" altLang="en-US" i="1" dirty="0" smtClean="0">
                <a:latin typeface="+mn-lt"/>
              </a:rPr>
              <a:t>R</a:t>
            </a:r>
            <a:r>
              <a:rPr lang="en-US" altLang="en-US" i="1" baseline="-25000" dirty="0" smtClean="0">
                <a:latin typeface="+mn-lt"/>
              </a:rPr>
              <a:t>C</a:t>
            </a:r>
            <a:r>
              <a:rPr lang="en-US" altLang="en-US" i="1" dirty="0" smtClean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= </a:t>
            </a:r>
            <a:r>
              <a:rPr lang="en-US" altLang="en-US" i="1" dirty="0">
                <a:latin typeface="+mn-lt"/>
              </a:rPr>
              <a:t>R</a:t>
            </a:r>
            <a:r>
              <a:rPr lang="en-US" altLang="en-US" i="1" baseline="-25000" dirty="0">
                <a:latin typeface="+mn-lt"/>
              </a:rPr>
              <a:t>L</a:t>
            </a:r>
            <a:r>
              <a:rPr lang="en-US" altLang="en-US" i="1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= </a:t>
            </a:r>
            <a:r>
              <a:rPr lang="en-US" altLang="en-US" dirty="0" smtClean="0">
                <a:latin typeface="+mn-lt"/>
              </a:rPr>
              <a:t>5 </a:t>
            </a:r>
            <a:r>
              <a:rPr lang="en-US" altLang="en-US" dirty="0" err="1">
                <a:latin typeface="+mn-lt"/>
              </a:rPr>
              <a:t>kΩ</a:t>
            </a:r>
            <a:r>
              <a:rPr lang="en-US" altLang="en-US" dirty="0">
                <a:latin typeface="+mn-lt"/>
              </a:rPr>
              <a:t>, </a:t>
            </a:r>
            <a:r>
              <a:rPr lang="en-US" altLang="en-US" i="1" dirty="0" err="1">
                <a:latin typeface="+mn-lt"/>
              </a:rPr>
              <a:t>R</a:t>
            </a:r>
            <a:r>
              <a:rPr lang="en-US" altLang="en-US" baseline="-25000" dirty="0" err="1">
                <a:latin typeface="+mn-lt"/>
              </a:rPr>
              <a:t>sig</a:t>
            </a:r>
            <a:r>
              <a:rPr lang="en-US" altLang="en-US" dirty="0">
                <a:latin typeface="+mn-lt"/>
              </a:rPr>
              <a:t> = </a:t>
            </a:r>
            <a:r>
              <a:rPr lang="en-US" altLang="en-US" dirty="0" smtClean="0">
                <a:latin typeface="+mn-lt"/>
              </a:rPr>
              <a:t>2 </a:t>
            </a:r>
            <a:r>
              <a:rPr lang="en-US" altLang="en-US" dirty="0" err="1">
                <a:latin typeface="+mn-lt"/>
              </a:rPr>
              <a:t>kΩ</a:t>
            </a:r>
            <a:r>
              <a:rPr lang="en-US" altLang="en-US" dirty="0" smtClean="0">
                <a:latin typeface="+mn-lt"/>
              </a:rPr>
              <a:t>, </a:t>
            </a:r>
            <a:r>
              <a:rPr lang="en-US" altLang="en-US" dirty="0" smtClean="0">
                <a:latin typeface="+mn-lt"/>
              </a:rPr>
              <a:t>C</a:t>
            </a:r>
            <a:r>
              <a:rPr lang="en-US" altLang="en-US" baseline="-25000" dirty="0" smtClean="0">
                <a:latin typeface="+mn-lt"/>
              </a:rPr>
              <a:t>E</a:t>
            </a:r>
            <a:r>
              <a:rPr lang="en-US" altLang="en-US" dirty="0" smtClean="0">
                <a:latin typeface="+mn-lt"/>
              </a:rPr>
              <a:t> </a:t>
            </a:r>
            <a:r>
              <a:rPr lang="en-US" altLang="en-US" dirty="0" smtClean="0">
                <a:latin typeface="+mn-lt"/>
              </a:rPr>
              <a:t>= </a:t>
            </a:r>
            <a:r>
              <a:rPr lang="en-US" altLang="en-US" dirty="0" smtClean="0">
                <a:latin typeface="+mn-lt"/>
              </a:rPr>
              <a:t>22</a:t>
            </a:r>
            <a:r>
              <a:rPr lang="el-GR" altLang="en-US" dirty="0" smtClean="0">
                <a:latin typeface="+mn-lt"/>
              </a:rPr>
              <a:t>μ</a:t>
            </a:r>
            <a:r>
              <a:rPr lang="en-US" altLang="en-US" dirty="0" smtClean="0">
                <a:latin typeface="+mn-lt"/>
              </a:rPr>
              <a:t>F, R</a:t>
            </a:r>
            <a:r>
              <a:rPr lang="en-US" altLang="en-US" baseline="-25000" dirty="0" smtClean="0">
                <a:latin typeface="+mn-lt"/>
              </a:rPr>
              <a:t>B</a:t>
            </a:r>
            <a:r>
              <a:rPr lang="en-US" altLang="en-US" dirty="0" smtClean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= </a:t>
            </a:r>
            <a:r>
              <a:rPr lang="en-US" altLang="en-US" dirty="0" smtClean="0">
                <a:latin typeface="+mn-lt"/>
              </a:rPr>
              <a:t>82kΩ, </a:t>
            </a:r>
            <a:r>
              <a:rPr lang="en-US" altLang="en-US" dirty="0" err="1" smtClean="0">
                <a:latin typeface="+mn-lt"/>
              </a:rPr>
              <a:t>I</a:t>
            </a:r>
            <a:r>
              <a:rPr lang="en-US" altLang="en-US" baseline="-25000" dirty="0" err="1" smtClean="0">
                <a:latin typeface="+mn-lt"/>
              </a:rPr>
              <a:t>c</a:t>
            </a:r>
            <a:r>
              <a:rPr lang="en-US" altLang="en-US" dirty="0" smtClean="0">
                <a:latin typeface="+mn-lt"/>
              </a:rPr>
              <a:t> = 1mA </a:t>
            </a:r>
            <a:r>
              <a:rPr lang="en-US" altLang="en-US" dirty="0">
                <a:latin typeface="+mn-lt"/>
              </a:rPr>
              <a:t>and </a:t>
            </a:r>
            <a:r>
              <a:rPr lang="el-GR" altLang="en-US" dirty="0" smtClean="0">
                <a:latin typeface="+mn-lt"/>
              </a:rPr>
              <a:t>β</a:t>
            </a:r>
            <a:r>
              <a:rPr lang="en-US" altLang="en-US" i="1" dirty="0" smtClean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= </a:t>
            </a:r>
            <a:r>
              <a:rPr lang="en-US" altLang="en-US" dirty="0" smtClean="0">
                <a:latin typeface="+mn-lt"/>
              </a:rPr>
              <a:t>100.</a:t>
            </a:r>
            <a:endParaRPr lang="en-US" altLang="en-US" dirty="0">
              <a:latin typeface="+mn-lt"/>
            </a:endParaRPr>
          </a:p>
          <a:p>
            <a:pPr marL="514350" indent="-514350">
              <a:spcBef>
                <a:spcPct val="0"/>
              </a:spcBef>
              <a:buFontTx/>
              <a:buAutoNum type="romanLcParenBoth"/>
            </a:pPr>
            <a:r>
              <a:rPr lang="en-US" altLang="en-US" dirty="0" smtClean="0">
                <a:latin typeface="+mn-lt"/>
              </a:rPr>
              <a:t>If </a:t>
            </a:r>
            <a:r>
              <a:rPr lang="en-US" altLang="en-US" dirty="0">
                <a:latin typeface="+mn-lt"/>
                <a:cs typeface="Times New Roman" panose="02020603050405020304" pitchFamily="18" charset="0"/>
              </a:rPr>
              <a:t>we </a:t>
            </a:r>
            <a:r>
              <a:rPr lang="en-US" altLang="en-US" dirty="0" smtClean="0">
                <a:latin typeface="+mn-lt"/>
                <a:cs typeface="Times New Roman" panose="02020603050405020304" pitchFamily="18" charset="0"/>
              </a:rPr>
              <a:t>select C</a:t>
            </a:r>
            <a:r>
              <a:rPr lang="en-US" altLang="en-US" baseline="-25000" dirty="0" smtClean="0">
                <a:latin typeface="+mn-lt"/>
                <a:cs typeface="Times New Roman" panose="02020603050405020304" pitchFamily="18" charset="0"/>
              </a:rPr>
              <a:t>E</a:t>
            </a:r>
            <a:r>
              <a:rPr lang="en-US" altLang="en-US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+mn-lt"/>
                <a:cs typeface="Times New Roman" panose="02020603050405020304" pitchFamily="18" charset="0"/>
              </a:rPr>
              <a:t>such that  is, say, 80% of </a:t>
            </a:r>
            <a:r>
              <a:rPr lang="en-US" altLang="en-US" dirty="0" err="1">
                <a:latin typeface="+mn-lt"/>
                <a:cs typeface="Times New Roman" panose="02020603050405020304" pitchFamily="18" charset="0"/>
              </a:rPr>
              <a:t>ω</a:t>
            </a:r>
            <a:r>
              <a:rPr lang="en-US" altLang="en-US" baseline="-25000" dirty="0" err="1">
                <a:latin typeface="+mn-lt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latin typeface="+mn-lt"/>
                <a:cs typeface="Times New Roman" panose="02020603050405020304" pitchFamily="18" charset="0"/>
              </a:rPr>
              <a:t> = </a:t>
            </a:r>
            <a:r>
              <a:rPr lang="en-US" altLang="en-US" dirty="0" smtClean="0">
                <a:latin typeface="+mn-lt"/>
                <a:cs typeface="Times New Roman" panose="02020603050405020304" pitchFamily="18" charset="0"/>
              </a:rPr>
              <a:t>2π</a:t>
            </a:r>
            <a:r>
              <a:rPr lang="en-US" altLang="en-US" dirty="0" err="1" smtClean="0">
                <a:latin typeface="+mn-lt"/>
                <a:cs typeface="Times New Roman" panose="02020603050405020304" pitchFamily="18" charset="0"/>
              </a:rPr>
              <a:t>fL</a:t>
            </a:r>
            <a:r>
              <a:rPr lang="en-US" altLang="en-US" dirty="0" smtClean="0">
                <a:latin typeface="+mn-lt"/>
                <a:cs typeface="Times New Roman" panose="02020603050405020304" pitchFamily="18" charset="0"/>
              </a:rPr>
              <a:t>,</a:t>
            </a:r>
            <a:r>
              <a:rPr lang="en-US" altLang="en-US" baseline="-25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+mn-lt"/>
                <a:cs typeface="Times New Roman" panose="02020603050405020304" pitchFamily="18" charset="0"/>
              </a:rPr>
              <a:t>F</a:t>
            </a:r>
            <a:r>
              <a:rPr lang="en-US" altLang="en-US" dirty="0" smtClean="0">
                <a:latin typeface="+mn-lt"/>
              </a:rPr>
              <a:t>ind </a:t>
            </a:r>
            <a:r>
              <a:rPr lang="en-US" altLang="en-US" dirty="0" err="1" smtClean="0">
                <a:latin typeface="+mn-lt"/>
              </a:rPr>
              <a:t>f</a:t>
            </a:r>
            <a:r>
              <a:rPr lang="en-US" altLang="en-US" baseline="-25000" dirty="0" err="1" smtClean="0">
                <a:latin typeface="+mn-lt"/>
              </a:rPr>
              <a:t>L</a:t>
            </a:r>
            <a:r>
              <a:rPr lang="en-US" altLang="en-US" dirty="0" err="1" smtClean="0">
                <a:latin typeface="+mn-lt"/>
              </a:rPr>
              <a:t>.</a:t>
            </a:r>
            <a:endParaRPr lang="en-US" altLang="en-US" dirty="0" smtClean="0">
              <a:latin typeface="+mn-lt"/>
            </a:endParaRPr>
          </a:p>
          <a:p>
            <a:pPr marL="514350" indent="-514350">
              <a:spcBef>
                <a:spcPct val="0"/>
              </a:spcBef>
              <a:buFontTx/>
              <a:buAutoNum type="romanLcParenBoth"/>
            </a:pPr>
            <a:r>
              <a:rPr lang="en-US" altLang="en-US" dirty="0" smtClean="0">
                <a:latin typeface="+mn-lt"/>
                <a:cs typeface="Times New Roman" panose="02020603050405020304" pitchFamily="18" charset="0"/>
              </a:rPr>
              <a:t>If each </a:t>
            </a:r>
            <a:r>
              <a:rPr lang="en-US" altLang="en-US" dirty="0">
                <a:latin typeface="+mn-lt"/>
                <a:cs typeface="Times New Roman" panose="02020603050405020304" pitchFamily="18" charset="0"/>
              </a:rPr>
              <a:t>of the other capacitors to contribute 10% to the value of </a:t>
            </a:r>
            <a:r>
              <a:rPr lang="en-US" altLang="en-US" dirty="0" err="1" smtClean="0">
                <a:latin typeface="+mn-lt"/>
                <a:cs typeface="Times New Roman" panose="02020603050405020304" pitchFamily="18" charset="0"/>
              </a:rPr>
              <a:t>ω</a:t>
            </a:r>
            <a:r>
              <a:rPr lang="en-US" altLang="en-US" baseline="-25000" dirty="0" err="1" smtClean="0">
                <a:latin typeface="+mn-lt"/>
                <a:cs typeface="Times New Roman" panose="02020603050405020304" pitchFamily="18" charset="0"/>
              </a:rPr>
              <a:t>L</a:t>
            </a:r>
            <a:r>
              <a:rPr lang="en-US" altLang="en-US" dirty="0" smtClean="0">
                <a:latin typeface="+mn-lt"/>
                <a:cs typeface="Times New Roman" panose="02020603050405020304" pitchFamily="18" charset="0"/>
              </a:rPr>
              <a:t>,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smtClean="0">
                <a:latin typeface="+mn-lt"/>
              </a:rPr>
              <a:t>find C</a:t>
            </a:r>
            <a:r>
              <a:rPr lang="en-US" altLang="en-US" baseline="-25000" dirty="0" smtClean="0">
                <a:latin typeface="+mn-lt"/>
              </a:rPr>
              <a:t>C1</a:t>
            </a:r>
            <a:r>
              <a:rPr lang="en-US" altLang="en-US" dirty="0" smtClean="0">
                <a:latin typeface="+mn-lt"/>
              </a:rPr>
              <a:t> and C</a:t>
            </a:r>
            <a:r>
              <a:rPr lang="en-US" altLang="en-US" baseline="-25000" dirty="0" smtClean="0">
                <a:latin typeface="+mn-lt"/>
              </a:rPr>
              <a:t>C2</a:t>
            </a:r>
            <a:r>
              <a:rPr lang="en-US" altLang="en-US" dirty="0" smtClean="0">
                <a:latin typeface="+mn-lt"/>
              </a:rPr>
              <a:t>.</a:t>
            </a:r>
          </a:p>
          <a:p>
            <a:pPr marL="514350" indent="-514350">
              <a:spcBef>
                <a:spcPct val="0"/>
              </a:spcBef>
              <a:buFontTx/>
              <a:buAutoNum type="romanLcParenBoth"/>
            </a:pPr>
            <a:r>
              <a:rPr lang="en-US" altLang="en-US" dirty="0"/>
              <a:t>Find the voltage gain </a:t>
            </a:r>
            <a:r>
              <a:rPr lang="en-US" altLang="en-US" dirty="0" err="1"/>
              <a:t>v</a:t>
            </a:r>
            <a:r>
              <a:rPr lang="en-US" altLang="en-US" baseline="-25000" dirty="0" err="1"/>
              <a:t>o</a:t>
            </a:r>
            <a:r>
              <a:rPr lang="en-US" altLang="en-US" dirty="0"/>
              <a:t>/</a:t>
            </a:r>
            <a:r>
              <a:rPr lang="en-US" altLang="en-US" dirty="0" err="1"/>
              <a:t>v</a:t>
            </a:r>
            <a:r>
              <a:rPr lang="en-US" altLang="en-US" baseline="-25000" dirty="0" err="1"/>
              <a:t>sig</a:t>
            </a:r>
            <a:r>
              <a:rPr lang="en-US" altLang="en-US" dirty="0"/>
              <a:t> when all capacitors are considered as short-circuit</a:t>
            </a:r>
            <a:r>
              <a:rPr lang="en-US" altLang="en-US" dirty="0" smtClean="0">
                <a:latin typeface="+mn-lt"/>
              </a:rPr>
              <a:t>.</a:t>
            </a:r>
            <a:endParaRPr lang="en-US" alt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313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183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17</cp:revision>
  <dcterms:created xsi:type="dcterms:W3CDTF">2020-03-27T04:02:29Z</dcterms:created>
  <dcterms:modified xsi:type="dcterms:W3CDTF">2020-03-28T14:41:22Z</dcterms:modified>
</cp:coreProperties>
</file>