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17" r:id="rId3"/>
    <p:sldId id="316" r:id="rId4"/>
    <p:sldId id="320" r:id="rId5"/>
    <p:sldId id="321" r:id="rId6"/>
    <p:sldId id="323" r:id="rId7"/>
    <p:sldId id="370" r:id="rId8"/>
    <p:sldId id="372" r:id="rId9"/>
    <p:sldId id="373" r:id="rId10"/>
    <p:sldId id="374" r:id="rId11"/>
    <p:sldId id="325" r:id="rId12"/>
    <p:sldId id="375" r:id="rId13"/>
    <p:sldId id="327" r:id="rId14"/>
    <p:sldId id="326" r:id="rId15"/>
    <p:sldId id="329" r:id="rId16"/>
    <p:sldId id="330" r:id="rId17"/>
    <p:sldId id="328" r:id="rId18"/>
    <p:sldId id="324" r:id="rId19"/>
    <p:sldId id="333" r:id="rId20"/>
    <p:sldId id="376" r:id="rId21"/>
    <p:sldId id="335" r:id="rId22"/>
    <p:sldId id="334" r:id="rId23"/>
    <p:sldId id="336" r:id="rId24"/>
    <p:sldId id="337" r:id="rId25"/>
    <p:sldId id="338" r:id="rId26"/>
    <p:sldId id="339" r:id="rId27"/>
    <p:sldId id="340" r:id="rId28"/>
    <p:sldId id="331" r:id="rId29"/>
    <p:sldId id="341" r:id="rId30"/>
    <p:sldId id="342" r:id="rId31"/>
    <p:sldId id="344" r:id="rId32"/>
    <p:sldId id="351" r:id="rId33"/>
    <p:sldId id="353" r:id="rId34"/>
    <p:sldId id="355" r:id="rId35"/>
    <p:sldId id="357" r:id="rId36"/>
    <p:sldId id="358" r:id="rId37"/>
    <p:sldId id="359" r:id="rId38"/>
    <p:sldId id="360" r:id="rId39"/>
    <p:sldId id="386" r:id="rId40"/>
    <p:sldId id="362" r:id="rId41"/>
    <p:sldId id="363" r:id="rId42"/>
    <p:sldId id="364" r:id="rId43"/>
    <p:sldId id="3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81" d="100"/>
          <a:sy n="81" d="100"/>
        </p:scale>
        <p:origin x="-1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53646-2333-43AE-908F-BF7F10729164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88DC3-7618-4107-B574-69315C31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787594BD-CE71-457D-83D2-3DA2440D7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9DE634F6-51C0-45F1-B43A-27023685F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Most physical systems incorporate some form of feedback. It is interesting to note, though,</a:t>
            </a:r>
          </a:p>
          <a:p>
            <a:r>
              <a:rPr lang="en-US" altLang="en-US">
                <a:latin typeface="Arial" panose="020B0604020202020204" pitchFamily="34" charset="0"/>
              </a:rPr>
              <a:t>that the theory of negative feedback has been developed by electronics engineers. In his</a:t>
            </a:r>
          </a:p>
          <a:p>
            <a:r>
              <a:rPr lang="en-US" altLang="en-US">
                <a:latin typeface="Arial" panose="020B0604020202020204" pitchFamily="34" charset="0"/>
              </a:rPr>
              <a:t>search for methods for the design of amplifiers with stable gain for use in telephone</a:t>
            </a:r>
          </a:p>
          <a:p>
            <a:r>
              <a:rPr lang="en-US" altLang="en-US">
                <a:latin typeface="Arial" panose="020B0604020202020204" pitchFamily="34" charset="0"/>
              </a:rPr>
              <a:t>repeaters, Harold Black, an electronics engineer with the Western Electric Company,</a:t>
            </a:r>
          </a:p>
          <a:p>
            <a:r>
              <a:rPr lang="en-US" altLang="en-US">
                <a:latin typeface="Arial" panose="020B0604020202020204" pitchFamily="34" charset="0"/>
              </a:rPr>
              <a:t>invented the feedback amplifier in 1928. Since then the technique has been so widely used</a:t>
            </a:r>
          </a:p>
          <a:p>
            <a:r>
              <a:rPr lang="en-US" altLang="en-US">
                <a:latin typeface="Arial" panose="020B0604020202020204" pitchFamily="34" charset="0"/>
              </a:rPr>
              <a:t>that it is almost impossible to think of electronic circuits without some form of feedback,</a:t>
            </a:r>
          </a:p>
          <a:p>
            <a:r>
              <a:rPr lang="en-US" altLang="en-US">
                <a:latin typeface="Arial" panose="020B0604020202020204" pitchFamily="34" charset="0"/>
              </a:rPr>
              <a:t>either implicit or explicit.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xmlns="" id="{4F9C4BD0-DA58-40C1-9205-E7C6C13E21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xmlns="" id="{4E352411-91DC-4724-9F15-7243D45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xmlns="" id="{5A582862-0E6E-4060-B96E-B6926EB0E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DA7318-36DE-4FC7-83E6-F2522C358366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xmlns="" id="{90D09130-C682-49A7-B505-B8BFF4A275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xmlns="" id="{FD633764-E978-4ACF-8418-9CC01814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89013"/>
            <a:r>
              <a:rPr lang="en-US" altLang="en-US" sz="1900">
                <a:solidFill>
                  <a:srgbClr val="FF0000"/>
                </a:solidFill>
                <a:latin typeface="Arial" panose="020B0604020202020204" pitchFamily="34" charset="0"/>
              </a:rPr>
              <a:t>CCCS</a:t>
            </a:r>
            <a:r>
              <a:rPr lang="en-US" altLang="en-US" sz="1300">
                <a:latin typeface="Arial" panose="020B0604020202020204" pitchFamily="34" charset="0"/>
              </a:rPr>
              <a:t> = current control current source</a:t>
            </a:r>
            <a:endParaRPr lang="en-US" altLang="en-US" sz="19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xmlns="" id="{BE741726-F86A-46B0-B2D7-5124C5E72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D2905B-6DD6-4474-9173-420FCAAC70EE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7A130-0556-49C9-BACA-F7FA8B374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F7D02B-F622-424E-B447-B3E31E8D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9DE35E-4D21-4E9B-85EF-D52AB4DE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C06D70-3B4F-4C7A-A7ED-421A8777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7AE67F-3116-4135-9830-B3A2700F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CFD8B-3412-455F-8227-C890B4D0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79674F-F0E2-493B-97AA-678AE084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322ECB-A020-4E08-8AAD-06A43C21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B5A10-8AF1-44FE-B631-0E52C639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13797A-8F05-4CB0-AB85-D96E71CC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6939E6F-DA69-488A-B938-1FD1124D2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CC4D58-F3F0-47D7-A481-EA8174F57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CF4601-BC0D-4215-9253-84FA8521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6D1B2F-4690-4DCC-8A23-29F55B42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6B8C7C-4EA2-4262-A5D8-D12F930D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4876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2057400"/>
            <a:ext cx="5740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2057400"/>
            <a:ext cx="5740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E557046-F835-491B-88AB-0632554DA6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C3DA7-3B34-40D9-8EC3-7A68181C95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7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AC36C-4496-411F-92D1-2F3CADCA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99A5D6-5B5C-4661-8F23-50A37768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8FB6D-E126-4177-93FB-B79D8999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A08370-2686-4A9F-BECB-67DE111D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51CE74-34E8-44E3-9E63-40187284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65F57-B8D9-4ECA-8DD4-4C096397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A14EA8-0AF3-49C8-A27A-FD09A284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7DB04-852F-4EB0-8029-41BC743D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9F7086-DCD4-4C63-AE9B-590C9C7E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51C62-A255-4D44-8FBB-80ACCA6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E4FE5-E287-4937-B829-D4855048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D865E8-3131-49A1-B19C-C6A73B1F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DCC098-5B65-41BA-8C2D-9567391A5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5AD114-643C-4E0F-8BE5-1FA1F3E7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5E1132-6B59-4364-ADB8-AD5B129F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D5442B-9593-4A97-8396-282DDCDD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1BCB3-8DD8-459B-AE65-EE10DA74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19B1B8-C40E-454C-A956-D1033FA8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A613A8-DA77-4F6F-AF01-BF2247DB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35911D-34F8-45B4-ABFB-D23A0313C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2A7BC7-9FBF-4E49-8E48-FC97F79B2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A87ADF-7282-4A04-AFFC-A83B1EBA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6606F5-5781-4386-9FB1-9458A8B9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BA36407-FB45-4313-9651-BF65636E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9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019F2-1E62-4865-B095-36AD8A97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E049DB-A9EF-4200-B34B-71FBDE49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ACE207-9B65-4C33-A158-EDA7173F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0FB021-3420-4E6B-A46C-45AFA9BB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99E92B-52A4-4215-8023-46F2FEAB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8EB885-7728-493A-88A5-35BF4264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CF8E2F-DFB6-4B13-B034-644FC4E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99B94-9A9C-4915-A6EE-F489D04F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0DE695-F028-4D89-83D4-9802EBCD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62D2C3-C556-4337-8AB4-FAF3D6CBC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F5E67A-A612-410E-97AD-5171443F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B9C421-9144-4DFB-AC00-0BB51206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B78F36-6F19-4E47-AD45-542D08F1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C8517-669A-4060-B016-23AE83FC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39FFD80-AAF3-44D1-9756-F04F1A802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3EB5FB-E230-4CB7-88E1-92DAE3B2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B2215F-BFCC-497A-B47A-6AC882E1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0561DE-A4EC-4E61-B314-D0EAE2E2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104356-8EF7-4CF8-AC90-AD8988C8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487BF37-5CFF-4439-ADD1-355DC372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EC07A0-6456-4A56-BF07-C39FB44A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A1BF38-84DD-4FA5-A3DF-831B8A319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2E9C-CE36-4772-9477-F325C9061ADA}" type="datetimeFigureOut">
              <a:rPr lang="en-US" smtClean="0"/>
              <a:t>2020-05-11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C5245C-EABB-4607-AB95-A85D743BB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53222-2954-46A9-9A61-221E16972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6887-981D-4FA9-AA28-CB55271F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jpeg"/><Relationship Id="rId5" Type="http://schemas.openxmlformats.org/officeDocument/2006/relationships/image" Target="../media/image46.png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CF38FEB-A60C-40C0-86C3-5B068336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44958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b="1" u="sng" kern="0" dirty="0">
                <a:solidFill>
                  <a:srgbClr val="009999"/>
                </a:solidFill>
              </a:rPr>
              <a:t>Text book:</a:t>
            </a:r>
            <a:r>
              <a:rPr lang="en-US" kern="0" dirty="0">
                <a:solidFill>
                  <a:srgbClr val="009999"/>
                </a:solidFill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en-US" kern="0" dirty="0" err="1">
                <a:solidFill>
                  <a:sysClr val="windowText" lastClr="000000"/>
                </a:solidFill>
              </a:rPr>
              <a:t>Sedra</a:t>
            </a:r>
            <a:r>
              <a:rPr lang="en-US" kern="0" dirty="0">
                <a:solidFill>
                  <a:sysClr val="windowText" lastClr="000000"/>
                </a:solidFill>
              </a:rPr>
              <a:t> and Smith, </a:t>
            </a:r>
            <a:r>
              <a:rPr lang="en-US" sz="2400" kern="0" dirty="0">
                <a:solidFill>
                  <a:sysClr val="windowText" lastClr="000000"/>
                </a:solidFill>
              </a:rPr>
              <a:t>“Microelectronic Circuits,” </a:t>
            </a:r>
            <a:r>
              <a:rPr lang="en-US" sz="2000" kern="0" dirty="0">
                <a:solidFill>
                  <a:srgbClr val="009999"/>
                </a:solidFill>
              </a:rPr>
              <a:t>6</a:t>
            </a:r>
            <a:r>
              <a:rPr lang="en-US" sz="2000" kern="0" baseline="30000" dirty="0">
                <a:solidFill>
                  <a:srgbClr val="009999"/>
                </a:solidFill>
              </a:rPr>
              <a:t>th</a:t>
            </a:r>
            <a:r>
              <a:rPr lang="en-US" sz="2000" kern="0" dirty="0">
                <a:solidFill>
                  <a:srgbClr val="009999"/>
                </a:solidFill>
              </a:rPr>
              <a:t> Edition.</a:t>
            </a:r>
          </a:p>
        </p:txBody>
      </p:sp>
      <p:sp>
        <p:nvSpPr>
          <p:cNvPr id="3075" name="Text Box 7">
            <a:extLst>
              <a:ext uri="{FF2B5EF4-FFF2-40B4-BE49-F238E27FC236}">
                <a16:creationId xmlns:a16="http://schemas.microsoft.com/office/drawing/2014/main" xmlns="" id="{F7F3EF32-E4E5-48FE-87F6-F31F9251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1"/>
            <a:ext cx="685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99"/>
                </a:solidFill>
              </a:rPr>
              <a:t>Souce: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sz="1800" b="1">
                <a:solidFill>
                  <a:srgbClr val="000099"/>
                </a:solidFill>
              </a:rPr>
              <a:t>Blackboard</a:t>
            </a:r>
            <a:r>
              <a:rPr lang="en-US" altLang="en-US" sz="1800" b="1">
                <a:solidFill>
                  <a:srgbClr val="640902"/>
                </a:solidFill>
              </a:rPr>
              <a:t> to download materials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33FC0749-AB71-42E3-9F4B-141B07B6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6477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b="1" u="sng" kern="0" dirty="0">
                <a:solidFill>
                  <a:srgbClr val="FF0000"/>
                </a:solidFill>
              </a:rPr>
              <a:t>Lecture # 5:</a:t>
            </a:r>
            <a:r>
              <a:rPr lang="en-US" sz="3600" b="1" kern="0" dirty="0">
                <a:solidFill>
                  <a:srgbClr val="FF0000"/>
                </a:solidFill>
              </a:rPr>
              <a:t> Feedback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xmlns="" id="{7B44FC4D-A2ED-4017-BF3F-0C5492C4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76901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079" name="Rectangle 6">
            <a:extLst>
              <a:ext uri="{FF2B5EF4-FFF2-40B4-BE49-F238E27FC236}">
                <a16:creationId xmlns:a16="http://schemas.microsoft.com/office/drawing/2014/main" xmlns="" id="{44703F03-1A12-4802-81B1-3687D4D7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234951"/>
            <a:ext cx="6400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/>
              <a:t>International University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/>
              <a:t>School of Electrical Engineering</a:t>
            </a:r>
          </a:p>
        </p:txBody>
      </p:sp>
      <p:pic>
        <p:nvPicPr>
          <p:cNvPr id="3080" name="Picture 7" descr="LOGO small.jpg">
            <a:extLst>
              <a:ext uri="{FF2B5EF4-FFF2-40B4-BE49-F238E27FC236}">
                <a16:creationId xmlns:a16="http://schemas.microsoft.com/office/drawing/2014/main" xmlns="" id="{D74BD7B1-CB71-4879-8DC4-EFE153F0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2239"/>
            <a:ext cx="1341438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51687F99-844A-4D2F-9680-A9A910AD7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47801"/>
            <a:ext cx="640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kern="0">
                <a:solidFill>
                  <a:srgbClr val="000000"/>
                </a:solidFill>
              </a:rPr>
              <a:t>ANALOG ELECTRONICS</a:t>
            </a:r>
          </a:p>
        </p:txBody>
      </p:sp>
      <p:pic>
        <p:nvPicPr>
          <p:cNvPr id="3082" name="Picture 12" descr="tải xuống.jpg">
            <a:extLst>
              <a:ext uri="{FF2B5EF4-FFF2-40B4-BE49-F238E27FC236}">
                <a16:creationId xmlns:a16="http://schemas.microsoft.com/office/drawing/2014/main" xmlns="" id="{7E0156EE-4929-4AB1-AF11-5F6D933A6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29000"/>
            <a:ext cx="2286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8" descr="chip">
            <a:extLst>
              <a:ext uri="{FF2B5EF4-FFF2-40B4-BE49-F238E27FC236}">
                <a16:creationId xmlns:a16="http://schemas.microsoft.com/office/drawing/2014/main" xmlns="" id="{ACF7AD25-6629-429B-B85B-01A412B24B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28600"/>
            <a:ext cx="11430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5E9A2A5-F82E-4EF6-BDE0-6CF449F50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8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88127AB8-AC69-4F65-9792-668DC08D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066800"/>
            <a:ext cx="7313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(b) The closed-loop gain A</a:t>
            </a:r>
            <a:r>
              <a:rPr lang="en-US" altLang="en-US" baseline="-25000"/>
              <a:t>f</a:t>
            </a:r>
            <a:r>
              <a:rPr lang="en-US" altLang="en-US"/>
              <a:t> is given by A</a:t>
            </a:r>
            <a:r>
              <a:rPr lang="en-US" altLang="en-US" baseline="-25000"/>
              <a:t>f</a:t>
            </a:r>
            <a:r>
              <a:rPr lang="en-US" altLang="en-US"/>
              <a:t> = A / (1 + A</a:t>
            </a:r>
            <a:r>
              <a:rPr lang="el-GR" altLang="en-US"/>
              <a:t>β</a:t>
            </a:r>
            <a:r>
              <a:rPr lang="en-US" altLang="en-US"/>
              <a:t>).  We assume that A</a:t>
            </a:r>
            <a:r>
              <a:rPr lang="el-GR" altLang="en-US"/>
              <a:t>β</a:t>
            </a:r>
            <a:r>
              <a:rPr lang="en-US" altLang="en-US"/>
              <a:t> &gt;&gt; 1 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xmlns="" id="{E588D874-73DE-425E-800F-D88BD3D0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524001"/>
            <a:ext cx="11271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xmlns="" id="{82287563-5368-4DC1-8679-DB38E68A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524001"/>
            <a:ext cx="208121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5">
            <a:extLst>
              <a:ext uri="{FF2B5EF4-FFF2-40B4-BE49-F238E27FC236}">
                <a16:creationId xmlns:a16="http://schemas.microsoft.com/office/drawing/2014/main" xmlns="" id="{408E18D1-0074-4DE7-B074-05D345BE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133600"/>
            <a:ext cx="3687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The condition can be stated as A &gt;&gt; A</a:t>
            </a:r>
            <a:r>
              <a:rPr lang="en-US" altLang="en-US" baseline="-25000"/>
              <a:t>f</a:t>
            </a:r>
          </a:p>
        </p:txBody>
      </p:sp>
      <p:sp>
        <p:nvSpPr>
          <p:cNvPr id="14343" name="TextBox 6">
            <a:extLst>
              <a:ext uri="{FF2B5EF4-FFF2-40B4-BE49-F238E27FC236}">
                <a16:creationId xmlns:a16="http://schemas.microsoft.com/office/drawing/2014/main" xmlns="" id="{E43AC829-0EF7-4C73-9053-F3E9A0AD5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516981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(c ) For A = 10000 V/V &amp;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f</a:t>
            </a:r>
            <a:r>
              <a:rPr lang="en-US" altLang="en-US" dirty="0"/>
              <a:t> = 10 V/V. It means that A &gt;&gt;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f</a:t>
            </a:r>
            <a:r>
              <a:rPr lang="en-US" altLang="en-US" dirty="0"/>
              <a:t>. Thus we can select R</a:t>
            </a:r>
            <a:r>
              <a:rPr lang="en-US" altLang="en-US" baseline="-25000" dirty="0"/>
              <a:t>1</a:t>
            </a:r>
            <a:r>
              <a:rPr lang="en-US" altLang="en-US" dirty="0"/>
              <a:t> &amp; R</a:t>
            </a:r>
            <a:r>
              <a:rPr lang="en-US" altLang="en-US" baseline="-25000" dirty="0"/>
              <a:t>2</a:t>
            </a:r>
            <a:r>
              <a:rPr lang="en-US" altLang="en-US" dirty="0"/>
              <a:t> to obtain </a:t>
            </a:r>
            <a:r>
              <a:rPr lang="el-GR" altLang="en-US" dirty="0"/>
              <a:t>β</a:t>
            </a:r>
            <a:r>
              <a:rPr lang="en-US" altLang="en-US" dirty="0"/>
              <a:t> = 1/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f</a:t>
            </a:r>
            <a:r>
              <a:rPr lang="en-US" altLang="en-US" dirty="0"/>
              <a:t> = 0.1 . Thus</a:t>
            </a:r>
          </a:p>
        </p:txBody>
      </p:sp>
      <p:pic>
        <p:nvPicPr>
          <p:cNvPr id="14344" name="Picture 4">
            <a:extLst>
              <a:ext uri="{FF2B5EF4-FFF2-40B4-BE49-F238E27FC236}">
                <a16:creationId xmlns:a16="http://schemas.microsoft.com/office/drawing/2014/main" xmlns="" id="{49FE8515-640D-4BBD-931C-8A9F4401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1"/>
            <a:ext cx="16843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ight Arrow 8">
            <a:extLst>
              <a:ext uri="{FF2B5EF4-FFF2-40B4-BE49-F238E27FC236}">
                <a16:creationId xmlns:a16="http://schemas.microsoft.com/office/drawing/2014/main" xmlns="" id="{114A5111-D748-479A-B022-8796ED07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00400"/>
            <a:ext cx="3048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4346" name="TextBox 9">
            <a:extLst>
              <a:ext uri="{FF2B5EF4-FFF2-40B4-BE49-F238E27FC236}">
                <a16:creationId xmlns:a16="http://schemas.microsoft.com/office/drawing/2014/main" xmlns="" id="{5BB9B221-49A7-47F9-827D-51461464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0"/>
            <a:ext cx="2743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/ R</a:t>
            </a:r>
            <a:r>
              <a:rPr lang="en-US" altLang="en-US" baseline="-25000" dirty="0"/>
              <a:t>1</a:t>
            </a:r>
            <a:r>
              <a:rPr lang="en-US" altLang="en-US" dirty="0"/>
              <a:t> = 9 (approximation)</a:t>
            </a:r>
          </a:p>
        </p:txBody>
      </p:sp>
      <p:pic>
        <p:nvPicPr>
          <p:cNvPr id="14347" name="Picture 5">
            <a:extLst>
              <a:ext uri="{FF2B5EF4-FFF2-40B4-BE49-F238E27FC236}">
                <a16:creationId xmlns:a16="http://schemas.microsoft.com/office/drawing/2014/main" xmlns="" id="{063EBC80-D74A-4AF0-99BC-97540F84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1401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6">
            <a:extLst>
              <a:ext uri="{FF2B5EF4-FFF2-40B4-BE49-F238E27FC236}">
                <a16:creationId xmlns:a16="http://schemas.microsoft.com/office/drawing/2014/main" xmlns="" id="{A4C3EEB4-A946-490F-B6F6-B33CFDBD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581401"/>
            <a:ext cx="10969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Right Arrow 12">
            <a:extLst>
              <a:ext uri="{FF2B5EF4-FFF2-40B4-BE49-F238E27FC236}">
                <a16:creationId xmlns:a16="http://schemas.microsoft.com/office/drawing/2014/main" xmlns="" id="{A0B9ADAC-8972-42D6-B23B-2330612C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3048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4350" name="Right Arrow 13">
            <a:extLst>
              <a:ext uri="{FF2B5EF4-FFF2-40B4-BE49-F238E27FC236}">
                <a16:creationId xmlns:a16="http://schemas.microsoft.com/office/drawing/2014/main" xmlns="" id="{A793BEAE-08B8-4E68-B082-997BEAE9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3048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4351" name="TextBox 14">
            <a:extLst>
              <a:ext uri="{FF2B5EF4-FFF2-40B4-BE49-F238E27FC236}">
                <a16:creationId xmlns:a16="http://schemas.microsoft.com/office/drawing/2014/main" xmlns="" id="{569E4D4D-A901-4B27-B5DE-6C7EE5C2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799" y="3581400"/>
            <a:ext cx="35136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l-GR" altLang="en-US" dirty="0"/>
              <a:t>β</a:t>
            </a:r>
            <a:r>
              <a:rPr lang="en-US" altLang="en-US" dirty="0"/>
              <a:t> = 0.0999  &amp; R</a:t>
            </a:r>
            <a:r>
              <a:rPr lang="en-US" altLang="en-US" baseline="-25000" dirty="0"/>
              <a:t>2</a:t>
            </a:r>
            <a:r>
              <a:rPr lang="en-US" altLang="en-US" dirty="0"/>
              <a:t>/R</a:t>
            </a:r>
            <a:r>
              <a:rPr lang="en-US" altLang="en-US" baseline="-25000" dirty="0"/>
              <a:t>1</a:t>
            </a:r>
            <a:r>
              <a:rPr lang="en-US" altLang="en-US" dirty="0"/>
              <a:t> = 9.01 (exact value)</a:t>
            </a:r>
          </a:p>
        </p:txBody>
      </p:sp>
      <p:sp>
        <p:nvSpPr>
          <p:cNvPr id="14352" name="Rectangle 15">
            <a:extLst>
              <a:ext uri="{FF2B5EF4-FFF2-40B4-BE49-F238E27FC236}">
                <a16:creationId xmlns:a16="http://schemas.microsoft.com/office/drawing/2014/main" xmlns="" id="{B0C1661D-7862-4EA1-947B-79CE5AC11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502" y="4165600"/>
            <a:ext cx="2663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dirty="0"/>
              <a:t>(d) The amount of feedback is</a:t>
            </a:r>
          </a:p>
        </p:txBody>
      </p:sp>
      <p:pic>
        <p:nvPicPr>
          <p:cNvPr id="14353" name="Picture 7">
            <a:extLst>
              <a:ext uri="{FF2B5EF4-FFF2-40B4-BE49-F238E27FC236}">
                <a16:creationId xmlns:a16="http://schemas.microsoft.com/office/drawing/2014/main" xmlns="" id="{BF93456F-C974-4BD8-9F48-CD98EF62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2" y="4114801"/>
            <a:ext cx="20050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4" name="TextBox 17">
            <a:extLst>
              <a:ext uri="{FF2B5EF4-FFF2-40B4-BE49-F238E27FC236}">
                <a16:creationId xmlns:a16="http://schemas.microsoft.com/office/drawing/2014/main" xmlns="" id="{25A817F9-CAF5-4C96-81F3-9981A5AD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65600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which is 60 dB</a:t>
            </a:r>
          </a:p>
        </p:txBody>
      </p:sp>
      <p:sp>
        <p:nvSpPr>
          <p:cNvPr id="14355" name="Rectangle 18">
            <a:extLst>
              <a:ext uri="{FF2B5EF4-FFF2-40B4-BE49-F238E27FC236}">
                <a16:creationId xmlns:a16="http://schemas.microsoft.com/office/drawing/2014/main" xmlns="" id="{6AFA0992-6E8B-45FC-9B0F-7E5EB2060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532" y="4699000"/>
            <a:ext cx="7467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(e) For V</a:t>
            </a:r>
            <a:r>
              <a:rPr lang="en-US" altLang="en-US" baseline="-25000" dirty="0"/>
              <a:t>s</a:t>
            </a:r>
            <a:r>
              <a:rPr lang="en-US" altLang="en-US" dirty="0"/>
              <a:t> = 1 V  </a:t>
            </a:r>
            <a:r>
              <a:rPr lang="en-US" altLang="en-US" dirty="0">
                <a:sym typeface="Wingdings" panose="05000000000000000000" pitchFamily="2" charset="2"/>
              </a:rPr>
              <a:t> V</a:t>
            </a:r>
            <a:r>
              <a:rPr lang="en-US" altLang="en-US" baseline="-25000" dirty="0">
                <a:sym typeface="Wingdings" panose="05000000000000000000" pitchFamily="2" charset="2"/>
              </a:rPr>
              <a:t>o</a:t>
            </a:r>
            <a:r>
              <a:rPr lang="en-US" altLang="en-US" dirty="0">
                <a:sym typeface="Wingdings" panose="05000000000000000000" pitchFamily="2" charset="2"/>
              </a:rPr>
              <a:t> = </a:t>
            </a:r>
            <a:r>
              <a:rPr lang="en-US" altLang="en-US" dirty="0" err="1">
                <a:sym typeface="Wingdings" panose="05000000000000000000" pitchFamily="2" charset="2"/>
              </a:rPr>
              <a:t>A</a:t>
            </a:r>
            <a:r>
              <a:rPr lang="en-US" altLang="en-US" baseline="-25000" dirty="0" err="1">
                <a:sym typeface="Wingdings" panose="05000000000000000000" pitchFamily="2" charset="2"/>
              </a:rPr>
              <a:t>f</a:t>
            </a:r>
            <a:r>
              <a:rPr lang="en-US" altLang="en-US" dirty="0" err="1">
                <a:sym typeface="Wingdings" panose="05000000000000000000" pitchFamily="2" charset="2"/>
              </a:rPr>
              <a:t>V</a:t>
            </a:r>
            <a:r>
              <a:rPr lang="en-US" altLang="en-US" baseline="-25000" dirty="0" err="1">
                <a:sym typeface="Wingdings" panose="05000000000000000000" pitchFamily="2" charset="2"/>
              </a:rPr>
              <a:t>s</a:t>
            </a:r>
            <a:r>
              <a:rPr lang="en-US" altLang="en-US" dirty="0">
                <a:sym typeface="Wingdings" panose="05000000000000000000" pitchFamily="2" charset="2"/>
              </a:rPr>
              <a:t> = 10 </a:t>
            </a:r>
            <a:r>
              <a:rPr lang="en-US" altLang="en-US" dirty="0">
                <a:sym typeface="Symbol" panose="05050102010706020507" pitchFamily="18" charset="2"/>
              </a:rPr>
              <a:t> 1 = 10 V   and </a:t>
            </a:r>
            <a:r>
              <a:rPr lang="en-US" altLang="en-US" dirty="0" err="1">
                <a:sym typeface="Symbol" panose="05050102010706020507" pitchFamily="18" charset="2"/>
              </a:rPr>
              <a:t>V</a:t>
            </a:r>
            <a:r>
              <a:rPr lang="en-US" altLang="en-US" baseline="-25000" dirty="0" err="1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dirty="0">
                <a:sym typeface="Symbol" panose="05050102010706020507" pitchFamily="18" charset="2"/>
              </a:rPr>
              <a:t>V</a:t>
            </a:r>
            <a:r>
              <a:rPr lang="en-US" altLang="en-US" baseline="-25000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 = 0.0999  10 = 0.999 V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         	V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V</a:t>
            </a:r>
            <a:r>
              <a:rPr lang="en-US" altLang="en-US" baseline="-25000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 / A = 10 / 10</a:t>
            </a:r>
            <a:r>
              <a:rPr lang="en-US" altLang="en-US" baseline="30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 = 0.001 V</a:t>
            </a:r>
            <a:endParaRPr lang="en-US" altLang="en-US" dirty="0"/>
          </a:p>
        </p:txBody>
      </p:sp>
      <p:sp>
        <p:nvSpPr>
          <p:cNvPr id="14356" name="Rectangle 19">
            <a:extLst>
              <a:ext uri="{FF2B5EF4-FFF2-40B4-BE49-F238E27FC236}">
                <a16:creationId xmlns:a16="http://schemas.microsoft.com/office/drawing/2014/main" xmlns="" id="{504BE06F-B706-4148-9E44-2CADD52E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502" y="5392738"/>
            <a:ext cx="769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(f) If </a:t>
            </a:r>
            <a:r>
              <a:rPr lang="en-US" altLang="en-US" i="1" dirty="0"/>
              <a:t>A </a:t>
            </a:r>
            <a:r>
              <a:rPr lang="en-US" altLang="en-US" dirty="0"/>
              <a:t>decreases by 20%, thus becoming </a:t>
            </a:r>
            <a:r>
              <a:rPr lang="en-US" altLang="en-US" i="1" dirty="0"/>
              <a:t>A = 0.8 × 10</a:t>
            </a:r>
            <a:r>
              <a:rPr lang="en-US" altLang="en-US" i="1" baseline="30000" dirty="0"/>
              <a:t>4</a:t>
            </a:r>
            <a:r>
              <a:rPr lang="en-US" altLang="en-US" i="1" dirty="0"/>
              <a:t> </a:t>
            </a:r>
            <a:r>
              <a:rPr lang="en-US" altLang="en-US" dirty="0"/>
              <a:t>V/V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dirty="0" err="1">
                <a:sym typeface="Wingdings" panose="05000000000000000000" pitchFamily="2" charset="2"/>
              </a:rPr>
              <a:t>A</a:t>
            </a:r>
            <a:r>
              <a:rPr lang="en-US" altLang="en-US" baseline="-25000" dirty="0" err="1">
                <a:sym typeface="Wingdings" panose="05000000000000000000" pitchFamily="2" charset="2"/>
              </a:rPr>
              <a:t>f</a:t>
            </a:r>
            <a:r>
              <a:rPr lang="en-US" altLang="en-US" dirty="0">
                <a:sym typeface="Wingdings" panose="05000000000000000000" pitchFamily="2" charset="2"/>
              </a:rPr>
              <a:t> = </a:t>
            </a:r>
            <a:r>
              <a:rPr lang="en-US" altLang="en-US" dirty="0"/>
              <a:t>0.8 × 10</a:t>
            </a:r>
            <a:r>
              <a:rPr lang="en-US" altLang="en-US" baseline="30000" dirty="0"/>
              <a:t>4</a:t>
            </a:r>
            <a:r>
              <a:rPr lang="en-US" altLang="en-US" dirty="0"/>
              <a:t> / (1 + 0.8 </a:t>
            </a:r>
            <a:r>
              <a:rPr lang="en-US" altLang="en-US" dirty="0">
                <a:sym typeface="Symbol" panose="05050102010706020507" pitchFamily="18" charset="2"/>
              </a:rPr>
              <a:t> 10</a:t>
            </a:r>
            <a:r>
              <a:rPr lang="en-US" altLang="en-US" baseline="30000" dirty="0">
                <a:sym typeface="Symbol" panose="05050102010706020507" pitchFamily="18" charset="2"/>
              </a:rPr>
              <a:t>4</a:t>
            </a:r>
            <a:r>
              <a:rPr lang="en-US" altLang="en-US" dirty="0">
                <a:sym typeface="Symbol" panose="05050102010706020507" pitchFamily="18" charset="2"/>
              </a:rPr>
              <a:t>  0.0999</a:t>
            </a:r>
            <a:r>
              <a:rPr lang="en-US" altLang="en-US" dirty="0"/>
              <a:t>) = 9.9975 V/V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dirty="0"/>
              <a:t>that is, it decreases by 0.025%, which is lower than the percentage change in </a:t>
            </a:r>
            <a:r>
              <a:rPr lang="en-US" altLang="en-US" i="1" dirty="0"/>
              <a:t>A </a:t>
            </a:r>
            <a:r>
              <a:rPr lang="en-US" altLang="en-US" dirty="0"/>
              <a:t>by approximately a factor</a:t>
            </a:r>
            <a:r>
              <a:rPr lang="en-US" altLang="en-US" i="1" dirty="0"/>
              <a:t> </a:t>
            </a:r>
            <a:r>
              <a:rPr lang="en-US" altLang="en-US" dirty="0"/>
              <a:t>(1 + </a:t>
            </a:r>
            <a:r>
              <a:rPr lang="en-US" altLang="en-US" i="1" dirty="0"/>
              <a:t>A</a:t>
            </a:r>
            <a:r>
              <a:rPr lang="el-GR" altLang="en-US" dirty="0"/>
              <a:t>β</a:t>
            </a:r>
            <a:r>
              <a:rPr lang="en-US" altLang="en-US" i="1" dirty="0"/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951F650-C88A-4E33-883F-38FE91C2A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755" y="282743"/>
            <a:ext cx="7239000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4E02BE"/>
                </a:solidFill>
              </a:rPr>
              <a:t>10.2. Some Properties of Negative Feedback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6C8D6C5A-57F8-47A0-BD48-14B794CFA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8755" y="2138363"/>
            <a:ext cx="8534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 b="1" dirty="0"/>
              <a:t>10.2.1. Gain De-sensitivity </a:t>
            </a:r>
            <a:r>
              <a:rPr lang="en-US" altLang="en-US" sz="2000" b="1" dirty="0" err="1"/>
              <a:t>dA</a:t>
            </a:r>
            <a:r>
              <a:rPr lang="en-US" altLang="en-US" sz="2000" b="1" baseline="-25000" dirty="0" err="1"/>
              <a:t>f</a:t>
            </a:r>
            <a:endParaRPr lang="en-US" altLang="en-US" sz="2000" b="1" baseline="-25000" dirty="0"/>
          </a:p>
          <a:p>
            <a:pPr lvl="1" eaLnBrk="1" hangingPunct="1"/>
            <a:r>
              <a:rPr lang="en-US" altLang="en-US" sz="2000" dirty="0"/>
              <a:t>Equations (10.8) and (10.9) define </a:t>
            </a:r>
            <a:r>
              <a:rPr lang="en-US" altLang="en-US" sz="2000" dirty="0">
                <a:solidFill>
                  <a:srgbClr val="FF0000"/>
                </a:solidFill>
              </a:rPr>
              <a:t>de-sensitivity factor of (1+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  <a:r>
              <a:rPr lang="en-US" altLang="en-US" sz="2000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FF0000"/>
                </a:solidFill>
              </a:rPr>
              <a:t>).</a:t>
            </a:r>
          </a:p>
          <a:p>
            <a:pPr lvl="1" eaLnBrk="1" hangingPunct="1"/>
            <a:endParaRPr lang="en-US" altLang="en-US" sz="20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en-US" sz="20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en-US" sz="20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825B961-1FC2-4A3C-BF90-C7DC8742B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55" y="968542"/>
            <a:ext cx="94600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CC"/>
                </a:solidFill>
              </a:rPr>
              <a:t>The effect of negative feedback on desensitizing the closed-loop gain was demonstrated in Example 10.1, where we saw that a 20% reduction in the gain of the basic amplifier gave rise to only a 0.025% reduction in the gain of the closed-loop amplifier.</a:t>
            </a:r>
          </a:p>
        </p:txBody>
      </p:sp>
      <p:graphicFrame>
        <p:nvGraphicFramePr>
          <p:cNvPr id="15365" name="Object 6">
            <a:extLst>
              <a:ext uri="{FF2B5EF4-FFF2-40B4-BE49-F238E27FC236}">
                <a16:creationId xmlns:a16="http://schemas.microsoft.com/office/drawing/2014/main" xmlns="" id="{1C78B840-833A-41E6-B120-AA1642DDE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73570"/>
              </p:ext>
            </p:extLst>
          </p:nvPr>
        </p:nvGraphicFramePr>
        <p:xfrm>
          <a:off x="3101976" y="3712729"/>
          <a:ext cx="19113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公式" r:id="rId3" imgW="1092200" imgH="914400" progId="Equation.3">
                  <p:embed/>
                </p:oleObj>
              </mc:Choice>
              <mc:Fallback>
                <p:oleObj name="公式" r:id="rId3" imgW="1092200" imgH="914400" progId="Equation.3">
                  <p:embed/>
                  <p:pic>
                    <p:nvPicPr>
                      <p:cNvPr id="15365" name="Object 6">
                        <a:extLst>
                          <a:ext uri="{FF2B5EF4-FFF2-40B4-BE49-F238E27FC236}">
                            <a16:creationId xmlns:a16="http://schemas.microsoft.com/office/drawing/2014/main" xmlns="" id="{1C78B840-833A-41E6-B120-AA1642DDE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6" y="3712729"/>
                        <a:ext cx="19113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>
            <a:extLst>
              <a:ext uri="{FF2B5EF4-FFF2-40B4-BE49-F238E27FC236}">
                <a16:creationId xmlns:a16="http://schemas.microsoft.com/office/drawing/2014/main" xmlns="" id="{D5FD0795-D526-420E-86A8-C2D5661F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03" y="5354618"/>
            <a:ext cx="94600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800000"/>
                </a:solidFill>
                <a:ea typeface="宋体" panose="02010600030101010101" pitchFamily="2" charset="-122"/>
              </a:rPr>
              <a:t>The percentage change in </a:t>
            </a:r>
            <a:r>
              <a:rPr lang="en-US" altLang="zh-CN" sz="2000" dirty="0" err="1">
                <a:solidFill>
                  <a:srgbClr val="8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err="1">
                <a:solidFill>
                  <a:srgbClr val="8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solidFill>
                  <a:srgbClr val="800000"/>
                </a:solidFill>
                <a:ea typeface="宋体" panose="02010600030101010101" pitchFamily="2" charset="-122"/>
              </a:rPr>
              <a:t> (due to variations in some circuit parameter) is smaller than the percentage change in A by the amount of feedback. For this reason the amount of feedback, </a:t>
            </a:r>
            <a:r>
              <a:rPr lang="en-US" altLang="zh-CN" sz="2000" b="1" dirty="0">
                <a:solidFill>
                  <a:srgbClr val="800000"/>
                </a:solidFill>
                <a:ea typeface="宋体" panose="02010600030101010101" pitchFamily="2" charset="-122"/>
              </a:rPr>
              <a:t>1 + Aβ</a:t>
            </a:r>
            <a:r>
              <a:rPr lang="en-US" altLang="zh-CN" sz="2000" dirty="0">
                <a:solidFill>
                  <a:srgbClr val="800000"/>
                </a:solidFill>
                <a:ea typeface="宋体" panose="02010600030101010101" pitchFamily="2" charset="-122"/>
              </a:rPr>
              <a:t>, is also known as the </a:t>
            </a:r>
            <a:r>
              <a:rPr lang="en-US" altLang="zh-CN" sz="2000" b="1" dirty="0">
                <a:solidFill>
                  <a:srgbClr val="800000"/>
                </a:solidFill>
                <a:ea typeface="宋体" panose="02010600030101010101" pitchFamily="2" charset="-122"/>
              </a:rPr>
              <a:t>de-sensitivity factor. </a:t>
            </a:r>
          </a:p>
        </p:txBody>
      </p:sp>
      <p:sp>
        <p:nvSpPr>
          <p:cNvPr id="15367" name="TextBox 8">
            <a:extLst>
              <a:ext uri="{FF2B5EF4-FFF2-40B4-BE49-F238E27FC236}">
                <a16:creationId xmlns:a16="http://schemas.microsoft.com/office/drawing/2014/main" xmlns="" id="{BAB213D4-5530-4830-BA61-18CD4DBC9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49867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dirty="0">
                <a:solidFill>
                  <a:srgbClr val="3333FF"/>
                </a:solidFill>
              </a:rPr>
              <a:t>(10.8)</a:t>
            </a:r>
          </a:p>
        </p:txBody>
      </p:sp>
      <p:sp>
        <p:nvSpPr>
          <p:cNvPr id="15368" name="TextBox 9">
            <a:extLst>
              <a:ext uri="{FF2B5EF4-FFF2-40B4-BE49-F238E27FC236}">
                <a16:creationId xmlns:a16="http://schemas.microsoft.com/office/drawing/2014/main" xmlns="" id="{2C55FA10-720D-4CD7-A0DA-FF51564E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703847"/>
            <a:ext cx="685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3333FF"/>
                </a:solidFill>
              </a:rPr>
              <a:t>(10.9)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9" name="Object 1">
                <a:extLst>
                  <a:ext uri="{FF2B5EF4-FFF2-40B4-BE49-F238E27FC236}">
                    <a16:creationId xmlns:a16="http://schemas.microsoft.com/office/drawing/2014/main" xmlns="" id="{36CC6C59-EBEB-4609-9EC8-2D2CD8A6E76E}"/>
                  </a:ext>
                </a:extLst>
              </p:cNvPr>
              <p:cNvSpPr txBox="1"/>
              <p:nvPr/>
            </p:nvSpPr>
            <p:spPr bwMode="auto">
              <a:xfrm>
                <a:off x="3124200" y="2928938"/>
                <a:ext cx="1497013" cy="7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69" name="Object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CC6C59-EBEB-4609-9EC8-2D2CD8A6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2928938"/>
                <a:ext cx="1497013" cy="762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0" name="TextBox 1">
            <a:extLst>
              <a:ext uri="{FF2B5EF4-FFF2-40B4-BE49-F238E27FC236}">
                <a16:creationId xmlns:a16="http://schemas.microsoft.com/office/drawing/2014/main" xmlns="" id="{9E27DA3E-6873-48F0-956F-4107AE096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4" y="3352800"/>
            <a:ext cx="1539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C805F5B-B06D-4363-8A1B-908248EFAE72}"/>
              </a:ext>
            </a:extLst>
          </p:cNvPr>
          <p:cNvSpPr/>
          <p:nvPr/>
        </p:nvSpPr>
        <p:spPr>
          <a:xfrm>
            <a:off x="2019300" y="773113"/>
            <a:ext cx="7848600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000000"/>
                </a:solidFill>
                <a:latin typeface="Calibri"/>
              </a:rPr>
              <a:t>10.2.2. Bandwidth Extension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rgbClr val="000000"/>
                </a:solidFill>
                <a:latin typeface="Calibri"/>
              </a:rPr>
              <a:t>Equations (10.10) through (10.13) demonstrate how </a:t>
            </a:r>
            <a:r>
              <a:rPr lang="en-US" kern="0" dirty="0">
                <a:solidFill>
                  <a:srgbClr val="FF0000"/>
                </a:solidFill>
                <a:latin typeface="Calibri"/>
              </a:rPr>
              <a:t>3-</a:t>
            </a:r>
            <a:r>
              <a:rPr lang="en-US" i="1" kern="0" dirty="0">
                <a:solidFill>
                  <a:srgbClr val="FF0000"/>
                </a:solidFill>
                <a:latin typeface="Calibri"/>
              </a:rPr>
              <a:t>dB</a:t>
            </a:r>
            <a:r>
              <a:rPr lang="en-US" kern="0" dirty="0">
                <a:solidFill>
                  <a:srgbClr val="FF0000"/>
                </a:solidFill>
                <a:latin typeface="Calibri"/>
              </a:rPr>
              <a:t> frequencies may be shifted</a:t>
            </a:r>
            <a:r>
              <a:rPr lang="en-US" kern="0" dirty="0">
                <a:solidFill>
                  <a:srgbClr val="000000"/>
                </a:solidFill>
                <a:latin typeface="Calibri"/>
              </a:rPr>
              <a:t> via negative feedback.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DDC60263-AF6E-4EDC-B285-E6112A3A8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04988"/>
            <a:ext cx="815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Consider an amplifier whose </a:t>
            </a:r>
            <a:r>
              <a:rPr lang="en-US" altLang="en-US" sz="1800" b="1" dirty="0"/>
              <a:t>high-frequency response </a:t>
            </a:r>
            <a:r>
              <a:rPr lang="en-US" altLang="en-US" sz="1800" dirty="0"/>
              <a:t>is characterized by a single pole. Its gain at mid and high frequencies can be expressed as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xmlns="" id="{C0D3ABDF-5622-45CF-8034-1F92D570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1"/>
            <a:ext cx="1676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5">
            <a:extLst>
              <a:ext uri="{FF2B5EF4-FFF2-40B4-BE49-F238E27FC236}">
                <a16:creationId xmlns:a16="http://schemas.microsoft.com/office/drawing/2014/main" xmlns="" id="{43954067-8EFE-453D-BD8D-64E27E4E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495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FF"/>
                </a:solidFill>
              </a:rPr>
              <a:t>where </a:t>
            </a:r>
            <a:r>
              <a:rPr lang="en-US" altLang="en-US" i="1">
                <a:solidFill>
                  <a:srgbClr val="3333FF"/>
                </a:solidFill>
              </a:rPr>
              <a:t>A</a:t>
            </a:r>
            <a:r>
              <a:rPr lang="en-US" altLang="en-US" i="1" baseline="-25000">
                <a:solidFill>
                  <a:srgbClr val="3333FF"/>
                </a:solidFill>
              </a:rPr>
              <a:t>M</a:t>
            </a:r>
            <a:r>
              <a:rPr lang="en-US" altLang="en-US" i="1">
                <a:solidFill>
                  <a:srgbClr val="3333FF"/>
                </a:solidFill>
              </a:rPr>
              <a:t> </a:t>
            </a:r>
            <a:r>
              <a:rPr lang="en-US" altLang="en-US">
                <a:solidFill>
                  <a:srgbClr val="3333FF"/>
                </a:solidFill>
              </a:rPr>
              <a:t>denotes the midband gain and</a:t>
            </a:r>
            <a:r>
              <a:rPr lang="en-US" altLang="en-US" i="1">
                <a:solidFill>
                  <a:srgbClr val="3333FF"/>
                </a:solidFill>
              </a:rPr>
              <a:t> ω</a:t>
            </a:r>
            <a:r>
              <a:rPr lang="en-US" altLang="en-US" i="1" baseline="-25000">
                <a:solidFill>
                  <a:srgbClr val="3333FF"/>
                </a:solidFill>
              </a:rPr>
              <a:t>H</a:t>
            </a:r>
            <a:r>
              <a:rPr lang="en-US" altLang="en-US" i="1">
                <a:solidFill>
                  <a:srgbClr val="3333FF"/>
                </a:solidFill>
              </a:rPr>
              <a:t> </a:t>
            </a:r>
            <a:r>
              <a:rPr lang="en-US" altLang="en-US">
                <a:solidFill>
                  <a:srgbClr val="3333FF"/>
                </a:solidFill>
              </a:rPr>
              <a:t>is the upper 3-dB frequency.</a:t>
            </a: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xmlns="" id="{EA4E27B6-66EE-4623-A57A-87FB76B1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49" y="3113087"/>
            <a:ext cx="815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Application of negative feedback, with a frequency-independent factor β, around this amplifier results in a closed-loop gain </a:t>
            </a:r>
            <a:r>
              <a:rPr lang="en-US" altLang="en-US" sz="1800" i="1" dirty="0" err="1"/>
              <a:t>A</a:t>
            </a:r>
            <a:r>
              <a:rPr lang="en-US" altLang="en-US" sz="1800" i="1" baseline="-25000" dirty="0" err="1"/>
              <a:t>f</a:t>
            </a:r>
            <a:r>
              <a:rPr lang="en-US" altLang="en-US" sz="1800" i="1" dirty="0"/>
              <a:t>(s) </a:t>
            </a:r>
            <a:r>
              <a:rPr lang="en-US" altLang="en-US" sz="1800" dirty="0"/>
              <a:t>given by</a:t>
            </a:r>
          </a:p>
        </p:txBody>
      </p:sp>
      <p:pic>
        <p:nvPicPr>
          <p:cNvPr id="16392" name="Picture 3">
            <a:extLst>
              <a:ext uri="{FF2B5EF4-FFF2-40B4-BE49-F238E27FC236}">
                <a16:creationId xmlns:a16="http://schemas.microsoft.com/office/drawing/2014/main" xmlns="" id="{9D61E069-36E3-4E57-8C8D-6DCD9419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0001"/>
            <a:ext cx="1809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4">
            <a:extLst>
              <a:ext uri="{FF2B5EF4-FFF2-40B4-BE49-F238E27FC236}">
                <a16:creationId xmlns:a16="http://schemas.microsoft.com/office/drawing/2014/main" xmlns="" id="{74D105DB-9B6C-4218-9A65-C134672F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733800"/>
            <a:ext cx="2733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ight Arrow 9">
            <a:extLst>
              <a:ext uri="{FF2B5EF4-FFF2-40B4-BE49-F238E27FC236}">
                <a16:creationId xmlns:a16="http://schemas.microsoft.com/office/drawing/2014/main" xmlns="" id="{95F24522-DD90-4F8D-99D8-07A6FD313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62400"/>
            <a:ext cx="228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endParaRPr lang="en-US" altLang="en-US"/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xmlns="" id="{FDC2916B-7824-4A1F-80AF-CE21646C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149" y="44069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Thus the feedback amplifier will have a </a:t>
            </a:r>
            <a:r>
              <a:rPr lang="en-US" altLang="en-US" sz="1800" dirty="0" err="1"/>
              <a:t>midband</a:t>
            </a:r>
            <a:r>
              <a:rPr lang="en-US" altLang="en-US" sz="1800" dirty="0"/>
              <a:t> gain of A</a:t>
            </a:r>
            <a:r>
              <a:rPr lang="en-US" altLang="en-US" sz="1800" baseline="-25000" dirty="0"/>
              <a:t>M</a:t>
            </a:r>
            <a:r>
              <a:rPr lang="en-US" altLang="en-US" sz="1800" dirty="0"/>
              <a:t>/(1+A</a:t>
            </a:r>
            <a:r>
              <a:rPr lang="en-US" altLang="en-US" sz="1800" baseline="-25000" dirty="0"/>
              <a:t>M</a:t>
            </a:r>
            <a:r>
              <a:rPr lang="el-GR" altLang="en-US" sz="1800" dirty="0"/>
              <a:t>β</a:t>
            </a:r>
            <a:r>
              <a:rPr lang="en-US" altLang="en-US" sz="1800" dirty="0"/>
              <a:t>) </a:t>
            </a:r>
            <a:r>
              <a:rPr lang="en-US" altLang="en-US" sz="1800" dirty="0">
                <a:latin typeface="Times" panose="02020603050405020304" pitchFamily="18" charset="0"/>
              </a:rPr>
              <a:t>and an upper 3-dB frequency 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8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Hf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 = </a:t>
            </a:r>
            <a:r>
              <a:rPr lang="en-US" altLang="en-US" sz="18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dirty="0"/>
              <a:t>1+A</a:t>
            </a:r>
            <a:r>
              <a:rPr lang="en-US" altLang="en-US" sz="1800" baseline="-25000" dirty="0"/>
              <a:t>M</a:t>
            </a:r>
            <a:r>
              <a:rPr lang="el-GR" altLang="en-US" sz="1800" dirty="0"/>
              <a:t>β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). 	</a:t>
            </a:r>
            <a:r>
              <a:rPr lang="en-US" altLang="en-US" sz="1800" dirty="0"/>
              <a:t>(10.12)</a:t>
            </a:r>
            <a:endParaRPr lang="en-US" altLang="en-US" sz="1800" dirty="0">
              <a:latin typeface="Times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800" dirty="0"/>
              <a:t>Similarly, the open-loop gain </a:t>
            </a:r>
            <a:r>
              <a:rPr lang="en-US" altLang="en-US" sz="1800" dirty="0">
                <a:latin typeface="Times" panose="02020603050405020304" pitchFamily="18" charset="0"/>
              </a:rPr>
              <a:t>is characterized by a dominant low frequency pole, then it</a:t>
            </a:r>
            <a:r>
              <a:rPr lang="en-US" altLang="en-US" sz="1800" dirty="0"/>
              <a:t> has </a:t>
            </a:r>
            <a:r>
              <a:rPr lang="en-US" altLang="en-US" sz="1800" dirty="0">
                <a:latin typeface="Times" panose="02020603050405020304" pitchFamily="18" charset="0"/>
              </a:rPr>
              <a:t>the feedback amplifier with a lower 3-dB frequency</a:t>
            </a:r>
          </a:p>
          <a:p>
            <a:pPr eaLnBrk="1" hangingPunct="1"/>
            <a:r>
              <a:rPr lang="en-US" altLang="en-US" sz="1800" dirty="0">
                <a:latin typeface="Times" panose="02020603050405020304" pitchFamily="18" charset="0"/>
              </a:rPr>
              <a:t>	 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en-US" sz="1800" baseline="-25000" dirty="0" err="1">
                <a:latin typeface="Times" panose="02020603050405020304" pitchFamily="18" charset="0"/>
                <a:sym typeface="Symbol" panose="05050102010706020507" pitchFamily="18" charset="2"/>
              </a:rPr>
              <a:t>Lf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 = </a:t>
            </a:r>
            <a:r>
              <a:rPr lang="en-US" altLang="en-US" sz="18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 / (1 + A</a:t>
            </a:r>
            <a:r>
              <a:rPr lang="en-US" altLang="en-US" sz="1800" baseline="-25000" dirty="0">
                <a:latin typeface="Times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l-GR" altLang="en-US" sz="1800" dirty="0"/>
              <a:t>β</a:t>
            </a:r>
            <a:r>
              <a:rPr lang="en-US" altLang="en-US" sz="1800" dirty="0">
                <a:latin typeface="Times" panose="02020603050405020304" pitchFamily="18" charset="0"/>
                <a:sym typeface="Symbol" panose="05050102010706020507" pitchFamily="18" charset="2"/>
              </a:rPr>
              <a:t>) 	</a:t>
            </a:r>
            <a:r>
              <a:rPr lang="en-US" altLang="en-US" sz="1800" dirty="0"/>
              <a:t>(10.13)</a:t>
            </a:r>
          </a:p>
        </p:txBody>
      </p:sp>
      <p:sp>
        <p:nvSpPr>
          <p:cNvPr id="16396" name="Rectangle 9">
            <a:extLst>
              <a:ext uri="{FF2B5EF4-FFF2-40B4-BE49-F238E27FC236}">
                <a16:creationId xmlns:a16="http://schemas.microsoft.com/office/drawing/2014/main" xmlns="" id="{2B54CA9B-7E92-4DAF-AA9D-F6F5FA9E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42000"/>
            <a:ext cx="8496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Note that the </a:t>
            </a:r>
            <a:r>
              <a:rPr lang="en-US" altLang="zh-CN" sz="2000" b="1" dirty="0">
                <a:solidFill>
                  <a:srgbClr val="3333FF"/>
                </a:solidFill>
                <a:ea typeface="宋体" panose="02010600030101010101" pitchFamily="2" charset="-122"/>
              </a:rPr>
              <a:t>amplifier bandwidth is increased</a:t>
            </a:r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 by the same factor by which its </a:t>
            </a:r>
            <a:r>
              <a:rPr lang="en-US" altLang="zh-CN" sz="2000" dirty="0" err="1">
                <a:solidFill>
                  <a:srgbClr val="3333FF"/>
                </a:solidFill>
                <a:ea typeface="宋体" panose="02010600030101010101" pitchFamily="2" charset="-122"/>
              </a:rPr>
              <a:t>midband</a:t>
            </a:r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 gain is decreased, maintaining the </a:t>
            </a:r>
            <a:r>
              <a:rPr lang="en-US" altLang="zh-CN" sz="2000" b="1" dirty="0">
                <a:solidFill>
                  <a:srgbClr val="3333FF"/>
                </a:solidFill>
                <a:ea typeface="宋体" panose="02010600030101010101" pitchFamily="2" charset="-122"/>
              </a:rPr>
              <a:t>gain-bandwidth product at a constant value. </a:t>
            </a:r>
          </a:p>
        </p:txBody>
      </p:sp>
      <p:sp>
        <p:nvSpPr>
          <p:cNvPr id="16397" name="Rectangle 12">
            <a:extLst>
              <a:ext uri="{FF2B5EF4-FFF2-40B4-BE49-F238E27FC236}">
                <a16:creationId xmlns:a16="http://schemas.microsoft.com/office/drawing/2014/main" xmlns="" id="{6ED8A923-6FD1-40E6-A417-F4FDAA20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2590800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/>
              <a:t>(10.10)</a:t>
            </a:r>
          </a:p>
        </p:txBody>
      </p:sp>
      <p:sp>
        <p:nvSpPr>
          <p:cNvPr id="16398" name="Rectangle 13">
            <a:extLst>
              <a:ext uri="{FF2B5EF4-FFF2-40B4-BE49-F238E27FC236}">
                <a16:creationId xmlns:a16="http://schemas.microsoft.com/office/drawing/2014/main" xmlns="" id="{595E922D-1E03-4055-971E-603C4F40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3810000"/>
            <a:ext cx="777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/>
              <a:t>(10.11)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F35897D8-A285-4E01-96F1-17F62E08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464"/>
            <a:ext cx="7239000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rgbClr val="4E02BE"/>
                </a:solidFill>
              </a:rPr>
              <a:t>10.2. Some Properties of Negative Feedback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e10F03">
            <a:extLst>
              <a:ext uri="{FF2B5EF4-FFF2-40B4-BE49-F238E27FC236}">
                <a16:creationId xmlns:a16="http://schemas.microsoft.com/office/drawing/2014/main" xmlns="" id="{E79C9F2F-DABB-43D7-A744-01050EF6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1"/>
            <a:ext cx="76962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7" descr="F">
            <a:extLst>
              <a:ext uri="{FF2B5EF4-FFF2-40B4-BE49-F238E27FC236}">
                <a16:creationId xmlns:a16="http://schemas.microsoft.com/office/drawing/2014/main" xmlns="" id="{7CCAA58A-BDAD-4EE3-A723-AD444FA60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211889"/>
            <a:ext cx="8534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7AC7C35-9512-435F-B172-6C5CB810C20E}"/>
              </a:ext>
            </a:extLst>
          </p:cNvPr>
          <p:cNvSpPr/>
          <p:nvPr/>
        </p:nvSpPr>
        <p:spPr>
          <a:xfrm>
            <a:off x="2819400" y="533401"/>
            <a:ext cx="57912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Negative feedback: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Reduces the gain by a factor of (1+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l-GR" dirty="0"/>
              <a:t>β</a:t>
            </a:r>
            <a:r>
              <a:rPr lang="en-US" i="1" dirty="0"/>
              <a:t>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Extends the bandwidth by a factor of (1+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l-GR" dirty="0"/>
              <a:t>β</a:t>
            </a:r>
            <a:r>
              <a:rPr lang="en-US" i="1" dirty="0"/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8FE41ABE-BC17-4036-BDB4-F0D693C9E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914400"/>
            <a:ext cx="7543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b="1"/>
              <a:t>10.2.3. Interference Reduction</a:t>
            </a:r>
          </a:p>
          <a:p>
            <a:pPr lvl="1" eaLnBrk="1" hangingPunct="1"/>
            <a:r>
              <a:rPr lang="en-US" altLang="en-US"/>
              <a:t>Negative feedback can be employed to reduce the interference in an amplifier</a:t>
            </a:r>
          </a:p>
          <a:p>
            <a:pPr lvl="1" eaLnBrk="1" hangingPunct="1"/>
            <a:r>
              <a:rPr lang="en-US" altLang="en-US"/>
              <a:t>Signal-to-interference ratio (</a:t>
            </a:r>
            <a:r>
              <a:rPr lang="en-US" altLang="en-US" i="1"/>
              <a:t>S</a:t>
            </a:r>
            <a:r>
              <a:rPr lang="en-US" altLang="en-US"/>
              <a:t>/</a:t>
            </a:r>
            <a:r>
              <a:rPr lang="en-US" altLang="en-US" i="1"/>
              <a:t>I</a:t>
            </a:r>
            <a:r>
              <a:rPr lang="en-US" altLang="en-US"/>
              <a:t> = </a:t>
            </a:r>
            <a:r>
              <a:rPr lang="en-US" altLang="en-US" i="1"/>
              <a:t>V</a:t>
            </a:r>
            <a:r>
              <a:rPr lang="en-US" altLang="en-US" i="1" baseline="-25000"/>
              <a:t>s</a:t>
            </a:r>
            <a:r>
              <a:rPr lang="en-US" altLang="en-US"/>
              <a:t>/</a:t>
            </a:r>
            <a:r>
              <a:rPr lang="en-US" altLang="en-US" i="1"/>
              <a:t>V</a:t>
            </a:r>
            <a:r>
              <a:rPr lang="en-US" altLang="en-US" i="1" baseline="-25000"/>
              <a:t>n</a:t>
            </a:r>
            <a:r>
              <a:rPr lang="en-US" altLang="en-US"/>
              <a:t>)     </a:t>
            </a:r>
            <a:r>
              <a:rPr lang="en-US" altLang="en-US" sz="2000">
                <a:solidFill>
                  <a:srgbClr val="FF0000"/>
                </a:solidFill>
              </a:rPr>
              <a:t>(10.14)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18436" name="Picture 6">
            <a:extLst>
              <a:ext uri="{FF2B5EF4-FFF2-40B4-BE49-F238E27FC236}">
                <a16:creationId xmlns:a16="http://schemas.microsoft.com/office/drawing/2014/main" xmlns="" id="{069EA8D7-C186-4DB7-99D2-2EE5F5F0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048000"/>
            <a:ext cx="60118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>
            <a:extLst>
              <a:ext uri="{FF2B5EF4-FFF2-40B4-BE49-F238E27FC236}">
                <a16:creationId xmlns:a16="http://schemas.microsoft.com/office/drawing/2014/main" xmlns="" id="{FB6CA91C-200E-4DFE-97BC-1352D575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29201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/>
              <a:t>Figure 10.4 Illustrating the application of negative feedback to improve the signal-to-interference ratio in amplifiers.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xmlns="" id="{C432CF83-797A-4CBD-BBBB-2C069A77E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971800"/>
            <a:ext cx="1562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interference,</a:t>
            </a:r>
          </a:p>
        </p:txBody>
      </p:sp>
      <p:cxnSp>
        <p:nvCxnSpPr>
          <p:cNvPr id="18439" name="Straight Arrow Connector 7">
            <a:extLst>
              <a:ext uri="{FF2B5EF4-FFF2-40B4-BE49-F238E27FC236}">
                <a16:creationId xmlns:a16="http://schemas.microsoft.com/office/drawing/2014/main" xmlns="" id="{55C5CBE7-7B6E-4285-82BA-CFE65E334A1E}"/>
              </a:ext>
            </a:extLst>
          </p:cNvPr>
          <p:cNvCxnSpPr>
            <a:cxnSpLocks noChangeShapeType="1"/>
            <a:endCxn id="18438" idx="1"/>
          </p:cNvCxnSpPr>
          <p:nvPr/>
        </p:nvCxnSpPr>
        <p:spPr bwMode="auto">
          <a:xfrm flipV="1">
            <a:off x="5600700" y="3141664"/>
            <a:ext cx="228600" cy="211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FE24B6BC-5608-4C8D-B82E-8398F0D4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464"/>
            <a:ext cx="7239000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rgbClr val="4E02BE"/>
                </a:solidFill>
              </a:rPr>
              <a:t>10.2. Some Properties of Negative Feedback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xmlns="" id="{9C8C2680-84FF-45F9-9DF5-C43EDF9CB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080126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Figure 10.4: </a:t>
            </a:r>
            <a:r>
              <a:rPr lang="en-US" altLang="en-US" sz="1800"/>
              <a:t>Illustrating the application of negative feedback to improve the signal-to-interference ratio in amplifiers.</a:t>
            </a:r>
          </a:p>
        </p:txBody>
      </p:sp>
      <p:pic>
        <p:nvPicPr>
          <p:cNvPr id="19459" name="Picture 7">
            <a:extLst>
              <a:ext uri="{FF2B5EF4-FFF2-40B4-BE49-F238E27FC236}">
                <a16:creationId xmlns:a16="http://schemas.microsoft.com/office/drawing/2014/main" xmlns="" id="{E5828C0D-3223-49E7-876F-553DCD105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895601"/>
            <a:ext cx="60483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6">
            <a:extLst>
              <a:ext uri="{FF2B5EF4-FFF2-40B4-BE49-F238E27FC236}">
                <a16:creationId xmlns:a16="http://schemas.microsoft.com/office/drawing/2014/main" xmlns="" id="{4EF31489-A992-470C-9CEE-9322723BC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165" y="935038"/>
            <a:ext cx="807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Consider the circuit in Fig. 10.4(b). Here we assume that another amplifier stage with gain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that does not suffer from the interference problem. </a:t>
            </a:r>
          </a:p>
          <a:p>
            <a:pPr eaLnBrk="1" hangingPunct="1"/>
            <a:r>
              <a:rPr lang="en-US" altLang="en-US" sz="1800" dirty="0"/>
              <a:t>The output voltage of the circuit in Fig. 10.4(b) can be found by superposition:</a:t>
            </a:r>
          </a:p>
        </p:txBody>
      </p:sp>
      <p:pic>
        <p:nvPicPr>
          <p:cNvPr id="19461" name="Picture 8">
            <a:extLst>
              <a:ext uri="{FF2B5EF4-FFF2-40B4-BE49-F238E27FC236}">
                <a16:creationId xmlns:a16="http://schemas.microsoft.com/office/drawing/2014/main" xmlns="" id="{89336FB0-E34F-4B96-A987-6ADE0902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905001"/>
            <a:ext cx="31527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ight Arrow 8">
            <a:extLst>
              <a:ext uri="{FF2B5EF4-FFF2-40B4-BE49-F238E27FC236}">
                <a16:creationId xmlns:a16="http://schemas.microsoft.com/office/drawing/2014/main" xmlns="" id="{195CFCDF-AF46-4851-AF25-6B5B5ED2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228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endParaRPr lang="en-US" altLang="en-US"/>
          </a:p>
        </p:txBody>
      </p:sp>
      <p:pic>
        <p:nvPicPr>
          <p:cNvPr id="19463" name="Picture 9">
            <a:extLst>
              <a:ext uri="{FF2B5EF4-FFF2-40B4-BE49-F238E27FC236}">
                <a16:creationId xmlns:a16="http://schemas.microsoft.com/office/drawing/2014/main" xmlns="" id="{9E52647B-7152-4993-BF60-246AFC61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1"/>
            <a:ext cx="990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10">
            <a:extLst>
              <a:ext uri="{FF2B5EF4-FFF2-40B4-BE49-F238E27FC236}">
                <a16:creationId xmlns:a16="http://schemas.microsoft.com/office/drawing/2014/main" xmlns="" id="{437AF39C-3FAE-4F27-A646-84FDF40B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2438400"/>
            <a:ext cx="446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800"/>
              <a:t>which is times higher than in the original case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61712079-00F1-4667-8A71-A0611CB3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464"/>
            <a:ext cx="7239000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rgbClr val="4E02BE"/>
                </a:solidFill>
              </a:rPr>
              <a:t>10.2. Some Properties of Negative Feedback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F">
            <a:extLst>
              <a:ext uri="{FF2B5EF4-FFF2-40B4-BE49-F238E27FC236}">
                <a16:creationId xmlns:a16="http://schemas.microsoft.com/office/drawing/2014/main" xmlns="" id="{C8FD746D-71CA-4F14-957D-98BFF0B6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56314"/>
            <a:ext cx="8610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BF10CB2-64C3-42B2-8CB5-A999357744FF}"/>
              </a:ext>
            </a:extLst>
          </p:cNvPr>
          <p:cNvSpPr/>
          <p:nvPr/>
        </p:nvSpPr>
        <p:spPr>
          <a:xfrm>
            <a:off x="2438400" y="847725"/>
            <a:ext cx="73152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kern="0" dirty="0">
                <a:solidFill>
                  <a:srgbClr val="000000"/>
                </a:solidFill>
                <a:latin typeface="Calibri"/>
              </a:rPr>
              <a:t>10.2.4. Reduction in Nonlinear Distortion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xmlns="" id="{DA6B47B9-FAD8-4311-A7B8-96F3F6548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2192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The amplifier transfer characteristic is linearized through the application of negative feedback</a:t>
            </a:r>
          </a:p>
        </p:txBody>
      </p:sp>
      <p:pic>
        <p:nvPicPr>
          <p:cNvPr id="20486" name="Picture 9">
            <a:extLst>
              <a:ext uri="{FF2B5EF4-FFF2-40B4-BE49-F238E27FC236}">
                <a16:creationId xmlns:a16="http://schemas.microsoft.com/office/drawing/2014/main" xmlns="" id="{68FC1075-1A57-4FA2-8CA2-6036E0B3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828800"/>
            <a:ext cx="79279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20D607A0-B871-4226-8B08-EAE14017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464"/>
            <a:ext cx="7239000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rgbClr val="4E02BE"/>
                </a:solidFill>
              </a:rPr>
              <a:t>10.2. Some Properties of Negative Feedback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0C4DF69-489A-45FB-9E25-07E8E894F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7848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4E02BE"/>
                </a:solidFill>
              </a:rPr>
              <a:t>10.3. The Four Basic Feedback Topologies</a:t>
            </a:r>
          </a:p>
        </p:txBody>
      </p:sp>
      <p:grpSp>
        <p:nvGrpSpPr>
          <p:cNvPr id="21507" name="Group 7">
            <a:extLst>
              <a:ext uri="{FF2B5EF4-FFF2-40B4-BE49-F238E27FC236}">
                <a16:creationId xmlns:a16="http://schemas.microsoft.com/office/drawing/2014/main" xmlns="" id="{5EDE1C89-A618-4D96-9123-D49C08E45FC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990601"/>
            <a:ext cx="8097838" cy="5210175"/>
            <a:chOff x="144" y="192"/>
            <a:chExt cx="5437" cy="3522"/>
          </a:xfrm>
        </p:grpSpPr>
        <p:pic>
          <p:nvPicPr>
            <p:cNvPr id="21509" name="Picture 3" descr="d:\ch08\ch08_conv\sedr42021_0804a.jpg">
              <a:extLst>
                <a:ext uri="{FF2B5EF4-FFF2-40B4-BE49-F238E27FC236}">
                  <a16:creationId xmlns:a16="http://schemas.microsoft.com/office/drawing/2014/main" xmlns="" id="{FF7C6FF2-7429-4CB9-9D9B-FB1B1FA5C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92"/>
              <a:ext cx="2574" cy="1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0" name="Picture 4" descr="d:\ch08\ch08_conv\sedr42021_0804b.jpg">
              <a:extLst>
                <a:ext uri="{FF2B5EF4-FFF2-40B4-BE49-F238E27FC236}">
                  <a16:creationId xmlns:a16="http://schemas.microsoft.com/office/drawing/2014/main" xmlns="" id="{9736DDBA-FC9A-43F8-B9CE-5EF3AA498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45"/>
              <a:ext cx="2476" cy="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Picture 5" descr="d:\ch08\ch08_conv\sedr42021_0804c.jpg">
              <a:extLst>
                <a:ext uri="{FF2B5EF4-FFF2-40B4-BE49-F238E27FC236}">
                  <a16:creationId xmlns:a16="http://schemas.microsoft.com/office/drawing/2014/main" xmlns="" id="{94FD70AB-6CB5-4A9F-9393-9C046EBCA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112"/>
              <a:ext cx="247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6" descr="d:\ch08\ch08_conv\sedr42021_0804d.jpg">
              <a:extLst>
                <a:ext uri="{FF2B5EF4-FFF2-40B4-BE49-F238E27FC236}">
                  <a16:creationId xmlns:a16="http://schemas.microsoft.com/office/drawing/2014/main" xmlns="" id="{D33F426A-970A-41D5-97F7-E716BF1D3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165"/>
              <a:ext cx="2557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08" name="Text Box 8">
            <a:extLst>
              <a:ext uri="{FF2B5EF4-FFF2-40B4-BE49-F238E27FC236}">
                <a16:creationId xmlns:a16="http://schemas.microsoft.com/office/drawing/2014/main" xmlns="" id="{84BDF08C-8D32-4CC1-AF04-FF97B5F9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200776"/>
            <a:ext cx="8686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100" b="1"/>
              <a:t>Figure:  </a:t>
            </a:r>
            <a:r>
              <a:rPr lang="en-US" altLang="en-US" sz="1100"/>
              <a:t>4 basic feedback topologies: </a:t>
            </a:r>
            <a:r>
              <a:rPr lang="en-US" altLang="en-US" sz="1100" b="1"/>
              <a:t>(a)</a:t>
            </a:r>
            <a:r>
              <a:rPr lang="en-US" altLang="en-US" sz="1100"/>
              <a:t> voltage-mixing voltage-sampling (series–shunt) topology; </a:t>
            </a:r>
            <a:r>
              <a:rPr lang="en-US" altLang="en-US" sz="1100" b="1"/>
              <a:t>(b)</a:t>
            </a:r>
            <a:r>
              <a:rPr lang="en-US" altLang="en-US" sz="1100"/>
              <a:t> current-mixing current-sampling (shunt–series) topology; </a:t>
            </a:r>
            <a:r>
              <a:rPr lang="en-US" altLang="en-US" sz="1100" b="1"/>
              <a:t>(c)</a:t>
            </a:r>
            <a:r>
              <a:rPr lang="en-US" altLang="en-US" sz="1100"/>
              <a:t> voltage-mixing current-sampling (series–series) topology; </a:t>
            </a:r>
            <a:r>
              <a:rPr lang="en-US" altLang="en-US" sz="1100" b="1"/>
              <a:t>(d)</a:t>
            </a:r>
            <a:r>
              <a:rPr lang="en-US" altLang="en-US" sz="1100"/>
              <a:t> current-mixing voltage-sampling (shunt–shunt) topology.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765F6618-C1F3-49CE-A310-D1C2F1E63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9556" y="270933"/>
            <a:ext cx="5791200" cy="6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10.3.1. Voltage Amplifiers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BFE90A5-4073-41E4-8B8C-3F547149C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9556" y="992011"/>
            <a:ext cx="9289344" cy="22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3333FF"/>
                </a:solidFill>
              </a:rPr>
              <a:t>voltage amplifiers</a:t>
            </a:r>
            <a:r>
              <a:rPr lang="en-US" altLang="en-US" sz="2400" dirty="0"/>
              <a:t> – accept input voltage and yield output voltage.</a:t>
            </a:r>
          </a:p>
          <a:p>
            <a:pPr lvl="1" eaLnBrk="1" hangingPunct="1"/>
            <a:r>
              <a:rPr lang="en-US" altLang="en-US" dirty="0"/>
              <a:t>voltage-controlled voltage source (</a:t>
            </a:r>
            <a:r>
              <a:rPr lang="en-US" altLang="en-US" dirty="0">
                <a:solidFill>
                  <a:srgbClr val="FF0000"/>
                </a:solidFill>
              </a:rPr>
              <a:t>VCVS</a:t>
            </a:r>
            <a:r>
              <a:rPr lang="en-US" altLang="en-US" dirty="0"/>
              <a:t>)</a:t>
            </a:r>
          </a:p>
          <a:p>
            <a:r>
              <a:rPr lang="en-US" altLang="en-US" sz="2400" dirty="0"/>
              <a:t>The feedback network should </a:t>
            </a:r>
            <a:r>
              <a:rPr lang="en-US" altLang="en-US" sz="2400" i="1" dirty="0"/>
              <a:t>sample </a:t>
            </a:r>
            <a:r>
              <a:rPr lang="en-US" altLang="en-US" sz="2400" dirty="0"/>
              <a:t>the output voltage. Also, because of the </a:t>
            </a:r>
            <a:r>
              <a:rPr lang="en-US" altLang="en-US" sz="2400" dirty="0" err="1"/>
              <a:t>Thévenin</a:t>
            </a:r>
            <a:r>
              <a:rPr lang="en-US" altLang="en-US" sz="2400" dirty="0"/>
              <a:t> representation of the source, the feedback signal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f</a:t>
            </a:r>
            <a:r>
              <a:rPr lang="en-US" altLang="en-US" sz="2400" i="1" dirty="0"/>
              <a:t>  </a:t>
            </a:r>
            <a:r>
              <a:rPr lang="en-US" altLang="en-US" sz="2400" dirty="0"/>
              <a:t>should be a voltage that can be mixed with the source voltage in </a:t>
            </a:r>
            <a:r>
              <a:rPr lang="en-US" altLang="en-US" sz="2400" i="1" dirty="0"/>
              <a:t>series.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xmlns="" id="{6A3870CB-4356-449D-A0F5-DD7EB67E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44" y="3379611"/>
            <a:ext cx="5407378" cy="290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1A27FB-7A78-42B3-A656-970D963D6DB3}"/>
              </a:ext>
            </a:extLst>
          </p:cNvPr>
          <p:cNvSpPr/>
          <p:nvPr/>
        </p:nvSpPr>
        <p:spPr>
          <a:xfrm>
            <a:off x="2133600" y="1066800"/>
            <a:ext cx="73152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kern="0" dirty="0">
                <a:solidFill>
                  <a:srgbClr val="3333FF"/>
                </a:solidFill>
                <a:latin typeface="Calibri"/>
              </a:rPr>
              <a:t>voltage-mixing / voltage-sampling</a:t>
            </a:r>
            <a:r>
              <a:rPr lang="en-US" sz="2000" kern="0" dirty="0">
                <a:solidFill>
                  <a:srgbClr val="000000"/>
                </a:solidFill>
                <a:latin typeface="Calibri"/>
              </a:rPr>
              <a:t> – is the topology most suitable for voltage amps (Fig. 10.6).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0000"/>
                </a:solidFill>
                <a:latin typeface="Calibri"/>
              </a:rPr>
              <a:t>Is also known as </a:t>
            </a:r>
            <a:r>
              <a:rPr lang="en-US" sz="2000" b="1" kern="0" dirty="0">
                <a:solidFill>
                  <a:srgbClr val="3333FF"/>
                </a:solidFill>
                <a:latin typeface="Calibri"/>
              </a:rPr>
              <a:t>series-shunt feedback.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/>
              <a:t>Input resistance </a:t>
            </a:r>
            <a:r>
              <a:rPr lang="en-US" sz="2000" dirty="0">
                <a:sym typeface="Symbol"/>
              </a:rPr>
              <a:t></a:t>
            </a:r>
            <a:r>
              <a:rPr lang="en-US" sz="2000" dirty="0"/>
              <a:t> due to series connection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dirty="0"/>
              <a:t>Output resistance ↓ due to shunt connection</a:t>
            </a:r>
            <a:endParaRPr lang="en-US" sz="2000" kern="0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24580" name="Picture 4" descr="se10F06">
            <a:extLst>
              <a:ext uri="{FF2B5EF4-FFF2-40B4-BE49-F238E27FC236}">
                <a16:creationId xmlns:a16="http://schemas.microsoft.com/office/drawing/2014/main" xmlns="" id="{9DA7C10B-8DD6-43E0-9647-0E4C764F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1"/>
            <a:ext cx="5029200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>
            <a:extLst>
              <a:ext uri="{FF2B5EF4-FFF2-40B4-BE49-F238E27FC236}">
                <a16:creationId xmlns:a16="http://schemas.microsoft.com/office/drawing/2014/main" xmlns="" id="{417CC01D-47BC-4684-9A25-8F49CFE5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1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rgbClr val="0000CC"/>
                </a:solidFill>
              </a:rPr>
              <a:t>Figure 10.6: </a:t>
            </a:r>
            <a:r>
              <a:rPr lang="en-US" altLang="en-US" sz="1800">
                <a:solidFill>
                  <a:srgbClr val="0000CC"/>
                </a:solidFill>
              </a:rPr>
              <a:t>Block diagram of a feedback voltage amplifier. Here the appropriate feedback topology is series–shunt.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35BFFA83-949E-48CC-ACDD-F985E6264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207607"/>
            <a:ext cx="5791200" cy="6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10.3.1. Voltage Amplifiers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5D1B891-3086-4694-BC87-93D6A649C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217312"/>
            <a:ext cx="3657600" cy="73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4E02BE"/>
                </a:solidFill>
              </a:rPr>
              <a:t>Introduction</a:t>
            </a:r>
            <a:endParaRPr lang="en-US" altLang="en-US" b="1" dirty="0">
              <a:solidFill>
                <a:srgbClr val="4E02BE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0B84A7-9AEA-4AAC-8E98-DEFAC9CD8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1264356"/>
            <a:ext cx="8305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b="1" dirty="0"/>
              <a:t>IN THIS CHAPTER YOU WILL LEARN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general structure</a:t>
            </a:r>
            <a:r>
              <a:rPr lang="en-US" altLang="en-US" dirty="0"/>
              <a:t> of the negative-feedback amplifier and the basic principle that underlies its operation.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advantages of negative feedback</a:t>
            </a:r>
            <a:r>
              <a:rPr lang="en-US" altLang="en-US" dirty="0"/>
              <a:t>, how these come about, and at what cost.</a:t>
            </a:r>
          </a:p>
          <a:p>
            <a:pPr lvl="1" eaLnBrk="1" hangingPunct="1"/>
            <a:r>
              <a:rPr lang="en-US" altLang="en-US" dirty="0"/>
              <a:t>The appropriate feedback topology to employ with each of the four amplifier types: </a:t>
            </a:r>
            <a:r>
              <a:rPr lang="en-US" altLang="en-US" dirty="0">
                <a:solidFill>
                  <a:srgbClr val="FF0000"/>
                </a:solidFill>
              </a:rPr>
              <a:t>voltage, current, trans-conductance, and trans-resistance.</a:t>
            </a:r>
          </a:p>
          <a:p>
            <a:pPr lvl="1" eaLnBrk="1" hangingPunct="1"/>
            <a:r>
              <a:rPr lang="en-US" altLang="en-US" dirty="0"/>
              <a:t>Why and how negative-feedback amplifiers </a:t>
            </a:r>
            <a:r>
              <a:rPr lang="en-US" altLang="en-US" dirty="0">
                <a:solidFill>
                  <a:srgbClr val="FF0000"/>
                </a:solidFill>
              </a:rPr>
              <a:t>may be unstable (i.e. oscillate)</a:t>
            </a:r>
            <a:r>
              <a:rPr lang="en-US" altLang="en-US" dirty="0"/>
              <a:t> and how to design the circuit to ensure stable performance.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59264EE3-C332-43A1-80B2-093B2186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49400"/>
            <a:ext cx="8763000" cy="3048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/>
              <a:t>Increased input resistance results because </a:t>
            </a:r>
            <a:r>
              <a:rPr lang="en-US" sz="2400" i="1" kern="0" dirty="0" err="1"/>
              <a:t>V</a:t>
            </a:r>
            <a:r>
              <a:rPr lang="en-US" sz="2400" i="1" kern="0" baseline="-25000" dirty="0" err="1"/>
              <a:t>f</a:t>
            </a:r>
            <a:r>
              <a:rPr lang="en-US" sz="2400" kern="0" dirty="0"/>
              <a:t> subtracts from </a:t>
            </a:r>
            <a:r>
              <a:rPr lang="en-US" sz="2400" i="1" kern="0" dirty="0"/>
              <a:t>V</a:t>
            </a:r>
            <a:r>
              <a:rPr lang="en-US" sz="2400" i="1" kern="0" baseline="-25000" dirty="0"/>
              <a:t>s</a:t>
            </a:r>
            <a:r>
              <a:rPr lang="en-US" sz="2400" kern="0" dirty="0"/>
              <a:t>, </a:t>
            </a:r>
            <a:r>
              <a:rPr lang="en-US" sz="2400" kern="0" dirty="0">
                <a:solidFill>
                  <a:srgbClr val="FF0000"/>
                </a:solidFill>
              </a:rPr>
              <a:t>resulting in smaller signal </a:t>
            </a:r>
            <a:r>
              <a:rPr lang="en-US" sz="2400" i="1" kern="0" dirty="0">
                <a:solidFill>
                  <a:srgbClr val="FF0000"/>
                </a:solidFill>
              </a:rPr>
              <a:t>V</a:t>
            </a:r>
            <a:r>
              <a:rPr lang="en-US" sz="2400" i="1" kern="0" baseline="-25000" dirty="0">
                <a:solidFill>
                  <a:srgbClr val="FF0000"/>
                </a:solidFill>
              </a:rPr>
              <a:t>i</a:t>
            </a:r>
            <a:r>
              <a:rPr lang="en-US" sz="2400" kern="0" dirty="0">
                <a:solidFill>
                  <a:srgbClr val="FF0000"/>
                </a:solidFill>
              </a:rPr>
              <a:t> at the input.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/>
              <a:t>Low </a:t>
            </a:r>
            <a:r>
              <a:rPr lang="en-US" sz="2400" i="1" kern="0" dirty="0"/>
              <a:t>V</a:t>
            </a:r>
            <a:r>
              <a:rPr lang="en-US" sz="2400" i="1" kern="0" baseline="-25000" dirty="0"/>
              <a:t>i</a:t>
            </a:r>
            <a:r>
              <a:rPr lang="en-US" sz="2400" kern="0" dirty="0"/>
              <a:t> causes </a:t>
            </a:r>
            <a:r>
              <a:rPr lang="en-US" sz="2400" kern="0" dirty="0">
                <a:solidFill>
                  <a:srgbClr val="FF0000"/>
                </a:solidFill>
              </a:rPr>
              <a:t>input current to be smaller.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FF0000"/>
                </a:solidFill>
              </a:rPr>
              <a:t>This effects higher input resistance.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/>
              <a:t>Decrease output resistance results because feedback works to </a:t>
            </a:r>
            <a:r>
              <a:rPr lang="en-US" sz="2400" kern="0" dirty="0">
                <a:solidFill>
                  <a:srgbClr val="FF0000"/>
                </a:solidFill>
              </a:rPr>
              <a:t>keep </a:t>
            </a:r>
            <a:r>
              <a:rPr lang="en-US" sz="2400" i="1" kern="0" dirty="0">
                <a:solidFill>
                  <a:srgbClr val="FF0000"/>
                </a:solidFill>
              </a:rPr>
              <a:t>V</a:t>
            </a:r>
            <a:r>
              <a:rPr lang="en-US" sz="2400" i="1" kern="0" baseline="-25000" dirty="0">
                <a:solidFill>
                  <a:srgbClr val="FF0000"/>
                </a:solidFill>
              </a:rPr>
              <a:t>o</a:t>
            </a:r>
            <a:r>
              <a:rPr lang="en-US" sz="2400" kern="0" dirty="0">
                <a:solidFill>
                  <a:srgbClr val="FF0000"/>
                </a:solidFill>
              </a:rPr>
              <a:t> as constant as possible.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 err="1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sz="2400" i="1" kern="0" dirty="0" err="1">
                <a:solidFill>
                  <a:srgbClr val="FF0000"/>
                </a:solidFill>
              </a:rPr>
              <a:t>V</a:t>
            </a:r>
            <a:r>
              <a:rPr lang="en-US" sz="2400" i="1" kern="0" baseline="-25000" dirty="0" err="1">
                <a:solidFill>
                  <a:srgbClr val="FF0000"/>
                </a:solidFill>
              </a:rPr>
              <a:t>o</a:t>
            </a:r>
            <a:r>
              <a:rPr lang="en-US" sz="2400" kern="0" dirty="0">
                <a:solidFill>
                  <a:srgbClr val="FF0000"/>
                </a:solidFill>
              </a:rPr>
              <a:t> and </a:t>
            </a:r>
            <a:r>
              <a:rPr lang="en-US" sz="2400" kern="0" dirty="0" err="1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sz="2400" i="1" kern="0" dirty="0" err="1">
                <a:solidFill>
                  <a:srgbClr val="FF0000"/>
                </a:solidFill>
              </a:rPr>
              <a:t>I</a:t>
            </a:r>
            <a:r>
              <a:rPr lang="en-US" sz="2400" i="1" kern="0" baseline="-25000" dirty="0" err="1">
                <a:solidFill>
                  <a:srgbClr val="FF0000"/>
                </a:solidFill>
              </a:rPr>
              <a:t>o</a:t>
            </a:r>
            <a:r>
              <a:rPr lang="en-US" sz="2400" kern="0" dirty="0"/>
              <a:t> change / vary together.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rgbClr val="FF0000"/>
                </a:solidFill>
              </a:rPr>
              <a:t>This effects lower output resistance.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67695FF-41B7-4D53-B7F3-55D883F2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2222"/>
            <a:ext cx="4086577" cy="6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>
                <a:solidFill>
                  <a:srgbClr val="4E02BE"/>
                </a:solidFill>
              </a:rPr>
              <a:t>10.3.1. Voltage Amplifiers</a:t>
            </a:r>
            <a:endParaRPr lang="en-US" altLang="en-US" sz="2800" dirty="0">
              <a:solidFill>
                <a:srgbClr val="4E02B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>
            <a:extLst>
              <a:ext uri="{FF2B5EF4-FFF2-40B4-BE49-F238E27FC236}">
                <a16:creationId xmlns:a16="http://schemas.microsoft.com/office/drawing/2014/main" xmlns="" id="{3633F95D-03D4-4F75-BBE9-B11AB7458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Figure 10.7: </a:t>
            </a:r>
            <a:r>
              <a:rPr lang="en-US" altLang="en-US"/>
              <a:t>Examples of a feedback voltage amplifier. All these circuits employ series–shunt feedback. Note that the dc bias circuits are only partially shown.</a:t>
            </a:r>
          </a:p>
        </p:txBody>
      </p:sp>
      <p:pic>
        <p:nvPicPr>
          <p:cNvPr id="26627" name="Picture 7">
            <a:extLst>
              <a:ext uri="{FF2B5EF4-FFF2-40B4-BE49-F238E27FC236}">
                <a16:creationId xmlns:a16="http://schemas.microsoft.com/office/drawing/2014/main" xmlns="" id="{AE5548E1-6242-4B6F-A525-66253E2F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1"/>
            <a:ext cx="5943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8">
            <a:extLst>
              <a:ext uri="{FF2B5EF4-FFF2-40B4-BE49-F238E27FC236}">
                <a16:creationId xmlns:a16="http://schemas.microsoft.com/office/drawing/2014/main" xmlns="" id="{CCEE70F2-A384-409C-9C79-963616B8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28600"/>
            <a:ext cx="2484438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7">
            <a:extLst>
              <a:ext uri="{FF2B5EF4-FFF2-40B4-BE49-F238E27FC236}">
                <a16:creationId xmlns:a16="http://schemas.microsoft.com/office/drawing/2014/main" xmlns="" id="{DBAC4167-8C9E-4BD3-9A15-A5B0BEB8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667000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/>
              <a:t>(c)</a:t>
            </a:r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xmlns="" id="{4B46836D-E318-4A9E-AC14-FA581DDE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52850"/>
            <a:ext cx="2514600" cy="2800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Noninverting op-amp. 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The feedback network:</a:t>
            </a:r>
          </a:p>
          <a:p>
            <a:pPr eaLnBrk="1" hangingPunct="1"/>
            <a:r>
              <a:rPr lang="en-US" altLang="en-US" i="1" dirty="0">
                <a:solidFill>
                  <a:srgbClr val="0000CC"/>
                </a:solidFill>
                <a:latin typeface="TimesNewRoman,Italic"/>
              </a:rPr>
              <a:t>R</a:t>
            </a:r>
            <a:r>
              <a:rPr lang="en-US" altLang="en-US" sz="800" i="1" dirty="0">
                <a:solidFill>
                  <a:srgbClr val="0000CC"/>
                </a:solidFill>
                <a:latin typeface="Times" panose="02020603050405020304" pitchFamily="18" charset="0"/>
              </a:rPr>
              <a:t>1</a:t>
            </a:r>
            <a:r>
              <a:rPr lang="en-US" altLang="en-US" i="1" dirty="0">
                <a:solidFill>
                  <a:srgbClr val="0000CC"/>
                </a:solidFill>
                <a:latin typeface="Times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0000CC"/>
                </a:solidFill>
                <a:latin typeface="TimesNewRoman,Italic"/>
              </a:rPr>
              <a:t>R</a:t>
            </a:r>
            <a:r>
              <a:rPr lang="en-US" altLang="en-US" sz="800" i="1" dirty="0">
                <a:solidFill>
                  <a:srgbClr val="0000CC"/>
                </a:solidFill>
                <a:latin typeface="Times" panose="02020603050405020304" pitchFamily="18" charset="0"/>
              </a:rPr>
              <a:t>2</a:t>
            </a:r>
            <a:r>
              <a:rPr lang="en-US" altLang="en-US" i="1" dirty="0">
                <a:solidFill>
                  <a:srgbClr val="0000CC"/>
                </a:solidFill>
                <a:latin typeface="Times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develops a voltage that is applied to the</a:t>
            </a:r>
          </a:p>
          <a:p>
            <a:pPr eaLnBrk="1" hangingPunct="1"/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negative input terminal of the op amp.</a:t>
            </a:r>
          </a:p>
          <a:p>
            <a:pPr eaLnBrk="1" hangingPunct="1"/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As V</a:t>
            </a:r>
            <a:r>
              <a:rPr lang="en-US" altLang="en-US" baseline="-25000" dirty="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, V</a:t>
            </a:r>
            <a:r>
              <a:rPr lang="en-US" altLang="en-US" baseline="-25000" dirty="0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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 and </a:t>
            </a:r>
            <a:r>
              <a:rPr lang="en-US" altLang="en-US" dirty="0" err="1">
                <a:solidFill>
                  <a:srgbClr val="0000CC"/>
                </a:solidFill>
                <a:latin typeface="Times" panose="02020603050405020304" pitchFamily="18" charset="0"/>
              </a:rPr>
              <a:t>V</a:t>
            </a:r>
            <a:r>
              <a:rPr lang="en-US" altLang="en-US" baseline="-25000" dirty="0" err="1">
                <a:solidFill>
                  <a:srgbClr val="0000CC"/>
                </a:solidFill>
                <a:latin typeface="Times" panose="02020603050405020304" pitchFamily="18" charset="0"/>
              </a:rPr>
              <a:t>f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. Thus the change in </a:t>
            </a:r>
            <a:r>
              <a:rPr lang="en-US" altLang="en-US" dirty="0" err="1">
                <a:solidFill>
                  <a:srgbClr val="0000CC"/>
                </a:solidFill>
                <a:latin typeface="Times" panose="02020603050405020304" pitchFamily="18" charset="0"/>
              </a:rPr>
              <a:t>V</a:t>
            </a:r>
            <a:r>
              <a:rPr lang="en-US" altLang="en-US" baseline="-25000" dirty="0" err="1">
                <a:solidFill>
                  <a:srgbClr val="0000CC"/>
                </a:solidFill>
                <a:latin typeface="Times" panose="02020603050405020304" pitchFamily="18" charset="0"/>
              </a:rPr>
              <a:t>f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 is of the same polarity as the change in V</a:t>
            </a:r>
            <a:r>
              <a:rPr lang="en-US" altLang="en-US" baseline="-25000" dirty="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 dirty="0">
                <a:solidFill>
                  <a:srgbClr val="0000CC"/>
                </a:solidFill>
                <a:latin typeface="Times" panose="02020603050405020304" pitchFamily="18" charset="0"/>
              </a:rPr>
              <a:t> and the feedback is negative.</a:t>
            </a: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26631" name="Rectangle 9">
            <a:extLst>
              <a:ext uri="{FF2B5EF4-FFF2-40B4-BE49-F238E27FC236}">
                <a16:creationId xmlns:a16="http://schemas.microsoft.com/office/drawing/2014/main" xmlns="" id="{92E65495-ECCA-4073-A85B-D40F92D4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3276600" cy="2800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2 FET amplifier stages in cascade. V</a:t>
            </a:r>
            <a:r>
              <a:rPr lang="en-US" altLang="en-US" baseline="-25000">
                <a:solidFill>
                  <a:srgbClr val="0000CC"/>
                </a:solidFill>
              </a:rPr>
              <a:t>o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is sampled by the feedback network composed of the voltage divider (R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1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, R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2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), and the feedback signal is fed to the source terminal of Q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1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Vs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, d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rain voltage of Q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1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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, voltage gate of Q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2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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,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drain voltage of Q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2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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The feedback network will then cause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to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, which is the same change in polarity initially assumed for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. Thus the feedback is indeed negative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xmlns="" id="{6A818498-93B1-43C6-BD72-A0453802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33801"/>
            <a:ext cx="2743200" cy="20621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CG transistor </a:t>
            </a:r>
            <a:r>
              <a:rPr lang="en-US" altLang="en-US" i="1">
                <a:solidFill>
                  <a:srgbClr val="0000CC"/>
                </a:solidFill>
              </a:rPr>
              <a:t>Q.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Subtraction of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f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from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is effected by applying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to the source,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input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i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=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–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f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If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</a:rPr>
              <a:t>s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(which is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)  &amp;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 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&amp; V</a:t>
            </a:r>
            <a:r>
              <a:rPr lang="en-US" altLang="en-US" baseline="-25000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change in the same direction, verifying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  <a:latin typeface="Times" panose="02020603050405020304" pitchFamily="18" charset="0"/>
              </a:rPr>
              <a:t>that the feedback is negative.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26633" name="Rectangle 8">
            <a:extLst>
              <a:ext uri="{FF2B5EF4-FFF2-40B4-BE49-F238E27FC236}">
                <a16:creationId xmlns:a16="http://schemas.microsoft.com/office/drawing/2014/main" xmlns="" id="{6BDDD125-C2AB-4A0C-BA0D-176CAE01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28601"/>
            <a:ext cx="346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Series-Shunt Examples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13D006B4-F0E2-46CC-B1EB-7A222FF23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1294" y="134938"/>
            <a:ext cx="5715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10.3.2. Current Amplifiers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4AF64BC8-20F4-4D99-807C-62BB68944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820738"/>
            <a:ext cx="8763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3333FF"/>
                </a:solidFill>
              </a:rPr>
              <a:t>current amplifier</a:t>
            </a:r>
            <a:r>
              <a:rPr lang="en-US" altLang="en-US" sz="2000" dirty="0"/>
              <a:t> – accepts input current to generate output current.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CCCS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Norton Source</a:t>
            </a:r>
          </a:p>
          <a:p>
            <a:pPr eaLnBrk="1" hangingPunct="1"/>
            <a:r>
              <a:rPr lang="en-US" altLang="en-US" sz="2000" b="1" dirty="0">
                <a:solidFill>
                  <a:srgbClr val="3333FF"/>
                </a:solidFill>
              </a:rPr>
              <a:t>current-mixing / current-sampling</a:t>
            </a:r>
            <a:r>
              <a:rPr lang="en-US" altLang="en-US" sz="2000" dirty="0"/>
              <a:t> – topology is most </a:t>
            </a:r>
            <a:r>
              <a:rPr lang="en-US" altLang="en-US" sz="2000" dirty="0">
                <a:solidFill>
                  <a:srgbClr val="FF0000"/>
                </a:solidFill>
              </a:rPr>
              <a:t>suitable for current amps.</a:t>
            </a:r>
          </a:p>
          <a:p>
            <a:pPr lvl="1" eaLnBrk="1" hangingPunct="1"/>
            <a:r>
              <a:rPr lang="en-US" altLang="en-US" sz="2000" dirty="0"/>
              <a:t>Is also known as </a:t>
            </a:r>
            <a:r>
              <a:rPr lang="en-US" altLang="en-US" sz="2000" b="1" dirty="0">
                <a:solidFill>
                  <a:srgbClr val="3333FF"/>
                </a:solidFill>
              </a:rPr>
              <a:t>shunt-series feedback.</a:t>
            </a:r>
          </a:p>
          <a:p>
            <a:pPr lvl="1" eaLnBrk="1" hangingPunct="1"/>
            <a:r>
              <a:rPr lang="en-US" altLang="en-US" sz="2000" dirty="0"/>
              <a:t>It not only stabilizes the current gain but also provides </a:t>
            </a:r>
            <a:r>
              <a:rPr lang="en-US" altLang="en-US" sz="2000" dirty="0">
                <a:solidFill>
                  <a:srgbClr val="FF0000"/>
                </a:solidFill>
              </a:rPr>
              <a:t>low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input resistance/high output resistance.</a:t>
            </a:r>
            <a:endParaRPr lang="en-US" altLang="en-US" sz="2000" dirty="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xmlns="" id="{BEF4D9C3-FDF5-49CA-9A5D-82B0A3BE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1"/>
            <a:ext cx="4370388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>
            <a:extLst>
              <a:ext uri="{FF2B5EF4-FFF2-40B4-BE49-F238E27FC236}">
                <a16:creationId xmlns:a16="http://schemas.microsoft.com/office/drawing/2014/main" xmlns="" id="{17403B8C-63B0-461C-8FB1-A623806F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27738"/>
            <a:ext cx="678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i="1"/>
              <a:t>Block diagram of a feedback current amplifier. Here, the appropriate feedback topology is the shunt–series.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xmlns="" id="{A636BEAD-410D-46FE-873F-3F59F5D4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14800"/>
            <a:ext cx="365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Feedback network should </a:t>
            </a:r>
            <a:r>
              <a:rPr lang="en-US" altLang="en-US" i="1">
                <a:latin typeface="Bookman Old Style" panose="02050604050505020204" pitchFamily="18" charset="0"/>
              </a:rPr>
              <a:t>sample </a:t>
            </a:r>
            <a:r>
              <a:rPr lang="en-US" altLang="en-US">
                <a:latin typeface="Bookman Old Style" panose="02050604050505020204" pitchFamily="18" charset="0"/>
              </a:rPr>
              <a:t>the output current.</a:t>
            </a:r>
          </a:p>
          <a:p>
            <a:pPr eaLnBrk="1" hangingPunct="1"/>
            <a:r>
              <a:rPr lang="en-US" altLang="en-US">
                <a:latin typeface="Bookman Old Style" panose="02050604050505020204" pitchFamily="18" charset="0"/>
              </a:rPr>
              <a:t>Feedback signal should be in </a:t>
            </a:r>
            <a:r>
              <a:rPr lang="en-US" altLang="en-US" i="1">
                <a:latin typeface="Bookman Old Style" panose="02050604050505020204" pitchFamily="18" charset="0"/>
              </a:rPr>
              <a:t>current </a:t>
            </a:r>
            <a:r>
              <a:rPr lang="en-US" altLang="en-US">
                <a:latin typeface="Bookman Old Style" panose="02050604050505020204" pitchFamily="18" charset="0"/>
              </a:rPr>
              <a:t>form so that it may be</a:t>
            </a:r>
          </a:p>
          <a:p>
            <a:pPr eaLnBrk="1" hangingPunct="1"/>
            <a:r>
              <a:rPr lang="en-US" altLang="en-US" i="1">
                <a:latin typeface="Bookman Old Style" panose="02050604050505020204" pitchFamily="18" charset="0"/>
              </a:rPr>
              <a:t>mixed </a:t>
            </a:r>
            <a:r>
              <a:rPr lang="en-US" altLang="en-US">
                <a:latin typeface="Bookman Old Style" panose="02050604050505020204" pitchFamily="18" charset="0"/>
              </a:rPr>
              <a:t>in</a:t>
            </a:r>
            <a:r>
              <a:rPr lang="en-US" altLang="en-US" i="1">
                <a:latin typeface="Bookman Old Style" panose="02050604050505020204" pitchFamily="18" charset="0"/>
              </a:rPr>
              <a:t> shunt </a:t>
            </a:r>
            <a:r>
              <a:rPr lang="en-US" altLang="en-US">
                <a:latin typeface="Bookman Old Style" panose="02050604050505020204" pitchFamily="18" charset="0"/>
              </a:rPr>
              <a:t>with the source current.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xmlns="" id="{FF1721AF-3597-49B7-8272-D6CDD29F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178" y="5341919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b="1" i="1" dirty="0"/>
              <a:t>Figure 10.8: </a:t>
            </a:r>
            <a:r>
              <a:rPr lang="en-US" altLang="en-US" sz="1800" i="1" dirty="0"/>
              <a:t>Example of a feedback current amplifier.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xmlns="" id="{59A6132C-B659-432D-AC52-0FC284A9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353256"/>
            <a:ext cx="3429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7">
            <a:extLst>
              <a:ext uri="{FF2B5EF4-FFF2-40B4-BE49-F238E27FC236}">
                <a16:creationId xmlns:a16="http://schemas.microsoft.com/office/drawing/2014/main" xmlns="" id="{FCB4E307-AF4F-4656-BA7B-2678E0FE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22" y="1219201"/>
            <a:ext cx="652497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a CG stage Q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followed by a CS stage Q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 </a:t>
            </a:r>
          </a:p>
          <a:p>
            <a:pPr eaLnBrk="1" hangingPunct="1"/>
            <a:endParaRPr lang="en-US" altLang="en-US" sz="2000" dirty="0">
              <a:latin typeface="Times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" panose="02020603050405020304" pitchFamily="18" charset="0"/>
              </a:rPr>
              <a:t>A sample of I</a:t>
            </a:r>
            <a:r>
              <a:rPr lang="en-US" altLang="en-US" sz="2000" baseline="-25000" dirty="0">
                <a:latin typeface="Times" panose="02020603050405020304" pitchFamily="18" charset="0"/>
              </a:rPr>
              <a:t>o</a:t>
            </a:r>
            <a:r>
              <a:rPr lang="en-US" altLang="en-US" sz="2000" dirty="0">
                <a:latin typeface="Times" panose="02020603050405020304" pitchFamily="18" charset="0"/>
              </a:rPr>
              <a:t> is obtained by placing a small resistance R</a:t>
            </a:r>
            <a:r>
              <a:rPr lang="en-US" altLang="en-US" sz="2000" baseline="-25000" dirty="0">
                <a:latin typeface="Times" panose="02020603050405020304" pitchFamily="18" charset="0"/>
              </a:rPr>
              <a:t>M</a:t>
            </a:r>
            <a:r>
              <a:rPr lang="en-US" altLang="en-US" sz="2000" dirty="0">
                <a:latin typeface="Times" panose="02020603050405020304" pitchFamily="18" charset="0"/>
              </a:rPr>
              <a:t> in series with R</a:t>
            </a:r>
            <a:r>
              <a:rPr lang="en-US" altLang="en-US" sz="2000" baseline="-25000" dirty="0">
                <a:latin typeface="Times" panose="02020603050405020304" pitchFamily="18" charset="0"/>
              </a:rPr>
              <a:t>L</a:t>
            </a:r>
            <a:r>
              <a:rPr lang="en-US" altLang="en-US" sz="2000" dirty="0">
                <a:latin typeface="Times" panose="02020603050405020304" pitchFamily="18" charset="0"/>
              </a:rPr>
              <a:t>.</a:t>
            </a:r>
          </a:p>
          <a:p>
            <a:pPr eaLnBrk="1" hangingPunct="1"/>
            <a:endParaRPr lang="en-US" altLang="en-US" sz="2000" dirty="0">
              <a:latin typeface="Times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" panose="02020603050405020304" pitchFamily="18" charset="0"/>
              </a:rPr>
              <a:t>The voltage developed across R</a:t>
            </a:r>
            <a:r>
              <a:rPr lang="en-US" altLang="en-US" sz="2000" baseline="-25000" dirty="0">
                <a:latin typeface="Times" panose="02020603050405020304" pitchFamily="18" charset="0"/>
              </a:rPr>
              <a:t>M</a:t>
            </a:r>
            <a:r>
              <a:rPr lang="en-US" altLang="en-US" sz="2000" dirty="0">
                <a:latin typeface="Times" panose="02020603050405020304" pitchFamily="18" charset="0"/>
              </a:rPr>
              <a:t> is fed via a large resistance R</a:t>
            </a:r>
            <a:r>
              <a:rPr lang="en-US" altLang="en-US" sz="2000" baseline="-25000" dirty="0">
                <a:latin typeface="Times" panose="02020603050405020304" pitchFamily="18" charset="0"/>
              </a:rPr>
              <a:t>F</a:t>
            </a:r>
            <a:r>
              <a:rPr lang="en-US" altLang="en-US" sz="2000" dirty="0">
                <a:latin typeface="Times" panose="02020603050405020304" pitchFamily="18" charset="0"/>
              </a:rPr>
              <a:t> to the source node of  Q</a:t>
            </a:r>
            <a:r>
              <a:rPr lang="en-US" altLang="en-US" sz="2000" baseline="-25000" dirty="0">
                <a:latin typeface="Times" panose="02020603050405020304" pitchFamily="18" charset="0"/>
              </a:rPr>
              <a:t>1</a:t>
            </a:r>
            <a:r>
              <a:rPr lang="en-US" altLang="en-US" sz="2000" dirty="0">
                <a:latin typeface="Times" panose="02020603050405020304" pitchFamily="18" charset="0"/>
              </a:rPr>
              <a:t>. The feedback current I</a:t>
            </a:r>
            <a:r>
              <a:rPr lang="en-US" altLang="en-US" sz="2000" baseline="-25000" dirty="0">
                <a:latin typeface="Times" panose="02020603050405020304" pitchFamily="18" charset="0"/>
              </a:rPr>
              <a:t>f</a:t>
            </a:r>
            <a:r>
              <a:rPr lang="en-US" altLang="en-US" sz="2000" dirty="0">
                <a:latin typeface="Times" panose="02020603050405020304" pitchFamily="18" charset="0"/>
              </a:rPr>
              <a:t> that flows through R</a:t>
            </a:r>
            <a:r>
              <a:rPr lang="en-US" altLang="en-US" sz="2000" baseline="-25000" dirty="0">
                <a:latin typeface="Times" panose="02020603050405020304" pitchFamily="18" charset="0"/>
              </a:rPr>
              <a:t>F</a:t>
            </a:r>
            <a:r>
              <a:rPr lang="en-US" altLang="en-US" sz="2000" dirty="0">
                <a:latin typeface="Times" panose="02020603050405020304" pitchFamily="18" charset="0"/>
              </a:rPr>
              <a:t> is subtracted from I</a:t>
            </a:r>
            <a:r>
              <a:rPr lang="en-US" altLang="en-US" sz="2000" baseline="-25000" dirty="0">
                <a:latin typeface="Times" panose="02020603050405020304" pitchFamily="18" charset="0"/>
              </a:rPr>
              <a:t>s</a:t>
            </a:r>
            <a:r>
              <a:rPr lang="en-US" altLang="en-US" sz="2000" dirty="0">
                <a:latin typeface="Times" panose="02020603050405020304" pitchFamily="18" charset="0"/>
              </a:rPr>
              <a:t> at the source node, resulting in the input current I</a:t>
            </a:r>
            <a:r>
              <a:rPr lang="en-US" altLang="en-US" sz="2000" baseline="-25000" dirty="0">
                <a:latin typeface="Times" panose="02020603050405020304" pitchFamily="18" charset="0"/>
              </a:rPr>
              <a:t>i</a:t>
            </a:r>
            <a:r>
              <a:rPr lang="en-US" altLang="en-US" sz="2000" dirty="0">
                <a:latin typeface="Times" panose="02020603050405020304" pitchFamily="18" charset="0"/>
              </a:rPr>
              <a:t> = I</a:t>
            </a:r>
            <a:r>
              <a:rPr lang="en-US" altLang="en-US" sz="2000" baseline="-25000" dirty="0">
                <a:latin typeface="Times" panose="02020603050405020304" pitchFamily="18" charset="0"/>
              </a:rPr>
              <a:t>s</a:t>
            </a:r>
            <a:r>
              <a:rPr lang="en-US" altLang="en-US" sz="2000" dirty="0">
                <a:latin typeface="Times" panose="02020603050405020304" pitchFamily="18" charset="0"/>
              </a:rPr>
              <a:t> - I</a:t>
            </a:r>
            <a:r>
              <a:rPr lang="en-US" altLang="en-US" sz="2000" baseline="-25000" dirty="0">
                <a:latin typeface="Times" panose="02020603050405020304" pitchFamily="18" charset="0"/>
              </a:rPr>
              <a:t>f</a:t>
            </a:r>
            <a:r>
              <a:rPr lang="en-US" altLang="en-US" sz="2000" dirty="0">
                <a:latin typeface="Times" panose="02020603050405020304" pitchFamily="18" charset="0"/>
              </a:rPr>
              <a:t>.</a:t>
            </a:r>
            <a:endParaRPr lang="en-US" altLang="en-US" sz="2000" dirty="0"/>
          </a:p>
        </p:txBody>
      </p:sp>
      <p:sp>
        <p:nvSpPr>
          <p:cNvPr id="29702" name="Rectangle 8">
            <a:extLst>
              <a:ext uri="{FF2B5EF4-FFF2-40B4-BE49-F238E27FC236}">
                <a16:creationId xmlns:a16="http://schemas.microsoft.com/office/drawing/2014/main" xmlns="" id="{BD7D145C-919D-4F7D-ABF0-63675F3D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22" y="4526311"/>
            <a:ext cx="457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causes I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to increase and the drain voltage of Q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will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 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gate voltage of the p-channel device Q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drain current of Q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↓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the voltage across R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will ↓,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</a:t>
            </a:r>
            <a:r>
              <a:rPr lang="en-US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F3D51876-7483-41A7-8D2A-59FFC9F1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28601"/>
            <a:ext cx="5715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rgbClr val="4E02BE"/>
                </a:solidFill>
              </a:rPr>
              <a:t>10.3.2. Current Amplifiers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7D51E981-13F4-4130-A7E8-41403CF8A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2689" y="257174"/>
            <a:ext cx="557388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0" dirty="0">
                <a:solidFill>
                  <a:srgbClr val="4E02BE"/>
                </a:solidFill>
              </a:rPr>
              <a:t>10.3.3.</a:t>
            </a:r>
            <a:r>
              <a:rPr lang="en-US" altLang="en-US" sz="2800" dirty="0">
                <a:solidFill>
                  <a:srgbClr val="4E02BE"/>
                </a:solidFill>
              </a:rPr>
              <a:t> Transconductance Amplifiers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29701D8B-964F-453D-9C24-EBE271D2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0844" y="990600"/>
            <a:ext cx="977617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3333FF"/>
                </a:solidFill>
              </a:rPr>
              <a:t>transconductance amplifier</a:t>
            </a:r>
            <a:r>
              <a:rPr lang="en-US" altLang="en-US" sz="2000" dirty="0"/>
              <a:t> – accepts input voltage and generates output current.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VCCS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Norton Source Output</a:t>
            </a:r>
          </a:p>
          <a:p>
            <a:pPr eaLnBrk="1" hangingPunct="1"/>
            <a:r>
              <a:rPr lang="en-US" altLang="en-US" sz="2000" b="1" dirty="0">
                <a:solidFill>
                  <a:srgbClr val="3333FF"/>
                </a:solidFill>
              </a:rPr>
              <a:t>voltage-mixing / current-sampling</a:t>
            </a:r>
            <a:r>
              <a:rPr lang="en-US" altLang="en-US" sz="2000" dirty="0"/>
              <a:t> – topology is most </a:t>
            </a:r>
            <a:r>
              <a:rPr lang="en-US" altLang="en-US" sz="2000" dirty="0">
                <a:solidFill>
                  <a:srgbClr val="FF0000"/>
                </a:solidFill>
              </a:rPr>
              <a:t>suitable for transconductance amps.</a:t>
            </a:r>
          </a:p>
          <a:p>
            <a:pPr lvl="1" eaLnBrk="1" hangingPunct="1"/>
            <a:r>
              <a:rPr lang="en-US" altLang="en-US" sz="2000" dirty="0"/>
              <a:t>Is also known as </a:t>
            </a:r>
            <a:r>
              <a:rPr lang="en-US" altLang="en-US" sz="2000" b="1" dirty="0">
                <a:solidFill>
                  <a:srgbClr val="3333FF"/>
                </a:solidFill>
              </a:rPr>
              <a:t>series-series feedback.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xmlns="" id="{0884C93E-0B6A-4ACA-940F-B2D239DB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55964"/>
            <a:ext cx="4648200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4">
            <a:extLst>
              <a:ext uri="{FF2B5EF4-FFF2-40B4-BE49-F238E27FC236}">
                <a16:creationId xmlns:a16="http://schemas.microsoft.com/office/drawing/2014/main" xmlns="" id="{733EB9C5-6FDF-40F5-8716-9EC3EA5A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197601"/>
            <a:ext cx="670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10.10:</a:t>
            </a:r>
            <a:r>
              <a:rPr lang="en-US" altLang="en-US"/>
              <a:t> </a:t>
            </a:r>
            <a:r>
              <a:rPr lang="en-US" altLang="en-US" b="1"/>
              <a:t>(a)</a:t>
            </a:r>
            <a:r>
              <a:rPr lang="en-US" altLang="en-US"/>
              <a:t> Block diagram of a feedback transconductance amplifier. Here, the appropriate feedback topology is series–series.</a:t>
            </a: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xmlns="" id="{F2B9A6DC-168E-4410-95F5-D38BB06E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578" y="4113212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CC"/>
                </a:solidFill>
              </a:rPr>
              <a:t>The sampling of the output current results in an increased output resistance. </a:t>
            </a:r>
            <a:r>
              <a:rPr lang="en-US" alt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solidFill>
                  <a:srgbClr val="0000CC"/>
                </a:solidFill>
              </a:rPr>
              <a:t>series–series feedback topology provides the transconductance amplifier with the desirable properties of increased input and output resistances.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xmlns="" id="{0086D3B7-199B-476B-9C45-1E6813FE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0"/>
            <a:ext cx="876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Figure 10.10:</a:t>
            </a:r>
            <a:r>
              <a:rPr lang="en-US" altLang="en-US" sz="1800"/>
              <a:t> </a:t>
            </a:r>
            <a:r>
              <a:rPr lang="en-US" altLang="en-US" sz="1800" b="1"/>
              <a:t>(b)</a:t>
            </a:r>
            <a:r>
              <a:rPr lang="en-US" altLang="en-US" sz="1800"/>
              <a:t> Example of a feedback transconductance amplifier. </a:t>
            </a:r>
            <a:r>
              <a:rPr lang="en-US" altLang="en-US" sz="1800" b="1"/>
              <a:t>(c)</a:t>
            </a:r>
            <a:r>
              <a:rPr lang="en-US" altLang="en-US" sz="1800"/>
              <a:t> Another example.</a:t>
            </a:r>
          </a:p>
        </p:txBody>
      </p:sp>
      <p:pic>
        <p:nvPicPr>
          <p:cNvPr id="31747" name="Picture 6">
            <a:extLst>
              <a:ext uri="{FF2B5EF4-FFF2-40B4-BE49-F238E27FC236}">
                <a16:creationId xmlns:a16="http://schemas.microsoft.com/office/drawing/2014/main" xmlns="" id="{6B82AA86-F9F7-4417-954A-B5D05FAE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7543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6">
            <a:extLst>
              <a:ext uri="{FF2B5EF4-FFF2-40B4-BE49-F238E27FC236}">
                <a16:creationId xmlns:a16="http://schemas.microsoft.com/office/drawing/2014/main" xmlns="" id="{BCDB8A0E-F969-49D6-BD6D-F3E4F0C8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85800"/>
            <a:ext cx="4343400" cy="157003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A differential amplifier A</a:t>
            </a:r>
            <a:r>
              <a:rPr lang="en-US" altLang="en-US" baseline="-25000"/>
              <a:t>1</a:t>
            </a:r>
            <a:r>
              <a:rPr lang="en-US" altLang="en-US"/>
              <a:t> followed by a CS stage Q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>
                <a:latin typeface="Times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en-US">
                <a:latin typeface="Times" panose="02020603050405020304" pitchFamily="18" charset="0"/>
              </a:rPr>
              <a:t> V</a:t>
            </a:r>
            <a:r>
              <a:rPr lang="en-US" altLang="en-US" baseline="-25000">
                <a:latin typeface="Times" panose="02020603050405020304" pitchFamily="18" charset="0"/>
              </a:rPr>
              <a:t>s</a:t>
            </a:r>
            <a:r>
              <a:rPr lang="en-US" altLang="en-US">
                <a:latin typeface="Times" panose="02020603050405020304" pitchFamily="18" charset="0"/>
              </a:rPr>
              <a:t> will result in a negative change at the gate of Q</a:t>
            </a:r>
            <a:r>
              <a:rPr lang="en-US" altLang="en-US" baseline="-25000">
                <a:latin typeface="Times" panose="02020603050405020304" pitchFamily="18" charset="0"/>
              </a:rPr>
              <a:t>2</a:t>
            </a:r>
            <a:r>
              <a:rPr lang="en-US" altLang="en-US">
                <a:latin typeface="Times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>
                <a:latin typeface="Times" panose="02020603050405020304" pitchFamily="18" charset="0"/>
                <a:sym typeface="Symbol" panose="05050102010706020507" pitchFamily="18" charset="2"/>
              </a:rPr>
              <a:t> I</a:t>
            </a:r>
            <a:r>
              <a:rPr lang="en-US" altLang="en-US" baseline="-25000">
                <a:latin typeface="Times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latin typeface="Times" panose="02020603050405020304" pitchFamily="18" charset="0"/>
              </a:rPr>
              <a:t>. </a:t>
            </a:r>
            <a:r>
              <a:rPr lang="en-US" altLang="en-US">
                <a:latin typeface="Times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>
                <a:latin typeface="Times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en-US">
                <a:latin typeface="Times" panose="02020603050405020304" pitchFamily="18" charset="0"/>
              </a:rPr>
              <a:t> V</a:t>
            </a:r>
            <a:r>
              <a:rPr lang="en-US" altLang="en-US" baseline="-25000">
                <a:latin typeface="Times" panose="02020603050405020304" pitchFamily="18" charset="0"/>
              </a:rPr>
              <a:t>f</a:t>
            </a:r>
            <a:r>
              <a:rPr lang="en-US" altLang="en-US">
                <a:latin typeface="Times" panose="02020603050405020304" pitchFamily="18" charset="0"/>
              </a:rPr>
              <a:t> , which is the</a:t>
            </a:r>
          </a:p>
          <a:p>
            <a:pPr eaLnBrk="1" hangingPunct="1"/>
            <a:r>
              <a:rPr lang="en-US" altLang="en-US">
                <a:latin typeface="Times" panose="02020603050405020304" pitchFamily="18" charset="0"/>
              </a:rPr>
              <a:t>same polarity assumed for the change in V</a:t>
            </a:r>
            <a:r>
              <a:rPr lang="en-US" altLang="en-US" baseline="-25000">
                <a:latin typeface="Times" panose="02020603050405020304" pitchFamily="18" charset="0"/>
              </a:rPr>
              <a:t>s</a:t>
            </a:r>
            <a:r>
              <a:rPr lang="en-US" altLang="en-US">
                <a:latin typeface="Times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>
                <a:latin typeface="Times" panose="02020603050405020304" pitchFamily="18" charset="0"/>
              </a:rPr>
              <a:t> the feedback is negative.</a:t>
            </a:r>
            <a:endParaRPr lang="en-US" altLang="en-US"/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xmlns="" id="{0EFBC734-E9E0-4E6F-8B32-988A8F46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19200"/>
            <a:ext cx="3657600" cy="5842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A CS amplifier Q</a:t>
            </a:r>
            <a:r>
              <a:rPr lang="en-US" altLang="en-US" baseline="-25000"/>
              <a:t>1</a:t>
            </a:r>
            <a:r>
              <a:rPr lang="en-US" altLang="en-US"/>
              <a:t> in cascade with another CS amplifier Q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FC00DC88-77CA-4659-A570-48A5EB55B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6867" y="149224"/>
            <a:ext cx="6324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0" dirty="0">
                <a:solidFill>
                  <a:srgbClr val="4E02BE"/>
                </a:solidFill>
              </a:rPr>
              <a:t>10.3.4.</a:t>
            </a:r>
            <a:r>
              <a:rPr lang="en-US" altLang="en-US" sz="2800" dirty="0">
                <a:solidFill>
                  <a:srgbClr val="4E02BE"/>
                </a:solidFill>
              </a:rPr>
              <a:t> </a:t>
            </a:r>
            <a:r>
              <a:rPr lang="en-US" altLang="en-US" sz="2800" dirty="0" err="1">
                <a:solidFill>
                  <a:srgbClr val="4E02BE"/>
                </a:solidFill>
              </a:rPr>
              <a:t>Transresistance</a:t>
            </a:r>
            <a:r>
              <a:rPr lang="en-US" altLang="en-US" sz="2800" dirty="0">
                <a:solidFill>
                  <a:srgbClr val="4E02BE"/>
                </a:solidFill>
              </a:rPr>
              <a:t> Amplifiers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48ED609A-F2CC-4F9A-BD2C-72DCDB530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5644" y="950912"/>
            <a:ext cx="893515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 b="1" dirty="0" err="1">
                <a:solidFill>
                  <a:srgbClr val="3333FF"/>
                </a:solidFill>
              </a:rPr>
              <a:t>transresistance</a:t>
            </a:r>
            <a:r>
              <a:rPr lang="en-US" altLang="en-US" sz="2000" b="1" dirty="0">
                <a:solidFill>
                  <a:srgbClr val="3333FF"/>
                </a:solidFill>
              </a:rPr>
              <a:t> amplifier</a:t>
            </a:r>
            <a:r>
              <a:rPr lang="en-US" altLang="en-US" sz="2000" dirty="0"/>
              <a:t> – accepts input current and generates output voltage.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CCVS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Thevenin Source Output</a:t>
            </a:r>
          </a:p>
          <a:p>
            <a:pPr eaLnBrk="1" hangingPunct="1"/>
            <a:r>
              <a:rPr lang="en-US" altLang="en-US" sz="2000" b="1" dirty="0">
                <a:solidFill>
                  <a:srgbClr val="3333FF"/>
                </a:solidFill>
              </a:rPr>
              <a:t>current-mixing / voltage-sampling</a:t>
            </a:r>
            <a:r>
              <a:rPr lang="en-US" altLang="en-US" sz="2000" dirty="0"/>
              <a:t> – topology is most </a:t>
            </a:r>
            <a:r>
              <a:rPr lang="en-US" altLang="en-US" sz="2000" dirty="0">
                <a:solidFill>
                  <a:srgbClr val="FF0000"/>
                </a:solidFill>
              </a:rPr>
              <a:t>suitable for current amps.</a:t>
            </a:r>
          </a:p>
          <a:p>
            <a:pPr lvl="1" eaLnBrk="1" hangingPunct="1"/>
            <a:r>
              <a:rPr lang="en-US" altLang="en-US" sz="2000" dirty="0"/>
              <a:t>Is also known as </a:t>
            </a:r>
            <a:r>
              <a:rPr lang="en-US" altLang="en-US" sz="2000" b="1" dirty="0">
                <a:solidFill>
                  <a:srgbClr val="3333FF"/>
                </a:solidFill>
              </a:rPr>
              <a:t>shunt-shunt feedback.</a:t>
            </a:r>
          </a:p>
          <a:p>
            <a:pPr lvl="1" eaLnBrk="1" hangingPunct="1"/>
            <a:r>
              <a:rPr lang="en-US" altLang="en-US" sz="2000" dirty="0"/>
              <a:t>Provides </a:t>
            </a:r>
            <a:r>
              <a:rPr lang="en-US" altLang="en-US" sz="2000" dirty="0">
                <a:solidFill>
                  <a:srgbClr val="FF0000"/>
                </a:solidFill>
              </a:rPr>
              <a:t>low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input resistance/low output resistance.</a:t>
            </a:r>
            <a:endParaRPr lang="en-US" altLang="en-US" sz="2000" dirty="0"/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xmlns="" id="{43DC06E4-2FA6-4411-BE1D-8F662C6E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22" y="3206398"/>
            <a:ext cx="46482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4">
            <a:extLst>
              <a:ext uri="{FF2B5EF4-FFF2-40B4-BE49-F238E27FC236}">
                <a16:creationId xmlns:a16="http://schemas.microsoft.com/office/drawing/2014/main" xmlns="" id="{11DE2B15-742E-4A8A-B12E-9771125C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066" y="6150859"/>
            <a:ext cx="670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Figure 10.11: </a:t>
            </a:r>
            <a:r>
              <a:rPr lang="en-US" altLang="en-US" dirty="0"/>
              <a:t>(</a:t>
            </a:r>
            <a:r>
              <a:rPr lang="en-US" altLang="en-US" b="1" dirty="0"/>
              <a:t>a</a:t>
            </a:r>
            <a:r>
              <a:rPr lang="en-US" altLang="en-US" dirty="0"/>
              <a:t>) Block diagram of a feedback </a:t>
            </a:r>
            <a:r>
              <a:rPr lang="en-US" altLang="en-US" dirty="0" err="1"/>
              <a:t>transresistance</a:t>
            </a:r>
            <a:r>
              <a:rPr lang="en-US" altLang="en-US" dirty="0"/>
              <a:t> amplifier. Here, the appropriate feedback topology is shunt–shunt. 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xmlns="" id="{5C9C986D-A8BB-4EA1-9086-8568E897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1"/>
            <a:ext cx="876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Figure 10.11: </a:t>
            </a:r>
            <a:r>
              <a:rPr lang="en-US" altLang="en-US" sz="1800"/>
              <a:t>(</a:t>
            </a:r>
            <a:r>
              <a:rPr lang="en-US" altLang="en-US" sz="1800" b="1"/>
              <a:t>b</a:t>
            </a:r>
            <a:r>
              <a:rPr lang="en-US" altLang="en-US" sz="1800"/>
              <a:t>), (</a:t>
            </a:r>
            <a:r>
              <a:rPr lang="en-US" altLang="en-US" sz="1800" b="1"/>
              <a:t>c</a:t>
            </a:r>
            <a:r>
              <a:rPr lang="en-US" altLang="en-US" sz="1800"/>
              <a:t>), and (</a:t>
            </a:r>
            <a:r>
              <a:rPr lang="en-US" altLang="en-US" sz="1800" b="1"/>
              <a:t>d</a:t>
            </a:r>
            <a:r>
              <a:rPr lang="en-US" altLang="en-US" sz="1800"/>
              <a:t>) Examples of  feedback transresistance amplifiers.</a:t>
            </a:r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xmlns="" id="{D47B6DA6-5733-42D1-9F86-25F4E2E4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94100"/>
            <a:ext cx="2895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7">
            <a:extLst>
              <a:ext uri="{FF2B5EF4-FFF2-40B4-BE49-F238E27FC236}">
                <a16:creationId xmlns:a16="http://schemas.microsoft.com/office/drawing/2014/main" xmlns="" id="{9BF1A623-1A58-4743-AE9B-A51FC069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79700"/>
            <a:ext cx="57912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7">
            <a:extLst>
              <a:ext uri="{FF2B5EF4-FFF2-40B4-BE49-F238E27FC236}">
                <a16:creationId xmlns:a16="http://schemas.microsoft.com/office/drawing/2014/main" xmlns="" id="{97E1B2C6-3523-49A6-81E9-1C733E77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6" y="228600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2000" b="1"/>
              <a:t>Examples of feedback transresistance amplifiers</a:t>
            </a:r>
          </a:p>
        </p:txBody>
      </p:sp>
      <p:sp>
        <p:nvSpPr>
          <p:cNvPr id="33798" name="Rectangle 8">
            <a:extLst>
              <a:ext uri="{FF2B5EF4-FFF2-40B4-BE49-F238E27FC236}">
                <a16:creationId xmlns:a16="http://schemas.microsoft.com/office/drawing/2014/main" xmlns="" id="{11679D4D-3B56-4674-81C7-432976F3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1"/>
            <a:ext cx="2895600" cy="132397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An op amp with a feedback resistance R</a:t>
            </a:r>
            <a:r>
              <a:rPr lang="en-US" altLang="en-US" baseline="-25000">
                <a:solidFill>
                  <a:srgbClr val="0000CC"/>
                </a:solidFill>
              </a:rPr>
              <a:t>F</a:t>
            </a:r>
            <a:r>
              <a:rPr lang="en-US" altLang="en-US">
                <a:solidFill>
                  <a:srgbClr val="0000CC"/>
                </a:solidFill>
              </a:rPr>
              <a:t> that senses V</a:t>
            </a:r>
            <a:r>
              <a:rPr lang="en-US" altLang="en-US" baseline="-25000">
                <a:solidFill>
                  <a:srgbClr val="0000CC"/>
                </a:solidFill>
              </a:rPr>
              <a:t>o</a:t>
            </a:r>
            <a:r>
              <a:rPr lang="en-US" altLang="en-US">
                <a:solidFill>
                  <a:srgbClr val="0000CC"/>
                </a:solidFill>
              </a:rPr>
              <a:t> and provides a feedback current I</a:t>
            </a:r>
            <a:r>
              <a:rPr lang="en-US" altLang="en-US" baseline="-25000">
                <a:solidFill>
                  <a:srgbClr val="0000CC"/>
                </a:solidFill>
              </a:rPr>
              <a:t>f</a:t>
            </a:r>
            <a:r>
              <a:rPr lang="en-US" altLang="en-US">
                <a:solidFill>
                  <a:srgbClr val="0000CC"/>
                </a:solidFill>
              </a:rPr>
              <a:t> that is subtracted from I</a:t>
            </a:r>
            <a:r>
              <a:rPr lang="en-US" altLang="en-US" baseline="-25000">
                <a:solidFill>
                  <a:srgbClr val="0000CC"/>
                </a:solidFill>
              </a:rPr>
              <a:t>s</a:t>
            </a:r>
            <a:r>
              <a:rPr lang="en-US" altLang="en-US">
                <a:solidFill>
                  <a:srgbClr val="0000CC"/>
                </a:solidFill>
              </a:rPr>
              <a:t> at the input node.</a:t>
            </a:r>
          </a:p>
        </p:txBody>
      </p:sp>
      <p:sp>
        <p:nvSpPr>
          <p:cNvPr id="33799" name="Rectangle 9">
            <a:extLst>
              <a:ext uri="{FF2B5EF4-FFF2-40B4-BE49-F238E27FC236}">
                <a16:creationId xmlns:a16="http://schemas.microsoft.com/office/drawing/2014/main" xmlns="" id="{5300A5C9-7BB4-4445-B130-81FBB6F4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838200"/>
            <a:ext cx="2819400" cy="156966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A CG stage Q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cascaded with a CS stage  Q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. A feedback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resistor R</a:t>
            </a:r>
            <a:r>
              <a:rPr lang="en-US" altLang="en-US" baseline="-25000">
                <a:solidFill>
                  <a:srgbClr val="0000CC"/>
                </a:solidFill>
              </a:rPr>
              <a:t>F</a:t>
            </a:r>
            <a:r>
              <a:rPr lang="en-US" altLang="en-US">
                <a:solidFill>
                  <a:srgbClr val="0000CC"/>
                </a:solidFill>
              </a:rPr>
              <a:t> senses V</a:t>
            </a:r>
            <a:r>
              <a:rPr lang="en-US" altLang="en-US" baseline="-25000">
                <a:solidFill>
                  <a:srgbClr val="0000CC"/>
                </a:solidFill>
              </a:rPr>
              <a:t>o</a:t>
            </a:r>
            <a:r>
              <a:rPr lang="en-US" altLang="en-US">
                <a:solidFill>
                  <a:srgbClr val="0000CC"/>
                </a:solidFill>
              </a:rPr>
              <a:t> and feeds a current i</a:t>
            </a:r>
            <a:r>
              <a:rPr lang="en-US" altLang="en-US" baseline="-25000">
                <a:solidFill>
                  <a:srgbClr val="0000CC"/>
                </a:solidFill>
              </a:rPr>
              <a:t>f</a:t>
            </a:r>
            <a:r>
              <a:rPr lang="en-US" altLang="en-US">
                <a:solidFill>
                  <a:srgbClr val="0000CC"/>
                </a:solidFill>
              </a:rPr>
              <a:t> to the input node, where the subtraction</a:t>
            </a:r>
          </a:p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from I</a:t>
            </a:r>
            <a:r>
              <a:rPr lang="en-US" altLang="en-US" baseline="-25000">
                <a:solidFill>
                  <a:srgbClr val="0000CC"/>
                </a:solidFill>
              </a:rPr>
              <a:t>s</a:t>
            </a:r>
            <a:r>
              <a:rPr lang="en-US" altLang="en-US">
                <a:solidFill>
                  <a:srgbClr val="0000CC"/>
                </a:solidFill>
              </a:rPr>
              <a:t> takes place.</a:t>
            </a:r>
          </a:p>
        </p:txBody>
      </p:sp>
      <p:sp>
        <p:nvSpPr>
          <p:cNvPr id="33800" name="Rectangle 10">
            <a:extLst>
              <a:ext uri="{FF2B5EF4-FFF2-40B4-BE49-F238E27FC236}">
                <a16:creationId xmlns:a16="http://schemas.microsoft.com/office/drawing/2014/main" xmlns="" id="{17D885A5-4499-4560-93C5-9E6E3332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2895600" cy="157003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a CE stage Q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cascaded with an emitter follower Q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. A feedback resistor R</a:t>
            </a:r>
            <a:r>
              <a:rPr lang="en-US" altLang="en-US" baseline="-25000">
                <a:solidFill>
                  <a:srgbClr val="0000CC"/>
                </a:solidFill>
              </a:rPr>
              <a:t>F</a:t>
            </a:r>
            <a:r>
              <a:rPr lang="en-US" altLang="en-US">
                <a:solidFill>
                  <a:srgbClr val="0000CC"/>
                </a:solidFill>
              </a:rPr>
              <a:t> senses V</a:t>
            </a:r>
            <a:r>
              <a:rPr lang="en-US" altLang="en-US" baseline="-25000">
                <a:solidFill>
                  <a:srgbClr val="0000CC"/>
                </a:solidFill>
              </a:rPr>
              <a:t>o</a:t>
            </a:r>
            <a:r>
              <a:rPr lang="en-US" altLang="en-US">
                <a:solidFill>
                  <a:srgbClr val="0000CC"/>
                </a:solidFill>
              </a:rPr>
              <a:t> and feeds back a current I</a:t>
            </a:r>
            <a:r>
              <a:rPr lang="en-US" altLang="en-US" baseline="-25000">
                <a:solidFill>
                  <a:srgbClr val="0000CC"/>
                </a:solidFill>
              </a:rPr>
              <a:t>f</a:t>
            </a:r>
            <a:r>
              <a:rPr lang="en-US" altLang="en-US">
                <a:solidFill>
                  <a:srgbClr val="0000CC"/>
                </a:solidFill>
              </a:rPr>
              <a:t> to the input node, where it is subtracted from I</a:t>
            </a:r>
            <a:r>
              <a:rPr lang="en-US" altLang="en-US" baseline="-25000">
                <a:solidFill>
                  <a:srgbClr val="0000CC"/>
                </a:solidFill>
              </a:rPr>
              <a:t>s</a:t>
            </a:r>
            <a:r>
              <a:rPr lang="en-US" altLang="en-US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1C86D08F-0A33-4A26-B055-3E8D65DB8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04244" y="206377"/>
            <a:ext cx="801228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800" b="0" dirty="0">
                <a:solidFill>
                  <a:srgbClr val="4E02BE"/>
                </a:solidFill>
              </a:rPr>
              <a:t>10.4.</a:t>
            </a:r>
            <a:r>
              <a:rPr lang="en-US" altLang="en-US" sz="2800" dirty="0">
                <a:solidFill>
                  <a:srgbClr val="4E02BE"/>
                </a:solidFill>
              </a:rPr>
              <a:t> The Feedback Voltage Amplifier (Series–Shunt)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04FC476A-AC4E-4C64-9D16-3EF4B785A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04244" y="1104901"/>
            <a:ext cx="8458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Series-shunt is appropriate feedback</a:t>
            </a:r>
            <a:r>
              <a:rPr lang="en-US" altLang="en-US" sz="2000" dirty="0"/>
              <a:t> for voltage amplifier. It consists of</a:t>
            </a:r>
          </a:p>
          <a:p>
            <a:pPr lvl="1" eaLnBrk="1" hangingPunct="1"/>
            <a:r>
              <a:rPr lang="en-US" altLang="en-US" sz="2000" dirty="0"/>
              <a:t>Unilateral open-loop amplifier </a:t>
            </a:r>
            <a:r>
              <a:rPr lang="en-US" altLang="en-US" sz="2000" dirty="0">
                <a:solidFill>
                  <a:srgbClr val="FF0000"/>
                </a:solidFill>
              </a:rPr>
              <a:t>(circuit 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  <a:r>
              <a:rPr lang="en-US" altLang="en-US" sz="2000" dirty="0">
                <a:solidFill>
                  <a:srgbClr val="FF0000"/>
                </a:solidFill>
              </a:rPr>
              <a:t>).</a:t>
            </a:r>
          </a:p>
          <a:p>
            <a:pPr lvl="1" eaLnBrk="1" hangingPunct="1"/>
            <a:r>
              <a:rPr lang="en-US" altLang="en-US" sz="2000" dirty="0"/>
              <a:t>Ideal Voltage-Sampling, voltage-mixing feedback network </a:t>
            </a:r>
            <a:r>
              <a:rPr lang="en-US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FF0000"/>
                </a:solidFill>
              </a:rPr>
              <a:t> circuit)</a:t>
            </a:r>
          </a:p>
          <a:p>
            <a:pPr lvl="1" eaLnBrk="1" hangingPunct="1"/>
            <a:r>
              <a:rPr lang="en-US" altLang="en-US" sz="2000" dirty="0"/>
              <a:t>Input resistance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i="1" baseline="-25000" dirty="0">
                <a:solidFill>
                  <a:srgbClr val="FF0000"/>
                </a:solidFill>
              </a:rPr>
              <a:t>i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Open Circuit Gain 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</a:p>
          <a:p>
            <a:pPr lvl="1" eaLnBrk="1" hangingPunct="1"/>
            <a:r>
              <a:rPr lang="en-US" altLang="en-US" sz="2000" dirty="0"/>
              <a:t>Output resistance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i="1" baseline="-25000" dirty="0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xmlns="" id="{ED3849EC-8CA7-4CB4-B47C-7E6EA830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514601"/>
            <a:ext cx="48482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4">
            <a:extLst>
              <a:ext uri="{FF2B5EF4-FFF2-40B4-BE49-F238E27FC236}">
                <a16:creationId xmlns:a16="http://schemas.microsoft.com/office/drawing/2014/main" xmlns="" id="{A9B14F2B-4D88-416D-BF4C-FD3C9EC3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9436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10.12: </a:t>
            </a:r>
            <a:r>
              <a:rPr lang="en-US" altLang="en-US"/>
              <a:t>The series–shunt feedback amplifier: (</a:t>
            </a:r>
            <a:r>
              <a:rPr lang="en-US" altLang="en-US" b="1"/>
              <a:t>a</a:t>
            </a:r>
            <a:r>
              <a:rPr lang="en-US" altLang="en-US"/>
              <a:t>) ideal structure</a:t>
            </a: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xmlns="" id="{2C46C3C7-F301-4FA4-8440-09461F9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1"/>
            <a:ext cx="3505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CC"/>
                </a:solidFill>
              </a:rPr>
              <a:t>Note that the β circuit does </a:t>
            </a:r>
            <a:r>
              <a:rPr lang="en-US" altLang="en-US" sz="1800" i="1" dirty="0">
                <a:solidFill>
                  <a:srgbClr val="0000CC"/>
                </a:solidFill>
              </a:rPr>
              <a:t>not </a:t>
            </a:r>
            <a:r>
              <a:rPr lang="en-US" altLang="en-US" sz="1800" dirty="0">
                <a:solidFill>
                  <a:srgbClr val="0000CC"/>
                </a:solidFill>
              </a:rPr>
              <a:t>load the A circuit; that is, connecting the β circuit does not change the value of A </a:t>
            </a:r>
          </a:p>
          <a:p>
            <a:pPr eaLnBrk="1" hangingPunct="1"/>
            <a:r>
              <a:rPr lang="en-US" altLang="en-US" sz="1800" dirty="0">
                <a:solidFill>
                  <a:srgbClr val="0000CC"/>
                </a:solidFill>
              </a:rPr>
              <a:t>(A = V</a:t>
            </a:r>
            <a:r>
              <a:rPr lang="en-US" altLang="en-US" sz="1800" baseline="-25000" dirty="0">
                <a:solidFill>
                  <a:srgbClr val="0000CC"/>
                </a:solidFill>
              </a:rPr>
              <a:t>o</a:t>
            </a:r>
            <a:r>
              <a:rPr lang="en-US" altLang="en-US" sz="1800" dirty="0">
                <a:solidFill>
                  <a:srgbClr val="0000CC"/>
                </a:solidFill>
              </a:rPr>
              <a:t> / V</a:t>
            </a:r>
            <a:r>
              <a:rPr lang="en-US" altLang="en-US" sz="1800" baseline="-25000" dirty="0">
                <a:solidFill>
                  <a:srgbClr val="0000CC"/>
                </a:solidFill>
              </a:rPr>
              <a:t>i</a:t>
            </a:r>
            <a:r>
              <a:rPr lang="en-US" altLang="en-US" sz="1800" dirty="0">
                <a:solidFill>
                  <a:srgbClr val="0000CC"/>
                </a:solidFill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xmlns="" id="{B95B6CA3-A2BC-4FC8-8939-DF4C789E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89" y="3601155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Figure 10.12: </a:t>
            </a:r>
            <a:r>
              <a:rPr lang="en-US" altLang="en-US" sz="2000" dirty="0"/>
              <a:t>(</a:t>
            </a:r>
            <a:r>
              <a:rPr lang="en-US" altLang="en-US" sz="2000" b="1" dirty="0"/>
              <a:t>b</a:t>
            </a:r>
            <a:r>
              <a:rPr lang="en-US" altLang="en-US" sz="2000" dirty="0"/>
              <a:t>) equivalent circuit of The series–shunt feedback amplifier</a:t>
            </a: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xmlns="" id="{1EF4B39F-793F-4DE0-B26D-AE7351C3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7" y="1038225"/>
            <a:ext cx="49736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6">
            <a:extLst>
              <a:ext uri="{FF2B5EF4-FFF2-40B4-BE49-F238E27FC236}">
                <a16:creationId xmlns:a16="http://schemas.microsoft.com/office/drawing/2014/main" xmlns="" id="{8687D047-DBD5-45F7-8170-9D8217911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467" y="4682068"/>
            <a:ext cx="571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 err="1">
                <a:solidFill>
                  <a:srgbClr val="0000CC"/>
                </a:solidFill>
              </a:rPr>
              <a:t>A</a:t>
            </a:r>
            <a:r>
              <a:rPr lang="en-US" altLang="en-US" sz="1800" baseline="-25000" dirty="0" err="1">
                <a:solidFill>
                  <a:srgbClr val="0000CC"/>
                </a:solidFill>
              </a:rPr>
              <a:t>f</a:t>
            </a:r>
            <a:r>
              <a:rPr lang="en-US" altLang="en-US" sz="1800" dirty="0">
                <a:solidFill>
                  <a:srgbClr val="0000CC"/>
                </a:solidFill>
              </a:rPr>
              <a:t> is the open-circuit voltage gain of the feedback amplifier, R</a:t>
            </a:r>
            <a:r>
              <a:rPr lang="en-US" altLang="en-US" sz="1800" baseline="-25000" dirty="0">
                <a:solidFill>
                  <a:srgbClr val="0000CC"/>
                </a:solidFill>
              </a:rPr>
              <a:t>if</a:t>
            </a:r>
            <a:r>
              <a:rPr lang="en-US" altLang="en-US" sz="1800" dirty="0">
                <a:solidFill>
                  <a:srgbClr val="0000CC"/>
                </a:solidFill>
              </a:rPr>
              <a:t> is its input resistance, and </a:t>
            </a:r>
            <a:r>
              <a:rPr lang="en-US" altLang="en-US" sz="1800" dirty="0" err="1">
                <a:solidFill>
                  <a:srgbClr val="0000CC"/>
                </a:solidFill>
              </a:rPr>
              <a:t>R</a:t>
            </a:r>
            <a:r>
              <a:rPr lang="en-US" altLang="en-US" sz="1800" baseline="-25000" dirty="0" err="1">
                <a:solidFill>
                  <a:srgbClr val="0000CC"/>
                </a:solidFill>
              </a:rPr>
              <a:t>of</a:t>
            </a:r>
            <a:r>
              <a:rPr lang="en-US" altLang="en-US" sz="1800" dirty="0">
                <a:solidFill>
                  <a:srgbClr val="0000CC"/>
                </a:solidFill>
              </a:rPr>
              <a:t> is its output resistance.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FE023AF-B965-4598-910C-D97965E96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57867" y="1327855"/>
            <a:ext cx="8918222" cy="9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400" dirty="0"/>
              <a:t>Most physical systems </a:t>
            </a:r>
            <a:r>
              <a:rPr lang="en-US" altLang="en-US" sz="2400" dirty="0">
                <a:solidFill>
                  <a:srgbClr val="FF0000"/>
                </a:solidFill>
              </a:rPr>
              <a:t>incorporate some sort of feedback.</a:t>
            </a:r>
          </a:p>
          <a:p>
            <a:pPr eaLnBrk="1" hangingPunct="1"/>
            <a:r>
              <a:rPr lang="en-US" altLang="en-US" sz="2400" dirty="0"/>
              <a:t>Feedback can be </a:t>
            </a:r>
            <a:r>
              <a:rPr lang="en-US" altLang="en-US" sz="2400" dirty="0">
                <a:solidFill>
                  <a:srgbClr val="FF0000"/>
                </a:solidFill>
              </a:rPr>
              <a:t>negative (degenerative) or positive (regenerative).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9DAB3C0-830F-4ADC-BC35-D2B806740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7867" y="262468"/>
            <a:ext cx="3657600" cy="73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4E02BE"/>
                </a:solidFill>
              </a:rPr>
              <a:t>Introduction</a:t>
            </a:r>
            <a:endParaRPr lang="en-US" altLang="en-US" b="1" dirty="0">
              <a:solidFill>
                <a:srgbClr val="4E02BE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B73484FB-9DD4-4C1D-A67E-AA5FDA6A9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289" y="2294465"/>
            <a:ext cx="8556978" cy="325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400" dirty="0"/>
              <a:t>Feedback may be used to: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desensitize</a:t>
            </a:r>
            <a:r>
              <a:rPr lang="en-US" altLang="en-US" dirty="0"/>
              <a:t> the gain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reduce nonlinear </a:t>
            </a:r>
            <a:r>
              <a:rPr lang="en-US" altLang="en-US" dirty="0">
                <a:solidFill>
                  <a:srgbClr val="FF0000"/>
                </a:solidFill>
              </a:rPr>
              <a:t>distortion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reduce the effect of </a:t>
            </a:r>
            <a:r>
              <a:rPr lang="en-US" altLang="en-US" dirty="0">
                <a:solidFill>
                  <a:srgbClr val="FF0000"/>
                </a:solidFill>
              </a:rPr>
              <a:t>noise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control the </a:t>
            </a:r>
            <a:r>
              <a:rPr lang="en-US" altLang="en-US" dirty="0">
                <a:solidFill>
                  <a:srgbClr val="FF0000"/>
                </a:solidFill>
              </a:rPr>
              <a:t>input and output resistances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extend </a:t>
            </a:r>
            <a:r>
              <a:rPr lang="en-US" altLang="en-US" dirty="0">
                <a:solidFill>
                  <a:srgbClr val="FF0000"/>
                </a:solidFill>
              </a:rPr>
              <a:t>bandwidth</a:t>
            </a:r>
          </a:p>
          <a:p>
            <a:pPr marL="457200" indent="-457200"/>
            <a:r>
              <a:rPr lang="en-US" altLang="en-US" sz="2400" dirty="0"/>
              <a:t>These characteristics result, however, in </a:t>
            </a:r>
            <a:r>
              <a:rPr lang="en-US" altLang="en-US" sz="2400" dirty="0">
                <a:solidFill>
                  <a:srgbClr val="FF0000"/>
                </a:solidFill>
              </a:rPr>
              <a:t>loss of gain.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“The basic idea of negative feedback is to trade-off gain for other desirable properties.”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95E6D3D5-1F9C-4FF3-8243-AE51A042E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3422" y="321206"/>
            <a:ext cx="3883378" cy="8382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The Ideal Case</a:t>
            </a:r>
          </a:p>
        </p:txBody>
      </p:sp>
      <p:graphicFrame>
        <p:nvGraphicFramePr>
          <p:cNvPr id="36869" name="Object 4">
            <a:extLst>
              <a:ext uri="{FF2B5EF4-FFF2-40B4-BE49-F238E27FC236}">
                <a16:creationId xmlns:a16="http://schemas.microsoft.com/office/drawing/2014/main" xmlns="" id="{868435B9-8B7A-4D1D-A7FD-7B343DB50E4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853751"/>
              </p:ext>
            </p:extLst>
          </p:nvPr>
        </p:nvGraphicFramePr>
        <p:xfrm>
          <a:off x="993422" y="2228850"/>
          <a:ext cx="475773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2184400" imgH="1714500" progId="Equation.DSMT4">
                  <p:embed/>
                </p:oleObj>
              </mc:Choice>
              <mc:Fallback>
                <p:oleObj name="Equation" r:id="rId3" imgW="2184400" imgH="1714500" progId="Equation.DSMT4">
                  <p:embed/>
                  <p:pic>
                    <p:nvPicPr>
                      <p:cNvPr id="36869" name="Object 4">
                        <a:extLst>
                          <a:ext uri="{FF2B5EF4-FFF2-40B4-BE49-F238E27FC236}">
                            <a16:creationId xmlns:a16="http://schemas.microsoft.com/office/drawing/2014/main" xmlns="" id="{868435B9-8B7A-4D1D-A7FD-7B343DB50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422" y="2228850"/>
                        <a:ext cx="4757738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5">
            <a:extLst>
              <a:ext uri="{FF2B5EF4-FFF2-40B4-BE49-F238E27FC236}">
                <a16:creationId xmlns:a16="http://schemas.microsoft.com/office/drawing/2014/main" xmlns="" id="{85EE9E95-582B-4E4E-8AAB-A8A0B7D0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22" y="1433866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CC"/>
                </a:solidFill>
              </a:rPr>
              <a:t>The circuit of Fig. 10.12(a) has: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C75FF95F-EA4F-4654-B25A-04D40335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56" y="88724"/>
            <a:ext cx="48482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se10F13">
            <a:extLst>
              <a:ext uri="{FF2B5EF4-FFF2-40B4-BE49-F238E27FC236}">
                <a16:creationId xmlns:a16="http://schemas.microsoft.com/office/drawing/2014/main" xmlns="" id="{92C1FA91-64DD-4AC8-AEF6-9AC10E1E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3560"/>
            <a:ext cx="5105401" cy="221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715197CC-E3AB-4036-956E-83BA74D8272D}"/>
                  </a:ext>
                </a:extLst>
              </p:cNvPr>
              <p:cNvSpPr txBox="1"/>
              <p:nvPr/>
            </p:nvSpPr>
            <p:spPr>
              <a:xfrm>
                <a:off x="1524000" y="5959168"/>
                <a:ext cx="3262489" cy="67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5197CC-E3AB-4036-956E-83BA74D82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959168"/>
                <a:ext cx="3262489" cy="673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xmlns="" id="{AB2900E6-E803-4173-A10C-21F1B9D7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003926"/>
            <a:ext cx="876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10.13: </a:t>
            </a:r>
            <a:r>
              <a:rPr lang="en-US" altLang="en-US" sz="2000"/>
              <a:t>Determining the output resistance of the feedback amplifier of Fig. 10.12(a): </a:t>
            </a:r>
            <a:r>
              <a:rPr lang="en-US" altLang="en-US" sz="2000" i="1"/>
              <a:t>R</a:t>
            </a:r>
            <a:r>
              <a:rPr lang="en-US" altLang="en-US" sz="2000" i="1" baseline="-25000"/>
              <a:t>of</a:t>
            </a:r>
            <a:r>
              <a:rPr lang="en-US" altLang="en-US" sz="2000"/>
              <a:t> = </a:t>
            </a:r>
            <a:r>
              <a:rPr lang="en-US" altLang="en-US" sz="2000" i="1"/>
              <a:t>V</a:t>
            </a:r>
            <a:r>
              <a:rPr lang="en-US" altLang="en-US" sz="2000" i="1" baseline="-25000"/>
              <a:t>x</a:t>
            </a:r>
            <a:r>
              <a:rPr lang="en-US" altLang="en-US" sz="2000" i="1"/>
              <a:t> </a:t>
            </a:r>
            <a:r>
              <a:rPr lang="en-US" altLang="en-US" sz="2000"/>
              <a:t>/</a:t>
            </a:r>
            <a:r>
              <a:rPr lang="en-US" altLang="en-US" sz="2000" i="1"/>
              <a:t>I</a:t>
            </a:r>
            <a:r>
              <a:rPr lang="en-US" altLang="en-US" sz="2000" i="1" baseline="-25000"/>
              <a:t>x</a:t>
            </a:r>
            <a:r>
              <a:rPr lang="en-US" altLang="en-US" sz="2000"/>
              <a:t>.</a:t>
            </a:r>
          </a:p>
        </p:txBody>
      </p:sp>
      <p:pic>
        <p:nvPicPr>
          <p:cNvPr id="37891" name="Picture 4" descr="se10F13">
            <a:extLst>
              <a:ext uri="{FF2B5EF4-FFF2-40B4-BE49-F238E27FC236}">
                <a16:creationId xmlns:a16="http://schemas.microsoft.com/office/drawing/2014/main" xmlns="" id="{4C818488-C932-4702-8F29-430F376B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1"/>
            <a:ext cx="64770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5">
            <a:extLst>
              <a:ext uri="{FF2B5EF4-FFF2-40B4-BE49-F238E27FC236}">
                <a16:creationId xmlns:a16="http://schemas.microsoft.com/office/drawing/2014/main" xmlns="" id="{1D84616A-7892-406D-A057-D07C99F5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38200"/>
            <a:ext cx="754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Fig. 10.13 is used to determine the output resistance R</a:t>
            </a:r>
            <a:r>
              <a:rPr lang="en-US" altLang="en-US" sz="2000" baseline="-25000"/>
              <a:t>of</a:t>
            </a:r>
            <a:r>
              <a:rPr lang="en-US" altLang="en-US" sz="2000"/>
              <a:t> of the feedback amplifier.</a:t>
            </a:r>
          </a:p>
          <a:p>
            <a:pPr eaLnBrk="1" hangingPunct="1"/>
            <a:r>
              <a:rPr lang="en-US" altLang="en-US" sz="2000">
                <a:latin typeface="Times" panose="02020603050405020304" pitchFamily="18" charset="0"/>
              </a:rPr>
              <a:t>Set V</a:t>
            </a:r>
            <a:r>
              <a:rPr lang="en-US" altLang="en-US" sz="2000" baseline="-25000">
                <a:latin typeface="Times" panose="02020603050405020304" pitchFamily="18" charset="0"/>
              </a:rPr>
              <a:t>s</a:t>
            </a:r>
            <a:r>
              <a:rPr lang="en-US" altLang="en-US" sz="2000">
                <a:latin typeface="Times" panose="02020603050405020304" pitchFamily="18" charset="0"/>
              </a:rPr>
              <a:t> = 0 and apply a test voltage V</a:t>
            </a:r>
            <a:r>
              <a:rPr lang="en-US" altLang="en-US" sz="2000" baseline="-25000">
                <a:latin typeface="Times" panose="02020603050405020304" pitchFamily="18" charset="0"/>
              </a:rPr>
              <a:t>x</a:t>
            </a:r>
            <a:endParaRPr lang="en-US" altLang="en-US" sz="2000" baseline="-25000"/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xmlns="" id="{1E2FAAB3-3BAD-444A-94F0-2B2D9A03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57400"/>
            <a:ext cx="4262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800"/>
              <a:t>Output resistance of the feedback amplifier</a:t>
            </a:r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xmlns="" id="{4EDC53BC-8C90-452B-A9C2-D8A166E1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724149"/>
            <a:ext cx="12477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9182743E-A36A-4405-A463-B7569EC3B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0318" y="324466"/>
            <a:ext cx="9077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800" b="0" dirty="0">
                <a:solidFill>
                  <a:srgbClr val="4E02BE"/>
                </a:solidFill>
              </a:rPr>
              <a:t>10.5.</a:t>
            </a:r>
            <a:r>
              <a:rPr lang="en-US" altLang="en-US" sz="2800" dirty="0">
                <a:solidFill>
                  <a:srgbClr val="4E02BE"/>
                </a:solidFill>
              </a:rPr>
              <a:t> The Feedback </a:t>
            </a:r>
            <a:r>
              <a:rPr lang="en-US" altLang="en-US" sz="2800" dirty="0" err="1">
                <a:solidFill>
                  <a:srgbClr val="4E02BE"/>
                </a:solidFill>
              </a:rPr>
              <a:t>Transresistance</a:t>
            </a:r>
            <a:r>
              <a:rPr lang="en-US" altLang="en-US" sz="2800" dirty="0">
                <a:solidFill>
                  <a:srgbClr val="4E02BE"/>
                </a:solidFill>
              </a:rPr>
              <a:t> Amplifier (Shunt–Shunt)</a:t>
            </a:r>
          </a:p>
        </p:txBody>
      </p:sp>
      <p:sp>
        <p:nvSpPr>
          <p:cNvPr id="49155" name="Rectangle 5">
            <a:extLst>
              <a:ext uri="{FF2B5EF4-FFF2-40B4-BE49-F238E27FC236}">
                <a16:creationId xmlns:a16="http://schemas.microsoft.com/office/drawing/2014/main" xmlns="" id="{CBE6A428-B212-4548-8356-0D3CC2223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46726"/>
            <a:ext cx="403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Figure 10.24: </a:t>
            </a:r>
            <a:r>
              <a:rPr lang="en-US" altLang="en-US" sz="1800"/>
              <a:t>(</a:t>
            </a:r>
            <a:r>
              <a:rPr lang="en-US" altLang="en-US" sz="1800" b="1"/>
              <a:t>a</a:t>
            </a:r>
            <a:r>
              <a:rPr lang="en-US" altLang="en-US" sz="1800"/>
              <a:t>) Ideal structure for the shunt–shunt feedback amplifier. (</a:t>
            </a:r>
            <a:r>
              <a:rPr lang="en-US" altLang="en-US" sz="1800" b="1"/>
              <a:t>b</a:t>
            </a:r>
            <a:r>
              <a:rPr lang="en-US" altLang="en-US" sz="1800"/>
              <a:t>) Equivalent circuit of the amplifier in (a). </a:t>
            </a:r>
          </a:p>
        </p:txBody>
      </p:sp>
      <p:pic>
        <p:nvPicPr>
          <p:cNvPr id="49156" name="Picture 4" descr="se10F24">
            <a:extLst>
              <a:ext uri="{FF2B5EF4-FFF2-40B4-BE49-F238E27FC236}">
                <a16:creationId xmlns:a16="http://schemas.microsoft.com/office/drawing/2014/main" xmlns="" id="{1925E2C2-CD1C-4747-B444-5481C34F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9" y="1295400"/>
            <a:ext cx="422433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4">
            <a:extLst>
              <a:ext uri="{FF2B5EF4-FFF2-40B4-BE49-F238E27FC236}">
                <a16:creationId xmlns:a16="http://schemas.microsoft.com/office/drawing/2014/main" xmlns="" id="{5F4B322C-44D8-4611-AAB3-E5FE053C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1219200"/>
            <a:ext cx="1233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2000" b="1" u="sng"/>
              <a:t>Ideal case</a:t>
            </a:r>
            <a:endParaRPr lang="en-US" altLang="en-US" sz="2000" u="sng"/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xmlns="" id="{82E51098-87A5-404F-9D1E-AF641975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905000"/>
            <a:ext cx="364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/>
              <a:t>Input resistance of the feedback amplifier</a:t>
            </a:r>
          </a:p>
        </p:txBody>
      </p:sp>
      <p:pic>
        <p:nvPicPr>
          <p:cNvPr id="49159" name="Picture 5">
            <a:extLst>
              <a:ext uri="{FF2B5EF4-FFF2-40B4-BE49-F238E27FC236}">
                <a16:creationId xmlns:a16="http://schemas.microsoft.com/office/drawing/2014/main" xmlns="" id="{1461FCDF-DD64-4076-BB77-57A120C8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209800"/>
            <a:ext cx="1209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Rectangle 7">
            <a:extLst>
              <a:ext uri="{FF2B5EF4-FFF2-40B4-BE49-F238E27FC236}">
                <a16:creationId xmlns:a16="http://schemas.microsoft.com/office/drawing/2014/main" xmlns="" id="{63AA155A-022D-4674-9097-0867D7E8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971800"/>
            <a:ext cx="3800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/>
              <a:t>Output resistance of the feedback amplifier</a:t>
            </a:r>
          </a:p>
        </p:txBody>
      </p:sp>
      <p:pic>
        <p:nvPicPr>
          <p:cNvPr id="49161" name="Picture 6">
            <a:extLst>
              <a:ext uri="{FF2B5EF4-FFF2-40B4-BE49-F238E27FC236}">
                <a16:creationId xmlns:a16="http://schemas.microsoft.com/office/drawing/2014/main" xmlns="" id="{7CCE34EB-AB01-4639-AB16-4066D2AC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1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9">
            <a:extLst>
              <a:ext uri="{FF2B5EF4-FFF2-40B4-BE49-F238E27FC236}">
                <a16:creationId xmlns:a16="http://schemas.microsoft.com/office/drawing/2014/main" xmlns="" id="{EFD313C1-FA97-47AD-99D2-A763EA10D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962400"/>
            <a:ext cx="3336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/>
              <a:t>Voltage gain of the feedback amplifier</a:t>
            </a:r>
          </a:p>
        </p:txBody>
      </p:sp>
      <p:pic>
        <p:nvPicPr>
          <p:cNvPr id="49163" name="Picture 7">
            <a:extLst>
              <a:ext uri="{FF2B5EF4-FFF2-40B4-BE49-F238E27FC236}">
                <a16:creationId xmlns:a16="http://schemas.microsoft.com/office/drawing/2014/main" xmlns="" id="{6880AEC4-B656-4D59-B371-FC7CC934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4267201"/>
            <a:ext cx="1666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B91ACFE4-B928-46DA-BA26-4A88D94A3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36889" y="152400"/>
            <a:ext cx="781191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10.6. The Feedback Current Amplifier (Shunt–Series)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xmlns="" id="{16BA98DA-FC05-458D-8D12-63BC8F9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15001"/>
            <a:ext cx="403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Figure 10.28: </a:t>
            </a:r>
            <a:r>
              <a:rPr lang="en-US" altLang="en-US" sz="1800"/>
              <a:t>(</a:t>
            </a:r>
            <a:r>
              <a:rPr lang="en-US" altLang="en-US" sz="1800" b="1"/>
              <a:t>a</a:t>
            </a:r>
            <a:r>
              <a:rPr lang="en-US" altLang="en-US" sz="1800"/>
              <a:t>) Ideal structure for the shunt–series feedback amplifier. (</a:t>
            </a:r>
            <a:r>
              <a:rPr lang="en-US" altLang="en-US" sz="1800" b="1"/>
              <a:t>b</a:t>
            </a:r>
            <a:r>
              <a:rPr lang="en-US" altLang="en-US" sz="1800"/>
              <a:t>) Equivalent circuit of the amplifier in (</a:t>
            </a:r>
            <a:r>
              <a:rPr lang="en-US" altLang="en-US" sz="1800" b="1"/>
              <a:t>a</a:t>
            </a:r>
            <a:r>
              <a:rPr lang="en-US" altLang="en-US" sz="1800"/>
              <a:t>).</a:t>
            </a:r>
          </a:p>
        </p:txBody>
      </p:sp>
      <p:pic>
        <p:nvPicPr>
          <p:cNvPr id="53252" name="Picture 4" descr="se10F28">
            <a:extLst>
              <a:ext uri="{FF2B5EF4-FFF2-40B4-BE49-F238E27FC236}">
                <a16:creationId xmlns:a16="http://schemas.microsoft.com/office/drawing/2014/main" xmlns="" id="{CE6B9853-5CA1-4326-B992-470ABC0F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05000"/>
            <a:ext cx="44481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4">
            <a:extLst>
              <a:ext uri="{FF2B5EF4-FFF2-40B4-BE49-F238E27FC236}">
                <a16:creationId xmlns:a16="http://schemas.microsoft.com/office/drawing/2014/main" xmlns="" id="{A49BCFB7-7960-43D2-A029-33CA1FC6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1447800"/>
            <a:ext cx="1233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2000" b="1" u="sng"/>
              <a:t>Ideal case</a:t>
            </a:r>
            <a:endParaRPr lang="en-US" altLang="en-US" sz="2000" u="sng"/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xmlns="" id="{0142111E-3C00-4476-B404-095D1E71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90800"/>
            <a:ext cx="4090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/>
              <a:t>Input resistance of the feedback amplifier</a:t>
            </a:r>
          </a:p>
        </p:txBody>
      </p:sp>
      <p:pic>
        <p:nvPicPr>
          <p:cNvPr id="53255" name="Picture 5">
            <a:extLst>
              <a:ext uri="{FF2B5EF4-FFF2-40B4-BE49-F238E27FC236}">
                <a16:creationId xmlns:a16="http://schemas.microsoft.com/office/drawing/2014/main" xmlns="" id="{9233ABD9-8638-4E18-B59B-8563F5F9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895600"/>
            <a:ext cx="1247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7">
            <a:extLst>
              <a:ext uri="{FF2B5EF4-FFF2-40B4-BE49-F238E27FC236}">
                <a16:creationId xmlns:a16="http://schemas.microsoft.com/office/drawing/2014/main" xmlns="" id="{3B78B71A-1D16-4C4D-97D6-96191CF4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581400"/>
            <a:ext cx="387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Output resistance of the feedback amplifier</a:t>
            </a:r>
          </a:p>
          <a:p>
            <a:pPr eaLnBrk="1" hangingPunct="1"/>
            <a:r>
              <a:rPr lang="en-US" altLang="en-US"/>
              <a:t>	R</a:t>
            </a:r>
            <a:r>
              <a:rPr lang="en-US" altLang="en-US" baseline="-25000"/>
              <a:t>of</a:t>
            </a:r>
            <a:r>
              <a:rPr lang="en-US" altLang="en-US"/>
              <a:t> = (1 + A</a:t>
            </a:r>
            <a:r>
              <a:rPr lang="el-GR" altLang="en-US"/>
              <a:t>β )</a:t>
            </a:r>
            <a:r>
              <a:rPr lang="en-US" altLang="en-US"/>
              <a:t>R</a:t>
            </a:r>
            <a:r>
              <a:rPr lang="en-US" altLang="en-US" baseline="-25000"/>
              <a:t>o</a:t>
            </a:r>
          </a:p>
        </p:txBody>
      </p:sp>
      <p:sp>
        <p:nvSpPr>
          <p:cNvPr id="53257" name="Rectangle 8">
            <a:extLst>
              <a:ext uri="{FF2B5EF4-FFF2-40B4-BE49-F238E27FC236}">
                <a16:creationId xmlns:a16="http://schemas.microsoft.com/office/drawing/2014/main" xmlns="" id="{7A04245F-19DC-42D8-8391-73BD6225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267200"/>
            <a:ext cx="3336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/>
              <a:t>Voltage gain of the feedback amplifier</a:t>
            </a:r>
          </a:p>
        </p:txBody>
      </p:sp>
      <p:pic>
        <p:nvPicPr>
          <p:cNvPr id="53258" name="Picture 6">
            <a:extLst>
              <a:ext uri="{FF2B5EF4-FFF2-40B4-BE49-F238E27FC236}">
                <a16:creationId xmlns:a16="http://schemas.microsoft.com/office/drawing/2014/main" xmlns="" id="{CB4F71D1-B101-43B4-B17F-8C41E314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4572001"/>
            <a:ext cx="1685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78572CC2-6BA4-47C4-A15A-E4727F339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52400"/>
            <a:ext cx="8077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10.7. Summary of Feedback Analysis Method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2CB5CF3B-27D0-4B7E-A1A9-7C4DAF6C5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447800"/>
            <a:ext cx="8763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 dirty="0"/>
              <a:t>Always begin analysis by </a:t>
            </a:r>
            <a:r>
              <a:rPr lang="en-US" altLang="en-US" sz="2000" dirty="0">
                <a:solidFill>
                  <a:srgbClr val="FF0000"/>
                </a:solidFill>
              </a:rPr>
              <a:t>determining an approximate value for the closed-loop gain (</a:t>
            </a:r>
            <a:r>
              <a:rPr lang="en-US" altLang="en-US" sz="2000" i="1" dirty="0" err="1">
                <a:solidFill>
                  <a:srgbClr val="FF0000"/>
                </a:solidFill>
              </a:rPr>
              <a:t>A</a:t>
            </a:r>
            <a:r>
              <a:rPr lang="en-US" altLang="en-US" sz="2000" i="1" baseline="-25000" dirty="0" err="1">
                <a:solidFill>
                  <a:srgbClr val="FF0000"/>
                </a:solidFill>
              </a:rPr>
              <a:t>f</a:t>
            </a:r>
            <a:r>
              <a:rPr lang="en-US" altLang="en-US" sz="2000" dirty="0">
                <a:solidFill>
                  <a:srgbClr val="FF0000"/>
                </a:solidFill>
              </a:rPr>
              <a:t>).</a:t>
            </a:r>
          </a:p>
          <a:p>
            <a:pPr lvl="1" eaLnBrk="1" hangingPunct="1"/>
            <a:r>
              <a:rPr lang="en-US" altLang="en-US" sz="2000" dirty="0"/>
              <a:t>Assume that loop gain 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  <a:r>
              <a:rPr lang="en-US" altLang="en-US" sz="2000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FF0000"/>
                </a:solidFill>
              </a:rPr>
              <a:t> is large.</a:t>
            </a:r>
          </a:p>
          <a:p>
            <a:pPr lvl="1" eaLnBrk="1" hangingPunct="1"/>
            <a:r>
              <a:rPr lang="en-US" altLang="en-US" sz="2000" i="1" dirty="0" err="1"/>
              <a:t>A</a:t>
            </a:r>
            <a:r>
              <a:rPr lang="en-US" altLang="en-US" sz="2000" i="1" baseline="-25000" dirty="0" err="1"/>
              <a:t>f</a:t>
            </a:r>
            <a:r>
              <a:rPr lang="en-US" altLang="en-US" sz="2000" dirty="0"/>
              <a:t> = 1/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</a:p>
          <a:p>
            <a:pPr lvl="1" eaLnBrk="1" hangingPunct="1"/>
            <a:r>
              <a:rPr lang="en-US" altLang="en-US" sz="2000" dirty="0"/>
              <a:t>This value should serve for </a:t>
            </a:r>
            <a:r>
              <a:rPr lang="en-US" altLang="en-US" sz="2000" dirty="0">
                <a:solidFill>
                  <a:srgbClr val="FF0000"/>
                </a:solidFill>
              </a:rPr>
              <a:t>final check</a:t>
            </a:r>
            <a:r>
              <a:rPr lang="en-US" altLang="en-US" sz="2000" dirty="0"/>
              <a:t> on </a:t>
            </a:r>
            <a:r>
              <a:rPr lang="en-US" altLang="en-US" sz="2000" i="1" dirty="0" err="1"/>
              <a:t>A</a:t>
            </a:r>
            <a:r>
              <a:rPr lang="en-US" altLang="en-US" sz="2000" i="1" baseline="-25000" dirty="0" err="1"/>
              <a:t>f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shunt connection</a:t>
            </a:r>
            <a:r>
              <a:rPr lang="en-US" altLang="en-US" sz="2000" dirty="0"/>
              <a:t> at input or output will always result in reducing the corresponding resistance.</a:t>
            </a:r>
          </a:p>
          <a:p>
            <a:pPr eaLnBrk="1" hangingPunct="1"/>
            <a:r>
              <a:rPr lang="en-US" altLang="en-US" sz="2000" dirty="0"/>
              <a:t>In utilizing negative feedback to improve the properties of an amplifier under design, the starting point is </a:t>
            </a:r>
            <a:r>
              <a:rPr lang="en-US" altLang="en-US" sz="2000" dirty="0">
                <a:solidFill>
                  <a:srgbClr val="FF0000"/>
                </a:solidFill>
              </a:rPr>
              <a:t>selection of feedback topology.</a:t>
            </a:r>
          </a:p>
          <a:p>
            <a:pPr lvl="1" eaLnBrk="1" hangingPunct="1"/>
            <a:r>
              <a:rPr lang="en-US" altLang="en-US" sz="2000" dirty="0"/>
              <a:t>Feedback factor (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  <a:r>
              <a:rPr lang="en-US" altLang="en-US" sz="2000" i="1" dirty="0">
                <a:solidFill>
                  <a:schemeClr val="bg1"/>
                </a:solidFill>
                <a:latin typeface="Symbol" panose="05050102010706020507" pitchFamily="18" charset="2"/>
              </a:rPr>
              <a:t>.</a:t>
            </a:r>
            <a:r>
              <a:rPr lang="en-US" altLang="en-US" sz="2000" dirty="0"/>
              <a:t>) may be determined as </a:t>
            </a:r>
            <a:r>
              <a:rPr lang="en-US" altLang="en-US" sz="2000" dirty="0">
                <a:solidFill>
                  <a:srgbClr val="FF0000"/>
                </a:solidFill>
              </a:rPr>
              <a:t>1/</a:t>
            </a:r>
            <a:r>
              <a:rPr lang="en-US" altLang="en-US" sz="2000" i="1" dirty="0" err="1">
                <a:solidFill>
                  <a:srgbClr val="FF0000"/>
                </a:solidFill>
              </a:rPr>
              <a:t>A</a:t>
            </a:r>
            <a:r>
              <a:rPr lang="en-US" altLang="en-US" sz="2000" i="1" baseline="-25000" dirty="0" err="1">
                <a:solidFill>
                  <a:srgbClr val="FF0000"/>
                </a:solidFill>
              </a:rPr>
              <a:t>f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0040E224-7312-46D7-89BD-DD7D3E86C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14539" y="266700"/>
            <a:ext cx="6477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4E02BE"/>
                </a:solidFill>
              </a:rPr>
              <a:t>10.8 The Stability Problem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FFAA5753-2CEB-4BF7-A7C2-3C442DFAF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1447800"/>
            <a:ext cx="8001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 dirty="0"/>
              <a:t>In a feedback amplifier, the open loop gain (</a:t>
            </a:r>
            <a:r>
              <a:rPr lang="en-US" altLang="en-US" sz="2000" i="1" dirty="0"/>
              <a:t>A</a:t>
            </a:r>
            <a:r>
              <a:rPr lang="en-US" altLang="en-US" sz="2000" dirty="0"/>
              <a:t>) is </a:t>
            </a:r>
            <a:r>
              <a:rPr lang="en-US" altLang="en-US" sz="2000" dirty="0">
                <a:solidFill>
                  <a:srgbClr val="FF0000"/>
                </a:solidFill>
              </a:rPr>
              <a:t>generally a function of frequency.</a:t>
            </a:r>
          </a:p>
          <a:p>
            <a:pPr eaLnBrk="1" hangingPunct="1"/>
            <a:r>
              <a:rPr lang="en-US" altLang="en-US" sz="2000" dirty="0"/>
              <a:t>Therefore, it should be called </a:t>
            </a:r>
            <a:r>
              <a:rPr lang="en-US" altLang="en-US" sz="2000" b="1" dirty="0">
                <a:solidFill>
                  <a:srgbClr val="3333FF"/>
                </a:solidFill>
              </a:rPr>
              <a:t>open-loop transfer function</a:t>
            </a:r>
            <a:r>
              <a:rPr lang="en-US" altLang="en-US" sz="2000" dirty="0">
                <a:solidFill>
                  <a:srgbClr val="3333FF"/>
                </a:solidFill>
              </a:rPr>
              <a:t> </a:t>
            </a:r>
            <a:r>
              <a:rPr lang="en-US" altLang="en-US" sz="2000" b="1" dirty="0">
                <a:solidFill>
                  <a:srgbClr val="3333FF"/>
                </a:solidFill>
              </a:rPr>
              <a:t>A</a:t>
            </a:r>
            <a:r>
              <a:rPr lang="en-US" altLang="en-US" sz="2000" dirty="0">
                <a:solidFill>
                  <a:srgbClr val="3333FF"/>
                </a:solidFill>
              </a:rPr>
              <a:t>(</a:t>
            </a:r>
            <a:r>
              <a:rPr lang="en-US" altLang="en-US" sz="2000" i="1" dirty="0">
                <a:solidFill>
                  <a:srgbClr val="3333FF"/>
                </a:solidFill>
              </a:rPr>
              <a:t>s</a:t>
            </a:r>
            <a:r>
              <a:rPr lang="en-US" altLang="en-US" sz="2000" dirty="0">
                <a:solidFill>
                  <a:srgbClr val="3333FF"/>
                </a:solidFill>
              </a:rPr>
              <a:t>).</a:t>
            </a:r>
          </a:p>
          <a:p>
            <a:pPr eaLnBrk="1" hangingPunct="1"/>
            <a:r>
              <a:rPr lang="en-US" altLang="en-US" sz="2000" dirty="0"/>
              <a:t>One big question is: </a:t>
            </a:r>
            <a:r>
              <a:rPr lang="en-US" altLang="en-US" sz="2000" dirty="0">
                <a:solidFill>
                  <a:srgbClr val="FF0000"/>
                </a:solidFill>
              </a:rPr>
              <a:t>What happens to gain at higher frequencies?</a:t>
            </a:r>
          </a:p>
          <a:p>
            <a:pPr lvl="1" eaLnBrk="1" hangingPunct="1"/>
            <a:r>
              <a:rPr lang="en-US" altLang="en-US" sz="2000" dirty="0"/>
              <a:t>This has huge implications on </a:t>
            </a:r>
            <a:r>
              <a:rPr lang="en-US" altLang="en-US" sz="2000" dirty="0">
                <a:solidFill>
                  <a:srgbClr val="FF0000"/>
                </a:solidFill>
              </a:rPr>
              <a:t>stability of the amplifier.</a:t>
            </a:r>
          </a:p>
          <a:p>
            <a:pPr eaLnBrk="1" hangingPunct="1"/>
            <a:endParaRPr lang="en-US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xmlns="" id="{2FF0B4BD-EAF0-4D8F-B906-5A7AB3BCE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6038" y="3352800"/>
          <a:ext cx="73961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3213100" imgH="1257300" progId="Equation.DSMT4">
                  <p:embed/>
                </p:oleObj>
              </mc:Choice>
              <mc:Fallback>
                <p:oleObj name="Equation" r:id="rId3" imgW="3213100" imgH="1257300" progId="Equation.DSMT4">
                  <p:embed/>
                  <p:pic>
                    <p:nvPicPr>
                      <p:cNvPr id="60420" name="Object 4">
                        <a:extLst>
                          <a:ext uri="{FF2B5EF4-FFF2-40B4-BE49-F238E27FC236}">
                            <a16:creationId xmlns:a16="http://schemas.microsoft.com/office/drawing/2014/main" xmlns="" id="{2FF0B4BD-EAF0-4D8F-B906-5A7AB3BCE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352800"/>
                        <a:ext cx="739616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4">
            <a:extLst>
              <a:ext uri="{FF2B5EF4-FFF2-40B4-BE49-F238E27FC236}">
                <a16:creationId xmlns:a16="http://schemas.microsoft.com/office/drawing/2014/main" xmlns="" id="{B9F864A9-9E3D-4568-8261-E8B73E3A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9" y="990601"/>
            <a:ext cx="6616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/>
              <a:t>10.8.1 Transfer Function of the Feedback Amplifier</a:t>
            </a:r>
            <a:endParaRPr lang="en-US" altLang="en-US" sz="2400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7">
            <a:extLst>
              <a:ext uri="{FF2B5EF4-FFF2-40B4-BE49-F238E27FC236}">
                <a16:creationId xmlns:a16="http://schemas.microsoft.com/office/drawing/2014/main" xmlns="" id="{D356C84A-DB59-4899-BF6A-5617DC89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9" y="990601"/>
            <a:ext cx="6616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/>
              <a:t>10.8.1 Transfer Function of the Feedback Amplifier</a:t>
            </a:r>
            <a:endParaRPr lang="en-US" altLang="en-US" sz="2400" dirty="0"/>
          </a:p>
        </p:txBody>
      </p:sp>
      <p:grpSp>
        <p:nvGrpSpPr>
          <p:cNvPr id="61444" name="Group 14">
            <a:extLst>
              <a:ext uri="{FF2B5EF4-FFF2-40B4-BE49-F238E27FC236}">
                <a16:creationId xmlns:a16="http://schemas.microsoft.com/office/drawing/2014/main" xmlns="" id="{0401288D-3B2D-43CC-8B50-D81E0BDA7FB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71649"/>
            <a:ext cx="8572500" cy="4188883"/>
            <a:chOff x="304800" y="1771650"/>
            <a:chExt cx="8572500" cy="4095750"/>
          </a:xfrm>
        </p:grpSpPr>
        <p:pic>
          <p:nvPicPr>
            <p:cNvPr id="61445" name="Picture 7">
              <a:extLst>
                <a:ext uri="{FF2B5EF4-FFF2-40B4-BE49-F238E27FC236}">
                  <a16:creationId xmlns:a16="http://schemas.microsoft.com/office/drawing/2014/main" xmlns="" id="{411F62F5-ADF2-4BF9-8D03-4FCACFBDA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71650"/>
              <a:ext cx="8572500" cy="409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446" name="Group 13">
              <a:extLst>
                <a:ext uri="{FF2B5EF4-FFF2-40B4-BE49-F238E27FC236}">
                  <a16:creationId xmlns:a16="http://schemas.microsoft.com/office/drawing/2014/main" xmlns="" id="{4B0F77CB-3FE3-4E8E-BC24-F285E8A7F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4672264"/>
              <a:ext cx="4343400" cy="421468"/>
              <a:chOff x="1828800" y="4672264"/>
              <a:chExt cx="4343400" cy="421468"/>
            </a:xfrm>
          </p:grpSpPr>
          <p:sp>
            <p:nvSpPr>
              <p:cNvPr id="61447" name="TextBox 10">
                <a:extLst>
                  <a:ext uri="{FF2B5EF4-FFF2-40B4-BE49-F238E27FC236}">
                    <a16:creationId xmlns:a16="http://schemas.microsoft.com/office/drawing/2014/main" xmlns="" id="{29870B5D-DF61-400A-ADD7-F5274BCCD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4672264"/>
                <a:ext cx="457200" cy="369332"/>
              </a:xfrm>
              <a:prstGeom prst="rect">
                <a:avLst/>
              </a:prstGeom>
              <a:solidFill>
                <a:srgbClr val="C4F9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|L|</a:t>
                </a:r>
                <a:endParaRPr lang="en-US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48" name="TextBox 12">
                <a:extLst>
                  <a:ext uri="{FF2B5EF4-FFF2-40B4-BE49-F238E27FC236}">
                    <a16:creationId xmlns:a16="http://schemas.microsoft.com/office/drawing/2014/main" xmlns="" id="{B9B3654F-93E2-4DDF-BCF4-3C4C14036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4724400"/>
                <a:ext cx="457200" cy="369332"/>
              </a:xfrm>
              <a:prstGeom prst="rect">
                <a:avLst/>
              </a:prstGeom>
              <a:solidFill>
                <a:srgbClr val="C4F9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|L|</a:t>
                </a:r>
                <a:endParaRPr lang="en-US" alt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12FFE71B-469E-4E2B-B8EA-450DCD6E0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14539" y="266700"/>
            <a:ext cx="6477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4E02BE"/>
                </a:solidFill>
              </a:rPr>
              <a:t>10.8 The Stability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7C0C80D-4638-4CD0-AABD-C888640DFDCD}"/>
                  </a:ext>
                </a:extLst>
              </p:cNvPr>
              <p:cNvSpPr txBox="1"/>
              <p:nvPr/>
            </p:nvSpPr>
            <p:spPr>
              <a:xfrm>
                <a:off x="9599261" y="1771650"/>
                <a:ext cx="2344383" cy="68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C0C80D-4638-4CD0-AABD-C888640D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261" y="1771650"/>
                <a:ext cx="2344383" cy="683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4F85FFB2-A811-4A5A-9291-FD098B6A4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6248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/>
              <a:t>10.8.2. Nyquist Plot</a:t>
            </a: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xmlns="" id="{43E3442E-391B-4FFC-B622-C3AB3436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58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A plot used to evaluate the stability of a feedback amplifier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Plot the loop gain versus frequency on the complex plane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/>
              <a:t>Stability: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 The plot does not encircle the point (-1, 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27B8F1A-454D-4A3E-83BF-BD72361C3355}"/>
              </a:ext>
            </a:extLst>
          </p:cNvPr>
          <p:cNvGrpSpPr/>
          <p:nvPr/>
        </p:nvGrpSpPr>
        <p:grpSpPr>
          <a:xfrm>
            <a:off x="1676400" y="1905000"/>
            <a:ext cx="8485188" cy="4572000"/>
            <a:chOff x="1676400" y="1905000"/>
            <a:chExt cx="8485188" cy="4572000"/>
          </a:xfrm>
        </p:grpSpPr>
        <p:grpSp>
          <p:nvGrpSpPr>
            <p:cNvPr id="62468" name="Group 9">
              <a:extLst>
                <a:ext uri="{FF2B5EF4-FFF2-40B4-BE49-F238E27FC236}">
                  <a16:creationId xmlns:a16="http://schemas.microsoft.com/office/drawing/2014/main" xmlns="" id="{5FC384E2-7E20-4A7C-B25E-B80C3EB0A6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1905000"/>
              <a:ext cx="8485188" cy="4572000"/>
              <a:chOff x="152400" y="1905000"/>
              <a:chExt cx="8485908" cy="4572000"/>
            </a:xfrm>
          </p:grpSpPr>
          <p:pic>
            <p:nvPicPr>
              <p:cNvPr id="62469" name="Picture 5">
                <a:extLst>
                  <a:ext uri="{FF2B5EF4-FFF2-40B4-BE49-F238E27FC236}">
                    <a16:creationId xmlns:a16="http://schemas.microsoft.com/office/drawing/2014/main" xmlns="" id="{09A3E4BA-EA3D-41FC-A2BF-AEF82583C5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399" y="1905000"/>
                <a:ext cx="8104909" cy="45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70" name="Picture 6">
                <a:extLst>
                  <a:ext uri="{FF2B5EF4-FFF2-40B4-BE49-F238E27FC236}">
                    <a16:creationId xmlns:a16="http://schemas.microsoft.com/office/drawing/2014/main" xmlns="" id="{2F3EA827-6DB6-4735-B113-4DA58831D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601" y="1905000"/>
                <a:ext cx="1600200" cy="76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71" name="Picture 7">
                <a:extLst>
                  <a:ext uri="{FF2B5EF4-FFF2-40B4-BE49-F238E27FC236}">
                    <a16:creationId xmlns:a16="http://schemas.microsoft.com/office/drawing/2014/main" xmlns="" id="{01109E79-2C32-4F4D-9EEC-8340BE4C8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886200"/>
                <a:ext cx="1076325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72" name="Picture 8">
                <a:extLst>
                  <a:ext uri="{FF2B5EF4-FFF2-40B4-BE49-F238E27FC236}">
                    <a16:creationId xmlns:a16="http://schemas.microsoft.com/office/drawing/2014/main" xmlns="" id="{BEC94366-8FBC-4D6B-8DB6-8743338C40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5005136"/>
                <a:ext cx="1295400" cy="47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8B149B42-80F8-45F5-96B2-65474AF685E9}"/>
                </a:ext>
              </a:extLst>
            </p:cNvPr>
            <p:cNvSpPr/>
            <p:nvPr/>
          </p:nvSpPr>
          <p:spPr>
            <a:xfrm>
              <a:off x="5825067" y="2156178"/>
              <a:ext cx="270933" cy="263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A591C46B-82DD-4674-88EA-03FEB55D10E1}"/>
                </a:ext>
              </a:extLst>
            </p:cNvPr>
            <p:cNvSpPr/>
            <p:nvPr/>
          </p:nvSpPr>
          <p:spPr>
            <a:xfrm>
              <a:off x="4800336" y="2443788"/>
              <a:ext cx="1024731" cy="263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xmlns="" id="{3EB72EBA-2148-48F0-95D8-A9FF8832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0"/>
            <a:ext cx="5029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endParaRPr lang="en-US" altLang="en-US"/>
          </a:p>
        </p:txBody>
      </p:sp>
      <p:pic>
        <p:nvPicPr>
          <p:cNvPr id="63491" name="Picture 4" descr="se10F35">
            <a:extLst>
              <a:ext uri="{FF2B5EF4-FFF2-40B4-BE49-F238E27FC236}">
                <a16:creationId xmlns:a16="http://schemas.microsoft.com/office/drawing/2014/main" xmlns="" id="{CF451C9C-A7E9-4E12-9AC3-69C7DB44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676276"/>
            <a:ext cx="4584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5">
            <a:extLst>
              <a:ext uri="{FF2B5EF4-FFF2-40B4-BE49-F238E27FC236}">
                <a16:creationId xmlns:a16="http://schemas.microsoft.com/office/drawing/2014/main" xmlns="" id="{88C52F0C-1BBA-4C91-AD3D-C180EA36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197600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CC"/>
                </a:solidFill>
              </a:rPr>
              <a:t>Figure 10.35: </a:t>
            </a:r>
            <a:r>
              <a:rPr lang="en-US" altLang="en-US">
                <a:solidFill>
                  <a:srgbClr val="0000CC"/>
                </a:solidFill>
              </a:rPr>
              <a:t>Relationship between pole location and transient response.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xmlns="" id="{F781EDE9-2898-4367-AC22-794F3766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1"/>
            <a:ext cx="381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/>
              <a:t>The impulse response for a transfer</a:t>
            </a:r>
          </a:p>
          <a:p>
            <a:pPr eaLnBrk="1" hangingPunct="1"/>
            <a:r>
              <a:rPr lang="en-US" altLang="en-US" sz="1800"/>
              <a:t>function with poles at σ</a:t>
            </a:r>
            <a:r>
              <a:rPr lang="en-US" altLang="en-US" sz="1800" baseline="-25000"/>
              <a:t>o</a:t>
            </a:r>
            <a:r>
              <a:rPr lang="en-US" altLang="en-US" sz="1800"/>
              <a:t>±jω</a:t>
            </a:r>
            <a:r>
              <a:rPr lang="en-US" altLang="en-US" sz="1800" baseline="-25000"/>
              <a:t>n</a:t>
            </a:r>
            <a:r>
              <a:rPr lang="en-US" altLang="en-US" sz="1800" i="1"/>
              <a:t> </a:t>
            </a:r>
            <a:r>
              <a:rPr lang="en-US" altLang="en-US" sz="1800"/>
              <a:t>will</a:t>
            </a:r>
          </a:p>
          <a:p>
            <a:pPr eaLnBrk="1" hangingPunct="1"/>
            <a:r>
              <a:rPr lang="en-US" altLang="en-US" sz="1800"/>
              <a:t>contain the term:</a:t>
            </a:r>
          </a:p>
        </p:txBody>
      </p:sp>
      <p:pic>
        <p:nvPicPr>
          <p:cNvPr id="63494" name="Picture 9">
            <a:extLst>
              <a:ext uri="{FF2B5EF4-FFF2-40B4-BE49-F238E27FC236}">
                <a16:creationId xmlns:a16="http://schemas.microsoft.com/office/drawing/2014/main" xmlns="" id="{B871F7D4-9243-4E59-97AB-09A0D4AF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590801"/>
            <a:ext cx="38766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>
            <a:extLst>
              <a:ext uri="{FF2B5EF4-FFF2-40B4-BE49-F238E27FC236}">
                <a16:creationId xmlns:a16="http://schemas.microsoft.com/office/drawing/2014/main" xmlns="" id="{9C9A8CEA-D6BC-4043-BC03-40594498F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276601"/>
            <a:ext cx="38004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2">
            <a:extLst>
              <a:ext uri="{FF2B5EF4-FFF2-40B4-BE49-F238E27FC236}">
                <a16:creationId xmlns:a16="http://schemas.microsoft.com/office/drawing/2014/main" xmlns="" id="{3C9D57A4-64A3-4CCE-A3FE-5C1070B14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00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800" b="0" dirty="0">
                <a:solidFill>
                  <a:srgbClr val="4E02BE"/>
                </a:solidFill>
              </a:rPr>
              <a:t>10.9.</a:t>
            </a:r>
            <a:r>
              <a:rPr lang="en-US" altLang="en-US" sz="2800" dirty="0">
                <a:solidFill>
                  <a:srgbClr val="4E02BE"/>
                </a:solidFill>
              </a:rPr>
              <a:t> Effect of Feedback on the Amplifier Poles </a:t>
            </a:r>
          </a:p>
        </p:txBody>
      </p:sp>
      <p:sp>
        <p:nvSpPr>
          <p:cNvPr id="63497" name="Rectangle 11">
            <a:extLst>
              <a:ext uri="{FF2B5EF4-FFF2-40B4-BE49-F238E27FC236}">
                <a16:creationId xmlns:a16="http://schemas.microsoft.com/office/drawing/2014/main" xmlns="" id="{A91833E8-2619-4FCD-9C66-BDF9BB11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62001"/>
            <a:ext cx="396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800000"/>
                </a:solidFill>
              </a:rPr>
              <a:t>The amplifier frequency response and stability are determined directly by its poles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5D79473B-E838-4367-B107-D49F9D17B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Poles of the Feedback Amplifier</a:t>
            </a:r>
          </a:p>
        </p:txBody>
      </p:sp>
      <p:graphicFrame>
        <p:nvGraphicFramePr>
          <p:cNvPr id="64515" name="Object 4">
            <a:extLst>
              <a:ext uri="{FF2B5EF4-FFF2-40B4-BE49-F238E27FC236}">
                <a16:creationId xmlns:a16="http://schemas.microsoft.com/office/drawing/2014/main" xmlns="" id="{B7559D0D-555C-4AB3-A1E8-47290956EA9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28800" y="1752600"/>
          <a:ext cx="74676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3670300" imgH="1790700" progId="Equation.DSMT4">
                  <p:embed/>
                </p:oleObj>
              </mc:Choice>
              <mc:Fallback>
                <p:oleObj name="Equation" r:id="rId3" imgW="3670300" imgH="1790700" progId="Equation.DSMT4">
                  <p:embed/>
                  <p:pic>
                    <p:nvPicPr>
                      <p:cNvPr id="64515" name="Object 4">
                        <a:extLst>
                          <a:ext uri="{FF2B5EF4-FFF2-40B4-BE49-F238E27FC236}">
                            <a16:creationId xmlns:a16="http://schemas.microsoft.com/office/drawing/2014/main" xmlns="" id="{B7559D0D-555C-4AB3-A1E8-47290956E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74676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5">
            <a:extLst>
              <a:ext uri="{FF2B5EF4-FFF2-40B4-BE49-F238E27FC236}">
                <a16:creationId xmlns:a16="http://schemas.microsoft.com/office/drawing/2014/main" xmlns="" id="{F957E100-DA03-4868-BF84-E8EAEB49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0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Called </a:t>
            </a:r>
            <a:r>
              <a:rPr lang="en-US" altLang="en-US" b="1"/>
              <a:t>characteristic equation</a:t>
            </a:r>
            <a:endParaRPr lang="en-US" altLang="en-US"/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xmlns="" id="{41106DC4-8690-44FE-84D1-DA7D7C11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04899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CC"/>
                </a:solidFill>
              </a:rPr>
              <a:t>The feedback amplifier poles are obtained by solving the characteristic equation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C81BFF-547D-4076-A484-84FE129356C9}"/>
              </a:ext>
            </a:extLst>
          </p:cNvPr>
          <p:cNvSpPr/>
          <p:nvPr/>
        </p:nvSpPr>
        <p:spPr>
          <a:xfrm>
            <a:off x="9410700" y="3429000"/>
            <a:ext cx="1905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Amplifier with single-pole response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64519" name="Right Brace 8">
            <a:extLst>
              <a:ext uri="{FF2B5EF4-FFF2-40B4-BE49-F238E27FC236}">
                <a16:creationId xmlns:a16="http://schemas.microsoft.com/office/drawing/2014/main" xmlns="" id="{F2FA4E3A-E7F0-41FB-886F-C184AE4292A2}"/>
              </a:ext>
            </a:extLst>
          </p:cNvPr>
          <p:cNvSpPr>
            <a:spLocks/>
          </p:cNvSpPr>
          <p:nvPr/>
        </p:nvSpPr>
        <p:spPr bwMode="auto">
          <a:xfrm>
            <a:off x="8915400" y="2819400"/>
            <a:ext cx="381000" cy="2438400"/>
          </a:xfrm>
          <a:prstGeom prst="righ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0" name="Rectangle 9">
            <a:extLst>
              <a:ext uri="{FF2B5EF4-FFF2-40B4-BE49-F238E27FC236}">
                <a16:creationId xmlns:a16="http://schemas.microsoft.com/office/drawing/2014/main" xmlns="" id="{331648AD-34E2-46FE-941E-E054E7C42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51326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feedback moves the pole along the negative real axis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1AE0FE2F-6A23-43B7-AC32-69298B035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11489"/>
            <a:ext cx="876017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400" dirty="0"/>
              <a:t>Under certain conditions, </a:t>
            </a:r>
            <a:r>
              <a:rPr lang="en-US" altLang="en-US" sz="2400" dirty="0">
                <a:solidFill>
                  <a:srgbClr val="FF0000"/>
                </a:solidFill>
              </a:rPr>
              <a:t>negative feedback can be come positive.</a:t>
            </a:r>
          </a:p>
          <a:p>
            <a:pPr lvl="1" eaLnBrk="1" hangingPunct="1"/>
            <a:r>
              <a:rPr lang="en-US" altLang="en-US" dirty="0"/>
              <a:t>This causes </a:t>
            </a:r>
            <a:r>
              <a:rPr lang="en-US" altLang="en-US" dirty="0">
                <a:solidFill>
                  <a:srgbClr val="FF0000"/>
                </a:solidFill>
              </a:rPr>
              <a:t>oscillation.</a:t>
            </a:r>
          </a:p>
          <a:p>
            <a:pPr eaLnBrk="1" hangingPunct="1"/>
            <a:r>
              <a:rPr lang="en-US" altLang="en-US" sz="2400" dirty="0"/>
              <a:t>However, positive feedback </a:t>
            </a:r>
            <a:r>
              <a:rPr lang="en-US" altLang="en-US" sz="2400" dirty="0">
                <a:solidFill>
                  <a:srgbClr val="FF0000"/>
                </a:solidFill>
              </a:rPr>
              <a:t>does not</a:t>
            </a:r>
            <a:r>
              <a:rPr lang="en-US" altLang="en-US" sz="2400" dirty="0"/>
              <a:t> always lead to instability.</a:t>
            </a:r>
          </a:p>
          <a:p>
            <a:pPr lvl="1" eaLnBrk="1" hangingPunct="1"/>
            <a:r>
              <a:rPr lang="en-US" altLang="en-US" dirty="0"/>
              <a:t>Regenerative feedback has a number of applications – specifically, in </a:t>
            </a:r>
            <a:r>
              <a:rPr lang="en-US" altLang="en-US" dirty="0">
                <a:solidFill>
                  <a:srgbClr val="FF0000"/>
                </a:solidFill>
              </a:rPr>
              <a:t>active filtering.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2A9592D-A7E1-4DF3-B42B-691D506CB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91867"/>
            <a:ext cx="2596444" cy="73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4E02BE"/>
                </a:solidFill>
              </a:rPr>
              <a:t>Introduction</a:t>
            </a:r>
            <a:endParaRPr lang="en-US" altLang="en-US" b="1" dirty="0">
              <a:solidFill>
                <a:srgbClr val="4E02BE"/>
              </a:solidFill>
            </a:endParaRPr>
          </a:p>
        </p:txBody>
      </p:sp>
      <p:pic>
        <p:nvPicPr>
          <p:cNvPr id="7170" name="Picture 2" descr="The noisy input signal (grey curve) and the estimated sine wave ...">
            <a:extLst>
              <a:ext uri="{FF2B5EF4-FFF2-40B4-BE49-F238E27FC236}">
                <a16:creationId xmlns:a16="http://schemas.microsoft.com/office/drawing/2014/main" xmlns="" id="{D7E767E7-95AB-4E64-8D48-82E265B1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5" y="4484164"/>
            <a:ext cx="2593665" cy="106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E9E0166-1AE4-40E2-A89E-3D66ACFEEF20}"/>
              </a:ext>
            </a:extLst>
          </p:cNvPr>
          <p:cNvSpPr/>
          <p:nvPr/>
        </p:nvSpPr>
        <p:spPr>
          <a:xfrm>
            <a:off x="4312356" y="4289778"/>
            <a:ext cx="1862666" cy="138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8751963-D730-484F-B487-1C88FC062B63}"/>
              </a:ext>
            </a:extLst>
          </p:cNvPr>
          <p:cNvCxnSpPr>
            <a:stCxn id="3" idx="3"/>
          </p:cNvCxnSpPr>
          <p:nvPr/>
        </p:nvCxnSpPr>
        <p:spPr>
          <a:xfrm flipV="1">
            <a:off x="6175022" y="4980252"/>
            <a:ext cx="4543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5C6291A-45E1-473E-81BE-2614DFE0238B}"/>
              </a:ext>
            </a:extLst>
          </p:cNvPr>
          <p:cNvCxnSpPr/>
          <p:nvPr/>
        </p:nvCxnSpPr>
        <p:spPr>
          <a:xfrm flipV="1">
            <a:off x="3857978" y="4936154"/>
            <a:ext cx="4543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A0DBF1-E25A-4E3A-A603-2DC6C59AF49D}"/>
              </a:ext>
            </a:extLst>
          </p:cNvPr>
          <p:cNvSpPr txBox="1"/>
          <p:nvPr/>
        </p:nvSpPr>
        <p:spPr>
          <a:xfrm>
            <a:off x="2766617" y="4731835"/>
            <a:ext cx="12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1E4A77-4D0A-4FFB-B7B8-81E169BA2A9C}"/>
              </a:ext>
            </a:extLst>
          </p:cNvPr>
          <p:cNvSpPr txBox="1"/>
          <p:nvPr/>
        </p:nvSpPr>
        <p:spPr>
          <a:xfrm>
            <a:off x="6164573" y="4451950"/>
            <a:ext cx="12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2C5359F-199A-4D6A-A387-D90E8ACD28BF}"/>
              </a:ext>
            </a:extLst>
          </p:cNvPr>
          <p:cNvSpPr txBox="1"/>
          <p:nvPr/>
        </p:nvSpPr>
        <p:spPr>
          <a:xfrm>
            <a:off x="4658103" y="4631651"/>
            <a:ext cx="122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Oscillation circuit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xmlns="" id="{4B6EE21A-2870-4595-A808-D00B3ED4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7162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b="0" dirty="0">
                <a:solidFill>
                  <a:srgbClr val="4E02BE"/>
                </a:solidFill>
              </a:rPr>
              <a:t>10.10.</a:t>
            </a:r>
            <a:r>
              <a:rPr lang="en-US" altLang="en-US" sz="2800" dirty="0">
                <a:solidFill>
                  <a:srgbClr val="4E02BE"/>
                </a:solidFill>
              </a:rPr>
              <a:t> Effect of Feedback on the Amplifier Poles </a:t>
            </a:r>
          </a:p>
        </p:txBody>
      </p:sp>
      <p:pic>
        <p:nvPicPr>
          <p:cNvPr id="65539" name="Picture 4" descr="se10F36">
            <a:extLst>
              <a:ext uri="{FF2B5EF4-FFF2-40B4-BE49-F238E27FC236}">
                <a16:creationId xmlns:a16="http://schemas.microsoft.com/office/drawing/2014/main" xmlns="" id="{72A4FED7-045B-4DFB-8601-EF27D52B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67056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5">
            <a:extLst>
              <a:ext uri="{FF2B5EF4-FFF2-40B4-BE49-F238E27FC236}">
                <a16:creationId xmlns:a16="http://schemas.microsoft.com/office/drawing/2014/main" xmlns="" id="{8E0A90F3-B0EE-47D2-8741-89B0992D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1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rgbClr val="0000CC"/>
                </a:solidFill>
              </a:rPr>
              <a:t>Figure 10.36: </a:t>
            </a:r>
            <a:r>
              <a:rPr lang="en-US" altLang="en-US" sz="1800">
                <a:solidFill>
                  <a:srgbClr val="0000CC"/>
                </a:solidFill>
              </a:rPr>
              <a:t>Effect of feedback on </a:t>
            </a:r>
            <a:r>
              <a:rPr lang="en-US" altLang="en-US" sz="1800" b="1">
                <a:solidFill>
                  <a:srgbClr val="0000CC"/>
                </a:solidFill>
              </a:rPr>
              <a:t>(a)</a:t>
            </a:r>
            <a:r>
              <a:rPr lang="en-US" altLang="en-US" sz="1800">
                <a:solidFill>
                  <a:srgbClr val="0000CC"/>
                </a:solidFill>
              </a:rPr>
              <a:t> the pole location and </a:t>
            </a:r>
            <a:r>
              <a:rPr lang="en-US" altLang="en-US" sz="1800" b="1">
                <a:solidFill>
                  <a:srgbClr val="0000CC"/>
                </a:solidFill>
              </a:rPr>
              <a:t>(b)</a:t>
            </a:r>
            <a:r>
              <a:rPr lang="en-US" altLang="en-US" sz="1800">
                <a:solidFill>
                  <a:srgbClr val="0000CC"/>
                </a:solidFill>
              </a:rPr>
              <a:t> the frequency response of an amplifier having a single-pole, open-loop response.</a:t>
            </a:r>
          </a:p>
        </p:txBody>
      </p:sp>
      <p:sp>
        <p:nvSpPr>
          <p:cNvPr id="65541" name="Rectangle 6">
            <a:extLst>
              <a:ext uri="{FF2B5EF4-FFF2-40B4-BE49-F238E27FC236}">
                <a16:creationId xmlns:a16="http://schemas.microsoft.com/office/drawing/2014/main" xmlns="" id="{1920D8D7-8C20-4292-ABC5-2915FD039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The feedback amplifier is still a single-pole system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The pole moves away from origin in the s-plane as feedback (</a:t>
            </a:r>
            <a:r>
              <a:rPr lang="el-GR" altLang="en-US" sz="1800" dirty="0"/>
              <a:t>β</a:t>
            </a:r>
            <a:r>
              <a:rPr lang="en-US" altLang="en-US" sz="1800" dirty="0"/>
              <a:t>) increases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The bandwidth is extended by feedback at the cost of a reduction in gain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Unconditionally stable system (the pole never enters the right-half plane)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4C2600A4-C695-4E8C-A2F0-9FA392285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6781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4E02BE"/>
                </a:solidFill>
              </a:rPr>
              <a:t>10.11. Stability Study Using Bode Plots</a:t>
            </a:r>
          </a:p>
        </p:txBody>
      </p:sp>
      <p:pic>
        <p:nvPicPr>
          <p:cNvPr id="66563" name="Picture 4" descr="se10F42">
            <a:extLst>
              <a:ext uri="{FF2B5EF4-FFF2-40B4-BE49-F238E27FC236}">
                <a16:creationId xmlns:a16="http://schemas.microsoft.com/office/drawing/2014/main" xmlns="" id="{C27B09C4-933B-4AFD-96C6-1D5EA77B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09800"/>
            <a:ext cx="39624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6">
            <a:extLst>
              <a:ext uri="{FF2B5EF4-FFF2-40B4-BE49-F238E27FC236}">
                <a16:creationId xmlns:a16="http://schemas.microsoft.com/office/drawing/2014/main" xmlns="" id="{B7D7D9FD-F67D-4597-A322-8CFB5FDD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14401"/>
            <a:ext cx="8382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/>
              <a:t>Gain and phase margin</a:t>
            </a:r>
          </a:p>
          <a:p>
            <a:pPr eaLnBrk="1" hangingPunct="1"/>
            <a:r>
              <a:rPr lang="en-US" altLang="en-US"/>
              <a:t>+ The stability of a feedback amplifier is determined by examining its loop gain as a function of frequency.</a:t>
            </a:r>
          </a:p>
          <a:p>
            <a:pPr eaLnBrk="1" hangingPunct="1"/>
            <a:r>
              <a:rPr lang="en-US" altLang="en-US"/>
              <a:t>+ One of the simplest means is through the use of Bode plot for </a:t>
            </a:r>
            <a:r>
              <a:rPr lang="en-US" altLang="en-US" i="1"/>
              <a:t>A</a:t>
            </a:r>
            <a:r>
              <a:rPr lang="el-GR" altLang="en-US"/>
              <a:t>β</a:t>
            </a:r>
            <a:r>
              <a:rPr lang="en-US" altLang="en-US" i="1"/>
              <a:t>.</a:t>
            </a:r>
            <a:endParaRPr lang="en-US" altLang="en-US"/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xmlns="" id="{459D8405-AD9E-46C9-A401-435C7CB3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57401"/>
            <a:ext cx="4572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Stability is ensured if the magnitude of the loop gain is less than unity at a frequency shift of 180</a:t>
            </a:r>
            <a:r>
              <a:rPr lang="en-US" altLang="en-US">
                <a:sym typeface="Symbol" panose="05050102010706020507" pitchFamily="18" charset="2"/>
              </a:rPr>
              <a:t>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* </a:t>
            </a:r>
            <a:r>
              <a:rPr lang="en-US" altLang="en-US" u="sng">
                <a:solidFill>
                  <a:srgbClr val="0000CC"/>
                </a:solidFill>
              </a:rPr>
              <a:t>Gain margin</a:t>
            </a:r>
            <a:r>
              <a:rPr lang="en-US" altLang="en-US" u="sng"/>
              <a:t>:</a:t>
            </a:r>
          </a:p>
          <a:p>
            <a:pPr eaLnBrk="1" hangingPunct="1"/>
            <a:r>
              <a:rPr lang="en-US" altLang="en-US"/>
              <a:t>+ The difference between the value |</a:t>
            </a:r>
            <a:r>
              <a:rPr lang="en-US" altLang="en-US" i="1"/>
              <a:t>A</a:t>
            </a:r>
            <a:r>
              <a:rPr lang="el-GR" altLang="en-US"/>
              <a:t>β</a:t>
            </a:r>
            <a:r>
              <a:rPr lang="en-US" altLang="en-US"/>
              <a:t>|</a:t>
            </a:r>
            <a:r>
              <a:rPr lang="en-US" altLang="en-US" i="1"/>
              <a:t> of at </a:t>
            </a:r>
            <a:r>
              <a:rPr lang="en-US" altLang="en-US" i="1">
                <a:sym typeface="Symbol" panose="05050102010706020507" pitchFamily="18" charset="2"/>
              </a:rPr>
              <a:t></a:t>
            </a:r>
            <a:r>
              <a:rPr lang="en-US" altLang="en-US" i="1" baseline="-25000"/>
              <a:t>180</a:t>
            </a:r>
            <a:r>
              <a:rPr lang="en-US" altLang="en-US" i="1"/>
              <a:t> </a:t>
            </a:r>
            <a:r>
              <a:rPr lang="en-US" altLang="en-US"/>
              <a:t>and unity</a:t>
            </a:r>
            <a:r>
              <a:rPr lang="en-US" altLang="en-US" i="1"/>
              <a:t>.</a:t>
            </a:r>
          </a:p>
          <a:p>
            <a:pPr eaLnBrk="1" hangingPunct="1"/>
            <a:r>
              <a:rPr lang="en-US" altLang="en-US"/>
              <a:t>+ Gain margin represents the amount by which the loop gain can be increased while maintaining stability.</a:t>
            </a:r>
          </a:p>
        </p:txBody>
      </p:sp>
      <p:sp>
        <p:nvSpPr>
          <p:cNvPr id="66566" name="Rectangle 8">
            <a:extLst>
              <a:ext uri="{FF2B5EF4-FFF2-40B4-BE49-F238E27FC236}">
                <a16:creationId xmlns:a16="http://schemas.microsoft.com/office/drawing/2014/main" xmlns="" id="{204F4867-6071-4395-9221-668CD1E3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457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* </a:t>
            </a:r>
            <a:r>
              <a:rPr lang="en-US" altLang="en-US" u="sng">
                <a:solidFill>
                  <a:srgbClr val="0000CC"/>
                </a:solidFill>
              </a:rPr>
              <a:t>Phase margin</a:t>
            </a:r>
            <a:r>
              <a:rPr lang="en-US" altLang="en-US" u="sng"/>
              <a:t>:</a:t>
            </a:r>
          </a:p>
          <a:p>
            <a:pPr eaLnBrk="1" hangingPunct="1"/>
            <a:r>
              <a:rPr lang="en-US" altLang="en-US"/>
              <a:t>A feedback amplifier is stable if the phase is</a:t>
            </a:r>
          </a:p>
          <a:p>
            <a:pPr eaLnBrk="1" hangingPunct="1"/>
            <a:r>
              <a:rPr lang="en-US" altLang="en-US"/>
              <a:t>less than 180</a:t>
            </a:r>
            <a:r>
              <a:rPr lang="en-US" altLang="en-US">
                <a:sym typeface="Symbol" panose="05050102010706020507" pitchFamily="18" charset="2"/>
              </a:rPr>
              <a:t></a:t>
            </a:r>
            <a:r>
              <a:rPr lang="en-US" altLang="en-US"/>
              <a:t> at a frequency for which |</a:t>
            </a:r>
            <a:r>
              <a:rPr lang="en-US" altLang="en-US" i="1"/>
              <a:t>A</a:t>
            </a:r>
            <a:r>
              <a:rPr lang="el-GR" altLang="en-US"/>
              <a:t>β</a:t>
            </a:r>
            <a:r>
              <a:rPr lang="en-US" altLang="en-US"/>
              <a:t>|</a:t>
            </a:r>
            <a:r>
              <a:rPr lang="en-US" altLang="en-US" i="1"/>
              <a:t> =1.</a:t>
            </a:r>
          </a:p>
          <a:p>
            <a:pPr eaLnBrk="1" hangingPunct="1"/>
            <a:r>
              <a:rPr lang="en-US" altLang="en-US"/>
              <a:t>A feedback amplifier is unstable if the phase is</a:t>
            </a:r>
          </a:p>
          <a:p>
            <a:pPr eaLnBrk="1" hangingPunct="1"/>
            <a:r>
              <a:rPr lang="en-US" altLang="en-US"/>
              <a:t>in excess of 180</a:t>
            </a:r>
            <a:r>
              <a:rPr lang="en-US" altLang="en-US">
                <a:sym typeface="Symbol" panose="05050102010706020507" pitchFamily="18" charset="2"/>
              </a:rPr>
              <a:t></a:t>
            </a:r>
            <a:r>
              <a:rPr lang="en-US" altLang="en-US"/>
              <a:t> at a frequency for which |</a:t>
            </a:r>
            <a:r>
              <a:rPr lang="en-US" altLang="en-US" i="1"/>
              <a:t>A</a:t>
            </a:r>
            <a:r>
              <a:rPr lang="el-GR" altLang="en-US"/>
              <a:t>β</a:t>
            </a:r>
            <a:r>
              <a:rPr lang="en-US" altLang="en-US"/>
              <a:t>|</a:t>
            </a:r>
            <a:r>
              <a:rPr lang="en-US" altLang="en-US" i="1"/>
              <a:t> =1.</a:t>
            </a:r>
          </a:p>
          <a:p>
            <a:pPr eaLnBrk="1" hangingPunct="1"/>
            <a:r>
              <a:rPr lang="en-US" altLang="en-US"/>
              <a:t>The difference between the a frequency</a:t>
            </a:r>
          </a:p>
          <a:p>
            <a:pPr eaLnBrk="1" hangingPunct="1"/>
            <a:r>
              <a:rPr lang="en-US" altLang="en-US"/>
              <a:t>for which |</a:t>
            </a:r>
            <a:r>
              <a:rPr lang="en-US" altLang="en-US" i="1"/>
              <a:t>A</a:t>
            </a:r>
            <a:r>
              <a:rPr lang="el-GR" altLang="en-US"/>
              <a:t>β</a:t>
            </a:r>
            <a:r>
              <a:rPr lang="en-US" altLang="en-US"/>
              <a:t>|</a:t>
            </a:r>
            <a:r>
              <a:rPr lang="en-US" altLang="en-US" i="1"/>
              <a:t> =1 and 180</a:t>
            </a:r>
            <a:r>
              <a:rPr lang="en-US" altLang="en-US">
                <a:sym typeface="Symbol" panose="05050102010706020507" pitchFamily="18" charset="2"/>
              </a:rPr>
              <a:t></a:t>
            </a:r>
            <a:r>
              <a:rPr lang="en-US" altLang="en-US" i="1"/>
              <a:t>.</a:t>
            </a:r>
            <a:endParaRPr lang="en-US" altLang="en-US"/>
          </a:p>
        </p:txBody>
      </p:sp>
      <p:sp>
        <p:nvSpPr>
          <p:cNvPr id="66567" name="Rectangle 9">
            <a:extLst>
              <a:ext uri="{FF2B5EF4-FFF2-40B4-BE49-F238E27FC236}">
                <a16:creationId xmlns:a16="http://schemas.microsoft.com/office/drawing/2014/main" xmlns="" id="{DFD950DC-9472-4A06-96C2-45A52DD4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121400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0000CC"/>
                </a:solidFill>
              </a:rPr>
              <a:t>Figure 10.42 </a:t>
            </a:r>
            <a:r>
              <a:rPr lang="en-US" altLang="en-US">
                <a:solidFill>
                  <a:srgbClr val="0000CC"/>
                </a:solidFill>
              </a:rPr>
              <a:t>Bode plot for the loop gain Aβ illustrating the definitions of the gain and phase margins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C22C2E08-7439-403C-BCD3-8892303B4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3657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/>
              <a:t>Summary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917782F7-AF0D-4C99-B741-B7FCAB685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057400"/>
            <a:ext cx="8763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/>
              <a:t>Negative feedback is employed to make the amplifier gain less sensitive to component variations; to control input and output impedances; to extend bandwidth; to reduce nonlinear distortion; and to enhance signal-to-interference ratio.</a:t>
            </a:r>
          </a:p>
          <a:p>
            <a:pPr eaLnBrk="1" hangingPunct="1"/>
            <a:r>
              <a:rPr lang="en-US" altLang="en-US" sz="2000"/>
              <a:t>The advantages above are obtained at the expense of a reduction in gain and at the risk of the amplifier becoming unstable (that is, oscillating).  The latter problem is solved by careful design.</a:t>
            </a:r>
          </a:p>
          <a:p>
            <a:pPr eaLnBrk="1" hangingPunct="1"/>
            <a:r>
              <a:rPr lang="en-US" altLang="en-US" sz="2000"/>
              <a:t>For each of the four basic types of amplifier, there is an appropriate feedback topology.  The four topologies, together with their analysis procedures, are summarized in Table 10.1.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B46093DE-9182-4BD6-859C-41A6C90AD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67089" y="237067"/>
            <a:ext cx="1746956" cy="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A4FBF8ED-6035-4E68-82D9-6F35E5C41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0" y="894645"/>
            <a:ext cx="8763000" cy="26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 dirty="0"/>
              <a:t>The key feedback parameter are the loop gain (</a:t>
            </a:r>
            <a:r>
              <a:rPr lang="en-US" altLang="en-US" sz="2000" i="1" dirty="0"/>
              <a:t>A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solidFill>
                  <a:schemeClr val="bg1"/>
                </a:solidFill>
                <a:latin typeface="Symbol" panose="05050102010706020507" pitchFamily="18" charset="2"/>
              </a:rPr>
              <a:t>.</a:t>
            </a:r>
            <a:r>
              <a:rPr lang="en-US" altLang="en-US" sz="2000" dirty="0"/>
              <a:t>), which for negative feedback must be a positive dimensionless number, and the amount of feedback (1+</a:t>
            </a:r>
            <a:r>
              <a:rPr lang="en-US" altLang="en-US" sz="2000" i="1" dirty="0"/>
              <a:t>A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solidFill>
                  <a:schemeClr val="bg1"/>
                </a:solidFill>
                <a:latin typeface="Symbol" panose="05050102010706020507" pitchFamily="18" charset="2"/>
              </a:rPr>
              <a:t>.</a:t>
            </a:r>
            <a:r>
              <a:rPr lang="en-US" altLang="en-US" sz="2000" dirty="0"/>
              <a:t>).  The latter directly determines gain reduction, gain </a:t>
            </a:r>
            <a:r>
              <a:rPr lang="en-US" altLang="en-US" sz="2000" dirty="0" err="1"/>
              <a:t>desensitivity</a:t>
            </a:r>
            <a:r>
              <a:rPr lang="en-US" altLang="en-US" sz="2000" dirty="0"/>
              <a:t>, bandwidth extension, and changes in input and output resistances.</a:t>
            </a:r>
          </a:p>
          <a:p>
            <a:pPr eaLnBrk="1" hangingPunct="1"/>
            <a:r>
              <a:rPr lang="en-US" altLang="en-US" sz="2000" dirty="0"/>
              <a:t>Since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and 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  <a:r>
              <a:rPr lang="en-US" altLang="en-US" sz="2000" dirty="0"/>
              <a:t> are in general frequency dependent, the poles of the feedback amplifier are obtained by solving the characteristic equation 1+</a:t>
            </a:r>
            <a:r>
              <a:rPr lang="en-US" altLang="en-US" sz="2000" b="1" dirty="0"/>
              <a:t>A</a:t>
            </a:r>
            <a:r>
              <a:rPr lang="en-US" altLang="en-US" sz="2000" dirty="0"/>
              <a:t>(</a:t>
            </a:r>
            <a:r>
              <a:rPr lang="en-US" altLang="en-US" sz="2000" i="1" dirty="0"/>
              <a:t>s</a:t>
            </a:r>
            <a:r>
              <a:rPr lang="en-US" altLang="en-US" sz="2000" dirty="0"/>
              <a:t>)</a:t>
            </a:r>
            <a:r>
              <a:rPr lang="en-US" altLang="en-US" sz="2000" b="1" dirty="0">
                <a:latin typeface="Symbol" panose="05050102010706020507" pitchFamily="18" charset="2"/>
              </a:rPr>
              <a:t>b</a:t>
            </a:r>
            <a:r>
              <a:rPr lang="en-US" altLang="en-US" sz="2000" dirty="0"/>
              <a:t>(</a:t>
            </a:r>
            <a:r>
              <a:rPr lang="en-US" altLang="en-US" sz="2000" i="1" dirty="0"/>
              <a:t>s</a:t>
            </a:r>
            <a:r>
              <a:rPr lang="en-US" altLang="en-US" sz="2000" dirty="0"/>
              <a:t>) = 0.</a:t>
            </a:r>
          </a:p>
          <a:p>
            <a:pPr eaLnBrk="1" hangingPunct="1"/>
            <a:r>
              <a:rPr lang="en-US" altLang="en-US" sz="2000" dirty="0"/>
              <a:t>For the feedback amplifier to be stable, its poles must all be in the left-hand side of the </a:t>
            </a:r>
            <a:r>
              <a:rPr lang="en-US" altLang="en-US" sz="2000" i="1" dirty="0"/>
              <a:t>s</a:t>
            </a:r>
            <a:r>
              <a:rPr lang="en-US" altLang="en-US" sz="2000" dirty="0"/>
              <a:t>-plane.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1745B7-17E7-494D-B221-A58E8D2F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578578"/>
            <a:ext cx="8763000" cy="15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Stability is guaranteed if at the frequency for which the phase angle of </a:t>
            </a:r>
            <a:r>
              <a:rPr lang="en-US" altLang="en-US" sz="2000" i="1" dirty="0"/>
              <a:t>A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  <a:r>
              <a:rPr lang="en-US" altLang="en-US" sz="2000" dirty="0"/>
              <a:t> is 180</a:t>
            </a:r>
            <a:r>
              <a:rPr lang="en-US" altLang="en-US" sz="2000" baseline="30000" dirty="0"/>
              <a:t>O</a:t>
            </a:r>
            <a:r>
              <a:rPr lang="en-US" altLang="en-US" sz="2000" dirty="0"/>
              <a:t>, |</a:t>
            </a:r>
            <a:r>
              <a:rPr lang="en-US" altLang="en-US" sz="2000" i="1" dirty="0"/>
              <a:t>A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  <a:r>
              <a:rPr lang="en-US" altLang="en-US" sz="2000" dirty="0"/>
              <a:t>| is less than unity; the amount by which it is less than unity, expressed in decibels, is the gain margin.  Alternatively, the amplifier is stable if, at the frequency at which |</a:t>
            </a:r>
            <a:r>
              <a:rPr lang="en-US" altLang="en-US" sz="2000" i="1" dirty="0"/>
              <a:t>A</a:t>
            </a:r>
            <a:r>
              <a:rPr lang="en-US" altLang="en-US" sz="2000" i="1" dirty="0">
                <a:latin typeface="Symbol" panose="05050102010706020507" pitchFamily="18" charset="2"/>
              </a:rPr>
              <a:t>b</a:t>
            </a:r>
            <a:r>
              <a:rPr lang="en-US" altLang="en-US" sz="2000" dirty="0"/>
              <a:t>| = 1, the phase angle is less than 180</a:t>
            </a:r>
            <a:r>
              <a:rPr lang="en-US" altLang="en-US" sz="2000" baseline="30000" dirty="0"/>
              <a:t>O</a:t>
            </a:r>
            <a:r>
              <a:rPr lang="en-US" altLang="en-US" sz="2000" dirty="0"/>
              <a:t>, the difference ifs the phase margin.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C5ADE498-5BA0-4836-A5AB-73D30250C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46578" y="278694"/>
            <a:ext cx="7620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4E02BE"/>
                </a:solidFill>
              </a:rPr>
              <a:t>10.1. The General Feedback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FEF21BA5-59E2-4C14-BE5F-878912647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46578" y="1524000"/>
            <a:ext cx="919762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000"/>
              <a:t>Figure 10.1. shows the basic structure of a feedback amplifier – </a:t>
            </a:r>
            <a:r>
              <a:rPr lang="en-US" altLang="en-US" sz="2000">
                <a:solidFill>
                  <a:srgbClr val="FF0000"/>
                </a:solidFill>
              </a:rPr>
              <a:t>signal-flow diagram.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Open-loop</a:t>
            </a:r>
            <a:r>
              <a:rPr lang="en-US" altLang="en-US" sz="2000"/>
              <a:t> amplifier has gain </a:t>
            </a:r>
            <a:r>
              <a:rPr lang="en-US" altLang="en-US" sz="2000" i="1"/>
              <a:t>A</a:t>
            </a:r>
            <a:r>
              <a:rPr lang="en-US" altLang="en-US" sz="2000"/>
              <a:t> (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o</a:t>
            </a:r>
            <a:r>
              <a:rPr lang="en-US" altLang="en-US" sz="2000"/>
              <a:t> = </a:t>
            </a:r>
            <a:r>
              <a:rPr lang="en-US" altLang="en-US" sz="2000" i="1"/>
              <a:t>Ax</a:t>
            </a:r>
            <a:r>
              <a:rPr lang="en-US" altLang="en-US" sz="2000" i="1" baseline="-25000"/>
              <a:t>i</a:t>
            </a:r>
            <a:r>
              <a:rPr lang="en-US" altLang="en-US" sz="2000"/>
              <a:t>).</a:t>
            </a:r>
          </a:p>
        </p:txBody>
      </p:sp>
      <p:pic>
        <p:nvPicPr>
          <p:cNvPr id="9220" name="Picture 4" descr="se10F01">
            <a:extLst>
              <a:ext uri="{FF2B5EF4-FFF2-40B4-BE49-F238E27FC236}">
                <a16:creationId xmlns:a16="http://schemas.microsoft.com/office/drawing/2014/main" xmlns="" id="{4D2B025B-8F4E-4829-A6F9-E18B10E3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1"/>
            <a:ext cx="66294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6">
            <a:extLst>
              <a:ext uri="{FF2B5EF4-FFF2-40B4-BE49-F238E27FC236}">
                <a16:creationId xmlns:a16="http://schemas.microsoft.com/office/drawing/2014/main" xmlns="" id="{412CA19C-F650-4275-BBA4-CAFF744F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003925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800" b="1" i="1" dirty="0"/>
              <a:t>Figure 10.1: </a:t>
            </a:r>
            <a:r>
              <a:rPr lang="en-US" altLang="en-US" sz="1800" i="1" dirty="0"/>
              <a:t>General structure of the feedback amplifier. This is a signal-flow diagram, and the quantities </a:t>
            </a:r>
            <a:r>
              <a:rPr lang="en-US" altLang="en-US" sz="1800" i="1" dirty="0">
                <a:solidFill>
                  <a:srgbClr val="FF0000"/>
                </a:solidFill>
              </a:rPr>
              <a:t>x represent either voltage or current signals</a:t>
            </a:r>
            <a:r>
              <a:rPr lang="en-US" altLang="en-US" sz="1800" i="1" dirty="0"/>
              <a:t>.</a:t>
            </a:r>
          </a:p>
        </p:txBody>
      </p:sp>
      <p:sp>
        <p:nvSpPr>
          <p:cNvPr id="9222" name="Rectangle 9">
            <a:extLst>
              <a:ext uri="{FF2B5EF4-FFF2-40B4-BE49-F238E27FC236}">
                <a16:creationId xmlns:a16="http://schemas.microsoft.com/office/drawing/2014/main" xmlns="" id="{A8E7614C-0118-42D8-9878-41555B81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578" y="2620962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In electronic circuits, part of or all output signal is fed back to input, and affects the input signal value, which is called </a:t>
            </a:r>
            <a:r>
              <a:rPr lang="en-US" altLang="zh-CN" sz="2000" b="1" dirty="0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feedback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>
            <a:extLst>
              <a:ext uri="{FF2B5EF4-FFF2-40B4-BE49-F238E27FC236}">
                <a16:creationId xmlns:a16="http://schemas.microsoft.com/office/drawing/2014/main" xmlns="" id="{96B2C90F-7230-431A-AF3F-F3DB4143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19579"/>
            <a:ext cx="8305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Open-loop gain: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Feedback factor: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  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000" baseline="-25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endParaRPr lang="en-US" altLang="en-US" sz="2000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Loop gain: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Amount of feedback: 1 +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Gain of the feedback amplifier (closed-loop gain):</a:t>
            </a:r>
          </a:p>
          <a:p>
            <a:pPr eaLnBrk="1" hangingPunct="1"/>
            <a:r>
              <a:rPr lang="en-US" altLang="en-US" sz="2000" b="1" u="sng" dirty="0">
                <a:latin typeface="Times New Roman" panose="02020603050405020304" pitchFamily="18" charset="0"/>
              </a:rPr>
              <a:t>Negative feedback: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The feedback signal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is subtracted from the source signal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s</a:t>
            </a:r>
            <a:endParaRPr lang="en-US" altLang="en-US" sz="2000" i="1" baseline="-25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Negative feedback reduces the signal that appears at the input of the basic 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    amplifier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The gain of the feedback amplifier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is smaller than open-loop gain </a:t>
            </a:r>
            <a:r>
              <a:rPr lang="en-US" altLang="en-US" sz="2000" i="1" dirty="0">
                <a:latin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</a:rPr>
              <a:t>by a factor of (1+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000" b="1" u="sng" dirty="0">
                <a:latin typeface="Times New Roman" panose="02020603050405020304" pitchFamily="18" charset="0"/>
              </a:rPr>
              <a:t>The loop gain </a:t>
            </a:r>
            <a:r>
              <a:rPr lang="en-US" altLang="en-US" sz="2000" b="1" i="1" u="sng" dirty="0">
                <a:latin typeface="Times New Roman" panose="02020603050405020304" pitchFamily="18" charset="0"/>
              </a:rPr>
              <a:t>A</a:t>
            </a:r>
            <a:r>
              <a:rPr lang="en-US" altLang="en-US" sz="20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000" b="1" u="sng" dirty="0">
                <a:latin typeface="Times New Roman" panose="02020603050405020304" pitchFamily="18" charset="0"/>
              </a:rPr>
              <a:t> is typically large (</a:t>
            </a:r>
            <a:r>
              <a:rPr lang="en-US" altLang="en-US" sz="2000" b="1" i="1" u="sng" dirty="0">
                <a:latin typeface="Times New Roman" panose="02020603050405020304" pitchFamily="18" charset="0"/>
              </a:rPr>
              <a:t>A</a:t>
            </a:r>
            <a:r>
              <a:rPr lang="en-US" altLang="en-US" sz="2000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000" b="1" u="sng" dirty="0">
                <a:latin typeface="Times New Roman" panose="02020603050405020304" pitchFamily="18" charset="0"/>
              </a:rPr>
              <a:t> &gt;&gt;1):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The gain of the feedback amplifier (closed-loop gain)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en-US" sz="2000" dirty="0">
                <a:latin typeface="Times New Roman" panose="02020603050405020304" pitchFamily="18" charset="0"/>
              </a:rPr>
              <a:t> 1/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The closed-loop gain is almost entirely determined by the feedback network   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latin typeface="Times New Roman" panose="02020603050405020304" pitchFamily="18" charset="0"/>
              </a:rPr>
              <a:t> better accuracy of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f</a:t>
            </a:r>
            <a:endParaRPr lang="en-US" altLang="en-US" sz="2000" i="1" baseline="-25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 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</a:rPr>
              <a:t> error signal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=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–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f</a:t>
            </a:r>
            <a:endParaRPr lang="en-US" altLang="en-US" sz="2000" i="1" baseline="-25000" dirty="0">
              <a:latin typeface="Times New Roman" panose="02020603050405020304" pitchFamily="18" charset="0"/>
            </a:endParaRP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xmlns="" id="{CADB4608-CE87-4080-A1F0-145B2D6D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12" y="2509661"/>
            <a:ext cx="2098675" cy="62865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23AD5952-C60D-4B5C-9252-024671FB5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2111" y="264938"/>
            <a:ext cx="7620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4E02BE"/>
                </a:solidFill>
              </a:rPr>
              <a:t>10.1. The General Feedback Structure</a:t>
            </a:r>
          </a:p>
        </p:txBody>
      </p:sp>
      <p:pic>
        <p:nvPicPr>
          <p:cNvPr id="7" name="Picture 4" descr="se10F01">
            <a:extLst>
              <a:ext uri="{FF2B5EF4-FFF2-40B4-BE49-F238E27FC236}">
                <a16:creationId xmlns:a16="http://schemas.microsoft.com/office/drawing/2014/main" xmlns="" id="{713AC827-6ED9-4D81-9992-C1C53AE2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7" y="874539"/>
            <a:ext cx="5266526" cy="13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949825-9E95-41A0-8561-D40C3A421226}"/>
              </a:ext>
            </a:extLst>
          </p:cNvPr>
          <p:cNvSpPr txBox="1"/>
          <p:nvPr/>
        </p:nvSpPr>
        <p:spPr>
          <a:xfrm>
            <a:off x="9742312" y="2250018"/>
            <a:ext cx="231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o</a:t>
            </a:r>
            <a:r>
              <a:rPr lang="en-US" sz="2000" dirty="0"/>
              <a:t> = </a:t>
            </a:r>
            <a:r>
              <a:rPr lang="en-US" sz="2000" dirty="0" err="1"/>
              <a:t>Ax</a:t>
            </a:r>
            <a:r>
              <a:rPr lang="en-US" sz="2000" baseline="-25000" dirty="0" err="1"/>
              <a:t>i</a:t>
            </a:r>
            <a:r>
              <a:rPr lang="en-US" sz="2000" dirty="0"/>
              <a:t> = A(</a:t>
            </a:r>
            <a:r>
              <a:rPr lang="en-US" sz="2000" dirty="0" err="1"/>
              <a:t>x</a:t>
            </a:r>
            <a:r>
              <a:rPr lang="en-US" sz="2000" baseline="-25000" dirty="0" err="1"/>
              <a:t>s</a:t>
            </a:r>
            <a:r>
              <a:rPr lang="en-US" sz="2000" dirty="0"/>
              <a:t> – </a:t>
            </a:r>
            <a:r>
              <a:rPr lang="en-US" sz="2000" dirty="0" err="1"/>
              <a:t>x</a:t>
            </a:r>
            <a:r>
              <a:rPr lang="en-US" sz="2000" baseline="-25000" dirty="0" err="1"/>
              <a:t>f</a:t>
            </a:r>
            <a:r>
              <a:rPr lang="en-US" sz="2000" dirty="0"/>
              <a:t>)</a:t>
            </a:r>
          </a:p>
          <a:p>
            <a:r>
              <a:rPr lang="en-US" sz="2000" dirty="0"/>
              <a:t>x</a:t>
            </a:r>
            <a:r>
              <a:rPr lang="en-US" sz="2000" baseline="-25000" dirty="0"/>
              <a:t>o</a:t>
            </a:r>
            <a:r>
              <a:rPr lang="en-US" sz="2000" dirty="0"/>
              <a:t> = A(</a:t>
            </a:r>
            <a:r>
              <a:rPr lang="en-US" sz="2000" dirty="0" err="1"/>
              <a:t>x</a:t>
            </a:r>
            <a:r>
              <a:rPr lang="en-US" sz="2000" baseline="-25000" dirty="0" err="1"/>
              <a:t>s</a:t>
            </a:r>
            <a:r>
              <a:rPr lang="en-US" sz="2000" dirty="0"/>
              <a:t> – </a:t>
            </a:r>
            <a:r>
              <a:rPr lang="el-GR" sz="2000" dirty="0"/>
              <a:t>β</a:t>
            </a:r>
            <a:r>
              <a:rPr lang="en-US" sz="2000" dirty="0"/>
              <a:t>x</a:t>
            </a:r>
            <a:r>
              <a:rPr lang="en-US" sz="2000" baseline="-25000" dirty="0"/>
              <a:t>o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</a:t>
            </a:r>
            <a:r>
              <a:rPr lang="en-US" sz="2000" baseline="-25000" dirty="0" err="1"/>
              <a:t>f</a:t>
            </a:r>
            <a:r>
              <a:rPr lang="en-US" sz="2000" dirty="0"/>
              <a:t> = x</a:t>
            </a:r>
            <a:r>
              <a:rPr lang="en-US" sz="2000" baseline="-25000" dirty="0"/>
              <a:t>o</a:t>
            </a:r>
            <a:r>
              <a:rPr lang="en-US" sz="2000" dirty="0"/>
              <a:t>/</a:t>
            </a:r>
            <a:r>
              <a:rPr lang="en-US" sz="2000" dirty="0" err="1"/>
              <a:t>x</a:t>
            </a:r>
            <a:r>
              <a:rPr lang="en-US" sz="2000" baseline="-25000" dirty="0" err="1"/>
              <a:t>s</a:t>
            </a:r>
            <a:r>
              <a:rPr lang="en-US" sz="2000" dirty="0"/>
              <a:t> = A/(1+Aβ)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D82EC12-6861-424D-B22A-80070A7CC04A}"/>
              </a:ext>
            </a:extLst>
          </p:cNvPr>
          <p:cNvCxnSpPr/>
          <p:nvPr/>
        </p:nvCxnSpPr>
        <p:spPr>
          <a:xfrm flipH="1">
            <a:off x="8929511" y="2743200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xmlns="" id="{33D92737-DD48-4E5A-BFBD-7AAD83245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578" y="568325"/>
            <a:ext cx="98777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Negative feedback and positive feedback according to the effecting of feedback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1) positive feedback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increases the signal that appears at the input of the basic amplifier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2) negative feedback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reduces the signal that appears at the input of the basic amplifier</a:t>
            </a:r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xmlns="" id="{2E2324E7-FED3-4F58-808A-C63EFF9DC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578" y="3663950"/>
            <a:ext cx="987777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DC feedback and AC feedback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Feedback quantity only contains DC quantity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is called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DC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feedback</a:t>
            </a: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2) Feedback quantity only contains AC quantity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is called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feedback</a:t>
            </a: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Usually AC feedback and DC feedback are concomitant</a:t>
            </a: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8" name="Object 6">
            <a:extLst>
              <a:ext uri="{FF2B5EF4-FFF2-40B4-BE49-F238E27FC236}">
                <a16:creationId xmlns:a16="http://schemas.microsoft.com/office/drawing/2014/main" xmlns="" id="{8A07D918-03B5-4A70-A714-BC604636F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2895601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公式" r:id="rId3" imgW="723586" imgH="241195" progId="Equation.3">
                  <p:embed/>
                </p:oleObj>
              </mc:Choice>
              <mc:Fallback>
                <p:oleObj name="公式" r:id="rId3" imgW="723586" imgH="241195" progId="Equation.3">
                  <p:embed/>
                  <p:pic>
                    <p:nvPicPr>
                      <p:cNvPr id="11268" name="Object 6">
                        <a:extLst>
                          <a:ext uri="{FF2B5EF4-FFF2-40B4-BE49-F238E27FC236}">
                            <a16:creationId xmlns:a16="http://schemas.microsoft.com/office/drawing/2014/main" xmlns="" id="{8A07D918-03B5-4A70-A714-BC604636F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895601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xmlns="" id="{ADB06AFA-BA32-4CF3-9162-C4A6AF2FF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52060"/>
            <a:ext cx="3222978" cy="4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b="0" dirty="0">
                <a:solidFill>
                  <a:srgbClr val="4E02BE"/>
                </a:solidFill>
              </a:rPr>
              <a:t>Example 10.1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xmlns="" id="{0B3C44AA-6484-4775-A95D-37406884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066800"/>
            <a:ext cx="8305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The feedback amplifier is based on an </a:t>
            </a:r>
            <a:r>
              <a:rPr lang="en-US" altLang="en-US" sz="1800" dirty="0" err="1">
                <a:latin typeface="Times New Roman" panose="02020603050405020304" pitchFamily="18" charset="0"/>
              </a:rPr>
              <a:t>opamp</a:t>
            </a:r>
            <a:r>
              <a:rPr lang="en-US" altLang="en-US" sz="1800" dirty="0">
                <a:latin typeface="Times New Roman" panose="02020603050405020304" pitchFamily="18" charset="0"/>
              </a:rPr>
              <a:t> with infinite input resistance and zero output resistance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(a) Find an expression for the feedback factor.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(b) Find the condition under which the closed-loop gain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1800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is almost entirely determined by the feedback network.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(c) If the open-loop gain </a:t>
            </a:r>
            <a:r>
              <a:rPr lang="en-US" altLang="en-US" sz="1800" i="1" dirty="0">
                <a:latin typeface="Times New Roman" panose="02020603050405020304" pitchFamily="18" charset="0"/>
              </a:rPr>
              <a:t>A </a:t>
            </a:r>
            <a:r>
              <a:rPr lang="en-US" altLang="en-US" sz="1800" dirty="0">
                <a:latin typeface="Times New Roman" panose="02020603050405020304" pitchFamily="18" charset="0"/>
              </a:rPr>
              <a:t>= 10000 V/V, find </a:t>
            </a:r>
            <a:r>
              <a:rPr lang="en-US" altLang="en-US" sz="1800" i="1" dirty="0">
                <a:latin typeface="Times New Roman" panose="02020603050405020304" pitchFamily="18" charset="0"/>
              </a:rPr>
              <a:t>R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</a:rPr>
              <a:t>/</a:t>
            </a:r>
            <a:r>
              <a:rPr lang="en-US" altLang="en-US" sz="1800" i="1" dirty="0">
                <a:latin typeface="Times New Roman" panose="02020603050405020304" pitchFamily="18" charset="0"/>
              </a:rPr>
              <a:t>R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to obtain a closed-loop gain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1800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of 10 V/V.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(d) What is the amount of feedback in decibel?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(e) If </a:t>
            </a:r>
            <a:r>
              <a:rPr lang="en-US" altLang="en-US" sz="1800" i="1" dirty="0">
                <a:latin typeface="Times New Roman" panose="02020603050405020304" pitchFamily="18" charset="0"/>
              </a:rPr>
              <a:t>V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= 1 V, find </a:t>
            </a:r>
            <a:r>
              <a:rPr lang="en-US" altLang="en-US" sz="1800" i="1" dirty="0">
                <a:latin typeface="Times New Roman" panose="02020603050405020304" pitchFamily="18" charset="0"/>
              </a:rPr>
              <a:t>V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and </a:t>
            </a:r>
            <a:r>
              <a:rPr lang="en-US" altLang="en-US" sz="1800" i="1" dirty="0">
                <a:latin typeface="Times New Roman" panose="02020603050405020304" pitchFamily="18" charset="0"/>
              </a:rPr>
              <a:t>V</a:t>
            </a:r>
            <a:r>
              <a:rPr lang="en-US" altLang="en-US" sz="1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(f) If </a:t>
            </a:r>
            <a:r>
              <a:rPr lang="en-US" altLang="en-US" sz="1800" i="1" dirty="0">
                <a:latin typeface="Times New Roman" panose="02020603050405020304" pitchFamily="18" charset="0"/>
              </a:rPr>
              <a:t>A </a:t>
            </a:r>
            <a:r>
              <a:rPr lang="en-US" altLang="en-US" sz="1800" dirty="0">
                <a:latin typeface="Times New Roman" panose="02020603050405020304" pitchFamily="18" charset="0"/>
              </a:rPr>
              <a:t>decreases by 20%, what is the corresponding decrease in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1800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xmlns="" id="{AAE1A4A1-0738-43D7-AB44-8E64F22B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34001"/>
            <a:ext cx="4038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Fig. 10.2 (</a:t>
            </a:r>
            <a:r>
              <a:rPr lang="en-US" altLang="en-US" b="1" dirty="0"/>
              <a:t>a</a:t>
            </a:r>
            <a:r>
              <a:rPr lang="en-US" altLang="en-US" dirty="0"/>
              <a:t>) A non-inverting op-amp circuit for Example 10.1. </a:t>
            </a:r>
          </a:p>
        </p:txBody>
      </p:sp>
      <p:pic>
        <p:nvPicPr>
          <p:cNvPr id="12293" name="Picture 8">
            <a:extLst>
              <a:ext uri="{FF2B5EF4-FFF2-40B4-BE49-F238E27FC236}">
                <a16:creationId xmlns:a16="http://schemas.microsoft.com/office/drawing/2014/main" xmlns="" id="{408CC7B9-E6D0-43BC-97A4-5012BA09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114800"/>
            <a:ext cx="46196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xmlns="" id="{7DB2C02D-0729-4C34-AED8-50AB7B46D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Solution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xmlns="" id="{C7579A8A-C228-4E09-BE66-3C730AF8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dirty="0"/>
              <a:t>Fig. 10. 2 (</a:t>
            </a:r>
            <a:r>
              <a:rPr lang="en-US" altLang="en-US" b="1" dirty="0"/>
              <a:t>b</a:t>
            </a:r>
            <a:r>
              <a:rPr lang="en-US" altLang="en-US" dirty="0"/>
              <a:t>) The circuit in (a) with the op-amp replaced with its equivalent circuit.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xmlns="" id="{C4D5A405-F796-43E3-93C8-5B2E7F64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43624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7">
            <a:extLst>
              <a:ext uri="{FF2B5EF4-FFF2-40B4-BE49-F238E27FC236}">
                <a16:creationId xmlns:a16="http://schemas.microsoft.com/office/drawing/2014/main" xmlns="" id="{5A0B13C3-32B3-4F29-AA44-8CC1549D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0"/>
            <a:ext cx="8458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(a) Fig. 10.2(a) has the equivalent-circuit model, as shown in Fig. 10.2(b). The op amp is simply an ideal voltage-controlled voltage source of gain </a:t>
            </a:r>
            <a:r>
              <a:rPr lang="en-US" altLang="en-US" i="1" dirty="0"/>
              <a:t>A</a:t>
            </a:r>
            <a:r>
              <a:rPr lang="en-US" altLang="en-US" dirty="0"/>
              <a:t>. From Fig. 10.2(b) : the feedback network, consisting of the voltage divider (R</a:t>
            </a:r>
            <a:r>
              <a:rPr lang="en-US" altLang="en-US" baseline="-25000" dirty="0"/>
              <a:t>1</a:t>
            </a:r>
            <a:r>
              <a:rPr lang="en-US" altLang="en-US" dirty="0"/>
              <a:t>, R</a:t>
            </a:r>
            <a:r>
              <a:rPr lang="en-US" altLang="en-US" baseline="-25000" dirty="0"/>
              <a:t>2</a:t>
            </a:r>
            <a:r>
              <a:rPr lang="en-US" altLang="en-US" dirty="0"/>
              <a:t>), is connected directly to the output and feeds a signal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f</a:t>
            </a:r>
            <a:r>
              <a:rPr lang="en-US" altLang="en-US" dirty="0"/>
              <a:t> to the inverting input terminal of the op amp.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the zero output resistance of the op amp causes the output voltage to be </a:t>
            </a:r>
            <a:r>
              <a:rPr lang="en-US" altLang="en-US" i="1" dirty="0" err="1"/>
              <a:t>AV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irrespective of the values of R</a:t>
            </a:r>
            <a:r>
              <a:rPr lang="en-US" altLang="en-US" baseline="-25000" dirty="0"/>
              <a:t>1</a:t>
            </a:r>
            <a:r>
              <a:rPr lang="en-US" altLang="en-US" dirty="0"/>
              <a:t> &amp; R</a:t>
            </a:r>
            <a:r>
              <a:rPr lang="en-US" altLang="en-US" baseline="-25000" dirty="0"/>
              <a:t>2</a:t>
            </a:r>
            <a:r>
              <a:rPr lang="en-US" altLang="en-US" dirty="0"/>
              <a:t> and of R</a:t>
            </a:r>
            <a:r>
              <a:rPr lang="en-US" altLang="en-US" baseline="-25000" dirty="0"/>
              <a:t>L</a:t>
            </a:r>
            <a:r>
              <a:rPr lang="en-US" altLang="en-US" dirty="0"/>
              <a:t>. Thus, the feedback network and the load are assumed not to load the basic amplifier. Now we can easily determine the feedback factor β from</a:t>
            </a:r>
          </a:p>
        </p:txBody>
      </p:sp>
      <p:pic>
        <p:nvPicPr>
          <p:cNvPr id="13318" name="Picture 8">
            <a:extLst>
              <a:ext uri="{FF2B5EF4-FFF2-40B4-BE49-F238E27FC236}">
                <a16:creationId xmlns:a16="http://schemas.microsoft.com/office/drawing/2014/main" xmlns="" id="{5A9DB845-2555-4269-B65A-7EF14522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6">
            <a:extLst>
              <a:ext uri="{FF2B5EF4-FFF2-40B4-BE49-F238E27FC236}">
                <a16:creationId xmlns:a16="http://schemas.microsoft.com/office/drawing/2014/main" xmlns="" id="{BD628044-0565-4E6B-A0BF-DD64CBDA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276600"/>
            <a:ext cx="3641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How is V</a:t>
            </a:r>
            <a:r>
              <a:rPr lang="en-US" altLang="en-US" baseline="-25000"/>
              <a:t>f</a:t>
            </a:r>
            <a:r>
              <a:rPr lang="en-US" altLang="en-US"/>
              <a:t> subtracted from V</a:t>
            </a:r>
            <a:r>
              <a:rPr lang="en-US" altLang="en-US" baseline="-25000"/>
              <a:t>s</a:t>
            </a:r>
            <a:r>
              <a:rPr lang="en-US" altLang="en-US"/>
              <a:t> at the input side?</a:t>
            </a:r>
          </a:p>
          <a:p>
            <a:pPr eaLnBrk="1" hangingPunct="1"/>
            <a:r>
              <a:rPr lang="en-US" altLang="en-US"/>
              <a:t>+ No current flows in R</a:t>
            </a:r>
            <a:r>
              <a:rPr lang="en-US" altLang="en-US" baseline="-25000"/>
              <a:t>s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 value of R</a:t>
            </a:r>
            <a:r>
              <a:rPr lang="en-US" altLang="en-US" baseline="-25000">
                <a:sym typeface="Wingdings" panose="05000000000000000000" pitchFamily="2" charset="2"/>
              </a:rPr>
              <a:t>s</a:t>
            </a:r>
            <a:r>
              <a:rPr lang="en-US" altLang="en-US">
                <a:sym typeface="Wingdings" panose="05000000000000000000" pitchFamily="2" charset="2"/>
              </a:rPr>
              <a:t> doesn’t effect on V</a:t>
            </a:r>
            <a:r>
              <a:rPr lang="en-US" altLang="en-US" baseline="-25000">
                <a:sym typeface="Wingdings" panose="05000000000000000000" pitchFamily="2" charset="2"/>
              </a:rPr>
              <a:t>i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/>
              <a:t>or the source “does not load” the amplifier input. </a:t>
            </a:r>
          </a:p>
          <a:p>
            <a:pPr eaLnBrk="1" hangingPunct="1"/>
            <a:r>
              <a:rPr lang="en-US" altLang="en-US"/>
              <a:t>+ V</a:t>
            </a:r>
            <a:r>
              <a:rPr lang="en-US" altLang="en-US" baseline="-25000"/>
              <a:t>f</a:t>
            </a:r>
            <a:r>
              <a:rPr lang="en-US" altLang="en-US"/>
              <a:t> will depend only on the ratio R</a:t>
            </a:r>
            <a:r>
              <a:rPr lang="en-US" altLang="en-US" baseline="-25000"/>
              <a:t>1</a:t>
            </a:r>
            <a:r>
              <a:rPr lang="en-US" altLang="en-US"/>
              <a:t>/R</a:t>
            </a:r>
            <a:r>
              <a:rPr lang="en-US" altLang="en-US" baseline="-25000"/>
              <a:t>2</a:t>
            </a:r>
            <a:r>
              <a:rPr lang="en-US" altLang="en-US"/>
              <a:t> and not on the absolute values of R</a:t>
            </a:r>
            <a:r>
              <a:rPr lang="en-US" altLang="en-US" baseline="-25000"/>
              <a:t>1</a:t>
            </a:r>
            <a:r>
              <a:rPr lang="en-US" altLang="en-US"/>
              <a:t> &amp; R</a:t>
            </a:r>
            <a:r>
              <a:rPr lang="en-US" altLang="en-US" baseline="-25000"/>
              <a:t>2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xmlns="" id="{CAABEB65-8BA0-4AA1-817C-244F34A6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457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0000CC"/>
                </a:solidFill>
              </a:rPr>
              <a:t>V</a:t>
            </a:r>
            <a:r>
              <a:rPr lang="en-US" altLang="en-US" i="1" baseline="-25000">
                <a:solidFill>
                  <a:srgbClr val="0000CC"/>
                </a:solidFill>
              </a:rPr>
              <a:t>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4005</Words>
  <Application>Microsoft Office PowerPoint</Application>
  <PresentationFormat>Custom</PresentationFormat>
  <Paragraphs>320</Paragraphs>
  <Slides>43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公式</vt:lpstr>
      <vt:lpstr>Equation</vt:lpstr>
      <vt:lpstr>PowerPoint Presentation</vt:lpstr>
      <vt:lpstr>Introduction</vt:lpstr>
      <vt:lpstr>Introduction</vt:lpstr>
      <vt:lpstr>Introduction</vt:lpstr>
      <vt:lpstr>10.1. The General Feedback Structure</vt:lpstr>
      <vt:lpstr>10.1. The General Feedback Structure</vt:lpstr>
      <vt:lpstr>PowerPoint Presentation</vt:lpstr>
      <vt:lpstr>Example 10.1</vt:lpstr>
      <vt:lpstr>Solution</vt:lpstr>
      <vt:lpstr>PowerPoint Presentation</vt:lpstr>
      <vt:lpstr>10.2. Some Properties of Negative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10.3. The Four Basic Feedback Topologies</vt:lpstr>
      <vt:lpstr>10.3.1. Voltage Amplifiers</vt:lpstr>
      <vt:lpstr>10.3.1. Voltage Amplifiers</vt:lpstr>
      <vt:lpstr>PowerPoint Presentation</vt:lpstr>
      <vt:lpstr>PowerPoint Presentation</vt:lpstr>
      <vt:lpstr>10.3.2. Current Amplifiers</vt:lpstr>
      <vt:lpstr>PowerPoint Presentation</vt:lpstr>
      <vt:lpstr>10.3.3. Transconductance Amplifiers</vt:lpstr>
      <vt:lpstr>PowerPoint Presentation</vt:lpstr>
      <vt:lpstr>10.3.4. Transresistance Amplifiers</vt:lpstr>
      <vt:lpstr>PowerPoint Presentation</vt:lpstr>
      <vt:lpstr>10.4. The Feedback Voltage Amplifier (Series–Shunt)</vt:lpstr>
      <vt:lpstr>PowerPoint Presentation</vt:lpstr>
      <vt:lpstr>The Ideal Case</vt:lpstr>
      <vt:lpstr>PowerPoint Presentation</vt:lpstr>
      <vt:lpstr>10.5. The Feedback Transresistance Amplifier (Shunt–Shunt)</vt:lpstr>
      <vt:lpstr>10.6. The Feedback Current Amplifier (Shunt–Series)</vt:lpstr>
      <vt:lpstr>10.7. Summary of Feedback Analysis Method</vt:lpstr>
      <vt:lpstr>10.8 The Stability Problem</vt:lpstr>
      <vt:lpstr>10.8 The Stability Problem</vt:lpstr>
      <vt:lpstr>10.8.2. Nyquist Plot</vt:lpstr>
      <vt:lpstr>10.9. Effect of Feedback on the Amplifier Poles </vt:lpstr>
      <vt:lpstr>Poles of the Feedback Amplifier</vt:lpstr>
      <vt:lpstr>10.10. Effect of Feedback on the Amplifier Poles </vt:lpstr>
      <vt:lpstr>10.11. Stability Study Using Bode Plots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Su</dc:creator>
  <cp:lastModifiedBy>USER</cp:lastModifiedBy>
  <cp:revision>55</cp:revision>
  <dcterms:created xsi:type="dcterms:W3CDTF">2020-05-06T04:31:14Z</dcterms:created>
  <dcterms:modified xsi:type="dcterms:W3CDTF">2020-05-11T16:56:27Z</dcterms:modified>
</cp:coreProperties>
</file>