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679F-04A3-4E74-AD1A-6FA17465D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86A98-3D20-4775-8156-DAA1784E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90C3-C1BA-4116-86F4-7B0E70AC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5FC6-6E65-4CDE-ACD0-D3A2581D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FA35-0510-458B-9368-49EB2799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86D5-73B1-4936-B677-72CC9D75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5E12E-7F64-424B-8682-E46F0217A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9421-9EF7-4E54-A0EB-A2623082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6DC-31DE-4820-A833-226EA904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8DBA-8C49-416C-9B41-478DDB78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DAD2A-248E-49B1-8B93-433DDEEC8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7C37E-160F-4483-A2BF-E042C01D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E30-3A79-434D-BC29-84C0859A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65CB-D5AF-43BE-BD4E-B126D149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3BE1-EF3C-4A5B-8B82-E12B56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79B2-4A70-4879-91C2-9CDAE2F0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97C7-027C-4A16-B819-A1F3ED58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756B-EA4E-4391-91E0-45608578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1B6B-1276-4022-B795-81EC443A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7044-4B38-4A8E-8C3F-BD03F78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2B8A-00F1-47FD-9E7E-E72E39AB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30B5-D0EB-43E5-B29F-05247F4E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B007-B80D-4E51-8BA0-EFD229D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2132-F6E4-46AF-86AE-434B9BE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A79C-5F3E-4FDB-A492-4B9FE893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DE6-95DC-492C-9675-4DBB04DF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4290-A61F-45E8-AB27-952DFBB1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8C38-BC96-40D3-AE6C-83237686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6170-60AD-48F1-BC74-FBF6F3C1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8A3EA-A014-4BC2-8C40-ED542B1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0AD2-F761-4074-90C0-89D97053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80A7-0005-4B09-B835-2EDF6CE0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BDF2-2A10-4DA9-8DA4-61D64795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0A3F5-8F6B-4D14-BE93-58C50AC27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88218-4CCE-4DD3-B563-ECAC7417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5269F-15A1-4B92-A1D0-0AA924C0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E142F-EB52-4BD5-8B7E-BE904351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CF03-F156-466A-829D-21ABC66C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0B1CB-383E-4080-8386-6B03A768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841E-E6FA-4AE1-9D50-C5FD8C8E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B567B-668F-45D1-9FEC-1EF9BE33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565B4-ADF2-47DB-B19B-2C7064BE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BA157-245B-4190-832F-23FBE5E3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0235E-173E-4F8B-8DE9-EEDC0009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E680C-B5FB-4739-9D84-A407BC5F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61FA-2DD5-43E5-AE4D-20B07F9B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7B54-1494-40CB-9207-96D342E5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2C6B-5E75-4186-8BBB-2BDDAB69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A0F89-6C92-43A2-AED3-0380239F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6B22F-E669-4FE6-B6D8-9900F2BF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9138-76DA-4909-B213-DE64724E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9CD31-0D26-4418-AE21-B0243A5F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80C8-2277-481E-A8AE-19E173B1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2D66F-8D22-4AFE-AD80-6016094D6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60308-0393-49A4-9DCB-0B2C0ECE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771A-FA4E-4977-9C5E-024D0595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544F-40E9-4C57-92A2-76FA5808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0267-B532-4246-A0DD-9FA6FC0E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26D43-2625-4D08-AFC3-8CE4F3DE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4675-575A-4F2B-ADBD-5CCD1B3D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7908-0733-4C64-A9CD-3D819C51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8AE4-8AC6-4AEE-80E0-261C82D13F6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7004-6450-4E0C-9684-B89250B88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5215-EE4F-43E0-9FC4-AA9A9DDA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CFE4-B33C-4A8B-A54C-E4B465F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7" y="-22235"/>
            <a:ext cx="3969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Quiz 6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Deadline: May 22, 2020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840" y="652699"/>
            <a:ext cx="627726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en-US" sz="2000" dirty="0"/>
              <a:t>A transistor circuit is shown as in the Figure. 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Plot DC and AC load lines on the same graph </a:t>
            </a:r>
            <a:r>
              <a:rPr lang="en-US" altLang="en-US" sz="2000" dirty="0" err="1"/>
              <a:t>i</a:t>
            </a:r>
            <a:r>
              <a:rPr lang="en-US" altLang="en-US" sz="2000" baseline="-25000" dirty="0" err="1"/>
              <a:t>C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CE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(provide sufficiently values of voltages and currents)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What is the swing of the of the sinusoid at the output v</a:t>
            </a:r>
            <a:r>
              <a:rPr lang="en-US" altLang="en-US" sz="2000" baseline="-25000" dirty="0"/>
              <a:t>o</a:t>
            </a:r>
            <a:r>
              <a:rPr lang="en-US" altLang="en-US" sz="2000" dirty="0"/>
              <a:t>. </a:t>
            </a:r>
          </a:p>
          <a:p>
            <a:pPr>
              <a:spcBef>
                <a:spcPct val="0"/>
              </a:spcBef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Hint: </a:t>
            </a:r>
          </a:p>
          <a:p>
            <a:pPr marL="457200" indent="-457200">
              <a:spcBef>
                <a:spcPct val="0"/>
              </a:spcBef>
              <a:buAutoNum type="alphaLcParenR"/>
            </a:pPr>
            <a:endParaRPr lang="en-US" alt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0B889-81BB-40C0-A98F-447CAAC7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9" y="4279379"/>
            <a:ext cx="627726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2. A class A power amplifier is shown in the Figure. Assume that V</a:t>
            </a:r>
            <a:r>
              <a:rPr lang="en-US" altLang="en-US" sz="2000" baseline="-25000" dirty="0"/>
              <a:t>CC</a:t>
            </a:r>
            <a:r>
              <a:rPr lang="en-US" altLang="en-US" sz="2000" dirty="0"/>
              <a:t> = 12V, and R</a:t>
            </a:r>
            <a:r>
              <a:rPr lang="en-US" altLang="en-US" sz="2000" baseline="-25000" dirty="0"/>
              <a:t>L</a:t>
            </a:r>
            <a:r>
              <a:rPr lang="en-US" altLang="en-US" sz="2000" dirty="0"/>
              <a:t> = 500</a:t>
            </a:r>
            <a:r>
              <a:rPr lang="el-GR" altLang="en-US" sz="2000" dirty="0"/>
              <a:t>Ω</a:t>
            </a:r>
            <a:r>
              <a:rPr lang="en-US" altLang="en-US" sz="2000" dirty="0"/>
              <a:t>. All transistors are identical with V</a:t>
            </a:r>
            <a:r>
              <a:rPr lang="en-US" altLang="en-US" sz="2000" baseline="-25000" dirty="0"/>
              <a:t>BE</a:t>
            </a:r>
            <a:r>
              <a:rPr lang="en-US" altLang="en-US" sz="2000" dirty="0"/>
              <a:t> = 0.7V and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CEsat</a:t>
            </a:r>
            <a:r>
              <a:rPr lang="en-US" altLang="en-US" sz="2000" dirty="0"/>
              <a:t> = 0.2V.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Compute current I. If I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I, compute R.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Compute maximum power delivered to R</a:t>
            </a:r>
            <a:r>
              <a:rPr lang="en-US" altLang="en-US" sz="2000" baseline="-25000" dirty="0"/>
              <a:t>L</a:t>
            </a:r>
            <a:r>
              <a:rPr lang="en-US" altLang="en-US" sz="2000" dirty="0"/>
              <a:t>.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What are max and min voltages of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. Give values i</a:t>
            </a:r>
            <a:r>
              <a:rPr lang="en-US" altLang="en-US" sz="2000" baseline="-25000" dirty="0"/>
              <a:t>E1</a:t>
            </a:r>
            <a:r>
              <a:rPr lang="en-US" altLang="en-US" sz="2000" dirty="0"/>
              <a:t> corresponding to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Imax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Imin</a:t>
            </a:r>
            <a:r>
              <a:rPr lang="en-US" altLang="en-US" sz="2000" dirty="0"/>
              <a:t>.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Is there any limitation for low frequency? Why?</a:t>
            </a:r>
          </a:p>
          <a:p>
            <a:pPr marL="457200" indent="-457200">
              <a:spcBef>
                <a:spcPct val="0"/>
              </a:spcBef>
              <a:buAutoNum type="alphaLcParenR"/>
            </a:pPr>
            <a:endParaRPr lang="en-US" altLang="en-US" sz="2000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65F6F9A-DAAC-4A3E-865A-ECDD64436C8D}"/>
              </a:ext>
            </a:extLst>
          </p:cNvPr>
          <p:cNvGrpSpPr/>
          <p:nvPr/>
        </p:nvGrpSpPr>
        <p:grpSpPr>
          <a:xfrm>
            <a:off x="7934940" y="331292"/>
            <a:ext cx="3770896" cy="2293539"/>
            <a:chOff x="8525640" y="149624"/>
            <a:chExt cx="3770896" cy="229353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B39FF36-6A61-4B29-A455-DC1DCFC47865}"/>
                </a:ext>
              </a:extLst>
            </p:cNvPr>
            <p:cNvCxnSpPr/>
            <p:nvPr/>
          </p:nvCxnSpPr>
          <p:spPr>
            <a:xfrm>
              <a:off x="9490166" y="1603022"/>
              <a:ext cx="0" cy="39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40639F-6028-4BED-B97B-7829A8E75369}"/>
                </a:ext>
              </a:extLst>
            </p:cNvPr>
            <p:cNvCxnSpPr/>
            <p:nvPr/>
          </p:nvCxnSpPr>
          <p:spPr>
            <a:xfrm>
              <a:off x="9490166" y="1828800"/>
              <a:ext cx="430793" cy="19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621614-4A67-4D52-B8B7-B9BD165572BC}"/>
                </a:ext>
              </a:extLst>
            </p:cNvPr>
            <p:cNvCxnSpPr/>
            <p:nvPr/>
          </p:nvCxnSpPr>
          <p:spPr>
            <a:xfrm flipV="1">
              <a:off x="9490166" y="1459089"/>
              <a:ext cx="430793" cy="256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19D838-0A8E-4F43-BBC1-BCE411646697}"/>
                </a:ext>
              </a:extLst>
            </p:cNvPr>
            <p:cNvSpPr/>
            <p:nvPr/>
          </p:nvSpPr>
          <p:spPr>
            <a:xfrm>
              <a:off x="9772388" y="673303"/>
              <a:ext cx="282222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27DD7B-3644-4A4A-A43C-23769C2667D8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9913499" y="400050"/>
              <a:ext cx="7460" cy="273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69C488-47F7-48C3-B8BD-AC9D49D52C41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9913499" y="1073413"/>
              <a:ext cx="7460" cy="385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9CE72D-7273-41C5-8BEF-3052C302D5C4}"/>
                </a:ext>
              </a:extLst>
            </p:cNvPr>
            <p:cNvCxnSpPr/>
            <p:nvPr/>
          </p:nvCxnSpPr>
          <p:spPr>
            <a:xfrm>
              <a:off x="9920959" y="2020711"/>
              <a:ext cx="0" cy="422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0132DB-2EFC-4BB6-9518-78C23590563F}"/>
                </a:ext>
              </a:extLst>
            </p:cNvPr>
            <p:cNvCxnSpPr/>
            <p:nvPr/>
          </p:nvCxnSpPr>
          <p:spPr>
            <a:xfrm>
              <a:off x="9772388" y="2443163"/>
              <a:ext cx="28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59EE98-2D83-4164-943C-0E9BDC8B5B04}"/>
                </a:ext>
              </a:extLst>
            </p:cNvPr>
            <p:cNvCxnSpPr/>
            <p:nvPr/>
          </p:nvCxnSpPr>
          <p:spPr>
            <a:xfrm>
              <a:off x="9129713" y="1758775"/>
              <a:ext cx="360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8CC93D-9A1E-4C39-9FE7-AE2B2EBC93B4}"/>
                </a:ext>
              </a:extLst>
            </p:cNvPr>
            <p:cNvSpPr txBox="1"/>
            <p:nvPr/>
          </p:nvSpPr>
          <p:spPr>
            <a:xfrm>
              <a:off x="10009984" y="671719"/>
              <a:ext cx="116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C</a:t>
              </a:r>
              <a:r>
                <a:rPr lang="en-US" dirty="0"/>
                <a:t> = 6K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D8043-0F71-4245-9291-79FC238C7F3A}"/>
                </a:ext>
              </a:extLst>
            </p:cNvPr>
            <p:cNvCxnSpPr/>
            <p:nvPr/>
          </p:nvCxnSpPr>
          <p:spPr>
            <a:xfrm>
              <a:off x="9913499" y="1357313"/>
              <a:ext cx="571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E83864-97AA-4B15-97B0-BD4D153D454A}"/>
                </a:ext>
              </a:extLst>
            </p:cNvPr>
            <p:cNvCxnSpPr/>
            <p:nvPr/>
          </p:nvCxnSpPr>
          <p:spPr>
            <a:xfrm>
              <a:off x="10485403" y="1257300"/>
              <a:ext cx="0" cy="201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164E995-33EE-4212-973C-B4CDA1A5B250}"/>
                </a:ext>
              </a:extLst>
            </p:cNvPr>
            <p:cNvCxnSpPr/>
            <p:nvPr/>
          </p:nvCxnSpPr>
          <p:spPr>
            <a:xfrm>
              <a:off x="10637803" y="1252532"/>
              <a:ext cx="0" cy="201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A517D7-B7AF-449F-8839-E58EF217E793}"/>
                </a:ext>
              </a:extLst>
            </p:cNvPr>
            <p:cNvCxnSpPr/>
            <p:nvPr/>
          </p:nvCxnSpPr>
          <p:spPr>
            <a:xfrm>
              <a:off x="10658526" y="1357313"/>
              <a:ext cx="2856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B43633-0BB3-4DF8-93BC-ED30CF96D165}"/>
                </a:ext>
              </a:extLst>
            </p:cNvPr>
            <p:cNvCxnSpPr/>
            <p:nvPr/>
          </p:nvCxnSpPr>
          <p:spPr>
            <a:xfrm>
              <a:off x="10958513" y="1357313"/>
              <a:ext cx="0" cy="358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1AACE3-59CE-409B-B7A9-550C354FE4D9}"/>
                </a:ext>
              </a:extLst>
            </p:cNvPr>
            <p:cNvSpPr/>
            <p:nvPr/>
          </p:nvSpPr>
          <p:spPr>
            <a:xfrm>
              <a:off x="10817402" y="1715911"/>
              <a:ext cx="282222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4CFDC1-F4C8-4779-B4E0-A702358B0EDC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10958513" y="2116021"/>
              <a:ext cx="0" cy="327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F2AF7B-C6D5-4FB1-9366-EB0B80E91F0A}"/>
                </a:ext>
              </a:extLst>
            </p:cNvPr>
            <p:cNvCxnSpPr/>
            <p:nvPr/>
          </p:nvCxnSpPr>
          <p:spPr>
            <a:xfrm>
              <a:off x="10801375" y="2443163"/>
              <a:ext cx="2982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A8A76E-4E07-4E38-9E48-0C89167F0562}"/>
                </a:ext>
              </a:extLst>
            </p:cNvPr>
            <p:cNvSpPr txBox="1"/>
            <p:nvPr/>
          </p:nvSpPr>
          <p:spPr>
            <a:xfrm>
              <a:off x="9904730" y="149624"/>
              <a:ext cx="116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CC</a:t>
              </a:r>
              <a:r>
                <a:rPr lang="en-US" dirty="0"/>
                <a:t> = 12V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B45ACD-64E3-406A-830D-B7EEB719384B}"/>
                </a:ext>
              </a:extLst>
            </p:cNvPr>
            <p:cNvSpPr txBox="1"/>
            <p:nvPr/>
          </p:nvSpPr>
          <p:spPr>
            <a:xfrm>
              <a:off x="11128176" y="1827935"/>
              <a:ext cx="116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L</a:t>
              </a:r>
              <a:r>
                <a:rPr lang="en-US" dirty="0"/>
                <a:t> = 6K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379EFC-FCE7-4417-A494-E8F432867291}"/>
                </a:ext>
              </a:extLst>
            </p:cNvPr>
            <p:cNvCxnSpPr/>
            <p:nvPr/>
          </p:nvCxnSpPr>
          <p:spPr>
            <a:xfrm>
              <a:off x="9601200" y="536676"/>
              <a:ext cx="0" cy="536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E66703-5A7B-4443-A2C3-4BF1A1F8E94F}"/>
                </a:ext>
              </a:extLst>
            </p:cNvPr>
            <p:cNvSpPr txBox="1"/>
            <p:nvPr/>
          </p:nvSpPr>
          <p:spPr>
            <a:xfrm>
              <a:off x="8525640" y="710867"/>
              <a:ext cx="116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CQ</a:t>
              </a:r>
              <a:r>
                <a:rPr lang="en-US" dirty="0"/>
                <a:t> = 1 mA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C802D4-8089-4557-A701-CD0FA50A001A}"/>
                </a:ext>
              </a:extLst>
            </p:cNvPr>
            <p:cNvSpPr txBox="1"/>
            <p:nvPr/>
          </p:nvSpPr>
          <p:spPr>
            <a:xfrm>
              <a:off x="10219238" y="1384164"/>
              <a:ext cx="116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C→ ∞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61C794-D9C1-4093-ACFD-74C91A41FD20}"/>
                </a:ext>
              </a:extLst>
            </p:cNvPr>
            <p:cNvSpPr txBox="1"/>
            <p:nvPr/>
          </p:nvSpPr>
          <p:spPr>
            <a:xfrm>
              <a:off x="10882288" y="1023957"/>
              <a:ext cx="58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baseline="-25000" dirty="0" err="1"/>
                <a:t>o</a:t>
              </a:r>
              <a:endParaRPr lang="en-US" dirty="0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E21C622-3A50-4431-A464-9D027F8EE189}"/>
              </a:ext>
            </a:extLst>
          </p:cNvPr>
          <p:cNvGrpSpPr/>
          <p:nvPr/>
        </p:nvGrpSpPr>
        <p:grpSpPr>
          <a:xfrm>
            <a:off x="1916424" y="2413872"/>
            <a:ext cx="3128981" cy="1779152"/>
            <a:chOff x="2571750" y="2024209"/>
            <a:chExt cx="3128981" cy="177915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8F9140-E322-464E-AB72-3C99B0F0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750" y="2197267"/>
              <a:ext cx="0" cy="146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747EF3-2DC6-46C9-998B-CA0BBEE6273D}"/>
                </a:ext>
              </a:extLst>
            </p:cNvPr>
            <p:cNvCxnSpPr/>
            <p:nvPr/>
          </p:nvCxnSpPr>
          <p:spPr>
            <a:xfrm>
              <a:off x="2586037" y="3657600"/>
              <a:ext cx="2314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E237D7-25FB-4933-BF45-57F040152CB5}"/>
                </a:ext>
              </a:extLst>
            </p:cNvPr>
            <p:cNvCxnSpPr/>
            <p:nvPr/>
          </p:nvCxnSpPr>
          <p:spPr>
            <a:xfrm>
              <a:off x="2571750" y="2968596"/>
              <a:ext cx="1557338" cy="689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2C665E7-0F1D-4CF7-BADD-6C688C469872}"/>
                </a:ext>
              </a:extLst>
            </p:cNvPr>
            <p:cNvCxnSpPr/>
            <p:nvPr/>
          </p:nvCxnSpPr>
          <p:spPr>
            <a:xfrm>
              <a:off x="2571750" y="2443163"/>
              <a:ext cx="942975" cy="121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94378C-0305-4C04-BBCA-10666A95071A}"/>
                </a:ext>
              </a:extLst>
            </p:cNvPr>
            <p:cNvSpPr txBox="1"/>
            <p:nvPr/>
          </p:nvSpPr>
          <p:spPr>
            <a:xfrm>
              <a:off x="2600303" y="2024209"/>
              <a:ext cx="80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baseline="-25000" dirty="0" err="1"/>
                <a:t>C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A98799-E6BB-4F2B-BABF-210AEB41B2EE}"/>
                </a:ext>
              </a:extLst>
            </p:cNvPr>
            <p:cNvSpPr txBox="1"/>
            <p:nvPr/>
          </p:nvSpPr>
          <p:spPr>
            <a:xfrm>
              <a:off x="4957762" y="3434029"/>
              <a:ext cx="74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baseline="-25000" dirty="0" err="1"/>
                <a:t>CE</a:t>
              </a:r>
              <a:endParaRPr lang="en-US" baseline="-25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4C2338-1160-4BBE-BB3F-3B68A154890D}"/>
                </a:ext>
              </a:extLst>
            </p:cNvPr>
            <p:cNvSpPr txBox="1"/>
            <p:nvPr/>
          </p:nvSpPr>
          <p:spPr>
            <a:xfrm>
              <a:off x="4102127" y="3050381"/>
              <a:ext cx="146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DC load -line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FD52D6-A43D-4FD0-B2B9-62FDCDE1FEB6}"/>
                </a:ext>
              </a:extLst>
            </p:cNvPr>
            <p:cNvSpPr txBox="1"/>
            <p:nvPr/>
          </p:nvSpPr>
          <p:spPr>
            <a:xfrm>
              <a:off x="2940411" y="2404541"/>
              <a:ext cx="146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 load -line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2D1851-AA7C-47DD-9A40-881FDDD76703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3743324" y="3235047"/>
              <a:ext cx="358803" cy="193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01B401AD-EB3F-43CD-AE62-956636C66A27}"/>
                </a:ext>
              </a:extLst>
            </p:cNvPr>
            <p:cNvCxnSpPr/>
            <p:nvPr/>
          </p:nvCxnSpPr>
          <p:spPr>
            <a:xfrm flipH="1">
              <a:off x="2940411" y="2684055"/>
              <a:ext cx="169909" cy="22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D2B874-DEE8-4C9A-A29A-D34596C0F93E}"/>
                </a:ext>
              </a:extLst>
            </p:cNvPr>
            <p:cNvSpPr txBox="1"/>
            <p:nvPr/>
          </p:nvSpPr>
          <p:spPr>
            <a:xfrm>
              <a:off x="3510531" y="2713865"/>
              <a:ext cx="96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 point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C7AE7C50-7E4F-4E92-9DC5-AE373A800DA2}"/>
                </a:ext>
              </a:extLst>
            </p:cNvPr>
            <p:cNvCxnSpPr/>
            <p:nvPr/>
          </p:nvCxnSpPr>
          <p:spPr>
            <a:xfrm flipH="1">
              <a:off x="3233310" y="3013748"/>
              <a:ext cx="385343" cy="22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41E881B-71BD-4AEB-8D25-91D5FC2E154F}"/>
              </a:ext>
            </a:extLst>
          </p:cNvPr>
          <p:cNvGrpSpPr/>
          <p:nvPr/>
        </p:nvGrpSpPr>
        <p:grpSpPr>
          <a:xfrm>
            <a:off x="7890909" y="3592493"/>
            <a:ext cx="3914775" cy="2934215"/>
            <a:chOff x="7890909" y="3592493"/>
            <a:chExt cx="3914775" cy="2934215"/>
          </a:xfrm>
        </p:grpSpPr>
        <p:pic>
          <p:nvPicPr>
            <p:cNvPr id="71" name="Picture 5" descr="se11F02">
              <a:extLst>
                <a:ext uri="{FF2B5EF4-FFF2-40B4-BE49-F238E27FC236}">
                  <a16:creationId xmlns:a16="http://schemas.microsoft.com/office/drawing/2014/main" id="{5411ADA4-5F46-405B-B23F-70345C361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909" y="3592493"/>
              <a:ext cx="3914775" cy="2934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8394DC8C-6F55-4368-9E9F-F0B8839E0F65}"/>
                </a:ext>
              </a:extLst>
            </p:cNvPr>
            <p:cNvCxnSpPr/>
            <p:nvPr/>
          </p:nvCxnSpPr>
          <p:spPr>
            <a:xfrm>
              <a:off x="8387644" y="5139526"/>
              <a:ext cx="0" cy="29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C06FFD2B-C1C7-4EC8-AF06-ADB0951F70C7}"/>
                </a:ext>
              </a:extLst>
            </p:cNvPr>
            <p:cNvSpPr txBox="1"/>
            <p:nvPr/>
          </p:nvSpPr>
          <p:spPr>
            <a:xfrm>
              <a:off x="8394941" y="5105659"/>
              <a:ext cx="36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Su</dc:creator>
  <cp:lastModifiedBy>Tran Van Su</cp:lastModifiedBy>
  <cp:revision>15</cp:revision>
  <dcterms:created xsi:type="dcterms:W3CDTF">2020-05-13T06:10:33Z</dcterms:created>
  <dcterms:modified xsi:type="dcterms:W3CDTF">2020-05-14T12:58:56Z</dcterms:modified>
</cp:coreProperties>
</file>