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A01D-FBDC-4A2D-94AE-843D10F3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1C91-54A4-4D86-9241-405395742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12D4-6356-4C1B-B70F-7562C744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4B09-DB27-428E-94E5-98CE96B1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1427-6657-4A17-91C2-664748D9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1C6E-1678-4205-A450-09A99387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18598-E87A-4B7B-80B6-3069185D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BC42-2891-45AF-967C-02B748BB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5E7C-4419-4655-B250-46D648DE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FF3E-72D1-4E20-AC4F-01D4E774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859B0-73BF-4341-9287-794C08C20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EDDCB-D157-4C61-9553-F80FC7AD9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E951-74D3-4804-B7F7-0CD7635A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81B-C87D-462E-B478-685F9EC0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746E-5884-4F3B-A58A-6C157E75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B5C8-7C3A-4636-BC79-E3877E0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8051-8055-4505-BDEB-DD1B1D1D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EE8B-F200-49A3-ABEA-09CB029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DF4A-01D0-4BD8-88D9-821FB8C2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95EC-04EA-4A4F-A03E-AD63CC27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7BB4-030C-488C-A2C0-071E371D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AC284-43CC-4A0D-A9E4-88560FE8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5AEF-C4E2-4D6D-B2D7-74CB77C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617A-614C-4982-A9EE-0E23817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7C85-4BAA-44E1-A370-EE01F30C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40A2-4465-484B-A1BA-83905A13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4663-339C-4F44-8480-80252BF36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231C-6CF4-4ED0-9861-D81209F9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1C43-B99C-44C7-8819-5533074E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88DA-DB69-46D0-866F-C5A12559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31F8A-DCA6-4BDB-B04B-3F88765D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B29E-1021-44F4-856D-300BF47B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D7AE-B27C-4747-A49D-05A3CCC4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B9E00-8150-45F4-8B05-B033EF8D4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9383C-F4F3-4719-ACDD-3883CA79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D3D6-C111-4FF0-8ECB-4F6ED243B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6AA24-A1E2-4CF4-9F6E-2D755F0B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D918-D692-4984-B219-79263613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79931-936D-411D-984D-22A2E29B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357C-E811-402F-B795-09A3F482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07B4E-8C15-4496-8B44-94A6567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B0347-3178-462F-9AC9-03685AE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785C-C403-4653-B632-BBF1459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19D1C-E2E7-430A-8D55-4EC72048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6F758-C951-4105-BD50-D238DDB5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5F68-90B6-4A02-84F8-764C5D1D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FB7-12C4-4FB8-8211-F926E59B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3DB2-EA57-4E90-995B-0E880FA0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CE7D-C1AF-42DD-8C21-00B49BB7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BF995-03DD-4549-8CD9-C265DE0D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89DB-8D96-419A-9367-9A723FCE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45455-6634-4D64-87AB-00BE3D52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73FA-5874-49C3-9400-F5AD098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DCEEC-A547-42DD-9400-AD2E45886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0820D-4940-4837-A3ED-39EC3B48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7B9FF-DEAF-4EF0-92B8-C9C0223E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389B-545A-4F97-BD19-3AE1962E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BE09-141A-4CEF-99B7-03FF5111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66365-61B7-4890-A941-1B136398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E092-149A-48F6-AB61-9F4D6039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CC89-F789-48B9-B3AF-6E2031EE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7993-66AE-4FA2-A907-B734EAF6335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F7BF-FA48-4233-A544-0C6F9623A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0C8C-404C-44E4-8269-D525AD5A3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A0BF-8074-41F0-B3FB-77D511BD0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851842F-1EF7-4286-B142-F353FB33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22" y="840927"/>
            <a:ext cx="5116266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92DAF-3173-47E4-A5AA-78F9319D138A}"/>
                  </a:ext>
                </a:extLst>
              </p:cNvPr>
              <p:cNvSpPr/>
              <p:nvPr/>
            </p:nvSpPr>
            <p:spPr>
              <a:xfrm>
                <a:off x="400235" y="1235671"/>
                <a:ext cx="6053244" cy="2707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0" dirty="0">
                    <a:solidFill>
                      <a:srgbClr val="FF0000"/>
                    </a:solidFill>
                  </a:rPr>
                  <a:t>Question 1</a:t>
                </a:r>
              </a:p>
              <a:p>
                <a:r>
                  <a:rPr lang="en-US" altLang="en-US" b="0" dirty="0"/>
                  <a:t>The KHN </a:t>
                </a:r>
                <a:r>
                  <a:rPr lang="en-US" altLang="en-US" b="0" dirty="0" err="1"/>
                  <a:t>biquad</a:t>
                </a:r>
                <a:r>
                  <a:rPr lang="en-US" altLang="en-US" b="0" dirty="0"/>
                  <a:t> is depicted in Fig. 1 with C = 0.01</a:t>
                </a:r>
                <a:r>
                  <a:rPr lang="el-GR" altLang="en-US" b="0" dirty="0"/>
                  <a:t>μ</a:t>
                </a:r>
                <a:r>
                  <a:rPr lang="en-US" altLang="en-US" b="0" dirty="0"/>
                  <a:t>F, R</a:t>
                </a:r>
                <a:r>
                  <a:rPr lang="en-US" altLang="en-US" b="0" baseline="-25000" dirty="0"/>
                  <a:t>2</a:t>
                </a:r>
                <a:r>
                  <a:rPr lang="en-US" altLang="en-US" b="0" dirty="0"/>
                  <a:t> = 1k</a:t>
                </a:r>
                <a:r>
                  <a:rPr lang="el-GR" altLang="en-US" dirty="0"/>
                  <a:t>Ω </a:t>
                </a:r>
                <a:r>
                  <a:rPr lang="en-US" altLang="en-US" b="0" dirty="0"/>
                  <a:t>and R</a:t>
                </a:r>
                <a:r>
                  <a:rPr lang="en-US" altLang="en-US" b="0" baseline="-25000" dirty="0"/>
                  <a:t>1</a:t>
                </a:r>
                <a:r>
                  <a:rPr lang="en-US" altLang="en-US" b="0" dirty="0"/>
                  <a:t> = 2k</a:t>
                </a:r>
                <a:r>
                  <a:rPr lang="el-GR" altLang="en-US" b="0" dirty="0"/>
                  <a:t>Ω</a:t>
                </a:r>
                <a:r>
                  <a:rPr lang="en-US" altLang="en-US" b="0" dirty="0"/>
                  <a:t>.</a:t>
                </a:r>
              </a:p>
              <a:p>
                <a:pPr marL="342900" indent="-342900">
                  <a:buFontTx/>
                  <a:buAutoNum type="alphaLcPeriod"/>
                </a:pPr>
                <a:r>
                  <a:rPr lang="en-US" dirty="0"/>
                  <a:t>Design (determine R, R</a:t>
                </a:r>
                <a:r>
                  <a:rPr lang="en-US" baseline="-25000" dirty="0"/>
                  <a:t>f</a:t>
                </a:r>
                <a:r>
                  <a:rPr lang="en-US" dirty="0"/>
                  <a:t> and R</a:t>
                </a:r>
                <a:r>
                  <a:rPr lang="en-US" baseline="-25000" dirty="0"/>
                  <a:t>3</a:t>
                </a:r>
                <a:r>
                  <a:rPr lang="en-US" dirty="0"/>
                  <a:t>) a bandpass filter with center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quality factor Q = 5. (Hint: </a:t>
                </a:r>
                <a:r>
                  <a:rPr lang="en-US" dirty="0" err="1"/>
                  <a:t>ω</a:t>
                </a:r>
                <a:r>
                  <a:rPr lang="en-US" baseline="-25000" dirty="0" err="1"/>
                  <a:t>o</a:t>
                </a:r>
                <a:r>
                  <a:rPr lang="en-US" dirty="0"/>
                  <a:t> = 1/RC)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Give the numeric expression of the transfer function for the bandpass filter of Fig. 1.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 Determine low and high cut-off frequencies of the filter.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92DAF-3173-47E4-A5AA-78F9319D1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35" y="1235671"/>
                <a:ext cx="6053244" cy="2707280"/>
              </a:xfrm>
              <a:prstGeom prst="rect">
                <a:avLst/>
              </a:prstGeom>
              <a:blipFill>
                <a:blip r:embed="rId3"/>
                <a:stretch>
                  <a:fillRect l="-906" t="-1351" r="-100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CE3F6C-6452-4940-976D-F301BC5A56D5}"/>
              </a:ext>
            </a:extLst>
          </p:cNvPr>
          <p:cNvSpPr txBox="1"/>
          <p:nvPr/>
        </p:nvSpPr>
        <p:spPr>
          <a:xfrm>
            <a:off x="508000" y="41769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7.2</a:t>
            </a:r>
          </a:p>
          <a:p>
            <a:r>
              <a:rPr lang="en-US" b="1" dirty="0">
                <a:solidFill>
                  <a:srgbClr val="0070C0"/>
                </a:solidFill>
              </a:rPr>
              <a:t>Deadline: June 12, 2020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2339923-5917-4593-9F0D-7DA4F280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420" y="3891816"/>
            <a:ext cx="5776136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2BD3DD-90BB-4E36-9C07-D8DA10956D90}"/>
              </a:ext>
            </a:extLst>
          </p:cNvPr>
          <p:cNvSpPr txBox="1"/>
          <p:nvPr/>
        </p:nvSpPr>
        <p:spPr>
          <a:xfrm>
            <a:off x="9008533" y="3036711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A4A5F3-E470-4F02-9296-09514E1C088D}"/>
                  </a:ext>
                </a:extLst>
              </p:cNvPr>
              <p:cNvSpPr/>
              <p:nvPr/>
            </p:nvSpPr>
            <p:spPr>
              <a:xfrm>
                <a:off x="392712" y="4072467"/>
                <a:ext cx="5477510" cy="2430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0" dirty="0">
                    <a:solidFill>
                      <a:srgbClr val="FF0000"/>
                    </a:solidFill>
                  </a:rPr>
                  <a:t>Question 2</a:t>
                </a:r>
              </a:p>
              <a:p>
                <a:r>
                  <a:rPr lang="en-US" altLang="en-US" b="0" dirty="0"/>
                  <a:t>The bandpass filer is depicted in Fig. 2 with C</a:t>
                </a:r>
                <a:r>
                  <a:rPr lang="en-US" altLang="en-US" b="0" baseline="-25000" dirty="0"/>
                  <a:t>1</a:t>
                </a:r>
                <a:r>
                  <a:rPr lang="en-US" altLang="en-US" b="0" dirty="0"/>
                  <a:t> = 2.2nF,  R</a:t>
                </a:r>
                <a:r>
                  <a:rPr lang="en-US" altLang="en-US" b="0" baseline="-25000" dirty="0"/>
                  <a:t>3</a:t>
                </a:r>
                <a:r>
                  <a:rPr lang="en-US" altLang="en-US" b="0" dirty="0"/>
                  <a:t> = 20k</a:t>
                </a:r>
                <a:r>
                  <a:rPr lang="el-GR" altLang="en-US" dirty="0"/>
                  <a:t> Ω </a:t>
                </a:r>
                <a:r>
                  <a:rPr lang="en-US" altLang="en-US" dirty="0"/>
                  <a:t>, </a:t>
                </a:r>
                <a:r>
                  <a:rPr lang="en-US" altLang="en-US" b="0" dirty="0"/>
                  <a:t>R</a:t>
                </a:r>
                <a:r>
                  <a:rPr lang="en-US" altLang="en-US" b="0" baseline="-25000" dirty="0"/>
                  <a:t>4</a:t>
                </a:r>
                <a:r>
                  <a:rPr lang="en-US" altLang="en-US" b="0" dirty="0"/>
                  <a:t> =  2k</a:t>
                </a:r>
                <a:r>
                  <a:rPr lang="el-GR" altLang="en-US" b="0" dirty="0"/>
                  <a:t>Ω</a:t>
                </a:r>
                <a:r>
                  <a:rPr lang="en-US" altLang="en-US" b="0" dirty="0"/>
                  <a:t> and </a:t>
                </a:r>
                <a:r>
                  <a:rPr lang="el-GR" altLang="en-US" b="0" dirty="0"/>
                  <a:t>α</a:t>
                </a:r>
                <a:r>
                  <a:rPr lang="en-US" altLang="en-US" b="0" dirty="0"/>
                  <a:t> = 0.5.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Determine C</a:t>
                </a:r>
                <a:r>
                  <a:rPr lang="en-US" baseline="-25000" dirty="0"/>
                  <a:t>2</a:t>
                </a:r>
                <a:r>
                  <a:rPr lang="en-US" dirty="0"/>
                  <a:t> to obtain center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 Determine bandwidth and quality factor  of the filter. </a:t>
                </a:r>
              </a:p>
              <a:p>
                <a:pPr marL="342900" indent="-342900">
                  <a:buAutoNum type="alphaLcPeriod"/>
                </a:pPr>
                <a:r>
                  <a:rPr lang="en-US" dirty="0"/>
                  <a:t>Plot another version of this circuit.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A4A5F3-E470-4F02-9296-09514E1C0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2" y="4072467"/>
                <a:ext cx="5477510" cy="2430281"/>
              </a:xfrm>
              <a:prstGeom prst="rect">
                <a:avLst/>
              </a:prstGeom>
              <a:blipFill>
                <a:blip r:embed="rId5"/>
                <a:stretch>
                  <a:fillRect l="-890" t="-1253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477E898-960F-408D-BB5D-C2E550EDBD2B}"/>
              </a:ext>
            </a:extLst>
          </p:cNvPr>
          <p:cNvSpPr txBox="1"/>
          <p:nvPr/>
        </p:nvSpPr>
        <p:spPr>
          <a:xfrm>
            <a:off x="8652933" y="6429308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100204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Tran Van Su</cp:lastModifiedBy>
  <cp:revision>22</cp:revision>
  <dcterms:created xsi:type="dcterms:W3CDTF">2020-06-03T02:19:41Z</dcterms:created>
  <dcterms:modified xsi:type="dcterms:W3CDTF">2020-06-03T05:27:11Z</dcterms:modified>
</cp:coreProperties>
</file>