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708A-A72D-4CEB-9DC1-3B5B92715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05A8C-1F2C-45B2-8748-3BF634BD0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A61D0-8E45-4857-8A4E-86095E35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61A-0E68-4D68-A6FA-A01309468DA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D3CE-2E17-4F57-A0F2-650ABF67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BD288-BD93-4713-940E-F1954140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8B6-D55B-40CC-8EC4-7A42FC69D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6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0D7E-1D60-4AE0-A377-4E9E0B56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5037A-0085-4D92-AEC1-B12FEB81D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C617-D6DA-4C7A-8342-4A3D4251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61A-0E68-4D68-A6FA-A01309468DA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8502-D0C2-49D0-88A1-52E6CB26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53F1-B896-4E8C-A087-E7D47360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8B6-D55B-40CC-8EC4-7A42FC69D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AAB82-7511-4B4C-A670-4A50DA251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66A0D-BCE7-4D65-9416-A22A61B38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AF5F2-A938-4986-B170-A1A72EB2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61A-0E68-4D68-A6FA-A01309468DA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0310E-2D9B-4B68-AB63-DB25E298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1757C-4854-4426-8C0F-46A60954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8B6-D55B-40CC-8EC4-7A42FC69D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9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077D-59F0-4364-87FE-85E35FF0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B17C-4168-4D87-B98D-AB724D6CF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D42B8-1447-4433-A78F-D50DDF21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61A-0E68-4D68-A6FA-A01309468DA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3A1C-3873-4A03-B972-42D3E45D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BAC17-146F-4BBE-B969-D08E4432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8B6-D55B-40CC-8EC4-7A42FC69D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5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580F-0002-44B7-B1D8-96DA7519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469AD-5B7C-4DAF-AD7F-AE18E93D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1AD16-CDFD-4C1E-8A23-D27DDBF3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61A-0E68-4D68-A6FA-A01309468DA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6996-0460-4A38-BD87-99CC53DC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9AD2B-F195-4552-92FF-50258478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8B6-D55B-40CC-8EC4-7A42FC69D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8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A939-78BF-42A0-BFDD-86A44E9C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1FE9-68B8-4442-8133-9DF39B679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FFD88-FF12-4159-A1D4-B20A2A2D1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DD90B-6A3F-4BAF-8F17-5E3326F2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61A-0E68-4D68-A6FA-A01309468DA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B3730-5B68-4EA1-B482-194BFBEF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4EE29-39DB-48B0-B4CF-5D7C926C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8B6-D55B-40CC-8EC4-7A42FC69D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149F-8795-4EC6-92E8-F1F33BBB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7544C-41A8-4E49-A93D-82D78B27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8D4DE-AEC4-4A0F-B1C4-7DC3DDA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94859-B0B9-4A77-AD91-BD0B9BC81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E7E10-0F69-4B5B-BF9A-9B6773E2A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1900B-EE5F-4CBA-B6DE-641167E8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61A-0E68-4D68-A6FA-A01309468DA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F6B09-B845-4758-8C81-CFC22B37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511A6-8802-448A-8574-9FDACB81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8B6-D55B-40CC-8EC4-7A42FC69D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3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FA16-182E-4A21-A7C2-8D9726A6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2CEE7-3D5E-4A8C-AD54-4C52270C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61A-0E68-4D68-A6FA-A01309468DA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2246E-D19E-4B82-BB68-8B932642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CBEE7-C261-4148-BCE8-538056B6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8B6-D55B-40CC-8EC4-7A42FC69D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3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E5087-2295-462E-A2DE-BF9FE192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61A-0E68-4D68-A6FA-A01309468DA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372EF-7EEB-49BD-B6AD-BF028379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4BFFB-C39E-47D7-9B3A-BD47D7A6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8B6-D55B-40CC-8EC4-7A42FC69D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6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B16E-9A68-4A73-9ECA-A7CD92B9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90F8-B635-4F7D-A10F-DC4B5B553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68897-1D36-46B9-A1D6-BF7294647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F7116-0318-4AAA-9C21-96269F80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61A-0E68-4D68-A6FA-A01309468DA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6CC5E-AE6F-48E3-96A1-738C37F2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82B69-2EF2-463D-8144-FA2D74AB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8B6-D55B-40CC-8EC4-7A42FC69D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1C79-44BC-4A22-B455-AEAC80BB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F40E2-428B-462F-916F-1A3A20E27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49E8E-809F-46D2-A236-383D969C5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C923A-FB7C-4CF0-8ECF-B9D10C02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61A-0E68-4D68-A6FA-A01309468DA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4F49F-8599-47C3-9395-1422BD24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2861E-12F3-43A1-A067-794FAFCD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B8B6-D55B-40CC-8EC4-7A42FC69D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ADEA0-E3CA-43F9-8B31-BC23CFE3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AB662-7EED-4CC6-9EE9-469A86F1B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34ADB-C20A-423F-89C5-C323E5544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A761A-0E68-4D68-A6FA-A01309468DA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AF92-D9BC-4431-AF73-8E1D5F157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68630-F57E-4655-A4C6-F6D304547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EB8B6-D55B-40CC-8EC4-7A42FC69D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0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edr42021_1304">
            <a:extLst>
              <a:ext uri="{FF2B5EF4-FFF2-40B4-BE49-F238E27FC236}">
                <a16:creationId xmlns:a16="http://schemas.microsoft.com/office/drawing/2014/main" id="{5A678195-7AFF-4272-B5D5-3624E4CC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823689"/>
            <a:ext cx="4757737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C907E8-0EC9-4BFB-A346-E9E5604A93CA}"/>
              </a:ext>
            </a:extLst>
          </p:cNvPr>
          <p:cNvSpPr txBox="1"/>
          <p:nvPr/>
        </p:nvSpPr>
        <p:spPr>
          <a:xfrm>
            <a:off x="829203" y="1091317"/>
            <a:ext cx="5390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1</a:t>
            </a:r>
          </a:p>
          <a:p>
            <a:r>
              <a:rPr lang="en-US" dirty="0"/>
              <a:t>Design the Wien bridge oscillator in Fig. 1 at </a:t>
            </a:r>
            <a:r>
              <a:rPr lang="en-US" dirty="0" err="1"/>
              <a:t>f</a:t>
            </a:r>
            <a:r>
              <a:rPr lang="en-US" baseline="-25000" dirty="0" err="1"/>
              <a:t>o</a:t>
            </a:r>
            <a:r>
              <a:rPr lang="en-US" dirty="0"/>
              <a:t> = 10 kHz, R = 4.7k and R</a:t>
            </a:r>
            <a:r>
              <a:rPr lang="en-US" baseline="-25000" dirty="0"/>
              <a:t>1</a:t>
            </a:r>
            <a:r>
              <a:rPr lang="en-US" dirty="0"/>
              <a:t> = 2.2k. In practice, R</a:t>
            </a:r>
            <a:r>
              <a:rPr lang="en-US" baseline="-25000" dirty="0"/>
              <a:t>2</a:t>
            </a:r>
            <a:r>
              <a:rPr lang="en-US" dirty="0"/>
              <a:t> is replaced by a potentiometer, explain why?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22F9C-0DB0-4BF6-A286-EE89EE782AA6}"/>
              </a:ext>
            </a:extLst>
          </p:cNvPr>
          <p:cNvSpPr txBox="1"/>
          <p:nvPr/>
        </p:nvSpPr>
        <p:spPr>
          <a:xfrm>
            <a:off x="829203" y="225778"/>
            <a:ext cx="340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Quiz 8</a:t>
            </a:r>
          </a:p>
          <a:p>
            <a:r>
              <a:rPr lang="en-US" b="1" dirty="0">
                <a:solidFill>
                  <a:srgbClr val="0070C0"/>
                </a:solidFill>
              </a:rPr>
              <a:t>Deadline: June 19, 2020</a:t>
            </a:r>
          </a:p>
        </p:txBody>
      </p:sp>
      <p:pic>
        <p:nvPicPr>
          <p:cNvPr id="1026" name="Picture 2" descr="RC Phase Shift Oscillators">
            <a:extLst>
              <a:ext uri="{FF2B5EF4-FFF2-40B4-BE49-F238E27FC236}">
                <a16:creationId xmlns:a16="http://schemas.microsoft.com/office/drawing/2014/main" id="{FBBC3231-8097-452F-85E2-45BEFC485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578" y="4028015"/>
            <a:ext cx="36576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990E15-EE78-4836-8626-734CE6DFF464}"/>
              </a:ext>
            </a:extLst>
          </p:cNvPr>
          <p:cNvSpPr txBox="1"/>
          <p:nvPr/>
        </p:nvSpPr>
        <p:spPr>
          <a:xfrm>
            <a:off x="9866489" y="3244334"/>
            <a:ext cx="10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D6AA9-4344-4CA3-AC57-5082FACCF5B2}"/>
              </a:ext>
            </a:extLst>
          </p:cNvPr>
          <p:cNvSpPr txBox="1"/>
          <p:nvPr/>
        </p:nvSpPr>
        <p:spPr>
          <a:xfrm>
            <a:off x="8980311" y="6488668"/>
            <a:ext cx="10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FCE4B-1882-46CB-99D1-5279549CB900}"/>
              </a:ext>
            </a:extLst>
          </p:cNvPr>
          <p:cNvSpPr txBox="1"/>
          <p:nvPr/>
        </p:nvSpPr>
        <p:spPr>
          <a:xfrm>
            <a:off x="829202" y="4028015"/>
            <a:ext cx="5113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2</a:t>
            </a:r>
          </a:p>
          <a:p>
            <a:pPr marL="342900" indent="-342900">
              <a:buAutoNum type="alphaLcPeriod"/>
            </a:pPr>
            <a:r>
              <a:rPr lang="en-US" dirty="0"/>
              <a:t>What is the name of the oscillator described in in Fig. 2?</a:t>
            </a:r>
          </a:p>
          <a:p>
            <a:pPr marL="342900" indent="-342900">
              <a:buAutoNum type="alphaLcPeriod"/>
            </a:pPr>
            <a:r>
              <a:rPr lang="en-US" dirty="0"/>
              <a:t>Compute frequency of oscillation.</a:t>
            </a:r>
          </a:p>
          <a:p>
            <a:pPr marL="342900" indent="-342900">
              <a:buAutoNum type="alphaLcPeriod"/>
            </a:pPr>
            <a:r>
              <a:rPr lang="en-US" dirty="0"/>
              <a:t>What is the condition of the transistor to give the oscillation?</a:t>
            </a:r>
          </a:p>
        </p:txBody>
      </p:sp>
    </p:spTree>
    <p:extLst>
      <p:ext uri="{BB962C8B-B14F-4D97-AF65-F5344CB8AC3E}">
        <p14:creationId xmlns:p14="http://schemas.microsoft.com/office/powerpoint/2010/main" val="161090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D32DAE-5FEE-41F4-9B88-492B16451893}"/>
              </a:ext>
            </a:extLst>
          </p:cNvPr>
          <p:cNvSpPr txBox="1"/>
          <p:nvPr/>
        </p:nvSpPr>
        <p:spPr>
          <a:xfrm>
            <a:off x="696912" y="1273527"/>
            <a:ext cx="619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</a:t>
            </a:r>
            <a:endParaRPr lang="en-US" dirty="0"/>
          </a:p>
          <a:p>
            <a:r>
              <a:rPr lang="en-US" dirty="0"/>
              <a:t>Given C = 0.01μF, R</a:t>
            </a:r>
            <a:r>
              <a:rPr lang="en-US" baseline="-25000" dirty="0"/>
              <a:t>1</a:t>
            </a:r>
            <a:r>
              <a:rPr lang="en-US" dirty="0"/>
              <a:t> = R</a:t>
            </a:r>
            <a:r>
              <a:rPr lang="en-US" baseline="-25000" dirty="0"/>
              <a:t>4</a:t>
            </a:r>
            <a:r>
              <a:rPr lang="en-US" dirty="0"/>
              <a:t> = 3k, R</a:t>
            </a:r>
            <a:r>
              <a:rPr lang="en-US" baseline="-25000" dirty="0"/>
              <a:t>2</a:t>
            </a:r>
            <a:r>
              <a:rPr lang="en-US" dirty="0"/>
              <a:t> = R</a:t>
            </a:r>
            <a:r>
              <a:rPr lang="en-US" baseline="-25000" dirty="0"/>
              <a:t>3</a:t>
            </a:r>
            <a:r>
              <a:rPr lang="en-US" dirty="0"/>
              <a:t> =1k, V</a:t>
            </a:r>
            <a:r>
              <a:rPr lang="en-US" baseline="30000" dirty="0"/>
              <a:t>+</a:t>
            </a:r>
            <a:r>
              <a:rPr lang="en-US" dirty="0"/>
              <a:t> = 15V, V</a:t>
            </a:r>
            <a:r>
              <a:rPr lang="en-US" baseline="30000" dirty="0"/>
              <a:t>-</a:t>
            </a:r>
            <a:r>
              <a:rPr lang="en-US" dirty="0"/>
              <a:t> = -15V in Fig. 3.</a:t>
            </a:r>
          </a:p>
          <a:p>
            <a:r>
              <a:rPr lang="en-US" dirty="0"/>
              <a:t>a. Design the oscillator with frequency of oscillation </a:t>
            </a:r>
            <a:r>
              <a:rPr lang="en-US" dirty="0" err="1"/>
              <a:t>f</a:t>
            </a:r>
            <a:r>
              <a:rPr lang="en-US" baseline="-25000" dirty="0" err="1"/>
              <a:t>o</a:t>
            </a:r>
            <a:r>
              <a:rPr lang="en-US" dirty="0"/>
              <a:t> = 10 kHz.?</a:t>
            </a:r>
          </a:p>
          <a:p>
            <a:r>
              <a:rPr lang="en-US" dirty="0"/>
              <a:t>b. Determine v</a:t>
            </a:r>
            <a:r>
              <a:rPr lang="en-US" baseline="-25000" dirty="0"/>
              <a:t>o1</a:t>
            </a:r>
            <a:r>
              <a:rPr lang="en-US" dirty="0"/>
              <a:t> if D</a:t>
            </a:r>
            <a:r>
              <a:rPr lang="en-US" baseline="-25000" dirty="0"/>
              <a:t>1</a:t>
            </a:r>
            <a:r>
              <a:rPr lang="en-US" dirty="0"/>
              <a:t> conducts.</a:t>
            </a:r>
          </a:p>
          <a:p>
            <a:r>
              <a:rPr lang="en-US" dirty="0"/>
              <a:t>c. What is the advantage of the circuit in Fig. 3.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11542A-589A-4125-A6EA-D94FEE967A28}"/>
              </a:ext>
            </a:extLst>
          </p:cNvPr>
          <p:cNvGrpSpPr/>
          <p:nvPr/>
        </p:nvGrpSpPr>
        <p:grpSpPr>
          <a:xfrm>
            <a:off x="7162798" y="601574"/>
            <a:ext cx="5164136" cy="4001016"/>
            <a:chOff x="6734352" y="567708"/>
            <a:chExt cx="5164136" cy="400101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5C19A27-D191-429A-BC08-FA40CBFD8845}"/>
                </a:ext>
              </a:extLst>
            </p:cNvPr>
            <p:cNvGrpSpPr/>
            <p:nvPr/>
          </p:nvGrpSpPr>
          <p:grpSpPr>
            <a:xfrm>
              <a:off x="6734352" y="567708"/>
              <a:ext cx="5164136" cy="3816350"/>
              <a:chOff x="6418264" y="1470819"/>
              <a:chExt cx="5164136" cy="3816350"/>
            </a:xfrm>
          </p:grpSpPr>
          <p:pic>
            <p:nvPicPr>
              <p:cNvPr id="2" name="Picture 2">
                <a:extLst>
                  <a:ext uri="{FF2B5EF4-FFF2-40B4-BE49-F238E27FC236}">
                    <a16:creationId xmlns:a16="http://schemas.microsoft.com/office/drawing/2014/main" id="{8D12FF1E-38FF-47B3-980F-922A4CCFED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8264" y="1470819"/>
                <a:ext cx="4895850" cy="3816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4B5163-90B9-4135-A3B3-DC9AE56530C1}"/>
                  </a:ext>
                </a:extLst>
              </p:cNvPr>
              <p:cNvSpPr/>
              <p:nvPr/>
            </p:nvSpPr>
            <p:spPr>
              <a:xfrm>
                <a:off x="8613422" y="1470819"/>
                <a:ext cx="2968978" cy="1656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94EF1A-3AE3-49BF-BB50-AEF146DD6A7D}"/>
                </a:ext>
              </a:extLst>
            </p:cNvPr>
            <p:cNvSpPr txBox="1"/>
            <p:nvPr/>
          </p:nvSpPr>
          <p:spPr>
            <a:xfrm>
              <a:off x="8415865" y="4199392"/>
              <a:ext cx="10272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Fig.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519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Van Su</dc:creator>
  <cp:lastModifiedBy>Tran Van Su</cp:lastModifiedBy>
  <cp:revision>15</cp:revision>
  <dcterms:created xsi:type="dcterms:W3CDTF">2020-06-10T06:56:45Z</dcterms:created>
  <dcterms:modified xsi:type="dcterms:W3CDTF">2020-06-10T14:03:05Z</dcterms:modified>
</cp:coreProperties>
</file>