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1" r:id="rId4"/>
    <p:sldId id="290" r:id="rId5"/>
    <p:sldId id="291" r:id="rId6"/>
    <p:sldId id="308" r:id="rId7"/>
    <p:sldId id="309" r:id="rId8"/>
    <p:sldId id="277" r:id="rId9"/>
    <p:sldId id="292" r:id="rId10"/>
    <p:sldId id="293" r:id="rId11"/>
    <p:sldId id="262" r:id="rId12"/>
    <p:sldId id="263" r:id="rId13"/>
    <p:sldId id="278" r:id="rId14"/>
    <p:sldId id="264" r:id="rId15"/>
    <p:sldId id="280" r:id="rId16"/>
    <p:sldId id="281" r:id="rId17"/>
    <p:sldId id="295" r:id="rId18"/>
    <p:sldId id="296" r:id="rId19"/>
    <p:sldId id="297" r:id="rId20"/>
    <p:sldId id="267" r:id="rId21"/>
    <p:sldId id="268" r:id="rId22"/>
    <p:sldId id="299" r:id="rId23"/>
    <p:sldId id="269" r:id="rId24"/>
    <p:sldId id="303" r:id="rId25"/>
    <p:sldId id="270" r:id="rId26"/>
    <p:sldId id="283" r:id="rId27"/>
    <p:sldId id="284" r:id="rId28"/>
    <p:sldId id="304" r:id="rId29"/>
    <p:sldId id="305" r:id="rId30"/>
    <p:sldId id="298" r:id="rId31"/>
    <p:sldId id="300" r:id="rId32"/>
    <p:sldId id="301" r:id="rId33"/>
    <p:sldId id="271" r:id="rId34"/>
    <p:sldId id="272" r:id="rId35"/>
    <p:sldId id="285" r:id="rId36"/>
    <p:sldId id="286" r:id="rId37"/>
    <p:sldId id="273" r:id="rId38"/>
    <p:sldId id="274" r:id="rId39"/>
    <p:sldId id="287" r:id="rId40"/>
    <p:sldId id="288" r:id="rId41"/>
    <p:sldId id="306" r:id="rId42"/>
    <p:sldId id="307" r:id="rId43"/>
    <p:sldId id="279" r:id="rId4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ECFF"/>
    <a:srgbClr val="6699FF"/>
    <a:srgbClr val="3366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1654" autoAdjust="0"/>
  </p:normalViewPr>
  <p:slideViewPr>
    <p:cSldViewPr>
      <p:cViewPr varScale="1">
        <p:scale>
          <a:sx n="83" d="100"/>
          <a:sy n="83" d="100"/>
        </p:scale>
        <p:origin x="12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png"/><Relationship Id="rId4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png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png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D0B3F00-8F86-4F84-A439-E3D24862FC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BBE7489-3D7F-4C97-9B08-4F43892FE1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A3EEF7-EAED-48BA-85D2-1F39B0F0E7D3}" type="datetimeFigureOut">
              <a:rPr lang="vi-VN"/>
              <a:pPr>
                <a:defRPr/>
              </a:pPr>
              <a:t>16/10/2020</a:t>
            </a:fld>
            <a:endParaRPr lang="vi-VN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BFE757E6-9840-4CC6-B170-692F7555FD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ECE082D-E852-4857-BAEF-6802555CB4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smtClean="0"/>
            </a:lvl1pPr>
          </a:lstStyle>
          <a:p>
            <a:pPr>
              <a:defRPr/>
            </a:pPr>
            <a:fld id="{F5363687-4652-4B5E-9F94-B8F2BBAF15B3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20BD6B-B388-4351-ADA1-200C71DBEA9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6E266-044E-4368-8A5A-90FE2F97D3D3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316FE58-F35F-4330-8ED6-7D68C54E9F70}" type="datetimeFigureOut">
              <a:rPr lang="en-US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A4092F-8135-4CD7-A208-98DCD27829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D7AE482-B7A3-4D5B-925A-F5D60EC28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8478C-97E0-49D1-B3FF-597908A1EC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4A67-1C83-4E32-913D-A84A682AF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20464DC0-78EC-4AA0-AA5E-9DB75FAC5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C31EBAA-569A-4E95-8125-98DCB71296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4EB5DCE-E2E9-415C-9AC9-9D3FC6EF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8CF5B3E-8434-443F-A9C3-35D493036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991966-2270-47AC-94C1-90B342D73B4C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D2981C1F-9CCB-48CA-B882-626E4F327E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5A19EED8-1702-47C7-9749-38178BF38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C0054F19-5B63-4F2F-8F03-596B45E56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138E35-C79B-478F-9F55-2A0E197C44D0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676639A0-712B-4F0E-9366-FCAD82E8C2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1DD9CE0E-D38D-407A-9069-D2926626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9E9683C8-3D4E-4BF4-B47F-71C503E1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65D0D5-1C54-442A-B134-534C99CAA86D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C7C7BAB0-A1F5-4491-AC3A-3970D2A9B0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7524033-1770-4838-806C-890657E6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22A4A8A-4430-4850-AD8C-FAA5E116B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769994-3727-4F89-B26C-23CBD83AFCBA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58C96B6D-978C-4D6E-B1EB-B2B32FFD55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A79368D5-8914-45BB-A2D9-D5C01AD2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4DED1F0-B98C-4B76-B441-4F013AB32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7EE77B-44D9-4CE1-9168-6E72B30BF20A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170BC0E7-3435-43CE-AF02-FE70AD8418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E254CC4E-454D-43CA-BC09-CA4A714A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57EB1A25-C7EB-42CC-9DA4-0680D9E17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236C1F-5591-4E94-A376-6FE48287F825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2878B6ED-7EF7-4503-B210-0D18378202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A60C905-EA92-4450-9CC3-44C87E54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9DF061BE-DD0D-4504-B287-66FDBB118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60E0A0-7C21-4706-8D7A-3CF0DCFE1A41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5A05A95-E254-4038-9B18-A7B329796F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7E216537-9ED3-40E7-90D3-97FB5BDF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49F3EAB-D802-4930-AAD2-74B1503B2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9E768-3F92-4F2A-B218-6F91B22EE7BB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2A71F2E3-DF00-4BC0-B47E-CE23C272C6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93A8EEBC-07D8-4D1B-B185-377E6241B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54C0E021-E3FE-4D98-9F48-CF518ED22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08EC4B-7926-4442-A244-A10AE9554A43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1790E07-A6A3-475B-B4AE-0851AC572D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D1033413-95E5-4DBD-AE66-A02A0FF39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100945C6-CF15-4C01-88D8-79C39D77E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99F20D-ACC3-40C6-9CBB-0D77AA6F6466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4679427-35F4-4639-BB9D-78BDB9FBCE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47D1CE2-DA5B-4204-895F-A9459890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1076DEF-AA42-47C0-B485-998F815D5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476A1F-1776-4AE5-AC5B-1B7481F6EDC6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1A085EEE-2F7F-4C7C-A16F-39A0854994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8E190611-0BE6-4E4E-A03C-04AA16B8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632C5B6-AB11-444A-938C-9D5EAD9A0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6349-E439-4506-A9A9-72CDB1579FAC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4B61208-016D-4C4C-8D98-FB389CD4D6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7B813E50-5CB5-4BDF-BFEA-176961BF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CEC16FF-E89B-4287-87BF-3222C4D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C98095-AB81-47FC-A83D-978E839C45A6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7E66931-1BA7-48E9-86F5-8E8A415987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44603FA-2CFD-453C-8954-7CBAFDA8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common node is external to the op amp. It is the reference terminal of the circuit in which</a:t>
            </a:r>
          </a:p>
          <a:p>
            <a:r>
              <a:rPr lang="en-US" altLang="en-US"/>
              <a:t>the op amp is embedded</a:t>
            </a:r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6BAA1D8-9129-4D3F-8754-CCD204DF1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06693-9115-4E1E-98C6-6A2E8DA32F19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91B38FD5-0942-4570-BC0A-098A5F3817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E94EB57-ED29-4A94-9638-4BDDD5E3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C63987D-1026-46A0-8B0E-3F11A0CD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9381F0-6A92-4A6C-A34B-EC76EAD28AD4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2F8FADA-D3B2-4983-8552-E0ED886F2B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12753F8F-93ED-4839-842D-495D7068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E9E365E4-F19C-48B1-B2E9-82CD74499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85D122-84BE-4947-9938-EBC11ABCDC2E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1D759A00-C933-4812-9A52-32BDC580D0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BCE1C52-B6B2-45B2-A8DC-BB8EFC9B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D4BD699-5839-4B07-BE24-B3E93F2EB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447C60-8A4A-4A9B-82C9-D1C6B01D8FA6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5FA63B5-5EF1-4C3F-9965-32B0AD03B6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1638594-9812-43CE-82B8-AB2AE897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0F8F539-AE5A-4ADB-9490-B2E65C9F2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9E38F2-C1D5-4528-98D0-2F819D41A7BB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FF1229C8-7F19-4663-BDFF-A0FF59B3C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C0CB-2F9E-4A9D-80C5-67E09E6C70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47F5-9FE3-42A1-A81A-558752B9DCB8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AD14B-C4A6-471B-84FC-16BDD7B2BC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535DC-F1AB-4048-8509-10CFF93885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8409BD-4FD2-4AEB-BD45-8DB5C4DBAD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82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165C6D-24FC-43E9-A425-BA6440D3B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EBBC5-877B-4176-ABF2-227054043C1B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882B4A-AF1D-460D-9F30-4C393D479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B00B08-CCE1-4FA5-81E9-696B15D14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11CA0-BF28-4CCA-8D32-BEFC8CBDD2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6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C28337-4B34-4210-A064-2FDF5FB72A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8D26E-E2EE-4DD4-B627-F1F598DBA0B3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9B03EC-4DD8-494B-93B5-2BD77F33C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C4DD73-9316-4FD9-B520-6751585EC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5E341-AC5B-413C-9AD1-E663C7637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88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758830E-4E8A-414C-A4FE-497C60AF4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FD24D-3EF5-4F5E-AAA2-60957E96E399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339802-899D-4C2F-93D6-37A0AD1E5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AABFD1-4417-4A32-AD96-CE7FCCE8A7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E1B84-68C0-43C2-BD56-97E54EA56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68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AA7A52-D50B-4C48-B093-01327CE4A6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24E0D-F0D0-447E-8337-1225E0BA1DCC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E48BE3-719E-4D77-BDD6-7A3EBDBEA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66D6B1-8BA0-42A9-9E7A-CE6A5B060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B076C-342E-4A06-B66A-122DCB600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00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27AD52-2ABF-431A-8E00-008A2F86C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3773-2BA7-43E6-9299-629FBAD215BE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D96419-2FAF-408F-932C-86FF00C0FF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C2F701-EF78-49D3-855F-99E9389BB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EE0A6-837F-4CC2-9AC2-71AF60C8D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10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CCA11-19D6-4874-AC35-19AE862BF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8DCC3-DC8E-4A36-AE8F-7D06C4B4BBB2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BA7C9-B53D-43AE-AF35-21418B734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FC165-2EB8-40D9-8D5F-C9C2CEE123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7C04-48E2-4C2B-80E5-1DAEA7995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31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BD1382-803F-453F-B274-48F574BE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80B8-8719-46DA-AD47-6E87AC392048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1EF575-2D35-4C5E-96FE-A21A93601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89E848-9FD6-4EF2-94B4-CE01B6058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BFF43-52AC-4047-AACA-0D44EF357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37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AA17BD7-8B78-42D7-9D99-E04549715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48351-16E3-41F1-BCF7-E77310BEEC4D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D95912-54C3-4213-9273-F753E0F56C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C10635-62DF-4391-8BE7-40ACD936B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01968-A295-4955-9178-BE2CADD526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3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0E8A94-F91E-44AD-ABF3-537CB6858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08C98-7758-4F24-B544-BE720B09CC8A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C5B816-FFEA-4257-8DE3-E97371B3E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B9BF37-BD6B-4D56-A348-32D6641425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E9493-8B31-457F-8E08-0B2A984268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96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9EBDF-552C-46DA-A485-119C0CC1C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93F20-E46C-430E-8114-A074812D365A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8DEA2-9D6D-4BAB-A8D3-7D03048365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59301-90AA-4D5F-8C99-B9D1BBAF3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E53-FBCD-4141-9859-7279EDEE8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33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67CF7-A65D-440A-8A15-0F618D500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7B892-5D19-4AE7-B1E0-22F27B18F3EB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21AA3-A006-4FE8-9272-915958114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D467C-1B8C-4318-B5AE-D09E735A3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87CB9-6367-494D-BED0-C0BFC8BB9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12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BCC61F-5450-469D-B502-4D810C744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850FB7-54FF-4EE4-BF0B-69519FBA7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350D45D-90A1-48CD-B7A6-39619369CF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664F43A2-A7B4-4677-900D-6D9BC2F7C6B8}" type="datetime1">
              <a:rPr lang="en-US" altLang="en-US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E3C467F-BEA2-4533-AD09-36B691D43B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Prepared by BPLPhuong.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1DAB1DC-13D5-4F40-88B3-11E6745A27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7470010A-ED38-4D6B-9090-59363D41AF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94AD239F-7033-4596-B5E4-88F503A04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Text Box 7">
            <a:extLst>
              <a:ext uri="{FF2B5EF4-FFF2-40B4-BE49-F238E27FC236}">
                <a16:creationId xmlns:a16="http://schemas.microsoft.com/office/drawing/2014/main" id="{1B7FB54A-68F8-4AFD-B06E-4965749F9E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16002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600" i="1" dirty="0">
                <a:solidFill>
                  <a:srgbClr val="C00000"/>
                </a:solidFill>
              </a:rPr>
              <a:t>Fall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0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60.wmf"/><Relationship Id="rId5" Type="http://schemas.openxmlformats.org/officeDocument/2006/relationships/image" Target="../media/image57.png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1.png"/><Relationship Id="rId4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1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7.wmf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69.wmf"/><Relationship Id="rId5" Type="http://schemas.openxmlformats.org/officeDocument/2006/relationships/image" Target="../media/image66.png"/><Relationship Id="rId15" Type="http://schemas.openxmlformats.org/officeDocument/2006/relationships/image" Target="../media/image73.png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68.wmf"/><Relationship Id="rId1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6F2BC19-BBBA-4C03-948B-BB3BD14E70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524000"/>
            <a:ext cx="7623175" cy="1752600"/>
          </a:xfrm>
        </p:spPr>
        <p:txBody>
          <a:bodyPr/>
          <a:lstStyle/>
          <a:p>
            <a:pPr algn="ctr" eaLnBrk="1" hangingPunct="1"/>
            <a:r>
              <a:rPr lang="en-US" altLang="en-US" sz="4600" b="1"/>
              <a:t>The Operational Amplifier</a:t>
            </a:r>
            <a:br>
              <a:rPr lang="en-US" altLang="en-US" sz="4600" b="1"/>
            </a:br>
            <a:br>
              <a:rPr lang="en-US" altLang="en-US" sz="4600" b="1"/>
            </a:br>
            <a:r>
              <a:rPr lang="en-US" altLang="en-US" sz="2800">
                <a:solidFill>
                  <a:srgbClr val="006633"/>
                </a:solidFill>
                <a:latin typeface="Times New Roman" panose="02020603050405020304" pitchFamily="18" charset="0"/>
              </a:rPr>
              <a:t> (Chapter 5)</a:t>
            </a:r>
            <a:endParaRPr lang="en-US" altLang="en-US" sz="6000" b="1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12F71A-4BBC-4D3F-959C-488CAF3B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25875"/>
            <a:ext cx="449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600"/>
              <a:t>Textbook:</a:t>
            </a:r>
            <a:r>
              <a:rPr lang="en-US" altLang="en-US"/>
              <a:t> </a:t>
            </a:r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A2414"/>
                </a:solidFill>
              </a:rPr>
              <a:t>Electric Circuits</a:t>
            </a:r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/>
              <a:t>James W. Nilsson &amp; Susan A. Riedel</a:t>
            </a:r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/>
              <a:t>9th Edition.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F3AD06E4-70D9-486E-911E-95CA566574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ED1C1-C7CE-4754-83CF-BB54FD0B4A1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A5DF08-6160-40FB-9C74-C6EFD9FA458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Typical vs. Ideal Op Amps</a:t>
            </a:r>
            <a:endParaRPr lang="en-US" sz="4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3E42B-F4B7-4AAF-A6B5-4C40352AE09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40386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 dirty="0">
                <a:latin typeface="+mn-lt"/>
                <a:cs typeface="+mn-cs"/>
              </a:rPr>
              <a:t>Typical Op Amp: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The input resistance (impedance) </a:t>
            </a:r>
            <a:r>
              <a:rPr lang="en-US" sz="2400" i="1" kern="0" dirty="0" err="1">
                <a:latin typeface="+mn-lt"/>
                <a:cs typeface="+mn-cs"/>
              </a:rPr>
              <a:t>R</a:t>
            </a:r>
            <a:r>
              <a:rPr lang="en-US" sz="2400" i="1" kern="0" baseline="-25000" dirty="0" err="1">
                <a:latin typeface="+mn-lt"/>
                <a:cs typeface="+mn-cs"/>
              </a:rPr>
              <a:t>in</a:t>
            </a:r>
            <a:r>
              <a:rPr lang="en-US" sz="2400" kern="0" dirty="0">
                <a:latin typeface="+mn-lt"/>
                <a:cs typeface="+mn-cs"/>
              </a:rPr>
              <a:t> is very large (practically infinite).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The voltage gain </a:t>
            </a:r>
            <a:r>
              <a:rPr lang="en-US" sz="2400" i="1" kern="0" dirty="0">
                <a:latin typeface="+mn-lt"/>
                <a:cs typeface="+mn-cs"/>
              </a:rPr>
              <a:t>A</a:t>
            </a:r>
            <a:r>
              <a:rPr lang="en-US" sz="2400" kern="0" dirty="0">
                <a:latin typeface="+mn-lt"/>
                <a:cs typeface="+mn-cs"/>
              </a:rPr>
              <a:t> is very large (practically infinite).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481F3-F8B2-4875-ABC9-2713BDFE3E0A}"/>
              </a:ext>
            </a:extLst>
          </p:cNvPr>
          <p:cNvSpPr txBox="1">
            <a:spLocks noChangeArrowheads="1"/>
          </p:cNvSpPr>
          <p:nvPr/>
        </p:nvSpPr>
        <p:spPr>
          <a:xfrm>
            <a:off x="4648200" y="1600200"/>
            <a:ext cx="40386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 dirty="0">
                <a:latin typeface="+mn-lt"/>
                <a:cs typeface="+mn-cs"/>
              </a:rPr>
              <a:t>Ideal Op Amp: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The input resistance is </a:t>
            </a:r>
            <a:r>
              <a:rPr lang="en-US" sz="2400" kern="0" dirty="0">
                <a:solidFill>
                  <a:srgbClr val="0000CC"/>
                </a:solidFill>
                <a:latin typeface="+mn-lt"/>
                <a:cs typeface="+mn-cs"/>
              </a:rPr>
              <a:t>infinite.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The gain is </a:t>
            </a:r>
            <a:r>
              <a:rPr lang="en-US" sz="2400" kern="0" dirty="0">
                <a:solidFill>
                  <a:srgbClr val="0000CC"/>
                </a:solidFill>
                <a:latin typeface="+mn-lt"/>
                <a:cs typeface="+mn-cs"/>
              </a:rPr>
              <a:t>infinite</a:t>
            </a:r>
            <a:r>
              <a:rPr lang="en-US" sz="24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The op amp is in a </a:t>
            </a:r>
            <a:r>
              <a:rPr lang="en-US" sz="2400" kern="0" dirty="0">
                <a:solidFill>
                  <a:srgbClr val="0000CC"/>
                </a:solidFill>
                <a:latin typeface="+mn-lt"/>
                <a:cs typeface="+mn-cs"/>
              </a:rPr>
              <a:t>negative feedback </a:t>
            </a:r>
            <a:r>
              <a:rPr lang="en-US" sz="2400" kern="0" dirty="0">
                <a:latin typeface="+mn-lt"/>
                <a:cs typeface="+mn-cs"/>
              </a:rPr>
              <a:t>configuration.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90DAC06-9546-45FD-ACD9-B84A55884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Terminal Voltages and Currents</a:t>
            </a:r>
          </a:p>
        </p:txBody>
      </p:sp>
      <p:graphicFrame>
        <p:nvGraphicFramePr>
          <p:cNvPr id="19459" name="Object 10">
            <a:extLst>
              <a:ext uri="{FF2B5EF4-FFF2-40B4-BE49-F238E27FC236}">
                <a16:creationId xmlns:a16="http://schemas.microsoft.com/office/drawing/2014/main" id="{94425B7E-7936-4A94-B9EC-5F9828B6D04E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609600" y="904875"/>
          <a:ext cx="40386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Bitmap Image" r:id="rId4" imgW="3828571" imgH="2610214" progId="Paint.Picture">
                  <p:embed/>
                </p:oleObj>
              </mc:Choice>
              <mc:Fallback>
                <p:oleObj name="Bitmap Image" r:id="rId4" imgW="3828571" imgH="261021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04875"/>
                        <a:ext cx="4038600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2">
            <a:extLst>
              <a:ext uri="{FF2B5EF4-FFF2-40B4-BE49-F238E27FC236}">
                <a16:creationId xmlns:a16="http://schemas.microsoft.com/office/drawing/2014/main" id="{27D13F5A-DD7D-4DEE-8074-97F42CB4B58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914400"/>
          <a:ext cx="34099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Bitmap Image" r:id="rId6" imgW="3409524" imgH="2276793" progId="Paint.Picture">
                  <p:embed/>
                </p:oleObj>
              </mc:Choice>
              <mc:Fallback>
                <p:oleObj name="Bitmap Image" r:id="rId6" imgW="3409524" imgH="2276793" progId="Paint.Picture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914400"/>
                        <a:ext cx="340995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13">
            <a:extLst>
              <a:ext uri="{FF2B5EF4-FFF2-40B4-BE49-F238E27FC236}">
                <a16:creationId xmlns:a16="http://schemas.microsoft.com/office/drawing/2014/main" id="{09EAB38E-6CF9-4F4D-BD67-922D12C3B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95688"/>
            <a:ext cx="327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</a:rPr>
              <a:t>Terminal voltage variables</a:t>
            </a:r>
          </a:p>
        </p:txBody>
      </p:sp>
      <p:sp>
        <p:nvSpPr>
          <p:cNvPr id="19462" name="Text Box 14">
            <a:extLst>
              <a:ext uri="{FF2B5EF4-FFF2-40B4-BE49-F238E27FC236}">
                <a16:creationId xmlns:a16="http://schemas.microsoft.com/office/drawing/2014/main" id="{0215CF31-5F31-4394-92A9-0952E88B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</a:rPr>
              <a:t>Terminal current variables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780119-11AA-4362-A58F-AF14D6E1DF16}"/>
              </a:ext>
            </a:extLst>
          </p:cNvPr>
          <p:cNvCxnSpPr/>
          <p:nvPr/>
        </p:nvCxnSpPr>
        <p:spPr>
          <a:xfrm rot="5400000">
            <a:off x="2324101" y="3543300"/>
            <a:ext cx="4800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8">
            <a:extLst>
              <a:ext uri="{FF2B5EF4-FFF2-40B4-BE49-F238E27FC236}">
                <a16:creationId xmlns:a16="http://schemas.microsoft.com/office/drawing/2014/main" id="{394F9F61-8E5E-40AE-AAB7-FE74CD7CE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57675"/>
            <a:ext cx="365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All voltages are considered as voltages rises from the common node.</a:t>
            </a:r>
          </a:p>
        </p:txBody>
      </p:sp>
      <p:sp>
        <p:nvSpPr>
          <p:cNvPr id="19465" name="TextBox 11">
            <a:extLst>
              <a:ext uri="{FF2B5EF4-FFF2-40B4-BE49-F238E27FC236}">
                <a16:creationId xmlns:a16="http://schemas.microsoft.com/office/drawing/2014/main" id="{CE08805C-328B-4F38-88E5-7BD44FCA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91000"/>
            <a:ext cx="365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All current reference directions are </a:t>
            </a:r>
            <a:r>
              <a:rPr lang="en-US" altLang="en-US" sz="1800">
                <a:solidFill>
                  <a:srgbClr val="0000CC"/>
                </a:solidFill>
              </a:rPr>
              <a:t>into the terminal</a:t>
            </a:r>
            <a:r>
              <a:rPr lang="en-US" altLang="en-US" sz="1800"/>
              <a:t> of the op-amp.</a:t>
            </a:r>
          </a:p>
        </p:txBody>
      </p:sp>
      <p:sp>
        <p:nvSpPr>
          <p:cNvPr id="19466" name="Slide Number Placeholder 5">
            <a:extLst>
              <a:ext uri="{FF2B5EF4-FFF2-40B4-BE49-F238E27FC236}">
                <a16:creationId xmlns:a16="http://schemas.microsoft.com/office/drawing/2014/main" id="{A503B798-C000-4E22-8D23-E844B5AA1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033354-FC2F-41B0-AB5B-57D7C024749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0BF279B-0C2D-4205-BDB6-E19032A4D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Terminal Voltages and Currents</a:t>
            </a:r>
          </a:p>
        </p:txBody>
      </p:sp>
      <p:graphicFrame>
        <p:nvGraphicFramePr>
          <p:cNvPr id="21507" name="Object 9">
            <a:extLst>
              <a:ext uri="{FF2B5EF4-FFF2-40B4-BE49-F238E27FC236}">
                <a16:creationId xmlns:a16="http://schemas.microsoft.com/office/drawing/2014/main" id="{964082E4-FE5C-4AE2-AF0E-C0EB4259DD4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81000" y="990600"/>
          <a:ext cx="4164013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Bitmap Image" r:id="rId4" imgW="4057143" imgH="2457143" progId="Paint.Picture">
                  <p:embed/>
                </p:oleObj>
              </mc:Choice>
              <mc:Fallback>
                <p:oleObj name="Bitmap Image" r:id="rId4" imgW="4057143" imgH="2457143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4164013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Box 5">
            <a:extLst>
              <a:ext uri="{FF2B5EF4-FFF2-40B4-BE49-F238E27FC236}">
                <a16:creationId xmlns:a16="http://schemas.microsoft.com/office/drawing/2014/main" id="{1D4D7727-D520-43D5-A83D-2F0F12541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Voltage transfer characteristic:</a:t>
            </a:r>
          </a:p>
        </p:txBody>
      </p:sp>
      <p:sp>
        <p:nvSpPr>
          <p:cNvPr id="21509" name="Rectangle 12">
            <a:extLst>
              <a:ext uri="{FF2B5EF4-FFF2-40B4-BE49-F238E27FC236}">
                <a16:creationId xmlns:a16="http://schemas.microsoft.com/office/drawing/2014/main" id="{58B3C8F1-B802-47BA-BC0F-8A0027AF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21510" name="Object 11">
            <a:extLst>
              <a:ext uri="{FF2B5EF4-FFF2-40B4-BE49-F238E27FC236}">
                <a16:creationId xmlns:a16="http://schemas.microsoft.com/office/drawing/2014/main" id="{9B89BA16-320C-4A06-BCB1-024235E80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352800"/>
          <a:ext cx="52879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6" imgW="3048000" imgH="787400" progId="Equation.3">
                  <p:embed/>
                </p:oleObj>
              </mc:Choice>
              <mc:Fallback>
                <p:oleObj name="Equation" r:id="rId6" imgW="3048000" imgH="787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2800"/>
                        <a:ext cx="52879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4">
            <a:extLst>
              <a:ext uri="{FF2B5EF4-FFF2-40B4-BE49-F238E27FC236}">
                <a16:creationId xmlns:a16="http://schemas.microsoft.com/office/drawing/2014/main" id="{350D69B0-5D75-45DE-B74D-565B2945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sp>
        <p:nvSpPr>
          <p:cNvPr id="21512" name="Rectangle 16">
            <a:extLst>
              <a:ext uri="{FF2B5EF4-FFF2-40B4-BE49-F238E27FC236}">
                <a16:creationId xmlns:a16="http://schemas.microsoft.com/office/drawing/2014/main" id="{462643FE-C34D-4F0F-BAEA-C25D940F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sp>
        <p:nvSpPr>
          <p:cNvPr id="21513" name="TextBox 14">
            <a:extLst>
              <a:ext uri="{FF2B5EF4-FFF2-40B4-BE49-F238E27FC236}">
                <a16:creationId xmlns:a16="http://schemas.microsoft.com/office/drawing/2014/main" id="{DE0AD960-9954-48B7-A8C0-731833D4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524000"/>
            <a:ext cx="3657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70C0"/>
                </a:solidFill>
              </a:rPr>
              <a:t>The terminal behavior of the op amp as linear circuit element is characterized by constraints on the input voltages and input currents.</a:t>
            </a:r>
          </a:p>
        </p:txBody>
      </p:sp>
      <p:sp>
        <p:nvSpPr>
          <p:cNvPr id="21514" name="TextBox 15">
            <a:extLst>
              <a:ext uri="{FF2B5EF4-FFF2-40B4-BE49-F238E27FC236}">
                <a16:creationId xmlns:a16="http://schemas.microsoft.com/office/drawing/2014/main" id="{527CB1F5-3451-471C-8718-C85A3293A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When the magnitude of </a:t>
            </a:r>
            <a:r>
              <a:rPr lang="en-US" altLang="en-US" sz="1800">
                <a:solidFill>
                  <a:srgbClr val="FF0000"/>
                </a:solidFill>
              </a:rPr>
              <a:t>the input voltage difference (|v</a:t>
            </a:r>
            <a:r>
              <a:rPr lang="en-US" altLang="en-US" sz="1800" baseline="-25000">
                <a:solidFill>
                  <a:srgbClr val="FF0000"/>
                </a:solidFill>
              </a:rPr>
              <a:t>p</a:t>
            </a:r>
            <a:r>
              <a:rPr lang="en-US" altLang="en-US" sz="1800">
                <a:solidFill>
                  <a:srgbClr val="FF0000"/>
                </a:solidFill>
              </a:rPr>
              <a:t> – v</a:t>
            </a:r>
            <a:r>
              <a:rPr lang="en-US" altLang="en-US" sz="1800" baseline="-25000">
                <a:solidFill>
                  <a:srgbClr val="FF0000"/>
                </a:solidFill>
              </a:rPr>
              <a:t>n</a:t>
            </a:r>
            <a:r>
              <a:rPr lang="en-US" altLang="en-US" sz="1800">
                <a:solidFill>
                  <a:srgbClr val="FF0000"/>
                </a:solidFill>
              </a:rPr>
              <a:t>|) is small, the op amp behaves as a linear device</a:t>
            </a:r>
            <a:r>
              <a:rPr lang="en-US" altLang="en-US" sz="1800"/>
              <a:t>, as the output voltage is a linear function of the input voltages (the output voltage is equal to the difference in its input voltages times the gain, A.</a:t>
            </a:r>
          </a:p>
        </p:txBody>
      </p:sp>
      <p:sp>
        <p:nvSpPr>
          <p:cNvPr id="21515" name="Slide Number Placeholder 5">
            <a:extLst>
              <a:ext uri="{FF2B5EF4-FFF2-40B4-BE49-F238E27FC236}">
                <a16:creationId xmlns:a16="http://schemas.microsoft.com/office/drawing/2014/main" id="{F7EB20D8-5E95-46AF-A788-FDD9CC8C4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FE51D-5906-410A-B5E1-9B81455FAF7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4737957-1D82-4E6F-A9B5-9C9B6BACF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 altLang="en-US" sz="3400" b="1"/>
              <a:t>Terminal Voltages and Currents</a:t>
            </a:r>
            <a:endParaRPr lang="en-US" altLang="en-US" sz="3400"/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17723DD1-E9B1-42B5-BB55-CC993722CA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F0A707-D820-438C-B861-56C0E8DAF4C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23556" name="Object 2">
            <a:extLst>
              <a:ext uri="{FF2B5EF4-FFF2-40B4-BE49-F238E27FC236}">
                <a16:creationId xmlns:a16="http://schemas.microsoft.com/office/drawing/2014/main" id="{5E9EE152-3A0E-46CE-8B0F-8147DA9F549E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153025" y="2187575"/>
          <a:ext cx="315277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Bitmap Image" r:id="rId4" imgW="2695951" imgH="2429214" progId="Paint.Picture">
                  <p:embed/>
                </p:oleObj>
              </mc:Choice>
              <mc:Fallback>
                <p:oleObj name="Bitmap Image" r:id="rId4" imgW="2695951" imgH="242921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187575"/>
                        <a:ext cx="3152775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12">
            <a:extLst>
              <a:ext uri="{FF2B5EF4-FFF2-40B4-BE49-F238E27FC236}">
                <a16:creationId xmlns:a16="http://schemas.microsoft.com/office/drawing/2014/main" id="{FA897DDC-305E-4171-9F34-61CB0BF97D0E}"/>
              </a:ext>
            </a:extLst>
          </p:cNvPr>
          <p:cNvGrpSpPr>
            <a:grpSpLocks/>
          </p:cNvGrpSpPr>
          <p:nvPr/>
        </p:nvGrpSpPr>
        <p:grpSpPr bwMode="auto">
          <a:xfrm>
            <a:off x="1265238" y="1295400"/>
            <a:ext cx="3992562" cy="990600"/>
            <a:chOff x="609600" y="4929000"/>
            <a:chExt cx="3992880" cy="990797"/>
          </a:xfrm>
        </p:grpSpPr>
        <p:sp>
          <p:nvSpPr>
            <p:cNvPr id="23567" name="TextBox 8">
              <a:extLst>
                <a:ext uri="{FF2B5EF4-FFF2-40B4-BE49-F238E27FC236}">
                  <a16:creationId xmlns:a16="http://schemas.microsoft.com/office/drawing/2014/main" id="{F854FF2B-F53D-466B-948F-0E1F2219F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040868"/>
              <a:ext cx="3352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Input voltage constraint:</a:t>
              </a:r>
            </a:p>
          </p:txBody>
        </p:sp>
        <p:sp>
          <p:nvSpPr>
            <p:cNvPr id="23568" name="TextBox 9">
              <a:extLst>
                <a:ext uri="{FF2B5EF4-FFF2-40B4-BE49-F238E27FC236}">
                  <a16:creationId xmlns:a16="http://schemas.microsoft.com/office/drawing/2014/main" id="{24EC5DD3-D80A-4D9D-BE32-9EFEE8149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498068"/>
              <a:ext cx="3352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Input current constraint:</a:t>
              </a:r>
            </a:p>
          </p:txBody>
        </p:sp>
        <p:graphicFrame>
          <p:nvGraphicFramePr>
            <p:cNvPr id="23569" name="Object 3">
              <a:extLst>
                <a:ext uri="{FF2B5EF4-FFF2-40B4-BE49-F238E27FC236}">
                  <a16:creationId xmlns:a16="http://schemas.microsoft.com/office/drawing/2014/main" id="{C47BA2A6-ECF9-4136-BA0B-3AC87E8337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5200" y="4929000"/>
            <a:ext cx="1079024" cy="518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" name="Equation" r:id="rId6" imgW="495085" imgH="241195" progId="Equation.3">
                    <p:embed/>
                  </p:oleObj>
                </mc:Choice>
                <mc:Fallback>
                  <p:oleObj name="Equation" r:id="rId6" imgW="495085" imgH="24119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4929000"/>
                          <a:ext cx="1079024" cy="518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4">
              <a:extLst>
                <a:ext uri="{FF2B5EF4-FFF2-40B4-BE49-F238E27FC236}">
                  <a16:creationId xmlns:a16="http://schemas.microsoft.com/office/drawing/2014/main" id="{134973CA-D9C1-48C7-9BE4-D354AEB0F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4296" y="5486400"/>
            <a:ext cx="1248184" cy="433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3" name="Equation" r:id="rId8" imgW="685800" imgH="241300" progId="Equation.3">
                    <p:embed/>
                  </p:oleObj>
                </mc:Choice>
                <mc:Fallback>
                  <p:oleObj name="Equation" r:id="rId8" imgW="6858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296" y="5486400"/>
                          <a:ext cx="1248184" cy="433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8" name="TextBox 13">
            <a:extLst>
              <a:ext uri="{FF2B5EF4-FFF2-40B4-BE49-F238E27FC236}">
                <a16:creationId xmlns:a16="http://schemas.microsoft.com/office/drawing/2014/main" id="{B395FA42-EFBE-4301-8CE7-6AF7E7CB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For ideal op amp:</a:t>
            </a:r>
          </a:p>
        </p:txBody>
      </p:sp>
      <p:graphicFrame>
        <p:nvGraphicFramePr>
          <p:cNvPr id="23559" name="Object 5">
            <a:extLst>
              <a:ext uri="{FF2B5EF4-FFF2-40B4-BE49-F238E27FC236}">
                <a16:creationId xmlns:a16="http://schemas.microsoft.com/office/drawing/2014/main" id="{368203FC-B9FD-42FA-96B2-24200605BED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5800" y="2209800"/>
          <a:ext cx="34099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Bitmap Image" r:id="rId10" imgW="3409524" imgH="2276793" progId="Paint.Picture">
                  <p:embed/>
                </p:oleObj>
              </mc:Choice>
              <mc:Fallback>
                <p:oleObj name="Bitmap Image" r:id="rId10" imgW="3409524" imgH="2276793" progId="Paint.Picture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340995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Box 15">
            <a:extLst>
              <a:ext uri="{FF2B5EF4-FFF2-40B4-BE49-F238E27FC236}">
                <a16:creationId xmlns:a16="http://schemas.microsoft.com/office/drawing/2014/main" id="{0EB0038F-BA20-4B49-B493-3A86DE56B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Apply Kirchhoff’s current law</a:t>
            </a:r>
          </a:p>
        </p:txBody>
      </p:sp>
      <p:sp>
        <p:nvSpPr>
          <p:cNvPr id="23561" name="Rectangle 7">
            <a:extLst>
              <a:ext uri="{FF2B5EF4-FFF2-40B4-BE49-F238E27FC236}">
                <a16:creationId xmlns:a16="http://schemas.microsoft.com/office/drawing/2014/main" id="{F388AEA8-D3C4-4C2E-B019-6CC53493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23562" name="Object 6">
            <a:extLst>
              <a:ext uri="{FF2B5EF4-FFF2-40B4-BE49-F238E27FC236}">
                <a16:creationId xmlns:a16="http://schemas.microsoft.com/office/drawing/2014/main" id="{4D614790-19B3-447E-9F2A-000EAECFF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953000"/>
          <a:ext cx="2889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2" imgW="1409088" imgH="241195" progId="Equation.3">
                  <p:embed/>
                </p:oleObj>
              </mc:Choice>
              <mc:Fallback>
                <p:oleObj name="Equation" r:id="rId12" imgW="1409088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28892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9">
            <a:extLst>
              <a:ext uri="{FF2B5EF4-FFF2-40B4-BE49-F238E27FC236}">
                <a16:creationId xmlns:a16="http://schemas.microsoft.com/office/drawing/2014/main" id="{3459DDBA-94C8-4AC0-8B42-BB52EF6C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23564" name="Object 8">
            <a:extLst>
              <a:ext uri="{FF2B5EF4-FFF2-40B4-BE49-F238E27FC236}">
                <a16:creationId xmlns:a16="http://schemas.microsoft.com/office/drawing/2014/main" id="{52CD5CEC-919B-4BAA-9FFD-549DDEEB4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521325"/>
          <a:ext cx="1981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14" imgW="876300" imgH="241300" progId="Equation.3">
                  <p:embed/>
                </p:oleObj>
              </mc:Choice>
              <mc:Fallback>
                <p:oleObj name="Equation" r:id="rId14" imgW="8763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21325"/>
                        <a:ext cx="1981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06A7DB-7D00-4229-9734-E30940B19F61}"/>
              </a:ext>
            </a:extLst>
          </p:cNvPr>
          <p:cNvCxnSpPr/>
          <p:nvPr/>
        </p:nvCxnSpPr>
        <p:spPr>
          <a:xfrm>
            <a:off x="533400" y="5751513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6" name="TextBox 22">
            <a:extLst>
              <a:ext uri="{FF2B5EF4-FFF2-40B4-BE49-F238E27FC236}">
                <a16:creationId xmlns:a16="http://schemas.microsoft.com/office/drawing/2014/main" id="{9C24CA59-A3A0-40D0-879A-ED254B2E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72050"/>
            <a:ext cx="434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CC"/>
                </a:solidFill>
              </a:rPr>
              <a:t>Even though the current at the input terminal is negligible, there are still appreciable current at the output terminal.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49E4FE22-9E6A-48FB-896F-435364D2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Example 1</a:t>
            </a:r>
          </a:p>
        </p:txBody>
      </p:sp>
      <p:graphicFrame>
        <p:nvGraphicFramePr>
          <p:cNvPr id="25603" name="Object 6">
            <a:extLst>
              <a:ext uri="{FF2B5EF4-FFF2-40B4-BE49-F238E27FC236}">
                <a16:creationId xmlns:a16="http://schemas.microsoft.com/office/drawing/2014/main" id="{752F14A8-DB4C-4378-8C56-9BED65A3B3B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990600"/>
          <a:ext cx="4495800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Bitmap Image" r:id="rId4" imgW="3962953" imgH="2771429" progId="Paint.Picture">
                  <p:embed/>
                </p:oleObj>
              </mc:Choice>
              <mc:Fallback>
                <p:oleObj name="Bitmap Image" r:id="rId4" imgW="3962953" imgH="277142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4495800" cy="314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Box 3">
            <a:extLst>
              <a:ext uri="{FF2B5EF4-FFF2-40B4-BE49-F238E27FC236}">
                <a16:creationId xmlns:a16="http://schemas.microsoft.com/office/drawing/2014/main" id="{B7317D4B-6C51-42AE-AC7F-FA73B865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27538"/>
            <a:ext cx="784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000"/>
              <a:t>Calculate v</a:t>
            </a:r>
            <a:r>
              <a:rPr lang="en-US" altLang="en-US" sz="2000" baseline="-25000"/>
              <a:t>0</a:t>
            </a:r>
            <a:r>
              <a:rPr lang="en-US" altLang="en-US" sz="2000"/>
              <a:t> if v</a:t>
            </a:r>
            <a:r>
              <a:rPr lang="en-US" altLang="en-US" sz="2000" baseline="-25000"/>
              <a:t>a</a:t>
            </a:r>
            <a:r>
              <a:rPr lang="en-US" altLang="en-US" sz="2000"/>
              <a:t> = 1 V and v</a:t>
            </a:r>
            <a:r>
              <a:rPr lang="en-US" altLang="en-US" sz="2000" baseline="-25000"/>
              <a:t>b</a:t>
            </a:r>
            <a:r>
              <a:rPr lang="en-US" altLang="en-US" sz="2000"/>
              <a:t> = 0 V.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000"/>
              <a:t>Calculate v</a:t>
            </a:r>
            <a:r>
              <a:rPr lang="en-US" altLang="en-US" sz="2000" baseline="-25000"/>
              <a:t>0</a:t>
            </a:r>
            <a:r>
              <a:rPr lang="en-US" altLang="en-US" sz="2000"/>
              <a:t> if v</a:t>
            </a:r>
            <a:r>
              <a:rPr lang="en-US" altLang="en-US" sz="2000" baseline="-25000"/>
              <a:t>a</a:t>
            </a:r>
            <a:r>
              <a:rPr lang="en-US" altLang="en-US" sz="2000"/>
              <a:t> = 1 V and v</a:t>
            </a:r>
            <a:r>
              <a:rPr lang="en-US" altLang="en-US" sz="2000" baseline="-25000"/>
              <a:t>b</a:t>
            </a:r>
            <a:r>
              <a:rPr lang="en-US" altLang="en-US" sz="2000"/>
              <a:t> = 2 V.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000"/>
              <a:t>If v</a:t>
            </a:r>
            <a:r>
              <a:rPr lang="en-US" altLang="en-US" sz="2000" baseline="-25000"/>
              <a:t>a</a:t>
            </a:r>
            <a:r>
              <a:rPr lang="en-US" altLang="en-US" sz="2000"/>
              <a:t> = 1.5 V , specify the range of v</a:t>
            </a:r>
            <a:r>
              <a:rPr lang="en-US" altLang="en-US" sz="2000" baseline="-25000"/>
              <a:t>b</a:t>
            </a:r>
            <a:r>
              <a:rPr lang="en-US" altLang="en-US" sz="2000"/>
              <a:t> that avoids amplifier saturation.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E9EF9ED3-CF6E-4E87-9508-380DBD8F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6CEAB2-BB52-42D6-A783-DE61323DDC1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B249D0D-CC14-43F9-B915-1DF999360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Sol. of Example 1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29F63062-B525-4F3C-ACA3-65295009B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EA54C-70BA-44E3-8AA9-C8A349C0887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2D532EC-1FC8-4D0C-BE21-7334D012D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28700"/>
            <a:ext cx="78486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a) A </a:t>
            </a:r>
            <a:r>
              <a:rPr lang="en-US" altLang="en-US" sz="1800">
                <a:solidFill>
                  <a:srgbClr val="0000CC"/>
                </a:solidFill>
              </a:rPr>
              <a:t>negative feedback</a:t>
            </a:r>
            <a:r>
              <a:rPr lang="en-US" altLang="en-US" sz="1800"/>
              <a:t> path exists from the </a:t>
            </a:r>
            <a:r>
              <a:rPr lang="en-US" altLang="en-US" sz="1800">
                <a:solidFill>
                  <a:srgbClr val="0000CC"/>
                </a:solidFill>
              </a:rPr>
              <a:t>op amp's output to its inverting input</a:t>
            </a:r>
            <a:r>
              <a:rPr lang="en-US" altLang="en-US" sz="1800"/>
              <a:t> through the 100 k</a:t>
            </a:r>
            <a:r>
              <a:rPr lang="en-US" altLang="en-US" sz="1800">
                <a:sym typeface="Symbol" panose="05050102010706020507" pitchFamily="18" charset="2"/>
              </a:rPr>
              <a:t></a:t>
            </a:r>
            <a:r>
              <a:rPr lang="en-US" altLang="en-US" sz="1800"/>
              <a:t> resistor, </a:t>
            </a:r>
            <a:r>
              <a:rPr lang="en-US" altLang="en-US" sz="1800">
                <a:sym typeface="Wingdings" panose="05000000000000000000" pitchFamily="2" charset="2"/>
              </a:rPr>
              <a:t></a:t>
            </a:r>
            <a:r>
              <a:rPr lang="en-US" altLang="en-US" sz="1800"/>
              <a:t> assume the op amp is working in linear operating region. </a:t>
            </a:r>
            <a:r>
              <a:rPr lang="en-US" altLang="en-US" sz="1800">
                <a:sym typeface="Wingdings" panose="05000000000000000000" pitchFamily="2" charset="2"/>
              </a:rPr>
              <a:t></a:t>
            </a:r>
            <a:r>
              <a:rPr lang="en-US" altLang="en-US" sz="1800"/>
              <a:t> write a </a:t>
            </a:r>
            <a:r>
              <a:rPr lang="en-US" altLang="en-US" sz="1800">
                <a:solidFill>
                  <a:srgbClr val="0000CC"/>
                </a:solidFill>
              </a:rPr>
              <a:t>node-voltage equation</a:t>
            </a:r>
            <a:r>
              <a:rPr lang="en-US" altLang="en-US" sz="1800"/>
              <a:t> at the inverting input terminal. The voltage at the inverting input terminal is 0, as </a:t>
            </a:r>
            <a:r>
              <a:rPr lang="en-US" altLang="en-US" sz="1800" i="1">
                <a:solidFill>
                  <a:srgbClr val="0000CC"/>
                </a:solidFill>
              </a:rPr>
              <a:t>v</a:t>
            </a:r>
            <a:r>
              <a:rPr lang="en-US" altLang="en-US" sz="1800" i="1" baseline="-25000">
                <a:solidFill>
                  <a:srgbClr val="0000CC"/>
                </a:solidFill>
              </a:rPr>
              <a:t>p</a:t>
            </a:r>
            <a:r>
              <a:rPr lang="en-US" altLang="en-US" sz="1800" i="1">
                <a:solidFill>
                  <a:srgbClr val="0000CC"/>
                </a:solidFill>
              </a:rPr>
              <a:t> = v</a:t>
            </a:r>
            <a:r>
              <a:rPr lang="en-US" altLang="en-US" sz="1800" i="1" baseline="-25000">
                <a:solidFill>
                  <a:srgbClr val="0000CC"/>
                </a:solidFill>
              </a:rPr>
              <a:t>b</a:t>
            </a:r>
            <a:r>
              <a:rPr lang="en-US" altLang="en-US" sz="1800" i="1">
                <a:solidFill>
                  <a:srgbClr val="0000CC"/>
                </a:solidFill>
              </a:rPr>
              <a:t> = 0 </a:t>
            </a:r>
            <a:r>
              <a:rPr lang="en-US" altLang="en-US" sz="1800"/>
              <a:t>from the connected voltage source, and </a:t>
            </a:r>
            <a:r>
              <a:rPr lang="en-US" altLang="en-US" sz="1800" i="1">
                <a:solidFill>
                  <a:srgbClr val="0000CC"/>
                </a:solidFill>
              </a:rPr>
              <a:t>v</a:t>
            </a:r>
            <a:r>
              <a:rPr lang="en-US" altLang="en-US" sz="1800" i="1" baseline="-25000">
                <a:solidFill>
                  <a:srgbClr val="0000CC"/>
                </a:solidFill>
              </a:rPr>
              <a:t>n</a:t>
            </a:r>
            <a:r>
              <a:rPr lang="en-US" altLang="en-US" sz="1800" i="1">
                <a:solidFill>
                  <a:srgbClr val="0000CC"/>
                </a:solidFill>
              </a:rPr>
              <a:t> = v</a:t>
            </a:r>
            <a:r>
              <a:rPr lang="en-US" altLang="en-US" sz="1800" i="1" baseline="-25000">
                <a:solidFill>
                  <a:srgbClr val="0000CC"/>
                </a:solidFill>
              </a:rPr>
              <a:t>p</a:t>
            </a:r>
            <a:r>
              <a:rPr lang="en-US" altLang="en-US" sz="1800" i="1">
                <a:solidFill>
                  <a:srgbClr val="0000CC"/>
                </a:solidFill>
              </a:rPr>
              <a:t> </a:t>
            </a:r>
            <a:r>
              <a:rPr lang="en-US" altLang="en-US" sz="1800"/>
              <a:t>from the voltage constraint. The node-voltage equation at </a:t>
            </a:r>
            <a:r>
              <a:rPr lang="en-US" altLang="en-US" sz="1800" i="1"/>
              <a:t>v</a:t>
            </a:r>
            <a:r>
              <a:rPr lang="en-US" altLang="en-US" sz="1800" i="1" baseline="-25000"/>
              <a:t>n</a:t>
            </a:r>
            <a:r>
              <a:rPr lang="en-US" altLang="en-US" sz="1800" i="1"/>
              <a:t> </a:t>
            </a:r>
            <a:r>
              <a:rPr lang="en-US" altLang="en-US" sz="1800"/>
              <a:t>is</a:t>
            </a:r>
            <a:r>
              <a:rPr lang="en-US" altLang="en-US" sz="1800">
                <a:solidFill>
                  <a:srgbClr val="0000CC"/>
                </a:solidFill>
              </a:rPr>
              <a:t>: i</a:t>
            </a:r>
            <a:r>
              <a:rPr lang="en-US" altLang="en-US" sz="1800" baseline="-25000">
                <a:solidFill>
                  <a:srgbClr val="0000CC"/>
                </a:solidFill>
              </a:rPr>
              <a:t>25</a:t>
            </a:r>
            <a:r>
              <a:rPr lang="en-US" altLang="en-US" sz="1800">
                <a:solidFill>
                  <a:srgbClr val="0000CC"/>
                </a:solidFill>
              </a:rPr>
              <a:t> + i</a:t>
            </a:r>
            <a:r>
              <a:rPr lang="en-US" altLang="en-US" sz="1800" baseline="-25000">
                <a:solidFill>
                  <a:srgbClr val="0000CC"/>
                </a:solidFill>
              </a:rPr>
              <a:t>100</a:t>
            </a:r>
            <a:r>
              <a:rPr lang="en-US" altLang="en-US" sz="1800">
                <a:solidFill>
                  <a:srgbClr val="0000CC"/>
                </a:solidFill>
              </a:rPr>
              <a:t> = i</a:t>
            </a:r>
            <a:r>
              <a:rPr lang="en-US" altLang="en-US" sz="1800" baseline="-25000">
                <a:solidFill>
                  <a:srgbClr val="0000CC"/>
                </a:solidFill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25</a:t>
            </a:r>
            <a:r>
              <a:rPr lang="en-US" altLang="en-US" sz="1800"/>
              <a:t> = (v</a:t>
            </a:r>
            <a:r>
              <a:rPr lang="en-US" altLang="en-US" sz="1800" baseline="-25000"/>
              <a:t>a</a:t>
            </a:r>
            <a:r>
              <a:rPr lang="en-US" altLang="en-US" sz="1800"/>
              <a:t> - v</a:t>
            </a:r>
            <a:r>
              <a:rPr lang="en-US" altLang="en-US" sz="1800" baseline="-25000"/>
              <a:t>n</a:t>
            </a:r>
            <a:r>
              <a:rPr lang="en-US" altLang="en-US" sz="1800"/>
              <a:t>)/25 = 1/25 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</a:t>
            </a:r>
            <a:r>
              <a:rPr lang="en-US" altLang="en-US" sz="1800" baseline="-25000"/>
              <a:t>100</a:t>
            </a:r>
            <a:r>
              <a:rPr lang="en-US" altLang="en-US" sz="1800"/>
              <a:t> = (v</a:t>
            </a:r>
            <a:r>
              <a:rPr lang="en-US" altLang="en-US" sz="1800" baseline="-25000"/>
              <a:t>o</a:t>
            </a:r>
            <a:r>
              <a:rPr lang="en-US" altLang="en-US" sz="1800"/>
              <a:t> - v</a:t>
            </a:r>
            <a:r>
              <a:rPr lang="en-US" altLang="en-US" sz="1800" baseline="-25000"/>
              <a:t>n</a:t>
            </a:r>
            <a:r>
              <a:rPr lang="en-US" altLang="en-US" sz="1800"/>
              <a:t>)/100 = v</a:t>
            </a:r>
            <a:r>
              <a:rPr lang="en-US" altLang="en-US" sz="1800" baseline="-25000"/>
              <a:t>o</a:t>
            </a:r>
            <a:r>
              <a:rPr lang="en-US" altLang="en-US" sz="1800"/>
              <a:t>/100 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The current constraint requires </a:t>
            </a:r>
            <a:r>
              <a:rPr lang="en-US" altLang="en-US" sz="1800" i="1">
                <a:solidFill>
                  <a:srgbClr val="FF0000"/>
                </a:solidFill>
              </a:rPr>
              <a:t>i</a:t>
            </a:r>
            <a:r>
              <a:rPr lang="en-US" altLang="en-US" sz="1800" i="1" baseline="-25000">
                <a:solidFill>
                  <a:srgbClr val="FF0000"/>
                </a:solidFill>
              </a:rPr>
              <a:t>n</a:t>
            </a:r>
            <a:r>
              <a:rPr lang="en-US" altLang="en-US" sz="1800" i="1">
                <a:solidFill>
                  <a:srgbClr val="FF0000"/>
                </a:solidFill>
              </a:rPr>
              <a:t> = 0</a:t>
            </a:r>
            <a:r>
              <a:rPr lang="en-US" altLang="en-US" sz="1800" i="1"/>
              <a:t>. </a:t>
            </a:r>
            <a:r>
              <a:rPr lang="en-US" altLang="en-US" sz="1800"/>
              <a:t>Substituting the values for the three currents into the node-voltage equation, we obtain</a:t>
            </a: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5696BC4B-96B8-41A8-BF6A-E4D36A0AB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15192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436CDE29-DD70-4217-B15B-84BFD042DB7C}"/>
              </a:ext>
            </a:extLst>
          </p:cNvPr>
          <p:cNvSpPr/>
          <p:nvPr/>
        </p:nvSpPr>
        <p:spPr>
          <a:xfrm>
            <a:off x="34290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55" name="TextBox 9">
            <a:extLst>
              <a:ext uri="{FF2B5EF4-FFF2-40B4-BE49-F238E27FC236}">
                <a16:creationId xmlns:a16="http://schemas.microsoft.com/office/drawing/2014/main" id="{A3420A1E-B33A-405B-964B-3AD95AB33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v</a:t>
            </a:r>
            <a:r>
              <a:rPr lang="en-US" altLang="en-US" sz="1800" baseline="-25000">
                <a:solidFill>
                  <a:srgbClr val="0000CC"/>
                </a:solidFill>
              </a:rPr>
              <a:t>o</a:t>
            </a:r>
            <a:r>
              <a:rPr lang="en-US" altLang="en-US" sz="1800">
                <a:solidFill>
                  <a:srgbClr val="0000CC"/>
                </a:solidFill>
              </a:rPr>
              <a:t> = - 4 V</a:t>
            </a:r>
          </a:p>
        </p:txBody>
      </p:sp>
      <p:sp>
        <p:nvSpPr>
          <p:cNvPr id="27656" name="TextBox 10">
            <a:extLst>
              <a:ext uri="{FF2B5EF4-FFF2-40B4-BE49-F238E27FC236}">
                <a16:creationId xmlns:a16="http://schemas.microsoft.com/office/drawing/2014/main" id="{5AD792F0-16B7-4E9F-8B73-A25D0C0F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b) V</a:t>
            </a:r>
            <a:r>
              <a:rPr lang="en-US" altLang="en-US" sz="1800" baseline="-25000"/>
              <a:t>p</a:t>
            </a:r>
            <a:r>
              <a:rPr lang="en-US" altLang="en-US" sz="1800"/>
              <a:t> = v</a:t>
            </a:r>
            <a:r>
              <a:rPr lang="en-US" altLang="en-US" sz="1800" baseline="-25000"/>
              <a:t>b</a:t>
            </a:r>
            <a:r>
              <a:rPr lang="en-US" altLang="en-US" sz="1800"/>
              <a:t> = v</a:t>
            </a:r>
            <a:r>
              <a:rPr lang="en-US" altLang="en-US" sz="1800" baseline="-25000"/>
              <a:t>n</a:t>
            </a:r>
            <a:r>
              <a:rPr lang="en-US" altLang="en-US" sz="1800"/>
              <a:t> = 2 V</a:t>
            </a:r>
          </a:p>
        </p:txBody>
      </p:sp>
      <p:pic>
        <p:nvPicPr>
          <p:cNvPr id="27657" name="Picture 3">
            <a:extLst>
              <a:ext uri="{FF2B5EF4-FFF2-40B4-BE49-F238E27FC236}">
                <a16:creationId xmlns:a16="http://schemas.microsoft.com/office/drawing/2014/main" id="{9AF4E2B4-188E-4621-ACC8-D6709129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00600"/>
            <a:ext cx="3581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E782AED-C5E0-4CB3-A307-711874050CFA}"/>
              </a:ext>
            </a:extLst>
          </p:cNvPr>
          <p:cNvSpPr/>
          <p:nvPr/>
        </p:nvSpPr>
        <p:spPr>
          <a:xfrm>
            <a:off x="3048000" y="49530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4AFA59A-09FA-49F7-8405-2ED3D4CF2234}"/>
              </a:ext>
            </a:extLst>
          </p:cNvPr>
          <p:cNvSpPr/>
          <p:nvPr/>
        </p:nvSpPr>
        <p:spPr>
          <a:xfrm>
            <a:off x="7239000" y="5257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60" name="TextBox 14">
            <a:extLst>
              <a:ext uri="{FF2B5EF4-FFF2-40B4-BE49-F238E27FC236}">
                <a16:creationId xmlns:a16="http://schemas.microsoft.com/office/drawing/2014/main" id="{1231AE89-EC96-45C8-B5A5-7FC9FA7A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105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</a:t>
            </a:r>
            <a:r>
              <a:rPr lang="en-US" altLang="en-US" sz="1800" baseline="-25000">
                <a:solidFill>
                  <a:srgbClr val="FF0000"/>
                </a:solidFill>
              </a:rPr>
              <a:t>25</a:t>
            </a:r>
            <a:r>
              <a:rPr lang="en-US" altLang="en-US" sz="1800">
                <a:solidFill>
                  <a:srgbClr val="FF0000"/>
                </a:solidFill>
              </a:rPr>
              <a:t> = - i</a:t>
            </a:r>
            <a:r>
              <a:rPr lang="en-US" altLang="en-US" sz="1800" baseline="-2500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7661" name="TextBox 15">
            <a:extLst>
              <a:ext uri="{FF2B5EF4-FFF2-40B4-BE49-F238E27FC236}">
                <a16:creationId xmlns:a16="http://schemas.microsoft.com/office/drawing/2014/main" id="{13B88D81-F062-4788-8C23-497E0BCE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5626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v</a:t>
            </a:r>
            <a:r>
              <a:rPr lang="en-US" altLang="en-US" sz="1800" baseline="-25000">
                <a:solidFill>
                  <a:srgbClr val="0000CC"/>
                </a:solidFill>
              </a:rPr>
              <a:t>o</a:t>
            </a:r>
            <a:r>
              <a:rPr lang="en-US" altLang="en-US" sz="1800">
                <a:solidFill>
                  <a:srgbClr val="0000CC"/>
                </a:solidFill>
              </a:rPr>
              <a:t> = 6 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91BB70F0-1883-4BAF-A4FD-0D06AC5D4A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49476-D11D-40D2-A75E-EE28C38E5B4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45CDF23B-7859-428A-8337-380ABB816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Sol. of Example 1</a:t>
            </a:r>
          </a:p>
        </p:txBody>
      </p:sp>
      <p:sp>
        <p:nvSpPr>
          <p:cNvPr id="28676" name="TextBox 7">
            <a:extLst>
              <a:ext uri="{FF2B5EF4-FFF2-40B4-BE49-F238E27FC236}">
                <a16:creationId xmlns:a16="http://schemas.microsoft.com/office/drawing/2014/main" id="{47E101FC-A694-4846-99BE-522EC5521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c) v</a:t>
            </a:r>
            <a:r>
              <a:rPr lang="en-US" altLang="en-US" sz="1800" baseline="-25000"/>
              <a:t>n</a:t>
            </a:r>
            <a:r>
              <a:rPr lang="en-US" altLang="en-US" sz="1800"/>
              <a:t> = v</a:t>
            </a:r>
            <a:r>
              <a:rPr lang="en-US" altLang="en-US" sz="1800" baseline="-25000"/>
              <a:t>p</a:t>
            </a:r>
            <a:r>
              <a:rPr lang="en-US" altLang="en-US" sz="1800"/>
              <a:t> = v</a:t>
            </a:r>
            <a:r>
              <a:rPr lang="en-US" altLang="en-US" sz="1800" baseline="-25000"/>
              <a:t>b</a:t>
            </a:r>
            <a:r>
              <a:rPr lang="en-US" altLang="en-US" sz="1800"/>
              <a:t>, and i</a:t>
            </a:r>
            <a:r>
              <a:rPr lang="en-US" altLang="en-US" sz="1800" baseline="-25000"/>
              <a:t>25</a:t>
            </a:r>
            <a:r>
              <a:rPr lang="en-US" altLang="en-US" sz="1800"/>
              <a:t> = -i</a:t>
            </a:r>
            <a:r>
              <a:rPr lang="en-US" altLang="en-US" sz="1800" baseline="-25000"/>
              <a:t>100</a:t>
            </a:r>
          </a:p>
        </p:txBody>
      </p:sp>
      <p:sp>
        <p:nvSpPr>
          <p:cNvPr id="28677" name="TextBox 8">
            <a:extLst>
              <a:ext uri="{FF2B5EF4-FFF2-40B4-BE49-F238E27FC236}">
                <a16:creationId xmlns:a16="http://schemas.microsoft.com/office/drawing/2014/main" id="{645343C9-0E34-4AC3-8137-54D9B00EF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</a:t>
            </a:r>
            <a:r>
              <a:rPr lang="en-US" altLang="en-US" sz="1800" baseline="-25000"/>
              <a:t>a</a:t>
            </a:r>
            <a:r>
              <a:rPr lang="en-US" altLang="en-US" sz="1800"/>
              <a:t> = 1.5 V</a:t>
            </a:r>
          </a:p>
        </p:txBody>
      </p:sp>
      <p:pic>
        <p:nvPicPr>
          <p:cNvPr id="28678" name="Picture 2">
            <a:extLst>
              <a:ext uri="{FF2B5EF4-FFF2-40B4-BE49-F238E27FC236}">
                <a16:creationId xmlns:a16="http://schemas.microsoft.com/office/drawing/2014/main" id="{2559E930-A983-4D1A-AEBF-247F8C75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2187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740CFDB5-58A4-462B-8242-ED0E6A2EBFF4}"/>
              </a:ext>
            </a:extLst>
          </p:cNvPr>
          <p:cNvSpPr/>
          <p:nvPr/>
        </p:nvSpPr>
        <p:spPr>
          <a:xfrm>
            <a:off x="3733800" y="15240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680" name="Rectangle 11">
            <a:extLst>
              <a:ext uri="{FF2B5EF4-FFF2-40B4-BE49-F238E27FC236}">
                <a16:creationId xmlns:a16="http://schemas.microsoft.com/office/drawing/2014/main" id="{FA028807-20E2-4E76-B7CF-E9B8D024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403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Solving for v</a:t>
            </a:r>
            <a:r>
              <a:rPr lang="en-US" altLang="en-US" sz="1800" baseline="-25000"/>
              <a:t>b</a:t>
            </a:r>
            <a:r>
              <a:rPr lang="en-US" altLang="en-US" sz="1800"/>
              <a:t> as a function of </a:t>
            </a:r>
            <a:r>
              <a:rPr lang="en-US" altLang="en-US" sz="1800" i="1"/>
              <a:t>v</a:t>
            </a:r>
            <a:r>
              <a:rPr lang="en-US" altLang="en-US" sz="1800" i="1" baseline="-25000"/>
              <a:t>o</a:t>
            </a:r>
            <a:r>
              <a:rPr lang="en-US" altLang="en-US" sz="1800" i="1"/>
              <a:t> gives</a:t>
            </a:r>
            <a:endParaRPr lang="en-US" altLang="en-US" sz="1800"/>
          </a:p>
        </p:txBody>
      </p:sp>
      <p:pic>
        <p:nvPicPr>
          <p:cNvPr id="28681" name="Picture 3">
            <a:extLst>
              <a:ext uri="{FF2B5EF4-FFF2-40B4-BE49-F238E27FC236}">
                <a16:creationId xmlns:a16="http://schemas.microsoft.com/office/drawing/2014/main" id="{BE1F20BE-54C2-412E-8551-E3D23ED6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19558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13">
            <a:extLst>
              <a:ext uri="{FF2B5EF4-FFF2-40B4-BE49-F238E27FC236}">
                <a16:creationId xmlns:a16="http://schemas.microsoft.com/office/drawing/2014/main" id="{2A831D0A-5132-4CBB-890C-9EF26457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Now, if the amplifier is to be within the linear region of operation,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-10 V </a:t>
            </a:r>
            <a:r>
              <a:rPr lang="en-US" altLang="en-US" sz="1800">
                <a:sym typeface="Symbol" panose="05050102010706020507" pitchFamily="18" charset="2"/>
              </a:rPr>
              <a:t></a:t>
            </a:r>
            <a:r>
              <a:rPr lang="en-US" altLang="en-US" sz="1800"/>
              <a:t> </a:t>
            </a:r>
            <a:r>
              <a:rPr lang="en-US" altLang="en-US" sz="1800" i="1"/>
              <a:t>v</a:t>
            </a:r>
            <a:r>
              <a:rPr lang="en-US" altLang="en-US" sz="1800" i="1" baseline="-25000"/>
              <a:t>o</a:t>
            </a:r>
            <a:r>
              <a:rPr lang="en-US" altLang="en-US" sz="1800" i="1"/>
              <a:t> </a:t>
            </a:r>
            <a:r>
              <a:rPr lang="en-US" altLang="en-US" sz="1800">
                <a:sym typeface="Symbol" panose="05050102010706020507" pitchFamily="18" charset="2"/>
              </a:rPr>
              <a:t></a:t>
            </a:r>
            <a:r>
              <a:rPr lang="en-US" altLang="en-US" sz="1800" i="1"/>
              <a:t> 10 V.</a:t>
            </a:r>
            <a:endParaRPr lang="en-US" altLang="en-US" sz="1800"/>
          </a:p>
        </p:txBody>
      </p:sp>
      <p:sp>
        <p:nvSpPr>
          <p:cNvPr id="28683" name="Rectangle 14">
            <a:extLst>
              <a:ext uri="{FF2B5EF4-FFF2-40B4-BE49-F238E27FC236}">
                <a16:creationId xmlns:a16="http://schemas.microsoft.com/office/drawing/2014/main" id="{6198AC95-1F6B-4D41-A0DE-0949317C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Substituting these limits on </a:t>
            </a:r>
            <a:r>
              <a:rPr lang="en-US" altLang="en-US" sz="1800" i="1"/>
              <a:t>vo into the expression </a:t>
            </a:r>
            <a:r>
              <a:rPr lang="en-US" altLang="en-US" sz="1800"/>
              <a:t>for </a:t>
            </a:r>
            <a:r>
              <a:rPr lang="en-US" altLang="en-US" sz="1800" i="1"/>
              <a:t>v</a:t>
            </a:r>
            <a:r>
              <a:rPr lang="en-US" altLang="en-US" sz="1800" i="1" baseline="-25000"/>
              <a:t>b</a:t>
            </a:r>
            <a:r>
              <a:rPr lang="en-US" altLang="en-US" sz="1800" i="1"/>
              <a:t>, we see that v</a:t>
            </a:r>
            <a:r>
              <a:rPr lang="en-US" altLang="en-US" sz="1800" i="1" baseline="-25000"/>
              <a:t>b</a:t>
            </a:r>
            <a:r>
              <a:rPr lang="en-US" altLang="en-US" sz="1800" i="1"/>
              <a:t> is limited to</a:t>
            </a:r>
            <a:endParaRPr lang="en-US" altLang="en-US" sz="1800"/>
          </a:p>
        </p:txBody>
      </p:sp>
      <p:sp>
        <p:nvSpPr>
          <p:cNvPr id="28684" name="Rectangle 15">
            <a:extLst>
              <a:ext uri="{FF2B5EF4-FFF2-40B4-BE49-F238E27FC236}">
                <a16:creationId xmlns:a16="http://schemas.microsoft.com/office/drawing/2014/main" id="{51C50AFA-4CB6-4649-801D-BD2EA5D0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2155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/>
              <a:t>-0.8 V </a:t>
            </a:r>
            <a:r>
              <a:rPr lang="en-US" altLang="en-US" sz="1800">
                <a:sym typeface="Symbol" panose="05050102010706020507" pitchFamily="18" charset="2"/>
              </a:rPr>
              <a:t></a:t>
            </a:r>
            <a:r>
              <a:rPr lang="sv-SE" altLang="en-US" sz="1800"/>
              <a:t> </a:t>
            </a:r>
            <a:r>
              <a:rPr lang="sv-SE" altLang="en-US" sz="1800" i="1"/>
              <a:t>v</a:t>
            </a:r>
            <a:r>
              <a:rPr lang="sv-SE" altLang="en-US" sz="1800" i="1" baseline="-25000"/>
              <a:t>b</a:t>
            </a:r>
            <a:r>
              <a:rPr lang="sv-SE" altLang="en-US" sz="1800" i="1"/>
              <a:t> </a:t>
            </a:r>
            <a:r>
              <a:rPr lang="en-US" altLang="en-US" sz="1800">
                <a:sym typeface="Symbol" panose="05050102010706020507" pitchFamily="18" charset="2"/>
              </a:rPr>
              <a:t></a:t>
            </a:r>
            <a:r>
              <a:rPr lang="sv-SE" altLang="en-US" sz="1800" i="1"/>
              <a:t> 3.2 V.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8BF30FB6-979A-48AE-8E20-784EA1AD4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84D029-F216-41CF-AF11-3CDBCF6CA0D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F0AD25-6A19-4615-AE94-04A1FE269D3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Basic Inverting Amplifier</a:t>
            </a:r>
          </a:p>
        </p:txBody>
      </p:sp>
      <p:grpSp>
        <p:nvGrpSpPr>
          <p:cNvPr id="29700" name="Group 35">
            <a:extLst>
              <a:ext uri="{FF2B5EF4-FFF2-40B4-BE49-F238E27FC236}">
                <a16:creationId xmlns:a16="http://schemas.microsoft.com/office/drawing/2014/main" id="{22FBC3F1-378B-4D50-9767-A0E0A30233C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505200"/>
            <a:ext cx="4876800" cy="2362200"/>
            <a:chOff x="2057400" y="1219200"/>
            <a:chExt cx="4876800" cy="2362200"/>
          </a:xfrm>
        </p:grpSpPr>
        <p:sp>
          <p:nvSpPr>
            <p:cNvPr id="29703" name="AutoShape 3">
              <a:extLst>
                <a:ext uri="{FF2B5EF4-FFF2-40B4-BE49-F238E27FC236}">
                  <a16:creationId xmlns:a16="http://schemas.microsoft.com/office/drawing/2014/main" id="{A5E91D6E-12A3-4E51-B915-2844DA5C06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10569" y="1882038"/>
              <a:ext cx="966355" cy="11438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04" name="Text Box 4">
              <a:extLst>
                <a:ext uri="{FF2B5EF4-FFF2-40B4-BE49-F238E27FC236}">
                  <a16:creationId xmlns:a16="http://schemas.microsoft.com/office/drawing/2014/main" id="{5F8FC73A-55CD-4907-B73C-DCEBD609E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793" y="2078182"/>
              <a:ext cx="259976" cy="322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  <p:sp>
          <p:nvSpPr>
            <p:cNvPr id="29705" name="Text Box 5">
              <a:extLst>
                <a:ext uri="{FF2B5EF4-FFF2-40B4-BE49-F238E27FC236}">
                  <a16:creationId xmlns:a16="http://schemas.microsoft.com/office/drawing/2014/main" id="{BF19C66E-0D2B-48F8-98B4-CF96CA17D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793" y="2507673"/>
              <a:ext cx="259976" cy="322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</p:txBody>
        </p:sp>
        <p:sp>
          <p:nvSpPr>
            <p:cNvPr id="29706" name="Line 6">
              <a:extLst>
                <a:ext uri="{FF2B5EF4-FFF2-40B4-BE49-F238E27FC236}">
                  <a16:creationId xmlns:a16="http://schemas.microsoft.com/office/drawing/2014/main" id="{909978C0-2EE5-4826-B6E5-0CFDD360B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5694" y="2453986"/>
              <a:ext cx="831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Freeform 7">
              <a:extLst>
                <a:ext uri="{FF2B5EF4-FFF2-40B4-BE49-F238E27FC236}">
                  <a16:creationId xmlns:a16="http://schemas.microsoft.com/office/drawing/2014/main" id="{D00DC4F3-BEE5-441B-AD93-BE83BFF84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892" y="2131868"/>
              <a:ext cx="623944" cy="214745"/>
            </a:xfrm>
            <a:custGeom>
              <a:avLst/>
              <a:gdLst>
                <a:gd name="T0" fmla="*/ 0 w 576"/>
                <a:gd name="T1" fmla="*/ 2147483646 h 192"/>
                <a:gd name="T2" fmla="*/ 2147483646 w 576"/>
                <a:gd name="T3" fmla="*/ 2147483646 h 192"/>
                <a:gd name="T4" fmla="*/ 2147483646 w 576"/>
                <a:gd name="T5" fmla="*/ 0 h 192"/>
                <a:gd name="T6" fmla="*/ 2147483646 w 576"/>
                <a:gd name="T7" fmla="*/ 2147483646 h 192"/>
                <a:gd name="T8" fmla="*/ 2147483646 w 576"/>
                <a:gd name="T9" fmla="*/ 0 h 192"/>
                <a:gd name="T10" fmla="*/ 2147483646 w 576"/>
                <a:gd name="T11" fmla="*/ 2147483646 h 192"/>
                <a:gd name="T12" fmla="*/ 2147483646 w 576"/>
                <a:gd name="T13" fmla="*/ 0 h 192"/>
                <a:gd name="T14" fmla="*/ 2147483646 w 576"/>
                <a:gd name="T15" fmla="*/ 2147483646 h 192"/>
                <a:gd name="T16" fmla="*/ 2147483646 w 576"/>
                <a:gd name="T17" fmla="*/ 214748364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192"/>
                <a:gd name="T29" fmla="*/ 576 w 57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8">
              <a:extLst>
                <a:ext uri="{FF2B5EF4-FFF2-40B4-BE49-F238E27FC236}">
                  <a16:creationId xmlns:a16="http://schemas.microsoft.com/office/drawing/2014/main" id="{C2DCBA89-EF75-4CED-AC5F-1AC57F9DD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3840" y="2239241"/>
              <a:ext cx="4679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9">
              <a:extLst>
                <a:ext uri="{FF2B5EF4-FFF2-40B4-BE49-F238E27FC236}">
                  <a16:creationId xmlns:a16="http://schemas.microsoft.com/office/drawing/2014/main" id="{A1F87763-3D9B-488D-ADFA-8696B6ABD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3816" y="2668732"/>
              <a:ext cx="2079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Line 10">
              <a:extLst>
                <a:ext uri="{FF2B5EF4-FFF2-40B4-BE49-F238E27FC236}">
                  <a16:creationId xmlns:a16="http://schemas.microsoft.com/office/drawing/2014/main" id="{5857860F-12BB-4310-9544-94B3BAF19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3816" y="2668732"/>
              <a:ext cx="0" cy="644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11">
              <a:extLst>
                <a:ext uri="{FF2B5EF4-FFF2-40B4-BE49-F238E27FC236}">
                  <a16:creationId xmlns:a16="http://schemas.microsoft.com/office/drawing/2014/main" id="{B445AE5C-15F0-45AA-BC32-70E1C7217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939" y="3312968"/>
              <a:ext cx="3535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Freeform 12">
              <a:extLst>
                <a:ext uri="{FF2B5EF4-FFF2-40B4-BE49-F238E27FC236}">
                  <a16:creationId xmlns:a16="http://schemas.microsoft.com/office/drawing/2014/main" id="{85BCD420-B80E-4314-899B-C61487E4E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784" y="1541318"/>
              <a:ext cx="623944" cy="214745"/>
            </a:xfrm>
            <a:custGeom>
              <a:avLst/>
              <a:gdLst>
                <a:gd name="T0" fmla="*/ 0 w 576"/>
                <a:gd name="T1" fmla="*/ 2147483646 h 192"/>
                <a:gd name="T2" fmla="*/ 2147483646 w 576"/>
                <a:gd name="T3" fmla="*/ 2147483646 h 192"/>
                <a:gd name="T4" fmla="*/ 2147483646 w 576"/>
                <a:gd name="T5" fmla="*/ 0 h 192"/>
                <a:gd name="T6" fmla="*/ 2147483646 w 576"/>
                <a:gd name="T7" fmla="*/ 2147483646 h 192"/>
                <a:gd name="T8" fmla="*/ 2147483646 w 576"/>
                <a:gd name="T9" fmla="*/ 0 h 192"/>
                <a:gd name="T10" fmla="*/ 2147483646 w 576"/>
                <a:gd name="T11" fmla="*/ 2147483646 h 192"/>
                <a:gd name="T12" fmla="*/ 2147483646 w 576"/>
                <a:gd name="T13" fmla="*/ 0 h 192"/>
                <a:gd name="T14" fmla="*/ 2147483646 w 576"/>
                <a:gd name="T15" fmla="*/ 2147483646 h 192"/>
                <a:gd name="T16" fmla="*/ 2147483646 w 576"/>
                <a:gd name="T17" fmla="*/ 214748364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192"/>
                <a:gd name="T29" fmla="*/ 576 w 57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13">
              <a:extLst>
                <a:ext uri="{FF2B5EF4-FFF2-40B4-BE49-F238E27FC236}">
                  <a16:creationId xmlns:a16="http://schemas.microsoft.com/office/drawing/2014/main" id="{91D832E4-B3B5-4328-9328-C49AA7531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3816" y="1648691"/>
              <a:ext cx="0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14">
              <a:extLst>
                <a:ext uri="{FF2B5EF4-FFF2-40B4-BE49-F238E27FC236}">
                  <a16:creationId xmlns:a16="http://schemas.microsoft.com/office/drawing/2014/main" id="{5E4AF092-5C59-4AE0-9C1D-4C7A7CC33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3816" y="1648691"/>
              <a:ext cx="415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5">
              <a:extLst>
                <a:ext uri="{FF2B5EF4-FFF2-40B4-BE49-F238E27FC236}">
                  <a16:creationId xmlns:a16="http://schemas.microsoft.com/office/drawing/2014/main" id="{F4F7968C-20CE-4914-A9F3-979C249A7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9732" y="1648691"/>
              <a:ext cx="7279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16">
              <a:extLst>
                <a:ext uri="{FF2B5EF4-FFF2-40B4-BE49-F238E27FC236}">
                  <a16:creationId xmlns:a16="http://schemas.microsoft.com/office/drawing/2014/main" id="{F36D1030-8EBB-4DFA-A3A5-9EBE9517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7666" y="1648691"/>
              <a:ext cx="0" cy="805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17">
              <a:extLst>
                <a:ext uri="{FF2B5EF4-FFF2-40B4-BE49-F238E27FC236}">
                  <a16:creationId xmlns:a16="http://schemas.microsoft.com/office/drawing/2014/main" id="{9581AA96-7C35-432E-B529-2710CD106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755" y="2722418"/>
              <a:ext cx="0" cy="7516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18" name="Group 18">
              <a:extLst>
                <a:ext uri="{FF2B5EF4-FFF2-40B4-BE49-F238E27FC236}">
                  <a16:creationId xmlns:a16="http://schemas.microsoft.com/office/drawing/2014/main" id="{4FD0D1C1-16A6-41AC-812A-2A7FEC3D3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769" y="3474027"/>
              <a:ext cx="311972" cy="107373"/>
              <a:chOff x="2928" y="2928"/>
              <a:chExt cx="288" cy="96"/>
            </a:xfrm>
          </p:grpSpPr>
          <p:sp>
            <p:nvSpPr>
              <p:cNvPr id="29729" name="Line 19">
                <a:extLst>
                  <a:ext uri="{FF2B5EF4-FFF2-40B4-BE49-F238E27FC236}">
                    <a16:creationId xmlns:a16="http://schemas.microsoft.com/office/drawing/2014/main" id="{067E1A4F-901E-452A-B1C2-7C77020D5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Line 20">
                <a:extLst>
                  <a:ext uri="{FF2B5EF4-FFF2-40B4-BE49-F238E27FC236}">
                    <a16:creationId xmlns:a16="http://schemas.microsoft.com/office/drawing/2014/main" id="{8930382E-DDBE-4884-BAFD-77F4DC807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Line 21">
                <a:extLst>
                  <a:ext uri="{FF2B5EF4-FFF2-40B4-BE49-F238E27FC236}">
                    <a16:creationId xmlns:a16="http://schemas.microsoft.com/office/drawing/2014/main" id="{022462B6-03E5-4DAE-8AEF-53A5866F0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9" name="Text Box 22">
              <a:extLst>
                <a:ext uri="{FF2B5EF4-FFF2-40B4-BE49-F238E27FC236}">
                  <a16:creationId xmlns:a16="http://schemas.microsoft.com/office/drawing/2014/main" id="{8795D7CF-692D-4992-95FF-C20898DB0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2561358"/>
              <a:ext cx="5925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/>
                <a:t>in</a:t>
              </a:r>
              <a:endParaRPr lang="en-US" altLang="en-US" sz="1800"/>
            </a:p>
          </p:txBody>
        </p:sp>
        <p:sp>
          <p:nvSpPr>
            <p:cNvPr id="29720" name="Line 23">
              <a:extLst>
                <a:ext uri="{FF2B5EF4-FFF2-40B4-BE49-F238E27FC236}">
                  <a16:creationId xmlns:a16="http://schemas.microsoft.com/office/drawing/2014/main" id="{EEADEA6A-A3C0-4D68-A980-34437E857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1939" y="2239241"/>
              <a:ext cx="0" cy="2147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24">
              <a:extLst>
                <a:ext uri="{FF2B5EF4-FFF2-40B4-BE49-F238E27FC236}">
                  <a16:creationId xmlns:a16="http://schemas.microsoft.com/office/drawing/2014/main" id="{E9ED47CF-0A00-4B78-9AA9-CD86F0BAD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939" y="2239241"/>
              <a:ext cx="519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5">
              <a:extLst>
                <a:ext uri="{FF2B5EF4-FFF2-40B4-BE49-F238E27FC236}">
                  <a16:creationId xmlns:a16="http://schemas.microsoft.com/office/drawing/2014/main" id="{D2CEACF1-CDAC-40AB-8F3F-2092BDFC2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1939" y="3098223"/>
              <a:ext cx="0" cy="2147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Text Box 26">
              <a:extLst>
                <a:ext uri="{FF2B5EF4-FFF2-40B4-BE49-F238E27FC236}">
                  <a16:creationId xmlns:a16="http://schemas.microsoft.com/office/drawing/2014/main" id="{42CD3D8B-9694-482C-97F5-31DA45F11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642" y="2453986"/>
              <a:ext cx="259976" cy="322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</p:txBody>
        </p:sp>
        <p:sp>
          <p:nvSpPr>
            <p:cNvPr id="29724" name="Text Box 27">
              <a:extLst>
                <a:ext uri="{FF2B5EF4-FFF2-40B4-BE49-F238E27FC236}">
                  <a16:creationId xmlns:a16="http://schemas.microsoft.com/office/drawing/2014/main" id="{8CCEA205-CED9-4EE3-B8E0-7FCF8EFAD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642" y="2990850"/>
              <a:ext cx="259976" cy="322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  <p:sp>
          <p:nvSpPr>
            <p:cNvPr id="29725" name="Text Box 28">
              <a:extLst>
                <a:ext uri="{FF2B5EF4-FFF2-40B4-BE49-F238E27FC236}">
                  <a16:creationId xmlns:a16="http://schemas.microsoft.com/office/drawing/2014/main" id="{5D336F6B-F17F-43D4-A842-AE88DEB47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642" y="2722418"/>
              <a:ext cx="696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/>
                <a:t>out</a:t>
              </a:r>
              <a:endParaRPr lang="en-US" altLang="en-US" sz="1800"/>
            </a:p>
          </p:txBody>
        </p:sp>
        <p:sp>
          <p:nvSpPr>
            <p:cNvPr id="29726" name="Text Box 29">
              <a:extLst>
                <a:ext uri="{FF2B5EF4-FFF2-40B4-BE49-F238E27FC236}">
                  <a16:creationId xmlns:a16="http://schemas.microsoft.com/office/drawing/2014/main" id="{228DF9C9-C41A-46F1-BF84-3DCBC9B20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1752600"/>
              <a:ext cx="496645" cy="37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R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29727" name="Text Box 30">
              <a:extLst>
                <a:ext uri="{FF2B5EF4-FFF2-40B4-BE49-F238E27FC236}">
                  <a16:creationId xmlns:a16="http://schemas.microsoft.com/office/drawing/2014/main" id="{95EDED61-5DDC-44AA-99CE-40121987D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1219200"/>
              <a:ext cx="6526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R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29728" name="Oval 31">
              <a:extLst>
                <a:ext uri="{FF2B5EF4-FFF2-40B4-BE49-F238E27FC236}">
                  <a16:creationId xmlns:a16="http://schemas.microsoft.com/office/drawing/2014/main" id="{2FE93A9E-AB89-4841-9F79-D760CC95F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967" y="2453986"/>
              <a:ext cx="623944" cy="6442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5CB0D3B0-E9CE-4DCA-BC08-96222C2A71A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600200"/>
            <a:ext cx="84582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Infinite input resistance means the current into the inverting (</a:t>
            </a:r>
            <a:r>
              <a:rPr lang="en-US" sz="2000" kern="0" dirty="0">
                <a:latin typeface="+mn-lt"/>
              </a:rPr>
              <a:t>–</a:t>
            </a:r>
            <a:r>
              <a:rPr lang="en-US" sz="2000" kern="0" dirty="0">
                <a:latin typeface="+mn-lt"/>
                <a:cs typeface="+mn-cs"/>
              </a:rPr>
              <a:t>) input is zero: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000" i="1" kern="0" dirty="0" err="1">
                <a:latin typeface="+mn-lt"/>
                <a:cs typeface="+mn-cs"/>
              </a:rPr>
              <a:t>i</a:t>
            </a:r>
            <a:r>
              <a:rPr lang="en-US" sz="2000" kern="0" baseline="-25000" dirty="0">
                <a:latin typeface="+mn-lt"/>
              </a:rPr>
              <a:t>–</a:t>
            </a:r>
            <a:r>
              <a:rPr lang="en-US" sz="2000" kern="0" dirty="0">
                <a:latin typeface="+mn-lt"/>
                <a:cs typeface="+mn-cs"/>
              </a:rPr>
              <a:t> = 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Infinite gain means the difference between </a:t>
            </a: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baseline="-25000" dirty="0">
                <a:latin typeface="+mn-lt"/>
                <a:cs typeface="+mn-cs"/>
              </a:rPr>
              <a:t>+</a:t>
            </a:r>
            <a:r>
              <a:rPr lang="en-US" sz="2000" kern="0" dirty="0">
                <a:latin typeface="+mn-lt"/>
                <a:cs typeface="+mn-cs"/>
              </a:rPr>
              <a:t> and </a:t>
            </a: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baseline="-25000" dirty="0">
                <a:latin typeface="+mn-lt"/>
              </a:rPr>
              <a:t>–</a:t>
            </a:r>
            <a:r>
              <a:rPr lang="en-US" sz="2000" kern="0" dirty="0">
                <a:latin typeface="+mn-lt"/>
                <a:cs typeface="+mn-cs"/>
              </a:rPr>
              <a:t> is zero: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baseline="-25000" dirty="0">
                <a:latin typeface="+mn-lt"/>
                <a:cs typeface="+mn-cs"/>
              </a:rPr>
              <a:t>+</a:t>
            </a:r>
            <a:r>
              <a:rPr lang="en-US" sz="2000" kern="0" dirty="0">
                <a:latin typeface="+mn-lt"/>
                <a:cs typeface="+mn-cs"/>
              </a:rPr>
              <a:t> </a:t>
            </a:r>
            <a:r>
              <a:rPr lang="en-US" sz="2000" kern="0" dirty="0">
                <a:latin typeface="+mn-lt"/>
              </a:rPr>
              <a:t>–</a:t>
            </a:r>
            <a:r>
              <a:rPr lang="en-US" sz="2000" kern="0" dirty="0">
                <a:latin typeface="+mn-lt"/>
                <a:cs typeface="+mn-cs"/>
              </a:rPr>
              <a:t> </a:t>
            </a: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baseline="-25000" dirty="0">
                <a:latin typeface="+mn-lt"/>
              </a:rPr>
              <a:t>–</a:t>
            </a:r>
            <a:r>
              <a:rPr lang="en-US" sz="2000" kern="0" dirty="0">
                <a:latin typeface="+mn-lt"/>
                <a:cs typeface="+mn-cs"/>
              </a:rPr>
              <a:t> = 0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341368A7-7DD9-418A-89B1-0D8D47317F6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66800"/>
            <a:ext cx="48768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>
                <a:ea typeface="+mj-ea"/>
              </a:rPr>
              <a:t>Consequences of the Ideal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B13CF15D-463D-43A9-9380-F542F5CBE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7E6279-4E32-4245-950F-C4CD6B153CD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DBC0D7-3BA8-4786-931F-BE31CBF9C02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144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ea typeface="+mj-ea"/>
              </a:rPr>
              <a:t>Solving the Amplifier Circuit</a:t>
            </a:r>
            <a:endParaRPr lang="en-US" sz="2800" kern="0" dirty="0">
              <a:ea typeface="+mj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466083-433C-4FB3-BFA8-59163E1E13E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Basic Inverting Amplifier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146F6D-4001-41D0-AE1C-179F3C9F0D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200" kern="0" dirty="0">
                <a:latin typeface="+mn-lt"/>
                <a:cs typeface="+mn-cs"/>
              </a:rPr>
              <a:t>Apply KCL at the inverting (</a:t>
            </a:r>
            <a:r>
              <a:rPr lang="en-US" sz="3200" kern="0" dirty="0">
                <a:latin typeface="+mn-lt"/>
              </a:rPr>
              <a:t>–</a:t>
            </a:r>
            <a:r>
              <a:rPr lang="en-US" sz="3200" kern="0" dirty="0">
                <a:latin typeface="+mn-lt"/>
                <a:cs typeface="+mn-cs"/>
              </a:rPr>
              <a:t>) input: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32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32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32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32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3200" i="1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3200" i="1" kern="0" dirty="0">
                <a:latin typeface="+mn-lt"/>
                <a:cs typeface="+mn-cs"/>
              </a:rPr>
              <a:t>		i</a:t>
            </a:r>
            <a:r>
              <a:rPr lang="en-US" sz="3200" kern="0" baseline="-25000" dirty="0">
                <a:latin typeface="+mn-lt"/>
                <a:cs typeface="+mn-cs"/>
              </a:rPr>
              <a:t>1 </a:t>
            </a:r>
            <a:r>
              <a:rPr lang="en-US" sz="3200" kern="0" dirty="0">
                <a:latin typeface="+mn-lt"/>
                <a:cs typeface="+mn-cs"/>
              </a:rPr>
              <a:t>+ </a:t>
            </a:r>
            <a:r>
              <a:rPr lang="en-US" sz="3200" i="1" kern="0" dirty="0">
                <a:latin typeface="+mn-lt"/>
                <a:cs typeface="+mn-cs"/>
              </a:rPr>
              <a:t>i</a:t>
            </a:r>
            <a:r>
              <a:rPr lang="en-US" sz="3200" kern="0" baseline="-25000" dirty="0">
                <a:latin typeface="+mn-lt"/>
                <a:cs typeface="+mn-cs"/>
              </a:rPr>
              <a:t>2 </a:t>
            </a:r>
            <a:r>
              <a:rPr lang="en-US" sz="3200" kern="0" dirty="0">
                <a:latin typeface="+mn-lt"/>
                <a:cs typeface="+mn-cs"/>
              </a:rPr>
              <a:t>+ </a:t>
            </a:r>
            <a:r>
              <a:rPr lang="en-US" sz="3200" i="1" kern="0" dirty="0" err="1">
                <a:latin typeface="+mn-lt"/>
                <a:cs typeface="+mn-cs"/>
              </a:rPr>
              <a:t>i</a:t>
            </a:r>
            <a:r>
              <a:rPr lang="en-US" sz="3200" kern="0" baseline="-25000" dirty="0">
                <a:latin typeface="+mn-lt"/>
              </a:rPr>
              <a:t>–</a:t>
            </a:r>
            <a:r>
              <a:rPr lang="en-US" sz="3200" kern="0" baseline="-25000" dirty="0">
                <a:latin typeface="+mn-lt"/>
                <a:cs typeface="+mn-cs"/>
              </a:rPr>
              <a:t> </a:t>
            </a:r>
            <a:r>
              <a:rPr lang="en-US" sz="3200" kern="0" dirty="0">
                <a:latin typeface="+mn-lt"/>
                <a:cs typeface="+mn-cs"/>
              </a:rPr>
              <a:t>=0</a:t>
            </a:r>
          </a:p>
        </p:txBody>
      </p:sp>
      <p:graphicFrame>
        <p:nvGraphicFramePr>
          <p:cNvPr id="30726" name="Object 2">
            <a:extLst>
              <a:ext uri="{FF2B5EF4-FFF2-40B4-BE49-F238E27FC236}">
                <a16:creationId xmlns:a16="http://schemas.microsoft.com/office/drawing/2014/main" id="{F76FF5CA-F622-49F7-A561-29A2CA6A3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2425" y="2498725"/>
          <a:ext cx="9874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3" imgW="393359" imgH="215713" progId="Equation.3">
                  <p:embed/>
                </p:oleObj>
              </mc:Choice>
              <mc:Fallback>
                <p:oleObj name="Equation" r:id="rId3" imgW="393359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2498725"/>
                        <a:ext cx="9874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3">
            <a:extLst>
              <a:ext uri="{FF2B5EF4-FFF2-40B4-BE49-F238E27FC236}">
                <a16:creationId xmlns:a16="http://schemas.microsoft.com/office/drawing/2014/main" id="{7F3B3D0D-73F5-4413-9C21-9E3E98503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308350"/>
          <a:ext cx="26543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5" imgW="1053643" imgH="406224" progId="Equation.3">
                  <p:embed/>
                </p:oleObj>
              </mc:Choice>
              <mc:Fallback>
                <p:oleObj name="Equation" r:id="rId5" imgW="1053643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08350"/>
                        <a:ext cx="26543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4">
            <a:extLst>
              <a:ext uri="{FF2B5EF4-FFF2-40B4-BE49-F238E27FC236}">
                <a16:creationId xmlns:a16="http://schemas.microsoft.com/office/drawing/2014/main" id="{DC871345-2CCF-4146-89BF-797BCAC23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2775" y="4527550"/>
          <a:ext cx="30067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7" imgW="1193282" imgH="406224" progId="Equation.3">
                  <p:embed/>
                </p:oleObj>
              </mc:Choice>
              <mc:Fallback>
                <p:oleObj name="Equation" r:id="rId7" imgW="1193282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4527550"/>
                        <a:ext cx="30067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" name="Group 28">
            <a:extLst>
              <a:ext uri="{FF2B5EF4-FFF2-40B4-BE49-F238E27FC236}">
                <a16:creationId xmlns:a16="http://schemas.microsoft.com/office/drawing/2014/main" id="{6706514F-60CE-4415-AD9D-39E471E57B2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62200"/>
            <a:ext cx="5029200" cy="2438400"/>
            <a:chOff x="240" y="1488"/>
            <a:chExt cx="3168" cy="1536"/>
          </a:xfrm>
        </p:grpSpPr>
        <p:sp>
          <p:nvSpPr>
            <p:cNvPr id="30730" name="Text Box 4">
              <a:extLst>
                <a:ext uri="{FF2B5EF4-FFF2-40B4-BE49-F238E27FC236}">
                  <a16:creationId xmlns:a16="http://schemas.microsoft.com/office/drawing/2014/main" id="{F5DC687C-B297-4BFC-8FFA-D9E8D2CE6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  <p:sp>
          <p:nvSpPr>
            <p:cNvPr id="30731" name="Freeform 5">
              <a:extLst>
                <a:ext uri="{FF2B5EF4-FFF2-40B4-BE49-F238E27FC236}">
                  <a16:creationId xmlns:a16="http://schemas.microsoft.com/office/drawing/2014/main" id="{018678CC-6589-460D-879E-4B630A553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304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192"/>
                <a:gd name="T29" fmla="*/ 576 w 57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6">
              <a:extLst>
                <a:ext uri="{FF2B5EF4-FFF2-40B4-BE49-F238E27FC236}">
                  <a16:creationId xmlns:a16="http://schemas.microsoft.com/office/drawing/2014/main" id="{20AAF973-D726-4694-A309-13DE7E2B5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400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Freeform 7">
              <a:extLst>
                <a:ext uri="{FF2B5EF4-FFF2-40B4-BE49-F238E27FC236}">
                  <a16:creationId xmlns:a16="http://schemas.microsoft.com/office/drawing/2014/main" id="{790C0353-E03D-49C3-B724-7CD678543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776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192"/>
                <a:gd name="T29" fmla="*/ 576 w 57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8">
              <a:extLst>
                <a:ext uri="{FF2B5EF4-FFF2-40B4-BE49-F238E27FC236}">
                  <a16:creationId xmlns:a16="http://schemas.microsoft.com/office/drawing/2014/main" id="{AC62120C-803B-4E31-8E91-354EC3599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8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9">
              <a:extLst>
                <a:ext uri="{FF2B5EF4-FFF2-40B4-BE49-F238E27FC236}">
                  <a16:creationId xmlns:a16="http://schemas.microsoft.com/office/drawing/2014/main" id="{8FA4829A-A762-4FD8-AAA7-B007C4971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10">
              <a:extLst>
                <a:ext uri="{FF2B5EF4-FFF2-40B4-BE49-F238E27FC236}">
                  <a16:creationId xmlns:a16="http://schemas.microsoft.com/office/drawing/2014/main" id="{79F01E5F-9503-4E2C-B776-FF37FBA98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7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>
              <a:extLst>
                <a:ext uri="{FF2B5EF4-FFF2-40B4-BE49-F238E27FC236}">
                  <a16:creationId xmlns:a16="http://schemas.microsoft.com/office/drawing/2014/main" id="{DC37E5F4-F68C-4583-9899-9651C4DE7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0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Text Box 12">
              <a:extLst>
                <a:ext uri="{FF2B5EF4-FFF2-40B4-BE49-F238E27FC236}">
                  <a16:creationId xmlns:a16="http://schemas.microsoft.com/office/drawing/2014/main" id="{75C11A6C-B952-4BD7-AD04-2471E3535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R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30739" name="AutoShape 13">
              <a:extLst>
                <a:ext uri="{FF2B5EF4-FFF2-40B4-BE49-F238E27FC236}">
                  <a16:creationId xmlns:a16="http://schemas.microsoft.com/office/drawing/2014/main" id="{EA3A92F4-9146-4A1D-85AB-BEB275E8C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48" y="2064"/>
              <a:ext cx="864" cy="105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0740" name="Text Box 14">
              <a:extLst>
                <a:ext uri="{FF2B5EF4-FFF2-40B4-BE49-F238E27FC236}">
                  <a16:creationId xmlns:a16="http://schemas.microsoft.com/office/drawing/2014/main" id="{613C7091-1F53-4D97-8BD4-F7195E84F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R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30741" name="Line 15">
              <a:extLst>
                <a:ext uri="{FF2B5EF4-FFF2-40B4-BE49-F238E27FC236}">
                  <a16:creationId xmlns:a16="http://schemas.microsoft.com/office/drawing/2014/main" id="{A4F80DBB-E13F-4C20-9886-759CD6B85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16">
              <a:extLst>
                <a:ext uri="{FF2B5EF4-FFF2-40B4-BE49-F238E27FC236}">
                  <a16:creationId xmlns:a16="http://schemas.microsoft.com/office/drawing/2014/main" id="{FE0C83A2-2E3B-419F-9454-08E50BD40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17">
              <a:extLst>
                <a:ext uri="{FF2B5EF4-FFF2-40B4-BE49-F238E27FC236}">
                  <a16:creationId xmlns:a16="http://schemas.microsoft.com/office/drawing/2014/main" id="{C27598BD-EE0C-4633-B6E8-6E762C0C6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0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Text Box 18">
              <a:extLst>
                <a:ext uri="{FF2B5EF4-FFF2-40B4-BE49-F238E27FC236}">
                  <a16:creationId xmlns:a16="http://schemas.microsoft.com/office/drawing/2014/main" id="{4EF4EE90-7C36-4691-957E-CA47FAA7B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i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30745" name="Text Box 19">
              <a:extLst>
                <a:ext uri="{FF2B5EF4-FFF2-40B4-BE49-F238E27FC236}">
                  <a16:creationId xmlns:a16="http://schemas.microsoft.com/office/drawing/2014/main" id="{89D41E08-934A-4DA2-8E96-345C77CDC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i</a:t>
              </a:r>
              <a:r>
                <a:rPr lang="en-US" altLang="en-US" sz="1800" b="1" baseline="-25000">
                  <a:cs typeface="Times New Roman" panose="02020603050405020304" pitchFamily="18" charset="0"/>
                </a:rPr>
                <a:t>–</a:t>
              </a:r>
              <a:endParaRPr lang="en-US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30746" name="Text Box 20">
              <a:extLst>
                <a:ext uri="{FF2B5EF4-FFF2-40B4-BE49-F238E27FC236}">
                  <a16:creationId xmlns:a16="http://schemas.microsoft.com/office/drawing/2014/main" id="{3D90A459-FE50-4096-B69A-B9CAE780C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i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30747" name="Text Box 25">
              <a:extLst>
                <a:ext uri="{FF2B5EF4-FFF2-40B4-BE49-F238E27FC236}">
                  <a16:creationId xmlns:a16="http://schemas.microsoft.com/office/drawing/2014/main" id="{5199DDEC-BC20-45F8-A5CE-910D596DC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1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/>
                <a:t>in</a:t>
              </a:r>
              <a:endParaRPr lang="en-US" altLang="en-US" sz="1800"/>
            </a:p>
          </p:txBody>
        </p:sp>
        <p:sp>
          <p:nvSpPr>
            <p:cNvPr id="30748" name="Text Box 26">
              <a:extLst>
                <a:ext uri="{FF2B5EF4-FFF2-40B4-BE49-F238E27FC236}">
                  <a16:creationId xmlns:a16="http://schemas.microsoft.com/office/drawing/2014/main" id="{A5AAC0B8-52DF-4CF6-ABFF-B62B376C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/>
                <a:t>out</a:t>
              </a:r>
              <a:endParaRPr lang="en-US" altLang="en-US" sz="1800"/>
            </a:p>
          </p:txBody>
        </p:sp>
        <p:sp>
          <p:nvSpPr>
            <p:cNvPr id="30749" name="Text Box 27">
              <a:extLst>
                <a:ext uri="{FF2B5EF4-FFF2-40B4-BE49-F238E27FC236}">
                  <a16:creationId xmlns:a16="http://schemas.microsoft.com/office/drawing/2014/main" id="{0DA20031-3B5A-4BAB-B6EB-D1763953A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>
                  <a:cs typeface="Times New Roman" panose="02020603050405020304" pitchFamily="18" charset="0"/>
                </a:rPr>
                <a:t>–</a:t>
              </a:r>
              <a:endParaRPr lang="en-US" altLang="en-US" sz="1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89536BB5-E115-488A-8BB9-7363A3EF3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0E02E-FA2F-468F-89D0-331A55E3709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5038A2-7334-42FD-A908-48C1D72ECB3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Basic Inverting Amplifier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875885-FCA2-4D89-A280-123A9449B67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9144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ea typeface="+mj-ea"/>
              </a:rPr>
              <a:t>Solve for </a:t>
            </a:r>
            <a:r>
              <a:rPr lang="en-US" sz="2800" i="1" kern="0">
                <a:ea typeface="+mj-ea"/>
              </a:rPr>
              <a:t>V</a:t>
            </a:r>
            <a:r>
              <a:rPr lang="en-US" sz="2800" i="1" kern="0" baseline="-25000">
                <a:ea typeface="+mj-ea"/>
              </a:rPr>
              <a:t>out</a:t>
            </a:r>
            <a:endParaRPr lang="en-US" sz="2800" kern="0" dirty="0">
              <a:ea typeface="+mj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57D558-8986-4A2B-B4D9-1E02266D466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4038600" cy="1143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>
                <a:latin typeface="+mn-lt"/>
                <a:cs typeface="+mn-cs"/>
              </a:rPr>
              <a:t>From KCL</a:t>
            </a:r>
            <a:endParaRPr lang="en-US" sz="3000" kern="0" dirty="0">
              <a:latin typeface="+mn-lt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9AB36F1-9E75-4DA2-B863-D14372DEEC40}"/>
              </a:ext>
            </a:extLst>
          </p:cNvPr>
          <p:cNvSpPr txBox="1">
            <a:spLocks noChangeArrowheads="1"/>
          </p:cNvSpPr>
          <p:nvPr/>
        </p:nvSpPr>
        <p:spPr>
          <a:xfrm>
            <a:off x="4648200" y="1600200"/>
            <a:ext cx="40386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>
                <a:latin typeface="+mn-lt"/>
                <a:cs typeface="+mn-cs"/>
              </a:rPr>
              <a:t>Thus, the amplifier gain is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3000" kern="0">
              <a:latin typeface="+mn-lt"/>
              <a:cs typeface="+mn-cs"/>
            </a:endParaRPr>
          </a:p>
        </p:txBody>
      </p:sp>
      <p:graphicFrame>
        <p:nvGraphicFramePr>
          <p:cNvPr id="31751" name="Object 2">
            <a:extLst>
              <a:ext uri="{FF2B5EF4-FFF2-40B4-BE49-F238E27FC236}">
                <a16:creationId xmlns:a16="http://schemas.microsoft.com/office/drawing/2014/main" id="{173A5DBD-7820-4B41-9B52-A3E61DA73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362200"/>
          <a:ext cx="30241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1016000" imgH="1028700" progId="Equation.3">
                  <p:embed/>
                </p:oleObj>
              </mc:Choice>
              <mc:Fallback>
                <p:oleObj name="Equation" r:id="rId3" imgW="1016000" imgH="102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302418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3">
            <a:extLst>
              <a:ext uri="{FF2B5EF4-FFF2-40B4-BE49-F238E27FC236}">
                <a16:creationId xmlns:a16="http://schemas.microsoft.com/office/drawing/2014/main" id="{1860CA8E-2E05-4E27-A108-78F4E4EC0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590800"/>
          <a:ext cx="1981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710891" imgH="406224" progId="Equation.3">
                  <p:embed/>
                </p:oleObj>
              </mc:Choice>
              <mc:Fallback>
                <p:oleObj name="Equation" r:id="rId5" imgW="710891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90800"/>
                        <a:ext cx="1981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3" name="Picture 15" descr="Linear Output">
            <a:extLst>
              <a:ext uri="{FF2B5EF4-FFF2-40B4-BE49-F238E27FC236}">
                <a16:creationId xmlns:a16="http://schemas.microsoft.com/office/drawing/2014/main" id="{1F05D51B-369A-4EA2-9486-747C55C7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18288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88433760-A6A9-4E83-B309-BC450B73B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Objectives</a:t>
            </a:r>
          </a:p>
        </p:txBody>
      </p:sp>
      <p:sp>
        <p:nvSpPr>
          <p:cNvPr id="7171" name="Content Placeholder 3">
            <a:extLst>
              <a:ext uri="{FF2B5EF4-FFF2-40B4-BE49-F238E27FC236}">
                <a16:creationId xmlns:a16="http://schemas.microsoft.com/office/drawing/2014/main" id="{D8EAB827-ED9A-410D-A917-B5A87444C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Be able to name the five </a:t>
            </a:r>
            <a:r>
              <a:rPr lang="en-US" altLang="en-US" sz="1800">
                <a:solidFill>
                  <a:srgbClr val="0000CC"/>
                </a:solidFill>
              </a:rPr>
              <a:t>op amp terminals</a:t>
            </a:r>
            <a:r>
              <a:rPr lang="en-US" altLang="en-US" sz="1800"/>
              <a:t>, and describe and use the </a:t>
            </a:r>
            <a:r>
              <a:rPr lang="en-US" altLang="en-US" sz="1800">
                <a:solidFill>
                  <a:srgbClr val="0000CC"/>
                </a:solidFill>
              </a:rPr>
              <a:t>voltage and current constraints</a:t>
            </a:r>
            <a:r>
              <a:rPr lang="en-US" altLang="en-US" sz="1800"/>
              <a:t> of an </a:t>
            </a:r>
            <a:r>
              <a:rPr lang="en-US" altLang="en-US" sz="1800">
                <a:solidFill>
                  <a:srgbClr val="0000CC"/>
                </a:solidFill>
              </a:rPr>
              <a:t>ideal op amp</a:t>
            </a:r>
            <a:r>
              <a:rPr lang="en-US" altLang="en-US" sz="1800"/>
              <a:t>.</a:t>
            </a:r>
          </a:p>
          <a:p>
            <a:endParaRPr lang="en-US" altLang="en-US" sz="800"/>
          </a:p>
          <a:p>
            <a:r>
              <a:rPr lang="en-US" altLang="en-US" sz="1800"/>
              <a:t>Be able to </a:t>
            </a:r>
            <a:r>
              <a:rPr lang="en-US" altLang="en-US" sz="1800">
                <a:solidFill>
                  <a:srgbClr val="0000CC"/>
                </a:solidFill>
              </a:rPr>
              <a:t>analyze simple circuits </a:t>
            </a:r>
            <a:r>
              <a:rPr lang="en-US" altLang="en-US" sz="1800"/>
              <a:t>containing ideal op amps, and </a:t>
            </a:r>
            <a:r>
              <a:rPr lang="en-US" altLang="en-US" sz="1800">
                <a:solidFill>
                  <a:srgbClr val="0000CC"/>
                </a:solidFill>
              </a:rPr>
              <a:t>recognize</a:t>
            </a:r>
            <a:r>
              <a:rPr lang="en-US" altLang="en-US" sz="1800"/>
              <a:t> the following op amp circuits: </a:t>
            </a:r>
            <a:r>
              <a:rPr lang="en-US" altLang="en-US" sz="1800">
                <a:solidFill>
                  <a:srgbClr val="0000CC"/>
                </a:solidFill>
              </a:rPr>
              <a:t>inverting amplifier, summing amplifier, non inverting amplifier, and difference amplifier.</a:t>
            </a:r>
          </a:p>
          <a:p>
            <a:endParaRPr lang="en-US" altLang="en-US" sz="800"/>
          </a:p>
          <a:p>
            <a:r>
              <a:rPr lang="en-US" altLang="en-US" sz="1800"/>
              <a:t>Understand the more </a:t>
            </a:r>
            <a:r>
              <a:rPr lang="en-US" altLang="en-US" sz="1800">
                <a:solidFill>
                  <a:srgbClr val="0000CC"/>
                </a:solidFill>
              </a:rPr>
              <a:t>realistic model for an op amp</a:t>
            </a:r>
            <a:r>
              <a:rPr lang="en-US" altLang="en-US" sz="1800"/>
              <a:t>.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4E9B3469-9913-4505-AC5F-15825C583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2E81C8-6C7D-4C58-BB2E-C4DA3BAE978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EF2B54E1-C121-4473-9B3A-68647645E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The Inverting Amplifier Circuit</a:t>
            </a:r>
          </a:p>
        </p:txBody>
      </p:sp>
      <p:graphicFrame>
        <p:nvGraphicFramePr>
          <p:cNvPr id="32771" name="Object 6">
            <a:extLst>
              <a:ext uri="{FF2B5EF4-FFF2-40B4-BE49-F238E27FC236}">
                <a16:creationId xmlns:a16="http://schemas.microsoft.com/office/drawing/2014/main" id="{3CC5950F-5A65-47B6-B68F-D75E3EFB508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81000" y="1143000"/>
          <a:ext cx="4395788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Bitmap Image" r:id="rId4" imgW="3828571" imgH="2666667" progId="Paint.Picture">
                  <p:embed/>
                </p:oleObj>
              </mc:Choice>
              <mc:Fallback>
                <p:oleObj name="Bitmap Image" r:id="rId4" imgW="3828571" imgH="266666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4395788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8">
            <a:extLst>
              <a:ext uri="{FF2B5EF4-FFF2-40B4-BE49-F238E27FC236}">
                <a16:creationId xmlns:a16="http://schemas.microsoft.com/office/drawing/2014/main" id="{57C9E610-A828-4BBB-8184-844B607C5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pSp>
        <p:nvGrpSpPr>
          <p:cNvPr id="32773" name="Group 9">
            <a:extLst>
              <a:ext uri="{FF2B5EF4-FFF2-40B4-BE49-F238E27FC236}">
                <a16:creationId xmlns:a16="http://schemas.microsoft.com/office/drawing/2014/main" id="{A3B2DB81-11EA-412C-A165-7020652A89B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05000"/>
            <a:ext cx="1752600" cy="1219200"/>
            <a:chOff x="6096000" y="2286000"/>
            <a:chExt cx="1447800" cy="838200"/>
          </a:xfrm>
        </p:grpSpPr>
        <p:graphicFrame>
          <p:nvGraphicFramePr>
            <p:cNvPr id="32780" name="Object 7">
              <a:extLst>
                <a:ext uri="{FF2B5EF4-FFF2-40B4-BE49-F238E27FC236}">
                  <a16:creationId xmlns:a16="http://schemas.microsoft.com/office/drawing/2014/main" id="{D44C949B-AB35-4642-AA74-727B61637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8400" y="2362200"/>
            <a:ext cx="1143000" cy="680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3" name="Equation" r:id="rId6" imgW="748975" imgH="444307" progId="Equation.3">
                    <p:embed/>
                  </p:oleObj>
                </mc:Choice>
                <mc:Fallback>
                  <p:oleObj name="Equation" r:id="rId6" imgW="748975" imgH="44430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2362200"/>
                          <a:ext cx="1143000" cy="680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A1B93F-FC53-4032-9284-64DE2097174B}"/>
                </a:ext>
              </a:extLst>
            </p:cNvPr>
            <p:cNvSpPr/>
            <p:nvPr/>
          </p:nvSpPr>
          <p:spPr>
            <a:xfrm>
              <a:off x="6096000" y="2286000"/>
              <a:ext cx="1447800" cy="838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32774" name="TextBox 6">
            <a:extLst>
              <a:ext uri="{FF2B5EF4-FFF2-40B4-BE49-F238E27FC236}">
                <a16:creationId xmlns:a16="http://schemas.microsoft.com/office/drawing/2014/main" id="{1BA5845D-946D-4B61-A757-482352BA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514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Upper limit on the gain:</a:t>
            </a:r>
          </a:p>
        </p:txBody>
      </p:sp>
      <p:sp>
        <p:nvSpPr>
          <p:cNvPr id="32775" name="Rectangle 10">
            <a:extLst>
              <a:ext uri="{FF2B5EF4-FFF2-40B4-BE49-F238E27FC236}">
                <a16:creationId xmlns:a16="http://schemas.microsoft.com/office/drawing/2014/main" id="{99DE2C16-8B6E-4339-B51D-AD2E86D5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32776" name="Object 9">
            <a:extLst>
              <a:ext uri="{FF2B5EF4-FFF2-40B4-BE49-F238E27FC236}">
                <a16:creationId xmlns:a16="http://schemas.microsoft.com/office/drawing/2014/main" id="{76F9E68A-C835-4064-96BC-8D6A491FC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48200"/>
          <a:ext cx="1076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8" imgW="685800" imgH="482600" progId="Equation.3">
                  <p:embed/>
                </p:oleObj>
              </mc:Choice>
              <mc:Fallback>
                <p:oleObj name="Equation" r:id="rId8" imgW="6858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076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Box 10">
            <a:extLst>
              <a:ext uri="{FF2B5EF4-FFF2-40B4-BE49-F238E27FC236}">
                <a16:creationId xmlns:a16="http://schemas.microsoft.com/office/drawing/2014/main" id="{8911BAA2-8E75-475A-A2F8-CA1E4696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1400"/>
            <a:ext cx="335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output voltage is an inverted, scaled replica of the input.</a:t>
            </a:r>
          </a:p>
        </p:txBody>
      </p:sp>
      <p:sp>
        <p:nvSpPr>
          <p:cNvPr id="32778" name="TextBox 11">
            <a:extLst>
              <a:ext uri="{FF2B5EF4-FFF2-40B4-BE49-F238E27FC236}">
                <a16:creationId xmlns:a16="http://schemas.microsoft.com/office/drawing/2014/main" id="{A80950A5-4DFF-4860-AD5E-0982AF578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72000"/>
            <a:ext cx="350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</a:t>
            </a:r>
            <a:r>
              <a:rPr lang="en-US" altLang="en-US" sz="1800" baseline="-25000"/>
              <a:t>f</a:t>
            </a:r>
            <a:r>
              <a:rPr lang="en-US" altLang="en-US" sz="1800"/>
              <a:t> is </a:t>
            </a:r>
            <a:r>
              <a:rPr lang="en-US" altLang="en-US" sz="1800" i="1" u="sng"/>
              <a:t>negative feedback</a:t>
            </a:r>
            <a:r>
              <a:rPr lang="en-US" altLang="en-US" sz="1800"/>
              <a:t> of the circuit.</a:t>
            </a:r>
          </a:p>
        </p:txBody>
      </p:sp>
      <p:sp>
        <p:nvSpPr>
          <p:cNvPr id="32779" name="Slide Number Placeholder 5">
            <a:extLst>
              <a:ext uri="{FF2B5EF4-FFF2-40B4-BE49-F238E27FC236}">
                <a16:creationId xmlns:a16="http://schemas.microsoft.com/office/drawing/2014/main" id="{8513DD3B-3FB9-40D7-A61C-19854AB48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F08A30-9A0B-44EB-A99F-97DC38ED79D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5C1BC73C-AE82-4391-B59D-D8F4D70E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The Inverting Amplifier Circuit</a:t>
            </a:r>
          </a:p>
        </p:txBody>
      </p:sp>
      <p:graphicFrame>
        <p:nvGraphicFramePr>
          <p:cNvPr id="34819" name="Object 6">
            <a:extLst>
              <a:ext uri="{FF2B5EF4-FFF2-40B4-BE49-F238E27FC236}">
                <a16:creationId xmlns:a16="http://schemas.microsoft.com/office/drawing/2014/main" id="{4C85CB8E-BF70-44F7-838E-89DF2950AF2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57400" y="1600200"/>
          <a:ext cx="43434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Bitmap Image" r:id="rId4" imgW="3666667" imgH="2133898" progId="Paint.Picture">
                  <p:embed/>
                </p:oleObj>
              </mc:Choice>
              <mc:Fallback>
                <p:oleObj name="Bitmap Image" r:id="rId4" imgW="3666667" imgH="213389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43434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Box 3">
            <a:extLst>
              <a:ext uri="{FF2B5EF4-FFF2-40B4-BE49-F238E27FC236}">
                <a16:creationId xmlns:a16="http://schemas.microsoft.com/office/drawing/2014/main" id="{EB1CC9AD-F628-49FD-8547-A2C504A8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07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When R</a:t>
            </a:r>
            <a:r>
              <a:rPr lang="en-US" altLang="en-US" sz="1600" baseline="-25000"/>
              <a:t>f</a:t>
            </a:r>
            <a:r>
              <a:rPr lang="en-US" altLang="en-US" sz="1600"/>
              <a:t> is removed, the feedback path is opened and the amplifier is called </a:t>
            </a:r>
            <a:r>
              <a:rPr lang="en-US" altLang="en-US" sz="1600" i="1">
                <a:solidFill>
                  <a:srgbClr val="FF0000"/>
                </a:solidFill>
              </a:rPr>
              <a:t>open loop</a:t>
            </a:r>
            <a:r>
              <a:rPr lang="en-US" altLang="en-US" sz="1600"/>
              <a:t>.</a:t>
            </a:r>
          </a:p>
        </p:txBody>
      </p:sp>
      <p:sp>
        <p:nvSpPr>
          <p:cNvPr id="34821" name="Rectangle 8">
            <a:extLst>
              <a:ext uri="{FF2B5EF4-FFF2-40B4-BE49-F238E27FC236}">
                <a16:creationId xmlns:a16="http://schemas.microsoft.com/office/drawing/2014/main" id="{CA73C023-3B68-463D-88F1-6B045E47D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pSp>
        <p:nvGrpSpPr>
          <p:cNvPr id="34822" name="Group 7">
            <a:extLst>
              <a:ext uri="{FF2B5EF4-FFF2-40B4-BE49-F238E27FC236}">
                <a16:creationId xmlns:a16="http://schemas.microsoft.com/office/drawing/2014/main" id="{942F5560-FFEB-4B44-8079-E6071DCACAA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1524000" cy="685800"/>
            <a:chOff x="3733800" y="4648200"/>
            <a:chExt cx="1524000" cy="685800"/>
          </a:xfrm>
        </p:grpSpPr>
        <p:graphicFrame>
          <p:nvGraphicFramePr>
            <p:cNvPr id="34827" name="Object 7">
              <a:extLst>
                <a:ext uri="{FF2B5EF4-FFF2-40B4-BE49-F238E27FC236}">
                  <a16:creationId xmlns:a16="http://schemas.microsoft.com/office/drawing/2014/main" id="{296FBF98-385E-4F06-BEBD-B149771D70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0000" y="4724400"/>
            <a:ext cx="1320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0" name="Equation" r:id="rId6" imgW="647700" imgH="228600" progId="Equation.3">
                    <p:embed/>
                  </p:oleObj>
                </mc:Choice>
                <mc:Fallback>
                  <p:oleObj name="Equation" r:id="rId6" imgW="6477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4724400"/>
                          <a:ext cx="1320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A5C32A-F169-4200-B753-279C85C00457}"/>
                </a:ext>
              </a:extLst>
            </p:cNvPr>
            <p:cNvSpPr/>
            <p:nvPr/>
          </p:nvSpPr>
          <p:spPr>
            <a:xfrm>
              <a:off x="3733800" y="4648200"/>
              <a:ext cx="15240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4823" name="TextBox 8">
            <a:extLst>
              <a:ext uri="{FF2B5EF4-FFF2-40B4-BE49-F238E27FC236}">
                <a16:creationId xmlns:a16="http://schemas.microsoft.com/office/drawing/2014/main" id="{9E452E59-7715-458F-8EDA-D83697A5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48200"/>
            <a:ext cx="441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 is called </a:t>
            </a:r>
            <a:r>
              <a:rPr lang="en-US" altLang="en-US" sz="1600">
                <a:solidFill>
                  <a:srgbClr val="0000CC"/>
                </a:solidFill>
              </a:rPr>
              <a:t>the open-loop gain </a:t>
            </a:r>
            <a:r>
              <a:rPr lang="en-US" altLang="en-US" sz="1600"/>
              <a:t>of the op amp</a:t>
            </a:r>
          </a:p>
        </p:txBody>
      </p:sp>
      <p:sp>
        <p:nvSpPr>
          <p:cNvPr id="34824" name="Slide Number Placeholder 5">
            <a:extLst>
              <a:ext uri="{FF2B5EF4-FFF2-40B4-BE49-F238E27FC236}">
                <a16:creationId xmlns:a16="http://schemas.microsoft.com/office/drawing/2014/main" id="{C8D279AD-3530-42F4-B02A-8A12AEEDD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0EFB0-57D4-469F-B6AA-E87C0F23071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4825" name="Rectangle 11">
            <a:extLst>
              <a:ext uri="{FF2B5EF4-FFF2-40B4-BE49-F238E27FC236}">
                <a16:creationId xmlns:a16="http://schemas.microsoft.com/office/drawing/2014/main" id="{F7C01794-AE06-478F-A3D5-7D4A7C40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974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negative sign in the equation indicates an inversion of the output signal with respect to the input as it is 180</a:t>
            </a:r>
            <a:r>
              <a:rPr lang="en-US" altLang="en-US" sz="1800" baseline="30000"/>
              <a:t>o</a:t>
            </a:r>
            <a:r>
              <a:rPr lang="en-US" altLang="en-US" sz="1800"/>
              <a:t> out of phase.</a:t>
            </a:r>
          </a:p>
        </p:txBody>
      </p:sp>
      <p:sp>
        <p:nvSpPr>
          <p:cNvPr id="34826" name="TextBox 11">
            <a:extLst>
              <a:ext uri="{FF2B5EF4-FFF2-40B4-BE49-F238E27FC236}">
                <a16:creationId xmlns:a16="http://schemas.microsoft.com/office/drawing/2014/main" id="{75647D26-348C-483E-9599-DFE6E463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86288"/>
            <a:ext cx="70961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-Av</a:t>
            </a:r>
            <a:r>
              <a:rPr lang="en-US" altLang="en-US" sz="1800" baseline="-25000"/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B5408E86-71A6-4784-AC16-C561FAB60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D1D86-D609-4ECD-A69E-240947EDEB2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00EC98AB-8B6F-40FF-B4DE-5FD177FC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3792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/>
              <a:t>Transresistance Amplifier Circuit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931F10-690F-4C69-B136-034D28442A8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Inverting Amplifier Circuit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1FB754ED-84F8-4CC7-8A83-7AF270BF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800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Application of an inverting amplifier is that of a "transresistance amplifier" circuit.   A "transimpedance amplifier", is basically a </a:t>
            </a:r>
            <a:r>
              <a:rPr lang="en-US" altLang="en-US" sz="1800">
                <a:solidFill>
                  <a:srgbClr val="0000CC"/>
                </a:solidFill>
              </a:rPr>
              <a:t>current-to-voltage converter </a:t>
            </a:r>
            <a:r>
              <a:rPr lang="en-US" altLang="en-US" sz="1800"/>
              <a:t>(Current "in" and Voltage "out"). They can be used in low-power applications to convert a very small current generated by a photo-diode or photo-detecting device etc, into a usable output voltage which is proportional to the input current.</a:t>
            </a:r>
          </a:p>
        </p:txBody>
      </p:sp>
      <p:pic>
        <p:nvPicPr>
          <p:cNvPr id="36870" name="Picture 2" descr="Transresistance Amplifier Circuit">
            <a:extLst>
              <a:ext uri="{FF2B5EF4-FFF2-40B4-BE49-F238E27FC236}">
                <a16:creationId xmlns:a16="http://schemas.microsoft.com/office/drawing/2014/main" id="{BF69F201-727F-43DE-B465-AAB0893C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124200"/>
            <a:ext cx="4705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8">
            <a:extLst>
              <a:ext uri="{FF2B5EF4-FFF2-40B4-BE49-F238E27FC236}">
                <a16:creationId xmlns:a16="http://schemas.microsoft.com/office/drawing/2014/main" id="{D24A5890-4224-4EEA-ACCA-C0394D78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320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The output voltage is proportional to the amount of input current generated by the photo-diode.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EF7F2E1C-4905-4D12-9332-372941996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The Summing Amplifier Circuit</a:t>
            </a:r>
          </a:p>
        </p:txBody>
      </p:sp>
      <p:graphicFrame>
        <p:nvGraphicFramePr>
          <p:cNvPr id="37891" name="Object 6">
            <a:extLst>
              <a:ext uri="{FF2B5EF4-FFF2-40B4-BE49-F238E27FC236}">
                <a16:creationId xmlns:a16="http://schemas.microsoft.com/office/drawing/2014/main" id="{D33C51FE-C549-4AC4-BC5F-513D83412B8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946150"/>
          <a:ext cx="55626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Bitmap Image" r:id="rId4" imgW="3828571" imgH="2076740" progId="Paint.Picture">
                  <p:embed/>
                </p:oleObj>
              </mc:Choice>
              <mc:Fallback>
                <p:oleObj name="Bitmap Image" r:id="rId4" imgW="3828571" imgH="207674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46150"/>
                        <a:ext cx="5562600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8">
            <a:extLst>
              <a:ext uri="{FF2B5EF4-FFF2-40B4-BE49-F238E27FC236}">
                <a16:creationId xmlns:a16="http://schemas.microsoft.com/office/drawing/2014/main" id="{157A376B-8BDE-49B4-BFE8-0A3303A3D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pSp>
        <p:nvGrpSpPr>
          <p:cNvPr id="37893" name="Group 6">
            <a:extLst>
              <a:ext uri="{FF2B5EF4-FFF2-40B4-BE49-F238E27FC236}">
                <a16:creationId xmlns:a16="http://schemas.microsoft.com/office/drawing/2014/main" id="{8FB51D86-B153-4B02-9758-E082666A4D5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114800"/>
            <a:ext cx="3429000" cy="990600"/>
            <a:chOff x="2667000" y="4572000"/>
            <a:chExt cx="3429000" cy="990600"/>
          </a:xfrm>
        </p:grpSpPr>
        <p:graphicFrame>
          <p:nvGraphicFramePr>
            <p:cNvPr id="37896" name="Object 7">
              <a:extLst>
                <a:ext uri="{FF2B5EF4-FFF2-40B4-BE49-F238E27FC236}">
                  <a16:creationId xmlns:a16="http://schemas.microsoft.com/office/drawing/2014/main" id="{0FC6A5ED-B054-413F-AD6C-7B21C6C14E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3200" y="4648200"/>
            <a:ext cx="3204882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9" name="Equation" r:id="rId6" imgW="1854200" imgH="482600" progId="Equation.3">
                    <p:embed/>
                  </p:oleObj>
                </mc:Choice>
                <mc:Fallback>
                  <p:oleObj name="Equation" r:id="rId6" imgW="1854200" imgH="482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4648200"/>
                          <a:ext cx="3204882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060317-1183-46C4-BFD6-2A218E1EDD91}"/>
                </a:ext>
              </a:extLst>
            </p:cNvPr>
            <p:cNvSpPr/>
            <p:nvPr/>
          </p:nvSpPr>
          <p:spPr>
            <a:xfrm>
              <a:off x="2667000" y="4572000"/>
              <a:ext cx="34290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7894" name="TextBox 7">
            <a:extLst>
              <a:ext uri="{FF2B5EF4-FFF2-40B4-BE49-F238E27FC236}">
                <a16:creationId xmlns:a16="http://schemas.microsoft.com/office/drawing/2014/main" id="{43E24AD9-5077-4674-8238-79C44B37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32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The output voltage of a summing amplifier is an inverted, scaled sum of the voltages applied to the input of the amplifier.</a:t>
            </a:r>
          </a:p>
        </p:txBody>
      </p:sp>
      <p:sp>
        <p:nvSpPr>
          <p:cNvPr id="37895" name="Slide Number Placeholder 5">
            <a:extLst>
              <a:ext uri="{FF2B5EF4-FFF2-40B4-BE49-F238E27FC236}">
                <a16:creationId xmlns:a16="http://schemas.microsoft.com/office/drawing/2014/main" id="{DE35C3A4-9D30-4E34-AE81-DEED10E60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CEB593-EBAE-4C98-B57B-D480A36F0DC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E1B95BDA-1A5F-40DA-BA39-D3CB1AA77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2543B-93F6-4211-9DC7-0DE1627F131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C9428-6A94-4D6E-B8FC-62D1D9DB7B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3.1: </a:t>
            </a:r>
          </a:p>
          <a:p>
            <a:pPr>
              <a:defRPr/>
            </a:pPr>
            <a:r>
              <a:rPr lang="en-US" sz="2000" b="1" kern="0" dirty="0">
                <a:ea typeface="+mj-ea"/>
              </a:rPr>
              <a:t>Find the output voltage of the following Summing Amplifier circuit</a:t>
            </a:r>
            <a:endParaRPr lang="en-US" sz="3400" b="1" kern="0" dirty="0">
              <a:ea typeface="+mj-ea"/>
            </a:endParaRPr>
          </a:p>
        </p:txBody>
      </p:sp>
      <p:pic>
        <p:nvPicPr>
          <p:cNvPr id="39940" name="Picture 2" descr="Summing Op-amp Circuit">
            <a:extLst>
              <a:ext uri="{FF2B5EF4-FFF2-40B4-BE49-F238E27FC236}">
                <a16:creationId xmlns:a16="http://schemas.microsoft.com/office/drawing/2014/main" id="{E797E55D-612E-4A7A-B123-40BB96DE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47800"/>
            <a:ext cx="47196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6">
            <a:extLst>
              <a:ext uri="{FF2B5EF4-FFF2-40B4-BE49-F238E27FC236}">
                <a16:creationId xmlns:a16="http://schemas.microsoft.com/office/drawing/2014/main" id="{75EF27D3-353D-4FB6-8989-0546BF8D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3657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rgbClr val="0000CC"/>
                </a:solidFill>
              </a:rPr>
              <a:t>Solution: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the previously found formula for the gain of the circuit</a:t>
            </a:r>
          </a:p>
        </p:txBody>
      </p:sp>
      <p:pic>
        <p:nvPicPr>
          <p:cNvPr id="39942" name="Picture 4" descr="Inverting Op-amp Gain">
            <a:extLst>
              <a:ext uri="{FF2B5EF4-FFF2-40B4-BE49-F238E27FC236}">
                <a16:creationId xmlns:a16="http://schemas.microsoft.com/office/drawing/2014/main" id="{A282ACE4-F7C2-4772-9A33-3171A25B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3209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8">
            <a:extLst>
              <a:ext uri="{FF2B5EF4-FFF2-40B4-BE49-F238E27FC236}">
                <a16:creationId xmlns:a16="http://schemas.microsoft.com/office/drawing/2014/main" id="{BD00FDAF-BC85-4E24-BAB4-4E3A20B8E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576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we can now substitute the values of the resistors in the circuit as follows,</a:t>
            </a:r>
          </a:p>
        </p:txBody>
      </p:sp>
      <p:pic>
        <p:nvPicPr>
          <p:cNvPr id="39944" name="Picture 6" descr="Summing Input Gain">
            <a:extLst>
              <a:ext uri="{FF2B5EF4-FFF2-40B4-BE49-F238E27FC236}">
                <a16:creationId xmlns:a16="http://schemas.microsoft.com/office/drawing/2014/main" id="{EC83E360-D96F-4D99-A31E-0D5EDEA8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1981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8" descr="Summing Amplifier Output Voltage">
            <a:extLst>
              <a:ext uri="{FF2B5EF4-FFF2-40B4-BE49-F238E27FC236}">
                <a16:creationId xmlns:a16="http://schemas.microsoft.com/office/drawing/2014/main" id="{0FDCBC6E-B75B-432C-B81B-3B3B32AB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29150"/>
            <a:ext cx="4648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85CFB6CA-A3B1-469A-AC60-87528A60810F}"/>
              </a:ext>
            </a:extLst>
          </p:cNvPr>
          <p:cNvSpPr/>
          <p:nvPr/>
        </p:nvSpPr>
        <p:spPr>
          <a:xfrm>
            <a:off x="762000" y="4572000"/>
            <a:ext cx="228600" cy="10668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CB5F4A8-9D79-4DCA-8983-E1276886FAC7}"/>
              </a:ext>
            </a:extLst>
          </p:cNvPr>
          <p:cNvSpPr/>
          <p:nvPr/>
        </p:nvSpPr>
        <p:spPr>
          <a:xfrm>
            <a:off x="3581400" y="48768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F52F3F3-3A25-45C3-A353-4C7628C4F92C}"/>
              </a:ext>
            </a:extLst>
          </p:cNvPr>
          <p:cNvSpPr/>
          <p:nvPr/>
        </p:nvSpPr>
        <p:spPr>
          <a:xfrm>
            <a:off x="4038600" y="4572000"/>
            <a:ext cx="228600" cy="10668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F0C936F8-1987-4BFC-BB20-3BB21860E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Example 3.2</a:t>
            </a:r>
          </a:p>
        </p:txBody>
      </p:sp>
      <p:graphicFrame>
        <p:nvGraphicFramePr>
          <p:cNvPr id="40963" name="Object 6">
            <a:extLst>
              <a:ext uri="{FF2B5EF4-FFF2-40B4-BE49-F238E27FC236}">
                <a16:creationId xmlns:a16="http://schemas.microsoft.com/office/drawing/2014/main" id="{494A13ED-6798-4FAC-9595-841A029EFFB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38338" y="914400"/>
          <a:ext cx="491966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Bitmap Image" r:id="rId4" imgW="3962953" imgH="2209524" progId="Paint.Picture">
                  <p:embed/>
                </p:oleObj>
              </mc:Choice>
              <mc:Fallback>
                <p:oleObj name="Bitmap Image" r:id="rId4" imgW="3962953" imgH="220952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914400"/>
                        <a:ext cx="491966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Box 3">
            <a:extLst>
              <a:ext uri="{FF2B5EF4-FFF2-40B4-BE49-F238E27FC236}">
                <a16:creationId xmlns:a16="http://schemas.microsoft.com/office/drawing/2014/main" id="{1B28881B-4617-4C90-A155-3031DDE6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716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000"/>
              <a:t>Find v</a:t>
            </a:r>
            <a:r>
              <a:rPr lang="en-US" altLang="en-US" sz="2000" baseline="-25000"/>
              <a:t>0</a:t>
            </a:r>
            <a:r>
              <a:rPr lang="en-US" altLang="en-US" sz="2000"/>
              <a:t> with v</a:t>
            </a:r>
            <a:r>
              <a:rPr lang="en-US" altLang="en-US" sz="2000" baseline="-25000"/>
              <a:t>a</a:t>
            </a:r>
            <a:r>
              <a:rPr lang="en-US" altLang="en-US" sz="2000"/>
              <a:t> =0.1 V and v</a:t>
            </a:r>
            <a:r>
              <a:rPr lang="en-US" altLang="en-US" sz="2000" baseline="-25000"/>
              <a:t>b </a:t>
            </a:r>
            <a:r>
              <a:rPr lang="en-US" altLang="en-US" sz="2000"/>
              <a:t> = 0.25 V.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000"/>
              <a:t>If v</a:t>
            </a:r>
            <a:r>
              <a:rPr lang="en-US" altLang="en-US" sz="2000" baseline="-25000"/>
              <a:t>b </a:t>
            </a:r>
            <a:r>
              <a:rPr lang="en-US" altLang="en-US" sz="2000"/>
              <a:t> = 0.25 V, how large can v</a:t>
            </a:r>
            <a:r>
              <a:rPr lang="en-US" altLang="en-US" sz="2000" baseline="-25000"/>
              <a:t>a </a:t>
            </a:r>
            <a:r>
              <a:rPr lang="en-US" altLang="en-US" sz="2000"/>
              <a:t> be before the op amp saturates.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000"/>
              <a:t>If v</a:t>
            </a:r>
            <a:r>
              <a:rPr lang="en-US" altLang="en-US" sz="2000" baseline="-25000"/>
              <a:t>a </a:t>
            </a:r>
            <a:r>
              <a:rPr lang="en-US" altLang="en-US" sz="2000"/>
              <a:t> = 0.1 V, how large can v</a:t>
            </a:r>
            <a:r>
              <a:rPr lang="en-US" altLang="en-US" sz="2000" baseline="-25000"/>
              <a:t>b </a:t>
            </a:r>
            <a:r>
              <a:rPr lang="en-US" altLang="en-US" sz="2000"/>
              <a:t> be before the op amp saturates.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000"/>
              <a:t>Repeat (a), (b), and (c) with the polarity of v</a:t>
            </a:r>
            <a:r>
              <a:rPr lang="en-US" altLang="en-US" sz="2000" baseline="-25000"/>
              <a:t>b </a:t>
            </a:r>
            <a:r>
              <a:rPr lang="en-US" altLang="en-US" sz="2000"/>
              <a:t> reversed.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1C0A5B09-B8E7-4093-A51C-183C7C201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E0FD8-F119-4D6F-A12C-9C330F9C0E9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1D50D41-7FAF-4B27-8232-555C507F8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Sol. of example 3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AC4AD6C3-1FA3-47D4-BF3A-0DF70BA303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A0AA3-8EA4-4F47-9D47-0B2FE84D181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85C86036-DDDF-42F9-82B4-B66E7F29F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7946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1CBAA8C2-D248-4976-9F71-4A14FACE1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2FCB39-9077-4A1B-8FBB-EDB572FEC6E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4035" name="Title 1">
            <a:extLst>
              <a:ext uri="{FF2B5EF4-FFF2-40B4-BE49-F238E27FC236}">
                <a16:creationId xmlns:a16="http://schemas.microsoft.com/office/drawing/2014/main" id="{38EF5710-FDE0-4BCD-BBA7-DDCA57D7E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Sol. of example 3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EA6ECA4A-BE8E-4577-BA50-4D497CF5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81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60687C86-F557-4BF4-BF30-BE74FC3A9D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6FD4CE-2D03-4CC4-9E0A-512C6667CC0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A4A98-3DB0-49AD-8F9E-294FAAE50276}"/>
              </a:ext>
            </a:extLst>
          </p:cNvPr>
          <p:cNvSpPr/>
          <p:nvPr/>
        </p:nvSpPr>
        <p:spPr>
          <a:xfrm>
            <a:off x="533400" y="304800"/>
            <a:ext cx="59070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Summing Amplifier Applications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4E022E80-2BC3-4ADD-B048-1A22EBDFD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3668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/>
              <a:t>Summing Amplifier Audio Mixer</a:t>
            </a:r>
          </a:p>
        </p:txBody>
      </p:sp>
      <p:pic>
        <p:nvPicPr>
          <p:cNvPr id="45061" name="Picture 2" descr="Audio Mixer Amplifier Circuit">
            <a:extLst>
              <a:ext uri="{FF2B5EF4-FFF2-40B4-BE49-F238E27FC236}">
                <a16:creationId xmlns:a16="http://schemas.microsoft.com/office/drawing/2014/main" id="{B3330F9F-47BD-4DE6-A768-A1DD1EE9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533241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7">
            <a:extLst>
              <a:ext uri="{FF2B5EF4-FFF2-40B4-BE49-F238E27FC236}">
                <a16:creationId xmlns:a16="http://schemas.microsoft.com/office/drawing/2014/main" id="{61D5F03A-0E87-46EE-8078-40669186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If the input resistances of a summing amplifier are connected to potentiometers the individual input signals can be mixed together by varying amounts.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8D853C2D-D7A7-4257-B490-EDB367F0F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1CB57-CA27-4E6A-B426-3B153D08DD1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59795-6EB6-48F8-AB28-86573B343307}"/>
              </a:ext>
            </a:extLst>
          </p:cNvPr>
          <p:cNvSpPr/>
          <p:nvPr/>
        </p:nvSpPr>
        <p:spPr>
          <a:xfrm>
            <a:off x="533400" y="304800"/>
            <a:ext cx="59070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Summing Amplifier Applications</a:t>
            </a: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F7E4529C-326D-429F-9791-8099AAD1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6742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/>
              <a:t>Digital to Analogue Converter</a:t>
            </a:r>
            <a:r>
              <a:rPr lang="en-US" altLang="en-US" sz="1800" b="1"/>
              <a:t> (</a:t>
            </a:r>
            <a:r>
              <a:rPr lang="en-US" altLang="en-US" sz="1800"/>
              <a:t>DAC summing amplifier circuit</a:t>
            </a:r>
            <a:r>
              <a:rPr lang="en-US" altLang="en-US" sz="1800" b="1"/>
              <a:t>)</a:t>
            </a:r>
          </a:p>
        </p:txBody>
      </p:sp>
      <p:sp>
        <p:nvSpPr>
          <p:cNvPr id="47109" name="Rectangle 6">
            <a:extLst>
              <a:ext uri="{FF2B5EF4-FFF2-40B4-BE49-F238E27FC236}">
                <a16:creationId xmlns:a16="http://schemas.microsoft.com/office/drawing/2014/main" id="{BFC72576-FD90-4EE8-90DE-65314EA6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0013"/>
            <a:ext cx="77724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Another useful application of a </a:t>
            </a:r>
            <a:r>
              <a:rPr lang="en-US" altLang="en-US" sz="1800" b="1"/>
              <a:t>Summing Amplifier</a:t>
            </a:r>
            <a:r>
              <a:rPr lang="en-US" altLang="en-US" sz="1800"/>
              <a:t> is as a weighted sum digital-to-analogue converter. If the input resistors, Rin of the summing amplifier double in value for each input, for example, 1kΩ, 2kΩ, 4kΩ, 8kΩ, 16kΩ, etc, then a digital logical voltage, either a logic level "0" or a logic level "1" on these inputs will produce an output which is the weighted sum of the digital inputs. Consider the circuit below.</a:t>
            </a:r>
          </a:p>
        </p:txBody>
      </p:sp>
      <p:pic>
        <p:nvPicPr>
          <p:cNvPr id="47110" name="Picture 2" descr="Digital to Analogue Converter">
            <a:extLst>
              <a:ext uri="{FF2B5EF4-FFF2-40B4-BE49-F238E27FC236}">
                <a16:creationId xmlns:a16="http://schemas.microsoft.com/office/drawing/2014/main" id="{5DB12415-92B9-4F2D-A9E1-1FDF2967E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58642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F38640E8-DD20-4CC4-8323-6549453F0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Outline</a:t>
            </a:r>
          </a:p>
        </p:txBody>
      </p:sp>
      <p:sp>
        <p:nvSpPr>
          <p:cNvPr id="9219" name="Content Placeholder 3">
            <a:extLst>
              <a:ext uri="{FF2B5EF4-FFF2-40B4-BE49-F238E27FC236}">
                <a16:creationId xmlns:a16="http://schemas.microsoft.com/office/drawing/2014/main" id="{43B80AFE-22F1-46CB-97F9-A6A3BF0EE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412875"/>
            <a:ext cx="5791200" cy="4606925"/>
          </a:xfrm>
        </p:spPr>
        <p:txBody>
          <a:bodyPr/>
          <a:lstStyle/>
          <a:p>
            <a:r>
              <a:rPr lang="en-US" altLang="en-US" sz="1800"/>
              <a:t>Operational amplifier terminals</a:t>
            </a:r>
          </a:p>
          <a:p>
            <a:endParaRPr lang="en-US" altLang="en-US" sz="800"/>
          </a:p>
          <a:p>
            <a:r>
              <a:rPr lang="en-US" altLang="en-US" sz="1800"/>
              <a:t>Terminal voltages and currents</a:t>
            </a:r>
          </a:p>
          <a:p>
            <a:endParaRPr lang="en-US" altLang="en-US" sz="800"/>
          </a:p>
          <a:p>
            <a:r>
              <a:rPr lang="en-US" altLang="en-US" sz="1800"/>
              <a:t>The inverting-amplifier circuit</a:t>
            </a:r>
          </a:p>
          <a:p>
            <a:endParaRPr lang="en-US" altLang="en-US" sz="800"/>
          </a:p>
          <a:p>
            <a:r>
              <a:rPr lang="en-US" altLang="en-US" sz="1800"/>
              <a:t>The summing-amplifier circuit</a:t>
            </a:r>
          </a:p>
          <a:p>
            <a:endParaRPr lang="en-US" altLang="en-US" sz="800"/>
          </a:p>
          <a:p>
            <a:r>
              <a:rPr lang="en-US" altLang="en-US" sz="1800"/>
              <a:t>The non inverting-amplifier circuit</a:t>
            </a:r>
          </a:p>
          <a:p>
            <a:endParaRPr lang="en-US" altLang="en-US" sz="800"/>
          </a:p>
          <a:p>
            <a:r>
              <a:rPr lang="en-US" altLang="en-US" sz="1800"/>
              <a:t>The difference-amplifier circuit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370EA110-0B54-47B0-BDDE-230B47C98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DE3AE3-E1A1-4EB3-92FC-9AB42D5040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9221" name="Picture 8" descr="Operational Amplifier Symbol">
            <a:extLst>
              <a:ext uri="{FF2B5EF4-FFF2-40B4-BE49-F238E27FC236}">
                <a16:creationId xmlns:a16="http://schemas.microsoft.com/office/drawing/2014/main" id="{A5C0D1E7-6EC2-4191-8534-1A4629E8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23145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74A17BBB-0E19-4DFD-B01F-AF8B0554D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5433CC-6DF1-4724-9C46-6DA21DF803C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43ADD6-3296-4709-8363-FB05DF28434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Non-Inverting Amplifier</a:t>
            </a:r>
            <a:endParaRPr lang="en-US" sz="4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8132" name="Group 39">
            <a:extLst>
              <a:ext uri="{FF2B5EF4-FFF2-40B4-BE49-F238E27FC236}">
                <a16:creationId xmlns:a16="http://schemas.microsoft.com/office/drawing/2014/main" id="{95ADB562-09A1-4128-9D98-45346831610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28800"/>
            <a:ext cx="5334000" cy="3048000"/>
            <a:chOff x="2743200" y="1752599"/>
            <a:chExt cx="5334000" cy="3048001"/>
          </a:xfrm>
        </p:grpSpPr>
        <p:sp>
          <p:nvSpPr>
            <p:cNvPr id="48133" name="AutoShape 3">
              <a:extLst>
                <a:ext uri="{FF2B5EF4-FFF2-40B4-BE49-F238E27FC236}">
                  <a16:creationId xmlns:a16="http://schemas.microsoft.com/office/drawing/2014/main" id="{FA92FD07-B277-4403-BA2D-92C6F31FB3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511501" y="1679089"/>
              <a:ext cx="1075765" cy="122278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8134" name="Text Box 4">
              <a:extLst>
                <a:ext uri="{FF2B5EF4-FFF2-40B4-BE49-F238E27FC236}">
                  <a16:creationId xmlns:a16="http://schemas.microsoft.com/office/drawing/2014/main" id="{CC7F1F88-44C7-4F9D-AB68-8D2BE026D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3572" y="1872129"/>
              <a:ext cx="277906" cy="35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</p:txBody>
        </p:sp>
        <p:sp>
          <p:nvSpPr>
            <p:cNvPr id="48135" name="Text Box 5">
              <a:extLst>
                <a:ext uri="{FF2B5EF4-FFF2-40B4-BE49-F238E27FC236}">
                  <a16:creationId xmlns:a16="http://schemas.microsoft.com/office/drawing/2014/main" id="{0DBDAE3D-A5FB-467E-8C3C-750B0901C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3572" y="2350247"/>
              <a:ext cx="277906" cy="35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  <p:sp>
          <p:nvSpPr>
            <p:cNvPr id="48136" name="Line 6">
              <a:extLst>
                <a:ext uri="{FF2B5EF4-FFF2-40B4-BE49-F238E27FC236}">
                  <a16:creationId xmlns:a16="http://schemas.microsoft.com/office/drawing/2014/main" id="{93CB2BA4-AD00-4F1A-B479-24E93D69E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0776" y="2290482"/>
              <a:ext cx="8892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Freeform 7">
              <a:extLst>
                <a:ext uri="{FF2B5EF4-FFF2-40B4-BE49-F238E27FC236}">
                  <a16:creationId xmlns:a16="http://schemas.microsoft.com/office/drawing/2014/main" id="{9443B4C7-69F9-4A80-8A8A-AA9E4E8819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57078" y="3733202"/>
              <a:ext cx="717176" cy="222325"/>
            </a:xfrm>
            <a:custGeom>
              <a:avLst/>
              <a:gdLst>
                <a:gd name="T0" fmla="*/ 0 w 576"/>
                <a:gd name="T1" fmla="*/ 2147483646 h 192"/>
                <a:gd name="T2" fmla="*/ 2147483646 w 576"/>
                <a:gd name="T3" fmla="*/ 2147483646 h 192"/>
                <a:gd name="T4" fmla="*/ 2147483646 w 576"/>
                <a:gd name="T5" fmla="*/ 0 h 192"/>
                <a:gd name="T6" fmla="*/ 2147483646 w 576"/>
                <a:gd name="T7" fmla="*/ 2147483646 h 192"/>
                <a:gd name="T8" fmla="*/ 2147483646 w 576"/>
                <a:gd name="T9" fmla="*/ 0 h 192"/>
                <a:gd name="T10" fmla="*/ 2147483646 w 576"/>
                <a:gd name="T11" fmla="*/ 2147483646 h 192"/>
                <a:gd name="T12" fmla="*/ 2147483646 w 576"/>
                <a:gd name="T13" fmla="*/ 0 h 192"/>
                <a:gd name="T14" fmla="*/ 2147483646 w 576"/>
                <a:gd name="T15" fmla="*/ 2147483646 h 192"/>
                <a:gd name="T16" fmla="*/ 2147483646 w 576"/>
                <a:gd name="T17" fmla="*/ 214748364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192"/>
                <a:gd name="T29" fmla="*/ 576 w 57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8">
              <a:extLst>
                <a:ext uri="{FF2B5EF4-FFF2-40B4-BE49-F238E27FC236}">
                  <a16:creationId xmlns:a16="http://schemas.microsoft.com/office/drawing/2014/main" id="{2633A388-0BBD-44DD-8D39-B7570125A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5666" y="2529541"/>
              <a:ext cx="222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Line 9">
              <a:extLst>
                <a:ext uri="{FF2B5EF4-FFF2-40B4-BE49-F238E27FC236}">
                  <a16:creationId xmlns:a16="http://schemas.microsoft.com/office/drawing/2014/main" id="{341F2B92-E2F2-4156-B68E-CCC03403F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666" y="2529541"/>
              <a:ext cx="0" cy="9562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Line 10">
              <a:extLst>
                <a:ext uri="{FF2B5EF4-FFF2-40B4-BE49-F238E27FC236}">
                  <a16:creationId xmlns:a16="http://schemas.microsoft.com/office/drawing/2014/main" id="{6213CD25-81B8-4B9F-B937-7ACE2D2E5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555" y="4501776"/>
              <a:ext cx="37795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Freeform 11">
              <a:extLst>
                <a:ext uri="{FF2B5EF4-FFF2-40B4-BE49-F238E27FC236}">
                  <a16:creationId xmlns:a16="http://schemas.microsoft.com/office/drawing/2014/main" id="{962CA63B-84CE-418D-92CE-C6B62040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896" y="3067424"/>
              <a:ext cx="666974" cy="239059"/>
            </a:xfrm>
            <a:custGeom>
              <a:avLst/>
              <a:gdLst>
                <a:gd name="T0" fmla="*/ 0 w 576"/>
                <a:gd name="T1" fmla="*/ 2147483646 h 192"/>
                <a:gd name="T2" fmla="*/ 2147483646 w 576"/>
                <a:gd name="T3" fmla="*/ 2147483646 h 192"/>
                <a:gd name="T4" fmla="*/ 2147483646 w 576"/>
                <a:gd name="T5" fmla="*/ 0 h 192"/>
                <a:gd name="T6" fmla="*/ 2147483646 w 576"/>
                <a:gd name="T7" fmla="*/ 2147483646 h 192"/>
                <a:gd name="T8" fmla="*/ 2147483646 w 576"/>
                <a:gd name="T9" fmla="*/ 0 h 192"/>
                <a:gd name="T10" fmla="*/ 2147483646 w 576"/>
                <a:gd name="T11" fmla="*/ 2147483646 h 192"/>
                <a:gd name="T12" fmla="*/ 2147483646 w 576"/>
                <a:gd name="T13" fmla="*/ 0 h 192"/>
                <a:gd name="T14" fmla="*/ 2147483646 w 576"/>
                <a:gd name="T15" fmla="*/ 2147483646 h 192"/>
                <a:gd name="T16" fmla="*/ 2147483646 w 576"/>
                <a:gd name="T17" fmla="*/ 214748364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192"/>
                <a:gd name="T29" fmla="*/ 576 w 57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12">
              <a:extLst>
                <a:ext uri="{FF2B5EF4-FFF2-40B4-BE49-F238E27FC236}">
                  <a16:creationId xmlns:a16="http://schemas.microsoft.com/office/drawing/2014/main" id="{886A9751-7E08-4CCC-B558-1896935BD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8221" y="2589306"/>
              <a:ext cx="0" cy="2390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43" name="Group 13">
              <a:extLst>
                <a:ext uri="{FF2B5EF4-FFF2-40B4-BE49-F238E27FC236}">
                  <a16:creationId xmlns:a16="http://schemas.microsoft.com/office/drawing/2014/main" id="{AF6C2DC4-CCF5-45AA-A564-612C5547E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1478" y="2828365"/>
              <a:ext cx="333487" cy="119529"/>
              <a:chOff x="2928" y="2928"/>
              <a:chExt cx="288" cy="96"/>
            </a:xfrm>
          </p:grpSpPr>
          <p:sp>
            <p:nvSpPr>
              <p:cNvPr id="48162" name="Line 14">
                <a:extLst>
                  <a:ext uri="{FF2B5EF4-FFF2-40B4-BE49-F238E27FC236}">
                    <a16:creationId xmlns:a16="http://schemas.microsoft.com/office/drawing/2014/main" id="{881DFEFE-DC31-436A-A34B-8CD43B767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3" name="Line 15">
                <a:extLst>
                  <a:ext uri="{FF2B5EF4-FFF2-40B4-BE49-F238E27FC236}">
                    <a16:creationId xmlns:a16="http://schemas.microsoft.com/office/drawing/2014/main" id="{AC404FAD-6108-4BAD-A8C9-82145A416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4" name="Line 16">
                <a:extLst>
                  <a:ext uri="{FF2B5EF4-FFF2-40B4-BE49-F238E27FC236}">
                    <a16:creationId xmlns:a16="http://schemas.microsoft.com/office/drawing/2014/main" id="{DE453079-4D42-4540-8B98-CDAEC2511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4" name="Text Box 17">
              <a:extLst>
                <a:ext uri="{FF2B5EF4-FFF2-40B4-BE49-F238E27FC236}">
                  <a16:creationId xmlns:a16="http://schemas.microsoft.com/office/drawing/2014/main" id="{72D04241-1476-4377-B43A-30A573F7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828365"/>
              <a:ext cx="6938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/>
                <a:t>in</a:t>
              </a:r>
              <a:endParaRPr lang="en-US" altLang="en-US" sz="1800"/>
            </a:p>
          </p:txBody>
        </p:sp>
        <p:sp>
          <p:nvSpPr>
            <p:cNvPr id="48145" name="Line 18">
              <a:extLst>
                <a:ext uri="{FF2B5EF4-FFF2-40B4-BE49-F238E27FC236}">
                  <a16:creationId xmlns:a16="http://schemas.microsoft.com/office/drawing/2014/main" id="{E583CAA4-FC7C-41A2-BA54-8F616B1EE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0555" y="2051424"/>
              <a:ext cx="0" cy="657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19">
              <a:extLst>
                <a:ext uri="{FF2B5EF4-FFF2-40B4-BE49-F238E27FC236}">
                  <a16:creationId xmlns:a16="http://schemas.microsoft.com/office/drawing/2014/main" id="{DF6F49E4-B8B0-41A8-8CDE-C9643D2B5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555" y="2051424"/>
              <a:ext cx="1667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20">
              <a:extLst>
                <a:ext uri="{FF2B5EF4-FFF2-40B4-BE49-F238E27FC236}">
                  <a16:creationId xmlns:a16="http://schemas.microsoft.com/office/drawing/2014/main" id="{0E5102E5-DF6A-429C-824E-91760D462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0555" y="3426012"/>
              <a:ext cx="0" cy="1075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Text Box 21">
              <a:extLst>
                <a:ext uri="{FF2B5EF4-FFF2-40B4-BE49-F238E27FC236}">
                  <a16:creationId xmlns:a16="http://schemas.microsoft.com/office/drawing/2014/main" id="{B90C95A2-3531-45A8-8FE0-79B4CE235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169" y="2290482"/>
              <a:ext cx="277906" cy="35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</p:txBody>
        </p:sp>
        <p:sp>
          <p:nvSpPr>
            <p:cNvPr id="48149" name="Text Box 22">
              <a:extLst>
                <a:ext uri="{FF2B5EF4-FFF2-40B4-BE49-F238E27FC236}">
                  <a16:creationId xmlns:a16="http://schemas.microsoft.com/office/drawing/2014/main" id="{ADFC2AED-185D-40E1-82E5-10934149A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169" y="4083424"/>
              <a:ext cx="277906" cy="35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  <p:sp>
          <p:nvSpPr>
            <p:cNvPr id="48150" name="Text Box 23">
              <a:extLst>
                <a:ext uri="{FF2B5EF4-FFF2-40B4-BE49-F238E27FC236}">
                  <a16:creationId xmlns:a16="http://schemas.microsoft.com/office/drawing/2014/main" id="{545F4993-F2DD-4ECF-845F-4AE54FF43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169" y="3127188"/>
              <a:ext cx="8050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/>
                <a:t>out</a:t>
              </a:r>
              <a:endParaRPr lang="en-US" altLang="en-US" sz="1800"/>
            </a:p>
          </p:txBody>
        </p:sp>
        <p:sp>
          <p:nvSpPr>
            <p:cNvPr id="48151" name="Text Box 24">
              <a:extLst>
                <a:ext uri="{FF2B5EF4-FFF2-40B4-BE49-F238E27FC236}">
                  <a16:creationId xmlns:a16="http://schemas.microsoft.com/office/drawing/2014/main" id="{53FEB530-38F1-4B79-8A32-854B6AF4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745468"/>
              <a:ext cx="637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R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48152" name="Text Box 25">
              <a:extLst>
                <a:ext uri="{FF2B5EF4-FFF2-40B4-BE49-F238E27FC236}">
                  <a16:creationId xmlns:a16="http://schemas.microsoft.com/office/drawing/2014/main" id="{BFB33A01-A801-4F99-BF91-972934766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366247"/>
              <a:ext cx="6499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R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48153" name="Line 26">
              <a:extLst>
                <a:ext uri="{FF2B5EF4-FFF2-40B4-BE49-F238E27FC236}">
                  <a16:creationId xmlns:a16="http://schemas.microsoft.com/office/drawing/2014/main" id="{C317AB29-723F-4C0E-9E71-8D0916511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5666" y="3186953"/>
              <a:ext cx="5002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27">
              <a:extLst>
                <a:ext uri="{FF2B5EF4-FFF2-40B4-BE49-F238E27FC236}">
                  <a16:creationId xmlns:a16="http://schemas.microsoft.com/office/drawing/2014/main" id="{F2A4A1B9-1060-4AD8-A404-AF7AC8909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2871" y="3186953"/>
              <a:ext cx="4446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Line 28">
              <a:extLst>
                <a:ext uri="{FF2B5EF4-FFF2-40B4-BE49-F238E27FC236}">
                  <a16:creationId xmlns:a16="http://schemas.microsoft.com/office/drawing/2014/main" id="{257E74A2-66E5-4A89-9228-8C1B6443E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0" y="2290482"/>
              <a:ext cx="0" cy="8964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Line 29">
              <a:extLst>
                <a:ext uri="{FF2B5EF4-FFF2-40B4-BE49-F238E27FC236}">
                  <a16:creationId xmlns:a16="http://schemas.microsoft.com/office/drawing/2014/main" id="{385C04F2-D707-464F-97F7-0F4743A7D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5666" y="4202953"/>
              <a:ext cx="0" cy="478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7" name="Group 30">
              <a:extLst>
                <a:ext uri="{FF2B5EF4-FFF2-40B4-BE49-F238E27FC236}">
                  <a16:creationId xmlns:a16="http://schemas.microsoft.com/office/drawing/2014/main" id="{A7CA517D-9CC4-4588-88D3-3947EC46D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8922" y="4681071"/>
              <a:ext cx="333487" cy="119529"/>
              <a:chOff x="2928" y="2928"/>
              <a:chExt cx="288" cy="96"/>
            </a:xfrm>
          </p:grpSpPr>
          <p:sp>
            <p:nvSpPr>
              <p:cNvPr id="48159" name="Line 31">
                <a:extLst>
                  <a:ext uri="{FF2B5EF4-FFF2-40B4-BE49-F238E27FC236}">
                    <a16:creationId xmlns:a16="http://schemas.microsoft.com/office/drawing/2014/main" id="{F530EF1B-83C6-4EA2-9E69-BE2A031A0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2">
                <a:extLst>
                  <a:ext uri="{FF2B5EF4-FFF2-40B4-BE49-F238E27FC236}">
                    <a16:creationId xmlns:a16="http://schemas.microsoft.com/office/drawing/2014/main" id="{E83EE236-D1AA-49A3-89DB-406B348CC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Line 33">
                <a:extLst>
                  <a:ext uri="{FF2B5EF4-FFF2-40B4-BE49-F238E27FC236}">
                    <a16:creationId xmlns:a16="http://schemas.microsoft.com/office/drawing/2014/main" id="{465A6DF3-86A5-4733-AB3C-C07706D7E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58" name="Oval 34">
              <a:extLst>
                <a:ext uri="{FF2B5EF4-FFF2-40B4-BE49-F238E27FC236}">
                  <a16:creationId xmlns:a16="http://schemas.microsoft.com/office/drawing/2014/main" id="{719DFC4C-BF3F-42BE-8CBE-3340465CD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68" y="2708835"/>
              <a:ext cx="666974" cy="717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491FDF8A-2B46-4550-9871-A62F9FF51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35472C-71CA-4817-B9AD-242D7D1C742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D83F0F-3D3D-4EA6-9C1C-B3854D74959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Non-Inverting Amplifier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488F45-2B6E-405B-8BC8-8515B10929E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9906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kern="0" dirty="0">
                <a:ea typeface="+mj-ea"/>
              </a:rPr>
              <a:t>KCL at the Inverting Input</a:t>
            </a:r>
          </a:p>
        </p:txBody>
      </p:sp>
      <p:grpSp>
        <p:nvGrpSpPr>
          <p:cNvPr id="49157" name="Group 41">
            <a:extLst>
              <a:ext uri="{FF2B5EF4-FFF2-40B4-BE49-F238E27FC236}">
                <a16:creationId xmlns:a16="http://schemas.microsoft.com/office/drawing/2014/main" id="{0A3539B7-D488-418B-B0CF-1C774D42664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5257800" cy="3886200"/>
            <a:chOff x="1296" y="1104"/>
            <a:chExt cx="3312" cy="2448"/>
          </a:xfrm>
        </p:grpSpPr>
        <p:sp>
          <p:nvSpPr>
            <p:cNvPr id="49161" name="AutoShape 3">
              <a:extLst>
                <a:ext uri="{FF2B5EF4-FFF2-40B4-BE49-F238E27FC236}">
                  <a16:creationId xmlns:a16="http://schemas.microsoft.com/office/drawing/2014/main" id="{B097EDEC-41CF-4B2B-9E3A-29FB68FDD4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76" y="1008"/>
              <a:ext cx="864" cy="105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9162" name="Text Box 4">
              <a:extLst>
                <a:ext uri="{FF2B5EF4-FFF2-40B4-BE49-F238E27FC236}">
                  <a16:creationId xmlns:a16="http://schemas.microsoft.com/office/drawing/2014/main" id="{55410FFD-2600-4F2E-A45B-7026BAD02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2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</p:txBody>
        </p:sp>
        <p:sp>
          <p:nvSpPr>
            <p:cNvPr id="49163" name="Text Box 5">
              <a:extLst>
                <a:ext uri="{FF2B5EF4-FFF2-40B4-BE49-F238E27FC236}">
                  <a16:creationId xmlns:a16="http://schemas.microsoft.com/office/drawing/2014/main" id="{A5F455D6-5857-42BC-8ABF-D1644ABFA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  <p:sp>
          <p:nvSpPr>
            <p:cNvPr id="49164" name="Line 6">
              <a:extLst>
                <a:ext uri="{FF2B5EF4-FFF2-40B4-BE49-F238E27FC236}">
                  <a16:creationId xmlns:a16="http://schemas.microsoft.com/office/drawing/2014/main" id="{74B8B9F6-E735-4501-B473-F9B63E419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3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Freeform 7">
              <a:extLst>
                <a:ext uri="{FF2B5EF4-FFF2-40B4-BE49-F238E27FC236}">
                  <a16:creationId xmlns:a16="http://schemas.microsoft.com/office/drawing/2014/main" id="{D28BFC5D-89F7-42EF-A097-A1C951007D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00" y="2688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192"/>
                <a:gd name="T29" fmla="*/ 576 w 57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8">
              <a:extLst>
                <a:ext uri="{FF2B5EF4-FFF2-40B4-BE49-F238E27FC236}">
                  <a16:creationId xmlns:a16="http://schemas.microsoft.com/office/drawing/2014/main" id="{8F3904ED-9A61-4BBC-ADD9-878E1AFC6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9">
              <a:extLst>
                <a:ext uri="{FF2B5EF4-FFF2-40B4-BE49-F238E27FC236}">
                  <a16:creationId xmlns:a16="http://schemas.microsoft.com/office/drawing/2014/main" id="{32F346D6-7FED-4DAB-8DFC-E937CCAD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72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10">
              <a:extLst>
                <a:ext uri="{FF2B5EF4-FFF2-40B4-BE49-F238E27FC236}">
                  <a16:creationId xmlns:a16="http://schemas.microsoft.com/office/drawing/2014/main" id="{E94B9319-04E9-42B2-880A-68F31ED41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12"/>
              <a:ext cx="26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Freeform 11">
              <a:extLst>
                <a:ext uri="{FF2B5EF4-FFF2-40B4-BE49-F238E27FC236}">
                  <a16:creationId xmlns:a16="http://schemas.microsoft.com/office/drawing/2014/main" id="{B883CE67-D1F7-4073-BE93-564410255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160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192"/>
                <a:gd name="T29" fmla="*/ 576 w 57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2">
              <a:extLst>
                <a:ext uri="{FF2B5EF4-FFF2-40B4-BE49-F238E27FC236}">
                  <a16:creationId xmlns:a16="http://schemas.microsoft.com/office/drawing/2014/main" id="{7FB79178-1F2C-4DA2-A8DD-C0EB86D85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71" name="Group 13">
              <a:extLst>
                <a:ext uri="{FF2B5EF4-FFF2-40B4-BE49-F238E27FC236}">
                  <a16:creationId xmlns:a16="http://schemas.microsoft.com/office/drawing/2014/main" id="{86344A2A-698C-4189-AB28-A61E1D0B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968"/>
              <a:ext cx="288" cy="96"/>
              <a:chOff x="2928" y="2928"/>
              <a:chExt cx="288" cy="96"/>
            </a:xfrm>
          </p:grpSpPr>
          <p:sp>
            <p:nvSpPr>
              <p:cNvPr id="49196" name="Line 14">
                <a:extLst>
                  <a:ext uri="{FF2B5EF4-FFF2-40B4-BE49-F238E27FC236}">
                    <a16:creationId xmlns:a16="http://schemas.microsoft.com/office/drawing/2014/main" id="{15E1858F-DBCE-4D75-B3C7-28B40A185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7" name="Line 15">
                <a:extLst>
                  <a:ext uri="{FF2B5EF4-FFF2-40B4-BE49-F238E27FC236}">
                    <a16:creationId xmlns:a16="http://schemas.microsoft.com/office/drawing/2014/main" id="{B5C07D78-8BAC-415D-AC80-1F686D193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8" name="Line 16">
                <a:extLst>
                  <a:ext uri="{FF2B5EF4-FFF2-40B4-BE49-F238E27FC236}">
                    <a16:creationId xmlns:a16="http://schemas.microsoft.com/office/drawing/2014/main" id="{F0612870-2584-4875-9320-5351F99A7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72" name="Text Box 17">
              <a:extLst>
                <a:ext uri="{FF2B5EF4-FFF2-40B4-BE49-F238E27FC236}">
                  <a16:creationId xmlns:a16="http://schemas.microsoft.com/office/drawing/2014/main" id="{09F79BE8-BF0B-49BD-85D0-5396C34BD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/>
                <a:t>in</a:t>
              </a:r>
              <a:endParaRPr lang="en-US" altLang="en-US" sz="1800"/>
            </a:p>
          </p:txBody>
        </p:sp>
        <p:sp>
          <p:nvSpPr>
            <p:cNvPr id="49173" name="Line 18">
              <a:extLst>
                <a:ext uri="{FF2B5EF4-FFF2-40B4-BE49-F238E27FC236}">
                  <a16:creationId xmlns:a16="http://schemas.microsoft.com/office/drawing/2014/main" id="{E398A4E3-667B-46BF-9368-A894DB32C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34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19">
              <a:extLst>
                <a:ext uri="{FF2B5EF4-FFF2-40B4-BE49-F238E27FC236}">
                  <a16:creationId xmlns:a16="http://schemas.microsoft.com/office/drawing/2014/main" id="{F22C4E66-FDBC-45D0-8D06-21BFC14B8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34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0">
              <a:extLst>
                <a:ext uri="{FF2B5EF4-FFF2-40B4-BE49-F238E27FC236}">
                  <a16:creationId xmlns:a16="http://schemas.microsoft.com/office/drawing/2014/main" id="{0C72A59B-66EB-406F-833B-7D50CA8CB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4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Text Box 21">
              <a:extLst>
                <a:ext uri="{FF2B5EF4-FFF2-40B4-BE49-F238E27FC236}">
                  <a16:creationId xmlns:a16="http://schemas.microsoft.com/office/drawing/2014/main" id="{19C66E25-3D0B-45C6-8BB5-3EDA2949B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</p:txBody>
        </p:sp>
        <p:sp>
          <p:nvSpPr>
            <p:cNvPr id="49177" name="Text Box 22">
              <a:extLst>
                <a:ext uri="{FF2B5EF4-FFF2-40B4-BE49-F238E27FC236}">
                  <a16:creationId xmlns:a16="http://schemas.microsoft.com/office/drawing/2014/main" id="{AC38580A-AACD-420C-B702-B1805194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  <p:sp>
          <p:nvSpPr>
            <p:cNvPr id="49178" name="Text Box 23">
              <a:extLst>
                <a:ext uri="{FF2B5EF4-FFF2-40B4-BE49-F238E27FC236}">
                  <a16:creationId xmlns:a16="http://schemas.microsoft.com/office/drawing/2014/main" id="{2254D0C8-44F1-4239-955E-482F9F6AC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2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v</a:t>
              </a:r>
              <a:r>
                <a:rPr lang="en-US" altLang="en-US" sz="1800" i="1" baseline="-25000"/>
                <a:t>out</a:t>
              </a:r>
              <a:endParaRPr lang="en-US" altLang="en-US" sz="1800"/>
            </a:p>
          </p:txBody>
        </p:sp>
        <p:sp>
          <p:nvSpPr>
            <p:cNvPr id="49179" name="Text Box 24">
              <a:extLst>
                <a:ext uri="{FF2B5EF4-FFF2-40B4-BE49-F238E27FC236}">
                  <a16:creationId xmlns:a16="http://schemas.microsoft.com/office/drawing/2014/main" id="{A989FEA8-E216-46FC-A72A-01AC643DE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R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49180" name="Text Box 25">
              <a:extLst>
                <a:ext uri="{FF2B5EF4-FFF2-40B4-BE49-F238E27FC236}">
                  <a16:creationId xmlns:a16="http://schemas.microsoft.com/office/drawing/2014/main" id="{ADFE80FC-C45A-4A41-A12B-CC1666AFA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R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49181" name="Line 26">
              <a:extLst>
                <a:ext uri="{FF2B5EF4-FFF2-40B4-BE49-F238E27FC236}">
                  <a16:creationId xmlns:a16="http://schemas.microsoft.com/office/drawing/2014/main" id="{CA43B7BE-1721-4AE8-89CD-834B4A733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25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Line 27">
              <a:extLst>
                <a:ext uri="{FF2B5EF4-FFF2-40B4-BE49-F238E27FC236}">
                  <a16:creationId xmlns:a16="http://schemas.microsoft.com/office/drawing/2014/main" id="{0764C18B-5C5E-43F8-A435-93B63330D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25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28">
              <a:extLst>
                <a:ext uri="{FF2B5EF4-FFF2-40B4-BE49-F238E27FC236}">
                  <a16:creationId xmlns:a16="http://schemas.microsoft.com/office/drawing/2014/main" id="{A50FBA6B-B52F-44B7-BFFC-1E6C698BC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Line 29">
              <a:extLst>
                <a:ext uri="{FF2B5EF4-FFF2-40B4-BE49-F238E27FC236}">
                  <a16:creationId xmlns:a16="http://schemas.microsoft.com/office/drawing/2014/main" id="{785E0D68-0D38-43A2-A4E0-C49907FFA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5" name="Group 30">
              <a:extLst>
                <a:ext uri="{FF2B5EF4-FFF2-40B4-BE49-F238E27FC236}">
                  <a16:creationId xmlns:a16="http://schemas.microsoft.com/office/drawing/2014/main" id="{2C0628E7-7D05-4806-83A6-4903C75D5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456"/>
              <a:ext cx="288" cy="96"/>
              <a:chOff x="2928" y="2928"/>
              <a:chExt cx="288" cy="96"/>
            </a:xfrm>
          </p:grpSpPr>
          <p:sp>
            <p:nvSpPr>
              <p:cNvPr id="49193" name="Line 31">
                <a:extLst>
                  <a:ext uri="{FF2B5EF4-FFF2-40B4-BE49-F238E27FC236}">
                    <a16:creationId xmlns:a16="http://schemas.microsoft.com/office/drawing/2014/main" id="{158770B8-82B2-42B2-81FC-2C3AD5CC8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4" name="Line 32">
                <a:extLst>
                  <a:ext uri="{FF2B5EF4-FFF2-40B4-BE49-F238E27FC236}">
                    <a16:creationId xmlns:a16="http://schemas.microsoft.com/office/drawing/2014/main" id="{CA501F6E-68A1-46A9-A496-61A1CE0A6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9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5" name="Line 33">
                <a:extLst>
                  <a:ext uri="{FF2B5EF4-FFF2-40B4-BE49-F238E27FC236}">
                    <a16:creationId xmlns:a16="http://schemas.microsoft.com/office/drawing/2014/main" id="{4AC7CFDA-3DDD-47EC-B76A-5518806C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302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86" name="Line 34">
              <a:extLst>
                <a:ext uri="{FF2B5EF4-FFF2-40B4-BE49-F238E27FC236}">
                  <a16:creationId xmlns:a16="http://schemas.microsoft.com/office/drawing/2014/main" id="{DC0916E6-9028-4660-8FC8-4905FE712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35">
              <a:extLst>
                <a:ext uri="{FF2B5EF4-FFF2-40B4-BE49-F238E27FC236}">
                  <a16:creationId xmlns:a16="http://schemas.microsoft.com/office/drawing/2014/main" id="{4C177AA9-DA64-4424-987D-7A28335B3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36">
              <a:extLst>
                <a:ext uri="{FF2B5EF4-FFF2-40B4-BE49-F238E27FC236}">
                  <a16:creationId xmlns:a16="http://schemas.microsoft.com/office/drawing/2014/main" id="{A56A98B5-71C0-4340-8FEC-36F88A5A9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35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Text Box 37">
              <a:extLst>
                <a:ext uri="{FF2B5EF4-FFF2-40B4-BE49-F238E27FC236}">
                  <a16:creationId xmlns:a16="http://schemas.microsoft.com/office/drawing/2014/main" id="{CF1963C1-8086-4FB4-87ED-6C7EBF20D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i</a:t>
              </a:r>
              <a:r>
                <a:rPr lang="en-US" altLang="en-US" sz="1800" b="1" baseline="-25000">
                  <a:cs typeface="Times New Roman" panose="02020603050405020304" pitchFamily="18" charset="0"/>
                </a:rPr>
                <a:t>–</a:t>
              </a:r>
              <a:endParaRPr lang="en-US" altLang="en-US" sz="1800" b="1">
                <a:cs typeface="Times New Roman" panose="02020603050405020304" pitchFamily="18" charset="0"/>
              </a:endParaRPr>
            </a:p>
          </p:txBody>
        </p:sp>
        <p:sp>
          <p:nvSpPr>
            <p:cNvPr id="49190" name="Text Box 38">
              <a:extLst>
                <a:ext uri="{FF2B5EF4-FFF2-40B4-BE49-F238E27FC236}">
                  <a16:creationId xmlns:a16="http://schemas.microsoft.com/office/drawing/2014/main" id="{A412AAD8-EF12-4D37-BEBC-A259F1FE1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i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49191" name="Text Box 39">
              <a:extLst>
                <a:ext uri="{FF2B5EF4-FFF2-40B4-BE49-F238E27FC236}">
                  <a16:creationId xmlns:a16="http://schemas.microsoft.com/office/drawing/2014/main" id="{52DE259E-24BB-426E-90E8-86D44B35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i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49192" name="Oval 40">
              <a:extLst>
                <a:ext uri="{FF2B5EF4-FFF2-40B4-BE49-F238E27FC236}">
                  <a16:creationId xmlns:a16="http://schemas.microsoft.com/office/drawing/2014/main" id="{CA150865-DD68-4DEE-AB95-3C88C909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72"/>
              <a:ext cx="576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+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Times New Roman" panose="02020603050405020304" pitchFamily="18" charset="0"/>
                </a:rPr>
                <a:t>–</a:t>
              </a:r>
              <a:endParaRPr lang="en-US" altLang="en-US" sz="1800" b="1"/>
            </a:p>
          </p:txBody>
        </p:sp>
      </p:grpSp>
      <p:graphicFrame>
        <p:nvGraphicFramePr>
          <p:cNvPr id="49158" name="Object 2">
            <a:extLst>
              <a:ext uri="{FF2B5EF4-FFF2-40B4-BE49-F238E27FC236}">
                <a16:creationId xmlns:a16="http://schemas.microsoft.com/office/drawing/2014/main" id="{57B9BE65-ED57-45E7-AAD7-7BE5ADA0F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524000"/>
          <a:ext cx="9874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3" imgW="393359" imgH="215713" progId="Equation.3">
                  <p:embed/>
                </p:oleObj>
              </mc:Choice>
              <mc:Fallback>
                <p:oleObj name="Equation" r:id="rId3" imgW="393359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24000"/>
                        <a:ext cx="9874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3">
            <a:extLst>
              <a:ext uri="{FF2B5EF4-FFF2-40B4-BE49-F238E27FC236}">
                <a16:creationId xmlns:a16="http://schemas.microsoft.com/office/drawing/2014/main" id="{DB962200-3E26-4EE3-9375-BFDCB6066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438400"/>
          <a:ext cx="2336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Equation" r:id="rId5" imgW="1040948" imgH="444307" progId="Equation.3">
                  <p:embed/>
                </p:oleObj>
              </mc:Choice>
              <mc:Fallback>
                <p:oleObj name="Equation" r:id="rId5" imgW="1040948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438400"/>
                        <a:ext cx="23368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4">
            <a:extLst>
              <a:ext uri="{FF2B5EF4-FFF2-40B4-BE49-F238E27FC236}">
                <a16:creationId xmlns:a16="http://schemas.microsoft.com/office/drawing/2014/main" id="{19EC3FD5-9E2C-46EA-AA78-C8560D5CE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962400"/>
          <a:ext cx="20478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Equation" r:id="rId7" imgW="812447" imgH="812447" progId="Equation.3">
                  <p:embed/>
                </p:oleObj>
              </mc:Choice>
              <mc:Fallback>
                <p:oleObj name="Equation" r:id="rId7" imgW="812447" imgH="8124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62400"/>
                        <a:ext cx="20478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AF1CEDBE-3B11-466F-B200-1FE8982D8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FA4FC6-64AC-4DD4-A63A-E1276CE59D2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4FE242-F3AC-49D6-B458-A157E5CDB92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Non-Inverting Amplifier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A1E0EE-00AD-4014-B214-7089318EAE5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9144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>
                <a:ea typeface="+mj-ea"/>
              </a:rPr>
              <a:t>Solve for </a:t>
            </a:r>
            <a:r>
              <a:rPr lang="en-US" sz="2800" i="1" kern="0">
                <a:ea typeface="+mj-ea"/>
              </a:rPr>
              <a:t>v</a:t>
            </a:r>
            <a:r>
              <a:rPr lang="en-US" sz="2800" i="1" kern="0" baseline="-25000">
                <a:ea typeface="+mj-ea"/>
              </a:rPr>
              <a:t>out</a:t>
            </a:r>
            <a:endParaRPr lang="en-US" sz="2800" kern="0" dirty="0">
              <a:ea typeface="+mj-ea"/>
            </a:endParaRPr>
          </a:p>
        </p:txBody>
      </p:sp>
      <p:graphicFrame>
        <p:nvGraphicFramePr>
          <p:cNvPr id="50181" name="Object 2">
            <a:extLst>
              <a:ext uri="{FF2B5EF4-FFF2-40B4-BE49-F238E27FC236}">
                <a16:creationId xmlns:a16="http://schemas.microsoft.com/office/drawing/2014/main" id="{EB631254-FE60-4181-BFCF-7354C2BD5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482725"/>
          <a:ext cx="3006725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3" imgW="1193800" imgH="1079500" progId="Equation.3">
                  <p:embed/>
                </p:oleObj>
              </mc:Choice>
              <mc:Fallback>
                <p:oleObj name="Equation" r:id="rId3" imgW="1193800" imgH="1079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82725"/>
                        <a:ext cx="3006725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361C258E-D288-4D7E-9FB8-D8412CD46A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0"/>
            <a:ext cx="8229600" cy="1524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>
                <a:latin typeface="+mn-lt"/>
                <a:cs typeface="+mn-cs"/>
              </a:rPr>
              <a:t>Hence, the non-inverting amplifier has a gained output (&gt; unity) relative to the resistance ratio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C5F800F8-634E-449F-A3DC-519C4C922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The Non-inverting Amplifier Circuit</a:t>
            </a:r>
          </a:p>
        </p:txBody>
      </p:sp>
      <p:graphicFrame>
        <p:nvGraphicFramePr>
          <p:cNvPr id="51203" name="Object 6">
            <a:extLst>
              <a:ext uri="{FF2B5EF4-FFF2-40B4-BE49-F238E27FC236}">
                <a16:creationId xmlns:a16="http://schemas.microsoft.com/office/drawing/2014/main" id="{83529139-7AC5-4996-A06F-FD60028DF35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57200" y="914400"/>
          <a:ext cx="500697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Bitmap Image" r:id="rId4" imgW="4095238" imgH="2553056" progId="Paint.Picture">
                  <p:embed/>
                </p:oleObj>
              </mc:Choice>
              <mc:Fallback>
                <p:oleObj name="Bitmap Image" r:id="rId4" imgW="4095238" imgH="255305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5006975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8">
            <a:extLst>
              <a:ext uri="{FF2B5EF4-FFF2-40B4-BE49-F238E27FC236}">
                <a16:creationId xmlns:a16="http://schemas.microsoft.com/office/drawing/2014/main" id="{7FD989F3-A277-4650-BC15-71A57182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pSp>
        <p:nvGrpSpPr>
          <p:cNvPr id="51205" name="Group 6">
            <a:extLst>
              <a:ext uri="{FF2B5EF4-FFF2-40B4-BE49-F238E27FC236}">
                <a16:creationId xmlns:a16="http://schemas.microsoft.com/office/drawing/2014/main" id="{E300713C-3197-43F1-BC25-98B0ABCB657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828800"/>
            <a:ext cx="1905000" cy="1066800"/>
            <a:chOff x="3505200" y="4572000"/>
            <a:chExt cx="1905000" cy="1066800"/>
          </a:xfrm>
        </p:grpSpPr>
        <p:graphicFrame>
          <p:nvGraphicFramePr>
            <p:cNvPr id="51210" name="Object 7">
              <a:extLst>
                <a:ext uri="{FF2B5EF4-FFF2-40B4-BE49-F238E27FC236}">
                  <a16:creationId xmlns:a16="http://schemas.microsoft.com/office/drawing/2014/main" id="{466CD9CC-817A-43E7-8AAC-A3CCD3EF3C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1400" y="4681728"/>
            <a:ext cx="1676400" cy="804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3" name="Equation" r:id="rId6" imgW="952500" imgH="457200" progId="Equation.3">
                    <p:embed/>
                  </p:oleObj>
                </mc:Choice>
                <mc:Fallback>
                  <p:oleObj name="Equation" r:id="rId6" imgW="9525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4681728"/>
                          <a:ext cx="1676400" cy="804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47B906-83F6-44A7-8531-E3F062DF2541}"/>
                </a:ext>
              </a:extLst>
            </p:cNvPr>
            <p:cNvSpPr/>
            <p:nvPr/>
          </p:nvSpPr>
          <p:spPr>
            <a:xfrm>
              <a:off x="3505200" y="4572000"/>
              <a:ext cx="1905000" cy="106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51206" name="TextBox 7">
            <a:extLst>
              <a:ext uri="{FF2B5EF4-FFF2-40B4-BE49-F238E27FC236}">
                <a16:creationId xmlns:a16="http://schemas.microsoft.com/office/drawing/2014/main" id="{FC4FBD80-4534-4F9D-8872-34ED63C2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655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Requirement for operation in the linear region:</a:t>
            </a:r>
          </a:p>
        </p:txBody>
      </p:sp>
      <p:sp>
        <p:nvSpPr>
          <p:cNvPr id="51207" name="Rectangle 10">
            <a:extLst>
              <a:ext uri="{FF2B5EF4-FFF2-40B4-BE49-F238E27FC236}">
                <a16:creationId xmlns:a16="http://schemas.microsoft.com/office/drawing/2014/main" id="{2AD547B3-6BAB-4A03-ABF5-777DB2D9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51208" name="Object 9">
            <a:extLst>
              <a:ext uri="{FF2B5EF4-FFF2-40B4-BE49-F238E27FC236}">
                <a16:creationId xmlns:a16="http://schemas.microsoft.com/office/drawing/2014/main" id="{BC5C9054-A0D0-4B7D-A682-9069F38A7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4876800"/>
          <a:ext cx="14525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8" imgW="965200" imgH="508000" progId="Equation.3">
                  <p:embed/>
                </p:oleObj>
              </mc:Choice>
              <mc:Fallback>
                <p:oleObj name="Equation" r:id="rId8" imgW="9652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4876800"/>
                        <a:ext cx="14525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Slide Number Placeholder 5">
            <a:extLst>
              <a:ext uri="{FF2B5EF4-FFF2-40B4-BE49-F238E27FC236}">
                <a16:creationId xmlns:a16="http://schemas.microsoft.com/office/drawing/2014/main" id="{74B4FDA2-0CB5-4DB1-AD18-76952F4FA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42221D-5F79-483D-9DC7-F1F87D11FE7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5E31A153-0BDD-4F3F-AD96-4C37247E3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Example 4</a:t>
            </a:r>
          </a:p>
        </p:txBody>
      </p:sp>
      <p:graphicFrame>
        <p:nvGraphicFramePr>
          <p:cNvPr id="53251" name="Object 6">
            <a:extLst>
              <a:ext uri="{FF2B5EF4-FFF2-40B4-BE49-F238E27FC236}">
                <a16:creationId xmlns:a16="http://schemas.microsoft.com/office/drawing/2014/main" id="{B6C891C9-142A-4701-8CF2-355C403D3AE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03400" y="990600"/>
          <a:ext cx="50546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Bitmap Image" r:id="rId4" imgW="4048690" imgH="2390476" progId="Paint.Picture">
                  <p:embed/>
                </p:oleObj>
              </mc:Choice>
              <mc:Fallback>
                <p:oleObj name="Bitmap Image" r:id="rId4" imgW="4048690" imgH="239047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990600"/>
                        <a:ext cx="505460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Box 3">
            <a:extLst>
              <a:ext uri="{FF2B5EF4-FFF2-40B4-BE49-F238E27FC236}">
                <a16:creationId xmlns:a16="http://schemas.microsoft.com/office/drawing/2014/main" id="{8286FD35-420D-4E5A-B2BF-09F3F0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62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(a) Find the output voltage when R</a:t>
            </a:r>
            <a:r>
              <a:rPr lang="en-US" altLang="en-US" sz="1600" baseline="-25000"/>
              <a:t>x  </a:t>
            </a:r>
            <a:r>
              <a:rPr lang="en-US" altLang="en-US" sz="1600"/>
              <a:t>= 60 k</a:t>
            </a:r>
            <a:r>
              <a:rPr lang="el-GR" altLang="en-US" sz="1600"/>
              <a:t>Ω</a:t>
            </a:r>
            <a:endParaRPr lang="en-US" altLang="en-US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(b) How large can R</a:t>
            </a:r>
            <a:r>
              <a:rPr lang="en-US" altLang="en-US" sz="1600" baseline="-25000"/>
              <a:t>x  </a:t>
            </a:r>
            <a:r>
              <a:rPr lang="en-US" altLang="en-US" sz="1600"/>
              <a:t>be before the amplifier saturates.</a:t>
            </a:r>
          </a:p>
        </p:txBody>
      </p:sp>
      <p:sp>
        <p:nvSpPr>
          <p:cNvPr id="53253" name="Slide Number Placeholder 5">
            <a:extLst>
              <a:ext uri="{FF2B5EF4-FFF2-40B4-BE49-F238E27FC236}">
                <a16:creationId xmlns:a16="http://schemas.microsoft.com/office/drawing/2014/main" id="{9C5C9759-DC1E-40D1-9E78-DDD7E1B1DF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6E6B8-946A-4A3E-8A91-0417479D81D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65EDD23-C411-4F56-B6DA-AA2ED72A6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Sol. of example 4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8C598F00-73F8-46FA-9184-8E7A1E11F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E0BFB2-68A0-47FD-9C2C-E7C4C3912A1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91799591-2A4A-4E74-A4D3-AB819EDB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3628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>
            <a:extLst>
              <a:ext uri="{FF2B5EF4-FFF2-40B4-BE49-F238E27FC236}">
                <a16:creationId xmlns:a16="http://schemas.microsoft.com/office/drawing/2014/main" id="{FDAC8972-AD5E-4EC0-BB56-ABE93ACDA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6858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31C20F09-B988-40C6-8C0B-CF6CC7478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CEA86-750D-45DE-A475-049DAE30F3F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6323" name="Title 1">
            <a:extLst>
              <a:ext uri="{FF2B5EF4-FFF2-40B4-BE49-F238E27FC236}">
                <a16:creationId xmlns:a16="http://schemas.microsoft.com/office/drawing/2014/main" id="{57C2175C-8AD0-4E5E-9E65-94179B193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Sol. of example 4</a:t>
            </a: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6EF16DF2-CFB8-43EC-8267-D93AA00F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5549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FA16B4DC-ED64-4631-8A9C-8D7E14607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The Difference Amplifier Circuit</a:t>
            </a:r>
          </a:p>
        </p:txBody>
      </p:sp>
      <p:graphicFrame>
        <p:nvGraphicFramePr>
          <p:cNvPr id="57347" name="Object 6">
            <a:extLst>
              <a:ext uri="{FF2B5EF4-FFF2-40B4-BE49-F238E27FC236}">
                <a16:creationId xmlns:a16="http://schemas.microsoft.com/office/drawing/2014/main" id="{149A7AFB-FBD4-40A1-AE81-D5DFFD57C68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8600" y="914400"/>
          <a:ext cx="5318125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Bitmap Image" r:id="rId4" imgW="3828571" imgH="2285714" progId="Paint.Picture">
                  <p:embed/>
                </p:oleObj>
              </mc:Choice>
              <mc:Fallback>
                <p:oleObj name="Bitmap Image" r:id="rId4" imgW="3828571" imgH="228571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5318125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8">
            <a:extLst>
              <a:ext uri="{FF2B5EF4-FFF2-40B4-BE49-F238E27FC236}">
                <a16:creationId xmlns:a16="http://schemas.microsoft.com/office/drawing/2014/main" id="{D58A9D15-ABBA-44F9-A122-F0D864E59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pSp>
        <p:nvGrpSpPr>
          <p:cNvPr id="57349" name="Group 6">
            <a:extLst>
              <a:ext uri="{FF2B5EF4-FFF2-40B4-BE49-F238E27FC236}">
                <a16:creationId xmlns:a16="http://schemas.microsoft.com/office/drawing/2014/main" id="{54AD27E8-5460-4F38-977A-B0664672558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267200"/>
            <a:ext cx="2133600" cy="914400"/>
            <a:chOff x="3429000" y="4800600"/>
            <a:chExt cx="2133600" cy="914400"/>
          </a:xfrm>
        </p:grpSpPr>
        <p:graphicFrame>
          <p:nvGraphicFramePr>
            <p:cNvPr id="57360" name="Object 7">
              <a:extLst>
                <a:ext uri="{FF2B5EF4-FFF2-40B4-BE49-F238E27FC236}">
                  <a16:creationId xmlns:a16="http://schemas.microsoft.com/office/drawing/2014/main" id="{132B9C04-06A3-45DC-8A18-0473452DE3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5200" y="4800600"/>
            <a:ext cx="19558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3" name="Equation" r:id="rId6" imgW="1002865" imgH="431613" progId="Equation.3">
                    <p:embed/>
                  </p:oleObj>
                </mc:Choice>
                <mc:Fallback>
                  <p:oleObj name="Equation" r:id="rId6" imgW="1002865" imgH="4316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4800600"/>
                          <a:ext cx="19558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4B555D-0BF9-4EA9-BC1F-E5C54E171CBA}"/>
                </a:ext>
              </a:extLst>
            </p:cNvPr>
            <p:cNvSpPr/>
            <p:nvPr/>
          </p:nvSpPr>
          <p:spPr>
            <a:xfrm>
              <a:off x="3429000" y="4800600"/>
              <a:ext cx="21336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57350" name="TextBox 7">
            <a:extLst>
              <a:ext uri="{FF2B5EF4-FFF2-40B4-BE49-F238E27FC236}">
                <a16:creationId xmlns:a16="http://schemas.microsoft.com/office/drawing/2014/main" id="{003B69EF-C42A-403E-B2DD-F94CB621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output voltage of a difference amplifier is a scaled replica of the difference between the two input voltages. The scaling is controlled by the external resistors.</a:t>
            </a:r>
          </a:p>
        </p:txBody>
      </p:sp>
      <p:sp>
        <p:nvSpPr>
          <p:cNvPr id="57351" name="Rectangle 10">
            <a:extLst>
              <a:ext uri="{FF2B5EF4-FFF2-40B4-BE49-F238E27FC236}">
                <a16:creationId xmlns:a16="http://schemas.microsoft.com/office/drawing/2014/main" id="{F7708981-67F3-443D-B93A-375CA59E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57352" name="Object 9">
            <a:extLst>
              <a:ext uri="{FF2B5EF4-FFF2-40B4-BE49-F238E27FC236}">
                <a16:creationId xmlns:a16="http://schemas.microsoft.com/office/drawing/2014/main" id="{F6AE6CE6-238F-4674-B919-A3D714FB1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085975"/>
          <a:ext cx="2819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8" imgW="1651000" imgH="431800" progId="Equation.3">
                  <p:embed/>
                </p:oleObj>
              </mc:Choice>
              <mc:Fallback>
                <p:oleObj name="Equation" r:id="rId8" imgW="16510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85975"/>
                        <a:ext cx="2819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FEE9529-6943-4C6E-BA2C-6D9BDF13D894}"/>
              </a:ext>
            </a:extLst>
          </p:cNvPr>
          <p:cNvSpPr/>
          <p:nvPr/>
        </p:nvSpPr>
        <p:spPr>
          <a:xfrm>
            <a:off x="5715000" y="1981200"/>
            <a:ext cx="3048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354" name="Rectangle 12">
            <a:extLst>
              <a:ext uri="{FF2B5EF4-FFF2-40B4-BE49-F238E27FC236}">
                <a16:creationId xmlns:a16="http://schemas.microsoft.com/office/drawing/2014/main" id="{8AD795F0-0049-4BD7-BC28-7DFBBDC1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57355" name="Object 11">
            <a:extLst>
              <a:ext uri="{FF2B5EF4-FFF2-40B4-BE49-F238E27FC236}">
                <a16:creationId xmlns:a16="http://schemas.microsoft.com/office/drawing/2014/main" id="{7EC45BCD-B0DC-4D8D-B260-E1A4452C1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5538" y="4419600"/>
          <a:ext cx="10334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419600"/>
                        <a:ext cx="10334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Box 13">
            <a:extLst>
              <a:ext uri="{FF2B5EF4-FFF2-40B4-BE49-F238E27FC236}">
                <a16:creationId xmlns:a16="http://schemas.microsoft.com/office/drawing/2014/main" id="{AF4CB2B4-791B-4512-82BE-22F3BBCBA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If set</a:t>
            </a:r>
          </a:p>
        </p:txBody>
      </p:sp>
      <p:sp>
        <p:nvSpPr>
          <p:cNvPr id="57357" name="TextBox 14">
            <a:extLst>
              <a:ext uri="{FF2B5EF4-FFF2-40B4-BE49-F238E27FC236}">
                <a16:creationId xmlns:a16="http://schemas.microsoft.com/office/drawing/2014/main" id="{2B947144-51C0-4A46-B6A2-89F54ED46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49580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then</a:t>
            </a:r>
          </a:p>
        </p:txBody>
      </p:sp>
      <p:sp>
        <p:nvSpPr>
          <p:cNvPr id="57358" name="Slide Number Placeholder 5">
            <a:extLst>
              <a:ext uri="{FF2B5EF4-FFF2-40B4-BE49-F238E27FC236}">
                <a16:creationId xmlns:a16="http://schemas.microsoft.com/office/drawing/2014/main" id="{6F888039-9E48-4C3F-BE94-A0D84C74C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CD3E80-8726-4E2C-A34F-DB91D123731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7359" name="TextBox 16">
            <a:extLst>
              <a:ext uri="{FF2B5EF4-FFF2-40B4-BE49-F238E27FC236}">
                <a16:creationId xmlns:a16="http://schemas.microsoft.com/office/drawing/2014/main" id="{C7561A53-5DEE-4C66-A527-D77A073C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480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(*)</a:t>
            </a:r>
            <a:endParaRPr lang="en-US" altLang="en-US" sz="18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>
            <a:extLst>
              <a:ext uri="{FF2B5EF4-FFF2-40B4-BE49-F238E27FC236}">
                <a16:creationId xmlns:a16="http://schemas.microsoft.com/office/drawing/2014/main" id="{97281984-1960-4A7F-8BA8-BDDE3F34A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Example 5</a:t>
            </a:r>
          </a:p>
        </p:txBody>
      </p:sp>
      <p:graphicFrame>
        <p:nvGraphicFramePr>
          <p:cNvPr id="59395" name="Object 6">
            <a:extLst>
              <a:ext uri="{FF2B5EF4-FFF2-40B4-BE49-F238E27FC236}">
                <a16:creationId xmlns:a16="http://schemas.microsoft.com/office/drawing/2014/main" id="{406474A3-EE3D-4B54-A5C6-68625A6DF60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1143000"/>
          <a:ext cx="525780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Bitmap Image" r:id="rId4" imgW="3933333" imgH="2095793" progId="Paint.Picture">
                  <p:embed/>
                </p:oleObj>
              </mc:Choice>
              <mc:Fallback>
                <p:oleObj name="Bitmap Image" r:id="rId4" imgW="3933333" imgH="209579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3000"/>
                        <a:ext cx="5257800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Box 3">
            <a:extLst>
              <a:ext uri="{FF2B5EF4-FFF2-40B4-BE49-F238E27FC236}">
                <a16:creationId xmlns:a16="http://schemas.microsoft.com/office/drawing/2014/main" id="{D1279A8D-FC00-482F-8FFB-3E2E9C031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1600"/>
              <a:t>In the difference amplifier shown, v</a:t>
            </a:r>
            <a:r>
              <a:rPr lang="en-US" altLang="en-US" sz="1600" baseline="-25000"/>
              <a:t>b </a:t>
            </a:r>
            <a:r>
              <a:rPr lang="en-US" altLang="en-US" sz="1600"/>
              <a:t> = 4 V. What range of values for v</a:t>
            </a:r>
            <a:r>
              <a:rPr lang="en-US" altLang="en-US" sz="1600" baseline="-25000"/>
              <a:t>a</a:t>
            </a:r>
            <a:r>
              <a:rPr lang="en-US" altLang="en-US" sz="1600"/>
              <a:t> will result in linear operation.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1600"/>
              <a:t>Repeat (a) with 20 k</a:t>
            </a:r>
            <a:r>
              <a:rPr lang="el-GR" altLang="en-US" sz="1600"/>
              <a:t>Ω</a:t>
            </a:r>
            <a:r>
              <a:rPr lang="en-US" altLang="en-US" sz="1600"/>
              <a:t> resistor decreased to 8 k</a:t>
            </a:r>
            <a:r>
              <a:rPr lang="el-GR" altLang="en-US" sz="1600"/>
              <a:t>Ω</a:t>
            </a:r>
            <a:endParaRPr lang="en-US" altLang="en-US" sz="1600"/>
          </a:p>
        </p:txBody>
      </p:sp>
      <p:sp>
        <p:nvSpPr>
          <p:cNvPr id="59397" name="Slide Number Placeholder 5">
            <a:extLst>
              <a:ext uri="{FF2B5EF4-FFF2-40B4-BE49-F238E27FC236}">
                <a16:creationId xmlns:a16="http://schemas.microsoft.com/office/drawing/2014/main" id="{93BEAED7-E958-42ED-AE0C-22759F370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9CF4FA-55EA-4DF6-B59C-FEA3DC069CD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9EB4AFC-10A4-4C23-AEF8-55835ACEB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Sol. of example 5</a:t>
            </a:r>
          </a:p>
        </p:txBody>
      </p:sp>
      <p:sp>
        <p:nvSpPr>
          <p:cNvPr id="61443" name="Slide Number Placeholder 5">
            <a:extLst>
              <a:ext uri="{FF2B5EF4-FFF2-40B4-BE49-F238E27FC236}">
                <a16:creationId xmlns:a16="http://schemas.microsoft.com/office/drawing/2014/main" id="{897B0C5A-83FA-4F16-8186-A26D6E2A29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77D17F-A529-453E-9946-A74CDF8BA84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6E41B705-75E7-43F0-9A06-709442E1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169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992F6B-3301-4A8C-AA8B-B8B036FAA126}"/>
              </a:ext>
            </a:extLst>
          </p:cNvPr>
          <p:cNvSpPr/>
          <p:nvPr/>
        </p:nvSpPr>
        <p:spPr>
          <a:xfrm>
            <a:off x="2362200" y="17526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446" name="TextBox 9">
            <a:extLst>
              <a:ext uri="{FF2B5EF4-FFF2-40B4-BE49-F238E27FC236}">
                <a16:creationId xmlns:a16="http://schemas.microsoft.com/office/drawing/2014/main" id="{7209BE21-0B47-4A57-8B73-C84CB6F53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76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(*)</a:t>
            </a:r>
            <a:endParaRPr lang="en-US" altLang="en-US" sz="18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A84E77DF-4060-498D-AC13-AF8DF7980F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BEE6F9-D203-43E9-A27E-C357B356EA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0FFA5A-237C-42DC-A82A-B31AD49A97D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810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Op Amps</a:t>
            </a:r>
            <a:endParaRPr lang="en-US" sz="42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8B0CA2-0334-4509-9602-725E0DBA0764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0"/>
            <a:ext cx="7772400" cy="4724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Op Amp </a:t>
            </a:r>
            <a:r>
              <a:rPr lang="en-US" sz="2800" kern="0" dirty="0">
                <a:latin typeface="+mn-lt"/>
                <a:cs typeface="+mn-cs"/>
                <a:sym typeface="Wingdings" pitchFamily="2" charset="2"/>
              </a:rPr>
              <a:t> &lt;==</a:t>
            </a:r>
            <a:r>
              <a:rPr lang="en-US" sz="2800" kern="0" dirty="0">
                <a:latin typeface="+mn-lt"/>
                <a:cs typeface="+mn-cs"/>
              </a:rPr>
              <a:t>&gt;  </a:t>
            </a:r>
            <a:r>
              <a:rPr lang="en-US" sz="2800" kern="0" dirty="0">
                <a:solidFill>
                  <a:srgbClr val="0000CC"/>
                </a:solidFill>
                <a:latin typeface="+mn-lt"/>
                <a:cs typeface="+mn-cs"/>
              </a:rPr>
              <a:t>op</a:t>
            </a:r>
            <a:r>
              <a:rPr lang="en-US" sz="2800" kern="0" dirty="0">
                <a:latin typeface="+mn-lt"/>
                <a:cs typeface="+mn-cs"/>
              </a:rPr>
              <a:t>erational </a:t>
            </a:r>
            <a:r>
              <a:rPr lang="en-US" sz="2800" kern="0" dirty="0">
                <a:solidFill>
                  <a:srgbClr val="0000CC"/>
                </a:solidFill>
                <a:latin typeface="+mn-lt"/>
                <a:cs typeface="+mn-cs"/>
              </a:rPr>
              <a:t>amp</a:t>
            </a:r>
            <a:r>
              <a:rPr lang="en-US" sz="2800" kern="0" dirty="0">
                <a:latin typeface="+mn-lt"/>
                <a:cs typeface="+mn-cs"/>
              </a:rPr>
              <a:t>lifier.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An Op Amp is modeled as a </a:t>
            </a:r>
            <a:r>
              <a:rPr lang="en-US" sz="2800" kern="0" dirty="0">
                <a:solidFill>
                  <a:srgbClr val="0000CC"/>
                </a:solidFill>
                <a:latin typeface="+mn-lt"/>
                <a:cs typeface="+mn-cs"/>
              </a:rPr>
              <a:t>voltage controlled voltage source</a:t>
            </a:r>
            <a:r>
              <a:rPr lang="en-US" sz="28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An operational amplifier has a </a:t>
            </a:r>
            <a:r>
              <a:rPr lang="en-US" sz="2800" kern="0" dirty="0">
                <a:solidFill>
                  <a:srgbClr val="0000CC"/>
                </a:solidFill>
                <a:latin typeface="+mn-lt"/>
                <a:cs typeface="+mn-cs"/>
              </a:rPr>
              <a:t>very high input impedance </a:t>
            </a:r>
            <a:r>
              <a:rPr lang="en-US" sz="2800" kern="0" dirty="0">
                <a:latin typeface="+mn-lt"/>
                <a:cs typeface="+mn-cs"/>
              </a:rPr>
              <a:t>and a </a:t>
            </a:r>
            <a:r>
              <a:rPr lang="en-US" sz="2800" kern="0" dirty="0">
                <a:solidFill>
                  <a:srgbClr val="0000CC"/>
                </a:solidFill>
                <a:latin typeface="+mn-lt"/>
                <a:cs typeface="+mn-cs"/>
              </a:rPr>
              <a:t>very high gain</a:t>
            </a:r>
            <a:r>
              <a:rPr lang="en-US" sz="28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Op amps can be configured in many different ways using resistors and other components.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Most configurations use </a:t>
            </a:r>
            <a:r>
              <a:rPr lang="en-US" sz="2800" dirty="0">
                <a:solidFill>
                  <a:srgbClr val="0000CC"/>
                </a:solidFill>
              </a:rPr>
              <a:t>feedback</a:t>
            </a:r>
            <a:r>
              <a:rPr lang="en-US" sz="28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ED152812-F523-4FA1-AF98-17E442D7A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5CCAA9-DACA-44BA-9E3C-6548DD97920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2467" name="Title 1">
            <a:extLst>
              <a:ext uri="{FF2B5EF4-FFF2-40B4-BE49-F238E27FC236}">
                <a16:creationId xmlns:a16="http://schemas.microsoft.com/office/drawing/2014/main" id="{15DE3356-5DEB-4E9C-941F-09393665A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Sol. of example 5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545B74E0-6104-4841-AAF9-5A4161F4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3914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33D01A-2239-4453-A033-A39D50A3D4D0}"/>
              </a:ext>
            </a:extLst>
          </p:cNvPr>
          <p:cNvSpPr/>
          <p:nvPr/>
        </p:nvSpPr>
        <p:spPr>
          <a:xfrm>
            <a:off x="7162800" y="11430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470" name="TextBox 9">
            <a:extLst>
              <a:ext uri="{FF2B5EF4-FFF2-40B4-BE49-F238E27FC236}">
                <a16:creationId xmlns:a16="http://schemas.microsoft.com/office/drawing/2014/main" id="{8D3751F2-4345-4C7A-AA57-9FDA7B95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066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(*)</a:t>
            </a:r>
            <a:endParaRPr lang="en-US" altLang="en-US" sz="18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84E66E99-E153-4635-9B2C-DF953F5AB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0B247-F229-4F41-8204-E58FDF56916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4DA28C-0E2B-47FD-BBC3-75F98D9E32A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Difference Amplifier Circuit: </a:t>
            </a:r>
            <a:r>
              <a:rPr lang="en-US" sz="32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63492" name="Rectangle 5">
            <a:extLst>
              <a:ext uri="{FF2B5EF4-FFF2-40B4-BE49-F238E27FC236}">
                <a16:creationId xmlns:a16="http://schemas.microsoft.com/office/drawing/2014/main" id="{1F6078B1-82D8-48DB-8016-FF71177D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197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/>
              <a:t>Bridge Amplifier</a:t>
            </a:r>
          </a:p>
        </p:txBody>
      </p:sp>
      <p:pic>
        <p:nvPicPr>
          <p:cNvPr id="63493" name="Picture 2" descr="Differential Bridge Amplifier Circuit">
            <a:extLst>
              <a:ext uri="{FF2B5EF4-FFF2-40B4-BE49-F238E27FC236}">
                <a16:creationId xmlns:a16="http://schemas.microsoft.com/office/drawing/2014/main" id="{84D40DD7-ECC6-4E1F-ACC0-1F728B4A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5435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7">
            <a:extLst>
              <a:ext uri="{FF2B5EF4-FFF2-40B4-BE49-F238E27FC236}">
                <a16:creationId xmlns:a16="http://schemas.microsoft.com/office/drawing/2014/main" id="{49A0F374-0D60-4FD0-ABFE-1742C42B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81400"/>
            <a:ext cx="792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standard Differential Amplifier circuit now becomes a differential voltage comparator by "Comparing" one input voltage to the other.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By connecting one input to a fixed voltage reference set up on one leg of the resistive bridge network and the other to either a "Thermistor" or a "Light Dependant Resistor" the amplifier circuit can be used to detect either low or high levels of temperature or light as the output voltage becomes a linear function of the changes in the active leg of the resistive bridge.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7229BF49-7EF1-4F03-8D50-12CEF83FD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0343D-DAC4-4579-8A0A-16B3FBA5918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7AD85-4BDE-4B65-A8A8-31D8E25A82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Difference Amplifier Circuit: </a:t>
            </a:r>
            <a:r>
              <a:rPr lang="en-US" sz="32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pic>
        <p:nvPicPr>
          <p:cNvPr id="64516" name="Picture 2" descr="Light Activated Differential Amplifier">
            <a:extLst>
              <a:ext uri="{FF2B5EF4-FFF2-40B4-BE49-F238E27FC236}">
                <a16:creationId xmlns:a16="http://schemas.microsoft.com/office/drawing/2014/main" id="{DD359FD9-8DDD-4128-B51B-712FDBF2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58816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7">
            <a:extLst>
              <a:ext uri="{FF2B5EF4-FFF2-40B4-BE49-F238E27FC236}">
                <a16:creationId xmlns:a16="http://schemas.microsoft.com/office/drawing/2014/main" id="{33FC5118-429A-42AE-A036-148B5057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/>
              <a:t>Light Activated Switch:</a:t>
            </a:r>
          </a:p>
        </p:txBody>
      </p:sp>
      <p:sp>
        <p:nvSpPr>
          <p:cNvPr id="64518" name="Rectangle 8">
            <a:extLst>
              <a:ext uri="{FF2B5EF4-FFF2-40B4-BE49-F238E27FC236}">
                <a16:creationId xmlns:a16="http://schemas.microsoft.com/office/drawing/2014/main" id="{8C928B31-341E-41C0-A102-FA3EC98A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90588"/>
            <a:ext cx="83058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circuit acts as a light-activated switch </a:t>
            </a:r>
            <a:r>
              <a:rPr lang="en-US" altLang="en-US" sz="1800">
                <a:sym typeface="Wingdings" panose="05000000000000000000" pitchFamily="2" charset="2"/>
              </a:rPr>
              <a:t></a:t>
            </a:r>
            <a:r>
              <a:rPr lang="en-US" altLang="en-US" sz="1800"/>
              <a:t> turns the output relay either "ON" or "OFF" as the light level detected by the LDR resistor exceeds or falls below a pre-set value at V2 determined by the position of VR1. A fixed voltage reference is applied to the inverting input terminal V1 via the R1 - R2 voltage divider network and the variable voltage (proportional to the light level) applied to the non-inverting input terminal V2. It is also possible to detect temperature using this type of circuit by </a:t>
            </a:r>
          </a:p>
        </p:txBody>
      </p:sp>
      <p:sp>
        <p:nvSpPr>
          <p:cNvPr id="64519" name="Rectangle 9">
            <a:extLst>
              <a:ext uri="{FF2B5EF4-FFF2-40B4-BE49-F238E27FC236}">
                <a16:creationId xmlns:a16="http://schemas.microsoft.com/office/drawing/2014/main" id="{10C272B7-B9BE-4F1C-AC27-94791967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2590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simply replacing the Light Dependant Resistor (LDR) with a thermistor. By interchanging the positions of VR1and the LDR, the circuit can be used to detect either light or dark, or heat or cold using a thermistor.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4A182E07-1C90-4097-A703-D9D9822A1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The difference amplifier – Another perspective</a:t>
            </a:r>
            <a:endParaRPr lang="en-US" altLang="en-US" sz="3200"/>
          </a:p>
        </p:txBody>
      </p:sp>
      <p:graphicFrame>
        <p:nvGraphicFramePr>
          <p:cNvPr id="65539" name="Object 2">
            <a:extLst>
              <a:ext uri="{FF2B5EF4-FFF2-40B4-BE49-F238E27FC236}">
                <a16:creationId xmlns:a16="http://schemas.microsoft.com/office/drawing/2014/main" id="{5A177FE2-0D4B-4A72-A45A-1ACDC60B655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57200" y="762000"/>
          <a:ext cx="51054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Bitmap Image" r:id="rId4" imgW="3828571" imgH="2276793" progId="Paint.Picture">
                  <p:embed/>
                </p:oleObj>
              </mc:Choice>
              <mc:Fallback>
                <p:oleObj name="Bitmap Image" r:id="rId4" imgW="3828571" imgH="227679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0"/>
                        <a:ext cx="510540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8">
            <a:extLst>
              <a:ext uri="{FF2B5EF4-FFF2-40B4-BE49-F238E27FC236}">
                <a16:creationId xmlns:a16="http://schemas.microsoft.com/office/drawing/2014/main" id="{445573E6-77F4-4762-850D-D72F6E71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65541" name="Object 3">
            <a:extLst>
              <a:ext uri="{FF2B5EF4-FFF2-40B4-BE49-F238E27FC236}">
                <a16:creationId xmlns:a16="http://schemas.microsoft.com/office/drawing/2014/main" id="{FF9E42D4-3E85-414B-AC7E-9FFC39B3E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143000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6" imgW="774364" imgH="228501" progId="Equation.3">
                  <p:embed/>
                </p:oleObj>
              </mc:Choice>
              <mc:Fallback>
                <p:oleObj name="Equation" r:id="rId6" imgW="774364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43000"/>
                        <a:ext cx="1543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10">
            <a:extLst>
              <a:ext uri="{FF2B5EF4-FFF2-40B4-BE49-F238E27FC236}">
                <a16:creationId xmlns:a16="http://schemas.microsoft.com/office/drawing/2014/main" id="{094ECD07-AB02-4CA0-A904-4A2BA84A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65543" name="Object 4">
            <a:extLst>
              <a:ext uri="{FF2B5EF4-FFF2-40B4-BE49-F238E27FC236}">
                <a16:creationId xmlns:a16="http://schemas.microsoft.com/office/drawing/2014/main" id="{1DCE6B0E-FBC0-4567-87FD-598C71E78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744663"/>
          <a:ext cx="2095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8" imgW="1028700" imgH="228600" progId="Equation.3">
                  <p:embed/>
                </p:oleObj>
              </mc:Choice>
              <mc:Fallback>
                <p:oleObj name="Equation" r:id="rId8" imgW="1028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44663"/>
                        <a:ext cx="20955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Rectangle 12">
            <a:extLst>
              <a:ext uri="{FF2B5EF4-FFF2-40B4-BE49-F238E27FC236}">
                <a16:creationId xmlns:a16="http://schemas.microsoft.com/office/drawing/2014/main" id="{2F92BB16-F9E6-4FDE-B5DA-78C45C72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vi-VN" altLang="en-US" sz="1800"/>
          </a:p>
        </p:txBody>
      </p:sp>
      <p:graphicFrame>
        <p:nvGraphicFramePr>
          <p:cNvPr id="65545" name="Object 5">
            <a:extLst>
              <a:ext uri="{FF2B5EF4-FFF2-40B4-BE49-F238E27FC236}">
                <a16:creationId xmlns:a16="http://schemas.microsoft.com/office/drawing/2014/main" id="{673B95C3-8478-44B2-9E2A-78C1EAAD5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114800"/>
          <a:ext cx="2495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10" imgW="1244600" imgH="228600" progId="Equation.3">
                  <p:embed/>
                </p:oleObj>
              </mc:Choice>
              <mc:Fallback>
                <p:oleObj name="Equation" r:id="rId10" imgW="1244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14800"/>
                        <a:ext cx="2495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Box 9">
            <a:extLst>
              <a:ext uri="{FF2B5EF4-FFF2-40B4-BE49-F238E27FC236}">
                <a16:creationId xmlns:a16="http://schemas.microsoft.com/office/drawing/2014/main" id="{9DADF66D-0B8D-4072-AFC6-0AC0E0399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8610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 ideal differential amplifier has zero common mode gain and non-zero (usually large) differential mode gain.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 practical applications, the differential mode signal contains information of interest, whereas the common mode signal is the noise found in all electric signals.</a:t>
            </a:r>
          </a:p>
        </p:txBody>
      </p:sp>
      <p:sp>
        <p:nvSpPr>
          <p:cNvPr id="65547" name="Slide Number Placeholder 5">
            <a:extLst>
              <a:ext uri="{FF2B5EF4-FFF2-40B4-BE49-F238E27FC236}">
                <a16:creationId xmlns:a16="http://schemas.microsoft.com/office/drawing/2014/main" id="{8A7029E9-AC64-46C3-A888-51465D4C3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F52321-AD3C-44B8-9C8A-4512CB9968E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65548" name="Picture 12">
            <a:extLst>
              <a:ext uri="{FF2B5EF4-FFF2-40B4-BE49-F238E27FC236}">
                <a16:creationId xmlns:a16="http://schemas.microsoft.com/office/drawing/2014/main" id="{5CEC97CA-DCDB-42BF-AB36-57E4D7CD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1785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9" name="Picture 13">
            <a:extLst>
              <a:ext uri="{FF2B5EF4-FFF2-40B4-BE49-F238E27FC236}">
                <a16:creationId xmlns:a16="http://schemas.microsoft.com/office/drawing/2014/main" id="{CF75AE73-222F-4275-BD72-BAF0F9A0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0" name="Picture 14">
            <a:extLst>
              <a:ext uri="{FF2B5EF4-FFF2-40B4-BE49-F238E27FC236}">
                <a16:creationId xmlns:a16="http://schemas.microsoft.com/office/drawing/2014/main" id="{B4F2D746-2D77-4504-9CE4-79061932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038600"/>
            <a:ext cx="2257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1" name="Picture 15">
            <a:extLst>
              <a:ext uri="{FF2B5EF4-FFF2-40B4-BE49-F238E27FC236}">
                <a16:creationId xmlns:a16="http://schemas.microsoft.com/office/drawing/2014/main" id="{CA93770F-B43F-4CFB-A395-780A7522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038600"/>
            <a:ext cx="34671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70162EA6-CEB2-4EC8-A795-B4CC2D7A8754}"/>
              </a:ext>
            </a:extLst>
          </p:cNvPr>
          <p:cNvSpPr/>
          <p:nvPr/>
        </p:nvSpPr>
        <p:spPr>
          <a:xfrm>
            <a:off x="6248400" y="42672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4C3A1859-54FA-434F-907C-25EC45F05C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BC5FD3-E1AD-43D9-A1E2-D18BC48E285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9E3919-7D45-4DB8-B9BE-068186FD43B2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28600"/>
            <a:ext cx="7772400" cy="83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Applications of Op Amps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E5B862-C3D3-4C76-8404-98B036FA8B4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143000"/>
            <a:ext cx="7848600" cy="4419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>
                <a:latin typeface="+mn-lt"/>
                <a:cs typeface="+mn-cs"/>
              </a:rPr>
              <a:t>Amplifiers provide gains in voltage or current.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>
                <a:latin typeface="+mn-lt"/>
                <a:cs typeface="+mn-cs"/>
              </a:rPr>
              <a:t>Op amps can convert current to voltage.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>
                <a:latin typeface="+mn-lt"/>
                <a:cs typeface="+mn-cs"/>
              </a:rPr>
              <a:t>Op amps can provide a buffer between two circuits.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>
                <a:latin typeface="+mn-lt"/>
                <a:cs typeface="+mn-cs"/>
              </a:rPr>
              <a:t>Op amps can be used to implement integrators and differentiators.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kern="0">
                <a:latin typeface="+mn-lt"/>
                <a:cs typeface="+mn-cs"/>
              </a:rPr>
              <a:t>Lowpass and bandpass filters.</a:t>
            </a:r>
            <a:endParaRPr lang="en-US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4F8AB6A-0E37-4467-A17F-18E562FB3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Applications of Op Amps</a:t>
            </a:r>
            <a:endParaRPr lang="en-US" altLang="en-US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E7E33037-6DA0-48E5-867E-7CE8902D4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CCC932-7FF3-4B09-8B0E-9A964BE5C4F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D9E88248-FB17-4B65-AE2D-C2441972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286625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 descr="https://encrypted-tbn3.gstatic.com/images?q=tbn:ANd9GcTznnieIlFXVBdofb6iKz4kqohhoPzSUGeWIyG1hbXsaokdvufK">
            <a:extLst>
              <a:ext uri="{FF2B5EF4-FFF2-40B4-BE49-F238E27FC236}">
                <a16:creationId xmlns:a16="http://schemas.microsoft.com/office/drawing/2014/main" id="{BE5E3778-9782-483D-BD28-1E654DFF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DBA7911-3978-481C-9F95-07BC9F72D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Internal Circuit of 741 Type Op Amp</a:t>
            </a:r>
            <a:endParaRPr lang="en-US" altLang="en-US" sz="4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10DDA-9DBF-480A-8464-62D74B2C71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3CCA04-9C54-4294-81FC-6D8D533BE515}" type="datetime1">
              <a:rPr lang="en-US" altLang="en-US" smtClean="0"/>
              <a:pPr>
                <a:defRPr/>
              </a:pPr>
              <a:t>10/16/2020</a:t>
            </a:fld>
            <a:endParaRPr lang="en-US" altLang="en-US"/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1FA348ED-620D-4CE6-B386-94A6FFB926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F5B8F3-36FB-4746-A9FC-0BF1B180032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5D2BE958-FE93-48C3-810D-5DA2BE89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904875"/>
            <a:ext cx="89439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6">
            <a:extLst>
              <a:ext uri="{FF2B5EF4-FFF2-40B4-BE49-F238E27FC236}">
                <a16:creationId xmlns:a16="http://schemas.microsoft.com/office/drawing/2014/main" id="{6800CDBC-2DC0-4113-A86B-0D2BBF4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581650"/>
            <a:ext cx="6934200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component level diagram of the common 741 op-amp. </a:t>
            </a:r>
            <a:r>
              <a:rPr lang="en-US" altLang="en-US" sz="1800">
                <a:solidFill>
                  <a:srgbClr val="FF0000"/>
                </a:solidFill>
              </a:rPr>
              <a:t>Dotted lines outline: current mirrors(red)</a:t>
            </a:r>
            <a:r>
              <a:rPr lang="en-US" altLang="en-US" sz="1800"/>
              <a:t>; </a:t>
            </a:r>
            <a:r>
              <a:rPr lang="en-US" altLang="en-US" sz="1800">
                <a:solidFill>
                  <a:srgbClr val="0000CC"/>
                </a:solidFill>
              </a:rPr>
              <a:t>differential amplifier(blue)</a:t>
            </a:r>
            <a:r>
              <a:rPr lang="en-US" altLang="en-US" sz="1800"/>
              <a:t>; </a:t>
            </a:r>
            <a:r>
              <a:rPr lang="en-US" altLang="en-US" sz="1800">
                <a:solidFill>
                  <a:srgbClr val="CC00FF"/>
                </a:solidFill>
              </a:rPr>
              <a:t>class A gain stage (magenta)</a:t>
            </a:r>
            <a:r>
              <a:rPr lang="en-US" altLang="en-US" sz="1800"/>
              <a:t>; </a:t>
            </a:r>
            <a:r>
              <a:rPr lang="en-US" altLang="en-US" sz="1800">
                <a:solidFill>
                  <a:srgbClr val="00B050"/>
                </a:solidFill>
              </a:rPr>
              <a:t>voltage level shifter (green)</a:t>
            </a:r>
            <a:r>
              <a:rPr lang="en-US" altLang="en-US" sz="1800"/>
              <a:t>; </a:t>
            </a:r>
            <a:r>
              <a:rPr lang="en-US" altLang="en-US" sz="1800">
                <a:solidFill>
                  <a:srgbClr val="00FFFF"/>
                </a:solidFill>
              </a:rPr>
              <a:t>output stage (cyan).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5DD9B95-991A-4100-A88C-C748C42A9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/>
              <a:t>Op Amp Terminals</a:t>
            </a:r>
          </a:p>
        </p:txBody>
      </p:sp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3DEB945D-C4A0-43CF-9FD4-2CAB0808447F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838200" y="3657600"/>
          <a:ext cx="38290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Bitmap Image" r:id="rId4" imgW="3828571" imgH="1305107" progId="Paint.Picture">
                  <p:embed/>
                </p:oleObj>
              </mc:Choice>
              <mc:Fallback>
                <p:oleObj name="Bitmap Image" r:id="rId4" imgW="3828571" imgH="130510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38290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>
            <a:extLst>
              <a:ext uri="{FF2B5EF4-FFF2-40B4-BE49-F238E27FC236}">
                <a16:creationId xmlns:a16="http://schemas.microsoft.com/office/drawing/2014/main" id="{35D232C3-7FD4-4000-9058-8670DD7D660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600200" y="4876800"/>
          <a:ext cx="20383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Bitmap Image" r:id="rId6" imgW="2038095" imgH="1190476" progId="Paint.Picture">
                  <p:embed/>
                </p:oleObj>
              </mc:Choice>
              <mc:Fallback>
                <p:oleObj name="Bitmap Image" r:id="rId6" imgW="2038095" imgH="119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20383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9">
            <a:extLst>
              <a:ext uri="{FF2B5EF4-FFF2-40B4-BE49-F238E27FC236}">
                <a16:creationId xmlns:a16="http://schemas.microsoft.com/office/drawing/2014/main" id="{CB138DFC-5EA6-4B1D-BF8E-461844C81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143000"/>
            <a:ext cx="3505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u="sng"/>
              <a:t>Terminals of primary interest: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 inverting input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 noninverting input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 output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 positive power supply (+Vcc)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 negative power supply (-Vcc)</a:t>
            </a:r>
          </a:p>
        </p:txBody>
      </p:sp>
      <p:sp>
        <p:nvSpPr>
          <p:cNvPr id="15366" name="Text Box 10">
            <a:extLst>
              <a:ext uri="{FF2B5EF4-FFF2-40B4-BE49-F238E27FC236}">
                <a16:creationId xmlns:a16="http://schemas.microsoft.com/office/drawing/2014/main" id="{1E9A8309-20D9-4BA3-AE98-55405C1A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962400"/>
            <a:ext cx="3124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u="sng"/>
              <a:t>Offset null terminals</a:t>
            </a:r>
            <a:r>
              <a:rPr lang="en-US" altLang="en-US" sz="1800"/>
              <a:t> may be used to compensate for a degradation in performance because of aging and imperfections.</a:t>
            </a:r>
          </a:p>
        </p:txBody>
      </p:sp>
      <p:sp>
        <p:nvSpPr>
          <p:cNvPr id="15367" name="Slide Number Placeholder 5">
            <a:extLst>
              <a:ext uri="{FF2B5EF4-FFF2-40B4-BE49-F238E27FC236}">
                <a16:creationId xmlns:a16="http://schemas.microsoft.com/office/drawing/2014/main" id="{49EE3383-1C7A-473B-B642-9FFB160AA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EC30D-23D8-4585-AF4D-DFDF5B4BB5C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15368" name="Picture 10" descr="uA741 Operational Amplifier">
            <a:extLst>
              <a:ext uri="{FF2B5EF4-FFF2-40B4-BE49-F238E27FC236}">
                <a16:creationId xmlns:a16="http://schemas.microsoft.com/office/drawing/2014/main" id="{E67E6D68-CDC0-45D8-B731-CB701A05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5105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950B7B2-EB4F-490E-8F27-1F983C0AC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964E7-46A6-4A45-A9D4-31A21E772EB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8C861-59BF-4858-90D4-58D08719F81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200" ker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The Op Amp Model</a:t>
            </a:r>
            <a:endParaRPr lang="en-US" sz="42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412" name="Picture 2" descr="ideal operational amplifier">
            <a:extLst>
              <a:ext uri="{FF2B5EF4-FFF2-40B4-BE49-F238E27FC236}">
                <a16:creationId xmlns:a16="http://schemas.microsoft.com/office/drawing/2014/main" id="{E41F5A0B-6BAB-4767-A917-33A8D21B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2484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6">
            <a:extLst>
              <a:ext uri="{FF2B5EF4-FFF2-40B4-BE49-F238E27FC236}">
                <a16:creationId xmlns:a16="http://schemas.microsoft.com/office/drawing/2014/main" id="{307D3146-7BAE-411A-9514-AA44876AE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670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An operational amplifier is modeled as a </a:t>
            </a:r>
            <a:r>
              <a:rPr lang="en-US" altLang="en-US" sz="2000">
                <a:solidFill>
                  <a:srgbClr val="0000CC"/>
                </a:solidFill>
              </a:rPr>
              <a:t>voltage-controlled voltage source.</a:t>
            </a:r>
          </a:p>
        </p:txBody>
      </p:sp>
      <p:sp>
        <p:nvSpPr>
          <p:cNvPr id="17414" name="TextBox 6">
            <a:extLst>
              <a:ext uri="{FF2B5EF4-FFF2-40B4-BE49-F238E27FC236}">
                <a16:creationId xmlns:a16="http://schemas.microsoft.com/office/drawing/2014/main" id="{1060952A-2C0D-4841-9BB2-2011524BB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190875"/>
            <a:ext cx="990600" cy="3079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A(V</a:t>
            </a:r>
            <a:r>
              <a:rPr lang="en-US" altLang="en-US" sz="1400" baseline="-25000"/>
              <a:t>2 </a:t>
            </a:r>
            <a:r>
              <a:rPr lang="en-US" altLang="en-US" sz="1400"/>
              <a:t>- V</a:t>
            </a:r>
            <a:r>
              <a:rPr lang="en-US" altLang="en-US" sz="1400" baseline="-25000"/>
              <a:t>1</a:t>
            </a:r>
            <a:r>
              <a:rPr lang="en-US" altLang="en-US" sz="14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1219</TotalTime>
  <Words>2009</Words>
  <Application>Microsoft Office PowerPoint</Application>
  <PresentationFormat>On-screen Show (4:3)</PresentationFormat>
  <Paragraphs>288</Paragraphs>
  <Slides>43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Garamond</vt:lpstr>
      <vt:lpstr>Wingdings</vt:lpstr>
      <vt:lpstr>Calibri</vt:lpstr>
      <vt:lpstr>Times New Roman</vt:lpstr>
      <vt:lpstr>Symbol</vt:lpstr>
      <vt:lpstr>Edge</vt:lpstr>
      <vt:lpstr>Bitmap Image</vt:lpstr>
      <vt:lpstr>Microsoft Equation 3.0</vt:lpstr>
      <vt:lpstr>PBrush</vt:lpstr>
      <vt:lpstr>The Operational Amplifier   (Chapter 5)</vt:lpstr>
      <vt:lpstr>Objectives</vt:lpstr>
      <vt:lpstr>Outline</vt:lpstr>
      <vt:lpstr>PowerPoint Presentation</vt:lpstr>
      <vt:lpstr>PowerPoint Presentation</vt:lpstr>
      <vt:lpstr>Applications of Op Amps</vt:lpstr>
      <vt:lpstr>Internal Circuit of 741 Type Op Amp</vt:lpstr>
      <vt:lpstr>Op Amp Terminals</vt:lpstr>
      <vt:lpstr>PowerPoint Presentation</vt:lpstr>
      <vt:lpstr>PowerPoint Presentation</vt:lpstr>
      <vt:lpstr>Terminal Voltages and Currents</vt:lpstr>
      <vt:lpstr>Terminal Voltages and Currents</vt:lpstr>
      <vt:lpstr>Terminal Voltages and Currents</vt:lpstr>
      <vt:lpstr>Example 1</vt:lpstr>
      <vt:lpstr>Sol. of Example 1</vt:lpstr>
      <vt:lpstr>Sol. of Example 1</vt:lpstr>
      <vt:lpstr>PowerPoint Presentation</vt:lpstr>
      <vt:lpstr>PowerPoint Presentation</vt:lpstr>
      <vt:lpstr>PowerPoint Presentation</vt:lpstr>
      <vt:lpstr>The Inverting Amplifier Circuit</vt:lpstr>
      <vt:lpstr>The Inverting Amplifier Circuit</vt:lpstr>
      <vt:lpstr>PowerPoint Presentation</vt:lpstr>
      <vt:lpstr>The Summing Amplifier Circuit</vt:lpstr>
      <vt:lpstr>PowerPoint Presentation</vt:lpstr>
      <vt:lpstr>Example 3.2</vt:lpstr>
      <vt:lpstr>Sol. of example 3</vt:lpstr>
      <vt:lpstr>Sol. of example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Non-inverting Amplifier Circuit</vt:lpstr>
      <vt:lpstr>Example 4</vt:lpstr>
      <vt:lpstr>Sol. of example 4</vt:lpstr>
      <vt:lpstr>Sol. of example 4</vt:lpstr>
      <vt:lpstr>The Difference Amplifier Circuit</vt:lpstr>
      <vt:lpstr>Example 5</vt:lpstr>
      <vt:lpstr>Sol. of example 5</vt:lpstr>
      <vt:lpstr>Sol. of example 5</vt:lpstr>
      <vt:lpstr>PowerPoint Presentation</vt:lpstr>
      <vt:lpstr>PowerPoint Presentation</vt:lpstr>
      <vt:lpstr>The difference amplifier – Another perspective</vt:lpstr>
    </vt:vector>
  </TitlesOfParts>
  <Company>greentek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Basic Concepts of Electrical Circuits</dc:title>
  <dc:creator>pkt</dc:creator>
  <cp:lastModifiedBy>Tran Van Su</cp:lastModifiedBy>
  <cp:revision>147</cp:revision>
  <dcterms:created xsi:type="dcterms:W3CDTF">2007-08-18T22:29:01Z</dcterms:created>
  <dcterms:modified xsi:type="dcterms:W3CDTF">2020-10-16T08:50:17Z</dcterms:modified>
</cp:coreProperties>
</file>