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323" r:id="rId3"/>
    <p:sldId id="274" r:id="rId4"/>
    <p:sldId id="294" r:id="rId5"/>
    <p:sldId id="297" r:id="rId6"/>
    <p:sldId id="298" r:id="rId7"/>
    <p:sldId id="296" r:id="rId8"/>
    <p:sldId id="318" r:id="rId9"/>
    <p:sldId id="319" r:id="rId10"/>
    <p:sldId id="320" r:id="rId11"/>
    <p:sldId id="321" r:id="rId12"/>
    <p:sldId id="322" r:id="rId13"/>
    <p:sldId id="295" r:id="rId14"/>
    <p:sldId id="299" r:id="rId15"/>
    <p:sldId id="285" r:id="rId16"/>
    <p:sldId id="284" r:id="rId17"/>
    <p:sldId id="286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00"/>
    <a:srgbClr val="0000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8053" autoAdjust="0"/>
    <p:restoredTop sz="93856" autoAdjust="0"/>
  </p:normalViewPr>
  <p:slideViewPr>
    <p:cSldViewPr>
      <p:cViewPr>
        <p:scale>
          <a:sx n="60" d="100"/>
          <a:sy n="60" d="100"/>
        </p:scale>
        <p:origin x="-2034" y="-9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236358-9D6A-4A2F-A14C-84CB8F4D9756}" type="datetimeFigureOut">
              <a:rPr lang="en-US"/>
              <a:pPr>
                <a:defRPr/>
              </a:pPr>
              <a:t>5/6/2015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086"/>
            <a:ext cx="5852814" cy="4320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11B540B-39D0-4F37-A8CA-56C855A55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3B6C7-C5B2-4966-962A-95C5FFD866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E7FAC-2659-4265-B3A7-891731A595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3A7D3-6406-42D5-8E14-1EF5D609B3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C5DFA-8C76-4EE0-98B9-D8C5861B50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2AA59-C718-4CC3-9FFB-38F9089DA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4DEAE-BF6D-40A2-A2CE-B579CC4A1C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DA753-1FD6-4381-82D9-A8E540E92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0956-EF0C-4DF8-84CD-935166CD01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90305-3638-4871-B384-D19E76C42B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F746-77E7-47CA-B1AB-B89CEB5E12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481B-4DE3-4A35-8087-B1C1FEF8F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ACAA-CEDF-44F6-B088-CB40C3B16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D0F83-E4F2-45AA-8D94-66C5BA05AB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j-lt"/>
                <a:cs typeface="Arial" charset="0"/>
              </a:defRPr>
            </a:lvl1pPr>
          </a:lstStyle>
          <a:p>
            <a:pPr>
              <a:defRPr/>
            </a:pPr>
            <a:fld id="{B3B07792-B3EE-4B5C-87AD-4E61E2560D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623175" cy="1752600"/>
          </a:xfrm>
        </p:spPr>
        <p:txBody>
          <a:bodyPr/>
          <a:lstStyle/>
          <a:p>
            <a:pPr eaLnBrk="1" hangingPunct="1"/>
            <a:r>
              <a:rPr lang="en-US" sz="4600" b="1" smtClean="0"/>
              <a:t>Sinusoidal</a:t>
            </a:r>
            <a:br>
              <a:rPr lang="en-US" sz="4600" b="1" smtClean="0"/>
            </a:br>
            <a:r>
              <a:rPr lang="en-US" sz="4600" b="1" smtClean="0"/>
              <a:t>Steady-State Analysis</a:t>
            </a:r>
            <a:br>
              <a:rPr lang="en-US" sz="4600" b="1" smtClean="0"/>
            </a:br>
            <a:r>
              <a:rPr lang="en-US" sz="4600" b="1" smtClean="0"/>
              <a:t/>
            </a:r>
            <a:br>
              <a:rPr lang="en-US" sz="4600" b="1" smtClean="0"/>
            </a:br>
            <a:endParaRPr lang="en-US" sz="6000" b="1" smtClean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133600" y="3825875"/>
            <a:ext cx="449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1600"/>
              <a:t>Textbook:</a:t>
            </a:r>
            <a:r>
              <a:rPr lang="en-US" sz="3000"/>
              <a:t>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 sz="2000">
                <a:solidFill>
                  <a:srgbClr val="FA2414"/>
                </a:solidFill>
              </a:rPr>
              <a:t>Electric Circuits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/>
              <a:t>James W. Nilsson &amp; Susan A. Riedel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</a:pPr>
            <a:r>
              <a:rPr lang="en-US"/>
              <a:t>9th Edition.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14400" y="2967038"/>
            <a:ext cx="7696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G Times" pitchFamily="18" charset="0"/>
              </a:rPr>
              <a:t>We consider circuits energized by time-varying voltage or current sources.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D80F1-59B9-419F-8470-8BE5236D0C5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770D1-DADA-4F7B-AF79-93317E04E04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13667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Example – Sol.</a:t>
            </a:r>
          </a:p>
        </p:txBody>
      </p:sp>
      <p:sp>
        <p:nvSpPr>
          <p:cNvPr id="113668" name="Rectangle 3"/>
          <p:cNvSpPr>
            <a:spLocks noChangeArrowheads="1"/>
          </p:cNvSpPr>
          <p:nvPr/>
        </p:nvSpPr>
        <p:spPr bwMode="auto">
          <a:xfrm>
            <a:off x="685800" y="914400"/>
            <a:ext cx="6248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b) The self-impedance of the primary circuit is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1295400" y="1295400"/>
            <a:ext cx="640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0"/>
              <a:t>Z</a:t>
            </a:r>
            <a:r>
              <a:rPr lang="en-US" b="0" baseline="-25000"/>
              <a:t>11</a:t>
            </a:r>
            <a:r>
              <a:rPr lang="pl-PL" b="0"/>
              <a:t> = 500 + </a:t>
            </a:r>
            <a:r>
              <a:rPr lang="en-US" b="0"/>
              <a:t>j</a:t>
            </a:r>
            <a:r>
              <a:rPr lang="pl-PL" b="0"/>
              <a:t>100 + 200 + </a:t>
            </a:r>
            <a:r>
              <a:rPr lang="en-US" b="0"/>
              <a:t>j</a:t>
            </a:r>
            <a:r>
              <a:rPr lang="pl-PL" b="0"/>
              <a:t>3600 = 700 + </a:t>
            </a:r>
            <a:r>
              <a:rPr lang="en-US" b="0"/>
              <a:t>j</a:t>
            </a:r>
            <a:r>
              <a:rPr lang="pl-PL" b="0"/>
              <a:t>3700 </a:t>
            </a:r>
            <a:r>
              <a:rPr lang="pl-PL" b="0">
                <a:sym typeface="Symbol" pitchFamily="18" charset="2"/>
              </a:rPr>
              <a:t></a:t>
            </a:r>
            <a:r>
              <a:rPr lang="pl-PL" b="0"/>
              <a:t>.</a:t>
            </a:r>
            <a:endParaRPr lang="en-US" b="0"/>
          </a:p>
        </p:txBody>
      </p:sp>
      <p:sp>
        <p:nvSpPr>
          <p:cNvPr id="113670" name="Rectangle 5"/>
          <p:cNvSpPr>
            <a:spLocks noChangeArrowheads="1"/>
          </p:cNvSpPr>
          <p:nvPr/>
        </p:nvSpPr>
        <p:spPr bwMode="auto">
          <a:xfrm>
            <a:off x="685800" y="1752600"/>
            <a:ext cx="708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c) The self-impedance of the secondary circuit is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1295400" y="2209800"/>
            <a:ext cx="7010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0"/>
              <a:t>Z</a:t>
            </a:r>
            <a:r>
              <a:rPr lang="pl-PL" b="0" baseline="-25000"/>
              <a:t>22</a:t>
            </a:r>
            <a:r>
              <a:rPr lang="pl-PL" b="0"/>
              <a:t> = 100 + </a:t>
            </a:r>
            <a:r>
              <a:rPr lang="en-US" b="0"/>
              <a:t>j</a:t>
            </a:r>
            <a:r>
              <a:rPr lang="pl-PL" b="0"/>
              <a:t>1600 + 800 - </a:t>
            </a:r>
            <a:r>
              <a:rPr lang="en-US" b="0"/>
              <a:t>j</a:t>
            </a:r>
            <a:r>
              <a:rPr lang="pl-PL" b="0"/>
              <a:t>2500 = 900 - </a:t>
            </a:r>
            <a:r>
              <a:rPr lang="en-US" b="0"/>
              <a:t>j</a:t>
            </a:r>
            <a:r>
              <a:rPr lang="pl-PL" b="0"/>
              <a:t>900 </a:t>
            </a:r>
            <a:r>
              <a:rPr lang="pl-PL" b="0">
                <a:sym typeface="Symbol" pitchFamily="18" charset="2"/>
              </a:rPr>
              <a:t></a:t>
            </a:r>
            <a:r>
              <a:rPr lang="pl-PL" b="0"/>
              <a:t>.</a:t>
            </a:r>
            <a:endParaRPr lang="en-US" b="0"/>
          </a:p>
        </p:txBody>
      </p:sp>
      <p:sp>
        <p:nvSpPr>
          <p:cNvPr id="113672" name="Rectangle 7"/>
          <p:cNvSpPr>
            <a:spLocks noChangeArrowheads="1"/>
          </p:cNvSpPr>
          <p:nvPr/>
        </p:nvSpPr>
        <p:spPr bwMode="auto">
          <a:xfrm>
            <a:off x="685800" y="2743200"/>
            <a:ext cx="3124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d) The impedance reflected into the primary winding is</a:t>
            </a:r>
          </a:p>
        </p:txBody>
      </p:sp>
      <p:pic>
        <p:nvPicPr>
          <p:cNvPr id="11367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590800"/>
            <a:ext cx="41163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4" name="Rectangle 9"/>
          <p:cNvSpPr>
            <a:spLocks noChangeArrowheads="1"/>
          </p:cNvSpPr>
          <p:nvPr/>
        </p:nvSpPr>
        <p:spPr bwMode="auto">
          <a:xfrm>
            <a:off x="685800" y="4133850"/>
            <a:ext cx="792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e) The scaling factor by which </a:t>
            </a:r>
            <a:r>
              <a:rPr lang="en-US" b="0" i="1"/>
              <a:t>Z*</a:t>
            </a:r>
            <a:r>
              <a:rPr lang="en-US" b="0" i="1" baseline="-25000"/>
              <a:t>22</a:t>
            </a:r>
            <a:r>
              <a:rPr lang="en-US" b="0" i="1"/>
              <a:t> is reflected is 8/9.</a:t>
            </a:r>
          </a:p>
          <a:p>
            <a:endParaRPr lang="en-US" b="0" i="1"/>
          </a:p>
          <a:p>
            <a:r>
              <a:rPr lang="en-US" b="0"/>
              <a:t>f) The impedance seen looking into the primary terminals of the transformer is the impedance of the primary winding plus the reflected impedance; thus</a:t>
            </a:r>
          </a:p>
        </p:txBody>
      </p:sp>
      <p:sp>
        <p:nvSpPr>
          <p:cNvPr id="113675" name="Rectangle 10"/>
          <p:cNvSpPr>
            <a:spLocks noChangeArrowheads="1"/>
          </p:cNvSpPr>
          <p:nvPr/>
        </p:nvSpPr>
        <p:spPr bwMode="auto">
          <a:xfrm>
            <a:off x="1295400" y="5345113"/>
            <a:ext cx="5715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b="0"/>
              <a:t>Z</a:t>
            </a:r>
            <a:r>
              <a:rPr lang="pl-PL" b="0" baseline="-25000"/>
              <a:t>ab</a:t>
            </a:r>
            <a:r>
              <a:rPr lang="pl-PL" b="0"/>
              <a:t> = 200 + </a:t>
            </a:r>
            <a:r>
              <a:rPr lang="en-US" b="0"/>
              <a:t>j</a:t>
            </a:r>
            <a:r>
              <a:rPr lang="pl-PL" b="0"/>
              <a:t>3600 + 800 + </a:t>
            </a:r>
            <a:r>
              <a:rPr lang="en-US" b="0"/>
              <a:t>j</a:t>
            </a:r>
            <a:r>
              <a:rPr lang="pl-PL" b="0"/>
              <a:t>800 = 1000 + </a:t>
            </a:r>
            <a:r>
              <a:rPr lang="en-US" b="0"/>
              <a:t>j</a:t>
            </a:r>
            <a:r>
              <a:rPr lang="pl-PL" b="0"/>
              <a:t>4400 </a:t>
            </a:r>
            <a:r>
              <a:rPr lang="pl-PL" b="0">
                <a:sym typeface="Symbol" pitchFamily="18" charset="2"/>
              </a:rPr>
              <a:t></a:t>
            </a:r>
            <a:r>
              <a:rPr lang="pl-PL" b="0"/>
              <a:t>.</a:t>
            </a:r>
            <a:endParaRPr 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0E12E1-E3AE-4B92-BB49-ADE8FD77FC7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Example – Sol.</a:t>
            </a:r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762000" y="990600"/>
            <a:ext cx="7620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g) The Thevenin voltage will equal the open circuit value of </a:t>
            </a:r>
            <a:r>
              <a:rPr lang="en-US"/>
              <a:t>V</a:t>
            </a:r>
            <a:r>
              <a:rPr lang="en-US" b="0" baseline="-25000"/>
              <a:t>cd</a:t>
            </a:r>
            <a:r>
              <a:rPr lang="en-US" b="0"/>
              <a:t>. The open circuit value of </a:t>
            </a:r>
            <a:r>
              <a:rPr lang="en-US" i="1"/>
              <a:t>V</a:t>
            </a:r>
            <a:r>
              <a:rPr lang="en-US" b="0" i="1" baseline="-25000"/>
              <a:t>cd</a:t>
            </a:r>
            <a:r>
              <a:rPr lang="en-US" b="0" i="1"/>
              <a:t> will </a:t>
            </a:r>
            <a:r>
              <a:rPr lang="en-US" b="0"/>
              <a:t>equal j1200 times the open circuit value of </a:t>
            </a:r>
            <a:r>
              <a:rPr lang="en-US"/>
              <a:t>I</a:t>
            </a:r>
            <a:r>
              <a:rPr lang="en-US" b="0" baseline="-25000"/>
              <a:t>1</a:t>
            </a:r>
            <a:r>
              <a:rPr lang="en-US" b="0"/>
              <a:t>.</a:t>
            </a:r>
            <a:endParaRPr lang="en-US" b="0" i="1"/>
          </a:p>
          <a:p>
            <a:r>
              <a:rPr lang="en-US" b="0"/>
              <a:t>The open circuit value of </a:t>
            </a:r>
            <a:r>
              <a:rPr lang="en-US"/>
              <a:t>I</a:t>
            </a:r>
            <a:r>
              <a:rPr lang="en-US" b="0" baseline="-25000"/>
              <a:t>1</a:t>
            </a:r>
            <a:r>
              <a:rPr lang="en-US" b="0"/>
              <a:t> is</a:t>
            </a:r>
          </a:p>
        </p:txBody>
      </p:sp>
      <p:pic>
        <p:nvPicPr>
          <p:cNvPr id="1146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57400"/>
            <a:ext cx="2084388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469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2209800"/>
            <a:ext cx="285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5" name="Rectangle 6"/>
          <p:cNvSpPr>
            <a:spLocks noChangeArrowheads="1"/>
          </p:cNvSpPr>
          <p:nvPr/>
        </p:nvSpPr>
        <p:spPr bwMode="auto">
          <a:xfrm>
            <a:off x="914400" y="2971800"/>
            <a:ext cx="118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Therefore</a:t>
            </a:r>
          </a:p>
        </p:txBody>
      </p:sp>
      <p:pic>
        <p:nvPicPr>
          <p:cNvPr id="1146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2971800"/>
            <a:ext cx="4157663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97" name="Rectangle 8"/>
          <p:cNvSpPr>
            <a:spLocks noChangeArrowheads="1"/>
          </p:cNvSpPr>
          <p:nvPr/>
        </p:nvSpPr>
        <p:spPr bwMode="auto">
          <a:xfrm>
            <a:off x="838200" y="4038600"/>
            <a:ext cx="784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The Thevenin impedance will be equal to the impedance of the secondary winding plus the impedance reflected from the primary when the voltage source is replaced by a short-circuit. Thus</a:t>
            </a:r>
          </a:p>
        </p:txBody>
      </p:sp>
      <p:pic>
        <p:nvPicPr>
          <p:cNvPr id="11469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953000"/>
            <a:ext cx="598011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502D2-C7BC-4DF6-A62A-FF9A5805A7D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15715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Example – Sol.</a:t>
            </a:r>
          </a:p>
        </p:txBody>
      </p:sp>
      <p:sp>
        <p:nvSpPr>
          <p:cNvPr id="115716" name="Rectangle 3"/>
          <p:cNvSpPr>
            <a:spLocks noChangeArrowheads="1"/>
          </p:cNvSpPr>
          <p:nvPr/>
        </p:nvSpPr>
        <p:spPr bwMode="auto">
          <a:xfrm>
            <a:off x="762000" y="990600"/>
            <a:ext cx="723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The Thevenin equivalent is shown in the figure bellow</a:t>
            </a:r>
          </a:p>
        </p:txBody>
      </p:sp>
      <p:pic>
        <p:nvPicPr>
          <p:cNvPr id="1157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528796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362200"/>
          </a:xfrm>
        </p:spPr>
        <p:txBody>
          <a:bodyPr/>
          <a:lstStyle/>
          <a:p>
            <a:pPr eaLnBrk="1" hangingPunct="1"/>
            <a:r>
              <a:rPr lang="en-US" sz="1800" smtClean="0"/>
              <a:t>Usually used to model the ferromagnetic transformer in power systems.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z="1800" smtClean="0"/>
              <a:t>An ideal transformer consists of two magnetically coupled coils having N1 and N2 turns, respectively, and exhibiting these three properties:</a:t>
            </a:r>
          </a:p>
          <a:p>
            <a:pPr eaLnBrk="1" hangingPunct="1"/>
            <a:endParaRPr lang="en-US" sz="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600" smtClean="0"/>
              <a:t>	</a:t>
            </a:r>
            <a:r>
              <a:rPr lang="en-US" sz="1600" smtClean="0">
                <a:solidFill>
                  <a:srgbClr val="0000FF"/>
                </a:solidFill>
              </a:rPr>
              <a:t>1) The coefficient of coupling is unity (k = 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0000FF"/>
                </a:solidFill>
              </a:rPr>
              <a:t>		2) The self-inductance of each coil is infinite (L</a:t>
            </a:r>
            <a:r>
              <a:rPr lang="en-US" sz="1600" baseline="-25000" smtClean="0">
                <a:solidFill>
                  <a:srgbClr val="0000FF"/>
                </a:solidFill>
              </a:rPr>
              <a:t>1 </a:t>
            </a:r>
            <a:r>
              <a:rPr lang="en-US" sz="1600" smtClean="0">
                <a:solidFill>
                  <a:srgbClr val="0000FF"/>
                </a:solidFill>
              </a:rPr>
              <a:t>= L</a:t>
            </a:r>
            <a:r>
              <a:rPr lang="en-US" sz="1600" baseline="-25000" smtClean="0">
                <a:solidFill>
                  <a:srgbClr val="0000FF"/>
                </a:solidFill>
              </a:rPr>
              <a:t>2</a:t>
            </a:r>
            <a:r>
              <a:rPr lang="en-US" sz="1600" smtClean="0">
                <a:solidFill>
                  <a:srgbClr val="0000FF"/>
                </a:solidFill>
              </a:rPr>
              <a:t> = ∞)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solidFill>
                  <a:srgbClr val="0000FF"/>
                </a:solidFill>
              </a:rPr>
              <a:t>		3) The coil losses, due to parasitic resistance, are negligible (R</a:t>
            </a:r>
            <a:r>
              <a:rPr lang="en-US" sz="1600" baseline="-25000" smtClean="0">
                <a:solidFill>
                  <a:srgbClr val="0000FF"/>
                </a:solidFill>
              </a:rPr>
              <a:t>1</a:t>
            </a:r>
            <a:r>
              <a:rPr lang="en-US" sz="1600" smtClean="0">
                <a:solidFill>
                  <a:srgbClr val="0000FF"/>
                </a:solidFill>
              </a:rPr>
              <a:t> = R</a:t>
            </a:r>
            <a:r>
              <a:rPr lang="en-US" sz="1600" baseline="-25000" smtClean="0">
                <a:solidFill>
                  <a:srgbClr val="0000FF"/>
                </a:solidFill>
              </a:rPr>
              <a:t>2</a:t>
            </a:r>
            <a:r>
              <a:rPr lang="en-US" sz="1600" smtClean="0">
                <a:solidFill>
                  <a:srgbClr val="0000FF"/>
                </a:solidFill>
              </a:rPr>
              <a:t> = 0)</a:t>
            </a:r>
          </a:p>
          <a:p>
            <a:pPr eaLnBrk="1" hangingPunct="1">
              <a:buFont typeface="Wingdings" pitchFamily="2" charset="2"/>
              <a:buNone/>
            </a:pPr>
            <a:endParaRPr lang="en-US" sz="800" smtClean="0"/>
          </a:p>
          <a:p>
            <a:pPr eaLnBrk="1" hangingPunct="1"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Ideal transformer</a:t>
            </a:r>
          </a:p>
        </p:txBody>
      </p:sp>
      <p:pic>
        <p:nvPicPr>
          <p:cNvPr id="11674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886200"/>
            <a:ext cx="213360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ACAEE-F537-4563-8816-2D2E23AAAB5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Ideal transformer</a:t>
            </a:r>
          </a:p>
        </p:txBody>
      </p:sp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914400" y="914400"/>
            <a:ext cx="723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The circuit behavior is governed by the turns ratio a = N</a:t>
            </a:r>
            <a:r>
              <a:rPr lang="en-US" b="0" baseline="-25000"/>
              <a:t>2</a:t>
            </a:r>
            <a:r>
              <a:rPr lang="en-US" b="0"/>
              <a:t>/N</a:t>
            </a:r>
            <a:r>
              <a:rPr lang="en-US" b="0" baseline="-25000"/>
              <a:t>1</a:t>
            </a:r>
            <a:endParaRPr lang="vi-VN" b="0" baseline="-25000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228600" y="1524000"/>
            <a:ext cx="4127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 u="sng">
                <a:solidFill>
                  <a:srgbClr val="0000FF"/>
                </a:solidFill>
              </a:rPr>
              <a:t>Volts per turns is the same for each winding</a:t>
            </a:r>
            <a:endParaRPr lang="vi-VN" sz="1600" b="0" u="sng">
              <a:solidFill>
                <a:srgbClr val="0000FF"/>
              </a:solidFill>
            </a:endParaRPr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4654550" y="1524000"/>
            <a:ext cx="4184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 u="sng">
                <a:solidFill>
                  <a:srgbClr val="0000FF"/>
                </a:solidFill>
              </a:rPr>
              <a:t>Ampere turns are the same for each winding</a:t>
            </a:r>
            <a:endParaRPr lang="vi-VN" sz="1600" b="0" u="sng">
              <a:solidFill>
                <a:srgbClr val="0000FF"/>
              </a:solidFill>
            </a:endParaRPr>
          </a:p>
        </p:txBody>
      </p:sp>
      <p:sp>
        <p:nvSpPr>
          <p:cNvPr id="21512" name="Line 10"/>
          <p:cNvSpPr>
            <a:spLocks noChangeShapeType="1"/>
          </p:cNvSpPr>
          <p:nvPr/>
        </p:nvSpPr>
        <p:spPr bwMode="auto">
          <a:xfrm>
            <a:off x="4495800" y="1524000"/>
            <a:ext cx="0" cy="44196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151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3962400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2095500"/>
            <a:ext cx="4038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6" name="Object 13"/>
          <p:cNvGraphicFramePr>
            <a:graphicFrameLocks noChangeAspect="1"/>
          </p:cNvGraphicFramePr>
          <p:nvPr/>
        </p:nvGraphicFramePr>
        <p:xfrm>
          <a:off x="1828800" y="3429000"/>
          <a:ext cx="1219200" cy="819150"/>
        </p:xfrm>
        <a:graphic>
          <a:graphicData uri="http://schemas.openxmlformats.org/presentationml/2006/ole">
            <p:oleObj spid="_x0000_s21506" name="Equation" r:id="rId5" imgW="723586" imgH="482391" progId="Equation.3">
              <p:embed/>
            </p:oleObj>
          </a:graphicData>
        </a:graphic>
      </p:graphicFrame>
      <p:sp>
        <p:nvSpPr>
          <p:cNvPr id="21516" name="Rectangle 16"/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7" name="Object 15"/>
          <p:cNvGraphicFramePr>
            <a:graphicFrameLocks noChangeAspect="1"/>
          </p:cNvGraphicFramePr>
          <p:nvPr/>
        </p:nvGraphicFramePr>
        <p:xfrm>
          <a:off x="6248400" y="3505200"/>
          <a:ext cx="1760538" cy="495300"/>
        </p:xfrm>
        <a:graphic>
          <a:graphicData uri="http://schemas.openxmlformats.org/presentationml/2006/ole">
            <p:oleObj spid="_x0000_s21507" name="Equation" r:id="rId6" imgW="914400" imgH="254000" progId="Equation.3">
              <p:embed/>
            </p:oleObj>
          </a:graphicData>
        </a:graphic>
      </p:graphicFrame>
      <p:sp>
        <p:nvSpPr>
          <p:cNvPr id="21517" name="Text Box 17"/>
          <p:cNvSpPr txBox="1">
            <a:spLocks noChangeArrowheads="1"/>
          </p:cNvSpPr>
          <p:nvPr/>
        </p:nvSpPr>
        <p:spPr bwMode="auto">
          <a:xfrm>
            <a:off x="609600" y="4419600"/>
            <a:ext cx="35052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/>
              <a:t>If the coil voltages V1 and V2 are both positive or negative at the dot-marked terminal, use a plus (+) sign. Otherwise, use a negative (-) sign.</a:t>
            </a:r>
            <a:endParaRPr lang="vi-VN" sz="1600" b="0"/>
          </a:p>
        </p:txBody>
      </p:sp>
      <p:sp>
        <p:nvSpPr>
          <p:cNvPr id="21518" name="Text Box 18"/>
          <p:cNvSpPr txBox="1">
            <a:spLocks noChangeArrowheads="1"/>
          </p:cNvSpPr>
          <p:nvPr/>
        </p:nvSpPr>
        <p:spPr bwMode="auto">
          <a:xfrm>
            <a:off x="4876800" y="4419600"/>
            <a:ext cx="3962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/>
              <a:t>If the coil current I1 and I2 are both directed into or out of the dot-marked terminal, use a minus (-) sign. Otherwise, use a plus (+) sign.</a:t>
            </a:r>
            <a:endParaRPr lang="vi-VN" sz="1600" b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75983C-478B-4CFC-B411-73331694D5B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2DC0F-F080-42C8-8323-CB3B71064C36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11776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533400"/>
            <a:ext cx="51149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429000"/>
            <a:ext cx="5105400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oup 16"/>
          <p:cNvGrpSpPr>
            <a:grpSpLocks/>
          </p:cNvGrpSpPr>
          <p:nvPr/>
        </p:nvGrpSpPr>
        <p:grpSpPr bwMode="auto">
          <a:xfrm>
            <a:off x="476250" y="3200400"/>
            <a:ext cx="7981950" cy="1857375"/>
            <a:chOff x="300" y="2160"/>
            <a:chExt cx="5028" cy="1170"/>
          </a:xfrm>
        </p:grpSpPr>
        <p:pic>
          <p:nvPicPr>
            <p:cNvPr id="2253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15" y="2160"/>
              <a:ext cx="1530" cy="1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2539" name="Group 8"/>
            <p:cNvGrpSpPr>
              <a:grpSpLocks/>
            </p:cNvGrpSpPr>
            <p:nvPr/>
          </p:nvGrpSpPr>
          <p:grpSpPr bwMode="auto">
            <a:xfrm>
              <a:off x="3846" y="2304"/>
              <a:ext cx="1482" cy="972"/>
              <a:chOff x="2208" y="2832"/>
              <a:chExt cx="1482" cy="972"/>
            </a:xfrm>
          </p:grpSpPr>
          <p:pic>
            <p:nvPicPr>
              <p:cNvPr id="22541" name="Picture 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208" y="2832"/>
                <a:ext cx="1482" cy="9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542" name="Text Box 6"/>
              <p:cNvSpPr txBox="1">
                <a:spLocks noChangeArrowheads="1"/>
              </p:cNvSpPr>
              <p:nvPr/>
            </p:nvSpPr>
            <p:spPr bwMode="auto">
              <a:xfrm>
                <a:off x="3360" y="316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rgbClr val="0000FF"/>
                    </a:solidFill>
                  </a:rPr>
                  <a:t>V</a:t>
                </a:r>
                <a:r>
                  <a:rPr lang="en-US" sz="1600" baseline="-25000">
                    <a:solidFill>
                      <a:srgbClr val="0000FF"/>
                    </a:solidFill>
                  </a:rPr>
                  <a:t>2</a:t>
                </a:r>
                <a:endParaRPr lang="en-US" sz="1600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22540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0" y="2304"/>
              <a:ext cx="1476" cy="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Ideal transformer</a:t>
            </a:r>
          </a:p>
        </p:txBody>
      </p:sp>
      <p:sp>
        <p:nvSpPr>
          <p:cNvPr id="22533" name="Text Box 10"/>
          <p:cNvSpPr txBox="1">
            <a:spLocks noChangeArrowheads="1"/>
          </p:cNvSpPr>
          <p:nvPr/>
        </p:nvSpPr>
        <p:spPr bwMode="auto">
          <a:xfrm>
            <a:off x="685800" y="1066800"/>
            <a:ext cx="495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Turns ratio: </a:t>
            </a:r>
            <a:endParaRPr lang="vi-VN" b="0"/>
          </a:p>
        </p:txBody>
      </p:sp>
      <p:grpSp>
        <p:nvGrpSpPr>
          <p:cNvPr id="22534" name="Group 14"/>
          <p:cNvGrpSpPr>
            <a:grpSpLocks/>
          </p:cNvGrpSpPr>
          <p:nvPr/>
        </p:nvGrpSpPr>
        <p:grpSpPr bwMode="auto">
          <a:xfrm>
            <a:off x="3505200" y="838200"/>
            <a:ext cx="1219200" cy="838200"/>
            <a:chOff x="2208" y="672"/>
            <a:chExt cx="528" cy="384"/>
          </a:xfrm>
        </p:grpSpPr>
        <p:graphicFrame>
          <p:nvGraphicFramePr>
            <p:cNvPr id="22530" name="Object 11"/>
            <p:cNvGraphicFramePr>
              <a:graphicFrameLocks noChangeAspect="1"/>
            </p:cNvGraphicFramePr>
            <p:nvPr/>
          </p:nvGraphicFramePr>
          <p:xfrm>
            <a:off x="2256" y="672"/>
            <a:ext cx="432" cy="383"/>
          </p:xfrm>
          <a:graphic>
            <a:graphicData uri="http://schemas.openxmlformats.org/presentationml/2006/ole">
              <p:oleObj spid="_x0000_s22530" name="Equation" r:id="rId6" imgW="507780" imgH="444307" progId="Equation.3">
                <p:embed/>
              </p:oleObj>
            </a:graphicData>
          </a:graphic>
        </p:graphicFrame>
        <p:sp>
          <p:nvSpPr>
            <p:cNvPr id="22537" name="Rectangle 13"/>
            <p:cNvSpPr>
              <a:spLocks noChangeArrowheads="1"/>
            </p:cNvSpPr>
            <p:nvPr/>
          </p:nvSpPr>
          <p:spPr bwMode="auto">
            <a:xfrm>
              <a:off x="2208" y="672"/>
              <a:ext cx="528" cy="384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5" name="Text Box 15"/>
          <p:cNvSpPr txBox="1">
            <a:spLocks noChangeArrowheads="1"/>
          </p:cNvSpPr>
          <p:nvPr/>
        </p:nvSpPr>
        <p:spPr bwMode="auto">
          <a:xfrm>
            <a:off x="1143000" y="2286000"/>
            <a:ext cx="571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u="sng"/>
              <a:t>Three ways to show the turns ratio of an ideal transformer</a:t>
            </a:r>
            <a:endParaRPr lang="vi-VN" sz="1600" b="0" u="sn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4801C-9D2D-4AAE-8BA8-46F1DA56DA6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990600"/>
            <a:ext cx="426720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09600" y="30480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Impedance matching by using ideal transformer</a:t>
            </a:r>
          </a:p>
        </p:txBody>
      </p:sp>
      <p:graphicFrame>
        <p:nvGraphicFramePr>
          <p:cNvPr id="23554" name="Object 9"/>
          <p:cNvGraphicFramePr>
            <a:graphicFrameLocks noChangeAspect="1"/>
          </p:cNvGraphicFramePr>
          <p:nvPr/>
        </p:nvGraphicFramePr>
        <p:xfrm>
          <a:off x="2743200" y="3124200"/>
          <a:ext cx="2454275" cy="681038"/>
        </p:xfrm>
        <a:graphic>
          <a:graphicData uri="http://schemas.openxmlformats.org/presentationml/2006/ole">
            <p:oleObj spid="_x0000_s23554" name="Equation" r:id="rId4" imgW="1473200" imgH="406400" progId="Equation.3">
              <p:embed/>
            </p:oleObj>
          </a:graphicData>
        </a:graphic>
      </p:graphicFrame>
      <p:graphicFrame>
        <p:nvGraphicFramePr>
          <p:cNvPr id="23555" name="Object 8"/>
          <p:cNvGraphicFramePr>
            <a:graphicFrameLocks noChangeAspect="1"/>
          </p:cNvGraphicFramePr>
          <p:nvPr/>
        </p:nvGraphicFramePr>
        <p:xfrm>
          <a:off x="2743200" y="4038600"/>
          <a:ext cx="2603500" cy="727075"/>
        </p:xfrm>
        <a:graphic>
          <a:graphicData uri="http://schemas.openxmlformats.org/presentationml/2006/ole">
            <p:oleObj spid="_x0000_s23555" name="Equation" r:id="rId5" imgW="1600200" imgH="444500" progId="Equation.3">
              <p:embed/>
            </p:oleObj>
          </a:graphicData>
        </a:graphic>
      </p:graphicFrame>
      <p:sp>
        <p:nvSpPr>
          <p:cNvPr id="23559" name="Rectangle 10"/>
          <p:cNvSpPr>
            <a:spLocks noChangeArrowheads="1"/>
          </p:cNvSpPr>
          <p:nvPr/>
        </p:nvSpPr>
        <p:spPr bwMode="auto">
          <a:xfrm>
            <a:off x="0" y="2520950"/>
            <a:ext cx="355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 b="0">
                <a:cs typeface="Times New Roman" pitchFamily="18" charset="0"/>
              </a:rPr>
              <a:t>    </a:t>
            </a:r>
            <a:endParaRPr lang="en-US" b="0"/>
          </a:p>
        </p:txBody>
      </p:sp>
      <p:sp>
        <p:nvSpPr>
          <p:cNvPr id="23560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 b="0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3652838"/>
            <a:ext cx="441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200" b="0">
                <a:cs typeface="Times New Roman" pitchFamily="18" charset="0"/>
              </a:rPr>
              <a:t>      </a:t>
            </a:r>
            <a:endParaRPr lang="en-US" b="0"/>
          </a:p>
        </p:txBody>
      </p:sp>
      <p:sp>
        <p:nvSpPr>
          <p:cNvPr id="23562" name="Text Box 13"/>
          <p:cNvSpPr txBox="1">
            <a:spLocks noChangeArrowheads="1"/>
          </p:cNvSpPr>
          <p:nvPr/>
        </p:nvSpPr>
        <p:spPr bwMode="auto">
          <a:xfrm>
            <a:off x="762000" y="2895600"/>
            <a:ext cx="541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/>
              <a:t>Relation of V</a:t>
            </a:r>
            <a:r>
              <a:rPr lang="en-US" sz="1600" b="0" baseline="-25000"/>
              <a:t>1</a:t>
            </a:r>
            <a:r>
              <a:rPr lang="en-US" sz="1600" b="0"/>
              <a:t> and I</a:t>
            </a:r>
            <a:r>
              <a:rPr lang="en-US" sz="1600" b="0" baseline="-25000"/>
              <a:t>1</a:t>
            </a:r>
            <a:r>
              <a:rPr lang="en-US" sz="1600" b="0"/>
              <a:t> by the transformer turns ratio:</a:t>
            </a:r>
            <a:endParaRPr lang="vi-VN" sz="1600" b="0"/>
          </a:p>
        </p:txBody>
      </p:sp>
      <p:sp>
        <p:nvSpPr>
          <p:cNvPr id="23563" name="Text Box 14"/>
          <p:cNvSpPr txBox="1">
            <a:spLocks noChangeArrowheads="1"/>
          </p:cNvSpPr>
          <p:nvPr/>
        </p:nvSpPr>
        <p:spPr bwMode="auto">
          <a:xfrm>
            <a:off x="762000" y="3733800"/>
            <a:ext cx="541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/>
              <a:t>Impedance seen by the source and load respectively:</a:t>
            </a:r>
            <a:endParaRPr lang="vi-VN" sz="1600" b="0"/>
          </a:p>
        </p:txBody>
      </p:sp>
      <p:sp>
        <p:nvSpPr>
          <p:cNvPr id="23564" name="Text Box 15"/>
          <p:cNvSpPr txBox="1">
            <a:spLocks noChangeArrowheads="1"/>
          </p:cNvSpPr>
          <p:nvPr/>
        </p:nvSpPr>
        <p:spPr bwMode="auto">
          <a:xfrm>
            <a:off x="762000" y="4876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/>
              <a:t>Yield:</a:t>
            </a:r>
            <a:endParaRPr lang="vi-VN" sz="1600" b="0"/>
          </a:p>
        </p:txBody>
      </p:sp>
      <p:grpSp>
        <p:nvGrpSpPr>
          <p:cNvPr id="23565" name="Group 17"/>
          <p:cNvGrpSpPr>
            <a:grpSpLocks/>
          </p:cNvGrpSpPr>
          <p:nvPr/>
        </p:nvGrpSpPr>
        <p:grpSpPr bwMode="auto">
          <a:xfrm>
            <a:off x="2362200" y="4876800"/>
            <a:ext cx="1524000" cy="990600"/>
            <a:chOff x="1728" y="3072"/>
            <a:chExt cx="720" cy="432"/>
          </a:xfrm>
        </p:grpSpPr>
        <p:graphicFrame>
          <p:nvGraphicFramePr>
            <p:cNvPr id="23556" name="Object 7"/>
            <p:cNvGraphicFramePr>
              <a:graphicFrameLocks noChangeAspect="1"/>
            </p:cNvGraphicFramePr>
            <p:nvPr/>
          </p:nvGraphicFramePr>
          <p:xfrm>
            <a:off x="1752" y="3116"/>
            <a:ext cx="672" cy="332"/>
          </p:xfrm>
          <a:graphic>
            <a:graphicData uri="http://schemas.openxmlformats.org/presentationml/2006/ole">
              <p:oleObj spid="_x0000_s23556" name="Equation" r:id="rId6" imgW="825142" imgH="406224" progId="Equation.3">
                <p:embed/>
              </p:oleObj>
            </a:graphicData>
          </a:graphic>
        </p:graphicFrame>
        <p:sp>
          <p:nvSpPr>
            <p:cNvPr id="23569" name="Rectangle 16"/>
            <p:cNvSpPr>
              <a:spLocks noChangeArrowheads="1"/>
            </p:cNvSpPr>
            <p:nvPr/>
          </p:nvSpPr>
          <p:spPr bwMode="auto">
            <a:xfrm>
              <a:off x="1728" y="3072"/>
              <a:ext cx="720" cy="4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6" name="Line 18"/>
          <p:cNvSpPr>
            <a:spLocks noChangeShapeType="1"/>
          </p:cNvSpPr>
          <p:nvPr/>
        </p:nvSpPr>
        <p:spPr bwMode="auto">
          <a:xfrm>
            <a:off x="4267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Text Box 19"/>
          <p:cNvSpPr txBox="1">
            <a:spLocks noChangeArrowheads="1"/>
          </p:cNvSpPr>
          <p:nvPr/>
        </p:nvSpPr>
        <p:spPr bwMode="auto">
          <a:xfrm>
            <a:off x="5181600" y="4800600"/>
            <a:ext cx="3429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0" i="1"/>
              <a:t>The ideal transformer’s secondary coil reflects the load impedance back to the primary coil with the scaling factor 1/a</a:t>
            </a:r>
            <a:r>
              <a:rPr lang="en-US" sz="1600" b="0" i="1" baseline="30000"/>
              <a:t>2</a:t>
            </a:r>
            <a:r>
              <a:rPr lang="en-US" sz="1600" b="0" i="1"/>
              <a:t>.</a:t>
            </a:r>
            <a:endParaRPr lang="vi-VN" sz="1600" b="0" i="1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74561C-E430-4F65-AE07-3ABFBE931D7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smtClean="0">
                <a:latin typeface="Times New Roman" pitchFamily="18" charset="0"/>
              </a:rPr>
              <a:t>Outline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295400" y="1412875"/>
            <a:ext cx="7239000" cy="4530725"/>
          </a:xfrm>
        </p:spPr>
        <p:txBody>
          <a:bodyPr/>
          <a:lstStyle/>
          <a:p>
            <a:r>
              <a:rPr lang="en-US" b="1" smtClean="0"/>
              <a:t>Complex Numbers Tutorial</a:t>
            </a:r>
          </a:p>
          <a:p>
            <a:r>
              <a:rPr lang="en-US" b="1" smtClean="0"/>
              <a:t>Sinusoids</a:t>
            </a:r>
          </a:p>
          <a:p>
            <a:r>
              <a:rPr lang="en-US" b="1" smtClean="0"/>
              <a:t>Phasors</a:t>
            </a:r>
          </a:p>
          <a:p>
            <a:r>
              <a:rPr lang="en-US" b="1" smtClean="0"/>
              <a:t>Techniques of Circuit Analysis</a:t>
            </a:r>
          </a:p>
          <a:p>
            <a:r>
              <a:rPr lang="en-US" b="1" smtClean="0"/>
              <a:t>Phasor Diagrams</a:t>
            </a:r>
          </a:p>
          <a:p>
            <a:endParaRPr lang="en-US" b="1" smtClean="0"/>
          </a:p>
          <a:p>
            <a:endParaRPr lang="en-US" b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811DC-C735-4E47-8BC7-BCEB16A6422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The transformer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352800"/>
          </a:xfrm>
        </p:spPr>
        <p:txBody>
          <a:bodyPr/>
          <a:lstStyle/>
          <a:p>
            <a:pPr eaLnBrk="1" hangingPunct="1"/>
            <a:r>
              <a:rPr lang="en-US" sz="2000" smtClean="0"/>
              <a:t>A transformer is a device that is based on magnetic coupling.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z="2000" smtClean="0"/>
              <a:t>Are used in both communication and power circuits.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z="2000" smtClean="0"/>
              <a:t>In communication circuits: transformer is used to matched impedance and eliminate dc signals from portions of the systems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z="2000" smtClean="0"/>
              <a:t>In power circuits: transformer is used to establish ac voltage levels that facilitate the transmission, distribution and consumption of electrical power.</a:t>
            </a:r>
            <a:endParaRPr lang="vi-VN" sz="2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E39CB7-2EE7-47A2-8D6F-1D239F17F21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pPr eaLnBrk="1" hangingPunct="1"/>
            <a:r>
              <a:rPr lang="en-US" sz="1800" b="1" smtClean="0">
                <a:solidFill>
                  <a:schemeClr val="tx2"/>
                </a:solidFill>
              </a:rPr>
              <a:t>Primarily used in communication circuits.</a:t>
            </a:r>
          </a:p>
          <a:p>
            <a:pPr eaLnBrk="1" hangingPunct="1"/>
            <a:r>
              <a:rPr lang="en-US" sz="1800" b="1" smtClean="0">
                <a:solidFill>
                  <a:schemeClr val="tx2"/>
                </a:solidFill>
              </a:rPr>
              <a:t>Is formed when two coils are wound on a single core to ensure magnetic coupling.</a:t>
            </a:r>
          </a:p>
          <a:p>
            <a:pPr eaLnBrk="1" hangingPunct="1"/>
            <a:r>
              <a:rPr lang="en-US" sz="1800" b="1" smtClean="0">
                <a:solidFill>
                  <a:schemeClr val="tx2"/>
                </a:solidFill>
              </a:rPr>
              <a:t>Frequency domain circuit model of a transformer</a:t>
            </a:r>
          </a:p>
          <a:p>
            <a:pPr eaLnBrk="1" hangingPunct="1">
              <a:buFont typeface="Wingdings" pitchFamily="2" charset="2"/>
              <a:buNone/>
            </a:pPr>
            <a:endParaRPr lang="vi-VN" sz="1800" b="1" smtClean="0">
              <a:solidFill>
                <a:schemeClr val="tx2"/>
              </a:solidFill>
            </a:endParaRPr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Linear transformer</a:t>
            </a:r>
          </a:p>
        </p:txBody>
      </p:sp>
      <p:pic>
        <p:nvPicPr>
          <p:cNvPr id="110596" name="Picture 5" descr="416-93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3962400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597" name="AutoShape 7"/>
          <p:cNvSpPr>
            <a:spLocks/>
          </p:cNvSpPr>
          <p:nvPr/>
        </p:nvSpPr>
        <p:spPr bwMode="auto">
          <a:xfrm rot="-5400000">
            <a:off x="1866900" y="3771900"/>
            <a:ext cx="152400" cy="1295400"/>
          </a:xfrm>
          <a:prstGeom prst="leftBrace">
            <a:avLst>
              <a:gd name="adj1" fmla="val 194792"/>
              <a:gd name="adj2" fmla="val 5183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AutoShape 8"/>
          <p:cNvSpPr>
            <a:spLocks/>
          </p:cNvSpPr>
          <p:nvPr/>
        </p:nvSpPr>
        <p:spPr bwMode="auto">
          <a:xfrm rot="-5400000">
            <a:off x="3543300" y="3771900"/>
            <a:ext cx="152400" cy="1295400"/>
          </a:xfrm>
          <a:prstGeom prst="leftBrace">
            <a:avLst>
              <a:gd name="adj1" fmla="val 194792"/>
              <a:gd name="adj2" fmla="val 5183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Text Box 9"/>
          <p:cNvSpPr txBox="1">
            <a:spLocks noChangeArrowheads="1"/>
          </p:cNvSpPr>
          <p:nvPr/>
        </p:nvSpPr>
        <p:spPr bwMode="auto">
          <a:xfrm>
            <a:off x="990600" y="4572000"/>
            <a:ext cx="167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Primary winding</a:t>
            </a:r>
            <a:endParaRPr lang="vi-VN" sz="1400" b="0"/>
          </a:p>
        </p:txBody>
      </p:sp>
      <p:sp>
        <p:nvSpPr>
          <p:cNvPr id="110600" name="Text Box 10"/>
          <p:cNvSpPr txBox="1">
            <a:spLocks noChangeArrowheads="1"/>
          </p:cNvSpPr>
          <p:nvPr/>
        </p:nvSpPr>
        <p:spPr bwMode="auto">
          <a:xfrm>
            <a:off x="2895600" y="4572000"/>
            <a:ext cx="198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Secondary winding</a:t>
            </a:r>
            <a:endParaRPr lang="vi-VN" sz="1400" b="0"/>
          </a:p>
        </p:txBody>
      </p:sp>
      <p:sp>
        <p:nvSpPr>
          <p:cNvPr id="110601" name="Text Box 11"/>
          <p:cNvSpPr txBox="1">
            <a:spLocks noChangeArrowheads="1"/>
          </p:cNvSpPr>
          <p:nvPr/>
        </p:nvSpPr>
        <p:spPr bwMode="auto">
          <a:xfrm>
            <a:off x="4724400" y="2667000"/>
            <a:ext cx="4191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/>
              <a:t>R</a:t>
            </a:r>
            <a:r>
              <a:rPr lang="en-US" sz="1600" b="0" baseline="-25000"/>
              <a:t>1</a:t>
            </a:r>
            <a:r>
              <a:rPr lang="en-US" sz="1600" b="0"/>
              <a:t> = the resistance of the primary winding</a:t>
            </a:r>
          </a:p>
          <a:p>
            <a:r>
              <a:rPr lang="en-US" sz="1600" b="0"/>
              <a:t>R</a:t>
            </a:r>
            <a:r>
              <a:rPr lang="en-US" sz="1600" b="0" baseline="-25000"/>
              <a:t>2 </a:t>
            </a:r>
            <a:r>
              <a:rPr lang="en-US" sz="1600" b="0"/>
              <a:t>= the resistance of the secondary winding</a:t>
            </a:r>
          </a:p>
          <a:p>
            <a:r>
              <a:rPr lang="en-US" sz="1600" b="0"/>
              <a:t>L</a:t>
            </a:r>
            <a:r>
              <a:rPr lang="en-US" sz="1600" b="0" baseline="-25000"/>
              <a:t>1</a:t>
            </a:r>
            <a:r>
              <a:rPr lang="en-US" sz="1600" b="0"/>
              <a:t> = the self-inductance of the primary winding</a:t>
            </a:r>
          </a:p>
          <a:p>
            <a:r>
              <a:rPr lang="en-US" sz="1600" b="0"/>
              <a:t>L</a:t>
            </a:r>
            <a:r>
              <a:rPr lang="en-US" sz="1600" b="0" baseline="-25000"/>
              <a:t>2</a:t>
            </a:r>
            <a:r>
              <a:rPr lang="en-US" sz="1600" b="0"/>
              <a:t> = the self-inductance of the secondary winding</a:t>
            </a:r>
          </a:p>
          <a:p>
            <a:r>
              <a:rPr lang="en-US" sz="1600" b="0"/>
              <a:t>M = the mutual inductance</a:t>
            </a:r>
          </a:p>
          <a:p>
            <a:r>
              <a:rPr lang="en-US" sz="1600" b="0"/>
              <a:t>V</a:t>
            </a:r>
            <a:r>
              <a:rPr lang="en-US" sz="1600" b="0" baseline="-25000"/>
              <a:t>s</a:t>
            </a:r>
            <a:r>
              <a:rPr lang="en-US" sz="1600" b="0"/>
              <a:t> = sinusoidal source</a:t>
            </a:r>
          </a:p>
          <a:p>
            <a:r>
              <a:rPr lang="en-US" sz="1600" b="0"/>
              <a:t>Z</a:t>
            </a:r>
            <a:r>
              <a:rPr lang="en-US" sz="1600" b="0" baseline="-25000"/>
              <a:t>s</a:t>
            </a:r>
            <a:r>
              <a:rPr lang="en-US" sz="1600" b="0"/>
              <a:t> = internal impedance of the source</a:t>
            </a:r>
          </a:p>
          <a:p>
            <a:r>
              <a:rPr lang="en-US" sz="1600" b="0"/>
              <a:t>Z</a:t>
            </a:r>
            <a:r>
              <a:rPr lang="en-US" sz="1600" b="0" baseline="-25000"/>
              <a:t>L</a:t>
            </a:r>
            <a:r>
              <a:rPr lang="en-US" sz="1600" b="0"/>
              <a:t> = the load</a:t>
            </a:r>
          </a:p>
          <a:p>
            <a:r>
              <a:rPr lang="en-US" sz="1600" b="0"/>
              <a:t>I</a:t>
            </a:r>
            <a:r>
              <a:rPr lang="en-US" sz="1600" b="0" baseline="-25000"/>
              <a:t>1</a:t>
            </a:r>
            <a:r>
              <a:rPr lang="en-US" sz="1600" b="0"/>
              <a:t> = primary current</a:t>
            </a:r>
          </a:p>
          <a:p>
            <a:r>
              <a:rPr lang="en-US" sz="1600" b="0"/>
              <a:t>I</a:t>
            </a:r>
            <a:r>
              <a:rPr lang="en-US" sz="1600" b="0" baseline="-25000"/>
              <a:t>2</a:t>
            </a:r>
            <a:r>
              <a:rPr lang="en-US" sz="1600" b="0"/>
              <a:t> = secondary current</a:t>
            </a:r>
          </a:p>
          <a:p>
            <a:endParaRPr lang="en-US" sz="1600" b="0"/>
          </a:p>
          <a:p>
            <a:endParaRPr lang="vi-VN" sz="1600" b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A3A2F-EAF0-413C-BD20-7FCEE51A451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Transformer circuit analysis</a:t>
            </a:r>
          </a:p>
        </p:txBody>
      </p:sp>
      <p:sp>
        <p:nvSpPr>
          <p:cNvPr id="18438" name="Rectangle 10"/>
          <p:cNvSpPr>
            <a:spLocks noChangeArrowheads="1"/>
          </p:cNvSpPr>
          <p:nvPr/>
        </p:nvSpPr>
        <p:spPr bwMode="auto">
          <a:xfrm>
            <a:off x="0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9" name="Rectangle 13"/>
          <p:cNvSpPr>
            <a:spLocks noChangeArrowheads="1"/>
          </p:cNvSpPr>
          <p:nvPr/>
        </p:nvSpPr>
        <p:spPr bwMode="auto">
          <a:xfrm>
            <a:off x="0" y="4110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vi-VN" b="0"/>
          </a:p>
        </p:txBody>
      </p:sp>
      <p:pic>
        <p:nvPicPr>
          <p:cNvPr id="18440" name="Picture 5" descr="416-9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762000"/>
            <a:ext cx="470693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434" name="Object 9"/>
          <p:cNvGraphicFramePr>
            <a:graphicFrameLocks noChangeAspect="1"/>
          </p:cNvGraphicFramePr>
          <p:nvPr/>
        </p:nvGraphicFramePr>
        <p:xfrm>
          <a:off x="5105400" y="1676400"/>
          <a:ext cx="3543300" cy="808038"/>
        </p:xfrm>
        <a:graphic>
          <a:graphicData uri="http://schemas.openxmlformats.org/presentationml/2006/ole">
            <p:oleObj spid="_x0000_s18434" name="Equation" r:id="rId4" imgW="2057400" imgH="457200" progId="Equation.3">
              <p:embed/>
            </p:oleObj>
          </a:graphicData>
        </a:graphic>
      </p:graphicFrame>
      <p:graphicFrame>
        <p:nvGraphicFramePr>
          <p:cNvPr id="18435" name="Object 8"/>
          <p:cNvGraphicFramePr>
            <a:graphicFrameLocks noChangeAspect="1"/>
          </p:cNvGraphicFramePr>
          <p:nvPr/>
        </p:nvGraphicFramePr>
        <p:xfrm>
          <a:off x="1828800" y="2971800"/>
          <a:ext cx="6989763" cy="725488"/>
        </p:xfrm>
        <a:graphic>
          <a:graphicData uri="http://schemas.openxmlformats.org/presentationml/2006/ole">
            <p:oleObj spid="_x0000_s18435" name="Equation" r:id="rId5" imgW="4533900" imgH="457200" progId="Equation.3">
              <p:embed/>
            </p:oleObj>
          </a:graphicData>
        </a:graphic>
      </p:graphicFrame>
      <p:graphicFrame>
        <p:nvGraphicFramePr>
          <p:cNvPr id="18436" name="Object 7"/>
          <p:cNvGraphicFramePr>
            <a:graphicFrameLocks noChangeAspect="1"/>
          </p:cNvGraphicFramePr>
          <p:nvPr/>
        </p:nvGraphicFramePr>
        <p:xfrm>
          <a:off x="1828800" y="4038600"/>
          <a:ext cx="3470275" cy="1489075"/>
        </p:xfrm>
        <a:graphic>
          <a:graphicData uri="http://schemas.openxmlformats.org/presentationml/2006/ole">
            <p:oleObj spid="_x0000_s18436" name="Equation" r:id="rId6" imgW="2070000" imgH="863280" progId="Equation.3">
              <p:embed/>
            </p:oleObj>
          </a:graphicData>
        </a:graphic>
      </p:graphicFrame>
      <p:sp>
        <p:nvSpPr>
          <p:cNvPr id="18443" name="Text Box 14"/>
          <p:cNvSpPr txBox="1">
            <a:spLocks noChangeArrowheads="1"/>
          </p:cNvSpPr>
          <p:nvPr/>
        </p:nvSpPr>
        <p:spPr bwMode="auto">
          <a:xfrm>
            <a:off x="5181600" y="1066800"/>
            <a:ext cx="327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 dirty="0">
                <a:solidFill>
                  <a:schemeClr val="tx2">
                    <a:lumMod val="75000"/>
                  </a:schemeClr>
                </a:solidFill>
              </a:rPr>
              <a:t>Mesh-current equations:</a:t>
            </a:r>
            <a:endParaRPr lang="vi-VN" b="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838200" y="3886200"/>
            <a:ext cx="1000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Yield: </a:t>
            </a:r>
            <a:endParaRPr lang="vi-VN" b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EB2942-E0CA-40F5-BD60-EC06E31F346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584200" y="3429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Transformer circuit analysis</a:t>
            </a:r>
          </a:p>
        </p:txBody>
      </p:sp>
      <p:pic>
        <p:nvPicPr>
          <p:cNvPr id="19460" name="Picture 5" descr="416-9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914400"/>
            <a:ext cx="48418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838200" y="3200400"/>
            <a:ext cx="5105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Impedance at the terminal of the source:</a:t>
            </a:r>
            <a:endParaRPr lang="vi-VN" b="0"/>
          </a:p>
        </p:txBody>
      </p:sp>
      <p:graphicFrame>
        <p:nvGraphicFramePr>
          <p:cNvPr id="19458" name="Object 7"/>
          <p:cNvGraphicFramePr>
            <a:graphicFrameLocks noChangeAspect="1"/>
          </p:cNvGraphicFramePr>
          <p:nvPr/>
        </p:nvGraphicFramePr>
        <p:xfrm>
          <a:off x="2209800" y="3587750"/>
          <a:ext cx="4002088" cy="831850"/>
        </p:xfrm>
        <a:graphic>
          <a:graphicData uri="http://schemas.openxmlformats.org/presentationml/2006/ole">
            <p:oleObj spid="_x0000_s19458" name="Equation" r:id="rId4" imgW="2197080" imgH="457200" progId="Equation.3">
              <p:embed/>
            </p:oleObj>
          </a:graphicData>
        </a:graphic>
      </p:graphicFrame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762000" y="4648200"/>
            <a:ext cx="7543800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Z</a:t>
            </a:r>
            <a:r>
              <a:rPr lang="en-US" b="0" baseline="-25000"/>
              <a:t>ab</a:t>
            </a:r>
            <a:r>
              <a:rPr lang="en-US" b="0"/>
              <a:t> is independent of the magnetic polarity of the transformer.</a:t>
            </a:r>
          </a:p>
          <a:p>
            <a:pPr>
              <a:spcBef>
                <a:spcPct val="50000"/>
              </a:spcBef>
            </a:pPr>
            <a:r>
              <a:rPr lang="en-US" b="0"/>
              <a:t>Z</a:t>
            </a:r>
            <a:r>
              <a:rPr lang="en-US" b="0" baseline="-25000"/>
              <a:t>ab</a:t>
            </a:r>
            <a:r>
              <a:rPr lang="en-US" b="0"/>
              <a:t> shows how the transformer affects the impedance of the load as seen from the source</a:t>
            </a:r>
            <a:endParaRPr lang="vi-VN" b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97F281-979F-4F98-A34E-F0FF2D24794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Reflected impedance</a:t>
            </a:r>
          </a:p>
        </p:txBody>
      </p:sp>
      <p:sp>
        <p:nvSpPr>
          <p:cNvPr id="20485" name="Rectangle 13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858838" y="914400"/>
          <a:ext cx="4438650" cy="923925"/>
        </p:xfrm>
        <a:graphic>
          <a:graphicData uri="http://schemas.openxmlformats.org/presentationml/2006/ole">
            <p:oleObj spid="_x0000_s20482" name="Equation" r:id="rId3" imgW="2197080" imgH="457200" progId="Equation.3">
              <p:embed/>
            </p:oleObj>
          </a:graphicData>
        </a:graphic>
      </p:graphicFrame>
      <p:sp>
        <p:nvSpPr>
          <p:cNvPr id="20486" name="AutoShape 8"/>
          <p:cNvSpPr>
            <a:spLocks/>
          </p:cNvSpPr>
          <p:nvPr/>
        </p:nvSpPr>
        <p:spPr bwMode="auto">
          <a:xfrm rot="-5400000">
            <a:off x="4076700" y="876300"/>
            <a:ext cx="228600" cy="2133600"/>
          </a:xfrm>
          <a:prstGeom prst="leftBrace">
            <a:avLst>
              <a:gd name="adj1" fmla="val 610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3657600" y="2057400"/>
            <a:ext cx="533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Z</a:t>
            </a:r>
            <a:r>
              <a:rPr lang="en-US" b="0" baseline="-25000"/>
              <a:t>r </a:t>
            </a:r>
            <a:r>
              <a:rPr lang="en-US" b="0"/>
              <a:t>= reflected impedance </a:t>
            </a:r>
          </a:p>
          <a:p>
            <a:pPr>
              <a:spcBef>
                <a:spcPct val="50000"/>
              </a:spcBef>
            </a:pPr>
            <a:r>
              <a:rPr lang="en-US" sz="1600" b="0"/>
              <a:t>   = the impedance of the secondary circuit as seen from</a:t>
            </a:r>
          </a:p>
          <a:p>
            <a:pPr>
              <a:spcBef>
                <a:spcPct val="50000"/>
              </a:spcBef>
            </a:pPr>
            <a:r>
              <a:rPr lang="en-US" sz="1600" b="0"/>
              <a:t>      the terminals of the primary circuit or vice versa.</a:t>
            </a:r>
            <a:endParaRPr lang="vi-VN" sz="1600" b="0" baseline="-25000"/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685800" y="3046413"/>
            <a:ext cx="79248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b="0" u="sng"/>
              <a:t>Notes: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</a:pPr>
            <a:r>
              <a:rPr lang="en-US" b="0"/>
              <a:t>The reflected impedance is due solely to the existence of mutual inductance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</a:pPr>
            <a:r>
              <a:rPr lang="en-US" b="0"/>
              <a:t>The linear transformer reflects the conjugate of the self-impedance of the secondary circuit (Z</a:t>
            </a:r>
            <a:r>
              <a:rPr lang="en-US" b="0" baseline="30000"/>
              <a:t>*</a:t>
            </a:r>
            <a:r>
              <a:rPr lang="en-US" b="0" baseline="-25000"/>
              <a:t>22</a:t>
            </a:r>
            <a:r>
              <a:rPr lang="en-US" b="0"/>
              <a:t>) into the primary winding by a scalar multiplier</a:t>
            </a:r>
            <a:endParaRPr lang="vi-VN" b="0"/>
          </a:p>
        </p:txBody>
      </p:sp>
      <p:graphicFrame>
        <p:nvGraphicFramePr>
          <p:cNvPr id="20483" name="Object 12"/>
          <p:cNvGraphicFramePr>
            <a:graphicFrameLocks noChangeAspect="1"/>
          </p:cNvGraphicFramePr>
          <p:nvPr/>
        </p:nvGraphicFramePr>
        <p:xfrm>
          <a:off x="1905000" y="4724400"/>
          <a:ext cx="4038600" cy="869950"/>
        </p:xfrm>
        <a:graphic>
          <a:graphicData uri="http://schemas.openxmlformats.org/presentationml/2006/ole">
            <p:oleObj spid="_x0000_s20483" name="Equation" r:id="rId4" imgW="2425700" imgH="520700" progId="Equation.3">
              <p:embed/>
            </p:oleObj>
          </a:graphicData>
        </a:graphic>
      </p:graphicFrame>
      <p:sp>
        <p:nvSpPr>
          <p:cNvPr id="20489" name="AutoShape 14"/>
          <p:cNvSpPr>
            <a:spLocks/>
          </p:cNvSpPr>
          <p:nvPr/>
        </p:nvSpPr>
        <p:spPr bwMode="auto">
          <a:xfrm rot="-5400000">
            <a:off x="4495800" y="4191000"/>
            <a:ext cx="152400" cy="2590800"/>
          </a:xfrm>
          <a:prstGeom prst="leftBrace">
            <a:avLst>
              <a:gd name="adj1" fmla="val 100032"/>
              <a:gd name="adj2" fmla="val 519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5"/>
          <p:cNvSpPr>
            <a:spLocks noChangeArrowheads="1"/>
          </p:cNvSpPr>
          <p:nvPr/>
        </p:nvSpPr>
        <p:spPr bwMode="auto">
          <a:xfrm>
            <a:off x="4343400" y="5562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Z</a:t>
            </a:r>
            <a:r>
              <a:rPr lang="en-US" baseline="30000"/>
              <a:t>*</a:t>
            </a:r>
            <a:r>
              <a:rPr lang="en-US" baseline="-25000"/>
              <a:t>22</a:t>
            </a:r>
            <a:endParaRPr lang="vi-VN" baseline="-2500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D256B4-58C7-4FB3-AA14-715A71DA151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2F4BB-5DEE-4B80-A15C-3873CF78FE5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11619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877888"/>
            <a:ext cx="8458200" cy="3694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b="0" dirty="0"/>
              <a:t>The parameters of a certain linear transformer are </a:t>
            </a:r>
            <a:r>
              <a:rPr lang="pt-BR" b="0" dirty="0"/>
              <a:t>R</a:t>
            </a:r>
            <a:r>
              <a:rPr lang="pt-BR" b="0" baseline="-25000" dirty="0"/>
              <a:t>1</a:t>
            </a:r>
            <a:r>
              <a:rPr lang="pt-BR" b="0" dirty="0"/>
              <a:t> = 200 </a:t>
            </a:r>
            <a:r>
              <a:rPr lang="pt-BR" b="0" dirty="0">
                <a:sym typeface="Symbol"/>
              </a:rPr>
              <a:t></a:t>
            </a:r>
            <a:r>
              <a:rPr lang="pt-BR" b="0" dirty="0"/>
              <a:t>, </a:t>
            </a:r>
            <a:r>
              <a:rPr lang="pt-BR" b="0" i="1" dirty="0"/>
              <a:t>R</a:t>
            </a:r>
            <a:r>
              <a:rPr lang="pt-BR" b="0" i="1" baseline="-25000" dirty="0"/>
              <a:t>2</a:t>
            </a:r>
            <a:r>
              <a:rPr lang="pt-BR" b="0" i="1" dirty="0"/>
              <a:t> = 100 </a:t>
            </a:r>
            <a:r>
              <a:rPr lang="pt-BR" b="0" dirty="0">
                <a:sym typeface="Symbol"/>
              </a:rPr>
              <a:t></a:t>
            </a:r>
            <a:r>
              <a:rPr lang="pt-BR" b="0" i="1" dirty="0"/>
              <a:t>, L</a:t>
            </a:r>
            <a:r>
              <a:rPr lang="pt-BR" b="0" i="1" baseline="-25000" dirty="0"/>
              <a:t>1</a:t>
            </a:r>
            <a:r>
              <a:rPr lang="pt-BR" b="0" i="1" dirty="0"/>
              <a:t> = 9H, L</a:t>
            </a:r>
            <a:r>
              <a:rPr lang="pt-BR" b="0" i="1" baseline="-25000" dirty="0"/>
              <a:t>2</a:t>
            </a:r>
            <a:r>
              <a:rPr lang="pt-BR" b="0" i="1" dirty="0"/>
              <a:t> = 4H, and </a:t>
            </a:r>
            <a:r>
              <a:rPr lang="en-US" b="0" i="1" dirty="0"/>
              <a:t>k = 0.5. The transformer couples an impedance </a:t>
            </a:r>
            <a:r>
              <a:rPr lang="en-US" b="0" dirty="0"/>
              <a:t>consisting of an 800 </a:t>
            </a:r>
            <a:r>
              <a:rPr lang="en-US" b="0" dirty="0">
                <a:sym typeface="Symbol"/>
              </a:rPr>
              <a:t></a:t>
            </a:r>
            <a:r>
              <a:rPr lang="en-US" b="0" dirty="0"/>
              <a:t> resistor in series with a 1 </a:t>
            </a:r>
            <a:r>
              <a:rPr lang="en-US" b="0" dirty="0">
                <a:sym typeface="Symbol"/>
              </a:rPr>
              <a:t>F</a:t>
            </a:r>
            <a:r>
              <a:rPr lang="en-US" b="0" i="1" dirty="0"/>
              <a:t> </a:t>
            </a:r>
            <a:r>
              <a:rPr lang="en-US" b="0" dirty="0"/>
              <a:t>capacitor to a sinusoidal voltage source. The 300 V (</a:t>
            </a:r>
            <a:r>
              <a:rPr lang="en-US" b="0" dirty="0" err="1"/>
              <a:t>rms</a:t>
            </a:r>
            <a:r>
              <a:rPr lang="en-US" b="0" dirty="0"/>
              <a:t>) source has an internal impedance of 500 + j100 </a:t>
            </a:r>
            <a:r>
              <a:rPr lang="en-US" b="0" dirty="0">
                <a:sym typeface="Symbol"/>
              </a:rPr>
              <a:t></a:t>
            </a:r>
            <a:r>
              <a:rPr lang="en-US" b="0" dirty="0"/>
              <a:t> and a frequency of 400 </a:t>
            </a:r>
            <a:r>
              <a:rPr lang="en-US" b="0" dirty="0" err="1"/>
              <a:t>rad</a:t>
            </a:r>
            <a:r>
              <a:rPr lang="en-US" b="0" dirty="0"/>
              <a:t>/s.</a:t>
            </a:r>
          </a:p>
          <a:p>
            <a:pPr marL="342900" indent="-342900">
              <a:defRPr/>
            </a:pPr>
            <a:r>
              <a:rPr lang="en-US" b="0" dirty="0"/>
              <a:t>a) Construct a frequency-domain equivalent circuit of the system.</a:t>
            </a:r>
          </a:p>
          <a:p>
            <a:pPr marL="342900" indent="-342900">
              <a:defRPr/>
            </a:pPr>
            <a:r>
              <a:rPr lang="en-US" b="0" dirty="0"/>
              <a:t>b) Calculate the self-impedance of the primary circuit.</a:t>
            </a:r>
          </a:p>
          <a:p>
            <a:pPr marL="342900" indent="-342900">
              <a:defRPr/>
            </a:pPr>
            <a:r>
              <a:rPr lang="en-US" b="0" dirty="0"/>
              <a:t>c) Calculate the self-impedance of the secondary circuit.</a:t>
            </a:r>
          </a:p>
          <a:p>
            <a:pPr marL="342900" indent="-342900">
              <a:defRPr/>
            </a:pPr>
            <a:r>
              <a:rPr lang="en-US" b="0" dirty="0"/>
              <a:t>d) Calculate the impedance reflected into the primary winding.</a:t>
            </a:r>
          </a:p>
          <a:p>
            <a:pPr marL="342900" indent="-342900">
              <a:defRPr/>
            </a:pPr>
            <a:r>
              <a:rPr lang="en-US" b="0" dirty="0"/>
              <a:t>e) Calculate the scaling factor for the reflected impedance.</a:t>
            </a:r>
          </a:p>
          <a:p>
            <a:pPr marL="342900" indent="-342900">
              <a:defRPr/>
            </a:pPr>
            <a:r>
              <a:rPr lang="en-US" b="0" dirty="0"/>
              <a:t>f) Calculate the impedance seen looking into the primary terminals of the transformer.</a:t>
            </a:r>
          </a:p>
          <a:p>
            <a:pPr marL="342900" indent="-342900">
              <a:defRPr/>
            </a:pPr>
            <a:r>
              <a:rPr lang="en-US" b="0" dirty="0"/>
              <a:t>g) Calculate the </a:t>
            </a:r>
            <a:r>
              <a:rPr lang="en-US" b="0" dirty="0" err="1"/>
              <a:t>Thevenin</a:t>
            </a:r>
            <a:r>
              <a:rPr lang="en-US" b="0" dirty="0"/>
              <a:t> equivalent with respect to the terminals c, 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9343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A8B29E-B4CD-417D-8616-B73CF156A547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09600" y="304800"/>
            <a:ext cx="571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A50021"/>
                </a:solidFill>
              </a:rPr>
              <a:t>Example – Sol.</a:t>
            </a:r>
          </a:p>
        </p:txBody>
      </p:sp>
      <p:sp>
        <p:nvSpPr>
          <p:cNvPr id="112645" name="Rectangle 4"/>
          <p:cNvSpPr>
            <a:spLocks noChangeArrowheads="1"/>
          </p:cNvSpPr>
          <p:nvPr/>
        </p:nvSpPr>
        <p:spPr bwMode="auto">
          <a:xfrm>
            <a:off x="609600" y="2667000"/>
            <a:ext cx="7848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/>
              <a:t>The figure shows the frequency-domain equivalent circuit. Note that the internal voltage of the source serves as the reference phasor, and that</a:t>
            </a:r>
          </a:p>
          <a:p>
            <a:r>
              <a:rPr lang="en-US"/>
              <a:t>V</a:t>
            </a:r>
            <a:r>
              <a:rPr lang="en-US" b="0" baseline="-25000"/>
              <a:t>1</a:t>
            </a:r>
            <a:r>
              <a:rPr lang="en-US" b="0"/>
              <a:t> and </a:t>
            </a:r>
            <a:r>
              <a:rPr lang="en-US"/>
              <a:t>V</a:t>
            </a:r>
            <a:r>
              <a:rPr lang="en-US" b="0" baseline="-25000"/>
              <a:t>2</a:t>
            </a:r>
            <a:r>
              <a:rPr lang="en-US" b="0"/>
              <a:t> represent the terminal voltages of the transformer. In the circuit of the figure, we made the following calculations:</a:t>
            </a:r>
          </a:p>
        </p:txBody>
      </p:sp>
      <p:pic>
        <p:nvPicPr>
          <p:cNvPr id="11264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810000"/>
            <a:ext cx="285273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2689</TotalTime>
  <Words>956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Edge</vt:lpstr>
      <vt:lpstr>Equation</vt:lpstr>
      <vt:lpstr>Sinusoidal Steady-State Analysis  </vt:lpstr>
      <vt:lpstr>Outline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greentek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on Basic Concepts of Electrical Circuits</dc:title>
  <dc:creator>pkt</dc:creator>
  <cp:lastModifiedBy>SU</cp:lastModifiedBy>
  <cp:revision>247</cp:revision>
  <dcterms:created xsi:type="dcterms:W3CDTF">2007-08-18T22:29:01Z</dcterms:created>
  <dcterms:modified xsi:type="dcterms:W3CDTF">2015-05-06T04:02:32Z</dcterms:modified>
</cp:coreProperties>
</file>