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Lst>
  <p:notesMasterIdLst>
    <p:notesMasterId r:id="rId30"/>
  </p:notesMasterIdLst>
  <p:sldIdLst>
    <p:sldId id="453" r:id="rId2"/>
    <p:sldId id="303" r:id="rId3"/>
    <p:sldId id="273" r:id="rId4"/>
    <p:sldId id="278" r:id="rId5"/>
    <p:sldId id="300" r:id="rId6"/>
    <p:sldId id="301" r:id="rId7"/>
    <p:sldId id="302" r:id="rId8"/>
    <p:sldId id="459" r:id="rId9"/>
    <p:sldId id="457" r:id="rId10"/>
    <p:sldId id="468" r:id="rId11"/>
    <p:sldId id="458" r:id="rId12"/>
    <p:sldId id="298" r:id="rId13"/>
    <p:sldId id="455" r:id="rId14"/>
    <p:sldId id="471" r:id="rId15"/>
    <p:sldId id="454" r:id="rId16"/>
    <p:sldId id="307" r:id="rId17"/>
    <p:sldId id="308" r:id="rId18"/>
    <p:sldId id="469" r:id="rId19"/>
    <p:sldId id="470" r:id="rId20"/>
    <p:sldId id="309" r:id="rId21"/>
    <p:sldId id="461" r:id="rId22"/>
    <p:sldId id="462" r:id="rId23"/>
    <p:sldId id="466" r:id="rId24"/>
    <p:sldId id="464" r:id="rId25"/>
    <p:sldId id="465" r:id="rId26"/>
    <p:sldId id="463" r:id="rId27"/>
    <p:sldId id="467" r:id="rId28"/>
    <p:sldId id="456"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B400"/>
    <a:srgbClr val="0033CC"/>
    <a:srgbClr val="967900"/>
    <a:srgbClr val="FFCC99"/>
    <a:srgbClr val="FFBEAF"/>
    <a:srgbClr val="BEBEBE"/>
    <a:srgbClr val="FFCC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493" autoAdjust="0"/>
    <p:restoredTop sz="84183" autoAdjust="0"/>
  </p:normalViewPr>
  <p:slideViewPr>
    <p:cSldViewPr>
      <p:cViewPr varScale="1">
        <p:scale>
          <a:sx n="66" d="100"/>
          <a:sy n="66" d="100"/>
        </p:scale>
        <p:origin x="231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03F613-C6C7-479E-9274-C89727E03AFF}" type="datetimeFigureOut">
              <a:rPr lang="en-US" smtClean="0"/>
              <a:t>6/3/2024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460A7-E042-4DF0-BD85-9DA88ACFFDB0}" type="slidenum">
              <a:rPr lang="en-US" smtClean="0"/>
              <a:t>‹#›</a:t>
            </a:fld>
            <a:endParaRPr lang="en-US"/>
          </a:p>
        </p:txBody>
      </p:sp>
    </p:spTree>
    <p:extLst>
      <p:ext uri="{BB962C8B-B14F-4D97-AF65-F5344CB8AC3E}">
        <p14:creationId xmlns:p14="http://schemas.microsoft.com/office/powerpoint/2010/main" val="93743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In this test structure, you’ll see the chapters you must review. Chapters 5, 6, 7, 8 are after the mid-term exam, and Chapter 11 was combined with Chapter 3 before the mid-term exam. </a:t>
            </a:r>
          </a:p>
          <a:p>
            <a:endParaRPr lang="en-US" sz="800" dirty="0"/>
          </a:p>
          <a:p>
            <a:r>
              <a:rPr lang="en-US" sz="800" dirty="0"/>
              <a:t>There will be some questions of theory about the 6 types of inductive argument: how to increase the inductive strengths which such elements as sample size, representation, correlation, similarity, dissimilarity, reliability, credibility, and so on;  what word/phrase should be used to increase the strength of the conclusion      </a:t>
            </a:r>
          </a:p>
        </p:txBody>
      </p:sp>
      <p:sp>
        <p:nvSpPr>
          <p:cNvPr id="4" name="Slide Number Placeholder 3"/>
          <p:cNvSpPr>
            <a:spLocks noGrp="1"/>
          </p:cNvSpPr>
          <p:nvPr>
            <p:ph type="sldNum" sz="quarter" idx="5"/>
          </p:nvPr>
        </p:nvSpPr>
        <p:spPr/>
        <p:txBody>
          <a:bodyPr/>
          <a:lstStyle/>
          <a:p>
            <a:pPr>
              <a:defRPr/>
            </a:pPr>
            <a:fld id="{554FE279-136B-4BB5-AC06-5324C850A243}" type="slidenum">
              <a:rPr lang="en-US" altLang="en-US" smtClean="0"/>
              <a:pPr>
                <a:defRPr/>
              </a:pPr>
              <a:t>1</a:t>
            </a:fld>
            <a:endParaRPr lang="en-US" altLang="en-US"/>
          </a:p>
        </p:txBody>
      </p:sp>
    </p:spTree>
    <p:extLst>
      <p:ext uri="{BB962C8B-B14F-4D97-AF65-F5344CB8AC3E}">
        <p14:creationId xmlns:p14="http://schemas.microsoft.com/office/powerpoint/2010/main" val="125873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https://vietnamnews.vn/politics-laws/1276073/spain-recognises-viet-nam-s-new-passports-reversing-earlier-decision.html</a:t>
            </a:r>
          </a:p>
        </p:txBody>
      </p:sp>
      <p:sp>
        <p:nvSpPr>
          <p:cNvPr id="4" name="Slide Number Placeholder 3"/>
          <p:cNvSpPr>
            <a:spLocks noGrp="1"/>
          </p:cNvSpPr>
          <p:nvPr>
            <p:ph type="sldNum" sz="quarter" idx="5"/>
          </p:nvPr>
        </p:nvSpPr>
        <p:spPr/>
        <p:txBody>
          <a:bodyPr/>
          <a:lstStyle/>
          <a:p>
            <a:fld id="{597460A7-E042-4DF0-BD85-9DA88ACFFDB0}" type="slidenum">
              <a:rPr lang="en-US" smtClean="0"/>
              <a:t>22</a:t>
            </a:fld>
            <a:endParaRPr lang="en-US"/>
          </a:p>
        </p:txBody>
      </p:sp>
    </p:spTree>
    <p:extLst>
      <p:ext uri="{BB962C8B-B14F-4D97-AF65-F5344CB8AC3E}">
        <p14:creationId xmlns:p14="http://schemas.microsoft.com/office/powerpoint/2010/main" val="20321842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https://vietnamnews.vn/politics-laws/1276073/spain-recognises-viet-nam-s-new-passports-reversing-earlier-decision.html</a:t>
            </a:r>
          </a:p>
        </p:txBody>
      </p:sp>
      <p:sp>
        <p:nvSpPr>
          <p:cNvPr id="4" name="Slide Number Placeholder 3"/>
          <p:cNvSpPr>
            <a:spLocks noGrp="1"/>
          </p:cNvSpPr>
          <p:nvPr>
            <p:ph type="sldNum" sz="quarter" idx="5"/>
          </p:nvPr>
        </p:nvSpPr>
        <p:spPr/>
        <p:txBody>
          <a:bodyPr/>
          <a:lstStyle/>
          <a:p>
            <a:fld id="{597460A7-E042-4DF0-BD85-9DA88ACFFDB0}" type="slidenum">
              <a:rPr lang="en-US" smtClean="0"/>
              <a:t>23</a:t>
            </a:fld>
            <a:endParaRPr lang="en-US"/>
          </a:p>
        </p:txBody>
      </p:sp>
    </p:spTree>
    <p:extLst>
      <p:ext uri="{BB962C8B-B14F-4D97-AF65-F5344CB8AC3E}">
        <p14:creationId xmlns:p14="http://schemas.microsoft.com/office/powerpoint/2010/main" val="143888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https://vietnamnews.vn/politics-laws/1276073/spain-recognises-viet-nam-s-new-passports-reversing-earlier-decision.html</a:t>
            </a:r>
          </a:p>
        </p:txBody>
      </p:sp>
      <p:sp>
        <p:nvSpPr>
          <p:cNvPr id="4" name="Slide Number Placeholder 3"/>
          <p:cNvSpPr>
            <a:spLocks noGrp="1"/>
          </p:cNvSpPr>
          <p:nvPr>
            <p:ph type="sldNum" sz="quarter" idx="5"/>
          </p:nvPr>
        </p:nvSpPr>
        <p:spPr/>
        <p:txBody>
          <a:bodyPr/>
          <a:lstStyle/>
          <a:p>
            <a:fld id="{597460A7-E042-4DF0-BD85-9DA88ACFFDB0}" type="slidenum">
              <a:rPr lang="en-US" smtClean="0"/>
              <a:t>24</a:t>
            </a:fld>
            <a:endParaRPr lang="en-US"/>
          </a:p>
        </p:txBody>
      </p:sp>
    </p:spTree>
    <p:extLst>
      <p:ext uri="{BB962C8B-B14F-4D97-AF65-F5344CB8AC3E}">
        <p14:creationId xmlns:p14="http://schemas.microsoft.com/office/powerpoint/2010/main" val="4209118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https://vietnamnews.vn/politics-laws/1276073/spain-recognises-viet-nam-s-new-passports-reversing-earlier-decision.html</a:t>
            </a:r>
          </a:p>
        </p:txBody>
      </p:sp>
      <p:sp>
        <p:nvSpPr>
          <p:cNvPr id="4" name="Slide Number Placeholder 3"/>
          <p:cNvSpPr>
            <a:spLocks noGrp="1"/>
          </p:cNvSpPr>
          <p:nvPr>
            <p:ph type="sldNum" sz="quarter" idx="5"/>
          </p:nvPr>
        </p:nvSpPr>
        <p:spPr/>
        <p:txBody>
          <a:bodyPr/>
          <a:lstStyle/>
          <a:p>
            <a:fld id="{597460A7-E042-4DF0-BD85-9DA88ACFFDB0}" type="slidenum">
              <a:rPr lang="en-US" smtClean="0"/>
              <a:t>25</a:t>
            </a:fld>
            <a:endParaRPr lang="en-US"/>
          </a:p>
        </p:txBody>
      </p:sp>
    </p:spTree>
    <p:extLst>
      <p:ext uri="{BB962C8B-B14F-4D97-AF65-F5344CB8AC3E}">
        <p14:creationId xmlns:p14="http://schemas.microsoft.com/office/powerpoint/2010/main" val="574224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26</a:t>
            </a:fld>
            <a:endParaRPr lang="en-US"/>
          </a:p>
        </p:txBody>
      </p:sp>
    </p:spTree>
    <p:extLst>
      <p:ext uri="{BB962C8B-B14F-4D97-AF65-F5344CB8AC3E}">
        <p14:creationId xmlns:p14="http://schemas.microsoft.com/office/powerpoint/2010/main" val="1948216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https://vietnamnews.vn/politics-laws/1276073/spain-recognises-viet-nam-s-new-passports-reversing-earlier-decision.html</a:t>
            </a:r>
          </a:p>
        </p:txBody>
      </p:sp>
      <p:sp>
        <p:nvSpPr>
          <p:cNvPr id="4" name="Slide Number Placeholder 3"/>
          <p:cNvSpPr>
            <a:spLocks noGrp="1"/>
          </p:cNvSpPr>
          <p:nvPr>
            <p:ph type="sldNum" sz="quarter" idx="5"/>
          </p:nvPr>
        </p:nvSpPr>
        <p:spPr/>
        <p:txBody>
          <a:bodyPr/>
          <a:lstStyle/>
          <a:p>
            <a:fld id="{597460A7-E042-4DF0-BD85-9DA88ACFFDB0}" type="slidenum">
              <a:rPr lang="en-US" smtClean="0"/>
              <a:t>27</a:t>
            </a:fld>
            <a:endParaRPr lang="en-US"/>
          </a:p>
        </p:txBody>
      </p:sp>
    </p:spTree>
    <p:extLst>
      <p:ext uri="{BB962C8B-B14F-4D97-AF65-F5344CB8AC3E}">
        <p14:creationId xmlns:p14="http://schemas.microsoft.com/office/powerpoint/2010/main" val="891840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9</a:t>
            </a:fld>
            <a:endParaRPr lang="en-US"/>
          </a:p>
        </p:txBody>
      </p:sp>
    </p:spTree>
    <p:extLst>
      <p:ext uri="{BB962C8B-B14F-4D97-AF65-F5344CB8AC3E}">
        <p14:creationId xmlns:p14="http://schemas.microsoft.com/office/powerpoint/2010/main" val="2187137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11</a:t>
            </a:fld>
            <a:endParaRPr lang="en-US"/>
          </a:p>
        </p:txBody>
      </p:sp>
    </p:spTree>
    <p:extLst>
      <p:ext uri="{BB962C8B-B14F-4D97-AF65-F5344CB8AC3E}">
        <p14:creationId xmlns:p14="http://schemas.microsoft.com/office/powerpoint/2010/main" val="469090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597460A7-E042-4DF0-BD85-9DA88ACFFDB0}" type="slidenum">
              <a:rPr lang="en-US" smtClean="0"/>
              <a:t>16</a:t>
            </a:fld>
            <a:endParaRPr lang="en-US"/>
          </a:p>
        </p:txBody>
      </p:sp>
    </p:spTree>
    <p:extLst>
      <p:ext uri="{BB962C8B-B14F-4D97-AF65-F5344CB8AC3E}">
        <p14:creationId xmlns:p14="http://schemas.microsoft.com/office/powerpoint/2010/main" val="2113447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17</a:t>
            </a:fld>
            <a:endParaRPr lang="en-US"/>
          </a:p>
        </p:txBody>
      </p:sp>
    </p:spTree>
    <p:extLst>
      <p:ext uri="{BB962C8B-B14F-4D97-AF65-F5344CB8AC3E}">
        <p14:creationId xmlns:p14="http://schemas.microsoft.com/office/powerpoint/2010/main" val="594206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thientonphatquang.com</a:t>
            </a:r>
            <a:r>
              <a:rPr lang="en-US" dirty="0"/>
              <a:t>/toan-van-luan-an-tien-si-luat-hoc-cua-tt-thich-chan-quang-ve-nghia-vu-con-nguoi-trong-phap-luat-quoc-te-va-phap-luat-viet-nam/</a:t>
            </a:r>
          </a:p>
        </p:txBody>
      </p:sp>
      <p:sp>
        <p:nvSpPr>
          <p:cNvPr id="4" name="Slide Number Placeholder 3"/>
          <p:cNvSpPr>
            <a:spLocks noGrp="1"/>
          </p:cNvSpPr>
          <p:nvPr>
            <p:ph type="sldNum" sz="quarter" idx="5"/>
          </p:nvPr>
        </p:nvSpPr>
        <p:spPr/>
        <p:txBody>
          <a:bodyPr/>
          <a:lstStyle/>
          <a:p>
            <a:fld id="{597460A7-E042-4DF0-BD85-9DA88ACFFDB0}" type="slidenum">
              <a:rPr lang="en-US" smtClean="0"/>
              <a:t>18</a:t>
            </a:fld>
            <a:endParaRPr lang="en-US"/>
          </a:p>
        </p:txBody>
      </p:sp>
    </p:spTree>
    <p:extLst>
      <p:ext uri="{BB962C8B-B14F-4D97-AF65-F5344CB8AC3E}">
        <p14:creationId xmlns:p14="http://schemas.microsoft.com/office/powerpoint/2010/main" val="1482456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19</a:t>
            </a:fld>
            <a:endParaRPr lang="en-US"/>
          </a:p>
        </p:txBody>
      </p:sp>
    </p:spTree>
    <p:extLst>
      <p:ext uri="{BB962C8B-B14F-4D97-AF65-F5344CB8AC3E}">
        <p14:creationId xmlns:p14="http://schemas.microsoft.com/office/powerpoint/2010/main" val="774545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460A7-E042-4DF0-BD85-9DA88ACFFDB0}" type="slidenum">
              <a:rPr lang="en-US" smtClean="0"/>
              <a:t>20</a:t>
            </a:fld>
            <a:endParaRPr lang="en-US"/>
          </a:p>
        </p:txBody>
      </p:sp>
    </p:spTree>
    <p:extLst>
      <p:ext uri="{BB962C8B-B14F-4D97-AF65-F5344CB8AC3E}">
        <p14:creationId xmlns:p14="http://schemas.microsoft.com/office/powerpoint/2010/main" val="226752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0" name="Google Shape;490;p22: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r>
              <a:rPr lang="en-US"/>
              <a:t>To make strong and cogent inductive arguments, we need reasonable premises and moderate conclusions. </a:t>
            </a:r>
            <a:endParaRPr/>
          </a:p>
        </p:txBody>
      </p:sp>
      <p:sp>
        <p:nvSpPr>
          <p:cNvPr id="491" name="Google Shape;491;p22: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1DC31D4A-4FEA-4532-8AF5-50AD85AB7AD2}"/>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239C334A-1E2E-4CC9-8BCD-D2D85C0ED5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E00919F-7360-43EA-B149-41135973DC67}"/>
              </a:ext>
            </a:extLst>
          </p:cNvPr>
          <p:cNvSpPr>
            <a:spLocks noGrp="1"/>
          </p:cNvSpPr>
          <p:nvPr>
            <p:ph type="sldNum" sz="quarter" idx="12"/>
          </p:nvPr>
        </p:nvSpPr>
        <p:spPr/>
        <p:txBody>
          <a:bodyPr/>
          <a:lstStyle>
            <a:lvl1pPr>
              <a:defRPr/>
            </a:lvl1pPr>
          </a:lstStyle>
          <a:p>
            <a:fld id="{4D398BCE-25C7-4EA0-B210-F8511382A083}" type="slidenum">
              <a:rPr lang="en-US" altLang="en-US"/>
              <a:pPr/>
              <a:t>‹#›</a:t>
            </a:fld>
            <a:endParaRPr lang="en-US" altLang="en-US"/>
          </a:p>
        </p:txBody>
      </p:sp>
    </p:spTree>
    <p:extLst>
      <p:ext uri="{BB962C8B-B14F-4D97-AF65-F5344CB8AC3E}">
        <p14:creationId xmlns:p14="http://schemas.microsoft.com/office/powerpoint/2010/main" val="405965203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8D10BF-2E04-4779-BED2-582A7ABC3CF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CB11233-A515-4AA2-B0D1-32B93BCBE01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78A93C5-DB3C-4D9B-9BAC-07A811D19065}"/>
              </a:ext>
            </a:extLst>
          </p:cNvPr>
          <p:cNvSpPr>
            <a:spLocks noGrp="1"/>
          </p:cNvSpPr>
          <p:nvPr>
            <p:ph type="sldNum" sz="quarter" idx="12"/>
          </p:nvPr>
        </p:nvSpPr>
        <p:spPr/>
        <p:txBody>
          <a:bodyPr/>
          <a:lstStyle>
            <a:lvl1pPr>
              <a:defRPr/>
            </a:lvl1pPr>
          </a:lstStyle>
          <a:p>
            <a:fld id="{FF177CC4-6802-4316-B8B4-60771E8C6B03}" type="slidenum">
              <a:rPr lang="en-US" altLang="en-US"/>
              <a:pPr/>
              <a:t>‹#›</a:t>
            </a:fld>
            <a:endParaRPr lang="en-US" altLang="en-US"/>
          </a:p>
        </p:txBody>
      </p:sp>
    </p:spTree>
    <p:extLst>
      <p:ext uri="{BB962C8B-B14F-4D97-AF65-F5344CB8AC3E}">
        <p14:creationId xmlns:p14="http://schemas.microsoft.com/office/powerpoint/2010/main" val="101113708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5EE3BD-EAA5-4841-89EA-2E50EEE493CF}"/>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C6BE1703-83ED-469A-B9B0-BF76862D96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C4D5741-B4A4-4459-B315-CFC9F09C52F6}"/>
              </a:ext>
            </a:extLst>
          </p:cNvPr>
          <p:cNvSpPr>
            <a:spLocks noGrp="1"/>
          </p:cNvSpPr>
          <p:nvPr>
            <p:ph type="sldNum" sz="quarter" idx="12"/>
          </p:nvPr>
        </p:nvSpPr>
        <p:spPr/>
        <p:txBody>
          <a:bodyPr/>
          <a:lstStyle>
            <a:lvl1pPr>
              <a:defRPr/>
            </a:lvl1pPr>
          </a:lstStyle>
          <a:p>
            <a:fld id="{87FDED4A-0586-425D-A3CF-4F5028B47E52}" type="slidenum">
              <a:rPr lang="en-US" altLang="en-US"/>
              <a:pPr/>
              <a:t>‹#›</a:t>
            </a:fld>
            <a:endParaRPr lang="en-US" altLang="en-US"/>
          </a:p>
        </p:txBody>
      </p:sp>
    </p:spTree>
    <p:extLst>
      <p:ext uri="{BB962C8B-B14F-4D97-AF65-F5344CB8AC3E}">
        <p14:creationId xmlns:p14="http://schemas.microsoft.com/office/powerpoint/2010/main" val="34385696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3F6C3-DEBC-4374-93E0-181B8A0F5615}"/>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03AB197B-18F0-48DE-BEB7-DE07239C5C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F71DD23-2F95-4496-87EC-1D3BCC7CD665}"/>
              </a:ext>
            </a:extLst>
          </p:cNvPr>
          <p:cNvSpPr>
            <a:spLocks noGrp="1"/>
          </p:cNvSpPr>
          <p:nvPr>
            <p:ph type="sldNum" sz="quarter" idx="12"/>
          </p:nvPr>
        </p:nvSpPr>
        <p:spPr/>
        <p:txBody>
          <a:bodyPr/>
          <a:lstStyle>
            <a:lvl1pPr>
              <a:defRPr/>
            </a:lvl1pPr>
          </a:lstStyle>
          <a:p>
            <a:fld id="{52CCF0C2-848A-4DEB-9B5E-4C0ACCC27A3D}" type="slidenum">
              <a:rPr lang="en-US" altLang="en-US"/>
              <a:pPr/>
              <a:t>‹#›</a:t>
            </a:fld>
            <a:endParaRPr lang="en-US" altLang="en-US"/>
          </a:p>
        </p:txBody>
      </p:sp>
    </p:spTree>
    <p:extLst>
      <p:ext uri="{BB962C8B-B14F-4D97-AF65-F5344CB8AC3E}">
        <p14:creationId xmlns:p14="http://schemas.microsoft.com/office/powerpoint/2010/main" val="368459104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27B894-A683-4D8F-B71F-A1545850C771}"/>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73C5B7B-942C-487F-9FDB-92838CD6AA3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F59254E-88F5-4639-B91E-03260518844C}"/>
              </a:ext>
            </a:extLst>
          </p:cNvPr>
          <p:cNvSpPr>
            <a:spLocks noGrp="1"/>
          </p:cNvSpPr>
          <p:nvPr>
            <p:ph type="sldNum" sz="quarter" idx="12"/>
          </p:nvPr>
        </p:nvSpPr>
        <p:spPr/>
        <p:txBody>
          <a:bodyPr/>
          <a:lstStyle>
            <a:lvl1pPr>
              <a:defRPr/>
            </a:lvl1pPr>
          </a:lstStyle>
          <a:p>
            <a:fld id="{D7B119FB-E6E0-438E-AB65-88D607E2FE96}" type="slidenum">
              <a:rPr lang="en-US" altLang="en-US"/>
              <a:pPr/>
              <a:t>‹#›</a:t>
            </a:fld>
            <a:endParaRPr lang="en-US" altLang="en-US"/>
          </a:p>
        </p:txBody>
      </p:sp>
    </p:spTree>
    <p:extLst>
      <p:ext uri="{BB962C8B-B14F-4D97-AF65-F5344CB8AC3E}">
        <p14:creationId xmlns:p14="http://schemas.microsoft.com/office/powerpoint/2010/main" val="76788157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2346E1B-A6D4-4212-8ADD-C743F1F0C88F}"/>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3DCD3FFD-5CC4-478C-8D4D-33EADE1B340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C46477-3C5C-4567-94F7-86450B25C3A3}"/>
              </a:ext>
            </a:extLst>
          </p:cNvPr>
          <p:cNvSpPr>
            <a:spLocks noGrp="1"/>
          </p:cNvSpPr>
          <p:nvPr>
            <p:ph type="sldNum" sz="quarter" idx="12"/>
          </p:nvPr>
        </p:nvSpPr>
        <p:spPr/>
        <p:txBody>
          <a:bodyPr/>
          <a:lstStyle>
            <a:lvl1pPr>
              <a:defRPr/>
            </a:lvl1pPr>
          </a:lstStyle>
          <a:p>
            <a:fld id="{5CB5D0A7-52C8-4E6A-903F-9FA00540DF4D}" type="slidenum">
              <a:rPr lang="en-US" altLang="en-US"/>
              <a:pPr/>
              <a:t>‹#›</a:t>
            </a:fld>
            <a:endParaRPr lang="en-US" altLang="en-US"/>
          </a:p>
        </p:txBody>
      </p:sp>
    </p:spTree>
    <p:extLst>
      <p:ext uri="{BB962C8B-B14F-4D97-AF65-F5344CB8AC3E}">
        <p14:creationId xmlns:p14="http://schemas.microsoft.com/office/powerpoint/2010/main" val="9415816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103429B5-2AF6-4AA8-ABF0-0D50CCBCFDB6}"/>
              </a:ext>
            </a:extLst>
          </p:cNvPr>
          <p:cNvSpPr>
            <a:spLocks noGrp="1"/>
          </p:cNvSpPr>
          <p:nvPr>
            <p:ph type="dt" sz="half" idx="10"/>
          </p:nvPr>
        </p:nvSpPr>
        <p:spPr/>
        <p:txBody>
          <a:bodyPr/>
          <a:lstStyle>
            <a:lvl1pPr>
              <a:defRPr/>
            </a:lvl1pPr>
          </a:lstStyle>
          <a:p>
            <a:pPr>
              <a:defRPr/>
            </a:pPr>
            <a:endParaRPr lang="en-US"/>
          </a:p>
        </p:txBody>
      </p:sp>
      <p:sp>
        <p:nvSpPr>
          <p:cNvPr id="8" name="Footer Placeholder 4">
            <a:extLst>
              <a:ext uri="{FF2B5EF4-FFF2-40B4-BE49-F238E27FC236}">
                <a16:creationId xmlns:a16="http://schemas.microsoft.com/office/drawing/2014/main" id="{6702571A-BBA4-4EAE-84B9-155D1AE7257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1E72FF4-24A4-4F8E-B24B-A9B92D5B11F1}"/>
              </a:ext>
            </a:extLst>
          </p:cNvPr>
          <p:cNvSpPr>
            <a:spLocks noGrp="1"/>
          </p:cNvSpPr>
          <p:nvPr>
            <p:ph type="sldNum" sz="quarter" idx="12"/>
          </p:nvPr>
        </p:nvSpPr>
        <p:spPr/>
        <p:txBody>
          <a:bodyPr/>
          <a:lstStyle>
            <a:lvl1pPr>
              <a:defRPr/>
            </a:lvl1pPr>
          </a:lstStyle>
          <a:p>
            <a:fld id="{221B5F09-729A-4FF7-833E-3455818CC03B}" type="slidenum">
              <a:rPr lang="en-US" altLang="en-US"/>
              <a:pPr/>
              <a:t>‹#›</a:t>
            </a:fld>
            <a:endParaRPr lang="en-US" altLang="en-US"/>
          </a:p>
        </p:txBody>
      </p:sp>
    </p:spTree>
    <p:extLst>
      <p:ext uri="{BB962C8B-B14F-4D97-AF65-F5344CB8AC3E}">
        <p14:creationId xmlns:p14="http://schemas.microsoft.com/office/powerpoint/2010/main" val="48647013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8F62CDE-3985-466D-AE51-DBD48333648F}"/>
              </a:ext>
            </a:extLst>
          </p:cNvPr>
          <p:cNvSpPr>
            <a:spLocks noGrp="1"/>
          </p:cNvSpPr>
          <p:nvPr>
            <p:ph type="dt" sz="half" idx="10"/>
          </p:nvPr>
        </p:nvSpPr>
        <p:spPr/>
        <p:txBody>
          <a:bodyPr/>
          <a:lstStyle>
            <a:lvl1pPr>
              <a:defRPr/>
            </a:lvl1pPr>
          </a:lstStyle>
          <a:p>
            <a:pPr>
              <a:defRPr/>
            </a:pPr>
            <a:endParaRPr lang="en-US"/>
          </a:p>
        </p:txBody>
      </p:sp>
      <p:sp>
        <p:nvSpPr>
          <p:cNvPr id="4" name="Footer Placeholder 4">
            <a:extLst>
              <a:ext uri="{FF2B5EF4-FFF2-40B4-BE49-F238E27FC236}">
                <a16:creationId xmlns:a16="http://schemas.microsoft.com/office/drawing/2014/main" id="{45B82FD7-47B2-4F7C-B037-EAF69069344F}"/>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507149A-8AD1-4B0B-A45F-ADD0DFFD7968}"/>
              </a:ext>
            </a:extLst>
          </p:cNvPr>
          <p:cNvSpPr>
            <a:spLocks noGrp="1"/>
          </p:cNvSpPr>
          <p:nvPr>
            <p:ph type="sldNum" sz="quarter" idx="12"/>
          </p:nvPr>
        </p:nvSpPr>
        <p:spPr/>
        <p:txBody>
          <a:bodyPr/>
          <a:lstStyle>
            <a:lvl1pPr>
              <a:defRPr/>
            </a:lvl1pPr>
          </a:lstStyle>
          <a:p>
            <a:fld id="{C905D5C3-68D0-457D-AD48-89D6BFA5BBA8}" type="slidenum">
              <a:rPr lang="en-US" altLang="en-US"/>
              <a:pPr/>
              <a:t>‹#›</a:t>
            </a:fld>
            <a:endParaRPr lang="en-US" altLang="en-US"/>
          </a:p>
        </p:txBody>
      </p:sp>
    </p:spTree>
    <p:extLst>
      <p:ext uri="{BB962C8B-B14F-4D97-AF65-F5344CB8AC3E}">
        <p14:creationId xmlns:p14="http://schemas.microsoft.com/office/powerpoint/2010/main" val="11742707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FD0B11A-EA26-4857-A60A-000180827E5C}"/>
              </a:ext>
            </a:extLst>
          </p:cNvPr>
          <p:cNvSpPr>
            <a:spLocks noGrp="1"/>
          </p:cNvSpPr>
          <p:nvPr>
            <p:ph type="dt" sz="half" idx="10"/>
          </p:nvPr>
        </p:nvSpPr>
        <p:spPr/>
        <p:txBody>
          <a:bodyPr/>
          <a:lstStyle>
            <a:lvl1pPr>
              <a:defRPr/>
            </a:lvl1pPr>
          </a:lstStyle>
          <a:p>
            <a:pPr>
              <a:defRPr/>
            </a:pPr>
            <a:endParaRPr lang="en-US"/>
          </a:p>
        </p:txBody>
      </p:sp>
      <p:sp>
        <p:nvSpPr>
          <p:cNvPr id="3" name="Footer Placeholder 4">
            <a:extLst>
              <a:ext uri="{FF2B5EF4-FFF2-40B4-BE49-F238E27FC236}">
                <a16:creationId xmlns:a16="http://schemas.microsoft.com/office/drawing/2014/main" id="{4FFF9928-1F8B-4695-BDB7-120B926B08E1}"/>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616B8F-2179-4042-95FE-16DC307E8895}"/>
              </a:ext>
            </a:extLst>
          </p:cNvPr>
          <p:cNvSpPr>
            <a:spLocks noGrp="1"/>
          </p:cNvSpPr>
          <p:nvPr>
            <p:ph type="sldNum" sz="quarter" idx="12"/>
          </p:nvPr>
        </p:nvSpPr>
        <p:spPr/>
        <p:txBody>
          <a:bodyPr/>
          <a:lstStyle>
            <a:lvl1pPr>
              <a:defRPr/>
            </a:lvl1pPr>
          </a:lstStyle>
          <a:p>
            <a:fld id="{B9003075-0B6C-43BC-9318-90B6FAB6EB48}" type="slidenum">
              <a:rPr lang="en-US" altLang="en-US"/>
              <a:pPr/>
              <a:t>‹#›</a:t>
            </a:fld>
            <a:endParaRPr lang="en-US" altLang="en-US"/>
          </a:p>
        </p:txBody>
      </p:sp>
    </p:spTree>
    <p:extLst>
      <p:ext uri="{BB962C8B-B14F-4D97-AF65-F5344CB8AC3E}">
        <p14:creationId xmlns:p14="http://schemas.microsoft.com/office/powerpoint/2010/main" val="36126133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EE50FE1-AF6E-4A46-9A0A-F08D0C81E49D}"/>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78EADDDA-40B1-4A54-9083-16EE87249A6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DAA9EB9-1F1C-46DF-8C58-CC2D93EE5D6E}"/>
              </a:ext>
            </a:extLst>
          </p:cNvPr>
          <p:cNvSpPr>
            <a:spLocks noGrp="1"/>
          </p:cNvSpPr>
          <p:nvPr>
            <p:ph type="sldNum" sz="quarter" idx="12"/>
          </p:nvPr>
        </p:nvSpPr>
        <p:spPr/>
        <p:txBody>
          <a:bodyPr/>
          <a:lstStyle>
            <a:lvl1pPr>
              <a:defRPr/>
            </a:lvl1pPr>
          </a:lstStyle>
          <a:p>
            <a:fld id="{E04691CD-8FF0-44F1-970C-1B3704F70B7C}" type="slidenum">
              <a:rPr lang="en-US" altLang="en-US"/>
              <a:pPr/>
              <a:t>‹#›</a:t>
            </a:fld>
            <a:endParaRPr lang="en-US" altLang="en-US"/>
          </a:p>
        </p:txBody>
      </p:sp>
    </p:spTree>
    <p:extLst>
      <p:ext uri="{BB962C8B-B14F-4D97-AF65-F5344CB8AC3E}">
        <p14:creationId xmlns:p14="http://schemas.microsoft.com/office/powerpoint/2010/main" val="384766134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E1E37289-F023-41C5-924D-43C74471C091}"/>
              </a:ext>
            </a:extLst>
          </p:cNvPr>
          <p:cNvSpPr>
            <a:spLocks noGrp="1"/>
          </p:cNvSpPr>
          <p:nvPr>
            <p:ph type="dt" sz="half" idx="10"/>
          </p:nvPr>
        </p:nvSpPr>
        <p:spPr/>
        <p:txBody>
          <a:bodyPr/>
          <a:lstStyle>
            <a:lvl1pPr>
              <a:defRPr/>
            </a:lvl1pPr>
          </a:lstStyle>
          <a:p>
            <a:pPr>
              <a:defRPr/>
            </a:pPr>
            <a:endParaRPr lang="en-US"/>
          </a:p>
        </p:txBody>
      </p:sp>
      <p:sp>
        <p:nvSpPr>
          <p:cNvPr id="6" name="Footer Placeholder 4">
            <a:extLst>
              <a:ext uri="{FF2B5EF4-FFF2-40B4-BE49-F238E27FC236}">
                <a16:creationId xmlns:a16="http://schemas.microsoft.com/office/drawing/2014/main" id="{8D8F2E6F-E671-4382-BAEE-A88EA8C79C0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6EAE49B-42DB-43A6-8D17-5D02BAC25543}"/>
              </a:ext>
            </a:extLst>
          </p:cNvPr>
          <p:cNvSpPr>
            <a:spLocks noGrp="1"/>
          </p:cNvSpPr>
          <p:nvPr>
            <p:ph type="sldNum" sz="quarter" idx="12"/>
          </p:nvPr>
        </p:nvSpPr>
        <p:spPr/>
        <p:txBody>
          <a:bodyPr/>
          <a:lstStyle>
            <a:lvl1pPr>
              <a:defRPr/>
            </a:lvl1pPr>
          </a:lstStyle>
          <a:p>
            <a:fld id="{A654F005-EAED-4E1A-9926-5DA317A5F461}" type="slidenum">
              <a:rPr lang="en-US" altLang="en-US"/>
              <a:pPr/>
              <a:t>‹#›</a:t>
            </a:fld>
            <a:endParaRPr lang="en-US" altLang="en-US"/>
          </a:p>
        </p:txBody>
      </p:sp>
    </p:spTree>
    <p:extLst>
      <p:ext uri="{BB962C8B-B14F-4D97-AF65-F5344CB8AC3E}">
        <p14:creationId xmlns:p14="http://schemas.microsoft.com/office/powerpoint/2010/main" val="22666334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9AB5E4"/>
            </a:gs>
            <a:gs pos="50000">
              <a:srgbClr val="C2D1ED"/>
            </a:gs>
            <a:gs pos="100000">
              <a:srgbClr val="E1E8F5"/>
            </a:gs>
          </a:gsLst>
          <a:lin ang="54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9FDDB-31BD-4945-9B4C-062C70DA644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B64DCD2C-11DD-4DE2-A0BD-73771909096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B324EE5B-13A6-4DEF-AB45-21569B9BD9C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endParaRPr lang="en-US"/>
          </a:p>
        </p:txBody>
      </p:sp>
      <p:sp>
        <p:nvSpPr>
          <p:cNvPr id="5" name="Footer Placeholder 4">
            <a:extLst>
              <a:ext uri="{FF2B5EF4-FFF2-40B4-BE49-F238E27FC236}">
                <a16:creationId xmlns:a16="http://schemas.microsoft.com/office/drawing/2014/main" id="{93DE1B3B-E505-4357-9FB0-0BCF94D94995}"/>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en-US"/>
          </a:p>
        </p:txBody>
      </p:sp>
      <p:sp>
        <p:nvSpPr>
          <p:cNvPr id="6" name="Slide Number Placeholder 5">
            <a:extLst>
              <a:ext uri="{FF2B5EF4-FFF2-40B4-BE49-F238E27FC236}">
                <a16:creationId xmlns:a16="http://schemas.microsoft.com/office/drawing/2014/main" id="{E4E88C70-64F5-4527-9B74-0C5C0C9D79F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3FBE3D4-AA8D-467E-900C-60EDF8C0F57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05"/>
                                          </p:val>
                                        </p:tav>
                                        <p:tav tm="100000">
                                          <p:val>
                                            <p:strVal val="#ppt_y"/>
                                          </p:val>
                                        </p:tav>
                                      </p:tavLst>
                                    </p:anim>
                                  </p:childTnLst>
                                </p:cTn>
                              </p:par>
                              <p:par>
                                <p:cTn id="17" presetID="44"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anim calcmode="lin" valueType="num">
                                      <p:cBhvr>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1" end="1"/>
                                            </p:txEl>
                                          </p:spTgt>
                                        </p:tgtEl>
                                        <p:attrNameLst>
                                          <p:attrName>ppt_y</p:attrName>
                                        </p:attrNameLst>
                                      </p:cBhvr>
                                      <p:tavLst>
                                        <p:tav tm="0">
                                          <p:val>
                                            <p:strVal val="#ppt_y+.05"/>
                                          </p:val>
                                        </p:tav>
                                        <p:tav tm="100000">
                                          <p:val>
                                            <p:strVal val="#ppt_y"/>
                                          </p:val>
                                        </p:tav>
                                      </p:tavLst>
                                    </p:anim>
                                  </p:childTnLst>
                                </p:cTn>
                              </p:par>
                              <p:par>
                                <p:cTn id="22" presetID="44" presetClass="entr" presetSubtype="0"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anim calcmode="lin" valueType="num">
                                      <p:cBhvr>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500" fill="hold"/>
                                        <p:tgtEl>
                                          <p:spTgt spid="3">
                                            <p:txEl>
                                              <p:pRg st="2" end="2"/>
                                            </p:txEl>
                                          </p:spTgt>
                                        </p:tgtEl>
                                        <p:attrNameLst>
                                          <p:attrName>ppt_y</p:attrName>
                                        </p:attrNameLst>
                                      </p:cBhvr>
                                      <p:tavLst>
                                        <p:tav tm="0">
                                          <p:val>
                                            <p:strVal val="#ppt_y+.05"/>
                                          </p:val>
                                        </p:tav>
                                        <p:tav tm="100000">
                                          <p:val>
                                            <p:strVal val="#ppt_y"/>
                                          </p:val>
                                        </p:tav>
                                      </p:tavLst>
                                    </p:anim>
                                  </p:childTnLst>
                                </p:cTn>
                              </p:par>
                              <p:par>
                                <p:cTn id="27" presetID="44" presetClass="entr" presetSubtype="0"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500"/>
                                        <p:tgtEl>
                                          <p:spTgt spid="3">
                                            <p:txEl>
                                              <p:pRg st="3" end="3"/>
                                            </p:txEl>
                                          </p:spTgt>
                                        </p:tgtEl>
                                      </p:cBhvr>
                                    </p:animEffect>
                                    <p:anim calcmode="lin" valueType="num">
                                      <p:cBhvr>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500" fill="hold"/>
                                        <p:tgtEl>
                                          <p:spTgt spid="3">
                                            <p:txEl>
                                              <p:pRg st="3" end="3"/>
                                            </p:txEl>
                                          </p:spTgt>
                                        </p:tgtEl>
                                        <p:attrNameLst>
                                          <p:attrName>ppt_y</p:attrName>
                                        </p:attrNameLst>
                                      </p:cBhvr>
                                      <p:tavLst>
                                        <p:tav tm="0">
                                          <p:val>
                                            <p:strVal val="#ppt_y+.05"/>
                                          </p:val>
                                        </p:tav>
                                        <p:tav tm="100000">
                                          <p:val>
                                            <p:strVal val="#ppt_y"/>
                                          </p:val>
                                        </p:tav>
                                      </p:tavLst>
                                    </p:anim>
                                  </p:childTnLst>
                                </p:cTn>
                              </p:par>
                              <p:par>
                                <p:cTn id="32" presetID="44" presetClass="entr" presetSubtype="0" fill="hold" grpId="0" nodeType="with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500"/>
                                        <p:tgtEl>
                                          <p:spTgt spid="3">
                                            <p:txEl>
                                              <p:pRg st="4" end="4"/>
                                            </p:txEl>
                                          </p:spTgt>
                                        </p:tgtEl>
                                      </p:cBhvr>
                                    </p:animEffect>
                                    <p:anim calcmode="lin" valueType="num">
                                      <p:cBhvr>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500" fill="hold"/>
                                        <p:tgtEl>
                                          <p:spTgt spid="3">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44"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anim calcmode="lin" valueType="num">
                      <p:cBhvr>
                        <p:cTn dur="500" fill="hold"/>
                        <p:tgtEl>
                          <p:spTgt spid="3"/>
                        </p:tgtEl>
                        <p:attrNameLst>
                          <p:attrName>ppt_x</p:attrName>
                        </p:attrNameLst>
                      </p:cBhvr>
                      <p:tavLst>
                        <p:tav tm="0">
                          <p:val>
                            <p:strVal val="#ppt_x"/>
                          </p:val>
                        </p:tav>
                        <p:tav tm="100000">
                          <p:val>
                            <p:strVal val="#ppt_x"/>
                          </p:val>
                        </p:tav>
                      </p:tavLst>
                    </p:anim>
                    <p:anim calcmode="lin" valueType="num">
                      <p:cBhvr>
                        <p:cTn dur="500" fill="hold"/>
                        <p:tgtEl>
                          <p:spTgt spid="3"/>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C6AB40C-32BE-4033-8378-DBB9A47C4E0C}"/>
              </a:ext>
            </a:extLst>
          </p:cNvPr>
          <p:cNvSpPr>
            <a:spLocks noGrp="1" noChangeArrowheads="1"/>
          </p:cNvSpPr>
          <p:nvPr>
            <p:ph type="ctrTitle"/>
          </p:nvPr>
        </p:nvSpPr>
        <p:spPr>
          <a:xfrm>
            <a:off x="495300" y="119697"/>
            <a:ext cx="8153400" cy="533400"/>
          </a:xfrm>
        </p:spPr>
        <p:txBody>
          <a:bodyPr/>
          <a:lstStyle/>
          <a:p>
            <a:pPr algn="ctr" eaLnBrk="1" hangingPunct="1"/>
            <a:r>
              <a:rPr lang="vi-VN" altLang="en-US" sz="2400" b="1" dirty="0" err="1">
                <a:latin typeface="Arial" panose="020B0604020202020204" pitchFamily="34" charset="0"/>
                <a:cs typeface="Arial" panose="020B0604020202020204" pitchFamily="34" charset="0"/>
              </a:rPr>
              <a:t>Final</a:t>
            </a:r>
            <a:r>
              <a:rPr lang="vi-VN" altLang="en-US" sz="2400" b="1" dirty="0">
                <a:latin typeface="Arial" panose="020B0604020202020204" pitchFamily="34" charset="0"/>
                <a:cs typeface="Arial" panose="020B0604020202020204" pitchFamily="34" charset="0"/>
              </a:rPr>
              <a:t> </a:t>
            </a:r>
            <a:r>
              <a:rPr lang="en-US" altLang="en-US" sz="2400" b="1" dirty="0">
                <a:latin typeface="Arial" panose="020B0604020202020204" pitchFamily="34" charset="0"/>
                <a:cs typeface="Arial" panose="020B0604020202020204" pitchFamily="34" charset="0"/>
              </a:rPr>
              <a:t>exam - Seme</a:t>
            </a:r>
            <a:r>
              <a:rPr lang="vi-VN" altLang="en-US" sz="2400" b="1" dirty="0">
                <a:latin typeface="Arial" panose="020B0604020202020204" pitchFamily="34" charset="0"/>
                <a:cs typeface="Arial" panose="020B0604020202020204" pitchFamily="34" charset="0"/>
              </a:rPr>
              <a:t>ster </a:t>
            </a:r>
            <a:r>
              <a:rPr lang="en-US" altLang="en-US" sz="2400" b="1" dirty="0">
                <a:latin typeface="Arial" panose="020B0604020202020204" pitchFamily="34" charset="0"/>
                <a:cs typeface="Arial" panose="020B0604020202020204" pitchFamily="34" charset="0"/>
              </a:rPr>
              <a:t> 2 (June/July,</a:t>
            </a:r>
            <a:r>
              <a:rPr lang="vi-VN" altLang="en-US" sz="2400" b="1" dirty="0">
                <a:latin typeface="Arial" panose="020B0604020202020204" pitchFamily="34" charset="0"/>
                <a:cs typeface="Arial" panose="020B0604020202020204" pitchFamily="34" charset="0"/>
              </a:rPr>
              <a:t> 202</a:t>
            </a:r>
            <a:r>
              <a:rPr lang="en-US" altLang="en-US" sz="2400" b="1" dirty="0">
                <a:latin typeface="Arial" panose="020B0604020202020204" pitchFamily="34" charset="0"/>
                <a:cs typeface="Arial" panose="020B0604020202020204" pitchFamily="34" charset="0"/>
              </a:rPr>
              <a:t>4) </a:t>
            </a:r>
          </a:p>
        </p:txBody>
      </p:sp>
      <p:sp>
        <p:nvSpPr>
          <p:cNvPr id="23555" name="TextBox 1">
            <a:extLst>
              <a:ext uri="{FF2B5EF4-FFF2-40B4-BE49-F238E27FC236}">
                <a16:creationId xmlns:a16="http://schemas.microsoft.com/office/drawing/2014/main" id="{4D999ABD-4F0B-4CD2-879C-3C887930C844}"/>
              </a:ext>
            </a:extLst>
          </p:cNvPr>
          <p:cNvSpPr txBox="1">
            <a:spLocks noChangeArrowheads="1"/>
          </p:cNvSpPr>
          <p:nvPr/>
        </p:nvSpPr>
        <p:spPr bwMode="auto">
          <a:xfrm>
            <a:off x="0" y="2322238"/>
            <a:ext cx="55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Char char="•"/>
              <a:defRPr sz="3200">
                <a:solidFill>
                  <a:schemeClr val="tx1"/>
                </a:solidFill>
                <a:latin typeface="Arial" panose="020B0604020202020204" pitchFamily="34" charset="0"/>
              </a:defRPr>
            </a:lvl1pPr>
            <a:lvl2pPr marL="742950" indent="-285750">
              <a:spcBef>
                <a:spcPct val="20000"/>
              </a:spcBef>
              <a:buClr>
                <a:srgbClr val="CC0000"/>
              </a:buClr>
              <a:buChar char="–"/>
              <a:defRPr sz="2800">
                <a:solidFill>
                  <a:schemeClr val="tx1"/>
                </a:solidFill>
                <a:latin typeface="Arial" panose="020B0604020202020204" pitchFamily="34" charset="0"/>
              </a:defRPr>
            </a:lvl2pPr>
            <a:lvl3pPr marL="1143000" indent="-228600">
              <a:spcBef>
                <a:spcPct val="20000"/>
              </a:spcBef>
              <a:buClr>
                <a:srgbClr val="CC0000"/>
              </a:buClr>
              <a:buChar char="•"/>
              <a:defRPr sz="2400">
                <a:solidFill>
                  <a:schemeClr val="tx1"/>
                </a:solidFill>
                <a:latin typeface="Arial" panose="020B0604020202020204" pitchFamily="34" charset="0"/>
              </a:defRPr>
            </a:lvl3pPr>
            <a:lvl4pPr marL="1600200" indent="-228600">
              <a:spcBef>
                <a:spcPct val="20000"/>
              </a:spcBef>
              <a:buClr>
                <a:srgbClr val="CC0000"/>
              </a:buClr>
              <a:buChar char="–"/>
              <a:defRPr sz="2000">
                <a:solidFill>
                  <a:schemeClr val="tx1"/>
                </a:solidFill>
                <a:latin typeface="Arial" panose="020B0604020202020204" pitchFamily="34" charset="0"/>
              </a:defRPr>
            </a:lvl4pPr>
            <a:lvl5pPr marL="2057400" indent="-228600">
              <a:spcBef>
                <a:spcPct val="20000"/>
              </a:spcBef>
              <a:buClr>
                <a:srgbClr val="CC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US" altLang="en-US" sz="2400" b="1" dirty="0">
                <a:solidFill>
                  <a:srgbClr val="FF0000"/>
                </a:solidFill>
              </a:rPr>
              <a:t>40</a:t>
            </a:r>
            <a:r>
              <a:rPr lang="en-US" altLang="en-US" sz="2400" dirty="0"/>
              <a:t> MULTIPLE CHOICE QUESTIONS</a:t>
            </a:r>
          </a:p>
        </p:txBody>
      </p:sp>
      <p:sp>
        <p:nvSpPr>
          <p:cNvPr id="23556" name="TextBox 3">
            <a:extLst>
              <a:ext uri="{FF2B5EF4-FFF2-40B4-BE49-F238E27FC236}">
                <a16:creationId xmlns:a16="http://schemas.microsoft.com/office/drawing/2014/main" id="{BD7C6E5C-5B42-4C7D-9DB8-AD675ADB6035}"/>
              </a:ext>
            </a:extLst>
          </p:cNvPr>
          <p:cNvSpPr txBox="1">
            <a:spLocks noChangeArrowheads="1"/>
          </p:cNvSpPr>
          <p:nvPr/>
        </p:nvSpPr>
        <p:spPr bwMode="auto">
          <a:xfrm>
            <a:off x="152400" y="2971800"/>
            <a:ext cx="6172200" cy="23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Char char="•"/>
              <a:defRPr sz="3200">
                <a:solidFill>
                  <a:schemeClr val="tx1"/>
                </a:solidFill>
                <a:latin typeface="Arial" panose="020B0604020202020204" pitchFamily="34" charset="0"/>
              </a:defRPr>
            </a:lvl1pPr>
            <a:lvl2pPr marL="742950" indent="-285750">
              <a:spcBef>
                <a:spcPct val="20000"/>
              </a:spcBef>
              <a:buClr>
                <a:srgbClr val="CC0000"/>
              </a:buClr>
              <a:buChar char="–"/>
              <a:defRPr sz="2800">
                <a:solidFill>
                  <a:schemeClr val="tx1"/>
                </a:solidFill>
                <a:latin typeface="Arial" panose="020B0604020202020204" pitchFamily="34" charset="0"/>
              </a:defRPr>
            </a:lvl2pPr>
            <a:lvl3pPr marL="1143000" indent="-228600">
              <a:spcBef>
                <a:spcPct val="20000"/>
              </a:spcBef>
              <a:buClr>
                <a:srgbClr val="CC0000"/>
              </a:buClr>
              <a:buChar char="•"/>
              <a:defRPr sz="2400">
                <a:solidFill>
                  <a:schemeClr val="tx1"/>
                </a:solidFill>
                <a:latin typeface="Arial" panose="020B0604020202020204" pitchFamily="34" charset="0"/>
              </a:defRPr>
            </a:lvl3pPr>
            <a:lvl4pPr marL="1600200" indent="-228600">
              <a:spcBef>
                <a:spcPct val="20000"/>
              </a:spcBef>
              <a:buClr>
                <a:srgbClr val="CC0000"/>
              </a:buClr>
              <a:buChar char="–"/>
              <a:defRPr sz="2000">
                <a:solidFill>
                  <a:schemeClr val="tx1"/>
                </a:solidFill>
                <a:latin typeface="Arial" panose="020B0604020202020204" pitchFamily="34" charset="0"/>
              </a:defRPr>
            </a:lvl4pPr>
            <a:lvl5pPr marL="2057400" indent="-228600">
              <a:spcBef>
                <a:spcPct val="20000"/>
              </a:spcBef>
              <a:buClr>
                <a:srgbClr val="CC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9pPr>
          </a:lstStyle>
          <a:p>
            <a:pPr eaLnBrk="1" hangingPunct="1">
              <a:lnSpc>
                <a:spcPct val="150000"/>
              </a:lnSpc>
              <a:spcBef>
                <a:spcPct val="0"/>
              </a:spcBef>
              <a:buClrTx/>
              <a:buFontTx/>
              <a:buNone/>
            </a:pPr>
            <a:r>
              <a:rPr lang="en-US" altLang="en-US" sz="2000" b="1" dirty="0"/>
              <a:t>Chapters 5 + 6: </a:t>
            </a:r>
            <a:r>
              <a:rPr lang="en-US" altLang="en-US" sz="2000" b="1" dirty="0">
                <a:solidFill>
                  <a:srgbClr val="FF0000"/>
                </a:solidFill>
              </a:rPr>
              <a:t>20</a:t>
            </a:r>
            <a:r>
              <a:rPr lang="en-US" altLang="en-US" sz="2000" b="1" dirty="0"/>
              <a:t> fallacy questions</a:t>
            </a:r>
          </a:p>
          <a:p>
            <a:pPr eaLnBrk="1" hangingPunct="1">
              <a:lnSpc>
                <a:spcPct val="150000"/>
              </a:lnSpc>
              <a:spcBef>
                <a:spcPct val="0"/>
              </a:spcBef>
              <a:buClrTx/>
              <a:buFontTx/>
              <a:buNone/>
            </a:pPr>
            <a:r>
              <a:rPr lang="en-US" altLang="en-US" sz="2000" b="1" dirty="0"/>
              <a:t>Chapter 11: </a:t>
            </a:r>
            <a:r>
              <a:rPr lang="en-US" altLang="en-US" sz="2000" b="1" dirty="0">
                <a:solidFill>
                  <a:srgbClr val="FF0000"/>
                </a:solidFill>
              </a:rPr>
              <a:t>10</a:t>
            </a:r>
            <a:r>
              <a:rPr lang="en-US" altLang="en-US" sz="2000" b="1" dirty="0"/>
              <a:t> inductive reasoning questions </a:t>
            </a:r>
          </a:p>
          <a:p>
            <a:pPr eaLnBrk="1" hangingPunct="1">
              <a:lnSpc>
                <a:spcPct val="150000"/>
              </a:lnSpc>
              <a:spcBef>
                <a:spcPct val="0"/>
              </a:spcBef>
              <a:buClrTx/>
              <a:buFontTx/>
              <a:buNone/>
            </a:pPr>
            <a:r>
              <a:rPr lang="en-US" altLang="en-US" sz="2000" b="1" dirty="0"/>
              <a:t>Chapter 7: </a:t>
            </a:r>
            <a:r>
              <a:rPr lang="vi-VN" altLang="en-US" sz="2000" b="1" dirty="0">
                <a:solidFill>
                  <a:srgbClr val="FF0000"/>
                </a:solidFill>
              </a:rPr>
              <a:t>4</a:t>
            </a:r>
            <a:r>
              <a:rPr lang="en-US" altLang="en-US" sz="2000" b="1" dirty="0"/>
              <a:t> diagramming questions</a:t>
            </a:r>
          </a:p>
          <a:p>
            <a:pPr eaLnBrk="1" hangingPunct="1">
              <a:lnSpc>
                <a:spcPct val="150000"/>
              </a:lnSpc>
              <a:spcBef>
                <a:spcPct val="0"/>
              </a:spcBef>
              <a:buClrTx/>
              <a:buFontTx/>
              <a:buNone/>
            </a:pPr>
            <a:r>
              <a:rPr lang="en-US" altLang="en-US" sz="2000" b="1" dirty="0"/>
              <a:t>Chapter 7: </a:t>
            </a:r>
            <a:r>
              <a:rPr lang="vi-VN" altLang="en-US" sz="2000" b="1" dirty="0">
                <a:solidFill>
                  <a:srgbClr val="FF0000"/>
                </a:solidFill>
              </a:rPr>
              <a:t>4</a:t>
            </a:r>
            <a:r>
              <a:rPr lang="en-US" altLang="en-US" sz="2000" b="1" dirty="0"/>
              <a:t> standardization questions</a:t>
            </a:r>
          </a:p>
          <a:p>
            <a:pPr eaLnBrk="1" hangingPunct="1">
              <a:lnSpc>
                <a:spcPct val="150000"/>
              </a:lnSpc>
              <a:spcBef>
                <a:spcPct val="0"/>
              </a:spcBef>
              <a:buClrTx/>
              <a:buFontTx/>
              <a:buNone/>
            </a:pPr>
            <a:r>
              <a:rPr lang="en-US" altLang="en-US" sz="2000" b="1" dirty="0"/>
              <a:t>Chapter 8: </a:t>
            </a:r>
            <a:r>
              <a:rPr lang="vi-VN" altLang="en-US" sz="2000" b="1" dirty="0">
                <a:solidFill>
                  <a:srgbClr val="FF0000"/>
                </a:solidFill>
              </a:rPr>
              <a:t>2</a:t>
            </a:r>
            <a:r>
              <a:rPr lang="en-US" altLang="en-US" sz="2000" b="1" dirty="0">
                <a:solidFill>
                  <a:srgbClr val="FF0000"/>
                </a:solidFill>
              </a:rPr>
              <a:t> </a:t>
            </a:r>
            <a:r>
              <a:rPr lang="en-US" altLang="en-US" sz="2000" b="1" dirty="0"/>
              <a:t>refutation questions </a:t>
            </a:r>
          </a:p>
        </p:txBody>
      </p:sp>
      <p:sp>
        <p:nvSpPr>
          <p:cNvPr id="2" name="TextBox 1">
            <a:extLst>
              <a:ext uri="{FF2B5EF4-FFF2-40B4-BE49-F238E27FC236}">
                <a16:creationId xmlns:a16="http://schemas.microsoft.com/office/drawing/2014/main" id="{4E76830E-7C95-4527-9363-AA320ED92759}"/>
              </a:ext>
            </a:extLst>
          </p:cNvPr>
          <p:cNvSpPr txBox="1"/>
          <p:nvPr/>
        </p:nvSpPr>
        <p:spPr>
          <a:xfrm>
            <a:off x="1295400" y="742212"/>
            <a:ext cx="6248400" cy="456535"/>
          </a:xfrm>
          <a:prstGeom prst="rect">
            <a:avLst/>
          </a:prstGeom>
          <a:noFill/>
        </p:spPr>
        <p:txBody>
          <a:bodyPr wrap="square" rtlCol="0">
            <a:spAutoFit/>
          </a:bodyPr>
          <a:lstStyle/>
          <a:p>
            <a:pPr algn="ctr">
              <a:lnSpc>
                <a:spcPct val="150000"/>
              </a:lnSpc>
            </a:pPr>
            <a:r>
              <a:rPr lang="en-US" b="1" dirty="0"/>
              <a:t>90 minutes, </a:t>
            </a:r>
            <a:r>
              <a:rPr lang="vi-VN" b="1" dirty="0"/>
              <a:t>in-</a:t>
            </a:r>
            <a:r>
              <a:rPr lang="vi-VN" b="1" dirty="0" err="1"/>
              <a:t>class</a:t>
            </a:r>
            <a:r>
              <a:rPr lang="vi-VN" b="1" dirty="0"/>
              <a:t> </a:t>
            </a:r>
            <a:r>
              <a:rPr lang="en-US" b="1" dirty="0"/>
              <a:t>written test</a:t>
            </a:r>
          </a:p>
        </p:txBody>
      </p:sp>
      <p:sp>
        <p:nvSpPr>
          <p:cNvPr id="7" name="TextBox 3">
            <a:extLst>
              <a:ext uri="{FF2B5EF4-FFF2-40B4-BE49-F238E27FC236}">
                <a16:creationId xmlns:a16="http://schemas.microsoft.com/office/drawing/2014/main" id="{72FFBDBA-1802-4C45-BB29-DDF0BD3D2C41}"/>
              </a:ext>
            </a:extLst>
          </p:cNvPr>
          <p:cNvSpPr txBox="1">
            <a:spLocks noChangeArrowheads="1"/>
          </p:cNvSpPr>
          <p:nvPr/>
        </p:nvSpPr>
        <p:spPr bwMode="auto">
          <a:xfrm>
            <a:off x="6693794" y="2971800"/>
            <a:ext cx="2209800" cy="2343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CC0000"/>
              </a:buClr>
              <a:buChar char="•"/>
              <a:defRPr sz="3200">
                <a:solidFill>
                  <a:schemeClr val="tx1"/>
                </a:solidFill>
                <a:latin typeface="Arial" panose="020B0604020202020204" pitchFamily="34" charset="0"/>
              </a:defRPr>
            </a:lvl1pPr>
            <a:lvl2pPr marL="742950" indent="-285750">
              <a:spcBef>
                <a:spcPct val="20000"/>
              </a:spcBef>
              <a:buClr>
                <a:srgbClr val="CC0000"/>
              </a:buClr>
              <a:buChar char="–"/>
              <a:defRPr sz="2800">
                <a:solidFill>
                  <a:schemeClr val="tx1"/>
                </a:solidFill>
                <a:latin typeface="Arial" panose="020B0604020202020204" pitchFamily="34" charset="0"/>
              </a:defRPr>
            </a:lvl2pPr>
            <a:lvl3pPr marL="1143000" indent="-228600">
              <a:spcBef>
                <a:spcPct val="20000"/>
              </a:spcBef>
              <a:buClr>
                <a:srgbClr val="CC0000"/>
              </a:buClr>
              <a:buChar char="•"/>
              <a:defRPr sz="2400">
                <a:solidFill>
                  <a:schemeClr val="tx1"/>
                </a:solidFill>
                <a:latin typeface="Arial" panose="020B0604020202020204" pitchFamily="34" charset="0"/>
              </a:defRPr>
            </a:lvl3pPr>
            <a:lvl4pPr marL="1600200" indent="-228600">
              <a:spcBef>
                <a:spcPct val="20000"/>
              </a:spcBef>
              <a:buClr>
                <a:srgbClr val="CC0000"/>
              </a:buClr>
              <a:buChar char="–"/>
              <a:defRPr sz="2000">
                <a:solidFill>
                  <a:schemeClr val="tx1"/>
                </a:solidFill>
                <a:latin typeface="Arial" panose="020B0604020202020204" pitchFamily="34" charset="0"/>
              </a:defRPr>
            </a:lvl4pPr>
            <a:lvl5pPr marL="2057400" indent="-228600">
              <a:spcBef>
                <a:spcPct val="20000"/>
              </a:spcBef>
              <a:buClr>
                <a:srgbClr val="CC0000"/>
              </a:buClr>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rgbClr val="CC0000"/>
              </a:buClr>
              <a:buChar char="»"/>
              <a:defRPr sz="2000">
                <a:solidFill>
                  <a:schemeClr val="tx1"/>
                </a:solidFill>
                <a:latin typeface="Arial" panose="020B0604020202020204" pitchFamily="34" charset="0"/>
              </a:defRPr>
            </a:lvl9pPr>
          </a:lstStyle>
          <a:p>
            <a:pPr eaLnBrk="1" hangingPunct="1">
              <a:lnSpc>
                <a:spcPct val="150000"/>
              </a:lnSpc>
              <a:spcBef>
                <a:spcPct val="0"/>
              </a:spcBef>
              <a:buClrTx/>
              <a:buFontTx/>
              <a:buNone/>
            </a:pPr>
            <a:r>
              <a:rPr lang="en-US" altLang="en-US" sz="2000" b="1" dirty="0"/>
              <a:t>40 points </a:t>
            </a:r>
          </a:p>
          <a:p>
            <a:pPr eaLnBrk="1" hangingPunct="1">
              <a:lnSpc>
                <a:spcPct val="150000"/>
              </a:lnSpc>
              <a:spcBef>
                <a:spcPct val="0"/>
              </a:spcBef>
              <a:buClrTx/>
              <a:buFontTx/>
              <a:buNone/>
            </a:pPr>
            <a:r>
              <a:rPr lang="en-US" altLang="en-US" sz="2000" b="1" dirty="0"/>
              <a:t>20 points </a:t>
            </a:r>
          </a:p>
          <a:p>
            <a:pPr eaLnBrk="1" hangingPunct="1">
              <a:lnSpc>
                <a:spcPct val="150000"/>
              </a:lnSpc>
              <a:spcBef>
                <a:spcPct val="0"/>
              </a:spcBef>
              <a:buClrTx/>
              <a:buFontTx/>
              <a:buNone/>
            </a:pPr>
            <a:r>
              <a:rPr lang="en-US" altLang="en-US" sz="2000" b="1" dirty="0"/>
              <a:t>16</a:t>
            </a:r>
            <a:r>
              <a:rPr lang="vi-VN" altLang="en-US" sz="2000" b="1" dirty="0"/>
              <a:t> </a:t>
            </a:r>
            <a:r>
              <a:rPr lang="en-US" altLang="en-US" sz="2000" b="1" dirty="0"/>
              <a:t>points</a:t>
            </a:r>
          </a:p>
          <a:p>
            <a:pPr eaLnBrk="1" hangingPunct="1">
              <a:lnSpc>
                <a:spcPct val="150000"/>
              </a:lnSpc>
              <a:spcBef>
                <a:spcPct val="0"/>
              </a:spcBef>
              <a:buClrTx/>
              <a:buFontTx/>
              <a:buNone/>
            </a:pPr>
            <a:r>
              <a:rPr lang="en-US" altLang="en-US" sz="2000" b="1" dirty="0"/>
              <a:t>16 points</a:t>
            </a:r>
          </a:p>
          <a:p>
            <a:pPr eaLnBrk="1" hangingPunct="1">
              <a:lnSpc>
                <a:spcPct val="150000"/>
              </a:lnSpc>
              <a:spcBef>
                <a:spcPct val="0"/>
              </a:spcBef>
              <a:buClrTx/>
              <a:buFontTx/>
              <a:buNone/>
            </a:pPr>
            <a:r>
              <a:rPr lang="en-US" altLang="en-US" sz="2000" b="1" dirty="0"/>
              <a:t>  8 points</a:t>
            </a:r>
          </a:p>
        </p:txBody>
      </p:sp>
      <p:sp>
        <p:nvSpPr>
          <p:cNvPr id="3" name="TextBox 2">
            <a:extLst>
              <a:ext uri="{FF2B5EF4-FFF2-40B4-BE49-F238E27FC236}">
                <a16:creationId xmlns:a16="http://schemas.microsoft.com/office/drawing/2014/main" id="{4D1B0C8F-2C92-469B-9D72-B239CB0A68C5}"/>
              </a:ext>
            </a:extLst>
          </p:cNvPr>
          <p:cNvSpPr txBox="1"/>
          <p:nvPr/>
        </p:nvSpPr>
        <p:spPr>
          <a:xfrm>
            <a:off x="5093594" y="5503352"/>
            <a:ext cx="3200400" cy="523220"/>
          </a:xfrm>
          <a:prstGeom prst="rect">
            <a:avLst/>
          </a:prstGeom>
          <a:noFill/>
        </p:spPr>
        <p:txBody>
          <a:bodyPr wrap="square" rtlCol="0">
            <a:spAutoFit/>
          </a:bodyPr>
          <a:lstStyle/>
          <a:p>
            <a:r>
              <a:rPr lang="en-US" sz="2800" b="1" dirty="0">
                <a:solidFill>
                  <a:srgbClr val="FF0000"/>
                </a:solidFill>
              </a:rPr>
              <a:t>Total: 100 points </a:t>
            </a:r>
          </a:p>
        </p:txBody>
      </p:sp>
      <p:sp>
        <p:nvSpPr>
          <p:cNvPr id="4" name="TextBox 3">
            <a:extLst>
              <a:ext uri="{FF2B5EF4-FFF2-40B4-BE49-F238E27FC236}">
                <a16:creationId xmlns:a16="http://schemas.microsoft.com/office/drawing/2014/main" id="{9C94C08E-08FD-403B-841C-F585D17FE8D0}"/>
              </a:ext>
            </a:extLst>
          </p:cNvPr>
          <p:cNvSpPr txBox="1"/>
          <p:nvPr/>
        </p:nvSpPr>
        <p:spPr>
          <a:xfrm>
            <a:off x="2971800" y="1504865"/>
            <a:ext cx="2895600" cy="369332"/>
          </a:xfrm>
          <a:prstGeom prst="rect">
            <a:avLst/>
          </a:prstGeom>
          <a:noFill/>
        </p:spPr>
        <p:txBody>
          <a:bodyPr wrap="square" rtlCol="0">
            <a:spAutoFit/>
          </a:bodyPr>
          <a:lstStyle/>
          <a:p>
            <a:pPr algn="ctr"/>
            <a:r>
              <a:rPr lang="en-US" b="1" dirty="0">
                <a:solidFill>
                  <a:srgbClr val="FF0000"/>
                </a:solidFill>
              </a:rPr>
              <a:t>Test Structure</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1A8B498-E2D5-98B7-0628-61340FED051F}"/>
              </a:ext>
            </a:extLst>
          </p:cNvPr>
          <p:cNvSpPr>
            <a:spLocks noGrp="1"/>
          </p:cNvSpPr>
          <p:nvPr>
            <p:ph type="title"/>
          </p:nvPr>
        </p:nvSpPr>
        <p:spPr>
          <a:xfrm>
            <a:off x="304800" y="0"/>
            <a:ext cx="8229600" cy="639763"/>
          </a:xfrm>
        </p:spPr>
        <p:txBody>
          <a:bodyPr rtlCol="0">
            <a:normAutofit/>
          </a:bodyPr>
          <a:lstStyle/>
          <a:p>
            <a:pPr eaLnBrk="1" fontAlgn="auto" hangingPunct="1">
              <a:spcAft>
                <a:spcPts val="0"/>
              </a:spcAft>
              <a:defRPr/>
            </a:pPr>
            <a:r>
              <a:rPr lang="en-US" sz="2400" b="1" dirty="0"/>
              <a:t>Paraphrasing</a:t>
            </a:r>
            <a:endParaRPr lang="en-US" sz="3600" dirty="0"/>
          </a:p>
        </p:txBody>
      </p:sp>
      <p:sp>
        <p:nvSpPr>
          <p:cNvPr id="7" name="Content Placeholder 2">
            <a:extLst>
              <a:ext uri="{FF2B5EF4-FFF2-40B4-BE49-F238E27FC236}">
                <a16:creationId xmlns:a16="http://schemas.microsoft.com/office/drawing/2014/main" id="{7D015C8B-10B2-B3D5-2147-8896C7E36C29}"/>
              </a:ext>
            </a:extLst>
          </p:cNvPr>
          <p:cNvSpPr>
            <a:spLocks noGrp="1"/>
          </p:cNvSpPr>
          <p:nvPr>
            <p:ph idx="1"/>
          </p:nvPr>
        </p:nvSpPr>
        <p:spPr>
          <a:xfrm>
            <a:off x="-38100" y="487440"/>
            <a:ext cx="9182100" cy="639763"/>
          </a:xfrm>
        </p:spPr>
        <p:txBody>
          <a:bodyPr rtlCol="0">
            <a:normAutofit/>
          </a:bodyPr>
          <a:lstStyle/>
          <a:p>
            <a:pPr marL="0" indent="0" eaLnBrk="1" fontAlgn="auto" hangingPunct="1">
              <a:lnSpc>
                <a:spcPct val="150000"/>
              </a:lnSpc>
              <a:spcAft>
                <a:spcPts val="600"/>
              </a:spcAft>
              <a:buFontTx/>
              <a:buNone/>
              <a:defRPr/>
            </a:pPr>
            <a:r>
              <a:rPr lang="en-US" sz="2400" dirty="0">
                <a:solidFill>
                  <a:srgbClr val="0033CC"/>
                </a:solidFill>
              </a:rPr>
              <a:t>Select the best paraphrase and explain why you don’t choose the others:</a:t>
            </a:r>
            <a:endParaRPr lang="en-US" dirty="0"/>
          </a:p>
        </p:txBody>
      </p:sp>
      <p:pic>
        <p:nvPicPr>
          <p:cNvPr id="14" name="Picture 13">
            <a:extLst>
              <a:ext uri="{FF2B5EF4-FFF2-40B4-BE49-F238E27FC236}">
                <a16:creationId xmlns:a16="http://schemas.microsoft.com/office/drawing/2014/main" id="{51C2B56F-6456-6A9D-BF88-B31168CF90CC}"/>
              </a:ext>
            </a:extLst>
          </p:cNvPr>
          <p:cNvPicPr>
            <a:picLocks noChangeAspect="1"/>
          </p:cNvPicPr>
          <p:nvPr/>
        </p:nvPicPr>
        <p:blipFill>
          <a:blip r:embed="rId2"/>
          <a:stretch>
            <a:fillRect/>
          </a:stretch>
        </p:blipFill>
        <p:spPr>
          <a:xfrm>
            <a:off x="1047444" y="1106883"/>
            <a:ext cx="7049111" cy="2644369"/>
          </a:xfrm>
          <a:prstGeom prst="rect">
            <a:avLst/>
          </a:prstGeom>
        </p:spPr>
      </p:pic>
      <p:sp>
        <p:nvSpPr>
          <p:cNvPr id="15" name="TextBox 14">
            <a:extLst>
              <a:ext uri="{FF2B5EF4-FFF2-40B4-BE49-F238E27FC236}">
                <a16:creationId xmlns:a16="http://schemas.microsoft.com/office/drawing/2014/main" id="{7FAF1A7E-3A93-F7A4-C038-C7C78851917E}"/>
              </a:ext>
            </a:extLst>
          </p:cNvPr>
          <p:cNvSpPr txBox="1"/>
          <p:nvPr/>
        </p:nvSpPr>
        <p:spPr>
          <a:xfrm>
            <a:off x="209550" y="4760755"/>
            <a:ext cx="8686800" cy="872034"/>
          </a:xfrm>
          <a:prstGeom prst="rect">
            <a:avLst/>
          </a:prstGeom>
          <a:noFill/>
        </p:spPr>
        <p:txBody>
          <a:bodyPr wrap="square" rtlCol="0">
            <a:spAutoFit/>
          </a:bodyPr>
          <a:lstStyle/>
          <a:p>
            <a:pPr>
              <a:lnSpc>
                <a:spcPct val="150000"/>
              </a:lnSpc>
            </a:pPr>
            <a:r>
              <a:rPr lang="en-US" b="1" dirty="0"/>
              <a:t>B</a:t>
            </a:r>
            <a:r>
              <a:rPr lang="en-US" dirty="0"/>
              <a:t>. In Thu Duc City, heavy rain frequently floods </a:t>
            </a:r>
            <a:r>
              <a:rPr lang="vi-VN" dirty="0"/>
              <a:t>many </a:t>
            </a:r>
            <a:r>
              <a:rPr lang="en-US" dirty="0"/>
              <a:t>streets and </a:t>
            </a:r>
            <a:r>
              <a:rPr lang="vi-VN" dirty="0"/>
              <a:t>displaces their</a:t>
            </a:r>
            <a:r>
              <a:rPr lang="en-US" dirty="0"/>
              <a:t> manhole covers, though </a:t>
            </a:r>
            <a:r>
              <a:rPr lang="vi-VN" dirty="0"/>
              <a:t>its</a:t>
            </a:r>
            <a:r>
              <a:rPr lang="en-US" dirty="0"/>
              <a:t> drainage system is new.</a:t>
            </a:r>
          </a:p>
        </p:txBody>
      </p:sp>
      <p:sp>
        <p:nvSpPr>
          <p:cNvPr id="16" name="TextBox 15">
            <a:extLst>
              <a:ext uri="{FF2B5EF4-FFF2-40B4-BE49-F238E27FC236}">
                <a16:creationId xmlns:a16="http://schemas.microsoft.com/office/drawing/2014/main" id="{B586FB80-2677-DBDC-0ABB-04F9FEF377EC}"/>
              </a:ext>
            </a:extLst>
          </p:cNvPr>
          <p:cNvSpPr txBox="1"/>
          <p:nvPr/>
        </p:nvSpPr>
        <p:spPr>
          <a:xfrm>
            <a:off x="209550" y="3836426"/>
            <a:ext cx="8686800" cy="872034"/>
          </a:xfrm>
          <a:prstGeom prst="rect">
            <a:avLst/>
          </a:prstGeom>
          <a:noFill/>
        </p:spPr>
        <p:txBody>
          <a:bodyPr wrap="square" rtlCol="0">
            <a:spAutoFit/>
          </a:bodyPr>
          <a:lstStyle/>
          <a:p>
            <a:pPr>
              <a:lnSpc>
                <a:spcPct val="150000"/>
              </a:lnSpc>
            </a:pPr>
            <a:r>
              <a:rPr lang="en-US" b="1" dirty="0"/>
              <a:t>A</a:t>
            </a:r>
            <a:r>
              <a:rPr lang="en-US" dirty="0"/>
              <a:t>. In Thu Duc City, heavy rain floods streets and dislodges manhole covers, even with the new drainage system in some places.</a:t>
            </a:r>
          </a:p>
        </p:txBody>
      </p:sp>
      <p:sp>
        <p:nvSpPr>
          <p:cNvPr id="17" name="TextBox 16">
            <a:extLst>
              <a:ext uri="{FF2B5EF4-FFF2-40B4-BE49-F238E27FC236}">
                <a16:creationId xmlns:a16="http://schemas.microsoft.com/office/drawing/2014/main" id="{80B241CF-31A8-F7CF-A2CB-ECBA7F2ADA8F}"/>
              </a:ext>
            </a:extLst>
          </p:cNvPr>
          <p:cNvSpPr txBox="1"/>
          <p:nvPr/>
        </p:nvSpPr>
        <p:spPr>
          <a:xfrm>
            <a:off x="209550" y="5685084"/>
            <a:ext cx="8686800" cy="872034"/>
          </a:xfrm>
          <a:prstGeom prst="rect">
            <a:avLst/>
          </a:prstGeom>
          <a:noFill/>
        </p:spPr>
        <p:txBody>
          <a:bodyPr wrap="square" rtlCol="0">
            <a:spAutoFit/>
          </a:bodyPr>
          <a:lstStyle/>
          <a:p>
            <a:pPr>
              <a:lnSpc>
                <a:spcPct val="150000"/>
              </a:lnSpc>
            </a:pPr>
            <a:r>
              <a:rPr lang="en-US" b="1" dirty="0"/>
              <a:t>C</a:t>
            </a:r>
            <a:r>
              <a:rPr lang="en-US" dirty="0"/>
              <a:t>. The heavy rain </a:t>
            </a:r>
            <a:r>
              <a:rPr lang="vi-VN" dirty="0"/>
              <a:t>reported </a:t>
            </a:r>
            <a:r>
              <a:rPr lang="en-US" dirty="0"/>
              <a:t>on May 16 flooded many streets in Thu Duc City and dislocated some manhole covers, despite the new drainage system.</a:t>
            </a:r>
          </a:p>
        </p:txBody>
      </p:sp>
    </p:spTree>
    <p:extLst>
      <p:ext uri="{BB962C8B-B14F-4D97-AF65-F5344CB8AC3E}">
        <p14:creationId xmlns:p14="http://schemas.microsoft.com/office/powerpoint/2010/main" val="145376898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2B7370-2A51-4954-A026-89C3FFC81054}"/>
              </a:ext>
            </a:extLst>
          </p:cNvPr>
          <p:cNvSpPr>
            <a:spLocks noGrp="1"/>
          </p:cNvSpPr>
          <p:nvPr>
            <p:ph type="title"/>
          </p:nvPr>
        </p:nvSpPr>
        <p:spPr>
          <a:xfrm>
            <a:off x="457200" y="365918"/>
            <a:ext cx="8229600" cy="639763"/>
          </a:xfrm>
        </p:spPr>
        <p:txBody>
          <a:bodyPr rtlCol="0">
            <a:normAutofit/>
          </a:bodyPr>
          <a:lstStyle/>
          <a:p>
            <a:pPr eaLnBrk="1" fontAlgn="auto" hangingPunct="1">
              <a:spcAft>
                <a:spcPts val="0"/>
              </a:spcAft>
              <a:defRPr/>
            </a:pPr>
            <a:r>
              <a:rPr lang="en-US" sz="2400" b="1" dirty="0"/>
              <a:t>Paraphrasing</a:t>
            </a:r>
            <a:endParaRPr lang="en-US" sz="3600" dirty="0"/>
          </a:p>
        </p:txBody>
      </p:sp>
      <p:sp>
        <p:nvSpPr>
          <p:cNvPr id="3" name="Content Placeholder 2">
            <a:extLst>
              <a:ext uri="{FF2B5EF4-FFF2-40B4-BE49-F238E27FC236}">
                <a16:creationId xmlns:a16="http://schemas.microsoft.com/office/drawing/2014/main" id="{AB6D8389-765B-4443-A5DF-D82D256D99D8}"/>
              </a:ext>
            </a:extLst>
          </p:cNvPr>
          <p:cNvSpPr>
            <a:spLocks noGrp="1"/>
          </p:cNvSpPr>
          <p:nvPr>
            <p:ph idx="1"/>
          </p:nvPr>
        </p:nvSpPr>
        <p:spPr>
          <a:xfrm>
            <a:off x="-38100" y="735250"/>
            <a:ext cx="9182100" cy="1219200"/>
          </a:xfrm>
        </p:spPr>
        <p:txBody>
          <a:bodyPr rtlCol="0">
            <a:normAutofit/>
          </a:bodyPr>
          <a:lstStyle/>
          <a:p>
            <a:pPr marL="0" indent="0" eaLnBrk="1" fontAlgn="auto" hangingPunct="1">
              <a:lnSpc>
                <a:spcPct val="150000"/>
              </a:lnSpc>
              <a:spcAft>
                <a:spcPts val="600"/>
              </a:spcAft>
              <a:buFontTx/>
              <a:buNone/>
              <a:defRPr/>
            </a:pPr>
            <a:r>
              <a:rPr lang="en-US" sz="2400" dirty="0">
                <a:solidFill>
                  <a:srgbClr val="0033CC"/>
                </a:solidFill>
              </a:rPr>
              <a:t>Select the best paraphrase and explain why you don’t choose the others: </a:t>
            </a:r>
          </a:p>
          <a:p>
            <a:pPr eaLnBrk="1" fontAlgn="auto" hangingPunct="1">
              <a:spcAft>
                <a:spcPts val="0"/>
              </a:spcAft>
              <a:defRPr/>
            </a:pPr>
            <a:endParaRPr lang="en-US" dirty="0"/>
          </a:p>
        </p:txBody>
      </p:sp>
      <p:sp>
        <p:nvSpPr>
          <p:cNvPr id="7" name="TextBox 6">
            <a:extLst>
              <a:ext uri="{FF2B5EF4-FFF2-40B4-BE49-F238E27FC236}">
                <a16:creationId xmlns:a16="http://schemas.microsoft.com/office/drawing/2014/main" id="{5671E67B-0614-E323-C0DB-F591BEA6DE0A}"/>
              </a:ext>
            </a:extLst>
          </p:cNvPr>
          <p:cNvSpPr txBox="1"/>
          <p:nvPr/>
        </p:nvSpPr>
        <p:spPr>
          <a:xfrm>
            <a:off x="277090" y="4162065"/>
            <a:ext cx="8866910" cy="872034"/>
          </a:xfrm>
          <a:prstGeom prst="rect">
            <a:avLst/>
          </a:prstGeom>
          <a:noFill/>
        </p:spPr>
        <p:txBody>
          <a:bodyPr wrap="square" rtlCol="0">
            <a:spAutoFit/>
          </a:bodyPr>
          <a:lstStyle/>
          <a:p>
            <a:pPr>
              <a:lnSpc>
                <a:spcPct val="150000"/>
              </a:lnSpc>
            </a:pPr>
            <a:r>
              <a:rPr lang="en-US" dirty="0"/>
              <a:t>B. Floods caused by powerful downpours have submerged houses and underground stations in Seoul, causing eight people missing, and hundreds evacuated.  </a:t>
            </a:r>
          </a:p>
        </p:txBody>
      </p:sp>
      <p:sp>
        <p:nvSpPr>
          <p:cNvPr id="8" name="TextBox 7">
            <a:extLst>
              <a:ext uri="{FF2B5EF4-FFF2-40B4-BE49-F238E27FC236}">
                <a16:creationId xmlns:a16="http://schemas.microsoft.com/office/drawing/2014/main" id="{022FC622-B9CA-B8DA-E3A5-F00F326FA128}"/>
              </a:ext>
            </a:extLst>
          </p:cNvPr>
          <p:cNvSpPr txBox="1"/>
          <p:nvPr/>
        </p:nvSpPr>
        <p:spPr>
          <a:xfrm>
            <a:off x="304800" y="2992983"/>
            <a:ext cx="8686800" cy="872034"/>
          </a:xfrm>
          <a:prstGeom prst="rect">
            <a:avLst/>
          </a:prstGeom>
          <a:noFill/>
        </p:spPr>
        <p:txBody>
          <a:bodyPr wrap="square" rtlCol="0">
            <a:spAutoFit/>
          </a:bodyPr>
          <a:lstStyle/>
          <a:p>
            <a:pPr>
              <a:lnSpc>
                <a:spcPct val="150000"/>
              </a:lnSpc>
            </a:pPr>
            <a:r>
              <a:rPr lang="en-US" dirty="0"/>
              <a:t>A. Record rainfalls heavily damaged public and private places in Seoul, causing eight deaths and a power cut, so hundreds of people were forced to move. </a:t>
            </a:r>
          </a:p>
        </p:txBody>
      </p:sp>
      <p:sp>
        <p:nvSpPr>
          <p:cNvPr id="9" name="TextBox 8">
            <a:extLst>
              <a:ext uri="{FF2B5EF4-FFF2-40B4-BE49-F238E27FC236}">
                <a16:creationId xmlns:a16="http://schemas.microsoft.com/office/drawing/2014/main" id="{6D1704DB-018E-328D-D46E-925C2FC5A0E8}"/>
              </a:ext>
            </a:extLst>
          </p:cNvPr>
          <p:cNvSpPr txBox="1"/>
          <p:nvPr/>
        </p:nvSpPr>
        <p:spPr>
          <a:xfrm>
            <a:off x="277090" y="5324220"/>
            <a:ext cx="8686800" cy="872034"/>
          </a:xfrm>
          <a:prstGeom prst="rect">
            <a:avLst/>
          </a:prstGeom>
          <a:noFill/>
        </p:spPr>
        <p:txBody>
          <a:bodyPr wrap="square" rtlCol="0">
            <a:spAutoFit/>
          </a:bodyPr>
          <a:lstStyle/>
          <a:p>
            <a:pPr>
              <a:lnSpc>
                <a:spcPct val="150000"/>
              </a:lnSpc>
            </a:pPr>
            <a:r>
              <a:rPr lang="en-US" dirty="0"/>
              <a:t>C. Torrential rainfalls in Seoul flooded buildings, causing eight deaths, power failure and extensive evacuation. </a:t>
            </a:r>
          </a:p>
        </p:txBody>
      </p:sp>
      <p:sp>
        <p:nvSpPr>
          <p:cNvPr id="11" name="TextBox 10">
            <a:extLst>
              <a:ext uri="{FF2B5EF4-FFF2-40B4-BE49-F238E27FC236}">
                <a16:creationId xmlns:a16="http://schemas.microsoft.com/office/drawing/2014/main" id="{EC86D71B-6B13-1D7A-968E-EE44B2D7197C}"/>
              </a:ext>
            </a:extLst>
          </p:cNvPr>
          <p:cNvSpPr txBox="1"/>
          <p:nvPr/>
        </p:nvSpPr>
        <p:spPr>
          <a:xfrm>
            <a:off x="277091" y="1390044"/>
            <a:ext cx="8686799" cy="1427635"/>
          </a:xfrm>
          <a:prstGeom prst="rect">
            <a:avLst/>
          </a:prstGeom>
          <a:noFill/>
        </p:spPr>
        <p:txBody>
          <a:bodyPr wrap="square">
            <a:spAutoFit/>
          </a:bodyPr>
          <a:lstStyle/>
          <a:p>
            <a:pPr>
              <a:lnSpc>
                <a:spcPct val="150000"/>
              </a:lnSpc>
            </a:pPr>
            <a:r>
              <a:rPr lang="en-US" sz="2000" b="0" i="0" dirty="0">
                <a:solidFill>
                  <a:srgbClr val="0033CC"/>
                </a:solidFill>
                <a:effectLst/>
                <a:latin typeface="CNN"/>
              </a:rPr>
              <a:t>Record downpours flooded homes</a:t>
            </a:r>
            <a:r>
              <a:rPr lang="en-US" sz="2000" dirty="0">
                <a:solidFill>
                  <a:srgbClr val="0033CC"/>
                </a:solidFill>
                <a:latin typeface="CNN"/>
              </a:rPr>
              <a:t> </a:t>
            </a:r>
            <a:r>
              <a:rPr lang="en-US" sz="2000" b="0" i="0" dirty="0">
                <a:solidFill>
                  <a:srgbClr val="0033CC"/>
                </a:solidFill>
                <a:effectLst/>
                <a:latin typeface="CNN"/>
              </a:rPr>
              <a:t>and subway stations in the South Korean capital, killing eight people, cutting power and forcing hundreds to evacuate, according to authorities.</a:t>
            </a:r>
            <a:endParaRPr lang="en-US" sz="2000" dirty="0">
              <a:solidFill>
                <a:srgbClr val="0033CC"/>
              </a:solidFill>
            </a:endParaRPr>
          </a:p>
        </p:txBody>
      </p:sp>
      <p:sp>
        <p:nvSpPr>
          <p:cNvPr id="4" name="TextBox 3">
            <a:extLst>
              <a:ext uri="{FF2B5EF4-FFF2-40B4-BE49-F238E27FC236}">
                <a16:creationId xmlns:a16="http://schemas.microsoft.com/office/drawing/2014/main" id="{9AE48D9C-BA51-7720-49F7-C680611D005C}"/>
              </a:ext>
            </a:extLst>
          </p:cNvPr>
          <p:cNvSpPr txBox="1"/>
          <p:nvPr/>
        </p:nvSpPr>
        <p:spPr>
          <a:xfrm>
            <a:off x="2209800" y="118960"/>
            <a:ext cx="5638800" cy="369332"/>
          </a:xfrm>
          <a:prstGeom prst="rect">
            <a:avLst/>
          </a:prstGeom>
          <a:noFill/>
        </p:spPr>
        <p:txBody>
          <a:bodyPr wrap="square" rtlCol="0">
            <a:spAutoFit/>
          </a:bodyPr>
          <a:lstStyle/>
          <a:p>
            <a:r>
              <a:rPr lang="en-US" b="1" dirty="0"/>
              <a:t>CHAPTER 7 - ARGUMENT STANDARDIZATION</a:t>
            </a:r>
          </a:p>
        </p:txBody>
      </p:sp>
    </p:spTree>
    <p:extLst>
      <p:ext uri="{BB962C8B-B14F-4D97-AF65-F5344CB8AC3E}">
        <p14:creationId xmlns:p14="http://schemas.microsoft.com/office/powerpoint/2010/main" val="116636136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2B7370-2A51-4954-A026-89C3FFC81054}"/>
              </a:ext>
            </a:extLst>
          </p:cNvPr>
          <p:cNvSpPr>
            <a:spLocks noGrp="1"/>
          </p:cNvSpPr>
          <p:nvPr>
            <p:ph type="title"/>
          </p:nvPr>
        </p:nvSpPr>
        <p:spPr>
          <a:xfrm>
            <a:off x="561975" y="484828"/>
            <a:ext cx="8229600" cy="639763"/>
          </a:xfrm>
        </p:spPr>
        <p:txBody>
          <a:bodyPr rtlCol="0">
            <a:normAutofit/>
          </a:bodyPr>
          <a:lstStyle/>
          <a:p>
            <a:pPr eaLnBrk="1" fontAlgn="auto" hangingPunct="1">
              <a:spcAft>
                <a:spcPts val="0"/>
              </a:spcAft>
              <a:defRPr/>
            </a:pPr>
            <a:r>
              <a:rPr lang="en-US" sz="2400" b="1" dirty="0"/>
              <a:t>Filling in the missing premise or conclusion</a:t>
            </a:r>
            <a:endParaRPr lang="en-US" sz="3600" dirty="0"/>
          </a:p>
        </p:txBody>
      </p:sp>
      <p:sp>
        <p:nvSpPr>
          <p:cNvPr id="3" name="Content Placeholder 2">
            <a:extLst>
              <a:ext uri="{FF2B5EF4-FFF2-40B4-BE49-F238E27FC236}">
                <a16:creationId xmlns:a16="http://schemas.microsoft.com/office/drawing/2014/main" id="{AB6D8389-765B-4443-A5DF-D82D256D99D8}"/>
              </a:ext>
            </a:extLst>
          </p:cNvPr>
          <p:cNvSpPr>
            <a:spLocks noGrp="1"/>
          </p:cNvSpPr>
          <p:nvPr>
            <p:ph idx="1"/>
          </p:nvPr>
        </p:nvSpPr>
        <p:spPr>
          <a:xfrm>
            <a:off x="209550" y="1066800"/>
            <a:ext cx="8934450" cy="5791200"/>
          </a:xfrm>
        </p:spPr>
        <p:txBody>
          <a:bodyPr rtlCol="0">
            <a:normAutofit fontScale="70000" lnSpcReduction="20000"/>
          </a:bodyPr>
          <a:lstStyle/>
          <a:p>
            <a:pPr marL="0" indent="0" eaLnBrk="1" fontAlgn="auto" hangingPunct="1">
              <a:lnSpc>
                <a:spcPct val="150000"/>
              </a:lnSpc>
              <a:spcAft>
                <a:spcPts val="600"/>
              </a:spcAft>
              <a:buNone/>
              <a:defRPr/>
            </a:pPr>
            <a:r>
              <a:rPr lang="en-US" sz="2600" b="1" dirty="0"/>
              <a:t>Note: Write your standardized arguments in three lines, as in the example:</a:t>
            </a:r>
          </a:p>
          <a:p>
            <a:pPr marL="0" indent="0" eaLnBrk="1" fontAlgn="auto" hangingPunct="1">
              <a:lnSpc>
                <a:spcPct val="150000"/>
              </a:lnSpc>
              <a:spcAft>
                <a:spcPts val="600"/>
              </a:spcAft>
              <a:buNone/>
              <a:defRPr/>
            </a:pPr>
            <a:r>
              <a:rPr lang="en-US" sz="2600" dirty="0"/>
              <a:t>Example: Bobby is a teenager so he likes fast food and soft drinks.</a:t>
            </a:r>
          </a:p>
          <a:p>
            <a:pPr marL="0" indent="0" eaLnBrk="1" fontAlgn="auto" hangingPunct="1">
              <a:lnSpc>
                <a:spcPct val="150000"/>
              </a:lnSpc>
              <a:spcAft>
                <a:spcPts val="600"/>
              </a:spcAft>
              <a:buNone/>
              <a:defRPr/>
            </a:pPr>
            <a:r>
              <a:rPr lang="en-US" sz="2600" dirty="0">
                <a:solidFill>
                  <a:srgbClr val="C00000"/>
                </a:solidFill>
              </a:rPr>
              <a:t>-&gt; All teenagers like fast food and soft drinks. Bobby is a teenager. So, Bobby likes fast food and soft drinks.  </a:t>
            </a:r>
          </a:p>
          <a:p>
            <a:pPr marL="0" indent="0" eaLnBrk="1" fontAlgn="auto" hangingPunct="1">
              <a:lnSpc>
                <a:spcPct val="150000"/>
              </a:lnSpc>
              <a:spcAft>
                <a:spcPts val="600"/>
              </a:spcAft>
              <a:buNone/>
              <a:defRPr/>
            </a:pPr>
            <a:r>
              <a:rPr lang="en-US" sz="2600" dirty="0">
                <a:solidFill>
                  <a:srgbClr val="C00000"/>
                </a:solidFill>
              </a:rPr>
              <a:t>Your turns: </a:t>
            </a:r>
          </a:p>
          <a:p>
            <a:pPr marL="0" indent="0" eaLnBrk="1" fontAlgn="auto" hangingPunct="1">
              <a:lnSpc>
                <a:spcPct val="150000"/>
              </a:lnSpc>
              <a:spcAft>
                <a:spcPts val="600"/>
              </a:spcAft>
              <a:buFontTx/>
              <a:buNone/>
              <a:defRPr/>
            </a:pPr>
            <a:r>
              <a:rPr lang="en-US" sz="2600" dirty="0"/>
              <a:t>1. Women are crazy about fashion so Anna is crazy about fashion. </a:t>
            </a:r>
          </a:p>
          <a:p>
            <a:pPr marL="0" indent="0" eaLnBrk="1" fontAlgn="auto" hangingPunct="1">
              <a:lnSpc>
                <a:spcPct val="150000"/>
              </a:lnSpc>
              <a:spcAft>
                <a:spcPts val="600"/>
              </a:spcAft>
              <a:buFontTx/>
              <a:buNone/>
              <a:defRPr/>
            </a:pPr>
            <a:r>
              <a:rPr lang="en-US" sz="2600" dirty="0"/>
              <a:t>2. True men love action more than speech. Jack is a true man. </a:t>
            </a:r>
          </a:p>
          <a:p>
            <a:pPr marL="0" indent="0" eaLnBrk="1" fontAlgn="auto" hangingPunct="1">
              <a:lnSpc>
                <a:spcPct val="150000"/>
              </a:lnSpc>
              <a:spcAft>
                <a:spcPts val="600"/>
              </a:spcAft>
              <a:buFontTx/>
              <a:buNone/>
              <a:defRPr/>
            </a:pPr>
            <a:r>
              <a:rPr lang="en-US" sz="2600" dirty="0"/>
              <a:t>3. Alpha Centauri is a special star because it offers life conditions similar to our solar system. </a:t>
            </a:r>
          </a:p>
          <a:p>
            <a:pPr marL="0" indent="0" eaLnBrk="1" fontAlgn="auto" hangingPunct="1">
              <a:lnSpc>
                <a:spcPct val="150000"/>
              </a:lnSpc>
              <a:spcAft>
                <a:spcPts val="600"/>
              </a:spcAft>
              <a:buFontTx/>
              <a:buNone/>
              <a:defRPr/>
            </a:pPr>
            <a:r>
              <a:rPr lang="en-US" sz="2600" dirty="0"/>
              <a:t>4. These materials are not confidential; therefore, no use permission is required for them.</a:t>
            </a:r>
          </a:p>
          <a:p>
            <a:pPr marL="0" indent="0" eaLnBrk="1" fontAlgn="auto" hangingPunct="1">
              <a:lnSpc>
                <a:spcPct val="150000"/>
              </a:lnSpc>
              <a:spcAft>
                <a:spcPts val="600"/>
              </a:spcAft>
              <a:buNone/>
              <a:defRPr/>
            </a:pPr>
            <a:r>
              <a:rPr lang="en-US" sz="2600" dirty="0"/>
              <a:t>5. Stealing is wrong. Using a friend’s car without asking is taking property without permission. So using a friend’s car without asking is wrong. </a:t>
            </a:r>
          </a:p>
          <a:p>
            <a:pPr marL="0" indent="0" eaLnBrk="1" fontAlgn="auto" hangingPunct="1">
              <a:lnSpc>
                <a:spcPct val="150000"/>
              </a:lnSpc>
              <a:spcAft>
                <a:spcPts val="600"/>
              </a:spcAft>
              <a:buFontTx/>
              <a:buNone/>
              <a:defRPr/>
            </a:pPr>
            <a:endParaRPr lang="en-US" sz="2400" dirty="0"/>
          </a:p>
          <a:p>
            <a:pPr eaLnBrk="1" fontAlgn="auto" hangingPunct="1">
              <a:spcAft>
                <a:spcPts val="0"/>
              </a:spcAft>
              <a:defRPr/>
            </a:pPr>
            <a:endParaRPr lang="en-US" dirty="0"/>
          </a:p>
        </p:txBody>
      </p:sp>
      <p:sp>
        <p:nvSpPr>
          <p:cNvPr id="4" name="TextBox 3">
            <a:extLst>
              <a:ext uri="{FF2B5EF4-FFF2-40B4-BE49-F238E27FC236}">
                <a16:creationId xmlns:a16="http://schemas.microsoft.com/office/drawing/2014/main" id="{426D83BD-8994-FE4C-6AE6-E18A0818A47A}"/>
              </a:ext>
            </a:extLst>
          </p:cNvPr>
          <p:cNvSpPr txBox="1"/>
          <p:nvPr/>
        </p:nvSpPr>
        <p:spPr>
          <a:xfrm>
            <a:off x="2209800" y="118960"/>
            <a:ext cx="5638800" cy="369332"/>
          </a:xfrm>
          <a:prstGeom prst="rect">
            <a:avLst/>
          </a:prstGeom>
          <a:noFill/>
        </p:spPr>
        <p:txBody>
          <a:bodyPr wrap="square" rtlCol="0">
            <a:spAutoFit/>
          </a:bodyPr>
          <a:lstStyle/>
          <a:p>
            <a:r>
              <a:rPr lang="en-US" b="1" dirty="0"/>
              <a:t>CHAPTER 7 - ARGUMENT STANDARDIZATION</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2B7370-2A51-4954-A026-89C3FFC81054}"/>
              </a:ext>
            </a:extLst>
          </p:cNvPr>
          <p:cNvSpPr>
            <a:spLocks noGrp="1"/>
          </p:cNvSpPr>
          <p:nvPr>
            <p:ph type="title"/>
          </p:nvPr>
        </p:nvSpPr>
        <p:spPr>
          <a:xfrm>
            <a:off x="457200" y="365918"/>
            <a:ext cx="8229600" cy="639763"/>
          </a:xfrm>
        </p:spPr>
        <p:txBody>
          <a:bodyPr rtlCol="0">
            <a:normAutofit/>
          </a:bodyPr>
          <a:lstStyle/>
          <a:p>
            <a:pPr eaLnBrk="1" fontAlgn="auto" hangingPunct="1">
              <a:spcAft>
                <a:spcPts val="0"/>
              </a:spcAft>
              <a:defRPr/>
            </a:pPr>
            <a:r>
              <a:rPr lang="en-US" sz="2400" b="1" dirty="0"/>
              <a:t>Filling in the missing premise or conclusion</a:t>
            </a:r>
            <a:endParaRPr lang="en-US" sz="3600" dirty="0"/>
          </a:p>
        </p:txBody>
      </p:sp>
      <p:sp>
        <p:nvSpPr>
          <p:cNvPr id="3" name="Content Placeholder 2">
            <a:extLst>
              <a:ext uri="{FF2B5EF4-FFF2-40B4-BE49-F238E27FC236}">
                <a16:creationId xmlns:a16="http://schemas.microsoft.com/office/drawing/2014/main" id="{AB6D8389-765B-4443-A5DF-D82D256D99D8}"/>
              </a:ext>
            </a:extLst>
          </p:cNvPr>
          <p:cNvSpPr>
            <a:spLocks noGrp="1"/>
          </p:cNvSpPr>
          <p:nvPr>
            <p:ph idx="1"/>
          </p:nvPr>
        </p:nvSpPr>
        <p:spPr>
          <a:xfrm>
            <a:off x="76200" y="1017810"/>
            <a:ext cx="9144000" cy="5791200"/>
          </a:xfrm>
        </p:spPr>
        <p:txBody>
          <a:bodyPr rtlCol="0">
            <a:normAutofit fontScale="62500" lnSpcReduction="20000"/>
          </a:bodyPr>
          <a:lstStyle/>
          <a:p>
            <a:pPr marL="0" indent="0" eaLnBrk="1" fontAlgn="auto" hangingPunct="1">
              <a:lnSpc>
                <a:spcPct val="150000"/>
              </a:lnSpc>
              <a:spcAft>
                <a:spcPts val="600"/>
              </a:spcAft>
              <a:buFontTx/>
              <a:buNone/>
              <a:defRPr/>
            </a:pPr>
            <a:r>
              <a:rPr lang="en-US" sz="2600" dirty="0"/>
              <a:t>1. Women are crazy about fashion so Anna is crazy about fashion. </a:t>
            </a:r>
          </a:p>
          <a:p>
            <a:pPr marL="0" indent="0" eaLnBrk="1" fontAlgn="auto" hangingPunct="1">
              <a:lnSpc>
                <a:spcPct val="150000"/>
              </a:lnSpc>
              <a:spcAft>
                <a:spcPts val="600"/>
              </a:spcAft>
              <a:buNone/>
              <a:defRPr/>
            </a:pPr>
            <a:r>
              <a:rPr lang="en-US" sz="2600" dirty="0">
                <a:solidFill>
                  <a:srgbClr val="C00000"/>
                </a:solidFill>
              </a:rPr>
              <a:t>-&gt; Women are crazy about fashion. Anna is a woman. So, Anna is crazy about fashion.   </a:t>
            </a:r>
          </a:p>
          <a:p>
            <a:pPr marL="0" indent="0" eaLnBrk="1" fontAlgn="auto" hangingPunct="1">
              <a:lnSpc>
                <a:spcPct val="150000"/>
              </a:lnSpc>
              <a:spcAft>
                <a:spcPts val="600"/>
              </a:spcAft>
              <a:buFontTx/>
              <a:buNone/>
              <a:defRPr/>
            </a:pPr>
            <a:r>
              <a:rPr lang="en-US" sz="2600" dirty="0"/>
              <a:t>2. True men love action more than speech. Jack is a true man. </a:t>
            </a:r>
          </a:p>
          <a:p>
            <a:pPr marL="0" indent="0" eaLnBrk="1" fontAlgn="auto" hangingPunct="1">
              <a:lnSpc>
                <a:spcPct val="150000"/>
              </a:lnSpc>
              <a:spcAft>
                <a:spcPts val="600"/>
              </a:spcAft>
              <a:buFontTx/>
              <a:buNone/>
              <a:defRPr/>
            </a:pPr>
            <a:r>
              <a:rPr lang="en-US" sz="2600" dirty="0">
                <a:solidFill>
                  <a:srgbClr val="C00000"/>
                </a:solidFill>
              </a:rPr>
              <a:t>-&gt; True men love action more than speech. Jack is a true man. So, Jack loves action more than speech. </a:t>
            </a:r>
          </a:p>
          <a:p>
            <a:pPr marL="0" indent="0" eaLnBrk="1" fontAlgn="auto" hangingPunct="1">
              <a:lnSpc>
                <a:spcPct val="150000"/>
              </a:lnSpc>
              <a:spcAft>
                <a:spcPts val="600"/>
              </a:spcAft>
              <a:buFontTx/>
              <a:buNone/>
              <a:defRPr/>
            </a:pPr>
            <a:r>
              <a:rPr lang="en-US" sz="2600" dirty="0"/>
              <a:t>3. Alpha Centauri is a special star, because it offers life conditions similar to our solar system. </a:t>
            </a:r>
          </a:p>
          <a:p>
            <a:pPr marL="0" indent="0" eaLnBrk="1" fontAlgn="auto" hangingPunct="1">
              <a:lnSpc>
                <a:spcPct val="150000"/>
              </a:lnSpc>
              <a:spcAft>
                <a:spcPts val="600"/>
              </a:spcAft>
              <a:buFontTx/>
              <a:buNone/>
              <a:defRPr/>
            </a:pPr>
            <a:r>
              <a:rPr lang="en-US" sz="2600" dirty="0">
                <a:solidFill>
                  <a:srgbClr val="C00000"/>
                </a:solidFill>
              </a:rPr>
              <a:t>-&gt; Special stars offer life conditions similar to our solar system.  Alpha Centauri offers life conditions similar to our solar system. So, Alpha Centauri is a special star. </a:t>
            </a:r>
          </a:p>
          <a:p>
            <a:pPr marL="0" indent="0" eaLnBrk="1" fontAlgn="auto" hangingPunct="1">
              <a:lnSpc>
                <a:spcPct val="150000"/>
              </a:lnSpc>
              <a:spcAft>
                <a:spcPts val="600"/>
              </a:spcAft>
              <a:buFontTx/>
              <a:buNone/>
              <a:defRPr/>
            </a:pPr>
            <a:r>
              <a:rPr lang="en-US" sz="2600" dirty="0"/>
              <a:t>4. These materials are not confidential; therefore, no use permission is required.</a:t>
            </a:r>
          </a:p>
          <a:p>
            <a:pPr marL="0" indent="0" eaLnBrk="1" fontAlgn="auto" hangingPunct="1">
              <a:lnSpc>
                <a:spcPct val="150000"/>
              </a:lnSpc>
              <a:spcAft>
                <a:spcPts val="600"/>
              </a:spcAft>
              <a:buNone/>
              <a:defRPr/>
            </a:pPr>
            <a:r>
              <a:rPr lang="en-US" sz="2600" dirty="0">
                <a:solidFill>
                  <a:srgbClr val="C00000"/>
                </a:solidFill>
              </a:rPr>
              <a:t>-&gt; Use permission is required for confidential materials. These materials are not confidential; therefore, no use permission is required.</a:t>
            </a:r>
          </a:p>
          <a:p>
            <a:pPr marL="0" indent="0" eaLnBrk="1" fontAlgn="auto" hangingPunct="1">
              <a:lnSpc>
                <a:spcPct val="150000"/>
              </a:lnSpc>
              <a:spcAft>
                <a:spcPts val="600"/>
              </a:spcAft>
              <a:buNone/>
              <a:defRPr/>
            </a:pPr>
            <a:r>
              <a:rPr lang="en-US" sz="2600" dirty="0"/>
              <a:t>5. Stealing is wrong. Using a friend’s car without asking is taking property without permission. So using a friend’s car without asking is wrong. </a:t>
            </a:r>
          </a:p>
          <a:p>
            <a:pPr marL="0" indent="0" eaLnBrk="1" fontAlgn="auto" hangingPunct="1">
              <a:lnSpc>
                <a:spcPct val="150000"/>
              </a:lnSpc>
              <a:spcAft>
                <a:spcPts val="600"/>
              </a:spcAft>
              <a:buNone/>
              <a:defRPr/>
            </a:pPr>
            <a:r>
              <a:rPr lang="en-US" sz="2600" dirty="0">
                <a:solidFill>
                  <a:srgbClr val="C00000"/>
                </a:solidFill>
              </a:rPr>
              <a:t>-&gt; Stealing is wrong. </a:t>
            </a:r>
            <a:r>
              <a:rPr lang="vi-VN" sz="2600" dirty="0">
                <a:solidFill>
                  <a:srgbClr val="C00000"/>
                </a:solidFill>
                <a:latin typeface="Calibri" panose="020F0502020204030204" pitchFamily="34" charset="0"/>
                <a:cs typeface="Calibri" panose="020F0502020204030204" pitchFamily="34" charset="0"/>
              </a:rPr>
              <a:t>S</a:t>
            </a:r>
            <a:r>
              <a:rPr lang="en-US" sz="2600" dirty="0">
                <a:solidFill>
                  <a:srgbClr val="C00000"/>
                </a:solidFill>
                <a:latin typeface="Calibri" panose="020F0502020204030204" pitchFamily="34" charset="0"/>
                <a:cs typeface="Calibri" panose="020F0502020204030204" pitchFamily="34" charset="0"/>
              </a:rPr>
              <a:t>t</a:t>
            </a:r>
            <a:r>
              <a:rPr lang="vi-VN" sz="2600" dirty="0">
                <a:solidFill>
                  <a:srgbClr val="C00000"/>
                </a:solidFill>
                <a:latin typeface="Calibri" panose="020F0502020204030204" pitchFamily="34" charset="0"/>
                <a:cs typeface="Calibri" panose="020F0502020204030204" pitchFamily="34" charset="0"/>
              </a:rPr>
              <a:t>ealing </a:t>
            </a:r>
            <a:r>
              <a:rPr lang="en-US" sz="2600" dirty="0">
                <a:solidFill>
                  <a:srgbClr val="C00000"/>
                </a:solidFill>
              </a:rPr>
              <a:t>is taking property without permission. Using a friend’s car without asking is taking property without permission. So, using a friend’s car without asking is wrong. </a:t>
            </a:r>
          </a:p>
          <a:p>
            <a:pPr marL="0" indent="0" eaLnBrk="1" fontAlgn="auto" hangingPunct="1">
              <a:lnSpc>
                <a:spcPct val="150000"/>
              </a:lnSpc>
              <a:spcAft>
                <a:spcPts val="600"/>
              </a:spcAft>
              <a:buNone/>
              <a:defRPr/>
            </a:pPr>
            <a:endParaRPr lang="en-US" sz="2600" dirty="0"/>
          </a:p>
          <a:p>
            <a:pPr marL="0" indent="0" eaLnBrk="1" fontAlgn="auto" hangingPunct="1">
              <a:lnSpc>
                <a:spcPct val="150000"/>
              </a:lnSpc>
              <a:spcAft>
                <a:spcPts val="600"/>
              </a:spcAft>
              <a:buNone/>
              <a:defRPr/>
            </a:pPr>
            <a:endParaRPr lang="en-US" sz="2600" dirty="0">
              <a:solidFill>
                <a:srgbClr val="C00000"/>
              </a:solidFill>
            </a:endParaRPr>
          </a:p>
          <a:p>
            <a:pPr marL="0" indent="0" eaLnBrk="1" fontAlgn="auto" hangingPunct="1">
              <a:lnSpc>
                <a:spcPct val="150000"/>
              </a:lnSpc>
              <a:spcAft>
                <a:spcPts val="600"/>
              </a:spcAft>
              <a:buFontTx/>
              <a:buNone/>
              <a:defRPr/>
            </a:pPr>
            <a:endParaRPr lang="en-US" sz="2400" dirty="0"/>
          </a:p>
          <a:p>
            <a:pPr eaLnBrk="1" fontAlgn="auto" hangingPunct="1">
              <a:spcAft>
                <a:spcPts val="0"/>
              </a:spcAft>
              <a:defRPr/>
            </a:pPr>
            <a:endParaRPr lang="en-US" dirty="0"/>
          </a:p>
        </p:txBody>
      </p:sp>
      <p:sp>
        <p:nvSpPr>
          <p:cNvPr id="4" name="TextBox 3">
            <a:extLst>
              <a:ext uri="{FF2B5EF4-FFF2-40B4-BE49-F238E27FC236}">
                <a16:creationId xmlns:a16="http://schemas.microsoft.com/office/drawing/2014/main" id="{818FF454-DEAD-FDF9-E644-E915FA38279A}"/>
              </a:ext>
            </a:extLst>
          </p:cNvPr>
          <p:cNvSpPr txBox="1"/>
          <p:nvPr/>
        </p:nvSpPr>
        <p:spPr>
          <a:xfrm>
            <a:off x="2209800" y="118960"/>
            <a:ext cx="5638800" cy="369332"/>
          </a:xfrm>
          <a:prstGeom prst="rect">
            <a:avLst/>
          </a:prstGeom>
          <a:noFill/>
        </p:spPr>
        <p:txBody>
          <a:bodyPr wrap="square" rtlCol="0">
            <a:spAutoFit/>
          </a:bodyPr>
          <a:lstStyle/>
          <a:p>
            <a:r>
              <a:rPr lang="en-US" b="1" dirty="0"/>
              <a:t>CHAPTER 7 - ARGUMENT STANDARDIZATION</a:t>
            </a:r>
          </a:p>
        </p:txBody>
      </p:sp>
    </p:spTree>
    <p:extLst>
      <p:ext uri="{BB962C8B-B14F-4D97-AF65-F5344CB8AC3E}">
        <p14:creationId xmlns:p14="http://schemas.microsoft.com/office/powerpoint/2010/main" val="239960266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627CCAC-9AAE-4106-B089-0A4E13EAF88D}"/>
              </a:ext>
            </a:extLst>
          </p:cNvPr>
          <p:cNvSpPr>
            <a:spLocks noGrp="1" noChangeArrowheads="1"/>
          </p:cNvSpPr>
          <p:nvPr>
            <p:ph type="title"/>
          </p:nvPr>
        </p:nvSpPr>
        <p:spPr>
          <a:xfrm>
            <a:off x="457200" y="579438"/>
            <a:ext cx="8229600" cy="487362"/>
          </a:xfrm>
        </p:spPr>
        <p:txBody>
          <a:bodyPr/>
          <a:lstStyle/>
          <a:p>
            <a:pPr eaLnBrk="1" hangingPunct="1"/>
            <a:r>
              <a:rPr lang="en-US" altLang="en-US" sz="2400" b="1" dirty="0"/>
              <a:t>Number the statements and diagram the argument</a:t>
            </a:r>
          </a:p>
        </p:txBody>
      </p:sp>
      <p:sp>
        <p:nvSpPr>
          <p:cNvPr id="15363" name="Rectangle 3">
            <a:extLst>
              <a:ext uri="{FF2B5EF4-FFF2-40B4-BE49-F238E27FC236}">
                <a16:creationId xmlns:a16="http://schemas.microsoft.com/office/drawing/2014/main" id="{04A35083-B3EA-4C6C-982D-30304C1A3CFC}"/>
              </a:ext>
            </a:extLst>
          </p:cNvPr>
          <p:cNvSpPr>
            <a:spLocks noGrp="1" noChangeArrowheads="1"/>
          </p:cNvSpPr>
          <p:nvPr>
            <p:ph idx="1"/>
          </p:nvPr>
        </p:nvSpPr>
        <p:spPr>
          <a:xfrm>
            <a:off x="228600" y="1066800"/>
            <a:ext cx="8686800" cy="2514600"/>
          </a:xfrm>
        </p:spPr>
        <p:txBody>
          <a:bodyPr/>
          <a:lstStyle/>
          <a:p>
            <a:pPr marL="0" indent="0" eaLnBrk="1" hangingPunct="1">
              <a:lnSpc>
                <a:spcPct val="150000"/>
              </a:lnSpc>
              <a:buFontTx/>
              <a:buNone/>
            </a:pPr>
            <a:r>
              <a:rPr lang="en-US" altLang="en-US" sz="2000" dirty="0"/>
              <a:t>Nearly everyone holds the same opinion about dogs. Dogs are intelligent and friendly creatures. A dog “knows” its name since</a:t>
            </a:r>
            <a:r>
              <a:rPr lang="en-US" altLang="en-US" sz="2000" b="1" dirty="0"/>
              <a:t> </a:t>
            </a:r>
            <a:r>
              <a:rPr lang="en-US" altLang="en-US" sz="2000" dirty="0"/>
              <a:t>it comes when it is called. If its master is away, the dog looks sad and it even skips its meals. However, the dog excitedly wags its tail and barks when its master returns. Nearly everyone holds the same opinion about dogs. </a:t>
            </a:r>
          </a:p>
        </p:txBody>
      </p:sp>
      <p:sp>
        <p:nvSpPr>
          <p:cNvPr id="2" name="TextBox 1">
            <a:extLst>
              <a:ext uri="{FF2B5EF4-FFF2-40B4-BE49-F238E27FC236}">
                <a16:creationId xmlns:a16="http://schemas.microsoft.com/office/drawing/2014/main" id="{C67EEDD2-1084-7F72-02B2-C503BBC5FEFD}"/>
              </a:ext>
            </a:extLst>
          </p:cNvPr>
          <p:cNvSpPr txBox="1"/>
          <p:nvPr/>
        </p:nvSpPr>
        <p:spPr>
          <a:xfrm>
            <a:off x="2133600" y="151091"/>
            <a:ext cx="5638800" cy="369332"/>
          </a:xfrm>
          <a:prstGeom prst="rect">
            <a:avLst/>
          </a:prstGeom>
          <a:noFill/>
        </p:spPr>
        <p:txBody>
          <a:bodyPr wrap="square" rtlCol="0">
            <a:spAutoFit/>
          </a:bodyPr>
          <a:lstStyle/>
          <a:p>
            <a:r>
              <a:rPr lang="en-US" b="1" dirty="0"/>
              <a:t>CHAPTER 7 - ARGUMENT DIAGRAMMING</a:t>
            </a:r>
          </a:p>
        </p:txBody>
      </p:sp>
      <p:sp>
        <p:nvSpPr>
          <p:cNvPr id="16" name="TextBox 15">
            <a:extLst>
              <a:ext uri="{FF2B5EF4-FFF2-40B4-BE49-F238E27FC236}">
                <a16:creationId xmlns:a16="http://schemas.microsoft.com/office/drawing/2014/main" id="{2E1469D8-F251-D550-CEED-F0639CCB3295}"/>
              </a:ext>
            </a:extLst>
          </p:cNvPr>
          <p:cNvSpPr txBox="1"/>
          <p:nvPr/>
        </p:nvSpPr>
        <p:spPr>
          <a:xfrm>
            <a:off x="25400" y="3323957"/>
            <a:ext cx="7061200" cy="2949525"/>
          </a:xfrm>
          <a:prstGeom prst="rect">
            <a:avLst/>
          </a:prstGeom>
          <a:noFill/>
        </p:spPr>
        <p:txBody>
          <a:bodyPr wrap="square">
            <a:spAutoFit/>
          </a:bodyPr>
          <a:lstStyle/>
          <a:p>
            <a:pPr marL="342900" indent="-342900" eaLnBrk="1" hangingPunct="1">
              <a:lnSpc>
                <a:spcPct val="150000"/>
              </a:lnSpc>
              <a:buFont typeface="+mj-lt"/>
              <a:buAutoNum type="arabicParenR"/>
            </a:pPr>
            <a:r>
              <a:rPr lang="en-US" altLang="en-US" sz="1800" dirty="0"/>
              <a:t>Dogs are intelligent and friendly creatures. </a:t>
            </a:r>
          </a:p>
          <a:p>
            <a:pPr marL="342900" indent="-342900" eaLnBrk="1" hangingPunct="1">
              <a:lnSpc>
                <a:spcPct val="150000"/>
              </a:lnSpc>
              <a:buFont typeface="+mj-lt"/>
              <a:buAutoNum type="arabicParenR"/>
            </a:pPr>
            <a:r>
              <a:rPr lang="en-US" altLang="en-US" sz="1800" dirty="0"/>
              <a:t>A dog “knows” its name </a:t>
            </a:r>
          </a:p>
          <a:p>
            <a:pPr marL="342900" indent="-342900" eaLnBrk="1" hangingPunct="1">
              <a:lnSpc>
                <a:spcPct val="150000"/>
              </a:lnSpc>
              <a:buFont typeface="+mj-lt"/>
              <a:buAutoNum type="arabicParenR"/>
            </a:pPr>
            <a:r>
              <a:rPr lang="en-US" altLang="en-US" sz="1800" dirty="0"/>
              <a:t>since</a:t>
            </a:r>
            <a:r>
              <a:rPr lang="en-US" altLang="en-US" sz="1800" b="1" dirty="0"/>
              <a:t> </a:t>
            </a:r>
            <a:r>
              <a:rPr lang="en-US" altLang="en-US" sz="1800" dirty="0"/>
              <a:t>it comes when it is called</a:t>
            </a:r>
          </a:p>
          <a:p>
            <a:pPr marL="342900" indent="-342900" eaLnBrk="1" hangingPunct="1">
              <a:lnSpc>
                <a:spcPct val="150000"/>
              </a:lnSpc>
              <a:buFont typeface="+mj-lt"/>
              <a:buAutoNum type="arabicParenR"/>
            </a:pPr>
            <a:r>
              <a:rPr lang="en-US" altLang="en-US" sz="1800" dirty="0"/>
              <a:t>If its master is away, the dog looks sad and it even skips its meals</a:t>
            </a:r>
            <a:endParaRPr lang="en-US" altLang="en-US" dirty="0"/>
          </a:p>
          <a:p>
            <a:pPr marL="342900" indent="-342900" eaLnBrk="1" hangingPunct="1">
              <a:lnSpc>
                <a:spcPct val="150000"/>
              </a:lnSpc>
              <a:buFont typeface="+mj-lt"/>
              <a:buAutoNum type="arabicParenR"/>
            </a:pPr>
            <a:r>
              <a:rPr lang="en-US" altLang="en-US" sz="1800" dirty="0"/>
              <a:t>the dog excitedly wags its tail and barks when its master returns</a:t>
            </a:r>
          </a:p>
          <a:p>
            <a:pPr marL="342900" indent="-342900" eaLnBrk="1" hangingPunct="1">
              <a:lnSpc>
                <a:spcPct val="150000"/>
              </a:lnSpc>
              <a:buFont typeface="+mj-lt"/>
              <a:buAutoNum type="arabicParenR"/>
            </a:pPr>
            <a:r>
              <a:rPr lang="en-US" altLang="en-US" dirty="0"/>
              <a:t>Nearly everyone holds the same opinion about dogs.</a:t>
            </a:r>
            <a:endParaRPr lang="en-US" altLang="en-US" sz="1800" dirty="0"/>
          </a:p>
        </p:txBody>
      </p:sp>
    </p:spTree>
    <p:extLst>
      <p:ext uri="{BB962C8B-B14F-4D97-AF65-F5344CB8AC3E}">
        <p14:creationId xmlns:p14="http://schemas.microsoft.com/office/powerpoint/2010/main" val="1019386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04A35083-B3EA-4C6C-982D-30304C1A3CFC}"/>
              </a:ext>
            </a:extLst>
          </p:cNvPr>
          <p:cNvSpPr>
            <a:spLocks noGrp="1" noChangeArrowheads="1"/>
          </p:cNvSpPr>
          <p:nvPr>
            <p:ph idx="1"/>
          </p:nvPr>
        </p:nvSpPr>
        <p:spPr>
          <a:xfrm>
            <a:off x="228600" y="533400"/>
            <a:ext cx="8686800" cy="3200400"/>
          </a:xfrm>
        </p:spPr>
        <p:txBody>
          <a:bodyPr/>
          <a:lstStyle/>
          <a:p>
            <a:pPr marL="0" marR="0" indent="0" algn="just">
              <a:lnSpc>
                <a:spcPct val="150000"/>
              </a:lnSpc>
              <a:spcBef>
                <a:spcPts val="0"/>
              </a:spcBef>
              <a:spcAft>
                <a:spcPts val="0"/>
              </a:spcAft>
              <a:buNone/>
            </a:pPr>
            <a:r>
              <a:rPr lang="en-US" altLang="en-US" sz="1800" b="1" dirty="0">
                <a:latin typeface="Arial" panose="020B0604020202020204" pitchFamily="34" charset="0"/>
                <a:cs typeface="Arial" panose="020B0604020202020204" pitchFamily="34" charset="0"/>
              </a:rPr>
              <a:t>(1) </a:t>
            </a:r>
            <a:r>
              <a:rPr lang="en-US" sz="1800" dirty="0">
                <a:effectLst/>
                <a:latin typeface="Arial" panose="020B0604020202020204" pitchFamily="34" charset="0"/>
                <a:ea typeface="Times New Roman" panose="02020603050405020304" pitchFamily="18" charset="0"/>
                <a:cs typeface="Arial" panose="020B0604020202020204" pitchFamily="34" charset="0"/>
              </a:rPr>
              <a:t>I strongly believe the next few decades will see great changes in the way energy is </a:t>
            </a:r>
            <a:r>
              <a:rPr lang="en-US" sz="1800" dirty="0">
                <a:latin typeface="Arial" panose="020B0604020202020204" pitchFamily="34" charset="0"/>
                <a:cs typeface="Arial" panose="020B0604020202020204" pitchFamily="34" charset="0"/>
              </a:rPr>
              <a:t>supplied and used. </a:t>
            </a:r>
            <a:r>
              <a:rPr lang="en-US" sz="1800" b="1" dirty="0">
                <a:latin typeface="Arial" panose="020B0604020202020204" pitchFamily="34" charset="0"/>
                <a:ea typeface="Times New Roman" panose="02020603050405020304" pitchFamily="18" charset="0"/>
                <a:cs typeface="Arial" panose="020B0604020202020204" pitchFamily="34" charset="0"/>
              </a:rPr>
              <a:t>(2)</a:t>
            </a:r>
            <a:r>
              <a:rPr lang="en-US" sz="1800" dirty="0">
                <a:latin typeface="Arial" panose="020B0604020202020204" pitchFamily="34" charset="0"/>
                <a:ea typeface="Times New Roman" panose="02020603050405020304" pitchFamily="18" charset="0"/>
                <a:cs typeface="Arial" panose="020B0604020202020204" pitchFamily="34" charset="0"/>
              </a:rPr>
              <a:t> Many countries are focusing on the switch to a low carbon economy. </a:t>
            </a:r>
            <a:r>
              <a:rPr lang="en-US" sz="1800" b="1" dirty="0">
                <a:effectLst/>
                <a:latin typeface="Arial" panose="020B0604020202020204" pitchFamily="34" charset="0"/>
                <a:ea typeface="Times New Roman" panose="02020603050405020304" pitchFamily="18" charset="0"/>
                <a:cs typeface="Arial" panose="020B0604020202020204" pitchFamily="34" charset="0"/>
              </a:rPr>
              <a:t>(</a:t>
            </a:r>
            <a:r>
              <a:rPr lang="en-US" sz="1800" b="1" dirty="0">
                <a:latin typeface="Arial" panose="020B0604020202020204" pitchFamily="34" charset="0"/>
                <a:ea typeface="Times New Roman" panose="02020603050405020304" pitchFamily="18" charset="0"/>
                <a:cs typeface="Arial" panose="020B0604020202020204" pitchFamily="34" charset="0"/>
              </a:rPr>
              <a:t>3</a:t>
            </a:r>
            <a:r>
              <a:rPr lang="en-US" sz="1800" b="1" dirty="0">
                <a:effectLst/>
                <a:latin typeface="Arial" panose="020B0604020202020204" pitchFamily="34" charset="0"/>
                <a:ea typeface="Times New Roman" panose="02020603050405020304" pitchFamily="18" charset="0"/>
                <a:cs typeface="Arial" panose="020B0604020202020204" pitchFamily="34" charset="0"/>
              </a:rPr>
              <a:t>)</a:t>
            </a:r>
            <a:r>
              <a:rPr lang="en-US" sz="1800" dirty="0">
                <a:effectLst/>
                <a:latin typeface="Arial" panose="020B0604020202020204" pitchFamily="34" charset="0"/>
                <a:ea typeface="Times New Roman" panose="02020603050405020304" pitchFamily="18" charset="0"/>
                <a:cs typeface="Arial" panose="020B0604020202020204" pitchFamily="34" charset="0"/>
              </a:rPr>
              <a:t> The driving force is that in some major oil producing countries, 'peak oil' has already been reached, and </a:t>
            </a:r>
            <a:r>
              <a:rPr lang="en-US" sz="1800" b="1" dirty="0">
                <a:effectLst/>
                <a:latin typeface="Arial" panose="020B0604020202020204" pitchFamily="34" charset="0"/>
                <a:ea typeface="Times New Roman" panose="02020603050405020304" pitchFamily="18" charset="0"/>
                <a:cs typeface="Arial" panose="020B0604020202020204" pitchFamily="34" charset="0"/>
              </a:rPr>
              <a:t>(</a:t>
            </a:r>
            <a:r>
              <a:rPr lang="en-US" sz="1800" b="1" dirty="0">
                <a:latin typeface="Arial" panose="020B0604020202020204" pitchFamily="34" charset="0"/>
                <a:ea typeface="Times New Roman" panose="02020603050405020304" pitchFamily="18" charset="0"/>
                <a:cs typeface="Arial" panose="020B0604020202020204" pitchFamily="34" charset="0"/>
              </a:rPr>
              <a:t>4</a:t>
            </a:r>
            <a:r>
              <a:rPr lang="en-US" sz="1800" b="1"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a:effectLst/>
                <a:latin typeface="Arial" panose="020B0604020202020204" pitchFamily="34" charset="0"/>
                <a:ea typeface="Times New Roman" panose="02020603050405020304" pitchFamily="18" charset="0"/>
                <a:cs typeface="Arial" panose="020B0604020202020204" pitchFamily="34" charset="0"/>
              </a:rPr>
              <a:t>there are increasing fears of global warming. </a:t>
            </a:r>
            <a:r>
              <a:rPr lang="en-US" sz="1800" b="1" dirty="0">
                <a:effectLst/>
                <a:latin typeface="Arial" panose="020B0604020202020204" pitchFamily="34" charset="0"/>
                <a:ea typeface="Times New Roman" panose="02020603050405020304" pitchFamily="18" charset="0"/>
                <a:cs typeface="Arial" panose="020B0604020202020204" pitchFamily="34" charset="0"/>
              </a:rPr>
              <a:t> (5)</a:t>
            </a:r>
            <a:r>
              <a:rPr lang="en-US" sz="1800" dirty="0">
                <a:effectLst/>
                <a:latin typeface="Arial" panose="020B0604020202020204" pitchFamily="34" charset="0"/>
                <a:ea typeface="Times New Roman" panose="02020603050405020304" pitchFamily="18" charset="0"/>
                <a:cs typeface="Arial" panose="020B0604020202020204" pitchFamily="34" charset="0"/>
              </a:rPr>
              <a:t> As consumers switch from oil and gas to electricity to power their homes and vehicles, </a:t>
            </a:r>
            <a:r>
              <a:rPr lang="en-US" sz="1800" b="1" dirty="0">
                <a:effectLst/>
                <a:latin typeface="Arial" panose="020B0604020202020204" pitchFamily="34" charset="0"/>
                <a:ea typeface="Times New Roman" panose="02020603050405020304" pitchFamily="18" charset="0"/>
                <a:cs typeface="Arial" panose="020B0604020202020204" pitchFamily="34" charset="0"/>
              </a:rPr>
              <a:t>(6)</a:t>
            </a:r>
            <a:r>
              <a:rPr lang="en-US" sz="1800" dirty="0">
                <a:effectLst/>
                <a:latin typeface="Arial" panose="020B0604020202020204" pitchFamily="34" charset="0"/>
                <a:ea typeface="Times New Roman" panose="02020603050405020304" pitchFamily="18" charset="0"/>
                <a:cs typeface="Arial" panose="020B0604020202020204" pitchFamily="34" charset="0"/>
              </a:rPr>
              <a:t> there will be an increase in overall demand for electricity. </a:t>
            </a:r>
            <a:r>
              <a:rPr lang="en-US" sz="1800" b="1" dirty="0">
                <a:effectLst/>
                <a:latin typeface="Arial" panose="020B0604020202020204" pitchFamily="34" charset="0"/>
                <a:ea typeface="Times New Roman" panose="02020603050405020304" pitchFamily="18" charset="0"/>
                <a:cs typeface="Arial" panose="020B0604020202020204" pitchFamily="34" charset="0"/>
              </a:rPr>
              <a:t>(7)</a:t>
            </a:r>
            <a:r>
              <a:rPr lang="en-US" sz="1800" dirty="0">
                <a:latin typeface="Arial" panose="020B0604020202020204" pitchFamily="34" charset="0"/>
                <a:ea typeface="Times New Roman" panose="02020603050405020304" pitchFamily="18" charset="0"/>
                <a:cs typeface="Arial" panose="020B0604020202020204" pitchFamily="34" charset="0"/>
              </a:rPr>
              <a:t>W</a:t>
            </a:r>
            <a:r>
              <a:rPr lang="en-US" sz="1800" dirty="0">
                <a:effectLst/>
                <a:latin typeface="Arial" panose="020B0604020202020204" pitchFamily="34" charset="0"/>
                <a:ea typeface="Times New Roman" panose="02020603050405020304" pitchFamily="18" charset="0"/>
                <a:cs typeface="Arial" panose="020B0604020202020204" pitchFamily="34" charset="0"/>
              </a:rPr>
              <a:t>hen households and communities install solar panels and small scale wind turbines for their own supply, </a:t>
            </a:r>
            <a:r>
              <a:rPr lang="en-US" sz="1800" b="1" dirty="0">
                <a:effectLst/>
                <a:latin typeface="Arial" panose="020B0604020202020204" pitchFamily="34" charset="0"/>
                <a:ea typeface="Times New Roman" panose="02020603050405020304" pitchFamily="18" charset="0"/>
                <a:cs typeface="Arial" panose="020B0604020202020204" pitchFamily="34" charset="0"/>
              </a:rPr>
              <a:t>(8)</a:t>
            </a:r>
            <a:r>
              <a:rPr lang="en-US" sz="1800" dirty="0">
                <a:latin typeface="Arial" panose="020B0604020202020204" pitchFamily="34" charset="0"/>
                <a:ea typeface="Times New Roman" panose="02020603050405020304" pitchFamily="18" charset="0"/>
                <a:cs typeface="Arial" panose="020B0604020202020204" pitchFamily="34" charset="0"/>
              </a:rPr>
              <a:t>t</a:t>
            </a:r>
            <a:r>
              <a:rPr lang="en-US" sz="1800" dirty="0">
                <a:effectLst/>
                <a:latin typeface="Arial" panose="020B0604020202020204" pitchFamily="34" charset="0"/>
                <a:ea typeface="Times New Roman" panose="02020603050405020304" pitchFamily="18" charset="0"/>
                <a:cs typeface="Arial" panose="020B0604020202020204" pitchFamily="34" charset="0"/>
              </a:rPr>
              <a:t>here is also likely more electricity generation centers. </a:t>
            </a:r>
            <a:r>
              <a:rPr lang="en-US" sz="1800" b="1" dirty="0">
                <a:effectLst/>
                <a:latin typeface="Arial" panose="020B0604020202020204" pitchFamily="34" charset="0"/>
                <a:ea typeface="Times New Roman" panose="02020603050405020304" pitchFamily="18" charset="0"/>
                <a:cs typeface="Arial" panose="020B0604020202020204" pitchFamily="34" charset="0"/>
              </a:rPr>
              <a:t>(9) </a:t>
            </a:r>
            <a:r>
              <a:rPr lang="en-US" sz="1800" dirty="0">
                <a:effectLst/>
                <a:latin typeface="Arial" panose="020B0604020202020204" pitchFamily="34" charset="0"/>
                <a:ea typeface="Times New Roman" panose="02020603050405020304" pitchFamily="18" charset="0"/>
                <a:cs typeface="Arial" panose="020B0604020202020204" pitchFamily="34" charset="0"/>
              </a:rPr>
              <a:t>The 2022 energy crisis has caused rocketing prices of fuel and other necessity goods. </a:t>
            </a:r>
            <a:endParaRPr lang="en-US" altLang="en-US" sz="24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E63ED8C5-F020-99F8-67C5-583DCBD93D58}"/>
              </a:ext>
            </a:extLst>
          </p:cNvPr>
          <p:cNvSpPr txBox="1"/>
          <p:nvPr/>
        </p:nvSpPr>
        <p:spPr>
          <a:xfrm>
            <a:off x="2133600" y="151091"/>
            <a:ext cx="5638800" cy="369332"/>
          </a:xfrm>
          <a:prstGeom prst="rect">
            <a:avLst/>
          </a:prstGeom>
          <a:noFill/>
        </p:spPr>
        <p:txBody>
          <a:bodyPr wrap="square" rtlCol="0">
            <a:spAutoFit/>
          </a:bodyPr>
          <a:lstStyle/>
          <a:p>
            <a:r>
              <a:rPr lang="en-US" b="1" dirty="0"/>
              <a:t>CHAPTER 7 - ARGUMENT DIAGRAMMING</a:t>
            </a:r>
          </a:p>
        </p:txBody>
      </p:sp>
    </p:spTree>
    <p:extLst>
      <p:ext uri="{BB962C8B-B14F-4D97-AF65-F5344CB8AC3E}">
        <p14:creationId xmlns:p14="http://schemas.microsoft.com/office/powerpoint/2010/main" val="289854218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70362-43E9-4595-BE12-6F6C3E5A01CB}"/>
              </a:ext>
            </a:extLst>
          </p:cNvPr>
          <p:cNvSpPr>
            <a:spLocks noGrp="1"/>
          </p:cNvSpPr>
          <p:nvPr>
            <p:ph idx="1"/>
          </p:nvPr>
        </p:nvSpPr>
        <p:spPr>
          <a:xfrm>
            <a:off x="304800" y="838200"/>
            <a:ext cx="8763000" cy="4525963"/>
          </a:xfrm>
        </p:spPr>
        <p:txBody>
          <a:bodyPr/>
          <a:lstStyle/>
          <a:p>
            <a:pPr marL="0" indent="0">
              <a:lnSpc>
                <a:spcPct val="150000"/>
              </a:lnSpc>
              <a:buNone/>
            </a:pPr>
            <a:r>
              <a:rPr lang="en-US" sz="2200" b="1" dirty="0"/>
              <a:t>1. “Students should be given more homework so that they cause less trouble.”</a:t>
            </a:r>
            <a:endParaRPr lang="en-US" sz="2200" dirty="0"/>
          </a:p>
          <a:p>
            <a:pPr marL="0" indent="0">
              <a:lnSpc>
                <a:spcPct val="150000"/>
              </a:lnSpc>
              <a:buNone/>
            </a:pPr>
            <a:r>
              <a:rPr lang="en-US" sz="2200" i="1" dirty="0"/>
              <a:t>Which of the following refutes the given argument?</a:t>
            </a:r>
          </a:p>
          <a:p>
            <a:pPr marL="0" indent="0">
              <a:lnSpc>
                <a:spcPct val="150000"/>
              </a:lnSpc>
              <a:buNone/>
            </a:pPr>
            <a:r>
              <a:rPr lang="en-US" sz="2200" b="1" dirty="0"/>
              <a:t>A</a:t>
            </a:r>
            <a:r>
              <a:rPr lang="en-US" sz="2200" dirty="0"/>
              <a:t>. More homework means more efforts, which are good for students’ academic achievements. </a:t>
            </a:r>
          </a:p>
          <a:p>
            <a:pPr marL="0" indent="0">
              <a:lnSpc>
                <a:spcPct val="150000"/>
              </a:lnSpc>
              <a:buNone/>
            </a:pPr>
            <a:r>
              <a:rPr lang="en-US" sz="2200" b="1" dirty="0"/>
              <a:t>B</a:t>
            </a:r>
            <a:r>
              <a:rPr lang="en-US" sz="2200" dirty="0"/>
              <a:t>. Students who are trouble-makers are always the ones who would not do the assigned homework.</a:t>
            </a:r>
          </a:p>
          <a:p>
            <a:pPr marL="0" indent="0">
              <a:lnSpc>
                <a:spcPct val="150000"/>
              </a:lnSpc>
              <a:buNone/>
            </a:pPr>
            <a:r>
              <a:rPr lang="en-US" sz="2200" b="1" dirty="0"/>
              <a:t>C</a:t>
            </a:r>
            <a:r>
              <a:rPr lang="en-US" sz="2200" dirty="0"/>
              <a:t>. Homework keeps students busy in the time at home, so they can’t watch violent movies then cause trouble.</a:t>
            </a:r>
          </a:p>
          <a:p>
            <a:pPr marL="0" indent="0">
              <a:lnSpc>
                <a:spcPct val="150000"/>
              </a:lnSpc>
              <a:buNone/>
            </a:pPr>
            <a:r>
              <a:rPr lang="en-US" sz="2200" b="1" dirty="0"/>
              <a:t>D</a:t>
            </a:r>
            <a:r>
              <a:rPr lang="en-US" sz="2200" dirty="0"/>
              <a:t>. Research shows that excessive homework is one of the most critical problems for all students. </a:t>
            </a:r>
          </a:p>
          <a:p>
            <a:pPr marL="0" indent="0">
              <a:lnSpc>
                <a:spcPct val="150000"/>
              </a:lnSpc>
              <a:buNone/>
            </a:pPr>
            <a:endParaRPr lang="en-US" sz="2400" dirty="0"/>
          </a:p>
          <a:p>
            <a:pPr marL="0" indent="0">
              <a:buNone/>
            </a:pPr>
            <a:endParaRPr lang="en-US" dirty="0"/>
          </a:p>
        </p:txBody>
      </p:sp>
      <p:sp>
        <p:nvSpPr>
          <p:cNvPr id="4" name="TextBox 3">
            <a:extLst>
              <a:ext uri="{FF2B5EF4-FFF2-40B4-BE49-F238E27FC236}">
                <a16:creationId xmlns:a16="http://schemas.microsoft.com/office/drawing/2014/main" id="{8BB26C77-1121-4EC3-9C31-10F413578873}"/>
              </a:ext>
            </a:extLst>
          </p:cNvPr>
          <p:cNvSpPr txBox="1"/>
          <p:nvPr/>
        </p:nvSpPr>
        <p:spPr>
          <a:xfrm>
            <a:off x="1371600" y="304800"/>
            <a:ext cx="5562600" cy="646331"/>
          </a:xfrm>
          <a:prstGeom prst="rect">
            <a:avLst/>
          </a:prstGeom>
          <a:noFill/>
        </p:spPr>
        <p:txBody>
          <a:bodyPr wrap="square" rtlCol="0">
            <a:spAutoFit/>
          </a:bodyPr>
          <a:lstStyle/>
          <a:p>
            <a:pPr algn="ctr"/>
            <a:r>
              <a:rPr lang="en-US" b="1" dirty="0"/>
              <a:t>CHAPTER 8: ARGUMENT REFUTATION</a:t>
            </a:r>
          </a:p>
          <a:p>
            <a:pPr algn="ctr"/>
            <a:endParaRPr lang="en-US" b="1" dirty="0"/>
          </a:p>
        </p:txBody>
      </p:sp>
    </p:spTree>
    <p:extLst>
      <p:ext uri="{BB962C8B-B14F-4D97-AF65-F5344CB8AC3E}">
        <p14:creationId xmlns:p14="http://schemas.microsoft.com/office/powerpoint/2010/main" val="206803117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70362-43E9-4595-BE12-6F6C3E5A01CB}"/>
              </a:ext>
            </a:extLst>
          </p:cNvPr>
          <p:cNvSpPr>
            <a:spLocks noGrp="1"/>
          </p:cNvSpPr>
          <p:nvPr>
            <p:ph idx="1"/>
          </p:nvPr>
        </p:nvSpPr>
        <p:spPr>
          <a:xfrm>
            <a:off x="400050" y="1166018"/>
            <a:ext cx="8191500" cy="4525963"/>
          </a:xfrm>
        </p:spPr>
        <p:txBody>
          <a:bodyPr/>
          <a:lstStyle/>
          <a:p>
            <a:pPr marL="0" indent="0">
              <a:lnSpc>
                <a:spcPct val="150000"/>
              </a:lnSpc>
              <a:buNone/>
            </a:pPr>
            <a:r>
              <a:rPr lang="en-US" sz="1800" b="1" dirty="0"/>
              <a:t>2. “A school uniform should be implemented so that teachers waste less time on enforcing a dress code.”</a:t>
            </a:r>
            <a:endParaRPr lang="en-US" sz="1800" dirty="0"/>
          </a:p>
          <a:p>
            <a:pPr marL="0" indent="0">
              <a:lnSpc>
                <a:spcPct val="150000"/>
              </a:lnSpc>
              <a:buNone/>
            </a:pPr>
            <a:r>
              <a:rPr lang="en-US" sz="1800" i="1" dirty="0"/>
              <a:t>Which of the following refutes the given argument?</a:t>
            </a:r>
          </a:p>
          <a:p>
            <a:pPr marL="0" indent="0">
              <a:lnSpc>
                <a:spcPct val="150000"/>
              </a:lnSpc>
              <a:buNone/>
            </a:pPr>
            <a:r>
              <a:rPr lang="en-US" sz="1800" dirty="0"/>
              <a:t>A. When every student wears the same, teachers do not need to care about inappropriate clothes. </a:t>
            </a:r>
          </a:p>
          <a:p>
            <a:pPr marL="0" indent="0">
              <a:lnSpc>
                <a:spcPct val="150000"/>
              </a:lnSpc>
              <a:buNone/>
            </a:pPr>
            <a:r>
              <a:rPr lang="en-US" sz="1800" dirty="0"/>
              <a:t>B. Students can spend more time on their clothing styles, but identity is part of children’s growth process.</a:t>
            </a:r>
          </a:p>
          <a:p>
            <a:pPr marL="0" indent="0">
              <a:lnSpc>
                <a:spcPct val="150000"/>
              </a:lnSpc>
              <a:buNone/>
            </a:pPr>
            <a:r>
              <a:rPr lang="en-US" sz="1800" dirty="0"/>
              <a:t>C. If teachers enforce school uniform, they should wear uniform, too.  </a:t>
            </a:r>
          </a:p>
          <a:p>
            <a:pPr marL="0" indent="0">
              <a:lnSpc>
                <a:spcPct val="150000"/>
              </a:lnSpc>
              <a:buNone/>
            </a:pPr>
            <a:r>
              <a:rPr lang="en-US" sz="1800" dirty="0"/>
              <a:t>D. Students’ clothing styles do not affect their academic work, which requires more of teachers’ time.</a:t>
            </a:r>
          </a:p>
          <a:p>
            <a:endParaRPr lang="en-US" dirty="0"/>
          </a:p>
        </p:txBody>
      </p:sp>
      <p:sp>
        <p:nvSpPr>
          <p:cNvPr id="5" name="TextBox 4">
            <a:extLst>
              <a:ext uri="{FF2B5EF4-FFF2-40B4-BE49-F238E27FC236}">
                <a16:creationId xmlns:a16="http://schemas.microsoft.com/office/drawing/2014/main" id="{1A5FDB45-E805-ECAA-E3D4-650975768828}"/>
              </a:ext>
            </a:extLst>
          </p:cNvPr>
          <p:cNvSpPr txBox="1"/>
          <p:nvPr/>
        </p:nvSpPr>
        <p:spPr>
          <a:xfrm>
            <a:off x="1371600" y="304800"/>
            <a:ext cx="5562600" cy="646331"/>
          </a:xfrm>
          <a:prstGeom prst="rect">
            <a:avLst/>
          </a:prstGeom>
          <a:noFill/>
        </p:spPr>
        <p:txBody>
          <a:bodyPr wrap="square" rtlCol="0">
            <a:spAutoFit/>
          </a:bodyPr>
          <a:lstStyle/>
          <a:p>
            <a:pPr algn="ctr"/>
            <a:r>
              <a:rPr lang="en-US" b="1" dirty="0"/>
              <a:t>CHAPTER 8: ARGUMENT REFUTATION</a:t>
            </a:r>
          </a:p>
          <a:p>
            <a:pPr algn="ctr"/>
            <a:endParaRPr lang="en-US" b="1" dirty="0"/>
          </a:p>
        </p:txBody>
      </p:sp>
    </p:spTree>
    <p:extLst>
      <p:ext uri="{BB962C8B-B14F-4D97-AF65-F5344CB8AC3E}">
        <p14:creationId xmlns:p14="http://schemas.microsoft.com/office/powerpoint/2010/main" val="21825931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7FDF409-9FA2-446E-D048-279AFA4C9C56}"/>
              </a:ext>
            </a:extLst>
          </p:cNvPr>
          <p:cNvPicPr>
            <a:picLocks noChangeAspect="1"/>
          </p:cNvPicPr>
          <p:nvPr/>
        </p:nvPicPr>
        <p:blipFill>
          <a:blip r:embed="rId3"/>
          <a:stretch>
            <a:fillRect/>
          </a:stretch>
        </p:blipFill>
        <p:spPr>
          <a:xfrm>
            <a:off x="1275850" y="609600"/>
            <a:ext cx="6710524" cy="6218805"/>
          </a:xfrm>
          <a:prstGeom prst="rect">
            <a:avLst/>
          </a:prstGeom>
        </p:spPr>
      </p:pic>
      <p:sp>
        <p:nvSpPr>
          <p:cNvPr id="6" name="TextBox 5">
            <a:extLst>
              <a:ext uri="{FF2B5EF4-FFF2-40B4-BE49-F238E27FC236}">
                <a16:creationId xmlns:a16="http://schemas.microsoft.com/office/drawing/2014/main" id="{2C3C570A-05C1-42BA-96CB-DCC326864C56}"/>
              </a:ext>
            </a:extLst>
          </p:cNvPr>
          <p:cNvSpPr txBox="1"/>
          <p:nvPr/>
        </p:nvSpPr>
        <p:spPr>
          <a:xfrm>
            <a:off x="1676400" y="152400"/>
            <a:ext cx="5562600" cy="646331"/>
          </a:xfrm>
          <a:prstGeom prst="rect">
            <a:avLst/>
          </a:prstGeom>
          <a:noFill/>
        </p:spPr>
        <p:txBody>
          <a:bodyPr wrap="square" rtlCol="0">
            <a:spAutoFit/>
          </a:bodyPr>
          <a:lstStyle/>
          <a:p>
            <a:pPr algn="ctr"/>
            <a:r>
              <a:rPr lang="en-US" b="1" dirty="0"/>
              <a:t>CHAPTER 8: ARGUMENT REFUTATION</a:t>
            </a:r>
          </a:p>
          <a:p>
            <a:pPr algn="ctr"/>
            <a:endParaRPr lang="en-US" b="1" dirty="0"/>
          </a:p>
        </p:txBody>
      </p:sp>
    </p:spTree>
    <p:extLst>
      <p:ext uri="{BB962C8B-B14F-4D97-AF65-F5344CB8AC3E}">
        <p14:creationId xmlns:p14="http://schemas.microsoft.com/office/powerpoint/2010/main" val="216761320"/>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44661FC-DD3B-20F6-D012-85FCCDEA6D89}"/>
              </a:ext>
            </a:extLst>
          </p:cNvPr>
          <p:cNvSpPr txBox="1"/>
          <p:nvPr/>
        </p:nvSpPr>
        <p:spPr>
          <a:xfrm>
            <a:off x="33759" y="0"/>
            <a:ext cx="9144000" cy="6463308"/>
          </a:xfrm>
          <a:prstGeom prst="rect">
            <a:avLst/>
          </a:prstGeom>
          <a:noFill/>
        </p:spPr>
        <p:txBody>
          <a:bodyPr wrap="square">
            <a:spAutoFit/>
          </a:bodyPr>
          <a:lstStyle/>
          <a:p>
            <a:pPr algn="ctr"/>
            <a:r>
              <a:rPr lang="vi-VN" b="1" dirty="0"/>
              <a:t>Find the fallacies</a:t>
            </a:r>
          </a:p>
          <a:p>
            <a:pPr algn="ctr"/>
            <a:endParaRPr lang="vi-VN" b="1" dirty="0"/>
          </a:p>
          <a:p>
            <a:r>
              <a:rPr lang="vi-VN" i="1" dirty="0"/>
              <a:t>-Thưa thượng tọa, người ta thường đánh giá sự phát triển xã hội dựa vào </a:t>
            </a:r>
            <a:r>
              <a:rPr lang="vi-VN" i="1" dirty="0">
                <a:highlight>
                  <a:srgbClr val="00FF00"/>
                </a:highlight>
              </a:rPr>
              <a:t>chỉ số thu nhập GDP</a:t>
            </a:r>
            <a:r>
              <a:rPr lang="vi-VN" i="1" dirty="0"/>
              <a:t>, nhưng GDP sẽ là không đủ nếu như đạo đức xã hội không được giữ gìn thậm chí xuống cấp. Thượng tọa có thể nói gì về điều này?</a:t>
            </a:r>
          </a:p>
          <a:p>
            <a:endParaRPr lang="vi-VN" dirty="0"/>
          </a:p>
          <a:p>
            <a:r>
              <a:rPr lang="vi-VN" dirty="0"/>
              <a:t>-</a:t>
            </a:r>
            <a:r>
              <a:rPr lang="vi-VN" i="1" dirty="0"/>
              <a:t>Thượng tọa Thích Chân Quang</a:t>
            </a:r>
            <a:r>
              <a:rPr lang="vi-VN" dirty="0"/>
              <a:t>: Chúng ta có thể định lượng được GDP </a:t>
            </a:r>
            <a:r>
              <a:rPr lang="vi-VN" i="1" dirty="0">
                <a:highlight>
                  <a:srgbClr val="FFFF00"/>
                </a:highlight>
              </a:rPr>
              <a:t>nhưng chúng ta chưa có công cụ để định lượng được mức độ hạnh phúc của con người và đạo đức của con người và của xã hội</a:t>
            </a:r>
            <a:r>
              <a:rPr lang="vi-VN" dirty="0"/>
              <a:t>. Mục tiêu của một xã hội là đem đến hạnh phúc cho con người, </a:t>
            </a:r>
            <a:r>
              <a:rPr lang="vi-VN" dirty="0">
                <a:highlight>
                  <a:srgbClr val="00FF00"/>
                </a:highlight>
              </a:rPr>
              <a:t>thu nhập đầu người GDP </a:t>
            </a:r>
            <a:r>
              <a:rPr lang="vi-VN" dirty="0"/>
              <a:t>tất nhiên là quan trọng nhưng không phải là chỉ số duy nhất mà còn nhiều yếu tố khác, trong đó có đạo đức. Đạo đức là điều tốt trong tâm của chúng ta, muốn làm tốt cho người khác. Người có đạo đức là những người sống trong cuộc sống cống hiến nhiều hơn là đòi hỏi thụ hưởng.</a:t>
            </a:r>
          </a:p>
          <a:p>
            <a:endParaRPr lang="vi-VN" i="1" dirty="0"/>
          </a:p>
          <a:p>
            <a:r>
              <a:rPr lang="vi-VN" i="1" dirty="0"/>
              <a:t>-Đạo đức và sự thụ hưởng liên quan đến nhau ra sao?</a:t>
            </a:r>
          </a:p>
          <a:p>
            <a:endParaRPr lang="vi-VN" dirty="0"/>
          </a:p>
          <a:p>
            <a:r>
              <a:rPr lang="vi-VN" dirty="0"/>
              <a:t>-</a:t>
            </a:r>
            <a:r>
              <a:rPr lang="vi-VN" i="1" dirty="0"/>
              <a:t>Thượng tọa Thích Chân Quang</a:t>
            </a:r>
            <a:r>
              <a:rPr lang="vi-VN" dirty="0"/>
              <a:t>: Trong xã hội hiện đại thì con người đề cao sự sòng phẳng, </a:t>
            </a:r>
            <a:r>
              <a:rPr lang="vi-VN" dirty="0">
                <a:highlight>
                  <a:srgbClr val="00FF00"/>
                </a:highlight>
              </a:rPr>
              <a:t>tôi cống hiến thế này</a:t>
            </a:r>
            <a:r>
              <a:rPr lang="vi-VN" dirty="0">
                <a:highlight>
                  <a:srgbClr val="DEB400"/>
                </a:highlight>
              </a:rPr>
              <a:t>, tôi phải thụ hưởng bấy nhiêu</a:t>
            </a:r>
            <a:r>
              <a:rPr lang="vi-VN" dirty="0"/>
              <a:t>. </a:t>
            </a:r>
            <a:r>
              <a:rPr lang="vi-VN" dirty="0">
                <a:highlight>
                  <a:srgbClr val="00FF00"/>
                </a:highlight>
              </a:rPr>
              <a:t>Tôi bỏ tiền ra như thế này, tôi phải mua được số đồ vật thế kia.</a:t>
            </a:r>
            <a:r>
              <a:rPr lang="vi-VN" dirty="0"/>
              <a:t> </a:t>
            </a:r>
            <a:r>
              <a:rPr lang="vi-VN" dirty="0">
                <a:highlight>
                  <a:srgbClr val="DEB400"/>
                </a:highlight>
              </a:rPr>
              <a:t>Thậm chí nhiều người muốn hưởng thụ nhiều hơn sự cống hiến của họ, bỏ ra ít tiền mà muốn mua được của cải nhiều hơn người khác</a:t>
            </a:r>
            <a:r>
              <a:rPr lang="vi-VN" dirty="0"/>
              <a:t>, lao động ít mà muốn thụ hưởng nhiều, không lao động mà cũng đòi phần thụ hưởng. Xã hội như thế sẽ không có sự thặng dư. Nếu trong xã hội mà con người cống hiến nhiều hơn sự thụ hưởng thì sẽ có sự thặng dư để lo cho tương lai.</a:t>
            </a:r>
            <a:endParaRPr lang="en-US" dirty="0"/>
          </a:p>
        </p:txBody>
      </p:sp>
      <p:sp>
        <p:nvSpPr>
          <p:cNvPr id="7" name="TextBox 6">
            <a:extLst>
              <a:ext uri="{FF2B5EF4-FFF2-40B4-BE49-F238E27FC236}">
                <a16:creationId xmlns:a16="http://schemas.microsoft.com/office/drawing/2014/main" id="{CB35DEC4-429E-EF87-5528-E66364D31CF4}"/>
              </a:ext>
            </a:extLst>
          </p:cNvPr>
          <p:cNvSpPr txBox="1"/>
          <p:nvPr/>
        </p:nvSpPr>
        <p:spPr>
          <a:xfrm>
            <a:off x="114300" y="6498032"/>
            <a:ext cx="8915400" cy="307777"/>
          </a:xfrm>
          <a:prstGeom prst="rect">
            <a:avLst/>
          </a:prstGeom>
          <a:noFill/>
        </p:spPr>
        <p:txBody>
          <a:bodyPr wrap="square">
            <a:spAutoFit/>
          </a:bodyPr>
          <a:lstStyle/>
          <a:p>
            <a:r>
              <a:rPr lang="en-US" sz="1400" i="1" dirty="0"/>
              <a:t>https://</a:t>
            </a:r>
            <a:r>
              <a:rPr lang="en-US" sz="1400" i="1" dirty="0" err="1"/>
              <a:t>tienphong.vn</a:t>
            </a:r>
            <a:r>
              <a:rPr lang="en-US" sz="1400" i="1" dirty="0"/>
              <a:t>/thuong-toa-thich-chan-quang-dao-duc-se-tao-nen-mot-xa-hoi-thang-du-post1087095.tpo</a:t>
            </a:r>
          </a:p>
        </p:txBody>
      </p:sp>
    </p:spTree>
    <p:extLst>
      <p:ext uri="{BB962C8B-B14F-4D97-AF65-F5344CB8AC3E}">
        <p14:creationId xmlns:p14="http://schemas.microsoft.com/office/powerpoint/2010/main" val="39059144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ABC478D-D3CE-4EB3-BE9E-ECA1EACF6F6F}"/>
              </a:ext>
            </a:extLst>
          </p:cNvPr>
          <p:cNvSpPr>
            <a:spLocks noGrp="1"/>
          </p:cNvSpPr>
          <p:nvPr>
            <p:ph type="title"/>
          </p:nvPr>
        </p:nvSpPr>
        <p:spPr>
          <a:xfrm>
            <a:off x="457200" y="152400"/>
            <a:ext cx="8229600" cy="761999"/>
          </a:xfrm>
        </p:spPr>
        <p:txBody>
          <a:bodyPr/>
          <a:lstStyle/>
          <a:p>
            <a:pPr eaLnBrk="1" hangingPunct="1"/>
            <a:r>
              <a:rPr lang="en-US" altLang="en-US" b="1" dirty="0"/>
              <a:t>Contents</a:t>
            </a:r>
          </a:p>
        </p:txBody>
      </p:sp>
      <p:sp>
        <p:nvSpPr>
          <p:cNvPr id="3075" name="Content Placeholder 2">
            <a:extLst>
              <a:ext uri="{FF2B5EF4-FFF2-40B4-BE49-F238E27FC236}">
                <a16:creationId xmlns:a16="http://schemas.microsoft.com/office/drawing/2014/main" id="{527E314A-E4CB-4AA8-BBD4-0E276D2CE7E0}"/>
              </a:ext>
            </a:extLst>
          </p:cNvPr>
          <p:cNvSpPr>
            <a:spLocks noGrp="1"/>
          </p:cNvSpPr>
          <p:nvPr>
            <p:ph idx="1"/>
          </p:nvPr>
        </p:nvSpPr>
        <p:spPr>
          <a:xfrm>
            <a:off x="228600" y="990600"/>
            <a:ext cx="8915400" cy="4525963"/>
          </a:xfrm>
        </p:spPr>
        <p:txBody>
          <a:bodyPr/>
          <a:lstStyle/>
          <a:p>
            <a:pPr marL="514350" indent="-514350" eaLnBrk="1" hangingPunct="1">
              <a:lnSpc>
                <a:spcPct val="150000"/>
              </a:lnSpc>
              <a:buFont typeface="Calibri" panose="020F0502020204030204" pitchFamily="34" charset="0"/>
              <a:buAutoNum type="arabicPeriod"/>
            </a:pPr>
            <a:r>
              <a:rPr lang="en-US" altLang="en-US" sz="2800" dirty="0"/>
              <a:t>Eleven fallacies of relevance </a:t>
            </a:r>
          </a:p>
          <a:p>
            <a:pPr marL="514350" indent="-514350" eaLnBrk="1" hangingPunct="1">
              <a:lnSpc>
                <a:spcPct val="150000"/>
              </a:lnSpc>
              <a:buFont typeface="Calibri" panose="020F0502020204030204" pitchFamily="34" charset="0"/>
              <a:buAutoNum type="arabicPeriod"/>
            </a:pPr>
            <a:r>
              <a:rPr lang="en-US" altLang="en-US" sz="2800" dirty="0"/>
              <a:t>Nine fallacies of insufficient evidence </a:t>
            </a:r>
          </a:p>
          <a:p>
            <a:pPr marL="514350" indent="-514350" eaLnBrk="1" hangingPunct="1">
              <a:lnSpc>
                <a:spcPct val="150000"/>
              </a:lnSpc>
              <a:buFont typeface="Calibri" panose="020F0502020204030204" pitchFamily="34" charset="0"/>
              <a:buAutoNum type="arabicPeriod"/>
            </a:pPr>
            <a:r>
              <a:rPr lang="en-US" altLang="en-US" sz="2800" dirty="0"/>
              <a:t>Analyzing short arguments</a:t>
            </a:r>
          </a:p>
          <a:p>
            <a:pPr marL="514350" indent="-514350" eaLnBrk="1" hangingPunct="1">
              <a:lnSpc>
                <a:spcPct val="150000"/>
              </a:lnSpc>
              <a:buFont typeface="Calibri" panose="020F0502020204030204" pitchFamily="34" charset="0"/>
              <a:buAutoNum type="arabicPeriod"/>
            </a:pPr>
            <a:r>
              <a:rPr lang="en-US" altLang="en-US" sz="2800" dirty="0"/>
              <a:t>Standardizing arguments with missing elements</a:t>
            </a:r>
          </a:p>
          <a:p>
            <a:pPr marL="514350" indent="-514350" eaLnBrk="1" hangingPunct="1">
              <a:lnSpc>
                <a:spcPct val="150000"/>
              </a:lnSpc>
              <a:buFont typeface="Calibri" panose="020F0502020204030204" pitchFamily="34" charset="0"/>
              <a:buAutoNum type="arabicPeriod"/>
            </a:pPr>
            <a:r>
              <a:rPr lang="en-US" altLang="en-US" sz="2800" dirty="0"/>
              <a:t>Paraphrasing arguments </a:t>
            </a:r>
          </a:p>
          <a:p>
            <a:pPr marL="514350" indent="-514350" eaLnBrk="1" hangingPunct="1">
              <a:lnSpc>
                <a:spcPct val="150000"/>
              </a:lnSpc>
              <a:buFont typeface="Calibri" panose="020F0502020204030204" pitchFamily="34" charset="0"/>
              <a:buAutoNum type="arabicPeriod"/>
            </a:pPr>
            <a:r>
              <a:rPr lang="en-US" altLang="en-US" sz="2800" dirty="0"/>
              <a:t>Refuting arguments </a:t>
            </a:r>
          </a:p>
          <a:p>
            <a:pPr marL="514350" indent="-514350" eaLnBrk="1" hangingPunct="1">
              <a:lnSpc>
                <a:spcPct val="150000"/>
              </a:lnSpc>
              <a:buFont typeface="Calibri" panose="020F0502020204030204" pitchFamily="34" charset="0"/>
              <a:buAutoNum type="arabicPeriod"/>
            </a:pPr>
            <a:r>
              <a:rPr lang="en-US" altLang="en-US" sz="2800" dirty="0"/>
              <a:t>Key concepts of Chapter 11 and how to increase the strength of 6 types of inductive arguments</a:t>
            </a:r>
          </a:p>
          <a:p>
            <a:pPr marL="514350" indent="-514350" eaLnBrk="1" hangingPunct="1">
              <a:lnSpc>
                <a:spcPct val="150000"/>
              </a:lnSpc>
              <a:buFont typeface="Calibri" panose="020F0502020204030204" pitchFamily="34" charset="0"/>
              <a:buAutoNum type="arabicPeriod"/>
            </a:pPr>
            <a:endParaRPr lang="en-US" altLang="en-US" dirty="0"/>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70362-43E9-4595-BE12-6F6C3E5A01CB}"/>
              </a:ext>
            </a:extLst>
          </p:cNvPr>
          <p:cNvSpPr>
            <a:spLocks noGrp="1"/>
          </p:cNvSpPr>
          <p:nvPr>
            <p:ph idx="1"/>
          </p:nvPr>
        </p:nvSpPr>
        <p:spPr>
          <a:xfrm>
            <a:off x="381000" y="990600"/>
            <a:ext cx="8229600" cy="4525963"/>
          </a:xfrm>
        </p:spPr>
        <p:txBody>
          <a:bodyPr/>
          <a:lstStyle/>
          <a:p>
            <a:pPr marL="0" indent="0">
              <a:lnSpc>
                <a:spcPct val="150000"/>
              </a:lnSpc>
              <a:buNone/>
            </a:pPr>
            <a:r>
              <a:rPr lang="en-US" sz="2000" b="1" dirty="0"/>
              <a:t>3. “</a:t>
            </a:r>
            <a:r>
              <a:rPr lang="en-US" sz="2000" b="1" u="sng" dirty="0"/>
              <a:t>All</a:t>
            </a:r>
            <a:r>
              <a:rPr lang="en-US" sz="2000" b="1" dirty="0"/>
              <a:t> students should be given </a:t>
            </a:r>
            <a:r>
              <a:rPr lang="en-US" sz="2000" b="1" u="sng" dirty="0"/>
              <a:t>the right to choose to go to school or not</a:t>
            </a:r>
            <a:r>
              <a:rPr lang="en-US" sz="2000" b="1" dirty="0"/>
              <a:t>. When they are forced to do so, there will be kids who do not want to be there and they cause trouble.”</a:t>
            </a:r>
            <a:endParaRPr lang="en-US" sz="2000" dirty="0"/>
          </a:p>
          <a:p>
            <a:pPr marL="0" indent="0">
              <a:lnSpc>
                <a:spcPct val="150000"/>
              </a:lnSpc>
              <a:buNone/>
            </a:pPr>
            <a:r>
              <a:rPr lang="en-US" sz="2000" i="1" dirty="0"/>
              <a:t>Which of the following questions refutes the given argument?</a:t>
            </a:r>
          </a:p>
          <a:p>
            <a:pPr marL="0" indent="0">
              <a:lnSpc>
                <a:spcPct val="150000"/>
              </a:lnSpc>
              <a:buNone/>
            </a:pPr>
            <a:r>
              <a:rPr lang="en-US" sz="2000" dirty="0"/>
              <a:t>A. Are elementary students old or wise enough to make such an important decision which will affect their future?</a:t>
            </a:r>
          </a:p>
          <a:p>
            <a:pPr marL="0" indent="0">
              <a:lnSpc>
                <a:spcPct val="150000"/>
              </a:lnSpc>
              <a:buNone/>
            </a:pPr>
            <a:r>
              <a:rPr lang="en-US" sz="2000" dirty="0"/>
              <a:t>B. Are schools learning environments, so is it unacceptable for children to cause trouble there when they feel like doing so? </a:t>
            </a:r>
          </a:p>
          <a:p>
            <a:pPr marL="0" indent="0">
              <a:lnSpc>
                <a:spcPct val="150000"/>
              </a:lnSpc>
              <a:buNone/>
            </a:pPr>
            <a:r>
              <a:rPr lang="en-US" sz="2000" dirty="0"/>
              <a:t>C. Do schools have the right to force students to learn?</a:t>
            </a:r>
          </a:p>
          <a:p>
            <a:pPr marL="0" indent="0">
              <a:lnSpc>
                <a:spcPct val="150000"/>
              </a:lnSpc>
              <a:buNone/>
            </a:pPr>
            <a:r>
              <a:rPr lang="en-US" sz="2000" dirty="0"/>
              <a:t>D. Can teachers discipline students who cause trouble? </a:t>
            </a:r>
          </a:p>
          <a:p>
            <a:endParaRPr lang="en-US" dirty="0"/>
          </a:p>
        </p:txBody>
      </p:sp>
      <p:sp>
        <p:nvSpPr>
          <p:cNvPr id="5" name="TextBox 4">
            <a:extLst>
              <a:ext uri="{FF2B5EF4-FFF2-40B4-BE49-F238E27FC236}">
                <a16:creationId xmlns:a16="http://schemas.microsoft.com/office/drawing/2014/main" id="{56AD600B-7B11-7AAA-7E54-340EB0D0C635}"/>
              </a:ext>
            </a:extLst>
          </p:cNvPr>
          <p:cNvSpPr txBox="1"/>
          <p:nvPr/>
        </p:nvSpPr>
        <p:spPr>
          <a:xfrm>
            <a:off x="1371600" y="304800"/>
            <a:ext cx="5562600" cy="646331"/>
          </a:xfrm>
          <a:prstGeom prst="rect">
            <a:avLst/>
          </a:prstGeom>
          <a:noFill/>
        </p:spPr>
        <p:txBody>
          <a:bodyPr wrap="square" rtlCol="0">
            <a:spAutoFit/>
          </a:bodyPr>
          <a:lstStyle/>
          <a:p>
            <a:pPr algn="ctr"/>
            <a:r>
              <a:rPr lang="en-US" b="1" dirty="0"/>
              <a:t>CHAPTER 8: ARGUMENT REFUTATION</a:t>
            </a:r>
          </a:p>
          <a:p>
            <a:pPr algn="ctr"/>
            <a:endParaRPr lang="en-US" b="1" dirty="0"/>
          </a:p>
        </p:txBody>
      </p:sp>
    </p:spTree>
    <p:extLst>
      <p:ext uri="{BB962C8B-B14F-4D97-AF65-F5344CB8AC3E}">
        <p14:creationId xmlns:p14="http://schemas.microsoft.com/office/powerpoint/2010/main" val="278351803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22"/>
          <p:cNvSpPr txBox="1">
            <a:spLocks noGrp="1"/>
          </p:cNvSpPr>
          <p:nvPr>
            <p:ph type="title"/>
          </p:nvPr>
        </p:nvSpPr>
        <p:spPr>
          <a:xfrm>
            <a:off x="152400" y="76200"/>
            <a:ext cx="8534400" cy="7921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494" name="Google Shape;494;p22"/>
          <p:cNvSpPr txBox="1"/>
          <p:nvPr/>
        </p:nvSpPr>
        <p:spPr>
          <a:xfrm>
            <a:off x="3886200" y="762000"/>
            <a:ext cx="5257800" cy="42780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dirty="0">
                <a:solidFill>
                  <a:schemeClr val="dk1"/>
                </a:solidFill>
                <a:latin typeface="Arial"/>
                <a:ea typeface="Arial"/>
                <a:cs typeface="Arial"/>
                <a:sym typeface="Arial"/>
              </a:rPr>
              <a:t>A. Give reasonable premises: </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Large, representative samples </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Firm evidence for predictions </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Appropriate, popular authority </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Possible causes, significant correlation</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Consistent reference class</a:t>
            </a:r>
            <a:endParaRPr dirty="0"/>
          </a:p>
          <a:p>
            <a:pPr marL="457200" marR="0" lvl="0" indent="-457200" algn="l" rtl="0">
              <a:lnSpc>
                <a:spcPct val="130000"/>
              </a:lnSpc>
              <a:spcBef>
                <a:spcPts val="1200"/>
              </a:spcBef>
              <a:spcAft>
                <a:spcPts val="0"/>
              </a:spcAft>
              <a:buClr>
                <a:schemeClr val="dk1"/>
              </a:buClr>
              <a:buSzPts val="2000"/>
              <a:buFont typeface="Arial"/>
              <a:buAutoNum type="arabicPeriod"/>
            </a:pPr>
            <a:r>
              <a:rPr lang="en-US" sz="2000" dirty="0">
                <a:solidFill>
                  <a:schemeClr val="dk1"/>
                </a:solidFill>
                <a:latin typeface="Arial"/>
                <a:ea typeface="Arial"/>
                <a:cs typeface="Arial"/>
                <a:sym typeface="Arial"/>
              </a:rPr>
              <a:t>Relevant similarities &amp; dissimilarities, diversity of sample</a:t>
            </a:r>
            <a:endParaRPr dirty="0"/>
          </a:p>
        </p:txBody>
      </p:sp>
      <p:sp>
        <p:nvSpPr>
          <p:cNvPr id="495" name="Google Shape;495;p22"/>
          <p:cNvSpPr txBox="1"/>
          <p:nvPr/>
        </p:nvSpPr>
        <p:spPr>
          <a:xfrm>
            <a:off x="3851564" y="4965619"/>
            <a:ext cx="4800600" cy="1938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dirty="0">
                <a:solidFill>
                  <a:schemeClr val="dk1"/>
                </a:solidFill>
                <a:latin typeface="Arial"/>
                <a:ea typeface="Arial"/>
                <a:cs typeface="Arial"/>
                <a:sym typeface="Arial"/>
              </a:rPr>
              <a:t>B. Avoid extreme conclusions: </a:t>
            </a:r>
            <a:endParaRPr dirty="0"/>
          </a:p>
          <a:p>
            <a:pPr marL="342900" marR="0" lvl="0" indent="-342900" algn="l" rtl="0">
              <a:lnSpc>
                <a:spcPct val="150000"/>
              </a:lnSpc>
              <a:spcBef>
                <a:spcPts val="0"/>
              </a:spcBef>
              <a:spcAft>
                <a:spcPts val="0"/>
              </a:spcAft>
              <a:buClr>
                <a:schemeClr val="dk1"/>
              </a:buClr>
              <a:buSzPts val="2000"/>
              <a:buFont typeface="Arial"/>
              <a:buChar char="-"/>
            </a:pPr>
            <a:r>
              <a:rPr lang="en-US" sz="2000" dirty="0">
                <a:solidFill>
                  <a:schemeClr val="dk1"/>
                </a:solidFill>
                <a:latin typeface="Arial"/>
                <a:ea typeface="Arial"/>
                <a:cs typeface="Arial"/>
                <a:sym typeface="Arial"/>
              </a:rPr>
              <a:t>Do not use absolute words: </a:t>
            </a:r>
            <a:r>
              <a:rPr lang="en-US" sz="2000" i="1" dirty="0">
                <a:solidFill>
                  <a:schemeClr val="dk1"/>
                </a:solidFill>
                <a:latin typeface="Arial"/>
                <a:ea typeface="Arial"/>
                <a:cs typeface="Arial"/>
                <a:sym typeface="Arial"/>
              </a:rPr>
              <a:t>‘certainly’, ‘obviously’, ‘absolutely</a:t>
            </a:r>
            <a:r>
              <a:rPr lang="en-US" sz="2000" dirty="0">
                <a:solidFill>
                  <a:schemeClr val="dk1"/>
                </a:solidFill>
                <a:latin typeface="Arial"/>
                <a:ea typeface="Arial"/>
                <a:cs typeface="Arial"/>
                <a:sym typeface="Arial"/>
              </a:rPr>
              <a:t>’…</a:t>
            </a:r>
            <a:endParaRPr dirty="0"/>
          </a:p>
          <a:p>
            <a:pPr marR="0" lvl="0" algn="l" rtl="0">
              <a:lnSpc>
                <a:spcPct val="150000"/>
              </a:lnSpc>
              <a:spcBef>
                <a:spcPts val="0"/>
              </a:spcBef>
              <a:spcAft>
                <a:spcPts val="0"/>
              </a:spcAft>
              <a:buClr>
                <a:schemeClr val="dk1"/>
              </a:buClr>
              <a:buSzPts val="2000"/>
            </a:pPr>
            <a:r>
              <a:rPr lang="en-US" sz="2000" dirty="0">
                <a:solidFill>
                  <a:schemeClr val="dk1"/>
                </a:solidFill>
                <a:latin typeface="Arial"/>
                <a:ea typeface="Arial"/>
                <a:cs typeface="Arial"/>
                <a:sym typeface="Wingdings" panose="05000000000000000000" pitchFamily="2" charset="2"/>
              </a:rPr>
              <a:t> </a:t>
            </a:r>
            <a:r>
              <a:rPr lang="en-US" sz="2000" dirty="0">
                <a:solidFill>
                  <a:schemeClr val="dk1"/>
                </a:solidFill>
                <a:latin typeface="Arial"/>
                <a:ea typeface="Arial"/>
                <a:cs typeface="Arial"/>
                <a:sym typeface="Arial"/>
              </a:rPr>
              <a:t>Use ‘</a:t>
            </a:r>
            <a:r>
              <a:rPr lang="en-US" sz="2000" i="1" dirty="0">
                <a:solidFill>
                  <a:schemeClr val="dk1"/>
                </a:solidFill>
                <a:latin typeface="Arial"/>
                <a:ea typeface="Arial"/>
                <a:cs typeface="Arial"/>
                <a:sym typeface="Arial"/>
              </a:rPr>
              <a:t>probably’, ‘likely’, ‘chances</a:t>
            </a:r>
            <a:r>
              <a:rPr lang="en-US" sz="2000" dirty="0">
                <a:solidFill>
                  <a:schemeClr val="dk1"/>
                </a:solidFill>
                <a:latin typeface="Arial"/>
                <a:ea typeface="Arial"/>
                <a:cs typeface="Arial"/>
                <a:sym typeface="Arial"/>
              </a:rPr>
              <a:t>’…</a:t>
            </a:r>
            <a:endParaRPr dirty="0"/>
          </a:p>
        </p:txBody>
      </p:sp>
      <p:sp>
        <p:nvSpPr>
          <p:cNvPr id="496" name="Google Shape;496;p22"/>
          <p:cNvSpPr txBox="1"/>
          <p:nvPr/>
        </p:nvSpPr>
        <p:spPr>
          <a:xfrm>
            <a:off x="184225" y="1371600"/>
            <a:ext cx="3320975" cy="41148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30000"/>
              </a:lnSpc>
              <a:spcBef>
                <a:spcPts val="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1. Inductive generalization </a:t>
            </a:r>
            <a:endParaRPr sz="2000" b="1">
              <a:solidFill>
                <a:schemeClr val="dk1"/>
              </a:solidFill>
              <a:latin typeface="Arial"/>
              <a:ea typeface="Arial"/>
              <a:cs typeface="Arial"/>
              <a:sym typeface="Arial"/>
            </a:endParaRPr>
          </a:p>
          <a:p>
            <a:pPr marL="342900" marR="0" lvl="0" indent="-342900" algn="l" rtl="0">
              <a:lnSpc>
                <a:spcPct val="130000"/>
              </a:lnSpc>
              <a:spcBef>
                <a:spcPts val="12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2. Predictive argument </a:t>
            </a:r>
            <a:endParaRPr/>
          </a:p>
          <a:p>
            <a:pPr marL="342900" marR="0" lvl="0" indent="-342900" algn="l" rtl="0">
              <a:lnSpc>
                <a:spcPct val="130000"/>
              </a:lnSpc>
              <a:spcBef>
                <a:spcPts val="12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3. Argument from authority</a:t>
            </a:r>
            <a:endParaRPr/>
          </a:p>
          <a:p>
            <a:pPr marL="342900" marR="0" lvl="0" indent="-342900" algn="l" rtl="0">
              <a:lnSpc>
                <a:spcPct val="130000"/>
              </a:lnSpc>
              <a:spcBef>
                <a:spcPts val="12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4. Causal argument</a:t>
            </a:r>
            <a:endParaRPr/>
          </a:p>
          <a:p>
            <a:pPr marL="342900" marR="0" lvl="0" indent="-342900" algn="l" rtl="0">
              <a:lnSpc>
                <a:spcPct val="130000"/>
              </a:lnSpc>
              <a:spcBef>
                <a:spcPts val="12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5. Statistical argument</a:t>
            </a:r>
            <a:endParaRPr/>
          </a:p>
          <a:p>
            <a:pPr marL="342900" marR="0" lvl="0" indent="-342900" algn="l" rtl="0">
              <a:lnSpc>
                <a:spcPct val="130000"/>
              </a:lnSpc>
              <a:spcBef>
                <a:spcPts val="1200"/>
              </a:spcBef>
              <a:spcAft>
                <a:spcPts val="0"/>
              </a:spcAft>
              <a:buClr>
                <a:schemeClr val="dk1"/>
              </a:buClr>
              <a:buSzPts val="2000"/>
              <a:buFont typeface="Noto Sans Symbols"/>
              <a:buNone/>
            </a:pPr>
            <a:r>
              <a:rPr lang="en-US" sz="2000">
                <a:solidFill>
                  <a:schemeClr val="dk1"/>
                </a:solidFill>
                <a:latin typeface="Arial"/>
                <a:ea typeface="Arial"/>
                <a:cs typeface="Arial"/>
                <a:sym typeface="Arial"/>
              </a:rPr>
              <a:t>6. Argument from analogy</a:t>
            </a:r>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46E953-2152-983F-79D4-24BC53213C22}"/>
              </a:ext>
            </a:extLst>
          </p:cNvPr>
          <p:cNvSpPr>
            <a:spLocks noGrp="1"/>
          </p:cNvSpPr>
          <p:nvPr>
            <p:ph idx="1"/>
          </p:nvPr>
        </p:nvSpPr>
        <p:spPr>
          <a:xfrm>
            <a:off x="152400" y="547257"/>
            <a:ext cx="8991600" cy="3186543"/>
          </a:xfrm>
        </p:spPr>
        <p:txBody>
          <a:bodyPr/>
          <a:lstStyle/>
          <a:p>
            <a:pPr marL="0" indent="0">
              <a:lnSpc>
                <a:spcPct val="150000"/>
              </a:lnSpc>
              <a:spcBef>
                <a:spcPts val="1200"/>
              </a:spcBef>
              <a:buNone/>
            </a:pPr>
            <a:r>
              <a:rPr lang="en-US" sz="1600" dirty="0">
                <a:solidFill>
                  <a:srgbClr val="0033CC"/>
                </a:solidFill>
                <a:highlight>
                  <a:srgbClr val="FFFF00"/>
                </a:highlight>
                <a:latin typeface="Roboto" panose="02000000000000000000" pitchFamily="2" charset="0"/>
              </a:rPr>
              <a:t>26 Schengen countries</a:t>
            </a:r>
            <a:r>
              <a:rPr lang="en-US" sz="1600" dirty="0">
                <a:solidFill>
                  <a:srgbClr val="0033CC"/>
                </a:solidFill>
                <a:latin typeface="Roboto" panose="02000000000000000000" pitchFamily="2" charset="0"/>
              </a:rPr>
              <a:t> are Austria, Belgium, Czech Republic, Denmark, Estonia, Finland, France, Germany, Greece, Hungary, Iceland, Italy, Latvia, Liechtenstein, Lithuania, Luxembourg, Malta, Netherlands, Norway, Poland, Portugal, Slovakia, Slovenia, Spain, Sweden, and Switzerland.  </a:t>
            </a:r>
          </a:p>
          <a:p>
            <a:pPr marL="0" indent="0">
              <a:lnSpc>
                <a:spcPct val="150000"/>
              </a:lnSpc>
              <a:spcBef>
                <a:spcPts val="1200"/>
              </a:spcBef>
              <a:buNone/>
            </a:pPr>
            <a:r>
              <a:rPr lang="en-US" sz="1600" dirty="0">
                <a:solidFill>
                  <a:srgbClr val="0033CC"/>
                </a:solidFill>
                <a:latin typeface="Roboto" panose="02000000000000000000" pitchFamily="2" charset="0"/>
              </a:rPr>
              <a:t>Germany, Spain, and Czech Republic rejected visas Vietnam’s new passport version. However, Spain reserved its decision on August 8, 2022. </a:t>
            </a:r>
          </a:p>
          <a:p>
            <a:pPr marL="0" indent="0">
              <a:lnSpc>
                <a:spcPct val="150000"/>
              </a:lnSpc>
              <a:spcBef>
                <a:spcPts val="1200"/>
              </a:spcBef>
              <a:buNone/>
            </a:pPr>
            <a:r>
              <a:rPr lang="en-US" sz="1600" dirty="0">
                <a:solidFill>
                  <a:srgbClr val="0033CC"/>
                </a:solidFill>
                <a:latin typeface="Roboto" panose="02000000000000000000" pitchFamily="2" charset="0"/>
              </a:rPr>
              <a:t>France and the UK have also stated their recognition of Vietnam’s new passport version but warned holders to continually keep up with any developments.  </a:t>
            </a:r>
            <a:r>
              <a:rPr lang="en-US" sz="1600" i="1" dirty="0">
                <a:solidFill>
                  <a:srgbClr val="0033CC"/>
                </a:solidFill>
                <a:latin typeface="Roboto" panose="02000000000000000000" pitchFamily="2" charset="0"/>
              </a:rPr>
              <a:t>(</a:t>
            </a:r>
            <a:r>
              <a:rPr lang="en-US" sz="1600" i="1" dirty="0" err="1">
                <a:solidFill>
                  <a:srgbClr val="0033CC"/>
                </a:solidFill>
                <a:latin typeface="Roboto" panose="02000000000000000000" pitchFamily="2" charset="0"/>
              </a:rPr>
              <a:t>Vietnamnews</a:t>
            </a:r>
            <a:r>
              <a:rPr lang="en-US" sz="1600" i="1" dirty="0">
                <a:solidFill>
                  <a:srgbClr val="0033CC"/>
                </a:solidFill>
                <a:latin typeface="Roboto" panose="02000000000000000000" pitchFamily="2" charset="0"/>
              </a:rPr>
              <a:t>, August 8, 2022)</a:t>
            </a:r>
          </a:p>
        </p:txBody>
      </p:sp>
      <p:sp>
        <p:nvSpPr>
          <p:cNvPr id="5" name="Google Shape;493;p22">
            <a:extLst>
              <a:ext uri="{FF2B5EF4-FFF2-40B4-BE49-F238E27FC236}">
                <a16:creationId xmlns:a16="http://schemas.microsoft.com/office/drawing/2014/main" id="{17B0EBD3-373B-783C-E382-FFE869961BBE}"/>
              </a:ext>
            </a:extLst>
          </p:cNvPr>
          <p:cNvSpPr txBox="1">
            <a:spLocks noGrp="1"/>
          </p:cNvSpPr>
          <p:nvPr>
            <p:ph type="title"/>
          </p:nvPr>
        </p:nvSpPr>
        <p:spPr>
          <a:xfrm>
            <a:off x="152400" y="76201"/>
            <a:ext cx="853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6" name="TextBox 5">
            <a:extLst>
              <a:ext uri="{FF2B5EF4-FFF2-40B4-BE49-F238E27FC236}">
                <a16:creationId xmlns:a16="http://schemas.microsoft.com/office/drawing/2014/main" id="{869D7391-1E2F-2F38-9A25-945D6E87CD16}"/>
              </a:ext>
            </a:extLst>
          </p:cNvPr>
          <p:cNvSpPr txBox="1"/>
          <p:nvPr/>
        </p:nvSpPr>
        <p:spPr>
          <a:xfrm>
            <a:off x="152400" y="3689459"/>
            <a:ext cx="8610600" cy="369332"/>
          </a:xfrm>
          <a:prstGeom prst="rect">
            <a:avLst/>
          </a:prstGeom>
          <a:noFill/>
        </p:spPr>
        <p:txBody>
          <a:bodyPr wrap="square" rtlCol="0">
            <a:spAutoFit/>
          </a:bodyPr>
          <a:lstStyle/>
          <a:p>
            <a:r>
              <a:rPr lang="en-US" b="1" dirty="0"/>
              <a:t>Task: Identify the argument pattern and evaluate its strength.</a:t>
            </a:r>
          </a:p>
        </p:txBody>
      </p:sp>
      <p:sp>
        <p:nvSpPr>
          <p:cNvPr id="7" name="TextBox 6">
            <a:extLst>
              <a:ext uri="{FF2B5EF4-FFF2-40B4-BE49-F238E27FC236}">
                <a16:creationId xmlns:a16="http://schemas.microsoft.com/office/drawing/2014/main" id="{9595A21C-D70D-9F94-A528-31B5DAA79F0C}"/>
              </a:ext>
            </a:extLst>
          </p:cNvPr>
          <p:cNvSpPr txBox="1"/>
          <p:nvPr/>
        </p:nvSpPr>
        <p:spPr>
          <a:xfrm>
            <a:off x="211282" y="4351027"/>
            <a:ext cx="8915400" cy="1287532"/>
          </a:xfrm>
          <a:prstGeom prst="rect">
            <a:avLst/>
          </a:prstGeom>
          <a:noFill/>
        </p:spPr>
        <p:txBody>
          <a:bodyPr wrap="square" rtlCol="0">
            <a:spAutoFit/>
          </a:bodyPr>
          <a:lstStyle/>
          <a:p>
            <a:pPr>
              <a:lnSpc>
                <a:spcPct val="150000"/>
              </a:lnSpc>
            </a:pPr>
            <a:r>
              <a:rPr lang="en-US" b="1" dirty="0"/>
              <a:t>Argument 1</a:t>
            </a:r>
            <a:endParaRPr lang="en-US" dirty="0"/>
          </a:p>
          <a:p>
            <a:pPr>
              <a:lnSpc>
                <a:spcPct val="150000"/>
              </a:lnSpc>
            </a:pPr>
            <a:r>
              <a:rPr lang="en-US" dirty="0"/>
              <a:t>(Sept 1) The UK has stated its recognition of Vietnam’s new passport version. So other Schengen countries will probably recognize Vietnam’s new passport version.      </a:t>
            </a:r>
          </a:p>
        </p:txBody>
      </p:sp>
      <p:sp>
        <p:nvSpPr>
          <p:cNvPr id="9" name="TextBox 8">
            <a:extLst>
              <a:ext uri="{FF2B5EF4-FFF2-40B4-BE49-F238E27FC236}">
                <a16:creationId xmlns:a16="http://schemas.microsoft.com/office/drawing/2014/main" id="{0FCD279E-E5A2-C31D-F986-AE2D2AA5AE75}"/>
              </a:ext>
            </a:extLst>
          </p:cNvPr>
          <p:cNvSpPr txBox="1"/>
          <p:nvPr/>
        </p:nvSpPr>
        <p:spPr>
          <a:xfrm>
            <a:off x="228600" y="5702495"/>
            <a:ext cx="8839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Weak predictive argument: </a:t>
            </a:r>
            <a:r>
              <a:rPr lang="en-US" dirty="0">
                <a:sym typeface="Wingdings" panose="05000000000000000000" pitchFamily="2" charset="2"/>
              </a:rPr>
              <a:t>the UK does not belong to the Schengen countries</a:t>
            </a:r>
            <a:endParaRPr lang="en-US" dirty="0"/>
          </a:p>
        </p:txBody>
      </p:sp>
      <p:sp>
        <p:nvSpPr>
          <p:cNvPr id="11" name="TextBox 10">
            <a:extLst>
              <a:ext uri="{FF2B5EF4-FFF2-40B4-BE49-F238E27FC236}">
                <a16:creationId xmlns:a16="http://schemas.microsoft.com/office/drawing/2014/main" id="{9529C7F1-3EB5-0812-0D32-9929AE25CBDD}"/>
              </a:ext>
            </a:extLst>
          </p:cNvPr>
          <p:cNvSpPr txBox="1"/>
          <p:nvPr/>
        </p:nvSpPr>
        <p:spPr>
          <a:xfrm>
            <a:off x="228600" y="6223031"/>
            <a:ext cx="8839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Change the reference class from the UK to other Schengen countries. </a:t>
            </a:r>
            <a:endParaRPr lang="en-US" dirty="0"/>
          </a:p>
        </p:txBody>
      </p:sp>
    </p:spTree>
    <p:extLst>
      <p:ext uri="{BB962C8B-B14F-4D97-AF65-F5344CB8AC3E}">
        <p14:creationId xmlns:p14="http://schemas.microsoft.com/office/powerpoint/2010/main" val="16308916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3;p22">
            <a:extLst>
              <a:ext uri="{FF2B5EF4-FFF2-40B4-BE49-F238E27FC236}">
                <a16:creationId xmlns:a16="http://schemas.microsoft.com/office/drawing/2014/main" id="{17B0EBD3-373B-783C-E382-FFE869961BBE}"/>
              </a:ext>
            </a:extLst>
          </p:cNvPr>
          <p:cNvSpPr txBox="1">
            <a:spLocks noGrp="1"/>
          </p:cNvSpPr>
          <p:nvPr>
            <p:ph type="title"/>
          </p:nvPr>
        </p:nvSpPr>
        <p:spPr>
          <a:xfrm>
            <a:off x="152400" y="76201"/>
            <a:ext cx="853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6" name="TextBox 5">
            <a:extLst>
              <a:ext uri="{FF2B5EF4-FFF2-40B4-BE49-F238E27FC236}">
                <a16:creationId xmlns:a16="http://schemas.microsoft.com/office/drawing/2014/main" id="{869D7391-1E2F-2F38-9A25-945D6E87CD16}"/>
              </a:ext>
            </a:extLst>
          </p:cNvPr>
          <p:cNvSpPr txBox="1"/>
          <p:nvPr/>
        </p:nvSpPr>
        <p:spPr>
          <a:xfrm>
            <a:off x="502227" y="990600"/>
            <a:ext cx="8610600" cy="369332"/>
          </a:xfrm>
          <a:prstGeom prst="rect">
            <a:avLst/>
          </a:prstGeom>
          <a:noFill/>
        </p:spPr>
        <p:txBody>
          <a:bodyPr wrap="square" rtlCol="0">
            <a:spAutoFit/>
          </a:bodyPr>
          <a:lstStyle/>
          <a:p>
            <a:r>
              <a:rPr lang="en-US" b="1" dirty="0"/>
              <a:t>Task: Identify the argument pattern and evaluate its strength.</a:t>
            </a:r>
          </a:p>
        </p:txBody>
      </p:sp>
      <p:sp>
        <p:nvSpPr>
          <p:cNvPr id="7" name="TextBox 6">
            <a:extLst>
              <a:ext uri="{FF2B5EF4-FFF2-40B4-BE49-F238E27FC236}">
                <a16:creationId xmlns:a16="http://schemas.microsoft.com/office/drawing/2014/main" id="{9595A21C-D70D-9F94-A528-31B5DAA79F0C}"/>
              </a:ext>
            </a:extLst>
          </p:cNvPr>
          <p:cNvSpPr txBox="1"/>
          <p:nvPr/>
        </p:nvSpPr>
        <p:spPr>
          <a:xfrm>
            <a:off x="135082" y="1678726"/>
            <a:ext cx="8704118" cy="3980577"/>
          </a:xfrm>
          <a:prstGeom prst="rect">
            <a:avLst/>
          </a:prstGeom>
          <a:noFill/>
        </p:spPr>
        <p:txBody>
          <a:bodyPr wrap="square" rtlCol="0">
            <a:spAutoFit/>
          </a:bodyPr>
          <a:lstStyle/>
          <a:p>
            <a:pPr>
              <a:lnSpc>
                <a:spcPct val="150000"/>
              </a:lnSpc>
            </a:pPr>
            <a:r>
              <a:rPr lang="en-US" b="1" dirty="0"/>
              <a:t>Argument 2</a:t>
            </a:r>
            <a:r>
              <a:rPr lang="en-US" dirty="0"/>
              <a:t> </a:t>
            </a:r>
          </a:p>
          <a:p>
            <a:pPr>
              <a:lnSpc>
                <a:spcPct val="150000"/>
              </a:lnSpc>
              <a:spcBef>
                <a:spcPts val="1200"/>
              </a:spcBef>
            </a:pPr>
            <a:r>
              <a:rPr lang="en-US" b="1" dirty="0">
                <a:solidFill>
                  <a:srgbClr val="000000"/>
                </a:solidFill>
                <a:latin typeface="Roboto" panose="02000000000000000000" pitchFamily="2" charset="0"/>
              </a:rPr>
              <a:t>P1</a:t>
            </a:r>
            <a:r>
              <a:rPr lang="en-US" dirty="0">
                <a:solidFill>
                  <a:srgbClr val="000000"/>
                </a:solidFill>
                <a:latin typeface="Roboto" panose="02000000000000000000" pitchFamily="2" charset="0"/>
              </a:rPr>
              <a:t>. Initially, Germany, Spain, and Czech Republic in Schengen area rejected Vietnam’s new passport version. </a:t>
            </a:r>
          </a:p>
          <a:p>
            <a:pPr>
              <a:lnSpc>
                <a:spcPct val="150000"/>
              </a:lnSpc>
              <a:spcBef>
                <a:spcPts val="1200"/>
              </a:spcBef>
            </a:pPr>
            <a:r>
              <a:rPr lang="en-US" b="1" dirty="0">
                <a:solidFill>
                  <a:srgbClr val="000000"/>
                </a:solidFill>
                <a:latin typeface="Roboto" panose="02000000000000000000" pitchFamily="2" charset="0"/>
              </a:rPr>
              <a:t>P2</a:t>
            </a:r>
            <a:r>
              <a:rPr lang="en-US" dirty="0">
                <a:solidFill>
                  <a:srgbClr val="000000"/>
                </a:solidFill>
                <a:latin typeface="Roboto" panose="02000000000000000000" pitchFamily="2" charset="0"/>
              </a:rPr>
              <a:t>. Spain reserved its decision on August 8, 2022. </a:t>
            </a:r>
          </a:p>
          <a:p>
            <a:pPr>
              <a:lnSpc>
                <a:spcPct val="150000"/>
              </a:lnSpc>
              <a:spcBef>
                <a:spcPts val="1200"/>
              </a:spcBef>
            </a:pPr>
            <a:r>
              <a:rPr lang="en-US" b="1" dirty="0">
                <a:solidFill>
                  <a:srgbClr val="000000"/>
                </a:solidFill>
                <a:latin typeface="Roboto" panose="02000000000000000000" pitchFamily="2" charset="0"/>
              </a:rPr>
              <a:t>P3</a:t>
            </a:r>
            <a:r>
              <a:rPr lang="en-US" dirty="0">
                <a:solidFill>
                  <a:srgbClr val="000000"/>
                </a:solidFill>
                <a:latin typeface="Roboto" panose="02000000000000000000" pitchFamily="2" charset="0"/>
              </a:rPr>
              <a:t>: Other Schengen countries have not yet rejected Vietnam’s new passport version.</a:t>
            </a:r>
          </a:p>
          <a:p>
            <a:pPr>
              <a:lnSpc>
                <a:spcPct val="150000"/>
              </a:lnSpc>
              <a:spcBef>
                <a:spcPts val="1200"/>
              </a:spcBef>
            </a:pPr>
            <a:r>
              <a:rPr lang="en-US" b="1" dirty="0"/>
              <a:t>So</a:t>
            </a:r>
            <a:r>
              <a:rPr lang="en-US" dirty="0"/>
              <a:t>, chances are that Vietnamese tourists are accepted by </a:t>
            </a:r>
            <a:r>
              <a:rPr lang="en-US" dirty="0">
                <a:highlight>
                  <a:srgbClr val="FFFF00"/>
                </a:highlight>
              </a:rPr>
              <a:t>most countries of Schengen area</a:t>
            </a:r>
            <a:r>
              <a:rPr lang="en-US" dirty="0"/>
              <a:t>.      </a:t>
            </a:r>
          </a:p>
        </p:txBody>
      </p:sp>
      <p:sp>
        <p:nvSpPr>
          <p:cNvPr id="9" name="TextBox 8">
            <a:extLst>
              <a:ext uri="{FF2B5EF4-FFF2-40B4-BE49-F238E27FC236}">
                <a16:creationId xmlns:a16="http://schemas.microsoft.com/office/drawing/2014/main" id="{0FCD279E-E5A2-C31D-F986-AE2D2AA5AE75}"/>
              </a:ext>
            </a:extLst>
          </p:cNvPr>
          <p:cNvSpPr txBox="1"/>
          <p:nvPr/>
        </p:nvSpPr>
        <p:spPr>
          <a:xfrm>
            <a:off x="0" y="5749797"/>
            <a:ext cx="8458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Strong statistical argument</a:t>
            </a:r>
            <a:r>
              <a:rPr lang="en-US" dirty="0">
                <a:sym typeface="Wingdings" panose="05000000000000000000" pitchFamily="2" charset="2"/>
              </a:rPr>
              <a:t>: 24/26 &gt; 92% = “most” </a:t>
            </a:r>
            <a:endParaRPr lang="en-US" dirty="0"/>
          </a:p>
        </p:txBody>
      </p:sp>
    </p:spTree>
    <p:extLst>
      <p:ext uri="{BB962C8B-B14F-4D97-AF65-F5344CB8AC3E}">
        <p14:creationId xmlns:p14="http://schemas.microsoft.com/office/powerpoint/2010/main" val="18351202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3;p22">
            <a:extLst>
              <a:ext uri="{FF2B5EF4-FFF2-40B4-BE49-F238E27FC236}">
                <a16:creationId xmlns:a16="http://schemas.microsoft.com/office/drawing/2014/main" id="{17B0EBD3-373B-783C-E382-FFE869961BBE}"/>
              </a:ext>
            </a:extLst>
          </p:cNvPr>
          <p:cNvSpPr txBox="1">
            <a:spLocks noGrp="1"/>
          </p:cNvSpPr>
          <p:nvPr>
            <p:ph type="title"/>
          </p:nvPr>
        </p:nvSpPr>
        <p:spPr>
          <a:xfrm>
            <a:off x="152400" y="76201"/>
            <a:ext cx="853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6" name="TextBox 5">
            <a:extLst>
              <a:ext uri="{FF2B5EF4-FFF2-40B4-BE49-F238E27FC236}">
                <a16:creationId xmlns:a16="http://schemas.microsoft.com/office/drawing/2014/main" id="{869D7391-1E2F-2F38-9A25-945D6E87CD16}"/>
              </a:ext>
            </a:extLst>
          </p:cNvPr>
          <p:cNvSpPr txBox="1"/>
          <p:nvPr/>
        </p:nvSpPr>
        <p:spPr>
          <a:xfrm>
            <a:off x="381000" y="1066800"/>
            <a:ext cx="8610600" cy="369332"/>
          </a:xfrm>
          <a:prstGeom prst="rect">
            <a:avLst/>
          </a:prstGeom>
          <a:noFill/>
        </p:spPr>
        <p:txBody>
          <a:bodyPr wrap="square" rtlCol="0">
            <a:spAutoFit/>
          </a:bodyPr>
          <a:lstStyle/>
          <a:p>
            <a:r>
              <a:rPr lang="en-US" b="1" dirty="0"/>
              <a:t>Task: Identify the argument pattern and evaluate its strength.</a:t>
            </a:r>
          </a:p>
        </p:txBody>
      </p:sp>
      <p:sp>
        <p:nvSpPr>
          <p:cNvPr id="8" name="TextBox 7">
            <a:extLst>
              <a:ext uri="{FF2B5EF4-FFF2-40B4-BE49-F238E27FC236}">
                <a16:creationId xmlns:a16="http://schemas.microsoft.com/office/drawing/2014/main" id="{9A333333-EB5F-6F2F-3474-8A6C8FDF5B37}"/>
              </a:ext>
            </a:extLst>
          </p:cNvPr>
          <p:cNvSpPr txBox="1"/>
          <p:nvPr/>
        </p:nvSpPr>
        <p:spPr>
          <a:xfrm>
            <a:off x="180109" y="1787811"/>
            <a:ext cx="8790709" cy="2605265"/>
          </a:xfrm>
          <a:prstGeom prst="rect">
            <a:avLst/>
          </a:prstGeom>
          <a:noFill/>
        </p:spPr>
        <p:txBody>
          <a:bodyPr wrap="square" rtlCol="0">
            <a:spAutoFit/>
          </a:bodyPr>
          <a:lstStyle/>
          <a:p>
            <a:pPr>
              <a:lnSpc>
                <a:spcPct val="150000"/>
              </a:lnSpc>
            </a:pPr>
            <a:r>
              <a:rPr lang="en-US" b="1" dirty="0"/>
              <a:t>Argument 3</a:t>
            </a:r>
            <a:r>
              <a:rPr lang="en-US" dirty="0"/>
              <a:t> </a:t>
            </a:r>
          </a:p>
          <a:p>
            <a:pPr>
              <a:lnSpc>
                <a:spcPct val="150000"/>
              </a:lnSpc>
              <a:spcBef>
                <a:spcPts val="1200"/>
              </a:spcBef>
            </a:pPr>
            <a:r>
              <a:rPr lang="en-US" sz="2000" dirty="0"/>
              <a:t>Spain has resumed processing visas for Vietnam’s new passport holders, making </a:t>
            </a:r>
            <a:r>
              <a:rPr lang="en-US" sz="2000" b="1" dirty="0"/>
              <a:t>24/26</a:t>
            </a:r>
            <a:r>
              <a:rPr lang="en-US" sz="2000" dirty="0"/>
              <a:t> Schengen countries currently accepting this passport version. </a:t>
            </a:r>
          </a:p>
          <a:p>
            <a:pPr>
              <a:lnSpc>
                <a:spcPct val="150000"/>
              </a:lnSpc>
              <a:spcBef>
                <a:spcPts val="1200"/>
              </a:spcBef>
            </a:pPr>
            <a:r>
              <a:rPr lang="en-US" sz="2000" dirty="0"/>
              <a:t>Therefore, Vietnam’s new passport holders do not have travel restrictions in the Schengen area.  </a:t>
            </a:r>
          </a:p>
        </p:txBody>
      </p:sp>
      <p:sp>
        <p:nvSpPr>
          <p:cNvPr id="2" name="TextBox 1">
            <a:extLst>
              <a:ext uri="{FF2B5EF4-FFF2-40B4-BE49-F238E27FC236}">
                <a16:creationId xmlns:a16="http://schemas.microsoft.com/office/drawing/2014/main" id="{6A9A7A76-45BA-B700-A58D-9C72FE996990}"/>
              </a:ext>
            </a:extLst>
          </p:cNvPr>
          <p:cNvSpPr txBox="1"/>
          <p:nvPr/>
        </p:nvSpPr>
        <p:spPr>
          <a:xfrm>
            <a:off x="173182" y="4516455"/>
            <a:ext cx="8458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Weak causal argument</a:t>
            </a:r>
            <a:r>
              <a:rPr lang="en-US" dirty="0">
                <a:sym typeface="Wingdings" panose="05000000000000000000" pitchFamily="2" charset="2"/>
              </a:rPr>
              <a:t>: 92% is NOT an absolute correlation </a:t>
            </a:r>
            <a:endParaRPr lang="en-US" dirty="0"/>
          </a:p>
        </p:txBody>
      </p:sp>
      <p:sp>
        <p:nvSpPr>
          <p:cNvPr id="9" name="TextBox 8">
            <a:extLst>
              <a:ext uri="{FF2B5EF4-FFF2-40B4-BE49-F238E27FC236}">
                <a16:creationId xmlns:a16="http://schemas.microsoft.com/office/drawing/2014/main" id="{D17D1A06-C185-810E-450D-058C5C1B80FD}"/>
              </a:ext>
            </a:extLst>
          </p:cNvPr>
          <p:cNvSpPr txBox="1"/>
          <p:nvPr/>
        </p:nvSpPr>
        <p:spPr>
          <a:xfrm>
            <a:off x="360218" y="5096434"/>
            <a:ext cx="8610600" cy="170303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Add induction indicator and a moderate quantifier: </a:t>
            </a:r>
            <a:r>
              <a:rPr lang="en-US" dirty="0"/>
              <a:t>Therefore, Vietnam’s new passport holders </a:t>
            </a:r>
            <a:r>
              <a:rPr lang="en-US" u="sng" dirty="0"/>
              <a:t>probably</a:t>
            </a:r>
            <a:r>
              <a:rPr lang="en-US" dirty="0"/>
              <a:t> do not have </a:t>
            </a:r>
            <a:r>
              <a:rPr lang="en-US" u="sng" dirty="0"/>
              <a:t>significant</a:t>
            </a:r>
            <a:r>
              <a:rPr lang="en-US" dirty="0"/>
              <a:t> travel restrictions in the Schengen area.  </a:t>
            </a:r>
          </a:p>
          <a:p>
            <a:pPr>
              <a:lnSpc>
                <a:spcPct val="150000"/>
              </a:lnSpc>
            </a:pPr>
            <a:endParaRPr lang="en-US" dirty="0"/>
          </a:p>
        </p:txBody>
      </p:sp>
    </p:spTree>
    <p:extLst>
      <p:ext uri="{BB962C8B-B14F-4D97-AF65-F5344CB8AC3E}">
        <p14:creationId xmlns:p14="http://schemas.microsoft.com/office/powerpoint/2010/main" val="30706872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3;p22">
            <a:extLst>
              <a:ext uri="{FF2B5EF4-FFF2-40B4-BE49-F238E27FC236}">
                <a16:creationId xmlns:a16="http://schemas.microsoft.com/office/drawing/2014/main" id="{17B0EBD3-373B-783C-E382-FFE869961BBE}"/>
              </a:ext>
            </a:extLst>
          </p:cNvPr>
          <p:cNvSpPr txBox="1">
            <a:spLocks noGrp="1"/>
          </p:cNvSpPr>
          <p:nvPr>
            <p:ph type="title"/>
          </p:nvPr>
        </p:nvSpPr>
        <p:spPr>
          <a:xfrm>
            <a:off x="152400" y="76201"/>
            <a:ext cx="853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6" name="TextBox 5">
            <a:extLst>
              <a:ext uri="{FF2B5EF4-FFF2-40B4-BE49-F238E27FC236}">
                <a16:creationId xmlns:a16="http://schemas.microsoft.com/office/drawing/2014/main" id="{869D7391-1E2F-2F38-9A25-945D6E87CD16}"/>
              </a:ext>
            </a:extLst>
          </p:cNvPr>
          <p:cNvSpPr txBox="1"/>
          <p:nvPr/>
        </p:nvSpPr>
        <p:spPr>
          <a:xfrm>
            <a:off x="266700" y="1066800"/>
            <a:ext cx="8610600" cy="369332"/>
          </a:xfrm>
          <a:prstGeom prst="rect">
            <a:avLst/>
          </a:prstGeom>
          <a:noFill/>
        </p:spPr>
        <p:txBody>
          <a:bodyPr wrap="square" rtlCol="0">
            <a:spAutoFit/>
          </a:bodyPr>
          <a:lstStyle/>
          <a:p>
            <a:r>
              <a:rPr lang="en-US" b="1" dirty="0"/>
              <a:t>Task: Identify the argument pattern and evaluate its strength.</a:t>
            </a:r>
          </a:p>
        </p:txBody>
      </p:sp>
      <p:sp>
        <p:nvSpPr>
          <p:cNvPr id="8" name="TextBox 7">
            <a:extLst>
              <a:ext uri="{FF2B5EF4-FFF2-40B4-BE49-F238E27FC236}">
                <a16:creationId xmlns:a16="http://schemas.microsoft.com/office/drawing/2014/main" id="{9A333333-EB5F-6F2F-3474-8A6C8FDF5B37}"/>
              </a:ext>
            </a:extLst>
          </p:cNvPr>
          <p:cNvSpPr txBox="1"/>
          <p:nvPr/>
        </p:nvSpPr>
        <p:spPr>
          <a:xfrm>
            <a:off x="290945" y="1653732"/>
            <a:ext cx="8458200" cy="2010807"/>
          </a:xfrm>
          <a:prstGeom prst="rect">
            <a:avLst/>
          </a:prstGeom>
          <a:noFill/>
        </p:spPr>
        <p:txBody>
          <a:bodyPr wrap="square" rtlCol="0">
            <a:spAutoFit/>
          </a:bodyPr>
          <a:lstStyle/>
          <a:p>
            <a:pPr>
              <a:lnSpc>
                <a:spcPct val="150000"/>
              </a:lnSpc>
            </a:pPr>
            <a:r>
              <a:rPr lang="en-US" b="1" dirty="0"/>
              <a:t>Argument 4</a:t>
            </a:r>
            <a:endParaRPr lang="en-US" dirty="0"/>
          </a:p>
          <a:p>
            <a:pPr>
              <a:lnSpc>
                <a:spcPct val="150000"/>
              </a:lnSpc>
              <a:spcBef>
                <a:spcPts val="1200"/>
              </a:spcBef>
            </a:pPr>
            <a:r>
              <a:rPr lang="en-US" dirty="0"/>
              <a:t>P1. Spain has resumed processing visas for Vietnam’s new passport holders, making </a:t>
            </a:r>
            <a:r>
              <a:rPr lang="en-US" b="1" dirty="0"/>
              <a:t>24/26</a:t>
            </a:r>
            <a:r>
              <a:rPr lang="en-US" dirty="0"/>
              <a:t> Schengen countries currently accepting this passport version. </a:t>
            </a:r>
          </a:p>
          <a:p>
            <a:pPr>
              <a:lnSpc>
                <a:spcPct val="150000"/>
              </a:lnSpc>
              <a:spcBef>
                <a:spcPts val="1200"/>
              </a:spcBef>
            </a:pPr>
            <a:r>
              <a:rPr lang="en-US" dirty="0"/>
              <a:t>Therefore, Vietnam’s new passport is accepted </a:t>
            </a:r>
            <a:r>
              <a:rPr lang="en-US" b="1" dirty="0"/>
              <a:t>in the Schengen area</a:t>
            </a:r>
            <a:r>
              <a:rPr lang="en-US" dirty="0"/>
              <a:t>.  </a:t>
            </a:r>
          </a:p>
        </p:txBody>
      </p:sp>
      <p:sp>
        <p:nvSpPr>
          <p:cNvPr id="2" name="TextBox 1">
            <a:extLst>
              <a:ext uri="{FF2B5EF4-FFF2-40B4-BE49-F238E27FC236}">
                <a16:creationId xmlns:a16="http://schemas.microsoft.com/office/drawing/2014/main" id="{896BDDDB-48E7-4613-9614-F1340E5BB0C6}"/>
              </a:ext>
            </a:extLst>
          </p:cNvPr>
          <p:cNvSpPr txBox="1"/>
          <p:nvPr/>
        </p:nvSpPr>
        <p:spPr>
          <a:xfrm>
            <a:off x="124691" y="3962400"/>
            <a:ext cx="8458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Weak argument from generalization</a:t>
            </a:r>
            <a:r>
              <a:rPr lang="en-US" dirty="0">
                <a:sym typeface="Wingdings" panose="05000000000000000000" pitchFamily="2" charset="2"/>
              </a:rPr>
              <a:t>: 92% is NOT the whole population  </a:t>
            </a:r>
            <a:endParaRPr lang="en-US" dirty="0"/>
          </a:p>
        </p:txBody>
      </p:sp>
      <p:sp>
        <p:nvSpPr>
          <p:cNvPr id="7" name="TextBox 6">
            <a:extLst>
              <a:ext uri="{FF2B5EF4-FFF2-40B4-BE49-F238E27FC236}">
                <a16:creationId xmlns:a16="http://schemas.microsoft.com/office/drawing/2014/main" id="{FFDFE40C-E94A-D462-AD6E-A68F4DF714A0}"/>
              </a:ext>
            </a:extLst>
          </p:cNvPr>
          <p:cNvSpPr txBox="1"/>
          <p:nvPr/>
        </p:nvSpPr>
        <p:spPr>
          <a:xfrm>
            <a:off x="124691" y="4636831"/>
            <a:ext cx="8458200" cy="1287532"/>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Add a relevant quantifier</a:t>
            </a:r>
            <a:r>
              <a:rPr lang="en-US" dirty="0">
                <a:sym typeface="Wingdings" panose="05000000000000000000" pitchFamily="2" charset="2"/>
              </a:rPr>
              <a:t>: </a:t>
            </a:r>
            <a:r>
              <a:rPr lang="en-US" dirty="0"/>
              <a:t>Therefore, Vietnam’s new passport is accepted </a:t>
            </a:r>
            <a:r>
              <a:rPr lang="en-US" u="sng" dirty="0"/>
              <a:t>in most of the</a:t>
            </a:r>
            <a:r>
              <a:rPr lang="en-US" dirty="0"/>
              <a:t> Schengen area.  </a:t>
            </a:r>
          </a:p>
          <a:p>
            <a:pPr>
              <a:lnSpc>
                <a:spcPct val="150000"/>
              </a:lnSpc>
            </a:pPr>
            <a:endParaRPr lang="en-US" dirty="0"/>
          </a:p>
        </p:txBody>
      </p:sp>
    </p:spTree>
    <p:extLst>
      <p:ext uri="{BB962C8B-B14F-4D97-AF65-F5344CB8AC3E}">
        <p14:creationId xmlns:p14="http://schemas.microsoft.com/office/powerpoint/2010/main" val="26051131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870D7A-C63D-B7DB-A727-45A82ECA41E1}"/>
              </a:ext>
            </a:extLst>
          </p:cNvPr>
          <p:cNvSpPr>
            <a:spLocks noGrp="1"/>
          </p:cNvSpPr>
          <p:nvPr>
            <p:ph idx="1"/>
          </p:nvPr>
        </p:nvSpPr>
        <p:spPr>
          <a:xfrm>
            <a:off x="247650" y="685800"/>
            <a:ext cx="8648700" cy="4525963"/>
          </a:xfrm>
        </p:spPr>
        <p:txBody>
          <a:bodyPr/>
          <a:lstStyle/>
          <a:p>
            <a:pPr marL="0" indent="0" algn="l">
              <a:lnSpc>
                <a:spcPct val="150000"/>
              </a:lnSpc>
              <a:buNone/>
            </a:pPr>
            <a:r>
              <a:rPr lang="en-US" sz="2000" b="1" dirty="0">
                <a:solidFill>
                  <a:srgbClr val="000000"/>
                </a:solidFill>
                <a:effectLst/>
                <a:latin typeface="Arial" panose="020B0604020202020204" pitchFamily="34" charset="0"/>
                <a:cs typeface="Arial" panose="020B0604020202020204" pitchFamily="34" charset="0"/>
              </a:rPr>
              <a:t>Argument 5:</a:t>
            </a:r>
            <a:r>
              <a:rPr lang="en-US" sz="2000" b="0" i="1" dirty="0">
                <a:solidFill>
                  <a:srgbClr val="000000"/>
                </a:solidFill>
                <a:effectLst/>
                <a:latin typeface="Arial" panose="020B0604020202020204" pitchFamily="34" charset="0"/>
                <a:cs typeface="Arial" panose="020B0604020202020204" pitchFamily="34" charset="0"/>
              </a:rPr>
              <a:t> The Spanish Embassy in Vietnam made the announcement on Monday – August 8 - 2022.</a:t>
            </a:r>
          </a:p>
          <a:p>
            <a:pPr marL="0" indent="0" algn="l">
              <a:lnSpc>
                <a:spcPct val="150000"/>
              </a:lnSpc>
              <a:buNone/>
            </a:pPr>
            <a:r>
              <a:rPr lang="en-US" sz="2000" b="0" i="0" dirty="0">
                <a:solidFill>
                  <a:srgbClr val="000000"/>
                </a:solidFill>
                <a:effectLst/>
                <a:latin typeface="Arial" panose="020B0604020202020204" pitchFamily="34" charset="0"/>
                <a:cs typeface="Arial" panose="020B0604020202020204" pitchFamily="34" charset="0"/>
              </a:rPr>
              <a:t>“After completing the mandatory technical consultations with </a:t>
            </a:r>
            <a:r>
              <a:rPr lang="en-US" sz="2000" b="1" i="0" dirty="0">
                <a:solidFill>
                  <a:srgbClr val="000000"/>
                </a:solidFill>
                <a:effectLst/>
                <a:latin typeface="Arial" panose="020B0604020202020204" pitchFamily="34" charset="0"/>
                <a:cs typeface="Arial" panose="020B0604020202020204" pitchFamily="34" charset="0"/>
              </a:rPr>
              <a:t>the competent authorities in Spain</a:t>
            </a:r>
            <a:r>
              <a:rPr lang="en-US" sz="2000" b="0" i="0" dirty="0">
                <a:solidFill>
                  <a:srgbClr val="000000"/>
                </a:solidFill>
                <a:effectLst/>
                <a:latin typeface="Arial" panose="020B0604020202020204" pitchFamily="34" charset="0"/>
                <a:cs typeface="Arial" panose="020B0604020202020204" pitchFamily="34" charset="0"/>
              </a:rPr>
              <a:t>, they have decided to </a:t>
            </a:r>
            <a:r>
              <a:rPr lang="en-US" sz="2000" b="0" i="0" dirty="0" err="1">
                <a:solidFill>
                  <a:srgbClr val="000000"/>
                </a:solidFill>
                <a:effectLst/>
                <a:latin typeface="Arial" panose="020B0604020202020204" pitchFamily="34" charset="0"/>
                <a:cs typeface="Arial" panose="020B0604020202020204" pitchFamily="34" charset="0"/>
              </a:rPr>
              <a:t>recognise</a:t>
            </a:r>
            <a:r>
              <a:rPr lang="en-US" sz="2000" b="0" i="0" dirty="0">
                <a:solidFill>
                  <a:srgbClr val="000000"/>
                </a:solidFill>
                <a:effectLst/>
                <a:latin typeface="Arial" panose="020B0604020202020204" pitchFamily="34" charset="0"/>
                <a:cs typeface="Arial" panose="020B0604020202020204" pitchFamily="34" charset="0"/>
              </a:rPr>
              <a:t> the new Vietnamese passport (navy blue), since it includes the essential characteristics required by international regulations.</a:t>
            </a:r>
          </a:p>
          <a:p>
            <a:pPr marL="0" indent="0" algn="l">
              <a:lnSpc>
                <a:spcPct val="150000"/>
              </a:lnSpc>
              <a:buNone/>
            </a:pPr>
            <a:r>
              <a:rPr lang="en-US" sz="2000" b="0" i="0" dirty="0">
                <a:solidFill>
                  <a:srgbClr val="000000"/>
                </a:solidFill>
                <a:effectLst/>
                <a:latin typeface="Arial" panose="020B0604020202020204" pitchFamily="34" charset="0"/>
                <a:cs typeface="Arial" panose="020B0604020202020204" pitchFamily="34" charset="0"/>
              </a:rPr>
              <a:t>However, since the place of birth is required information for Schengen visas, all applications with the new navy blue cover passports must present valid identification cards to prove their place of birth, the embassy noted.</a:t>
            </a:r>
          </a:p>
          <a:p>
            <a:pPr marL="0" indent="0" algn="l">
              <a:lnSpc>
                <a:spcPct val="150000"/>
              </a:lnSpc>
              <a:buNone/>
            </a:pPr>
            <a:r>
              <a:rPr lang="en-US" sz="2000" b="0" i="1" dirty="0">
                <a:solidFill>
                  <a:srgbClr val="000000"/>
                </a:solidFill>
                <a:effectLst/>
                <a:latin typeface="Arial" panose="020B0604020202020204" pitchFamily="34" charset="0"/>
                <a:cs typeface="Arial" panose="020B0604020202020204" pitchFamily="34" charset="0"/>
              </a:rPr>
              <a:t>Therefore</a:t>
            </a:r>
            <a:r>
              <a:rPr lang="en-US" sz="2000" b="0" i="0" dirty="0">
                <a:solidFill>
                  <a:srgbClr val="000000"/>
                </a:solidFill>
                <a:effectLst/>
                <a:latin typeface="Arial" panose="020B0604020202020204" pitchFamily="34" charset="0"/>
                <a:cs typeface="Arial" panose="020B0604020202020204" pitchFamily="34" charset="0"/>
              </a:rPr>
              <a:t>, starting from today, the Embassy will resume processing visa applications from people with new passports and valid identification cards.” </a:t>
            </a:r>
          </a:p>
          <a:p>
            <a:endParaRPr lang="en-US" dirty="0"/>
          </a:p>
        </p:txBody>
      </p:sp>
      <p:sp>
        <p:nvSpPr>
          <p:cNvPr id="4" name="TextBox 3">
            <a:extLst>
              <a:ext uri="{FF2B5EF4-FFF2-40B4-BE49-F238E27FC236}">
                <a16:creationId xmlns:a16="http://schemas.microsoft.com/office/drawing/2014/main" id="{AD95E821-56A0-7F29-1F92-87BF7E35876A}"/>
              </a:ext>
            </a:extLst>
          </p:cNvPr>
          <p:cNvSpPr txBox="1"/>
          <p:nvPr/>
        </p:nvSpPr>
        <p:spPr>
          <a:xfrm>
            <a:off x="457200" y="228600"/>
            <a:ext cx="8610600" cy="369332"/>
          </a:xfrm>
          <a:prstGeom prst="rect">
            <a:avLst/>
          </a:prstGeom>
          <a:noFill/>
        </p:spPr>
        <p:txBody>
          <a:bodyPr wrap="square" rtlCol="0">
            <a:spAutoFit/>
          </a:bodyPr>
          <a:lstStyle/>
          <a:p>
            <a:r>
              <a:rPr lang="en-US" b="1" dirty="0"/>
              <a:t>Task: Identify the argument pattern and evaluate its strength.</a:t>
            </a:r>
          </a:p>
        </p:txBody>
      </p:sp>
      <p:sp>
        <p:nvSpPr>
          <p:cNvPr id="5" name="TextBox 4">
            <a:extLst>
              <a:ext uri="{FF2B5EF4-FFF2-40B4-BE49-F238E27FC236}">
                <a16:creationId xmlns:a16="http://schemas.microsoft.com/office/drawing/2014/main" id="{7873BD2D-FAE6-9DD3-18BD-DD6E48A9AA31}"/>
              </a:ext>
            </a:extLst>
          </p:cNvPr>
          <p:cNvSpPr txBox="1"/>
          <p:nvPr/>
        </p:nvSpPr>
        <p:spPr>
          <a:xfrm>
            <a:off x="237259" y="6130636"/>
            <a:ext cx="8458200"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Strong argument from authority</a:t>
            </a:r>
            <a:r>
              <a:rPr lang="en-US" dirty="0">
                <a:sym typeface="Wingdings" panose="05000000000000000000" pitchFamily="2" charset="2"/>
              </a:rPr>
              <a:t>: “</a:t>
            </a:r>
            <a:r>
              <a:rPr lang="en-US" dirty="0">
                <a:solidFill>
                  <a:srgbClr val="000000"/>
                </a:solidFill>
                <a:cs typeface="Arial" panose="020B0604020202020204" pitchFamily="34" charset="0"/>
              </a:rPr>
              <a:t>competent authorities in Spain”</a:t>
            </a:r>
            <a:endParaRPr lang="en-US" dirty="0"/>
          </a:p>
        </p:txBody>
      </p:sp>
    </p:spTree>
    <p:extLst>
      <p:ext uri="{BB962C8B-B14F-4D97-AF65-F5344CB8AC3E}">
        <p14:creationId xmlns:p14="http://schemas.microsoft.com/office/powerpoint/2010/main" val="5070199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93;p22">
            <a:extLst>
              <a:ext uri="{FF2B5EF4-FFF2-40B4-BE49-F238E27FC236}">
                <a16:creationId xmlns:a16="http://schemas.microsoft.com/office/drawing/2014/main" id="{17B0EBD3-373B-783C-E382-FFE869961BBE}"/>
              </a:ext>
            </a:extLst>
          </p:cNvPr>
          <p:cNvSpPr txBox="1">
            <a:spLocks noGrp="1"/>
          </p:cNvSpPr>
          <p:nvPr>
            <p:ph type="title"/>
          </p:nvPr>
        </p:nvSpPr>
        <p:spPr>
          <a:xfrm>
            <a:off x="152400" y="76201"/>
            <a:ext cx="8534400" cy="4572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2400" b="1" dirty="0"/>
              <a:t>Chapter 11: Tips to achieve inductive strength</a:t>
            </a:r>
            <a:endParaRPr dirty="0"/>
          </a:p>
        </p:txBody>
      </p:sp>
      <p:sp>
        <p:nvSpPr>
          <p:cNvPr id="6" name="TextBox 5">
            <a:extLst>
              <a:ext uri="{FF2B5EF4-FFF2-40B4-BE49-F238E27FC236}">
                <a16:creationId xmlns:a16="http://schemas.microsoft.com/office/drawing/2014/main" id="{869D7391-1E2F-2F38-9A25-945D6E87CD16}"/>
              </a:ext>
            </a:extLst>
          </p:cNvPr>
          <p:cNvSpPr txBox="1"/>
          <p:nvPr/>
        </p:nvSpPr>
        <p:spPr>
          <a:xfrm>
            <a:off x="225136" y="1114201"/>
            <a:ext cx="8610600" cy="369332"/>
          </a:xfrm>
          <a:prstGeom prst="rect">
            <a:avLst/>
          </a:prstGeom>
          <a:noFill/>
        </p:spPr>
        <p:txBody>
          <a:bodyPr wrap="square" rtlCol="0">
            <a:spAutoFit/>
          </a:bodyPr>
          <a:lstStyle/>
          <a:p>
            <a:r>
              <a:rPr lang="en-US" b="1" dirty="0"/>
              <a:t>Task: Identify the argument pattern and evaluate its strength.</a:t>
            </a:r>
          </a:p>
        </p:txBody>
      </p:sp>
      <p:sp>
        <p:nvSpPr>
          <p:cNvPr id="8" name="TextBox 7">
            <a:extLst>
              <a:ext uri="{FF2B5EF4-FFF2-40B4-BE49-F238E27FC236}">
                <a16:creationId xmlns:a16="http://schemas.microsoft.com/office/drawing/2014/main" id="{9A333333-EB5F-6F2F-3474-8A6C8FDF5B37}"/>
              </a:ext>
            </a:extLst>
          </p:cNvPr>
          <p:cNvSpPr txBox="1"/>
          <p:nvPr/>
        </p:nvSpPr>
        <p:spPr>
          <a:xfrm>
            <a:off x="263236" y="1727712"/>
            <a:ext cx="8991600" cy="3149580"/>
          </a:xfrm>
          <a:prstGeom prst="rect">
            <a:avLst/>
          </a:prstGeom>
          <a:noFill/>
        </p:spPr>
        <p:txBody>
          <a:bodyPr wrap="square" rtlCol="0">
            <a:spAutoFit/>
          </a:bodyPr>
          <a:lstStyle/>
          <a:p>
            <a:pPr>
              <a:lnSpc>
                <a:spcPct val="150000"/>
              </a:lnSpc>
            </a:pPr>
            <a:r>
              <a:rPr lang="en-US" b="1" dirty="0"/>
              <a:t>Argument 6</a:t>
            </a:r>
            <a:r>
              <a:rPr lang="en-US" dirty="0"/>
              <a:t> </a:t>
            </a:r>
          </a:p>
          <a:p>
            <a:pPr>
              <a:lnSpc>
                <a:spcPct val="150000"/>
              </a:lnSpc>
              <a:spcBef>
                <a:spcPts val="1200"/>
              </a:spcBef>
            </a:pPr>
            <a:r>
              <a:rPr lang="en-US" b="1" dirty="0"/>
              <a:t>P1</a:t>
            </a:r>
            <a:r>
              <a:rPr lang="en-US" dirty="0"/>
              <a:t>. </a:t>
            </a:r>
            <a:r>
              <a:rPr lang="en-US" sz="1800" dirty="0">
                <a:solidFill>
                  <a:srgbClr val="000000"/>
                </a:solidFill>
                <a:latin typeface="Roboto" panose="02000000000000000000" pitchFamily="2" charset="0"/>
              </a:rPr>
              <a:t>23 Schenge</a:t>
            </a:r>
            <a:r>
              <a:rPr lang="en-US" dirty="0">
                <a:solidFill>
                  <a:srgbClr val="000000"/>
                </a:solidFill>
                <a:latin typeface="Roboto" panose="02000000000000000000" pitchFamily="2" charset="0"/>
              </a:rPr>
              <a:t>n countries have not rejected Vietnam’s new passport version. </a:t>
            </a:r>
          </a:p>
          <a:p>
            <a:pPr>
              <a:lnSpc>
                <a:spcPct val="150000"/>
              </a:lnSpc>
              <a:spcBef>
                <a:spcPts val="1200"/>
              </a:spcBef>
            </a:pPr>
            <a:r>
              <a:rPr lang="en-US" b="1" dirty="0">
                <a:solidFill>
                  <a:srgbClr val="000000"/>
                </a:solidFill>
                <a:latin typeface="Roboto" panose="02000000000000000000" pitchFamily="2" charset="0"/>
              </a:rPr>
              <a:t>P2</a:t>
            </a:r>
            <a:r>
              <a:rPr lang="en-US" dirty="0">
                <a:solidFill>
                  <a:srgbClr val="000000"/>
                </a:solidFill>
                <a:latin typeface="Roboto" panose="02000000000000000000" pitchFamily="2" charset="0"/>
              </a:rPr>
              <a:t>: </a:t>
            </a:r>
            <a:r>
              <a:rPr lang="en-US" dirty="0"/>
              <a:t>Spain is a Schengen country and it has accepted Vietnam’s new passport. </a:t>
            </a:r>
            <a:endParaRPr lang="en-US" sz="1800" dirty="0">
              <a:solidFill>
                <a:srgbClr val="000000"/>
              </a:solidFill>
              <a:latin typeface="Roboto" panose="02000000000000000000" pitchFamily="2" charset="0"/>
            </a:endParaRPr>
          </a:p>
          <a:p>
            <a:pPr>
              <a:lnSpc>
                <a:spcPct val="150000"/>
              </a:lnSpc>
              <a:spcBef>
                <a:spcPts val="1200"/>
              </a:spcBef>
            </a:pPr>
            <a:r>
              <a:rPr lang="en-US" sz="1800" b="1" dirty="0">
                <a:solidFill>
                  <a:srgbClr val="000000"/>
                </a:solidFill>
                <a:latin typeface="Roboto" panose="02000000000000000000" pitchFamily="2" charset="0"/>
              </a:rPr>
              <a:t>P3</a:t>
            </a:r>
            <a:r>
              <a:rPr lang="en-US" sz="1800" dirty="0">
                <a:solidFill>
                  <a:srgbClr val="000000"/>
                </a:solidFill>
                <a:latin typeface="Roboto" panose="02000000000000000000" pitchFamily="2" charset="0"/>
              </a:rPr>
              <a:t>: Germany and Czech Republic are Schengen countries. </a:t>
            </a:r>
            <a:endParaRPr lang="en-US" dirty="0"/>
          </a:p>
          <a:p>
            <a:pPr>
              <a:lnSpc>
                <a:spcPct val="150000"/>
              </a:lnSpc>
              <a:spcBef>
                <a:spcPts val="1200"/>
              </a:spcBef>
            </a:pPr>
            <a:r>
              <a:rPr lang="en-US" dirty="0"/>
              <a:t>Therefore, it is reasonable to assume that Germany and Czech Republic must accept Vietnam’s new passport. </a:t>
            </a:r>
          </a:p>
        </p:txBody>
      </p:sp>
      <p:sp>
        <p:nvSpPr>
          <p:cNvPr id="2" name="TextBox 1">
            <a:extLst>
              <a:ext uri="{FF2B5EF4-FFF2-40B4-BE49-F238E27FC236}">
                <a16:creationId xmlns:a16="http://schemas.microsoft.com/office/drawing/2014/main" id="{896BDDDB-48E7-4613-9614-F1340E5BB0C6}"/>
              </a:ext>
            </a:extLst>
          </p:cNvPr>
          <p:cNvSpPr txBox="1"/>
          <p:nvPr/>
        </p:nvSpPr>
        <p:spPr>
          <a:xfrm>
            <a:off x="232063" y="4993468"/>
            <a:ext cx="9067800" cy="872034"/>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Weak argument from analogy</a:t>
            </a:r>
            <a:r>
              <a:rPr lang="en-US" dirty="0">
                <a:sym typeface="Wingdings" panose="05000000000000000000" pitchFamily="2" charset="2"/>
              </a:rPr>
              <a:t>: one similarity is ignored: </a:t>
            </a:r>
            <a:r>
              <a:rPr lang="en-US" dirty="0">
                <a:solidFill>
                  <a:srgbClr val="000000"/>
                </a:solidFill>
                <a:cs typeface="Arial" panose="020B0604020202020204" pitchFamily="34" charset="0"/>
              </a:rPr>
              <a:t>birthplace is required information for all Schengen visas and Spain requires a condition. </a:t>
            </a:r>
            <a:endParaRPr lang="en-US" dirty="0"/>
          </a:p>
        </p:txBody>
      </p:sp>
      <p:sp>
        <p:nvSpPr>
          <p:cNvPr id="4" name="TextBox 3">
            <a:extLst>
              <a:ext uri="{FF2B5EF4-FFF2-40B4-BE49-F238E27FC236}">
                <a16:creationId xmlns:a16="http://schemas.microsoft.com/office/drawing/2014/main" id="{C472B3C7-2B84-0CDD-24B1-DB586C7B5B31}"/>
              </a:ext>
            </a:extLst>
          </p:cNvPr>
          <p:cNvSpPr txBox="1"/>
          <p:nvPr/>
        </p:nvSpPr>
        <p:spPr>
          <a:xfrm>
            <a:off x="249381" y="5943600"/>
            <a:ext cx="8742219" cy="456600"/>
          </a:xfrm>
          <a:prstGeom prst="rect">
            <a:avLst/>
          </a:prstGeom>
          <a:noFill/>
        </p:spPr>
        <p:txBody>
          <a:bodyPr wrap="square" rtlCol="0">
            <a:spAutoFit/>
          </a:bodyPr>
          <a:lstStyle/>
          <a:p>
            <a:pPr>
              <a:lnSpc>
                <a:spcPct val="150000"/>
              </a:lnSpc>
            </a:pPr>
            <a:r>
              <a:rPr lang="en-US" dirty="0">
                <a:sym typeface="Wingdings" panose="05000000000000000000" pitchFamily="2" charset="2"/>
              </a:rPr>
              <a:t> </a:t>
            </a:r>
            <a:r>
              <a:rPr lang="en-US" b="1" dirty="0">
                <a:sym typeface="Wingdings" panose="05000000000000000000" pitchFamily="2" charset="2"/>
              </a:rPr>
              <a:t>Reduce the dissimilarity </a:t>
            </a:r>
            <a:r>
              <a:rPr lang="en-US" dirty="0">
                <a:sym typeface="Wingdings" panose="05000000000000000000" pitchFamily="2" charset="2"/>
              </a:rPr>
              <a:t>by changing “must” to “should”</a:t>
            </a:r>
            <a:endParaRPr lang="en-US" dirty="0"/>
          </a:p>
        </p:txBody>
      </p:sp>
    </p:spTree>
    <p:extLst>
      <p:ext uri="{BB962C8B-B14F-4D97-AF65-F5344CB8AC3E}">
        <p14:creationId xmlns:p14="http://schemas.microsoft.com/office/powerpoint/2010/main" val="2473822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5E4E-40E7-A246-633A-DBB1F852AE71}"/>
              </a:ext>
            </a:extLst>
          </p:cNvPr>
          <p:cNvSpPr>
            <a:spLocks noGrp="1"/>
          </p:cNvSpPr>
          <p:nvPr>
            <p:ph type="title"/>
          </p:nvPr>
        </p:nvSpPr>
        <p:spPr>
          <a:xfrm>
            <a:off x="533400" y="2819400"/>
            <a:ext cx="8229600" cy="1143000"/>
          </a:xfrm>
        </p:spPr>
        <p:txBody>
          <a:bodyPr/>
          <a:lstStyle/>
          <a:p>
            <a:r>
              <a:rPr lang="en-US" dirty="0"/>
              <a:t>SAMPLE TEST FOR FINAL EXAM</a:t>
            </a:r>
          </a:p>
        </p:txBody>
      </p:sp>
    </p:spTree>
    <p:extLst>
      <p:ext uri="{BB962C8B-B14F-4D97-AF65-F5344CB8AC3E}">
        <p14:creationId xmlns:p14="http://schemas.microsoft.com/office/powerpoint/2010/main" val="405695492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40B6DC93-8D4B-4A2A-85A0-B3938DAD2E36}"/>
              </a:ext>
            </a:extLst>
          </p:cNvPr>
          <p:cNvSpPr>
            <a:spLocks noGrp="1" noChangeArrowheads="1"/>
          </p:cNvSpPr>
          <p:nvPr>
            <p:ph type="title"/>
          </p:nvPr>
        </p:nvSpPr>
        <p:spPr>
          <a:xfrm>
            <a:off x="20782" y="1125777"/>
            <a:ext cx="4114800" cy="563563"/>
          </a:xfrm>
        </p:spPr>
        <p:txBody>
          <a:bodyPr/>
          <a:lstStyle/>
          <a:p>
            <a:pPr eaLnBrk="1" hangingPunct="1"/>
            <a:r>
              <a:rPr lang="en-US" altLang="en-US" sz="2400" b="1" dirty="0"/>
              <a:t>Fallacies of relevance </a:t>
            </a:r>
          </a:p>
        </p:txBody>
      </p:sp>
      <p:sp>
        <p:nvSpPr>
          <p:cNvPr id="5123" name="Rectangle 3">
            <a:extLst>
              <a:ext uri="{FF2B5EF4-FFF2-40B4-BE49-F238E27FC236}">
                <a16:creationId xmlns:a16="http://schemas.microsoft.com/office/drawing/2014/main" id="{66D5AFE9-2E33-4509-9E26-7C2AC1AF88CD}"/>
              </a:ext>
            </a:extLst>
          </p:cNvPr>
          <p:cNvSpPr>
            <a:spLocks noGrp="1" noChangeArrowheads="1"/>
          </p:cNvSpPr>
          <p:nvPr>
            <p:ph idx="1"/>
          </p:nvPr>
        </p:nvSpPr>
        <p:spPr>
          <a:xfrm>
            <a:off x="0" y="1689340"/>
            <a:ext cx="5257800" cy="4832230"/>
          </a:xfrm>
        </p:spPr>
        <p:txBody>
          <a:bodyPr rtlCol="0">
            <a:normAutofit/>
          </a:bodyPr>
          <a:lstStyle/>
          <a:p>
            <a:pPr marL="609600" indent="-609600" algn="just" eaLnBrk="1" fontAlgn="auto" hangingPunct="1">
              <a:lnSpc>
                <a:spcPct val="135000"/>
              </a:lnSpc>
              <a:spcAft>
                <a:spcPts val="0"/>
              </a:spcAft>
              <a:buFontTx/>
              <a:buNone/>
              <a:defRPr/>
            </a:pPr>
            <a:r>
              <a:rPr lang="en-US" sz="2000" dirty="0"/>
              <a:t>1. Personal attack (Ad Hominem)</a:t>
            </a:r>
          </a:p>
          <a:p>
            <a:pPr marL="609600" indent="-609600" algn="just" eaLnBrk="1" fontAlgn="auto" hangingPunct="1">
              <a:lnSpc>
                <a:spcPct val="135000"/>
              </a:lnSpc>
              <a:spcBef>
                <a:spcPct val="0"/>
              </a:spcBef>
              <a:spcAft>
                <a:spcPts val="0"/>
              </a:spcAft>
              <a:buFontTx/>
              <a:buNone/>
              <a:defRPr/>
            </a:pPr>
            <a:r>
              <a:rPr lang="en-US" sz="2000" dirty="0"/>
              <a:t>2. Attacking the motive</a:t>
            </a:r>
          </a:p>
          <a:p>
            <a:pPr marL="609600" indent="-609600" algn="just" eaLnBrk="1" fontAlgn="auto" hangingPunct="1">
              <a:lnSpc>
                <a:spcPct val="135000"/>
              </a:lnSpc>
              <a:spcBef>
                <a:spcPct val="0"/>
              </a:spcBef>
              <a:spcAft>
                <a:spcPts val="0"/>
              </a:spcAft>
              <a:buFontTx/>
              <a:buNone/>
              <a:defRPr/>
            </a:pPr>
            <a:r>
              <a:rPr lang="en-US" sz="2000" dirty="0"/>
              <a:t>3. Look who’s talking (</a:t>
            </a:r>
            <a:r>
              <a:rPr lang="en-US" sz="2000" dirty="0" err="1"/>
              <a:t>Tu</a:t>
            </a:r>
            <a:r>
              <a:rPr lang="en-US" sz="2000" dirty="0"/>
              <a:t> </a:t>
            </a:r>
            <a:r>
              <a:rPr lang="en-US" sz="2000" dirty="0" err="1"/>
              <a:t>Quoque</a:t>
            </a:r>
            <a:r>
              <a:rPr lang="en-US" sz="2000" dirty="0"/>
              <a:t>)</a:t>
            </a:r>
          </a:p>
          <a:p>
            <a:pPr marL="609600" indent="-609600" algn="just" eaLnBrk="1" fontAlgn="auto" hangingPunct="1">
              <a:lnSpc>
                <a:spcPct val="135000"/>
              </a:lnSpc>
              <a:spcBef>
                <a:spcPct val="0"/>
              </a:spcBef>
              <a:spcAft>
                <a:spcPts val="0"/>
              </a:spcAft>
              <a:buFontTx/>
              <a:buNone/>
              <a:defRPr/>
            </a:pPr>
            <a:r>
              <a:rPr lang="en-US" sz="2000" dirty="0"/>
              <a:t>4. Two wrongs make a right</a:t>
            </a:r>
          </a:p>
          <a:p>
            <a:pPr marL="609600" indent="-609600" algn="just" eaLnBrk="1" fontAlgn="auto" hangingPunct="1">
              <a:lnSpc>
                <a:spcPct val="135000"/>
              </a:lnSpc>
              <a:spcBef>
                <a:spcPct val="0"/>
              </a:spcBef>
              <a:spcAft>
                <a:spcPts val="0"/>
              </a:spcAft>
              <a:buFontTx/>
              <a:buNone/>
              <a:defRPr/>
            </a:pPr>
            <a:r>
              <a:rPr lang="en-US" sz="2000" dirty="0"/>
              <a:t>5. Scare tactics (Appeal to force)</a:t>
            </a:r>
          </a:p>
          <a:p>
            <a:pPr marL="609600" indent="-609600" algn="just" eaLnBrk="1" fontAlgn="auto" hangingPunct="1">
              <a:lnSpc>
                <a:spcPct val="135000"/>
              </a:lnSpc>
              <a:spcBef>
                <a:spcPct val="0"/>
              </a:spcBef>
              <a:spcAft>
                <a:spcPts val="0"/>
              </a:spcAft>
              <a:buFontTx/>
              <a:buNone/>
              <a:defRPr/>
            </a:pPr>
            <a:r>
              <a:rPr lang="en-US" sz="2000" dirty="0"/>
              <a:t>6. Appeal to pity</a:t>
            </a:r>
          </a:p>
          <a:p>
            <a:pPr marL="609600" indent="-609600" algn="just" eaLnBrk="1" fontAlgn="auto" hangingPunct="1">
              <a:lnSpc>
                <a:spcPct val="135000"/>
              </a:lnSpc>
              <a:spcBef>
                <a:spcPct val="0"/>
              </a:spcBef>
              <a:spcAft>
                <a:spcPts val="0"/>
              </a:spcAft>
              <a:buFontTx/>
              <a:buNone/>
              <a:defRPr/>
            </a:pPr>
            <a:r>
              <a:rPr lang="en-US" sz="2000" dirty="0"/>
              <a:t>7. Bandwagon (Appeal to popularity)</a:t>
            </a:r>
          </a:p>
          <a:p>
            <a:pPr marL="609600" indent="-609600" algn="just" eaLnBrk="1" fontAlgn="auto" hangingPunct="1">
              <a:lnSpc>
                <a:spcPct val="135000"/>
              </a:lnSpc>
              <a:spcBef>
                <a:spcPct val="0"/>
              </a:spcBef>
              <a:spcAft>
                <a:spcPts val="0"/>
              </a:spcAft>
              <a:buFontTx/>
              <a:buNone/>
              <a:defRPr/>
            </a:pPr>
            <a:r>
              <a:rPr lang="en-US" sz="2000" dirty="0"/>
              <a:t>8. Straw man</a:t>
            </a:r>
          </a:p>
          <a:p>
            <a:pPr marL="609600" indent="-609600" algn="just" eaLnBrk="1" fontAlgn="auto" hangingPunct="1">
              <a:lnSpc>
                <a:spcPct val="135000"/>
              </a:lnSpc>
              <a:spcBef>
                <a:spcPct val="0"/>
              </a:spcBef>
              <a:spcAft>
                <a:spcPts val="0"/>
              </a:spcAft>
              <a:buFontTx/>
              <a:buNone/>
              <a:defRPr/>
            </a:pPr>
            <a:r>
              <a:rPr lang="en-US" sz="2000" dirty="0"/>
              <a:t>9. Red herring</a:t>
            </a:r>
          </a:p>
          <a:p>
            <a:pPr marL="609600" indent="-609600" algn="just" eaLnBrk="1" fontAlgn="auto" hangingPunct="1">
              <a:lnSpc>
                <a:spcPct val="135000"/>
              </a:lnSpc>
              <a:spcBef>
                <a:spcPct val="0"/>
              </a:spcBef>
              <a:spcAft>
                <a:spcPts val="0"/>
              </a:spcAft>
              <a:buFontTx/>
              <a:buNone/>
              <a:defRPr/>
            </a:pPr>
            <a:r>
              <a:rPr lang="en-US" sz="2000" dirty="0"/>
              <a:t>10. Equivocation</a:t>
            </a:r>
          </a:p>
          <a:p>
            <a:pPr marL="609600" indent="-609600" algn="just" eaLnBrk="1" fontAlgn="auto" hangingPunct="1">
              <a:lnSpc>
                <a:spcPct val="135000"/>
              </a:lnSpc>
              <a:spcBef>
                <a:spcPct val="0"/>
              </a:spcBef>
              <a:spcAft>
                <a:spcPts val="0"/>
              </a:spcAft>
              <a:buFontTx/>
              <a:buNone/>
              <a:defRPr/>
            </a:pPr>
            <a:r>
              <a:rPr lang="en-US" sz="2000" dirty="0"/>
              <a:t>11. Begging the question (Circular reasoning)</a:t>
            </a:r>
            <a:endParaRPr lang="en-US" sz="2000" b="1" dirty="0">
              <a:effectLst>
                <a:outerShdw blurRad="38100" dist="38100" dir="2700000" algn="tl">
                  <a:srgbClr val="C0C0C0"/>
                </a:outerShdw>
              </a:effectLst>
              <a:latin typeface="Bookman Old Style" pitchFamily="18" charset="0"/>
            </a:endParaRPr>
          </a:p>
        </p:txBody>
      </p:sp>
      <p:sp>
        <p:nvSpPr>
          <p:cNvPr id="4" name="Rectangle 2">
            <a:extLst>
              <a:ext uri="{FF2B5EF4-FFF2-40B4-BE49-F238E27FC236}">
                <a16:creationId xmlns:a16="http://schemas.microsoft.com/office/drawing/2014/main" id="{55420F50-4EB4-9088-BD49-26BAD74A24CD}"/>
              </a:ext>
            </a:extLst>
          </p:cNvPr>
          <p:cNvSpPr txBox="1">
            <a:spLocks noChangeArrowheads="1"/>
          </p:cNvSpPr>
          <p:nvPr/>
        </p:nvSpPr>
        <p:spPr bwMode="auto">
          <a:xfrm>
            <a:off x="4572000" y="1007918"/>
            <a:ext cx="464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2400" b="1" dirty="0"/>
              <a:t>Fallacies of insufficient evidence</a:t>
            </a:r>
          </a:p>
        </p:txBody>
      </p:sp>
      <p:sp>
        <p:nvSpPr>
          <p:cNvPr id="5" name="Rectangle 3">
            <a:extLst>
              <a:ext uri="{FF2B5EF4-FFF2-40B4-BE49-F238E27FC236}">
                <a16:creationId xmlns:a16="http://schemas.microsoft.com/office/drawing/2014/main" id="{27A90F14-870A-780C-76B6-6EFB1753B8E7}"/>
              </a:ext>
            </a:extLst>
          </p:cNvPr>
          <p:cNvSpPr txBox="1">
            <a:spLocks noChangeArrowheads="1"/>
          </p:cNvSpPr>
          <p:nvPr/>
        </p:nvSpPr>
        <p:spPr bwMode="auto">
          <a:xfrm>
            <a:off x="4724400" y="1689340"/>
            <a:ext cx="441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eaLnBrk="1" hangingPunct="1">
              <a:lnSpc>
                <a:spcPct val="130000"/>
              </a:lnSpc>
              <a:buFontTx/>
              <a:buAutoNum type="arabicPeriod"/>
            </a:pPr>
            <a:r>
              <a:rPr lang="en-US" altLang="en-US" sz="2000" dirty="0"/>
              <a:t>Inappropriate appeal to authority</a:t>
            </a:r>
          </a:p>
          <a:p>
            <a:pPr marL="609600" indent="-609600" eaLnBrk="1" hangingPunct="1">
              <a:lnSpc>
                <a:spcPct val="130000"/>
              </a:lnSpc>
              <a:buFontTx/>
              <a:buAutoNum type="arabicPeriod"/>
            </a:pPr>
            <a:r>
              <a:rPr lang="en-US" altLang="en-US" sz="2000" dirty="0"/>
              <a:t>Appeal to ignorance</a:t>
            </a:r>
          </a:p>
          <a:p>
            <a:pPr marL="609600" indent="-609600" eaLnBrk="1" hangingPunct="1">
              <a:lnSpc>
                <a:spcPct val="130000"/>
              </a:lnSpc>
              <a:buFontTx/>
              <a:buAutoNum type="arabicPeriod"/>
            </a:pPr>
            <a:r>
              <a:rPr lang="en-US" altLang="en-US" sz="2000" dirty="0"/>
              <a:t>False alternatives</a:t>
            </a:r>
          </a:p>
          <a:p>
            <a:pPr marL="609600" indent="-609600" eaLnBrk="1" hangingPunct="1">
              <a:lnSpc>
                <a:spcPct val="130000"/>
              </a:lnSpc>
              <a:buFontTx/>
              <a:buAutoNum type="arabicPeriod"/>
            </a:pPr>
            <a:r>
              <a:rPr lang="en-US" altLang="en-US" sz="2000" dirty="0"/>
              <a:t>Loaded question</a:t>
            </a:r>
          </a:p>
          <a:p>
            <a:pPr marL="609600" indent="-609600" eaLnBrk="1" hangingPunct="1">
              <a:lnSpc>
                <a:spcPct val="130000"/>
              </a:lnSpc>
              <a:buFontTx/>
              <a:buAutoNum type="arabicPeriod"/>
            </a:pPr>
            <a:r>
              <a:rPr lang="en-US" altLang="en-US" sz="2000" dirty="0"/>
              <a:t>Questionable cause</a:t>
            </a:r>
          </a:p>
          <a:p>
            <a:pPr marL="609600" indent="-609600" eaLnBrk="1" hangingPunct="1">
              <a:lnSpc>
                <a:spcPct val="130000"/>
              </a:lnSpc>
              <a:buFontTx/>
              <a:buAutoNum type="arabicPeriod"/>
            </a:pPr>
            <a:r>
              <a:rPr lang="en-US" altLang="en-US" sz="2000" dirty="0"/>
              <a:t>Hasty generalization/composition</a:t>
            </a:r>
          </a:p>
          <a:p>
            <a:pPr marL="609600" indent="-609600" eaLnBrk="1" hangingPunct="1">
              <a:lnSpc>
                <a:spcPct val="130000"/>
              </a:lnSpc>
              <a:buFontTx/>
              <a:buAutoNum type="arabicPeriod"/>
            </a:pPr>
            <a:r>
              <a:rPr lang="en-US" altLang="en-US" sz="2000" dirty="0"/>
              <a:t>Division</a:t>
            </a:r>
          </a:p>
          <a:p>
            <a:pPr marL="609600" indent="-609600" eaLnBrk="1" hangingPunct="1">
              <a:lnSpc>
                <a:spcPct val="130000"/>
              </a:lnSpc>
              <a:buFontTx/>
              <a:buAutoNum type="arabicPeriod"/>
            </a:pPr>
            <a:r>
              <a:rPr lang="en-US" altLang="en-US" sz="2000" dirty="0"/>
              <a:t>Slippery slope</a:t>
            </a:r>
          </a:p>
          <a:p>
            <a:pPr marL="609600" indent="-609600" eaLnBrk="1" hangingPunct="1">
              <a:lnSpc>
                <a:spcPct val="130000"/>
              </a:lnSpc>
              <a:buFontTx/>
              <a:buAutoNum type="arabicPeriod"/>
            </a:pPr>
            <a:r>
              <a:rPr lang="en-US" altLang="en-US" sz="2000" dirty="0"/>
              <a:t>Weak analogy</a:t>
            </a:r>
          </a:p>
          <a:p>
            <a:pPr marL="609600" indent="-609600" eaLnBrk="1" hangingPunct="1">
              <a:lnSpc>
                <a:spcPct val="130000"/>
              </a:lnSpc>
              <a:buFontTx/>
              <a:buAutoNum type="arabicPeriod"/>
            </a:pPr>
            <a:r>
              <a:rPr lang="en-US" altLang="en-US" sz="2000" dirty="0"/>
              <a:t>Inconsistency</a:t>
            </a:r>
          </a:p>
        </p:txBody>
      </p:sp>
      <p:sp>
        <p:nvSpPr>
          <p:cNvPr id="2" name="Rectangle 2">
            <a:extLst>
              <a:ext uri="{FF2B5EF4-FFF2-40B4-BE49-F238E27FC236}">
                <a16:creationId xmlns:a16="http://schemas.microsoft.com/office/drawing/2014/main" id="{6818AC12-76C2-7CF9-8A45-053A0D74655E}"/>
              </a:ext>
            </a:extLst>
          </p:cNvPr>
          <p:cNvSpPr txBox="1">
            <a:spLocks noChangeArrowheads="1"/>
          </p:cNvSpPr>
          <p:nvPr/>
        </p:nvSpPr>
        <p:spPr bwMode="auto">
          <a:xfrm>
            <a:off x="1811482" y="103547"/>
            <a:ext cx="464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2400" b="1" dirty="0"/>
              <a:t>Chapters 5 + 6</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9483CB-1914-4627-B1B2-14F9C9E93FA3}"/>
              </a:ext>
            </a:extLst>
          </p:cNvPr>
          <p:cNvSpPr>
            <a:spLocks noGrp="1" noChangeArrowheads="1"/>
          </p:cNvSpPr>
          <p:nvPr>
            <p:ph type="title"/>
          </p:nvPr>
        </p:nvSpPr>
        <p:spPr>
          <a:xfrm>
            <a:off x="457200" y="228600"/>
            <a:ext cx="8229600" cy="487362"/>
          </a:xfrm>
        </p:spPr>
        <p:txBody>
          <a:bodyPr rtlCol="0">
            <a:normAutofit fontScale="90000"/>
          </a:bodyPr>
          <a:lstStyle/>
          <a:p>
            <a:pPr eaLnBrk="1" fontAlgn="auto" hangingPunct="1">
              <a:spcAft>
                <a:spcPts val="0"/>
              </a:spcAft>
              <a:defRPr/>
            </a:pPr>
            <a:r>
              <a:rPr lang="en-US" sz="4000" b="1" dirty="0"/>
              <a:t>Fallacy or not a fallacy?</a:t>
            </a:r>
          </a:p>
        </p:txBody>
      </p:sp>
      <p:sp>
        <p:nvSpPr>
          <p:cNvPr id="6147" name="Rectangle 3">
            <a:extLst>
              <a:ext uri="{FF2B5EF4-FFF2-40B4-BE49-F238E27FC236}">
                <a16:creationId xmlns:a16="http://schemas.microsoft.com/office/drawing/2014/main" id="{FBFE1134-8EC2-4E33-8941-A58BBD820D9A}"/>
              </a:ext>
            </a:extLst>
          </p:cNvPr>
          <p:cNvSpPr>
            <a:spLocks noGrp="1" noChangeArrowheads="1"/>
          </p:cNvSpPr>
          <p:nvPr>
            <p:ph idx="1"/>
          </p:nvPr>
        </p:nvSpPr>
        <p:spPr>
          <a:xfrm>
            <a:off x="0" y="914400"/>
            <a:ext cx="9144000" cy="5867400"/>
          </a:xfrm>
        </p:spPr>
        <p:txBody>
          <a:bodyPr/>
          <a:lstStyle/>
          <a:p>
            <a:pPr marL="609600" indent="-609600" eaLnBrk="1" hangingPunct="1">
              <a:lnSpc>
                <a:spcPct val="140000"/>
              </a:lnSpc>
              <a:buFontTx/>
              <a:buAutoNum type="arabicPeriod"/>
            </a:pPr>
            <a:r>
              <a:rPr lang="en-US" altLang="en-US" sz="2800" dirty="0"/>
              <a:t>Tom could describe many details in the victim’s house. He must have been there and murdered her. </a:t>
            </a:r>
          </a:p>
          <a:p>
            <a:pPr marL="609600" indent="-609600" eaLnBrk="1" hangingPunct="1">
              <a:lnSpc>
                <a:spcPct val="140000"/>
              </a:lnSpc>
              <a:buFontTx/>
              <a:buAutoNum type="arabicPeriod"/>
            </a:pPr>
            <a:r>
              <a:rPr lang="en-US" altLang="en-US" sz="2800" dirty="0"/>
              <a:t>Every part of this chair is light. So, this chair is not heavy. </a:t>
            </a:r>
          </a:p>
          <a:p>
            <a:pPr marL="609600" indent="-609600" eaLnBrk="1" hangingPunct="1">
              <a:lnSpc>
                <a:spcPct val="140000"/>
              </a:lnSpc>
              <a:buFontTx/>
              <a:buAutoNum type="arabicPeriod"/>
            </a:pPr>
            <a:r>
              <a:rPr lang="en-US" altLang="en-US" sz="2800" dirty="0"/>
              <a:t>Smoking causes cancer because my father was a smoker and he died of lung cancer. </a:t>
            </a:r>
          </a:p>
          <a:p>
            <a:pPr marL="609600" indent="-609600" eaLnBrk="1" hangingPunct="1">
              <a:lnSpc>
                <a:spcPct val="140000"/>
              </a:lnSpc>
              <a:buFontTx/>
              <a:buAutoNum type="arabicPeriod"/>
            </a:pPr>
            <a:r>
              <a:rPr lang="en-US" altLang="en-US" sz="2800" dirty="0"/>
              <a:t>Feminism is wrong because it claims that all women are saints and all men are rapists. </a:t>
            </a:r>
          </a:p>
          <a:p>
            <a:pPr marL="609600" indent="-609600" eaLnBrk="1" hangingPunct="1">
              <a:lnSpc>
                <a:spcPct val="140000"/>
              </a:lnSpc>
              <a:buFontTx/>
              <a:buAutoNum type="arabicPeriod"/>
            </a:pPr>
            <a:r>
              <a:rPr lang="en-US" altLang="en-US" sz="2800" dirty="0"/>
              <a:t>God does not exist because every argument for the existence of God has been shown to be unsound. </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019B2603-5591-4074-9334-F1ABBC7F46C3}"/>
              </a:ext>
            </a:extLst>
          </p:cNvPr>
          <p:cNvSpPr>
            <a:spLocks noGrp="1" noChangeArrowheads="1"/>
          </p:cNvSpPr>
          <p:nvPr>
            <p:ph idx="1"/>
          </p:nvPr>
        </p:nvSpPr>
        <p:spPr>
          <a:xfrm>
            <a:off x="0" y="1143000"/>
            <a:ext cx="9144000" cy="5943600"/>
          </a:xfrm>
        </p:spPr>
        <p:txBody>
          <a:bodyPr rtlCol="0">
            <a:noAutofit/>
          </a:bodyPr>
          <a:lstStyle/>
          <a:p>
            <a:pPr marL="609600" indent="-609600" eaLnBrk="1" fontAlgn="auto" hangingPunct="1">
              <a:lnSpc>
                <a:spcPct val="130000"/>
              </a:lnSpc>
              <a:spcAft>
                <a:spcPts val="0"/>
              </a:spcAft>
              <a:buFontTx/>
              <a:buAutoNum type="arabicPeriod" startAt="6"/>
              <a:defRPr/>
            </a:pPr>
            <a:r>
              <a:rPr lang="en-US" sz="2000" dirty="0"/>
              <a:t>The last three times I have had a cold I took large doses of vitamin C. On each occasion, the cold cleared up later. So I’m sure vitamin C helps me recover from colds.</a:t>
            </a:r>
          </a:p>
          <a:p>
            <a:pPr marL="609600" indent="-609600" eaLnBrk="1" fontAlgn="auto" hangingPunct="1">
              <a:lnSpc>
                <a:spcPct val="130000"/>
              </a:lnSpc>
              <a:spcAft>
                <a:spcPts val="0"/>
              </a:spcAft>
              <a:buFontTx/>
              <a:buAutoNum type="arabicPeriod" startAt="6"/>
              <a:defRPr/>
            </a:pPr>
            <a:r>
              <a:rPr lang="en-US" sz="2000" dirty="0"/>
              <a:t>The Labor Union’s request for more funding for higher education should be ignored. This is because it is put forward by the very people - university staff - who would benefit from the increased money. </a:t>
            </a:r>
          </a:p>
          <a:p>
            <a:pPr marL="514350" indent="-514350" eaLnBrk="1" fontAlgn="auto" hangingPunct="1">
              <a:lnSpc>
                <a:spcPct val="130000"/>
              </a:lnSpc>
              <a:spcAft>
                <a:spcPts val="0"/>
              </a:spcAft>
              <a:buFont typeface="+mj-lt"/>
              <a:buAutoNum type="arabicPeriod" startAt="8"/>
              <a:defRPr/>
            </a:pPr>
            <a:r>
              <a:rPr lang="en-US" sz="2000" dirty="0"/>
              <a:t>Children become able to solve complex problems and think of physical objects objectively at the same time that they learn language. Therefore, these abilities are caused by learning a language. </a:t>
            </a:r>
          </a:p>
          <a:p>
            <a:pPr marL="609600" indent="-609600" eaLnBrk="1" fontAlgn="auto" hangingPunct="1">
              <a:lnSpc>
                <a:spcPct val="130000"/>
              </a:lnSpc>
              <a:spcAft>
                <a:spcPts val="0"/>
              </a:spcAft>
              <a:buFont typeface="+mj-lt"/>
              <a:buAutoNum type="arabicPeriod" startAt="8"/>
              <a:defRPr/>
            </a:pPr>
            <a:r>
              <a:rPr lang="en-US" sz="2000" dirty="0"/>
              <a:t>If cheap things are no good then this cheap watch is no good. But this watch is actually quite good. So some good things are cheap. </a:t>
            </a:r>
          </a:p>
          <a:p>
            <a:pPr marL="609600" indent="-609600" eaLnBrk="1" fontAlgn="auto" hangingPunct="1">
              <a:lnSpc>
                <a:spcPct val="130000"/>
              </a:lnSpc>
              <a:spcAft>
                <a:spcPts val="0"/>
              </a:spcAft>
              <a:buFont typeface="+mj-lt"/>
              <a:buAutoNum type="arabicPeriod" startAt="8"/>
              <a:defRPr/>
            </a:pPr>
            <a:r>
              <a:rPr lang="en-US" sz="2000" dirty="0"/>
              <a:t>Man is rational. Women are not men. Therefore, women are not rational. </a:t>
            </a:r>
          </a:p>
          <a:p>
            <a:pPr marL="0" indent="0" eaLnBrk="1" fontAlgn="auto" hangingPunct="1">
              <a:lnSpc>
                <a:spcPct val="130000"/>
              </a:lnSpc>
              <a:spcAft>
                <a:spcPts val="0"/>
              </a:spcAft>
              <a:buFont typeface="Arial" panose="020B0604020202020204" pitchFamily="34" charset="0"/>
              <a:buNone/>
              <a:defRPr/>
            </a:pPr>
            <a:endParaRPr lang="en-US" dirty="0"/>
          </a:p>
        </p:txBody>
      </p:sp>
      <p:sp>
        <p:nvSpPr>
          <p:cNvPr id="6" name="Rectangle 2">
            <a:extLst>
              <a:ext uri="{FF2B5EF4-FFF2-40B4-BE49-F238E27FC236}">
                <a16:creationId xmlns:a16="http://schemas.microsoft.com/office/drawing/2014/main" id="{88D0E409-748B-4874-87CB-ABFA8A1B101C}"/>
              </a:ext>
            </a:extLst>
          </p:cNvPr>
          <p:cNvSpPr>
            <a:spLocks noGrp="1" noChangeArrowheads="1"/>
          </p:cNvSpPr>
          <p:nvPr>
            <p:ph type="title"/>
          </p:nvPr>
        </p:nvSpPr>
        <p:spPr>
          <a:xfrm>
            <a:off x="457200" y="274638"/>
            <a:ext cx="8229600" cy="487362"/>
          </a:xfrm>
        </p:spPr>
        <p:txBody>
          <a:bodyPr rtlCol="0">
            <a:normAutofit fontScale="90000"/>
          </a:bodyPr>
          <a:lstStyle/>
          <a:p>
            <a:pPr eaLnBrk="1" fontAlgn="auto" hangingPunct="1">
              <a:spcAft>
                <a:spcPts val="0"/>
              </a:spcAft>
              <a:defRPr/>
            </a:pPr>
            <a:r>
              <a:rPr lang="en-US" sz="4000" b="1" dirty="0"/>
              <a:t>Fallacy or not a fallacy?</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1E37FD6E-BA85-4103-A6AF-76A169A8FCFC}"/>
              </a:ext>
            </a:extLst>
          </p:cNvPr>
          <p:cNvSpPr>
            <a:spLocks noGrp="1" noChangeArrowheads="1"/>
          </p:cNvSpPr>
          <p:nvPr>
            <p:ph idx="1"/>
          </p:nvPr>
        </p:nvSpPr>
        <p:spPr>
          <a:xfrm>
            <a:off x="0" y="1010816"/>
            <a:ext cx="9144000" cy="5715000"/>
          </a:xfrm>
        </p:spPr>
        <p:txBody>
          <a:bodyPr rtlCol="0">
            <a:noAutofit/>
          </a:bodyPr>
          <a:lstStyle/>
          <a:p>
            <a:pPr marL="609600" indent="-609600" eaLnBrk="1" fontAlgn="auto" hangingPunct="1">
              <a:lnSpc>
                <a:spcPct val="125000"/>
              </a:lnSpc>
              <a:spcAft>
                <a:spcPts val="0"/>
              </a:spcAft>
              <a:buFontTx/>
              <a:buAutoNum type="arabicPeriod" startAt="11"/>
              <a:defRPr/>
            </a:pPr>
            <a:r>
              <a:rPr lang="en-US" sz="2000" dirty="0"/>
              <a:t> Don’t be silly! Very few people today think that UFOs exist. So, it is more than clear that UFOs don’t exist. </a:t>
            </a:r>
          </a:p>
          <a:p>
            <a:pPr marL="609600" indent="-609600" eaLnBrk="1" fontAlgn="auto" hangingPunct="1">
              <a:lnSpc>
                <a:spcPct val="125000"/>
              </a:lnSpc>
              <a:spcAft>
                <a:spcPts val="0"/>
              </a:spcAft>
              <a:buFontTx/>
              <a:buAutoNum type="arabicPeriod" startAt="11"/>
              <a:defRPr/>
            </a:pPr>
            <a:r>
              <a:rPr lang="en-US" sz="2000" dirty="0"/>
              <a:t> What John Craig says about nuclear disarmament is surely incorrect. Is he a political scientist? No. A politician with experience in foreign policy matters? No. I'll tell you what he is, he's a commercial baker, a cookie maker! </a:t>
            </a:r>
          </a:p>
          <a:p>
            <a:pPr marL="609600" indent="-609600" eaLnBrk="1" fontAlgn="auto" hangingPunct="1">
              <a:lnSpc>
                <a:spcPct val="125000"/>
              </a:lnSpc>
              <a:spcAft>
                <a:spcPts val="0"/>
              </a:spcAft>
              <a:buFontTx/>
              <a:buAutoNum type="arabicPeriod" startAt="11"/>
              <a:defRPr/>
            </a:pPr>
            <a:r>
              <a:rPr lang="en-US" sz="2000" dirty="0"/>
              <a:t>My opponent in this election doesn't deserve your vote. He's a liar and he's twice been convicted of spying for Russia. </a:t>
            </a:r>
          </a:p>
          <a:p>
            <a:pPr marL="609600" indent="-609600" eaLnBrk="1" fontAlgn="auto" hangingPunct="1">
              <a:lnSpc>
                <a:spcPct val="125000"/>
              </a:lnSpc>
              <a:spcAft>
                <a:spcPts val="0"/>
              </a:spcAft>
              <a:buFont typeface="+mj-lt"/>
              <a:buAutoNum type="arabicPeriod" startAt="14"/>
              <a:defRPr/>
            </a:pPr>
            <a:r>
              <a:rPr lang="en-US" sz="2000" dirty="0"/>
              <a:t>(</a:t>
            </a:r>
            <a:r>
              <a:rPr lang="en-US" sz="2000" i="1" dirty="0"/>
              <a:t>The president of the Spanish Bullfight Association is talking to a female journalist</a:t>
            </a:r>
            <a:r>
              <a:rPr lang="en-US" sz="2000" dirty="0"/>
              <a:t>):  Women have rights. But women are not accepted for fighting bulls because a bullfighter is and should only be a man. </a:t>
            </a:r>
          </a:p>
          <a:p>
            <a:pPr marL="609600" indent="-609600" eaLnBrk="1" fontAlgn="auto" hangingPunct="1">
              <a:lnSpc>
                <a:spcPct val="125000"/>
              </a:lnSpc>
              <a:spcAft>
                <a:spcPts val="0"/>
              </a:spcAft>
              <a:buFont typeface="+mj-lt"/>
              <a:buAutoNum type="arabicPeriod" startAt="14"/>
              <a:defRPr/>
            </a:pPr>
            <a:r>
              <a:rPr lang="en-US" sz="2000" dirty="0"/>
              <a:t>Students have argued that we should offer a greater variety of food services in the Student Union. These students can't be serious. Do they expect us to open a white shark fin or red lobster type of restaurant in the Student Union building? Such a proposal is ridiculous! </a:t>
            </a:r>
          </a:p>
          <a:p>
            <a:pPr marL="609600" indent="-609600" eaLnBrk="1" fontAlgn="auto" hangingPunct="1">
              <a:lnSpc>
                <a:spcPct val="125000"/>
              </a:lnSpc>
              <a:spcAft>
                <a:spcPts val="0"/>
              </a:spcAft>
              <a:buFontTx/>
              <a:buAutoNum type="arabicPeriod" startAt="11"/>
              <a:defRPr/>
            </a:pPr>
            <a:endParaRPr lang="en-US" sz="2400" dirty="0"/>
          </a:p>
          <a:p>
            <a:pPr marL="0" indent="0" eaLnBrk="1" fontAlgn="auto" hangingPunct="1">
              <a:lnSpc>
                <a:spcPct val="125000"/>
              </a:lnSpc>
              <a:spcAft>
                <a:spcPts val="0"/>
              </a:spcAft>
              <a:buFont typeface="Arial" panose="020B0604020202020204" pitchFamily="34" charset="0"/>
              <a:buNone/>
              <a:defRPr/>
            </a:pPr>
            <a:endParaRPr lang="en-US" sz="2800" dirty="0"/>
          </a:p>
        </p:txBody>
      </p:sp>
      <p:sp>
        <p:nvSpPr>
          <p:cNvPr id="6" name="Rectangle 2">
            <a:extLst>
              <a:ext uri="{FF2B5EF4-FFF2-40B4-BE49-F238E27FC236}">
                <a16:creationId xmlns:a16="http://schemas.microsoft.com/office/drawing/2014/main" id="{2039B354-6596-4C1D-B7F7-8C9CD9CEC5DF}"/>
              </a:ext>
            </a:extLst>
          </p:cNvPr>
          <p:cNvSpPr>
            <a:spLocks noGrp="1" noChangeArrowheads="1"/>
          </p:cNvSpPr>
          <p:nvPr>
            <p:ph type="title"/>
          </p:nvPr>
        </p:nvSpPr>
        <p:spPr>
          <a:xfrm>
            <a:off x="457200" y="152400"/>
            <a:ext cx="8229600" cy="487362"/>
          </a:xfrm>
        </p:spPr>
        <p:txBody>
          <a:bodyPr rtlCol="0">
            <a:normAutofit fontScale="90000"/>
          </a:bodyPr>
          <a:lstStyle/>
          <a:p>
            <a:pPr eaLnBrk="1" fontAlgn="auto" hangingPunct="1">
              <a:spcAft>
                <a:spcPts val="0"/>
              </a:spcAft>
              <a:defRPr/>
            </a:pPr>
            <a:r>
              <a:rPr lang="en-US" sz="4000" b="1" dirty="0"/>
              <a:t>Fallacy or not a fallacy?</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369E54BF-CDAB-409D-A14A-85AB106D6E24}"/>
              </a:ext>
            </a:extLst>
          </p:cNvPr>
          <p:cNvSpPr>
            <a:spLocks noGrp="1" noChangeArrowheads="1"/>
          </p:cNvSpPr>
          <p:nvPr>
            <p:ph idx="1"/>
          </p:nvPr>
        </p:nvSpPr>
        <p:spPr>
          <a:xfrm>
            <a:off x="0" y="762000"/>
            <a:ext cx="9144000" cy="5943600"/>
          </a:xfrm>
        </p:spPr>
        <p:txBody>
          <a:bodyPr rtlCol="0">
            <a:normAutofit fontScale="70000" lnSpcReduction="20000"/>
          </a:bodyPr>
          <a:lstStyle/>
          <a:p>
            <a:pPr marL="609600" indent="-609600" eaLnBrk="1" fontAlgn="auto" hangingPunct="1">
              <a:lnSpc>
                <a:spcPct val="150000"/>
              </a:lnSpc>
              <a:spcAft>
                <a:spcPts val="0"/>
              </a:spcAft>
              <a:buFontTx/>
              <a:buAutoNum type="arabicPeriod" startAt="16"/>
              <a:defRPr/>
            </a:pPr>
            <a:r>
              <a:rPr lang="en-US" sz="2400" dirty="0"/>
              <a:t> I don't feel guilty about cheating on my wife. She cheated on me when we  just got married.</a:t>
            </a:r>
          </a:p>
          <a:p>
            <a:pPr marL="609600" indent="-609600" eaLnBrk="1" fontAlgn="auto" hangingPunct="1">
              <a:lnSpc>
                <a:spcPct val="150000"/>
              </a:lnSpc>
              <a:spcBef>
                <a:spcPts val="1200"/>
              </a:spcBef>
              <a:spcAft>
                <a:spcPts val="0"/>
              </a:spcAft>
              <a:buFontTx/>
              <a:buAutoNum type="arabicPeriod" startAt="16"/>
              <a:defRPr/>
            </a:pPr>
            <a:r>
              <a:rPr lang="en-US" sz="2400" dirty="0"/>
              <a:t> </a:t>
            </a:r>
            <a:r>
              <a:rPr lang="en-US" sz="2400" b="1" u="sng" dirty="0"/>
              <a:t>Union representative</a:t>
            </a:r>
            <a:r>
              <a:rPr lang="en-US" sz="2400" dirty="0"/>
              <a:t>: We'd like a 5% wage in­crease effective November 1 of this year, and hereafter, annual increases equal to the cost of living increase.</a:t>
            </a:r>
          </a:p>
          <a:p>
            <a:pPr marL="609600" indent="-609600" eaLnBrk="1" fontAlgn="auto" hangingPunct="1">
              <a:lnSpc>
                <a:spcPct val="150000"/>
              </a:lnSpc>
              <a:spcAft>
                <a:spcPts val="0"/>
              </a:spcAft>
              <a:buFontTx/>
              <a:buNone/>
              <a:defRPr/>
            </a:pPr>
            <a:r>
              <a:rPr lang="en-US" sz="2400" dirty="0"/>
              <a:t>	</a:t>
            </a:r>
            <a:r>
              <a:rPr lang="en-US" sz="2400" b="1" u="sng" dirty="0"/>
              <a:t>Management representative</a:t>
            </a:r>
            <a:r>
              <a:rPr lang="en-US" sz="2400" dirty="0"/>
              <a:t>: Hey, I'd like a lot more money, too. Everyone would like to be rich. Gee, it'd be nice to afford dinner out every night, and a new car every year, but this is the real world. We can't afford to give everyone every­thing they want. </a:t>
            </a:r>
          </a:p>
          <a:p>
            <a:pPr marL="609600" indent="-609600" eaLnBrk="1" fontAlgn="auto" hangingPunct="1">
              <a:lnSpc>
                <a:spcPct val="150000"/>
              </a:lnSpc>
              <a:spcAft>
                <a:spcPts val="0"/>
              </a:spcAft>
              <a:buFontTx/>
              <a:buNone/>
              <a:defRPr/>
            </a:pPr>
            <a:r>
              <a:rPr lang="en-US" sz="2400" dirty="0"/>
              <a:t>18. 	</a:t>
            </a:r>
            <a:r>
              <a:rPr lang="en-US" sz="2400" b="1" u="sng" dirty="0"/>
              <a:t>Alice</a:t>
            </a:r>
            <a:r>
              <a:rPr lang="en-US" sz="2400" dirty="0"/>
              <a:t>: I can't accept the plan; we'd be causing too much environmental damage. And given that our product is, in truth, not that essential, such damage is not ethically justified.</a:t>
            </a:r>
          </a:p>
          <a:p>
            <a:pPr marL="609600" indent="-609600" eaLnBrk="1" fontAlgn="auto" hangingPunct="1">
              <a:lnSpc>
                <a:spcPct val="150000"/>
              </a:lnSpc>
              <a:spcAft>
                <a:spcPts val="0"/>
              </a:spcAft>
              <a:buFontTx/>
              <a:buNone/>
              <a:defRPr/>
            </a:pPr>
            <a:r>
              <a:rPr lang="en-US" sz="2400" dirty="0"/>
              <a:t>	</a:t>
            </a:r>
            <a:r>
              <a:rPr lang="en-US" sz="2400" b="1" u="sng" dirty="0"/>
              <a:t>Bert</a:t>
            </a:r>
            <a:r>
              <a:rPr lang="en-US" sz="2400" dirty="0"/>
              <a:t>: But if we don't cut down those trees, someone else will, you know it.</a:t>
            </a:r>
          </a:p>
          <a:p>
            <a:pPr marL="609600" indent="-609600" eaLnBrk="1" fontAlgn="auto" hangingPunct="1">
              <a:lnSpc>
                <a:spcPct val="150000"/>
              </a:lnSpc>
              <a:spcAft>
                <a:spcPts val="0"/>
              </a:spcAft>
              <a:buFont typeface="Arial" panose="020B0604020202020204" pitchFamily="34" charset="0"/>
              <a:buAutoNum type="arabicPeriod" startAt="19"/>
              <a:defRPr/>
            </a:pPr>
            <a:r>
              <a:rPr lang="en-US" sz="2400" dirty="0"/>
              <a:t>Look at these pictures of starving children in Africa. Look at their swollen bellies, their bony little arms and legs, their emaciated faces. Next time you go out to a nice restaurant, think of their little hands outstretched to you, begging for a morsel of food. Please donate your heart to the Children's Famine Relief Fund. The children need your help now! </a:t>
            </a:r>
          </a:p>
          <a:p>
            <a:pPr marL="609600" indent="-609600" eaLnBrk="1" fontAlgn="auto" hangingPunct="1">
              <a:lnSpc>
                <a:spcPct val="150000"/>
              </a:lnSpc>
              <a:spcAft>
                <a:spcPts val="0"/>
              </a:spcAft>
              <a:buFont typeface="Arial" panose="020B0604020202020204" pitchFamily="34" charset="0"/>
              <a:buAutoNum type="arabicPeriod" startAt="19"/>
              <a:defRPr/>
            </a:pPr>
            <a:r>
              <a:rPr lang="en-US" sz="2400" dirty="0"/>
              <a:t>If today we</a:t>
            </a:r>
            <a:r>
              <a:rPr lang="vi-VN" sz="2400" dirty="0"/>
              <a:t> </a:t>
            </a:r>
            <a:r>
              <a:rPr lang="en-US" sz="2400" dirty="0"/>
              <a:t>do the extra review quiz well within the time limit and do more exercises in the textbook, we can be confident in the final exam. This is because the quiz questions are said to be samples of the final exam, and textbook exercises enhance our knowledge and skills.    </a:t>
            </a:r>
          </a:p>
          <a:p>
            <a:pPr marL="609600" indent="-609600" eaLnBrk="1" fontAlgn="auto" hangingPunct="1">
              <a:lnSpc>
                <a:spcPct val="150000"/>
              </a:lnSpc>
              <a:spcAft>
                <a:spcPts val="0"/>
              </a:spcAft>
              <a:buFontTx/>
              <a:buNone/>
              <a:defRPr/>
            </a:pPr>
            <a:endParaRPr lang="en-US" sz="2400" dirty="0"/>
          </a:p>
          <a:p>
            <a:pPr marL="609600" indent="-609600" eaLnBrk="1" fontAlgn="auto" hangingPunct="1">
              <a:lnSpc>
                <a:spcPct val="125000"/>
              </a:lnSpc>
              <a:spcAft>
                <a:spcPts val="0"/>
              </a:spcAft>
              <a:buFontTx/>
              <a:buNone/>
              <a:defRPr/>
            </a:pPr>
            <a:endParaRPr lang="en-US" sz="2000" dirty="0"/>
          </a:p>
        </p:txBody>
      </p:sp>
      <p:sp>
        <p:nvSpPr>
          <p:cNvPr id="6" name="Rectangle 2">
            <a:extLst>
              <a:ext uri="{FF2B5EF4-FFF2-40B4-BE49-F238E27FC236}">
                <a16:creationId xmlns:a16="http://schemas.microsoft.com/office/drawing/2014/main" id="{B9983DE2-0D53-48A9-92DC-ED88D5C63779}"/>
              </a:ext>
            </a:extLst>
          </p:cNvPr>
          <p:cNvSpPr>
            <a:spLocks noGrp="1" noChangeArrowheads="1"/>
          </p:cNvSpPr>
          <p:nvPr>
            <p:ph type="title"/>
          </p:nvPr>
        </p:nvSpPr>
        <p:spPr>
          <a:xfrm>
            <a:off x="457200" y="0"/>
            <a:ext cx="8229600" cy="487362"/>
          </a:xfrm>
        </p:spPr>
        <p:txBody>
          <a:bodyPr rtlCol="0">
            <a:normAutofit fontScale="90000"/>
          </a:bodyPr>
          <a:lstStyle/>
          <a:p>
            <a:pPr eaLnBrk="1" fontAlgn="auto" hangingPunct="1">
              <a:spcAft>
                <a:spcPts val="0"/>
              </a:spcAft>
              <a:defRPr/>
            </a:pPr>
            <a:r>
              <a:rPr lang="en-US" sz="4000" b="1" dirty="0"/>
              <a:t>Fallacy or not a fallacy?</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545ADD-1366-FB6D-822F-0276A328AC80}"/>
              </a:ext>
            </a:extLst>
          </p:cNvPr>
          <p:cNvSpPr>
            <a:spLocks noGrp="1"/>
          </p:cNvSpPr>
          <p:nvPr>
            <p:ph idx="1"/>
          </p:nvPr>
        </p:nvSpPr>
        <p:spPr/>
        <p:txBody>
          <a:bodyPr/>
          <a:lstStyle/>
          <a:p>
            <a:pPr>
              <a:lnSpc>
                <a:spcPct val="150000"/>
              </a:lnSpc>
            </a:pPr>
            <a:r>
              <a:rPr lang="en-US" dirty="0"/>
              <a:t>Paraphrasing </a:t>
            </a:r>
          </a:p>
          <a:p>
            <a:pPr>
              <a:lnSpc>
                <a:spcPct val="150000"/>
              </a:lnSpc>
            </a:pPr>
            <a:r>
              <a:rPr lang="en-US" dirty="0"/>
              <a:t>Filling in missing premises or conclusion</a:t>
            </a:r>
          </a:p>
          <a:p>
            <a:pPr>
              <a:lnSpc>
                <a:spcPct val="150000"/>
              </a:lnSpc>
            </a:pPr>
            <a:r>
              <a:rPr lang="en-US" dirty="0"/>
              <a:t>Diagramming </a:t>
            </a:r>
          </a:p>
          <a:p>
            <a:endParaRPr lang="en-US" dirty="0"/>
          </a:p>
          <a:p>
            <a:endParaRPr lang="en-US" dirty="0"/>
          </a:p>
        </p:txBody>
      </p:sp>
      <p:sp>
        <p:nvSpPr>
          <p:cNvPr id="4" name="Rectangle 2">
            <a:extLst>
              <a:ext uri="{FF2B5EF4-FFF2-40B4-BE49-F238E27FC236}">
                <a16:creationId xmlns:a16="http://schemas.microsoft.com/office/drawing/2014/main" id="{61394180-22C5-127E-F7D5-59EB09733334}"/>
              </a:ext>
            </a:extLst>
          </p:cNvPr>
          <p:cNvSpPr txBox="1">
            <a:spLocks noChangeArrowheads="1"/>
          </p:cNvSpPr>
          <p:nvPr/>
        </p:nvSpPr>
        <p:spPr bwMode="auto">
          <a:xfrm>
            <a:off x="2247900" y="304800"/>
            <a:ext cx="4648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altLang="en-US" sz="4000" b="1" dirty="0"/>
              <a:t>Chapter 7</a:t>
            </a:r>
          </a:p>
        </p:txBody>
      </p:sp>
    </p:spTree>
    <p:extLst>
      <p:ext uri="{BB962C8B-B14F-4D97-AF65-F5344CB8AC3E}">
        <p14:creationId xmlns:p14="http://schemas.microsoft.com/office/powerpoint/2010/main" val="11433577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A2B7370-2A51-4954-A026-89C3FFC81054}"/>
              </a:ext>
            </a:extLst>
          </p:cNvPr>
          <p:cNvSpPr>
            <a:spLocks noGrp="1"/>
          </p:cNvSpPr>
          <p:nvPr>
            <p:ph type="title"/>
          </p:nvPr>
        </p:nvSpPr>
        <p:spPr>
          <a:xfrm>
            <a:off x="457200" y="365918"/>
            <a:ext cx="8229600" cy="639763"/>
          </a:xfrm>
        </p:spPr>
        <p:txBody>
          <a:bodyPr rtlCol="0">
            <a:normAutofit/>
          </a:bodyPr>
          <a:lstStyle/>
          <a:p>
            <a:pPr eaLnBrk="1" fontAlgn="auto" hangingPunct="1">
              <a:spcAft>
                <a:spcPts val="0"/>
              </a:spcAft>
              <a:defRPr/>
            </a:pPr>
            <a:r>
              <a:rPr lang="en-US" sz="2400" b="1" dirty="0"/>
              <a:t>Paraphrasing</a:t>
            </a:r>
            <a:endParaRPr lang="en-US" sz="3600" dirty="0"/>
          </a:p>
        </p:txBody>
      </p:sp>
      <p:sp>
        <p:nvSpPr>
          <p:cNvPr id="3" name="Content Placeholder 2">
            <a:extLst>
              <a:ext uri="{FF2B5EF4-FFF2-40B4-BE49-F238E27FC236}">
                <a16:creationId xmlns:a16="http://schemas.microsoft.com/office/drawing/2014/main" id="{AB6D8389-765B-4443-A5DF-D82D256D99D8}"/>
              </a:ext>
            </a:extLst>
          </p:cNvPr>
          <p:cNvSpPr>
            <a:spLocks noGrp="1"/>
          </p:cNvSpPr>
          <p:nvPr>
            <p:ph idx="1"/>
          </p:nvPr>
        </p:nvSpPr>
        <p:spPr>
          <a:xfrm>
            <a:off x="-38100" y="838200"/>
            <a:ext cx="9182100" cy="1219200"/>
          </a:xfrm>
        </p:spPr>
        <p:txBody>
          <a:bodyPr rtlCol="0">
            <a:normAutofit/>
          </a:bodyPr>
          <a:lstStyle/>
          <a:p>
            <a:pPr marL="0" indent="0" eaLnBrk="1" fontAlgn="auto" hangingPunct="1">
              <a:lnSpc>
                <a:spcPct val="150000"/>
              </a:lnSpc>
              <a:spcAft>
                <a:spcPts val="600"/>
              </a:spcAft>
              <a:buFontTx/>
              <a:buNone/>
              <a:defRPr/>
            </a:pPr>
            <a:r>
              <a:rPr lang="en-US" sz="2400" dirty="0">
                <a:solidFill>
                  <a:srgbClr val="0033CC"/>
                </a:solidFill>
              </a:rPr>
              <a:t>Select the best paraphrase and explain why you don’t choose the others: </a:t>
            </a:r>
          </a:p>
          <a:p>
            <a:pPr eaLnBrk="1" fontAlgn="auto" hangingPunct="1">
              <a:spcAft>
                <a:spcPts val="0"/>
              </a:spcAft>
              <a:defRPr/>
            </a:pPr>
            <a:endParaRPr lang="en-US" dirty="0"/>
          </a:p>
        </p:txBody>
      </p:sp>
      <p:sp>
        <p:nvSpPr>
          <p:cNvPr id="2" name="TextBox 1">
            <a:extLst>
              <a:ext uri="{FF2B5EF4-FFF2-40B4-BE49-F238E27FC236}">
                <a16:creationId xmlns:a16="http://schemas.microsoft.com/office/drawing/2014/main" id="{A616EB53-06BF-498A-A663-BD3F37A8FF43}"/>
              </a:ext>
            </a:extLst>
          </p:cNvPr>
          <p:cNvSpPr txBox="1"/>
          <p:nvPr/>
        </p:nvSpPr>
        <p:spPr>
          <a:xfrm>
            <a:off x="2209800" y="118960"/>
            <a:ext cx="5638800" cy="369332"/>
          </a:xfrm>
          <a:prstGeom prst="rect">
            <a:avLst/>
          </a:prstGeom>
          <a:noFill/>
        </p:spPr>
        <p:txBody>
          <a:bodyPr wrap="square" rtlCol="0">
            <a:spAutoFit/>
          </a:bodyPr>
          <a:lstStyle/>
          <a:p>
            <a:r>
              <a:rPr lang="en-US" b="1" dirty="0"/>
              <a:t>CHAPTER 7 - ARGUMENT STANDARDIZATION</a:t>
            </a:r>
          </a:p>
        </p:txBody>
      </p:sp>
      <p:pic>
        <p:nvPicPr>
          <p:cNvPr id="6" name="Picture 5">
            <a:extLst>
              <a:ext uri="{FF2B5EF4-FFF2-40B4-BE49-F238E27FC236}">
                <a16:creationId xmlns:a16="http://schemas.microsoft.com/office/drawing/2014/main" id="{9507BB91-588D-11B3-F6CD-BE12E94808E6}"/>
              </a:ext>
            </a:extLst>
          </p:cNvPr>
          <p:cNvPicPr>
            <a:picLocks noChangeAspect="1"/>
          </p:cNvPicPr>
          <p:nvPr/>
        </p:nvPicPr>
        <p:blipFill>
          <a:blip r:embed="rId3"/>
          <a:stretch>
            <a:fillRect/>
          </a:stretch>
        </p:blipFill>
        <p:spPr>
          <a:xfrm>
            <a:off x="3102985" y="1477963"/>
            <a:ext cx="3090430" cy="2658912"/>
          </a:xfrm>
          <a:prstGeom prst="rect">
            <a:avLst/>
          </a:prstGeom>
        </p:spPr>
      </p:pic>
      <p:sp>
        <p:nvSpPr>
          <p:cNvPr id="7" name="TextBox 6">
            <a:extLst>
              <a:ext uri="{FF2B5EF4-FFF2-40B4-BE49-F238E27FC236}">
                <a16:creationId xmlns:a16="http://schemas.microsoft.com/office/drawing/2014/main" id="{5671E67B-0614-E323-C0DB-F591BEA6DE0A}"/>
              </a:ext>
            </a:extLst>
          </p:cNvPr>
          <p:cNvSpPr txBox="1"/>
          <p:nvPr/>
        </p:nvSpPr>
        <p:spPr>
          <a:xfrm>
            <a:off x="209550" y="5098857"/>
            <a:ext cx="8686800" cy="872034"/>
          </a:xfrm>
          <a:prstGeom prst="rect">
            <a:avLst/>
          </a:prstGeom>
          <a:noFill/>
        </p:spPr>
        <p:txBody>
          <a:bodyPr wrap="square" rtlCol="0">
            <a:spAutoFit/>
          </a:bodyPr>
          <a:lstStyle/>
          <a:p>
            <a:pPr>
              <a:lnSpc>
                <a:spcPct val="150000"/>
              </a:lnSpc>
            </a:pPr>
            <a:r>
              <a:rPr lang="en-US" b="1" dirty="0"/>
              <a:t>B</a:t>
            </a:r>
            <a:r>
              <a:rPr lang="en-US" dirty="0"/>
              <a:t>. Though refusing to explain the FBI agents’ presence at Mar-a-Lago, ex-President Trump told CNN about their unexpected and intensive search.  </a:t>
            </a:r>
          </a:p>
        </p:txBody>
      </p:sp>
      <p:sp>
        <p:nvSpPr>
          <p:cNvPr id="8" name="TextBox 7">
            <a:extLst>
              <a:ext uri="{FF2B5EF4-FFF2-40B4-BE49-F238E27FC236}">
                <a16:creationId xmlns:a16="http://schemas.microsoft.com/office/drawing/2014/main" id="{022FC622-B9CA-B8DA-E3A5-F00F326FA128}"/>
              </a:ext>
            </a:extLst>
          </p:cNvPr>
          <p:cNvSpPr txBox="1"/>
          <p:nvPr/>
        </p:nvSpPr>
        <p:spPr>
          <a:xfrm>
            <a:off x="195695" y="4136875"/>
            <a:ext cx="8686800" cy="872034"/>
          </a:xfrm>
          <a:prstGeom prst="rect">
            <a:avLst/>
          </a:prstGeom>
          <a:noFill/>
        </p:spPr>
        <p:txBody>
          <a:bodyPr wrap="square" rtlCol="0">
            <a:spAutoFit/>
          </a:bodyPr>
          <a:lstStyle/>
          <a:p>
            <a:pPr>
              <a:lnSpc>
                <a:spcPct val="150000"/>
              </a:lnSpc>
            </a:pPr>
            <a:r>
              <a:rPr lang="en-US" b="1" dirty="0"/>
              <a:t>A</a:t>
            </a:r>
            <a:r>
              <a:rPr lang="en-US" dirty="0"/>
              <a:t>. Unable to explain why the FBI agents were there, ex-President Trump still told CNN about his safety being broken in an unannounced search warrant.  </a:t>
            </a:r>
          </a:p>
        </p:txBody>
      </p:sp>
      <p:sp>
        <p:nvSpPr>
          <p:cNvPr id="9" name="TextBox 8">
            <a:extLst>
              <a:ext uri="{FF2B5EF4-FFF2-40B4-BE49-F238E27FC236}">
                <a16:creationId xmlns:a16="http://schemas.microsoft.com/office/drawing/2014/main" id="{6D1704DB-018E-328D-D46E-925C2FC5A0E8}"/>
              </a:ext>
            </a:extLst>
          </p:cNvPr>
          <p:cNvSpPr txBox="1"/>
          <p:nvPr/>
        </p:nvSpPr>
        <p:spPr>
          <a:xfrm>
            <a:off x="209550" y="6056065"/>
            <a:ext cx="8686800" cy="872034"/>
          </a:xfrm>
          <a:prstGeom prst="rect">
            <a:avLst/>
          </a:prstGeom>
          <a:noFill/>
        </p:spPr>
        <p:txBody>
          <a:bodyPr wrap="square" rtlCol="0">
            <a:spAutoFit/>
          </a:bodyPr>
          <a:lstStyle/>
          <a:p>
            <a:pPr>
              <a:lnSpc>
                <a:spcPct val="150000"/>
              </a:lnSpc>
            </a:pPr>
            <a:r>
              <a:rPr lang="en-US" b="1" dirty="0"/>
              <a:t>C</a:t>
            </a:r>
            <a:r>
              <a:rPr lang="en-US" dirty="0"/>
              <a:t>. Declined by the FBI agents about his asking why they were at Mar-a-Lago, ex-President Trump told CNN about his assets being searched intensively.  </a:t>
            </a:r>
          </a:p>
        </p:txBody>
      </p:sp>
    </p:spTree>
    <p:extLst>
      <p:ext uri="{BB962C8B-B14F-4D97-AF65-F5344CB8AC3E}">
        <p14:creationId xmlns:p14="http://schemas.microsoft.com/office/powerpoint/2010/main" val="221504153"/>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12054</TotalTime>
  <Words>3738</Words>
  <Application>Microsoft Office PowerPoint</Application>
  <PresentationFormat>On-screen Show (4:3)</PresentationFormat>
  <Paragraphs>253</Paragraphs>
  <Slides>28</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Bookman Old Style</vt:lpstr>
      <vt:lpstr>Calibri</vt:lpstr>
      <vt:lpstr>CNN</vt:lpstr>
      <vt:lpstr>Noto Sans Symbols</vt:lpstr>
      <vt:lpstr>Roboto</vt:lpstr>
      <vt:lpstr>Wingdings</vt:lpstr>
      <vt:lpstr>Office Theme</vt:lpstr>
      <vt:lpstr>Final exam - Semester  2 (June/July, 2024) </vt:lpstr>
      <vt:lpstr>Contents</vt:lpstr>
      <vt:lpstr>Fallacies of relevance </vt:lpstr>
      <vt:lpstr>Fallacy or not a fallacy?</vt:lpstr>
      <vt:lpstr>Fallacy or not a fallacy?</vt:lpstr>
      <vt:lpstr>Fallacy or not a fallacy?</vt:lpstr>
      <vt:lpstr>Fallacy or not a fallacy?</vt:lpstr>
      <vt:lpstr>PowerPoint Presentation</vt:lpstr>
      <vt:lpstr>Paraphrasing</vt:lpstr>
      <vt:lpstr>Paraphrasing</vt:lpstr>
      <vt:lpstr>Paraphrasing</vt:lpstr>
      <vt:lpstr>Filling in the missing premise or conclusion</vt:lpstr>
      <vt:lpstr>Filling in the missing premise or conclusion</vt:lpstr>
      <vt:lpstr>Number the statements and diagram the argument</vt:lpstr>
      <vt:lpstr>PowerPoint Presentation</vt:lpstr>
      <vt:lpstr>PowerPoint Presentation</vt:lpstr>
      <vt:lpstr>PowerPoint Presentation</vt:lpstr>
      <vt:lpstr>PowerPoint Presentation</vt:lpstr>
      <vt:lpstr>PowerPoint Presentation</vt:lpstr>
      <vt:lpstr>PowerPoint Presentation</vt:lpstr>
      <vt:lpstr>Chapter 11: Tips to achieve inductive strength</vt:lpstr>
      <vt:lpstr>Chapter 11: Tips to achieve inductive strength</vt:lpstr>
      <vt:lpstr>Chapter 11: Tips to achieve inductive strength</vt:lpstr>
      <vt:lpstr>Chapter 11: Tips to achieve inductive strength</vt:lpstr>
      <vt:lpstr>Chapter 11: Tips to achieve inductive strength</vt:lpstr>
      <vt:lpstr>PowerPoint Presentation</vt:lpstr>
      <vt:lpstr>Chapter 11: Tips to achieve inductive strength</vt:lpstr>
      <vt:lpstr>SAMPLE TEST FOR FINAL EXAM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april</dc:creator>
  <cp:lastModifiedBy>Do Thi Dieu Ngoc</cp:lastModifiedBy>
  <cp:revision>215</cp:revision>
  <dcterms:created xsi:type="dcterms:W3CDTF">2006-06-26T22:04:14Z</dcterms:created>
  <dcterms:modified xsi:type="dcterms:W3CDTF">2024-06-03T01:06:12Z</dcterms:modified>
</cp:coreProperties>
</file>