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5"/>
  </p:notesMasterIdLst>
  <p:handoutMasterIdLst>
    <p:handoutMasterId r:id="rId66"/>
  </p:handoutMasterIdLst>
  <p:sldIdLst>
    <p:sldId id="429" r:id="rId2"/>
    <p:sldId id="399" r:id="rId3"/>
    <p:sldId id="477" r:id="rId4"/>
    <p:sldId id="478" r:id="rId5"/>
    <p:sldId id="480" r:id="rId6"/>
    <p:sldId id="479" r:id="rId7"/>
    <p:sldId id="303" r:id="rId8"/>
    <p:sldId id="371" r:id="rId9"/>
    <p:sldId id="304" r:id="rId10"/>
    <p:sldId id="269" r:id="rId11"/>
    <p:sldId id="286" r:id="rId12"/>
    <p:sldId id="305" r:id="rId13"/>
    <p:sldId id="306" r:id="rId14"/>
    <p:sldId id="459" r:id="rId15"/>
    <p:sldId id="308" r:id="rId16"/>
    <p:sldId id="309" r:id="rId17"/>
    <p:sldId id="307" r:id="rId18"/>
    <p:sldId id="310" r:id="rId19"/>
    <p:sldId id="311" r:id="rId20"/>
    <p:sldId id="313" r:id="rId21"/>
    <p:sldId id="316" r:id="rId22"/>
    <p:sldId id="315" r:id="rId23"/>
    <p:sldId id="317" r:id="rId24"/>
    <p:sldId id="318" r:id="rId25"/>
    <p:sldId id="319" r:id="rId26"/>
    <p:sldId id="323" r:id="rId27"/>
    <p:sldId id="324" r:id="rId28"/>
    <p:sldId id="326" r:id="rId29"/>
    <p:sldId id="327" r:id="rId30"/>
    <p:sldId id="328" r:id="rId31"/>
    <p:sldId id="329" r:id="rId32"/>
    <p:sldId id="330" r:id="rId33"/>
    <p:sldId id="331" r:id="rId34"/>
    <p:sldId id="332" r:id="rId35"/>
    <p:sldId id="333" r:id="rId36"/>
    <p:sldId id="334" r:id="rId37"/>
    <p:sldId id="335" r:id="rId38"/>
    <p:sldId id="336" r:id="rId39"/>
    <p:sldId id="341" r:id="rId40"/>
    <p:sldId id="449" r:id="rId41"/>
    <p:sldId id="343" r:id="rId42"/>
    <p:sldId id="462" r:id="rId43"/>
    <p:sldId id="474" r:id="rId44"/>
    <p:sldId id="461" r:id="rId45"/>
    <p:sldId id="352" r:id="rId46"/>
    <p:sldId id="345" r:id="rId47"/>
    <p:sldId id="464" r:id="rId48"/>
    <p:sldId id="338" r:id="rId49"/>
    <p:sldId id="457" r:id="rId50"/>
    <p:sldId id="458" r:id="rId51"/>
    <p:sldId id="373" r:id="rId52"/>
    <p:sldId id="467" r:id="rId53"/>
    <p:sldId id="433" r:id="rId54"/>
    <p:sldId id="448" r:id="rId55"/>
    <p:sldId id="421" r:id="rId56"/>
    <p:sldId id="422" r:id="rId57"/>
    <p:sldId id="363" r:id="rId58"/>
    <p:sldId id="423" r:id="rId59"/>
    <p:sldId id="437" r:id="rId60"/>
    <p:sldId id="441" r:id="rId61"/>
    <p:sldId id="425" r:id="rId62"/>
    <p:sldId id="426" r:id="rId63"/>
    <p:sldId id="427" r:id="rId64"/>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Nguyễn Trần Đình Quý" initials="" lastIdx="2" clrIdx="1"/>
  <p:cmAuthor id="3" name="Quỳnh Anh Nguyễn" initials="" lastIdx="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FF99"/>
    <a:srgbClr val="0000FF"/>
    <a:srgbClr val="FF0000"/>
    <a:srgbClr val="292929"/>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25" autoAdjust="0"/>
    <p:restoredTop sz="95033" autoAdjust="0"/>
  </p:normalViewPr>
  <p:slideViewPr>
    <p:cSldViewPr snapToGrid="0">
      <p:cViewPr>
        <p:scale>
          <a:sx n="73" d="100"/>
          <a:sy n="73" d="100"/>
        </p:scale>
        <p:origin x="2126" y="197"/>
      </p:cViewPr>
      <p:guideLst>
        <p:guide orient="horz" pos="2160"/>
        <p:guide pos="2880"/>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66" d="100"/>
        <a:sy n="66" d="100"/>
      </p:scale>
      <p:origin x="0" y="28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48F945D-C7AA-43B5-9C06-4BD247AB026C}"/>
              </a:ext>
            </a:extLst>
          </p:cNvPr>
          <p:cNvSpPr>
            <a:spLocks noGrp="1" noChangeArrowheads="1"/>
          </p:cNvSpPr>
          <p:nvPr>
            <p:ph type="hdr" sz="quarter"/>
          </p:nvPr>
        </p:nvSpPr>
        <p:spPr bwMode="auto">
          <a:xfrm>
            <a:off x="0"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0835" name="Rectangle 3">
            <a:extLst>
              <a:ext uri="{FF2B5EF4-FFF2-40B4-BE49-F238E27FC236}">
                <a16:creationId xmlns:a16="http://schemas.microsoft.com/office/drawing/2014/main" id="{FD101EA9-72C3-4A62-BAD4-41AB37358344}"/>
              </a:ext>
            </a:extLst>
          </p:cNvPr>
          <p:cNvSpPr>
            <a:spLocks noGrp="1" noChangeArrowheads="1"/>
          </p:cNvSpPr>
          <p:nvPr>
            <p:ph type="dt" sz="quarter" idx="1"/>
          </p:nvPr>
        </p:nvSpPr>
        <p:spPr bwMode="auto">
          <a:xfrm>
            <a:off x="3900488"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0836" name="Rectangle 4">
            <a:extLst>
              <a:ext uri="{FF2B5EF4-FFF2-40B4-BE49-F238E27FC236}">
                <a16:creationId xmlns:a16="http://schemas.microsoft.com/office/drawing/2014/main" id="{8299F238-EE1D-4339-99AB-16F739E0ACEA}"/>
              </a:ext>
            </a:extLst>
          </p:cNvPr>
          <p:cNvSpPr>
            <a:spLocks noGrp="1" noChangeArrowheads="1"/>
          </p:cNvSpPr>
          <p:nvPr>
            <p:ph type="ftr" sz="quarter" idx="2"/>
          </p:nvPr>
        </p:nvSpPr>
        <p:spPr bwMode="auto">
          <a:xfrm>
            <a:off x="0"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0837" name="Rectangle 5">
            <a:extLst>
              <a:ext uri="{FF2B5EF4-FFF2-40B4-BE49-F238E27FC236}">
                <a16:creationId xmlns:a16="http://schemas.microsoft.com/office/drawing/2014/main" id="{49D0D9E2-7C13-4AF0-B147-129A081093B8}"/>
              </a:ext>
            </a:extLst>
          </p:cNvPr>
          <p:cNvSpPr>
            <a:spLocks noGrp="1" noChangeArrowheads="1"/>
          </p:cNvSpPr>
          <p:nvPr>
            <p:ph type="sldNum" sz="quarter" idx="3"/>
          </p:nvPr>
        </p:nvSpPr>
        <p:spPr bwMode="auto">
          <a:xfrm>
            <a:off x="3900488"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0BC8CD10-A7E5-464B-9DD2-9CE833A04AE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64ED0A2-DABA-49B0-AA1B-32A95E94A39E}"/>
              </a:ext>
            </a:extLst>
          </p:cNvPr>
          <p:cNvSpPr>
            <a:spLocks noGrp="1" noChangeArrowheads="1"/>
          </p:cNvSpPr>
          <p:nvPr>
            <p:ph type="hdr" sz="quarter"/>
          </p:nvPr>
        </p:nvSpPr>
        <p:spPr bwMode="auto">
          <a:xfrm>
            <a:off x="0"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2883" name="Rectangle 3">
            <a:extLst>
              <a:ext uri="{FF2B5EF4-FFF2-40B4-BE49-F238E27FC236}">
                <a16:creationId xmlns:a16="http://schemas.microsoft.com/office/drawing/2014/main" id="{D88DD1AB-3CD1-4793-899C-EEFD4692F8E2}"/>
              </a:ext>
            </a:extLst>
          </p:cNvPr>
          <p:cNvSpPr>
            <a:spLocks noGrp="1" noChangeArrowheads="1"/>
          </p:cNvSpPr>
          <p:nvPr>
            <p:ph type="dt" idx="1"/>
          </p:nvPr>
        </p:nvSpPr>
        <p:spPr bwMode="auto">
          <a:xfrm>
            <a:off x="3900488" y="0"/>
            <a:ext cx="3000375"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827BD13F-6191-4B6E-9D38-0FAA475959A0}"/>
              </a:ext>
            </a:extLst>
          </p:cNvPr>
          <p:cNvSpPr>
            <a:spLocks noGrp="1" noRot="1" noChangeAspect="1" noChangeArrowheads="1" noTextEdit="1"/>
          </p:cNvSpPr>
          <p:nvPr>
            <p:ph type="sldImg" idx="2"/>
          </p:nvPr>
        </p:nvSpPr>
        <p:spPr bwMode="auto">
          <a:xfrm>
            <a:off x="1073150" y="687388"/>
            <a:ext cx="4679950" cy="35099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5" name="Rectangle 5">
            <a:extLst>
              <a:ext uri="{FF2B5EF4-FFF2-40B4-BE49-F238E27FC236}">
                <a16:creationId xmlns:a16="http://schemas.microsoft.com/office/drawing/2014/main" id="{9CCF21D6-F9DD-4365-A653-F5DBE1FE32F0}"/>
              </a:ext>
            </a:extLst>
          </p:cNvPr>
          <p:cNvSpPr>
            <a:spLocks noGrp="1" noChangeArrowheads="1"/>
          </p:cNvSpPr>
          <p:nvPr>
            <p:ph type="body" sz="quarter" idx="3"/>
          </p:nvPr>
        </p:nvSpPr>
        <p:spPr bwMode="auto">
          <a:xfrm>
            <a:off x="900113" y="4425950"/>
            <a:ext cx="5100637" cy="419735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886" name="Rectangle 6">
            <a:extLst>
              <a:ext uri="{FF2B5EF4-FFF2-40B4-BE49-F238E27FC236}">
                <a16:creationId xmlns:a16="http://schemas.microsoft.com/office/drawing/2014/main" id="{8F657014-0718-4754-B3AB-A87F0C15918A}"/>
              </a:ext>
            </a:extLst>
          </p:cNvPr>
          <p:cNvSpPr>
            <a:spLocks noGrp="1" noChangeArrowheads="1"/>
          </p:cNvSpPr>
          <p:nvPr>
            <p:ph type="ftr" sz="quarter" idx="4"/>
          </p:nvPr>
        </p:nvSpPr>
        <p:spPr bwMode="auto">
          <a:xfrm>
            <a:off x="0"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2887" name="Rectangle 7">
            <a:extLst>
              <a:ext uri="{FF2B5EF4-FFF2-40B4-BE49-F238E27FC236}">
                <a16:creationId xmlns:a16="http://schemas.microsoft.com/office/drawing/2014/main" id="{AF2C180C-21AE-4311-BF23-7B1F35876BEC}"/>
              </a:ext>
            </a:extLst>
          </p:cNvPr>
          <p:cNvSpPr>
            <a:spLocks noGrp="1" noChangeArrowheads="1"/>
          </p:cNvSpPr>
          <p:nvPr>
            <p:ph type="sldNum" sz="quarter" idx="5"/>
          </p:nvPr>
        </p:nvSpPr>
        <p:spPr bwMode="auto">
          <a:xfrm>
            <a:off x="3900488" y="8853488"/>
            <a:ext cx="3000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44A96B01-CFFF-4F14-BB31-0309B65B5E1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1</a:t>
            </a:fld>
            <a:endParaRPr lang="en-US"/>
          </a:p>
        </p:txBody>
      </p:sp>
    </p:spTree>
    <p:extLst>
      <p:ext uri="{BB962C8B-B14F-4D97-AF65-F5344CB8AC3E}">
        <p14:creationId xmlns:p14="http://schemas.microsoft.com/office/powerpoint/2010/main" val="2031645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2993DD0-29E7-4E1C-ABDA-BEFFDDAF9E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259230-C6D7-4165-AA15-D3B76E4E987A}" type="slidenum">
              <a:rPr lang="en-US" altLang="en-US" sz="1200"/>
              <a:pPr/>
              <a:t>10</a:t>
            </a:fld>
            <a:endParaRPr lang="en-US" altLang="en-US" sz="1200"/>
          </a:p>
        </p:txBody>
      </p:sp>
      <p:sp>
        <p:nvSpPr>
          <p:cNvPr id="11267" name="Rectangle 2">
            <a:extLst>
              <a:ext uri="{FF2B5EF4-FFF2-40B4-BE49-F238E27FC236}">
                <a16:creationId xmlns:a16="http://schemas.microsoft.com/office/drawing/2014/main" id="{B5F120FA-75B8-4B65-8CCA-507C0CFCF313}"/>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BB4BDE3-6384-4459-8B3C-4BD5001DBA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There are universal symbols to indicate the four propositions. We’ll use the four following symbols to suit your textbook:</a:t>
            </a:r>
          </a:p>
          <a:p>
            <a:pPr lvl="1">
              <a:lnSpc>
                <a:spcPct val="80000"/>
              </a:lnSpc>
              <a:buFontTx/>
              <a:buNone/>
            </a:pPr>
            <a:endParaRPr lang="en-US" altLang="en-US" sz="1200" b="0" dirty="0">
              <a:latin typeface="Times New Roman" pitchFamily="18" charset="0"/>
              <a:sym typeface="Symbol" panose="05050102010706020507" pitchFamily="18" charset="2"/>
            </a:endParaRPr>
          </a:p>
          <a:p>
            <a:pPr lvl="1">
              <a:lnSpc>
                <a:spcPct val="80000"/>
              </a:lnSpc>
              <a:buFontTx/>
              <a:buNone/>
            </a:pPr>
            <a:r>
              <a:rPr lang="en-US" altLang="en-US" sz="1200" b="0" dirty="0">
                <a:latin typeface="Times New Roman" pitchFamily="18" charset="0"/>
                <a:sym typeface="Symbol" panose="05050102010706020507" pitchFamily="18" charset="2"/>
              </a:rPr>
              <a:t>  </a:t>
            </a:r>
            <a:r>
              <a:rPr lang="en-US" altLang="en-US" sz="2800" b="1" dirty="0">
                <a:latin typeface="Symbol" panose="05050102010706020507" pitchFamily="18" charset="2"/>
                <a:sym typeface="Symbol" panose="05050102010706020507" pitchFamily="18" charset="2"/>
              </a:rPr>
              <a:t>&amp;:  </a:t>
            </a:r>
            <a:r>
              <a:rPr lang="en-US" altLang="en-US" sz="2800" b="1" dirty="0"/>
              <a:t>and </a:t>
            </a:r>
            <a:r>
              <a:rPr lang="en-US" altLang="en-US" sz="2800" b="0" dirty="0"/>
              <a:t>(conjunction</a:t>
            </a:r>
            <a:r>
              <a:rPr lang="en-US" altLang="en-US" sz="2800" dirty="0"/>
              <a:t>)</a:t>
            </a:r>
          </a:p>
          <a:p>
            <a:pPr lvl="1">
              <a:lnSpc>
                <a:spcPct val="80000"/>
              </a:lnSpc>
              <a:buFontTx/>
              <a:buNone/>
            </a:pPr>
            <a:endParaRPr lang="en-US" altLang="en-US" sz="2800" dirty="0"/>
          </a:p>
          <a:p>
            <a:pPr lvl="1">
              <a:lnSpc>
                <a:spcPct val="80000"/>
              </a:lnSpc>
              <a:buFontTx/>
              <a:buNone/>
            </a:pPr>
            <a:r>
              <a:rPr lang="en-US" altLang="en-US" sz="2800" b="1" dirty="0"/>
              <a:t> </a:t>
            </a:r>
            <a:r>
              <a:rPr lang="en-US" altLang="en-US" sz="2800" b="1" dirty="0">
                <a:solidFill>
                  <a:srgbClr val="FF0000"/>
                </a:solidFill>
              </a:rPr>
              <a:t> </a:t>
            </a:r>
            <a:r>
              <a:rPr lang="en-US" altLang="en-US" sz="2800" b="1" dirty="0"/>
              <a:t>˜</a:t>
            </a:r>
            <a:r>
              <a:rPr lang="en-US" altLang="en-US" sz="2800" b="1" dirty="0">
                <a:sym typeface="Symbol" panose="05050102010706020507" pitchFamily="18" charset="2"/>
              </a:rPr>
              <a:t> : </a:t>
            </a:r>
            <a:r>
              <a:rPr lang="en-US" altLang="en-US" sz="2800" b="1" dirty="0"/>
              <a:t>not </a:t>
            </a:r>
            <a:r>
              <a:rPr lang="en-US" altLang="en-US" sz="2800" b="0" dirty="0"/>
              <a:t>(negation</a:t>
            </a:r>
            <a:r>
              <a:rPr lang="en-US" altLang="en-US" sz="2800" dirty="0"/>
              <a:t>)</a:t>
            </a:r>
          </a:p>
          <a:p>
            <a:pPr lvl="1">
              <a:lnSpc>
                <a:spcPct val="80000"/>
              </a:lnSpc>
              <a:buFontTx/>
              <a:buNone/>
            </a:pPr>
            <a:endParaRPr lang="en-US" altLang="en-US" sz="2800" dirty="0"/>
          </a:p>
          <a:p>
            <a:pPr lvl="1">
              <a:lnSpc>
                <a:spcPct val="80000"/>
              </a:lnSpc>
              <a:buFontTx/>
              <a:buNone/>
            </a:pPr>
            <a:r>
              <a:rPr lang="en-US" altLang="en-US" sz="2800" b="1" dirty="0">
                <a:sym typeface="Symbol" panose="05050102010706020507" pitchFamily="18" charset="2"/>
              </a:rPr>
              <a:t>: </a:t>
            </a:r>
            <a:r>
              <a:rPr lang="en-US" altLang="en-US" sz="2800" b="1" dirty="0"/>
              <a:t>or </a:t>
            </a:r>
            <a:r>
              <a:rPr lang="en-US" altLang="en-US" sz="2800" b="0" dirty="0"/>
              <a:t>(disjunction</a:t>
            </a:r>
            <a:r>
              <a:rPr lang="en-US" altLang="en-US" sz="2800" dirty="0"/>
              <a:t>)</a:t>
            </a:r>
          </a:p>
          <a:p>
            <a:pPr lvl="1">
              <a:lnSpc>
                <a:spcPct val="80000"/>
              </a:lnSpc>
              <a:buFontTx/>
              <a:buNone/>
            </a:pPr>
            <a:endParaRPr lang="en-US" altLang="en-US" sz="2800" dirty="0"/>
          </a:p>
          <a:p>
            <a:pPr lvl="1">
              <a:lnSpc>
                <a:spcPct val="80000"/>
              </a:lnSpc>
              <a:buFontTx/>
              <a:buNone/>
            </a:pPr>
            <a:r>
              <a:rPr lang="en-US" altLang="en-US" sz="2800" b="1" dirty="0"/>
              <a:t> </a:t>
            </a:r>
            <a:r>
              <a:rPr lang="en-US" altLang="en-US" sz="2800" b="1" dirty="0">
                <a:sym typeface="Wingdings" panose="05000000000000000000" pitchFamily="2" charset="2"/>
              </a:rPr>
              <a:t>: if </a:t>
            </a:r>
            <a:r>
              <a:rPr lang="en-US" altLang="en-US" sz="2800" b="0" dirty="0">
                <a:sym typeface="Wingdings" panose="05000000000000000000" pitchFamily="2" charset="2"/>
              </a:rPr>
              <a:t>(c</a:t>
            </a:r>
            <a:r>
              <a:rPr lang="en-US" altLang="en-US" sz="2800" b="0" dirty="0"/>
              <a:t>onditional</a:t>
            </a:r>
            <a:r>
              <a:rPr lang="en-US" altLang="en-US" sz="2800" dirty="0"/>
              <a:t>)</a:t>
            </a:r>
          </a:p>
          <a:p>
            <a:pPr lvl="1">
              <a:lnSpc>
                <a:spcPct val="80000"/>
              </a:lnSpc>
              <a:buFontTx/>
              <a:buNone/>
            </a:pPr>
            <a:r>
              <a:rPr lang="en-US" altLang="en-US" sz="2800" b="1" dirty="0"/>
              <a:t> </a:t>
            </a:r>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5D677E2-03DA-4C4A-80AD-87BECF8FBC1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72049B-A6DA-43C3-A78A-524912E35137}" type="slidenum">
              <a:rPr lang="en-US" altLang="en-US" sz="1200"/>
              <a:pPr/>
              <a:t>11</a:t>
            </a:fld>
            <a:endParaRPr lang="en-US" altLang="en-US" sz="1200"/>
          </a:p>
        </p:txBody>
      </p:sp>
      <p:sp>
        <p:nvSpPr>
          <p:cNvPr id="13315" name="Rectangle 2">
            <a:extLst>
              <a:ext uri="{FF2B5EF4-FFF2-40B4-BE49-F238E27FC236}">
                <a16:creationId xmlns:a16="http://schemas.microsoft.com/office/drawing/2014/main" id="{86ABBEAD-B24B-43C5-9A2E-BC11B8C8B782}"/>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0CBDB9F-68B3-4529-8EE0-D5B5D94897A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Propositional logic is language, so it has a syntax. The syntax of this language includes the basic symbols plus rules for putting together proper statements.</a:t>
            </a:r>
          </a:p>
          <a:p>
            <a:r>
              <a:rPr lang="en-US" sz="1200" b="0" i="0" kern="1200" dirty="0">
                <a:solidFill>
                  <a:schemeClr val="tx1"/>
                </a:solidFill>
                <a:effectLst/>
                <a:latin typeface="Times New Roman" pitchFamily="18" charset="0"/>
                <a:ea typeface="+mn-ea"/>
                <a:cs typeface="+mn-cs"/>
              </a:rPr>
              <a:t>We use letters to represent simple statements, and these letters are called variables. The term ‘variable’ means that you can change these representative letters the way you want: A, B, C… or P, Q, R… or X, Y Z….</a:t>
            </a:r>
          </a:p>
          <a:p>
            <a:r>
              <a:rPr lang="en-US" altLang="en-US" sz="1200" b="0" i="0" kern="1200" dirty="0">
                <a:solidFill>
                  <a:schemeClr val="tx1"/>
                </a:solidFill>
                <a:effectLst/>
                <a:latin typeface="Times New Roman" pitchFamily="18" charset="0"/>
                <a:ea typeface="+mn-ea"/>
                <a:cs typeface="+mn-cs"/>
              </a:rPr>
              <a:t>Later on, we will use a letter from the proposition so that you can figure out what it represents more easily. </a:t>
            </a:r>
          </a:p>
          <a:p>
            <a:endParaRPr lang="en-US" altLang="en-US" sz="1200" b="0" i="0" kern="1200" dirty="0">
              <a:solidFill>
                <a:schemeClr val="tx1"/>
              </a:solidFill>
              <a:effectLst/>
              <a:latin typeface="Times New Roman" pitchFamily="18" charset="0"/>
              <a:ea typeface="+mn-ea"/>
              <a:cs typeface="+mn-cs"/>
            </a:endParaRPr>
          </a:p>
          <a:p>
            <a:r>
              <a:rPr lang="en-US" altLang="en-US" sz="1200" b="0" i="0" kern="1200" dirty="0">
                <a:solidFill>
                  <a:schemeClr val="tx1"/>
                </a:solidFill>
                <a:effectLst/>
                <a:latin typeface="Times New Roman" pitchFamily="18" charset="0"/>
                <a:ea typeface="+mn-ea"/>
                <a:cs typeface="+mn-cs"/>
              </a:rPr>
              <a:t>For example: ‘It is hot.’</a:t>
            </a:r>
          </a:p>
          <a:p>
            <a:endParaRPr lang="en-US" altLang="en-US" sz="1200" b="0" i="0" kern="1200" dirty="0">
              <a:solidFill>
                <a:schemeClr val="tx1"/>
              </a:solidFill>
              <a:effectLst/>
              <a:latin typeface="Times New Roman" pitchFamily="18" charset="0"/>
              <a:ea typeface="+mn-ea"/>
              <a:cs typeface="+mn-cs"/>
            </a:endParaRPr>
          </a:p>
          <a:p>
            <a:r>
              <a:rPr lang="en-US" altLang="en-US" sz="1200" b="0" i="0" kern="1200" dirty="0">
                <a:solidFill>
                  <a:schemeClr val="tx1"/>
                </a:solidFill>
                <a:effectLst/>
                <a:latin typeface="Times New Roman" pitchFamily="18" charset="0"/>
                <a:ea typeface="+mn-ea"/>
                <a:cs typeface="+mn-cs"/>
              </a:rPr>
              <a:t>You can label this proposition with a variable A or P, or more suggestively, H (meaning ‘hot’).   </a:t>
            </a:r>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Times New Roman" pitchFamily="18" charset="0"/>
                <a:ea typeface="+mn-ea"/>
                <a:cs typeface="+mn-cs"/>
              </a:rPr>
              <a:t>Let’s first consider the compound proposition: </a:t>
            </a:r>
            <a:r>
              <a:rPr lang="en-US" altLang="en-US" sz="1200" dirty="0">
                <a:solidFill>
                  <a:srgbClr val="FF0000"/>
                </a:solidFill>
              </a:rPr>
              <a:t>Summer is hot</a:t>
            </a:r>
            <a:r>
              <a:rPr lang="en-US" altLang="en-US" sz="1200" dirty="0"/>
              <a:t> </a:t>
            </a:r>
            <a:r>
              <a:rPr lang="en-US" altLang="en-US" sz="1200" b="1" u="sng" dirty="0"/>
              <a:t>and</a:t>
            </a:r>
            <a:r>
              <a:rPr lang="en-US" altLang="en-US" sz="1200" dirty="0"/>
              <a:t> </a:t>
            </a:r>
            <a:r>
              <a:rPr lang="en-US" altLang="en-US" sz="1200" dirty="0">
                <a:solidFill>
                  <a:srgbClr val="FF0000"/>
                </a:solidFill>
              </a:rPr>
              <a:t>winter is cold.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There are two variables in this proposition: p (representing ‘summer is hot’) and q (representing ‘winter is cold’).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There are 4 combinations of these two variables: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true (T) and q is true (T)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true (T) and q is true (F)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true (F) and q is true (T) </a:t>
            </a:r>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en-US" altLang="en-US" sz="1200" dirty="0">
                <a:solidFill>
                  <a:srgbClr val="FF0000"/>
                </a:solidFill>
              </a:rPr>
              <a:t>p is false (F) and q is false (F)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b="0" dirty="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dirty="0">
                <a:solidFill>
                  <a:srgbClr val="FF0000"/>
                </a:solidFill>
              </a:rPr>
              <a:t>Column p &amp; q follow the rules: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A conjunction is true only when all of its variables are true. Or: p &amp; q  are true only when p is true and q is true. (case 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A conjunction is false when at least one variable is false, or all variables are false: either p or q  is false or both of them are false. (cases 2, 3, 4)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In propositional logic </a:t>
            </a:r>
            <a:r>
              <a:rPr lang="en-US" altLang="en-US" sz="1200" b="1" i="1" dirty="0"/>
              <a:t>‘and’</a:t>
            </a:r>
            <a:r>
              <a:rPr lang="en-US" altLang="en-US" sz="1200" dirty="0"/>
              <a:t> can be replaced with </a:t>
            </a:r>
            <a:r>
              <a:rPr lang="en-US" altLang="en-US" sz="1200" b="1" i="1" dirty="0"/>
              <a:t>but, yet, while, whereas, although, though, however</a:t>
            </a:r>
            <a:r>
              <a:rPr lang="en-US" altLang="en-US" sz="1200" b="0" i="1" dirty="0"/>
              <a:t>…. </a:t>
            </a:r>
            <a:r>
              <a:rPr lang="en-US" altLang="en-US" sz="1200" b="0" i="0" dirty="0"/>
              <a:t>This means the statements which support or contrast each other are also conjuncts.</a:t>
            </a:r>
            <a:r>
              <a:rPr lang="en-US" altLang="en-US" sz="1200" b="0" i="1" dirty="0"/>
              <a:t> </a:t>
            </a:r>
            <a:r>
              <a:rPr lang="en-US" altLang="en-US" sz="1200" b="1" i="1" dirty="0"/>
              <a:t> 	</a:t>
            </a:r>
            <a:r>
              <a:rPr lang="en-US" altLang="en-US" sz="1100" b="1" i="1" dirty="0"/>
              <a:t> </a:t>
            </a:r>
            <a:endParaRPr lang="en-US" altLang="en-US" sz="1200" dirty="0">
              <a:solidFill>
                <a:srgbClr val="FF0000"/>
              </a:solidFill>
            </a:endParaRPr>
          </a:p>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13</a:t>
            </a:fld>
            <a:endParaRPr lang="en-US" altLang="en-US"/>
          </a:p>
        </p:txBody>
      </p:sp>
    </p:spTree>
    <p:extLst>
      <p:ext uri="{BB962C8B-B14F-4D97-AF65-F5344CB8AC3E}">
        <p14:creationId xmlns:p14="http://schemas.microsoft.com/office/powerpoint/2010/main" val="371085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sz="1200" dirty="0">
              <a:solidFill>
                <a:srgbClr val="FF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1" dirty="0">
                <a:solidFill>
                  <a:srgbClr val="FF0000"/>
                </a:solidFill>
              </a:rPr>
              <a:t>There is a trick for you to remember easily: With two variables, we set up a truth table (4 lines) like this: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Column 1 includes two blocks of two true values and two false values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altLang="en-US" sz="1200" dirty="0">
                <a:solidFill>
                  <a:srgbClr val="FF0000"/>
                </a:solidFill>
              </a:rPr>
              <a:t>Column 2 (to the right), we alternate the values by a half: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endParaRPr lang="en-US" dirty="0"/>
          </a:p>
          <a:p>
            <a:r>
              <a:rPr lang="en-US" b="1" dirty="0"/>
              <a:t>When there are three variables set the default columns (8 lines) like this: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 Column 1 includes two blocks of four true values and four false values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altLang="en-US" sz="1200" dirty="0">
                <a:solidFill>
                  <a:srgbClr val="FF0000"/>
                </a:solidFill>
              </a:rPr>
              <a:t>Column 2 (to the right), we alternate the values by a half: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Column 3 (to the right), we continue to alternate the values by a half: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solidFill>
                  <a:srgbClr val="FF0000"/>
                </a:solidFill>
              </a:rPr>
              <a:t>F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200" dirty="0">
              <a:solidFill>
                <a:srgbClr val="FF0000"/>
              </a:solidFill>
            </a:endParaRP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en-US" sz="1200" dirty="0">
              <a:solidFill>
                <a:srgbClr val="FF0000"/>
              </a:solidFill>
            </a:endParaRPr>
          </a:p>
          <a:p>
            <a:endParaRPr lang="en-US" dirty="0"/>
          </a:p>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14</a:t>
            </a:fld>
            <a:endParaRPr lang="en-US" altLang="en-US"/>
          </a:p>
        </p:txBody>
      </p:sp>
    </p:spTree>
    <p:extLst>
      <p:ext uri="{BB962C8B-B14F-4D97-AF65-F5344CB8AC3E}">
        <p14:creationId xmlns:p14="http://schemas.microsoft.com/office/powerpoint/2010/main" val="274385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t>
            </a:r>
          </a:p>
          <a:p>
            <a:endParaRPr lang="en-US" dirty="0"/>
          </a:p>
          <a:p>
            <a:pPr marL="228600" indent="-228600">
              <a:buAutoNum type="arabicPeriod"/>
            </a:pPr>
            <a:r>
              <a:rPr lang="en-US" dirty="0"/>
              <a:t>T</a:t>
            </a:r>
          </a:p>
          <a:p>
            <a:pPr marL="228600" indent="-228600">
              <a:buAutoNum type="arabicPeriod"/>
            </a:pPr>
            <a:r>
              <a:rPr lang="en-US" dirty="0"/>
              <a:t>F</a:t>
            </a:r>
          </a:p>
          <a:p>
            <a:pPr marL="228600" indent="-228600">
              <a:buAutoNum type="arabicPeriod"/>
            </a:pPr>
            <a:r>
              <a:rPr lang="en-US" dirty="0"/>
              <a:t>F</a:t>
            </a:r>
          </a:p>
          <a:p>
            <a:pPr marL="228600" indent="-228600">
              <a:buAutoNum type="arabicPeriod"/>
            </a:pPr>
            <a:r>
              <a:rPr lang="en-US" dirty="0"/>
              <a:t>T</a:t>
            </a:r>
          </a:p>
          <a:p>
            <a:pPr marL="228600" indent="-228600">
              <a:buAutoNum type="arabicPeriod"/>
            </a:pPr>
            <a:r>
              <a:rPr lang="en-US" dirty="0"/>
              <a:t>F</a:t>
            </a:r>
          </a:p>
          <a:p>
            <a:pPr marL="228600" indent="-228600">
              <a:buAutoNum type="arabicPeriod"/>
            </a:pPr>
            <a:r>
              <a:rPr lang="en-US" dirty="0"/>
              <a:t>F</a:t>
            </a:r>
          </a:p>
          <a:p>
            <a:pPr marL="228600" indent="-228600">
              <a:buAutoNum type="arabicPeriod"/>
            </a:pPr>
            <a:r>
              <a:rPr lang="en-US" dirty="0"/>
              <a:t>F</a:t>
            </a:r>
          </a:p>
          <a:p>
            <a:pPr marL="228600" indent="-228600">
              <a:buAutoNum type="arabicPeriod"/>
            </a:pPr>
            <a:r>
              <a:rPr lang="en-US" dirty="0"/>
              <a:t>T</a:t>
            </a:r>
          </a:p>
          <a:p>
            <a:pPr marL="228600" indent="-228600">
              <a:buAutoNum type="arabicPeriod"/>
            </a:pPr>
            <a:r>
              <a:rPr lang="en-US" dirty="0"/>
              <a:t>F</a:t>
            </a:r>
          </a:p>
          <a:p>
            <a:pPr marL="228600" indent="-228600">
              <a:buAutoNum type="arabicPeriod"/>
            </a:pPr>
            <a:r>
              <a:rPr lang="en-US" dirty="0"/>
              <a:t>T</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15</a:t>
            </a:fld>
            <a:endParaRPr lang="en-US" altLang="en-US"/>
          </a:p>
        </p:txBody>
      </p:sp>
    </p:spTree>
    <p:extLst>
      <p:ext uri="{BB962C8B-B14F-4D97-AF65-F5344CB8AC3E}">
        <p14:creationId xmlns:p14="http://schemas.microsoft.com/office/powerpoint/2010/main" val="486394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not forget that we can only test the validity of an </a:t>
            </a:r>
            <a:r>
              <a:rPr lang="en-US" b="1" dirty="0"/>
              <a:t>argument</a:t>
            </a:r>
            <a:r>
              <a:rPr lang="en-US" b="0" dirty="0"/>
              <a:t>, not a </a:t>
            </a:r>
            <a:r>
              <a:rPr lang="en-US" b="1" dirty="0"/>
              <a:t>proposition. </a:t>
            </a:r>
          </a:p>
          <a:p>
            <a:endParaRPr lang="en-US" b="1" dirty="0"/>
          </a:p>
          <a:p>
            <a:r>
              <a:rPr lang="en-US" b="0" dirty="0"/>
              <a:t>The truth table above is set for a proposition, so we can only list all the truth values of the two variables and their conjunctions. </a:t>
            </a:r>
          </a:p>
          <a:p>
            <a:endParaRPr lang="en-US" b="0" dirty="0"/>
          </a:p>
          <a:p>
            <a:pPr marL="0" indent="0">
              <a:buNone/>
            </a:pPr>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16</a:t>
            </a:fld>
            <a:endParaRPr lang="en-US" altLang="en-US"/>
          </a:p>
        </p:txBody>
      </p:sp>
    </p:spTree>
    <p:extLst>
      <p:ext uri="{BB962C8B-B14F-4D97-AF65-F5344CB8AC3E}">
        <p14:creationId xmlns:p14="http://schemas.microsoft.com/office/powerpoint/2010/main" val="56737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This is an argument (with a conclusion), so now we can test its validity.  </a:t>
            </a:r>
          </a:p>
          <a:p>
            <a:pPr marL="0" indent="0">
              <a:buNone/>
            </a:pPr>
            <a:endParaRPr lang="en-US" b="0" dirty="0"/>
          </a:p>
          <a:p>
            <a:pPr marL="0" indent="0">
              <a:buNone/>
            </a:pPr>
            <a:r>
              <a:rPr lang="en-US" b="0" dirty="0"/>
              <a:t>Go to the next slide to see how we do it. </a:t>
            </a:r>
          </a:p>
          <a:p>
            <a:pPr marL="0" indent="0">
              <a:buNone/>
            </a:pPr>
            <a:endParaRPr lang="en-US" b="0"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17</a:t>
            </a:fld>
            <a:endParaRPr lang="en-US" altLang="en-US"/>
          </a:p>
        </p:txBody>
      </p:sp>
    </p:spTree>
    <p:extLst>
      <p:ext uri="{BB962C8B-B14F-4D97-AF65-F5344CB8AC3E}">
        <p14:creationId xmlns:p14="http://schemas.microsoft.com/office/powerpoint/2010/main" val="836495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truth table, we do this: </a:t>
            </a:r>
          </a:p>
          <a:p>
            <a:pPr marL="228600" indent="-228600">
              <a:buAutoNum type="arabicPeriod"/>
            </a:pPr>
            <a:r>
              <a:rPr lang="en-US" dirty="0"/>
              <a:t>Put an asterisk (*) next to a variable to mark it as a premise. </a:t>
            </a:r>
          </a:p>
          <a:p>
            <a:pPr marL="228600" indent="-228600">
              <a:buAutoNum type="arabicPeriod"/>
            </a:pPr>
            <a:r>
              <a:rPr lang="en-US" dirty="0"/>
              <a:t>Put C next to a conclusion to make it recognizable.</a:t>
            </a:r>
          </a:p>
          <a:p>
            <a:pPr marL="0" indent="0">
              <a:buNone/>
            </a:pPr>
            <a:r>
              <a:rPr lang="en-US" dirty="0"/>
              <a:t>3.   We only consider the cases when all the premises are true. In the above example, we only consider line 1 (with all true values of all premises) and ignore lines 2,3,4 (with false values of either premise) </a:t>
            </a:r>
          </a:p>
          <a:p>
            <a:pPr marL="0" indent="0">
              <a:buNone/>
            </a:pPr>
            <a:r>
              <a:rPr lang="en-US" dirty="0"/>
              <a:t>   </a:t>
            </a:r>
            <a:r>
              <a:rPr lang="en-US" b="0" dirty="0"/>
              <a:t>To test validity, we check each line of the truth table to see: </a:t>
            </a:r>
          </a:p>
          <a:p>
            <a:pPr marL="228600" indent="-228600">
              <a:buAutoNum type="arabicPeriod"/>
            </a:pPr>
            <a:r>
              <a:rPr lang="en-US" b="0" dirty="0"/>
              <a:t>If all the premises in this line are true and the conclusion is true, this line is temporarily valid, then we move on to another line containing all the truth values of the premises.</a:t>
            </a:r>
          </a:p>
          <a:p>
            <a:pPr marL="228600" indent="-228600">
              <a:buAutoNum type="arabicPeriod"/>
            </a:pPr>
            <a:r>
              <a:rPr lang="en-US" b="0" dirty="0"/>
              <a:t>If we move to the last line and see all the conclusion values are true, this argument is VALID.</a:t>
            </a:r>
          </a:p>
          <a:p>
            <a:pPr marL="228600" indent="-228600">
              <a:buAutoNum type="arabicPeriod"/>
            </a:pPr>
            <a:r>
              <a:rPr lang="en-US" b="0" dirty="0"/>
              <a:t>If we have any line (top down) with all true premise values and one false conclusion value, we stop and conclude that this argument is INVALID. </a:t>
            </a:r>
          </a:p>
          <a:p>
            <a:pPr marL="0" indent="0">
              <a:buNone/>
            </a:pPr>
            <a:endParaRPr lang="en-US" dirty="0"/>
          </a:p>
          <a:p>
            <a:pPr marL="0" indent="0">
              <a:buNone/>
            </a:pPr>
            <a:r>
              <a:rPr lang="en-US" dirty="0"/>
              <a:t>In the above argument, there is only one case to consider in line 1: both premises are true. Then we check the conclusion: it is also true. So we stop and conclude: this argument is VALID. </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18</a:t>
            </a:fld>
            <a:endParaRPr lang="en-US" altLang="en-US"/>
          </a:p>
        </p:txBody>
      </p:sp>
    </p:spTree>
    <p:extLst>
      <p:ext uri="{BB962C8B-B14F-4D97-AF65-F5344CB8AC3E}">
        <p14:creationId xmlns:p14="http://schemas.microsoft.com/office/powerpoint/2010/main" val="260821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another argument and we set up a truth table for it. </a:t>
            </a:r>
          </a:p>
          <a:p>
            <a:endParaRPr lang="en-US" dirty="0"/>
          </a:p>
          <a:p>
            <a:r>
              <a:rPr lang="en-US" dirty="0"/>
              <a:t>There is one premise with one variable (p). </a:t>
            </a:r>
          </a:p>
          <a:p>
            <a:r>
              <a:rPr lang="en-US" dirty="0"/>
              <a:t>The conclusion has two variables p &amp; q</a:t>
            </a:r>
          </a:p>
          <a:p>
            <a:endParaRPr lang="en-US" dirty="0"/>
          </a:p>
          <a:p>
            <a:r>
              <a:rPr lang="en-US" dirty="0"/>
              <a:t>There are two cases we need to check: line 1 and line 2, because these two lines contain the true premise.   </a:t>
            </a:r>
          </a:p>
          <a:p>
            <a:pPr marL="171450" indent="-171450">
              <a:buFontTx/>
              <a:buChar char="-"/>
            </a:pPr>
            <a:r>
              <a:rPr lang="en-US" dirty="0"/>
              <a:t>In line 1, the premise is true and the conclusion is also true: the argument is temporarily valid. Then we move on:</a:t>
            </a:r>
          </a:p>
          <a:p>
            <a:pPr marL="171450" indent="-171450">
              <a:buFontTx/>
              <a:buChar char="-"/>
            </a:pPr>
            <a:r>
              <a:rPr lang="en-US" dirty="0"/>
              <a:t>In line 2, the premise is true and the conclusion is false: the argument is false. Then we stop and make the final conclusion.</a:t>
            </a:r>
          </a:p>
          <a:p>
            <a:pPr marL="0" indent="0">
              <a:buFontTx/>
              <a:buNone/>
            </a:pPr>
            <a:endParaRPr lang="en-US" dirty="0"/>
          </a:p>
          <a:p>
            <a:pPr marL="0" indent="0">
              <a:buFontTx/>
              <a:buNone/>
            </a:pPr>
            <a:r>
              <a:rPr lang="en-US" dirty="0"/>
              <a:t>This argument is INVALID (with at least one false conclusion value) </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19</a:t>
            </a:fld>
            <a:endParaRPr lang="en-US" altLang="en-US"/>
          </a:p>
        </p:txBody>
      </p:sp>
    </p:spTree>
    <p:extLst>
      <p:ext uri="{BB962C8B-B14F-4D97-AF65-F5344CB8AC3E}">
        <p14:creationId xmlns:p14="http://schemas.microsoft.com/office/powerpoint/2010/main" val="1487966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another argument and we set up a truth table for it. </a:t>
            </a:r>
          </a:p>
          <a:p>
            <a:endParaRPr lang="en-US" dirty="0"/>
          </a:p>
          <a:p>
            <a:r>
              <a:rPr lang="en-US" dirty="0"/>
              <a:t>This argument has two variables: Tom is short (p) and Tom is fat (p). </a:t>
            </a:r>
          </a:p>
          <a:p>
            <a:r>
              <a:rPr lang="en-US" dirty="0"/>
              <a:t>There is in one premise with a compound proposition: p &amp; q*</a:t>
            </a:r>
          </a:p>
          <a:p>
            <a:r>
              <a:rPr lang="en-US" dirty="0"/>
              <a:t>The conclusion is variable </a:t>
            </a:r>
            <a:r>
              <a:rPr lang="en-US" dirty="0" err="1"/>
              <a:t>p</a:t>
            </a:r>
            <a:r>
              <a:rPr lang="en-US" baseline="30000" dirty="0" err="1"/>
              <a:t>C</a:t>
            </a:r>
            <a:endParaRPr lang="en-US" baseline="30000" dirty="0"/>
          </a:p>
          <a:p>
            <a:endParaRPr lang="en-US" dirty="0"/>
          </a:p>
          <a:p>
            <a:r>
              <a:rPr lang="en-US" dirty="0"/>
              <a:t>There is one case we need to check: line 1 which contains the true premise.   </a:t>
            </a:r>
          </a:p>
          <a:p>
            <a:pPr marL="0" indent="0">
              <a:buFontTx/>
              <a:buNone/>
            </a:pPr>
            <a:r>
              <a:rPr lang="en-US" dirty="0"/>
              <a:t>We check the conclusion: it its also true.  </a:t>
            </a:r>
          </a:p>
          <a:p>
            <a:pPr marL="0" indent="0">
              <a:buFontTx/>
              <a:buNone/>
            </a:pPr>
            <a:r>
              <a:rPr lang="en-US" dirty="0"/>
              <a:t>This argument is VALID.</a:t>
            </a:r>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20</a:t>
            </a:fld>
            <a:endParaRPr lang="en-US" altLang="en-US"/>
          </a:p>
        </p:txBody>
      </p:sp>
    </p:spTree>
    <p:extLst>
      <p:ext uri="{BB962C8B-B14F-4D97-AF65-F5344CB8AC3E}">
        <p14:creationId xmlns:p14="http://schemas.microsoft.com/office/powerpoint/2010/main" val="243077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Nguyen Minh An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BEBEIU22185</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Vu Cao Bang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BEBEIU22014</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Tran Thi Ngoc Diep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BEBEIU22183</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Nguyen Do Quoc Hai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BEBEIU22032</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Ngo Minh Khoi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BEBEIU22063</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Nguyen Quoc Trung Nhan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BEBEIU22184</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Vo Duc Trong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BEBEIU22155</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Lam Hoang Xuan Yen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BEBEIU22272</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2</a:t>
            </a:fld>
            <a:endParaRPr lang="en-US"/>
          </a:p>
        </p:txBody>
      </p:sp>
    </p:spTree>
    <p:extLst>
      <p:ext uri="{BB962C8B-B14F-4D97-AF65-F5344CB8AC3E}">
        <p14:creationId xmlns:p14="http://schemas.microsoft.com/office/powerpoint/2010/main" val="1022309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another argument and we set up a truth table for it. </a:t>
            </a:r>
          </a:p>
          <a:p>
            <a:endParaRPr lang="en-US" dirty="0"/>
          </a:p>
          <a:p>
            <a:r>
              <a:rPr lang="en-US" dirty="0"/>
              <a:t>This argument has two variables: Tom is short (p) and Tom is fat (p). </a:t>
            </a:r>
          </a:p>
          <a:p>
            <a:r>
              <a:rPr lang="en-US" dirty="0"/>
              <a:t>There is in one premise with a compound proposition: p &amp; q*</a:t>
            </a:r>
          </a:p>
          <a:p>
            <a:r>
              <a:rPr lang="en-US" dirty="0"/>
              <a:t>The conclusion is variable </a:t>
            </a:r>
            <a:r>
              <a:rPr lang="en-US" dirty="0" err="1"/>
              <a:t>p</a:t>
            </a:r>
            <a:r>
              <a:rPr lang="en-US" baseline="30000" dirty="0" err="1"/>
              <a:t>C</a:t>
            </a:r>
            <a:endParaRPr lang="en-US" baseline="30000" dirty="0"/>
          </a:p>
          <a:p>
            <a:endParaRPr lang="en-US" dirty="0"/>
          </a:p>
          <a:p>
            <a:r>
              <a:rPr lang="en-US" dirty="0"/>
              <a:t>There is one case we need to check: line 1 which contains the true premise.   </a:t>
            </a:r>
          </a:p>
          <a:p>
            <a:pPr marL="0" indent="0">
              <a:buFontTx/>
              <a:buNone/>
            </a:pPr>
            <a:r>
              <a:rPr lang="en-US" dirty="0"/>
              <a:t>We check the conclusion: it its also true.  </a:t>
            </a:r>
          </a:p>
          <a:p>
            <a:pPr marL="0" indent="0">
              <a:buFontTx/>
              <a:buNone/>
            </a:pPr>
            <a:r>
              <a:rPr lang="en-US" dirty="0"/>
              <a:t>This argument is VALID.</a:t>
            </a:r>
          </a:p>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21</a:t>
            </a:fld>
            <a:endParaRPr lang="en-US" altLang="en-US"/>
          </a:p>
        </p:txBody>
      </p:sp>
    </p:spTree>
    <p:extLst>
      <p:ext uri="{BB962C8B-B14F-4D97-AF65-F5344CB8AC3E}">
        <p14:creationId xmlns:p14="http://schemas.microsoft.com/office/powerpoint/2010/main" val="71467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1E4C515D-14B3-4EAE-958D-73704EFE5CE9}"/>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BE0EC4B9-94D8-4F90-BC8A-81DEF6AFF4A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2" name="Slide Number Placeholder 3">
            <a:extLst>
              <a:ext uri="{FF2B5EF4-FFF2-40B4-BE49-F238E27FC236}">
                <a16:creationId xmlns:a16="http://schemas.microsoft.com/office/drawing/2014/main" id="{4402D5C7-7459-4B59-8814-1C0AD31F36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1209AF-2D73-4DB1-BDEE-2B1EC9AABB16}" type="slidenum">
              <a:rPr lang="en-US" altLang="en-US" sz="1200"/>
              <a:pPr/>
              <a:t>27</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36</a:t>
            </a:fld>
            <a:endParaRPr lang="en-US" altLang="en-US"/>
          </a:p>
        </p:txBody>
      </p:sp>
    </p:spTree>
    <p:extLst>
      <p:ext uri="{BB962C8B-B14F-4D97-AF65-F5344CB8AC3E}">
        <p14:creationId xmlns:p14="http://schemas.microsoft.com/office/powerpoint/2010/main" val="1013196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5F82D06-5289-42D2-AB60-17C1C82F64A4}"/>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7D54D7C1-467B-4737-B8D3-B03F608D373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E0F3D249-781D-4B84-BAC4-6AA27EDC8AE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AAC2AB-C73A-4848-ABFC-8AAB68E9A509}" type="slidenum">
              <a:rPr lang="en-US" altLang="en-US" sz="1200"/>
              <a:pPr/>
              <a:t>37</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Tricks</a:t>
            </a:r>
            <a:r>
              <a:rPr lang="vi-VN" dirty="0"/>
              <a:t> to </a:t>
            </a:r>
            <a:r>
              <a:rPr lang="en-US" dirty="0"/>
              <a:t>remember values of all propositions:</a:t>
            </a:r>
          </a:p>
          <a:p>
            <a:endParaRPr lang="en-US" dirty="0"/>
          </a:p>
          <a:p>
            <a:r>
              <a:rPr lang="en-US" b="1" dirty="0"/>
              <a:t>Conjunction</a:t>
            </a:r>
            <a:r>
              <a:rPr lang="en-US" dirty="0"/>
              <a:t>: ONLY two T values: True</a:t>
            </a:r>
          </a:p>
          <a:p>
            <a:r>
              <a:rPr lang="en-US" b="1" dirty="0"/>
              <a:t>Negation</a:t>
            </a:r>
            <a:r>
              <a:rPr lang="en-US" dirty="0"/>
              <a:t>: ~(compound proposition)</a:t>
            </a:r>
          </a:p>
          <a:p>
            <a:r>
              <a:rPr lang="en-US" b="1" dirty="0"/>
              <a:t>Disjunction</a:t>
            </a:r>
            <a:r>
              <a:rPr lang="en-US" dirty="0"/>
              <a:t>: ONLY one T value: True</a:t>
            </a:r>
          </a:p>
          <a:p>
            <a:r>
              <a:rPr lang="en-US" b="1" dirty="0"/>
              <a:t>Conditional statement</a:t>
            </a:r>
            <a:r>
              <a:rPr lang="en-US" dirty="0"/>
              <a:t>: </a:t>
            </a:r>
          </a:p>
          <a:p>
            <a:r>
              <a:rPr lang="en-US" dirty="0"/>
              <a:t>     - same values for antecedent and consequent: True</a:t>
            </a:r>
          </a:p>
          <a:p>
            <a:r>
              <a:rPr lang="en-US"/>
              <a:t>     - different values for antecedent and consequent: get the value of the consequent </a:t>
            </a:r>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39</a:t>
            </a:fld>
            <a:endParaRPr lang="en-US" altLang="en-US"/>
          </a:p>
        </p:txBody>
      </p:sp>
    </p:spTree>
    <p:extLst>
      <p:ext uri="{BB962C8B-B14F-4D97-AF65-F5344CB8AC3E}">
        <p14:creationId xmlns:p14="http://schemas.microsoft.com/office/powerpoint/2010/main" val="217404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42</a:t>
            </a:fld>
            <a:endParaRPr lang="en-US" altLang="en-US"/>
          </a:p>
        </p:txBody>
      </p:sp>
    </p:spTree>
    <p:extLst>
      <p:ext uri="{BB962C8B-B14F-4D97-AF65-F5344CB8AC3E}">
        <p14:creationId xmlns:p14="http://schemas.microsoft.com/office/powerpoint/2010/main" val="2200166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43</a:t>
            </a:fld>
            <a:endParaRPr lang="en-US" altLang="en-US"/>
          </a:p>
        </p:txBody>
      </p:sp>
    </p:spTree>
    <p:extLst>
      <p:ext uri="{BB962C8B-B14F-4D97-AF65-F5344CB8AC3E}">
        <p14:creationId xmlns:p14="http://schemas.microsoft.com/office/powerpoint/2010/main" val="3240590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46</a:t>
            </a:fld>
            <a:endParaRPr lang="en-US" altLang="en-US"/>
          </a:p>
        </p:txBody>
      </p:sp>
    </p:spTree>
    <p:extLst>
      <p:ext uri="{BB962C8B-B14F-4D97-AF65-F5344CB8AC3E}">
        <p14:creationId xmlns:p14="http://schemas.microsoft.com/office/powerpoint/2010/main" val="24371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47</a:t>
            </a:fld>
            <a:endParaRPr lang="en-US" altLang="en-US"/>
          </a:p>
        </p:txBody>
      </p:sp>
    </p:spTree>
    <p:extLst>
      <p:ext uri="{BB962C8B-B14F-4D97-AF65-F5344CB8AC3E}">
        <p14:creationId xmlns:p14="http://schemas.microsoft.com/office/powerpoint/2010/main" val="3701054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50</a:t>
            </a:fld>
            <a:endParaRPr lang="en-US" altLang="en-US"/>
          </a:p>
        </p:txBody>
      </p:sp>
    </p:spTree>
    <p:extLst>
      <p:ext uri="{BB962C8B-B14F-4D97-AF65-F5344CB8AC3E}">
        <p14:creationId xmlns:p14="http://schemas.microsoft.com/office/powerpoint/2010/main" val="2830622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Minh An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BEBEIU22185</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Vu Cao Bang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BEBEIU22014</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Tran Thi Ngoc Diep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BEBEIU22183</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Nguyen Do Quoc Hai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BEBEIU22032</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Ngo Minh Khoi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BEBEIU22063</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Nguyen Quoc Trung Nhan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BEBEIU22184</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Vo Duc Trong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BEBEIU22155</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Lam Hoang Xuan Yen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BEBEIU22272</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r>
              <a:rPr lang="en-US" dirty="0"/>
              <a:t>e </a:t>
            </a:r>
          </a:p>
        </p:txBody>
      </p:sp>
      <p:sp>
        <p:nvSpPr>
          <p:cNvPr id="4" name="Slide Number Placeholder 3"/>
          <p:cNvSpPr>
            <a:spLocks noGrp="1"/>
          </p:cNvSpPr>
          <p:nvPr>
            <p:ph type="sldNum" sz="quarter" idx="5"/>
          </p:nvPr>
        </p:nvSpPr>
        <p:spPr/>
        <p:txBody>
          <a:bodyPr/>
          <a:lstStyle/>
          <a:p>
            <a:fld id="{E1E9DA36-CFF9-4CAD-A56A-95261B8D7DD4}" type="slidenum">
              <a:rPr lang="en-US" smtClean="0"/>
              <a:t>3</a:t>
            </a:fld>
            <a:endParaRPr lang="en-US"/>
          </a:p>
        </p:txBody>
      </p:sp>
    </p:spTree>
    <p:extLst>
      <p:ext uri="{BB962C8B-B14F-4D97-AF65-F5344CB8AC3E}">
        <p14:creationId xmlns:p14="http://schemas.microsoft.com/office/powerpoint/2010/main" val="2214292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51</a:t>
            </a:fld>
            <a:endParaRPr lang="en-US" altLang="en-US"/>
          </a:p>
        </p:txBody>
      </p:sp>
    </p:spTree>
    <p:extLst>
      <p:ext uri="{BB962C8B-B14F-4D97-AF65-F5344CB8AC3E}">
        <p14:creationId xmlns:p14="http://schemas.microsoft.com/office/powerpoint/2010/main" val="1277937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52</a:t>
            </a:fld>
            <a:endParaRPr lang="en-US" altLang="en-US"/>
          </a:p>
        </p:txBody>
      </p:sp>
    </p:spTree>
    <p:extLst>
      <p:ext uri="{BB962C8B-B14F-4D97-AF65-F5344CB8AC3E}">
        <p14:creationId xmlns:p14="http://schemas.microsoft.com/office/powerpoint/2010/main" val="1132469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53</a:t>
            </a:fld>
            <a:endParaRPr lang="en-US" altLang="en-US"/>
          </a:p>
        </p:txBody>
      </p:sp>
    </p:spTree>
    <p:extLst>
      <p:ext uri="{BB962C8B-B14F-4D97-AF65-F5344CB8AC3E}">
        <p14:creationId xmlns:p14="http://schemas.microsoft.com/office/powerpoint/2010/main" val="3099318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54</a:t>
            </a:fld>
            <a:endParaRPr lang="en-US" altLang="en-US"/>
          </a:p>
        </p:txBody>
      </p:sp>
    </p:spTree>
    <p:extLst>
      <p:ext uri="{BB962C8B-B14F-4D97-AF65-F5344CB8AC3E}">
        <p14:creationId xmlns:p14="http://schemas.microsoft.com/office/powerpoint/2010/main" val="2799877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55</a:t>
            </a:fld>
            <a:endParaRPr lang="en-US" altLang="en-US"/>
          </a:p>
        </p:txBody>
      </p:sp>
    </p:spTree>
    <p:extLst>
      <p:ext uri="{BB962C8B-B14F-4D97-AF65-F5344CB8AC3E}">
        <p14:creationId xmlns:p14="http://schemas.microsoft.com/office/powerpoint/2010/main" val="2353257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57</a:t>
            </a:fld>
            <a:endParaRPr lang="en-US" altLang="en-US"/>
          </a:p>
        </p:txBody>
      </p:sp>
    </p:spTree>
    <p:extLst>
      <p:ext uri="{BB962C8B-B14F-4D97-AF65-F5344CB8AC3E}">
        <p14:creationId xmlns:p14="http://schemas.microsoft.com/office/powerpoint/2010/main" val="4172447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58</a:t>
            </a:fld>
            <a:endParaRPr lang="en-US" altLang="en-US"/>
          </a:p>
        </p:txBody>
      </p:sp>
    </p:spTree>
    <p:extLst>
      <p:ext uri="{BB962C8B-B14F-4D97-AF65-F5344CB8AC3E}">
        <p14:creationId xmlns:p14="http://schemas.microsoft.com/office/powerpoint/2010/main" val="253727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59</a:t>
            </a:fld>
            <a:endParaRPr lang="en-US" altLang="en-US"/>
          </a:p>
        </p:txBody>
      </p:sp>
    </p:spTree>
    <p:extLst>
      <p:ext uri="{BB962C8B-B14F-4D97-AF65-F5344CB8AC3E}">
        <p14:creationId xmlns:p14="http://schemas.microsoft.com/office/powerpoint/2010/main" val="671975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60</a:t>
            </a:fld>
            <a:endParaRPr lang="en-US" altLang="en-US"/>
          </a:p>
        </p:txBody>
      </p:sp>
    </p:spTree>
    <p:extLst>
      <p:ext uri="{BB962C8B-B14F-4D97-AF65-F5344CB8AC3E}">
        <p14:creationId xmlns:p14="http://schemas.microsoft.com/office/powerpoint/2010/main" val="3925598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61</a:t>
            </a:fld>
            <a:endParaRPr lang="en-US" altLang="en-US"/>
          </a:p>
        </p:txBody>
      </p:sp>
    </p:spTree>
    <p:extLst>
      <p:ext uri="{BB962C8B-B14F-4D97-AF65-F5344CB8AC3E}">
        <p14:creationId xmlns:p14="http://schemas.microsoft.com/office/powerpoint/2010/main" val="339925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Nguyen Minh An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BEBEIU22185</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Vu Cao Bang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BEBEIU22014</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Tran Thi Ngoc Diep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BEBEIU22183</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Nguyen Do Quoc Hai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BEBEIU22032</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Ngo Minh Khoi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BEBEIU22063</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Nguyen Quoc Trung Nhan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BEBEIU22184</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Vo Duc Trong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BEBEIU22155</a:t>
            </a:r>
            <a:endParaRPr kumimoji="0" lang="en-US" sz="1200" b="0" i="0" u="none" strike="noStrike" kern="0" cap="none" spc="0" normalizeH="0" baseline="0" noProof="0" dirty="0">
              <a:ln>
                <a:noFill/>
              </a:ln>
              <a:solidFill>
                <a:srgbClr val="080808"/>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5BBE4E"/>
              </a:buClr>
              <a:buSzTx/>
              <a:buFont typeface="Wingdings" panose="05000000000000000000" pitchFamily="2" charset="2"/>
              <a:buChar char="v"/>
              <a:tabLst/>
              <a:defRPr/>
            </a:pPr>
            <a:r>
              <a:rPr kumimoji="0" lang="en-US" sz="1200" b="0" i="0" u="none" strike="noStrike" kern="0" cap="none" spc="0" normalizeH="0" baseline="0" noProof="0" dirty="0">
                <a:ln>
                  <a:noFill/>
                </a:ln>
                <a:solidFill>
                  <a:srgbClr val="080808"/>
                </a:solidFill>
                <a:effectLst/>
                <a:uLnTx/>
                <a:uFillTx/>
                <a:latin typeface="Arial"/>
                <a:ea typeface="+mn-ea"/>
                <a:cs typeface="+mn-cs"/>
              </a:rPr>
              <a:t> Lam Hoang Xuan Yen - </a:t>
            </a:r>
            <a:r>
              <a:rPr kumimoji="0" lang="en-US" sz="1200" b="0" i="0" u="none" strike="noStrike" kern="0" cap="none" spc="0" normalizeH="0" baseline="0" noProof="0" dirty="0" err="1">
                <a:ln>
                  <a:noFill/>
                </a:ln>
                <a:solidFill>
                  <a:srgbClr val="080808"/>
                </a:solidFill>
                <a:effectLst/>
                <a:uLnTx/>
                <a:uFillTx/>
                <a:latin typeface="Arial"/>
                <a:ea typeface="+mn-ea"/>
                <a:cs typeface="+mn-cs"/>
              </a:rPr>
              <a:t>BEBEIU22272</a:t>
            </a:r>
            <a:r>
              <a:rPr kumimoji="0" lang="en-US" sz="1200" b="0" i="0" u="none" strike="noStrike" kern="0" cap="none" spc="0" normalizeH="0" baseline="0" noProof="0" dirty="0">
                <a:ln>
                  <a:noFill/>
                </a:ln>
                <a:solidFill>
                  <a:srgbClr val="080808"/>
                </a:solidFill>
                <a:effectLst/>
                <a:uLnTx/>
                <a:uFillTx/>
                <a:latin typeface="Arial"/>
                <a:ea typeface="+mn-ea"/>
                <a:cs typeface="+mn-cs"/>
              </a:rPr>
              <a:t> </a:t>
            </a:r>
          </a:p>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4</a:t>
            </a:fld>
            <a:endParaRPr lang="en-US"/>
          </a:p>
        </p:txBody>
      </p:sp>
    </p:spTree>
    <p:extLst>
      <p:ext uri="{BB962C8B-B14F-4D97-AF65-F5344CB8AC3E}">
        <p14:creationId xmlns:p14="http://schemas.microsoft.com/office/powerpoint/2010/main" val="38067274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62</a:t>
            </a:fld>
            <a:endParaRPr lang="en-US" altLang="en-US"/>
          </a:p>
        </p:txBody>
      </p:sp>
    </p:spTree>
    <p:extLst>
      <p:ext uri="{BB962C8B-B14F-4D97-AF65-F5344CB8AC3E}">
        <p14:creationId xmlns:p14="http://schemas.microsoft.com/office/powerpoint/2010/main" val="38967772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63</a:t>
            </a:fld>
            <a:endParaRPr lang="en-US" altLang="en-US"/>
          </a:p>
        </p:txBody>
      </p:sp>
    </p:spTree>
    <p:extLst>
      <p:ext uri="{BB962C8B-B14F-4D97-AF65-F5344CB8AC3E}">
        <p14:creationId xmlns:p14="http://schemas.microsoft.com/office/powerpoint/2010/main" val="119048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914400">
              <a:buFontTx/>
              <a:buAutoNum type="arabicPeriod"/>
            </a:pPr>
            <a:r>
              <a:rPr lang="vi-VN" sz="1200" dirty="0">
                <a:solidFill>
                  <a:prstClr val="black"/>
                </a:solidFill>
                <a:latin typeface="Arial" panose="020B0604020202020204" pitchFamily="34" charset="0"/>
              </a:rPr>
              <a:t>Lê Minh Thư - IEIEIU22073 </a:t>
            </a:r>
          </a:p>
          <a:p>
            <a:pPr marL="342900" indent="-342900" defTabSz="914400">
              <a:buFontTx/>
              <a:buAutoNum type="arabicPeriod"/>
            </a:pPr>
            <a:r>
              <a:rPr lang="vi-VN" sz="1200" dirty="0">
                <a:solidFill>
                  <a:prstClr val="black"/>
                </a:solidFill>
                <a:latin typeface="Arial" panose="020B0604020202020204" pitchFamily="34" charset="0"/>
              </a:rPr>
              <a:t>Nguyễn Đoan Trang - IEIEIU22071 </a:t>
            </a:r>
          </a:p>
          <a:p>
            <a:pPr marL="342900" indent="-342900" defTabSz="914400">
              <a:buFontTx/>
              <a:buAutoNum type="arabicPeriod"/>
            </a:pPr>
            <a:r>
              <a:rPr lang="vi-VN" sz="1200" dirty="0">
                <a:solidFill>
                  <a:prstClr val="black"/>
                </a:solidFill>
                <a:latin typeface="Arial" panose="020B0604020202020204" pitchFamily="34" charset="0"/>
              </a:rPr>
              <a:t>Nguyễn Ngọc Bảo Hân - FAFBIU22245  </a:t>
            </a:r>
          </a:p>
          <a:p>
            <a:pPr marL="342900" indent="-342900" defTabSz="914400">
              <a:buFontTx/>
              <a:buAutoNum type="arabicPeriod"/>
            </a:pPr>
            <a:r>
              <a:rPr lang="vi-VN" sz="1200" dirty="0">
                <a:solidFill>
                  <a:prstClr val="black"/>
                </a:solidFill>
                <a:latin typeface="Arial" panose="020B0604020202020204" pitchFamily="34" charset="0"/>
              </a:rPr>
              <a:t>Đỗ Minh Anh - BABAIU22541  </a:t>
            </a:r>
          </a:p>
          <a:p>
            <a:pPr marL="342900" indent="-342900" defTabSz="914400">
              <a:buFontTx/>
              <a:buAutoNum type="arabicPeriod"/>
            </a:pPr>
            <a:r>
              <a:rPr lang="vi-VN" sz="1200" dirty="0">
                <a:solidFill>
                  <a:prstClr val="black"/>
                </a:solidFill>
                <a:latin typeface="Arial" panose="020B0604020202020204" pitchFamily="34" charset="0"/>
              </a:rPr>
              <a:t>Lê Thanh Duy - IEIEIU22082 </a:t>
            </a:r>
          </a:p>
          <a:p>
            <a:pPr marL="342900" indent="-342900" defTabSz="914400">
              <a:buFontTx/>
              <a:buAutoNum type="arabicPeriod"/>
            </a:pPr>
            <a:r>
              <a:rPr lang="vi-VN" sz="1200" dirty="0">
                <a:solidFill>
                  <a:prstClr val="black"/>
                </a:solidFill>
                <a:latin typeface="Arial" panose="020B0604020202020204" pitchFamily="34" charset="0"/>
              </a:rPr>
              <a:t>Vũ Trần Nhật Nam - MAMAIU22138</a:t>
            </a:r>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5</a:t>
            </a:fld>
            <a:endParaRPr lang="en-US"/>
          </a:p>
        </p:txBody>
      </p:sp>
    </p:spTree>
    <p:extLst>
      <p:ext uri="{BB962C8B-B14F-4D97-AF65-F5344CB8AC3E}">
        <p14:creationId xmlns:p14="http://schemas.microsoft.com/office/powerpoint/2010/main" val="234247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eaLnBrk="0" fontAlgn="base" hangingPunct="0">
              <a:spcBef>
                <a:spcPct val="20000"/>
              </a:spcBef>
              <a:spcAft>
                <a:spcPct val="0"/>
              </a:spcAft>
              <a:buClr>
                <a:srgbClr val="5BBE4E"/>
              </a:buClr>
              <a:buFont typeface="Wingdings" panose="05000000000000000000" pitchFamily="2" charset="2"/>
              <a:buChar char="v"/>
            </a:pPr>
            <a:br>
              <a:rPr lang="en-US" dirty="0"/>
            </a:br>
            <a:r>
              <a:rPr lang="vi-VN" sz="1200" kern="0" dirty="0">
                <a:solidFill>
                  <a:srgbClr val="080808"/>
                </a:solidFill>
                <a:latin typeface="Arial"/>
              </a:rPr>
              <a:t>Phan Tấn Phong - BAFNIU21535</a:t>
            </a:r>
            <a:endParaRPr lang="en-US" sz="1200" kern="0" dirty="0">
              <a:solidFill>
                <a:srgbClr val="080808"/>
              </a:solidFill>
              <a:latin typeface="Arial"/>
            </a:endParaRPr>
          </a:p>
          <a:p>
            <a:pPr marL="342900" lvl="0" indent="-342900" defTabSz="914400" eaLnBrk="0" fontAlgn="base" hangingPunct="0">
              <a:spcBef>
                <a:spcPct val="20000"/>
              </a:spcBef>
              <a:spcAft>
                <a:spcPct val="0"/>
              </a:spcAft>
              <a:buClr>
                <a:srgbClr val="5BBE4E"/>
              </a:buClr>
              <a:buFont typeface="Wingdings" panose="05000000000000000000" pitchFamily="2" charset="2"/>
              <a:buChar char="v"/>
            </a:pPr>
            <a:r>
              <a:rPr lang="vi-VN" sz="1200" kern="0" dirty="0">
                <a:solidFill>
                  <a:srgbClr val="080808"/>
                </a:solidFill>
                <a:latin typeface="Arial"/>
              </a:rPr>
              <a:t>Trương Thị Vân Anh - ENENIU22143</a:t>
            </a:r>
            <a:endParaRPr lang="en-US" sz="1200" kern="0" dirty="0">
              <a:solidFill>
                <a:srgbClr val="080808"/>
              </a:solidFill>
              <a:latin typeface="Arial"/>
            </a:endParaRPr>
          </a:p>
          <a:p>
            <a:pPr marL="342900" lvl="0" indent="-342900" defTabSz="914400" eaLnBrk="0" fontAlgn="base" hangingPunct="0">
              <a:spcBef>
                <a:spcPct val="20000"/>
              </a:spcBef>
              <a:spcAft>
                <a:spcPct val="0"/>
              </a:spcAft>
              <a:buClr>
                <a:srgbClr val="5BBE4E"/>
              </a:buClr>
              <a:buFont typeface="Wingdings" panose="05000000000000000000" pitchFamily="2" charset="2"/>
              <a:buChar char="v"/>
            </a:pPr>
            <a:r>
              <a:rPr lang="vi-VN" sz="1200" kern="0" dirty="0">
                <a:solidFill>
                  <a:srgbClr val="080808"/>
                </a:solidFill>
                <a:latin typeface="Arial"/>
              </a:rPr>
              <a:t>Nguyễn Ngọc Anh Thư - ENENIU22154</a:t>
            </a:r>
            <a:endParaRPr lang="en-US" sz="1200" kern="0" dirty="0">
              <a:solidFill>
                <a:srgbClr val="080808"/>
              </a:solidFill>
              <a:latin typeface="Arial"/>
            </a:endParaRPr>
          </a:p>
          <a:p>
            <a:pPr marL="342900" lvl="0" indent="-342900" defTabSz="914400" eaLnBrk="0" fontAlgn="base" hangingPunct="0">
              <a:spcBef>
                <a:spcPct val="20000"/>
              </a:spcBef>
              <a:spcAft>
                <a:spcPct val="0"/>
              </a:spcAft>
              <a:buClr>
                <a:srgbClr val="5BBE4E"/>
              </a:buClr>
              <a:buFont typeface="Wingdings" panose="05000000000000000000" pitchFamily="2" charset="2"/>
              <a:buChar char="v"/>
            </a:pPr>
            <a:r>
              <a:rPr lang="vi-VN" sz="1200" kern="0" dirty="0">
                <a:solidFill>
                  <a:srgbClr val="080808"/>
                </a:solidFill>
                <a:latin typeface="Arial"/>
              </a:rPr>
              <a:t>Nguyễn Tấn Dũng - ITITIU21185</a:t>
            </a:r>
            <a:endParaRPr lang="en-US" sz="1200" kern="0" dirty="0">
              <a:solidFill>
                <a:srgbClr val="080808"/>
              </a:solidFill>
              <a:latin typeface="Arial"/>
            </a:endParaRPr>
          </a:p>
          <a:p>
            <a:pPr marL="342900" lvl="0" indent="-342900" defTabSz="914400" eaLnBrk="0" fontAlgn="base" hangingPunct="0">
              <a:spcBef>
                <a:spcPct val="20000"/>
              </a:spcBef>
              <a:spcAft>
                <a:spcPct val="0"/>
              </a:spcAft>
              <a:buClr>
                <a:srgbClr val="5BBE4E"/>
              </a:buClr>
              <a:buFont typeface="Wingdings" panose="05000000000000000000" pitchFamily="2" charset="2"/>
              <a:buChar char="v"/>
            </a:pPr>
            <a:r>
              <a:rPr lang="vi-VN" sz="1200" kern="0" dirty="0">
                <a:solidFill>
                  <a:srgbClr val="080808"/>
                </a:solidFill>
                <a:latin typeface="Arial"/>
              </a:rPr>
              <a:t>Lê Nguyễn Gia Anh - ENENIU22140</a:t>
            </a:r>
            <a:endParaRPr lang="en-US" sz="1200" kern="0" dirty="0">
              <a:solidFill>
                <a:srgbClr val="080808"/>
              </a:solidFill>
              <a:latin typeface="Arial"/>
            </a:endParaRPr>
          </a:p>
          <a:p>
            <a:pPr marL="342900" lvl="0" indent="-342900" defTabSz="914400" eaLnBrk="0" fontAlgn="base" hangingPunct="0">
              <a:spcBef>
                <a:spcPct val="20000"/>
              </a:spcBef>
              <a:spcAft>
                <a:spcPct val="0"/>
              </a:spcAft>
              <a:buClr>
                <a:srgbClr val="5BBE4E"/>
              </a:buClr>
              <a:buFont typeface="Wingdings" panose="05000000000000000000" pitchFamily="2" charset="2"/>
              <a:buChar char="v"/>
            </a:pPr>
            <a:r>
              <a:rPr lang="vi-VN" sz="1200" kern="0" dirty="0">
                <a:solidFill>
                  <a:srgbClr val="080808"/>
                </a:solidFill>
                <a:latin typeface="Arial"/>
              </a:rPr>
              <a:t>Nguyễn Lê Ngọc Minh - ENENWE22344 </a:t>
            </a:r>
            <a:endParaRPr lang="en-US" sz="1200" kern="0" dirty="0">
              <a:solidFill>
                <a:srgbClr val="080808"/>
              </a:solidFill>
              <a:latin typeface="Arial"/>
            </a:endParaRPr>
          </a:p>
          <a:p>
            <a:pPr marL="342900" lvl="0" indent="-342900" defTabSz="914400" eaLnBrk="0" fontAlgn="base" hangingPunct="0">
              <a:spcBef>
                <a:spcPct val="20000"/>
              </a:spcBef>
              <a:spcAft>
                <a:spcPct val="0"/>
              </a:spcAft>
              <a:buClr>
                <a:srgbClr val="5BBE4E"/>
              </a:buClr>
              <a:buFont typeface="Wingdings" panose="05000000000000000000" pitchFamily="2" charset="2"/>
              <a:buChar char="v"/>
            </a:pPr>
            <a:r>
              <a:rPr lang="vi-VN" sz="1200" kern="0" dirty="0">
                <a:solidFill>
                  <a:srgbClr val="080808"/>
                </a:solidFill>
                <a:latin typeface="Arial"/>
              </a:rPr>
              <a:t>Lê Anh Thy</a:t>
            </a:r>
            <a:r>
              <a:rPr lang="en-US" sz="1200" kern="0" dirty="0">
                <a:solidFill>
                  <a:srgbClr val="080808"/>
                </a:solidFill>
                <a:latin typeface="Arial"/>
              </a:rPr>
              <a:t> </a:t>
            </a:r>
            <a:r>
              <a:rPr lang="vi-VN" sz="1200" kern="0" dirty="0">
                <a:solidFill>
                  <a:srgbClr val="080808"/>
                </a:solidFill>
                <a:latin typeface="Arial"/>
              </a:rPr>
              <a:t>- ENENWE21409 </a:t>
            </a:r>
            <a:endParaRPr lang="en-US" sz="1200" kern="0" dirty="0">
              <a:solidFill>
                <a:srgbClr val="080808"/>
              </a:solidFill>
              <a:latin typeface="Arial"/>
            </a:endParaRPr>
          </a:p>
          <a:p>
            <a:pPr marL="342900" lvl="0" indent="-342900" defTabSz="914400" eaLnBrk="0" fontAlgn="base" hangingPunct="0">
              <a:spcBef>
                <a:spcPct val="20000"/>
              </a:spcBef>
              <a:spcAft>
                <a:spcPct val="0"/>
              </a:spcAft>
              <a:buClr>
                <a:srgbClr val="5BBE4E"/>
              </a:buClr>
              <a:buFont typeface="Wingdings" panose="05000000000000000000" pitchFamily="2" charset="2"/>
              <a:buChar char="v"/>
            </a:pPr>
            <a:r>
              <a:rPr lang="vi-VN" sz="1200" kern="0" dirty="0">
                <a:solidFill>
                  <a:srgbClr val="080808"/>
                </a:solidFill>
                <a:latin typeface="Arial"/>
              </a:rPr>
              <a:t>Dương Minh Nguyệt - ENENIU22101</a:t>
            </a:r>
            <a:endParaRPr lang="en-US" sz="1200" kern="0" dirty="0">
              <a:solidFill>
                <a:srgbClr val="080808"/>
              </a:solidFill>
              <a:latin typeface="Arial"/>
            </a:endParaRPr>
          </a:p>
          <a:p>
            <a:endParaRPr lang="en-US" dirty="0"/>
          </a:p>
        </p:txBody>
      </p:sp>
      <p:sp>
        <p:nvSpPr>
          <p:cNvPr id="4" name="Slide Number Placeholder 3"/>
          <p:cNvSpPr>
            <a:spLocks noGrp="1"/>
          </p:cNvSpPr>
          <p:nvPr>
            <p:ph type="sldNum" sz="quarter" idx="5"/>
          </p:nvPr>
        </p:nvSpPr>
        <p:spPr/>
        <p:txBody>
          <a:bodyPr/>
          <a:lstStyle/>
          <a:p>
            <a:fld id="{E1E9DA36-CFF9-4CAD-A56A-95261B8D7DD4}" type="slidenum">
              <a:rPr lang="en-US" smtClean="0"/>
              <a:t>6</a:t>
            </a:fld>
            <a:endParaRPr lang="en-US"/>
          </a:p>
        </p:txBody>
      </p:sp>
    </p:spTree>
    <p:extLst>
      <p:ext uri="{BB962C8B-B14F-4D97-AF65-F5344CB8AC3E}">
        <p14:creationId xmlns:p14="http://schemas.microsoft.com/office/powerpoint/2010/main" val="266595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F33FD20-8BE8-44A9-A125-05365A7BA61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8D3D89-A514-407A-BFEB-CD609394C51C}" type="slidenum">
              <a:rPr lang="en-US" altLang="en-US" sz="1200"/>
              <a:pPr/>
              <a:t>7</a:t>
            </a:fld>
            <a:endParaRPr lang="en-US" altLang="en-US" sz="1200"/>
          </a:p>
        </p:txBody>
      </p:sp>
      <p:sp>
        <p:nvSpPr>
          <p:cNvPr id="7171" name="Rectangle 2">
            <a:extLst>
              <a:ext uri="{FF2B5EF4-FFF2-40B4-BE49-F238E27FC236}">
                <a16:creationId xmlns:a16="http://schemas.microsoft.com/office/drawing/2014/main" id="{62216CAE-86E7-46A1-87C5-2AD3070EFAEE}"/>
              </a:ext>
            </a:extLst>
          </p:cNvPr>
          <p:cNvSpPr>
            <a:spLocks noGrp="1" noRot="1" noChangeAspect="1" noChangeArrowheads="1" noTextEdit="1"/>
          </p:cNvSpPr>
          <p:nvPr>
            <p:ph type="sldImg"/>
          </p:nvPr>
        </p:nvSpPr>
        <p:spPr>
          <a:xfrm>
            <a:off x="1119188" y="698500"/>
            <a:ext cx="4646612" cy="3484563"/>
          </a:xfrm>
          <a:ln/>
        </p:spPr>
      </p:sp>
      <p:sp>
        <p:nvSpPr>
          <p:cNvPr id="7172" name="Rectangle 3">
            <a:extLst>
              <a:ext uri="{FF2B5EF4-FFF2-40B4-BE49-F238E27FC236}">
                <a16:creationId xmlns:a16="http://schemas.microsoft.com/office/drawing/2014/main" id="{12B7F93D-B73A-4B8D-A2A2-B788B3A27F7D}"/>
              </a:ext>
            </a:extLst>
          </p:cNvPr>
          <p:cNvSpPr>
            <a:spLocks noGrp="1" noChangeArrowheads="1"/>
          </p:cNvSpPr>
          <p:nvPr>
            <p:ph type="body" idx="1"/>
          </p:nvPr>
        </p:nvSpPr>
        <p:spPr>
          <a:xfrm>
            <a:off x="687388" y="4414838"/>
            <a:ext cx="5507037" cy="4183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i="0" kern="1200" dirty="0">
                <a:solidFill>
                  <a:schemeClr val="tx1"/>
                </a:solidFill>
                <a:effectLst/>
                <a:latin typeface="Times New Roman" pitchFamily="18" charset="0"/>
                <a:ea typeface="+mn-ea"/>
                <a:cs typeface="+mn-cs"/>
              </a:rPr>
              <a:t>In Chapter 9, we learn Venn diagram as a tool to test the validity of </a:t>
            </a:r>
            <a:r>
              <a:rPr lang="en-US" altLang="en-US" sz="1200" b="1" i="0" kern="1200" dirty="0">
                <a:solidFill>
                  <a:schemeClr val="tx1"/>
                </a:solidFill>
                <a:effectLst/>
                <a:latin typeface="Times New Roman" pitchFamily="18" charset="0"/>
                <a:ea typeface="+mn-ea"/>
                <a:cs typeface="+mn-cs"/>
              </a:rPr>
              <a:t>categorical logic</a:t>
            </a:r>
            <a:r>
              <a:rPr lang="en-US" altLang="en-US" sz="1200" b="0" i="0"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Categorical logic is a great way to analyze arguments, but only certain kinds of arguments with two premises from four kinds of categorical statements. This means that categorical logic excludes certain common arguments that are not well-formed arguments in categorical patterns.</a:t>
            </a:r>
            <a:endParaRPr lang="en-US" altLang="en-US" sz="1200" b="0" i="0" kern="1200" dirty="0">
              <a:solidFill>
                <a:schemeClr val="tx1"/>
              </a:solidFill>
              <a:effectLst/>
              <a:latin typeface="Times New Roman" pitchFamily="18" charset="0"/>
              <a:ea typeface="+mn-ea"/>
              <a:cs typeface="+mn-cs"/>
            </a:endParaRPr>
          </a:p>
          <a:p>
            <a:r>
              <a:rPr lang="en-US" altLang="en-US" sz="1200" b="0" i="0" kern="1200" dirty="0">
                <a:solidFill>
                  <a:schemeClr val="tx1"/>
                </a:solidFill>
                <a:effectLst/>
                <a:latin typeface="Times New Roman" pitchFamily="18" charset="0"/>
                <a:ea typeface="+mn-ea"/>
                <a:cs typeface="+mn-cs"/>
              </a:rPr>
              <a:t>For example: 	</a:t>
            </a:r>
            <a:r>
              <a:rPr lang="en-US" sz="1200" b="0" i="0" kern="1200" dirty="0">
                <a:solidFill>
                  <a:schemeClr val="tx1"/>
                </a:solidFill>
                <a:effectLst/>
                <a:latin typeface="Times New Roman" pitchFamily="18" charset="0"/>
                <a:ea typeface="+mn-ea"/>
                <a:cs typeface="+mn-cs"/>
              </a:rPr>
              <a:t>I will either go out for dinner tonight or go out for breakfast tomorrow.</a:t>
            </a:r>
          </a:p>
          <a:p>
            <a:r>
              <a:rPr lang="en-US" sz="1200" b="0" i="0" u="none" kern="1200" dirty="0">
                <a:solidFill>
                  <a:schemeClr val="tx1"/>
                </a:solidFill>
                <a:effectLst/>
                <a:latin typeface="Times New Roman" pitchFamily="18" charset="0"/>
                <a:ea typeface="+mn-ea"/>
                <a:cs typeface="+mn-cs"/>
              </a:rPr>
              <a:t>	I won’t go out for dinner tonight.</a:t>
            </a:r>
          </a:p>
          <a:p>
            <a:r>
              <a:rPr lang="en-US" sz="1200" b="0" i="0" kern="1200" dirty="0">
                <a:solidFill>
                  <a:schemeClr val="tx1"/>
                </a:solidFill>
                <a:effectLst/>
                <a:latin typeface="Times New Roman" pitchFamily="18" charset="0"/>
                <a:ea typeface="+mn-ea"/>
                <a:cs typeface="+mn-cs"/>
              </a:rPr>
              <a:t>	So I will go out for breakfast tomorrow.</a:t>
            </a:r>
          </a:p>
          <a:p>
            <a:r>
              <a:rPr lang="en-US" sz="1200" b="0" i="0" kern="1200" dirty="0">
                <a:solidFill>
                  <a:schemeClr val="tx1"/>
                </a:solidFill>
                <a:effectLst/>
                <a:latin typeface="Times New Roman" pitchFamily="18" charset="0"/>
                <a:ea typeface="+mn-ea"/>
                <a:cs typeface="+mn-cs"/>
              </a:rPr>
              <a:t>For this argument, Venn diagram fails to test its validity.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b="0" i="0" kern="1200" dirty="0">
                <a:solidFill>
                  <a:schemeClr val="tx1"/>
                </a:solidFill>
                <a:effectLst/>
                <a:latin typeface="Times New Roman" pitchFamily="18" charset="0"/>
                <a:ea typeface="+mn-ea"/>
                <a:cs typeface="+mn-cs"/>
              </a:rPr>
              <a:t>In Chapter 10, we learn one more tool to test the validity of these arguments, which is </a:t>
            </a:r>
            <a:r>
              <a:rPr lang="en-US" altLang="en-US" sz="1200" b="1" i="0" kern="1200" dirty="0">
                <a:solidFill>
                  <a:schemeClr val="tx1"/>
                </a:solidFill>
                <a:effectLst/>
                <a:latin typeface="Times New Roman" pitchFamily="18" charset="0"/>
                <a:ea typeface="+mn-ea"/>
                <a:cs typeface="+mn-cs"/>
              </a:rPr>
              <a:t>propositional logic</a:t>
            </a:r>
            <a:r>
              <a:rPr lang="en-US" altLang="en-US" sz="1200" b="0" i="0" kern="1200" dirty="0">
                <a:solidFill>
                  <a:schemeClr val="tx1"/>
                </a:solidFill>
                <a:effectLst/>
                <a:latin typeface="Times New Roman" pitchFamily="18" charset="0"/>
                <a:ea typeface="+mn-ea"/>
                <a:cs typeface="+mn-cs"/>
              </a:rPr>
              <a:t>.  Remember that both categorical arguments and propositional arguments are deductive reasoning.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1" kern="1200" dirty="0">
                <a:solidFill>
                  <a:schemeClr val="tx1"/>
                </a:solidFill>
                <a:effectLst/>
                <a:latin typeface="Times New Roman" pitchFamily="18" charset="0"/>
                <a:ea typeface="+mn-ea"/>
                <a:cs typeface="+mn-cs"/>
              </a:rPr>
              <a:t>Propositional logic</a:t>
            </a:r>
            <a:r>
              <a:rPr lang="en-US" sz="1200" b="0" i="0" kern="1200" dirty="0">
                <a:solidFill>
                  <a:schemeClr val="tx1"/>
                </a:solidFill>
                <a:effectLst/>
                <a:latin typeface="Times New Roman" pitchFamily="18" charset="0"/>
                <a:ea typeface="+mn-ea"/>
                <a:cs typeface="+mn-cs"/>
              </a:rPr>
              <a:t>, also known as </a:t>
            </a:r>
            <a:r>
              <a:rPr lang="en-US" sz="1200" b="0" i="1" kern="1200" dirty="0">
                <a:solidFill>
                  <a:schemeClr val="tx1"/>
                </a:solidFill>
                <a:effectLst/>
                <a:latin typeface="Times New Roman" pitchFamily="18" charset="0"/>
                <a:ea typeface="+mn-ea"/>
                <a:cs typeface="+mn-cs"/>
              </a:rPr>
              <a:t>sentential logic </a:t>
            </a:r>
            <a:r>
              <a:rPr lang="en-US" sz="1200" b="0" i="0" kern="1200" dirty="0">
                <a:solidFill>
                  <a:schemeClr val="tx1"/>
                </a:solidFill>
                <a:effectLst/>
                <a:latin typeface="Times New Roman" pitchFamily="18" charset="0"/>
                <a:ea typeface="+mn-ea"/>
                <a:cs typeface="+mn-cs"/>
              </a:rPr>
              <a:t>and</a:t>
            </a:r>
            <a:r>
              <a:rPr lang="en-US" sz="1200" b="0" i="1" kern="1200" dirty="0">
                <a:solidFill>
                  <a:schemeClr val="tx1"/>
                </a:solidFill>
                <a:effectLst/>
                <a:latin typeface="Times New Roman" pitchFamily="18" charset="0"/>
                <a:ea typeface="+mn-ea"/>
                <a:cs typeface="+mn-cs"/>
              </a:rPr>
              <a:t> statement logic</a:t>
            </a:r>
            <a:r>
              <a:rPr lang="en-US" sz="1200" b="0" i="0" kern="1200" dirty="0">
                <a:solidFill>
                  <a:schemeClr val="tx1"/>
                </a:solidFill>
                <a:effectLst/>
                <a:latin typeface="Times New Roman" pitchFamily="18" charset="0"/>
                <a:ea typeface="+mn-ea"/>
                <a:cs typeface="+mn-cs"/>
              </a:rPr>
              <a:t>, is the branch of logic that studies ways of joining and/or modifying entire propositions, statements or sentences to form more complicated propositions, statements or sentences. In our lesson, we’ll learn how to use a tool which is called the Truth table to test the validity of our arguments made up of some propositions.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pitchFamily="18" charset="0"/>
                <a:ea typeface="+mn-ea"/>
                <a:cs typeface="+mn-cs"/>
              </a:rPr>
              <a:t>The fundamental logical unit in propositional logic is a statement, or </a:t>
            </a:r>
            <a:r>
              <a:rPr lang="en-US" sz="1200" b="0" i="1" kern="1200" dirty="0">
                <a:solidFill>
                  <a:schemeClr val="tx1"/>
                </a:solidFill>
                <a:effectLst/>
                <a:latin typeface="Times New Roman" pitchFamily="18" charset="0"/>
                <a:ea typeface="+mn-ea"/>
                <a:cs typeface="+mn-cs"/>
              </a:rPr>
              <a:t>proposition</a:t>
            </a:r>
            <a:r>
              <a:rPr lang="en-US" sz="1200" b="0" i="0" kern="1200" dirty="0">
                <a:solidFill>
                  <a:schemeClr val="tx1"/>
                </a:solidFill>
                <a:effectLst/>
                <a:latin typeface="Times New Roman" pitchFamily="18" charset="0"/>
                <a:ea typeface="+mn-ea"/>
                <a:cs typeface="+mn-cs"/>
              </a:rPr>
              <a:t>. Simple propositions are statements that contain no other statement as a part. Complex propositions contain more than one simple statement.  </a:t>
            </a:r>
            <a:endParaRPr lang="en-US" dirty="0"/>
          </a:p>
        </p:txBody>
      </p:sp>
      <p:sp>
        <p:nvSpPr>
          <p:cNvPr id="4" name="Slide Number Placeholder 3"/>
          <p:cNvSpPr>
            <a:spLocks noGrp="1"/>
          </p:cNvSpPr>
          <p:nvPr>
            <p:ph type="sldNum" sz="quarter" idx="5"/>
          </p:nvPr>
        </p:nvSpPr>
        <p:spPr/>
        <p:txBody>
          <a:bodyPr/>
          <a:lstStyle/>
          <a:p>
            <a:fld id="{44A96B01-CFFF-4F14-BB31-0309B65B5E11}" type="slidenum">
              <a:rPr lang="en-US" altLang="en-US" smtClean="0"/>
              <a:pPr/>
              <a:t>8</a:t>
            </a:fld>
            <a:endParaRPr lang="en-US" altLang="en-US"/>
          </a:p>
        </p:txBody>
      </p:sp>
    </p:spTree>
    <p:extLst>
      <p:ext uri="{BB962C8B-B14F-4D97-AF65-F5344CB8AC3E}">
        <p14:creationId xmlns:p14="http://schemas.microsoft.com/office/powerpoint/2010/main" val="4008882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206C7526-9569-41DD-9ECC-EB2CF9BD8B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1F95C9-4AD8-401A-9C4E-32C188EDA15F}" type="slidenum">
              <a:rPr lang="en-US" altLang="en-US" sz="1200"/>
              <a:pPr/>
              <a:t>9</a:t>
            </a:fld>
            <a:endParaRPr lang="en-US" altLang="en-US" sz="1200"/>
          </a:p>
        </p:txBody>
      </p:sp>
      <p:sp>
        <p:nvSpPr>
          <p:cNvPr id="9219" name="Rectangle 2">
            <a:extLst>
              <a:ext uri="{FF2B5EF4-FFF2-40B4-BE49-F238E27FC236}">
                <a16:creationId xmlns:a16="http://schemas.microsoft.com/office/drawing/2014/main" id="{0523EF91-C787-4AE6-9F5C-4D76B8611C23}"/>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F7A7FA6D-9043-418E-AE5E-A515D078C5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Times New Roman" pitchFamily="18" charset="0"/>
                <a:ea typeface="+mn-ea"/>
                <a:cs typeface="+mn-cs"/>
              </a:rPr>
              <a:t>In your textbook, there are four types in propositions:</a:t>
            </a:r>
          </a:p>
          <a:p>
            <a:pPr marL="228600" indent="-228600">
              <a:buAutoNum type="arabicPeriod"/>
            </a:pPr>
            <a:r>
              <a:rPr lang="en-US" sz="1200" b="1" i="0" kern="1200" dirty="0">
                <a:solidFill>
                  <a:schemeClr val="tx1"/>
                </a:solidFill>
                <a:effectLst/>
                <a:latin typeface="Times New Roman" pitchFamily="18" charset="0"/>
                <a:ea typeface="+mn-ea"/>
                <a:cs typeface="+mn-cs"/>
              </a:rPr>
              <a:t>Conjunctions</a:t>
            </a:r>
            <a:r>
              <a:rPr lang="en-US" sz="1200" b="0" i="0" kern="1200" dirty="0">
                <a:solidFill>
                  <a:schemeClr val="tx1"/>
                </a:solidFill>
                <a:effectLst/>
                <a:latin typeface="Times New Roman" pitchFamily="18" charset="0"/>
                <a:ea typeface="+mn-ea"/>
                <a:cs typeface="+mn-cs"/>
              </a:rPr>
              <a:t>: They are “and” sentences. They put two statements, called conjuncts, together. </a:t>
            </a:r>
            <a:r>
              <a:rPr lang="vi-VN" sz="1200" b="0" i="0" kern="1200" dirty="0">
                <a:solidFill>
                  <a:schemeClr val="tx1"/>
                </a:solidFill>
                <a:effectLst/>
                <a:latin typeface="Times New Roman" pitchFamily="18" charset="0"/>
                <a:ea typeface="+mn-ea"/>
                <a:cs typeface="+mn-cs"/>
              </a:rPr>
              <a:t>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conjunction</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hội</a:t>
            </a:r>
            <a:r>
              <a:rPr lang="vi-VN" sz="1200" b="0" i="0" kern="1200" dirty="0">
                <a:solidFill>
                  <a:schemeClr val="tx1"/>
                </a:solidFill>
                <a:effectLst/>
                <a:latin typeface="Times New Roman" pitchFamily="18" charset="0"/>
                <a:ea typeface="+mn-ea"/>
                <a:cs typeface="+mn-cs"/>
              </a:rPr>
              <a:t>”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Class learning is interactive </a:t>
            </a:r>
            <a:r>
              <a:rPr lang="en-US" b="1" dirty="0">
                <a:solidFill>
                  <a:srgbClr val="FF0000"/>
                </a:solidFill>
              </a:rPr>
              <a:t>and</a:t>
            </a:r>
            <a:r>
              <a:rPr lang="en-US" dirty="0"/>
              <a:t> online learning is convenient.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In logic, conjunctions include “but”.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1"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kern="1200" dirty="0">
                <a:solidFill>
                  <a:schemeClr val="tx1"/>
                </a:solidFill>
                <a:effectLst/>
                <a:latin typeface="Times New Roman" pitchFamily="18" charset="0"/>
                <a:ea typeface="+mn-ea"/>
                <a:cs typeface="+mn-cs"/>
              </a:rPr>
              <a:t>2. Negations</a:t>
            </a:r>
            <a:r>
              <a:rPr lang="en-US" sz="1200" b="0" i="0" kern="1200" dirty="0">
                <a:solidFill>
                  <a:schemeClr val="tx1"/>
                </a:solidFill>
                <a:effectLst/>
                <a:latin typeface="Times New Roman" pitchFamily="18" charset="0"/>
                <a:ea typeface="+mn-ea"/>
                <a:cs typeface="+mn-cs"/>
              </a:rPr>
              <a:t>: They are “not” statements. They assert that something is </a:t>
            </a:r>
            <a:r>
              <a:rPr lang="en-US" sz="1200" b="1" i="0" u="sng" kern="1200" dirty="0">
                <a:solidFill>
                  <a:schemeClr val="tx1"/>
                </a:solidFill>
                <a:effectLst/>
                <a:latin typeface="Times New Roman" pitchFamily="18" charset="0"/>
                <a:ea typeface="+mn-ea"/>
                <a:cs typeface="+mn-cs"/>
              </a:rPr>
              <a:t>not</a:t>
            </a:r>
            <a:r>
              <a:rPr lang="en-US" sz="1200" b="0" i="0" kern="1200" dirty="0">
                <a:solidFill>
                  <a:schemeClr val="tx1"/>
                </a:solidFill>
                <a:effectLst/>
                <a:latin typeface="Times New Roman" pitchFamily="18" charset="0"/>
                <a:ea typeface="+mn-ea"/>
                <a:cs typeface="+mn-cs"/>
              </a:rPr>
              <a:t> the case. </a:t>
            </a:r>
            <a:r>
              <a:rPr lang="vi-VN" sz="1200" b="0" i="0" kern="1200" dirty="0">
                <a:solidFill>
                  <a:schemeClr val="tx1"/>
                </a:solidFill>
                <a:effectLst/>
                <a:latin typeface="Times New Roman" pitchFamily="18" charset="0"/>
                <a:ea typeface="+mn-ea"/>
                <a:cs typeface="+mn-cs"/>
              </a:rPr>
              <a:t>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negation</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phủ</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định</a:t>
            </a:r>
            <a:r>
              <a:rPr lang="vi-VN" sz="1200" b="0" i="0" kern="1200" dirty="0">
                <a:solidFill>
                  <a:schemeClr val="tx1"/>
                </a:solidFill>
                <a:effectLst/>
                <a:latin typeface="Times New Roman" pitchFamily="18" charset="0"/>
                <a:ea typeface="+mn-ea"/>
                <a:cs typeface="+mn-cs"/>
              </a:rPr>
              <a:t>”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Online learning is </a:t>
            </a:r>
            <a:r>
              <a:rPr lang="en-US" b="1" dirty="0">
                <a:solidFill>
                  <a:srgbClr val="FF0000"/>
                </a:solidFill>
              </a:rPr>
              <a:t>not</a:t>
            </a:r>
            <a:r>
              <a:rPr lang="en-US" dirty="0"/>
              <a:t> convenient. </a:t>
            </a: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3. Disjunctions</a:t>
            </a:r>
            <a:r>
              <a:rPr lang="en-US" sz="1200" b="0" i="0" kern="1200" dirty="0">
                <a:solidFill>
                  <a:schemeClr val="tx1"/>
                </a:solidFill>
                <a:effectLst/>
                <a:latin typeface="Times New Roman" pitchFamily="18" charset="0"/>
                <a:ea typeface="+mn-ea"/>
                <a:cs typeface="+mn-cs"/>
              </a:rPr>
              <a:t>: They are “or” statements. They claim one choice or another, or both. </a:t>
            </a:r>
            <a:r>
              <a:rPr lang="vi-VN" sz="1200" b="0" i="0" kern="1200" dirty="0">
                <a:solidFill>
                  <a:schemeClr val="tx1"/>
                </a:solidFill>
                <a:effectLst/>
                <a:latin typeface="Times New Roman" pitchFamily="18" charset="0"/>
                <a:ea typeface="+mn-ea"/>
                <a:cs typeface="+mn-cs"/>
              </a:rPr>
              <a:t>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disjunction</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tuyển</a:t>
            </a:r>
            <a:r>
              <a:rPr lang="vi-VN" sz="1200" b="0" i="0" kern="1200" dirty="0">
                <a:solidFill>
                  <a:schemeClr val="tx1"/>
                </a:solidFill>
                <a:effectLst/>
                <a:latin typeface="Times New Roman" pitchFamily="18" charset="0"/>
                <a:ea typeface="+mn-ea"/>
                <a:cs typeface="+mn-cs"/>
              </a:rPr>
              <a:t>”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We can learn online now</a:t>
            </a:r>
            <a:r>
              <a:rPr lang="en-US" b="1" dirty="0">
                <a:solidFill>
                  <a:srgbClr val="FF0000"/>
                </a:solidFill>
              </a:rPr>
              <a:t> or</a:t>
            </a:r>
            <a:r>
              <a:rPr lang="en-US" dirty="0"/>
              <a:t> we can do make-up class learning.  </a:t>
            </a:r>
            <a:endParaRPr lang="en-US" sz="1400" dirty="0"/>
          </a:p>
          <a:p>
            <a:endParaRPr lang="en-US" sz="1200" b="0" i="0" kern="1200" dirty="0">
              <a:solidFill>
                <a:schemeClr val="tx1"/>
              </a:solidFill>
              <a:effectLst/>
              <a:latin typeface="Times New Roman" pitchFamily="18" charset="0"/>
              <a:ea typeface="+mn-ea"/>
              <a:cs typeface="+mn-cs"/>
            </a:endParaRPr>
          </a:p>
          <a:p>
            <a:r>
              <a:rPr lang="en-US" sz="1200" b="1" i="0" kern="1200" dirty="0">
                <a:solidFill>
                  <a:schemeClr val="tx1"/>
                </a:solidFill>
                <a:effectLst/>
                <a:latin typeface="Times New Roman" pitchFamily="18" charset="0"/>
                <a:ea typeface="+mn-ea"/>
                <a:cs typeface="+mn-cs"/>
              </a:rPr>
              <a:t>4. Conditional</a:t>
            </a:r>
            <a:r>
              <a:rPr lang="vi-VN" sz="1200" b="1" i="0" kern="1200" dirty="0">
                <a:solidFill>
                  <a:schemeClr val="tx1"/>
                </a:solidFill>
                <a:effectLst/>
                <a:latin typeface="Times New Roman" pitchFamily="18" charset="0"/>
                <a:ea typeface="+mn-ea"/>
                <a:cs typeface="+mn-cs"/>
              </a:rPr>
              <a:t> </a:t>
            </a:r>
            <a:r>
              <a:rPr lang="vi-VN" sz="1200" b="1" i="0" kern="1200" dirty="0" err="1">
                <a:solidFill>
                  <a:schemeClr val="tx1"/>
                </a:solidFill>
                <a:effectLst/>
                <a:latin typeface="Times New Roman" pitchFamily="18" charset="0"/>
                <a:ea typeface="+mn-ea"/>
                <a:cs typeface="+mn-cs"/>
              </a:rPr>
              <a:t>statements</a:t>
            </a:r>
            <a:r>
              <a:rPr lang="en-US" sz="1200" b="1" i="0" kern="1200" dirty="0">
                <a:solidFill>
                  <a:schemeClr val="tx1"/>
                </a:solidFill>
                <a:effectLst/>
                <a:latin typeface="Times New Roman" pitchFamily="18" charset="0"/>
                <a:ea typeface="+mn-ea"/>
                <a:cs typeface="+mn-cs"/>
              </a:rPr>
              <a:t>: </a:t>
            </a:r>
            <a:r>
              <a:rPr lang="en-US" sz="1200" b="0" i="0" kern="1200" dirty="0">
                <a:solidFill>
                  <a:schemeClr val="tx1"/>
                </a:solidFill>
                <a:effectLst/>
                <a:latin typeface="Times New Roman" pitchFamily="18" charset="0"/>
                <a:ea typeface="+mn-ea"/>
                <a:cs typeface="+mn-cs"/>
              </a:rPr>
              <a:t>The conditional is a common type of sentence. It claims that something is true, if something else is also true.</a:t>
            </a:r>
            <a:r>
              <a:rPr lang="vi-VN" sz="1200" b="0" i="0" kern="1200" dirty="0">
                <a:solidFill>
                  <a:schemeClr val="tx1"/>
                </a:solidFill>
                <a:effectLst/>
                <a:latin typeface="Times New Roman" pitchFamily="18" charset="0"/>
                <a:ea typeface="+mn-ea"/>
                <a:cs typeface="+mn-cs"/>
              </a:rPr>
              <a:t> In </a:t>
            </a:r>
            <a:r>
              <a:rPr lang="vi-VN" sz="1200" b="0" i="0" kern="1200" dirty="0" err="1">
                <a:solidFill>
                  <a:schemeClr val="tx1"/>
                </a:solidFill>
                <a:effectLst/>
                <a:latin typeface="Times New Roman" pitchFamily="18" charset="0"/>
                <a:ea typeface="+mn-ea"/>
                <a:cs typeface="+mn-cs"/>
              </a:rPr>
              <a:t>Vietnamese</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conditional</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statement</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means</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phép</a:t>
            </a:r>
            <a:r>
              <a:rPr lang="vi-VN" sz="1200" b="0" i="0" kern="1200" dirty="0">
                <a:solidFill>
                  <a:schemeClr val="tx1"/>
                </a:solidFill>
                <a:effectLst/>
                <a:latin typeface="Times New Roman" pitchFamily="18" charset="0"/>
                <a:ea typeface="+mn-ea"/>
                <a:cs typeface="+mn-cs"/>
              </a:rPr>
              <a:t> </a:t>
            </a:r>
            <a:r>
              <a:rPr lang="vi-VN" sz="1200" b="0" i="0" kern="1200" dirty="0" err="1">
                <a:solidFill>
                  <a:schemeClr val="tx1"/>
                </a:solidFill>
                <a:effectLst/>
                <a:latin typeface="Times New Roman" pitchFamily="18" charset="0"/>
                <a:ea typeface="+mn-ea"/>
                <a:cs typeface="+mn-cs"/>
              </a:rPr>
              <a:t>kéo</a:t>
            </a:r>
            <a:r>
              <a:rPr lang="vi-VN" sz="1200" b="0" i="0" kern="1200" dirty="0">
                <a:solidFill>
                  <a:schemeClr val="tx1"/>
                </a:solidFill>
                <a:effectLst/>
                <a:latin typeface="Times New Roman" pitchFamily="18" charset="0"/>
                <a:ea typeface="+mn-ea"/>
                <a:cs typeface="+mn-cs"/>
              </a:rPr>
              <a:t> theo” </a:t>
            </a:r>
            <a:endParaRPr lang="en-US" sz="1200" b="0" i="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 </a:t>
            </a:r>
            <a:r>
              <a:rPr lang="en-US" b="1" dirty="0">
                <a:solidFill>
                  <a:srgbClr val="FF0000"/>
                </a:solidFill>
              </a:rPr>
              <a:t>If</a:t>
            </a:r>
            <a:r>
              <a:rPr lang="en-US" dirty="0"/>
              <a:t> we learn online now, we will not have make-up classes later. </a:t>
            </a:r>
          </a:p>
          <a:p>
            <a:endParaRPr lang="en-US" sz="1200" b="0" i="0" kern="1200" dirty="0">
              <a:solidFill>
                <a:schemeClr val="tx1"/>
              </a:solidFill>
              <a:effectLst/>
              <a:latin typeface="Times New Roman" pitchFamily="18" charset="0"/>
              <a:ea typeface="+mn-ea"/>
              <a:cs typeface="+mn-cs"/>
            </a:endParaRPr>
          </a:p>
          <a:p>
            <a:endParaRPr lang="en-US" sz="1200" b="1" i="0" kern="1200" dirty="0">
              <a:solidFill>
                <a:schemeClr val="tx1"/>
              </a:solidFill>
              <a:effectLst/>
              <a:latin typeface="Times New Roman" pitchFamily="18" charset="0"/>
              <a:ea typeface="+mn-ea"/>
              <a:cs typeface="+mn-cs"/>
            </a:endParaRPr>
          </a:p>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55AC8CB7-7124-479C-8C75-FBE570C65ACB}"/>
              </a:ext>
            </a:extLst>
          </p:cNvPr>
          <p:cNvSpPr>
            <a:spLocks noGrp="1" noChangeArrowheads="1"/>
          </p:cNvSpPr>
          <p:nvPr>
            <p:ph type="sldNum" sz="quarter" idx="10"/>
          </p:nvPr>
        </p:nvSpPr>
        <p:spPr>
          <a:ln/>
        </p:spPr>
        <p:txBody>
          <a:bodyPr/>
          <a:lstStyle>
            <a:lvl1pPr>
              <a:defRPr/>
            </a:lvl1pPr>
          </a:lstStyle>
          <a:p>
            <a:fld id="{51D7B891-7933-41DF-AA09-74A8CBDC1803}" type="slidenum">
              <a:rPr lang="en-US" altLang="en-US"/>
              <a:pPr/>
              <a:t>‹#›</a:t>
            </a:fld>
            <a:endParaRPr lang="en-US" altLang="en-US"/>
          </a:p>
        </p:txBody>
      </p:sp>
    </p:spTree>
    <p:extLst>
      <p:ext uri="{BB962C8B-B14F-4D97-AF65-F5344CB8AC3E}">
        <p14:creationId xmlns:p14="http://schemas.microsoft.com/office/powerpoint/2010/main" val="93446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38C01345-C1EC-470C-BAE2-32447ABAF0A1}"/>
              </a:ext>
            </a:extLst>
          </p:cNvPr>
          <p:cNvSpPr>
            <a:spLocks noGrp="1" noChangeArrowheads="1"/>
          </p:cNvSpPr>
          <p:nvPr>
            <p:ph type="sldNum" sz="quarter" idx="10"/>
          </p:nvPr>
        </p:nvSpPr>
        <p:spPr>
          <a:ln/>
        </p:spPr>
        <p:txBody>
          <a:bodyPr/>
          <a:lstStyle>
            <a:lvl1pPr>
              <a:defRPr/>
            </a:lvl1pPr>
          </a:lstStyle>
          <a:p>
            <a:fld id="{A1E1524B-36B8-4D25-B224-48804E213624}" type="slidenum">
              <a:rPr lang="en-US" altLang="en-US"/>
              <a:pPr/>
              <a:t>‹#›</a:t>
            </a:fld>
            <a:endParaRPr lang="en-US" altLang="en-US"/>
          </a:p>
        </p:txBody>
      </p:sp>
    </p:spTree>
    <p:extLst>
      <p:ext uri="{BB962C8B-B14F-4D97-AF65-F5344CB8AC3E}">
        <p14:creationId xmlns:p14="http://schemas.microsoft.com/office/powerpoint/2010/main" val="327045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932F0B4C-A379-4A20-AF9C-D03A6F959E0B}"/>
              </a:ext>
            </a:extLst>
          </p:cNvPr>
          <p:cNvSpPr>
            <a:spLocks noGrp="1" noChangeArrowheads="1"/>
          </p:cNvSpPr>
          <p:nvPr>
            <p:ph type="sldNum" sz="quarter" idx="10"/>
          </p:nvPr>
        </p:nvSpPr>
        <p:spPr>
          <a:ln/>
        </p:spPr>
        <p:txBody>
          <a:bodyPr/>
          <a:lstStyle>
            <a:lvl1pPr>
              <a:defRPr/>
            </a:lvl1pPr>
          </a:lstStyle>
          <a:p>
            <a:fld id="{0110C334-6373-435C-A306-D1D367519E27}" type="slidenum">
              <a:rPr lang="en-US" altLang="en-US"/>
              <a:pPr/>
              <a:t>‹#›</a:t>
            </a:fld>
            <a:endParaRPr lang="en-US" altLang="en-US"/>
          </a:p>
        </p:txBody>
      </p:sp>
    </p:spTree>
    <p:extLst>
      <p:ext uri="{BB962C8B-B14F-4D97-AF65-F5344CB8AC3E}">
        <p14:creationId xmlns:p14="http://schemas.microsoft.com/office/powerpoint/2010/main" val="2002335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a:extLst>
              <a:ext uri="{FF2B5EF4-FFF2-40B4-BE49-F238E27FC236}">
                <a16:creationId xmlns:a16="http://schemas.microsoft.com/office/drawing/2014/main" id="{AC8FCEBA-63C5-4E8A-921B-F948FEBF6541}"/>
              </a:ext>
            </a:extLst>
          </p:cNvPr>
          <p:cNvSpPr>
            <a:spLocks noGrp="1" noChangeArrowheads="1"/>
          </p:cNvSpPr>
          <p:nvPr>
            <p:ph type="sldNum" sz="quarter" idx="10"/>
          </p:nvPr>
        </p:nvSpPr>
        <p:spPr>
          <a:ln/>
        </p:spPr>
        <p:txBody>
          <a:bodyPr/>
          <a:lstStyle>
            <a:lvl1pPr>
              <a:defRPr/>
            </a:lvl1pPr>
          </a:lstStyle>
          <a:p>
            <a:fld id="{387FAC37-4359-42F7-A4EC-BD6674DBE520}" type="slidenum">
              <a:rPr lang="en-US" altLang="en-US"/>
              <a:pPr/>
              <a:t>‹#›</a:t>
            </a:fld>
            <a:endParaRPr lang="en-US" altLang="en-US"/>
          </a:p>
        </p:txBody>
      </p:sp>
    </p:spTree>
    <p:extLst>
      <p:ext uri="{BB962C8B-B14F-4D97-AF65-F5344CB8AC3E}">
        <p14:creationId xmlns:p14="http://schemas.microsoft.com/office/powerpoint/2010/main" val="3695708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893EBCF-4BB7-4C98-AF9F-07CA535B53A6}"/>
              </a:ext>
            </a:extLst>
          </p:cNvPr>
          <p:cNvSpPr>
            <a:spLocks noGrp="1" noChangeArrowheads="1"/>
          </p:cNvSpPr>
          <p:nvPr>
            <p:ph type="sldNum" sz="quarter" idx="10"/>
          </p:nvPr>
        </p:nvSpPr>
        <p:spPr>
          <a:ln/>
        </p:spPr>
        <p:txBody>
          <a:bodyPr/>
          <a:lstStyle>
            <a:lvl1pPr>
              <a:defRPr/>
            </a:lvl1pPr>
          </a:lstStyle>
          <a:p>
            <a:fld id="{537E9FF8-8A46-4A95-9627-A30C7F72B50D}" type="slidenum">
              <a:rPr lang="en-US" altLang="en-US"/>
              <a:pPr/>
              <a:t>‹#›</a:t>
            </a:fld>
            <a:endParaRPr lang="en-US" altLang="en-US"/>
          </a:p>
        </p:txBody>
      </p:sp>
    </p:spTree>
    <p:extLst>
      <p:ext uri="{BB962C8B-B14F-4D97-AF65-F5344CB8AC3E}">
        <p14:creationId xmlns:p14="http://schemas.microsoft.com/office/powerpoint/2010/main" val="357426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5A86AB3E-5CBE-4E0A-B5FA-EC122723ED31}"/>
              </a:ext>
            </a:extLst>
          </p:cNvPr>
          <p:cNvSpPr>
            <a:spLocks noGrp="1" noChangeArrowheads="1"/>
          </p:cNvSpPr>
          <p:nvPr>
            <p:ph type="sldNum" sz="quarter" idx="10"/>
          </p:nvPr>
        </p:nvSpPr>
        <p:spPr>
          <a:ln/>
        </p:spPr>
        <p:txBody>
          <a:bodyPr/>
          <a:lstStyle>
            <a:lvl1pPr>
              <a:defRPr/>
            </a:lvl1pPr>
          </a:lstStyle>
          <a:p>
            <a:fld id="{65429BE4-201F-4C2D-B258-238BC98A4066}" type="slidenum">
              <a:rPr lang="en-US" altLang="en-US"/>
              <a:pPr/>
              <a:t>‹#›</a:t>
            </a:fld>
            <a:endParaRPr lang="en-US" altLang="en-US"/>
          </a:p>
        </p:txBody>
      </p:sp>
    </p:spTree>
    <p:extLst>
      <p:ext uri="{BB962C8B-B14F-4D97-AF65-F5344CB8AC3E}">
        <p14:creationId xmlns:p14="http://schemas.microsoft.com/office/powerpoint/2010/main" val="352580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308418B-1E6D-41DC-9217-2A4A335CBAA0}"/>
              </a:ext>
            </a:extLst>
          </p:cNvPr>
          <p:cNvSpPr>
            <a:spLocks noGrp="1" noChangeArrowheads="1"/>
          </p:cNvSpPr>
          <p:nvPr>
            <p:ph type="sldNum" sz="quarter" idx="10"/>
          </p:nvPr>
        </p:nvSpPr>
        <p:spPr>
          <a:ln/>
        </p:spPr>
        <p:txBody>
          <a:bodyPr/>
          <a:lstStyle>
            <a:lvl1pPr>
              <a:defRPr/>
            </a:lvl1pPr>
          </a:lstStyle>
          <a:p>
            <a:fld id="{6693AED1-8921-4668-89B0-CAFBE0CF6362}" type="slidenum">
              <a:rPr lang="en-US" altLang="en-US"/>
              <a:pPr/>
              <a:t>‹#›</a:t>
            </a:fld>
            <a:endParaRPr lang="en-US" altLang="en-US"/>
          </a:p>
        </p:txBody>
      </p:sp>
    </p:spTree>
    <p:extLst>
      <p:ext uri="{BB962C8B-B14F-4D97-AF65-F5344CB8AC3E}">
        <p14:creationId xmlns:p14="http://schemas.microsoft.com/office/powerpoint/2010/main" val="266250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61933139-17E4-48F3-9EE9-28E09E82D258}"/>
              </a:ext>
            </a:extLst>
          </p:cNvPr>
          <p:cNvSpPr>
            <a:spLocks noGrp="1" noChangeArrowheads="1"/>
          </p:cNvSpPr>
          <p:nvPr>
            <p:ph type="sldNum" sz="quarter" idx="10"/>
          </p:nvPr>
        </p:nvSpPr>
        <p:spPr>
          <a:ln/>
        </p:spPr>
        <p:txBody>
          <a:bodyPr/>
          <a:lstStyle>
            <a:lvl1pPr>
              <a:defRPr/>
            </a:lvl1pPr>
          </a:lstStyle>
          <a:p>
            <a:fld id="{174D2356-72BF-43DD-B4EC-6E636FC5F9D4}" type="slidenum">
              <a:rPr lang="en-US" altLang="en-US"/>
              <a:pPr/>
              <a:t>‹#›</a:t>
            </a:fld>
            <a:endParaRPr lang="en-US" altLang="en-US"/>
          </a:p>
        </p:txBody>
      </p:sp>
    </p:spTree>
    <p:extLst>
      <p:ext uri="{BB962C8B-B14F-4D97-AF65-F5344CB8AC3E}">
        <p14:creationId xmlns:p14="http://schemas.microsoft.com/office/powerpoint/2010/main" val="321097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E637087-3FBC-4815-8D25-7AB1679B0200}"/>
              </a:ext>
            </a:extLst>
          </p:cNvPr>
          <p:cNvSpPr>
            <a:spLocks noGrp="1" noChangeArrowheads="1"/>
          </p:cNvSpPr>
          <p:nvPr>
            <p:ph type="sldNum" sz="quarter" idx="10"/>
          </p:nvPr>
        </p:nvSpPr>
        <p:spPr>
          <a:ln/>
        </p:spPr>
        <p:txBody>
          <a:bodyPr/>
          <a:lstStyle>
            <a:lvl1pPr>
              <a:defRPr/>
            </a:lvl1pPr>
          </a:lstStyle>
          <a:p>
            <a:fld id="{F75E9AFC-6F31-4B9C-BC67-D914EC2E6088}" type="slidenum">
              <a:rPr lang="en-US" altLang="en-US"/>
              <a:pPr/>
              <a:t>‹#›</a:t>
            </a:fld>
            <a:endParaRPr lang="en-US" altLang="en-US"/>
          </a:p>
        </p:txBody>
      </p:sp>
    </p:spTree>
    <p:extLst>
      <p:ext uri="{BB962C8B-B14F-4D97-AF65-F5344CB8AC3E}">
        <p14:creationId xmlns:p14="http://schemas.microsoft.com/office/powerpoint/2010/main" val="353040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4D9C2802-3FBE-4309-AB42-0FD9C2A39DDD}"/>
              </a:ext>
            </a:extLst>
          </p:cNvPr>
          <p:cNvSpPr>
            <a:spLocks noGrp="1" noChangeArrowheads="1"/>
          </p:cNvSpPr>
          <p:nvPr>
            <p:ph type="sldNum" sz="quarter" idx="10"/>
          </p:nvPr>
        </p:nvSpPr>
        <p:spPr>
          <a:ln/>
        </p:spPr>
        <p:txBody>
          <a:bodyPr/>
          <a:lstStyle>
            <a:lvl1pPr>
              <a:defRPr/>
            </a:lvl1pPr>
          </a:lstStyle>
          <a:p>
            <a:fld id="{69313C41-DB61-45B8-9AFB-D2C5209E8E3C}" type="slidenum">
              <a:rPr lang="en-US" altLang="en-US"/>
              <a:pPr/>
              <a:t>‹#›</a:t>
            </a:fld>
            <a:endParaRPr lang="en-US" altLang="en-US"/>
          </a:p>
        </p:txBody>
      </p:sp>
    </p:spTree>
    <p:extLst>
      <p:ext uri="{BB962C8B-B14F-4D97-AF65-F5344CB8AC3E}">
        <p14:creationId xmlns:p14="http://schemas.microsoft.com/office/powerpoint/2010/main" val="356741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A89FE95-9AEF-40A4-B6FC-DF2D400F02B6}"/>
              </a:ext>
            </a:extLst>
          </p:cNvPr>
          <p:cNvSpPr>
            <a:spLocks noGrp="1" noChangeArrowheads="1"/>
          </p:cNvSpPr>
          <p:nvPr>
            <p:ph type="sldNum" sz="quarter" idx="10"/>
          </p:nvPr>
        </p:nvSpPr>
        <p:spPr>
          <a:ln/>
        </p:spPr>
        <p:txBody>
          <a:bodyPr/>
          <a:lstStyle>
            <a:lvl1pPr>
              <a:defRPr/>
            </a:lvl1pPr>
          </a:lstStyle>
          <a:p>
            <a:fld id="{1129FFB5-50C5-4BC8-9EC0-BC7A642D7CA3}" type="slidenum">
              <a:rPr lang="en-US" altLang="en-US"/>
              <a:pPr/>
              <a:t>‹#›</a:t>
            </a:fld>
            <a:endParaRPr lang="en-US" altLang="en-US"/>
          </a:p>
        </p:txBody>
      </p:sp>
    </p:spTree>
    <p:extLst>
      <p:ext uri="{BB962C8B-B14F-4D97-AF65-F5344CB8AC3E}">
        <p14:creationId xmlns:p14="http://schemas.microsoft.com/office/powerpoint/2010/main" val="334729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A34DF85-2DC9-4EFC-9F23-71070F1A69E9}"/>
              </a:ext>
            </a:extLst>
          </p:cNvPr>
          <p:cNvSpPr>
            <a:spLocks noGrp="1" noChangeArrowheads="1"/>
          </p:cNvSpPr>
          <p:nvPr>
            <p:ph type="sldNum" sz="quarter" idx="10"/>
          </p:nvPr>
        </p:nvSpPr>
        <p:spPr>
          <a:ln/>
        </p:spPr>
        <p:txBody>
          <a:bodyPr/>
          <a:lstStyle>
            <a:lvl1pPr>
              <a:defRPr/>
            </a:lvl1pPr>
          </a:lstStyle>
          <a:p>
            <a:fld id="{F5260128-75BD-4625-A94F-26D41F35B55B}" type="slidenum">
              <a:rPr lang="en-US" altLang="en-US"/>
              <a:pPr/>
              <a:t>‹#›</a:t>
            </a:fld>
            <a:endParaRPr lang="en-US" altLang="en-US"/>
          </a:p>
        </p:txBody>
      </p:sp>
    </p:spTree>
    <p:extLst>
      <p:ext uri="{BB962C8B-B14F-4D97-AF65-F5344CB8AC3E}">
        <p14:creationId xmlns:p14="http://schemas.microsoft.com/office/powerpoint/2010/main" val="16146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56C2154F-23D5-4E5F-8050-2D1ADF4CA443}"/>
              </a:ext>
            </a:extLst>
          </p:cNvPr>
          <p:cNvSpPr>
            <a:spLocks noGrp="1" noChangeArrowheads="1"/>
          </p:cNvSpPr>
          <p:nvPr>
            <p:ph type="sldNum" sz="quarter" idx="10"/>
          </p:nvPr>
        </p:nvSpPr>
        <p:spPr>
          <a:ln/>
        </p:spPr>
        <p:txBody>
          <a:bodyPr/>
          <a:lstStyle>
            <a:lvl1pPr>
              <a:defRPr/>
            </a:lvl1pPr>
          </a:lstStyle>
          <a:p>
            <a:fld id="{B2F992F9-B79B-4528-A241-1668D1B23E7A}" type="slidenum">
              <a:rPr lang="en-US" altLang="en-US"/>
              <a:pPr/>
              <a:t>‹#›</a:t>
            </a:fld>
            <a:endParaRPr lang="en-US" altLang="en-US"/>
          </a:p>
        </p:txBody>
      </p:sp>
    </p:spTree>
    <p:extLst>
      <p:ext uri="{BB962C8B-B14F-4D97-AF65-F5344CB8AC3E}">
        <p14:creationId xmlns:p14="http://schemas.microsoft.com/office/powerpoint/2010/main" val="353952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E6AEFBB-DBB6-4807-AD10-625D63CCE34C}"/>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35225E3-617B-4E2B-911D-15252011A62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83433334-0D95-491F-8EFE-3171B581447E}"/>
              </a:ext>
            </a:extLst>
          </p:cNvPr>
          <p:cNvSpPr>
            <a:spLocks noGrp="1" noChangeArrowheads="1"/>
          </p:cNvSpPr>
          <p:nvPr>
            <p:ph type="sldNum" sz="quarter" idx="4"/>
          </p:nvPr>
        </p:nvSpPr>
        <p:spPr bwMode="auto">
          <a:xfrm>
            <a:off x="7239000" y="6553200"/>
            <a:ext cx="19050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a:lvl1pPr>
          </a:lstStyle>
          <a:p>
            <a:fld id="{A7C3DCC7-C68A-4704-A2DE-8938E69E11B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00A1A-88BD-4EBE-88CA-8168CAB4AF13}"/>
              </a:ext>
            </a:extLst>
          </p:cNvPr>
          <p:cNvSpPr txBox="1"/>
          <p:nvPr/>
        </p:nvSpPr>
        <p:spPr>
          <a:xfrm>
            <a:off x="970280" y="65325"/>
            <a:ext cx="7203440" cy="461665"/>
          </a:xfrm>
          <a:prstGeom prst="rect">
            <a:avLst/>
          </a:prstGeom>
          <a:noFill/>
        </p:spPr>
        <p:txBody>
          <a:bodyPr wrap="square" rtlCol="0">
            <a:spAutoFit/>
          </a:bodyPr>
          <a:lstStyle/>
          <a:p>
            <a:pPr algn="ctr"/>
            <a:r>
              <a:rPr lang="en-US" sz="2400" b="1" dirty="0"/>
              <a:t>Review: Categorical Logic</a:t>
            </a:r>
          </a:p>
        </p:txBody>
      </p:sp>
      <p:pic>
        <p:nvPicPr>
          <p:cNvPr id="3" name="Picture 2">
            <a:extLst>
              <a:ext uri="{FF2B5EF4-FFF2-40B4-BE49-F238E27FC236}">
                <a16:creationId xmlns:a16="http://schemas.microsoft.com/office/drawing/2014/main" id="{3A22BB91-8E21-473F-8900-BF8BF845A407}"/>
              </a:ext>
            </a:extLst>
          </p:cNvPr>
          <p:cNvPicPr>
            <a:picLocks noChangeAspect="1"/>
          </p:cNvPicPr>
          <p:nvPr/>
        </p:nvPicPr>
        <p:blipFill>
          <a:blip r:embed="rId3"/>
          <a:stretch>
            <a:fillRect/>
          </a:stretch>
        </p:blipFill>
        <p:spPr>
          <a:xfrm>
            <a:off x="12493" y="1162230"/>
            <a:ext cx="3426108" cy="3196086"/>
          </a:xfrm>
          <a:prstGeom prst="rect">
            <a:avLst/>
          </a:prstGeom>
        </p:spPr>
      </p:pic>
      <p:sp>
        <p:nvSpPr>
          <p:cNvPr id="4" name="TextBox 3">
            <a:extLst>
              <a:ext uri="{FF2B5EF4-FFF2-40B4-BE49-F238E27FC236}">
                <a16:creationId xmlns:a16="http://schemas.microsoft.com/office/drawing/2014/main" id="{BBCC18FD-057C-41C0-821E-483A7020DF65}"/>
              </a:ext>
            </a:extLst>
          </p:cNvPr>
          <p:cNvSpPr txBox="1"/>
          <p:nvPr/>
        </p:nvSpPr>
        <p:spPr>
          <a:xfrm>
            <a:off x="232695" y="668982"/>
            <a:ext cx="3535679" cy="400110"/>
          </a:xfrm>
          <a:prstGeom prst="rect">
            <a:avLst/>
          </a:prstGeom>
          <a:noFill/>
        </p:spPr>
        <p:txBody>
          <a:bodyPr wrap="square" rtlCol="0">
            <a:spAutoFit/>
          </a:bodyPr>
          <a:lstStyle/>
          <a:p>
            <a:r>
              <a:rPr lang="en-US" sz="2000" b="1" dirty="0"/>
              <a:t>Four categorical propositions</a:t>
            </a:r>
          </a:p>
        </p:txBody>
      </p:sp>
      <p:sp>
        <p:nvSpPr>
          <p:cNvPr id="8" name="TextBox 7">
            <a:extLst>
              <a:ext uri="{FF2B5EF4-FFF2-40B4-BE49-F238E27FC236}">
                <a16:creationId xmlns:a16="http://schemas.microsoft.com/office/drawing/2014/main" id="{51689A68-C693-445D-B274-D64E1876E818}"/>
              </a:ext>
            </a:extLst>
          </p:cNvPr>
          <p:cNvSpPr txBox="1"/>
          <p:nvPr/>
        </p:nvSpPr>
        <p:spPr>
          <a:xfrm>
            <a:off x="1797691" y="4548879"/>
            <a:ext cx="3075176" cy="461665"/>
          </a:xfrm>
          <a:prstGeom prst="rect">
            <a:avLst/>
          </a:prstGeom>
          <a:noFill/>
        </p:spPr>
        <p:txBody>
          <a:bodyPr wrap="square">
            <a:spAutoFit/>
          </a:bodyPr>
          <a:lstStyle/>
          <a:p>
            <a:r>
              <a:rPr lang="en-US" b="1" dirty="0"/>
              <a:t>Stylistic variants</a:t>
            </a:r>
            <a:r>
              <a:rPr lang="en-US" dirty="0"/>
              <a:t> </a:t>
            </a:r>
          </a:p>
        </p:txBody>
      </p:sp>
      <p:sp>
        <p:nvSpPr>
          <p:cNvPr id="9" name="TextBox 8">
            <a:extLst>
              <a:ext uri="{FF2B5EF4-FFF2-40B4-BE49-F238E27FC236}">
                <a16:creationId xmlns:a16="http://schemas.microsoft.com/office/drawing/2014/main" id="{2C7DD738-8F4A-4210-AE64-996D56A61C02}"/>
              </a:ext>
            </a:extLst>
          </p:cNvPr>
          <p:cNvSpPr txBox="1"/>
          <p:nvPr/>
        </p:nvSpPr>
        <p:spPr>
          <a:xfrm>
            <a:off x="81778" y="5116772"/>
            <a:ext cx="2667185" cy="461665"/>
          </a:xfrm>
          <a:prstGeom prst="rect">
            <a:avLst/>
          </a:prstGeom>
          <a:noFill/>
        </p:spPr>
        <p:txBody>
          <a:bodyPr wrap="square">
            <a:spAutoFit/>
          </a:bodyPr>
          <a:lstStyle/>
          <a:p>
            <a:r>
              <a:rPr lang="en-US" dirty="0">
                <a:solidFill>
                  <a:srgbClr val="FF0000"/>
                </a:solidFill>
              </a:rPr>
              <a:t>All S are P:</a:t>
            </a:r>
          </a:p>
        </p:txBody>
      </p:sp>
      <p:sp>
        <p:nvSpPr>
          <p:cNvPr id="10" name="TextBox 9">
            <a:extLst>
              <a:ext uri="{FF2B5EF4-FFF2-40B4-BE49-F238E27FC236}">
                <a16:creationId xmlns:a16="http://schemas.microsoft.com/office/drawing/2014/main" id="{A0C2AA52-ED61-4532-BAEC-E85C54329F81}"/>
              </a:ext>
            </a:extLst>
          </p:cNvPr>
          <p:cNvSpPr txBox="1"/>
          <p:nvPr/>
        </p:nvSpPr>
        <p:spPr>
          <a:xfrm>
            <a:off x="77118" y="5517359"/>
            <a:ext cx="2512948" cy="461665"/>
          </a:xfrm>
          <a:prstGeom prst="rect">
            <a:avLst/>
          </a:prstGeom>
          <a:noFill/>
        </p:spPr>
        <p:txBody>
          <a:bodyPr wrap="square">
            <a:spAutoFit/>
          </a:bodyPr>
          <a:lstStyle/>
          <a:p>
            <a:r>
              <a:rPr lang="en-US" dirty="0">
                <a:solidFill>
                  <a:srgbClr val="FF0000"/>
                </a:solidFill>
              </a:rPr>
              <a:t>No S are P:</a:t>
            </a:r>
          </a:p>
        </p:txBody>
      </p:sp>
      <p:sp>
        <p:nvSpPr>
          <p:cNvPr id="11" name="TextBox 10">
            <a:extLst>
              <a:ext uri="{FF2B5EF4-FFF2-40B4-BE49-F238E27FC236}">
                <a16:creationId xmlns:a16="http://schemas.microsoft.com/office/drawing/2014/main" id="{51083E2C-190C-4202-B1E6-C20DECFAC812}"/>
              </a:ext>
            </a:extLst>
          </p:cNvPr>
          <p:cNvSpPr txBox="1"/>
          <p:nvPr/>
        </p:nvSpPr>
        <p:spPr>
          <a:xfrm>
            <a:off x="68152" y="5959563"/>
            <a:ext cx="2667185" cy="461665"/>
          </a:xfrm>
          <a:prstGeom prst="rect">
            <a:avLst/>
          </a:prstGeom>
          <a:noFill/>
        </p:spPr>
        <p:txBody>
          <a:bodyPr wrap="square">
            <a:spAutoFit/>
          </a:bodyPr>
          <a:lstStyle/>
          <a:p>
            <a:r>
              <a:rPr lang="vi-VN" dirty="0" err="1">
                <a:solidFill>
                  <a:srgbClr val="FF0000"/>
                </a:solidFill>
              </a:rPr>
              <a:t>Some</a:t>
            </a:r>
            <a:r>
              <a:rPr lang="en-US" dirty="0">
                <a:solidFill>
                  <a:srgbClr val="FF0000"/>
                </a:solidFill>
              </a:rPr>
              <a:t> S are P:</a:t>
            </a:r>
          </a:p>
        </p:txBody>
      </p:sp>
      <p:sp>
        <p:nvSpPr>
          <p:cNvPr id="12" name="TextBox 11">
            <a:extLst>
              <a:ext uri="{FF2B5EF4-FFF2-40B4-BE49-F238E27FC236}">
                <a16:creationId xmlns:a16="http://schemas.microsoft.com/office/drawing/2014/main" id="{15C98700-AF0E-4C5B-BAB5-9A08DFBDB3DD}"/>
              </a:ext>
            </a:extLst>
          </p:cNvPr>
          <p:cNvSpPr txBox="1"/>
          <p:nvPr/>
        </p:nvSpPr>
        <p:spPr>
          <a:xfrm>
            <a:off x="0" y="6388151"/>
            <a:ext cx="2667185" cy="461665"/>
          </a:xfrm>
          <a:prstGeom prst="rect">
            <a:avLst/>
          </a:prstGeom>
          <a:noFill/>
        </p:spPr>
        <p:txBody>
          <a:bodyPr wrap="square">
            <a:spAutoFit/>
          </a:bodyPr>
          <a:lstStyle/>
          <a:p>
            <a:r>
              <a:rPr lang="vi-VN" dirty="0" err="1">
                <a:solidFill>
                  <a:srgbClr val="FF0000"/>
                </a:solidFill>
              </a:rPr>
              <a:t>Some</a:t>
            </a:r>
            <a:r>
              <a:rPr lang="en-US" dirty="0">
                <a:solidFill>
                  <a:srgbClr val="FF0000"/>
                </a:solidFill>
              </a:rPr>
              <a:t> S are</a:t>
            </a:r>
            <a:r>
              <a:rPr lang="vi-VN" dirty="0">
                <a:solidFill>
                  <a:srgbClr val="FF0000"/>
                </a:solidFill>
              </a:rPr>
              <a:t> </a:t>
            </a:r>
            <a:r>
              <a:rPr lang="vi-VN" dirty="0" err="1">
                <a:solidFill>
                  <a:srgbClr val="FF0000"/>
                </a:solidFill>
              </a:rPr>
              <a:t>not</a:t>
            </a:r>
            <a:r>
              <a:rPr lang="en-US" dirty="0">
                <a:solidFill>
                  <a:srgbClr val="FF0000"/>
                </a:solidFill>
              </a:rPr>
              <a:t> P:</a:t>
            </a:r>
          </a:p>
        </p:txBody>
      </p:sp>
      <p:sp>
        <p:nvSpPr>
          <p:cNvPr id="13" name="TextBox 12">
            <a:extLst>
              <a:ext uri="{FF2B5EF4-FFF2-40B4-BE49-F238E27FC236}">
                <a16:creationId xmlns:a16="http://schemas.microsoft.com/office/drawing/2014/main" id="{28A892D3-AB98-4D41-8363-90987A58657A}"/>
              </a:ext>
            </a:extLst>
          </p:cNvPr>
          <p:cNvSpPr txBox="1"/>
          <p:nvPr/>
        </p:nvSpPr>
        <p:spPr>
          <a:xfrm>
            <a:off x="2313607" y="5552168"/>
            <a:ext cx="6537953" cy="461665"/>
          </a:xfrm>
          <a:prstGeom prst="rect">
            <a:avLst/>
          </a:prstGeom>
          <a:noFill/>
        </p:spPr>
        <p:txBody>
          <a:bodyPr wrap="square">
            <a:spAutoFit/>
          </a:bodyPr>
          <a:lstStyle/>
          <a:p>
            <a:r>
              <a:rPr lang="en-US" dirty="0"/>
              <a:t>words of extremes, negative forms</a:t>
            </a:r>
          </a:p>
        </p:txBody>
      </p:sp>
      <p:sp>
        <p:nvSpPr>
          <p:cNvPr id="15" name="TextBox 14">
            <a:extLst>
              <a:ext uri="{FF2B5EF4-FFF2-40B4-BE49-F238E27FC236}">
                <a16:creationId xmlns:a16="http://schemas.microsoft.com/office/drawing/2014/main" id="{F728A5BA-4506-44D4-A0F6-32F7BB4D1D37}"/>
              </a:ext>
            </a:extLst>
          </p:cNvPr>
          <p:cNvSpPr txBox="1"/>
          <p:nvPr/>
        </p:nvSpPr>
        <p:spPr>
          <a:xfrm>
            <a:off x="2286428" y="5911154"/>
            <a:ext cx="5899090" cy="461665"/>
          </a:xfrm>
          <a:prstGeom prst="rect">
            <a:avLst/>
          </a:prstGeom>
          <a:noFill/>
        </p:spPr>
        <p:txBody>
          <a:bodyPr wrap="square">
            <a:spAutoFit/>
          </a:bodyPr>
          <a:lstStyle/>
          <a:p>
            <a:r>
              <a:rPr lang="en-US" i="1" dirty="0"/>
              <a:t>more than one →</a:t>
            </a:r>
            <a:r>
              <a:rPr lang="vi-VN" i="1" dirty="0"/>
              <a:t> </a:t>
            </a:r>
            <a:r>
              <a:rPr lang="en-US" i="1" dirty="0"/>
              <a:t>nearly all</a:t>
            </a:r>
            <a:r>
              <a:rPr lang="en-US" dirty="0"/>
              <a:t>, positive forms</a:t>
            </a:r>
          </a:p>
        </p:txBody>
      </p:sp>
      <p:sp>
        <p:nvSpPr>
          <p:cNvPr id="16" name="TextBox 15">
            <a:extLst>
              <a:ext uri="{FF2B5EF4-FFF2-40B4-BE49-F238E27FC236}">
                <a16:creationId xmlns:a16="http://schemas.microsoft.com/office/drawing/2014/main" id="{76D4F777-DA96-430B-8599-44257E9CD4F4}"/>
              </a:ext>
            </a:extLst>
          </p:cNvPr>
          <p:cNvSpPr txBox="1"/>
          <p:nvPr/>
        </p:nvSpPr>
        <p:spPr>
          <a:xfrm>
            <a:off x="2265430" y="5119957"/>
            <a:ext cx="5233926" cy="461665"/>
          </a:xfrm>
          <a:prstGeom prst="rect">
            <a:avLst/>
          </a:prstGeom>
          <a:noFill/>
        </p:spPr>
        <p:txBody>
          <a:bodyPr wrap="square">
            <a:spAutoFit/>
          </a:bodyPr>
          <a:lstStyle/>
          <a:p>
            <a:r>
              <a:rPr lang="en-US" dirty="0"/>
              <a:t>words of extremes, positive forms</a:t>
            </a:r>
          </a:p>
        </p:txBody>
      </p:sp>
      <p:sp>
        <p:nvSpPr>
          <p:cNvPr id="17" name="TextBox 16">
            <a:extLst>
              <a:ext uri="{FF2B5EF4-FFF2-40B4-BE49-F238E27FC236}">
                <a16:creationId xmlns:a16="http://schemas.microsoft.com/office/drawing/2014/main" id="{D69CFF30-2EC4-4737-A279-3828FFA87F6D}"/>
              </a:ext>
            </a:extLst>
          </p:cNvPr>
          <p:cNvSpPr txBox="1"/>
          <p:nvPr/>
        </p:nvSpPr>
        <p:spPr>
          <a:xfrm>
            <a:off x="2218276" y="6339742"/>
            <a:ext cx="7263503" cy="461665"/>
          </a:xfrm>
          <a:prstGeom prst="rect">
            <a:avLst/>
          </a:prstGeom>
          <a:noFill/>
        </p:spPr>
        <p:txBody>
          <a:bodyPr wrap="square">
            <a:spAutoFit/>
          </a:bodyPr>
          <a:lstStyle/>
          <a:p>
            <a:r>
              <a:rPr lang="en-US" i="1" dirty="0"/>
              <a:t>more than one →</a:t>
            </a:r>
            <a:r>
              <a:rPr lang="en-US" dirty="0"/>
              <a:t> </a:t>
            </a:r>
            <a:r>
              <a:rPr lang="en-US" i="1" dirty="0"/>
              <a:t>nearly all</a:t>
            </a:r>
            <a:r>
              <a:rPr lang="en-US" dirty="0"/>
              <a:t>, negative forms</a:t>
            </a:r>
          </a:p>
        </p:txBody>
      </p:sp>
      <p:sp>
        <p:nvSpPr>
          <p:cNvPr id="19" name="TextBox 18">
            <a:extLst>
              <a:ext uri="{FF2B5EF4-FFF2-40B4-BE49-F238E27FC236}">
                <a16:creationId xmlns:a16="http://schemas.microsoft.com/office/drawing/2014/main" id="{331E097A-5588-4C79-923E-62FD4F330085}"/>
              </a:ext>
            </a:extLst>
          </p:cNvPr>
          <p:cNvSpPr txBox="1"/>
          <p:nvPr/>
        </p:nvSpPr>
        <p:spPr>
          <a:xfrm>
            <a:off x="3683471" y="1611195"/>
            <a:ext cx="3191054" cy="400110"/>
          </a:xfrm>
          <a:prstGeom prst="rect">
            <a:avLst/>
          </a:prstGeom>
          <a:noFill/>
        </p:spPr>
        <p:txBody>
          <a:bodyPr wrap="square" rtlCol="0">
            <a:spAutoFit/>
          </a:bodyPr>
          <a:lstStyle/>
          <a:p>
            <a:pPr algn="ctr"/>
            <a:r>
              <a:rPr lang="en-US" sz="2000" b="1" dirty="0"/>
              <a:t>Rules for validity check</a:t>
            </a:r>
          </a:p>
        </p:txBody>
      </p:sp>
      <p:sp>
        <p:nvSpPr>
          <p:cNvPr id="20" name="TextBox 19">
            <a:extLst>
              <a:ext uri="{FF2B5EF4-FFF2-40B4-BE49-F238E27FC236}">
                <a16:creationId xmlns:a16="http://schemas.microsoft.com/office/drawing/2014/main" id="{17D48225-1BBE-4AF8-A240-C5DF33F10D8D}"/>
              </a:ext>
            </a:extLst>
          </p:cNvPr>
          <p:cNvSpPr txBox="1"/>
          <p:nvPr/>
        </p:nvSpPr>
        <p:spPr>
          <a:xfrm>
            <a:off x="5702367" y="747134"/>
            <a:ext cx="1979663" cy="400110"/>
          </a:xfrm>
          <a:prstGeom prst="rect">
            <a:avLst/>
          </a:prstGeom>
          <a:noFill/>
        </p:spPr>
        <p:txBody>
          <a:bodyPr wrap="square">
            <a:spAutoFit/>
          </a:bodyPr>
          <a:lstStyle/>
          <a:p>
            <a:r>
              <a:rPr lang="en-US" sz="2000" b="1" dirty="0"/>
              <a:t>Venn diagram </a:t>
            </a:r>
          </a:p>
        </p:txBody>
      </p:sp>
      <p:sp>
        <p:nvSpPr>
          <p:cNvPr id="21" name="TextBox 20">
            <a:extLst>
              <a:ext uri="{FF2B5EF4-FFF2-40B4-BE49-F238E27FC236}">
                <a16:creationId xmlns:a16="http://schemas.microsoft.com/office/drawing/2014/main" id="{0BE2168E-6909-44C0-87E1-85A270A910D9}"/>
              </a:ext>
            </a:extLst>
          </p:cNvPr>
          <p:cNvSpPr txBox="1"/>
          <p:nvPr/>
        </p:nvSpPr>
        <p:spPr>
          <a:xfrm>
            <a:off x="3910074" y="2237743"/>
            <a:ext cx="4976563" cy="461665"/>
          </a:xfrm>
          <a:prstGeom prst="rect">
            <a:avLst/>
          </a:prstGeom>
          <a:noFill/>
        </p:spPr>
        <p:txBody>
          <a:bodyPr wrap="square">
            <a:spAutoFit/>
          </a:bodyPr>
          <a:lstStyle/>
          <a:p>
            <a:r>
              <a:rPr lang="en-US" dirty="0"/>
              <a:t>- Draw 2 circles at bottom, one on top</a:t>
            </a:r>
          </a:p>
        </p:txBody>
      </p:sp>
      <p:sp>
        <p:nvSpPr>
          <p:cNvPr id="22" name="TextBox 21">
            <a:extLst>
              <a:ext uri="{FF2B5EF4-FFF2-40B4-BE49-F238E27FC236}">
                <a16:creationId xmlns:a16="http://schemas.microsoft.com/office/drawing/2014/main" id="{54CCD80B-A88E-45DF-9F8C-DD79F01EDA9C}"/>
              </a:ext>
            </a:extLst>
          </p:cNvPr>
          <p:cNvSpPr txBox="1"/>
          <p:nvPr/>
        </p:nvSpPr>
        <p:spPr>
          <a:xfrm>
            <a:off x="3910074" y="2708071"/>
            <a:ext cx="5233926" cy="461665"/>
          </a:xfrm>
          <a:prstGeom prst="rect">
            <a:avLst/>
          </a:prstGeom>
          <a:noFill/>
        </p:spPr>
        <p:txBody>
          <a:bodyPr wrap="square">
            <a:spAutoFit/>
          </a:bodyPr>
          <a:lstStyle/>
          <a:p>
            <a:r>
              <a:rPr lang="en-US" dirty="0"/>
              <a:t>- Label 2 classes in conclusion at bottom</a:t>
            </a:r>
          </a:p>
        </p:txBody>
      </p:sp>
      <p:sp>
        <p:nvSpPr>
          <p:cNvPr id="23" name="TextBox 22">
            <a:extLst>
              <a:ext uri="{FF2B5EF4-FFF2-40B4-BE49-F238E27FC236}">
                <a16:creationId xmlns:a16="http://schemas.microsoft.com/office/drawing/2014/main" id="{A5F86943-C32A-4823-888D-182806C43611}"/>
              </a:ext>
            </a:extLst>
          </p:cNvPr>
          <p:cNvSpPr txBox="1"/>
          <p:nvPr/>
        </p:nvSpPr>
        <p:spPr>
          <a:xfrm>
            <a:off x="3910074" y="3172425"/>
            <a:ext cx="5509348" cy="461665"/>
          </a:xfrm>
          <a:prstGeom prst="rect">
            <a:avLst/>
          </a:prstGeom>
          <a:noFill/>
        </p:spPr>
        <p:txBody>
          <a:bodyPr wrap="square">
            <a:spAutoFit/>
          </a:bodyPr>
          <a:lstStyle/>
          <a:p>
            <a:r>
              <a:rPr lang="en-US" dirty="0"/>
              <a:t>- Perform </a:t>
            </a:r>
            <a:r>
              <a:rPr lang="vi-VN" u="sng" dirty="0" err="1">
                <a:latin typeface="Calibri" panose="020F0502020204030204" pitchFamily="34" charset="0"/>
                <a:cs typeface="Calibri" panose="020F0502020204030204" pitchFamily="34" charset="0"/>
              </a:rPr>
              <a:t>only</a:t>
            </a:r>
            <a:r>
              <a:rPr lang="vi-VN" u="sng" dirty="0"/>
              <a:t> </a:t>
            </a:r>
            <a:r>
              <a:rPr lang="en-US" u="sng" dirty="0"/>
              <a:t>two</a:t>
            </a:r>
            <a:r>
              <a:rPr lang="en-US" dirty="0"/>
              <a:t> actions for 2 premises </a:t>
            </a:r>
          </a:p>
        </p:txBody>
      </p:sp>
      <p:sp>
        <p:nvSpPr>
          <p:cNvPr id="24" name="TextBox 23">
            <a:extLst>
              <a:ext uri="{FF2B5EF4-FFF2-40B4-BE49-F238E27FC236}">
                <a16:creationId xmlns:a16="http://schemas.microsoft.com/office/drawing/2014/main" id="{AD32E379-8F09-41FA-A902-25D7D2B6D5D4}"/>
              </a:ext>
            </a:extLst>
          </p:cNvPr>
          <p:cNvSpPr txBox="1"/>
          <p:nvPr/>
        </p:nvSpPr>
        <p:spPr>
          <a:xfrm>
            <a:off x="3960423" y="3658650"/>
            <a:ext cx="3426108" cy="461665"/>
          </a:xfrm>
          <a:prstGeom prst="rect">
            <a:avLst/>
          </a:prstGeom>
          <a:noFill/>
        </p:spPr>
        <p:txBody>
          <a:bodyPr wrap="square">
            <a:spAutoFit/>
          </a:bodyPr>
          <a:lstStyle/>
          <a:p>
            <a:r>
              <a:rPr lang="en-US" dirty="0"/>
              <a:t>- </a:t>
            </a:r>
            <a:r>
              <a:rPr lang="en-US" b="1" dirty="0"/>
              <a:t>Check validity</a:t>
            </a:r>
            <a:r>
              <a:rPr lang="en-US" dirty="0"/>
              <a:t>:    </a:t>
            </a:r>
          </a:p>
        </p:txBody>
      </p:sp>
      <p:sp>
        <p:nvSpPr>
          <p:cNvPr id="25" name="TextBox 24">
            <a:extLst>
              <a:ext uri="{FF2B5EF4-FFF2-40B4-BE49-F238E27FC236}">
                <a16:creationId xmlns:a16="http://schemas.microsoft.com/office/drawing/2014/main" id="{7FC1047D-C6F1-4D93-AA49-E31D367C4E15}"/>
              </a:ext>
            </a:extLst>
          </p:cNvPr>
          <p:cNvSpPr txBox="1"/>
          <p:nvPr/>
        </p:nvSpPr>
        <p:spPr>
          <a:xfrm>
            <a:off x="4328999" y="4131158"/>
            <a:ext cx="4693079" cy="461665"/>
          </a:xfrm>
          <a:prstGeom prst="rect">
            <a:avLst/>
          </a:prstGeom>
          <a:noFill/>
        </p:spPr>
        <p:txBody>
          <a:bodyPr wrap="square">
            <a:spAutoFit/>
          </a:bodyPr>
          <a:lstStyle/>
          <a:p>
            <a:r>
              <a:rPr lang="en-US" dirty="0"/>
              <a:t>+ </a:t>
            </a:r>
            <a:r>
              <a:rPr lang="en-US" sz="1600" dirty="0"/>
              <a:t>Action for conclusion </a:t>
            </a:r>
            <a:r>
              <a:rPr lang="vi-VN" sz="1600" dirty="0" err="1">
                <a:latin typeface="Calibri" panose="020F0502020204030204" pitchFamily="34" charset="0"/>
                <a:cs typeface="Calibri" panose="020F0502020204030204" pitchFamily="34" charset="0"/>
              </a:rPr>
              <a:t>already</a:t>
            </a:r>
            <a:r>
              <a:rPr lang="vi-VN" sz="1600" dirty="0"/>
              <a:t> </a:t>
            </a:r>
            <a:r>
              <a:rPr lang="en-US" sz="1600" dirty="0"/>
              <a:t>done: </a:t>
            </a:r>
            <a:r>
              <a:rPr lang="en-US" sz="1600" b="1" dirty="0"/>
              <a:t>Valid </a:t>
            </a:r>
            <a:r>
              <a:rPr lang="en-US" sz="1600" dirty="0"/>
              <a:t>   </a:t>
            </a:r>
            <a:endParaRPr lang="en-US" dirty="0"/>
          </a:p>
        </p:txBody>
      </p:sp>
      <p:sp>
        <p:nvSpPr>
          <p:cNvPr id="26" name="TextBox 25">
            <a:extLst>
              <a:ext uri="{FF2B5EF4-FFF2-40B4-BE49-F238E27FC236}">
                <a16:creationId xmlns:a16="http://schemas.microsoft.com/office/drawing/2014/main" id="{517C7DC2-9974-408A-A84C-05A936069B91}"/>
              </a:ext>
            </a:extLst>
          </p:cNvPr>
          <p:cNvSpPr txBox="1"/>
          <p:nvPr/>
        </p:nvSpPr>
        <p:spPr>
          <a:xfrm>
            <a:off x="4328999" y="4571217"/>
            <a:ext cx="4693079" cy="461665"/>
          </a:xfrm>
          <a:prstGeom prst="rect">
            <a:avLst/>
          </a:prstGeom>
          <a:noFill/>
        </p:spPr>
        <p:txBody>
          <a:bodyPr wrap="square">
            <a:spAutoFit/>
          </a:bodyPr>
          <a:lstStyle/>
          <a:p>
            <a:r>
              <a:rPr lang="en-US" dirty="0"/>
              <a:t>+ </a:t>
            </a:r>
            <a:r>
              <a:rPr lang="en-US" sz="1600" dirty="0"/>
              <a:t>Action for conclusion not yet done: </a:t>
            </a:r>
            <a:r>
              <a:rPr lang="en-US" sz="1600" b="1" dirty="0"/>
              <a:t>Invalid</a:t>
            </a:r>
            <a:r>
              <a:rPr lang="en-US" sz="1600" dirty="0"/>
              <a:t>    </a:t>
            </a:r>
            <a:endParaRPr lang="en-US" dirty="0"/>
          </a:p>
        </p:txBody>
      </p:sp>
      <p:pic>
        <p:nvPicPr>
          <p:cNvPr id="28" name="Picture 27">
            <a:extLst>
              <a:ext uri="{FF2B5EF4-FFF2-40B4-BE49-F238E27FC236}">
                <a16:creationId xmlns:a16="http://schemas.microsoft.com/office/drawing/2014/main" id="{8C4816D9-D435-4362-B4E4-4034F10B49D3}"/>
              </a:ext>
            </a:extLst>
          </p:cNvPr>
          <p:cNvPicPr>
            <a:picLocks noChangeAspect="1"/>
          </p:cNvPicPr>
          <p:nvPr/>
        </p:nvPicPr>
        <p:blipFill>
          <a:blip r:embed="rId4"/>
          <a:stretch>
            <a:fillRect/>
          </a:stretch>
        </p:blipFill>
        <p:spPr>
          <a:xfrm>
            <a:off x="7817471" y="537792"/>
            <a:ext cx="1204607" cy="1233152"/>
          </a:xfrm>
          <a:prstGeom prst="rect">
            <a:avLst/>
          </a:prstGeom>
        </p:spPr>
      </p:pic>
    </p:spTree>
    <p:extLst>
      <p:ext uri="{BB962C8B-B14F-4D97-AF65-F5344CB8AC3E}">
        <p14:creationId xmlns:p14="http://schemas.microsoft.com/office/powerpoint/2010/main" val="348140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4AD7BAD4-4C86-4D82-9DAE-8DD83C25FB9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CA9E69-FED6-4828-AE9B-9818F77DFF0E}" type="slidenum">
              <a:rPr lang="en-US" altLang="en-US" sz="1000"/>
              <a:pPr/>
              <a:t>10</a:t>
            </a:fld>
            <a:endParaRPr lang="en-US" altLang="en-US" sz="1000"/>
          </a:p>
        </p:txBody>
      </p:sp>
      <p:sp>
        <p:nvSpPr>
          <p:cNvPr id="10243" name="Rectangle 2">
            <a:extLst>
              <a:ext uri="{FF2B5EF4-FFF2-40B4-BE49-F238E27FC236}">
                <a16:creationId xmlns:a16="http://schemas.microsoft.com/office/drawing/2014/main" id="{F21F949C-6444-4580-BC4A-EC348A1ED811}"/>
              </a:ext>
            </a:extLst>
          </p:cNvPr>
          <p:cNvSpPr>
            <a:spLocks noGrp="1" noChangeArrowheads="1"/>
          </p:cNvSpPr>
          <p:nvPr>
            <p:ph type="title"/>
          </p:nvPr>
        </p:nvSpPr>
        <p:spPr>
          <a:xfrm>
            <a:off x="661988" y="315913"/>
            <a:ext cx="7772400" cy="499335"/>
          </a:xfrm>
        </p:spPr>
        <p:txBody>
          <a:bodyPr/>
          <a:lstStyle/>
          <a:p>
            <a:r>
              <a:rPr lang="en-US" altLang="en-US" sz="3200" dirty="0">
                <a:latin typeface="Arial" panose="020B0604020202020204" pitchFamily="34" charset="0"/>
                <a:cs typeface="Arial" panose="020B0604020202020204" pitchFamily="34" charset="0"/>
              </a:rPr>
              <a:t>Symbolic connectives</a:t>
            </a:r>
          </a:p>
        </p:txBody>
      </p:sp>
      <p:sp>
        <p:nvSpPr>
          <p:cNvPr id="10244" name="Rectangle 3">
            <a:extLst>
              <a:ext uri="{FF2B5EF4-FFF2-40B4-BE49-F238E27FC236}">
                <a16:creationId xmlns:a16="http://schemas.microsoft.com/office/drawing/2014/main" id="{FD0EE0A8-7CD3-4B78-ABD4-A1243F422623}"/>
              </a:ext>
            </a:extLst>
          </p:cNvPr>
          <p:cNvSpPr>
            <a:spLocks noGrp="1" noChangeArrowheads="1"/>
          </p:cNvSpPr>
          <p:nvPr>
            <p:ph type="body" idx="1"/>
          </p:nvPr>
        </p:nvSpPr>
        <p:spPr>
          <a:xfrm>
            <a:off x="685800" y="1339028"/>
            <a:ext cx="7772400" cy="4800600"/>
          </a:xfrm>
        </p:spPr>
        <p:txBody>
          <a:bodyPr/>
          <a:lstStyle/>
          <a:p>
            <a:pPr>
              <a:lnSpc>
                <a:spcPct val="90000"/>
              </a:lnSpc>
              <a:buFontTx/>
              <a:buNone/>
            </a:pPr>
            <a:r>
              <a:rPr lang="en-US" altLang="en-US" sz="2800" dirty="0">
                <a:latin typeface="Arial" panose="020B0604020202020204" pitchFamily="34" charset="0"/>
                <a:cs typeface="Arial" panose="020B0604020202020204" pitchFamily="34" charset="0"/>
              </a:rPr>
              <a:t>Statements are combined by </a:t>
            </a:r>
            <a:r>
              <a:rPr lang="en-US" altLang="en-US" sz="2800" b="1" dirty="0">
                <a:latin typeface="Arial" panose="020B0604020202020204" pitchFamily="34" charset="0"/>
                <a:cs typeface="Arial" panose="020B0604020202020204" pitchFamily="34" charset="0"/>
              </a:rPr>
              <a:t>connectives</a:t>
            </a:r>
            <a:r>
              <a:rPr lang="en-US" altLang="en-US" sz="2800" dirty="0">
                <a:latin typeface="Arial" panose="020B0604020202020204" pitchFamily="34" charset="0"/>
                <a:cs typeface="Arial" panose="020B0604020202020204" pitchFamily="34" charset="0"/>
              </a:rPr>
              <a:t>: </a:t>
            </a:r>
          </a:p>
          <a:p>
            <a:pPr>
              <a:lnSpc>
                <a:spcPct val="90000"/>
              </a:lnSpc>
              <a:buFontTx/>
              <a:buNone/>
            </a:pPr>
            <a:endParaRPr lang="en-US" altLang="en-US" dirty="0">
              <a:latin typeface="Arial" panose="020B0604020202020204" pitchFamily="34" charset="0"/>
              <a:cs typeface="Arial" panose="020B0604020202020204" pitchFamily="34" charset="0"/>
            </a:endParaRPr>
          </a:p>
          <a:p>
            <a:pPr lvl="1">
              <a:lnSpc>
                <a:spcPct val="80000"/>
              </a:lnSpc>
              <a:buFontTx/>
              <a:buNone/>
            </a:pPr>
            <a:r>
              <a:rPr lang="en-US" altLang="en-US" sz="2800" b="1" dirty="0">
                <a:solidFill>
                  <a:srgbClr val="FF0000"/>
                </a:solidFill>
                <a:latin typeface="Arial" panose="020B0604020202020204" pitchFamily="34" charset="0"/>
                <a:cs typeface="Arial" panose="020B0604020202020204" pitchFamily="34" charset="0"/>
                <a:sym typeface="Symbol" panose="05050102010706020507" pitchFamily="18" charset="2"/>
              </a:rPr>
              <a:t>&amp;</a:t>
            </a:r>
            <a:r>
              <a:rPr lang="en-US" altLang="en-US" sz="2800" b="1" dirty="0">
                <a:latin typeface="Arial" panose="020B0604020202020204" pitchFamily="34" charset="0"/>
                <a:cs typeface="Arial" panose="020B0604020202020204" pitchFamily="34" charset="0"/>
                <a:sym typeface="Symbol" panose="05050102010706020507" pitchFamily="18" charset="2"/>
              </a:rPr>
              <a:t>/ </a:t>
            </a:r>
            <a:r>
              <a:rPr lang="en-US" altLang="en-US" sz="2800" b="1" dirty="0">
                <a:latin typeface="Arial" panose="020B0604020202020204" pitchFamily="34" charset="0"/>
                <a:cs typeface="Arial" panose="020B0604020202020204" pitchFamily="34" charset="0"/>
              </a:rPr>
              <a:t>	and </a:t>
            </a:r>
            <a:r>
              <a:rPr lang="en-US" altLang="en-US" sz="2800" dirty="0">
                <a:latin typeface="Arial" panose="020B0604020202020204" pitchFamily="34" charset="0"/>
                <a:cs typeface="Arial" panose="020B0604020202020204" pitchFamily="34" charset="0"/>
              </a:rPr>
              <a:t>		Conjunction</a:t>
            </a: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rPr>
              <a:t> </a:t>
            </a:r>
            <a:r>
              <a:rPr lang="en-US" altLang="en-US" sz="2800" b="1" dirty="0">
                <a:solidFill>
                  <a:srgbClr val="FF0000"/>
                </a:solidFill>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rPr>
              <a:t>/</a:t>
            </a:r>
            <a:r>
              <a:rPr lang="en-US" altLang="en-US" sz="2800" b="1" dirty="0">
                <a:latin typeface="Arial" panose="020B0604020202020204" pitchFamily="34" charset="0"/>
                <a:cs typeface="Arial" panose="020B0604020202020204" pitchFamily="34" charset="0"/>
                <a:sym typeface="Symbol" panose="05050102010706020507" pitchFamily="18" charset="2"/>
              </a:rPr>
              <a:t> 	</a:t>
            </a:r>
            <a:r>
              <a:rPr lang="en-US" altLang="en-US" sz="2800" b="1" dirty="0">
                <a:latin typeface="Arial" panose="020B0604020202020204" pitchFamily="34" charset="0"/>
                <a:cs typeface="Arial" panose="020B0604020202020204" pitchFamily="34" charset="0"/>
              </a:rPr>
              <a:t>not </a:t>
            </a:r>
            <a:r>
              <a:rPr lang="en-US" altLang="en-US" sz="2800" dirty="0">
                <a:latin typeface="Arial" panose="020B0604020202020204" pitchFamily="34" charset="0"/>
                <a:cs typeface="Arial" panose="020B0604020202020204" pitchFamily="34" charset="0"/>
              </a:rPr>
              <a:t>		Negation</a:t>
            </a: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sym typeface="Symbol" panose="05050102010706020507" pitchFamily="18" charset="2"/>
              </a:rPr>
              <a:t> 		</a:t>
            </a:r>
            <a:r>
              <a:rPr lang="en-US" altLang="en-US" sz="2800" b="1" dirty="0">
                <a:latin typeface="Arial" panose="020B0604020202020204" pitchFamily="34" charset="0"/>
                <a:cs typeface="Arial" panose="020B0604020202020204" pitchFamily="34" charset="0"/>
              </a:rPr>
              <a:t>or </a:t>
            </a:r>
            <a:r>
              <a:rPr lang="en-US" altLang="en-US" sz="2800" dirty="0">
                <a:latin typeface="Arial" panose="020B0604020202020204" pitchFamily="34" charset="0"/>
                <a:cs typeface="Arial" panose="020B0604020202020204" pitchFamily="34" charset="0"/>
              </a:rPr>
              <a:t>		Disjunction</a:t>
            </a: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rPr>
              <a:t> </a:t>
            </a:r>
            <a:r>
              <a:rPr lang="en-US" altLang="en-US" sz="2800" b="1" dirty="0">
                <a:latin typeface="Arial" panose="020B0604020202020204" pitchFamily="34" charset="0"/>
                <a:cs typeface="Arial" panose="020B0604020202020204" pitchFamily="34" charset="0"/>
                <a:sym typeface="Wingdings" panose="05000000000000000000" pitchFamily="2" charset="2"/>
              </a:rPr>
              <a:t>		if 	</a:t>
            </a:r>
            <a:r>
              <a:rPr lang="en-US" altLang="en-US" sz="2800" dirty="0">
                <a:latin typeface="Arial" panose="020B0604020202020204" pitchFamily="34" charset="0"/>
                <a:cs typeface="Arial" panose="020B0604020202020204" pitchFamily="34" charset="0"/>
              </a:rPr>
              <a:t>	Implication/conditional</a:t>
            </a:r>
          </a:p>
          <a:p>
            <a:pPr lvl="1">
              <a:lnSpc>
                <a:spcPct val="80000"/>
              </a:lnSpc>
              <a:buFontTx/>
              <a:buNone/>
            </a:pPr>
            <a:endParaRPr lang="en-US" altLang="en-US" sz="2800" dirty="0">
              <a:latin typeface="Arial" panose="020B0604020202020204" pitchFamily="34" charset="0"/>
              <a:cs typeface="Arial" panose="020B0604020202020204" pitchFamily="34" charset="0"/>
              <a:sym typeface="Wingdings" panose="05000000000000000000" pitchFamily="2" charset="2"/>
            </a:endParaRP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endParaRPr lang="en-US" altLang="en-US" sz="2800" dirty="0">
              <a:latin typeface="Arial" panose="020B0604020202020204" pitchFamily="34" charset="0"/>
              <a:cs typeface="Arial" panose="020B0604020202020204" pitchFamily="34" charset="0"/>
            </a:endParaRPr>
          </a:p>
          <a:p>
            <a:pPr lvl="1">
              <a:lnSpc>
                <a:spcPct val="80000"/>
              </a:lnSpc>
              <a:buFontTx/>
              <a:buNone/>
            </a:pPr>
            <a:r>
              <a:rPr lang="en-US" altLang="en-US" sz="2800" b="1" dirty="0">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997E97C2-B31E-6F1D-6450-C31E7670E271}"/>
              </a:ext>
            </a:extLst>
          </p:cNvPr>
          <p:cNvSpPr txBox="1"/>
          <p:nvPr/>
        </p:nvSpPr>
        <p:spPr>
          <a:xfrm>
            <a:off x="7901940" y="1196340"/>
            <a:ext cx="1242060" cy="461665"/>
          </a:xfrm>
          <a:prstGeom prst="rect">
            <a:avLst/>
          </a:prstGeom>
          <a:noFill/>
        </p:spPr>
        <p:txBody>
          <a:bodyPr wrap="square" rtlCol="0">
            <a:spAutoFit/>
          </a:bodyPr>
          <a:lstStyle/>
          <a:p>
            <a:r>
              <a:rPr lang="en-US" dirty="0">
                <a:sym typeface="Wingdings" panose="05000000000000000000" pitchFamily="2" charset="2"/>
              </a:rPr>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D85C43FA-0621-4E9D-9646-F2EF8367B25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02F5D4-36F6-427B-B2F4-08AAAECBF124}" type="slidenum">
              <a:rPr lang="en-US" altLang="en-US" sz="1000"/>
              <a:pPr/>
              <a:t>11</a:t>
            </a:fld>
            <a:endParaRPr lang="en-US" altLang="en-US" sz="1000"/>
          </a:p>
        </p:txBody>
      </p:sp>
      <p:sp>
        <p:nvSpPr>
          <p:cNvPr id="12291" name="Rectangle 2">
            <a:extLst>
              <a:ext uri="{FF2B5EF4-FFF2-40B4-BE49-F238E27FC236}">
                <a16:creationId xmlns:a16="http://schemas.microsoft.com/office/drawing/2014/main" id="{788D0F81-2D78-451E-9B3A-72B9B0BD9C8B}"/>
              </a:ext>
            </a:extLst>
          </p:cNvPr>
          <p:cNvSpPr>
            <a:spLocks noGrp="1" noChangeArrowheads="1"/>
          </p:cNvSpPr>
          <p:nvPr>
            <p:ph type="title"/>
          </p:nvPr>
        </p:nvSpPr>
        <p:spPr>
          <a:xfrm>
            <a:off x="685800" y="363538"/>
            <a:ext cx="7772400" cy="401637"/>
          </a:xfrm>
        </p:spPr>
        <p:txBody>
          <a:bodyPr/>
          <a:lstStyle/>
          <a:p>
            <a:r>
              <a:rPr lang="en-US" altLang="en-US" sz="3200" dirty="0"/>
              <a:t>Variables and examples of PL statements</a:t>
            </a:r>
          </a:p>
        </p:txBody>
      </p:sp>
      <p:sp>
        <p:nvSpPr>
          <p:cNvPr id="12292" name="Rectangle 3">
            <a:extLst>
              <a:ext uri="{FF2B5EF4-FFF2-40B4-BE49-F238E27FC236}">
                <a16:creationId xmlns:a16="http://schemas.microsoft.com/office/drawing/2014/main" id="{00A8338B-51C5-4A04-B5E4-7297F29E28E4}"/>
              </a:ext>
            </a:extLst>
          </p:cNvPr>
          <p:cNvSpPr>
            <a:spLocks noGrp="1" noChangeArrowheads="1"/>
          </p:cNvSpPr>
          <p:nvPr>
            <p:ph type="body" sz="half" idx="1"/>
          </p:nvPr>
        </p:nvSpPr>
        <p:spPr>
          <a:xfrm>
            <a:off x="244475" y="1052513"/>
            <a:ext cx="8570913" cy="693737"/>
          </a:xfrm>
        </p:spPr>
        <p:txBody>
          <a:bodyPr/>
          <a:lstStyle/>
          <a:p>
            <a:pPr>
              <a:buFontTx/>
              <a:buNone/>
            </a:pPr>
            <a:r>
              <a:rPr lang="en-US" altLang="en-US" sz="2000"/>
              <a:t>	</a:t>
            </a:r>
            <a:r>
              <a:rPr lang="en-US" altLang="en-US" sz="2800" b="1"/>
              <a:t>Variables</a:t>
            </a:r>
            <a:r>
              <a:rPr lang="en-US" altLang="en-US" sz="2800"/>
              <a:t>: Propositional symbols assigned to different parts of the argument. </a:t>
            </a:r>
          </a:p>
          <a:p>
            <a:pPr>
              <a:buFontTx/>
              <a:buNone/>
            </a:pPr>
            <a:r>
              <a:rPr lang="en-US" altLang="en-US" sz="2800"/>
              <a:t>	</a:t>
            </a:r>
            <a:endParaRPr lang="en-US" altLang="en-US" sz="2000"/>
          </a:p>
        </p:txBody>
      </p:sp>
      <p:graphicFrame>
        <p:nvGraphicFramePr>
          <p:cNvPr id="107556" name="Group 36">
            <a:extLst>
              <a:ext uri="{FF2B5EF4-FFF2-40B4-BE49-F238E27FC236}">
                <a16:creationId xmlns:a16="http://schemas.microsoft.com/office/drawing/2014/main" id="{6F825D27-77DE-4F52-ADFE-1684A1CD104A}"/>
              </a:ext>
            </a:extLst>
          </p:cNvPr>
          <p:cNvGraphicFramePr>
            <a:graphicFrameLocks noGrp="1"/>
          </p:cNvGraphicFramePr>
          <p:nvPr>
            <p:ph sz="quarter" idx="2"/>
          </p:nvPr>
        </p:nvGraphicFramePr>
        <p:xfrm>
          <a:off x="4103688" y="2405063"/>
          <a:ext cx="5040312" cy="4387850"/>
        </p:xfrm>
        <a:graphic>
          <a:graphicData uri="http://schemas.openxmlformats.org/drawingml/2006/table">
            <a:tbl>
              <a:tblPr/>
              <a:tblGrid>
                <a:gridCol w="5040312">
                  <a:extLst>
                    <a:ext uri="{9D8B030D-6E8A-4147-A177-3AD203B41FA5}">
                      <a16:colId xmlns:a16="http://schemas.microsoft.com/office/drawing/2014/main" val="20000"/>
                    </a:ext>
                  </a:extLst>
                </a:gridCol>
              </a:tblGrid>
              <a:tr h="4387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It is hot </a:t>
                      </a:r>
                      <a:r>
                        <a:rPr kumimoji="0" lang="en-US" sz="2400" b="1" i="0" u="none" strike="noStrike" cap="none" normalizeH="0" baseline="0" dirty="0">
                          <a:ln>
                            <a:noFill/>
                          </a:ln>
                          <a:solidFill>
                            <a:schemeClr val="tx1"/>
                          </a:solidFill>
                          <a:effectLst/>
                          <a:latin typeface="Times New Roman" pitchFamily="18" charset="0"/>
                        </a:rPr>
                        <a:t>and</a:t>
                      </a:r>
                      <a:r>
                        <a:rPr kumimoji="0" lang="en-US" sz="2400" b="0" i="0" u="none" strike="noStrike" cap="none" normalizeH="0" baseline="0" dirty="0">
                          <a:ln>
                            <a:noFill/>
                          </a:ln>
                          <a:solidFill>
                            <a:schemeClr val="tx1"/>
                          </a:solidFill>
                          <a:effectLst/>
                          <a:latin typeface="Times New Roman" pitchFamily="18" charset="0"/>
                        </a:rPr>
                        <a:t> it is humid.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It is hot </a:t>
                      </a:r>
                      <a:r>
                        <a:rPr kumimoji="0" lang="en-US" sz="2400" b="1" i="0" u="none" strike="noStrike" cap="none" normalizeH="0" baseline="0" dirty="0">
                          <a:ln>
                            <a:noFill/>
                          </a:ln>
                          <a:solidFill>
                            <a:schemeClr val="tx1"/>
                          </a:solidFill>
                          <a:effectLst/>
                          <a:latin typeface="Times New Roman" pitchFamily="18" charset="0"/>
                        </a:rPr>
                        <a:t>but</a:t>
                      </a:r>
                      <a:r>
                        <a:rPr kumimoji="0" lang="en-US" sz="2400" b="0" i="0" u="none" strike="noStrike" cap="none" normalizeH="0" baseline="0" dirty="0">
                          <a:ln>
                            <a:noFill/>
                          </a:ln>
                          <a:solidFill>
                            <a:schemeClr val="tx1"/>
                          </a:solidFill>
                          <a:effectLst/>
                          <a:latin typeface="Times New Roman" pitchFamily="18" charset="0"/>
                        </a:rPr>
                        <a:t> it’s not humid.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If</a:t>
                      </a:r>
                      <a:r>
                        <a:rPr kumimoji="0" lang="en-US" sz="2400" b="0" i="0" u="none" strike="noStrike" cap="none" normalizeH="0" baseline="0" dirty="0">
                          <a:ln>
                            <a:noFill/>
                          </a:ln>
                          <a:solidFill>
                            <a:schemeClr val="tx1"/>
                          </a:solidFill>
                          <a:effectLst/>
                          <a:latin typeface="Times New Roman" pitchFamily="18" charset="0"/>
                        </a:rPr>
                        <a:t> it is humid, </a:t>
                      </a:r>
                      <a:r>
                        <a:rPr kumimoji="0" lang="en-US" sz="2400" b="1" i="0" u="none" strike="noStrike" cap="none" normalizeH="0" baseline="0" dirty="0">
                          <a:ln>
                            <a:noFill/>
                          </a:ln>
                          <a:solidFill>
                            <a:schemeClr val="tx1"/>
                          </a:solidFill>
                          <a:effectLst/>
                          <a:latin typeface="Times New Roman" pitchFamily="18" charset="0"/>
                        </a:rPr>
                        <a:t>then</a:t>
                      </a:r>
                      <a:r>
                        <a:rPr kumimoji="0" lang="en-US" sz="2400" b="0" i="0" u="none" strike="noStrike" cap="none" normalizeH="0" baseline="0" dirty="0">
                          <a:ln>
                            <a:noFill/>
                          </a:ln>
                          <a:solidFill>
                            <a:schemeClr val="tx1"/>
                          </a:solidFill>
                          <a:effectLst/>
                          <a:latin typeface="Times New Roman" pitchFamily="18" charset="0"/>
                        </a:rPr>
                        <a:t> it is hot.</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It is hot </a:t>
                      </a:r>
                      <a:r>
                        <a:rPr kumimoji="0" lang="en-US" sz="2400" b="1" i="0" u="none" strike="noStrike" cap="none" normalizeH="0" baseline="0" dirty="0">
                          <a:ln>
                            <a:noFill/>
                          </a:ln>
                          <a:solidFill>
                            <a:schemeClr val="tx1"/>
                          </a:solidFill>
                          <a:effectLst/>
                          <a:latin typeface="Times New Roman" pitchFamily="18" charset="0"/>
                        </a:rPr>
                        <a:t>or</a:t>
                      </a:r>
                      <a:r>
                        <a:rPr kumimoji="0" lang="en-US" sz="2400" b="0" i="0" u="none" strike="noStrike" cap="none" normalizeH="0" baseline="0" dirty="0">
                          <a:ln>
                            <a:noFill/>
                          </a:ln>
                          <a:solidFill>
                            <a:schemeClr val="tx1"/>
                          </a:solidFill>
                          <a:effectLst/>
                          <a:latin typeface="Times New Roman" pitchFamily="18" charset="0"/>
                        </a:rPr>
                        <a:t> it is humid.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rPr>
                        <a:t>If</a:t>
                      </a:r>
                      <a:r>
                        <a:rPr kumimoji="0" lang="en-US" sz="2400" b="0" i="0" u="none" strike="noStrike" cap="none" normalizeH="0" baseline="0" dirty="0">
                          <a:ln>
                            <a:noFill/>
                          </a:ln>
                          <a:solidFill>
                            <a:schemeClr val="tx1"/>
                          </a:solidFill>
                          <a:effectLst/>
                          <a:latin typeface="Times New Roman" pitchFamily="18" charset="0"/>
                        </a:rPr>
                        <a:t> it is hot and humid, </a:t>
                      </a:r>
                      <a:r>
                        <a:rPr kumimoji="0" lang="en-US" sz="2400" b="1" i="0" u="none" strike="noStrike" cap="none" normalizeH="0" baseline="0" dirty="0">
                          <a:ln>
                            <a:noFill/>
                          </a:ln>
                          <a:solidFill>
                            <a:schemeClr val="tx1"/>
                          </a:solidFill>
                          <a:effectLst/>
                          <a:latin typeface="Times New Roman" pitchFamily="18" charset="0"/>
                        </a:rPr>
                        <a:t>then</a:t>
                      </a:r>
                      <a:r>
                        <a:rPr kumimoji="0" lang="en-US" sz="2400" b="0" i="0" u="none" strike="noStrike" cap="none" normalizeH="0" baseline="0" dirty="0">
                          <a:ln>
                            <a:noFill/>
                          </a:ln>
                          <a:solidFill>
                            <a:schemeClr val="tx1"/>
                          </a:solidFill>
                          <a:effectLst/>
                          <a:latin typeface="Times New Roman" pitchFamily="18" charset="0"/>
                        </a:rPr>
                        <a:t> it is raining.</a:t>
                      </a:r>
                    </a:p>
                  </a:txBody>
                  <a:tcPr marL="91444" marR="91444" marT="45723" marB="4572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299" name="Rectangle 19">
            <a:extLst>
              <a:ext uri="{FF2B5EF4-FFF2-40B4-BE49-F238E27FC236}">
                <a16:creationId xmlns:a16="http://schemas.microsoft.com/office/drawing/2014/main" id="{D4A6423C-F88E-4454-8A1F-78D7A1A04EB7}"/>
              </a:ext>
            </a:extLst>
          </p:cNvPr>
          <p:cNvSpPr>
            <a:spLocks noChangeArrowheads="1"/>
          </p:cNvSpPr>
          <p:nvPr/>
        </p:nvSpPr>
        <p:spPr bwMode="auto">
          <a:xfrm>
            <a:off x="92075" y="2578100"/>
            <a:ext cx="20748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b="1" u="sng"/>
              <a:t>Example:</a:t>
            </a:r>
          </a:p>
          <a:p>
            <a:pPr>
              <a:lnSpc>
                <a:spcPct val="150000"/>
              </a:lnSpc>
            </a:pPr>
            <a:r>
              <a:rPr lang="en-US" altLang="en-US" b="1"/>
              <a:t>P</a:t>
            </a:r>
            <a:r>
              <a:rPr lang="en-US" altLang="en-US"/>
              <a:t>: It is hot.</a:t>
            </a:r>
          </a:p>
          <a:p>
            <a:pPr>
              <a:lnSpc>
                <a:spcPct val="150000"/>
              </a:lnSpc>
            </a:pPr>
            <a:r>
              <a:rPr lang="en-US" altLang="en-US" b="1"/>
              <a:t>Q</a:t>
            </a:r>
            <a:r>
              <a:rPr lang="en-US" altLang="en-US"/>
              <a:t>: It is humid.</a:t>
            </a:r>
          </a:p>
          <a:p>
            <a:pPr>
              <a:lnSpc>
                <a:spcPct val="150000"/>
              </a:lnSpc>
            </a:pPr>
            <a:r>
              <a:rPr lang="en-US" altLang="en-US" b="1"/>
              <a:t>R</a:t>
            </a:r>
            <a:r>
              <a:rPr lang="en-US" altLang="en-US"/>
              <a:t>: It is raining.</a:t>
            </a:r>
          </a:p>
        </p:txBody>
      </p:sp>
      <p:graphicFrame>
        <p:nvGraphicFramePr>
          <p:cNvPr id="107555" name="Group 35">
            <a:extLst>
              <a:ext uri="{FF2B5EF4-FFF2-40B4-BE49-F238E27FC236}">
                <a16:creationId xmlns:a16="http://schemas.microsoft.com/office/drawing/2014/main" id="{5AE7F2EF-6E38-429C-945E-C8D650B2B4FF}"/>
              </a:ext>
            </a:extLst>
          </p:cNvPr>
          <p:cNvGraphicFramePr>
            <a:graphicFrameLocks noGrp="1"/>
          </p:cNvGraphicFramePr>
          <p:nvPr>
            <p:ph sz="quarter" idx="3"/>
            <p:extLst>
              <p:ext uri="{D42A27DB-BD31-4B8C-83A1-F6EECF244321}">
                <p14:modId xmlns:p14="http://schemas.microsoft.com/office/powerpoint/2010/main" val="976361730"/>
              </p:ext>
            </p:extLst>
          </p:nvPr>
        </p:nvGraphicFramePr>
        <p:xfrm>
          <a:off x="2371725" y="2400778"/>
          <a:ext cx="1593850" cy="4411968"/>
        </p:xfrm>
        <a:graphic>
          <a:graphicData uri="http://schemas.openxmlformats.org/drawingml/2006/table">
            <a:tbl>
              <a:tblPr/>
              <a:tblGrid>
                <a:gridCol w="1593850">
                  <a:extLst>
                    <a:ext uri="{9D8B030D-6E8A-4147-A177-3AD203B41FA5}">
                      <a16:colId xmlns:a16="http://schemas.microsoft.com/office/drawing/2014/main" val="20000"/>
                    </a:ext>
                  </a:extLst>
                </a:gridCol>
              </a:tblGrid>
              <a:tr h="44116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 &amp; Q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ts val="12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 &amp; </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~Q</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Q </a:t>
                      </a:r>
                      <a:r>
                        <a:rPr kumimoji="0" lang="en-US" sz="2000" b="1" i="0" u="none" strike="noStrike" cap="none" normalizeH="0" baseline="0" dirty="0">
                          <a:ln>
                            <a:noFill/>
                          </a:ln>
                          <a:solidFill>
                            <a:schemeClr val="tx1"/>
                          </a:solidFill>
                          <a:effectLst/>
                          <a:latin typeface="Times New Roman" pitchFamily="18" charset="0"/>
                          <a:sym typeface="Symbol" pitchFamily="18" charset="2"/>
                        </a:rPr>
                        <a:t> P</a:t>
                      </a:r>
                      <a:r>
                        <a:rPr kumimoji="0" lang="en-US" sz="2000" b="1" i="0" u="none" strike="noStrike" cap="none" normalizeH="0" baseline="0" dirty="0">
                          <a:ln>
                            <a:noFill/>
                          </a:ln>
                          <a:solidFill>
                            <a:schemeClr val="tx1"/>
                          </a:solidFill>
                          <a:effectLst/>
                          <a:latin typeface="Times New Roman" pitchFamily="18" charset="0"/>
                        </a:rPr>
                        <a:t>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ts val="15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rPr>
                        <a:t>P v Q </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ts val="180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sym typeface="Symbol" pitchFamily="18" charset="2"/>
                        </a:rPr>
                        <a:t>(P&amp;</a:t>
                      </a:r>
                      <a:r>
                        <a:rPr kumimoji="0" lang="en-US" sz="2000" b="1" i="0" u="none" strike="noStrike" cap="none" normalizeH="0" baseline="0" dirty="0">
                          <a:ln>
                            <a:noFill/>
                          </a:ln>
                          <a:solidFill>
                            <a:schemeClr val="tx1"/>
                          </a:solidFill>
                          <a:effectLst/>
                          <a:latin typeface="Times New Roman" pitchFamily="18" charset="0"/>
                        </a:rPr>
                        <a:t> Q) </a:t>
                      </a:r>
                      <a:r>
                        <a:rPr kumimoji="0" lang="en-US" sz="2000" b="1" i="0" u="none" strike="noStrike" cap="none" normalizeH="0" baseline="0" dirty="0">
                          <a:ln>
                            <a:noFill/>
                          </a:ln>
                          <a:solidFill>
                            <a:schemeClr val="tx1"/>
                          </a:solidFill>
                          <a:effectLst/>
                          <a:latin typeface="Times New Roman" pitchFamily="18" charset="0"/>
                          <a:sym typeface="Symbol" pitchFamily="18" charset="2"/>
                        </a:rPr>
                        <a:t></a:t>
                      </a:r>
                      <a:r>
                        <a:rPr kumimoji="0" lang="en-US" sz="2000" b="1" i="0" u="none" strike="noStrike" cap="none" normalizeH="0" baseline="0" dirty="0">
                          <a:ln>
                            <a:noFill/>
                          </a:ln>
                          <a:solidFill>
                            <a:schemeClr val="tx1"/>
                          </a:solidFill>
                          <a:effectLst/>
                          <a:latin typeface="Times New Roman" pitchFamily="18" charset="0"/>
                        </a:rPr>
                        <a:t> R</a:t>
                      </a:r>
                    </a:p>
                    <a:p>
                      <a:pPr marL="0" marR="0" lvl="0" indent="0" algn="l" defTabSz="914400" rtl="0" eaLnBrk="0" fontAlgn="base" latinLnBrk="0" hangingPunct="0">
                        <a:lnSpc>
                          <a:spcPct val="100000"/>
                        </a:lnSpc>
                        <a:spcBef>
                          <a:spcPts val="180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itchFamily="18"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107556"/>
                                        </p:tgtEl>
                                        <p:attrNameLst>
                                          <p:attrName>style.visibility</p:attrName>
                                        </p:attrNameLst>
                                      </p:cBhvr>
                                      <p:to>
                                        <p:strVal val="visible"/>
                                      </p:to>
                                    </p:set>
                                    <p:animEffect transition="in" filter="checkerboard(across)">
                                      <p:cBhvr>
                                        <p:cTn id="11" dur="500"/>
                                        <p:tgtEl>
                                          <p:spTgt spid="107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C25F015D-01D6-4428-ABD1-EEB50BF81C0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75E591-CB28-41EC-8FDA-0F53CBB21A8D}" type="slidenum">
              <a:rPr lang="en-US" altLang="en-US" sz="1000"/>
              <a:pPr/>
              <a:t>12</a:t>
            </a:fld>
            <a:endParaRPr lang="en-US" altLang="en-US" sz="1000"/>
          </a:p>
        </p:txBody>
      </p:sp>
      <p:sp>
        <p:nvSpPr>
          <p:cNvPr id="14339" name="Rectangle 2">
            <a:extLst>
              <a:ext uri="{FF2B5EF4-FFF2-40B4-BE49-F238E27FC236}">
                <a16:creationId xmlns:a16="http://schemas.microsoft.com/office/drawing/2014/main" id="{99081700-0798-437F-8DD5-B3D18B7F565B}"/>
              </a:ext>
            </a:extLst>
          </p:cNvPr>
          <p:cNvSpPr>
            <a:spLocks noGrp="1" noChangeArrowheads="1"/>
          </p:cNvSpPr>
          <p:nvPr>
            <p:ph type="title"/>
          </p:nvPr>
        </p:nvSpPr>
        <p:spPr>
          <a:xfrm>
            <a:off x="636588" y="377825"/>
            <a:ext cx="7772400" cy="400050"/>
          </a:xfrm>
        </p:spPr>
        <p:txBody>
          <a:bodyPr/>
          <a:lstStyle/>
          <a:p>
            <a:r>
              <a:rPr lang="en-US" altLang="en-US" sz="3600" dirty="0"/>
              <a:t>1. CONJUNCTION (</a:t>
            </a:r>
            <a:r>
              <a:rPr lang="en-US" altLang="en-US" sz="3600" b="0" dirty="0">
                <a:latin typeface="Symbol" panose="05050102010706020507" pitchFamily="18" charset="2"/>
                <a:sym typeface="Symbol" panose="05050102010706020507" pitchFamily="18" charset="2"/>
              </a:rPr>
              <a:t>&amp;</a:t>
            </a:r>
            <a:r>
              <a:rPr lang="en-US" altLang="en-US" sz="5400" b="0" dirty="0">
                <a:latin typeface="Symbol" panose="05050102010706020507" pitchFamily="18" charset="2"/>
                <a:sym typeface="Symbol" panose="05050102010706020507" pitchFamily="18" charset="2"/>
              </a:rPr>
              <a:t>/</a:t>
            </a:r>
            <a:r>
              <a:rPr lang="en-US" altLang="en-US" dirty="0"/>
              <a:t>and</a:t>
            </a:r>
            <a:r>
              <a:rPr lang="en-US" altLang="en-US" sz="3600" dirty="0"/>
              <a:t>)</a:t>
            </a:r>
          </a:p>
        </p:txBody>
      </p:sp>
      <p:sp>
        <p:nvSpPr>
          <p:cNvPr id="8196" name="Rectangle 3">
            <a:extLst>
              <a:ext uri="{FF2B5EF4-FFF2-40B4-BE49-F238E27FC236}">
                <a16:creationId xmlns:a16="http://schemas.microsoft.com/office/drawing/2014/main" id="{DA844DCA-371A-4A70-A9C1-D5ACFE896A0F}"/>
              </a:ext>
            </a:extLst>
          </p:cNvPr>
          <p:cNvSpPr>
            <a:spLocks noGrp="1" noChangeArrowheads="1"/>
          </p:cNvSpPr>
          <p:nvPr>
            <p:ph type="body" idx="1"/>
          </p:nvPr>
        </p:nvSpPr>
        <p:spPr>
          <a:xfrm>
            <a:off x="371475" y="1181100"/>
            <a:ext cx="8420100" cy="5422900"/>
          </a:xfrm>
        </p:spPr>
        <p:txBody>
          <a:bodyPr/>
          <a:lstStyle/>
          <a:p>
            <a:pPr>
              <a:lnSpc>
                <a:spcPct val="130000"/>
              </a:lnSpc>
              <a:defRPr/>
            </a:pPr>
            <a:r>
              <a:rPr lang="en-US" sz="2800" dirty="0"/>
              <a:t>A statement can be regarded as </a:t>
            </a:r>
            <a:r>
              <a:rPr lang="en-US" sz="2800" b="1" dirty="0"/>
              <a:t>true</a:t>
            </a:r>
            <a:r>
              <a:rPr lang="en-US" sz="2800" dirty="0"/>
              <a:t> or </a:t>
            </a:r>
            <a:r>
              <a:rPr lang="en-US" sz="2800" b="1" dirty="0"/>
              <a:t>false</a:t>
            </a:r>
            <a:r>
              <a:rPr lang="en-US" sz="2800" dirty="0"/>
              <a:t> (truth values). </a:t>
            </a:r>
          </a:p>
          <a:p>
            <a:pPr>
              <a:lnSpc>
                <a:spcPct val="130000"/>
              </a:lnSpc>
              <a:defRPr/>
            </a:pPr>
            <a:r>
              <a:rPr lang="en-US" sz="2800" u="sng" dirty="0"/>
              <a:t>A simple statement</a:t>
            </a:r>
            <a:r>
              <a:rPr lang="en-US" sz="2800" dirty="0"/>
              <a:t>: a simple sentence regarded as true or false.</a:t>
            </a:r>
          </a:p>
          <a:p>
            <a:pPr marL="339725" lvl="1" indent="0">
              <a:lnSpc>
                <a:spcPct val="130000"/>
              </a:lnSpc>
              <a:buFontTx/>
              <a:buNone/>
              <a:defRPr/>
            </a:pPr>
            <a:r>
              <a:rPr lang="en-US" sz="2800" dirty="0">
                <a:solidFill>
                  <a:srgbClr val="FF0000"/>
                </a:solidFill>
              </a:rPr>
              <a:t>Example: IU is a university. </a:t>
            </a:r>
          </a:p>
          <a:p>
            <a:pPr>
              <a:lnSpc>
                <a:spcPct val="130000"/>
              </a:lnSpc>
              <a:defRPr/>
            </a:pPr>
            <a:r>
              <a:rPr lang="en-US" sz="2800" u="sng" dirty="0"/>
              <a:t>A compound statement</a:t>
            </a:r>
            <a:r>
              <a:rPr lang="en-US" sz="2800" dirty="0"/>
              <a:t>: two or more statements regarded as true or false.</a:t>
            </a:r>
          </a:p>
          <a:p>
            <a:pPr marL="339725" lvl="1" indent="0">
              <a:lnSpc>
                <a:spcPct val="130000"/>
              </a:lnSpc>
              <a:buFontTx/>
              <a:buNone/>
              <a:defRPr/>
            </a:pPr>
            <a:r>
              <a:rPr lang="en-US" sz="2800" dirty="0">
                <a:solidFill>
                  <a:srgbClr val="FF0000"/>
                </a:solidFill>
              </a:rPr>
              <a:t>Example: Summer is hot </a:t>
            </a:r>
            <a:r>
              <a:rPr lang="en-US" sz="2800" b="1" u="sng" dirty="0">
                <a:solidFill>
                  <a:srgbClr val="FF0000"/>
                </a:solidFill>
              </a:rPr>
              <a:t>and</a:t>
            </a:r>
            <a:r>
              <a:rPr lang="en-US" sz="2800" dirty="0">
                <a:solidFill>
                  <a:srgbClr val="FF0000"/>
                </a:solidFill>
              </a:rPr>
              <a:t> winter is cold. </a:t>
            </a:r>
          </a:p>
          <a:p>
            <a:pPr marL="339725" lvl="1" indent="0">
              <a:lnSpc>
                <a:spcPct val="130000"/>
              </a:lnSpc>
              <a:buFontTx/>
              <a:buNone/>
              <a:defRPr/>
            </a:pPr>
            <a:r>
              <a:rPr lang="en-US" sz="2800" dirty="0">
                <a:solidFill>
                  <a:srgbClr val="FF0000"/>
                </a:solidFill>
              </a:rPr>
              <a:t>                It is hot and humid.</a:t>
            </a:r>
          </a:p>
          <a:p>
            <a:pPr lvl="1">
              <a:lnSpc>
                <a:spcPct val="130000"/>
              </a:lnSpc>
              <a:buFontTx/>
              <a:buNone/>
              <a:defRPr/>
            </a:pPr>
            <a:endParaRPr lang="en-US" sz="24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C9A5F9C2-74B6-4309-A147-321F45ED85A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F9CB76-D91C-4D24-B9D6-76403E9B5265}" type="slidenum">
              <a:rPr lang="en-US" altLang="en-US" sz="1000"/>
              <a:pPr/>
              <a:t>13</a:t>
            </a:fld>
            <a:endParaRPr lang="en-US" altLang="en-US" sz="1000"/>
          </a:p>
        </p:txBody>
      </p:sp>
      <p:sp>
        <p:nvSpPr>
          <p:cNvPr id="15363" name="Rectangle 2">
            <a:extLst>
              <a:ext uri="{FF2B5EF4-FFF2-40B4-BE49-F238E27FC236}">
                <a16:creationId xmlns:a16="http://schemas.microsoft.com/office/drawing/2014/main" id="{95BD1804-F3A4-45E9-B39C-C7C7D304EC3C}"/>
              </a:ext>
            </a:extLst>
          </p:cNvPr>
          <p:cNvSpPr>
            <a:spLocks noGrp="1" noChangeArrowheads="1"/>
          </p:cNvSpPr>
          <p:nvPr>
            <p:ph type="title"/>
          </p:nvPr>
        </p:nvSpPr>
        <p:spPr>
          <a:xfrm>
            <a:off x="636588" y="377825"/>
            <a:ext cx="7772400" cy="400050"/>
          </a:xfrm>
        </p:spPr>
        <p:txBody>
          <a:bodyPr/>
          <a:lstStyle/>
          <a:p>
            <a:r>
              <a:rPr lang="en-US" altLang="en-US" sz="3600" dirty="0"/>
              <a:t>1. CONJUNCTION – Truth table</a:t>
            </a:r>
          </a:p>
        </p:txBody>
      </p:sp>
      <p:sp>
        <p:nvSpPr>
          <p:cNvPr id="15364" name="Rectangle 3">
            <a:extLst>
              <a:ext uri="{FF2B5EF4-FFF2-40B4-BE49-F238E27FC236}">
                <a16:creationId xmlns:a16="http://schemas.microsoft.com/office/drawing/2014/main" id="{428E895D-A01A-422B-988B-DF35E1465CFA}"/>
              </a:ext>
            </a:extLst>
          </p:cNvPr>
          <p:cNvSpPr>
            <a:spLocks noGrp="1" noChangeArrowheads="1"/>
          </p:cNvSpPr>
          <p:nvPr>
            <p:ph type="body" idx="1"/>
          </p:nvPr>
        </p:nvSpPr>
        <p:spPr>
          <a:xfrm>
            <a:off x="371475" y="1181100"/>
            <a:ext cx="8420100" cy="5422900"/>
          </a:xfrm>
        </p:spPr>
        <p:txBody>
          <a:bodyPr/>
          <a:lstStyle/>
          <a:p>
            <a:pPr lvl="1">
              <a:buFontTx/>
              <a:buNone/>
            </a:pPr>
            <a:r>
              <a:rPr lang="en-US" altLang="en-US" sz="3200" dirty="0">
                <a:solidFill>
                  <a:srgbClr val="FF0000"/>
                </a:solidFill>
              </a:rPr>
              <a:t>Summer is hot</a:t>
            </a:r>
            <a:r>
              <a:rPr lang="en-US" altLang="en-US" sz="3200" dirty="0"/>
              <a:t> </a:t>
            </a:r>
            <a:r>
              <a:rPr lang="en-US" altLang="en-US" sz="3200" b="1" u="sng" dirty="0"/>
              <a:t>and</a:t>
            </a:r>
            <a:r>
              <a:rPr lang="en-US" altLang="en-US" sz="3200" dirty="0"/>
              <a:t> </a:t>
            </a:r>
            <a:r>
              <a:rPr lang="en-US" altLang="en-US" sz="3200" dirty="0">
                <a:solidFill>
                  <a:srgbClr val="FF0000"/>
                </a:solidFill>
              </a:rPr>
              <a:t>winter is cold.</a:t>
            </a:r>
          </a:p>
          <a:p>
            <a:pPr lvl="1">
              <a:buFontTx/>
              <a:buNone/>
            </a:pPr>
            <a:r>
              <a:rPr lang="en-US" altLang="en-US" sz="3200" dirty="0">
                <a:solidFill>
                  <a:srgbClr val="FF0000"/>
                </a:solidFill>
              </a:rPr>
              <a:t>           p	                      </a:t>
            </a:r>
            <a:r>
              <a:rPr lang="vi-VN" altLang="en-US" sz="3200" dirty="0">
                <a:solidFill>
                  <a:srgbClr val="FF0000"/>
                </a:solidFill>
              </a:rPr>
              <a:t>     </a:t>
            </a:r>
            <a:r>
              <a:rPr lang="en-US" altLang="en-US" sz="3200" dirty="0">
                <a:solidFill>
                  <a:srgbClr val="FF0000"/>
                </a:solidFill>
              </a:rPr>
              <a:t>q</a:t>
            </a:r>
          </a:p>
          <a:p>
            <a:pPr lvl="1">
              <a:buFontTx/>
              <a:buNone/>
            </a:pPr>
            <a:r>
              <a:rPr lang="en-US" altLang="en-US" sz="2400" dirty="0">
                <a:solidFill>
                  <a:srgbClr val="FF0000"/>
                </a:solidFill>
              </a:rPr>
              <a:t>			</a:t>
            </a:r>
            <a:r>
              <a:rPr lang="en-US" altLang="en-US" sz="3200" dirty="0">
                <a:solidFill>
                  <a:srgbClr val="FF0000"/>
                </a:solidFill>
              </a:rPr>
              <a:t>p		q		</a:t>
            </a:r>
            <a:r>
              <a:rPr lang="en-US" altLang="en-US" sz="3200" dirty="0" err="1">
                <a:solidFill>
                  <a:srgbClr val="FF0000"/>
                </a:solidFill>
              </a:rPr>
              <a:t>p&amp;q</a:t>
            </a:r>
            <a:endParaRPr lang="en-US" altLang="en-US" sz="3200" dirty="0">
              <a:solidFill>
                <a:srgbClr val="FF0000"/>
              </a:solidFill>
            </a:endParaRPr>
          </a:p>
          <a:p>
            <a:pPr lvl="1">
              <a:buFontTx/>
              <a:buNone/>
            </a:pPr>
            <a:r>
              <a:rPr lang="en-US" altLang="en-US" sz="3200" dirty="0">
                <a:solidFill>
                  <a:srgbClr val="FF0000"/>
                </a:solidFill>
              </a:rPr>
              <a:t>			</a:t>
            </a:r>
            <a:r>
              <a:rPr lang="en-US" altLang="en-US" sz="3200" dirty="0"/>
              <a:t>T		T		  T</a:t>
            </a:r>
          </a:p>
          <a:p>
            <a:pPr lvl="1">
              <a:buFontTx/>
              <a:buNone/>
            </a:pPr>
            <a:r>
              <a:rPr lang="en-US" altLang="en-US" sz="3200" dirty="0"/>
              <a:t>			T		F		   F</a:t>
            </a:r>
          </a:p>
          <a:p>
            <a:pPr lvl="1">
              <a:buFontTx/>
              <a:buNone/>
            </a:pPr>
            <a:r>
              <a:rPr lang="en-US" altLang="en-US" sz="3200" dirty="0"/>
              <a:t>			F		T		   F					F		F		   F</a:t>
            </a:r>
          </a:p>
          <a:p>
            <a:pPr lvl="1">
              <a:buFontTx/>
              <a:buNone/>
            </a:pPr>
            <a:endParaRPr lang="en-US" altLang="en-US" sz="2400" dirty="0"/>
          </a:p>
          <a:p>
            <a:pPr lvl="1">
              <a:buFontTx/>
              <a:buNone/>
            </a:pPr>
            <a:r>
              <a:rPr lang="en-US" altLang="en-US" sz="2800" b="1" dirty="0"/>
              <a:t>Note:</a:t>
            </a:r>
            <a:r>
              <a:rPr lang="en-US" altLang="en-US" sz="2800" b="1" i="1" dirty="0"/>
              <a:t> ‘and’</a:t>
            </a:r>
            <a:r>
              <a:rPr lang="en-US" altLang="en-US" sz="2800" dirty="0"/>
              <a:t> can be replaced with </a:t>
            </a:r>
            <a:r>
              <a:rPr lang="en-US" altLang="en-US" sz="2800" b="1" i="1" dirty="0"/>
              <a:t>but, yet, while, whereas, although, though, however 	</a:t>
            </a:r>
            <a:r>
              <a:rPr lang="en-US" altLang="en-US" sz="2400" b="1" i="1" dirty="0"/>
              <a:t> </a:t>
            </a:r>
          </a:p>
        </p:txBody>
      </p:sp>
      <p:sp>
        <p:nvSpPr>
          <p:cNvPr id="15365" name="AutoShape 5">
            <a:extLst>
              <a:ext uri="{FF2B5EF4-FFF2-40B4-BE49-F238E27FC236}">
                <a16:creationId xmlns:a16="http://schemas.microsoft.com/office/drawing/2014/main" id="{FD40CC34-6287-4F12-8A4E-C3E1C6D3AED8}"/>
              </a:ext>
            </a:extLst>
          </p:cNvPr>
          <p:cNvSpPr>
            <a:spLocks/>
          </p:cNvSpPr>
          <p:nvPr/>
        </p:nvSpPr>
        <p:spPr bwMode="auto">
          <a:xfrm rot="5400000" flipV="1">
            <a:off x="1628040" y="916619"/>
            <a:ext cx="97869" cy="1627953"/>
          </a:xfrm>
          <a:prstGeom prst="rightBrace">
            <a:avLst>
              <a:gd name="adj1" fmla="val 15660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AutoShape 6">
            <a:extLst>
              <a:ext uri="{FF2B5EF4-FFF2-40B4-BE49-F238E27FC236}">
                <a16:creationId xmlns:a16="http://schemas.microsoft.com/office/drawing/2014/main" id="{CEE7FE7F-65E3-4DCD-AF41-D211477E513E}"/>
              </a:ext>
            </a:extLst>
          </p:cNvPr>
          <p:cNvSpPr>
            <a:spLocks/>
          </p:cNvSpPr>
          <p:nvPr/>
        </p:nvSpPr>
        <p:spPr bwMode="auto">
          <a:xfrm rot="5400000" flipV="1">
            <a:off x="5109067" y="876301"/>
            <a:ext cx="92075" cy="1730375"/>
          </a:xfrm>
          <a:prstGeom prst="rightBrace">
            <a:avLst>
              <a:gd name="adj1" fmla="val 156609"/>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Line 7">
            <a:extLst>
              <a:ext uri="{FF2B5EF4-FFF2-40B4-BE49-F238E27FC236}">
                <a16:creationId xmlns:a16="http://schemas.microsoft.com/office/drawing/2014/main" id="{E89BDA19-2BD5-4CDF-90E5-14CC6DD725D1}"/>
              </a:ext>
            </a:extLst>
          </p:cNvPr>
          <p:cNvSpPr>
            <a:spLocks noChangeShapeType="1"/>
          </p:cNvSpPr>
          <p:nvPr/>
        </p:nvSpPr>
        <p:spPr bwMode="auto">
          <a:xfrm>
            <a:off x="2219325" y="2998788"/>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FBC4-F5DD-4C49-9060-3671337713D7}"/>
              </a:ext>
            </a:extLst>
          </p:cNvPr>
          <p:cNvSpPr>
            <a:spLocks noGrp="1"/>
          </p:cNvSpPr>
          <p:nvPr>
            <p:ph type="title"/>
          </p:nvPr>
        </p:nvSpPr>
        <p:spPr>
          <a:xfrm>
            <a:off x="-53091" y="235470"/>
            <a:ext cx="4275944" cy="1143000"/>
          </a:xfrm>
        </p:spPr>
        <p:txBody>
          <a:bodyPr/>
          <a:lstStyle/>
          <a:p>
            <a:r>
              <a:rPr lang="en-US" sz="2400" dirty="0"/>
              <a:t>Truth table for two variables</a:t>
            </a:r>
          </a:p>
        </p:txBody>
      </p:sp>
      <p:sp>
        <p:nvSpPr>
          <p:cNvPr id="4" name="Slide Number Placeholder 3">
            <a:extLst>
              <a:ext uri="{FF2B5EF4-FFF2-40B4-BE49-F238E27FC236}">
                <a16:creationId xmlns:a16="http://schemas.microsoft.com/office/drawing/2014/main" id="{02D80BBE-BD7C-4A5B-9FAD-34A45222D8CC}"/>
              </a:ext>
            </a:extLst>
          </p:cNvPr>
          <p:cNvSpPr>
            <a:spLocks noGrp="1"/>
          </p:cNvSpPr>
          <p:nvPr>
            <p:ph type="sldNum" sz="quarter" idx="10"/>
          </p:nvPr>
        </p:nvSpPr>
        <p:spPr/>
        <p:txBody>
          <a:bodyPr/>
          <a:lstStyle/>
          <a:p>
            <a:fld id="{65429BE4-201F-4C2D-B258-238BC98A4066}" type="slidenum">
              <a:rPr lang="en-US" altLang="en-US" smtClean="0"/>
              <a:pPr/>
              <a:t>14</a:t>
            </a:fld>
            <a:endParaRPr lang="en-US" altLang="en-US"/>
          </a:p>
        </p:txBody>
      </p:sp>
      <p:sp>
        <p:nvSpPr>
          <p:cNvPr id="5" name="Title 1">
            <a:extLst>
              <a:ext uri="{FF2B5EF4-FFF2-40B4-BE49-F238E27FC236}">
                <a16:creationId xmlns:a16="http://schemas.microsoft.com/office/drawing/2014/main" id="{AF842D82-C216-4DA1-91B8-965B35E6806D}"/>
              </a:ext>
            </a:extLst>
          </p:cNvPr>
          <p:cNvSpPr txBox="1">
            <a:spLocks/>
          </p:cNvSpPr>
          <p:nvPr/>
        </p:nvSpPr>
        <p:spPr bwMode="auto">
          <a:xfrm>
            <a:off x="4921148" y="235470"/>
            <a:ext cx="427594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eaLnBrk="0" fontAlgn="base" hangingPunct="0">
              <a:spcBef>
                <a:spcPct val="0"/>
              </a:spcBef>
              <a:spcAft>
                <a:spcPct val="0"/>
              </a:spcAft>
              <a:defRPr sz="4000" b="1">
                <a:solidFill>
                  <a:schemeClr val="tx2"/>
                </a:solidFill>
                <a:latin typeface="Times New Roman" pitchFamily="18" charset="0"/>
              </a:defRPr>
            </a:lvl6pPr>
            <a:lvl7pPr marL="914400" algn="ctr" rtl="0" eaLnBrk="0" fontAlgn="base" hangingPunct="0">
              <a:spcBef>
                <a:spcPct val="0"/>
              </a:spcBef>
              <a:spcAft>
                <a:spcPct val="0"/>
              </a:spcAft>
              <a:defRPr sz="4000" b="1">
                <a:solidFill>
                  <a:schemeClr val="tx2"/>
                </a:solidFill>
                <a:latin typeface="Times New Roman" pitchFamily="18" charset="0"/>
              </a:defRPr>
            </a:lvl7pPr>
            <a:lvl8pPr marL="1371600" algn="ctr" rtl="0" eaLnBrk="0" fontAlgn="base" hangingPunct="0">
              <a:spcBef>
                <a:spcPct val="0"/>
              </a:spcBef>
              <a:spcAft>
                <a:spcPct val="0"/>
              </a:spcAft>
              <a:defRPr sz="4000" b="1">
                <a:solidFill>
                  <a:schemeClr val="tx2"/>
                </a:solidFill>
                <a:latin typeface="Times New Roman" pitchFamily="18" charset="0"/>
              </a:defRPr>
            </a:lvl8pPr>
            <a:lvl9pPr marL="1828800" algn="ctr" rtl="0" eaLnBrk="0" fontAlgn="base" hangingPunct="0">
              <a:spcBef>
                <a:spcPct val="0"/>
              </a:spcBef>
              <a:spcAft>
                <a:spcPct val="0"/>
              </a:spcAft>
              <a:defRPr sz="4000" b="1">
                <a:solidFill>
                  <a:schemeClr val="tx2"/>
                </a:solidFill>
                <a:latin typeface="Times New Roman" pitchFamily="18" charset="0"/>
              </a:defRPr>
            </a:lvl9pPr>
          </a:lstStyle>
          <a:p>
            <a:r>
              <a:rPr lang="en-US" sz="2400" kern="0" dirty="0"/>
              <a:t>Truth table for three variables</a:t>
            </a:r>
          </a:p>
        </p:txBody>
      </p:sp>
      <p:graphicFrame>
        <p:nvGraphicFramePr>
          <p:cNvPr id="6" name="Group 103">
            <a:extLst>
              <a:ext uri="{FF2B5EF4-FFF2-40B4-BE49-F238E27FC236}">
                <a16:creationId xmlns:a16="http://schemas.microsoft.com/office/drawing/2014/main" id="{33B9334D-4A4E-4E30-A4CA-EA73C1327177}"/>
              </a:ext>
            </a:extLst>
          </p:cNvPr>
          <p:cNvGraphicFramePr>
            <a:graphicFrameLocks/>
          </p:cNvGraphicFramePr>
          <p:nvPr>
            <p:extLst>
              <p:ext uri="{D42A27DB-BD31-4B8C-83A1-F6EECF244321}">
                <p14:modId xmlns:p14="http://schemas.microsoft.com/office/powerpoint/2010/main" val="2639703148"/>
              </p:ext>
            </p:extLst>
          </p:nvPr>
        </p:nvGraphicFramePr>
        <p:xfrm>
          <a:off x="361145" y="1798355"/>
          <a:ext cx="3093102" cy="2260737"/>
        </p:xfrm>
        <a:graphic>
          <a:graphicData uri="http://schemas.openxmlformats.org/drawingml/2006/table">
            <a:tbl>
              <a:tblPr/>
              <a:tblGrid>
                <a:gridCol w="630157">
                  <a:extLst>
                    <a:ext uri="{9D8B030D-6E8A-4147-A177-3AD203B41FA5}">
                      <a16:colId xmlns:a16="http://schemas.microsoft.com/office/drawing/2014/main" val="20000"/>
                    </a:ext>
                  </a:extLst>
                </a:gridCol>
                <a:gridCol w="710908">
                  <a:extLst>
                    <a:ext uri="{9D8B030D-6E8A-4147-A177-3AD203B41FA5}">
                      <a16:colId xmlns:a16="http://schemas.microsoft.com/office/drawing/2014/main" val="20001"/>
                    </a:ext>
                  </a:extLst>
                </a:gridCol>
                <a:gridCol w="778683">
                  <a:extLst>
                    <a:ext uri="{9D8B030D-6E8A-4147-A177-3AD203B41FA5}">
                      <a16:colId xmlns:a16="http://schemas.microsoft.com/office/drawing/2014/main" val="20002"/>
                    </a:ext>
                  </a:extLst>
                </a:gridCol>
                <a:gridCol w="973354">
                  <a:extLst>
                    <a:ext uri="{9D8B030D-6E8A-4147-A177-3AD203B41FA5}">
                      <a16:colId xmlns:a16="http://schemas.microsoft.com/office/drawing/2014/main" val="20003"/>
                    </a:ext>
                  </a:extLst>
                </a:gridCol>
              </a:tblGrid>
              <a:tr h="4279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p</a:t>
                      </a: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q</a:t>
                      </a: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19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 name="Group 81">
            <a:extLst>
              <a:ext uri="{FF2B5EF4-FFF2-40B4-BE49-F238E27FC236}">
                <a16:creationId xmlns:a16="http://schemas.microsoft.com/office/drawing/2014/main" id="{86186F10-A86B-4291-96FA-620D8B92D10F}"/>
              </a:ext>
            </a:extLst>
          </p:cNvPr>
          <p:cNvGraphicFramePr>
            <a:graphicFrameLocks/>
          </p:cNvGraphicFramePr>
          <p:nvPr>
            <p:extLst>
              <p:ext uri="{D42A27DB-BD31-4B8C-83A1-F6EECF244321}">
                <p14:modId xmlns:p14="http://schemas.microsoft.com/office/powerpoint/2010/main" val="176797290"/>
              </p:ext>
            </p:extLst>
          </p:nvPr>
        </p:nvGraphicFramePr>
        <p:xfrm>
          <a:off x="4880552" y="1798355"/>
          <a:ext cx="3760098" cy="3584089"/>
        </p:xfrm>
        <a:graphic>
          <a:graphicData uri="http://schemas.openxmlformats.org/drawingml/2006/table">
            <a:tbl>
              <a:tblPr/>
              <a:tblGrid>
                <a:gridCol w="529966">
                  <a:extLst>
                    <a:ext uri="{9D8B030D-6E8A-4147-A177-3AD203B41FA5}">
                      <a16:colId xmlns:a16="http://schemas.microsoft.com/office/drawing/2014/main" val="20000"/>
                    </a:ext>
                  </a:extLst>
                </a:gridCol>
                <a:gridCol w="660498">
                  <a:extLst>
                    <a:ext uri="{9D8B030D-6E8A-4147-A177-3AD203B41FA5}">
                      <a16:colId xmlns:a16="http://schemas.microsoft.com/office/drawing/2014/main" val="20001"/>
                    </a:ext>
                  </a:extLst>
                </a:gridCol>
                <a:gridCol w="674558">
                  <a:extLst>
                    <a:ext uri="{9D8B030D-6E8A-4147-A177-3AD203B41FA5}">
                      <a16:colId xmlns:a16="http://schemas.microsoft.com/office/drawing/2014/main" val="20002"/>
                    </a:ext>
                  </a:extLst>
                </a:gridCol>
                <a:gridCol w="659567">
                  <a:extLst>
                    <a:ext uri="{9D8B030D-6E8A-4147-A177-3AD203B41FA5}">
                      <a16:colId xmlns:a16="http://schemas.microsoft.com/office/drawing/2014/main" val="20003"/>
                    </a:ext>
                  </a:extLst>
                </a:gridCol>
                <a:gridCol w="629587">
                  <a:extLst>
                    <a:ext uri="{9D8B030D-6E8A-4147-A177-3AD203B41FA5}">
                      <a16:colId xmlns:a16="http://schemas.microsoft.com/office/drawing/2014/main" val="20004"/>
                    </a:ext>
                  </a:extLst>
                </a:gridCol>
                <a:gridCol w="605922">
                  <a:extLst>
                    <a:ext uri="{9D8B030D-6E8A-4147-A177-3AD203B41FA5}">
                      <a16:colId xmlns:a16="http://schemas.microsoft.com/office/drawing/2014/main" val="20005"/>
                    </a:ext>
                  </a:extLst>
                </a:gridCol>
              </a:tblGrid>
              <a:tr h="414169">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FF"/>
                          </a:solidFill>
                          <a:effectLst/>
                          <a:latin typeface="Times New Roman" pitchFamily="18" charset="0"/>
                          <a:cs typeface="Times New Roman" pitchFamily="18" charset="0"/>
                        </a:rPr>
                        <a:t>A</a:t>
                      </a:r>
                      <a:endParaRPr kumimoji="0" lang="en-US" sz="2000" b="1" i="0" u="none" strike="noStrike" cap="none" normalizeH="0" baseline="0" dirty="0">
                        <a:ln>
                          <a:noFill/>
                        </a:ln>
                        <a:solidFill>
                          <a:srgbClr val="FF0000"/>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2000" b="1" i="0" u="none" strike="noStrike" cap="none" normalizeH="0" baseline="0" dirty="0">
                        <a:ln>
                          <a:noFill/>
                        </a:ln>
                        <a:solidFill>
                          <a:srgbClr val="FF0000"/>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FF"/>
                          </a:solidFill>
                          <a:effectLst/>
                          <a:latin typeface="Times New Roman" pitchFamily="18" charset="0"/>
                          <a:cs typeface="Times New Roman" pitchFamily="18" charset="0"/>
                        </a:rPr>
                        <a:t>C</a:t>
                      </a:r>
                      <a:endParaRPr kumimoji="0" lang="en-US" sz="2000" b="1"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a:ln>
                          <a:noFill/>
                        </a:ln>
                        <a:solidFill>
                          <a:srgbClr val="FF0000"/>
                        </a:solidFill>
                        <a:effectLst/>
                        <a:latin typeface="Times New Roman" pitchFamily="18" charset="0"/>
                        <a:cs typeface="Times New Roman" pitchFamily="18" charset="0"/>
                        <a:sym typeface="Wingdings" pitchFamily="2" charset="2"/>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30000" dirty="0">
                        <a:ln>
                          <a:noFill/>
                        </a:ln>
                        <a:solidFill>
                          <a:srgbClr val="FF0000"/>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559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4447A6C1-681C-4855-A947-4043649BCAD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24C851-BD9B-42A6-ADFA-FBA8982FF100}" type="slidenum">
              <a:rPr lang="en-US" altLang="en-US" sz="1000"/>
              <a:pPr/>
              <a:t>15</a:t>
            </a:fld>
            <a:endParaRPr lang="en-US" altLang="en-US" sz="1000"/>
          </a:p>
        </p:txBody>
      </p:sp>
      <p:sp>
        <p:nvSpPr>
          <p:cNvPr id="16387" name="Rectangle 2">
            <a:extLst>
              <a:ext uri="{FF2B5EF4-FFF2-40B4-BE49-F238E27FC236}">
                <a16:creationId xmlns:a16="http://schemas.microsoft.com/office/drawing/2014/main" id="{B855DADC-E5A3-475B-B6FE-8298DF254B7F}"/>
              </a:ext>
            </a:extLst>
          </p:cNvPr>
          <p:cNvSpPr>
            <a:spLocks noGrp="1" noChangeArrowheads="1"/>
          </p:cNvSpPr>
          <p:nvPr>
            <p:ph type="title"/>
          </p:nvPr>
        </p:nvSpPr>
        <p:spPr>
          <a:xfrm>
            <a:off x="673100" y="0"/>
            <a:ext cx="7772400" cy="692150"/>
          </a:xfrm>
        </p:spPr>
        <p:txBody>
          <a:bodyPr/>
          <a:lstStyle/>
          <a:p>
            <a:r>
              <a:rPr lang="en-US" altLang="en-US" sz="2800"/>
              <a:t>EXERCISE</a:t>
            </a:r>
          </a:p>
        </p:txBody>
      </p:sp>
      <p:sp>
        <p:nvSpPr>
          <p:cNvPr id="16388" name="Rectangle 3">
            <a:extLst>
              <a:ext uri="{FF2B5EF4-FFF2-40B4-BE49-F238E27FC236}">
                <a16:creationId xmlns:a16="http://schemas.microsoft.com/office/drawing/2014/main" id="{D298CCE6-955B-4A5C-A556-4685353503A0}"/>
              </a:ext>
            </a:extLst>
          </p:cNvPr>
          <p:cNvSpPr>
            <a:spLocks noGrp="1" noChangeArrowheads="1"/>
          </p:cNvSpPr>
          <p:nvPr>
            <p:ph type="body" idx="1"/>
          </p:nvPr>
        </p:nvSpPr>
        <p:spPr>
          <a:xfrm>
            <a:off x="307975" y="919163"/>
            <a:ext cx="8601075" cy="5445125"/>
          </a:xfrm>
        </p:spPr>
        <p:txBody>
          <a:bodyPr/>
          <a:lstStyle/>
          <a:p>
            <a:pPr>
              <a:lnSpc>
                <a:spcPct val="130000"/>
              </a:lnSpc>
              <a:buFontTx/>
              <a:buNone/>
            </a:pPr>
            <a:r>
              <a:rPr lang="en-US" altLang="en-US" sz="1600" dirty="0"/>
              <a:t>	</a:t>
            </a:r>
            <a:r>
              <a:rPr lang="en-US" altLang="en-US" sz="2800" dirty="0"/>
              <a:t>Without knowing what they represent, assume that:</a:t>
            </a:r>
          </a:p>
          <a:p>
            <a:pPr>
              <a:lnSpc>
                <a:spcPct val="130000"/>
              </a:lnSpc>
              <a:buFontTx/>
              <a:buNone/>
            </a:pPr>
            <a:r>
              <a:rPr lang="en-US" altLang="en-US" sz="2800" dirty="0">
                <a:solidFill>
                  <a:srgbClr val="FF0000"/>
                </a:solidFill>
              </a:rPr>
              <a:t>	- p, q, r  </a:t>
            </a:r>
            <a:r>
              <a:rPr lang="en-US" altLang="en-US" sz="2800" dirty="0"/>
              <a:t>are</a:t>
            </a:r>
            <a:r>
              <a:rPr lang="en-US" altLang="en-US" sz="2800" dirty="0">
                <a:solidFill>
                  <a:srgbClr val="FF0000"/>
                </a:solidFill>
              </a:rPr>
              <a:t> true </a:t>
            </a:r>
          </a:p>
          <a:p>
            <a:pPr>
              <a:lnSpc>
                <a:spcPct val="130000"/>
              </a:lnSpc>
              <a:buFontTx/>
              <a:buNone/>
            </a:pPr>
            <a:r>
              <a:rPr lang="en-US" altLang="en-US" sz="2800" dirty="0">
                <a:solidFill>
                  <a:srgbClr val="FF0000"/>
                </a:solidFill>
              </a:rPr>
              <a:t>	- w, x, y</a:t>
            </a:r>
            <a:r>
              <a:rPr lang="en-US" altLang="en-US" sz="2800" dirty="0"/>
              <a:t> are</a:t>
            </a:r>
            <a:r>
              <a:rPr lang="en-US" altLang="en-US" sz="2800" dirty="0">
                <a:solidFill>
                  <a:srgbClr val="FF0000"/>
                </a:solidFill>
              </a:rPr>
              <a:t> false</a:t>
            </a:r>
          </a:p>
          <a:p>
            <a:pPr>
              <a:lnSpc>
                <a:spcPct val="130000"/>
              </a:lnSpc>
              <a:buFontTx/>
              <a:buNone/>
            </a:pPr>
            <a:r>
              <a:rPr lang="en-US" altLang="en-US" sz="2800" dirty="0"/>
              <a:t>Determine whether each of the following is true or false. </a:t>
            </a:r>
          </a:p>
          <a:p>
            <a:pPr>
              <a:lnSpc>
                <a:spcPct val="130000"/>
              </a:lnSpc>
              <a:buFontTx/>
              <a:buNone/>
            </a:pPr>
            <a:r>
              <a:rPr lang="en-US" altLang="en-US" sz="3600" dirty="0"/>
              <a:t>	1.      </a:t>
            </a:r>
            <a:r>
              <a:rPr lang="en-US" altLang="en-US" sz="3600" dirty="0">
                <a:solidFill>
                  <a:srgbClr val="FF0000"/>
                </a:solidFill>
              </a:rPr>
              <a:t>p  &amp;   q </a:t>
            </a:r>
            <a:r>
              <a:rPr lang="en-US" altLang="en-US" sz="3600" dirty="0"/>
              <a:t>			2.      </a:t>
            </a:r>
            <a:r>
              <a:rPr lang="en-US" altLang="en-US" sz="3600" dirty="0">
                <a:solidFill>
                  <a:srgbClr val="FF0000"/>
                </a:solidFill>
              </a:rPr>
              <a:t>p  &amp;   w </a:t>
            </a:r>
          </a:p>
          <a:p>
            <a:pPr>
              <a:lnSpc>
                <a:spcPct val="80000"/>
              </a:lnSpc>
              <a:buFontTx/>
              <a:buNone/>
            </a:pPr>
            <a:r>
              <a:rPr lang="en-US" altLang="en-US" sz="3600" dirty="0"/>
              <a:t>	3.      </a:t>
            </a:r>
            <a:r>
              <a:rPr lang="en-US" altLang="en-US" sz="3600" dirty="0">
                <a:solidFill>
                  <a:srgbClr val="FF0000"/>
                </a:solidFill>
              </a:rPr>
              <a:t>x  &amp;   y </a:t>
            </a:r>
            <a:r>
              <a:rPr lang="en-US" altLang="en-US" sz="3600" dirty="0"/>
              <a:t>			4.      </a:t>
            </a:r>
            <a:r>
              <a:rPr lang="en-US" altLang="en-US" sz="3600" dirty="0">
                <a:solidFill>
                  <a:srgbClr val="FF0000"/>
                </a:solidFill>
              </a:rPr>
              <a:t>r  &amp;   q </a:t>
            </a:r>
          </a:p>
          <a:p>
            <a:pPr>
              <a:lnSpc>
                <a:spcPct val="80000"/>
              </a:lnSpc>
              <a:buFontTx/>
              <a:buNone/>
            </a:pPr>
            <a:r>
              <a:rPr lang="en-US" altLang="en-US" sz="3600" dirty="0"/>
              <a:t>  5.      </a:t>
            </a:r>
            <a:r>
              <a:rPr lang="en-US" altLang="en-US" sz="3600" dirty="0">
                <a:solidFill>
                  <a:srgbClr val="FF0000"/>
                </a:solidFill>
              </a:rPr>
              <a:t>r  &amp;   y </a:t>
            </a:r>
            <a:r>
              <a:rPr lang="en-US" altLang="en-US" sz="3600" dirty="0"/>
              <a:t>				6.      </a:t>
            </a:r>
            <a:r>
              <a:rPr lang="en-US" altLang="en-US" sz="3600" dirty="0">
                <a:solidFill>
                  <a:srgbClr val="FF0000"/>
                </a:solidFill>
              </a:rPr>
              <a:t>y  &amp;   w </a:t>
            </a:r>
          </a:p>
          <a:p>
            <a:pPr>
              <a:lnSpc>
                <a:spcPct val="80000"/>
              </a:lnSpc>
              <a:buFontTx/>
              <a:buNone/>
            </a:pPr>
            <a:r>
              <a:rPr lang="en-US" altLang="en-US" sz="3600" dirty="0"/>
              <a:t>	7.      </a:t>
            </a:r>
            <a:r>
              <a:rPr lang="en-US" altLang="en-US" sz="3600" dirty="0">
                <a:solidFill>
                  <a:srgbClr val="FF0000"/>
                </a:solidFill>
              </a:rPr>
              <a:t>x  &amp;   w </a:t>
            </a:r>
            <a:r>
              <a:rPr lang="en-US" altLang="en-US" sz="3600" dirty="0"/>
              <a:t>			8.      </a:t>
            </a:r>
            <a:r>
              <a:rPr lang="en-US" altLang="en-US" sz="3600" dirty="0">
                <a:solidFill>
                  <a:srgbClr val="FF0000"/>
                </a:solidFill>
              </a:rPr>
              <a:t>q  &amp;   r </a:t>
            </a:r>
          </a:p>
          <a:p>
            <a:pPr>
              <a:lnSpc>
                <a:spcPct val="80000"/>
              </a:lnSpc>
              <a:buFontTx/>
              <a:buNone/>
            </a:pPr>
            <a:r>
              <a:rPr lang="en-US" altLang="en-US" sz="3600" dirty="0"/>
              <a:t>	9.      </a:t>
            </a:r>
            <a:r>
              <a:rPr lang="en-US" altLang="en-US" sz="3600" dirty="0">
                <a:solidFill>
                  <a:srgbClr val="FF0000"/>
                </a:solidFill>
              </a:rPr>
              <a:t>p  &amp;   y </a:t>
            </a:r>
            <a:r>
              <a:rPr lang="en-US" altLang="en-US" sz="3600" dirty="0"/>
              <a:t>			10.     </a:t>
            </a:r>
            <a:r>
              <a:rPr lang="en-US" altLang="en-US" sz="3600" dirty="0">
                <a:solidFill>
                  <a:srgbClr val="FF0000"/>
                </a:solidFill>
              </a:rPr>
              <a:t>r  &amp;   p </a:t>
            </a:r>
          </a:p>
          <a:p>
            <a:pPr>
              <a:lnSpc>
                <a:spcPct val="80000"/>
              </a:lnSpc>
              <a:buFontTx/>
              <a:buNone/>
            </a:pPr>
            <a:endParaRPr lang="en-US" altLang="en-US" sz="3600"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4A3E6702-78C5-4B0D-AF9D-2715BD61FAB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7FDC44-D973-4F0E-9D0D-C91E5D09C536}" type="slidenum">
              <a:rPr lang="en-US" altLang="en-US" sz="1000"/>
              <a:pPr/>
              <a:t>16</a:t>
            </a:fld>
            <a:endParaRPr lang="en-US" altLang="en-US" sz="1000"/>
          </a:p>
        </p:txBody>
      </p:sp>
      <p:sp>
        <p:nvSpPr>
          <p:cNvPr id="17411" name="Rectangle 2">
            <a:extLst>
              <a:ext uri="{FF2B5EF4-FFF2-40B4-BE49-F238E27FC236}">
                <a16:creationId xmlns:a16="http://schemas.microsoft.com/office/drawing/2014/main" id="{2C85D968-DD69-4A49-8CC8-49420B224666}"/>
              </a:ext>
            </a:extLst>
          </p:cNvPr>
          <p:cNvSpPr>
            <a:spLocks noGrp="1" noChangeArrowheads="1"/>
          </p:cNvSpPr>
          <p:nvPr>
            <p:ph type="title"/>
          </p:nvPr>
        </p:nvSpPr>
        <p:spPr>
          <a:xfrm>
            <a:off x="587375" y="280988"/>
            <a:ext cx="7772400" cy="533400"/>
          </a:xfrm>
        </p:spPr>
        <p:txBody>
          <a:bodyPr/>
          <a:lstStyle/>
          <a:p>
            <a:r>
              <a:rPr lang="en-US" altLang="en-US" sz="3600"/>
              <a:t>1. Conjunction and validity</a:t>
            </a:r>
          </a:p>
        </p:txBody>
      </p:sp>
      <p:sp>
        <p:nvSpPr>
          <p:cNvPr id="17412" name="Rectangle 3">
            <a:extLst>
              <a:ext uri="{FF2B5EF4-FFF2-40B4-BE49-F238E27FC236}">
                <a16:creationId xmlns:a16="http://schemas.microsoft.com/office/drawing/2014/main" id="{CF64FC87-A7A4-41D8-9661-D4335093BABC}"/>
              </a:ext>
            </a:extLst>
          </p:cNvPr>
          <p:cNvSpPr>
            <a:spLocks noGrp="1" noChangeArrowheads="1"/>
          </p:cNvSpPr>
          <p:nvPr>
            <p:ph type="body" idx="1"/>
          </p:nvPr>
        </p:nvSpPr>
        <p:spPr>
          <a:xfrm>
            <a:off x="304800" y="920750"/>
            <a:ext cx="8229600" cy="5735638"/>
          </a:xfrm>
        </p:spPr>
        <p:txBody>
          <a:bodyPr/>
          <a:lstStyle/>
          <a:p>
            <a:pPr>
              <a:buFontTx/>
              <a:buNone/>
            </a:pPr>
            <a:r>
              <a:rPr lang="en-US" altLang="en-US" sz="2800" b="1"/>
              <a:t>Rule of validity</a:t>
            </a:r>
            <a:r>
              <a:rPr lang="en-US" altLang="en-US" sz="2800"/>
              <a:t>:</a:t>
            </a:r>
          </a:p>
          <a:p>
            <a:pPr>
              <a:lnSpc>
                <a:spcPct val="130000"/>
              </a:lnSpc>
              <a:buFontTx/>
              <a:buNone/>
            </a:pPr>
            <a:r>
              <a:rPr lang="en-US" altLang="en-US" sz="2800"/>
              <a:t>	- In a valid argument, it is </a:t>
            </a:r>
            <a:r>
              <a:rPr lang="en-US" altLang="en-US" sz="2800" b="1" u="sng"/>
              <a:t>impossible</a:t>
            </a:r>
            <a:r>
              <a:rPr lang="en-US" altLang="en-US" sz="2800"/>
              <a:t> for all the premises to be true and the conclusion false. </a:t>
            </a:r>
          </a:p>
          <a:p>
            <a:pPr>
              <a:lnSpc>
                <a:spcPct val="130000"/>
              </a:lnSpc>
              <a:buFontTx/>
              <a:buNone/>
            </a:pPr>
            <a:r>
              <a:rPr lang="en-US" altLang="en-US" sz="2800"/>
              <a:t>	- If any instance of all true premises is followed by a false conclusion - an F under the conclusion column - the argument is </a:t>
            </a:r>
            <a:r>
              <a:rPr lang="en-US" altLang="en-US" sz="2800" b="1" u="sng"/>
              <a:t>invalid</a:t>
            </a:r>
            <a:r>
              <a:rPr lang="en-US" altLang="en-US" sz="2800"/>
              <a:t>. </a:t>
            </a:r>
          </a:p>
          <a:p>
            <a:pPr lvl="1">
              <a:buFontTx/>
              <a:buNone/>
            </a:pPr>
            <a:r>
              <a:rPr lang="en-US" altLang="en-US" sz="2800">
                <a:solidFill>
                  <a:srgbClr val="FF0000"/>
                </a:solidFill>
              </a:rPr>
              <a:t>			p		q		p&amp;q</a:t>
            </a:r>
          </a:p>
          <a:p>
            <a:pPr lvl="1">
              <a:buFontTx/>
              <a:buNone/>
            </a:pPr>
            <a:r>
              <a:rPr lang="en-US" altLang="en-US" sz="2800">
                <a:solidFill>
                  <a:srgbClr val="FF0000"/>
                </a:solidFill>
              </a:rPr>
              <a:t>			</a:t>
            </a:r>
            <a:r>
              <a:rPr lang="en-US" altLang="en-US" sz="2800"/>
              <a:t>T		T		  T</a:t>
            </a:r>
          </a:p>
          <a:p>
            <a:pPr lvl="1">
              <a:buFontTx/>
              <a:buNone/>
            </a:pPr>
            <a:r>
              <a:rPr lang="en-US" altLang="en-US" sz="2800"/>
              <a:t>			T		F		   F</a:t>
            </a:r>
          </a:p>
          <a:p>
            <a:pPr lvl="1">
              <a:buFontTx/>
              <a:buNone/>
            </a:pPr>
            <a:r>
              <a:rPr lang="en-US" altLang="en-US" sz="2800"/>
              <a:t>			F		T		   F				F		F		   F</a:t>
            </a:r>
          </a:p>
          <a:p>
            <a:pPr>
              <a:buFontTx/>
              <a:buNone/>
            </a:pPr>
            <a:endParaRPr lang="en-US" altLang="en-US"/>
          </a:p>
        </p:txBody>
      </p:sp>
      <p:sp>
        <p:nvSpPr>
          <p:cNvPr id="17413" name="Line 7">
            <a:extLst>
              <a:ext uri="{FF2B5EF4-FFF2-40B4-BE49-F238E27FC236}">
                <a16:creationId xmlns:a16="http://schemas.microsoft.com/office/drawing/2014/main" id="{09A9281A-9427-4A2C-8ED7-0F0DDA698821}"/>
              </a:ext>
            </a:extLst>
          </p:cNvPr>
          <p:cNvSpPr>
            <a:spLocks noChangeShapeType="1"/>
          </p:cNvSpPr>
          <p:nvPr/>
        </p:nvSpPr>
        <p:spPr bwMode="auto">
          <a:xfrm>
            <a:off x="2190750" y="4875213"/>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B38C8DFD-F790-444D-A3E4-8FF34659C24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8A7026-E106-4395-BB5A-9F3E8DE6DEA5}" type="slidenum">
              <a:rPr lang="en-US" altLang="en-US" sz="1000"/>
              <a:pPr/>
              <a:t>17</a:t>
            </a:fld>
            <a:endParaRPr lang="en-US" altLang="en-US" sz="1000"/>
          </a:p>
        </p:txBody>
      </p:sp>
      <p:sp>
        <p:nvSpPr>
          <p:cNvPr id="18435" name="Rectangle 2">
            <a:extLst>
              <a:ext uri="{FF2B5EF4-FFF2-40B4-BE49-F238E27FC236}">
                <a16:creationId xmlns:a16="http://schemas.microsoft.com/office/drawing/2014/main" id="{6CD11860-4316-4C2B-A451-6ADB554D5501}"/>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18436" name="Rectangle 3">
            <a:extLst>
              <a:ext uri="{FF2B5EF4-FFF2-40B4-BE49-F238E27FC236}">
                <a16:creationId xmlns:a16="http://schemas.microsoft.com/office/drawing/2014/main" id="{50781E40-02D3-48CE-A9B9-67A4A61FADAE}"/>
              </a:ext>
            </a:extLst>
          </p:cNvPr>
          <p:cNvSpPr>
            <a:spLocks noGrp="1" noChangeArrowheads="1"/>
          </p:cNvSpPr>
          <p:nvPr>
            <p:ph type="body" idx="1"/>
          </p:nvPr>
        </p:nvSpPr>
        <p:spPr>
          <a:xfrm>
            <a:off x="371475" y="1181100"/>
            <a:ext cx="8420100" cy="4547671"/>
          </a:xfrm>
        </p:spPr>
        <p:txBody>
          <a:bodyPr/>
          <a:lstStyle/>
          <a:p>
            <a:pPr lvl="1">
              <a:buFontTx/>
              <a:buNone/>
            </a:pPr>
            <a:r>
              <a:rPr lang="en-US" altLang="en-US" sz="2800" dirty="0">
                <a:solidFill>
                  <a:srgbClr val="FF0000"/>
                </a:solidFill>
              </a:rPr>
              <a:t>The sky is blue. (p)</a:t>
            </a:r>
          </a:p>
          <a:p>
            <a:pPr lvl="1">
              <a:buFontTx/>
              <a:buNone/>
            </a:pPr>
            <a:r>
              <a:rPr lang="en-US" altLang="en-US" sz="2800" dirty="0">
                <a:solidFill>
                  <a:srgbClr val="FF0000"/>
                </a:solidFill>
              </a:rPr>
              <a:t>The grass is green. (q) </a:t>
            </a:r>
          </a:p>
          <a:p>
            <a:pPr lvl="1">
              <a:buFontTx/>
              <a:buNone/>
            </a:pPr>
            <a:r>
              <a:rPr lang="en-US" altLang="en-US" sz="2800" dirty="0">
                <a:solidFill>
                  <a:srgbClr val="FF0000"/>
                </a:solidFill>
              </a:rPr>
              <a:t>Therefore, the sky is blue and the grass is green.  </a:t>
            </a:r>
          </a:p>
          <a:p>
            <a:pPr lvl="1">
              <a:buFontTx/>
              <a:buNone/>
            </a:pPr>
            <a:endParaRPr lang="en-US" altLang="en-US" sz="2800" dirty="0">
              <a:solidFill>
                <a:srgbClr val="FF0000"/>
              </a:solidFill>
            </a:endParaRPr>
          </a:p>
          <a:p>
            <a:pPr lvl="1">
              <a:buFontTx/>
              <a:buNone/>
            </a:pPr>
            <a:r>
              <a:rPr lang="en-US" altLang="en-US" sz="2800" dirty="0">
                <a:solidFill>
                  <a:srgbClr val="FF0000"/>
                </a:solidFill>
              </a:rPr>
              <a:t>			p		q		</a:t>
            </a:r>
            <a:r>
              <a:rPr lang="en-US" altLang="en-US" sz="2800" dirty="0" err="1">
                <a:solidFill>
                  <a:srgbClr val="FF0000"/>
                </a:solidFill>
              </a:rPr>
              <a:t>p&amp;q</a:t>
            </a:r>
            <a:endParaRPr lang="en-US" altLang="en-US" sz="2800" dirty="0">
              <a:solidFill>
                <a:srgbClr val="FF0000"/>
              </a:solidFill>
            </a:endParaRP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800" dirty="0"/>
          </a:p>
          <a:p>
            <a:pPr lvl="1">
              <a:buFontTx/>
              <a:buNone/>
            </a:pPr>
            <a:r>
              <a:rPr lang="en-US" altLang="en-US" sz="2800" b="1" i="1" dirty="0"/>
              <a:t>	 </a:t>
            </a:r>
          </a:p>
        </p:txBody>
      </p:sp>
      <p:sp>
        <p:nvSpPr>
          <p:cNvPr id="18437" name="Line 6">
            <a:extLst>
              <a:ext uri="{FF2B5EF4-FFF2-40B4-BE49-F238E27FC236}">
                <a16:creationId xmlns:a16="http://schemas.microsoft.com/office/drawing/2014/main" id="{0E11F2A0-3F3E-4806-9EF3-8DB7E6C537EB}"/>
              </a:ext>
            </a:extLst>
          </p:cNvPr>
          <p:cNvSpPr>
            <a:spLocks noChangeShapeType="1"/>
          </p:cNvSpPr>
          <p:nvPr/>
        </p:nvSpPr>
        <p:spPr bwMode="auto">
          <a:xfrm>
            <a:off x="2219325" y="3765550"/>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6">
            <a:extLst>
              <a:ext uri="{FF2B5EF4-FFF2-40B4-BE49-F238E27FC236}">
                <a16:creationId xmlns:a16="http://schemas.microsoft.com/office/drawing/2014/main" id="{990663F0-1407-4F56-B9F5-3FEA1F623EC9}"/>
              </a:ext>
            </a:extLst>
          </p:cNvPr>
          <p:cNvSpPr>
            <a:spLocks noChangeShapeType="1"/>
          </p:cNvSpPr>
          <p:nvPr/>
        </p:nvSpPr>
        <p:spPr bwMode="auto">
          <a:xfrm>
            <a:off x="825500" y="2251075"/>
            <a:ext cx="66754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76B04DAA-97D8-469C-93FD-49C3118BFE0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D2FC5E-A8E9-443D-9FA2-4D0144A9D55B}" type="slidenum">
              <a:rPr lang="en-US" altLang="en-US" sz="1000"/>
              <a:pPr/>
              <a:t>18</a:t>
            </a:fld>
            <a:endParaRPr lang="en-US" altLang="en-US" sz="1000"/>
          </a:p>
        </p:txBody>
      </p:sp>
      <p:sp>
        <p:nvSpPr>
          <p:cNvPr id="19459" name="Rectangle 2">
            <a:extLst>
              <a:ext uri="{FF2B5EF4-FFF2-40B4-BE49-F238E27FC236}">
                <a16:creationId xmlns:a16="http://schemas.microsoft.com/office/drawing/2014/main" id="{A54A5C4E-29F2-4D7E-8A43-E8165AAA821B}"/>
              </a:ext>
            </a:extLst>
          </p:cNvPr>
          <p:cNvSpPr>
            <a:spLocks noGrp="1" noChangeArrowheads="1"/>
          </p:cNvSpPr>
          <p:nvPr>
            <p:ph type="title"/>
          </p:nvPr>
        </p:nvSpPr>
        <p:spPr>
          <a:xfrm>
            <a:off x="685800" y="177494"/>
            <a:ext cx="7772400" cy="400050"/>
          </a:xfrm>
        </p:spPr>
        <p:txBody>
          <a:bodyPr/>
          <a:lstStyle/>
          <a:p>
            <a:r>
              <a:rPr lang="en-US" altLang="en-US" sz="2800" dirty="0"/>
              <a:t>1. CONJUNCTION – Validity</a:t>
            </a:r>
          </a:p>
        </p:txBody>
      </p:sp>
      <p:sp>
        <p:nvSpPr>
          <p:cNvPr id="19460" name="Rectangle 3">
            <a:extLst>
              <a:ext uri="{FF2B5EF4-FFF2-40B4-BE49-F238E27FC236}">
                <a16:creationId xmlns:a16="http://schemas.microsoft.com/office/drawing/2014/main" id="{C23BEB67-853B-4029-86D2-C810963E04B0}"/>
              </a:ext>
            </a:extLst>
          </p:cNvPr>
          <p:cNvSpPr>
            <a:spLocks noGrp="1" noChangeArrowheads="1"/>
          </p:cNvSpPr>
          <p:nvPr>
            <p:ph type="body" idx="1"/>
          </p:nvPr>
        </p:nvSpPr>
        <p:spPr>
          <a:xfrm>
            <a:off x="371475" y="1181100"/>
            <a:ext cx="8420100" cy="5422900"/>
          </a:xfrm>
        </p:spPr>
        <p:txBody>
          <a:bodyPr/>
          <a:lstStyle/>
          <a:p>
            <a:pPr lvl="1">
              <a:buFontTx/>
              <a:buNone/>
            </a:pPr>
            <a:r>
              <a:rPr lang="en-US" altLang="en-US" sz="2400" dirty="0">
                <a:solidFill>
                  <a:srgbClr val="FF0000"/>
                </a:solidFill>
              </a:rPr>
              <a:t>The sky is blue (p).</a:t>
            </a:r>
          </a:p>
          <a:p>
            <a:pPr lvl="1">
              <a:buFontTx/>
              <a:buNone/>
            </a:pPr>
            <a:r>
              <a:rPr lang="en-US" altLang="en-US" sz="2400" dirty="0">
                <a:solidFill>
                  <a:srgbClr val="FF0000"/>
                </a:solidFill>
              </a:rPr>
              <a:t>The grass is green (q). </a:t>
            </a:r>
          </a:p>
          <a:p>
            <a:pPr lvl="1">
              <a:buFontTx/>
              <a:buNone/>
            </a:pPr>
            <a:r>
              <a:rPr lang="en-US" altLang="en-US" sz="2400" dirty="0">
                <a:solidFill>
                  <a:srgbClr val="FF0000"/>
                </a:solidFill>
              </a:rPr>
              <a:t>Therefore, the sky is blue and the grass is green.  </a:t>
            </a:r>
          </a:p>
          <a:p>
            <a:pPr lvl="1">
              <a:buFontTx/>
              <a:buNone/>
            </a:pPr>
            <a:endParaRPr lang="en-US" altLang="en-US" sz="2800" dirty="0">
              <a:solidFill>
                <a:srgbClr val="FF0000"/>
              </a:solidFill>
            </a:endParaRPr>
          </a:p>
          <a:p>
            <a:pPr lvl="1">
              <a:buFontTx/>
              <a:buNone/>
            </a:pPr>
            <a:r>
              <a:rPr lang="en-US" altLang="en-US" sz="2800" dirty="0">
                <a:solidFill>
                  <a:srgbClr val="FF0000"/>
                </a:solidFill>
              </a:rPr>
              <a:t>				p*		q*		</a:t>
            </a:r>
            <a:r>
              <a:rPr lang="en-US" altLang="en-US" sz="2800" dirty="0" err="1">
                <a:solidFill>
                  <a:srgbClr val="FF0000"/>
                </a:solidFill>
              </a:rPr>
              <a:t>p&amp;q</a:t>
            </a:r>
            <a:r>
              <a:rPr lang="en-US" altLang="en-US" sz="2800" dirty="0">
                <a:solidFill>
                  <a:srgbClr val="FF0000"/>
                </a:solidFill>
              </a:rPr>
              <a:t> C</a:t>
            </a: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800" dirty="0"/>
          </a:p>
          <a:p>
            <a:pPr lvl="1">
              <a:buFontTx/>
              <a:buNone/>
            </a:pPr>
            <a:r>
              <a:rPr lang="en-US" altLang="en-US" sz="2800" dirty="0"/>
              <a:t>* The argument is </a:t>
            </a:r>
            <a:r>
              <a:rPr lang="en-US" altLang="en-US" sz="2800" b="1" u="sng" dirty="0"/>
              <a:t>valid</a:t>
            </a:r>
            <a:r>
              <a:rPr lang="en-US" altLang="en-US" sz="2800" b="1" dirty="0"/>
              <a:t>. </a:t>
            </a:r>
          </a:p>
          <a:p>
            <a:pPr lvl="1">
              <a:buFontTx/>
              <a:buNone/>
            </a:pPr>
            <a:endParaRPr lang="en-US" altLang="en-US" sz="2400" b="1" i="1" dirty="0"/>
          </a:p>
        </p:txBody>
      </p:sp>
      <p:sp>
        <p:nvSpPr>
          <p:cNvPr id="19461" name="Line 4">
            <a:extLst>
              <a:ext uri="{FF2B5EF4-FFF2-40B4-BE49-F238E27FC236}">
                <a16:creationId xmlns:a16="http://schemas.microsoft.com/office/drawing/2014/main" id="{0C96908D-D6FB-4DBE-9031-80F950E44E1B}"/>
              </a:ext>
            </a:extLst>
          </p:cNvPr>
          <p:cNvSpPr>
            <a:spLocks noChangeShapeType="1"/>
          </p:cNvSpPr>
          <p:nvPr/>
        </p:nvSpPr>
        <p:spPr bwMode="auto">
          <a:xfrm>
            <a:off x="3177789" y="3622331"/>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4">
            <a:extLst>
              <a:ext uri="{FF2B5EF4-FFF2-40B4-BE49-F238E27FC236}">
                <a16:creationId xmlns:a16="http://schemas.microsoft.com/office/drawing/2014/main" id="{BDA80A0D-9731-4CE7-A7D5-BC23B1B613B0}"/>
              </a:ext>
            </a:extLst>
          </p:cNvPr>
          <p:cNvSpPr>
            <a:spLocks noChangeShapeType="1"/>
          </p:cNvSpPr>
          <p:nvPr/>
        </p:nvSpPr>
        <p:spPr bwMode="auto">
          <a:xfrm>
            <a:off x="738188" y="2098139"/>
            <a:ext cx="6500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4">
            <a:extLst>
              <a:ext uri="{FF2B5EF4-FFF2-40B4-BE49-F238E27FC236}">
                <a16:creationId xmlns:a16="http://schemas.microsoft.com/office/drawing/2014/main" id="{00A2326F-33BB-46D7-A378-5AE1D180AECB}"/>
              </a:ext>
            </a:extLst>
          </p:cNvPr>
          <p:cNvSpPr txBox="1">
            <a:spLocks noChangeArrowheads="1"/>
          </p:cNvSpPr>
          <p:nvPr/>
        </p:nvSpPr>
        <p:spPr bwMode="auto">
          <a:xfrm>
            <a:off x="352425" y="2830513"/>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2" name="TextBox 1">
            <a:extLst>
              <a:ext uri="{FF2B5EF4-FFF2-40B4-BE49-F238E27FC236}">
                <a16:creationId xmlns:a16="http://schemas.microsoft.com/office/drawing/2014/main" id="{C30D329A-EB55-4881-BF05-2E05B82B1B30}"/>
              </a:ext>
            </a:extLst>
          </p:cNvPr>
          <p:cNvSpPr txBox="1"/>
          <p:nvPr/>
        </p:nvSpPr>
        <p:spPr>
          <a:xfrm>
            <a:off x="587447" y="3292385"/>
            <a:ext cx="1463703" cy="1200329"/>
          </a:xfrm>
          <a:prstGeom prst="rect">
            <a:avLst/>
          </a:prstGeom>
          <a:noFill/>
        </p:spPr>
        <p:txBody>
          <a:bodyPr wrap="square" rtlCol="0">
            <a:spAutoFit/>
          </a:bodyPr>
          <a:lstStyle/>
          <a:p>
            <a:r>
              <a:rPr lang="en-US" dirty="0"/>
              <a:t>p</a:t>
            </a:r>
          </a:p>
          <a:p>
            <a:r>
              <a:rPr lang="en-US" dirty="0"/>
              <a:t>q____</a:t>
            </a:r>
          </a:p>
          <a:p>
            <a:r>
              <a:rPr lang="en-US" dirty="0"/>
              <a:t>So, p &amp; q </a:t>
            </a:r>
          </a:p>
        </p:txBody>
      </p:sp>
      <p:sp>
        <p:nvSpPr>
          <p:cNvPr id="14" name="Oval 13">
            <a:extLst>
              <a:ext uri="{FF2B5EF4-FFF2-40B4-BE49-F238E27FC236}">
                <a16:creationId xmlns:a16="http://schemas.microsoft.com/office/drawing/2014/main" id="{EE66953A-C7E3-4129-B124-964256D0B38A}"/>
              </a:ext>
            </a:extLst>
          </p:cNvPr>
          <p:cNvSpPr/>
          <p:nvPr/>
        </p:nvSpPr>
        <p:spPr bwMode="auto">
          <a:xfrm>
            <a:off x="3073701" y="3559418"/>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Oval 14">
            <a:extLst>
              <a:ext uri="{FF2B5EF4-FFF2-40B4-BE49-F238E27FC236}">
                <a16:creationId xmlns:a16="http://schemas.microsoft.com/office/drawing/2014/main" id="{F6107FDA-C65E-445F-B6F1-9B2E32B60ABE}"/>
              </a:ext>
            </a:extLst>
          </p:cNvPr>
          <p:cNvSpPr/>
          <p:nvPr/>
        </p:nvSpPr>
        <p:spPr bwMode="auto">
          <a:xfrm>
            <a:off x="4915602" y="3559418"/>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 name="Oval 15">
            <a:extLst>
              <a:ext uri="{FF2B5EF4-FFF2-40B4-BE49-F238E27FC236}">
                <a16:creationId xmlns:a16="http://schemas.microsoft.com/office/drawing/2014/main" id="{D5480ACB-CF78-46D4-B304-8CD4C8085EB9}"/>
              </a:ext>
            </a:extLst>
          </p:cNvPr>
          <p:cNvSpPr/>
          <p:nvPr/>
        </p:nvSpPr>
        <p:spPr bwMode="auto">
          <a:xfrm>
            <a:off x="6939850" y="3559418"/>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6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3" grpId="0"/>
      <p:bldP spid="2" grpId="0"/>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9F9A8EA2-FC4C-4586-8E79-B37B8DA59FB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EE3FEB4-8745-46DC-8E01-8511F0A5971A}" type="slidenum">
              <a:rPr lang="en-US" altLang="en-US" sz="1000"/>
              <a:pPr/>
              <a:t>19</a:t>
            </a:fld>
            <a:endParaRPr lang="en-US" altLang="en-US" sz="1000"/>
          </a:p>
        </p:txBody>
      </p:sp>
      <p:sp>
        <p:nvSpPr>
          <p:cNvPr id="20483" name="Rectangle 2">
            <a:extLst>
              <a:ext uri="{FF2B5EF4-FFF2-40B4-BE49-F238E27FC236}">
                <a16:creationId xmlns:a16="http://schemas.microsoft.com/office/drawing/2014/main" id="{01E22F87-65DE-49A6-B1D3-0F0D0FC1BA00}"/>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20484" name="Rectangle 3">
            <a:extLst>
              <a:ext uri="{FF2B5EF4-FFF2-40B4-BE49-F238E27FC236}">
                <a16:creationId xmlns:a16="http://schemas.microsoft.com/office/drawing/2014/main" id="{133B3A4D-6A39-436D-A6DE-56B84544B94E}"/>
              </a:ext>
            </a:extLst>
          </p:cNvPr>
          <p:cNvSpPr>
            <a:spLocks noGrp="1" noChangeArrowheads="1"/>
          </p:cNvSpPr>
          <p:nvPr>
            <p:ph type="body" idx="1"/>
          </p:nvPr>
        </p:nvSpPr>
        <p:spPr>
          <a:xfrm>
            <a:off x="371475" y="1181100"/>
            <a:ext cx="8420100" cy="5422900"/>
          </a:xfrm>
        </p:spPr>
        <p:txBody>
          <a:bodyPr/>
          <a:lstStyle/>
          <a:p>
            <a:pPr lvl="1">
              <a:buFontTx/>
              <a:buNone/>
            </a:pPr>
            <a:r>
              <a:rPr lang="en-US" altLang="en-US" sz="2800" dirty="0">
                <a:solidFill>
                  <a:srgbClr val="FF0000"/>
                </a:solidFill>
              </a:rPr>
              <a:t>The grass is green (p). </a:t>
            </a:r>
          </a:p>
          <a:p>
            <a:pPr lvl="1">
              <a:buFontTx/>
              <a:buNone/>
            </a:pPr>
            <a:r>
              <a:rPr lang="en-US" altLang="en-US" sz="2800" dirty="0">
                <a:solidFill>
                  <a:srgbClr val="FF0000"/>
                </a:solidFill>
              </a:rPr>
              <a:t>Therefore, the grass is green (p) and the sky is blue (q).  </a:t>
            </a:r>
          </a:p>
          <a:p>
            <a:pPr lvl="1">
              <a:buFontTx/>
              <a:buNone/>
            </a:pPr>
            <a:endParaRPr lang="en-US" altLang="en-US" sz="2800" dirty="0">
              <a:solidFill>
                <a:srgbClr val="FF0000"/>
              </a:solidFill>
            </a:endParaRPr>
          </a:p>
          <a:p>
            <a:pPr lvl="1">
              <a:buFontTx/>
              <a:buNone/>
            </a:pPr>
            <a:r>
              <a:rPr lang="en-US" altLang="en-US" sz="2800" dirty="0">
                <a:solidFill>
                  <a:srgbClr val="FF0000"/>
                </a:solidFill>
              </a:rPr>
              <a:t>				p*		q		</a:t>
            </a:r>
            <a:r>
              <a:rPr lang="en-US" altLang="en-US" sz="2800" dirty="0" err="1">
                <a:solidFill>
                  <a:srgbClr val="FF0000"/>
                </a:solidFill>
              </a:rPr>
              <a:t>p&amp;q</a:t>
            </a:r>
            <a:r>
              <a:rPr lang="en-US" altLang="en-US" sz="2800" dirty="0">
                <a:solidFill>
                  <a:srgbClr val="FF0000"/>
                </a:solidFill>
              </a:rPr>
              <a:t> C</a:t>
            </a: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400" dirty="0"/>
          </a:p>
        </p:txBody>
      </p:sp>
      <p:sp>
        <p:nvSpPr>
          <p:cNvPr id="20485" name="Line 4">
            <a:extLst>
              <a:ext uri="{FF2B5EF4-FFF2-40B4-BE49-F238E27FC236}">
                <a16:creationId xmlns:a16="http://schemas.microsoft.com/office/drawing/2014/main" id="{966E6C0B-16CB-423B-A9C5-47A5ABF9BD37}"/>
              </a:ext>
            </a:extLst>
          </p:cNvPr>
          <p:cNvSpPr>
            <a:spLocks noChangeShapeType="1"/>
          </p:cNvSpPr>
          <p:nvPr/>
        </p:nvSpPr>
        <p:spPr bwMode="auto">
          <a:xfrm>
            <a:off x="3157538" y="3242657"/>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088" name="Rectangle 8">
            <a:extLst>
              <a:ext uri="{FF2B5EF4-FFF2-40B4-BE49-F238E27FC236}">
                <a16:creationId xmlns:a16="http://schemas.microsoft.com/office/drawing/2014/main" id="{CE96AB45-8322-43B5-9C06-E4A0E0A42287}"/>
              </a:ext>
            </a:extLst>
          </p:cNvPr>
          <p:cNvSpPr>
            <a:spLocks noChangeArrowheads="1"/>
          </p:cNvSpPr>
          <p:nvPr/>
        </p:nvSpPr>
        <p:spPr bwMode="auto">
          <a:xfrm>
            <a:off x="385763" y="5781675"/>
            <a:ext cx="4559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pPr>
            <a:r>
              <a:rPr lang="en-US" altLang="en-US" sz="2800" dirty="0"/>
              <a:t>* The argument is </a:t>
            </a:r>
            <a:r>
              <a:rPr lang="en-US" altLang="en-US" sz="2800" b="1" u="sng" dirty="0"/>
              <a:t>invalid</a:t>
            </a:r>
            <a:r>
              <a:rPr lang="en-US" altLang="en-US" sz="2800" b="1" dirty="0"/>
              <a:t>.</a:t>
            </a:r>
            <a:r>
              <a:rPr lang="en-US" altLang="en-US" sz="2800" dirty="0"/>
              <a:t> </a:t>
            </a:r>
          </a:p>
        </p:txBody>
      </p:sp>
      <p:sp>
        <p:nvSpPr>
          <p:cNvPr id="20487" name="Line 4">
            <a:extLst>
              <a:ext uri="{FF2B5EF4-FFF2-40B4-BE49-F238E27FC236}">
                <a16:creationId xmlns:a16="http://schemas.microsoft.com/office/drawing/2014/main" id="{F23E7055-1C30-4743-86F7-E2010112CBCE}"/>
              </a:ext>
            </a:extLst>
          </p:cNvPr>
          <p:cNvSpPr>
            <a:spLocks noChangeShapeType="1"/>
          </p:cNvSpPr>
          <p:nvPr/>
        </p:nvSpPr>
        <p:spPr bwMode="auto">
          <a:xfrm>
            <a:off x="795338" y="1766888"/>
            <a:ext cx="6715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4">
            <a:extLst>
              <a:ext uri="{FF2B5EF4-FFF2-40B4-BE49-F238E27FC236}">
                <a16:creationId xmlns:a16="http://schemas.microsoft.com/office/drawing/2014/main" id="{1DB6768F-7784-49A2-865A-1EE1F0B50CB9}"/>
              </a:ext>
            </a:extLst>
          </p:cNvPr>
          <p:cNvSpPr txBox="1">
            <a:spLocks noChangeArrowheads="1"/>
          </p:cNvSpPr>
          <p:nvPr/>
        </p:nvSpPr>
        <p:spPr bwMode="auto">
          <a:xfrm>
            <a:off x="218896" y="2757954"/>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14" name="TextBox 13">
            <a:extLst>
              <a:ext uri="{FF2B5EF4-FFF2-40B4-BE49-F238E27FC236}">
                <a16:creationId xmlns:a16="http://schemas.microsoft.com/office/drawing/2014/main" id="{6ACF9ACB-CB3A-4D4A-BC1B-5F0C7A946485}"/>
              </a:ext>
            </a:extLst>
          </p:cNvPr>
          <p:cNvSpPr txBox="1"/>
          <p:nvPr/>
        </p:nvSpPr>
        <p:spPr>
          <a:xfrm>
            <a:off x="453224" y="3242657"/>
            <a:ext cx="1463703" cy="830997"/>
          </a:xfrm>
          <a:prstGeom prst="rect">
            <a:avLst/>
          </a:prstGeom>
          <a:noFill/>
        </p:spPr>
        <p:txBody>
          <a:bodyPr wrap="square" rtlCol="0">
            <a:spAutoFit/>
          </a:bodyPr>
          <a:lstStyle/>
          <a:p>
            <a:r>
              <a:rPr lang="en-US" dirty="0"/>
              <a:t>p</a:t>
            </a:r>
          </a:p>
          <a:p>
            <a:r>
              <a:rPr lang="en-US" dirty="0"/>
              <a:t>p &amp; q </a:t>
            </a:r>
          </a:p>
        </p:txBody>
      </p:sp>
      <p:cxnSp>
        <p:nvCxnSpPr>
          <p:cNvPr id="7" name="Straight Connector 6">
            <a:extLst>
              <a:ext uri="{FF2B5EF4-FFF2-40B4-BE49-F238E27FC236}">
                <a16:creationId xmlns:a16="http://schemas.microsoft.com/office/drawing/2014/main" id="{7DC1D575-8D7E-4E37-A31B-467F8F4A4EEC}"/>
              </a:ext>
            </a:extLst>
          </p:cNvPr>
          <p:cNvCxnSpPr/>
          <p:nvPr/>
        </p:nvCxnSpPr>
        <p:spPr bwMode="auto">
          <a:xfrm flipV="1">
            <a:off x="486275" y="3691206"/>
            <a:ext cx="731851"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a:extLst>
              <a:ext uri="{FF2B5EF4-FFF2-40B4-BE49-F238E27FC236}">
                <a16:creationId xmlns:a16="http://schemas.microsoft.com/office/drawing/2014/main" id="{1D93D69F-15CA-4447-92A3-38F0704B76B8}"/>
              </a:ext>
            </a:extLst>
          </p:cNvPr>
          <p:cNvSpPr/>
          <p:nvPr/>
        </p:nvSpPr>
        <p:spPr bwMode="auto">
          <a:xfrm>
            <a:off x="3073701" y="3790766"/>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 name="Oval 19">
            <a:extLst>
              <a:ext uri="{FF2B5EF4-FFF2-40B4-BE49-F238E27FC236}">
                <a16:creationId xmlns:a16="http://schemas.microsoft.com/office/drawing/2014/main" id="{8BCC4DCB-3AA1-4D81-8B37-76935CD31F3C}"/>
              </a:ext>
            </a:extLst>
          </p:cNvPr>
          <p:cNvSpPr/>
          <p:nvPr/>
        </p:nvSpPr>
        <p:spPr bwMode="auto">
          <a:xfrm>
            <a:off x="6984690" y="3790767"/>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174088" grpId="0"/>
      <p:bldP spid="14" grpId="0"/>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60494" y="238760"/>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1</a:t>
            </a:r>
          </a:p>
        </p:txBody>
      </p:sp>
      <p:sp>
        <p:nvSpPr>
          <p:cNvPr id="3" name="Content Placeholder 2">
            <a:extLst>
              <a:ext uri="{FF2B5EF4-FFF2-40B4-BE49-F238E27FC236}">
                <a16:creationId xmlns:a16="http://schemas.microsoft.com/office/drawing/2014/main" id="{D1D3BB16-6A13-4317-97CB-A5A40C9C0A52}"/>
              </a:ext>
            </a:extLst>
          </p:cNvPr>
          <p:cNvSpPr>
            <a:spLocks noGrp="1"/>
          </p:cNvSpPr>
          <p:nvPr>
            <p:ph idx="1"/>
          </p:nvPr>
        </p:nvSpPr>
        <p:spPr>
          <a:xfrm>
            <a:off x="310140" y="938530"/>
            <a:ext cx="8833859" cy="1093470"/>
          </a:xfrm>
        </p:spPr>
        <p:txBody>
          <a:bodyPr>
            <a:normAutofit fontScale="92500"/>
          </a:bodyPr>
          <a:lstStyle/>
          <a:p>
            <a:pPr marL="0" indent="0">
              <a:buNone/>
            </a:pPr>
            <a:r>
              <a:rPr lang="en-US" sz="1800" dirty="0">
                <a:latin typeface="Arial" panose="020B0604020202020204" pitchFamily="34" charset="0"/>
                <a:cs typeface="Arial" panose="020B0604020202020204" pitchFamily="34" charset="0"/>
              </a:rPr>
              <a:t>If every student studies on the main campus, he/she is not taking the online lesson now.   </a:t>
            </a:r>
          </a:p>
          <a:p>
            <a:pPr marL="0" indent="0">
              <a:buNone/>
            </a:pPr>
            <a:r>
              <a:rPr lang="en-US" sz="1800" dirty="0">
                <a:latin typeface="Arial" panose="020B0604020202020204" pitchFamily="34" charset="0"/>
                <a:cs typeface="Arial" panose="020B0604020202020204" pitchFamily="34" charset="0"/>
              </a:rPr>
              <a:t>A number of students are taking the online lesson now.</a:t>
            </a:r>
          </a:p>
          <a:p>
            <a:pPr marL="0" indent="0">
              <a:buNone/>
            </a:pPr>
            <a:r>
              <a:rPr lang="en-US" sz="1800" dirty="0">
                <a:latin typeface="Arial" panose="020B0604020202020204" pitchFamily="34" charset="0"/>
                <a:cs typeface="Arial" panose="020B0604020202020204" pitchFamily="34" charset="0"/>
              </a:rPr>
              <a:t>So, not all students study on the main campus.  </a:t>
            </a:r>
          </a:p>
        </p:txBody>
      </p:sp>
      <p:sp>
        <p:nvSpPr>
          <p:cNvPr id="4" name="TextBox 3">
            <a:extLst>
              <a:ext uri="{FF2B5EF4-FFF2-40B4-BE49-F238E27FC236}">
                <a16:creationId xmlns:a16="http://schemas.microsoft.com/office/drawing/2014/main" id="{85213CFC-7195-45B2-8261-CCE9C0E7BF69}"/>
              </a:ext>
            </a:extLst>
          </p:cNvPr>
          <p:cNvSpPr txBox="1"/>
          <p:nvPr/>
        </p:nvSpPr>
        <p:spPr>
          <a:xfrm>
            <a:off x="215980" y="2100901"/>
            <a:ext cx="4704509" cy="2123658"/>
          </a:xfrm>
          <a:prstGeom prst="rect">
            <a:avLst/>
          </a:prstGeom>
          <a:noFill/>
        </p:spPr>
        <p:txBody>
          <a:bodyPr wrap="square" rtlCol="0">
            <a:spAutoFit/>
          </a:bodyPr>
          <a:lstStyle/>
          <a:p>
            <a:r>
              <a:rPr lang="en-US" sz="1800" b="1" dirty="0"/>
              <a:t>Standardized argument:</a:t>
            </a:r>
          </a:p>
          <a:p>
            <a:r>
              <a:rPr lang="en-US" sz="1800" dirty="0"/>
              <a:t>No online lesson takers (OL) are main campus </a:t>
            </a:r>
            <a:r>
              <a:rPr lang="en-US" sz="1800" dirty="0">
                <a:highlight>
                  <a:srgbClr val="FFFF00"/>
                </a:highlight>
              </a:rPr>
              <a:t>studiers</a:t>
            </a:r>
            <a:r>
              <a:rPr lang="en-US" sz="1800" dirty="0"/>
              <a:t> (MC).</a:t>
            </a:r>
          </a:p>
          <a:p>
            <a:r>
              <a:rPr lang="en-US" sz="1800" dirty="0"/>
              <a:t>Some students (S) are online lesson takers (OL).</a:t>
            </a:r>
          </a:p>
          <a:p>
            <a:r>
              <a:rPr lang="en-US" sz="1800" dirty="0"/>
              <a:t>So, some students (S) are not main campus studiers (MC).</a:t>
            </a:r>
          </a:p>
          <a:p>
            <a:endParaRPr lang="en-US" b="1" dirty="0"/>
          </a:p>
        </p:txBody>
      </p:sp>
      <p:sp>
        <p:nvSpPr>
          <p:cNvPr id="5" name="TextBox 4">
            <a:extLst>
              <a:ext uri="{FF2B5EF4-FFF2-40B4-BE49-F238E27FC236}">
                <a16:creationId xmlns:a16="http://schemas.microsoft.com/office/drawing/2014/main" id="{E40A49D6-D114-4ECB-967B-89582A6F549C}"/>
              </a:ext>
            </a:extLst>
          </p:cNvPr>
          <p:cNvSpPr txBox="1"/>
          <p:nvPr/>
        </p:nvSpPr>
        <p:spPr>
          <a:xfrm>
            <a:off x="437171" y="4293460"/>
            <a:ext cx="3698792" cy="1323439"/>
          </a:xfrm>
          <a:prstGeom prst="rect">
            <a:avLst/>
          </a:prstGeom>
          <a:noFill/>
        </p:spPr>
        <p:txBody>
          <a:bodyPr wrap="square" rtlCol="0">
            <a:spAutoFit/>
          </a:bodyPr>
          <a:lstStyle/>
          <a:p>
            <a:r>
              <a:rPr lang="en-US" sz="2000" b="1" dirty="0"/>
              <a:t>Symbolic argument:</a:t>
            </a:r>
          </a:p>
          <a:p>
            <a:r>
              <a:rPr lang="en-US" sz="2000" dirty="0"/>
              <a:t>No OL are MC</a:t>
            </a:r>
          </a:p>
          <a:p>
            <a:r>
              <a:rPr lang="en-US" sz="2000" dirty="0"/>
              <a:t>Some S are OL</a:t>
            </a:r>
          </a:p>
          <a:p>
            <a:r>
              <a:rPr lang="en-US" sz="2000" dirty="0"/>
              <a:t>So, some S are not MC</a:t>
            </a:r>
          </a:p>
        </p:txBody>
      </p:sp>
      <p:sp>
        <p:nvSpPr>
          <p:cNvPr id="6" name="TextBox 5">
            <a:extLst>
              <a:ext uri="{FF2B5EF4-FFF2-40B4-BE49-F238E27FC236}">
                <a16:creationId xmlns:a16="http://schemas.microsoft.com/office/drawing/2014/main" id="{F6A89A4B-20E6-446B-BCB3-B18E45E36934}"/>
              </a:ext>
            </a:extLst>
          </p:cNvPr>
          <p:cNvSpPr txBox="1"/>
          <p:nvPr/>
        </p:nvSpPr>
        <p:spPr>
          <a:xfrm>
            <a:off x="5519420" y="2288097"/>
            <a:ext cx="2343150" cy="369332"/>
          </a:xfrm>
          <a:prstGeom prst="rect">
            <a:avLst/>
          </a:prstGeom>
          <a:noFill/>
        </p:spPr>
        <p:txBody>
          <a:bodyPr wrap="square" rtlCol="0">
            <a:spAutoFit/>
          </a:bodyPr>
          <a:lstStyle/>
          <a:p>
            <a:r>
              <a:rPr lang="en-US" b="1" dirty="0"/>
              <a:t>Venn diagram</a:t>
            </a:r>
          </a:p>
        </p:txBody>
      </p:sp>
      <p:sp>
        <p:nvSpPr>
          <p:cNvPr id="7" name="TextBox 6">
            <a:extLst>
              <a:ext uri="{FF2B5EF4-FFF2-40B4-BE49-F238E27FC236}">
                <a16:creationId xmlns:a16="http://schemas.microsoft.com/office/drawing/2014/main" id="{4EF24F41-B911-440D-B6A6-A5D1BAF6208E}"/>
              </a:ext>
            </a:extLst>
          </p:cNvPr>
          <p:cNvSpPr txBox="1"/>
          <p:nvPr/>
        </p:nvSpPr>
        <p:spPr>
          <a:xfrm>
            <a:off x="5519420" y="6172356"/>
            <a:ext cx="3350234" cy="461665"/>
          </a:xfrm>
          <a:prstGeom prst="rect">
            <a:avLst/>
          </a:prstGeom>
          <a:noFill/>
        </p:spPr>
        <p:txBody>
          <a:bodyPr wrap="square" rtlCol="0">
            <a:spAutoFit/>
          </a:bodyPr>
          <a:lstStyle/>
          <a:p>
            <a:r>
              <a:rPr lang="en-US" b="1" dirty="0"/>
              <a:t>Conclusion: </a:t>
            </a:r>
            <a:r>
              <a:rPr lang="en-US" dirty="0"/>
              <a:t>Valid</a:t>
            </a:r>
            <a:r>
              <a:rPr lang="en-US" b="1" dirty="0"/>
              <a:t>  </a:t>
            </a:r>
          </a:p>
        </p:txBody>
      </p:sp>
      <p:pic>
        <p:nvPicPr>
          <p:cNvPr id="1026" name="Picture 2">
            <a:extLst>
              <a:ext uri="{FF2B5EF4-FFF2-40B4-BE49-F238E27FC236}">
                <a16:creationId xmlns:a16="http://schemas.microsoft.com/office/drawing/2014/main" id="{6DE327DD-C200-9DE7-DA12-143434BDF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038" y="2913526"/>
            <a:ext cx="3774067" cy="318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82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00DD1085-17E2-4CEB-B834-FFEBDD08FD3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439008-EF88-41B8-B4AC-875B7A6C2F49}" type="slidenum">
              <a:rPr lang="en-US" altLang="en-US" sz="1000"/>
              <a:pPr/>
              <a:t>20</a:t>
            </a:fld>
            <a:endParaRPr lang="en-US" altLang="en-US" sz="1000"/>
          </a:p>
        </p:txBody>
      </p:sp>
      <p:sp>
        <p:nvSpPr>
          <p:cNvPr id="21507" name="Rectangle 2">
            <a:extLst>
              <a:ext uri="{FF2B5EF4-FFF2-40B4-BE49-F238E27FC236}">
                <a16:creationId xmlns:a16="http://schemas.microsoft.com/office/drawing/2014/main" id="{0D593D40-A6A5-4578-B933-C7EA528F958F}"/>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21508" name="Rectangle 3">
            <a:extLst>
              <a:ext uri="{FF2B5EF4-FFF2-40B4-BE49-F238E27FC236}">
                <a16:creationId xmlns:a16="http://schemas.microsoft.com/office/drawing/2014/main" id="{3F651939-061D-4DE7-8F3B-BC1270E9CD73}"/>
              </a:ext>
            </a:extLst>
          </p:cNvPr>
          <p:cNvSpPr>
            <a:spLocks noGrp="1" noChangeArrowheads="1"/>
          </p:cNvSpPr>
          <p:nvPr>
            <p:ph type="body" idx="1"/>
          </p:nvPr>
        </p:nvSpPr>
        <p:spPr>
          <a:xfrm>
            <a:off x="371475" y="1181100"/>
            <a:ext cx="8420100" cy="5422900"/>
          </a:xfrm>
        </p:spPr>
        <p:txBody>
          <a:bodyPr/>
          <a:lstStyle/>
          <a:p>
            <a:pPr lvl="1">
              <a:buFontTx/>
              <a:buNone/>
            </a:pPr>
            <a:r>
              <a:rPr lang="en-US" altLang="en-US" sz="2800" dirty="0">
                <a:solidFill>
                  <a:srgbClr val="FF0000"/>
                </a:solidFill>
              </a:rPr>
              <a:t>Tom is short and fat. </a:t>
            </a:r>
          </a:p>
          <a:p>
            <a:pPr lvl="1">
              <a:buFontTx/>
              <a:buNone/>
            </a:pPr>
            <a:r>
              <a:rPr lang="en-US" altLang="en-US" sz="2800" dirty="0">
                <a:solidFill>
                  <a:srgbClr val="FF0000"/>
                </a:solidFill>
              </a:rPr>
              <a:t>Therefore, Tom is short.  </a:t>
            </a:r>
          </a:p>
          <a:p>
            <a:pPr lvl="1">
              <a:buFontTx/>
              <a:buNone/>
            </a:pPr>
            <a:endParaRPr lang="en-US" altLang="en-US" sz="2800" dirty="0">
              <a:solidFill>
                <a:srgbClr val="FF0000"/>
              </a:solidFill>
            </a:endParaRPr>
          </a:p>
          <a:p>
            <a:pPr lvl="1">
              <a:buFontTx/>
              <a:buNone/>
            </a:pPr>
            <a:endParaRPr lang="en-US" altLang="en-US" sz="2800" dirty="0">
              <a:solidFill>
                <a:srgbClr val="FF0000"/>
              </a:solidFill>
            </a:endParaRPr>
          </a:p>
          <a:p>
            <a:pPr lvl="1">
              <a:buFontTx/>
              <a:buNone/>
            </a:pPr>
            <a:r>
              <a:rPr lang="en-US" altLang="en-US" sz="2800" dirty="0">
                <a:solidFill>
                  <a:srgbClr val="FF0000"/>
                </a:solidFill>
              </a:rPr>
              <a:t>				</a:t>
            </a:r>
            <a:r>
              <a:rPr lang="en-US" altLang="en-US" sz="2800" dirty="0" err="1">
                <a:solidFill>
                  <a:srgbClr val="FF0000"/>
                </a:solidFill>
              </a:rPr>
              <a:t>pC</a:t>
            </a:r>
            <a:r>
              <a:rPr lang="en-US" altLang="en-US" sz="2800" dirty="0">
                <a:solidFill>
                  <a:srgbClr val="FF0000"/>
                </a:solidFill>
              </a:rPr>
              <a:t>		q		</a:t>
            </a:r>
            <a:r>
              <a:rPr lang="en-US" altLang="en-US" sz="2800" dirty="0" err="1">
                <a:solidFill>
                  <a:srgbClr val="FF0000"/>
                </a:solidFill>
              </a:rPr>
              <a:t>p&amp;q</a:t>
            </a:r>
            <a:r>
              <a:rPr lang="en-US" altLang="en-US" sz="2800" dirty="0">
                <a:solidFill>
                  <a:srgbClr val="FF0000"/>
                </a:solidFill>
              </a:rPr>
              <a:t>*</a:t>
            </a:r>
          </a:p>
          <a:p>
            <a:pPr lvl="1">
              <a:buFontTx/>
              <a:buNone/>
            </a:pPr>
            <a:r>
              <a:rPr lang="en-US" altLang="en-US" sz="2800" dirty="0">
                <a:solidFill>
                  <a:srgbClr val="FF0000"/>
                </a:solidFill>
              </a:rPr>
              <a:t>				</a:t>
            </a:r>
            <a:r>
              <a:rPr lang="en-US" altLang="en-US" sz="2800" dirty="0"/>
              <a:t>T		T		  T</a:t>
            </a:r>
          </a:p>
          <a:p>
            <a:pPr lvl="1">
              <a:buFontTx/>
              <a:buNone/>
            </a:pPr>
            <a:r>
              <a:rPr lang="en-US" altLang="en-US" sz="2800" dirty="0"/>
              <a:t>				T		F		   F</a:t>
            </a:r>
          </a:p>
          <a:p>
            <a:pPr lvl="1">
              <a:buFontTx/>
              <a:buNone/>
            </a:pPr>
            <a:r>
              <a:rPr lang="en-US" altLang="en-US" sz="2800" dirty="0"/>
              <a:t>				F		T		   F					F		F		   F</a:t>
            </a:r>
          </a:p>
          <a:p>
            <a:pPr lvl="1">
              <a:buFontTx/>
              <a:buNone/>
            </a:pPr>
            <a:endParaRPr lang="en-US" altLang="en-US" sz="2400" dirty="0"/>
          </a:p>
        </p:txBody>
      </p:sp>
      <p:sp>
        <p:nvSpPr>
          <p:cNvPr id="21509" name="Line 4">
            <a:extLst>
              <a:ext uri="{FF2B5EF4-FFF2-40B4-BE49-F238E27FC236}">
                <a16:creationId xmlns:a16="http://schemas.microsoft.com/office/drawing/2014/main" id="{19969396-D41E-4D45-97AB-2D2674244D9F}"/>
              </a:ext>
            </a:extLst>
          </p:cNvPr>
          <p:cNvSpPr>
            <a:spLocks noChangeShapeType="1"/>
          </p:cNvSpPr>
          <p:nvPr/>
        </p:nvSpPr>
        <p:spPr bwMode="auto">
          <a:xfrm>
            <a:off x="3256498" y="3790950"/>
            <a:ext cx="4352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4">
            <a:extLst>
              <a:ext uri="{FF2B5EF4-FFF2-40B4-BE49-F238E27FC236}">
                <a16:creationId xmlns:a16="http://schemas.microsoft.com/office/drawing/2014/main" id="{7DE4C134-CE48-46B9-9B41-8BC5FB019D37}"/>
              </a:ext>
            </a:extLst>
          </p:cNvPr>
          <p:cNvSpPr>
            <a:spLocks noChangeShapeType="1"/>
          </p:cNvSpPr>
          <p:nvPr/>
        </p:nvSpPr>
        <p:spPr bwMode="auto">
          <a:xfrm>
            <a:off x="773113" y="1733550"/>
            <a:ext cx="3384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4">
            <a:extLst>
              <a:ext uri="{FF2B5EF4-FFF2-40B4-BE49-F238E27FC236}">
                <a16:creationId xmlns:a16="http://schemas.microsoft.com/office/drawing/2014/main" id="{2E9412C8-B284-4E17-A78C-EEDDD853ACEB}"/>
              </a:ext>
            </a:extLst>
          </p:cNvPr>
          <p:cNvSpPr txBox="1">
            <a:spLocks noChangeArrowheads="1"/>
          </p:cNvSpPr>
          <p:nvPr/>
        </p:nvSpPr>
        <p:spPr bwMode="auto">
          <a:xfrm>
            <a:off x="352425" y="2830513"/>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9" name="TextBox 8">
            <a:extLst>
              <a:ext uri="{FF2B5EF4-FFF2-40B4-BE49-F238E27FC236}">
                <a16:creationId xmlns:a16="http://schemas.microsoft.com/office/drawing/2014/main" id="{709F34A0-4BE0-4798-9A58-C577588F753F}"/>
              </a:ext>
            </a:extLst>
          </p:cNvPr>
          <p:cNvSpPr txBox="1"/>
          <p:nvPr/>
        </p:nvSpPr>
        <p:spPr>
          <a:xfrm>
            <a:off x="453224" y="3242657"/>
            <a:ext cx="1463703" cy="830997"/>
          </a:xfrm>
          <a:prstGeom prst="rect">
            <a:avLst/>
          </a:prstGeom>
          <a:noFill/>
        </p:spPr>
        <p:txBody>
          <a:bodyPr wrap="square" rtlCol="0">
            <a:spAutoFit/>
          </a:bodyPr>
          <a:lstStyle/>
          <a:p>
            <a:r>
              <a:rPr lang="en-US" u="sng" dirty="0"/>
              <a:t>p &amp; q</a:t>
            </a:r>
          </a:p>
          <a:p>
            <a:r>
              <a:rPr lang="en-US" dirty="0"/>
              <a:t>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9C35281B-81C1-4EBA-85E4-25240D8B38B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BF1009-47F5-4A63-B78B-BABC3268E8C0}" type="slidenum">
              <a:rPr lang="en-US" altLang="en-US" sz="1000"/>
              <a:pPr/>
              <a:t>21</a:t>
            </a:fld>
            <a:endParaRPr lang="en-US" altLang="en-US" sz="1000"/>
          </a:p>
        </p:txBody>
      </p:sp>
      <p:sp>
        <p:nvSpPr>
          <p:cNvPr id="22531" name="Rectangle 2">
            <a:extLst>
              <a:ext uri="{FF2B5EF4-FFF2-40B4-BE49-F238E27FC236}">
                <a16:creationId xmlns:a16="http://schemas.microsoft.com/office/drawing/2014/main" id="{3D8A42E6-6929-4B30-8B8C-22E83DCD3E09}"/>
              </a:ext>
            </a:extLst>
          </p:cNvPr>
          <p:cNvSpPr>
            <a:spLocks noGrp="1" noChangeArrowheads="1"/>
          </p:cNvSpPr>
          <p:nvPr>
            <p:ph type="title"/>
          </p:nvPr>
        </p:nvSpPr>
        <p:spPr>
          <a:xfrm>
            <a:off x="636588" y="377825"/>
            <a:ext cx="7772400" cy="400050"/>
          </a:xfrm>
        </p:spPr>
        <p:txBody>
          <a:bodyPr/>
          <a:lstStyle/>
          <a:p>
            <a:r>
              <a:rPr lang="en-US" altLang="en-US" sz="3600"/>
              <a:t>1. CONJUNCTION – Validity</a:t>
            </a:r>
          </a:p>
        </p:txBody>
      </p:sp>
      <p:sp>
        <p:nvSpPr>
          <p:cNvPr id="22532" name="Rectangle 3">
            <a:extLst>
              <a:ext uri="{FF2B5EF4-FFF2-40B4-BE49-F238E27FC236}">
                <a16:creationId xmlns:a16="http://schemas.microsoft.com/office/drawing/2014/main" id="{8AFE2DB1-D99B-44E8-86E5-512F509B187E}"/>
              </a:ext>
            </a:extLst>
          </p:cNvPr>
          <p:cNvSpPr>
            <a:spLocks noGrp="1" noChangeArrowheads="1"/>
          </p:cNvSpPr>
          <p:nvPr>
            <p:ph type="body" idx="1"/>
          </p:nvPr>
        </p:nvSpPr>
        <p:spPr>
          <a:xfrm>
            <a:off x="371475" y="1181100"/>
            <a:ext cx="8420100" cy="5422900"/>
          </a:xfrm>
        </p:spPr>
        <p:txBody>
          <a:bodyPr/>
          <a:lstStyle/>
          <a:p>
            <a:pPr lvl="1">
              <a:buFontTx/>
              <a:buNone/>
            </a:pPr>
            <a:r>
              <a:rPr lang="en-US" altLang="en-US" sz="2800" dirty="0">
                <a:solidFill>
                  <a:srgbClr val="FF0000"/>
                </a:solidFill>
              </a:rPr>
              <a:t>Tom is short and fat. </a:t>
            </a:r>
          </a:p>
          <a:p>
            <a:pPr lvl="1">
              <a:buFontTx/>
              <a:buNone/>
            </a:pPr>
            <a:r>
              <a:rPr lang="en-US" altLang="en-US" sz="2800" dirty="0">
                <a:solidFill>
                  <a:srgbClr val="FF0000"/>
                </a:solidFill>
              </a:rPr>
              <a:t>Therefore, Tom is short.  </a:t>
            </a:r>
          </a:p>
          <a:p>
            <a:pPr lvl="1">
              <a:buFontTx/>
              <a:buNone/>
            </a:pPr>
            <a:r>
              <a:rPr lang="en-US" altLang="en-US" sz="2800" dirty="0">
                <a:solidFill>
                  <a:srgbClr val="FF0000"/>
                </a:solidFill>
              </a:rPr>
              <a:t>			p		q		</a:t>
            </a:r>
            <a:r>
              <a:rPr lang="en-US" altLang="en-US" sz="2800" dirty="0" err="1">
                <a:solidFill>
                  <a:srgbClr val="FF0000"/>
                </a:solidFill>
              </a:rPr>
              <a:t>p&amp;q</a:t>
            </a:r>
            <a:r>
              <a:rPr lang="en-US" altLang="en-US" sz="2800" dirty="0">
                <a:solidFill>
                  <a:srgbClr val="FF0000"/>
                </a:solidFill>
              </a:rPr>
              <a:t>*		</a:t>
            </a:r>
            <a:r>
              <a:rPr lang="en-US" altLang="en-US" sz="2800" dirty="0" err="1">
                <a:solidFill>
                  <a:srgbClr val="FF0000"/>
                </a:solidFill>
              </a:rPr>
              <a:t>pC</a:t>
            </a:r>
            <a:endParaRPr lang="en-US" altLang="en-US" sz="2800" dirty="0">
              <a:solidFill>
                <a:srgbClr val="FF0000"/>
              </a:solidFill>
            </a:endParaRPr>
          </a:p>
          <a:p>
            <a:pPr lvl="1">
              <a:buFontTx/>
              <a:buNone/>
            </a:pPr>
            <a:r>
              <a:rPr lang="en-US" altLang="en-US" sz="2800" dirty="0">
                <a:solidFill>
                  <a:srgbClr val="FF0000"/>
                </a:solidFill>
              </a:rPr>
              <a:t>			</a:t>
            </a:r>
            <a:r>
              <a:rPr lang="en-US" altLang="en-US" sz="2800" dirty="0"/>
              <a:t>T		T		  T		T</a:t>
            </a:r>
          </a:p>
          <a:p>
            <a:pPr lvl="1">
              <a:buFontTx/>
              <a:buNone/>
            </a:pPr>
            <a:r>
              <a:rPr lang="en-US" altLang="en-US" sz="2800" dirty="0"/>
              <a:t>			T		F		  F		T</a:t>
            </a:r>
          </a:p>
          <a:p>
            <a:pPr lvl="1">
              <a:buFontTx/>
              <a:buNone/>
            </a:pPr>
            <a:r>
              <a:rPr lang="en-US" altLang="en-US" sz="2800" dirty="0"/>
              <a:t>			F		T		  F		F			F		F		  F		F</a:t>
            </a:r>
          </a:p>
          <a:p>
            <a:pPr lvl="1">
              <a:buFontTx/>
              <a:buNone/>
            </a:pPr>
            <a:endParaRPr lang="en-US" altLang="en-US" sz="2800" dirty="0"/>
          </a:p>
          <a:p>
            <a:pPr lvl="1">
              <a:buFontTx/>
              <a:buNone/>
            </a:pPr>
            <a:r>
              <a:rPr lang="en-US" altLang="en-US" sz="2800" dirty="0"/>
              <a:t>Let’s repeat the </a:t>
            </a:r>
            <a:r>
              <a:rPr lang="en-US" altLang="en-US" sz="2800" dirty="0">
                <a:solidFill>
                  <a:srgbClr val="FF0000"/>
                </a:solidFill>
              </a:rPr>
              <a:t>p</a:t>
            </a:r>
            <a:r>
              <a:rPr lang="en-US" altLang="en-US" sz="2800" dirty="0"/>
              <a:t> column in the right.  </a:t>
            </a:r>
          </a:p>
        </p:txBody>
      </p:sp>
      <p:sp>
        <p:nvSpPr>
          <p:cNvPr id="22533" name="Line 6">
            <a:extLst>
              <a:ext uri="{FF2B5EF4-FFF2-40B4-BE49-F238E27FC236}">
                <a16:creationId xmlns:a16="http://schemas.microsoft.com/office/drawing/2014/main" id="{A1FC0381-3E22-4ADD-A96C-8F3E113CDE54}"/>
              </a:ext>
            </a:extLst>
          </p:cNvPr>
          <p:cNvSpPr>
            <a:spLocks noChangeShapeType="1"/>
          </p:cNvSpPr>
          <p:nvPr/>
        </p:nvSpPr>
        <p:spPr bwMode="auto">
          <a:xfrm>
            <a:off x="2149475" y="2768600"/>
            <a:ext cx="5949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9207" name="Rectangle 7">
            <a:extLst>
              <a:ext uri="{FF2B5EF4-FFF2-40B4-BE49-F238E27FC236}">
                <a16:creationId xmlns:a16="http://schemas.microsoft.com/office/drawing/2014/main" id="{989780E1-69A4-4481-836C-C380CABC2BC7}"/>
              </a:ext>
            </a:extLst>
          </p:cNvPr>
          <p:cNvSpPr>
            <a:spLocks noChangeArrowheads="1"/>
          </p:cNvSpPr>
          <p:nvPr/>
        </p:nvSpPr>
        <p:spPr bwMode="auto">
          <a:xfrm>
            <a:off x="909638" y="5913438"/>
            <a:ext cx="390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pPr>
            <a:r>
              <a:rPr lang="en-US" altLang="en-US" sz="2800" dirty="0"/>
              <a:t>The argument is </a:t>
            </a:r>
            <a:r>
              <a:rPr lang="en-US" altLang="en-US" sz="2800" b="1" u="sng" dirty="0"/>
              <a:t>valid</a:t>
            </a:r>
            <a:r>
              <a:rPr lang="en-US" altLang="en-US" sz="2800" dirty="0"/>
              <a:t>.</a:t>
            </a:r>
          </a:p>
        </p:txBody>
      </p:sp>
      <p:sp>
        <p:nvSpPr>
          <p:cNvPr id="11" name="Oval 10">
            <a:extLst>
              <a:ext uri="{FF2B5EF4-FFF2-40B4-BE49-F238E27FC236}">
                <a16:creationId xmlns:a16="http://schemas.microsoft.com/office/drawing/2014/main" id="{D984F951-A8AC-4009-8A89-6F1C690F0216}"/>
              </a:ext>
            </a:extLst>
          </p:cNvPr>
          <p:cNvSpPr/>
          <p:nvPr/>
        </p:nvSpPr>
        <p:spPr bwMode="auto">
          <a:xfrm>
            <a:off x="6011728" y="2768600"/>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E30CCF50-5A85-4487-8E81-56ED2B87DB4E}"/>
              </a:ext>
            </a:extLst>
          </p:cNvPr>
          <p:cNvSpPr/>
          <p:nvPr/>
        </p:nvSpPr>
        <p:spPr bwMode="auto">
          <a:xfrm>
            <a:off x="7660776" y="2768600"/>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 Box 4">
            <a:extLst>
              <a:ext uri="{FF2B5EF4-FFF2-40B4-BE49-F238E27FC236}">
                <a16:creationId xmlns:a16="http://schemas.microsoft.com/office/drawing/2014/main" id="{28C2508E-C227-417C-BBF6-3F6C59310C60}"/>
              </a:ext>
            </a:extLst>
          </p:cNvPr>
          <p:cNvSpPr txBox="1">
            <a:spLocks noChangeArrowheads="1"/>
          </p:cNvSpPr>
          <p:nvPr/>
        </p:nvSpPr>
        <p:spPr bwMode="auto">
          <a:xfrm>
            <a:off x="-55202" y="2830513"/>
            <a:ext cx="2233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b="1" u="sng" dirty="0"/>
              <a:t>Symbolic argument: </a:t>
            </a:r>
          </a:p>
        </p:txBody>
      </p:sp>
      <p:sp>
        <p:nvSpPr>
          <p:cNvPr id="14" name="TextBox 13">
            <a:extLst>
              <a:ext uri="{FF2B5EF4-FFF2-40B4-BE49-F238E27FC236}">
                <a16:creationId xmlns:a16="http://schemas.microsoft.com/office/drawing/2014/main" id="{777C985B-457B-4D48-8439-CAFA5DF86A33}"/>
              </a:ext>
            </a:extLst>
          </p:cNvPr>
          <p:cNvSpPr txBox="1"/>
          <p:nvPr/>
        </p:nvSpPr>
        <p:spPr>
          <a:xfrm>
            <a:off x="45597" y="3242657"/>
            <a:ext cx="1463703" cy="830997"/>
          </a:xfrm>
          <a:prstGeom prst="rect">
            <a:avLst/>
          </a:prstGeom>
          <a:noFill/>
        </p:spPr>
        <p:txBody>
          <a:bodyPr wrap="square" rtlCol="0">
            <a:spAutoFit/>
          </a:bodyPr>
          <a:lstStyle/>
          <a:p>
            <a:r>
              <a:rPr lang="en-US" u="sng" dirty="0"/>
              <a:t>p &amp; q</a:t>
            </a:r>
          </a:p>
          <a:p>
            <a:r>
              <a:rPr lang="en-US" dirty="0"/>
              <a:t>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79207"/>
                                        </p:tgtEl>
                                        <p:attrNameLst>
                                          <p:attrName>style.visibility</p:attrName>
                                        </p:attrNameLst>
                                      </p:cBhvr>
                                      <p:to>
                                        <p:strVal val="visible"/>
                                      </p:to>
                                    </p:set>
                                    <p:animEffect transition="in" filter="checkerboard(across)">
                                      <p:cBhvr>
                                        <p:cTn id="19" dur="500"/>
                                        <p:tgtEl>
                                          <p:spTgt spid="179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p:bldP spid="11" grpId="0" animBg="1"/>
      <p:bldP spid="12"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C736754E-AD99-4989-ADBE-A8A683C81A2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D8C2EF-0423-471E-B066-1150628F8F4B}" type="slidenum">
              <a:rPr lang="en-US" altLang="en-US" sz="1000"/>
              <a:pPr/>
              <a:t>22</a:t>
            </a:fld>
            <a:endParaRPr lang="en-US" altLang="en-US" sz="1000"/>
          </a:p>
        </p:txBody>
      </p:sp>
      <p:sp>
        <p:nvSpPr>
          <p:cNvPr id="23555" name="Rectangle 2">
            <a:extLst>
              <a:ext uri="{FF2B5EF4-FFF2-40B4-BE49-F238E27FC236}">
                <a16:creationId xmlns:a16="http://schemas.microsoft.com/office/drawing/2014/main" id="{DD7459FA-5736-4FE2-A7D0-7358F6D524E0}"/>
              </a:ext>
            </a:extLst>
          </p:cNvPr>
          <p:cNvSpPr>
            <a:spLocks noGrp="1" noChangeArrowheads="1"/>
          </p:cNvSpPr>
          <p:nvPr>
            <p:ph type="title"/>
          </p:nvPr>
        </p:nvSpPr>
        <p:spPr>
          <a:xfrm>
            <a:off x="636588" y="377825"/>
            <a:ext cx="7772400" cy="400050"/>
          </a:xfrm>
        </p:spPr>
        <p:txBody>
          <a:bodyPr/>
          <a:lstStyle/>
          <a:p>
            <a:r>
              <a:rPr lang="en-US" altLang="en-US" sz="3600"/>
              <a:t>Exercise – Testing validity</a:t>
            </a:r>
          </a:p>
        </p:txBody>
      </p:sp>
      <p:sp>
        <p:nvSpPr>
          <p:cNvPr id="23556" name="Rectangle 3">
            <a:extLst>
              <a:ext uri="{FF2B5EF4-FFF2-40B4-BE49-F238E27FC236}">
                <a16:creationId xmlns:a16="http://schemas.microsoft.com/office/drawing/2014/main" id="{1C796CCA-41A2-4DB2-9884-805E0BC9A584}"/>
              </a:ext>
            </a:extLst>
          </p:cNvPr>
          <p:cNvSpPr>
            <a:spLocks noGrp="1" noChangeArrowheads="1"/>
          </p:cNvSpPr>
          <p:nvPr>
            <p:ph type="body" idx="1"/>
          </p:nvPr>
        </p:nvSpPr>
        <p:spPr>
          <a:xfrm>
            <a:off x="371475" y="1181100"/>
            <a:ext cx="8420100" cy="5422900"/>
          </a:xfrm>
        </p:spPr>
        <p:txBody>
          <a:bodyPr/>
          <a:lstStyle/>
          <a:p>
            <a:pPr lvl="1">
              <a:buFontTx/>
              <a:buNone/>
            </a:pPr>
            <a:r>
              <a:rPr lang="en-US" altLang="en-US" sz="2400" dirty="0">
                <a:solidFill>
                  <a:srgbClr val="FF0000"/>
                </a:solidFill>
              </a:rPr>
              <a:t>-   </a:t>
            </a:r>
            <a:r>
              <a:rPr lang="en-US" altLang="en-US" sz="4000" dirty="0" err="1">
                <a:solidFill>
                  <a:srgbClr val="FF0000"/>
                </a:solidFill>
              </a:rPr>
              <a:t>p&amp;q</a:t>
            </a:r>
            <a:endParaRPr lang="en-US" altLang="en-US" sz="4000" dirty="0">
              <a:solidFill>
                <a:srgbClr val="FF0000"/>
              </a:solidFill>
            </a:endParaRPr>
          </a:p>
          <a:p>
            <a:pPr lvl="1">
              <a:lnSpc>
                <a:spcPct val="35000"/>
              </a:lnSpc>
              <a:buFontTx/>
              <a:buNone/>
            </a:pPr>
            <a:r>
              <a:rPr lang="en-US" altLang="en-US" sz="4000" dirty="0">
                <a:solidFill>
                  <a:srgbClr val="FF0000"/>
                </a:solidFill>
              </a:rPr>
              <a:t>	   </a:t>
            </a:r>
            <a:r>
              <a:rPr lang="en-US" altLang="en-US" sz="4000" b="1" dirty="0"/>
              <a:t>.</a:t>
            </a:r>
          </a:p>
          <a:p>
            <a:pPr lvl="1">
              <a:lnSpc>
                <a:spcPct val="35000"/>
              </a:lnSpc>
              <a:buFontTx/>
              <a:buNone/>
            </a:pPr>
            <a:r>
              <a:rPr lang="en-US" altLang="en-US" sz="3600" b="1" dirty="0"/>
              <a:t>   .    .</a:t>
            </a:r>
            <a:r>
              <a:rPr lang="en-US" altLang="en-US" sz="3600" dirty="0"/>
              <a:t> </a:t>
            </a:r>
            <a:r>
              <a:rPr lang="en-US" altLang="en-US" sz="4000" dirty="0">
                <a:solidFill>
                  <a:srgbClr val="FF0000"/>
                </a:solidFill>
              </a:rPr>
              <a:t>q  </a:t>
            </a:r>
          </a:p>
          <a:p>
            <a:pPr lvl="1">
              <a:buFontTx/>
              <a:buNone/>
            </a:pPr>
            <a:endParaRPr lang="en-US" altLang="en-US" sz="4000" dirty="0">
              <a:solidFill>
                <a:srgbClr val="FF0000"/>
              </a:solidFill>
            </a:endParaRPr>
          </a:p>
          <a:p>
            <a:pPr lvl="1">
              <a:buFontTx/>
              <a:buNone/>
            </a:pPr>
            <a:endParaRPr lang="en-US" altLang="en-US" sz="2400" dirty="0">
              <a:solidFill>
                <a:srgbClr val="FF0000"/>
              </a:solidFill>
            </a:endParaRPr>
          </a:p>
          <a:p>
            <a:pPr lvl="1">
              <a:buFontTx/>
              <a:buNone/>
            </a:pPr>
            <a:r>
              <a:rPr lang="en-US" altLang="en-US" sz="2400" dirty="0">
                <a:solidFill>
                  <a:srgbClr val="FF0000"/>
                </a:solidFill>
              </a:rPr>
              <a:t>			</a:t>
            </a:r>
            <a:endParaRPr lang="en-US" altLang="en-US" sz="2400" b="1"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59AA33D9-4427-4C86-9F92-83876B218BD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03A0FE-E910-4D09-A06D-93E61EAB6564}" type="slidenum">
              <a:rPr lang="en-US" altLang="en-US" sz="1000"/>
              <a:pPr/>
              <a:t>23</a:t>
            </a:fld>
            <a:endParaRPr lang="en-US" altLang="en-US" sz="1000" dirty="0"/>
          </a:p>
        </p:txBody>
      </p:sp>
      <p:sp>
        <p:nvSpPr>
          <p:cNvPr id="24579" name="Rectangle 2">
            <a:extLst>
              <a:ext uri="{FF2B5EF4-FFF2-40B4-BE49-F238E27FC236}">
                <a16:creationId xmlns:a16="http://schemas.microsoft.com/office/drawing/2014/main" id="{CC997F34-1D2A-478E-A3CF-495FAD74D20D}"/>
              </a:ext>
            </a:extLst>
          </p:cNvPr>
          <p:cNvSpPr>
            <a:spLocks noGrp="1" noChangeArrowheads="1"/>
          </p:cNvSpPr>
          <p:nvPr>
            <p:ph type="title"/>
          </p:nvPr>
        </p:nvSpPr>
        <p:spPr>
          <a:xfrm>
            <a:off x="636588" y="377825"/>
            <a:ext cx="7772400" cy="400050"/>
          </a:xfrm>
        </p:spPr>
        <p:txBody>
          <a:bodyPr/>
          <a:lstStyle/>
          <a:p>
            <a:r>
              <a:rPr lang="en-US" altLang="en-US" sz="3600"/>
              <a:t>CONJUNCTION – Testing validity</a:t>
            </a:r>
          </a:p>
        </p:txBody>
      </p:sp>
      <p:sp>
        <p:nvSpPr>
          <p:cNvPr id="24580" name="Rectangle 3">
            <a:extLst>
              <a:ext uri="{FF2B5EF4-FFF2-40B4-BE49-F238E27FC236}">
                <a16:creationId xmlns:a16="http://schemas.microsoft.com/office/drawing/2014/main" id="{9131F33F-B715-4E60-B0F7-74D9239048D3}"/>
              </a:ext>
            </a:extLst>
          </p:cNvPr>
          <p:cNvSpPr>
            <a:spLocks noGrp="1" noChangeArrowheads="1"/>
          </p:cNvSpPr>
          <p:nvPr>
            <p:ph type="body" idx="1"/>
          </p:nvPr>
        </p:nvSpPr>
        <p:spPr>
          <a:xfrm>
            <a:off x="371475" y="1181100"/>
            <a:ext cx="8420100" cy="5422900"/>
          </a:xfrm>
        </p:spPr>
        <p:txBody>
          <a:bodyPr/>
          <a:lstStyle/>
          <a:p>
            <a:pPr lvl="1">
              <a:buFontTx/>
              <a:buNone/>
            </a:pPr>
            <a:r>
              <a:rPr lang="en-US" altLang="en-US" sz="2400" dirty="0">
                <a:solidFill>
                  <a:srgbClr val="FF0000"/>
                </a:solidFill>
              </a:rPr>
              <a:t>-   </a:t>
            </a:r>
            <a:r>
              <a:rPr lang="en-US" altLang="en-US" sz="3200" dirty="0" err="1">
                <a:solidFill>
                  <a:srgbClr val="FF0000"/>
                </a:solidFill>
              </a:rPr>
              <a:t>p&amp;q</a:t>
            </a:r>
            <a:endParaRPr lang="en-US" altLang="en-US" sz="3200" dirty="0">
              <a:solidFill>
                <a:srgbClr val="FF0000"/>
              </a:solidFill>
            </a:endParaRPr>
          </a:p>
          <a:p>
            <a:pPr lvl="1">
              <a:lnSpc>
                <a:spcPct val="35000"/>
              </a:lnSpc>
              <a:buFontTx/>
              <a:buNone/>
            </a:pPr>
            <a:r>
              <a:rPr lang="en-US" altLang="en-US" sz="3200" dirty="0">
                <a:solidFill>
                  <a:srgbClr val="FF0000"/>
                </a:solidFill>
              </a:rPr>
              <a:t>    </a:t>
            </a:r>
            <a:r>
              <a:rPr lang="en-US" altLang="en-US" sz="3200" b="1" dirty="0"/>
              <a:t>.</a:t>
            </a:r>
          </a:p>
          <a:p>
            <a:pPr lvl="1">
              <a:lnSpc>
                <a:spcPct val="35000"/>
              </a:lnSpc>
              <a:buFontTx/>
              <a:buNone/>
            </a:pPr>
            <a:r>
              <a:rPr lang="en-US" altLang="en-US" sz="2800" b="1" dirty="0"/>
              <a:t>   .   .</a:t>
            </a:r>
            <a:r>
              <a:rPr lang="en-US" altLang="en-US" sz="2800" dirty="0"/>
              <a:t> </a:t>
            </a:r>
            <a:r>
              <a:rPr lang="en-US" altLang="en-US" sz="3200" dirty="0">
                <a:solidFill>
                  <a:srgbClr val="FF0000"/>
                </a:solidFill>
              </a:rPr>
              <a:t>q  </a:t>
            </a:r>
          </a:p>
          <a:p>
            <a:pPr lvl="1">
              <a:buFontTx/>
              <a:buNone/>
            </a:pPr>
            <a:endParaRPr lang="en-US" altLang="en-US" sz="2400" dirty="0">
              <a:solidFill>
                <a:srgbClr val="FF0000"/>
              </a:solidFill>
            </a:endParaRPr>
          </a:p>
          <a:p>
            <a:pPr lvl="1">
              <a:buFontTx/>
              <a:buNone/>
            </a:pPr>
            <a:endParaRPr lang="en-US" altLang="en-US" sz="2400" dirty="0">
              <a:solidFill>
                <a:srgbClr val="FF0000"/>
              </a:solidFill>
            </a:endParaRPr>
          </a:p>
          <a:p>
            <a:pPr lvl="1">
              <a:buFontTx/>
              <a:buNone/>
            </a:pPr>
            <a:r>
              <a:rPr lang="en-US" altLang="en-US" sz="2400" dirty="0">
                <a:solidFill>
                  <a:srgbClr val="FF0000"/>
                </a:solidFill>
              </a:rPr>
              <a:t>		            </a:t>
            </a:r>
            <a:r>
              <a:rPr lang="en-US" altLang="en-US" sz="3200" dirty="0">
                <a:solidFill>
                  <a:srgbClr val="FF0000"/>
                </a:solidFill>
              </a:rPr>
              <a:t>p		q		</a:t>
            </a:r>
            <a:r>
              <a:rPr lang="en-US" altLang="en-US" sz="3200" dirty="0" err="1">
                <a:solidFill>
                  <a:srgbClr val="FF0000"/>
                </a:solidFill>
              </a:rPr>
              <a:t>p&amp;q</a:t>
            </a:r>
            <a:r>
              <a:rPr lang="en-US" altLang="en-US" sz="3200" dirty="0">
                <a:solidFill>
                  <a:srgbClr val="FF0000"/>
                </a:solidFill>
              </a:rPr>
              <a:t>*	</a:t>
            </a:r>
            <a:r>
              <a:rPr lang="en-US" altLang="en-US" sz="3200" dirty="0" err="1">
                <a:solidFill>
                  <a:srgbClr val="FF0000"/>
                </a:solidFill>
              </a:rPr>
              <a:t>qC</a:t>
            </a:r>
            <a:endParaRPr lang="en-US" altLang="en-US" sz="3200" dirty="0">
              <a:solidFill>
                <a:srgbClr val="FF0000"/>
              </a:solidFill>
            </a:endParaRPr>
          </a:p>
          <a:p>
            <a:pPr lvl="1">
              <a:buFontTx/>
              <a:buNone/>
            </a:pPr>
            <a:r>
              <a:rPr lang="en-US" altLang="en-US" sz="3200" dirty="0">
                <a:solidFill>
                  <a:srgbClr val="FF0000"/>
                </a:solidFill>
              </a:rPr>
              <a:t>			</a:t>
            </a:r>
            <a:r>
              <a:rPr lang="en-US" altLang="en-US" sz="3200" dirty="0"/>
              <a:t>T		T		  T		T</a:t>
            </a:r>
          </a:p>
          <a:p>
            <a:pPr lvl="1">
              <a:buFontTx/>
              <a:buNone/>
            </a:pPr>
            <a:r>
              <a:rPr lang="en-US" altLang="en-US" sz="3200" dirty="0"/>
              <a:t>			T		F		   F		F</a:t>
            </a:r>
          </a:p>
          <a:p>
            <a:pPr lvl="1">
              <a:buFontTx/>
              <a:buNone/>
            </a:pPr>
            <a:r>
              <a:rPr lang="en-US" altLang="en-US" sz="3200" dirty="0"/>
              <a:t>			F		T		   F		T			F		F		   F		F</a:t>
            </a:r>
          </a:p>
          <a:p>
            <a:pPr lvl="1">
              <a:buFontTx/>
              <a:buNone/>
            </a:pPr>
            <a:endParaRPr lang="en-US" altLang="en-US" sz="3200" dirty="0"/>
          </a:p>
        </p:txBody>
      </p:sp>
      <p:sp>
        <p:nvSpPr>
          <p:cNvPr id="24581" name="Line 4">
            <a:extLst>
              <a:ext uri="{FF2B5EF4-FFF2-40B4-BE49-F238E27FC236}">
                <a16:creationId xmlns:a16="http://schemas.microsoft.com/office/drawing/2014/main" id="{142B7C61-43AC-4B2A-B5FA-3737B8CF5901}"/>
              </a:ext>
            </a:extLst>
          </p:cNvPr>
          <p:cNvSpPr>
            <a:spLocks noChangeShapeType="1"/>
          </p:cNvSpPr>
          <p:nvPr/>
        </p:nvSpPr>
        <p:spPr bwMode="auto">
          <a:xfrm>
            <a:off x="2243138" y="3770313"/>
            <a:ext cx="5949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Rectangle 2">
            <a:extLst>
              <a:ext uri="{FF2B5EF4-FFF2-40B4-BE49-F238E27FC236}">
                <a16:creationId xmlns:a16="http://schemas.microsoft.com/office/drawing/2014/main" id="{49D4E4A2-32A0-409E-ABC7-0F6F7C1527F2}"/>
              </a:ext>
            </a:extLst>
          </p:cNvPr>
          <p:cNvSpPr>
            <a:spLocks noChangeArrowheads="1"/>
          </p:cNvSpPr>
          <p:nvPr/>
        </p:nvSpPr>
        <p:spPr bwMode="auto">
          <a:xfrm>
            <a:off x="714375" y="6170613"/>
            <a:ext cx="39084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2800"/>
              <a:t>The argument is </a:t>
            </a:r>
            <a:r>
              <a:rPr lang="en-US" altLang="en-US" sz="2800" b="1" u="sng"/>
              <a:t>valid</a:t>
            </a:r>
            <a:r>
              <a:rPr lang="en-US" altLang="en-US" sz="2800"/>
              <a:t>.</a:t>
            </a:r>
          </a:p>
        </p:txBody>
      </p:sp>
      <p:sp>
        <p:nvSpPr>
          <p:cNvPr id="12" name="Oval 11">
            <a:extLst>
              <a:ext uri="{FF2B5EF4-FFF2-40B4-BE49-F238E27FC236}">
                <a16:creationId xmlns:a16="http://schemas.microsoft.com/office/drawing/2014/main" id="{195995FF-EA03-42E6-9E4A-DD710B177347}"/>
              </a:ext>
            </a:extLst>
          </p:cNvPr>
          <p:cNvSpPr/>
          <p:nvPr/>
        </p:nvSpPr>
        <p:spPr bwMode="auto">
          <a:xfrm>
            <a:off x="6081306" y="3770313"/>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F1150962-936F-4967-91EA-6C080350185C}"/>
              </a:ext>
            </a:extLst>
          </p:cNvPr>
          <p:cNvSpPr/>
          <p:nvPr/>
        </p:nvSpPr>
        <p:spPr bwMode="auto">
          <a:xfrm>
            <a:off x="7711327" y="3770313"/>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40AD6F3A-C1F3-432E-917F-9488A131650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8CFCB8-A7EA-4AA4-BFD2-109CB1477A57}" type="slidenum">
              <a:rPr lang="en-US" altLang="en-US" sz="1000"/>
              <a:pPr/>
              <a:t>24</a:t>
            </a:fld>
            <a:endParaRPr lang="en-US" altLang="en-US" sz="1000"/>
          </a:p>
        </p:txBody>
      </p:sp>
      <p:sp>
        <p:nvSpPr>
          <p:cNvPr id="27651" name="Rectangle 2">
            <a:extLst>
              <a:ext uri="{FF2B5EF4-FFF2-40B4-BE49-F238E27FC236}">
                <a16:creationId xmlns:a16="http://schemas.microsoft.com/office/drawing/2014/main" id="{F79764A1-A428-4DF4-83A8-6A43454E54F0}"/>
              </a:ext>
            </a:extLst>
          </p:cNvPr>
          <p:cNvSpPr>
            <a:spLocks noGrp="1" noChangeArrowheads="1"/>
          </p:cNvSpPr>
          <p:nvPr>
            <p:ph type="title"/>
          </p:nvPr>
        </p:nvSpPr>
        <p:spPr>
          <a:xfrm>
            <a:off x="685800" y="609600"/>
            <a:ext cx="7772400" cy="754063"/>
          </a:xfrm>
        </p:spPr>
        <p:txBody>
          <a:bodyPr/>
          <a:lstStyle/>
          <a:p>
            <a:r>
              <a:rPr lang="en-US" altLang="en-US"/>
              <a:t>2. NEGATION</a:t>
            </a:r>
          </a:p>
        </p:txBody>
      </p:sp>
      <p:sp>
        <p:nvSpPr>
          <p:cNvPr id="27652" name="Rectangle 3">
            <a:extLst>
              <a:ext uri="{FF2B5EF4-FFF2-40B4-BE49-F238E27FC236}">
                <a16:creationId xmlns:a16="http://schemas.microsoft.com/office/drawing/2014/main" id="{A0D20F95-A8BD-47AE-B2CF-923883F34240}"/>
              </a:ext>
            </a:extLst>
          </p:cNvPr>
          <p:cNvSpPr>
            <a:spLocks noGrp="1" noChangeArrowheads="1"/>
          </p:cNvSpPr>
          <p:nvPr>
            <p:ph type="body" idx="1"/>
          </p:nvPr>
        </p:nvSpPr>
        <p:spPr>
          <a:xfrm>
            <a:off x="685800" y="1719263"/>
            <a:ext cx="7772400" cy="4114800"/>
          </a:xfrm>
        </p:spPr>
        <p:txBody>
          <a:bodyPr/>
          <a:lstStyle/>
          <a:p>
            <a:r>
              <a:rPr lang="en-US" altLang="en-US" sz="3200" dirty="0"/>
              <a:t>The use of </a:t>
            </a:r>
            <a:r>
              <a:rPr lang="en-US" altLang="en-US" sz="3200" b="1" dirty="0"/>
              <a:t>not</a:t>
            </a:r>
            <a:r>
              <a:rPr lang="en-US" altLang="en-US" sz="3200" dirty="0"/>
              <a:t> to deny a proposition.</a:t>
            </a:r>
            <a:r>
              <a:rPr lang="en-US" altLang="en-US" dirty="0"/>
              <a:t> </a:t>
            </a:r>
          </a:p>
          <a:p>
            <a:endParaRPr lang="en-US" altLang="en-US" dirty="0"/>
          </a:p>
          <a:p>
            <a:pPr>
              <a:buFontTx/>
              <a:buNone/>
            </a:pPr>
            <a:r>
              <a:rPr lang="en-US" altLang="en-US" sz="3200" u="sng" dirty="0"/>
              <a:t>Example</a:t>
            </a:r>
            <a:r>
              <a:rPr lang="en-US" altLang="en-US" sz="3200" dirty="0"/>
              <a:t>: </a:t>
            </a:r>
          </a:p>
          <a:p>
            <a:pPr>
              <a:buFontTx/>
              <a:buNone/>
            </a:pPr>
            <a:endParaRPr lang="en-US" altLang="en-US" sz="3200" dirty="0"/>
          </a:p>
          <a:p>
            <a:pPr marL="339725" lvl="1" indent="0">
              <a:buFontTx/>
              <a:buNone/>
            </a:pPr>
            <a:r>
              <a:rPr lang="en-US" altLang="en-US" sz="3600" dirty="0"/>
              <a:t>- Tina is tall. (p)</a:t>
            </a:r>
          </a:p>
          <a:p>
            <a:pPr marL="339725" lvl="1" indent="0">
              <a:buFontTx/>
              <a:buNone/>
            </a:pPr>
            <a:r>
              <a:rPr lang="en-US" altLang="en-US" sz="3600" dirty="0"/>
              <a:t>- Tina is not tall. ( ˜p)</a:t>
            </a:r>
            <a:br>
              <a:rPr lang="en-US" altLang="en-US" sz="3600" dirty="0"/>
            </a:br>
            <a:endParaRPr lang="en-US" alt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FC637BFF-E7AA-41BC-8D17-825F79C9A51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3B29104-D0A3-4938-9C7C-372FD05D60E5}" type="slidenum">
              <a:rPr lang="en-US" altLang="en-US" sz="1000"/>
              <a:pPr/>
              <a:t>25</a:t>
            </a:fld>
            <a:endParaRPr lang="en-US" altLang="en-US" sz="1000"/>
          </a:p>
        </p:txBody>
      </p:sp>
      <p:sp>
        <p:nvSpPr>
          <p:cNvPr id="28675" name="Rectangle 2">
            <a:extLst>
              <a:ext uri="{FF2B5EF4-FFF2-40B4-BE49-F238E27FC236}">
                <a16:creationId xmlns:a16="http://schemas.microsoft.com/office/drawing/2014/main" id="{E683BE19-CFB6-4C98-A41C-352ABF484F26}"/>
              </a:ext>
            </a:extLst>
          </p:cNvPr>
          <p:cNvSpPr>
            <a:spLocks noGrp="1" noChangeArrowheads="1"/>
          </p:cNvSpPr>
          <p:nvPr>
            <p:ph type="title"/>
          </p:nvPr>
        </p:nvSpPr>
        <p:spPr>
          <a:xfrm>
            <a:off x="636588" y="461963"/>
            <a:ext cx="7772400" cy="754062"/>
          </a:xfrm>
        </p:spPr>
        <p:txBody>
          <a:bodyPr/>
          <a:lstStyle/>
          <a:p>
            <a:r>
              <a:rPr lang="en-US" altLang="en-US"/>
              <a:t>2. NEGATION</a:t>
            </a:r>
          </a:p>
        </p:txBody>
      </p:sp>
      <p:sp>
        <p:nvSpPr>
          <p:cNvPr id="182275" name="Rectangle 3">
            <a:extLst>
              <a:ext uri="{FF2B5EF4-FFF2-40B4-BE49-F238E27FC236}">
                <a16:creationId xmlns:a16="http://schemas.microsoft.com/office/drawing/2014/main" id="{EFE6EE4D-E888-41A7-AC2F-82C1EE670681}"/>
              </a:ext>
            </a:extLst>
          </p:cNvPr>
          <p:cNvSpPr>
            <a:spLocks noGrp="1" noChangeArrowheads="1"/>
          </p:cNvSpPr>
          <p:nvPr>
            <p:ph type="body" idx="1"/>
          </p:nvPr>
        </p:nvSpPr>
        <p:spPr/>
        <p:txBody>
          <a:bodyPr/>
          <a:lstStyle/>
          <a:p>
            <a:pPr lvl="1">
              <a:buFontTx/>
              <a:buNone/>
            </a:pPr>
            <a:r>
              <a:rPr lang="en-US" altLang="en-US" sz="3200">
                <a:solidFill>
                  <a:srgbClr val="FF0000"/>
                </a:solidFill>
              </a:rPr>
              <a:t>p			q		 </a:t>
            </a:r>
            <a:r>
              <a:rPr lang="en-US" altLang="en-US" sz="3600"/>
              <a:t>˜p</a:t>
            </a:r>
            <a:r>
              <a:rPr lang="en-US" altLang="en-US" sz="3200">
                <a:solidFill>
                  <a:srgbClr val="FF0000"/>
                </a:solidFill>
              </a:rPr>
              <a:t> 		 </a:t>
            </a:r>
            <a:r>
              <a:rPr lang="en-US" altLang="en-US" sz="3600"/>
              <a:t>˜q</a:t>
            </a:r>
          </a:p>
          <a:p>
            <a:pPr lvl="1">
              <a:buFontTx/>
              <a:buNone/>
            </a:pPr>
            <a:endParaRPr lang="en-US" altLang="en-US" sz="3200"/>
          </a:p>
          <a:p>
            <a:pPr lvl="1">
              <a:buFontTx/>
              <a:buNone/>
            </a:pPr>
            <a:r>
              <a:rPr lang="en-US" altLang="en-US" sz="3200"/>
              <a:t>T		T		  F		  F</a:t>
            </a:r>
          </a:p>
          <a:p>
            <a:pPr lvl="1">
              <a:buFontTx/>
              <a:buNone/>
            </a:pPr>
            <a:r>
              <a:rPr lang="en-US" altLang="en-US" sz="3200"/>
              <a:t>T		F		  F		  T</a:t>
            </a:r>
          </a:p>
          <a:p>
            <a:pPr lvl="1">
              <a:buFontTx/>
              <a:buNone/>
            </a:pPr>
            <a:r>
              <a:rPr lang="en-US" altLang="en-US" sz="3200"/>
              <a:t>F			T		  T		  F</a:t>
            </a:r>
          </a:p>
          <a:p>
            <a:pPr lvl="1">
              <a:buFontTx/>
              <a:buNone/>
            </a:pPr>
            <a:r>
              <a:rPr lang="en-US" altLang="en-US" sz="3200"/>
              <a:t>F			F		  T		  T</a:t>
            </a:r>
          </a:p>
        </p:txBody>
      </p:sp>
      <p:sp>
        <p:nvSpPr>
          <p:cNvPr id="28677" name="Line 5">
            <a:extLst>
              <a:ext uri="{FF2B5EF4-FFF2-40B4-BE49-F238E27FC236}">
                <a16:creationId xmlns:a16="http://schemas.microsoft.com/office/drawing/2014/main" id="{83729282-A4BB-49C3-85B6-B0889688DB59}"/>
              </a:ext>
            </a:extLst>
          </p:cNvPr>
          <p:cNvSpPr>
            <a:spLocks noChangeShapeType="1"/>
          </p:cNvSpPr>
          <p:nvPr/>
        </p:nvSpPr>
        <p:spPr bwMode="auto">
          <a:xfrm>
            <a:off x="1109663" y="2693988"/>
            <a:ext cx="56816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2275">
                                            <p:txEl>
                                              <p:pRg st="2" end="2"/>
                                            </p:txEl>
                                          </p:spTgt>
                                        </p:tgtEl>
                                        <p:attrNameLst>
                                          <p:attrName>style.visibility</p:attrName>
                                        </p:attrNameLst>
                                      </p:cBhvr>
                                      <p:to>
                                        <p:strVal val="visible"/>
                                      </p:to>
                                    </p:set>
                                    <p:animEffect transition="in" filter="checkerboard(across)">
                                      <p:cBhvr>
                                        <p:cTn id="7" dur="500"/>
                                        <p:tgtEl>
                                          <p:spTgt spid="18227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2275">
                                            <p:txEl>
                                              <p:pRg st="3" end="3"/>
                                            </p:txEl>
                                          </p:spTgt>
                                        </p:tgtEl>
                                        <p:attrNameLst>
                                          <p:attrName>style.visibility</p:attrName>
                                        </p:attrNameLst>
                                      </p:cBhvr>
                                      <p:to>
                                        <p:strVal val="visible"/>
                                      </p:to>
                                    </p:set>
                                    <p:animEffect transition="in" filter="checkerboard(across)">
                                      <p:cBhvr>
                                        <p:cTn id="10" dur="500"/>
                                        <p:tgtEl>
                                          <p:spTgt spid="18227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2275">
                                            <p:txEl>
                                              <p:pRg st="4" end="4"/>
                                            </p:txEl>
                                          </p:spTgt>
                                        </p:tgtEl>
                                        <p:attrNameLst>
                                          <p:attrName>style.visibility</p:attrName>
                                        </p:attrNameLst>
                                      </p:cBhvr>
                                      <p:to>
                                        <p:strVal val="visible"/>
                                      </p:to>
                                    </p:set>
                                    <p:animEffect transition="in" filter="checkerboard(across)">
                                      <p:cBhvr>
                                        <p:cTn id="13" dur="500"/>
                                        <p:tgtEl>
                                          <p:spTgt spid="182275">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2275">
                                            <p:txEl>
                                              <p:pRg st="5" end="5"/>
                                            </p:txEl>
                                          </p:spTgt>
                                        </p:tgtEl>
                                        <p:attrNameLst>
                                          <p:attrName>style.visibility</p:attrName>
                                        </p:attrNameLst>
                                      </p:cBhvr>
                                      <p:to>
                                        <p:strVal val="visible"/>
                                      </p:to>
                                    </p:set>
                                    <p:animEffect transition="in" filter="checkerboard(across)">
                                      <p:cBhvr>
                                        <p:cTn id="16" dur="500"/>
                                        <p:tgtEl>
                                          <p:spTgt spid="182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EEF46273-BE3E-4FAA-BAD0-159DA0AAC57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CA1C46-C2FB-41AA-8C29-CBB234D2F71A}" type="slidenum">
              <a:rPr lang="en-US" altLang="en-US" sz="1000"/>
              <a:pPr/>
              <a:t>26</a:t>
            </a:fld>
            <a:endParaRPr lang="en-US" altLang="en-US" sz="1000"/>
          </a:p>
        </p:txBody>
      </p:sp>
      <p:sp>
        <p:nvSpPr>
          <p:cNvPr id="30723" name="Rectangle 2">
            <a:extLst>
              <a:ext uri="{FF2B5EF4-FFF2-40B4-BE49-F238E27FC236}">
                <a16:creationId xmlns:a16="http://schemas.microsoft.com/office/drawing/2014/main" id="{A5E62A7F-7906-4022-9323-1212B5D7F940}"/>
              </a:ext>
            </a:extLst>
          </p:cNvPr>
          <p:cNvSpPr>
            <a:spLocks noGrp="1" noChangeArrowheads="1"/>
          </p:cNvSpPr>
          <p:nvPr>
            <p:ph type="title"/>
          </p:nvPr>
        </p:nvSpPr>
        <p:spPr>
          <a:xfrm>
            <a:off x="576263" y="206375"/>
            <a:ext cx="7772400" cy="536575"/>
          </a:xfrm>
        </p:spPr>
        <p:txBody>
          <a:bodyPr/>
          <a:lstStyle/>
          <a:p>
            <a:r>
              <a:rPr lang="en-US" altLang="en-US" sz="2800"/>
              <a:t>NEGATION: Testing validity</a:t>
            </a:r>
          </a:p>
        </p:txBody>
      </p:sp>
      <p:sp>
        <p:nvSpPr>
          <p:cNvPr id="186371" name="Rectangle 3">
            <a:extLst>
              <a:ext uri="{FF2B5EF4-FFF2-40B4-BE49-F238E27FC236}">
                <a16:creationId xmlns:a16="http://schemas.microsoft.com/office/drawing/2014/main" id="{C2B24445-A886-4959-A2A8-C7EE4FEA7C5A}"/>
              </a:ext>
            </a:extLst>
          </p:cNvPr>
          <p:cNvSpPr>
            <a:spLocks noGrp="1" noChangeArrowheads="1"/>
          </p:cNvSpPr>
          <p:nvPr>
            <p:ph type="body" idx="1"/>
          </p:nvPr>
        </p:nvSpPr>
        <p:spPr>
          <a:xfrm>
            <a:off x="573088" y="3806825"/>
            <a:ext cx="8248650" cy="2484438"/>
          </a:xfrm>
        </p:spPr>
        <p:txBody>
          <a:bodyPr/>
          <a:lstStyle/>
          <a:p>
            <a:pPr lvl="1">
              <a:buFontTx/>
              <a:buNone/>
            </a:pPr>
            <a:r>
              <a:rPr lang="en-US" altLang="en-US" sz="3200">
                <a:solidFill>
                  <a:srgbClr val="FF0000"/>
                </a:solidFill>
              </a:rPr>
              <a:t>T		T</a:t>
            </a:r>
            <a:r>
              <a:rPr lang="en-US" altLang="en-US" sz="3200"/>
              <a:t>		F		  F		F</a:t>
            </a:r>
          </a:p>
          <a:p>
            <a:pPr lvl="1">
              <a:buFontTx/>
              <a:buNone/>
            </a:pPr>
            <a:r>
              <a:rPr lang="en-US" altLang="en-US" sz="3200">
                <a:solidFill>
                  <a:srgbClr val="FF0000"/>
                </a:solidFill>
              </a:rPr>
              <a:t>T		F</a:t>
            </a:r>
            <a:r>
              <a:rPr lang="en-US" altLang="en-US" sz="3200"/>
              <a:t>		F		  F		F</a:t>
            </a:r>
          </a:p>
          <a:p>
            <a:pPr lvl="1">
              <a:buFontTx/>
              <a:buNone/>
            </a:pPr>
            <a:r>
              <a:rPr lang="en-US" altLang="en-US" sz="3200">
                <a:solidFill>
                  <a:srgbClr val="FF0000"/>
                </a:solidFill>
              </a:rPr>
              <a:t>F			T</a:t>
            </a:r>
            <a:r>
              <a:rPr lang="en-US" altLang="en-US" sz="3200"/>
              <a:t>		T		  T		T</a:t>
            </a:r>
          </a:p>
          <a:p>
            <a:pPr lvl="1">
              <a:buFontTx/>
              <a:buNone/>
            </a:pPr>
            <a:r>
              <a:rPr lang="en-US" altLang="en-US" sz="3200">
                <a:solidFill>
                  <a:srgbClr val="FF0000"/>
                </a:solidFill>
              </a:rPr>
              <a:t>F			F</a:t>
            </a:r>
            <a:r>
              <a:rPr lang="en-US" altLang="en-US" sz="3200"/>
              <a:t>		T		  F		T</a:t>
            </a:r>
            <a:endParaRPr lang="en-US" altLang="en-US" sz="2400"/>
          </a:p>
        </p:txBody>
      </p:sp>
      <p:sp>
        <p:nvSpPr>
          <p:cNvPr id="30725" name="Line 4">
            <a:extLst>
              <a:ext uri="{FF2B5EF4-FFF2-40B4-BE49-F238E27FC236}">
                <a16:creationId xmlns:a16="http://schemas.microsoft.com/office/drawing/2014/main" id="{6C97F569-96C8-428F-A035-257CDA63AF5D}"/>
              </a:ext>
            </a:extLst>
          </p:cNvPr>
          <p:cNvSpPr>
            <a:spLocks noChangeShapeType="1"/>
          </p:cNvSpPr>
          <p:nvPr/>
        </p:nvSpPr>
        <p:spPr bwMode="auto">
          <a:xfrm>
            <a:off x="877888" y="3560763"/>
            <a:ext cx="7885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6375" name="Rectangle 7">
            <a:extLst>
              <a:ext uri="{FF2B5EF4-FFF2-40B4-BE49-F238E27FC236}">
                <a16:creationId xmlns:a16="http://schemas.microsoft.com/office/drawing/2014/main" id="{ED143AA4-5550-42FE-9408-4F75F5DAA355}"/>
              </a:ext>
            </a:extLst>
          </p:cNvPr>
          <p:cNvSpPr>
            <a:spLocks noChangeArrowheads="1"/>
          </p:cNvSpPr>
          <p:nvPr/>
        </p:nvSpPr>
        <p:spPr bwMode="auto">
          <a:xfrm>
            <a:off x="271463" y="2667000"/>
            <a:ext cx="8697912"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566738" indent="-227013">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pPr>
            <a:r>
              <a:rPr lang="en-US" altLang="en-US" sz="3600" dirty="0">
                <a:solidFill>
                  <a:srgbClr val="FF0000"/>
                </a:solidFill>
              </a:rPr>
              <a:t>  p		   q		 </a:t>
            </a:r>
            <a:r>
              <a:rPr lang="en-US" altLang="en-US" sz="4000" dirty="0"/>
              <a:t>˜p</a:t>
            </a:r>
            <a:r>
              <a:rPr lang="en-US" altLang="en-US" sz="3600" dirty="0">
                <a:solidFill>
                  <a:srgbClr val="FF0000"/>
                </a:solidFill>
              </a:rPr>
              <a:t> 	          </a:t>
            </a:r>
            <a:r>
              <a:rPr lang="en-US" altLang="en-US" sz="4000" dirty="0"/>
              <a:t>˜</a:t>
            </a:r>
            <a:r>
              <a:rPr lang="en-US" altLang="en-US" sz="4000" dirty="0" err="1"/>
              <a:t>p&amp;q</a:t>
            </a:r>
            <a:r>
              <a:rPr lang="en-US" altLang="en-US" sz="4000" dirty="0">
                <a:solidFill>
                  <a:srgbClr val="FF0000"/>
                </a:solidFill>
              </a:rPr>
              <a:t>*</a:t>
            </a:r>
            <a:r>
              <a:rPr lang="en-US" altLang="en-US" sz="4000" dirty="0"/>
              <a:t>    ˜p</a:t>
            </a:r>
            <a:r>
              <a:rPr lang="en-US" altLang="en-US" sz="3600" dirty="0">
                <a:solidFill>
                  <a:srgbClr val="FF0000"/>
                </a:solidFill>
              </a:rPr>
              <a:t> C</a:t>
            </a:r>
            <a:r>
              <a:rPr lang="en-US" altLang="en-US" sz="3200" dirty="0"/>
              <a:t>				</a:t>
            </a:r>
          </a:p>
          <a:p>
            <a:pPr lvl="1">
              <a:spcBef>
                <a:spcPct val="20000"/>
              </a:spcBef>
            </a:pPr>
            <a:endParaRPr lang="en-US" altLang="en-US" sz="2000" dirty="0"/>
          </a:p>
        </p:txBody>
      </p:sp>
      <p:sp>
        <p:nvSpPr>
          <p:cNvPr id="10" name="Rectangle 8">
            <a:extLst>
              <a:ext uri="{FF2B5EF4-FFF2-40B4-BE49-F238E27FC236}">
                <a16:creationId xmlns:a16="http://schemas.microsoft.com/office/drawing/2014/main" id="{A010FF58-8ABF-4E2A-B2DB-CAC5E0867D04}"/>
              </a:ext>
            </a:extLst>
          </p:cNvPr>
          <p:cNvSpPr>
            <a:spLocks noChangeArrowheads="1"/>
          </p:cNvSpPr>
          <p:nvPr/>
        </p:nvSpPr>
        <p:spPr bwMode="auto">
          <a:xfrm>
            <a:off x="476250" y="6167438"/>
            <a:ext cx="3602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b="1" dirty="0"/>
              <a:t>The argument is </a:t>
            </a:r>
            <a:r>
              <a:rPr lang="en-US" altLang="en-US" sz="2800" b="1" dirty="0">
                <a:solidFill>
                  <a:srgbClr val="FF0000"/>
                </a:solidFill>
              </a:rPr>
              <a:t>valid</a:t>
            </a:r>
            <a:r>
              <a:rPr lang="en-US" altLang="en-US" sz="2800" b="1" dirty="0"/>
              <a:t>.</a:t>
            </a:r>
          </a:p>
        </p:txBody>
      </p:sp>
      <p:sp>
        <p:nvSpPr>
          <p:cNvPr id="12" name="Oval 11">
            <a:extLst>
              <a:ext uri="{FF2B5EF4-FFF2-40B4-BE49-F238E27FC236}">
                <a16:creationId xmlns:a16="http://schemas.microsoft.com/office/drawing/2014/main" id="{6270D44D-E070-4746-A00A-4CED38C6CE8D}"/>
              </a:ext>
            </a:extLst>
          </p:cNvPr>
          <p:cNvSpPr/>
          <p:nvPr/>
        </p:nvSpPr>
        <p:spPr bwMode="auto">
          <a:xfrm>
            <a:off x="6257576" y="504904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73BA3C22-8C87-4A2B-92D5-4A3F13C8CABF}"/>
              </a:ext>
            </a:extLst>
          </p:cNvPr>
          <p:cNvSpPr/>
          <p:nvPr/>
        </p:nvSpPr>
        <p:spPr bwMode="auto">
          <a:xfrm>
            <a:off x="7910014" y="504904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 Box 5">
            <a:extLst>
              <a:ext uri="{FF2B5EF4-FFF2-40B4-BE49-F238E27FC236}">
                <a16:creationId xmlns:a16="http://schemas.microsoft.com/office/drawing/2014/main" id="{CF25D194-AC89-4DC1-8B8B-3567E9AB1821}"/>
              </a:ext>
            </a:extLst>
          </p:cNvPr>
          <p:cNvSpPr txBox="1">
            <a:spLocks noChangeArrowheads="1"/>
          </p:cNvSpPr>
          <p:nvPr/>
        </p:nvSpPr>
        <p:spPr bwMode="auto">
          <a:xfrm>
            <a:off x="3011067" y="1450294"/>
            <a:ext cx="159744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u="sng" dirty="0"/>
              <a:t>˜p &amp; q</a:t>
            </a:r>
          </a:p>
          <a:p>
            <a:pPr>
              <a:spcBef>
                <a:spcPct val="50000"/>
              </a:spcBef>
            </a:pPr>
            <a:r>
              <a:rPr lang="en-US" altLang="en-US" sz="2800" dirty="0"/>
              <a:t> ˜p  </a:t>
            </a:r>
            <a:endParaRPr lang="en-US" altLang="en-US" dirty="0"/>
          </a:p>
        </p:txBody>
      </p:sp>
      <p:sp>
        <p:nvSpPr>
          <p:cNvPr id="15" name="TextBox 14">
            <a:extLst>
              <a:ext uri="{FF2B5EF4-FFF2-40B4-BE49-F238E27FC236}">
                <a16:creationId xmlns:a16="http://schemas.microsoft.com/office/drawing/2014/main" id="{CE16BC14-7055-4C5D-BCCB-D123E14B10EE}"/>
              </a:ext>
            </a:extLst>
          </p:cNvPr>
          <p:cNvSpPr txBox="1"/>
          <p:nvPr/>
        </p:nvSpPr>
        <p:spPr>
          <a:xfrm>
            <a:off x="722313" y="932164"/>
            <a:ext cx="7441186" cy="461665"/>
          </a:xfrm>
          <a:prstGeom prst="rect">
            <a:avLst/>
          </a:prstGeom>
          <a:noFill/>
        </p:spPr>
        <p:txBody>
          <a:bodyPr wrap="square">
            <a:spAutoFit/>
          </a:bodyPr>
          <a:lstStyle/>
          <a:p>
            <a:r>
              <a:rPr lang="en-US" altLang="en-US" sz="2400" dirty="0"/>
              <a:t>Tina is not tall, but Sarah is tall. So, Tina is not tall.</a:t>
            </a:r>
            <a:endParaRPr lang="en-US" dirty="0"/>
          </a:p>
        </p:txBody>
      </p:sp>
      <p:sp>
        <p:nvSpPr>
          <p:cNvPr id="16" name="Text Box 4">
            <a:extLst>
              <a:ext uri="{FF2B5EF4-FFF2-40B4-BE49-F238E27FC236}">
                <a16:creationId xmlns:a16="http://schemas.microsoft.com/office/drawing/2014/main" id="{1520AD35-418C-4AF9-8067-760C2804EFB9}"/>
              </a:ext>
            </a:extLst>
          </p:cNvPr>
          <p:cNvSpPr txBox="1">
            <a:spLocks noChangeArrowheads="1"/>
          </p:cNvSpPr>
          <p:nvPr/>
        </p:nvSpPr>
        <p:spPr bwMode="auto">
          <a:xfrm>
            <a:off x="163063" y="1495896"/>
            <a:ext cx="26823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t>Symbolic argument: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86375"/>
                                        </p:tgtEl>
                                        <p:attrNameLst>
                                          <p:attrName>style.visibility</p:attrName>
                                        </p:attrNameLst>
                                      </p:cBhvr>
                                      <p:to>
                                        <p:strVal val="visible"/>
                                      </p:to>
                                    </p:set>
                                    <p:animEffect transition="in" filter="checkerboard(across)">
                                      <p:cBhvr>
                                        <p:cTn id="13" dur="500"/>
                                        <p:tgtEl>
                                          <p:spTgt spid="18637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86371">
                                            <p:txEl>
                                              <p:pRg st="0" end="0"/>
                                            </p:txEl>
                                          </p:spTgt>
                                        </p:tgtEl>
                                        <p:attrNameLst>
                                          <p:attrName>style.visibility</p:attrName>
                                        </p:attrNameLst>
                                      </p:cBhvr>
                                      <p:to>
                                        <p:strVal val="visible"/>
                                      </p:to>
                                    </p:set>
                                    <p:animEffect transition="in" filter="checkerboard(across)">
                                      <p:cBhvr>
                                        <p:cTn id="18" dur="500"/>
                                        <p:tgtEl>
                                          <p:spTgt spid="186371">
                                            <p:txEl>
                                              <p:pRg st="0" end="0"/>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86371">
                                            <p:txEl>
                                              <p:pRg st="1" end="1"/>
                                            </p:txEl>
                                          </p:spTgt>
                                        </p:tgtEl>
                                        <p:attrNameLst>
                                          <p:attrName>style.visibility</p:attrName>
                                        </p:attrNameLst>
                                      </p:cBhvr>
                                      <p:to>
                                        <p:strVal val="visible"/>
                                      </p:to>
                                    </p:set>
                                    <p:animEffect transition="in" filter="checkerboard(across)">
                                      <p:cBhvr>
                                        <p:cTn id="21" dur="500"/>
                                        <p:tgtEl>
                                          <p:spTgt spid="186371">
                                            <p:txEl>
                                              <p:pRg st="1" end="1"/>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86371">
                                            <p:txEl>
                                              <p:pRg st="2" end="2"/>
                                            </p:txEl>
                                          </p:spTgt>
                                        </p:tgtEl>
                                        <p:attrNameLst>
                                          <p:attrName>style.visibility</p:attrName>
                                        </p:attrNameLst>
                                      </p:cBhvr>
                                      <p:to>
                                        <p:strVal val="visible"/>
                                      </p:to>
                                    </p:set>
                                    <p:animEffect transition="in" filter="checkerboard(across)">
                                      <p:cBhvr>
                                        <p:cTn id="24" dur="500"/>
                                        <p:tgtEl>
                                          <p:spTgt spid="186371">
                                            <p:txEl>
                                              <p:pRg st="2" end="2"/>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86371">
                                            <p:txEl>
                                              <p:pRg st="3" end="3"/>
                                            </p:txEl>
                                          </p:spTgt>
                                        </p:tgtEl>
                                        <p:attrNameLst>
                                          <p:attrName>style.visibility</p:attrName>
                                        </p:attrNameLst>
                                      </p:cBhvr>
                                      <p:to>
                                        <p:strVal val="visible"/>
                                      </p:to>
                                    </p:set>
                                    <p:animEffect transition="in" filter="checkerboard(across)">
                                      <p:cBhvr>
                                        <p:cTn id="27" dur="500"/>
                                        <p:tgtEl>
                                          <p:spTgt spid="18637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0">
                                            <p:txEl>
                                              <p:pRg st="0" end="0"/>
                                            </p:txEl>
                                          </p:spTgt>
                                        </p:tgtEl>
                                        <p:attrNameLst>
                                          <p:attrName>style.visibility</p:attrName>
                                        </p:attrNameLst>
                                      </p:cBhvr>
                                      <p:to>
                                        <p:strVal val="visible"/>
                                      </p:to>
                                    </p:set>
                                    <p:animEffect transition="in" filter="checkerboard(across)">
                                      <p:cBhvr>
                                        <p:cTn id="4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5" grpId="0"/>
      <p:bldP spid="12" grpId="0" animBg="1"/>
      <p:bldP spid="13" grpId="0" animBg="1"/>
      <p:bldP spid="14"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F007A698-2F32-4F04-86A1-CBBA520C06C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3D8555-28CB-4134-ABD4-8D2F69BAB796}" type="slidenum">
              <a:rPr lang="en-US" altLang="en-US" sz="1000"/>
              <a:pPr/>
              <a:t>27</a:t>
            </a:fld>
            <a:endParaRPr lang="en-US" altLang="en-US" sz="1000"/>
          </a:p>
        </p:txBody>
      </p:sp>
      <p:sp>
        <p:nvSpPr>
          <p:cNvPr id="31747" name="Rectangle 2">
            <a:extLst>
              <a:ext uri="{FF2B5EF4-FFF2-40B4-BE49-F238E27FC236}">
                <a16:creationId xmlns:a16="http://schemas.microsoft.com/office/drawing/2014/main" id="{202A12F9-10C8-46A2-9A98-BE6CCB09930E}"/>
              </a:ext>
            </a:extLst>
          </p:cNvPr>
          <p:cNvSpPr>
            <a:spLocks noGrp="1" noChangeArrowheads="1"/>
          </p:cNvSpPr>
          <p:nvPr>
            <p:ph type="title"/>
          </p:nvPr>
        </p:nvSpPr>
        <p:spPr>
          <a:xfrm>
            <a:off x="584200" y="61119"/>
            <a:ext cx="7772400" cy="519641"/>
          </a:xfrm>
        </p:spPr>
        <p:txBody>
          <a:bodyPr/>
          <a:lstStyle/>
          <a:p>
            <a:r>
              <a:rPr lang="en-US" altLang="en-US" sz="2800" dirty="0"/>
              <a:t>2. NEGATION: Testing validity (2)</a:t>
            </a:r>
          </a:p>
        </p:txBody>
      </p:sp>
      <p:sp>
        <p:nvSpPr>
          <p:cNvPr id="187395" name="Rectangle 3">
            <a:extLst>
              <a:ext uri="{FF2B5EF4-FFF2-40B4-BE49-F238E27FC236}">
                <a16:creationId xmlns:a16="http://schemas.microsoft.com/office/drawing/2014/main" id="{F695E8E8-3F57-493C-BDBA-A8A5285C8972}"/>
              </a:ext>
            </a:extLst>
          </p:cNvPr>
          <p:cNvSpPr>
            <a:spLocks noGrp="1" noChangeArrowheads="1"/>
          </p:cNvSpPr>
          <p:nvPr>
            <p:ph type="body" idx="1"/>
          </p:nvPr>
        </p:nvSpPr>
        <p:spPr>
          <a:xfrm>
            <a:off x="0" y="3328988"/>
            <a:ext cx="9242425" cy="3724275"/>
          </a:xfrm>
        </p:spPr>
        <p:txBody>
          <a:bodyPr/>
          <a:lstStyle/>
          <a:p>
            <a:pPr lvl="1">
              <a:buFontTx/>
              <a:buNone/>
            </a:pPr>
            <a:r>
              <a:rPr lang="en-US" altLang="en-US" sz="2800" dirty="0">
                <a:solidFill>
                  <a:srgbClr val="FF0000"/>
                </a:solidFill>
              </a:rPr>
              <a:t>p			q	 	</a:t>
            </a:r>
            <a:r>
              <a:rPr lang="en-US" altLang="en-US" sz="3200" dirty="0"/>
              <a:t>˜p</a:t>
            </a:r>
            <a:r>
              <a:rPr lang="en-US" altLang="en-US" sz="3200" dirty="0">
                <a:solidFill>
                  <a:srgbClr val="FF0000"/>
                </a:solidFill>
              </a:rPr>
              <a:t>*</a:t>
            </a:r>
            <a:r>
              <a:rPr lang="en-US" altLang="en-US" sz="2800" dirty="0">
                <a:solidFill>
                  <a:srgbClr val="FF0000"/>
                </a:solidFill>
              </a:rPr>
              <a:t> 		</a:t>
            </a:r>
            <a:r>
              <a:rPr lang="en-US" altLang="en-US" sz="3200" dirty="0"/>
              <a:t>˜q</a:t>
            </a:r>
            <a:r>
              <a:rPr lang="en-US" altLang="en-US" sz="2800" dirty="0">
                <a:solidFill>
                  <a:srgbClr val="FF0000"/>
                </a:solidFill>
              </a:rPr>
              <a:t> 		</a:t>
            </a:r>
            <a:r>
              <a:rPr lang="en-US" altLang="en-US" sz="3200" dirty="0"/>
              <a:t>˜p&amp; ˜</a:t>
            </a:r>
            <a:r>
              <a:rPr lang="en-US" altLang="en-US" sz="3200" dirty="0" err="1"/>
              <a:t>q</a:t>
            </a:r>
            <a:r>
              <a:rPr lang="en-US" altLang="en-US" sz="3200" dirty="0" err="1">
                <a:solidFill>
                  <a:srgbClr val="FF0000"/>
                </a:solidFill>
              </a:rPr>
              <a:t>C</a:t>
            </a:r>
            <a:endParaRPr lang="en-US" altLang="en-US" sz="3200" dirty="0">
              <a:solidFill>
                <a:srgbClr val="FF0000"/>
              </a:solidFill>
            </a:endParaRPr>
          </a:p>
          <a:p>
            <a:pPr lvl="1">
              <a:buFontTx/>
              <a:buNone/>
            </a:pPr>
            <a:endParaRPr lang="en-US" altLang="en-US" sz="3200" dirty="0"/>
          </a:p>
          <a:p>
            <a:pPr lvl="1">
              <a:buFontTx/>
              <a:buNone/>
            </a:pPr>
            <a:r>
              <a:rPr lang="en-US" altLang="en-US" sz="3200" dirty="0">
                <a:solidFill>
                  <a:srgbClr val="FF0000"/>
                </a:solidFill>
              </a:rPr>
              <a:t>T		T</a:t>
            </a:r>
            <a:r>
              <a:rPr lang="en-US" altLang="en-US" sz="3200" dirty="0"/>
              <a:t>		  F		  F		    F</a:t>
            </a:r>
          </a:p>
          <a:p>
            <a:pPr lvl="1">
              <a:buFontTx/>
              <a:buNone/>
            </a:pPr>
            <a:r>
              <a:rPr lang="en-US" altLang="en-US" sz="3200" dirty="0">
                <a:solidFill>
                  <a:srgbClr val="FF0000"/>
                </a:solidFill>
              </a:rPr>
              <a:t>T		F</a:t>
            </a:r>
            <a:r>
              <a:rPr lang="en-US" altLang="en-US" sz="3200" dirty="0"/>
              <a:t>		  F		  T		    F</a:t>
            </a:r>
          </a:p>
          <a:p>
            <a:pPr lvl="1">
              <a:buFontTx/>
              <a:buNone/>
            </a:pPr>
            <a:r>
              <a:rPr lang="en-US" altLang="en-US" sz="3200" dirty="0">
                <a:solidFill>
                  <a:srgbClr val="FF0000"/>
                </a:solidFill>
              </a:rPr>
              <a:t>F			T</a:t>
            </a:r>
            <a:r>
              <a:rPr lang="en-US" altLang="en-US" sz="3200" dirty="0"/>
              <a:t>		  T		  F		    F</a:t>
            </a:r>
          </a:p>
          <a:p>
            <a:pPr lvl="1">
              <a:buFontTx/>
              <a:buNone/>
            </a:pPr>
            <a:r>
              <a:rPr lang="en-US" altLang="en-US" sz="3200" dirty="0">
                <a:solidFill>
                  <a:srgbClr val="FF0000"/>
                </a:solidFill>
              </a:rPr>
              <a:t>F			F</a:t>
            </a:r>
            <a:r>
              <a:rPr lang="en-US" altLang="en-US" sz="3200" dirty="0"/>
              <a:t>		  T		  T		    T</a:t>
            </a:r>
          </a:p>
          <a:p>
            <a:pPr lvl="1">
              <a:buFontTx/>
              <a:buNone/>
            </a:pPr>
            <a:endParaRPr lang="en-US" altLang="en-US" sz="2800" dirty="0"/>
          </a:p>
          <a:p>
            <a:pPr lvl="1">
              <a:buFontTx/>
              <a:buNone/>
            </a:pPr>
            <a:endParaRPr lang="en-US" altLang="en-US" dirty="0"/>
          </a:p>
        </p:txBody>
      </p:sp>
      <p:sp>
        <p:nvSpPr>
          <p:cNvPr id="31749" name="Text Box 5">
            <a:extLst>
              <a:ext uri="{FF2B5EF4-FFF2-40B4-BE49-F238E27FC236}">
                <a16:creationId xmlns:a16="http://schemas.microsoft.com/office/drawing/2014/main" id="{54AFFCC3-F014-429A-9D34-359CA767F98E}"/>
              </a:ext>
            </a:extLst>
          </p:cNvPr>
          <p:cNvSpPr txBox="1">
            <a:spLocks noChangeArrowheads="1"/>
          </p:cNvSpPr>
          <p:nvPr/>
        </p:nvSpPr>
        <p:spPr bwMode="auto">
          <a:xfrm>
            <a:off x="5368666" y="1629426"/>
            <a:ext cx="3348296" cy="133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2800" dirty="0"/>
              <a:t> ˜p</a:t>
            </a:r>
          </a:p>
          <a:p>
            <a:pPr lvl="1"/>
            <a:endParaRPr lang="en-US" altLang="en-US" sz="2800" dirty="0"/>
          </a:p>
          <a:p>
            <a:pPr lvl="1">
              <a:lnSpc>
                <a:spcPct val="40000"/>
              </a:lnSpc>
            </a:pPr>
            <a:r>
              <a:rPr lang="en-US" altLang="en-US" sz="2800" dirty="0"/>
              <a:t>     </a:t>
            </a:r>
            <a:r>
              <a:rPr lang="en-US" altLang="en-US" sz="2800" b="1" dirty="0"/>
              <a:t>.</a:t>
            </a:r>
          </a:p>
          <a:p>
            <a:pPr lvl="1">
              <a:lnSpc>
                <a:spcPct val="40000"/>
              </a:lnSpc>
            </a:pPr>
            <a:r>
              <a:rPr lang="en-US" altLang="en-US" sz="2800" dirty="0"/>
              <a:t>˜p &amp; ˜q </a:t>
            </a:r>
            <a:endParaRPr lang="en-US" altLang="en-US" dirty="0"/>
          </a:p>
        </p:txBody>
      </p:sp>
      <p:cxnSp>
        <p:nvCxnSpPr>
          <p:cNvPr id="31750" name="Straight Connector 6">
            <a:extLst>
              <a:ext uri="{FF2B5EF4-FFF2-40B4-BE49-F238E27FC236}">
                <a16:creationId xmlns:a16="http://schemas.microsoft.com/office/drawing/2014/main" id="{B3F35302-AFDB-4155-91C4-0DD1A63EBD64}"/>
              </a:ext>
            </a:extLst>
          </p:cNvPr>
          <p:cNvCxnSpPr>
            <a:cxnSpLocks noChangeShapeType="1"/>
          </p:cNvCxnSpPr>
          <p:nvPr/>
        </p:nvCxnSpPr>
        <p:spPr bwMode="auto">
          <a:xfrm>
            <a:off x="439738" y="4191000"/>
            <a:ext cx="80613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751" name="Straight Connector 10">
            <a:extLst>
              <a:ext uri="{FF2B5EF4-FFF2-40B4-BE49-F238E27FC236}">
                <a16:creationId xmlns:a16="http://schemas.microsoft.com/office/drawing/2014/main" id="{A23357E3-32F7-4502-B1A9-57B903BE4721}"/>
              </a:ext>
            </a:extLst>
          </p:cNvPr>
          <p:cNvCxnSpPr>
            <a:cxnSpLocks noChangeShapeType="1"/>
          </p:cNvCxnSpPr>
          <p:nvPr/>
        </p:nvCxnSpPr>
        <p:spPr bwMode="auto">
          <a:xfrm>
            <a:off x="5759803" y="2260071"/>
            <a:ext cx="169703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Text Box 7">
            <a:extLst>
              <a:ext uri="{FF2B5EF4-FFF2-40B4-BE49-F238E27FC236}">
                <a16:creationId xmlns:a16="http://schemas.microsoft.com/office/drawing/2014/main" id="{97680C55-2976-4D90-8B1C-0C58B3066C9C}"/>
              </a:ext>
            </a:extLst>
          </p:cNvPr>
          <p:cNvSpPr txBox="1">
            <a:spLocks noChangeArrowheads="1"/>
          </p:cNvSpPr>
          <p:nvPr/>
        </p:nvSpPr>
        <p:spPr bwMode="auto">
          <a:xfrm>
            <a:off x="8191500" y="5773707"/>
            <a:ext cx="1050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dirty="0">
                <a:solidFill>
                  <a:srgbClr val="FF0000"/>
                </a:solidFill>
              </a:rPr>
              <a:t>Invalid</a:t>
            </a:r>
          </a:p>
        </p:txBody>
      </p:sp>
      <p:sp>
        <p:nvSpPr>
          <p:cNvPr id="11" name="Oval 10">
            <a:extLst>
              <a:ext uri="{FF2B5EF4-FFF2-40B4-BE49-F238E27FC236}">
                <a16:creationId xmlns:a16="http://schemas.microsoft.com/office/drawing/2014/main" id="{2A62BFB1-87E7-4252-B38A-EA00C47B9B93}"/>
              </a:ext>
            </a:extLst>
          </p:cNvPr>
          <p:cNvSpPr/>
          <p:nvPr/>
        </p:nvSpPr>
        <p:spPr bwMode="auto">
          <a:xfrm>
            <a:off x="3833866" y="5723557"/>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868CB28F-9420-4CA3-B619-582F5981AE7B}"/>
              </a:ext>
            </a:extLst>
          </p:cNvPr>
          <p:cNvSpPr/>
          <p:nvPr/>
        </p:nvSpPr>
        <p:spPr bwMode="auto">
          <a:xfrm>
            <a:off x="7703094" y="5723557"/>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8125F445-F297-4831-9C23-4880136E81CA}"/>
              </a:ext>
            </a:extLst>
          </p:cNvPr>
          <p:cNvSpPr txBox="1"/>
          <p:nvPr/>
        </p:nvSpPr>
        <p:spPr>
          <a:xfrm>
            <a:off x="427038" y="614161"/>
            <a:ext cx="8173394" cy="1015663"/>
          </a:xfrm>
          <a:prstGeom prst="rect">
            <a:avLst/>
          </a:prstGeom>
          <a:noFill/>
        </p:spPr>
        <p:txBody>
          <a:bodyPr wrap="square">
            <a:spAutoFit/>
          </a:bodyPr>
          <a:lstStyle/>
          <a:p>
            <a:pPr>
              <a:spcBef>
                <a:spcPct val="50000"/>
              </a:spcBef>
            </a:pPr>
            <a:r>
              <a:rPr lang="en-US" altLang="en-US" dirty="0"/>
              <a:t>Frank does not drive a truck. </a:t>
            </a:r>
          </a:p>
          <a:p>
            <a:pPr>
              <a:spcBef>
                <a:spcPct val="50000"/>
              </a:spcBef>
            </a:pPr>
            <a:r>
              <a:rPr lang="en-US" altLang="en-US" dirty="0"/>
              <a:t>So, Frank does not drive a truck, and Vinny does not drive a van.</a:t>
            </a:r>
          </a:p>
        </p:txBody>
      </p:sp>
      <p:sp>
        <p:nvSpPr>
          <p:cNvPr id="15" name="Text Box 4">
            <a:extLst>
              <a:ext uri="{FF2B5EF4-FFF2-40B4-BE49-F238E27FC236}">
                <a16:creationId xmlns:a16="http://schemas.microsoft.com/office/drawing/2014/main" id="{3532A951-B029-48DF-9E0D-C35CB331167D}"/>
              </a:ext>
            </a:extLst>
          </p:cNvPr>
          <p:cNvSpPr txBox="1">
            <a:spLocks noChangeArrowheads="1"/>
          </p:cNvSpPr>
          <p:nvPr/>
        </p:nvSpPr>
        <p:spPr bwMode="auto">
          <a:xfrm>
            <a:off x="2931316" y="1699387"/>
            <a:ext cx="26823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b="1" u="sng" dirty="0"/>
              <a:t>Symbolic argument: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39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39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animBg="1"/>
      <p:bldP spid="12"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F9CA1853-CF47-41FA-91A6-9E7E25A0A7E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CCD3F58-EC5E-43A0-8086-9929200AE595}" type="slidenum">
              <a:rPr lang="en-US" altLang="en-US" sz="1000"/>
              <a:pPr/>
              <a:t>28</a:t>
            </a:fld>
            <a:endParaRPr lang="en-US" altLang="en-US" sz="1000"/>
          </a:p>
        </p:txBody>
      </p:sp>
      <p:sp>
        <p:nvSpPr>
          <p:cNvPr id="33795" name="Rectangle 2">
            <a:extLst>
              <a:ext uri="{FF2B5EF4-FFF2-40B4-BE49-F238E27FC236}">
                <a16:creationId xmlns:a16="http://schemas.microsoft.com/office/drawing/2014/main" id="{A33F072F-628C-4323-8E35-914F75E129C6}"/>
              </a:ext>
            </a:extLst>
          </p:cNvPr>
          <p:cNvSpPr>
            <a:spLocks noGrp="1" noChangeArrowheads="1"/>
          </p:cNvSpPr>
          <p:nvPr>
            <p:ph type="title"/>
          </p:nvPr>
        </p:nvSpPr>
        <p:spPr>
          <a:xfrm>
            <a:off x="685800" y="66675"/>
            <a:ext cx="7772400" cy="754063"/>
          </a:xfrm>
        </p:spPr>
        <p:txBody>
          <a:bodyPr/>
          <a:lstStyle/>
          <a:p>
            <a:r>
              <a:rPr lang="en-US" altLang="en-US" sz="3200"/>
              <a:t>3. DISJUNCTION</a:t>
            </a:r>
          </a:p>
        </p:txBody>
      </p:sp>
      <p:sp>
        <p:nvSpPr>
          <p:cNvPr id="29700" name="Rectangle 3">
            <a:extLst>
              <a:ext uri="{FF2B5EF4-FFF2-40B4-BE49-F238E27FC236}">
                <a16:creationId xmlns:a16="http://schemas.microsoft.com/office/drawing/2014/main" id="{B1368773-57E2-4B24-9A86-8962E9E51C6B}"/>
              </a:ext>
            </a:extLst>
          </p:cNvPr>
          <p:cNvSpPr>
            <a:spLocks noGrp="1" noChangeArrowheads="1"/>
          </p:cNvSpPr>
          <p:nvPr>
            <p:ph type="body" idx="1"/>
          </p:nvPr>
        </p:nvSpPr>
        <p:spPr>
          <a:xfrm>
            <a:off x="279400" y="790575"/>
            <a:ext cx="8585200" cy="5321300"/>
          </a:xfrm>
        </p:spPr>
        <p:txBody>
          <a:bodyPr/>
          <a:lstStyle/>
          <a:p>
            <a:pPr>
              <a:buFontTx/>
              <a:buNone/>
              <a:defRPr/>
            </a:pPr>
            <a:r>
              <a:rPr lang="en-US" sz="2800" dirty="0"/>
              <a:t>Two or more statements set apart, usually by the word </a:t>
            </a:r>
            <a:r>
              <a:rPr lang="en-US" sz="2800" b="1" i="1" dirty="0"/>
              <a:t>or</a:t>
            </a:r>
            <a:r>
              <a:rPr lang="en-US" sz="2800" dirty="0"/>
              <a:t>.</a:t>
            </a:r>
            <a:r>
              <a:rPr lang="en-US" sz="2000" dirty="0"/>
              <a:t> </a:t>
            </a:r>
          </a:p>
          <a:p>
            <a:pPr>
              <a:buFontTx/>
              <a:buNone/>
              <a:defRPr/>
            </a:pPr>
            <a:r>
              <a:rPr lang="en-US" sz="2800" u="sng" dirty="0"/>
              <a:t>Example</a:t>
            </a:r>
            <a:r>
              <a:rPr lang="en-US" sz="2800" dirty="0"/>
              <a:t>: </a:t>
            </a:r>
          </a:p>
          <a:p>
            <a:pPr marL="339725" lvl="1" indent="0">
              <a:lnSpc>
                <a:spcPct val="120000"/>
              </a:lnSpc>
              <a:buFontTx/>
              <a:buNone/>
              <a:defRPr/>
            </a:pPr>
            <a:r>
              <a:rPr lang="en-US" sz="2800" dirty="0"/>
              <a:t>- Frank is angry or Hank is tired. (</a:t>
            </a:r>
            <a:r>
              <a:rPr lang="en-US" sz="2800" b="1" i="1" dirty="0"/>
              <a:t>p</a:t>
            </a:r>
            <a:r>
              <a:rPr lang="en-US" sz="2800" dirty="0"/>
              <a:t> v </a:t>
            </a:r>
            <a:r>
              <a:rPr lang="en-US" sz="2800" b="1" i="1" dirty="0"/>
              <a:t>q</a:t>
            </a:r>
            <a:r>
              <a:rPr lang="en-US" sz="2800" dirty="0"/>
              <a:t>)</a:t>
            </a:r>
            <a:br>
              <a:rPr lang="en-US" sz="2800" dirty="0"/>
            </a:br>
            <a:r>
              <a:rPr lang="en-US" sz="2800" dirty="0"/>
              <a:t>- For propositional logic, </a:t>
            </a:r>
            <a:r>
              <a:rPr lang="en-US" sz="2800" b="1" i="1" dirty="0"/>
              <a:t>or </a:t>
            </a:r>
            <a:r>
              <a:rPr lang="en-US" sz="2800" dirty="0"/>
              <a:t>has </a:t>
            </a:r>
            <a:r>
              <a:rPr lang="en-US" sz="2800" b="1" i="1" dirty="0"/>
              <a:t>non-exclusive sense. </a:t>
            </a:r>
            <a:r>
              <a:rPr lang="en-US" sz="2800" dirty="0"/>
              <a:t>This means the statement is </a:t>
            </a:r>
            <a:r>
              <a:rPr lang="en-US" sz="2800" b="1" u="sng" dirty="0"/>
              <a:t>true</a:t>
            </a:r>
            <a:r>
              <a:rPr lang="en-US" sz="2800" dirty="0"/>
              <a:t> if either </a:t>
            </a:r>
            <a:r>
              <a:rPr lang="en-US" sz="2800" i="1" dirty="0"/>
              <a:t>Frank is angry</a:t>
            </a:r>
            <a:r>
              <a:rPr lang="en-US" sz="2800" dirty="0"/>
              <a:t> or </a:t>
            </a:r>
            <a:r>
              <a:rPr lang="en-US" sz="2800" i="1" dirty="0"/>
              <a:t>Hank is tired</a:t>
            </a:r>
            <a:r>
              <a:rPr lang="en-US" sz="2800" dirty="0"/>
              <a:t>.  </a:t>
            </a:r>
          </a:p>
          <a:p>
            <a:pPr lvl="1">
              <a:lnSpc>
                <a:spcPct val="120000"/>
              </a:lnSpc>
              <a:buFontTx/>
              <a:buNone/>
              <a:defRPr/>
            </a:pPr>
            <a:r>
              <a:rPr lang="en-US" sz="2400" dirty="0">
                <a:solidFill>
                  <a:srgbClr val="FF0000"/>
                </a:solidFill>
              </a:rPr>
              <a:t>			</a:t>
            </a:r>
            <a:r>
              <a:rPr lang="en-US" sz="2800" dirty="0">
                <a:solidFill>
                  <a:srgbClr val="FF0000"/>
                </a:solidFill>
              </a:rPr>
              <a:t>p		q		p v q</a:t>
            </a:r>
          </a:p>
          <a:p>
            <a:pPr lvl="1">
              <a:lnSpc>
                <a:spcPct val="120000"/>
              </a:lnSpc>
              <a:buFontTx/>
              <a:buNone/>
              <a:defRPr/>
            </a:pPr>
            <a:r>
              <a:rPr lang="en-US" sz="2800" dirty="0">
                <a:solidFill>
                  <a:srgbClr val="FF0000"/>
                </a:solidFill>
              </a:rPr>
              <a:t>			</a:t>
            </a:r>
            <a:r>
              <a:rPr lang="en-US" sz="2800" dirty="0"/>
              <a:t>T		T		  T</a:t>
            </a:r>
          </a:p>
          <a:p>
            <a:pPr lvl="1">
              <a:lnSpc>
                <a:spcPct val="120000"/>
              </a:lnSpc>
              <a:buFontTx/>
              <a:buNone/>
              <a:defRPr/>
            </a:pPr>
            <a:r>
              <a:rPr lang="en-US" sz="2800" dirty="0"/>
              <a:t>			T		F		  T</a:t>
            </a:r>
          </a:p>
          <a:p>
            <a:pPr lvl="1">
              <a:lnSpc>
                <a:spcPct val="120000"/>
              </a:lnSpc>
              <a:buFontTx/>
              <a:buNone/>
              <a:defRPr/>
            </a:pPr>
            <a:r>
              <a:rPr lang="en-US" sz="2800" dirty="0"/>
              <a:t>			F		T		  T					F		F		  F</a:t>
            </a:r>
          </a:p>
          <a:p>
            <a:pPr lvl="1">
              <a:buFontTx/>
              <a:buNone/>
              <a:defRPr/>
            </a:pPr>
            <a:endParaRPr lang="en-US" sz="2400" dirty="0"/>
          </a:p>
        </p:txBody>
      </p:sp>
      <p:cxnSp>
        <p:nvCxnSpPr>
          <p:cNvPr id="33797" name="Straight Connector 8">
            <a:extLst>
              <a:ext uri="{FF2B5EF4-FFF2-40B4-BE49-F238E27FC236}">
                <a16:creationId xmlns:a16="http://schemas.microsoft.com/office/drawing/2014/main" id="{D74C91C3-BE65-4AD8-BA28-361B072F8A9D}"/>
              </a:ext>
            </a:extLst>
          </p:cNvPr>
          <p:cNvCxnSpPr>
            <a:cxnSpLocks noChangeShapeType="1"/>
          </p:cNvCxnSpPr>
          <p:nvPr/>
        </p:nvCxnSpPr>
        <p:spPr bwMode="auto">
          <a:xfrm>
            <a:off x="2176463" y="4529138"/>
            <a:ext cx="4365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099333BA-42A3-4A0D-93BC-744C6BAB8B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B244EE-F308-414B-AA30-7A4BC8EBEC80}" type="slidenum">
              <a:rPr lang="en-US" altLang="en-US" sz="1000"/>
              <a:pPr/>
              <a:t>29</a:t>
            </a:fld>
            <a:endParaRPr lang="en-US" altLang="en-US" sz="1000"/>
          </a:p>
        </p:txBody>
      </p:sp>
      <p:sp>
        <p:nvSpPr>
          <p:cNvPr id="34819" name="Rectangle 2">
            <a:extLst>
              <a:ext uri="{FF2B5EF4-FFF2-40B4-BE49-F238E27FC236}">
                <a16:creationId xmlns:a16="http://schemas.microsoft.com/office/drawing/2014/main" id="{51B6B78F-122B-4FDB-9F81-18DBC6CFDE63}"/>
              </a:ext>
            </a:extLst>
          </p:cNvPr>
          <p:cNvSpPr>
            <a:spLocks noGrp="1" noChangeArrowheads="1"/>
          </p:cNvSpPr>
          <p:nvPr>
            <p:ph type="title"/>
          </p:nvPr>
        </p:nvSpPr>
        <p:spPr>
          <a:xfrm>
            <a:off x="685800" y="317500"/>
            <a:ext cx="7772400" cy="468313"/>
          </a:xfrm>
        </p:spPr>
        <p:txBody>
          <a:bodyPr/>
          <a:lstStyle/>
          <a:p>
            <a:r>
              <a:rPr lang="en-US" altLang="en-US" sz="2800"/>
              <a:t>3. DISJUNCTION – truth table</a:t>
            </a:r>
          </a:p>
        </p:txBody>
      </p:sp>
      <p:sp>
        <p:nvSpPr>
          <p:cNvPr id="34820" name="Rectangle 3">
            <a:extLst>
              <a:ext uri="{FF2B5EF4-FFF2-40B4-BE49-F238E27FC236}">
                <a16:creationId xmlns:a16="http://schemas.microsoft.com/office/drawing/2014/main" id="{D87988CE-485C-44F4-B4BE-16A392BE7340}"/>
              </a:ext>
            </a:extLst>
          </p:cNvPr>
          <p:cNvSpPr>
            <a:spLocks noGrp="1" noChangeArrowheads="1"/>
          </p:cNvSpPr>
          <p:nvPr>
            <p:ph type="body" idx="1"/>
          </p:nvPr>
        </p:nvSpPr>
        <p:spPr>
          <a:xfrm>
            <a:off x="0" y="1041400"/>
            <a:ext cx="9144000" cy="1320800"/>
          </a:xfrm>
        </p:spPr>
        <p:txBody>
          <a:bodyPr/>
          <a:lstStyle/>
          <a:p>
            <a:pPr lvl="1">
              <a:lnSpc>
                <a:spcPct val="90000"/>
              </a:lnSpc>
            </a:pPr>
            <a:r>
              <a:rPr lang="en-US" altLang="en-US" sz="2800"/>
              <a:t> Frank is angry or Hank is tired. </a:t>
            </a:r>
          </a:p>
          <a:p>
            <a:pPr lvl="1">
              <a:lnSpc>
                <a:spcPct val="90000"/>
              </a:lnSpc>
            </a:pPr>
            <a:r>
              <a:rPr lang="en-US" altLang="en-US" sz="2800"/>
              <a:t> So, Frank is angry. </a:t>
            </a:r>
          </a:p>
          <a:p>
            <a:pPr lvl="1">
              <a:lnSpc>
                <a:spcPct val="90000"/>
              </a:lnSpc>
              <a:buFontTx/>
              <a:buNone/>
            </a:pPr>
            <a:endParaRPr lang="en-US" altLang="en-US" sz="2400"/>
          </a:p>
          <a:p>
            <a:pPr lvl="1">
              <a:lnSpc>
                <a:spcPct val="90000"/>
              </a:lnSpc>
              <a:buFontTx/>
              <a:buNone/>
            </a:pPr>
            <a:r>
              <a:rPr lang="en-US" altLang="en-US" sz="2800"/>
              <a:t>Symbolic form and the truth table:</a:t>
            </a:r>
          </a:p>
        </p:txBody>
      </p:sp>
      <p:pic>
        <p:nvPicPr>
          <p:cNvPr id="34821" name="Picture 4">
            <a:extLst>
              <a:ext uri="{FF2B5EF4-FFF2-40B4-BE49-F238E27FC236}">
                <a16:creationId xmlns:a16="http://schemas.microsoft.com/office/drawing/2014/main" id="{33CFCBAF-E2E4-48BF-BF89-98ABD53BD1F5}"/>
              </a:ext>
            </a:extLst>
          </p:cNvPr>
          <p:cNvPicPr>
            <a:picLocks noChangeAspect="1" noChangeArrowheads="1"/>
          </p:cNvPicPr>
          <p:nvPr/>
        </p:nvPicPr>
        <p:blipFill>
          <a:blip r:embed="rId2">
            <a:lum bright="-40000" contrast="40000"/>
            <a:extLst>
              <a:ext uri="{28A0092B-C50C-407E-A947-70E740481C1C}">
                <a14:useLocalDpi xmlns:a14="http://schemas.microsoft.com/office/drawing/2010/main" val="0"/>
              </a:ext>
            </a:extLst>
          </a:blip>
          <a:srcRect/>
          <a:stretch>
            <a:fillRect/>
          </a:stretch>
        </p:blipFill>
        <p:spPr bwMode="auto">
          <a:xfrm>
            <a:off x="957263" y="3006725"/>
            <a:ext cx="7197725"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60494" y="238760"/>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2</a:t>
            </a:r>
          </a:p>
        </p:txBody>
      </p:sp>
      <p:sp>
        <p:nvSpPr>
          <p:cNvPr id="3" name="Content Placeholder 2">
            <a:extLst>
              <a:ext uri="{FF2B5EF4-FFF2-40B4-BE49-F238E27FC236}">
                <a16:creationId xmlns:a16="http://schemas.microsoft.com/office/drawing/2014/main" id="{D1D3BB16-6A13-4317-97CB-A5A40C9C0A52}"/>
              </a:ext>
            </a:extLst>
          </p:cNvPr>
          <p:cNvSpPr>
            <a:spLocks noGrp="1"/>
          </p:cNvSpPr>
          <p:nvPr>
            <p:ph idx="1"/>
          </p:nvPr>
        </p:nvSpPr>
        <p:spPr>
          <a:xfrm>
            <a:off x="310142" y="938530"/>
            <a:ext cx="8299286" cy="1093470"/>
          </a:xfrm>
        </p:spPr>
        <p:txBody>
          <a:bodyPr>
            <a:normAutofit/>
          </a:bodyPr>
          <a:lstStyle/>
          <a:p>
            <a:pPr marL="0" indent="0">
              <a:buNone/>
            </a:pPr>
            <a:r>
              <a:rPr lang="en-US" sz="1800" dirty="0"/>
              <a:t>A few students who want easy quizzes do not want to think deeply.</a:t>
            </a:r>
          </a:p>
          <a:p>
            <a:pPr marL="0" indent="0">
              <a:buNone/>
            </a:pPr>
            <a:r>
              <a:rPr lang="en-US" sz="1800" dirty="0"/>
              <a:t>Not a student who wants easy quizzes can score high.</a:t>
            </a:r>
          </a:p>
          <a:p>
            <a:pPr marL="0" indent="0">
              <a:buNone/>
            </a:pPr>
            <a:r>
              <a:rPr lang="en-US" sz="1800" dirty="0"/>
              <a:t>So, each student who wants to think deeply can get high scores. </a:t>
            </a:r>
          </a:p>
        </p:txBody>
      </p:sp>
      <p:sp>
        <p:nvSpPr>
          <p:cNvPr id="4" name="TextBox 3">
            <a:extLst>
              <a:ext uri="{FF2B5EF4-FFF2-40B4-BE49-F238E27FC236}">
                <a16:creationId xmlns:a16="http://schemas.microsoft.com/office/drawing/2014/main" id="{85213CFC-7195-45B2-8261-CCE9C0E7BF69}"/>
              </a:ext>
            </a:extLst>
          </p:cNvPr>
          <p:cNvSpPr txBox="1"/>
          <p:nvPr/>
        </p:nvSpPr>
        <p:spPr>
          <a:xfrm>
            <a:off x="310140" y="2274570"/>
            <a:ext cx="4727081" cy="2308324"/>
          </a:xfrm>
          <a:prstGeom prst="rect">
            <a:avLst/>
          </a:prstGeom>
          <a:noFill/>
        </p:spPr>
        <p:txBody>
          <a:bodyPr wrap="square" rtlCol="0">
            <a:spAutoFit/>
          </a:bodyPr>
          <a:lstStyle/>
          <a:p>
            <a:r>
              <a:rPr lang="en-US" sz="1800" b="1" dirty="0"/>
              <a:t>Standardized argument:</a:t>
            </a:r>
          </a:p>
          <a:p>
            <a:r>
              <a:rPr lang="en-US" sz="1800" dirty="0"/>
              <a:t>Some easy quiz wishers (E) are not deep thinking students (D).</a:t>
            </a:r>
          </a:p>
          <a:p>
            <a:r>
              <a:rPr lang="en-US" sz="1800" dirty="0"/>
              <a:t>No easy quiz wishers (E) are high-scoring students (H).</a:t>
            </a:r>
          </a:p>
          <a:p>
            <a:r>
              <a:rPr lang="en-US" sz="1800" dirty="0"/>
              <a:t>So, all deep thinking students (D) are high-scoring students (H).</a:t>
            </a:r>
          </a:p>
          <a:p>
            <a:endParaRPr lang="en-US" sz="1800" b="1" dirty="0"/>
          </a:p>
        </p:txBody>
      </p:sp>
      <p:sp>
        <p:nvSpPr>
          <p:cNvPr id="5" name="TextBox 4">
            <a:extLst>
              <a:ext uri="{FF2B5EF4-FFF2-40B4-BE49-F238E27FC236}">
                <a16:creationId xmlns:a16="http://schemas.microsoft.com/office/drawing/2014/main" id="{E40A49D6-D114-4ECB-967B-89582A6F549C}"/>
              </a:ext>
            </a:extLst>
          </p:cNvPr>
          <p:cNvSpPr txBox="1"/>
          <p:nvPr/>
        </p:nvSpPr>
        <p:spPr>
          <a:xfrm>
            <a:off x="650610" y="4838975"/>
            <a:ext cx="2873496" cy="1477328"/>
          </a:xfrm>
          <a:prstGeom prst="rect">
            <a:avLst/>
          </a:prstGeom>
          <a:noFill/>
        </p:spPr>
        <p:txBody>
          <a:bodyPr wrap="square" rtlCol="0">
            <a:spAutoFit/>
          </a:bodyPr>
          <a:lstStyle/>
          <a:p>
            <a:r>
              <a:rPr lang="en-US" b="1" dirty="0"/>
              <a:t>Symbolic argument:</a:t>
            </a:r>
          </a:p>
          <a:p>
            <a:r>
              <a:rPr lang="en-US" dirty="0"/>
              <a:t>Some E are not D</a:t>
            </a:r>
          </a:p>
          <a:p>
            <a:r>
              <a:rPr lang="en-US" dirty="0"/>
              <a:t>No E are H</a:t>
            </a:r>
          </a:p>
          <a:p>
            <a:r>
              <a:rPr lang="en-US" dirty="0"/>
              <a:t>So, all D are H</a:t>
            </a:r>
          </a:p>
          <a:p>
            <a:endParaRPr lang="en-US" b="1" dirty="0"/>
          </a:p>
        </p:txBody>
      </p:sp>
      <p:sp>
        <p:nvSpPr>
          <p:cNvPr id="6" name="TextBox 5">
            <a:extLst>
              <a:ext uri="{FF2B5EF4-FFF2-40B4-BE49-F238E27FC236}">
                <a16:creationId xmlns:a16="http://schemas.microsoft.com/office/drawing/2014/main" id="{F6A89A4B-20E6-446B-BCB3-B18E45E36934}"/>
              </a:ext>
            </a:extLst>
          </p:cNvPr>
          <p:cNvSpPr txBox="1"/>
          <p:nvPr/>
        </p:nvSpPr>
        <p:spPr>
          <a:xfrm>
            <a:off x="5370843" y="2163029"/>
            <a:ext cx="2343150" cy="369332"/>
          </a:xfrm>
          <a:prstGeom prst="rect">
            <a:avLst/>
          </a:prstGeom>
          <a:noFill/>
        </p:spPr>
        <p:txBody>
          <a:bodyPr wrap="square" rtlCol="0">
            <a:spAutoFit/>
          </a:bodyPr>
          <a:lstStyle/>
          <a:p>
            <a:r>
              <a:rPr lang="en-US" b="1"/>
              <a:t>Venn diagram:</a:t>
            </a:r>
            <a:endParaRPr lang="en-US" b="1" dirty="0"/>
          </a:p>
        </p:txBody>
      </p:sp>
      <p:sp>
        <p:nvSpPr>
          <p:cNvPr id="7" name="TextBox 6">
            <a:extLst>
              <a:ext uri="{FF2B5EF4-FFF2-40B4-BE49-F238E27FC236}">
                <a16:creationId xmlns:a16="http://schemas.microsoft.com/office/drawing/2014/main" id="{4EF24F41-B911-440D-B6A6-A5D1BAF6208E}"/>
              </a:ext>
            </a:extLst>
          </p:cNvPr>
          <p:cNvSpPr txBox="1"/>
          <p:nvPr/>
        </p:nvSpPr>
        <p:spPr>
          <a:xfrm>
            <a:off x="5370843" y="6131637"/>
            <a:ext cx="3426840" cy="461665"/>
          </a:xfrm>
          <a:prstGeom prst="rect">
            <a:avLst/>
          </a:prstGeom>
          <a:noFill/>
        </p:spPr>
        <p:txBody>
          <a:bodyPr wrap="square" rtlCol="0">
            <a:spAutoFit/>
          </a:bodyPr>
          <a:lstStyle/>
          <a:p>
            <a:r>
              <a:rPr lang="en-US" b="1" dirty="0"/>
              <a:t>Conclusion: </a:t>
            </a:r>
            <a:r>
              <a:rPr lang="en-US" dirty="0"/>
              <a:t>Invalid</a:t>
            </a:r>
            <a:r>
              <a:rPr lang="en-US" b="1" dirty="0"/>
              <a:t> </a:t>
            </a:r>
          </a:p>
        </p:txBody>
      </p:sp>
      <p:pic>
        <p:nvPicPr>
          <p:cNvPr id="2050" name="Picture 2">
            <a:extLst>
              <a:ext uri="{FF2B5EF4-FFF2-40B4-BE49-F238E27FC236}">
                <a16:creationId xmlns:a16="http://schemas.microsoft.com/office/drawing/2014/main" id="{A20B1267-7130-7970-0219-4D8D4442BE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48" t="6564" r="7655" b="7459"/>
          <a:stretch/>
        </p:blipFill>
        <p:spPr bwMode="auto">
          <a:xfrm>
            <a:off x="5370843" y="2519642"/>
            <a:ext cx="3426840" cy="3611995"/>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3493F973-D40F-8957-BC83-5CEC29865F94}"/>
              </a:ext>
            </a:extLst>
          </p:cNvPr>
          <p:cNvSpPr/>
          <p:nvPr/>
        </p:nvSpPr>
        <p:spPr bwMode="auto">
          <a:xfrm>
            <a:off x="6303523" y="4124528"/>
            <a:ext cx="389107" cy="17070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005402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78F9043E-A1CD-4C33-BB05-7D00CE89B10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1EB20C-E0D9-45D2-9876-D52CC70C3B0F}" type="slidenum">
              <a:rPr lang="en-US" altLang="en-US" sz="1000"/>
              <a:pPr/>
              <a:t>30</a:t>
            </a:fld>
            <a:endParaRPr lang="en-US" altLang="en-US" sz="1000"/>
          </a:p>
        </p:txBody>
      </p:sp>
      <p:sp>
        <p:nvSpPr>
          <p:cNvPr id="35843" name="Rectangle 2">
            <a:extLst>
              <a:ext uri="{FF2B5EF4-FFF2-40B4-BE49-F238E27FC236}">
                <a16:creationId xmlns:a16="http://schemas.microsoft.com/office/drawing/2014/main" id="{942E1716-1A25-4DE9-94BF-C4C1C4DF2837}"/>
              </a:ext>
            </a:extLst>
          </p:cNvPr>
          <p:cNvSpPr>
            <a:spLocks noGrp="1" noChangeArrowheads="1"/>
          </p:cNvSpPr>
          <p:nvPr>
            <p:ph type="title"/>
          </p:nvPr>
        </p:nvSpPr>
        <p:spPr>
          <a:xfrm>
            <a:off x="685800" y="317500"/>
            <a:ext cx="7772400" cy="468313"/>
          </a:xfrm>
        </p:spPr>
        <p:txBody>
          <a:bodyPr/>
          <a:lstStyle/>
          <a:p>
            <a:r>
              <a:rPr lang="en-US" altLang="en-US" sz="2800"/>
              <a:t>DISJUNCTION and NEGATION – truth table</a:t>
            </a:r>
          </a:p>
        </p:txBody>
      </p:sp>
      <p:sp>
        <p:nvSpPr>
          <p:cNvPr id="35844" name="Rectangle 3">
            <a:extLst>
              <a:ext uri="{FF2B5EF4-FFF2-40B4-BE49-F238E27FC236}">
                <a16:creationId xmlns:a16="http://schemas.microsoft.com/office/drawing/2014/main" id="{A5196266-0D16-4161-873E-2640E4803E97}"/>
              </a:ext>
            </a:extLst>
          </p:cNvPr>
          <p:cNvSpPr>
            <a:spLocks noGrp="1" noChangeArrowheads="1"/>
          </p:cNvSpPr>
          <p:nvPr>
            <p:ph type="body" idx="1"/>
          </p:nvPr>
        </p:nvSpPr>
        <p:spPr>
          <a:xfrm>
            <a:off x="0" y="1041400"/>
            <a:ext cx="9144000" cy="1320800"/>
          </a:xfrm>
        </p:spPr>
        <p:txBody>
          <a:bodyPr/>
          <a:lstStyle/>
          <a:p>
            <a:pPr lvl="1">
              <a:lnSpc>
                <a:spcPct val="90000"/>
              </a:lnSpc>
            </a:pPr>
            <a:r>
              <a:rPr lang="en-US" altLang="en-US" sz="2400"/>
              <a:t> </a:t>
            </a:r>
            <a:r>
              <a:rPr lang="en-US" altLang="en-US" sz="3200"/>
              <a:t>Frank is not angry or Hank is tired. </a:t>
            </a:r>
            <a:endParaRPr lang="en-US" altLang="en-US" sz="2400"/>
          </a:p>
          <a:p>
            <a:pPr lvl="1">
              <a:lnSpc>
                <a:spcPct val="90000"/>
              </a:lnSpc>
              <a:buFontTx/>
              <a:buNone/>
            </a:pPr>
            <a:endParaRPr lang="en-US" altLang="en-US" sz="2400"/>
          </a:p>
        </p:txBody>
      </p:sp>
      <p:pic>
        <p:nvPicPr>
          <p:cNvPr id="35845" name="Picture 5">
            <a:extLst>
              <a:ext uri="{FF2B5EF4-FFF2-40B4-BE49-F238E27FC236}">
                <a16:creationId xmlns:a16="http://schemas.microsoft.com/office/drawing/2014/main" id="{6AD49C51-A8FC-4D5B-8366-BDEAEFD0049C}"/>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752600" y="2201863"/>
            <a:ext cx="5129213"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7188D0C1-BECF-4024-8A87-825B5B36736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55E721-7CF4-4B98-8A68-210BC362B5E9}" type="slidenum">
              <a:rPr lang="en-US" altLang="en-US" sz="1000"/>
              <a:pPr/>
              <a:t>31</a:t>
            </a:fld>
            <a:endParaRPr lang="en-US" altLang="en-US" sz="1000"/>
          </a:p>
        </p:txBody>
      </p:sp>
      <p:sp>
        <p:nvSpPr>
          <p:cNvPr id="36867" name="Rectangle 2">
            <a:extLst>
              <a:ext uri="{FF2B5EF4-FFF2-40B4-BE49-F238E27FC236}">
                <a16:creationId xmlns:a16="http://schemas.microsoft.com/office/drawing/2014/main" id="{45B0BABB-201C-4EFC-98DF-B3E39AB674D3}"/>
              </a:ext>
            </a:extLst>
          </p:cNvPr>
          <p:cNvSpPr>
            <a:spLocks noGrp="1" noChangeArrowheads="1"/>
          </p:cNvSpPr>
          <p:nvPr>
            <p:ph type="title"/>
          </p:nvPr>
        </p:nvSpPr>
        <p:spPr>
          <a:xfrm>
            <a:off x="685800" y="317500"/>
            <a:ext cx="7772400" cy="468313"/>
          </a:xfrm>
        </p:spPr>
        <p:txBody>
          <a:bodyPr/>
          <a:lstStyle/>
          <a:p>
            <a:r>
              <a:rPr lang="en-US" altLang="en-US" sz="2800"/>
              <a:t>DISJUNCTION and NEGATION – truth table</a:t>
            </a:r>
          </a:p>
        </p:txBody>
      </p:sp>
      <p:sp>
        <p:nvSpPr>
          <p:cNvPr id="36868" name="Rectangle 3">
            <a:extLst>
              <a:ext uri="{FF2B5EF4-FFF2-40B4-BE49-F238E27FC236}">
                <a16:creationId xmlns:a16="http://schemas.microsoft.com/office/drawing/2014/main" id="{7ABA90C5-162F-479C-8FD1-0CE613D7EF0E}"/>
              </a:ext>
            </a:extLst>
          </p:cNvPr>
          <p:cNvSpPr>
            <a:spLocks noGrp="1" noChangeArrowheads="1"/>
          </p:cNvSpPr>
          <p:nvPr>
            <p:ph type="body" idx="1"/>
          </p:nvPr>
        </p:nvSpPr>
        <p:spPr>
          <a:xfrm>
            <a:off x="0" y="1230313"/>
            <a:ext cx="9144000" cy="1131887"/>
          </a:xfrm>
        </p:spPr>
        <p:txBody>
          <a:bodyPr/>
          <a:lstStyle/>
          <a:p>
            <a:pPr lvl="1">
              <a:lnSpc>
                <a:spcPct val="90000"/>
              </a:lnSpc>
            </a:pPr>
            <a:r>
              <a:rPr lang="en-US" altLang="en-US" sz="2400"/>
              <a:t> </a:t>
            </a:r>
            <a:r>
              <a:rPr lang="en-US" altLang="en-US" sz="3200"/>
              <a:t>Frank is not angry or Hank is not tired. </a:t>
            </a:r>
          </a:p>
          <a:p>
            <a:pPr lvl="1">
              <a:lnSpc>
                <a:spcPct val="90000"/>
              </a:lnSpc>
              <a:buFontTx/>
              <a:buNone/>
            </a:pPr>
            <a:endParaRPr lang="en-US" altLang="en-US" sz="3200"/>
          </a:p>
        </p:txBody>
      </p:sp>
      <p:pic>
        <p:nvPicPr>
          <p:cNvPr id="36869" name="Picture 5">
            <a:extLst>
              <a:ext uri="{FF2B5EF4-FFF2-40B4-BE49-F238E27FC236}">
                <a16:creationId xmlns:a16="http://schemas.microsoft.com/office/drawing/2014/main" id="{9A1BECF2-25F1-4108-B351-DC5E75F0C0B9}"/>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566863" y="2600325"/>
            <a:ext cx="57483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8C7470D9-876E-467F-B64C-A95E97C99C9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CE99C8-7CAA-41B3-8A38-CEC08A64F5A4}" type="slidenum">
              <a:rPr lang="en-US" altLang="en-US" sz="1000"/>
              <a:pPr/>
              <a:t>32</a:t>
            </a:fld>
            <a:endParaRPr lang="en-US" altLang="en-US" sz="1000"/>
          </a:p>
        </p:txBody>
      </p:sp>
      <p:sp>
        <p:nvSpPr>
          <p:cNvPr id="37891" name="Rectangle 2">
            <a:extLst>
              <a:ext uri="{FF2B5EF4-FFF2-40B4-BE49-F238E27FC236}">
                <a16:creationId xmlns:a16="http://schemas.microsoft.com/office/drawing/2014/main" id="{5FFE7AE4-DA08-452C-B23A-2A3485D49904}"/>
              </a:ext>
            </a:extLst>
          </p:cNvPr>
          <p:cNvSpPr>
            <a:spLocks noGrp="1" noChangeArrowheads="1"/>
          </p:cNvSpPr>
          <p:nvPr>
            <p:ph type="title"/>
          </p:nvPr>
        </p:nvSpPr>
        <p:spPr>
          <a:xfrm>
            <a:off x="685800" y="317500"/>
            <a:ext cx="7772400" cy="468313"/>
          </a:xfrm>
        </p:spPr>
        <p:txBody>
          <a:bodyPr/>
          <a:lstStyle/>
          <a:p>
            <a:r>
              <a:rPr lang="en-US" altLang="en-US" sz="2800"/>
              <a:t>DISJUNCTION and NEGATION – truth table</a:t>
            </a:r>
          </a:p>
        </p:txBody>
      </p:sp>
      <p:sp>
        <p:nvSpPr>
          <p:cNvPr id="33796" name="Rectangle 3">
            <a:extLst>
              <a:ext uri="{FF2B5EF4-FFF2-40B4-BE49-F238E27FC236}">
                <a16:creationId xmlns:a16="http://schemas.microsoft.com/office/drawing/2014/main" id="{F4C2B90A-B085-4331-9708-C6482447910C}"/>
              </a:ext>
            </a:extLst>
          </p:cNvPr>
          <p:cNvSpPr>
            <a:spLocks noGrp="1" noChangeArrowheads="1"/>
          </p:cNvSpPr>
          <p:nvPr>
            <p:ph type="body" idx="1"/>
          </p:nvPr>
        </p:nvSpPr>
        <p:spPr>
          <a:xfrm>
            <a:off x="0" y="1270000"/>
            <a:ext cx="9144000" cy="1320800"/>
          </a:xfrm>
        </p:spPr>
        <p:txBody>
          <a:bodyPr/>
          <a:lstStyle/>
          <a:p>
            <a:pPr marL="339725" lvl="1" indent="0">
              <a:lnSpc>
                <a:spcPct val="90000"/>
              </a:lnSpc>
              <a:buFontTx/>
              <a:buNone/>
              <a:defRPr/>
            </a:pPr>
            <a:r>
              <a:rPr lang="en-US" sz="3200" dirty="0"/>
              <a:t>It’s not the case that Frank is angry or Hank is tired. </a:t>
            </a:r>
            <a:endParaRPr lang="en-US" sz="2400" dirty="0"/>
          </a:p>
          <a:p>
            <a:pPr lvl="1">
              <a:lnSpc>
                <a:spcPct val="90000"/>
              </a:lnSpc>
              <a:buFontTx/>
              <a:buNone/>
              <a:defRPr/>
            </a:pPr>
            <a:endParaRPr lang="en-US" sz="2400" dirty="0"/>
          </a:p>
        </p:txBody>
      </p:sp>
      <p:pic>
        <p:nvPicPr>
          <p:cNvPr id="37893" name="Picture 5">
            <a:extLst>
              <a:ext uri="{FF2B5EF4-FFF2-40B4-BE49-F238E27FC236}">
                <a16:creationId xmlns:a16="http://schemas.microsoft.com/office/drawing/2014/main" id="{AA363C06-9250-42D3-AE89-C2759D8C643D}"/>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1512888" y="2557463"/>
            <a:ext cx="5821362"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31DBDC2E-6B8B-4E1C-A7A7-1C9DCB45802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11B3B93-4478-45FB-8535-6D9C39F99888}" type="slidenum">
              <a:rPr lang="en-US" altLang="en-US" sz="1000"/>
              <a:pPr/>
              <a:t>33</a:t>
            </a:fld>
            <a:endParaRPr lang="en-US" altLang="en-US" sz="1000"/>
          </a:p>
        </p:txBody>
      </p:sp>
      <p:sp>
        <p:nvSpPr>
          <p:cNvPr id="38915" name="Rectangle 2">
            <a:extLst>
              <a:ext uri="{FF2B5EF4-FFF2-40B4-BE49-F238E27FC236}">
                <a16:creationId xmlns:a16="http://schemas.microsoft.com/office/drawing/2014/main" id="{A7DFF810-5A8F-49CB-AB6E-34C4AB7959E8}"/>
              </a:ext>
            </a:extLst>
          </p:cNvPr>
          <p:cNvSpPr>
            <a:spLocks noGrp="1" noChangeArrowheads="1"/>
          </p:cNvSpPr>
          <p:nvPr>
            <p:ph type="title"/>
          </p:nvPr>
        </p:nvSpPr>
        <p:spPr>
          <a:xfrm>
            <a:off x="200025" y="198438"/>
            <a:ext cx="8758238" cy="468312"/>
          </a:xfrm>
        </p:spPr>
        <p:txBody>
          <a:bodyPr/>
          <a:lstStyle/>
          <a:p>
            <a:r>
              <a:rPr lang="en-US" altLang="en-US" sz="2800"/>
              <a:t>CONJUNCTION, NEGATION &amp; DISJUNCTION</a:t>
            </a:r>
          </a:p>
        </p:txBody>
      </p:sp>
      <p:sp>
        <p:nvSpPr>
          <p:cNvPr id="38916" name="Rectangle 3">
            <a:extLst>
              <a:ext uri="{FF2B5EF4-FFF2-40B4-BE49-F238E27FC236}">
                <a16:creationId xmlns:a16="http://schemas.microsoft.com/office/drawing/2014/main" id="{8E60C4AB-5F2E-41DF-9F23-6A9507A520B6}"/>
              </a:ext>
            </a:extLst>
          </p:cNvPr>
          <p:cNvSpPr>
            <a:spLocks noGrp="1" noChangeArrowheads="1"/>
          </p:cNvSpPr>
          <p:nvPr>
            <p:ph type="body" idx="1"/>
          </p:nvPr>
        </p:nvSpPr>
        <p:spPr>
          <a:xfrm>
            <a:off x="0" y="884238"/>
            <a:ext cx="9144000" cy="1320800"/>
          </a:xfrm>
        </p:spPr>
        <p:txBody>
          <a:bodyPr/>
          <a:lstStyle/>
          <a:p>
            <a:pPr marL="339725" lvl="1" indent="0">
              <a:lnSpc>
                <a:spcPct val="90000"/>
              </a:lnSpc>
              <a:buFontTx/>
              <a:buNone/>
            </a:pPr>
            <a:r>
              <a:rPr lang="en-US" altLang="en-US" sz="2800"/>
              <a:t>It’s not the case that Frank is angry or Hank is tired. </a:t>
            </a:r>
          </a:p>
          <a:p>
            <a:pPr marL="339725" lvl="1" indent="0">
              <a:lnSpc>
                <a:spcPct val="90000"/>
              </a:lnSpc>
              <a:buFontTx/>
              <a:buNone/>
            </a:pPr>
            <a:r>
              <a:rPr lang="en-US" altLang="en-US" sz="2800"/>
              <a:t>So, Frank is not angry and Hank is not tired.</a:t>
            </a:r>
            <a:r>
              <a:rPr lang="en-US" altLang="en-US"/>
              <a:t> </a:t>
            </a:r>
          </a:p>
        </p:txBody>
      </p:sp>
      <p:sp>
        <p:nvSpPr>
          <p:cNvPr id="38917" name="Text Box 5">
            <a:extLst>
              <a:ext uri="{FF2B5EF4-FFF2-40B4-BE49-F238E27FC236}">
                <a16:creationId xmlns:a16="http://schemas.microsoft.com/office/drawing/2014/main" id="{D41158A2-ABFA-4B78-AE3A-3E97D949DB2E}"/>
              </a:ext>
            </a:extLst>
          </p:cNvPr>
          <p:cNvSpPr txBox="1">
            <a:spLocks noChangeArrowheads="1"/>
          </p:cNvSpPr>
          <p:nvPr/>
        </p:nvSpPr>
        <p:spPr bwMode="auto">
          <a:xfrm>
            <a:off x="685800" y="20288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t>Symbolic argument: </a:t>
            </a:r>
          </a:p>
        </p:txBody>
      </p:sp>
      <p:pic>
        <p:nvPicPr>
          <p:cNvPr id="38918" name="Picture 6">
            <a:extLst>
              <a:ext uri="{FF2B5EF4-FFF2-40B4-BE49-F238E27FC236}">
                <a16:creationId xmlns:a16="http://schemas.microsoft.com/office/drawing/2014/main" id="{5F97B224-9A02-41F3-8E2F-D578CC293BE0}"/>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300038" y="2738438"/>
            <a:ext cx="2508250"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a:extLst>
              <a:ext uri="{FF2B5EF4-FFF2-40B4-BE49-F238E27FC236}">
                <a16:creationId xmlns:a16="http://schemas.microsoft.com/office/drawing/2014/main" id="{E3A89BB5-4BCD-4CC4-8959-CA6F4B93D595}"/>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647700" y="4286250"/>
            <a:ext cx="817245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8">
            <a:extLst>
              <a:ext uri="{FF2B5EF4-FFF2-40B4-BE49-F238E27FC236}">
                <a16:creationId xmlns:a16="http://schemas.microsoft.com/office/drawing/2014/main" id="{2427B405-EB11-486F-A75B-FB23896AA4C1}"/>
              </a:ext>
            </a:extLst>
          </p:cNvPr>
          <p:cNvSpPr txBox="1">
            <a:spLocks noChangeArrowheads="1"/>
          </p:cNvSpPr>
          <p:nvPr/>
        </p:nvSpPr>
        <p:spPr bwMode="auto">
          <a:xfrm>
            <a:off x="3429000" y="3114675"/>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t>Let’s set up the truth table: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0A982828-E0CF-4F6B-A2E6-940A17FB71B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C7D467-0959-4105-9FF8-EAD04D5F8EC1}" type="slidenum">
              <a:rPr lang="en-US" altLang="en-US" sz="1000"/>
              <a:pPr/>
              <a:t>34</a:t>
            </a:fld>
            <a:endParaRPr lang="en-US" altLang="en-US" sz="1000"/>
          </a:p>
        </p:txBody>
      </p:sp>
      <p:sp>
        <p:nvSpPr>
          <p:cNvPr id="39939" name="Rectangle 2">
            <a:extLst>
              <a:ext uri="{FF2B5EF4-FFF2-40B4-BE49-F238E27FC236}">
                <a16:creationId xmlns:a16="http://schemas.microsoft.com/office/drawing/2014/main" id="{4FC512F6-90EE-4704-89A7-D8FFD2ECF238}"/>
              </a:ext>
            </a:extLst>
          </p:cNvPr>
          <p:cNvSpPr>
            <a:spLocks noGrp="1" noChangeArrowheads="1"/>
          </p:cNvSpPr>
          <p:nvPr>
            <p:ph type="title"/>
          </p:nvPr>
        </p:nvSpPr>
        <p:spPr>
          <a:xfrm>
            <a:off x="200025" y="317500"/>
            <a:ext cx="8758238" cy="468313"/>
          </a:xfrm>
        </p:spPr>
        <p:txBody>
          <a:bodyPr/>
          <a:lstStyle/>
          <a:p>
            <a:r>
              <a:rPr lang="en-US" altLang="en-US" sz="2800"/>
              <a:t>CONJUNCTION, NEGATION &amp; DISJUNCTION</a:t>
            </a:r>
          </a:p>
        </p:txBody>
      </p:sp>
      <p:sp>
        <p:nvSpPr>
          <p:cNvPr id="39940" name="Rectangle 3">
            <a:extLst>
              <a:ext uri="{FF2B5EF4-FFF2-40B4-BE49-F238E27FC236}">
                <a16:creationId xmlns:a16="http://schemas.microsoft.com/office/drawing/2014/main" id="{6DA57B8B-C7C4-4C47-BCD9-72A01FB2A049}"/>
              </a:ext>
            </a:extLst>
          </p:cNvPr>
          <p:cNvSpPr>
            <a:spLocks noGrp="1" noChangeArrowheads="1"/>
          </p:cNvSpPr>
          <p:nvPr>
            <p:ph type="body" idx="1"/>
          </p:nvPr>
        </p:nvSpPr>
        <p:spPr>
          <a:xfrm>
            <a:off x="0" y="884238"/>
            <a:ext cx="9144000" cy="1320800"/>
          </a:xfrm>
        </p:spPr>
        <p:txBody>
          <a:bodyPr/>
          <a:lstStyle/>
          <a:p>
            <a:pPr marL="339725" lvl="1" indent="0">
              <a:lnSpc>
                <a:spcPct val="90000"/>
              </a:lnSpc>
              <a:buFontTx/>
              <a:buNone/>
            </a:pPr>
            <a:r>
              <a:rPr lang="en-US" altLang="en-US" sz="2800"/>
              <a:t>It’s not the case that Frank is angry or Hank is tired. </a:t>
            </a:r>
          </a:p>
          <a:p>
            <a:pPr marL="339725" lvl="1" indent="0">
              <a:lnSpc>
                <a:spcPct val="90000"/>
              </a:lnSpc>
              <a:buFontTx/>
              <a:buNone/>
            </a:pPr>
            <a:r>
              <a:rPr lang="en-US" altLang="en-US" sz="2800"/>
              <a:t>So, Frank is not angry and Hank is not tired.</a:t>
            </a:r>
            <a:r>
              <a:rPr lang="en-US" altLang="en-US"/>
              <a:t> </a:t>
            </a:r>
          </a:p>
        </p:txBody>
      </p:sp>
      <p:sp>
        <p:nvSpPr>
          <p:cNvPr id="39941" name="Text Box 4">
            <a:extLst>
              <a:ext uri="{FF2B5EF4-FFF2-40B4-BE49-F238E27FC236}">
                <a16:creationId xmlns:a16="http://schemas.microsoft.com/office/drawing/2014/main" id="{1FF10D8F-548F-447B-BAE6-7189A7391322}"/>
              </a:ext>
            </a:extLst>
          </p:cNvPr>
          <p:cNvSpPr txBox="1">
            <a:spLocks noChangeArrowheads="1"/>
          </p:cNvSpPr>
          <p:nvPr/>
        </p:nvSpPr>
        <p:spPr bwMode="auto">
          <a:xfrm>
            <a:off x="392113" y="2324100"/>
            <a:ext cx="3722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a:t>Symbolic argument form: </a:t>
            </a:r>
          </a:p>
        </p:txBody>
      </p:sp>
      <p:pic>
        <p:nvPicPr>
          <p:cNvPr id="39942" name="Picture 5">
            <a:extLst>
              <a:ext uri="{FF2B5EF4-FFF2-40B4-BE49-F238E27FC236}">
                <a16:creationId xmlns:a16="http://schemas.microsoft.com/office/drawing/2014/main" id="{815D2D37-7D0C-4651-9FF4-A13EF49656E0}"/>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333875" y="2187575"/>
            <a:ext cx="238283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8">
            <a:extLst>
              <a:ext uri="{FF2B5EF4-FFF2-40B4-BE49-F238E27FC236}">
                <a16:creationId xmlns:a16="http://schemas.microsoft.com/office/drawing/2014/main" id="{7C904641-8FA9-42D7-A30C-EB2BB4C03C78}"/>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271463" y="3943350"/>
            <a:ext cx="8696325"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D0CAD68A-C535-48D8-A071-A129F37496C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57D435F-8C66-4BBF-AB55-9E58D09D32B6}" type="slidenum">
              <a:rPr lang="en-US" altLang="en-US" sz="1000"/>
              <a:pPr/>
              <a:t>35</a:t>
            </a:fld>
            <a:endParaRPr lang="en-US" altLang="en-US" sz="1000"/>
          </a:p>
        </p:txBody>
      </p:sp>
      <p:sp>
        <p:nvSpPr>
          <p:cNvPr id="40963" name="Rectangle 2">
            <a:extLst>
              <a:ext uri="{FF2B5EF4-FFF2-40B4-BE49-F238E27FC236}">
                <a16:creationId xmlns:a16="http://schemas.microsoft.com/office/drawing/2014/main" id="{15E854D2-D800-4A9F-A55C-3E966A58E0CE}"/>
              </a:ext>
            </a:extLst>
          </p:cNvPr>
          <p:cNvSpPr>
            <a:spLocks noGrp="1" noChangeArrowheads="1"/>
          </p:cNvSpPr>
          <p:nvPr>
            <p:ph type="title"/>
          </p:nvPr>
        </p:nvSpPr>
        <p:spPr>
          <a:xfrm>
            <a:off x="200025" y="317500"/>
            <a:ext cx="8758238" cy="468313"/>
          </a:xfrm>
        </p:spPr>
        <p:txBody>
          <a:bodyPr/>
          <a:lstStyle/>
          <a:p>
            <a:r>
              <a:rPr lang="en-US" altLang="en-US" sz="2800"/>
              <a:t>CONJUNCTION, NEGATION &amp; DISJUNCTION</a:t>
            </a:r>
          </a:p>
        </p:txBody>
      </p:sp>
      <p:sp>
        <p:nvSpPr>
          <p:cNvPr id="40964" name="Text Box 4">
            <a:extLst>
              <a:ext uri="{FF2B5EF4-FFF2-40B4-BE49-F238E27FC236}">
                <a16:creationId xmlns:a16="http://schemas.microsoft.com/office/drawing/2014/main" id="{0B1621B0-4270-4EE3-AA1C-6CB662C71D3E}"/>
              </a:ext>
            </a:extLst>
          </p:cNvPr>
          <p:cNvSpPr txBox="1">
            <a:spLocks noChangeArrowheads="1"/>
          </p:cNvSpPr>
          <p:nvPr/>
        </p:nvSpPr>
        <p:spPr bwMode="auto">
          <a:xfrm>
            <a:off x="377539" y="4057508"/>
            <a:ext cx="367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t>Symbolic argument: </a:t>
            </a:r>
          </a:p>
        </p:txBody>
      </p:sp>
      <p:pic>
        <p:nvPicPr>
          <p:cNvPr id="197640" name="Picture 8">
            <a:extLst>
              <a:ext uri="{FF2B5EF4-FFF2-40B4-BE49-F238E27FC236}">
                <a16:creationId xmlns:a16="http://schemas.microsoft.com/office/drawing/2014/main" id="{9B4FE71C-E448-43AF-8D22-676A8EB0733A}"/>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3470313" y="4098498"/>
            <a:ext cx="2392230" cy="171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2">
            <a:extLst>
              <a:ext uri="{FF2B5EF4-FFF2-40B4-BE49-F238E27FC236}">
                <a16:creationId xmlns:a16="http://schemas.microsoft.com/office/drawing/2014/main" id="{B8FEA874-DB95-4C30-B45C-E1AD818A3BCC}"/>
              </a:ext>
            </a:extLst>
          </p:cNvPr>
          <p:cNvSpPr>
            <a:spLocks noChangeArrowheads="1"/>
          </p:cNvSpPr>
          <p:nvPr/>
        </p:nvSpPr>
        <p:spPr bwMode="auto">
          <a:xfrm>
            <a:off x="195263" y="936625"/>
            <a:ext cx="8763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Consider an argument with </a:t>
            </a:r>
            <a:r>
              <a:rPr lang="en-US" altLang="en-US" sz="2800" b="1"/>
              <a:t>three variables </a:t>
            </a:r>
            <a:r>
              <a:rPr lang="en-US" altLang="en-US" sz="2800"/>
              <a:t>that involves </a:t>
            </a:r>
            <a:r>
              <a:rPr lang="en-US" altLang="en-US" sz="2800" b="1"/>
              <a:t>disjunction</a:t>
            </a:r>
            <a:r>
              <a:rPr lang="en-US" altLang="en-US" sz="2800"/>
              <a:t>, </a:t>
            </a:r>
            <a:r>
              <a:rPr lang="en-US" altLang="en-US" sz="2800" b="1"/>
              <a:t>negation</a:t>
            </a:r>
            <a:r>
              <a:rPr lang="en-US" altLang="en-US" sz="2800"/>
              <a:t>, and </a:t>
            </a:r>
            <a:r>
              <a:rPr lang="en-US" altLang="en-US" sz="2800" b="1"/>
              <a:t>conjunction</a:t>
            </a:r>
            <a:r>
              <a:rPr lang="en-US" altLang="en-US" sz="2800"/>
              <a:t>:</a:t>
            </a:r>
          </a:p>
          <a:p>
            <a:endParaRPr lang="en-US" altLang="en-US" sz="2800"/>
          </a:p>
          <a:p>
            <a:r>
              <a:rPr lang="en-US" altLang="en-US" sz="2800"/>
              <a:t>	Frank is angry or Hank is tired. </a:t>
            </a:r>
          </a:p>
          <a:p>
            <a:r>
              <a:rPr lang="en-US" altLang="en-US" sz="2800"/>
              <a:t>	It’s not the case that Hank is tired and Larry is lonely. </a:t>
            </a:r>
          </a:p>
          <a:p>
            <a:r>
              <a:rPr lang="en-US" altLang="en-US" sz="2800"/>
              <a:t>	So, Hank is tired.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7640"/>
                                        </p:tgtEl>
                                        <p:attrNameLst>
                                          <p:attrName>style.visibility</p:attrName>
                                        </p:attrNameLst>
                                      </p:cBhvr>
                                      <p:to>
                                        <p:strVal val="visible"/>
                                      </p:to>
                                    </p:set>
                                    <p:animEffect transition="in" filter="checkerboard(across)">
                                      <p:cBhvr>
                                        <p:cTn id="7" dur="500"/>
                                        <p:tgtEl>
                                          <p:spTgt spid="197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95CF76AE-301B-4002-846C-FA389351CD6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6FA3F-A236-494B-8C6B-F68FB6365FE2}" type="slidenum">
              <a:rPr lang="en-US" altLang="en-US" sz="1000"/>
              <a:pPr/>
              <a:t>36</a:t>
            </a:fld>
            <a:endParaRPr lang="en-US" altLang="en-US" sz="1000"/>
          </a:p>
        </p:txBody>
      </p:sp>
      <p:sp>
        <p:nvSpPr>
          <p:cNvPr id="41987" name="Rectangle 2">
            <a:extLst>
              <a:ext uri="{FF2B5EF4-FFF2-40B4-BE49-F238E27FC236}">
                <a16:creationId xmlns:a16="http://schemas.microsoft.com/office/drawing/2014/main" id="{4B1BBF63-7E82-4AE3-8876-DF79E05F6D68}"/>
              </a:ext>
            </a:extLst>
          </p:cNvPr>
          <p:cNvSpPr>
            <a:spLocks noGrp="1" noChangeArrowheads="1"/>
          </p:cNvSpPr>
          <p:nvPr>
            <p:ph type="title"/>
          </p:nvPr>
        </p:nvSpPr>
        <p:spPr>
          <a:xfrm>
            <a:off x="163513" y="146050"/>
            <a:ext cx="8758237" cy="468313"/>
          </a:xfrm>
        </p:spPr>
        <p:txBody>
          <a:bodyPr/>
          <a:lstStyle/>
          <a:p>
            <a:r>
              <a:rPr lang="en-US" altLang="en-US" sz="2800"/>
              <a:t>CONJUNCTION, NEGATION &amp; DISJUNCTION</a:t>
            </a:r>
          </a:p>
        </p:txBody>
      </p:sp>
      <p:pic>
        <p:nvPicPr>
          <p:cNvPr id="41988" name="Picture 6">
            <a:extLst>
              <a:ext uri="{FF2B5EF4-FFF2-40B4-BE49-F238E27FC236}">
                <a16:creationId xmlns:a16="http://schemas.microsoft.com/office/drawing/2014/main" id="{57C1AD50-8835-4CB2-9926-98C837C251F8}"/>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309563" y="3571875"/>
            <a:ext cx="3024187"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4" name="Picture 8">
            <a:extLst>
              <a:ext uri="{FF2B5EF4-FFF2-40B4-BE49-F238E27FC236}">
                <a16:creationId xmlns:a16="http://schemas.microsoft.com/office/drawing/2014/main" id="{1D6F2A5B-A52E-469D-A928-15A3755004EC}"/>
              </a:ext>
            </a:extLst>
          </p:cNvPr>
          <p:cNvPicPr>
            <a:picLocks noChangeAspect="1" noChangeArrowheads="1"/>
          </p:cNvPicPr>
          <p:nvPr/>
        </p:nvPicPr>
        <p:blipFill>
          <a:blip r:embed="rId4">
            <a:lum bright="-20000" contrast="20000"/>
            <a:extLst>
              <a:ext uri="{28A0092B-C50C-407E-A947-70E740481C1C}">
                <a14:useLocalDpi xmlns:a14="http://schemas.microsoft.com/office/drawing/2010/main" val="0"/>
              </a:ext>
            </a:extLst>
          </a:blip>
          <a:srcRect/>
          <a:stretch>
            <a:fillRect/>
          </a:stretch>
        </p:blipFill>
        <p:spPr bwMode="auto">
          <a:xfrm>
            <a:off x="3333750" y="3955695"/>
            <a:ext cx="4414838" cy="237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1">
            <a:extLst>
              <a:ext uri="{FF2B5EF4-FFF2-40B4-BE49-F238E27FC236}">
                <a16:creationId xmlns:a16="http://schemas.microsoft.com/office/drawing/2014/main" id="{EC79FA15-5838-4B25-8867-107C4EFAF58D}"/>
              </a:ext>
            </a:extLst>
          </p:cNvPr>
          <p:cNvPicPr>
            <a:picLocks noChangeAspect="1" noChangeArrowheads="1"/>
          </p:cNvPicPr>
          <p:nvPr/>
        </p:nvPicPr>
        <p:blipFill>
          <a:blip r:embed="rId5">
            <a:lum bright="-20000" contrast="20000"/>
            <a:extLst>
              <a:ext uri="{28A0092B-C50C-407E-A947-70E740481C1C}">
                <a14:useLocalDpi xmlns:a14="http://schemas.microsoft.com/office/drawing/2010/main" val="0"/>
              </a:ext>
            </a:extLst>
          </a:blip>
          <a:srcRect/>
          <a:stretch>
            <a:fillRect/>
          </a:stretch>
        </p:blipFill>
        <p:spPr bwMode="auto">
          <a:xfrm>
            <a:off x="3517900" y="1954213"/>
            <a:ext cx="211772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Rectangle 10">
            <a:extLst>
              <a:ext uri="{FF2B5EF4-FFF2-40B4-BE49-F238E27FC236}">
                <a16:creationId xmlns:a16="http://schemas.microsoft.com/office/drawing/2014/main" id="{E4B6C292-33F5-4755-A426-F8B8EE89A7C2}"/>
              </a:ext>
            </a:extLst>
          </p:cNvPr>
          <p:cNvSpPr>
            <a:spLocks noChangeArrowheads="1"/>
          </p:cNvSpPr>
          <p:nvPr/>
        </p:nvSpPr>
        <p:spPr bwMode="auto">
          <a:xfrm>
            <a:off x="195263" y="936625"/>
            <a:ext cx="8763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t>Frank is angry or Hank is tired. </a:t>
            </a:r>
          </a:p>
          <a:p>
            <a:r>
              <a:rPr lang="en-US" altLang="en-US" sz="2800" dirty="0"/>
              <a:t>It’s not the case that Hank is tired and Larry is lonely. </a:t>
            </a:r>
          </a:p>
          <a:p>
            <a:r>
              <a:rPr lang="en-US" altLang="en-US" sz="2800" dirty="0"/>
              <a:t>So, Hank is tired. </a:t>
            </a:r>
          </a:p>
        </p:txBody>
      </p:sp>
      <p:sp>
        <p:nvSpPr>
          <p:cNvPr id="2" name="TextBox 1">
            <a:extLst>
              <a:ext uri="{FF2B5EF4-FFF2-40B4-BE49-F238E27FC236}">
                <a16:creationId xmlns:a16="http://schemas.microsoft.com/office/drawing/2014/main" id="{2039DBC3-19F4-4EED-9486-DE306992B697}"/>
              </a:ext>
            </a:extLst>
          </p:cNvPr>
          <p:cNvSpPr txBox="1"/>
          <p:nvPr/>
        </p:nvSpPr>
        <p:spPr>
          <a:xfrm>
            <a:off x="8036225" y="4433747"/>
            <a:ext cx="1771049" cy="461665"/>
          </a:xfrm>
          <a:prstGeom prst="rect">
            <a:avLst/>
          </a:prstGeom>
          <a:noFill/>
        </p:spPr>
        <p:txBody>
          <a:bodyPr wrap="square" rtlCol="0">
            <a:spAutoFit/>
          </a:bodyPr>
          <a:lstStyle/>
          <a:p>
            <a:r>
              <a:rPr lang="en-US" b="1" dirty="0">
                <a:solidFill>
                  <a:srgbClr val="FF0000"/>
                </a:solidFill>
              </a:rPr>
              <a:t>Invalid</a:t>
            </a:r>
          </a:p>
        </p:txBody>
      </p:sp>
      <p:sp>
        <p:nvSpPr>
          <p:cNvPr id="11" name="Oval 10">
            <a:extLst>
              <a:ext uri="{FF2B5EF4-FFF2-40B4-BE49-F238E27FC236}">
                <a16:creationId xmlns:a16="http://schemas.microsoft.com/office/drawing/2014/main" id="{591A4A9A-351A-49F0-9144-D273171D91FD}"/>
              </a:ext>
            </a:extLst>
          </p:cNvPr>
          <p:cNvSpPr/>
          <p:nvPr/>
        </p:nvSpPr>
        <p:spPr bwMode="auto">
          <a:xfrm>
            <a:off x="4660130" y="445081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3C4BA3D6-0E72-4B40-A0DB-55772EA57E55}"/>
              </a:ext>
            </a:extLst>
          </p:cNvPr>
          <p:cNvSpPr/>
          <p:nvPr/>
        </p:nvSpPr>
        <p:spPr bwMode="auto">
          <a:xfrm>
            <a:off x="6070290" y="445081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Oval 14">
            <a:extLst>
              <a:ext uri="{FF2B5EF4-FFF2-40B4-BE49-F238E27FC236}">
                <a16:creationId xmlns:a16="http://schemas.microsoft.com/office/drawing/2014/main" id="{3CDE1A7B-C83E-4BCE-AFA6-A688F86958AE}"/>
              </a:ext>
            </a:extLst>
          </p:cNvPr>
          <p:cNvSpPr/>
          <p:nvPr/>
        </p:nvSpPr>
        <p:spPr bwMode="auto">
          <a:xfrm>
            <a:off x="7329792" y="4450814"/>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6" name="Picture 5">
            <a:extLst>
              <a:ext uri="{FF2B5EF4-FFF2-40B4-BE49-F238E27FC236}">
                <a16:creationId xmlns:a16="http://schemas.microsoft.com/office/drawing/2014/main" id="{01E731A0-7865-44F2-A967-0FF6374AC2C1}"/>
              </a:ext>
            </a:extLst>
          </p:cNvPr>
          <p:cNvPicPr>
            <a:picLocks noChangeAspect="1"/>
          </p:cNvPicPr>
          <p:nvPr/>
        </p:nvPicPr>
        <p:blipFill>
          <a:blip r:embed="rId6"/>
          <a:stretch>
            <a:fillRect/>
          </a:stretch>
        </p:blipFill>
        <p:spPr>
          <a:xfrm>
            <a:off x="3333750" y="3570427"/>
            <a:ext cx="4391025" cy="461664"/>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9ED65CE3-F22B-47D6-BF95-A9060306864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76BEA2-F99E-41BF-8C93-60962115A8F8}" type="slidenum">
              <a:rPr lang="en-US" altLang="en-US" sz="1000"/>
              <a:pPr/>
              <a:t>37</a:t>
            </a:fld>
            <a:endParaRPr lang="en-US" altLang="en-US" sz="1000"/>
          </a:p>
        </p:txBody>
      </p:sp>
      <p:sp>
        <p:nvSpPr>
          <p:cNvPr id="43011" name="Rectangle 2">
            <a:extLst>
              <a:ext uri="{FF2B5EF4-FFF2-40B4-BE49-F238E27FC236}">
                <a16:creationId xmlns:a16="http://schemas.microsoft.com/office/drawing/2014/main" id="{CB505B94-E418-4615-AD79-37EF0235B2B5}"/>
              </a:ext>
            </a:extLst>
          </p:cNvPr>
          <p:cNvSpPr>
            <a:spLocks noGrp="1" noChangeArrowheads="1"/>
          </p:cNvSpPr>
          <p:nvPr>
            <p:ph type="title"/>
          </p:nvPr>
        </p:nvSpPr>
        <p:spPr>
          <a:xfrm>
            <a:off x="685800" y="317500"/>
            <a:ext cx="7772400" cy="754063"/>
          </a:xfrm>
        </p:spPr>
        <p:txBody>
          <a:bodyPr/>
          <a:lstStyle/>
          <a:p>
            <a:r>
              <a:rPr lang="en-US" altLang="en-US" sz="3200"/>
              <a:t>4. CONDITIONAL STATEMENTS</a:t>
            </a:r>
          </a:p>
        </p:txBody>
      </p:sp>
      <p:sp>
        <p:nvSpPr>
          <p:cNvPr id="43012" name="Rectangle 3">
            <a:extLst>
              <a:ext uri="{FF2B5EF4-FFF2-40B4-BE49-F238E27FC236}">
                <a16:creationId xmlns:a16="http://schemas.microsoft.com/office/drawing/2014/main" id="{4E734FA7-B61E-44CA-B46E-441EBBC563B2}"/>
              </a:ext>
            </a:extLst>
          </p:cNvPr>
          <p:cNvSpPr>
            <a:spLocks noGrp="1" noChangeArrowheads="1"/>
          </p:cNvSpPr>
          <p:nvPr>
            <p:ph type="body" idx="1"/>
          </p:nvPr>
        </p:nvSpPr>
        <p:spPr>
          <a:xfrm>
            <a:off x="279400" y="1041400"/>
            <a:ext cx="8585200" cy="5321300"/>
          </a:xfrm>
        </p:spPr>
        <p:txBody>
          <a:bodyPr/>
          <a:lstStyle/>
          <a:p>
            <a:pPr>
              <a:lnSpc>
                <a:spcPct val="130000"/>
              </a:lnSpc>
            </a:pPr>
            <a:r>
              <a:rPr lang="en-US" altLang="en-US" sz="3200" i="1" dirty="0"/>
              <a:t>If-then</a:t>
            </a:r>
            <a:r>
              <a:rPr lang="en-US" altLang="en-US" sz="3200" dirty="0"/>
              <a:t> statements consisting of 2 parts: </a:t>
            </a:r>
            <a:r>
              <a:rPr lang="en-US" altLang="en-US" sz="3200" b="1" u="sng" dirty="0"/>
              <a:t>antecedent</a:t>
            </a:r>
            <a:r>
              <a:rPr lang="en-US" altLang="en-US" sz="3200" dirty="0"/>
              <a:t> and </a:t>
            </a:r>
            <a:r>
              <a:rPr lang="en-US" altLang="en-US" sz="3200" b="1" u="sng" dirty="0"/>
              <a:t>consequent</a:t>
            </a:r>
            <a:r>
              <a:rPr lang="en-US" altLang="en-US" sz="3200" dirty="0"/>
              <a:t>.</a:t>
            </a:r>
            <a:r>
              <a:rPr lang="en-US" altLang="en-US" dirty="0"/>
              <a:t> </a:t>
            </a:r>
          </a:p>
          <a:p>
            <a:pPr>
              <a:lnSpc>
                <a:spcPct val="90000"/>
              </a:lnSpc>
              <a:buFontTx/>
              <a:buNone/>
            </a:pPr>
            <a:endParaRPr lang="en-US" altLang="en-US" sz="3200" dirty="0"/>
          </a:p>
          <a:p>
            <a:pPr>
              <a:lnSpc>
                <a:spcPct val="90000"/>
              </a:lnSpc>
              <a:buFontTx/>
              <a:buNone/>
            </a:pPr>
            <a:r>
              <a:rPr lang="en-US" altLang="en-US" sz="3200" dirty="0"/>
              <a:t>Example: </a:t>
            </a:r>
          </a:p>
          <a:p>
            <a:pPr lvl="1">
              <a:lnSpc>
                <a:spcPct val="90000"/>
              </a:lnSpc>
            </a:pPr>
            <a:r>
              <a:rPr lang="en-US" altLang="en-US" sz="2800" i="1" dirty="0"/>
              <a:t>If</a:t>
            </a:r>
            <a:r>
              <a:rPr lang="en-US" altLang="en-US" sz="2800" dirty="0"/>
              <a:t> it rained, </a:t>
            </a:r>
            <a:r>
              <a:rPr lang="en-US" altLang="en-US" sz="2800" i="1" dirty="0"/>
              <a:t>then</a:t>
            </a:r>
            <a:r>
              <a:rPr lang="en-US" altLang="en-US" sz="2800" dirty="0"/>
              <a:t> the ground is wet. (</a:t>
            </a:r>
            <a:r>
              <a:rPr lang="en-US" altLang="en-US" sz="2800" b="1" i="1" dirty="0"/>
              <a:t>p</a:t>
            </a:r>
            <a:r>
              <a:rPr lang="en-US" altLang="en-US" sz="2800" dirty="0"/>
              <a:t> </a:t>
            </a:r>
            <a:r>
              <a:rPr lang="en-US" altLang="en-US" sz="2800" dirty="0">
                <a:sym typeface="Wingdings" panose="05000000000000000000" pitchFamily="2" charset="2"/>
              </a:rPr>
              <a:t></a:t>
            </a:r>
            <a:r>
              <a:rPr lang="en-US" altLang="en-US" sz="2800" dirty="0"/>
              <a:t> </a:t>
            </a:r>
            <a:r>
              <a:rPr lang="en-US" altLang="en-US" sz="2800" b="1" i="1" dirty="0"/>
              <a:t>q</a:t>
            </a:r>
            <a:r>
              <a:rPr lang="en-US" altLang="en-US" sz="2800" dirty="0"/>
              <a:t>)</a:t>
            </a:r>
            <a:br>
              <a:rPr lang="en-US" altLang="en-US" sz="2800" dirty="0"/>
            </a:br>
            <a:r>
              <a:rPr lang="en-US" altLang="en-US" sz="2400" dirty="0">
                <a:solidFill>
                  <a:srgbClr val="FF0000"/>
                </a:solidFill>
              </a:rPr>
              <a:t>		</a:t>
            </a:r>
            <a:r>
              <a:rPr lang="en-US" altLang="en-US" sz="3200" dirty="0">
                <a:solidFill>
                  <a:srgbClr val="FF0000"/>
                </a:solidFill>
              </a:rPr>
              <a:t>p		q	       p </a:t>
            </a:r>
            <a:r>
              <a:rPr lang="en-US" altLang="en-US" sz="3600" dirty="0">
                <a:sym typeface="Wingdings" panose="05000000000000000000" pitchFamily="2" charset="2"/>
              </a:rPr>
              <a:t></a:t>
            </a:r>
            <a:r>
              <a:rPr lang="en-US" altLang="en-US" sz="3200" dirty="0">
                <a:solidFill>
                  <a:srgbClr val="FF0000"/>
                </a:solidFill>
              </a:rPr>
              <a:t> q</a:t>
            </a:r>
          </a:p>
          <a:p>
            <a:pPr lvl="1">
              <a:lnSpc>
                <a:spcPct val="90000"/>
              </a:lnSpc>
              <a:buFontTx/>
              <a:buNone/>
            </a:pPr>
            <a:r>
              <a:rPr lang="en-US" altLang="en-US" sz="2800" dirty="0">
                <a:solidFill>
                  <a:srgbClr val="FF0000"/>
                </a:solidFill>
              </a:rPr>
              <a:t>			</a:t>
            </a:r>
          </a:p>
          <a:p>
            <a:pPr lvl="1">
              <a:lnSpc>
                <a:spcPct val="90000"/>
              </a:lnSpc>
              <a:buFontTx/>
              <a:buNone/>
            </a:pPr>
            <a:r>
              <a:rPr lang="en-US" altLang="en-US" sz="2800" dirty="0">
                <a:solidFill>
                  <a:srgbClr val="FF0000"/>
                </a:solidFill>
              </a:rPr>
              <a:t>			</a:t>
            </a:r>
            <a:r>
              <a:rPr lang="en-US" altLang="en-US" sz="2800" dirty="0"/>
              <a:t>T		T		  T</a:t>
            </a:r>
          </a:p>
          <a:p>
            <a:pPr lvl="1">
              <a:lnSpc>
                <a:spcPct val="90000"/>
              </a:lnSpc>
              <a:buFontTx/>
              <a:buNone/>
            </a:pPr>
            <a:r>
              <a:rPr lang="en-US" altLang="en-US" sz="2800" dirty="0"/>
              <a:t>			T		F		  F</a:t>
            </a:r>
          </a:p>
          <a:p>
            <a:pPr lvl="1">
              <a:lnSpc>
                <a:spcPct val="90000"/>
              </a:lnSpc>
              <a:buFontTx/>
              <a:buNone/>
            </a:pPr>
            <a:r>
              <a:rPr lang="en-US" altLang="en-US" sz="2800" dirty="0"/>
              <a:t>			F		T		  T					F		F		  T</a:t>
            </a:r>
          </a:p>
          <a:p>
            <a:pPr lvl="1">
              <a:lnSpc>
                <a:spcPct val="90000"/>
              </a:lnSpc>
              <a:buFontTx/>
              <a:buNone/>
            </a:pPr>
            <a:endParaRPr lang="en-US" altLang="en-US" sz="2800" dirty="0"/>
          </a:p>
        </p:txBody>
      </p:sp>
      <p:cxnSp>
        <p:nvCxnSpPr>
          <p:cNvPr id="43013" name="Straight Connector 2">
            <a:extLst>
              <a:ext uri="{FF2B5EF4-FFF2-40B4-BE49-F238E27FC236}">
                <a16:creationId xmlns:a16="http://schemas.microsoft.com/office/drawing/2014/main" id="{107321AD-89F2-4C20-A1F2-B8B49BA909B8}"/>
              </a:ext>
            </a:extLst>
          </p:cNvPr>
          <p:cNvCxnSpPr>
            <a:cxnSpLocks noChangeShapeType="1"/>
          </p:cNvCxnSpPr>
          <p:nvPr/>
        </p:nvCxnSpPr>
        <p:spPr bwMode="auto">
          <a:xfrm>
            <a:off x="2176463" y="4572000"/>
            <a:ext cx="4572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06DCC90D-58DB-45FB-AC8B-79E6F91083A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702CF5-04E8-4AC7-9385-453DFD179A82}" type="slidenum">
              <a:rPr lang="en-US" altLang="en-US" sz="1000"/>
              <a:pPr/>
              <a:t>38</a:t>
            </a:fld>
            <a:endParaRPr lang="en-US" altLang="en-US" sz="1000" dirty="0"/>
          </a:p>
        </p:txBody>
      </p:sp>
      <p:sp>
        <p:nvSpPr>
          <p:cNvPr id="45059" name="Rectangle 2">
            <a:extLst>
              <a:ext uri="{FF2B5EF4-FFF2-40B4-BE49-F238E27FC236}">
                <a16:creationId xmlns:a16="http://schemas.microsoft.com/office/drawing/2014/main" id="{4EDB4887-1AD3-4318-9E94-0F1C0688E6CC}"/>
              </a:ext>
            </a:extLst>
          </p:cNvPr>
          <p:cNvSpPr>
            <a:spLocks noGrp="1" noChangeArrowheads="1"/>
          </p:cNvSpPr>
          <p:nvPr>
            <p:ph type="title"/>
          </p:nvPr>
        </p:nvSpPr>
        <p:spPr>
          <a:xfrm>
            <a:off x="596900" y="317500"/>
            <a:ext cx="7772400" cy="217488"/>
          </a:xfrm>
        </p:spPr>
        <p:txBody>
          <a:bodyPr/>
          <a:lstStyle/>
          <a:p>
            <a:r>
              <a:rPr lang="en-US" altLang="en-US" sz="3200" dirty="0"/>
              <a:t>4. CONDITIONAL STATEMENTS</a:t>
            </a:r>
          </a:p>
        </p:txBody>
      </p:sp>
      <p:sp>
        <p:nvSpPr>
          <p:cNvPr id="45060" name="Rectangle 3">
            <a:extLst>
              <a:ext uri="{FF2B5EF4-FFF2-40B4-BE49-F238E27FC236}">
                <a16:creationId xmlns:a16="http://schemas.microsoft.com/office/drawing/2014/main" id="{51978F4F-C6BA-4E86-B62D-EBFA2B229B2C}"/>
              </a:ext>
            </a:extLst>
          </p:cNvPr>
          <p:cNvSpPr>
            <a:spLocks noGrp="1" noChangeArrowheads="1"/>
          </p:cNvSpPr>
          <p:nvPr>
            <p:ph type="body" idx="1"/>
          </p:nvPr>
        </p:nvSpPr>
        <p:spPr>
          <a:xfrm>
            <a:off x="279400" y="1041400"/>
            <a:ext cx="8585200" cy="5321300"/>
          </a:xfrm>
        </p:spPr>
        <p:txBody>
          <a:bodyPr/>
          <a:lstStyle/>
          <a:p>
            <a:pPr>
              <a:buFontTx/>
              <a:buNone/>
            </a:pPr>
            <a:r>
              <a:rPr lang="en-US" altLang="en-US" sz="3200" dirty="0"/>
              <a:t>If it rained, then the ground is wet. </a:t>
            </a:r>
          </a:p>
          <a:p>
            <a:pPr>
              <a:buFontTx/>
              <a:buNone/>
            </a:pPr>
            <a:r>
              <a:rPr lang="en-US" altLang="en-US" sz="3200" dirty="0"/>
              <a:t>It rained.</a:t>
            </a:r>
          </a:p>
          <a:p>
            <a:pPr>
              <a:buFontTx/>
              <a:buNone/>
            </a:pPr>
            <a:r>
              <a:rPr lang="en-US" altLang="en-US" sz="3200" dirty="0"/>
              <a:t>So, the ground is wet.</a:t>
            </a:r>
          </a:p>
          <a:p>
            <a:pPr>
              <a:buFontTx/>
              <a:buNone/>
            </a:pPr>
            <a:endParaRPr lang="en-US" altLang="en-US" sz="3200" dirty="0"/>
          </a:p>
          <a:p>
            <a:pPr lvl="1">
              <a:buFontTx/>
              <a:buNone/>
            </a:pPr>
            <a:r>
              <a:rPr lang="en-US" altLang="en-US" sz="2400" dirty="0">
                <a:solidFill>
                  <a:srgbClr val="FF0000"/>
                </a:solidFill>
              </a:rPr>
              <a:t>			</a:t>
            </a:r>
            <a:endParaRPr lang="en-US" altLang="en-US" sz="2800" dirty="0"/>
          </a:p>
        </p:txBody>
      </p:sp>
      <p:sp>
        <p:nvSpPr>
          <p:cNvPr id="45061" name="Text Box 4">
            <a:extLst>
              <a:ext uri="{FF2B5EF4-FFF2-40B4-BE49-F238E27FC236}">
                <a16:creationId xmlns:a16="http://schemas.microsoft.com/office/drawing/2014/main" id="{87DC39FD-0A4A-4015-9689-0B2E6DB2271C}"/>
              </a:ext>
            </a:extLst>
          </p:cNvPr>
          <p:cNvSpPr txBox="1">
            <a:spLocks noChangeArrowheads="1"/>
          </p:cNvSpPr>
          <p:nvPr/>
        </p:nvSpPr>
        <p:spPr bwMode="auto">
          <a:xfrm>
            <a:off x="596900" y="282892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u="sng" dirty="0"/>
              <a:t>Symbolic argument</a:t>
            </a:r>
            <a:r>
              <a:rPr lang="en-US" altLang="en-US" b="1" dirty="0"/>
              <a:t>:</a:t>
            </a:r>
            <a:r>
              <a:rPr lang="en-US" altLang="en-US" b="1" u="sng" dirty="0"/>
              <a:t> </a:t>
            </a:r>
          </a:p>
        </p:txBody>
      </p:sp>
      <p:sp>
        <p:nvSpPr>
          <p:cNvPr id="200709" name="Text Box 5">
            <a:extLst>
              <a:ext uri="{FF2B5EF4-FFF2-40B4-BE49-F238E27FC236}">
                <a16:creationId xmlns:a16="http://schemas.microsoft.com/office/drawing/2014/main" id="{AA96D32A-715A-4155-AD36-E4DD57DAB4C1}"/>
              </a:ext>
            </a:extLst>
          </p:cNvPr>
          <p:cNvSpPr txBox="1">
            <a:spLocks noChangeArrowheads="1"/>
          </p:cNvSpPr>
          <p:nvPr/>
        </p:nvSpPr>
        <p:spPr bwMode="auto">
          <a:xfrm>
            <a:off x="249238" y="3902075"/>
            <a:ext cx="241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a:t>Truth table:</a:t>
            </a:r>
          </a:p>
        </p:txBody>
      </p:sp>
      <p:pic>
        <p:nvPicPr>
          <p:cNvPr id="200710" name="Picture 6">
            <a:extLst>
              <a:ext uri="{FF2B5EF4-FFF2-40B4-BE49-F238E27FC236}">
                <a16:creationId xmlns:a16="http://schemas.microsoft.com/office/drawing/2014/main" id="{FA83C048-A3E3-4EA4-80BE-29B09BEB0861}"/>
              </a:ext>
            </a:extLst>
          </p:cNvPr>
          <p:cNvPicPr>
            <a:picLocks noChangeAspect="1" noChangeArrowheads="1"/>
          </p:cNvPicPr>
          <p:nvPr/>
        </p:nvPicPr>
        <p:blipFill>
          <a:blip r:embed="rId2">
            <a:lum bright="-20000" contrast="20000"/>
            <a:extLst>
              <a:ext uri="{28A0092B-C50C-407E-A947-70E740481C1C}">
                <a14:useLocalDpi xmlns:a14="http://schemas.microsoft.com/office/drawing/2010/main" val="0"/>
              </a:ext>
            </a:extLst>
          </a:blip>
          <a:srcRect/>
          <a:stretch>
            <a:fillRect/>
          </a:stretch>
        </p:blipFill>
        <p:spPr bwMode="auto">
          <a:xfrm>
            <a:off x="4810125" y="2538413"/>
            <a:ext cx="2370138" cy="182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0711" name="Picture 7">
            <a:extLst>
              <a:ext uri="{FF2B5EF4-FFF2-40B4-BE49-F238E27FC236}">
                <a16:creationId xmlns:a16="http://schemas.microsoft.com/office/drawing/2014/main" id="{2A936FE3-578E-4084-AA52-996DABAAC67E}"/>
              </a:ext>
            </a:extLst>
          </p:cNvPr>
          <p:cNvPicPr>
            <a:picLocks noChangeAspect="1" noChangeArrowheads="1"/>
          </p:cNvPicPr>
          <p:nvPr/>
        </p:nvPicPr>
        <p:blipFill>
          <a:blip r:embed="rId3">
            <a:lum bright="-20000" contrast="20000"/>
            <a:extLst>
              <a:ext uri="{28A0092B-C50C-407E-A947-70E740481C1C}">
                <a14:useLocalDpi xmlns:a14="http://schemas.microsoft.com/office/drawing/2010/main" val="0"/>
              </a:ext>
            </a:extLst>
          </a:blip>
          <a:srcRect/>
          <a:stretch>
            <a:fillRect/>
          </a:stretch>
        </p:blipFill>
        <p:spPr bwMode="auto">
          <a:xfrm>
            <a:off x="1164460" y="4479541"/>
            <a:ext cx="6205538"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EBAC319C-D43F-4910-8513-4EFB8FDBAF7C}"/>
              </a:ext>
            </a:extLst>
          </p:cNvPr>
          <p:cNvSpPr/>
          <p:nvPr/>
        </p:nvSpPr>
        <p:spPr bwMode="auto">
          <a:xfrm>
            <a:off x="4384706" y="4913526"/>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Oval 10">
            <a:extLst>
              <a:ext uri="{FF2B5EF4-FFF2-40B4-BE49-F238E27FC236}">
                <a16:creationId xmlns:a16="http://schemas.microsoft.com/office/drawing/2014/main" id="{B10C0EBF-78BC-47D7-86A1-7B94507D6B6F}"/>
              </a:ext>
            </a:extLst>
          </p:cNvPr>
          <p:cNvSpPr/>
          <p:nvPr/>
        </p:nvSpPr>
        <p:spPr bwMode="auto">
          <a:xfrm>
            <a:off x="5640631" y="4942883"/>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0F3E3699-C14D-4CB5-9DB5-C011F5C15EDE}"/>
              </a:ext>
            </a:extLst>
          </p:cNvPr>
          <p:cNvSpPr/>
          <p:nvPr/>
        </p:nvSpPr>
        <p:spPr bwMode="auto">
          <a:xfrm>
            <a:off x="6741614" y="4953900"/>
            <a:ext cx="438649" cy="444598"/>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TextBox 12">
            <a:extLst>
              <a:ext uri="{FF2B5EF4-FFF2-40B4-BE49-F238E27FC236}">
                <a16:creationId xmlns:a16="http://schemas.microsoft.com/office/drawing/2014/main" id="{C2ED2C5C-1191-491E-AE35-B83FD2077113}"/>
              </a:ext>
            </a:extLst>
          </p:cNvPr>
          <p:cNvSpPr txBox="1"/>
          <p:nvPr/>
        </p:nvSpPr>
        <p:spPr>
          <a:xfrm>
            <a:off x="7473106" y="4918059"/>
            <a:ext cx="1593776" cy="461665"/>
          </a:xfrm>
          <a:prstGeom prst="rect">
            <a:avLst/>
          </a:prstGeom>
          <a:noFill/>
        </p:spPr>
        <p:txBody>
          <a:bodyPr wrap="square" rtlCol="0">
            <a:spAutoFit/>
          </a:bodyPr>
          <a:lstStyle/>
          <a:p>
            <a:pPr algn="ctr"/>
            <a:r>
              <a:rPr lang="en-US" b="1" dirty="0">
                <a:solidFill>
                  <a:srgbClr val="FF0000"/>
                </a:solidFill>
              </a:rPr>
              <a:t>Valid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0710"/>
                                        </p:tgtEl>
                                        <p:attrNameLst>
                                          <p:attrName>style.visibility</p:attrName>
                                        </p:attrNameLst>
                                      </p:cBhvr>
                                      <p:to>
                                        <p:strVal val="visible"/>
                                      </p:to>
                                    </p:set>
                                    <p:animEffect transition="in" filter="checkerboard(across)">
                                      <p:cBhvr>
                                        <p:cTn id="7" dur="500"/>
                                        <p:tgtEl>
                                          <p:spTgt spid="200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0709"/>
                                        </p:tgtEl>
                                        <p:attrNameLst>
                                          <p:attrName>style.visibility</p:attrName>
                                        </p:attrNameLst>
                                      </p:cBhvr>
                                      <p:to>
                                        <p:strVal val="visible"/>
                                      </p:to>
                                    </p:set>
                                    <p:animEffect transition="in" filter="checkerboard(across)">
                                      <p:cBhvr>
                                        <p:cTn id="12" dur="500"/>
                                        <p:tgtEl>
                                          <p:spTgt spid="200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0711"/>
                                        </p:tgtEl>
                                        <p:attrNameLst>
                                          <p:attrName>style.visibility</p:attrName>
                                        </p:attrNameLst>
                                      </p:cBhvr>
                                      <p:to>
                                        <p:strVal val="visible"/>
                                      </p:to>
                                    </p:set>
                                    <p:animEffect transition="in" filter="checkerboard(across)">
                                      <p:cBhvr>
                                        <p:cTn id="17" dur="500"/>
                                        <p:tgtEl>
                                          <p:spTgt spid="2007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p:bldP spid="10" grpId="0" animBg="1"/>
      <p:bldP spid="11" grpId="0" animBg="1"/>
      <p:bldP spid="12" grpId="0" animBg="1"/>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1601A896-866E-4714-8435-DB45359AACF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AF9BCA-E0C1-4022-9B3D-2B4DA568652F}" type="slidenum">
              <a:rPr lang="en-US" altLang="en-US" sz="1000"/>
              <a:pPr/>
              <a:t>39</a:t>
            </a:fld>
            <a:endParaRPr lang="en-US" altLang="en-US" sz="1000"/>
          </a:p>
        </p:txBody>
      </p:sp>
      <p:sp>
        <p:nvSpPr>
          <p:cNvPr id="46083" name="Rectangle 4">
            <a:extLst>
              <a:ext uri="{FF2B5EF4-FFF2-40B4-BE49-F238E27FC236}">
                <a16:creationId xmlns:a16="http://schemas.microsoft.com/office/drawing/2014/main" id="{0150296C-55BA-45B0-BBFF-1117E6297291}"/>
              </a:ext>
            </a:extLst>
          </p:cNvPr>
          <p:cNvSpPr>
            <a:spLocks noChangeArrowheads="1"/>
          </p:cNvSpPr>
          <p:nvPr/>
        </p:nvSpPr>
        <p:spPr bwMode="auto">
          <a:xfrm>
            <a:off x="0" y="368300"/>
            <a:ext cx="8969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b="1" dirty="0"/>
              <a:t>Summary of conjunction (p &amp; q), negation </a:t>
            </a:r>
            <a:r>
              <a:rPr kumimoji="0" lang="en-US" sz="2800" b="0" i="0" u="none" strike="noStrike" cap="none" normalizeH="0" baseline="0" dirty="0">
                <a:ln>
                  <a:noFill/>
                </a:ln>
                <a:solidFill>
                  <a:schemeClr val="tx1"/>
                </a:solidFill>
                <a:effectLst/>
                <a:latin typeface="Times New Roman" pitchFamily="18" charset="0"/>
              </a:rPr>
              <a:t>~</a:t>
            </a:r>
            <a:r>
              <a:rPr lang="en-US" altLang="en-US" sz="2800" b="1" dirty="0"/>
              <a:t>(</a:t>
            </a:r>
            <a:r>
              <a:rPr lang="en-US" altLang="en-US" sz="2800" b="1" dirty="0" err="1"/>
              <a:t>p&amp;q</a:t>
            </a:r>
            <a:r>
              <a:rPr lang="en-US" altLang="en-US" sz="2800" b="1" dirty="0"/>
              <a:t>), disjunction (p v q) and conditional statement (</a:t>
            </a:r>
            <a:r>
              <a:rPr lang="en-US" altLang="en-US" sz="2800" b="1" dirty="0" err="1"/>
              <a:t>p</a:t>
            </a:r>
            <a:r>
              <a:rPr lang="en-US" altLang="en-US" sz="2800" b="1" dirty="0" err="1">
                <a:sym typeface="Wingdings" panose="05000000000000000000" pitchFamily="2" charset="2"/>
              </a:rPr>
              <a:t>q</a:t>
            </a:r>
            <a:r>
              <a:rPr lang="en-US" altLang="en-US" sz="2800" b="1" dirty="0">
                <a:sym typeface="Wingdings" panose="05000000000000000000" pitchFamily="2" charset="2"/>
              </a:rPr>
              <a:t>)</a:t>
            </a:r>
          </a:p>
        </p:txBody>
      </p:sp>
      <p:graphicFrame>
        <p:nvGraphicFramePr>
          <p:cNvPr id="207182" name="Group 334">
            <a:extLst>
              <a:ext uri="{FF2B5EF4-FFF2-40B4-BE49-F238E27FC236}">
                <a16:creationId xmlns:a16="http://schemas.microsoft.com/office/drawing/2014/main" id="{0F9B2378-4B07-43EF-80E2-05759FF22F89}"/>
              </a:ext>
            </a:extLst>
          </p:cNvPr>
          <p:cNvGraphicFramePr>
            <a:graphicFrameLocks noGrp="1"/>
          </p:cNvGraphicFramePr>
          <p:nvPr>
            <p:extLst>
              <p:ext uri="{D42A27DB-BD31-4B8C-83A1-F6EECF244321}">
                <p14:modId xmlns:p14="http://schemas.microsoft.com/office/powerpoint/2010/main" val="1591876799"/>
              </p:ext>
            </p:extLst>
          </p:nvPr>
        </p:nvGraphicFramePr>
        <p:xfrm>
          <a:off x="304800" y="1893888"/>
          <a:ext cx="8664574" cy="4430711"/>
        </p:xfrm>
        <a:graphic>
          <a:graphicData uri="http://schemas.openxmlformats.org/drawingml/2006/table">
            <a:tbl>
              <a:tblPr/>
              <a:tblGrid>
                <a:gridCol w="951141">
                  <a:extLst>
                    <a:ext uri="{9D8B030D-6E8A-4147-A177-3AD203B41FA5}">
                      <a16:colId xmlns:a16="http://schemas.microsoft.com/office/drawing/2014/main" val="20000"/>
                    </a:ext>
                  </a:extLst>
                </a:gridCol>
                <a:gridCol w="951141">
                  <a:extLst>
                    <a:ext uri="{9D8B030D-6E8A-4147-A177-3AD203B41FA5}">
                      <a16:colId xmlns:a16="http://schemas.microsoft.com/office/drawing/2014/main" val="20001"/>
                    </a:ext>
                  </a:extLst>
                </a:gridCol>
                <a:gridCol w="951141">
                  <a:extLst>
                    <a:ext uri="{9D8B030D-6E8A-4147-A177-3AD203B41FA5}">
                      <a16:colId xmlns:a16="http://schemas.microsoft.com/office/drawing/2014/main" val="20002"/>
                    </a:ext>
                  </a:extLst>
                </a:gridCol>
                <a:gridCol w="952910">
                  <a:extLst>
                    <a:ext uri="{9D8B030D-6E8A-4147-A177-3AD203B41FA5}">
                      <a16:colId xmlns:a16="http://schemas.microsoft.com/office/drawing/2014/main" val="20003"/>
                    </a:ext>
                  </a:extLst>
                </a:gridCol>
                <a:gridCol w="1172130">
                  <a:extLst>
                    <a:ext uri="{9D8B030D-6E8A-4147-A177-3AD203B41FA5}">
                      <a16:colId xmlns:a16="http://schemas.microsoft.com/office/drawing/2014/main" val="20004"/>
                    </a:ext>
                  </a:extLst>
                </a:gridCol>
                <a:gridCol w="1212792">
                  <a:extLst>
                    <a:ext uri="{9D8B030D-6E8A-4147-A177-3AD203B41FA5}">
                      <a16:colId xmlns:a16="http://schemas.microsoft.com/office/drawing/2014/main" val="20005"/>
                    </a:ext>
                  </a:extLst>
                </a:gridCol>
                <a:gridCol w="1244615">
                  <a:extLst>
                    <a:ext uri="{9D8B030D-6E8A-4147-A177-3AD203B41FA5}">
                      <a16:colId xmlns:a16="http://schemas.microsoft.com/office/drawing/2014/main" val="20006"/>
                    </a:ext>
                  </a:extLst>
                </a:gridCol>
                <a:gridCol w="1228704">
                  <a:extLst>
                    <a:ext uri="{9D8B030D-6E8A-4147-A177-3AD203B41FA5}">
                      <a16:colId xmlns:a16="http://schemas.microsoft.com/office/drawing/2014/main" val="20007"/>
                    </a:ext>
                  </a:extLst>
                </a:gridCol>
              </a:tblGrid>
              <a:tr h="142424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rPr>
                        <a:t>p</a:t>
                      </a:r>
                      <a:endParaRPr kumimoji="0" lang="en-US" sz="1800" b="0" i="0" u="none" strike="noStrike" cap="none" normalizeH="0" baseline="0" dirty="0">
                        <a:ln>
                          <a:noFill/>
                        </a:ln>
                        <a:solidFill>
                          <a:schemeClr val="tx1"/>
                        </a:solidFill>
                        <a:effectLst/>
                        <a:latin typeface="Times New Roman" pitchFamily="18" charset="0"/>
                      </a:endParaRP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itchFamily="18" charset="0"/>
                        </a:rPr>
                        <a:t>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a:ln>
                            <a:noFill/>
                          </a:ln>
                          <a:solidFill>
                            <a:schemeClr val="tx1"/>
                          </a:solidFill>
                          <a:effectLst/>
                          <a:latin typeface="Times New Roman" pitchFamily="18" charset="0"/>
                        </a:rPr>
                        <a:t>p</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a:ln>
                            <a:noFill/>
                          </a:ln>
                          <a:solidFill>
                            <a:schemeClr val="tx1"/>
                          </a:solidFill>
                          <a:effectLst/>
                          <a:latin typeface="Times New Roman" pitchFamily="18" charset="0"/>
                        </a:rPr>
                        <a:t>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itchFamily="18" charset="0"/>
                        </a:rPr>
                        <a:t>p &amp; 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a:ln>
                            <a:noFill/>
                          </a:ln>
                          <a:solidFill>
                            <a:schemeClr val="tx1"/>
                          </a:solidFill>
                          <a:effectLst/>
                          <a:latin typeface="Times New Roman" pitchFamily="18" charset="0"/>
                        </a:rPr>
                        <a:t>(</a:t>
                      </a:r>
                      <a:r>
                        <a:rPr kumimoji="0" lang="en-US" sz="1800" b="1" i="1" u="none" strike="noStrike" cap="none" normalizeH="0" baseline="0" dirty="0" err="1">
                          <a:ln>
                            <a:noFill/>
                          </a:ln>
                          <a:solidFill>
                            <a:schemeClr val="tx1"/>
                          </a:solidFill>
                          <a:effectLst/>
                          <a:latin typeface="Times New Roman" pitchFamily="18" charset="0"/>
                        </a:rPr>
                        <a:t>p&amp;q</a:t>
                      </a:r>
                      <a:r>
                        <a:rPr kumimoji="0" lang="en-US" sz="1800" b="1" i="1" u="none" strike="noStrike" cap="none" normalizeH="0" baseline="0" dirty="0">
                          <a:ln>
                            <a:noFill/>
                          </a:ln>
                          <a:solidFill>
                            <a:schemeClr val="tx1"/>
                          </a:solidFill>
                          <a:effectLst/>
                          <a:latin typeface="Times New Roman" pitchFamily="18" charset="0"/>
                        </a:rPr>
                        <a: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a:ln>
                            <a:noFill/>
                          </a:ln>
                          <a:solidFill>
                            <a:schemeClr val="tx1"/>
                          </a:solidFill>
                          <a:effectLst/>
                          <a:latin typeface="Times New Roman" pitchFamily="18" charset="0"/>
                        </a:rPr>
                        <a:t>p v q </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Times New Roman" pitchFamily="18" charset="0"/>
                        </a:rPr>
                        <a:t>p</a:t>
                      </a:r>
                      <a:r>
                        <a:rPr kumimoji="0" lang="en-US" sz="1800" b="1" i="1" u="none" strike="noStrike" cap="none" normalizeH="0" baseline="0" dirty="0">
                          <a:ln>
                            <a:noFill/>
                          </a:ln>
                          <a:solidFill>
                            <a:schemeClr val="tx1"/>
                          </a:solidFill>
                          <a:effectLst/>
                          <a:latin typeface="Times New Roman" pitchFamily="18" charset="0"/>
                          <a:sym typeface="Wingdings" pitchFamily="2" charset="2"/>
                        </a:rPr>
                        <a:t> q</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616">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a:t>
                      </a:r>
                    </a:p>
                  </a:txBody>
                  <a:tcPr marL="91435" marR="91435"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23172" y="228128"/>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3</a:t>
            </a:r>
          </a:p>
        </p:txBody>
      </p:sp>
      <p:sp>
        <p:nvSpPr>
          <p:cNvPr id="4" name="TextBox 3">
            <a:extLst>
              <a:ext uri="{FF2B5EF4-FFF2-40B4-BE49-F238E27FC236}">
                <a16:creationId xmlns:a16="http://schemas.microsoft.com/office/drawing/2014/main" id="{85213CFC-7195-45B2-8261-CCE9C0E7BF69}"/>
              </a:ext>
            </a:extLst>
          </p:cNvPr>
          <p:cNvSpPr txBox="1"/>
          <p:nvPr/>
        </p:nvSpPr>
        <p:spPr>
          <a:xfrm>
            <a:off x="196654" y="2413337"/>
            <a:ext cx="4503684" cy="2308324"/>
          </a:xfrm>
          <a:prstGeom prst="rect">
            <a:avLst/>
          </a:prstGeom>
          <a:noFill/>
        </p:spPr>
        <p:txBody>
          <a:bodyPr wrap="square" rtlCol="0">
            <a:spAutoFit/>
          </a:bodyPr>
          <a:lstStyle/>
          <a:p>
            <a:r>
              <a:rPr lang="en-US" sz="1800" b="1" dirty="0"/>
              <a:t>Standardized argument:</a:t>
            </a:r>
          </a:p>
          <a:p>
            <a:r>
              <a:rPr lang="en-US" sz="1800" dirty="0"/>
              <a:t>Some club attendants (A) are soft skills builders (B).</a:t>
            </a:r>
          </a:p>
          <a:p>
            <a:r>
              <a:rPr lang="en-US" sz="1800" dirty="0"/>
              <a:t>All soft skills builders (B) are </a:t>
            </a:r>
            <a:r>
              <a:rPr lang="en-US" sz="1800" dirty="0">
                <a:highlight>
                  <a:srgbClr val="FFFF00"/>
                </a:highlight>
              </a:rPr>
              <a:t>future </a:t>
            </a:r>
            <a:r>
              <a:rPr lang="en-US" sz="1800" dirty="0"/>
              <a:t>efficient professionals (C).</a:t>
            </a:r>
          </a:p>
          <a:p>
            <a:r>
              <a:rPr lang="en-US" sz="1800" dirty="0"/>
              <a:t>So, some club attendants (A) are </a:t>
            </a:r>
            <a:r>
              <a:rPr lang="en-US" sz="1800" dirty="0">
                <a:highlight>
                  <a:srgbClr val="FFFF00"/>
                </a:highlight>
              </a:rPr>
              <a:t>future</a:t>
            </a:r>
            <a:r>
              <a:rPr lang="en-US" sz="1800" dirty="0"/>
              <a:t> efficient professionals (C).</a:t>
            </a:r>
          </a:p>
          <a:p>
            <a:endParaRPr lang="en-US" sz="1800" b="1" dirty="0"/>
          </a:p>
        </p:txBody>
      </p:sp>
      <p:sp>
        <p:nvSpPr>
          <p:cNvPr id="5" name="TextBox 4">
            <a:extLst>
              <a:ext uri="{FF2B5EF4-FFF2-40B4-BE49-F238E27FC236}">
                <a16:creationId xmlns:a16="http://schemas.microsoft.com/office/drawing/2014/main" id="{E40A49D6-D114-4ECB-967B-89582A6F549C}"/>
              </a:ext>
            </a:extLst>
          </p:cNvPr>
          <p:cNvSpPr txBox="1"/>
          <p:nvPr/>
        </p:nvSpPr>
        <p:spPr>
          <a:xfrm>
            <a:off x="420390" y="4812250"/>
            <a:ext cx="2873496" cy="1477328"/>
          </a:xfrm>
          <a:prstGeom prst="rect">
            <a:avLst/>
          </a:prstGeom>
          <a:noFill/>
        </p:spPr>
        <p:txBody>
          <a:bodyPr wrap="square" rtlCol="0">
            <a:spAutoFit/>
          </a:bodyPr>
          <a:lstStyle/>
          <a:p>
            <a:r>
              <a:rPr lang="en-US" b="1" dirty="0"/>
              <a:t>Symbolic argument:</a:t>
            </a:r>
          </a:p>
          <a:p>
            <a:r>
              <a:rPr lang="en-US" dirty="0"/>
              <a:t>Some A are B</a:t>
            </a:r>
          </a:p>
          <a:p>
            <a:r>
              <a:rPr lang="en-US" dirty="0"/>
              <a:t>All B are C</a:t>
            </a:r>
          </a:p>
          <a:p>
            <a:r>
              <a:rPr lang="en-US" dirty="0"/>
              <a:t>So, some A are C</a:t>
            </a:r>
          </a:p>
          <a:p>
            <a:endParaRPr lang="en-US" b="1" dirty="0"/>
          </a:p>
        </p:txBody>
      </p:sp>
      <p:sp>
        <p:nvSpPr>
          <p:cNvPr id="6" name="TextBox 5">
            <a:extLst>
              <a:ext uri="{FF2B5EF4-FFF2-40B4-BE49-F238E27FC236}">
                <a16:creationId xmlns:a16="http://schemas.microsoft.com/office/drawing/2014/main" id="{F6A89A4B-20E6-446B-BCB3-B18E45E36934}"/>
              </a:ext>
            </a:extLst>
          </p:cNvPr>
          <p:cNvSpPr txBox="1"/>
          <p:nvPr/>
        </p:nvSpPr>
        <p:spPr>
          <a:xfrm>
            <a:off x="5513789" y="1977028"/>
            <a:ext cx="2343150" cy="369332"/>
          </a:xfrm>
          <a:prstGeom prst="rect">
            <a:avLst/>
          </a:prstGeom>
          <a:noFill/>
        </p:spPr>
        <p:txBody>
          <a:bodyPr wrap="square" rtlCol="0">
            <a:spAutoFit/>
          </a:bodyPr>
          <a:lstStyle/>
          <a:p>
            <a:r>
              <a:rPr lang="en-US" b="1" dirty="0"/>
              <a:t>Venn diagram</a:t>
            </a:r>
          </a:p>
        </p:txBody>
      </p:sp>
      <p:sp>
        <p:nvSpPr>
          <p:cNvPr id="7" name="TextBox 6">
            <a:extLst>
              <a:ext uri="{FF2B5EF4-FFF2-40B4-BE49-F238E27FC236}">
                <a16:creationId xmlns:a16="http://schemas.microsoft.com/office/drawing/2014/main" id="{4EF24F41-B911-440D-B6A6-A5D1BAF6208E}"/>
              </a:ext>
            </a:extLst>
          </p:cNvPr>
          <p:cNvSpPr txBox="1"/>
          <p:nvPr/>
        </p:nvSpPr>
        <p:spPr>
          <a:xfrm>
            <a:off x="5212232" y="6289578"/>
            <a:ext cx="3610756" cy="461665"/>
          </a:xfrm>
          <a:prstGeom prst="rect">
            <a:avLst/>
          </a:prstGeom>
          <a:noFill/>
        </p:spPr>
        <p:txBody>
          <a:bodyPr wrap="square" rtlCol="0">
            <a:spAutoFit/>
          </a:bodyPr>
          <a:lstStyle/>
          <a:p>
            <a:r>
              <a:rPr lang="en-US" b="1" dirty="0"/>
              <a:t>Conclusion: </a:t>
            </a:r>
            <a:r>
              <a:rPr lang="en-US" dirty="0"/>
              <a:t>Valid</a:t>
            </a:r>
            <a:r>
              <a:rPr lang="en-US" b="1" dirty="0"/>
              <a:t>   </a:t>
            </a:r>
          </a:p>
        </p:txBody>
      </p:sp>
      <p:sp>
        <p:nvSpPr>
          <p:cNvPr id="10" name="Text Box 2">
            <a:extLst>
              <a:ext uri="{FF2B5EF4-FFF2-40B4-BE49-F238E27FC236}">
                <a16:creationId xmlns:a16="http://schemas.microsoft.com/office/drawing/2014/main" id="{38A7D4A4-2EC7-8022-767B-F59A1BA23EE6}"/>
              </a:ext>
            </a:extLst>
          </p:cNvPr>
          <p:cNvSpPr txBox="1">
            <a:spLocks noChangeArrowheads="1"/>
          </p:cNvSpPr>
          <p:nvPr/>
        </p:nvSpPr>
        <p:spPr bwMode="auto">
          <a:xfrm>
            <a:off x="134698" y="729988"/>
            <a:ext cx="9009301" cy="1387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A50021"/>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accent2"/>
              </a:buClr>
              <a:buSzPct val="75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rgbClr val="666699"/>
              </a:buClr>
              <a:buSzPct val="7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55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Times New Roman" panose="02020603050405020304" pitchFamily="18" charset="0"/>
              </a:defRPr>
            </a:lvl9pPr>
          </a:lstStyle>
          <a:p>
            <a:pPr>
              <a:lnSpc>
                <a:spcPct val="150000"/>
              </a:lnSpc>
              <a:spcBef>
                <a:spcPct val="50000"/>
              </a:spcBef>
              <a:buClrTx/>
              <a:buSzTx/>
              <a:buNone/>
            </a:pPr>
            <a:r>
              <a:rPr lang="en-US" altLang="en-US" sz="1950" dirty="0">
                <a:latin typeface="Arial" panose="020B0604020202020204" pitchFamily="34" charset="0"/>
                <a:cs typeface="Arial" panose="020B0604020202020204" pitchFamily="34" charset="0"/>
              </a:rPr>
              <a:t>Most clubs you attend can build your soft skills. If you build your soft skills now, you will definitely become efficient professionals later. </a:t>
            </a:r>
            <a:r>
              <a:rPr lang="vi-VN" altLang="en-US" sz="1950" dirty="0">
                <a:latin typeface="Arial" panose="020B0604020202020204" pitchFamily="34" charset="0"/>
                <a:cs typeface="Arial" panose="020B0604020202020204" pitchFamily="34" charset="0"/>
              </a:rPr>
              <a:t>So </a:t>
            </a:r>
            <a:r>
              <a:rPr lang="en-US" altLang="en-US" sz="1950" dirty="0">
                <a:latin typeface="Arial" panose="020B0604020202020204" pitchFamily="34" charset="0"/>
                <a:cs typeface="Arial" panose="020B0604020202020204" pitchFamily="34" charset="0"/>
              </a:rPr>
              <a:t>many club attendants can be more effective at work later.  </a:t>
            </a:r>
          </a:p>
        </p:txBody>
      </p:sp>
      <p:pic>
        <p:nvPicPr>
          <p:cNvPr id="3074" name="Picture 2">
            <a:extLst>
              <a:ext uri="{FF2B5EF4-FFF2-40B4-BE49-F238E27FC236}">
                <a16:creationId xmlns:a16="http://schemas.microsoft.com/office/drawing/2014/main" id="{A41C61C3-8615-8371-8336-5E8E29DBD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016" y="2782669"/>
            <a:ext cx="3044048" cy="314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053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97BCB-EF3C-48FA-A20B-D4DF8B7702F1}"/>
              </a:ext>
            </a:extLst>
          </p:cNvPr>
          <p:cNvSpPr>
            <a:spLocks noGrp="1"/>
          </p:cNvSpPr>
          <p:nvPr>
            <p:ph type="title"/>
          </p:nvPr>
        </p:nvSpPr>
        <p:spPr>
          <a:xfrm>
            <a:off x="609600" y="356213"/>
            <a:ext cx="7772400" cy="403952"/>
          </a:xfrm>
        </p:spPr>
        <p:txBody>
          <a:bodyPr/>
          <a:lstStyle/>
          <a:p>
            <a:r>
              <a:rPr lang="en-US" dirty="0">
                <a:latin typeface="Arial" panose="020B0604020202020204" pitchFamily="34" charset="0"/>
                <a:cs typeface="Arial" panose="020B0604020202020204" pitchFamily="34" charset="0"/>
              </a:rPr>
              <a:t>Review</a:t>
            </a:r>
          </a:p>
        </p:txBody>
      </p:sp>
      <p:sp>
        <p:nvSpPr>
          <p:cNvPr id="3" name="Text Placeholder 2">
            <a:extLst>
              <a:ext uri="{FF2B5EF4-FFF2-40B4-BE49-F238E27FC236}">
                <a16:creationId xmlns:a16="http://schemas.microsoft.com/office/drawing/2014/main" id="{78A5CC04-4C97-4FDE-BCCA-5ECFF0B8A8ED}"/>
              </a:ext>
            </a:extLst>
          </p:cNvPr>
          <p:cNvSpPr>
            <a:spLocks noGrp="1"/>
          </p:cNvSpPr>
          <p:nvPr>
            <p:ph type="body" sz="half" idx="1"/>
          </p:nvPr>
        </p:nvSpPr>
        <p:spPr>
          <a:xfrm>
            <a:off x="342441" y="2449417"/>
            <a:ext cx="8306718" cy="574714"/>
          </a:xfrm>
        </p:spPr>
        <p:txBody>
          <a:bodyPr/>
          <a:lstStyle/>
          <a:p>
            <a:pPr marL="0" indent="0">
              <a:buNone/>
            </a:pPr>
            <a:r>
              <a:rPr lang="en-US" sz="2000" dirty="0">
                <a:latin typeface="Arial" panose="020B0604020202020204" pitchFamily="34" charset="0"/>
                <a:cs typeface="Arial" panose="020B0604020202020204" pitchFamily="34" charset="0"/>
              </a:rPr>
              <a:t>3. For propositions, only set up the truth table.   </a:t>
            </a:r>
          </a:p>
        </p:txBody>
      </p:sp>
      <p:sp>
        <p:nvSpPr>
          <p:cNvPr id="5" name="Slide Number Placeholder 4">
            <a:extLst>
              <a:ext uri="{FF2B5EF4-FFF2-40B4-BE49-F238E27FC236}">
                <a16:creationId xmlns:a16="http://schemas.microsoft.com/office/drawing/2014/main" id="{5C934E5E-64EA-4454-89D1-30B8A4185F76}"/>
              </a:ext>
            </a:extLst>
          </p:cNvPr>
          <p:cNvSpPr>
            <a:spLocks noGrp="1"/>
          </p:cNvSpPr>
          <p:nvPr>
            <p:ph type="sldNum" sz="quarter" idx="10"/>
          </p:nvPr>
        </p:nvSpPr>
        <p:spPr/>
        <p:txBody>
          <a:bodyPr/>
          <a:lstStyle/>
          <a:p>
            <a:fld id="{537E9FF8-8A46-4A95-9627-A30C7F72B50D}" type="slidenum">
              <a:rPr lang="en-US" altLang="en-US" smtClean="0"/>
              <a:pPr/>
              <a:t>40</a:t>
            </a:fld>
            <a:endParaRPr lang="en-US" altLang="en-US"/>
          </a:p>
        </p:txBody>
      </p:sp>
      <p:sp>
        <p:nvSpPr>
          <p:cNvPr id="6" name="Text Placeholder 2">
            <a:extLst>
              <a:ext uri="{FF2B5EF4-FFF2-40B4-BE49-F238E27FC236}">
                <a16:creationId xmlns:a16="http://schemas.microsoft.com/office/drawing/2014/main" id="{DE874B07-7072-4EB3-85D8-D6E788BF457E}"/>
              </a:ext>
            </a:extLst>
          </p:cNvPr>
          <p:cNvSpPr txBox="1">
            <a:spLocks/>
          </p:cNvSpPr>
          <p:nvPr/>
        </p:nvSpPr>
        <p:spPr bwMode="auto">
          <a:xfrm>
            <a:off x="342441" y="1317434"/>
            <a:ext cx="8306718" cy="57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marL="0" indent="0">
              <a:lnSpc>
                <a:spcPct val="150000"/>
              </a:lnSpc>
              <a:buFontTx/>
              <a:buNone/>
            </a:pPr>
            <a:r>
              <a:rPr lang="en-US" sz="2000" kern="0" dirty="0">
                <a:latin typeface="Arial" panose="020B0604020202020204" pitchFamily="34" charset="0"/>
                <a:cs typeface="Arial" panose="020B0604020202020204" pitchFamily="34" charset="0"/>
              </a:rPr>
              <a:t>1. Propositions/arguments with 2 variables: a true table of 4 lines/rows</a:t>
            </a:r>
          </a:p>
          <a:p>
            <a:pPr marL="0" indent="0">
              <a:lnSpc>
                <a:spcPct val="150000"/>
              </a:lnSpc>
              <a:buFontTx/>
              <a:buNone/>
            </a:pPr>
            <a:r>
              <a:rPr lang="en-US" sz="2000" kern="0" dirty="0">
                <a:latin typeface="Arial" panose="020B0604020202020204" pitchFamily="34" charset="0"/>
                <a:cs typeface="Arial" panose="020B0604020202020204" pitchFamily="34" charset="0"/>
              </a:rPr>
              <a:t>2. Propositions/arguments with 3 variables: a true table of 8 lines/rows </a:t>
            </a:r>
          </a:p>
        </p:txBody>
      </p:sp>
      <p:sp>
        <p:nvSpPr>
          <p:cNvPr id="7" name="Text Placeholder 2">
            <a:extLst>
              <a:ext uri="{FF2B5EF4-FFF2-40B4-BE49-F238E27FC236}">
                <a16:creationId xmlns:a16="http://schemas.microsoft.com/office/drawing/2014/main" id="{55138D10-D31F-4215-85CA-8FA4C9B6A5E0}"/>
              </a:ext>
            </a:extLst>
          </p:cNvPr>
          <p:cNvSpPr txBox="1">
            <a:spLocks/>
          </p:cNvSpPr>
          <p:nvPr/>
        </p:nvSpPr>
        <p:spPr bwMode="auto">
          <a:xfrm>
            <a:off x="342441" y="3006686"/>
            <a:ext cx="8306718" cy="57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marL="0" indent="0">
              <a:lnSpc>
                <a:spcPct val="150000"/>
              </a:lnSpc>
              <a:buFontTx/>
              <a:buNone/>
            </a:pPr>
            <a:r>
              <a:rPr lang="en-US" sz="2000" kern="0" dirty="0">
                <a:latin typeface="Arial" panose="020B0604020202020204" pitchFamily="34" charset="0"/>
                <a:cs typeface="Arial" panose="020B0604020202020204" pitchFamily="34" charset="0"/>
              </a:rPr>
              <a:t>4. </a:t>
            </a:r>
            <a:r>
              <a:rPr lang="en-US" sz="2000" b="1" kern="0" dirty="0">
                <a:latin typeface="Arial" panose="020B0604020202020204" pitchFamily="34" charset="0"/>
                <a:cs typeface="Arial" panose="020B0604020202020204" pitchFamily="34" charset="0"/>
              </a:rPr>
              <a:t>For arguments, check validity</a:t>
            </a:r>
            <a:r>
              <a:rPr lang="en-US" sz="2000" kern="0" dirty="0">
                <a:latin typeface="Arial" panose="020B0604020202020204" pitchFamily="34" charset="0"/>
                <a:cs typeface="Arial" panose="020B0604020202020204" pitchFamily="34" charset="0"/>
              </a:rPr>
              <a:t>: </a:t>
            </a:r>
          </a:p>
          <a:p>
            <a:pPr>
              <a:lnSpc>
                <a:spcPct val="150000"/>
              </a:lnSpc>
              <a:buFontTx/>
              <a:buChar char="-"/>
            </a:pPr>
            <a:r>
              <a:rPr lang="en-US" sz="2000" kern="0" dirty="0">
                <a:latin typeface="Arial" panose="020B0604020202020204" pitchFamily="34" charset="0"/>
                <a:cs typeface="Arial" panose="020B0604020202020204" pitchFamily="34" charset="0"/>
              </a:rPr>
              <a:t>ONLY check the critical rows where </a:t>
            </a:r>
            <a:r>
              <a:rPr lang="en-US" sz="2000" b="1" kern="0" dirty="0">
                <a:highlight>
                  <a:srgbClr val="FFFF00"/>
                </a:highlight>
                <a:latin typeface="Arial" panose="020B0604020202020204" pitchFamily="34" charset="0"/>
                <a:cs typeface="Arial" panose="020B0604020202020204" pitchFamily="34" charset="0"/>
              </a:rPr>
              <a:t>all</a:t>
            </a:r>
            <a:r>
              <a:rPr lang="en-US" sz="2000" kern="0" dirty="0">
                <a:latin typeface="Arial" panose="020B0604020202020204" pitchFamily="34" charset="0"/>
                <a:cs typeface="Arial" panose="020B0604020202020204" pitchFamily="34" charset="0"/>
              </a:rPr>
              <a:t> premise values are true, then look for the conclusion values</a:t>
            </a:r>
          </a:p>
          <a:p>
            <a:pPr>
              <a:lnSpc>
                <a:spcPct val="150000"/>
              </a:lnSpc>
              <a:buFontTx/>
              <a:buChar char="-"/>
            </a:pPr>
            <a:r>
              <a:rPr lang="en-US" sz="2000" kern="0" dirty="0">
                <a:latin typeface="Arial" panose="020B0604020202020204" pitchFamily="34" charset="0"/>
                <a:cs typeface="Arial" panose="020B0604020202020204" pitchFamily="34" charset="0"/>
              </a:rPr>
              <a:t>If all conclusion values are true: </a:t>
            </a:r>
            <a:r>
              <a:rPr lang="en-US" sz="2000" b="1" kern="0" dirty="0">
                <a:latin typeface="Arial" panose="020B0604020202020204" pitchFamily="34" charset="0"/>
                <a:cs typeface="Arial" panose="020B0604020202020204" pitchFamily="34" charset="0"/>
              </a:rPr>
              <a:t>valid</a:t>
            </a:r>
            <a:r>
              <a:rPr lang="en-US" sz="2000" kern="0" dirty="0">
                <a:latin typeface="Arial" panose="020B0604020202020204" pitchFamily="34" charset="0"/>
                <a:cs typeface="Arial" panose="020B0604020202020204" pitchFamily="34" charset="0"/>
              </a:rPr>
              <a:t> </a:t>
            </a:r>
          </a:p>
          <a:p>
            <a:pPr>
              <a:lnSpc>
                <a:spcPct val="150000"/>
              </a:lnSpc>
              <a:buFontTx/>
              <a:buChar char="-"/>
            </a:pPr>
            <a:r>
              <a:rPr lang="en-US" sz="2000" kern="0" dirty="0">
                <a:latin typeface="Arial" panose="020B0604020202020204" pitchFamily="34" charset="0"/>
                <a:cs typeface="Arial" panose="020B0604020202020204" pitchFamily="34" charset="0"/>
              </a:rPr>
              <a:t>If at least one conclusion value is false: </a:t>
            </a:r>
            <a:r>
              <a:rPr lang="en-US" sz="2000" b="1" kern="0" dirty="0">
                <a:latin typeface="Arial" panose="020B0604020202020204" pitchFamily="34" charset="0"/>
                <a:cs typeface="Arial" panose="020B0604020202020204" pitchFamily="34" charset="0"/>
              </a:rPr>
              <a:t>invalid</a:t>
            </a:r>
            <a:r>
              <a:rPr lang="en-US" sz="2000" kern="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9B743CEC-9B33-4BDB-82FF-1BB50E68EDCF}"/>
              </a:ext>
            </a:extLst>
          </p:cNvPr>
          <p:cNvSpPr txBox="1"/>
          <p:nvPr/>
        </p:nvSpPr>
        <p:spPr>
          <a:xfrm>
            <a:off x="86897" y="5908647"/>
            <a:ext cx="8817806" cy="461665"/>
          </a:xfrm>
          <a:prstGeom prst="rect">
            <a:avLst/>
          </a:prstGeom>
          <a:noFill/>
        </p:spPr>
        <p:txBody>
          <a:bodyPr wrap="square" rtlCol="0">
            <a:spAutoFit/>
          </a:bodyPr>
          <a:lstStyle/>
          <a:p>
            <a:r>
              <a:rPr lang="en-US" dirty="0">
                <a:solidFill>
                  <a:srgbClr val="0070C0"/>
                </a:solidFill>
              </a:rPr>
              <a:t>*Note: Check the critical rows top down: True -&gt; go on; False -&gt; stop</a:t>
            </a:r>
          </a:p>
        </p:txBody>
      </p:sp>
    </p:spTree>
    <p:extLst>
      <p:ext uri="{BB962C8B-B14F-4D97-AF65-F5344CB8AC3E}">
        <p14:creationId xmlns:p14="http://schemas.microsoft.com/office/powerpoint/2010/main" val="1938749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20881533-E71C-435F-8547-2307137F66B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4C7C73-1D5B-4167-AEC5-71F0E2A8E450}" type="slidenum">
              <a:rPr lang="en-US" altLang="en-US" sz="1000"/>
              <a:pPr/>
              <a:t>41</a:t>
            </a:fld>
            <a:endParaRPr lang="en-US" altLang="en-US" sz="1000"/>
          </a:p>
        </p:txBody>
      </p:sp>
      <p:sp>
        <p:nvSpPr>
          <p:cNvPr id="47107" name="Rectangle 2">
            <a:extLst>
              <a:ext uri="{FF2B5EF4-FFF2-40B4-BE49-F238E27FC236}">
                <a16:creationId xmlns:a16="http://schemas.microsoft.com/office/drawing/2014/main" id="{9F41C4CB-9CA9-4719-A3B0-E773B48245E5}"/>
              </a:ext>
            </a:extLst>
          </p:cNvPr>
          <p:cNvSpPr>
            <a:spLocks noGrp="1" noChangeArrowheads="1"/>
          </p:cNvSpPr>
          <p:nvPr>
            <p:ph type="title"/>
          </p:nvPr>
        </p:nvSpPr>
        <p:spPr/>
        <p:txBody>
          <a:bodyPr/>
          <a:lstStyle/>
          <a:p>
            <a:r>
              <a:rPr lang="en-US" altLang="en-US"/>
              <a:t>PRACTICE</a:t>
            </a:r>
          </a:p>
        </p:txBody>
      </p:sp>
      <p:sp>
        <p:nvSpPr>
          <p:cNvPr id="47108" name="Text Box 4">
            <a:extLst>
              <a:ext uri="{FF2B5EF4-FFF2-40B4-BE49-F238E27FC236}">
                <a16:creationId xmlns:a16="http://schemas.microsoft.com/office/drawing/2014/main" id="{5D217A73-72D0-4BE4-B096-AEC454ED81F4}"/>
              </a:ext>
            </a:extLst>
          </p:cNvPr>
          <p:cNvSpPr txBox="1">
            <a:spLocks noChangeArrowheads="1"/>
          </p:cNvSpPr>
          <p:nvPr/>
        </p:nvSpPr>
        <p:spPr bwMode="auto">
          <a:xfrm>
            <a:off x="609600" y="2522538"/>
            <a:ext cx="7707313"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spcBef>
                <a:spcPct val="50000"/>
              </a:spcBef>
            </a:pPr>
            <a:r>
              <a:rPr lang="en-US" altLang="en-US" sz="3200" b="1"/>
              <a:t>Convert each statement into symbolic form and generate its truth table.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84BCA372-9930-4092-81E5-8D762D78F4F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A91300-FB12-4DD8-B86A-93EF34B8003A}" type="slidenum">
              <a:rPr lang="en-US" altLang="en-US" sz="1000"/>
              <a:pPr/>
              <a:t>42</a:t>
            </a:fld>
            <a:endParaRPr lang="en-US" altLang="en-US" sz="1000"/>
          </a:p>
        </p:txBody>
      </p:sp>
      <p:sp>
        <p:nvSpPr>
          <p:cNvPr id="48131" name="Rectangle 2">
            <a:extLst>
              <a:ext uri="{FF2B5EF4-FFF2-40B4-BE49-F238E27FC236}">
                <a16:creationId xmlns:a16="http://schemas.microsoft.com/office/drawing/2014/main" id="{418642F9-77D5-4D87-A20A-1A628942FD29}"/>
              </a:ext>
            </a:extLst>
          </p:cNvPr>
          <p:cNvSpPr>
            <a:spLocks noGrp="1" noChangeArrowheads="1"/>
          </p:cNvSpPr>
          <p:nvPr>
            <p:ph type="title"/>
          </p:nvPr>
        </p:nvSpPr>
        <p:spPr>
          <a:xfrm>
            <a:off x="294481" y="310772"/>
            <a:ext cx="8555037" cy="663575"/>
          </a:xfrm>
        </p:spPr>
        <p:txBody>
          <a:bodyPr/>
          <a:lstStyle/>
          <a:p>
            <a:pPr marL="762000" indent="-762000" algn="l"/>
            <a:r>
              <a:rPr lang="en-US" altLang="en-US" sz="2400" dirty="0">
                <a:solidFill>
                  <a:srgbClr val="FF0000"/>
                </a:solidFill>
              </a:rPr>
              <a:t>1. The weather is beautiful outside but we cannot enjoy it.</a:t>
            </a:r>
            <a:r>
              <a:rPr lang="en-US" altLang="en-US" sz="3600" dirty="0">
                <a:solidFill>
                  <a:srgbClr val="FF0000"/>
                </a:solidFill>
              </a:rPr>
              <a:t> </a:t>
            </a:r>
            <a:br>
              <a:rPr lang="en-US" altLang="en-US" sz="4400" dirty="0"/>
            </a:br>
            <a:endParaRPr lang="en-US" altLang="en-US" sz="4400" dirty="0"/>
          </a:p>
        </p:txBody>
      </p:sp>
      <p:sp>
        <p:nvSpPr>
          <p:cNvPr id="219139" name="Rectangle 3">
            <a:extLst>
              <a:ext uri="{FF2B5EF4-FFF2-40B4-BE49-F238E27FC236}">
                <a16:creationId xmlns:a16="http://schemas.microsoft.com/office/drawing/2014/main" id="{F0424163-3125-48C3-B14E-B333EB1B0072}"/>
              </a:ext>
            </a:extLst>
          </p:cNvPr>
          <p:cNvSpPr>
            <a:spLocks noGrp="1" noChangeArrowheads="1"/>
          </p:cNvSpPr>
          <p:nvPr>
            <p:ph type="body" sz="half" idx="1"/>
          </p:nvPr>
        </p:nvSpPr>
        <p:spPr>
          <a:xfrm>
            <a:off x="294481" y="881907"/>
            <a:ext cx="958278" cy="491421"/>
          </a:xfrm>
        </p:spPr>
        <p:txBody>
          <a:bodyPr/>
          <a:lstStyle/>
          <a:p>
            <a:pPr marL="457200" indent="-457200">
              <a:buFontTx/>
              <a:buNone/>
            </a:pPr>
            <a:r>
              <a:rPr lang="en-US" altLang="en-US" sz="2800" b="1" dirty="0"/>
              <a:t>Let: </a:t>
            </a:r>
          </a:p>
          <a:p>
            <a:pPr marL="457200" indent="-457200">
              <a:buFontTx/>
              <a:buNone/>
            </a:pPr>
            <a:endParaRPr lang="en-US" altLang="en-US" sz="2800" dirty="0"/>
          </a:p>
          <a:p>
            <a:pPr marL="457200" indent="-457200">
              <a:buFontTx/>
              <a:buNone/>
            </a:pPr>
            <a:endParaRPr lang="en-US" altLang="en-US" sz="2000" dirty="0"/>
          </a:p>
          <a:p>
            <a:pPr marL="457200" indent="-457200">
              <a:buFontTx/>
              <a:buNone/>
            </a:pPr>
            <a:endParaRPr lang="en-US" altLang="en-US" sz="2000" dirty="0"/>
          </a:p>
        </p:txBody>
      </p:sp>
      <p:sp>
        <p:nvSpPr>
          <p:cNvPr id="11" name="TextBox 10">
            <a:extLst>
              <a:ext uri="{FF2B5EF4-FFF2-40B4-BE49-F238E27FC236}">
                <a16:creationId xmlns:a16="http://schemas.microsoft.com/office/drawing/2014/main" id="{8604C1FA-7C8A-486A-B586-5D21C2B08E5C}"/>
              </a:ext>
            </a:extLst>
          </p:cNvPr>
          <p:cNvSpPr txBox="1"/>
          <p:nvPr/>
        </p:nvSpPr>
        <p:spPr>
          <a:xfrm>
            <a:off x="4822385" y="779931"/>
            <a:ext cx="3262256" cy="523220"/>
          </a:xfrm>
          <a:prstGeom prst="rect">
            <a:avLst/>
          </a:prstGeom>
          <a:noFill/>
        </p:spPr>
        <p:txBody>
          <a:bodyPr wrap="square">
            <a:spAutoFit/>
          </a:bodyPr>
          <a:lstStyle/>
          <a:p>
            <a:pPr marL="457200" indent="-457200">
              <a:buFontTx/>
              <a:buNone/>
            </a:pPr>
            <a:r>
              <a:rPr lang="en-US" altLang="en-US" sz="2800" b="1" dirty="0"/>
              <a:t>Symbolic form: </a:t>
            </a:r>
          </a:p>
        </p:txBody>
      </p:sp>
      <p:sp>
        <p:nvSpPr>
          <p:cNvPr id="13" name="TextBox 12">
            <a:extLst>
              <a:ext uri="{FF2B5EF4-FFF2-40B4-BE49-F238E27FC236}">
                <a16:creationId xmlns:a16="http://schemas.microsoft.com/office/drawing/2014/main" id="{F8EE2994-2CDB-44D9-A5E8-8C6E90C32C20}"/>
              </a:ext>
            </a:extLst>
          </p:cNvPr>
          <p:cNvSpPr txBox="1"/>
          <p:nvPr/>
        </p:nvSpPr>
        <p:spPr>
          <a:xfrm>
            <a:off x="83244" y="1456422"/>
            <a:ext cx="4572000" cy="1133965"/>
          </a:xfrm>
          <a:prstGeom prst="rect">
            <a:avLst/>
          </a:prstGeom>
          <a:noFill/>
        </p:spPr>
        <p:txBody>
          <a:bodyPr wrap="square">
            <a:spAutoFit/>
          </a:bodyPr>
          <a:lstStyle/>
          <a:p>
            <a:pPr marL="457200" indent="-457200">
              <a:lnSpc>
                <a:spcPct val="150000"/>
              </a:lnSpc>
              <a:buFontTx/>
              <a:buNone/>
            </a:pPr>
            <a:r>
              <a:rPr lang="en-US" altLang="en-US" b="1" dirty="0"/>
              <a:t>W</a:t>
            </a:r>
            <a:r>
              <a:rPr lang="en-US" altLang="en-US" dirty="0"/>
              <a:t>: </a:t>
            </a:r>
            <a:r>
              <a:rPr lang="en-US" altLang="en-US" dirty="0">
                <a:solidFill>
                  <a:srgbClr val="FF0000"/>
                </a:solidFill>
              </a:rPr>
              <a:t>the weather is beautiful outside</a:t>
            </a:r>
          </a:p>
          <a:p>
            <a:pPr marL="457200" indent="-457200">
              <a:lnSpc>
                <a:spcPct val="150000"/>
              </a:lnSpc>
              <a:buFontTx/>
              <a:buNone/>
            </a:pPr>
            <a:r>
              <a:rPr lang="en-US" altLang="en-US" b="1" dirty="0"/>
              <a:t>E</a:t>
            </a:r>
            <a:r>
              <a:rPr lang="en-US" altLang="en-US" dirty="0"/>
              <a:t>: </a:t>
            </a:r>
            <a:r>
              <a:rPr lang="en-US" altLang="en-US" dirty="0">
                <a:solidFill>
                  <a:srgbClr val="FF0000"/>
                </a:solidFill>
              </a:rPr>
              <a:t>we can enjoy it</a:t>
            </a:r>
          </a:p>
        </p:txBody>
      </p:sp>
      <p:sp>
        <p:nvSpPr>
          <p:cNvPr id="15" name="TextBox 14">
            <a:extLst>
              <a:ext uri="{FF2B5EF4-FFF2-40B4-BE49-F238E27FC236}">
                <a16:creationId xmlns:a16="http://schemas.microsoft.com/office/drawing/2014/main" id="{E7AE10B6-5195-4873-ACF2-075CB8C16BCB}"/>
              </a:ext>
            </a:extLst>
          </p:cNvPr>
          <p:cNvSpPr txBox="1"/>
          <p:nvPr/>
        </p:nvSpPr>
        <p:spPr>
          <a:xfrm>
            <a:off x="4959019" y="1456422"/>
            <a:ext cx="2703022" cy="584775"/>
          </a:xfrm>
          <a:prstGeom prst="rect">
            <a:avLst/>
          </a:prstGeom>
          <a:noFill/>
        </p:spPr>
        <p:txBody>
          <a:bodyPr wrap="square">
            <a:spAutoFit/>
          </a:bodyPr>
          <a:lstStyle/>
          <a:p>
            <a:pPr marL="457200" indent="-457200">
              <a:buFontTx/>
              <a:buNone/>
            </a:pPr>
            <a:r>
              <a:rPr lang="en-US" altLang="en-US" sz="3200" b="1" dirty="0"/>
              <a:t>W &amp; </a:t>
            </a:r>
            <a:r>
              <a:rPr lang="en-US" altLang="en-US" sz="3200" b="1" baseline="30000" dirty="0">
                <a:cs typeface="Times New Roman" panose="02020603050405020304" pitchFamily="18" charset="0"/>
              </a:rPr>
              <a:t>~</a:t>
            </a:r>
            <a:r>
              <a:rPr lang="en-US" altLang="en-US" sz="3200" b="1" dirty="0"/>
              <a:t>E </a:t>
            </a:r>
          </a:p>
        </p:txBody>
      </p:sp>
      <p:graphicFrame>
        <p:nvGraphicFramePr>
          <p:cNvPr id="10" name="Group 103">
            <a:extLst>
              <a:ext uri="{FF2B5EF4-FFF2-40B4-BE49-F238E27FC236}">
                <a16:creationId xmlns:a16="http://schemas.microsoft.com/office/drawing/2014/main" id="{4F2585DC-C6A0-4F5E-BE15-0BED95E05CD5}"/>
              </a:ext>
            </a:extLst>
          </p:cNvPr>
          <p:cNvGraphicFramePr>
            <a:graphicFrameLocks/>
          </p:cNvGraphicFramePr>
          <p:nvPr>
            <p:extLst>
              <p:ext uri="{D42A27DB-BD31-4B8C-83A1-F6EECF244321}">
                <p14:modId xmlns:p14="http://schemas.microsoft.com/office/powerpoint/2010/main" val="1599845854"/>
              </p:ext>
            </p:extLst>
          </p:nvPr>
        </p:nvGraphicFramePr>
        <p:xfrm>
          <a:off x="4423667" y="2305480"/>
          <a:ext cx="4637089" cy="4157660"/>
        </p:xfrm>
        <a:graphic>
          <a:graphicData uri="http://schemas.openxmlformats.org/drawingml/2006/table">
            <a:tbl>
              <a:tblPr/>
              <a:tblGrid>
                <a:gridCol w="944713">
                  <a:extLst>
                    <a:ext uri="{9D8B030D-6E8A-4147-A177-3AD203B41FA5}">
                      <a16:colId xmlns:a16="http://schemas.microsoft.com/office/drawing/2014/main" val="20000"/>
                    </a:ext>
                  </a:extLst>
                </a:gridCol>
                <a:gridCol w="1065773">
                  <a:extLst>
                    <a:ext uri="{9D8B030D-6E8A-4147-A177-3AD203B41FA5}">
                      <a16:colId xmlns:a16="http://schemas.microsoft.com/office/drawing/2014/main" val="20001"/>
                    </a:ext>
                  </a:extLst>
                </a:gridCol>
                <a:gridCol w="1167379">
                  <a:extLst>
                    <a:ext uri="{9D8B030D-6E8A-4147-A177-3AD203B41FA5}">
                      <a16:colId xmlns:a16="http://schemas.microsoft.com/office/drawing/2014/main" val="20002"/>
                    </a:ext>
                  </a:extLst>
                </a:gridCol>
                <a:gridCol w="1459224">
                  <a:extLst>
                    <a:ext uri="{9D8B030D-6E8A-4147-A177-3AD203B41FA5}">
                      <a16:colId xmlns:a16="http://schemas.microsoft.com/office/drawing/2014/main" val="20003"/>
                    </a:ext>
                  </a:extLst>
                </a:gridCol>
              </a:tblGrid>
              <a:tr h="78706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W</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E</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~E</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lang="en-US" altLang="en-US" sz="2800" b="1" dirty="0"/>
                        <a:t>W &amp; </a:t>
                      </a:r>
                      <a:r>
                        <a:rPr lang="en-US" altLang="en-US" sz="2800" b="1" baseline="30000" dirty="0">
                          <a:cs typeface="Times New Roman" panose="02020603050405020304" pitchFamily="18" charset="0"/>
                        </a:rPr>
                        <a:t>~</a:t>
                      </a:r>
                      <a:r>
                        <a:rPr lang="en-US" altLang="en-US" sz="2800" b="1" dirty="0"/>
                        <a:t>E</a:t>
                      </a:r>
                      <a:endParaRPr kumimoji="0" lang="en-US" sz="28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highlight>
                          <a:srgbClr val="FFFF00"/>
                        </a:highligh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highlight>
                          <a:srgbClr val="FFFF00"/>
                        </a:highligh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highlight>
                          <a:srgbClr val="FFFF00"/>
                        </a:highligh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highlight>
                          <a:srgbClr val="FFFF00"/>
                        </a:highligh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highlight>
                            <a:srgbClr val="FFFF00"/>
                          </a:highligh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6543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P spid="11" grpId="0"/>
      <p:bldP spid="13"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84BCA372-9930-4092-81E5-8D762D78F4F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6A91300-FB12-4DD8-B86A-93EF34B8003A}" type="slidenum">
              <a:rPr lang="en-US" altLang="en-US" sz="1000"/>
              <a:pPr/>
              <a:t>43</a:t>
            </a:fld>
            <a:endParaRPr lang="en-US" altLang="en-US" sz="1000"/>
          </a:p>
        </p:txBody>
      </p:sp>
      <p:sp>
        <p:nvSpPr>
          <p:cNvPr id="48131" name="Rectangle 2">
            <a:extLst>
              <a:ext uri="{FF2B5EF4-FFF2-40B4-BE49-F238E27FC236}">
                <a16:creationId xmlns:a16="http://schemas.microsoft.com/office/drawing/2014/main" id="{418642F9-77D5-4D87-A20A-1A628942FD29}"/>
              </a:ext>
            </a:extLst>
          </p:cNvPr>
          <p:cNvSpPr>
            <a:spLocks noGrp="1" noChangeArrowheads="1"/>
          </p:cNvSpPr>
          <p:nvPr>
            <p:ph type="title"/>
          </p:nvPr>
        </p:nvSpPr>
        <p:spPr>
          <a:xfrm>
            <a:off x="294481" y="310772"/>
            <a:ext cx="8555037" cy="663575"/>
          </a:xfrm>
        </p:spPr>
        <p:txBody>
          <a:bodyPr/>
          <a:lstStyle/>
          <a:p>
            <a:pPr marL="762000" indent="-762000" algn="l"/>
            <a:r>
              <a:rPr lang="en-US" altLang="en-US" sz="2400" dirty="0">
                <a:solidFill>
                  <a:srgbClr val="FF0000"/>
                </a:solidFill>
              </a:rPr>
              <a:t>1. The weather is beautiful outside but we cannot enjoy it.</a:t>
            </a:r>
            <a:r>
              <a:rPr lang="en-US" altLang="en-US" sz="3600" dirty="0">
                <a:solidFill>
                  <a:srgbClr val="FF0000"/>
                </a:solidFill>
              </a:rPr>
              <a:t> </a:t>
            </a:r>
            <a:br>
              <a:rPr lang="en-US" altLang="en-US" sz="4400" dirty="0"/>
            </a:br>
            <a:endParaRPr lang="en-US" altLang="en-US" sz="4400" dirty="0"/>
          </a:p>
        </p:txBody>
      </p:sp>
      <p:sp>
        <p:nvSpPr>
          <p:cNvPr id="219139" name="Rectangle 3">
            <a:extLst>
              <a:ext uri="{FF2B5EF4-FFF2-40B4-BE49-F238E27FC236}">
                <a16:creationId xmlns:a16="http://schemas.microsoft.com/office/drawing/2014/main" id="{F0424163-3125-48C3-B14E-B333EB1B0072}"/>
              </a:ext>
            </a:extLst>
          </p:cNvPr>
          <p:cNvSpPr>
            <a:spLocks noGrp="1" noChangeArrowheads="1"/>
          </p:cNvSpPr>
          <p:nvPr>
            <p:ph type="body" sz="half" idx="1"/>
          </p:nvPr>
        </p:nvSpPr>
        <p:spPr>
          <a:xfrm>
            <a:off x="294481" y="881907"/>
            <a:ext cx="958278" cy="491421"/>
          </a:xfrm>
        </p:spPr>
        <p:txBody>
          <a:bodyPr/>
          <a:lstStyle/>
          <a:p>
            <a:pPr marL="457200" indent="-457200">
              <a:buFontTx/>
              <a:buNone/>
            </a:pPr>
            <a:r>
              <a:rPr lang="en-US" altLang="en-US" sz="2800" b="1" dirty="0"/>
              <a:t>Let: </a:t>
            </a:r>
          </a:p>
          <a:p>
            <a:pPr marL="457200" indent="-457200">
              <a:buFontTx/>
              <a:buNone/>
            </a:pPr>
            <a:endParaRPr lang="en-US" altLang="en-US" sz="2800" dirty="0"/>
          </a:p>
          <a:p>
            <a:pPr marL="457200" indent="-457200">
              <a:buFontTx/>
              <a:buNone/>
            </a:pPr>
            <a:endParaRPr lang="en-US" altLang="en-US" sz="2000" dirty="0"/>
          </a:p>
          <a:p>
            <a:pPr marL="457200" indent="-457200">
              <a:buFontTx/>
              <a:buNone/>
            </a:pPr>
            <a:endParaRPr lang="en-US" altLang="en-US" sz="2000" dirty="0"/>
          </a:p>
        </p:txBody>
      </p:sp>
      <p:sp>
        <p:nvSpPr>
          <p:cNvPr id="11" name="TextBox 10">
            <a:extLst>
              <a:ext uri="{FF2B5EF4-FFF2-40B4-BE49-F238E27FC236}">
                <a16:creationId xmlns:a16="http://schemas.microsoft.com/office/drawing/2014/main" id="{8604C1FA-7C8A-486A-B586-5D21C2B08E5C}"/>
              </a:ext>
            </a:extLst>
          </p:cNvPr>
          <p:cNvSpPr txBox="1"/>
          <p:nvPr/>
        </p:nvSpPr>
        <p:spPr>
          <a:xfrm>
            <a:off x="4822385" y="779931"/>
            <a:ext cx="3262256" cy="523220"/>
          </a:xfrm>
          <a:prstGeom prst="rect">
            <a:avLst/>
          </a:prstGeom>
          <a:noFill/>
        </p:spPr>
        <p:txBody>
          <a:bodyPr wrap="square">
            <a:spAutoFit/>
          </a:bodyPr>
          <a:lstStyle/>
          <a:p>
            <a:pPr marL="457200" indent="-457200">
              <a:buFontTx/>
              <a:buNone/>
            </a:pPr>
            <a:r>
              <a:rPr lang="en-US" altLang="en-US" sz="2800" b="1" dirty="0"/>
              <a:t>Symbolic form: </a:t>
            </a:r>
          </a:p>
        </p:txBody>
      </p:sp>
      <p:sp>
        <p:nvSpPr>
          <p:cNvPr id="13" name="TextBox 12">
            <a:extLst>
              <a:ext uri="{FF2B5EF4-FFF2-40B4-BE49-F238E27FC236}">
                <a16:creationId xmlns:a16="http://schemas.microsoft.com/office/drawing/2014/main" id="{F8EE2994-2CDB-44D9-A5E8-8C6E90C32C20}"/>
              </a:ext>
            </a:extLst>
          </p:cNvPr>
          <p:cNvSpPr txBox="1"/>
          <p:nvPr/>
        </p:nvSpPr>
        <p:spPr>
          <a:xfrm>
            <a:off x="83244" y="1456422"/>
            <a:ext cx="4572000" cy="1133965"/>
          </a:xfrm>
          <a:prstGeom prst="rect">
            <a:avLst/>
          </a:prstGeom>
          <a:noFill/>
        </p:spPr>
        <p:txBody>
          <a:bodyPr wrap="square">
            <a:spAutoFit/>
          </a:bodyPr>
          <a:lstStyle/>
          <a:p>
            <a:pPr marL="457200" indent="-457200">
              <a:lnSpc>
                <a:spcPct val="150000"/>
              </a:lnSpc>
              <a:buFontTx/>
              <a:buNone/>
            </a:pPr>
            <a:r>
              <a:rPr lang="en-US" altLang="en-US" b="1" dirty="0"/>
              <a:t>W</a:t>
            </a:r>
            <a:r>
              <a:rPr lang="en-US" altLang="en-US" dirty="0"/>
              <a:t>: </a:t>
            </a:r>
            <a:r>
              <a:rPr lang="en-US" altLang="en-US" dirty="0">
                <a:solidFill>
                  <a:srgbClr val="FF0000"/>
                </a:solidFill>
              </a:rPr>
              <a:t>the weather is beautiful outside</a:t>
            </a:r>
          </a:p>
          <a:p>
            <a:pPr marL="457200" indent="-457200">
              <a:lnSpc>
                <a:spcPct val="150000"/>
              </a:lnSpc>
              <a:buFontTx/>
              <a:buNone/>
            </a:pPr>
            <a:r>
              <a:rPr lang="en-US" altLang="en-US" b="1" dirty="0"/>
              <a:t>E</a:t>
            </a:r>
            <a:r>
              <a:rPr lang="en-US" altLang="en-US" dirty="0"/>
              <a:t>: </a:t>
            </a:r>
            <a:r>
              <a:rPr lang="en-US" altLang="en-US" dirty="0">
                <a:solidFill>
                  <a:srgbClr val="FF0000"/>
                </a:solidFill>
              </a:rPr>
              <a:t>we can enjoy it</a:t>
            </a:r>
          </a:p>
        </p:txBody>
      </p:sp>
      <p:sp>
        <p:nvSpPr>
          <p:cNvPr id="15" name="TextBox 14">
            <a:extLst>
              <a:ext uri="{FF2B5EF4-FFF2-40B4-BE49-F238E27FC236}">
                <a16:creationId xmlns:a16="http://schemas.microsoft.com/office/drawing/2014/main" id="{E7AE10B6-5195-4873-ACF2-075CB8C16BCB}"/>
              </a:ext>
            </a:extLst>
          </p:cNvPr>
          <p:cNvSpPr txBox="1"/>
          <p:nvPr/>
        </p:nvSpPr>
        <p:spPr>
          <a:xfrm>
            <a:off x="4959019" y="1456422"/>
            <a:ext cx="2703022" cy="584775"/>
          </a:xfrm>
          <a:prstGeom prst="rect">
            <a:avLst/>
          </a:prstGeom>
          <a:noFill/>
        </p:spPr>
        <p:txBody>
          <a:bodyPr wrap="square">
            <a:spAutoFit/>
          </a:bodyPr>
          <a:lstStyle/>
          <a:p>
            <a:pPr marL="457200" indent="-457200">
              <a:buFontTx/>
              <a:buNone/>
            </a:pPr>
            <a:r>
              <a:rPr lang="en-US" altLang="en-US" sz="3200" b="1" dirty="0"/>
              <a:t>W &amp; </a:t>
            </a:r>
            <a:r>
              <a:rPr lang="en-US" altLang="en-US" sz="3200" b="1" baseline="30000" dirty="0">
                <a:cs typeface="Times New Roman" panose="02020603050405020304" pitchFamily="18" charset="0"/>
              </a:rPr>
              <a:t>~</a:t>
            </a:r>
            <a:r>
              <a:rPr lang="en-US" altLang="en-US" sz="3200" b="1" dirty="0"/>
              <a:t>E </a:t>
            </a:r>
          </a:p>
        </p:txBody>
      </p:sp>
      <p:graphicFrame>
        <p:nvGraphicFramePr>
          <p:cNvPr id="10" name="Group 103">
            <a:extLst>
              <a:ext uri="{FF2B5EF4-FFF2-40B4-BE49-F238E27FC236}">
                <a16:creationId xmlns:a16="http://schemas.microsoft.com/office/drawing/2014/main" id="{4F2585DC-C6A0-4F5E-BE15-0BED95E05CD5}"/>
              </a:ext>
            </a:extLst>
          </p:cNvPr>
          <p:cNvGraphicFramePr>
            <a:graphicFrameLocks/>
          </p:cNvGraphicFramePr>
          <p:nvPr>
            <p:extLst>
              <p:ext uri="{D42A27DB-BD31-4B8C-83A1-F6EECF244321}">
                <p14:modId xmlns:p14="http://schemas.microsoft.com/office/powerpoint/2010/main" val="2745088698"/>
              </p:ext>
            </p:extLst>
          </p:nvPr>
        </p:nvGraphicFramePr>
        <p:xfrm>
          <a:off x="4423667" y="2305480"/>
          <a:ext cx="4637089" cy="4157660"/>
        </p:xfrm>
        <a:graphic>
          <a:graphicData uri="http://schemas.openxmlformats.org/drawingml/2006/table">
            <a:tbl>
              <a:tblPr/>
              <a:tblGrid>
                <a:gridCol w="944713">
                  <a:extLst>
                    <a:ext uri="{9D8B030D-6E8A-4147-A177-3AD203B41FA5}">
                      <a16:colId xmlns:a16="http://schemas.microsoft.com/office/drawing/2014/main" val="20000"/>
                    </a:ext>
                  </a:extLst>
                </a:gridCol>
                <a:gridCol w="1065773">
                  <a:extLst>
                    <a:ext uri="{9D8B030D-6E8A-4147-A177-3AD203B41FA5}">
                      <a16:colId xmlns:a16="http://schemas.microsoft.com/office/drawing/2014/main" val="20001"/>
                    </a:ext>
                  </a:extLst>
                </a:gridCol>
                <a:gridCol w="1167379">
                  <a:extLst>
                    <a:ext uri="{9D8B030D-6E8A-4147-A177-3AD203B41FA5}">
                      <a16:colId xmlns:a16="http://schemas.microsoft.com/office/drawing/2014/main" val="20002"/>
                    </a:ext>
                  </a:extLst>
                </a:gridCol>
                <a:gridCol w="1459224">
                  <a:extLst>
                    <a:ext uri="{9D8B030D-6E8A-4147-A177-3AD203B41FA5}">
                      <a16:colId xmlns:a16="http://schemas.microsoft.com/office/drawing/2014/main" val="20003"/>
                    </a:ext>
                  </a:extLst>
                </a:gridCol>
              </a:tblGrid>
              <a:tr h="78706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W</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E</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30000" dirty="0">
                          <a:ln>
                            <a:noFill/>
                          </a:ln>
                          <a:solidFill>
                            <a:schemeClr val="tx1"/>
                          </a:solidFill>
                          <a:effectLst/>
                          <a:latin typeface="Times New Roman" pitchFamily="18" charset="0"/>
                          <a:cs typeface="Times New Roman" pitchFamily="18" charset="0"/>
                        </a:rPr>
                        <a:t>~</a:t>
                      </a:r>
                      <a:r>
                        <a:rPr kumimoji="0" lang="en-US" sz="28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8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rPr>
                        <a:t>W &amp; </a:t>
                      </a:r>
                      <a:r>
                        <a:rPr kumimoji="0" lang="en-US" sz="2800" b="1" i="0" u="none" strike="noStrike" cap="none" normalizeH="0" baseline="30000" dirty="0">
                          <a:ln>
                            <a:noFill/>
                          </a:ln>
                          <a:solidFill>
                            <a:schemeClr val="tx1"/>
                          </a:solidFill>
                          <a:effectLst/>
                          <a:latin typeface="Times New Roman" pitchFamily="18" charset="0"/>
                          <a:cs typeface="Times New Roman" pitchFamily="18" charset="0"/>
                        </a:rPr>
                        <a:t>~</a:t>
                      </a:r>
                      <a:r>
                        <a:rPr kumimoji="0" lang="en-US" sz="2800" b="1" i="0" u="none" strike="noStrike" cap="none" normalizeH="0" baseline="0" dirty="0">
                          <a:ln>
                            <a:noFill/>
                          </a:ln>
                          <a:solidFill>
                            <a:schemeClr val="tx1"/>
                          </a:solidFill>
                          <a:effectLst/>
                          <a:latin typeface="Times New Roman" pitchFamily="18" charset="0"/>
                          <a:cs typeface="Times New Roman" pitchFamily="18" charset="0"/>
                        </a:rPr>
                        <a:t>E</a:t>
                      </a:r>
                      <a:endParaRPr kumimoji="0" lang="en-US" sz="2800" b="1"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42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T</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F</a:t>
                      </a:r>
                    </a:p>
                  </a:txBody>
                  <a:tcPr marL="91436" marR="91436"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3432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P spid="11" grpId="0"/>
      <p:bldP spid="13"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5730E539-F805-4B35-8AEB-7E535EA1E9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C04856-B462-427C-823A-CFF963A3ED44}" type="slidenum">
              <a:rPr lang="en-US" altLang="en-US" sz="1000"/>
              <a:pPr/>
              <a:t>44</a:t>
            </a:fld>
            <a:endParaRPr lang="en-US" altLang="en-US" sz="1000"/>
          </a:p>
        </p:txBody>
      </p:sp>
      <p:sp>
        <p:nvSpPr>
          <p:cNvPr id="52227" name="Rectangle 2">
            <a:extLst>
              <a:ext uri="{FF2B5EF4-FFF2-40B4-BE49-F238E27FC236}">
                <a16:creationId xmlns:a16="http://schemas.microsoft.com/office/drawing/2014/main" id="{A3363861-1C59-475D-9973-E192DCE5741F}"/>
              </a:ext>
            </a:extLst>
          </p:cNvPr>
          <p:cNvSpPr>
            <a:spLocks noGrp="1" noChangeArrowheads="1"/>
          </p:cNvSpPr>
          <p:nvPr>
            <p:ph type="title"/>
          </p:nvPr>
        </p:nvSpPr>
        <p:spPr>
          <a:xfrm>
            <a:off x="120650" y="-59727"/>
            <a:ext cx="8904287" cy="1143000"/>
          </a:xfrm>
        </p:spPr>
        <p:txBody>
          <a:bodyPr/>
          <a:lstStyle/>
          <a:p>
            <a:pPr marL="762000" indent="-762000" algn="l"/>
            <a:r>
              <a:rPr lang="en-US" altLang="en-US" sz="2400" dirty="0">
                <a:solidFill>
                  <a:srgbClr val="FF0000"/>
                </a:solidFill>
              </a:rPr>
              <a:t>2. If you want a good score but you don’t make efforts, your want is just wishful thinking.</a:t>
            </a:r>
            <a:r>
              <a:rPr lang="en-US" altLang="en-US" sz="3600" dirty="0">
                <a:solidFill>
                  <a:srgbClr val="FF0000"/>
                </a:solidFill>
              </a:rPr>
              <a:t> </a:t>
            </a:r>
          </a:p>
        </p:txBody>
      </p:sp>
      <p:sp>
        <p:nvSpPr>
          <p:cNvPr id="221187" name="Rectangle 3">
            <a:extLst>
              <a:ext uri="{FF2B5EF4-FFF2-40B4-BE49-F238E27FC236}">
                <a16:creationId xmlns:a16="http://schemas.microsoft.com/office/drawing/2014/main" id="{345EA04F-4849-4C66-93B7-35D8755BF423}"/>
              </a:ext>
            </a:extLst>
          </p:cNvPr>
          <p:cNvSpPr>
            <a:spLocks noGrp="1" noChangeArrowheads="1"/>
          </p:cNvSpPr>
          <p:nvPr>
            <p:ph type="body" sz="half" idx="1"/>
          </p:nvPr>
        </p:nvSpPr>
        <p:spPr>
          <a:xfrm>
            <a:off x="119063" y="1260871"/>
            <a:ext cx="5280847" cy="1541462"/>
          </a:xfrm>
        </p:spPr>
        <p:txBody>
          <a:bodyPr/>
          <a:lstStyle/>
          <a:p>
            <a:pPr marL="457200" indent="-457200">
              <a:buFontTx/>
              <a:buNone/>
            </a:pPr>
            <a:r>
              <a:rPr lang="en-US" altLang="en-US" b="1" dirty="0"/>
              <a:t>Let: </a:t>
            </a:r>
          </a:p>
          <a:p>
            <a:pPr marL="457200" indent="-457200">
              <a:buFontTx/>
              <a:buNone/>
            </a:pPr>
            <a:r>
              <a:rPr lang="en-US" altLang="en-US" b="1" dirty="0"/>
              <a:t>G</a:t>
            </a:r>
            <a:r>
              <a:rPr lang="en-US" altLang="en-US" dirty="0"/>
              <a:t>: </a:t>
            </a:r>
            <a:r>
              <a:rPr lang="en-US" altLang="en-US" dirty="0">
                <a:solidFill>
                  <a:srgbClr val="FF0000"/>
                </a:solidFill>
              </a:rPr>
              <a:t>you want a good score</a:t>
            </a:r>
          </a:p>
          <a:p>
            <a:pPr marL="457200" indent="-457200">
              <a:buFontTx/>
              <a:buNone/>
            </a:pPr>
            <a:r>
              <a:rPr lang="en-US" altLang="en-US" b="1" dirty="0"/>
              <a:t>E</a:t>
            </a:r>
            <a:r>
              <a:rPr lang="en-US" altLang="en-US" dirty="0"/>
              <a:t>: </a:t>
            </a:r>
            <a:r>
              <a:rPr lang="en-US" altLang="en-US" dirty="0">
                <a:solidFill>
                  <a:srgbClr val="FF0000"/>
                </a:solidFill>
              </a:rPr>
              <a:t>you make efforts</a:t>
            </a:r>
          </a:p>
          <a:p>
            <a:pPr marL="457200" indent="-457200">
              <a:buFontTx/>
              <a:buNone/>
            </a:pPr>
            <a:r>
              <a:rPr lang="en-US" altLang="en-US" b="1" dirty="0"/>
              <a:t>W</a:t>
            </a:r>
            <a:r>
              <a:rPr lang="en-US" altLang="en-US" dirty="0"/>
              <a:t>: </a:t>
            </a:r>
            <a:r>
              <a:rPr lang="en-US" altLang="en-US" dirty="0">
                <a:solidFill>
                  <a:srgbClr val="FF0000"/>
                </a:solidFill>
              </a:rPr>
              <a:t>your want is just wishful thinking</a:t>
            </a:r>
          </a:p>
          <a:p>
            <a:pPr marL="457200" indent="-457200">
              <a:buFontTx/>
              <a:buNone/>
            </a:pPr>
            <a:endParaRPr lang="en-US" altLang="en-US" dirty="0"/>
          </a:p>
          <a:p>
            <a:pPr marL="457200" indent="-457200">
              <a:buFontTx/>
              <a:buNone/>
            </a:pPr>
            <a:endParaRPr lang="en-US" altLang="en-US" sz="2800" b="1" dirty="0"/>
          </a:p>
          <a:p>
            <a:pPr marL="457200" indent="-457200">
              <a:buFontTx/>
              <a:buNone/>
            </a:pPr>
            <a:endParaRPr lang="en-US" altLang="en-US" sz="2800" dirty="0"/>
          </a:p>
          <a:p>
            <a:pPr marL="457200" indent="-457200">
              <a:buFontTx/>
              <a:buNone/>
            </a:pPr>
            <a:r>
              <a:rPr lang="en-US" altLang="en-US" sz="2000" dirty="0"/>
              <a:t> </a:t>
            </a:r>
          </a:p>
        </p:txBody>
      </p:sp>
      <p:sp>
        <p:nvSpPr>
          <p:cNvPr id="2" name="Rectangle 1">
            <a:extLst>
              <a:ext uri="{FF2B5EF4-FFF2-40B4-BE49-F238E27FC236}">
                <a16:creationId xmlns:a16="http://schemas.microsoft.com/office/drawing/2014/main" id="{FAB89917-B7D0-4C62-98D5-FE860459429F}"/>
              </a:ext>
            </a:extLst>
          </p:cNvPr>
          <p:cNvSpPr/>
          <p:nvPr/>
        </p:nvSpPr>
        <p:spPr>
          <a:xfrm>
            <a:off x="4803228" y="1332711"/>
            <a:ext cx="4221709" cy="1114151"/>
          </a:xfrm>
          <a:prstGeom prst="rect">
            <a:avLst/>
          </a:prstGeom>
        </p:spPr>
        <p:txBody>
          <a:bodyPr wrap="square">
            <a:spAutoFit/>
          </a:bodyPr>
          <a:lstStyle/>
          <a:p>
            <a:pPr marL="457200" indent="-457200">
              <a:spcBef>
                <a:spcPct val="20000"/>
              </a:spcBef>
              <a:defRPr/>
            </a:pPr>
            <a:r>
              <a:rPr lang="en-US" sz="2800" b="1" kern="0" dirty="0">
                <a:solidFill>
                  <a:srgbClr val="000000"/>
                </a:solidFill>
                <a:latin typeface="Times New Roman"/>
              </a:rPr>
              <a:t>Symbolic form: </a:t>
            </a:r>
          </a:p>
          <a:p>
            <a:pPr marL="457200" indent="-457200">
              <a:spcBef>
                <a:spcPct val="20000"/>
              </a:spcBef>
              <a:defRPr/>
            </a:pPr>
            <a:r>
              <a:rPr lang="en-US" sz="2800" b="1" kern="0" dirty="0">
                <a:solidFill>
                  <a:srgbClr val="000000"/>
                </a:solidFill>
                <a:latin typeface="Times New Roman"/>
                <a:cs typeface="Times New Roman" pitchFamily="18" charset="0"/>
              </a:rPr>
              <a:t>G &amp; </a:t>
            </a:r>
            <a:r>
              <a:rPr lang="en-US" altLang="en-US" sz="2800" dirty="0"/>
              <a:t>˜</a:t>
            </a:r>
            <a:r>
              <a:rPr lang="en-US" altLang="en-US" sz="2800" b="1" kern="0" dirty="0">
                <a:solidFill>
                  <a:srgbClr val="000000"/>
                </a:solidFill>
                <a:latin typeface="Times New Roman"/>
              </a:rPr>
              <a:t>E</a:t>
            </a:r>
            <a:r>
              <a:rPr lang="en-US" sz="2800" b="1" kern="0" dirty="0">
                <a:solidFill>
                  <a:srgbClr val="000000"/>
                </a:solidFill>
                <a:latin typeface="Times New Roman"/>
              </a:rPr>
              <a:t> </a:t>
            </a:r>
            <a:r>
              <a:rPr lang="en-US" sz="2800" b="1" kern="0" dirty="0">
                <a:solidFill>
                  <a:srgbClr val="000000"/>
                </a:solidFill>
                <a:latin typeface="Times New Roman"/>
                <a:sym typeface="Wingdings" pitchFamily="2" charset="2"/>
              </a:rPr>
              <a:t></a:t>
            </a:r>
            <a:r>
              <a:rPr lang="en-US" sz="2800" b="1" kern="0" dirty="0">
                <a:solidFill>
                  <a:srgbClr val="000000"/>
                </a:solidFill>
                <a:latin typeface="Times New Roman"/>
              </a:rPr>
              <a:t> W</a:t>
            </a:r>
            <a:r>
              <a:rPr lang="en-US" sz="3200" b="1" kern="0" dirty="0">
                <a:solidFill>
                  <a:srgbClr val="000000"/>
                </a:solidFill>
                <a:latin typeface="Times New Roman"/>
              </a:rPr>
              <a:t> </a:t>
            </a:r>
          </a:p>
        </p:txBody>
      </p:sp>
      <p:graphicFrame>
        <p:nvGraphicFramePr>
          <p:cNvPr id="7" name="Group 82">
            <a:extLst>
              <a:ext uri="{FF2B5EF4-FFF2-40B4-BE49-F238E27FC236}">
                <a16:creationId xmlns:a16="http://schemas.microsoft.com/office/drawing/2014/main" id="{FBB416F7-7D25-43EB-BA90-DF8314300C6B}"/>
              </a:ext>
            </a:extLst>
          </p:cNvPr>
          <p:cNvGraphicFramePr>
            <a:graphicFrameLocks/>
          </p:cNvGraphicFramePr>
          <p:nvPr>
            <p:extLst>
              <p:ext uri="{D42A27DB-BD31-4B8C-83A1-F6EECF244321}">
                <p14:modId xmlns:p14="http://schemas.microsoft.com/office/powerpoint/2010/main" val="2241694923"/>
              </p:ext>
            </p:extLst>
          </p:nvPr>
        </p:nvGraphicFramePr>
        <p:xfrm>
          <a:off x="1021404" y="3193319"/>
          <a:ext cx="7140837" cy="3679921"/>
        </p:xfrm>
        <a:graphic>
          <a:graphicData uri="http://schemas.openxmlformats.org/drawingml/2006/table">
            <a:tbl>
              <a:tblPr/>
              <a:tblGrid>
                <a:gridCol w="788080">
                  <a:extLst>
                    <a:ext uri="{9D8B030D-6E8A-4147-A177-3AD203B41FA5}">
                      <a16:colId xmlns:a16="http://schemas.microsoft.com/office/drawing/2014/main" val="20000"/>
                    </a:ext>
                  </a:extLst>
                </a:gridCol>
                <a:gridCol w="918521">
                  <a:extLst>
                    <a:ext uri="{9D8B030D-6E8A-4147-A177-3AD203B41FA5}">
                      <a16:colId xmlns:a16="http://schemas.microsoft.com/office/drawing/2014/main" val="20001"/>
                    </a:ext>
                  </a:extLst>
                </a:gridCol>
                <a:gridCol w="935808">
                  <a:extLst>
                    <a:ext uri="{9D8B030D-6E8A-4147-A177-3AD203B41FA5}">
                      <a16:colId xmlns:a16="http://schemas.microsoft.com/office/drawing/2014/main" val="20002"/>
                    </a:ext>
                  </a:extLst>
                </a:gridCol>
                <a:gridCol w="809297">
                  <a:extLst>
                    <a:ext uri="{9D8B030D-6E8A-4147-A177-3AD203B41FA5}">
                      <a16:colId xmlns:a16="http://schemas.microsoft.com/office/drawing/2014/main" val="20003"/>
                    </a:ext>
                  </a:extLst>
                </a:gridCol>
                <a:gridCol w="1429407">
                  <a:extLst>
                    <a:ext uri="{9D8B030D-6E8A-4147-A177-3AD203B41FA5}">
                      <a16:colId xmlns:a16="http://schemas.microsoft.com/office/drawing/2014/main" val="20004"/>
                    </a:ext>
                  </a:extLst>
                </a:gridCol>
                <a:gridCol w="2259724">
                  <a:extLst>
                    <a:ext uri="{9D8B030D-6E8A-4147-A177-3AD203B41FA5}">
                      <a16:colId xmlns:a16="http://schemas.microsoft.com/office/drawing/2014/main" val="20005"/>
                    </a:ext>
                  </a:extLst>
                </a:gridCol>
              </a:tblGrid>
              <a:tr h="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highlight>
                            <a:srgbClr val="FFFF00"/>
                          </a:highlight>
                          <a:latin typeface="Times New Roman" pitchFamily="18" charset="0"/>
                          <a:ea typeface="+mn-ea"/>
                          <a:cs typeface="Times New Roman" pitchFamily="18" charset="0"/>
                        </a:rPr>
                        <a:t>W</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sz="2000" b="1" kern="0" dirty="0">
                          <a:solidFill>
                            <a:srgbClr val="000000"/>
                          </a:solidFill>
                          <a:highlight>
                            <a:srgbClr val="FFFF00"/>
                          </a:highlight>
                          <a:latin typeface="+mn-lt"/>
                          <a:cs typeface="Times New Roman" pitchFamily="18" charset="0"/>
                        </a:rPr>
                        <a:t>G &amp; </a:t>
                      </a:r>
                      <a:r>
                        <a:rPr lang="en-US" altLang="en-US" sz="2000" dirty="0">
                          <a:highlight>
                            <a:srgbClr val="FFFF00"/>
                          </a:highlight>
                        </a:rPr>
                        <a:t>˜</a:t>
                      </a:r>
                      <a:r>
                        <a:rPr lang="en-US" altLang="en-US" sz="2000" b="1" kern="0" dirty="0">
                          <a:solidFill>
                            <a:srgbClr val="000000"/>
                          </a:solidFill>
                          <a:highlight>
                            <a:srgbClr val="FFFF00"/>
                          </a:highlight>
                          <a:latin typeface="+mn-lt"/>
                        </a:rPr>
                        <a:t>E</a:t>
                      </a:r>
                      <a:r>
                        <a:rPr lang="en-US" sz="2000" b="1" kern="0" dirty="0">
                          <a:solidFill>
                            <a:srgbClr val="000000"/>
                          </a:solidFill>
                          <a:highlight>
                            <a:srgbClr val="FFFF00"/>
                          </a:highlight>
                          <a:latin typeface="+mn-lt"/>
                        </a:rPr>
                        <a:t> </a:t>
                      </a:r>
                      <a:endParaRPr kumimoji="0" lang="en-US" sz="2000" b="1" i="0" u="none" strike="noStrike" kern="1200" cap="none" normalizeH="0" baseline="0" dirty="0">
                        <a:ln>
                          <a:noFill/>
                        </a:ln>
                        <a:solidFill>
                          <a:schemeClr val="tx1"/>
                        </a:solidFill>
                        <a:effectLst/>
                        <a:highlight>
                          <a:srgbClr val="FFFF00"/>
                        </a:highligh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20000"/>
                        </a:spcBef>
                        <a:spcAft>
                          <a:spcPct val="0"/>
                        </a:spcAft>
                        <a:buClrTx/>
                        <a:buSzTx/>
                        <a:buFontTx/>
                        <a:buNone/>
                        <a:tabLst/>
                        <a:defRPr/>
                      </a:pPr>
                      <a:r>
                        <a:rPr lang="en-US" sz="2000" b="1" kern="0" dirty="0">
                          <a:solidFill>
                            <a:srgbClr val="000000"/>
                          </a:solidFill>
                          <a:latin typeface="+mn-lt"/>
                          <a:cs typeface="Times New Roman" pitchFamily="18" charset="0"/>
                        </a:rPr>
                        <a:t>G &amp; </a:t>
                      </a:r>
                      <a:r>
                        <a:rPr lang="en-US" altLang="en-US" sz="2000" dirty="0"/>
                        <a:t>˜</a:t>
                      </a:r>
                      <a:r>
                        <a:rPr lang="en-US" altLang="en-US" sz="2000" b="1" kern="0" dirty="0">
                          <a:solidFill>
                            <a:srgbClr val="000000"/>
                          </a:solidFill>
                          <a:latin typeface="+mn-lt"/>
                        </a:rPr>
                        <a:t>E</a:t>
                      </a:r>
                      <a:r>
                        <a:rPr lang="en-US" sz="2000" b="1" kern="0" dirty="0">
                          <a:solidFill>
                            <a:srgbClr val="000000"/>
                          </a:solidFill>
                          <a:latin typeface="+mn-lt"/>
                        </a:rPr>
                        <a:t> </a:t>
                      </a:r>
                      <a:r>
                        <a:rPr lang="en-US" sz="2000" b="1" kern="0" dirty="0">
                          <a:solidFill>
                            <a:srgbClr val="000000"/>
                          </a:solidFill>
                          <a:latin typeface="+mn-lt"/>
                          <a:sym typeface="Wingdings" pitchFamily="2" charset="2"/>
                        </a:rPr>
                        <a:t></a:t>
                      </a:r>
                      <a:r>
                        <a:rPr lang="en-US" sz="2000" b="1" kern="0" dirty="0">
                          <a:solidFill>
                            <a:srgbClr val="000000"/>
                          </a:solidFill>
                          <a:latin typeface="+mn-lt"/>
                        </a:rPr>
                        <a:t> W</a:t>
                      </a:r>
                      <a:r>
                        <a:rPr lang="en-US" sz="2400" b="1" kern="0" dirty="0">
                          <a:solidFill>
                            <a:srgbClr val="000000"/>
                          </a:solidFill>
                          <a:latin typeface="+mn-lt"/>
                        </a:rPr>
                        <a:t> </a:t>
                      </a: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highlight>
                          <a:srgbClr val="FFFF00"/>
                        </a:highligh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148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5730E539-F805-4B35-8AEB-7E535EA1E9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C04856-B462-427C-823A-CFF963A3ED44}" type="slidenum">
              <a:rPr lang="en-US" altLang="en-US" sz="1000"/>
              <a:pPr/>
              <a:t>45</a:t>
            </a:fld>
            <a:endParaRPr lang="en-US" altLang="en-US" sz="1000"/>
          </a:p>
        </p:txBody>
      </p:sp>
      <p:sp>
        <p:nvSpPr>
          <p:cNvPr id="52227" name="Rectangle 2">
            <a:extLst>
              <a:ext uri="{FF2B5EF4-FFF2-40B4-BE49-F238E27FC236}">
                <a16:creationId xmlns:a16="http://schemas.microsoft.com/office/drawing/2014/main" id="{A3363861-1C59-475D-9973-E192DCE5741F}"/>
              </a:ext>
            </a:extLst>
          </p:cNvPr>
          <p:cNvSpPr>
            <a:spLocks noGrp="1" noChangeArrowheads="1"/>
          </p:cNvSpPr>
          <p:nvPr>
            <p:ph type="title"/>
          </p:nvPr>
        </p:nvSpPr>
        <p:spPr>
          <a:xfrm>
            <a:off x="120650" y="-59727"/>
            <a:ext cx="8904287" cy="1143000"/>
          </a:xfrm>
        </p:spPr>
        <p:txBody>
          <a:bodyPr/>
          <a:lstStyle/>
          <a:p>
            <a:pPr marL="762000" indent="-762000" algn="l"/>
            <a:r>
              <a:rPr lang="en-US" altLang="en-US" sz="2400" dirty="0">
                <a:solidFill>
                  <a:srgbClr val="FF0000"/>
                </a:solidFill>
              </a:rPr>
              <a:t>2. If you want a good score but you don’t make efforts, your want is just wishful thinking.</a:t>
            </a:r>
            <a:r>
              <a:rPr lang="en-US" altLang="en-US" sz="3600" dirty="0">
                <a:solidFill>
                  <a:srgbClr val="FF0000"/>
                </a:solidFill>
              </a:rPr>
              <a:t> </a:t>
            </a:r>
          </a:p>
        </p:txBody>
      </p:sp>
      <p:sp>
        <p:nvSpPr>
          <p:cNvPr id="221187" name="Rectangle 3">
            <a:extLst>
              <a:ext uri="{FF2B5EF4-FFF2-40B4-BE49-F238E27FC236}">
                <a16:creationId xmlns:a16="http://schemas.microsoft.com/office/drawing/2014/main" id="{345EA04F-4849-4C66-93B7-35D8755BF423}"/>
              </a:ext>
            </a:extLst>
          </p:cNvPr>
          <p:cNvSpPr>
            <a:spLocks noGrp="1" noChangeArrowheads="1"/>
          </p:cNvSpPr>
          <p:nvPr>
            <p:ph type="body" sz="half" idx="1"/>
          </p:nvPr>
        </p:nvSpPr>
        <p:spPr>
          <a:xfrm>
            <a:off x="119063" y="1260871"/>
            <a:ext cx="5280847" cy="1541462"/>
          </a:xfrm>
        </p:spPr>
        <p:txBody>
          <a:bodyPr/>
          <a:lstStyle/>
          <a:p>
            <a:pPr marL="457200" indent="-457200">
              <a:buFontTx/>
              <a:buNone/>
            </a:pPr>
            <a:r>
              <a:rPr lang="en-US" altLang="en-US" b="1" dirty="0"/>
              <a:t>Let: </a:t>
            </a:r>
          </a:p>
          <a:p>
            <a:pPr marL="457200" indent="-457200">
              <a:buFontTx/>
              <a:buNone/>
            </a:pPr>
            <a:r>
              <a:rPr lang="en-US" altLang="en-US" b="1" dirty="0"/>
              <a:t>G</a:t>
            </a:r>
            <a:r>
              <a:rPr lang="en-US" altLang="en-US" dirty="0"/>
              <a:t>: </a:t>
            </a:r>
            <a:r>
              <a:rPr lang="en-US" altLang="en-US" dirty="0">
                <a:solidFill>
                  <a:srgbClr val="FF0000"/>
                </a:solidFill>
              </a:rPr>
              <a:t>you want a good score</a:t>
            </a:r>
          </a:p>
          <a:p>
            <a:pPr marL="457200" indent="-457200">
              <a:buFontTx/>
              <a:buNone/>
            </a:pPr>
            <a:r>
              <a:rPr lang="en-US" altLang="en-US" b="1" dirty="0"/>
              <a:t>E</a:t>
            </a:r>
            <a:r>
              <a:rPr lang="en-US" altLang="en-US" dirty="0"/>
              <a:t>: </a:t>
            </a:r>
            <a:r>
              <a:rPr lang="en-US" altLang="en-US" dirty="0">
                <a:solidFill>
                  <a:srgbClr val="FF0000"/>
                </a:solidFill>
              </a:rPr>
              <a:t>you make efforts</a:t>
            </a:r>
          </a:p>
          <a:p>
            <a:pPr marL="457200" indent="-457200">
              <a:buFontTx/>
              <a:buNone/>
            </a:pPr>
            <a:r>
              <a:rPr lang="en-US" altLang="en-US" b="1" dirty="0"/>
              <a:t>W</a:t>
            </a:r>
            <a:r>
              <a:rPr lang="en-US" altLang="en-US" dirty="0"/>
              <a:t>: </a:t>
            </a:r>
            <a:r>
              <a:rPr lang="en-US" altLang="en-US" dirty="0">
                <a:solidFill>
                  <a:srgbClr val="FF0000"/>
                </a:solidFill>
              </a:rPr>
              <a:t>your want is just wishful thinking</a:t>
            </a:r>
          </a:p>
          <a:p>
            <a:pPr marL="457200" indent="-457200">
              <a:buFontTx/>
              <a:buNone/>
            </a:pPr>
            <a:endParaRPr lang="en-US" altLang="en-US" dirty="0"/>
          </a:p>
          <a:p>
            <a:pPr marL="457200" indent="-457200">
              <a:buFontTx/>
              <a:buNone/>
            </a:pPr>
            <a:endParaRPr lang="en-US" altLang="en-US" sz="2800" b="1" dirty="0"/>
          </a:p>
          <a:p>
            <a:pPr marL="457200" indent="-457200">
              <a:buFontTx/>
              <a:buNone/>
            </a:pPr>
            <a:endParaRPr lang="en-US" altLang="en-US" sz="2800" dirty="0"/>
          </a:p>
          <a:p>
            <a:pPr marL="457200" indent="-457200">
              <a:buFontTx/>
              <a:buNone/>
            </a:pPr>
            <a:r>
              <a:rPr lang="en-US" altLang="en-US" sz="2000" dirty="0"/>
              <a:t> </a:t>
            </a:r>
          </a:p>
        </p:txBody>
      </p:sp>
      <p:sp>
        <p:nvSpPr>
          <p:cNvPr id="2" name="Rectangle 1">
            <a:extLst>
              <a:ext uri="{FF2B5EF4-FFF2-40B4-BE49-F238E27FC236}">
                <a16:creationId xmlns:a16="http://schemas.microsoft.com/office/drawing/2014/main" id="{FAB89917-B7D0-4C62-98D5-FE860459429F}"/>
              </a:ext>
            </a:extLst>
          </p:cNvPr>
          <p:cNvSpPr/>
          <p:nvPr/>
        </p:nvSpPr>
        <p:spPr>
          <a:xfrm>
            <a:off x="5128146" y="1326600"/>
            <a:ext cx="3671726" cy="1114151"/>
          </a:xfrm>
          <a:prstGeom prst="rect">
            <a:avLst/>
          </a:prstGeom>
        </p:spPr>
        <p:txBody>
          <a:bodyPr wrap="square">
            <a:spAutoFit/>
          </a:bodyPr>
          <a:lstStyle/>
          <a:p>
            <a:pPr marL="457200" indent="-457200">
              <a:spcBef>
                <a:spcPct val="20000"/>
              </a:spcBef>
              <a:defRPr/>
            </a:pPr>
            <a:r>
              <a:rPr lang="en-US" sz="2800" b="1" kern="0" dirty="0">
                <a:solidFill>
                  <a:srgbClr val="000000"/>
                </a:solidFill>
                <a:latin typeface="Times New Roman"/>
              </a:rPr>
              <a:t>Symbolic form: </a:t>
            </a:r>
          </a:p>
          <a:p>
            <a:pPr marL="457200" indent="-457200">
              <a:spcBef>
                <a:spcPct val="20000"/>
              </a:spcBef>
              <a:defRPr/>
            </a:pPr>
            <a:r>
              <a:rPr lang="en-US" sz="2800" b="1" kern="0" dirty="0">
                <a:solidFill>
                  <a:srgbClr val="000000"/>
                </a:solidFill>
                <a:latin typeface="Times New Roman"/>
                <a:cs typeface="Times New Roman" pitchFamily="18" charset="0"/>
              </a:rPr>
              <a:t>G &amp; </a:t>
            </a:r>
            <a:r>
              <a:rPr lang="en-US" altLang="en-US" sz="2800" dirty="0"/>
              <a:t>˜</a:t>
            </a:r>
            <a:r>
              <a:rPr lang="en-US" altLang="en-US" sz="2800" b="1" kern="0" dirty="0">
                <a:solidFill>
                  <a:srgbClr val="000000"/>
                </a:solidFill>
                <a:latin typeface="Times New Roman"/>
              </a:rPr>
              <a:t>E</a:t>
            </a:r>
            <a:r>
              <a:rPr lang="en-US" sz="2800" b="1" kern="0" dirty="0">
                <a:solidFill>
                  <a:srgbClr val="000000"/>
                </a:solidFill>
                <a:latin typeface="Times New Roman"/>
              </a:rPr>
              <a:t> </a:t>
            </a:r>
            <a:r>
              <a:rPr lang="en-US" sz="2800" b="1" kern="0" dirty="0">
                <a:solidFill>
                  <a:srgbClr val="000000"/>
                </a:solidFill>
                <a:latin typeface="Times New Roman"/>
                <a:sym typeface="Wingdings" pitchFamily="2" charset="2"/>
              </a:rPr>
              <a:t></a:t>
            </a:r>
            <a:r>
              <a:rPr lang="en-US" sz="2800" b="1" kern="0" dirty="0">
                <a:solidFill>
                  <a:srgbClr val="000000"/>
                </a:solidFill>
                <a:latin typeface="Times New Roman"/>
              </a:rPr>
              <a:t> W</a:t>
            </a:r>
            <a:r>
              <a:rPr lang="en-US" sz="3200" b="1" kern="0" dirty="0">
                <a:solidFill>
                  <a:srgbClr val="000000"/>
                </a:solidFill>
                <a:latin typeface="Times New Roman"/>
              </a:rPr>
              <a:t> </a:t>
            </a:r>
          </a:p>
        </p:txBody>
      </p:sp>
      <p:graphicFrame>
        <p:nvGraphicFramePr>
          <p:cNvPr id="7" name="Group 82">
            <a:extLst>
              <a:ext uri="{FF2B5EF4-FFF2-40B4-BE49-F238E27FC236}">
                <a16:creationId xmlns:a16="http://schemas.microsoft.com/office/drawing/2014/main" id="{FBB416F7-7D25-43EB-BA90-DF8314300C6B}"/>
              </a:ext>
            </a:extLst>
          </p:cNvPr>
          <p:cNvGraphicFramePr>
            <a:graphicFrameLocks/>
          </p:cNvGraphicFramePr>
          <p:nvPr>
            <p:extLst>
              <p:ext uri="{D42A27DB-BD31-4B8C-83A1-F6EECF244321}">
                <p14:modId xmlns:p14="http://schemas.microsoft.com/office/powerpoint/2010/main" val="1958969664"/>
              </p:ext>
            </p:extLst>
          </p:nvPr>
        </p:nvGraphicFramePr>
        <p:xfrm>
          <a:off x="981759" y="3193319"/>
          <a:ext cx="7180482" cy="3618961"/>
        </p:xfrm>
        <a:graphic>
          <a:graphicData uri="http://schemas.openxmlformats.org/drawingml/2006/table">
            <a:tbl>
              <a:tblPr/>
              <a:tblGrid>
                <a:gridCol w="827725">
                  <a:extLst>
                    <a:ext uri="{9D8B030D-6E8A-4147-A177-3AD203B41FA5}">
                      <a16:colId xmlns:a16="http://schemas.microsoft.com/office/drawing/2014/main" val="20000"/>
                    </a:ext>
                  </a:extLst>
                </a:gridCol>
                <a:gridCol w="918521">
                  <a:extLst>
                    <a:ext uri="{9D8B030D-6E8A-4147-A177-3AD203B41FA5}">
                      <a16:colId xmlns:a16="http://schemas.microsoft.com/office/drawing/2014/main" val="20001"/>
                    </a:ext>
                  </a:extLst>
                </a:gridCol>
                <a:gridCol w="935808">
                  <a:extLst>
                    <a:ext uri="{9D8B030D-6E8A-4147-A177-3AD203B41FA5}">
                      <a16:colId xmlns:a16="http://schemas.microsoft.com/office/drawing/2014/main" val="20002"/>
                    </a:ext>
                  </a:extLst>
                </a:gridCol>
                <a:gridCol w="809297">
                  <a:extLst>
                    <a:ext uri="{9D8B030D-6E8A-4147-A177-3AD203B41FA5}">
                      <a16:colId xmlns:a16="http://schemas.microsoft.com/office/drawing/2014/main" val="20003"/>
                    </a:ext>
                  </a:extLst>
                </a:gridCol>
                <a:gridCol w="1429407">
                  <a:extLst>
                    <a:ext uri="{9D8B030D-6E8A-4147-A177-3AD203B41FA5}">
                      <a16:colId xmlns:a16="http://schemas.microsoft.com/office/drawing/2014/main" val="20004"/>
                    </a:ext>
                  </a:extLst>
                </a:gridCol>
                <a:gridCol w="2259724">
                  <a:extLst>
                    <a:ext uri="{9D8B030D-6E8A-4147-A177-3AD203B41FA5}">
                      <a16:colId xmlns:a16="http://schemas.microsoft.com/office/drawing/2014/main" val="20005"/>
                    </a:ext>
                  </a:extLst>
                </a:gridCol>
              </a:tblGrid>
              <a:tr h="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W</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sym typeface="Wingdings" panose="05000000000000000000" pitchFamily="2" charset="2"/>
                        </a:rPr>
                        <a:t> </a:t>
                      </a: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 &amp; </a:t>
                      </a: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endPar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endParaRP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G &amp; </a:t>
                      </a:r>
                      <a:r>
                        <a:rPr kumimoji="0" lang="en-US" alt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˜E</a:t>
                      </a: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 </a:t>
                      </a: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sym typeface="Wingdings" pitchFamily="2" charset="2"/>
                        </a:rPr>
                        <a:t></a:t>
                      </a:r>
                      <a:r>
                        <a:rPr kumimoji="0" lang="en-US" sz="2000" b="1" i="0" u="none" strike="noStrike" kern="1200" cap="none" normalizeH="0" baseline="0" dirty="0">
                          <a:ln>
                            <a:noFill/>
                          </a:ln>
                          <a:solidFill>
                            <a:schemeClr val="tx1"/>
                          </a:solidFill>
                          <a:effectLst/>
                          <a:latin typeface="Times New Roman" pitchFamily="18" charset="0"/>
                          <a:ea typeface="+mn-ea"/>
                          <a:cs typeface="Times New Roman" pitchFamily="18" charset="0"/>
                        </a:rPr>
                        <a:t> W </a:t>
                      </a:r>
                    </a:p>
                  </a:txBody>
                  <a:tcPr marL="91437" marR="91437" marT="45716" marB="457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96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216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4000" b="0" i="0" u="none" strike="noStrike" cap="none" normalizeH="0" baseline="0" dirty="0">
                        <a:ln>
                          <a:noFill/>
                        </a:ln>
                        <a:solidFill>
                          <a:schemeClr val="tx1"/>
                        </a:solidFill>
                        <a:effectLst/>
                        <a:latin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T</a:t>
                      </a:r>
                    </a:p>
                  </a:txBody>
                  <a:tcPr marL="91441" marR="91441"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1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1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581A6762-A592-4E41-A4F0-ADD9BEDA906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46BDE1-CE10-42D1-B8E8-37B6B8EC490F}" type="slidenum">
              <a:rPr lang="en-US" altLang="en-US" sz="1000"/>
              <a:pPr/>
              <a:t>46</a:t>
            </a:fld>
            <a:endParaRPr lang="en-US" altLang="en-US" sz="1000"/>
          </a:p>
        </p:txBody>
      </p:sp>
      <p:sp>
        <p:nvSpPr>
          <p:cNvPr id="50179" name="Rectangle 2">
            <a:extLst>
              <a:ext uri="{FF2B5EF4-FFF2-40B4-BE49-F238E27FC236}">
                <a16:creationId xmlns:a16="http://schemas.microsoft.com/office/drawing/2014/main" id="{F5209FEB-5207-428A-8AAD-4504340F5427}"/>
              </a:ext>
            </a:extLst>
          </p:cNvPr>
          <p:cNvSpPr>
            <a:spLocks noGrp="1" noChangeArrowheads="1"/>
          </p:cNvSpPr>
          <p:nvPr>
            <p:ph type="title"/>
          </p:nvPr>
        </p:nvSpPr>
        <p:spPr>
          <a:xfrm>
            <a:off x="171450" y="223516"/>
            <a:ext cx="8801100" cy="964153"/>
          </a:xfrm>
        </p:spPr>
        <p:txBody>
          <a:bodyPr/>
          <a:lstStyle/>
          <a:p>
            <a:pPr marL="762000" indent="-762000" algn="l"/>
            <a:r>
              <a:rPr lang="en-US" altLang="en-US" sz="2000" dirty="0">
                <a:solidFill>
                  <a:srgbClr val="FF0000"/>
                </a:solidFill>
              </a:rPr>
              <a:t>3. If we don’t revise the lesson contents, we will fail the midterm exam and our course scores will be low.</a:t>
            </a:r>
            <a:br>
              <a:rPr lang="en-US" altLang="en-US" sz="3200" dirty="0"/>
            </a:br>
            <a:endParaRPr lang="en-US" altLang="en-US" sz="3200" dirty="0"/>
          </a:p>
        </p:txBody>
      </p:sp>
      <p:sp>
        <p:nvSpPr>
          <p:cNvPr id="211971" name="Rectangle 3">
            <a:extLst>
              <a:ext uri="{FF2B5EF4-FFF2-40B4-BE49-F238E27FC236}">
                <a16:creationId xmlns:a16="http://schemas.microsoft.com/office/drawing/2014/main" id="{7B06B802-448F-4517-88CB-C46CA3C11104}"/>
              </a:ext>
            </a:extLst>
          </p:cNvPr>
          <p:cNvSpPr>
            <a:spLocks noGrp="1" noChangeArrowheads="1"/>
          </p:cNvSpPr>
          <p:nvPr>
            <p:ph type="body" sz="half" idx="1"/>
          </p:nvPr>
        </p:nvSpPr>
        <p:spPr>
          <a:xfrm>
            <a:off x="171450" y="1049209"/>
            <a:ext cx="6103226" cy="1578897"/>
          </a:xfrm>
        </p:spPr>
        <p:txBody>
          <a:bodyPr/>
          <a:lstStyle/>
          <a:p>
            <a:pPr marL="457200" indent="-457200">
              <a:buFontTx/>
              <a:buNone/>
            </a:pPr>
            <a:r>
              <a:rPr lang="en-US" altLang="en-US" b="1" dirty="0"/>
              <a:t>Let:</a:t>
            </a:r>
          </a:p>
          <a:p>
            <a:pPr marL="457200" indent="-457200">
              <a:buFontTx/>
              <a:buNone/>
            </a:pPr>
            <a:r>
              <a:rPr lang="en-US" altLang="en-US" b="1" dirty="0"/>
              <a:t>R</a:t>
            </a:r>
            <a:r>
              <a:rPr lang="en-US" altLang="en-US" dirty="0"/>
              <a:t>: </a:t>
            </a:r>
            <a:r>
              <a:rPr lang="en-US" altLang="en-US" dirty="0">
                <a:solidFill>
                  <a:srgbClr val="FF0000"/>
                </a:solidFill>
              </a:rPr>
              <a:t>we revise the lesson contents</a:t>
            </a:r>
            <a:endParaRPr lang="en-US" altLang="en-US" dirty="0"/>
          </a:p>
          <a:p>
            <a:pPr marL="457200" indent="-457200">
              <a:buFontTx/>
              <a:buNone/>
            </a:pPr>
            <a:r>
              <a:rPr lang="en-US" altLang="en-US" b="1" dirty="0"/>
              <a:t>F</a:t>
            </a:r>
            <a:r>
              <a:rPr lang="en-US" altLang="en-US" dirty="0"/>
              <a:t>: </a:t>
            </a:r>
            <a:r>
              <a:rPr lang="vi-VN" altLang="en-US" dirty="0" err="1">
                <a:solidFill>
                  <a:srgbClr val="FF0000"/>
                </a:solidFill>
              </a:rPr>
              <a:t>we</a:t>
            </a:r>
            <a:r>
              <a:rPr lang="vi-VN" altLang="en-US" dirty="0">
                <a:solidFill>
                  <a:srgbClr val="FF0000"/>
                </a:solidFill>
              </a:rPr>
              <a:t> </a:t>
            </a:r>
            <a:r>
              <a:rPr lang="en-US" altLang="en-US" dirty="0">
                <a:solidFill>
                  <a:srgbClr val="FF0000"/>
                </a:solidFill>
              </a:rPr>
              <a:t>w</a:t>
            </a:r>
            <a:r>
              <a:rPr lang="vi-VN" altLang="en-US" dirty="0" err="1">
                <a:solidFill>
                  <a:srgbClr val="FF0000"/>
                </a:solidFill>
              </a:rPr>
              <a:t>ill</a:t>
            </a:r>
            <a:r>
              <a:rPr lang="en-US" altLang="en-US" dirty="0">
                <a:solidFill>
                  <a:srgbClr val="FF0000"/>
                </a:solidFill>
              </a:rPr>
              <a:t> fail the midterm exam </a:t>
            </a:r>
            <a:endParaRPr lang="en-US" altLang="en-US" dirty="0"/>
          </a:p>
          <a:p>
            <a:pPr marL="457200" indent="-457200">
              <a:buFontTx/>
              <a:buNone/>
            </a:pPr>
            <a:r>
              <a:rPr lang="en-US" altLang="en-US" b="1" dirty="0"/>
              <a:t>S</a:t>
            </a:r>
            <a:r>
              <a:rPr lang="en-US" altLang="en-US" dirty="0"/>
              <a:t>: </a:t>
            </a:r>
            <a:r>
              <a:rPr lang="en-US" altLang="en-US" dirty="0">
                <a:solidFill>
                  <a:srgbClr val="FF0000"/>
                </a:solidFill>
              </a:rPr>
              <a:t>our course scores will be low</a:t>
            </a:r>
            <a:endParaRPr lang="en-US" altLang="en-US" dirty="0"/>
          </a:p>
          <a:p>
            <a:pPr marL="457200" indent="-457200">
              <a:buFontTx/>
              <a:buNone/>
            </a:pPr>
            <a:endParaRPr lang="en-US" altLang="en-US" sz="2000" dirty="0"/>
          </a:p>
          <a:p>
            <a:pPr marL="457200" indent="-457200">
              <a:buFontTx/>
              <a:buNone/>
            </a:pPr>
            <a:endParaRPr lang="en-US" altLang="en-US" sz="3200" b="1" dirty="0"/>
          </a:p>
          <a:p>
            <a:pPr marL="457200" indent="-457200">
              <a:buFontTx/>
              <a:buNone/>
            </a:pPr>
            <a:endParaRPr lang="en-US" altLang="en-US" dirty="0"/>
          </a:p>
          <a:p>
            <a:pPr marL="457200" indent="-457200">
              <a:buFontTx/>
              <a:buNone/>
            </a:pPr>
            <a:r>
              <a:rPr lang="en-US" altLang="en-US" sz="1800" dirty="0"/>
              <a:t> </a:t>
            </a:r>
          </a:p>
        </p:txBody>
      </p:sp>
      <p:graphicFrame>
        <p:nvGraphicFramePr>
          <p:cNvPr id="212112" name="Group 144">
            <a:extLst>
              <a:ext uri="{FF2B5EF4-FFF2-40B4-BE49-F238E27FC236}">
                <a16:creationId xmlns:a16="http://schemas.microsoft.com/office/drawing/2014/main" id="{6BF0CECE-212E-4780-9630-AD2C9A0195BF}"/>
              </a:ext>
            </a:extLst>
          </p:cNvPr>
          <p:cNvGraphicFramePr>
            <a:graphicFrameLocks noGrp="1"/>
          </p:cNvGraphicFramePr>
          <p:nvPr>
            <p:ph sz="quarter" idx="3"/>
            <p:extLst>
              <p:ext uri="{D42A27DB-BD31-4B8C-83A1-F6EECF244321}">
                <p14:modId xmlns:p14="http://schemas.microsoft.com/office/powerpoint/2010/main" val="2795235078"/>
              </p:ext>
            </p:extLst>
          </p:nvPr>
        </p:nvGraphicFramePr>
        <p:xfrm>
          <a:off x="1763712" y="3297561"/>
          <a:ext cx="5616575" cy="3336923"/>
        </p:xfrm>
        <a:graphic>
          <a:graphicData uri="http://schemas.openxmlformats.org/drawingml/2006/table">
            <a:tbl>
              <a:tblPr/>
              <a:tblGrid>
                <a:gridCol w="646038">
                  <a:extLst>
                    <a:ext uri="{9D8B030D-6E8A-4147-A177-3AD203B41FA5}">
                      <a16:colId xmlns:a16="http://schemas.microsoft.com/office/drawing/2014/main" val="20000"/>
                    </a:ext>
                  </a:extLst>
                </a:gridCol>
                <a:gridCol w="716904">
                  <a:extLst>
                    <a:ext uri="{9D8B030D-6E8A-4147-A177-3AD203B41FA5}">
                      <a16:colId xmlns:a16="http://schemas.microsoft.com/office/drawing/2014/main" val="20001"/>
                    </a:ext>
                  </a:extLst>
                </a:gridCol>
                <a:gridCol w="715256">
                  <a:extLst>
                    <a:ext uri="{9D8B030D-6E8A-4147-A177-3AD203B41FA5}">
                      <a16:colId xmlns:a16="http://schemas.microsoft.com/office/drawing/2014/main" val="20002"/>
                    </a:ext>
                  </a:extLst>
                </a:gridCol>
                <a:gridCol w="708432">
                  <a:extLst>
                    <a:ext uri="{9D8B030D-6E8A-4147-A177-3AD203B41FA5}">
                      <a16:colId xmlns:a16="http://schemas.microsoft.com/office/drawing/2014/main" val="20003"/>
                    </a:ext>
                  </a:extLst>
                </a:gridCol>
                <a:gridCol w="1022027">
                  <a:extLst>
                    <a:ext uri="{9D8B030D-6E8A-4147-A177-3AD203B41FA5}">
                      <a16:colId xmlns:a16="http://schemas.microsoft.com/office/drawing/2014/main" val="20004"/>
                    </a:ext>
                  </a:extLst>
                </a:gridCol>
                <a:gridCol w="1807918">
                  <a:extLst>
                    <a:ext uri="{9D8B030D-6E8A-4147-A177-3AD203B41FA5}">
                      <a16:colId xmlns:a16="http://schemas.microsoft.com/office/drawing/2014/main" val="20005"/>
                    </a:ext>
                  </a:extLst>
                </a:gridCol>
              </a:tblGrid>
              <a:tr h="518258">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S</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~R</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altLang="en-US" sz="1800" b="1" dirty="0"/>
                        <a:t>F &amp; S</a:t>
                      </a:r>
                      <a:r>
                        <a:rPr lang="en-US" altLang="en-US" sz="2000" b="1" dirty="0"/>
                        <a:t> </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altLang="en-US" sz="1400" dirty="0"/>
                        <a:t>˜</a:t>
                      </a:r>
                      <a:r>
                        <a:rPr lang="en-US" altLang="en-US" b="1" dirty="0"/>
                        <a:t>R</a:t>
                      </a:r>
                      <a:r>
                        <a:rPr lang="en-US" altLang="en-US" sz="1800" b="1" dirty="0"/>
                        <a:t> </a:t>
                      </a:r>
                      <a:r>
                        <a:rPr lang="en-US" altLang="en-US" sz="1800" b="1" dirty="0">
                          <a:sym typeface="Wingdings" panose="05000000000000000000" pitchFamily="2" charset="2"/>
                        </a:rPr>
                        <a:t></a:t>
                      </a:r>
                      <a:r>
                        <a:rPr lang="en-US" altLang="en-US" sz="1800" b="1" dirty="0"/>
                        <a:t> F &amp; S</a:t>
                      </a:r>
                      <a:r>
                        <a:rPr lang="en-US" altLang="en-US" sz="2000" b="1" dirty="0"/>
                        <a:t> </a:t>
                      </a:r>
                      <a:endParaRPr kumimoji="0" lang="en-US" sz="18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6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6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408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66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TextBox 6">
            <a:extLst>
              <a:ext uri="{FF2B5EF4-FFF2-40B4-BE49-F238E27FC236}">
                <a16:creationId xmlns:a16="http://schemas.microsoft.com/office/drawing/2014/main" id="{3AC98054-5DAE-4186-BA42-C64503EAD9C7}"/>
              </a:ext>
            </a:extLst>
          </p:cNvPr>
          <p:cNvSpPr txBox="1"/>
          <p:nvPr/>
        </p:nvSpPr>
        <p:spPr>
          <a:xfrm>
            <a:off x="5427081" y="1392381"/>
            <a:ext cx="2625538" cy="892552"/>
          </a:xfrm>
          <a:prstGeom prst="rect">
            <a:avLst/>
          </a:prstGeom>
          <a:noFill/>
        </p:spPr>
        <p:txBody>
          <a:bodyPr wrap="square">
            <a:spAutoFit/>
          </a:bodyPr>
          <a:lstStyle/>
          <a:p>
            <a:pPr marL="457200" indent="-457200">
              <a:buFontTx/>
              <a:buNone/>
            </a:pPr>
            <a:r>
              <a:rPr lang="en-US" altLang="en-US" sz="2400" b="1" dirty="0"/>
              <a:t>Symbolic form: </a:t>
            </a:r>
          </a:p>
          <a:p>
            <a:pPr marL="457200" indent="-457200">
              <a:buFontTx/>
              <a:buNone/>
            </a:pPr>
            <a:r>
              <a:rPr lang="en-US" altLang="en-US" sz="1800" dirty="0">
                <a:sym typeface="Wingdings" panose="05000000000000000000" pitchFamily="2" charset="2"/>
              </a:rPr>
              <a:t> </a:t>
            </a:r>
            <a:r>
              <a:rPr lang="en-US" altLang="en-US" sz="1800" dirty="0"/>
              <a:t>˜</a:t>
            </a:r>
            <a:r>
              <a:rPr lang="en-US" altLang="en-US" b="1" dirty="0"/>
              <a:t>R</a:t>
            </a:r>
            <a:r>
              <a:rPr lang="en-US" altLang="en-US" sz="2400" b="1" dirty="0"/>
              <a:t> </a:t>
            </a:r>
            <a:r>
              <a:rPr lang="en-US" altLang="en-US" sz="2400" b="1" dirty="0">
                <a:sym typeface="Wingdings" panose="05000000000000000000" pitchFamily="2" charset="2"/>
              </a:rPr>
              <a:t></a:t>
            </a:r>
            <a:r>
              <a:rPr lang="en-US" altLang="en-US" sz="2400" b="1" dirty="0"/>
              <a:t> F &amp; S</a:t>
            </a:r>
            <a:r>
              <a:rPr lang="en-US" altLang="en-US" sz="2800" b="1" dirty="0"/>
              <a:t> </a:t>
            </a:r>
          </a:p>
        </p:txBody>
      </p:sp>
    </p:spTree>
    <p:extLst>
      <p:ext uri="{BB962C8B-B14F-4D97-AF65-F5344CB8AC3E}">
        <p14:creationId xmlns:p14="http://schemas.microsoft.com/office/powerpoint/2010/main" val="164449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1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19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581A6762-A592-4E41-A4F0-ADD9BEDA906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46BDE1-CE10-42D1-B8E8-37B6B8EC490F}" type="slidenum">
              <a:rPr lang="en-US" altLang="en-US" sz="1000"/>
              <a:pPr/>
              <a:t>47</a:t>
            </a:fld>
            <a:endParaRPr lang="en-US" altLang="en-US" sz="1000"/>
          </a:p>
        </p:txBody>
      </p:sp>
      <p:sp>
        <p:nvSpPr>
          <p:cNvPr id="50179" name="Rectangle 2">
            <a:extLst>
              <a:ext uri="{FF2B5EF4-FFF2-40B4-BE49-F238E27FC236}">
                <a16:creationId xmlns:a16="http://schemas.microsoft.com/office/drawing/2014/main" id="{F5209FEB-5207-428A-8AAD-4504340F5427}"/>
              </a:ext>
            </a:extLst>
          </p:cNvPr>
          <p:cNvSpPr>
            <a:spLocks noGrp="1" noChangeArrowheads="1"/>
          </p:cNvSpPr>
          <p:nvPr>
            <p:ph type="title"/>
          </p:nvPr>
        </p:nvSpPr>
        <p:spPr>
          <a:xfrm>
            <a:off x="171450" y="223516"/>
            <a:ext cx="8801100" cy="964153"/>
          </a:xfrm>
        </p:spPr>
        <p:txBody>
          <a:bodyPr/>
          <a:lstStyle/>
          <a:p>
            <a:pPr marL="762000" indent="-762000" algn="l"/>
            <a:r>
              <a:rPr lang="en-US" altLang="en-US" sz="2000" dirty="0">
                <a:solidFill>
                  <a:srgbClr val="FF0000"/>
                </a:solidFill>
              </a:rPr>
              <a:t>3. If we don’t revise the lesson contents, we will fail the midterm exam and our course scores will be low.</a:t>
            </a:r>
            <a:br>
              <a:rPr lang="en-US" altLang="en-US" sz="3200" dirty="0"/>
            </a:br>
            <a:endParaRPr lang="en-US" altLang="en-US" sz="3200" dirty="0"/>
          </a:p>
        </p:txBody>
      </p:sp>
      <p:sp>
        <p:nvSpPr>
          <p:cNvPr id="7" name="TextBox 6">
            <a:extLst>
              <a:ext uri="{FF2B5EF4-FFF2-40B4-BE49-F238E27FC236}">
                <a16:creationId xmlns:a16="http://schemas.microsoft.com/office/drawing/2014/main" id="{3AC98054-5DAE-4186-BA42-C64503EAD9C7}"/>
              </a:ext>
            </a:extLst>
          </p:cNvPr>
          <p:cNvSpPr txBox="1"/>
          <p:nvPr/>
        </p:nvSpPr>
        <p:spPr>
          <a:xfrm>
            <a:off x="5427081" y="1392381"/>
            <a:ext cx="2625538" cy="892552"/>
          </a:xfrm>
          <a:prstGeom prst="rect">
            <a:avLst/>
          </a:prstGeom>
          <a:noFill/>
        </p:spPr>
        <p:txBody>
          <a:bodyPr wrap="square">
            <a:spAutoFit/>
          </a:bodyPr>
          <a:lstStyle/>
          <a:p>
            <a:pPr marL="457200" indent="-457200">
              <a:buFontTx/>
              <a:buNone/>
            </a:pPr>
            <a:r>
              <a:rPr lang="en-US" altLang="en-US" sz="2400" b="1" dirty="0"/>
              <a:t>Symbolic form: </a:t>
            </a:r>
          </a:p>
          <a:p>
            <a:pPr marL="457200" indent="-457200">
              <a:buFontTx/>
              <a:buNone/>
            </a:pPr>
            <a:r>
              <a:rPr lang="en-US" altLang="en-US" sz="1800" dirty="0">
                <a:sym typeface="Wingdings" panose="05000000000000000000" pitchFamily="2" charset="2"/>
              </a:rPr>
              <a:t> </a:t>
            </a:r>
            <a:r>
              <a:rPr lang="en-US" altLang="en-US" sz="1800" dirty="0"/>
              <a:t>˜</a:t>
            </a:r>
            <a:r>
              <a:rPr lang="en-US" altLang="en-US" b="1" dirty="0"/>
              <a:t>R</a:t>
            </a:r>
            <a:r>
              <a:rPr lang="en-US" altLang="en-US" sz="2400" b="1" dirty="0"/>
              <a:t> </a:t>
            </a:r>
            <a:r>
              <a:rPr lang="en-US" altLang="en-US" sz="2400" b="1" dirty="0">
                <a:sym typeface="Wingdings" panose="05000000000000000000" pitchFamily="2" charset="2"/>
              </a:rPr>
              <a:t></a:t>
            </a:r>
            <a:r>
              <a:rPr lang="en-US" altLang="en-US" sz="2400" b="1" dirty="0"/>
              <a:t> F &amp; S</a:t>
            </a:r>
            <a:r>
              <a:rPr lang="en-US" altLang="en-US" sz="2800" b="1" dirty="0"/>
              <a:t> </a:t>
            </a:r>
          </a:p>
        </p:txBody>
      </p:sp>
      <p:graphicFrame>
        <p:nvGraphicFramePr>
          <p:cNvPr id="9" name="Group 4">
            <a:extLst>
              <a:ext uri="{FF2B5EF4-FFF2-40B4-BE49-F238E27FC236}">
                <a16:creationId xmlns:a16="http://schemas.microsoft.com/office/drawing/2014/main" id="{14B909E1-67D8-A57D-6ACB-5C280B10E14B}"/>
              </a:ext>
            </a:extLst>
          </p:cNvPr>
          <p:cNvGraphicFramePr>
            <a:graphicFrameLocks/>
          </p:cNvGraphicFramePr>
          <p:nvPr>
            <p:extLst>
              <p:ext uri="{D42A27DB-BD31-4B8C-83A1-F6EECF244321}">
                <p14:modId xmlns:p14="http://schemas.microsoft.com/office/powerpoint/2010/main" val="3131314448"/>
              </p:ext>
            </p:extLst>
          </p:nvPr>
        </p:nvGraphicFramePr>
        <p:xfrm>
          <a:off x="1495561" y="3044374"/>
          <a:ext cx="6411309" cy="3295026"/>
        </p:xfrm>
        <a:graphic>
          <a:graphicData uri="http://schemas.openxmlformats.org/drawingml/2006/table">
            <a:tbl>
              <a:tblPr/>
              <a:tblGrid>
                <a:gridCol w="737450">
                  <a:extLst>
                    <a:ext uri="{9D8B030D-6E8A-4147-A177-3AD203B41FA5}">
                      <a16:colId xmlns:a16="http://schemas.microsoft.com/office/drawing/2014/main" val="20000"/>
                    </a:ext>
                  </a:extLst>
                </a:gridCol>
                <a:gridCol w="818345">
                  <a:extLst>
                    <a:ext uri="{9D8B030D-6E8A-4147-A177-3AD203B41FA5}">
                      <a16:colId xmlns:a16="http://schemas.microsoft.com/office/drawing/2014/main" val="20001"/>
                    </a:ext>
                  </a:extLst>
                </a:gridCol>
                <a:gridCol w="816464">
                  <a:extLst>
                    <a:ext uri="{9D8B030D-6E8A-4147-A177-3AD203B41FA5}">
                      <a16:colId xmlns:a16="http://schemas.microsoft.com/office/drawing/2014/main" val="20002"/>
                    </a:ext>
                  </a:extLst>
                </a:gridCol>
                <a:gridCol w="772613">
                  <a:extLst>
                    <a:ext uri="{9D8B030D-6E8A-4147-A177-3AD203B41FA5}">
                      <a16:colId xmlns:a16="http://schemas.microsoft.com/office/drawing/2014/main" val="20003"/>
                    </a:ext>
                  </a:extLst>
                </a:gridCol>
                <a:gridCol w="1202703">
                  <a:extLst>
                    <a:ext uri="{9D8B030D-6E8A-4147-A177-3AD203B41FA5}">
                      <a16:colId xmlns:a16="http://schemas.microsoft.com/office/drawing/2014/main" val="20004"/>
                    </a:ext>
                  </a:extLst>
                </a:gridCol>
                <a:gridCol w="2063734">
                  <a:extLst>
                    <a:ext uri="{9D8B030D-6E8A-4147-A177-3AD203B41FA5}">
                      <a16:colId xmlns:a16="http://schemas.microsoft.com/office/drawing/2014/main" val="20005"/>
                    </a:ext>
                  </a:extLst>
                </a:gridCol>
              </a:tblGrid>
              <a:tr h="50662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R</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S</a:t>
                      </a:r>
                      <a:endParaRPr kumimoji="0" lang="en-US" sz="2000" b="1" i="0" u="none" strike="noStrike" cap="none" normalizeH="0" baseline="0" dirty="0">
                        <a:ln>
                          <a:noFill/>
                        </a:ln>
                        <a:solidFill>
                          <a:schemeClr val="tx1"/>
                        </a:solidFill>
                        <a:effectLst/>
                        <a:latin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altLang="en-US" dirty="0">
                          <a:sym typeface="Wingdings" panose="05000000000000000000" pitchFamily="2" charset="2"/>
                        </a:rPr>
                        <a:t> </a:t>
                      </a:r>
                      <a:r>
                        <a:rPr lang="en-US" altLang="en-US" dirty="0"/>
                        <a:t>˜</a:t>
                      </a:r>
                      <a:r>
                        <a:rPr kumimoji="0" lang="en-US" altLang="en-US" sz="1800" b="1" i="0" u="none" strike="noStrike" cap="none" normalizeH="0" baseline="0" dirty="0">
                          <a:ln>
                            <a:noFill/>
                          </a:ln>
                          <a:solidFill>
                            <a:schemeClr val="tx1"/>
                          </a:solidFill>
                          <a:effectLst/>
                          <a:latin typeface="Times New Roman" pitchFamily="18" charset="0"/>
                        </a:rPr>
                        <a:t>R</a:t>
                      </a:r>
                      <a:endParaRPr kumimoji="0" lang="en-US" sz="1800" b="1" i="0" u="none" strike="noStrike" cap="none" normalizeH="0" baseline="0" dirty="0">
                        <a:ln>
                          <a:noFill/>
                        </a:ln>
                        <a:solidFill>
                          <a:schemeClr val="tx1"/>
                        </a:solidFill>
                        <a:effectLst/>
                        <a:latin typeface="Times New Roman" pitchFamily="18" charset="0"/>
                        <a:cs typeface="Times New Roman" pitchFamily="18" charset="0"/>
                      </a:endParaRP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cs typeface="Times New Roman" pitchFamily="18" charset="0"/>
                        </a:rPr>
                        <a:t>F &amp; S</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altLang="en-US" dirty="0">
                          <a:sym typeface="Wingdings" panose="05000000000000000000" pitchFamily="2" charset="2"/>
                        </a:rPr>
                        <a:t> </a:t>
                      </a:r>
                      <a:r>
                        <a:rPr lang="en-US" altLang="en-US" dirty="0"/>
                        <a:t>˜</a:t>
                      </a:r>
                      <a:r>
                        <a:rPr kumimoji="0" lang="vi-VN" altLang="en-US" sz="1800" b="1" i="0" u="none" strike="noStrike" cap="none" normalizeH="0" baseline="0" dirty="0">
                          <a:ln>
                            <a:noFill/>
                          </a:ln>
                          <a:solidFill>
                            <a:schemeClr val="tx1"/>
                          </a:solidFill>
                          <a:effectLst/>
                          <a:latin typeface="Times New Roman" pitchFamily="18" charset="0"/>
                          <a:cs typeface="Times New Roman" pitchFamily="18" charset="0"/>
                        </a:rPr>
                        <a:t>R</a:t>
                      </a:r>
                      <a:r>
                        <a:rPr kumimoji="0" lang="en-US" sz="1800" b="1" i="0" u="none" strike="noStrike" cap="none" normalizeH="0" baseline="0" dirty="0">
                          <a:ln>
                            <a:noFill/>
                          </a:ln>
                          <a:solidFill>
                            <a:schemeClr val="tx1"/>
                          </a:solidFill>
                          <a:effectLst/>
                          <a:latin typeface="Times New Roman" pitchFamily="18" charset="0"/>
                        </a:rPr>
                        <a:t> </a:t>
                      </a:r>
                      <a:r>
                        <a:rPr kumimoji="0" lang="en-US" sz="1800" b="1" i="0" u="none" strike="noStrike" cap="none" normalizeH="0" baseline="0" dirty="0">
                          <a:ln>
                            <a:noFill/>
                          </a:ln>
                          <a:solidFill>
                            <a:schemeClr val="tx1"/>
                          </a:solidFill>
                          <a:effectLst/>
                          <a:latin typeface="Times New Roman" pitchFamily="18" charset="0"/>
                          <a:sym typeface="Wingdings" pitchFamily="2" charset="2"/>
                        </a:rPr>
                        <a:t></a:t>
                      </a:r>
                      <a:r>
                        <a:rPr kumimoji="0" lang="en-US" sz="1800" b="1" i="0" u="none" strike="noStrike" cap="none" normalizeH="0" baseline="0" dirty="0">
                          <a:ln>
                            <a:noFill/>
                          </a:ln>
                          <a:solidFill>
                            <a:schemeClr val="tx1"/>
                          </a:solidFill>
                          <a:effectLst/>
                          <a:latin typeface="Times New Roman" pitchFamily="18" charset="0"/>
                        </a:rPr>
                        <a:t> F &amp; S </a:t>
                      </a:r>
                    </a:p>
                  </a:txBody>
                  <a:tcPr marL="91436" marR="91436"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1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dirty="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1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77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134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683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200" b="0" i="0" u="none" strike="noStrike" cap="none" normalizeH="0" baseline="0">
                        <a:ln>
                          <a:noFill/>
                        </a:ln>
                        <a:solidFill>
                          <a:schemeClr val="tx1"/>
                        </a:solidFill>
                        <a:effectLst/>
                        <a:latin typeface="Times New Roman" pitchFamily="18" charset="0"/>
                      </a:endParaRP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T</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F</a:t>
                      </a:r>
                    </a:p>
                  </a:txBody>
                  <a:tcPr marL="91446" marR="91446"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 name="Rectangle 3">
            <a:extLst>
              <a:ext uri="{FF2B5EF4-FFF2-40B4-BE49-F238E27FC236}">
                <a16:creationId xmlns:a16="http://schemas.microsoft.com/office/drawing/2014/main" id="{70B0737D-AF2D-B93D-3350-A79916D5A78F}"/>
              </a:ext>
            </a:extLst>
          </p:cNvPr>
          <p:cNvSpPr>
            <a:spLocks noGrp="1" noChangeArrowheads="1"/>
          </p:cNvSpPr>
          <p:nvPr>
            <p:ph type="body" sz="half" idx="1"/>
          </p:nvPr>
        </p:nvSpPr>
        <p:spPr>
          <a:xfrm>
            <a:off x="171450" y="1049209"/>
            <a:ext cx="6103226" cy="1578897"/>
          </a:xfrm>
        </p:spPr>
        <p:txBody>
          <a:bodyPr/>
          <a:lstStyle/>
          <a:p>
            <a:pPr marL="457200" indent="-457200">
              <a:buFontTx/>
              <a:buNone/>
            </a:pPr>
            <a:r>
              <a:rPr lang="en-US" altLang="en-US" b="1" dirty="0"/>
              <a:t>Let:</a:t>
            </a:r>
          </a:p>
          <a:p>
            <a:pPr marL="457200" indent="-457200">
              <a:buFontTx/>
              <a:buNone/>
            </a:pPr>
            <a:r>
              <a:rPr lang="en-US" altLang="en-US" b="1" dirty="0"/>
              <a:t>R</a:t>
            </a:r>
            <a:r>
              <a:rPr lang="en-US" altLang="en-US" dirty="0"/>
              <a:t>: </a:t>
            </a:r>
            <a:r>
              <a:rPr lang="en-US" altLang="en-US" dirty="0">
                <a:solidFill>
                  <a:srgbClr val="FF0000"/>
                </a:solidFill>
              </a:rPr>
              <a:t>we revise the lesson contents</a:t>
            </a:r>
            <a:endParaRPr lang="en-US" altLang="en-US" dirty="0"/>
          </a:p>
          <a:p>
            <a:pPr marL="457200" indent="-457200">
              <a:buFontTx/>
              <a:buNone/>
            </a:pPr>
            <a:r>
              <a:rPr lang="en-US" altLang="en-US" b="1" dirty="0"/>
              <a:t>F</a:t>
            </a:r>
            <a:r>
              <a:rPr lang="en-US" altLang="en-US" dirty="0"/>
              <a:t>: </a:t>
            </a:r>
            <a:r>
              <a:rPr lang="vi-VN" altLang="en-US" dirty="0">
                <a:solidFill>
                  <a:srgbClr val="FF0000"/>
                </a:solidFill>
              </a:rPr>
              <a:t>we </a:t>
            </a:r>
            <a:r>
              <a:rPr lang="en-US" altLang="en-US" dirty="0">
                <a:solidFill>
                  <a:srgbClr val="FF0000"/>
                </a:solidFill>
              </a:rPr>
              <a:t>w</a:t>
            </a:r>
            <a:r>
              <a:rPr lang="vi-VN" altLang="en-US" dirty="0">
                <a:solidFill>
                  <a:srgbClr val="FF0000"/>
                </a:solidFill>
              </a:rPr>
              <a:t>ill</a:t>
            </a:r>
            <a:r>
              <a:rPr lang="en-US" altLang="en-US" dirty="0">
                <a:solidFill>
                  <a:srgbClr val="FF0000"/>
                </a:solidFill>
              </a:rPr>
              <a:t> fail the midterm exam </a:t>
            </a:r>
            <a:endParaRPr lang="en-US" altLang="en-US" dirty="0"/>
          </a:p>
          <a:p>
            <a:pPr marL="457200" indent="-457200">
              <a:buFontTx/>
              <a:buNone/>
            </a:pPr>
            <a:r>
              <a:rPr lang="en-US" altLang="en-US" b="1" dirty="0"/>
              <a:t>S</a:t>
            </a:r>
            <a:r>
              <a:rPr lang="en-US" altLang="en-US" dirty="0"/>
              <a:t>: </a:t>
            </a:r>
            <a:r>
              <a:rPr lang="en-US" altLang="en-US" dirty="0">
                <a:solidFill>
                  <a:srgbClr val="FF0000"/>
                </a:solidFill>
              </a:rPr>
              <a:t>our course scores will be low</a:t>
            </a:r>
            <a:endParaRPr lang="en-US" altLang="en-US" dirty="0"/>
          </a:p>
          <a:p>
            <a:pPr marL="457200" indent="-457200">
              <a:buFontTx/>
              <a:buNone/>
            </a:pPr>
            <a:endParaRPr lang="en-US" altLang="en-US" sz="2000" dirty="0"/>
          </a:p>
          <a:p>
            <a:pPr marL="457200" indent="-457200">
              <a:buFontTx/>
              <a:buNone/>
            </a:pPr>
            <a:endParaRPr lang="en-US" altLang="en-US" sz="3200" b="1" dirty="0"/>
          </a:p>
          <a:p>
            <a:pPr marL="457200" indent="-457200">
              <a:buFontTx/>
              <a:buNone/>
            </a:pPr>
            <a:endParaRPr lang="en-US" altLang="en-US" dirty="0"/>
          </a:p>
          <a:p>
            <a:pPr marL="457200" indent="-457200">
              <a:buFontTx/>
              <a:buNone/>
            </a:pPr>
            <a:r>
              <a:rPr lang="en-US" altLang="en-US" sz="1800" dirty="0"/>
              <a:t> </a:t>
            </a:r>
          </a:p>
        </p:txBody>
      </p:sp>
    </p:spTree>
    <p:extLst>
      <p:ext uri="{BB962C8B-B14F-4D97-AF65-F5344CB8AC3E}">
        <p14:creationId xmlns:p14="http://schemas.microsoft.com/office/powerpoint/2010/main" val="274040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DA6F3CF-1675-42C4-9F67-7931D0DC6CD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835FCA-BB39-4EB8-B2BD-38A188AABF62}" type="slidenum">
              <a:rPr lang="en-US" altLang="en-US" sz="1000"/>
              <a:pPr/>
              <a:t>48</a:t>
            </a:fld>
            <a:endParaRPr lang="en-US" altLang="en-US" sz="1000"/>
          </a:p>
        </p:txBody>
      </p:sp>
      <p:sp>
        <p:nvSpPr>
          <p:cNvPr id="54275" name="Rectangle 2">
            <a:extLst>
              <a:ext uri="{FF2B5EF4-FFF2-40B4-BE49-F238E27FC236}">
                <a16:creationId xmlns:a16="http://schemas.microsoft.com/office/drawing/2014/main" id="{70A3A5E6-571A-484D-9E1B-4D889497B1E3}"/>
              </a:ext>
            </a:extLst>
          </p:cNvPr>
          <p:cNvSpPr>
            <a:spLocks noGrp="1" noChangeArrowheads="1"/>
          </p:cNvSpPr>
          <p:nvPr>
            <p:ph type="title"/>
          </p:nvPr>
        </p:nvSpPr>
        <p:spPr>
          <a:xfrm>
            <a:off x="387350" y="2900045"/>
            <a:ext cx="8193088" cy="344487"/>
          </a:xfrm>
        </p:spPr>
        <p:txBody>
          <a:bodyPr/>
          <a:lstStyle/>
          <a:p>
            <a:r>
              <a:rPr lang="en-US" altLang="en-US" sz="3600" dirty="0"/>
              <a:t>Exercise 4: Test validity of the argument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1DE13598-F691-41D4-9CDA-E3A6702FEF8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40106F-E005-4565-A15F-646F9DAA92E9}" type="slidenum">
              <a:rPr lang="en-US" altLang="en-US" sz="1000"/>
              <a:pPr/>
              <a:t>49</a:t>
            </a:fld>
            <a:endParaRPr lang="en-US" altLang="en-US" sz="1000"/>
          </a:p>
        </p:txBody>
      </p:sp>
      <p:sp>
        <p:nvSpPr>
          <p:cNvPr id="55300" name="Rectangle 3">
            <a:extLst>
              <a:ext uri="{FF2B5EF4-FFF2-40B4-BE49-F238E27FC236}">
                <a16:creationId xmlns:a16="http://schemas.microsoft.com/office/drawing/2014/main" id="{A6CBC1DF-BEB3-48D6-83C1-D643A5B074F5}"/>
              </a:ext>
            </a:extLst>
          </p:cNvPr>
          <p:cNvSpPr>
            <a:spLocks noChangeArrowheads="1"/>
          </p:cNvSpPr>
          <p:nvPr/>
        </p:nvSpPr>
        <p:spPr bwMode="auto">
          <a:xfrm>
            <a:off x="4716607" y="1207772"/>
            <a:ext cx="4562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u="sng" dirty="0"/>
              <a:t>Symbolic argument</a:t>
            </a:r>
            <a:r>
              <a:rPr lang="en-US" altLang="en-US" dirty="0"/>
              <a:t>: </a:t>
            </a:r>
          </a:p>
          <a:p>
            <a:r>
              <a:rPr lang="en-US" altLang="en-US" dirty="0"/>
              <a:t>	 </a:t>
            </a:r>
            <a:r>
              <a:rPr lang="en-US" altLang="en-US" b="1" dirty="0"/>
              <a:t>˜E v S </a:t>
            </a:r>
            <a:r>
              <a:rPr lang="en-US" altLang="en-US" b="1" dirty="0">
                <a:sym typeface="Wingdings" panose="05000000000000000000" pitchFamily="2" charset="2"/>
              </a:rPr>
              <a:t> </a:t>
            </a:r>
            <a:r>
              <a:rPr lang="en-US" altLang="en-US" b="1" dirty="0"/>
              <a:t>˜F</a:t>
            </a:r>
            <a:endParaRPr lang="en-US" altLang="en-US" b="1" dirty="0">
              <a:sym typeface="Wingdings" panose="05000000000000000000" pitchFamily="2" charset="2"/>
            </a:endParaRPr>
          </a:p>
          <a:p>
            <a:r>
              <a:rPr lang="en-US" altLang="en-US" b="1" dirty="0">
                <a:sym typeface="Wingdings" panose="05000000000000000000" pitchFamily="2" charset="2"/>
              </a:rPr>
              <a:t>	 </a:t>
            </a:r>
            <a:r>
              <a:rPr lang="en-US" altLang="en-US" b="1" dirty="0"/>
              <a:t>˜E &amp; ˜S	</a:t>
            </a:r>
          </a:p>
          <a:p>
            <a:r>
              <a:rPr lang="en-US" altLang="en-US" b="1" dirty="0"/>
              <a:t>	  </a:t>
            </a:r>
            <a:r>
              <a:rPr lang="en-US" dirty="0"/>
              <a:t>∴</a:t>
            </a:r>
            <a:r>
              <a:rPr lang="en-US" altLang="en-US" b="1" dirty="0"/>
              <a:t> F	   </a:t>
            </a:r>
          </a:p>
        </p:txBody>
      </p:sp>
      <p:sp>
        <p:nvSpPr>
          <p:cNvPr id="8" name="Rectangle 94">
            <a:extLst>
              <a:ext uri="{FF2B5EF4-FFF2-40B4-BE49-F238E27FC236}">
                <a16:creationId xmlns:a16="http://schemas.microsoft.com/office/drawing/2014/main" id="{DAFB5D77-26AB-43C7-9B56-54CAF01506CB}"/>
              </a:ext>
            </a:extLst>
          </p:cNvPr>
          <p:cNvSpPr>
            <a:spLocks noChangeArrowheads="1"/>
          </p:cNvSpPr>
          <p:nvPr/>
        </p:nvSpPr>
        <p:spPr bwMode="auto">
          <a:xfrm>
            <a:off x="138287" y="1044972"/>
            <a:ext cx="50554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Let:</a:t>
            </a:r>
          </a:p>
          <a:p>
            <a:r>
              <a:rPr lang="en-US" altLang="en-US" b="1" dirty="0"/>
              <a:t>E</a:t>
            </a:r>
            <a:r>
              <a:rPr lang="en-US" altLang="en-US" dirty="0"/>
              <a:t>: the pandemic ends</a:t>
            </a:r>
          </a:p>
          <a:p>
            <a:r>
              <a:rPr lang="en-US" altLang="en-US" b="1" dirty="0"/>
              <a:t>S</a:t>
            </a:r>
            <a:r>
              <a:rPr lang="en-US" altLang="en-US" dirty="0"/>
              <a:t>: we study online again next semester</a:t>
            </a:r>
          </a:p>
          <a:p>
            <a:r>
              <a:rPr lang="en-US" altLang="en-US" b="1" dirty="0"/>
              <a:t>F</a:t>
            </a:r>
            <a:r>
              <a:rPr lang="en-US" altLang="en-US" dirty="0"/>
              <a:t>: life is fun for us</a:t>
            </a:r>
            <a:endParaRPr lang="en-US" altLang="en-US" dirty="0">
              <a:sym typeface="Wingdings" panose="05000000000000000000" pitchFamily="2" charset="2"/>
            </a:endParaRPr>
          </a:p>
          <a:p>
            <a:r>
              <a:rPr lang="en-US" altLang="en-US" dirty="0"/>
              <a:t>	   </a:t>
            </a:r>
          </a:p>
        </p:txBody>
      </p:sp>
      <p:sp>
        <p:nvSpPr>
          <p:cNvPr id="10" name="Rectangle 3">
            <a:extLst>
              <a:ext uri="{FF2B5EF4-FFF2-40B4-BE49-F238E27FC236}">
                <a16:creationId xmlns:a16="http://schemas.microsoft.com/office/drawing/2014/main" id="{5996E034-FFFE-4691-8F5C-5EBA646CD104}"/>
              </a:ext>
            </a:extLst>
          </p:cNvPr>
          <p:cNvSpPr>
            <a:spLocks noGrp="1" noChangeArrowheads="1"/>
          </p:cNvSpPr>
          <p:nvPr>
            <p:ph type="body" sz="half" idx="1"/>
          </p:nvPr>
        </p:nvSpPr>
        <p:spPr>
          <a:xfrm>
            <a:off x="138287" y="39530"/>
            <a:ext cx="8366125" cy="1125538"/>
          </a:xfrm>
        </p:spPr>
        <p:txBody>
          <a:bodyPr/>
          <a:lstStyle/>
          <a:p>
            <a:pPr marL="0" indent="0">
              <a:buNone/>
            </a:pPr>
            <a:r>
              <a:rPr lang="en-US" altLang="en-US" sz="2000" b="1" dirty="0"/>
              <a:t>4A.</a:t>
            </a:r>
            <a:r>
              <a:rPr lang="en-US" altLang="en-US" sz="2000" dirty="0"/>
              <a:t> If the pandemic doesn’t end or we will study online again next semester, life is not fun for us at all. The pandemic does not end yet but we will not study online again next semester. So, life is fun for us.  </a:t>
            </a:r>
          </a:p>
          <a:p>
            <a:endParaRPr lang="en-US" altLang="en-US" sz="2000" b="1" dirty="0"/>
          </a:p>
        </p:txBody>
      </p:sp>
      <p:graphicFrame>
        <p:nvGraphicFramePr>
          <p:cNvPr id="9" name="Group 119">
            <a:extLst>
              <a:ext uri="{FF2B5EF4-FFF2-40B4-BE49-F238E27FC236}">
                <a16:creationId xmlns:a16="http://schemas.microsoft.com/office/drawing/2014/main" id="{80E5DE94-4874-439B-8747-73A0E6DD1442}"/>
              </a:ext>
            </a:extLst>
          </p:cNvPr>
          <p:cNvGraphicFramePr>
            <a:graphicFrameLocks/>
          </p:cNvGraphicFramePr>
          <p:nvPr>
            <p:extLst>
              <p:ext uri="{D42A27DB-BD31-4B8C-83A1-F6EECF244321}">
                <p14:modId xmlns:p14="http://schemas.microsoft.com/office/powerpoint/2010/main" val="926766467"/>
              </p:ext>
            </p:extLst>
          </p:nvPr>
        </p:nvGraphicFramePr>
        <p:xfrm>
          <a:off x="513081" y="2763826"/>
          <a:ext cx="7917485" cy="3338205"/>
        </p:xfrm>
        <a:graphic>
          <a:graphicData uri="http://schemas.openxmlformats.org/drawingml/2006/table">
            <a:tbl>
              <a:tblPr/>
              <a:tblGrid>
                <a:gridCol w="681575">
                  <a:extLst>
                    <a:ext uri="{9D8B030D-6E8A-4147-A177-3AD203B41FA5}">
                      <a16:colId xmlns:a16="http://schemas.microsoft.com/office/drawing/2014/main" val="20000"/>
                    </a:ext>
                  </a:extLst>
                </a:gridCol>
                <a:gridCol w="606883">
                  <a:extLst>
                    <a:ext uri="{9D8B030D-6E8A-4147-A177-3AD203B41FA5}">
                      <a16:colId xmlns:a16="http://schemas.microsoft.com/office/drawing/2014/main" val="20001"/>
                    </a:ext>
                  </a:extLst>
                </a:gridCol>
                <a:gridCol w="662902">
                  <a:extLst>
                    <a:ext uri="{9D8B030D-6E8A-4147-A177-3AD203B41FA5}">
                      <a16:colId xmlns:a16="http://schemas.microsoft.com/office/drawing/2014/main" val="20002"/>
                    </a:ext>
                  </a:extLst>
                </a:gridCol>
                <a:gridCol w="597546">
                  <a:extLst>
                    <a:ext uri="{9D8B030D-6E8A-4147-A177-3AD203B41FA5}">
                      <a16:colId xmlns:a16="http://schemas.microsoft.com/office/drawing/2014/main" val="20003"/>
                    </a:ext>
                  </a:extLst>
                </a:gridCol>
                <a:gridCol w="578873">
                  <a:extLst>
                    <a:ext uri="{9D8B030D-6E8A-4147-A177-3AD203B41FA5}">
                      <a16:colId xmlns:a16="http://schemas.microsoft.com/office/drawing/2014/main" val="3399792999"/>
                    </a:ext>
                  </a:extLst>
                </a:gridCol>
                <a:gridCol w="588209">
                  <a:extLst>
                    <a:ext uri="{9D8B030D-6E8A-4147-A177-3AD203B41FA5}">
                      <a16:colId xmlns:a16="http://schemas.microsoft.com/office/drawing/2014/main" val="2723648315"/>
                    </a:ext>
                  </a:extLst>
                </a:gridCol>
                <a:gridCol w="809859">
                  <a:extLst>
                    <a:ext uri="{9D8B030D-6E8A-4147-A177-3AD203B41FA5}">
                      <a16:colId xmlns:a16="http://schemas.microsoft.com/office/drawing/2014/main" val="20004"/>
                    </a:ext>
                  </a:extLst>
                </a:gridCol>
                <a:gridCol w="1492501">
                  <a:extLst>
                    <a:ext uri="{9D8B030D-6E8A-4147-A177-3AD203B41FA5}">
                      <a16:colId xmlns:a16="http://schemas.microsoft.com/office/drawing/2014/main" val="20005"/>
                    </a:ext>
                  </a:extLst>
                </a:gridCol>
                <a:gridCol w="1115367">
                  <a:extLst>
                    <a:ext uri="{9D8B030D-6E8A-4147-A177-3AD203B41FA5}">
                      <a16:colId xmlns:a16="http://schemas.microsoft.com/office/drawing/2014/main" val="20006"/>
                    </a:ext>
                  </a:extLst>
                </a:gridCol>
                <a:gridCol w="783770">
                  <a:extLst>
                    <a:ext uri="{9D8B030D-6E8A-4147-A177-3AD203B41FA5}">
                      <a16:colId xmlns:a16="http://schemas.microsoft.com/office/drawing/2014/main" val="407928402"/>
                    </a:ext>
                  </a:extLst>
                </a:gridCol>
              </a:tblGrid>
              <a:tr h="412237">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t>
                      </a:r>
                      <a:endParaRPr kumimoji="0" lang="en-US" sz="3600" b="1"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S</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 </a:t>
                      </a:r>
                      <a:r>
                        <a:rPr kumimoji="0" lang="en-US" sz="1800" b="1" i="0" u="none" strike="noStrike" cap="none" normalizeH="0" baseline="0" dirty="0" err="1">
                          <a:ln>
                            <a:noFill/>
                          </a:ln>
                          <a:solidFill>
                            <a:srgbClr val="0000FF"/>
                          </a:solidFill>
                          <a:effectLst/>
                          <a:latin typeface="Times New Roman" pitchFamily="18" charset="0"/>
                          <a:cs typeface="Times New Roman" pitchFamily="18" charset="0"/>
                        </a:rPr>
                        <a:t>vS</a:t>
                      </a: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lang="en-US" altLang="en-US" b="1" dirty="0"/>
                        <a:t>˜E v S </a:t>
                      </a:r>
                      <a:r>
                        <a:rPr lang="en-US" altLang="en-US" b="1" dirty="0">
                          <a:sym typeface="Wingdings" panose="05000000000000000000" pitchFamily="2" charset="2"/>
                        </a:rPr>
                        <a:t> </a:t>
                      </a:r>
                      <a:r>
                        <a:rPr lang="en-US" altLang="en-US" b="1" dirty="0"/>
                        <a:t>˜F*</a:t>
                      </a: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lang="en-US" altLang="en-US" b="1" dirty="0"/>
                        <a:t>˜E &amp; ˜S*</a:t>
                      </a: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normalizeH="0" baseline="0" noProof="0" dirty="0">
                          <a:ln>
                            <a:noFill/>
                          </a:ln>
                          <a:solidFill>
                            <a:srgbClr val="0000FF"/>
                          </a:solidFill>
                          <a:effectLst/>
                          <a:latin typeface="Times New Roman" pitchFamily="18" charset="0"/>
                          <a:ea typeface="+mn-ea"/>
                          <a:cs typeface="Times New Roman" pitchFamily="18" charset="0"/>
                        </a:rPr>
                        <a:t>F</a:t>
                      </a:r>
                      <a:r>
                        <a:rPr kumimoji="0" lang="en-US" sz="1800" b="1" i="0" u="none" strike="noStrike" kern="1200" cap="none" normalizeH="0" baseline="30000" noProof="0" dirty="0">
                          <a:ln>
                            <a:noFill/>
                          </a:ln>
                          <a:solidFill>
                            <a:srgbClr val="0000FF"/>
                          </a:solidFill>
                          <a:effectLst/>
                          <a:latin typeface="Times New Roman" pitchFamily="18" charset="0"/>
                          <a:ea typeface="+mn-ea"/>
                          <a:cs typeface="Times New Roman" pitchFamily="18" charset="0"/>
                        </a:rPr>
                        <a:t>c</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kern="1200" cap="none" normalizeH="0" baseline="0" dirty="0">
                          <a:ln>
                            <a:noFill/>
                          </a:ln>
                          <a:solidFill>
                            <a:schemeClr val="tx1"/>
                          </a:solidFill>
                          <a:effectLst/>
                          <a:latin typeface="Times New Roman" pitchFamily="18" charset="0"/>
                          <a:ea typeface="+mn-ea"/>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 name="Oval 10">
            <a:extLst>
              <a:ext uri="{FF2B5EF4-FFF2-40B4-BE49-F238E27FC236}">
                <a16:creationId xmlns:a16="http://schemas.microsoft.com/office/drawing/2014/main" id="{727EC565-F365-4ED2-8349-608CDBEAB8DE}"/>
              </a:ext>
            </a:extLst>
          </p:cNvPr>
          <p:cNvSpPr/>
          <p:nvPr/>
        </p:nvSpPr>
        <p:spPr bwMode="auto">
          <a:xfrm>
            <a:off x="5574684" y="5671107"/>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 Box 123">
            <a:extLst>
              <a:ext uri="{FF2B5EF4-FFF2-40B4-BE49-F238E27FC236}">
                <a16:creationId xmlns:a16="http://schemas.microsoft.com/office/drawing/2014/main" id="{3A0935D1-5E14-44C9-862F-CFA26AF91C9B}"/>
              </a:ext>
            </a:extLst>
          </p:cNvPr>
          <p:cNvSpPr txBox="1">
            <a:spLocks noChangeArrowheads="1"/>
          </p:cNvSpPr>
          <p:nvPr/>
        </p:nvSpPr>
        <p:spPr bwMode="auto">
          <a:xfrm>
            <a:off x="7055427" y="6397946"/>
            <a:ext cx="1682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2" name="Oval 1">
            <a:extLst>
              <a:ext uri="{FF2B5EF4-FFF2-40B4-BE49-F238E27FC236}">
                <a16:creationId xmlns:a16="http://schemas.microsoft.com/office/drawing/2014/main" id="{30E94056-1E2B-ABFC-B99F-ACE76DC4C299}"/>
              </a:ext>
            </a:extLst>
          </p:cNvPr>
          <p:cNvSpPr/>
          <p:nvPr/>
        </p:nvSpPr>
        <p:spPr bwMode="auto">
          <a:xfrm>
            <a:off x="6829455" y="5671107"/>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 name="Oval 2">
            <a:extLst>
              <a:ext uri="{FF2B5EF4-FFF2-40B4-BE49-F238E27FC236}">
                <a16:creationId xmlns:a16="http://schemas.microsoft.com/office/drawing/2014/main" id="{848DCABB-436F-8C9E-29B0-779BCE21195E}"/>
              </a:ext>
            </a:extLst>
          </p:cNvPr>
          <p:cNvSpPr/>
          <p:nvPr/>
        </p:nvSpPr>
        <p:spPr bwMode="auto">
          <a:xfrm>
            <a:off x="7827373" y="5671107"/>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914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8" grpId="0"/>
      <p:bldP spid="11" grpId="0" animBg="1"/>
      <p:bldP spid="12" grpId="0"/>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60493" y="106388"/>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4 - Fixed</a:t>
            </a:r>
          </a:p>
        </p:txBody>
      </p:sp>
      <p:sp>
        <p:nvSpPr>
          <p:cNvPr id="4" name="TextBox 3">
            <a:extLst>
              <a:ext uri="{FF2B5EF4-FFF2-40B4-BE49-F238E27FC236}">
                <a16:creationId xmlns:a16="http://schemas.microsoft.com/office/drawing/2014/main" id="{85213CFC-7195-45B2-8261-CCE9C0E7BF69}"/>
              </a:ext>
            </a:extLst>
          </p:cNvPr>
          <p:cNvSpPr txBox="1"/>
          <p:nvPr/>
        </p:nvSpPr>
        <p:spPr>
          <a:xfrm>
            <a:off x="159270" y="1494912"/>
            <a:ext cx="2873496" cy="366633"/>
          </a:xfrm>
          <a:prstGeom prst="rect">
            <a:avLst/>
          </a:prstGeom>
          <a:noFill/>
        </p:spPr>
        <p:txBody>
          <a:bodyPr wrap="square" rtlCol="0">
            <a:spAutoFit/>
          </a:bodyPr>
          <a:lstStyle/>
          <a:p>
            <a:r>
              <a:rPr lang="en-US" b="1" dirty="0"/>
              <a:t>Stylistic argument:</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0" y="632583"/>
            <a:ext cx="9144000" cy="54752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dirty="0"/>
            </a:br>
            <a:r>
              <a:rPr lang="en-US" sz="6400" b="1" dirty="0">
                <a:solidFill>
                  <a:srgbClr val="FF0000"/>
                </a:solidFill>
                <a:latin typeface="+mn-lt"/>
              </a:rPr>
              <a:t>Create a categorical syllogism: </a:t>
            </a:r>
            <a:r>
              <a:rPr lang="en-US" sz="6400" dirty="0">
                <a:latin typeface="+mn-lt"/>
              </a:rPr>
              <a:t>1) with both premises in the s</a:t>
            </a:r>
            <a:r>
              <a:rPr lang="en-US" sz="6400" b="1" dirty="0">
                <a:latin typeface="+mn-lt"/>
              </a:rPr>
              <a:t>tylistic forms and the conclusion in the standard form</a:t>
            </a:r>
            <a:r>
              <a:rPr lang="en-US" sz="6400" dirty="0">
                <a:latin typeface="+mn-lt"/>
              </a:rPr>
              <a:t>, and 2) about the </a:t>
            </a:r>
            <a:r>
              <a:rPr lang="en-US" sz="6400" b="1" dirty="0">
                <a:latin typeface="+mn-lt"/>
              </a:rPr>
              <a:t>topic of </a:t>
            </a:r>
            <a:r>
              <a:rPr lang="en-US" sz="6400" b="1" dirty="0">
                <a:solidFill>
                  <a:srgbClr val="FF0000"/>
                </a:solidFill>
                <a:latin typeface="+mn-lt"/>
              </a:rPr>
              <a:t>Quiz 1 questions/your result</a:t>
            </a:r>
            <a:r>
              <a:rPr lang="en-US" sz="6400" dirty="0">
                <a:latin typeface="Calibri" panose="020F0502020204030204" pitchFamily="34" charset="0"/>
                <a:cs typeface="Calibri" panose="020F0502020204030204" pitchFamily="34" charset="0"/>
              </a:rPr>
              <a:t>. </a:t>
            </a:r>
            <a:r>
              <a:rPr lang="en-US" sz="6400" dirty="0">
                <a:latin typeface="+mn-lt"/>
              </a:rPr>
              <a:t>Then check its validity using Venn diagram.   </a:t>
            </a:r>
            <a:endParaRPr lang="en-US" dirty="0">
              <a:latin typeface="+mn-lt"/>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159270" y="5080246"/>
            <a:ext cx="2873496" cy="366633"/>
          </a:xfrm>
          <a:prstGeom prst="rect">
            <a:avLst/>
          </a:prstGeom>
          <a:noFill/>
        </p:spPr>
        <p:txBody>
          <a:bodyPr wrap="square" rtlCol="0">
            <a:spAutoFit/>
          </a:bodyPr>
          <a:lstStyle/>
          <a:p>
            <a:r>
              <a:rPr lang="en-US" b="1" dirty="0"/>
              <a:t>Symbolic argument:</a:t>
            </a:r>
          </a:p>
        </p:txBody>
      </p:sp>
      <p:sp>
        <p:nvSpPr>
          <p:cNvPr id="12" name="TextBox 11">
            <a:extLst>
              <a:ext uri="{FF2B5EF4-FFF2-40B4-BE49-F238E27FC236}">
                <a16:creationId xmlns:a16="http://schemas.microsoft.com/office/drawing/2014/main" id="{939B7613-F67A-4A78-A4C4-54106F0A7961}"/>
              </a:ext>
            </a:extLst>
          </p:cNvPr>
          <p:cNvSpPr txBox="1"/>
          <p:nvPr/>
        </p:nvSpPr>
        <p:spPr>
          <a:xfrm>
            <a:off x="159270" y="3175083"/>
            <a:ext cx="2873496" cy="400110"/>
          </a:xfrm>
          <a:prstGeom prst="rect">
            <a:avLst/>
          </a:prstGeom>
          <a:noFill/>
        </p:spPr>
        <p:txBody>
          <a:bodyPr wrap="square" rtlCol="0">
            <a:spAutoFit/>
          </a:bodyPr>
          <a:lstStyle/>
          <a:p>
            <a:r>
              <a:rPr lang="en-US" sz="2000" b="1" dirty="0"/>
              <a:t>Standardized argument:</a:t>
            </a:r>
          </a:p>
        </p:txBody>
      </p:sp>
      <p:sp>
        <p:nvSpPr>
          <p:cNvPr id="3" name="TextBox 2">
            <a:extLst>
              <a:ext uri="{FF2B5EF4-FFF2-40B4-BE49-F238E27FC236}">
                <a16:creationId xmlns:a16="http://schemas.microsoft.com/office/drawing/2014/main" id="{6F215D10-C704-4719-BCB1-41FBBA89CC94}"/>
              </a:ext>
            </a:extLst>
          </p:cNvPr>
          <p:cNvSpPr txBox="1"/>
          <p:nvPr/>
        </p:nvSpPr>
        <p:spPr>
          <a:xfrm>
            <a:off x="274319" y="1971051"/>
            <a:ext cx="7115473" cy="707886"/>
          </a:xfrm>
          <a:prstGeom prst="rect">
            <a:avLst/>
          </a:prstGeom>
          <a:noFill/>
        </p:spPr>
        <p:txBody>
          <a:bodyPr wrap="square" rtlCol="0">
            <a:spAutoFit/>
          </a:bodyPr>
          <a:lstStyle/>
          <a:p>
            <a:r>
              <a:rPr lang="en-US" sz="2000" dirty="0"/>
              <a:t>Every student did Quiz 1 but only some could reach high scores, so not many students have high scores. </a:t>
            </a:r>
            <a:endParaRPr lang="vi-VN" sz="2000" dirty="0"/>
          </a:p>
        </p:txBody>
      </p:sp>
      <p:sp>
        <p:nvSpPr>
          <p:cNvPr id="5" name="TextBox 4">
            <a:extLst>
              <a:ext uri="{FF2B5EF4-FFF2-40B4-BE49-F238E27FC236}">
                <a16:creationId xmlns:a16="http://schemas.microsoft.com/office/drawing/2014/main" id="{84D0BE0A-1049-4015-8D67-88E6E74FDB06}"/>
              </a:ext>
            </a:extLst>
          </p:cNvPr>
          <p:cNvSpPr txBox="1"/>
          <p:nvPr/>
        </p:nvSpPr>
        <p:spPr>
          <a:xfrm>
            <a:off x="159270" y="3671864"/>
            <a:ext cx="4800600" cy="1107996"/>
          </a:xfrm>
          <a:prstGeom prst="rect">
            <a:avLst/>
          </a:prstGeom>
          <a:noFill/>
        </p:spPr>
        <p:txBody>
          <a:bodyPr wrap="square" rtlCol="0">
            <a:spAutoFit/>
          </a:bodyPr>
          <a:lstStyle/>
          <a:p>
            <a:r>
              <a:rPr lang="en-US" sz="1600" dirty="0"/>
              <a:t>All students ( S) are Quiz 1 takers ( Q)</a:t>
            </a:r>
          </a:p>
          <a:p>
            <a:r>
              <a:rPr lang="en-US" sz="1600" dirty="0"/>
              <a:t>Some Quiz 1 takers ( Q) are high scorers (H)</a:t>
            </a:r>
          </a:p>
          <a:p>
            <a:r>
              <a:rPr lang="en-US" sz="1600" dirty="0"/>
              <a:t>So some students (S) are not high scorers (H) </a:t>
            </a:r>
          </a:p>
          <a:p>
            <a:endParaRPr lang="vi-VN" dirty="0"/>
          </a:p>
        </p:txBody>
      </p:sp>
      <p:sp>
        <p:nvSpPr>
          <p:cNvPr id="8" name="TextBox 7">
            <a:extLst>
              <a:ext uri="{FF2B5EF4-FFF2-40B4-BE49-F238E27FC236}">
                <a16:creationId xmlns:a16="http://schemas.microsoft.com/office/drawing/2014/main" id="{995C59AF-176B-4AE2-88A9-0E386BDD85A7}"/>
              </a:ext>
            </a:extLst>
          </p:cNvPr>
          <p:cNvSpPr txBox="1"/>
          <p:nvPr/>
        </p:nvSpPr>
        <p:spPr>
          <a:xfrm>
            <a:off x="274320" y="5543550"/>
            <a:ext cx="3360420" cy="937260"/>
          </a:xfrm>
          <a:prstGeom prst="rect">
            <a:avLst/>
          </a:prstGeom>
          <a:noFill/>
        </p:spPr>
        <p:txBody>
          <a:bodyPr wrap="square" rtlCol="0">
            <a:spAutoFit/>
          </a:bodyPr>
          <a:lstStyle/>
          <a:p>
            <a:r>
              <a:rPr lang="en-US" dirty="0"/>
              <a:t>All S are Q</a:t>
            </a:r>
          </a:p>
          <a:p>
            <a:r>
              <a:rPr lang="en-US" dirty="0"/>
              <a:t>Some Q are H </a:t>
            </a:r>
          </a:p>
          <a:p>
            <a:r>
              <a:rPr lang="en-US" dirty="0"/>
              <a:t>So, some S are not H</a:t>
            </a:r>
            <a:endParaRPr lang="vi-VN" dirty="0"/>
          </a:p>
        </p:txBody>
      </p:sp>
      <p:pic>
        <p:nvPicPr>
          <p:cNvPr id="14" name="Picture 13">
            <a:extLst>
              <a:ext uri="{FF2B5EF4-FFF2-40B4-BE49-F238E27FC236}">
                <a16:creationId xmlns:a16="http://schemas.microsoft.com/office/drawing/2014/main" id="{99E27A77-277D-10BA-7A5E-E637E0FC07FD}"/>
              </a:ext>
            </a:extLst>
          </p:cNvPr>
          <p:cNvPicPr>
            <a:picLocks noChangeAspect="1"/>
          </p:cNvPicPr>
          <p:nvPr/>
        </p:nvPicPr>
        <p:blipFill>
          <a:blip r:embed="rId3"/>
          <a:stretch>
            <a:fillRect/>
          </a:stretch>
        </p:blipFill>
        <p:spPr>
          <a:xfrm>
            <a:off x="5293845" y="3286570"/>
            <a:ext cx="2941575" cy="2857748"/>
          </a:xfrm>
          <a:prstGeom prst="rect">
            <a:avLst/>
          </a:prstGeom>
        </p:spPr>
      </p:pic>
    </p:spTree>
    <p:extLst>
      <p:ext uri="{BB962C8B-B14F-4D97-AF65-F5344CB8AC3E}">
        <p14:creationId xmlns:p14="http://schemas.microsoft.com/office/powerpoint/2010/main" val="3256073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1DE13598-F691-41D4-9CDA-E3A6702FEF8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40106F-E005-4565-A15F-646F9DAA92E9}" type="slidenum">
              <a:rPr lang="en-US" altLang="en-US" sz="1000"/>
              <a:pPr/>
              <a:t>50</a:t>
            </a:fld>
            <a:endParaRPr lang="en-US" altLang="en-US" sz="1000"/>
          </a:p>
        </p:txBody>
      </p:sp>
      <p:sp>
        <p:nvSpPr>
          <p:cNvPr id="55300" name="Rectangle 3">
            <a:extLst>
              <a:ext uri="{FF2B5EF4-FFF2-40B4-BE49-F238E27FC236}">
                <a16:creationId xmlns:a16="http://schemas.microsoft.com/office/drawing/2014/main" id="{A6CBC1DF-BEB3-48D6-83C1-D643A5B074F5}"/>
              </a:ext>
            </a:extLst>
          </p:cNvPr>
          <p:cNvSpPr>
            <a:spLocks noChangeArrowheads="1"/>
          </p:cNvSpPr>
          <p:nvPr/>
        </p:nvSpPr>
        <p:spPr bwMode="auto">
          <a:xfrm>
            <a:off x="4716607" y="1207772"/>
            <a:ext cx="4562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u="sng" dirty="0"/>
              <a:t>Symbolic argument</a:t>
            </a:r>
            <a:r>
              <a:rPr lang="en-US" altLang="en-US" dirty="0"/>
              <a:t>: </a:t>
            </a:r>
          </a:p>
          <a:p>
            <a:r>
              <a:rPr lang="en-US" altLang="en-US" dirty="0"/>
              <a:t>	 </a:t>
            </a:r>
            <a:r>
              <a:rPr lang="en-US" altLang="en-US" b="1" dirty="0"/>
              <a:t>˜E v S </a:t>
            </a:r>
            <a:r>
              <a:rPr lang="en-US" altLang="en-US" b="1" dirty="0">
                <a:sym typeface="Wingdings" panose="05000000000000000000" pitchFamily="2" charset="2"/>
              </a:rPr>
              <a:t> </a:t>
            </a:r>
            <a:r>
              <a:rPr lang="en-US" altLang="en-US" b="1" dirty="0"/>
              <a:t>˜F</a:t>
            </a:r>
            <a:endParaRPr lang="en-US" altLang="en-US" b="1" dirty="0">
              <a:sym typeface="Wingdings" panose="05000000000000000000" pitchFamily="2" charset="2"/>
            </a:endParaRPr>
          </a:p>
          <a:p>
            <a:r>
              <a:rPr lang="en-US" altLang="en-US" b="1" dirty="0">
                <a:sym typeface="Wingdings" panose="05000000000000000000" pitchFamily="2" charset="2"/>
              </a:rPr>
              <a:t>	 </a:t>
            </a:r>
            <a:r>
              <a:rPr lang="en-US" altLang="en-US" b="1" dirty="0"/>
              <a:t>˜E &amp; ˜S	</a:t>
            </a:r>
          </a:p>
          <a:p>
            <a:r>
              <a:rPr lang="en-US" altLang="en-US" b="1" dirty="0"/>
              <a:t>	  </a:t>
            </a:r>
            <a:r>
              <a:rPr lang="en-US" b="0" i="0" dirty="0">
                <a:solidFill>
                  <a:srgbClr val="040C28"/>
                </a:solidFill>
                <a:effectLst/>
                <a:latin typeface="Google Sans"/>
              </a:rPr>
              <a:t>∴</a:t>
            </a:r>
            <a:r>
              <a:rPr lang="en-US" altLang="en-US" b="1" dirty="0"/>
              <a:t>F	   </a:t>
            </a:r>
          </a:p>
        </p:txBody>
      </p:sp>
      <p:sp>
        <p:nvSpPr>
          <p:cNvPr id="8" name="Rectangle 94">
            <a:extLst>
              <a:ext uri="{FF2B5EF4-FFF2-40B4-BE49-F238E27FC236}">
                <a16:creationId xmlns:a16="http://schemas.microsoft.com/office/drawing/2014/main" id="{DAFB5D77-26AB-43C7-9B56-54CAF01506CB}"/>
              </a:ext>
            </a:extLst>
          </p:cNvPr>
          <p:cNvSpPr>
            <a:spLocks noChangeArrowheads="1"/>
          </p:cNvSpPr>
          <p:nvPr/>
        </p:nvSpPr>
        <p:spPr bwMode="auto">
          <a:xfrm>
            <a:off x="138287" y="1044972"/>
            <a:ext cx="50554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Let:</a:t>
            </a:r>
          </a:p>
          <a:p>
            <a:r>
              <a:rPr lang="en-US" altLang="en-US" b="1" dirty="0"/>
              <a:t>E</a:t>
            </a:r>
            <a:r>
              <a:rPr lang="en-US" altLang="en-US" dirty="0"/>
              <a:t>: the pandemic ends</a:t>
            </a:r>
          </a:p>
          <a:p>
            <a:r>
              <a:rPr lang="en-US" altLang="en-US" b="1" dirty="0"/>
              <a:t>S</a:t>
            </a:r>
            <a:r>
              <a:rPr lang="en-US" altLang="en-US" dirty="0"/>
              <a:t>: we study online next semester</a:t>
            </a:r>
          </a:p>
          <a:p>
            <a:r>
              <a:rPr lang="en-US" altLang="en-US" b="1" dirty="0"/>
              <a:t>F</a:t>
            </a:r>
            <a:r>
              <a:rPr lang="en-US" altLang="en-US" dirty="0"/>
              <a:t>: life is fun for us</a:t>
            </a:r>
            <a:endParaRPr lang="en-US" altLang="en-US" dirty="0">
              <a:sym typeface="Wingdings" panose="05000000000000000000" pitchFamily="2" charset="2"/>
            </a:endParaRPr>
          </a:p>
          <a:p>
            <a:r>
              <a:rPr lang="en-US" altLang="en-US" dirty="0"/>
              <a:t>	   </a:t>
            </a:r>
          </a:p>
        </p:txBody>
      </p:sp>
      <p:sp>
        <p:nvSpPr>
          <p:cNvPr id="10" name="Rectangle 3">
            <a:extLst>
              <a:ext uri="{FF2B5EF4-FFF2-40B4-BE49-F238E27FC236}">
                <a16:creationId xmlns:a16="http://schemas.microsoft.com/office/drawing/2014/main" id="{5996E034-FFFE-4691-8F5C-5EBA646CD104}"/>
              </a:ext>
            </a:extLst>
          </p:cNvPr>
          <p:cNvSpPr>
            <a:spLocks noGrp="1" noChangeArrowheads="1"/>
          </p:cNvSpPr>
          <p:nvPr>
            <p:ph type="body" sz="half" idx="1"/>
          </p:nvPr>
        </p:nvSpPr>
        <p:spPr>
          <a:xfrm>
            <a:off x="138287" y="39530"/>
            <a:ext cx="8366125" cy="1125538"/>
          </a:xfrm>
        </p:spPr>
        <p:txBody>
          <a:bodyPr/>
          <a:lstStyle/>
          <a:p>
            <a:pPr marL="0" indent="0">
              <a:buNone/>
            </a:pPr>
            <a:r>
              <a:rPr lang="en-US" altLang="en-US" sz="2000" b="1" dirty="0"/>
              <a:t>4A.</a:t>
            </a:r>
            <a:r>
              <a:rPr lang="en-US" altLang="en-US" sz="2000" dirty="0"/>
              <a:t> If the pandemic doesn’t end or we will study online again next semester, life is not fun for us at all. The pandemic does not end yet but we will not study online again next semester. So, life is fun for us. </a:t>
            </a:r>
          </a:p>
          <a:p>
            <a:endParaRPr lang="en-US" altLang="en-US" sz="2000" b="1" dirty="0"/>
          </a:p>
        </p:txBody>
      </p:sp>
      <p:graphicFrame>
        <p:nvGraphicFramePr>
          <p:cNvPr id="9" name="Group 119">
            <a:extLst>
              <a:ext uri="{FF2B5EF4-FFF2-40B4-BE49-F238E27FC236}">
                <a16:creationId xmlns:a16="http://schemas.microsoft.com/office/drawing/2014/main" id="{80E5DE94-4874-439B-8747-73A0E6DD1442}"/>
              </a:ext>
            </a:extLst>
          </p:cNvPr>
          <p:cNvGraphicFramePr>
            <a:graphicFrameLocks/>
          </p:cNvGraphicFramePr>
          <p:nvPr>
            <p:extLst>
              <p:ext uri="{D42A27DB-BD31-4B8C-83A1-F6EECF244321}">
                <p14:modId xmlns:p14="http://schemas.microsoft.com/office/powerpoint/2010/main" val="1642544583"/>
              </p:ext>
            </p:extLst>
          </p:nvPr>
        </p:nvGraphicFramePr>
        <p:xfrm>
          <a:off x="513081" y="2745139"/>
          <a:ext cx="7917485" cy="3566034"/>
        </p:xfrm>
        <a:graphic>
          <a:graphicData uri="http://schemas.openxmlformats.org/drawingml/2006/table">
            <a:tbl>
              <a:tblPr/>
              <a:tblGrid>
                <a:gridCol w="681575">
                  <a:extLst>
                    <a:ext uri="{9D8B030D-6E8A-4147-A177-3AD203B41FA5}">
                      <a16:colId xmlns:a16="http://schemas.microsoft.com/office/drawing/2014/main" val="20000"/>
                    </a:ext>
                  </a:extLst>
                </a:gridCol>
                <a:gridCol w="606883">
                  <a:extLst>
                    <a:ext uri="{9D8B030D-6E8A-4147-A177-3AD203B41FA5}">
                      <a16:colId xmlns:a16="http://schemas.microsoft.com/office/drawing/2014/main" val="20001"/>
                    </a:ext>
                  </a:extLst>
                </a:gridCol>
                <a:gridCol w="662902">
                  <a:extLst>
                    <a:ext uri="{9D8B030D-6E8A-4147-A177-3AD203B41FA5}">
                      <a16:colId xmlns:a16="http://schemas.microsoft.com/office/drawing/2014/main" val="20002"/>
                    </a:ext>
                  </a:extLst>
                </a:gridCol>
                <a:gridCol w="597546">
                  <a:extLst>
                    <a:ext uri="{9D8B030D-6E8A-4147-A177-3AD203B41FA5}">
                      <a16:colId xmlns:a16="http://schemas.microsoft.com/office/drawing/2014/main" val="20003"/>
                    </a:ext>
                  </a:extLst>
                </a:gridCol>
                <a:gridCol w="578873">
                  <a:extLst>
                    <a:ext uri="{9D8B030D-6E8A-4147-A177-3AD203B41FA5}">
                      <a16:colId xmlns:a16="http://schemas.microsoft.com/office/drawing/2014/main" val="3399792999"/>
                    </a:ext>
                  </a:extLst>
                </a:gridCol>
                <a:gridCol w="588209">
                  <a:extLst>
                    <a:ext uri="{9D8B030D-6E8A-4147-A177-3AD203B41FA5}">
                      <a16:colId xmlns:a16="http://schemas.microsoft.com/office/drawing/2014/main" val="2723648315"/>
                    </a:ext>
                  </a:extLst>
                </a:gridCol>
                <a:gridCol w="744865">
                  <a:extLst>
                    <a:ext uri="{9D8B030D-6E8A-4147-A177-3AD203B41FA5}">
                      <a16:colId xmlns:a16="http://schemas.microsoft.com/office/drawing/2014/main" val="20004"/>
                    </a:ext>
                  </a:extLst>
                </a:gridCol>
                <a:gridCol w="1557495">
                  <a:extLst>
                    <a:ext uri="{9D8B030D-6E8A-4147-A177-3AD203B41FA5}">
                      <a16:colId xmlns:a16="http://schemas.microsoft.com/office/drawing/2014/main" val="20005"/>
                    </a:ext>
                  </a:extLst>
                </a:gridCol>
                <a:gridCol w="1115367">
                  <a:extLst>
                    <a:ext uri="{9D8B030D-6E8A-4147-A177-3AD203B41FA5}">
                      <a16:colId xmlns:a16="http://schemas.microsoft.com/office/drawing/2014/main" val="20006"/>
                    </a:ext>
                  </a:extLst>
                </a:gridCol>
                <a:gridCol w="783770">
                  <a:extLst>
                    <a:ext uri="{9D8B030D-6E8A-4147-A177-3AD203B41FA5}">
                      <a16:colId xmlns:a16="http://schemas.microsoft.com/office/drawing/2014/main" val="407928402"/>
                    </a:ext>
                  </a:extLst>
                </a:gridCol>
              </a:tblGrid>
              <a:tr h="43092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t>
                      </a:r>
                      <a:endParaRPr kumimoji="0" lang="en-US" sz="3600" b="1"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S</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1200" cap="none" normalizeH="0" baseline="0" dirty="0">
                          <a:ln>
                            <a:noFill/>
                          </a:ln>
                          <a:solidFill>
                            <a:srgbClr val="0000FF"/>
                          </a:solidFill>
                          <a:effectLst/>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a:t>
                      </a:r>
                      <a:r>
                        <a:rPr kumimoji="0" lang="en-US" sz="1800" b="1" i="0" u="none" strike="noStrike" cap="none" normalizeH="0" baseline="0" dirty="0" err="1">
                          <a:ln>
                            <a:noFill/>
                          </a:ln>
                          <a:solidFill>
                            <a:srgbClr val="0000FF"/>
                          </a:solidFill>
                          <a:effectLst/>
                          <a:latin typeface="Times New Roman" pitchFamily="18" charset="0"/>
                          <a:cs typeface="Times New Roman" pitchFamily="18" charset="0"/>
                        </a:rPr>
                        <a:t>EvS</a:t>
                      </a: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a:t>
                      </a:r>
                      <a:r>
                        <a:rPr kumimoji="0" lang="en-US" sz="1800" b="1" i="0" u="none" strike="noStrike" cap="none" normalizeH="0" baseline="0" dirty="0" err="1">
                          <a:ln>
                            <a:noFill/>
                          </a:ln>
                          <a:solidFill>
                            <a:srgbClr val="0000FF"/>
                          </a:solidFill>
                          <a:effectLst/>
                          <a:latin typeface="Times New Roman" pitchFamily="18" charset="0"/>
                          <a:cs typeface="Times New Roman" pitchFamily="18" charset="0"/>
                        </a:rPr>
                        <a:t>EvS</a:t>
                      </a: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 </a:t>
                      </a: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a:t>
                      </a: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˜F</a:t>
                      </a: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a:t>
                      </a:r>
                    </a:p>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 </a:t>
                      </a: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˜E&amp;</a:t>
                      </a: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a:t>
                      </a:r>
                      <a:r>
                        <a:rPr kumimoji="0" lang="en-US" sz="1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F</a:t>
                      </a:r>
                      <a:r>
                        <a:rPr kumimoji="0" lang="en-US" sz="1800" b="1" i="0" u="none" strike="noStrike" kern="1200" cap="none" spc="0" normalizeH="0" baseline="30000" noProof="0" dirty="0">
                          <a:ln>
                            <a:noFill/>
                          </a:ln>
                          <a:solidFill>
                            <a:srgbClr val="FF0000"/>
                          </a:solidFill>
                          <a:effectLst/>
                          <a:uLnTx/>
                          <a:uFillTx/>
                          <a:latin typeface="Times New Roman" pitchFamily="18" charset="0"/>
                          <a:ea typeface="+mn-ea"/>
                          <a:cs typeface="Times New Roman" pitchFamily="18" charset="0"/>
                        </a:rPr>
                        <a:t>C</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dirty="0">
                        <a:ln>
                          <a:noFill/>
                        </a:ln>
                        <a:solidFill>
                          <a:schemeClr val="tx1"/>
                        </a:solidFill>
                        <a:effectLst/>
                        <a:latin typeface="Times New Roman" pitchFamily="18" charset="0"/>
                      </a:endParaRPr>
                    </a:p>
                  </a:txBody>
                  <a:tcPr marL="91433" marR="91433"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1" name="Oval 10">
            <a:extLst>
              <a:ext uri="{FF2B5EF4-FFF2-40B4-BE49-F238E27FC236}">
                <a16:creationId xmlns:a16="http://schemas.microsoft.com/office/drawing/2014/main" id="{727EC565-F365-4ED2-8349-608CDBEAB8DE}"/>
              </a:ext>
            </a:extLst>
          </p:cNvPr>
          <p:cNvSpPr/>
          <p:nvPr/>
        </p:nvSpPr>
        <p:spPr bwMode="auto">
          <a:xfrm>
            <a:off x="5499148" y="592818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 Box 123">
            <a:extLst>
              <a:ext uri="{FF2B5EF4-FFF2-40B4-BE49-F238E27FC236}">
                <a16:creationId xmlns:a16="http://schemas.microsoft.com/office/drawing/2014/main" id="{3A0935D1-5E14-44C9-862F-CFA26AF91C9B}"/>
              </a:ext>
            </a:extLst>
          </p:cNvPr>
          <p:cNvSpPr txBox="1">
            <a:spLocks noChangeArrowheads="1"/>
          </p:cNvSpPr>
          <p:nvPr/>
        </p:nvSpPr>
        <p:spPr bwMode="auto">
          <a:xfrm>
            <a:off x="7055427" y="6397946"/>
            <a:ext cx="1682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13" name="Oval 12">
            <a:extLst>
              <a:ext uri="{FF2B5EF4-FFF2-40B4-BE49-F238E27FC236}">
                <a16:creationId xmlns:a16="http://schemas.microsoft.com/office/drawing/2014/main" id="{BB239B99-EF26-4CF5-9BA7-82028D0ACAB0}"/>
              </a:ext>
            </a:extLst>
          </p:cNvPr>
          <p:cNvSpPr/>
          <p:nvPr/>
        </p:nvSpPr>
        <p:spPr bwMode="auto">
          <a:xfrm>
            <a:off x="6899793" y="5904865"/>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BC08ADCB-1982-4455-A075-67D70DA6C0CE}"/>
              </a:ext>
            </a:extLst>
          </p:cNvPr>
          <p:cNvSpPr/>
          <p:nvPr/>
        </p:nvSpPr>
        <p:spPr bwMode="auto">
          <a:xfrm>
            <a:off x="7791891" y="592818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9436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B8127273-686A-43FB-9662-4C24F27F978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E65C27-28CF-4742-BC53-B387A9A8218C}" type="slidenum">
              <a:rPr lang="en-US" altLang="en-US" sz="1000"/>
              <a:pPr/>
              <a:t>51</a:t>
            </a:fld>
            <a:endParaRPr lang="en-US" altLang="en-US" sz="1000"/>
          </a:p>
        </p:txBody>
      </p:sp>
      <p:sp>
        <p:nvSpPr>
          <p:cNvPr id="231427" name="Rectangle 3">
            <a:extLst>
              <a:ext uri="{FF2B5EF4-FFF2-40B4-BE49-F238E27FC236}">
                <a16:creationId xmlns:a16="http://schemas.microsoft.com/office/drawing/2014/main" id="{D8D79841-DBD8-4AE5-B500-B6B6D347B851}"/>
              </a:ext>
            </a:extLst>
          </p:cNvPr>
          <p:cNvSpPr>
            <a:spLocks noChangeArrowheads="1"/>
          </p:cNvSpPr>
          <p:nvPr/>
        </p:nvSpPr>
        <p:spPr bwMode="auto">
          <a:xfrm>
            <a:off x="5388610" y="1329555"/>
            <a:ext cx="383095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u="sng" dirty="0"/>
              <a:t>Symbolic argument</a:t>
            </a:r>
            <a:r>
              <a:rPr lang="en-US" altLang="en-US" dirty="0"/>
              <a:t>: </a:t>
            </a:r>
          </a:p>
          <a:p>
            <a:r>
              <a:rPr lang="en-US" altLang="en-US" sz="2800" dirty="0"/>
              <a:t>T </a:t>
            </a:r>
            <a:r>
              <a:rPr lang="en-US" altLang="en-US" sz="2800" dirty="0">
                <a:sym typeface="Wingdings" panose="05000000000000000000" pitchFamily="2" charset="2"/>
              </a:rPr>
              <a:t></a:t>
            </a:r>
            <a:r>
              <a:rPr lang="en-US" altLang="en-US" sz="2800" dirty="0"/>
              <a:t> R &amp; P</a:t>
            </a:r>
          </a:p>
          <a:p>
            <a:r>
              <a:rPr lang="en-US" altLang="en-US" sz="3200" dirty="0"/>
              <a:t>~</a:t>
            </a:r>
            <a:r>
              <a:rPr lang="en-US" altLang="en-US" sz="2800" dirty="0"/>
              <a:t>T </a:t>
            </a:r>
          </a:p>
          <a:p>
            <a:r>
              <a:rPr lang="en-US" sz="2000" b="0" i="0" dirty="0">
                <a:solidFill>
                  <a:srgbClr val="040C28"/>
                </a:solidFill>
                <a:effectLst/>
                <a:latin typeface="Google Sans"/>
              </a:rPr>
              <a:t>∴</a:t>
            </a:r>
            <a:r>
              <a:rPr lang="en-US" altLang="en-US" sz="2800" dirty="0"/>
              <a:t>~P</a:t>
            </a:r>
            <a:endParaRPr lang="en-US" altLang="en-US" sz="2000" dirty="0"/>
          </a:p>
        </p:txBody>
      </p:sp>
      <p:sp>
        <p:nvSpPr>
          <p:cNvPr id="61446" name="Line 5">
            <a:extLst>
              <a:ext uri="{FF2B5EF4-FFF2-40B4-BE49-F238E27FC236}">
                <a16:creationId xmlns:a16="http://schemas.microsoft.com/office/drawing/2014/main" id="{ED16FB2C-BD36-44EC-BB66-9FC451CD78A4}"/>
              </a:ext>
            </a:extLst>
          </p:cNvPr>
          <p:cNvSpPr>
            <a:spLocks noChangeShapeType="1"/>
          </p:cNvSpPr>
          <p:nvPr/>
        </p:nvSpPr>
        <p:spPr bwMode="auto">
          <a:xfrm>
            <a:off x="5428057" y="2653744"/>
            <a:ext cx="1901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31554" name="Group 130">
            <a:extLst>
              <a:ext uri="{FF2B5EF4-FFF2-40B4-BE49-F238E27FC236}">
                <a16:creationId xmlns:a16="http://schemas.microsoft.com/office/drawing/2014/main" id="{AAEC7B4C-123A-4EFA-A816-4B0A3D17E2E4}"/>
              </a:ext>
            </a:extLst>
          </p:cNvPr>
          <p:cNvGraphicFramePr>
            <a:graphicFrameLocks noGrp="1"/>
          </p:cNvGraphicFramePr>
          <p:nvPr>
            <p:ph sz="half" idx="2"/>
            <p:extLst>
              <p:ext uri="{D42A27DB-BD31-4B8C-83A1-F6EECF244321}">
                <p14:modId xmlns:p14="http://schemas.microsoft.com/office/powerpoint/2010/main" val="3395037848"/>
              </p:ext>
            </p:extLst>
          </p:nvPr>
        </p:nvGraphicFramePr>
        <p:xfrm>
          <a:off x="119871" y="3232311"/>
          <a:ext cx="7703820" cy="3575050"/>
        </p:xfrm>
        <a:graphic>
          <a:graphicData uri="http://schemas.openxmlformats.org/drawingml/2006/table">
            <a:tbl>
              <a:tblPr/>
              <a:tblGrid>
                <a:gridCol w="902586">
                  <a:extLst>
                    <a:ext uri="{9D8B030D-6E8A-4147-A177-3AD203B41FA5}">
                      <a16:colId xmlns:a16="http://schemas.microsoft.com/office/drawing/2014/main" val="20000"/>
                    </a:ext>
                  </a:extLst>
                </a:gridCol>
                <a:gridCol w="880625">
                  <a:extLst>
                    <a:ext uri="{9D8B030D-6E8A-4147-A177-3AD203B41FA5}">
                      <a16:colId xmlns:a16="http://schemas.microsoft.com/office/drawing/2014/main" val="20001"/>
                    </a:ext>
                  </a:extLst>
                </a:gridCol>
                <a:gridCol w="810352">
                  <a:extLst>
                    <a:ext uri="{9D8B030D-6E8A-4147-A177-3AD203B41FA5}">
                      <a16:colId xmlns:a16="http://schemas.microsoft.com/office/drawing/2014/main" val="20002"/>
                    </a:ext>
                  </a:extLst>
                </a:gridCol>
                <a:gridCol w="1168309">
                  <a:extLst>
                    <a:ext uri="{9D8B030D-6E8A-4147-A177-3AD203B41FA5}">
                      <a16:colId xmlns:a16="http://schemas.microsoft.com/office/drawing/2014/main" val="20003"/>
                    </a:ext>
                  </a:extLst>
                </a:gridCol>
                <a:gridCol w="1161722">
                  <a:extLst>
                    <a:ext uri="{9D8B030D-6E8A-4147-A177-3AD203B41FA5}">
                      <a16:colId xmlns:a16="http://schemas.microsoft.com/office/drawing/2014/main" val="20004"/>
                    </a:ext>
                  </a:extLst>
                </a:gridCol>
                <a:gridCol w="1330819">
                  <a:extLst>
                    <a:ext uri="{9D8B030D-6E8A-4147-A177-3AD203B41FA5}">
                      <a16:colId xmlns:a16="http://schemas.microsoft.com/office/drawing/2014/main" val="20005"/>
                    </a:ext>
                  </a:extLst>
                </a:gridCol>
                <a:gridCol w="1449407">
                  <a:extLst>
                    <a:ext uri="{9D8B030D-6E8A-4147-A177-3AD203B41FA5}">
                      <a16:colId xmlns:a16="http://schemas.microsoft.com/office/drawing/2014/main" val="20006"/>
                    </a:ext>
                  </a:extLst>
                </a:gridCol>
              </a:tblGrid>
              <a:tr h="46990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R</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P</a:t>
                      </a: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~T</a:t>
                      </a:r>
                      <a:r>
                        <a:rPr kumimoji="0" lang="en-US" sz="1800" b="1" i="0" u="none" strike="noStrike" cap="none" normalizeH="0" baseline="0" dirty="0">
                          <a:ln>
                            <a:noFill/>
                          </a:ln>
                          <a:solidFill>
                            <a:srgbClr val="FF0000"/>
                          </a:solidFill>
                          <a:effectLst/>
                          <a:latin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~P</a:t>
                      </a:r>
                      <a:r>
                        <a:rPr kumimoji="0" lang="en-US" sz="1800" b="1" i="0" u="none" strike="noStrike" cap="none" normalizeH="0" baseline="30000">
                          <a:ln>
                            <a:noFill/>
                          </a:ln>
                          <a:solidFill>
                            <a:srgbClr val="FF0000"/>
                          </a:solidFill>
                          <a:effectLst/>
                          <a:latin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R &amp; P</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T </a:t>
                      </a:r>
                      <a:r>
                        <a:rPr kumimoji="0" lang="en-US" sz="1800" b="1" i="0" u="none" strike="noStrike" cap="none" normalizeH="0" baseline="0" dirty="0">
                          <a:ln>
                            <a:noFill/>
                          </a:ln>
                          <a:solidFill>
                            <a:schemeClr val="tx1"/>
                          </a:solidFill>
                          <a:effectLst/>
                          <a:latin typeface="Times New Roman" pitchFamily="18" charset="0"/>
                          <a:sym typeface="Wingdings" pitchFamily="2" charset="2"/>
                        </a:rPr>
                        <a:t></a:t>
                      </a:r>
                      <a:r>
                        <a:rPr kumimoji="0" lang="en-US" sz="1800" b="1" i="0" u="none" strike="noStrike" cap="none" normalizeH="0" baseline="0" dirty="0">
                          <a:ln>
                            <a:noFill/>
                          </a:ln>
                          <a:solidFill>
                            <a:schemeClr val="tx1"/>
                          </a:solidFill>
                          <a:effectLst/>
                          <a:latin typeface="Times New Roman" pitchFamily="18" charset="0"/>
                        </a:rPr>
                        <a:t> R &amp; P</a:t>
                      </a:r>
                      <a:r>
                        <a:rPr kumimoji="0" lang="en-US" sz="1800" b="1" i="0" u="none" strike="noStrike" cap="none" normalizeH="0" baseline="0" dirty="0">
                          <a:ln>
                            <a:noFill/>
                          </a:ln>
                          <a:solidFill>
                            <a:srgbClr val="FF0000"/>
                          </a:solidFill>
                          <a:effectLst/>
                          <a:latin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highlight>
                            <a:srgbClr val="FFFF00"/>
                          </a:highligh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92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endParaRPr kumimoji="0" lang="en-US" sz="36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8" name="Oval 7">
            <a:extLst>
              <a:ext uri="{FF2B5EF4-FFF2-40B4-BE49-F238E27FC236}">
                <a16:creationId xmlns:a16="http://schemas.microsoft.com/office/drawing/2014/main" id="{8EE3B7D0-9B77-4856-A81F-AF0A52C3489C}"/>
              </a:ext>
            </a:extLst>
          </p:cNvPr>
          <p:cNvSpPr/>
          <p:nvPr/>
        </p:nvSpPr>
        <p:spPr bwMode="auto">
          <a:xfrm>
            <a:off x="3077462" y="534273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Oval 8">
            <a:extLst>
              <a:ext uri="{FF2B5EF4-FFF2-40B4-BE49-F238E27FC236}">
                <a16:creationId xmlns:a16="http://schemas.microsoft.com/office/drawing/2014/main" id="{2BC12CFB-DB4E-46E6-8E00-4B7109FCBD4C}"/>
              </a:ext>
            </a:extLst>
          </p:cNvPr>
          <p:cNvSpPr/>
          <p:nvPr/>
        </p:nvSpPr>
        <p:spPr bwMode="auto">
          <a:xfrm>
            <a:off x="4252277" y="534273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A7448FA4-7630-400B-83D7-A46EF1EC5B71}"/>
              </a:ext>
            </a:extLst>
          </p:cNvPr>
          <p:cNvSpPr/>
          <p:nvPr/>
        </p:nvSpPr>
        <p:spPr bwMode="auto">
          <a:xfrm>
            <a:off x="6877576" y="5342734"/>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Text Box 123">
            <a:extLst>
              <a:ext uri="{FF2B5EF4-FFF2-40B4-BE49-F238E27FC236}">
                <a16:creationId xmlns:a16="http://schemas.microsoft.com/office/drawing/2014/main" id="{6222B852-D768-441F-A297-CAB6FD1AD913}"/>
              </a:ext>
            </a:extLst>
          </p:cNvPr>
          <p:cNvSpPr txBox="1">
            <a:spLocks noChangeArrowheads="1"/>
          </p:cNvSpPr>
          <p:nvPr/>
        </p:nvSpPr>
        <p:spPr bwMode="auto">
          <a:xfrm>
            <a:off x="7883976" y="5316458"/>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13" name="Rectangle 2">
            <a:extLst>
              <a:ext uri="{FF2B5EF4-FFF2-40B4-BE49-F238E27FC236}">
                <a16:creationId xmlns:a16="http://schemas.microsoft.com/office/drawing/2014/main" id="{2D7E0BAB-D08A-2695-C3C1-DDADCBEA817F}"/>
              </a:ext>
            </a:extLst>
          </p:cNvPr>
          <p:cNvSpPr txBox="1">
            <a:spLocks noChangeArrowheads="1"/>
          </p:cNvSpPr>
          <p:nvPr/>
        </p:nvSpPr>
        <p:spPr bwMode="auto">
          <a:xfrm>
            <a:off x="19051" y="25641"/>
            <a:ext cx="91249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sz="2400">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eaLnBrk="0" fontAlgn="base" hangingPunct="0">
              <a:spcBef>
                <a:spcPct val="20000"/>
              </a:spcBef>
              <a:spcAft>
                <a:spcPct val="0"/>
              </a:spcAft>
              <a:buChar char="»"/>
              <a:defRPr sz="1600">
                <a:solidFill>
                  <a:schemeClr val="tx1"/>
                </a:solidFill>
                <a:latin typeface="+mn-lt"/>
              </a:defRPr>
            </a:lvl6pPr>
            <a:lvl7pPr marL="2516188" indent="-233363" algn="l" rtl="0" eaLnBrk="0" fontAlgn="base" hangingPunct="0">
              <a:spcBef>
                <a:spcPct val="20000"/>
              </a:spcBef>
              <a:spcAft>
                <a:spcPct val="0"/>
              </a:spcAft>
              <a:buChar char="»"/>
              <a:defRPr sz="1600">
                <a:solidFill>
                  <a:schemeClr val="tx1"/>
                </a:solidFill>
                <a:latin typeface="+mn-lt"/>
              </a:defRPr>
            </a:lvl7pPr>
            <a:lvl8pPr marL="2973388" indent="-233363" algn="l" rtl="0" eaLnBrk="0" fontAlgn="base" hangingPunct="0">
              <a:spcBef>
                <a:spcPct val="20000"/>
              </a:spcBef>
              <a:spcAft>
                <a:spcPct val="0"/>
              </a:spcAft>
              <a:buChar char="»"/>
              <a:defRPr sz="1600">
                <a:solidFill>
                  <a:schemeClr val="tx1"/>
                </a:solidFill>
                <a:latin typeface="+mn-lt"/>
              </a:defRPr>
            </a:lvl8pPr>
            <a:lvl9pPr marL="3430588" indent="-233363" algn="l" rtl="0" eaLnBrk="0" fontAlgn="base" hangingPunct="0">
              <a:spcBef>
                <a:spcPct val="20000"/>
              </a:spcBef>
              <a:spcAft>
                <a:spcPct val="0"/>
              </a:spcAft>
              <a:buChar char="»"/>
              <a:defRPr sz="1600">
                <a:solidFill>
                  <a:schemeClr val="tx1"/>
                </a:solidFill>
                <a:latin typeface="+mn-lt"/>
              </a:defRPr>
            </a:lvl9pPr>
          </a:lstStyle>
          <a:p>
            <a:pPr>
              <a:buFontTx/>
              <a:buNone/>
            </a:pPr>
            <a:r>
              <a:rPr lang="en-US" altLang="en-US" sz="2000" b="1" kern="0" dirty="0"/>
              <a:t>	 </a:t>
            </a:r>
            <a:r>
              <a:rPr lang="en-US" altLang="en-US" sz="2000" b="1" kern="0" dirty="0" err="1">
                <a:solidFill>
                  <a:srgbClr val="FF0000"/>
                </a:solidFill>
              </a:rPr>
              <a:t>4B</a:t>
            </a:r>
            <a:r>
              <a:rPr lang="en-US" altLang="en-US" sz="2000" kern="0" dirty="0">
                <a:solidFill>
                  <a:srgbClr val="FF0000"/>
                </a:solidFill>
              </a:rPr>
              <a:t>. If our teacher checks attendance, absentees will be recorded and they will be prohibited from the exam. Our teacher doesn’t check attendance, so absentees will still take the exam.  </a:t>
            </a:r>
          </a:p>
        </p:txBody>
      </p:sp>
      <p:sp>
        <p:nvSpPr>
          <p:cNvPr id="14" name="Rectangle 4">
            <a:extLst>
              <a:ext uri="{FF2B5EF4-FFF2-40B4-BE49-F238E27FC236}">
                <a16:creationId xmlns:a16="http://schemas.microsoft.com/office/drawing/2014/main" id="{6A01FFD8-ABD7-E322-B169-F5605CECF1C1}"/>
              </a:ext>
            </a:extLst>
          </p:cNvPr>
          <p:cNvSpPr>
            <a:spLocks noChangeArrowheads="1"/>
          </p:cNvSpPr>
          <p:nvPr/>
        </p:nvSpPr>
        <p:spPr bwMode="auto">
          <a:xfrm>
            <a:off x="119871" y="1514221"/>
            <a:ext cx="519112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t>T = teacher checks attendance</a:t>
            </a:r>
          </a:p>
          <a:p>
            <a:r>
              <a:rPr lang="en-US" altLang="en-US" sz="2000" dirty="0"/>
              <a:t>R = absentees will be recorded</a:t>
            </a:r>
          </a:p>
          <a:p>
            <a:r>
              <a:rPr lang="en-US" altLang="en-US" sz="2000" dirty="0"/>
              <a:t>P = absentees will be prohibited</a:t>
            </a:r>
            <a:r>
              <a:rPr lang="en-US" altLang="en-US" dirty="0"/>
              <a:t> </a:t>
            </a:r>
            <a:br>
              <a:rPr lang="en-US" altLang="en-US" sz="2000" b="1" dirty="0"/>
            </a:br>
            <a:r>
              <a:rPr lang="en-US" altLang="en-US" b="1" dirty="0"/>
              <a:t>	   </a:t>
            </a:r>
          </a:p>
        </p:txBody>
      </p:sp>
    </p:spTree>
    <p:extLst>
      <p:ext uri="{BB962C8B-B14F-4D97-AF65-F5344CB8AC3E}">
        <p14:creationId xmlns:p14="http://schemas.microsoft.com/office/powerpoint/2010/main" val="3128976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44">
            <a:extLst>
              <a:ext uri="{FF2B5EF4-FFF2-40B4-BE49-F238E27FC236}">
                <a16:creationId xmlns:a16="http://schemas.microsoft.com/office/drawing/2014/main" id="{C1707485-46F6-4D2E-800F-B56E81CC9013}"/>
              </a:ext>
            </a:extLst>
          </p:cNvPr>
          <p:cNvGraphicFramePr>
            <a:graphicFrameLocks noGrp="1"/>
          </p:cNvGraphicFramePr>
          <p:nvPr>
            <p:ph sz="half" idx="2"/>
            <p:extLst>
              <p:ext uri="{D42A27DB-BD31-4B8C-83A1-F6EECF244321}">
                <p14:modId xmlns:p14="http://schemas.microsoft.com/office/powerpoint/2010/main" val="2696013933"/>
              </p:ext>
            </p:extLst>
          </p:nvPr>
        </p:nvGraphicFramePr>
        <p:xfrm>
          <a:off x="804156" y="2649554"/>
          <a:ext cx="6250192" cy="4081355"/>
        </p:xfrm>
        <a:graphic>
          <a:graphicData uri="http://schemas.openxmlformats.org/drawingml/2006/table">
            <a:tbl>
              <a:tblPr/>
              <a:tblGrid>
                <a:gridCol w="653738">
                  <a:extLst>
                    <a:ext uri="{9D8B030D-6E8A-4147-A177-3AD203B41FA5}">
                      <a16:colId xmlns:a16="http://schemas.microsoft.com/office/drawing/2014/main" val="20000"/>
                    </a:ext>
                  </a:extLst>
                </a:gridCol>
                <a:gridCol w="638623">
                  <a:extLst>
                    <a:ext uri="{9D8B030D-6E8A-4147-A177-3AD203B41FA5}">
                      <a16:colId xmlns:a16="http://schemas.microsoft.com/office/drawing/2014/main" val="20001"/>
                    </a:ext>
                  </a:extLst>
                </a:gridCol>
                <a:gridCol w="587609">
                  <a:extLst>
                    <a:ext uri="{9D8B030D-6E8A-4147-A177-3AD203B41FA5}">
                      <a16:colId xmlns:a16="http://schemas.microsoft.com/office/drawing/2014/main" val="20002"/>
                    </a:ext>
                  </a:extLst>
                </a:gridCol>
                <a:gridCol w="1554990">
                  <a:extLst>
                    <a:ext uri="{9D8B030D-6E8A-4147-A177-3AD203B41FA5}">
                      <a16:colId xmlns:a16="http://schemas.microsoft.com/office/drawing/2014/main" val="20003"/>
                    </a:ext>
                  </a:extLst>
                </a:gridCol>
                <a:gridCol w="1554991">
                  <a:extLst>
                    <a:ext uri="{9D8B030D-6E8A-4147-A177-3AD203B41FA5}">
                      <a16:colId xmlns:a16="http://schemas.microsoft.com/office/drawing/2014/main" val="20004"/>
                    </a:ext>
                  </a:extLst>
                </a:gridCol>
                <a:gridCol w="1260241">
                  <a:extLst>
                    <a:ext uri="{9D8B030D-6E8A-4147-A177-3AD203B41FA5}">
                      <a16:colId xmlns:a16="http://schemas.microsoft.com/office/drawing/2014/main" val="20005"/>
                    </a:ext>
                  </a:extLst>
                </a:gridCol>
              </a:tblGrid>
              <a:tr h="42375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G *</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FF0000"/>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7161">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78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58370" name="Slide Number Placeholder 4">
            <a:extLst>
              <a:ext uri="{FF2B5EF4-FFF2-40B4-BE49-F238E27FC236}">
                <a16:creationId xmlns:a16="http://schemas.microsoft.com/office/drawing/2014/main" id="{731F3790-337D-4369-B595-27FA51093F9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369751-5600-4BC5-9284-435F53A110DD}" type="slidenum">
              <a:rPr lang="en-US" altLang="en-US" sz="1000"/>
              <a:pPr/>
              <a:t>52</a:t>
            </a:fld>
            <a:endParaRPr lang="en-US" altLang="en-US" sz="1000"/>
          </a:p>
        </p:txBody>
      </p:sp>
      <p:sp>
        <p:nvSpPr>
          <p:cNvPr id="58371" name="Rectangle 2">
            <a:extLst>
              <a:ext uri="{FF2B5EF4-FFF2-40B4-BE49-F238E27FC236}">
                <a16:creationId xmlns:a16="http://schemas.microsoft.com/office/drawing/2014/main" id="{E4E17C56-DC09-45BF-B3AE-24A68D307600}"/>
              </a:ext>
            </a:extLst>
          </p:cNvPr>
          <p:cNvSpPr>
            <a:spLocks noGrp="1" noChangeArrowheads="1"/>
          </p:cNvSpPr>
          <p:nvPr>
            <p:ph type="body" sz="half" idx="1"/>
          </p:nvPr>
        </p:nvSpPr>
        <p:spPr>
          <a:xfrm>
            <a:off x="-255270" y="70099"/>
            <a:ext cx="9464040" cy="747712"/>
          </a:xfrm>
        </p:spPr>
        <p:txBody>
          <a:bodyPr/>
          <a:lstStyle/>
          <a:p>
            <a:pPr>
              <a:buFontTx/>
              <a:buNone/>
            </a:pPr>
            <a:r>
              <a:rPr lang="en-US" altLang="en-US" sz="1800" b="1" dirty="0"/>
              <a:t>	</a:t>
            </a:r>
            <a:r>
              <a:rPr lang="en-US" altLang="en-US" sz="1800" b="1" dirty="0">
                <a:solidFill>
                  <a:srgbClr val="FF0000"/>
                </a:solidFill>
              </a:rPr>
              <a:t>4C. </a:t>
            </a:r>
            <a:r>
              <a:rPr lang="en-US" altLang="en-US" sz="1800" dirty="0">
                <a:solidFill>
                  <a:srgbClr val="FF0000"/>
                </a:solidFill>
              </a:rPr>
              <a:t>My girlfriend's phone at work is busy.  My best friend's phone is also busy.  If they are talking to each other, then both phones are busy.  So, my girlfriend and my best friend are talking to each other over the phone. </a:t>
            </a:r>
            <a:endParaRPr lang="en-US" altLang="en-US" sz="1400" dirty="0">
              <a:solidFill>
                <a:srgbClr val="FF0000"/>
              </a:solidFill>
            </a:endParaRPr>
          </a:p>
        </p:txBody>
      </p:sp>
      <p:sp>
        <p:nvSpPr>
          <p:cNvPr id="224259" name="Rectangle 3">
            <a:extLst>
              <a:ext uri="{FF2B5EF4-FFF2-40B4-BE49-F238E27FC236}">
                <a16:creationId xmlns:a16="http://schemas.microsoft.com/office/drawing/2014/main" id="{D3F356FF-8AF0-46A9-B3B5-FB057B17CB26}"/>
              </a:ext>
            </a:extLst>
          </p:cNvPr>
          <p:cNvSpPr>
            <a:spLocks noChangeArrowheads="1"/>
          </p:cNvSpPr>
          <p:nvPr/>
        </p:nvSpPr>
        <p:spPr bwMode="auto">
          <a:xfrm>
            <a:off x="6246976" y="920773"/>
            <a:ext cx="2815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u="sng" dirty="0"/>
              <a:t>Symbolic argument</a:t>
            </a:r>
            <a:r>
              <a:rPr lang="en-US" altLang="en-US" sz="1800" dirty="0"/>
              <a:t>: </a:t>
            </a:r>
          </a:p>
          <a:p>
            <a:r>
              <a:rPr lang="en-US" altLang="en-US" sz="1800" b="1" dirty="0"/>
              <a:t>G</a:t>
            </a:r>
          </a:p>
          <a:p>
            <a:r>
              <a:rPr lang="en-US" altLang="en-US" sz="1800" b="1" dirty="0"/>
              <a:t>B</a:t>
            </a:r>
          </a:p>
          <a:p>
            <a:r>
              <a:rPr lang="en-US" altLang="en-US" sz="1800" b="1" u="sng" dirty="0"/>
              <a:t>T </a:t>
            </a:r>
            <a:r>
              <a:rPr lang="en-US" altLang="en-US" sz="1800" b="1" u="sng" dirty="0">
                <a:sym typeface="Wingdings" panose="05000000000000000000" pitchFamily="2" charset="2"/>
              </a:rPr>
              <a:t> G &amp; B</a:t>
            </a:r>
            <a:endParaRPr lang="en-US" altLang="en-US" sz="1800" b="1" u="sng" dirty="0"/>
          </a:p>
          <a:p>
            <a:r>
              <a:rPr lang="en-US" dirty="0"/>
              <a:t>∴</a:t>
            </a:r>
            <a:r>
              <a:rPr lang="en-US" altLang="en-US" sz="1800" b="1" dirty="0"/>
              <a:t> T</a:t>
            </a:r>
            <a:r>
              <a:rPr lang="en-US" altLang="en-US" b="1" dirty="0"/>
              <a:t>    </a:t>
            </a:r>
          </a:p>
        </p:txBody>
      </p:sp>
      <p:sp>
        <p:nvSpPr>
          <p:cNvPr id="224260" name="Rectangle 4">
            <a:extLst>
              <a:ext uri="{FF2B5EF4-FFF2-40B4-BE49-F238E27FC236}">
                <a16:creationId xmlns:a16="http://schemas.microsoft.com/office/drawing/2014/main" id="{940F376C-E7FB-4A8A-8170-9440EC345C94}"/>
              </a:ext>
            </a:extLst>
          </p:cNvPr>
          <p:cNvSpPr>
            <a:spLocks noChangeArrowheads="1"/>
          </p:cNvSpPr>
          <p:nvPr/>
        </p:nvSpPr>
        <p:spPr bwMode="auto">
          <a:xfrm>
            <a:off x="-3217" y="1092666"/>
            <a:ext cx="625019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solidFill>
                  <a:srgbClr val="FF0000"/>
                </a:solidFill>
              </a:rPr>
              <a:t>G</a:t>
            </a:r>
            <a:r>
              <a:rPr lang="en-US" altLang="en-US" sz="2000" dirty="0">
                <a:solidFill>
                  <a:srgbClr val="FF0000"/>
                </a:solidFill>
              </a:rPr>
              <a:t> = My girlfriend’s phone at work is busy</a:t>
            </a:r>
          </a:p>
          <a:p>
            <a:r>
              <a:rPr lang="en-US" altLang="en-US" sz="2000" b="1" dirty="0">
                <a:solidFill>
                  <a:srgbClr val="FF0000"/>
                </a:solidFill>
              </a:rPr>
              <a:t>B</a:t>
            </a:r>
            <a:r>
              <a:rPr lang="en-US" altLang="en-US" sz="2000" dirty="0">
                <a:solidFill>
                  <a:srgbClr val="FF0000"/>
                </a:solidFill>
              </a:rPr>
              <a:t> = My best friend’s phone at work is busy </a:t>
            </a:r>
          </a:p>
          <a:p>
            <a:r>
              <a:rPr lang="en-US" altLang="en-US" sz="2000" b="1" dirty="0">
                <a:solidFill>
                  <a:srgbClr val="FF0000"/>
                </a:solidFill>
              </a:rPr>
              <a:t>T</a:t>
            </a:r>
            <a:r>
              <a:rPr lang="en-US" altLang="en-US" sz="2000" dirty="0">
                <a:solidFill>
                  <a:srgbClr val="FF0000"/>
                </a:solidFill>
              </a:rPr>
              <a:t> = My girlfriend &amp; best friend talk to each other</a:t>
            </a:r>
            <a:br>
              <a:rPr lang="en-US" altLang="en-US" sz="2000" dirty="0">
                <a:solidFill>
                  <a:srgbClr val="FF0000"/>
                </a:solidFill>
              </a:rPr>
            </a:br>
            <a:r>
              <a:rPr lang="en-US" altLang="en-US" dirty="0"/>
              <a:t>	   </a:t>
            </a:r>
          </a:p>
        </p:txBody>
      </p:sp>
      <p:sp>
        <p:nvSpPr>
          <p:cNvPr id="14" name="Text Box 123">
            <a:extLst>
              <a:ext uri="{FF2B5EF4-FFF2-40B4-BE49-F238E27FC236}">
                <a16:creationId xmlns:a16="http://schemas.microsoft.com/office/drawing/2014/main" id="{91C07567-3579-4638-903C-B28D01587A65}"/>
              </a:ext>
            </a:extLst>
          </p:cNvPr>
          <p:cNvSpPr txBox="1">
            <a:spLocks noChangeArrowheads="1"/>
          </p:cNvSpPr>
          <p:nvPr/>
        </p:nvSpPr>
        <p:spPr bwMode="auto">
          <a:xfrm>
            <a:off x="7438275" y="3836016"/>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Tree>
    <p:extLst>
      <p:ext uri="{BB962C8B-B14F-4D97-AF65-F5344CB8AC3E}">
        <p14:creationId xmlns:p14="http://schemas.microsoft.com/office/powerpoint/2010/main" val="489623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checkerboard(across)">
                                      <p:cBhvr>
                                        <p:cTn id="7" dur="500"/>
                                        <p:tgtEl>
                                          <p:spTgt spid="224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4259"/>
                                        </p:tgtEl>
                                        <p:attrNameLst>
                                          <p:attrName>style.visibility</p:attrName>
                                        </p:attrNameLst>
                                      </p:cBhvr>
                                      <p:to>
                                        <p:strVal val="visible"/>
                                      </p:to>
                                    </p:set>
                                    <p:animEffect transition="in" filter="checkerboard(across)">
                                      <p:cBhvr>
                                        <p:cTn id="12" dur="500"/>
                                        <p:tgtEl>
                                          <p:spTgt spid="2242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p:bldP spid="224260"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144">
            <a:extLst>
              <a:ext uri="{FF2B5EF4-FFF2-40B4-BE49-F238E27FC236}">
                <a16:creationId xmlns:a16="http://schemas.microsoft.com/office/drawing/2014/main" id="{C1707485-46F6-4D2E-800F-B56E81CC9013}"/>
              </a:ext>
            </a:extLst>
          </p:cNvPr>
          <p:cNvGraphicFramePr>
            <a:graphicFrameLocks noGrp="1"/>
          </p:cNvGraphicFramePr>
          <p:nvPr>
            <p:ph sz="half" idx="2"/>
            <p:extLst>
              <p:ext uri="{D42A27DB-BD31-4B8C-83A1-F6EECF244321}">
                <p14:modId xmlns:p14="http://schemas.microsoft.com/office/powerpoint/2010/main" val="77656930"/>
              </p:ext>
            </p:extLst>
          </p:nvPr>
        </p:nvGraphicFramePr>
        <p:xfrm>
          <a:off x="833652" y="2799035"/>
          <a:ext cx="6250192" cy="3754162"/>
        </p:xfrm>
        <a:graphic>
          <a:graphicData uri="http://schemas.openxmlformats.org/drawingml/2006/table">
            <a:tbl>
              <a:tblPr/>
              <a:tblGrid>
                <a:gridCol w="653738">
                  <a:extLst>
                    <a:ext uri="{9D8B030D-6E8A-4147-A177-3AD203B41FA5}">
                      <a16:colId xmlns:a16="http://schemas.microsoft.com/office/drawing/2014/main" val="20000"/>
                    </a:ext>
                  </a:extLst>
                </a:gridCol>
                <a:gridCol w="638623">
                  <a:extLst>
                    <a:ext uri="{9D8B030D-6E8A-4147-A177-3AD203B41FA5}">
                      <a16:colId xmlns:a16="http://schemas.microsoft.com/office/drawing/2014/main" val="20001"/>
                    </a:ext>
                  </a:extLst>
                </a:gridCol>
                <a:gridCol w="587609">
                  <a:extLst>
                    <a:ext uri="{9D8B030D-6E8A-4147-A177-3AD203B41FA5}">
                      <a16:colId xmlns:a16="http://schemas.microsoft.com/office/drawing/2014/main" val="20002"/>
                    </a:ext>
                  </a:extLst>
                </a:gridCol>
                <a:gridCol w="1554990">
                  <a:extLst>
                    <a:ext uri="{9D8B030D-6E8A-4147-A177-3AD203B41FA5}">
                      <a16:colId xmlns:a16="http://schemas.microsoft.com/office/drawing/2014/main" val="20003"/>
                    </a:ext>
                  </a:extLst>
                </a:gridCol>
                <a:gridCol w="1554991">
                  <a:extLst>
                    <a:ext uri="{9D8B030D-6E8A-4147-A177-3AD203B41FA5}">
                      <a16:colId xmlns:a16="http://schemas.microsoft.com/office/drawing/2014/main" val="20004"/>
                    </a:ext>
                  </a:extLst>
                </a:gridCol>
                <a:gridCol w="1260241">
                  <a:extLst>
                    <a:ext uri="{9D8B030D-6E8A-4147-A177-3AD203B41FA5}">
                      <a16:colId xmlns:a16="http://schemas.microsoft.com/office/drawing/2014/main" val="20005"/>
                    </a:ext>
                  </a:extLst>
                </a:gridCol>
              </a:tblGrid>
              <a:tr h="71253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G *</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a:t>
                      </a:r>
                      <a:endParaRPr kumimoji="0" lang="en-US" sz="3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G &amp;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rPr>
                        <a:t>T  G &amp; B*</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rgbClr val="0000FF"/>
                        </a:solidFill>
                        <a:effectLst/>
                        <a:latin typeface="Times New Roman" pitchFamily="18" charset="0"/>
                        <a:cs typeface="Times New Roman" pitchFamily="18" charset="0"/>
                        <a:sym typeface="Wingdings" pitchFamily="2"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FF"/>
                          </a:solidFill>
                          <a:effectLst/>
                          <a:latin typeface="Times New Roman" pitchFamily="18" charset="0"/>
                          <a:cs typeface="Times New Roman" pitchFamily="18" charset="0"/>
                        </a:rPr>
                        <a:t>T </a:t>
                      </a:r>
                      <a:r>
                        <a:rPr kumimoji="0" lang="en-US" sz="1800" b="1" i="0" u="none" strike="noStrike" cap="none" normalizeH="0" baseline="0" dirty="0">
                          <a:ln>
                            <a:noFill/>
                          </a:ln>
                          <a:solidFill>
                            <a:srgbClr val="FF0000"/>
                          </a:solidFill>
                          <a:effectLst/>
                          <a:latin typeface="Times New Roman" pitchFamily="18" charset="0"/>
                          <a:cs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7161">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77832">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76106">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58370" name="Slide Number Placeholder 4">
            <a:extLst>
              <a:ext uri="{FF2B5EF4-FFF2-40B4-BE49-F238E27FC236}">
                <a16:creationId xmlns:a16="http://schemas.microsoft.com/office/drawing/2014/main" id="{731F3790-337D-4369-B595-27FA51093F9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369751-5600-4BC5-9284-435F53A110DD}" type="slidenum">
              <a:rPr lang="en-US" altLang="en-US" sz="1000"/>
              <a:pPr/>
              <a:t>53</a:t>
            </a:fld>
            <a:endParaRPr lang="en-US" altLang="en-US" sz="1000"/>
          </a:p>
        </p:txBody>
      </p:sp>
      <p:sp>
        <p:nvSpPr>
          <p:cNvPr id="58371" name="Rectangle 2">
            <a:extLst>
              <a:ext uri="{FF2B5EF4-FFF2-40B4-BE49-F238E27FC236}">
                <a16:creationId xmlns:a16="http://schemas.microsoft.com/office/drawing/2014/main" id="{E4E17C56-DC09-45BF-B3AE-24A68D307600}"/>
              </a:ext>
            </a:extLst>
          </p:cNvPr>
          <p:cNvSpPr>
            <a:spLocks noGrp="1" noChangeArrowheads="1"/>
          </p:cNvSpPr>
          <p:nvPr>
            <p:ph type="body" sz="half" idx="1"/>
          </p:nvPr>
        </p:nvSpPr>
        <p:spPr>
          <a:xfrm>
            <a:off x="-255270" y="70099"/>
            <a:ext cx="9464040" cy="747712"/>
          </a:xfrm>
        </p:spPr>
        <p:txBody>
          <a:bodyPr/>
          <a:lstStyle/>
          <a:p>
            <a:pPr>
              <a:buFontTx/>
              <a:buNone/>
            </a:pPr>
            <a:r>
              <a:rPr lang="en-US" altLang="en-US" sz="1800" b="1" dirty="0"/>
              <a:t>	</a:t>
            </a:r>
            <a:r>
              <a:rPr lang="en-US" altLang="en-US" sz="1800" b="1" dirty="0">
                <a:solidFill>
                  <a:srgbClr val="FF0000"/>
                </a:solidFill>
              </a:rPr>
              <a:t>4C. </a:t>
            </a:r>
            <a:r>
              <a:rPr lang="en-US" altLang="en-US" sz="1800" dirty="0">
                <a:solidFill>
                  <a:srgbClr val="FF0000"/>
                </a:solidFill>
              </a:rPr>
              <a:t>My girlfriend's phone at work is busy.  My best friend's phone is also busy.  If they are talking to each other, then both phones are busy.  So, my girlfriend and my best friend are talking to each other over the phone. </a:t>
            </a:r>
            <a:endParaRPr lang="en-US" altLang="en-US" sz="1400" dirty="0">
              <a:solidFill>
                <a:srgbClr val="FF0000"/>
              </a:solidFill>
            </a:endParaRPr>
          </a:p>
        </p:txBody>
      </p:sp>
      <p:sp>
        <p:nvSpPr>
          <p:cNvPr id="224259" name="Rectangle 3">
            <a:extLst>
              <a:ext uri="{FF2B5EF4-FFF2-40B4-BE49-F238E27FC236}">
                <a16:creationId xmlns:a16="http://schemas.microsoft.com/office/drawing/2014/main" id="{D3F356FF-8AF0-46A9-B3B5-FB057B17CB26}"/>
              </a:ext>
            </a:extLst>
          </p:cNvPr>
          <p:cNvSpPr>
            <a:spLocks noChangeArrowheads="1"/>
          </p:cNvSpPr>
          <p:nvPr/>
        </p:nvSpPr>
        <p:spPr bwMode="auto">
          <a:xfrm>
            <a:off x="6246976" y="920773"/>
            <a:ext cx="2815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u="sng" dirty="0"/>
              <a:t>Symbolic argument</a:t>
            </a:r>
            <a:r>
              <a:rPr lang="en-US" altLang="en-US" sz="1800" dirty="0"/>
              <a:t>: </a:t>
            </a:r>
          </a:p>
          <a:p>
            <a:r>
              <a:rPr lang="en-US" altLang="en-US" sz="1800" b="1" dirty="0"/>
              <a:t>G</a:t>
            </a:r>
          </a:p>
          <a:p>
            <a:r>
              <a:rPr lang="en-US" altLang="en-US" sz="1800" b="1" dirty="0"/>
              <a:t>B</a:t>
            </a:r>
          </a:p>
          <a:p>
            <a:r>
              <a:rPr lang="en-US" altLang="en-US" sz="1800" b="1" u="sng" dirty="0"/>
              <a:t>T </a:t>
            </a:r>
            <a:r>
              <a:rPr lang="en-US" altLang="en-US" sz="1800" b="1" u="sng" dirty="0">
                <a:sym typeface="Wingdings" panose="05000000000000000000" pitchFamily="2" charset="2"/>
              </a:rPr>
              <a:t> G &amp; B</a:t>
            </a:r>
            <a:endParaRPr lang="en-US" altLang="en-US" sz="1800" b="1" u="sng" dirty="0"/>
          </a:p>
          <a:p>
            <a:r>
              <a:rPr lang="en-US" sz="1800" b="0" i="0" dirty="0">
                <a:solidFill>
                  <a:srgbClr val="040C28"/>
                </a:solidFill>
                <a:effectLst/>
                <a:latin typeface="Google Sans"/>
              </a:rPr>
              <a:t>∴</a:t>
            </a:r>
            <a:r>
              <a:rPr lang="en-US" altLang="en-US" b="1" dirty="0"/>
              <a:t> </a:t>
            </a:r>
            <a:r>
              <a:rPr lang="en-US" altLang="en-US" sz="1800" b="1" dirty="0"/>
              <a:t>T</a:t>
            </a:r>
            <a:r>
              <a:rPr lang="en-US" altLang="en-US" b="1" dirty="0"/>
              <a:t>    </a:t>
            </a:r>
          </a:p>
        </p:txBody>
      </p:sp>
      <p:sp>
        <p:nvSpPr>
          <p:cNvPr id="224260" name="Rectangle 4">
            <a:extLst>
              <a:ext uri="{FF2B5EF4-FFF2-40B4-BE49-F238E27FC236}">
                <a16:creationId xmlns:a16="http://schemas.microsoft.com/office/drawing/2014/main" id="{940F376C-E7FB-4A8A-8170-9440EC345C94}"/>
              </a:ext>
            </a:extLst>
          </p:cNvPr>
          <p:cNvSpPr>
            <a:spLocks noChangeArrowheads="1"/>
          </p:cNvSpPr>
          <p:nvPr/>
        </p:nvSpPr>
        <p:spPr bwMode="auto">
          <a:xfrm>
            <a:off x="-3217" y="1092666"/>
            <a:ext cx="625019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solidFill>
                  <a:srgbClr val="FF0000"/>
                </a:solidFill>
              </a:rPr>
              <a:t>G</a:t>
            </a:r>
            <a:r>
              <a:rPr lang="en-US" altLang="en-US" sz="2000" dirty="0">
                <a:solidFill>
                  <a:srgbClr val="FF0000"/>
                </a:solidFill>
              </a:rPr>
              <a:t> = My girlfriend’s phone at work is busy</a:t>
            </a:r>
          </a:p>
          <a:p>
            <a:r>
              <a:rPr lang="en-US" altLang="en-US" sz="2000" b="1" dirty="0">
                <a:solidFill>
                  <a:srgbClr val="FF0000"/>
                </a:solidFill>
              </a:rPr>
              <a:t>B</a:t>
            </a:r>
            <a:r>
              <a:rPr lang="en-US" altLang="en-US" sz="2000" dirty="0">
                <a:solidFill>
                  <a:srgbClr val="FF0000"/>
                </a:solidFill>
              </a:rPr>
              <a:t> = My best friend’s phone at work is busy </a:t>
            </a:r>
          </a:p>
          <a:p>
            <a:r>
              <a:rPr lang="en-US" altLang="en-US" sz="2000" b="1" dirty="0">
                <a:solidFill>
                  <a:srgbClr val="FF0000"/>
                </a:solidFill>
              </a:rPr>
              <a:t>T</a:t>
            </a:r>
            <a:r>
              <a:rPr lang="en-US" altLang="en-US" sz="2000" dirty="0">
                <a:solidFill>
                  <a:srgbClr val="FF0000"/>
                </a:solidFill>
              </a:rPr>
              <a:t> = My girlfriend &amp; best friend talk to each other</a:t>
            </a:r>
            <a:br>
              <a:rPr lang="en-US" altLang="en-US" sz="2000" dirty="0">
                <a:solidFill>
                  <a:srgbClr val="FF0000"/>
                </a:solidFill>
              </a:rPr>
            </a:br>
            <a:r>
              <a:rPr lang="en-US" altLang="en-US" dirty="0"/>
              <a:t>	   </a:t>
            </a:r>
          </a:p>
        </p:txBody>
      </p:sp>
      <p:sp>
        <p:nvSpPr>
          <p:cNvPr id="9" name="Oval 8">
            <a:extLst>
              <a:ext uri="{FF2B5EF4-FFF2-40B4-BE49-F238E27FC236}">
                <a16:creationId xmlns:a16="http://schemas.microsoft.com/office/drawing/2014/main" id="{4ED7FFFF-7048-40EC-B05E-54245648D264}"/>
              </a:ext>
            </a:extLst>
          </p:cNvPr>
          <p:cNvSpPr/>
          <p:nvPr/>
        </p:nvSpPr>
        <p:spPr bwMode="auto">
          <a:xfrm>
            <a:off x="936495" y="384826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95D96281-2C82-42CF-AC83-A2AF0729A0FD}"/>
              </a:ext>
            </a:extLst>
          </p:cNvPr>
          <p:cNvSpPr/>
          <p:nvPr/>
        </p:nvSpPr>
        <p:spPr bwMode="auto">
          <a:xfrm>
            <a:off x="1608212" y="384826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Oval 10">
            <a:extLst>
              <a:ext uri="{FF2B5EF4-FFF2-40B4-BE49-F238E27FC236}">
                <a16:creationId xmlns:a16="http://schemas.microsoft.com/office/drawing/2014/main" id="{3C2C2AE4-2BA4-439D-9DE0-ACEC23ACC1E8}"/>
              </a:ext>
            </a:extLst>
          </p:cNvPr>
          <p:cNvSpPr/>
          <p:nvPr/>
        </p:nvSpPr>
        <p:spPr bwMode="auto">
          <a:xfrm>
            <a:off x="4852359" y="3875430"/>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Oval 11">
            <a:extLst>
              <a:ext uri="{FF2B5EF4-FFF2-40B4-BE49-F238E27FC236}">
                <a16:creationId xmlns:a16="http://schemas.microsoft.com/office/drawing/2014/main" id="{6FAEDA36-597B-4178-AC36-ACD179797D51}"/>
              </a:ext>
            </a:extLst>
          </p:cNvPr>
          <p:cNvSpPr/>
          <p:nvPr/>
        </p:nvSpPr>
        <p:spPr bwMode="auto">
          <a:xfrm>
            <a:off x="6246976" y="3875430"/>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 Box 123">
            <a:extLst>
              <a:ext uri="{FF2B5EF4-FFF2-40B4-BE49-F238E27FC236}">
                <a16:creationId xmlns:a16="http://schemas.microsoft.com/office/drawing/2014/main" id="{91C07567-3579-4638-903C-B28D01587A65}"/>
              </a:ext>
            </a:extLst>
          </p:cNvPr>
          <p:cNvSpPr txBox="1">
            <a:spLocks noChangeArrowheads="1"/>
          </p:cNvSpPr>
          <p:nvPr/>
        </p:nvSpPr>
        <p:spPr bwMode="auto">
          <a:xfrm>
            <a:off x="7438275" y="3836016"/>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Tree>
    <p:extLst>
      <p:ext uri="{BB962C8B-B14F-4D97-AF65-F5344CB8AC3E}">
        <p14:creationId xmlns:p14="http://schemas.microsoft.com/office/powerpoint/2010/main" val="2859824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B1AD5E7B-6EDF-490D-A3D4-6DC58DB364F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627F72-90D3-43A0-98FE-3C6D03C9A11D}" type="slidenum">
              <a:rPr lang="en-US" altLang="en-US" sz="1000"/>
              <a:pPr/>
              <a:t>54</a:t>
            </a:fld>
            <a:endParaRPr lang="en-US" altLang="en-US" sz="1000"/>
          </a:p>
        </p:txBody>
      </p:sp>
      <p:sp>
        <p:nvSpPr>
          <p:cNvPr id="230403" name="Rectangle 3">
            <a:extLst>
              <a:ext uri="{FF2B5EF4-FFF2-40B4-BE49-F238E27FC236}">
                <a16:creationId xmlns:a16="http://schemas.microsoft.com/office/drawing/2014/main" id="{55091D38-4C14-4AD2-AF6C-982EE91095C5}"/>
              </a:ext>
            </a:extLst>
          </p:cNvPr>
          <p:cNvSpPr>
            <a:spLocks noChangeArrowheads="1"/>
          </p:cNvSpPr>
          <p:nvPr/>
        </p:nvSpPr>
        <p:spPr bwMode="auto">
          <a:xfrm>
            <a:off x="5285494" y="1020576"/>
            <a:ext cx="3706106" cy="200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50000"/>
              </a:lnSpc>
            </a:pPr>
            <a:r>
              <a:rPr lang="en-US" altLang="en-US" sz="1800" b="1" u="sng" dirty="0"/>
              <a:t>Symbolic argument</a:t>
            </a:r>
            <a:r>
              <a:rPr lang="en-US" altLang="en-US" sz="1800" dirty="0"/>
              <a:t>: </a:t>
            </a:r>
          </a:p>
          <a:p>
            <a:pPr>
              <a:lnSpc>
                <a:spcPct val="150000"/>
              </a:lnSpc>
            </a:pPr>
            <a:r>
              <a:rPr lang="en-US" altLang="en-US" sz="2000" dirty="0"/>
              <a:t>~A </a:t>
            </a:r>
            <a:r>
              <a:rPr lang="en-US" altLang="en-US" sz="2000" dirty="0">
                <a:sym typeface="Wingdings" panose="05000000000000000000" pitchFamily="2" charset="2"/>
              </a:rPr>
              <a:t></a:t>
            </a:r>
            <a:r>
              <a:rPr lang="en-US" altLang="en-US" sz="2000" dirty="0"/>
              <a:t> ~B</a:t>
            </a:r>
          </a:p>
          <a:p>
            <a:pPr>
              <a:lnSpc>
                <a:spcPct val="150000"/>
              </a:lnSpc>
            </a:pPr>
            <a:r>
              <a:rPr lang="en-US" altLang="en-US" dirty="0"/>
              <a:t>~</a:t>
            </a:r>
            <a:r>
              <a:rPr lang="en-US" altLang="en-US" sz="2000" dirty="0"/>
              <a:t>A &amp; </a:t>
            </a:r>
            <a:r>
              <a:rPr lang="en-US" altLang="en-US" dirty="0"/>
              <a:t>~</a:t>
            </a:r>
            <a:r>
              <a:rPr lang="en-US" altLang="en-US" sz="2000" dirty="0"/>
              <a:t>B </a:t>
            </a:r>
            <a:r>
              <a:rPr lang="en-US" altLang="en-US" sz="2000" dirty="0">
                <a:sym typeface="Wingdings" panose="05000000000000000000" pitchFamily="2" charset="2"/>
              </a:rPr>
              <a:t></a:t>
            </a:r>
            <a:r>
              <a:rPr lang="en-US" altLang="en-US" sz="2000" dirty="0"/>
              <a:t> G</a:t>
            </a:r>
          </a:p>
          <a:p>
            <a:pPr>
              <a:lnSpc>
                <a:spcPct val="150000"/>
              </a:lnSpc>
            </a:pPr>
            <a:r>
              <a:rPr lang="en-US" dirty="0"/>
              <a:t>∴</a:t>
            </a:r>
            <a:r>
              <a:rPr lang="en-US" altLang="en-US" sz="2000" dirty="0"/>
              <a:t> ~A v ~B </a:t>
            </a:r>
            <a:r>
              <a:rPr lang="en-US" altLang="en-US" sz="2000" dirty="0">
                <a:sym typeface="Wingdings" panose="05000000000000000000" pitchFamily="2" charset="2"/>
              </a:rPr>
              <a:t></a:t>
            </a:r>
            <a:r>
              <a:rPr lang="en-US" altLang="en-US" sz="2000" dirty="0"/>
              <a:t> G</a:t>
            </a:r>
          </a:p>
        </p:txBody>
      </p:sp>
      <p:graphicFrame>
        <p:nvGraphicFramePr>
          <p:cNvPr id="230520" name="Group 120">
            <a:extLst>
              <a:ext uri="{FF2B5EF4-FFF2-40B4-BE49-F238E27FC236}">
                <a16:creationId xmlns:a16="http://schemas.microsoft.com/office/drawing/2014/main" id="{EFF844CC-4F4C-4E99-A791-94EC719EF12F}"/>
              </a:ext>
            </a:extLst>
          </p:cNvPr>
          <p:cNvGraphicFramePr>
            <a:graphicFrameLocks noGrp="1"/>
          </p:cNvGraphicFramePr>
          <p:nvPr>
            <p:ph sz="half" idx="2"/>
            <p:extLst>
              <p:ext uri="{D42A27DB-BD31-4B8C-83A1-F6EECF244321}">
                <p14:modId xmlns:p14="http://schemas.microsoft.com/office/powerpoint/2010/main" val="96596556"/>
              </p:ext>
            </p:extLst>
          </p:nvPr>
        </p:nvGraphicFramePr>
        <p:xfrm>
          <a:off x="146050" y="3185738"/>
          <a:ext cx="8845550" cy="3255963"/>
        </p:xfrm>
        <a:graphic>
          <a:graphicData uri="http://schemas.openxmlformats.org/drawingml/2006/table">
            <a:tbl>
              <a:tblPr/>
              <a:tblGrid>
                <a:gridCol w="632178">
                  <a:extLst>
                    <a:ext uri="{9D8B030D-6E8A-4147-A177-3AD203B41FA5}">
                      <a16:colId xmlns:a16="http://schemas.microsoft.com/office/drawing/2014/main" val="20000"/>
                    </a:ext>
                  </a:extLst>
                </a:gridCol>
                <a:gridCol w="584553">
                  <a:extLst>
                    <a:ext uri="{9D8B030D-6E8A-4147-A177-3AD203B41FA5}">
                      <a16:colId xmlns:a16="http://schemas.microsoft.com/office/drawing/2014/main" val="20001"/>
                    </a:ext>
                  </a:extLst>
                </a:gridCol>
                <a:gridCol w="658107">
                  <a:extLst>
                    <a:ext uri="{9D8B030D-6E8A-4147-A177-3AD203B41FA5}">
                      <a16:colId xmlns:a16="http://schemas.microsoft.com/office/drawing/2014/main" val="20002"/>
                    </a:ext>
                  </a:extLst>
                </a:gridCol>
                <a:gridCol w="552979">
                  <a:extLst>
                    <a:ext uri="{9D8B030D-6E8A-4147-A177-3AD203B41FA5}">
                      <a16:colId xmlns:a16="http://schemas.microsoft.com/office/drawing/2014/main" val="20003"/>
                    </a:ext>
                  </a:extLst>
                </a:gridCol>
                <a:gridCol w="549980">
                  <a:extLst>
                    <a:ext uri="{9D8B030D-6E8A-4147-A177-3AD203B41FA5}">
                      <a16:colId xmlns:a16="http://schemas.microsoft.com/office/drawing/2014/main" val="20004"/>
                    </a:ext>
                  </a:extLst>
                </a:gridCol>
                <a:gridCol w="982134">
                  <a:extLst>
                    <a:ext uri="{9D8B030D-6E8A-4147-A177-3AD203B41FA5}">
                      <a16:colId xmlns:a16="http://schemas.microsoft.com/office/drawing/2014/main" val="20005"/>
                    </a:ext>
                  </a:extLst>
                </a:gridCol>
                <a:gridCol w="959555">
                  <a:extLst>
                    <a:ext uri="{9D8B030D-6E8A-4147-A177-3AD203B41FA5}">
                      <a16:colId xmlns:a16="http://schemas.microsoft.com/office/drawing/2014/main" val="20006"/>
                    </a:ext>
                  </a:extLst>
                </a:gridCol>
                <a:gridCol w="1264356">
                  <a:extLst>
                    <a:ext uri="{9D8B030D-6E8A-4147-A177-3AD203B41FA5}">
                      <a16:colId xmlns:a16="http://schemas.microsoft.com/office/drawing/2014/main" val="20007"/>
                    </a:ext>
                  </a:extLst>
                </a:gridCol>
                <a:gridCol w="1241777">
                  <a:extLst>
                    <a:ext uri="{9D8B030D-6E8A-4147-A177-3AD203B41FA5}">
                      <a16:colId xmlns:a16="http://schemas.microsoft.com/office/drawing/2014/main" val="20008"/>
                    </a:ext>
                  </a:extLst>
                </a:gridCol>
                <a:gridCol w="1419931">
                  <a:extLst>
                    <a:ext uri="{9D8B030D-6E8A-4147-A177-3AD203B41FA5}">
                      <a16:colId xmlns:a16="http://schemas.microsoft.com/office/drawing/2014/main" val="20009"/>
                    </a:ext>
                  </a:extLst>
                </a:gridCol>
              </a:tblGrid>
              <a:tr h="435524">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Times New Roman" pitchFamily="18" charset="0"/>
                          <a:cs typeface="Times New Roman" pitchFamily="18" charset="0"/>
                        </a:rPr>
                        <a:t>A</a:t>
                      </a: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0000FF"/>
                          </a:solidFill>
                          <a:effectLst/>
                          <a:latin typeface="Times New Roman" pitchFamily="18" charset="0"/>
                          <a:cs typeface="Times New Roman" pitchFamily="18" charset="0"/>
                        </a:rPr>
                        <a:t>B</a:t>
                      </a: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~A </a:t>
                      </a:r>
                      <a:r>
                        <a:rPr kumimoji="0" lang="en-US" sz="1200" b="1" i="0" u="none" strike="noStrike" cap="none" normalizeH="0" baseline="0" dirty="0">
                          <a:ln>
                            <a:noFill/>
                          </a:ln>
                          <a:solidFill>
                            <a:schemeClr val="tx1"/>
                          </a:solidFill>
                          <a:effectLst/>
                          <a:latin typeface="Times New Roman" pitchFamily="18" charset="0"/>
                          <a:sym typeface="Wingdings" pitchFamily="2" charset="2"/>
                        </a:rPr>
                        <a:t></a:t>
                      </a:r>
                      <a:r>
                        <a:rPr kumimoji="0" lang="en-US" sz="1200" b="1" i="0" u="none" strike="noStrike" cap="none" normalizeH="0" baseline="0" dirty="0">
                          <a:ln>
                            <a:noFill/>
                          </a:ln>
                          <a:solidFill>
                            <a:schemeClr val="tx1"/>
                          </a:solidFill>
                          <a:effectLst/>
                          <a:latin typeface="Times New Roman" pitchFamily="18" charset="0"/>
                        </a:rPr>
                        <a:t> ~B*</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~A &amp;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 A &amp; ~ B </a:t>
                      </a:r>
                      <a:r>
                        <a:rPr kumimoji="0" lang="en-US" sz="1200" b="1" i="0" u="none" strike="noStrike" cap="none" normalizeH="0" baseline="0" dirty="0">
                          <a:ln>
                            <a:noFill/>
                          </a:ln>
                          <a:solidFill>
                            <a:schemeClr val="tx1"/>
                          </a:solidFill>
                          <a:effectLst/>
                          <a:latin typeface="Times New Roman" pitchFamily="18" charset="0"/>
                          <a:sym typeface="Wingdings" pitchFamily="2" charset="2"/>
                        </a:rPr>
                        <a:t></a:t>
                      </a:r>
                      <a:r>
                        <a:rPr kumimoji="0" lang="en-US" sz="1200" b="1" i="0" u="none" strike="noStrike" cap="none" normalizeH="0" baseline="0" dirty="0">
                          <a:ln>
                            <a:noFill/>
                          </a:ln>
                          <a:solidFill>
                            <a:schemeClr val="tx1"/>
                          </a:solidFill>
                          <a:effectLst/>
                          <a:latin typeface="Times New Roman" pitchFamily="18" charset="0"/>
                        </a:rPr>
                        <a:t> 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 A v ~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rPr>
                        <a:t>~ A v ~ B </a:t>
                      </a:r>
                      <a:r>
                        <a:rPr kumimoji="0" lang="en-US" sz="1200" b="1" i="0" u="none" strike="noStrike" cap="none" normalizeH="0" baseline="0" dirty="0">
                          <a:ln>
                            <a:noFill/>
                          </a:ln>
                          <a:solidFill>
                            <a:schemeClr val="tx1"/>
                          </a:solidFill>
                          <a:effectLst/>
                          <a:latin typeface="Times New Roman" pitchFamily="18" charset="0"/>
                          <a:sym typeface="Wingdings" pitchFamily="2" charset="2"/>
                        </a:rPr>
                        <a:t></a:t>
                      </a:r>
                      <a:r>
                        <a:rPr kumimoji="0" lang="en-US" sz="1200" b="1" i="0" u="none" strike="noStrike" cap="none" normalizeH="0" baseline="0" dirty="0">
                          <a:ln>
                            <a:noFill/>
                          </a:ln>
                          <a:solidFill>
                            <a:schemeClr val="tx1"/>
                          </a:solidFill>
                          <a:effectLst/>
                          <a:latin typeface="Times New Roman" pitchFamily="18" charset="0"/>
                        </a:rPr>
                        <a:t> G</a:t>
                      </a:r>
                      <a:r>
                        <a:rPr kumimoji="0" lang="en-US" sz="1200" b="1" i="0" u="none" strike="noStrike" cap="none" normalizeH="0" baseline="30000" dirty="0">
                          <a:ln>
                            <a:noFill/>
                          </a:ln>
                          <a:solidFill>
                            <a:srgbClr val="FF0000"/>
                          </a:solidFill>
                          <a:effectLst/>
                          <a:latin typeface="Times New Roman" pitchFamily="18" charset="0"/>
                        </a:rPr>
                        <a:t>C</a:t>
                      </a:r>
                    </a:p>
                    <a:p>
                      <a:pPr marL="225425" marR="0" lvl="0" indent="-225425"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4650">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47663">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T</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46075">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225425" marR="0" lvl="0" indent="-225425"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rPr>
                        <a:t>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
        <p:nvSpPr>
          <p:cNvPr id="12" name="Oval 11">
            <a:extLst>
              <a:ext uri="{FF2B5EF4-FFF2-40B4-BE49-F238E27FC236}">
                <a16:creationId xmlns:a16="http://schemas.microsoft.com/office/drawing/2014/main" id="{2B2071B0-29E4-44D5-A1EC-F7BECC12573C}"/>
              </a:ext>
            </a:extLst>
          </p:cNvPr>
          <p:cNvSpPr/>
          <p:nvPr/>
        </p:nvSpPr>
        <p:spPr bwMode="auto">
          <a:xfrm>
            <a:off x="3388766" y="4626222"/>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 name="Oval 12">
            <a:extLst>
              <a:ext uri="{FF2B5EF4-FFF2-40B4-BE49-F238E27FC236}">
                <a16:creationId xmlns:a16="http://schemas.microsoft.com/office/drawing/2014/main" id="{655BA81E-0B38-4602-9196-B6EF64290D9A}"/>
              </a:ext>
            </a:extLst>
          </p:cNvPr>
          <p:cNvSpPr/>
          <p:nvPr/>
        </p:nvSpPr>
        <p:spPr bwMode="auto">
          <a:xfrm>
            <a:off x="5455358" y="4648863"/>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Oval 13">
            <a:extLst>
              <a:ext uri="{FF2B5EF4-FFF2-40B4-BE49-F238E27FC236}">
                <a16:creationId xmlns:a16="http://schemas.microsoft.com/office/drawing/2014/main" id="{134505E2-EF7E-4F57-B23C-7F37C7592CDA}"/>
              </a:ext>
            </a:extLst>
          </p:cNvPr>
          <p:cNvSpPr/>
          <p:nvPr/>
        </p:nvSpPr>
        <p:spPr bwMode="auto">
          <a:xfrm>
            <a:off x="8064009" y="4625251"/>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5" name="Text Box 123">
            <a:extLst>
              <a:ext uri="{FF2B5EF4-FFF2-40B4-BE49-F238E27FC236}">
                <a16:creationId xmlns:a16="http://schemas.microsoft.com/office/drawing/2014/main" id="{33D3E5A2-C896-43AF-A3C3-7E43A7DA3D17}"/>
              </a:ext>
            </a:extLst>
          </p:cNvPr>
          <p:cNvSpPr txBox="1">
            <a:spLocks noChangeArrowheads="1"/>
          </p:cNvSpPr>
          <p:nvPr/>
        </p:nvSpPr>
        <p:spPr bwMode="auto">
          <a:xfrm>
            <a:off x="7344871" y="6441701"/>
            <a:ext cx="1438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b="1" dirty="0">
                <a:solidFill>
                  <a:srgbClr val="FF0000"/>
                </a:solidFill>
              </a:rPr>
              <a:t>Invalid</a:t>
            </a:r>
          </a:p>
        </p:txBody>
      </p:sp>
      <p:sp>
        <p:nvSpPr>
          <p:cNvPr id="16" name="Rectangle 2">
            <a:extLst>
              <a:ext uri="{FF2B5EF4-FFF2-40B4-BE49-F238E27FC236}">
                <a16:creationId xmlns:a16="http://schemas.microsoft.com/office/drawing/2014/main" id="{7ADC497A-126B-7D45-3711-4158AD8B3665}"/>
              </a:ext>
            </a:extLst>
          </p:cNvPr>
          <p:cNvSpPr>
            <a:spLocks noGrp="1" noChangeArrowheads="1"/>
          </p:cNvSpPr>
          <p:nvPr>
            <p:ph type="body" sz="half" idx="1"/>
          </p:nvPr>
        </p:nvSpPr>
        <p:spPr>
          <a:xfrm>
            <a:off x="0" y="36514"/>
            <a:ext cx="9144000" cy="747712"/>
          </a:xfrm>
        </p:spPr>
        <p:txBody>
          <a:bodyPr/>
          <a:lstStyle/>
          <a:p>
            <a:pPr>
              <a:buFontTx/>
              <a:buNone/>
            </a:pPr>
            <a:r>
              <a:rPr lang="en-US" altLang="en-US" sz="2000" b="1" dirty="0"/>
              <a:t>	</a:t>
            </a:r>
            <a:r>
              <a:rPr lang="en-US" altLang="en-US" sz="2000" b="1" dirty="0">
                <a:solidFill>
                  <a:srgbClr val="FF0000"/>
                </a:solidFill>
              </a:rPr>
              <a:t>4D. </a:t>
            </a:r>
            <a:r>
              <a:rPr lang="en-US" altLang="en-US" sz="2000" dirty="0">
                <a:solidFill>
                  <a:srgbClr val="FF0000"/>
                </a:solidFill>
              </a:rPr>
              <a:t>If Group A doesn’t do the assignment, Group B doesn’t do it, either.  If these groups don’t do it, other groups will get the bonus points.  So, if one of these groups doesn’t do the assignment, other groups will get the bonus points. </a:t>
            </a:r>
            <a:endParaRPr lang="en-US" altLang="en-US" sz="1800" dirty="0">
              <a:solidFill>
                <a:srgbClr val="FF0000"/>
              </a:solidFill>
            </a:endParaRPr>
          </a:p>
        </p:txBody>
      </p:sp>
      <p:sp>
        <p:nvSpPr>
          <p:cNvPr id="17" name="Rectangle 4">
            <a:extLst>
              <a:ext uri="{FF2B5EF4-FFF2-40B4-BE49-F238E27FC236}">
                <a16:creationId xmlns:a16="http://schemas.microsoft.com/office/drawing/2014/main" id="{BC0633EB-C04A-EFC1-A8F2-BF1D2B08DD73}"/>
              </a:ext>
            </a:extLst>
          </p:cNvPr>
          <p:cNvSpPr>
            <a:spLocks noChangeArrowheads="1"/>
          </p:cNvSpPr>
          <p:nvPr/>
        </p:nvSpPr>
        <p:spPr bwMode="auto">
          <a:xfrm>
            <a:off x="152400" y="1300867"/>
            <a:ext cx="4818062"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0000"/>
                </a:solidFill>
              </a:rPr>
              <a:t>A = Group A does the assignment</a:t>
            </a:r>
          </a:p>
          <a:p>
            <a:r>
              <a:rPr lang="en-US" altLang="en-US" sz="2000" dirty="0">
                <a:solidFill>
                  <a:srgbClr val="FF0000"/>
                </a:solidFill>
              </a:rPr>
              <a:t>B = Group B does the assignment</a:t>
            </a:r>
          </a:p>
          <a:p>
            <a:r>
              <a:rPr lang="en-US" altLang="en-US" sz="2000" dirty="0">
                <a:solidFill>
                  <a:srgbClr val="FF0000"/>
                </a:solidFill>
              </a:rPr>
              <a:t>G = other groups get the bonus points</a:t>
            </a:r>
            <a:br>
              <a:rPr lang="en-US" altLang="en-US" sz="2800" dirty="0">
                <a:solidFill>
                  <a:srgbClr val="FF0000"/>
                </a:solidFill>
              </a:rPr>
            </a:br>
            <a:r>
              <a:rPr lang="en-US" altLang="en-US" sz="3200" b="1" dirty="0">
                <a:solidFill>
                  <a:srgbClr val="FF0000"/>
                </a:solidFill>
              </a:rPr>
              <a:t>	   </a:t>
            </a:r>
          </a:p>
        </p:txBody>
      </p:sp>
    </p:spTree>
    <p:extLst>
      <p:ext uri="{BB962C8B-B14F-4D97-AF65-F5344CB8AC3E}">
        <p14:creationId xmlns:p14="http://schemas.microsoft.com/office/powerpoint/2010/main" val="2151775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0403"/>
                                        </p:tgtEl>
                                        <p:attrNameLst>
                                          <p:attrName>style.visibility</p:attrName>
                                        </p:attrNameLst>
                                      </p:cBhvr>
                                      <p:to>
                                        <p:strVal val="visible"/>
                                      </p:to>
                                    </p:set>
                                    <p:animEffect transition="in" filter="checkerboard(across)">
                                      <p:cBhvr>
                                        <p:cTn id="7" dur="500"/>
                                        <p:tgtEl>
                                          <p:spTgt spid="23040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0520"/>
                                        </p:tgtEl>
                                        <p:attrNameLst>
                                          <p:attrName>style.visibility</p:attrName>
                                        </p:attrNameLst>
                                      </p:cBhvr>
                                      <p:to>
                                        <p:strVal val="visible"/>
                                      </p:to>
                                    </p:set>
                                    <p:animEffect transition="in" filter="checkerboard(across)">
                                      <p:cBhvr>
                                        <p:cTn id="12" dur="500"/>
                                        <p:tgtEl>
                                          <p:spTgt spid="2305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checkerboard(across)">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15" grpId="0"/>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7FFE88F-AC63-46F6-B582-F5A754375142}"/>
              </a:ext>
            </a:extLst>
          </p:cNvPr>
          <p:cNvSpPr>
            <a:spLocks noGrp="1" noChangeArrowheads="1"/>
          </p:cNvSpPr>
          <p:nvPr>
            <p:ph type="title"/>
          </p:nvPr>
        </p:nvSpPr>
        <p:spPr>
          <a:xfrm>
            <a:off x="565102" y="340618"/>
            <a:ext cx="7772400" cy="437784"/>
          </a:xfrm>
        </p:spPr>
        <p:txBody>
          <a:bodyPr/>
          <a:lstStyle/>
          <a:p>
            <a:pPr algn="ctr" eaLnBrk="1" hangingPunct="1"/>
            <a:r>
              <a:rPr lang="en-US" altLang="en-US" sz="2800" b="1" dirty="0"/>
              <a:t>ASSIGNMENT</a:t>
            </a:r>
          </a:p>
        </p:txBody>
      </p:sp>
      <p:sp>
        <p:nvSpPr>
          <p:cNvPr id="2" name="TextBox 1">
            <a:extLst>
              <a:ext uri="{FF2B5EF4-FFF2-40B4-BE49-F238E27FC236}">
                <a16:creationId xmlns:a16="http://schemas.microsoft.com/office/drawing/2014/main" id="{904AE4D7-CF74-4E63-A0BF-AF4C6A81D342}"/>
              </a:ext>
            </a:extLst>
          </p:cNvPr>
          <p:cNvSpPr txBox="1"/>
          <p:nvPr/>
        </p:nvSpPr>
        <p:spPr>
          <a:xfrm>
            <a:off x="516945" y="1032451"/>
            <a:ext cx="8627055" cy="1883657"/>
          </a:xfrm>
          <a:prstGeom prst="rect">
            <a:avLst/>
          </a:prstGeom>
          <a:noFill/>
        </p:spPr>
        <p:txBody>
          <a:bodyPr wrap="square" rtlCol="0">
            <a:spAutoFit/>
          </a:bodyPr>
          <a:lstStyle/>
          <a:p>
            <a:pPr>
              <a:lnSpc>
                <a:spcPct val="150000"/>
              </a:lnSpc>
            </a:pPr>
            <a:r>
              <a:rPr lang="en-US" sz="2000" b="1" dirty="0"/>
              <a:t>Instructions</a:t>
            </a:r>
            <a:r>
              <a:rPr lang="en-US" sz="2000" dirty="0"/>
              <a:t>: </a:t>
            </a:r>
          </a:p>
          <a:p>
            <a:pPr marL="342900" indent="-342900">
              <a:lnSpc>
                <a:spcPct val="150000"/>
              </a:lnSpc>
              <a:buFontTx/>
              <a:buChar char="-"/>
            </a:pPr>
            <a:r>
              <a:rPr lang="en-US" sz="2000" dirty="0"/>
              <a:t>The question “Who’s the thief?” is optional. Your weekly assignment includes 5 tasks that follow.</a:t>
            </a:r>
          </a:p>
          <a:p>
            <a:pPr marL="342900" indent="-342900">
              <a:lnSpc>
                <a:spcPct val="150000"/>
              </a:lnSpc>
              <a:buFontTx/>
              <a:buChar char="-"/>
            </a:pPr>
            <a:r>
              <a:rPr lang="en-US" sz="2000" dirty="0"/>
              <a:t> Delete all the lesson slides and keep only the Assignment slides to resubmit.</a:t>
            </a:r>
            <a:endParaRPr lang="en-US" dirty="0"/>
          </a:p>
        </p:txBody>
      </p:sp>
      <p:sp>
        <p:nvSpPr>
          <p:cNvPr id="3" name="TextBox 2">
            <a:extLst>
              <a:ext uri="{FF2B5EF4-FFF2-40B4-BE49-F238E27FC236}">
                <a16:creationId xmlns:a16="http://schemas.microsoft.com/office/drawing/2014/main" id="{6069A2A0-56ED-4644-93C3-085D15646907}"/>
              </a:ext>
            </a:extLst>
          </p:cNvPr>
          <p:cNvSpPr txBox="1"/>
          <p:nvPr/>
        </p:nvSpPr>
        <p:spPr>
          <a:xfrm>
            <a:off x="651163" y="3368059"/>
            <a:ext cx="7600278" cy="461665"/>
          </a:xfrm>
          <a:prstGeom prst="rect">
            <a:avLst/>
          </a:prstGeom>
          <a:noFill/>
        </p:spPr>
        <p:txBody>
          <a:bodyPr wrap="square" rtlCol="0">
            <a:spAutoFit/>
          </a:bodyPr>
          <a:lstStyle/>
          <a:p>
            <a:r>
              <a:rPr lang="en-US" b="1" dirty="0"/>
              <a:t>Link to submit</a:t>
            </a:r>
            <a:r>
              <a:rPr lang="en-US" dirty="0"/>
              <a:t>: </a:t>
            </a:r>
          </a:p>
        </p:txBody>
      </p:sp>
      <p:sp>
        <p:nvSpPr>
          <p:cNvPr id="5" name="TextBox 4">
            <a:extLst>
              <a:ext uri="{FF2B5EF4-FFF2-40B4-BE49-F238E27FC236}">
                <a16:creationId xmlns:a16="http://schemas.microsoft.com/office/drawing/2014/main" id="{6C662170-1B59-4818-9637-9005F0247342}"/>
              </a:ext>
            </a:extLst>
          </p:cNvPr>
          <p:cNvSpPr txBox="1"/>
          <p:nvPr/>
        </p:nvSpPr>
        <p:spPr>
          <a:xfrm>
            <a:off x="1536970" y="4337968"/>
            <a:ext cx="6293795" cy="461665"/>
          </a:xfrm>
          <a:prstGeom prst="rect">
            <a:avLst/>
          </a:prstGeom>
          <a:noFill/>
        </p:spPr>
        <p:txBody>
          <a:bodyPr wrap="square">
            <a:spAutoFit/>
          </a:bodyPr>
          <a:lstStyle/>
          <a:p>
            <a:r>
              <a:rPr lang="en-US" dirty="0"/>
              <a:t>https://</a:t>
            </a:r>
            <a:r>
              <a:rPr lang="en-US" dirty="0" err="1"/>
              <a:t>forms.gle</a:t>
            </a:r>
            <a:r>
              <a:rPr lang="en-US" dirty="0"/>
              <a:t>/</a:t>
            </a:r>
            <a:r>
              <a:rPr lang="en-US" dirty="0" err="1"/>
              <a:t>XktoPWgKXMvjVaCR7</a:t>
            </a:r>
            <a:endParaRPr lang="en-US" dirty="0"/>
          </a:p>
        </p:txBody>
      </p:sp>
    </p:spTree>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3024-1231-457C-92EC-A240F8A5C392}"/>
              </a:ext>
            </a:extLst>
          </p:cNvPr>
          <p:cNvSpPr>
            <a:spLocks noGrp="1"/>
          </p:cNvSpPr>
          <p:nvPr>
            <p:ph type="title"/>
          </p:nvPr>
        </p:nvSpPr>
        <p:spPr>
          <a:xfrm>
            <a:off x="914400" y="304800"/>
            <a:ext cx="7772400" cy="768350"/>
          </a:xfrm>
        </p:spPr>
        <p:txBody>
          <a:bodyPr/>
          <a:lstStyle/>
          <a:p>
            <a:pPr algn="ctr"/>
            <a:r>
              <a:rPr lang="vi-VN" dirty="0" err="1"/>
              <a:t>Names</a:t>
            </a:r>
            <a:r>
              <a:rPr lang="vi-VN" dirty="0"/>
              <a:t> </a:t>
            </a:r>
            <a:r>
              <a:rPr lang="en-US" dirty="0"/>
              <a:t>of</a:t>
            </a:r>
            <a:r>
              <a:rPr lang="vi-VN" dirty="0"/>
              <a:t> </a:t>
            </a:r>
            <a:r>
              <a:rPr lang="vi-VN" dirty="0" err="1"/>
              <a:t>your</a:t>
            </a:r>
            <a:r>
              <a:rPr lang="en-US" dirty="0"/>
              <a:t> group</a:t>
            </a:r>
            <a:r>
              <a:rPr lang="vi-VN" dirty="0"/>
              <a:t> </a:t>
            </a:r>
            <a:endParaRPr lang="en-US" dirty="0"/>
          </a:p>
        </p:txBody>
      </p:sp>
      <p:sp>
        <p:nvSpPr>
          <p:cNvPr id="3" name="Content Placeholder 2">
            <a:extLst>
              <a:ext uri="{FF2B5EF4-FFF2-40B4-BE49-F238E27FC236}">
                <a16:creationId xmlns:a16="http://schemas.microsoft.com/office/drawing/2014/main" id="{951C1703-4560-4476-B016-27CC001E2D68}"/>
              </a:ext>
            </a:extLst>
          </p:cNvPr>
          <p:cNvSpPr>
            <a:spLocks noGrp="1"/>
          </p:cNvSpPr>
          <p:nvPr>
            <p:ph idx="1"/>
          </p:nvPr>
        </p:nvSpPr>
        <p:spPr>
          <a:xfrm>
            <a:off x="685800" y="1676400"/>
            <a:ext cx="7772400" cy="4114800"/>
          </a:xfrm>
        </p:spPr>
        <p:txBody>
          <a:bodyPr/>
          <a:lstStyle/>
          <a:p>
            <a:endParaRPr lang="en-US" dirty="0"/>
          </a:p>
        </p:txBody>
      </p:sp>
    </p:spTree>
    <p:extLst>
      <p:ext uri="{BB962C8B-B14F-4D97-AF65-F5344CB8AC3E}">
        <p14:creationId xmlns:p14="http://schemas.microsoft.com/office/powerpoint/2010/main" val="3578202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a:extLst>
              <a:ext uri="{FF2B5EF4-FFF2-40B4-BE49-F238E27FC236}">
                <a16:creationId xmlns:a16="http://schemas.microsoft.com/office/drawing/2014/main" id="{77387608-1087-40F2-A8CF-BE464D7D2C9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DBE8B1-BB11-4A31-B071-1738DE189AED}" type="slidenum">
              <a:rPr lang="en-US" altLang="en-US" sz="1000"/>
              <a:pPr/>
              <a:t>57</a:t>
            </a:fld>
            <a:endParaRPr lang="en-US" altLang="en-US" sz="1000"/>
          </a:p>
        </p:txBody>
      </p:sp>
      <p:sp>
        <p:nvSpPr>
          <p:cNvPr id="64515" name="Rectangle 2">
            <a:extLst>
              <a:ext uri="{FF2B5EF4-FFF2-40B4-BE49-F238E27FC236}">
                <a16:creationId xmlns:a16="http://schemas.microsoft.com/office/drawing/2014/main" id="{73953973-BB23-4B62-BA7B-17FF73D151C5}"/>
              </a:ext>
            </a:extLst>
          </p:cNvPr>
          <p:cNvSpPr>
            <a:spLocks noGrp="1" noChangeArrowheads="1"/>
          </p:cNvSpPr>
          <p:nvPr>
            <p:ph type="title"/>
          </p:nvPr>
        </p:nvSpPr>
        <p:spPr>
          <a:xfrm>
            <a:off x="685799" y="693683"/>
            <a:ext cx="7772400" cy="504825"/>
          </a:xfrm>
        </p:spPr>
        <p:txBody>
          <a:bodyPr/>
          <a:lstStyle/>
          <a:p>
            <a:r>
              <a:rPr lang="en-US" altLang="en-US" sz="2800" dirty="0"/>
              <a:t>Who’s the thief?</a:t>
            </a:r>
          </a:p>
        </p:txBody>
      </p:sp>
      <p:sp>
        <p:nvSpPr>
          <p:cNvPr id="57348" name="Rectangle 3">
            <a:extLst>
              <a:ext uri="{FF2B5EF4-FFF2-40B4-BE49-F238E27FC236}">
                <a16:creationId xmlns:a16="http://schemas.microsoft.com/office/drawing/2014/main" id="{F29B5B24-744F-4F54-8A1F-E74CCE0BBB29}"/>
              </a:ext>
            </a:extLst>
          </p:cNvPr>
          <p:cNvSpPr>
            <a:spLocks noGrp="1" noChangeArrowheads="1"/>
          </p:cNvSpPr>
          <p:nvPr>
            <p:ph type="body" idx="1"/>
          </p:nvPr>
        </p:nvSpPr>
        <p:spPr>
          <a:xfrm>
            <a:off x="384968" y="1266825"/>
            <a:ext cx="8374063" cy="5438775"/>
          </a:xfrm>
        </p:spPr>
        <p:txBody>
          <a:bodyPr/>
          <a:lstStyle/>
          <a:p>
            <a:pPr>
              <a:buFontTx/>
              <a:buNone/>
            </a:pPr>
            <a:r>
              <a:rPr lang="en-US" altLang="en-US" dirty="0"/>
              <a:t>	A theft was committed by one of the 9 people (called </a:t>
            </a:r>
            <a:r>
              <a:rPr lang="en-US" altLang="en-US" b="1" dirty="0"/>
              <a:t>One</a:t>
            </a:r>
            <a:r>
              <a:rPr lang="en-US" altLang="en-US" dirty="0"/>
              <a:t> to </a:t>
            </a:r>
            <a:r>
              <a:rPr lang="en-US" altLang="en-US" b="1" dirty="0"/>
              <a:t>Nine</a:t>
            </a:r>
            <a:r>
              <a:rPr lang="en-US" altLang="en-US" dirty="0"/>
              <a:t>) but the police don’t know who did it. Here are their answers when questioned:</a:t>
            </a:r>
          </a:p>
          <a:p>
            <a:pPr lvl="1"/>
            <a:r>
              <a:rPr lang="en-US" altLang="en-US" b="1" dirty="0"/>
              <a:t>One</a:t>
            </a:r>
            <a:r>
              <a:rPr lang="en-US" altLang="en-US" dirty="0"/>
              <a:t>: Five is the thief. </a:t>
            </a:r>
          </a:p>
          <a:p>
            <a:pPr lvl="1"/>
            <a:r>
              <a:rPr lang="en-US" altLang="en-US" b="1" dirty="0"/>
              <a:t>Two</a:t>
            </a:r>
            <a:r>
              <a:rPr lang="en-US" altLang="en-US" dirty="0"/>
              <a:t>: No, it’s not true! </a:t>
            </a:r>
          </a:p>
          <a:p>
            <a:pPr lvl="1"/>
            <a:r>
              <a:rPr lang="en-US" altLang="en-US" b="1" dirty="0"/>
              <a:t>Three</a:t>
            </a:r>
            <a:r>
              <a:rPr lang="en-US" altLang="en-US" dirty="0"/>
              <a:t>: I did it.  </a:t>
            </a:r>
          </a:p>
          <a:p>
            <a:pPr lvl="1"/>
            <a:r>
              <a:rPr lang="en-US" altLang="en-US" b="1" dirty="0"/>
              <a:t>Four</a:t>
            </a:r>
            <a:r>
              <a:rPr lang="en-US" altLang="en-US" dirty="0"/>
              <a:t>: Either Three or Eight is the thief. </a:t>
            </a:r>
          </a:p>
          <a:p>
            <a:pPr lvl="1"/>
            <a:r>
              <a:rPr lang="en-US" altLang="en-US" b="1" dirty="0"/>
              <a:t>Five:</a:t>
            </a:r>
            <a:r>
              <a:rPr lang="en-US" altLang="en-US" dirty="0"/>
              <a:t> Two said the wrong thing!</a:t>
            </a:r>
          </a:p>
          <a:p>
            <a:pPr lvl="1"/>
            <a:r>
              <a:rPr lang="en-US" altLang="en-US" b="1" dirty="0"/>
              <a:t>Six</a:t>
            </a:r>
            <a:r>
              <a:rPr lang="en-US" altLang="en-US" dirty="0"/>
              <a:t>: Three is the thief.  </a:t>
            </a:r>
          </a:p>
          <a:p>
            <a:pPr lvl="1"/>
            <a:r>
              <a:rPr lang="en-US" altLang="en-US" b="1" dirty="0"/>
              <a:t>Seven</a:t>
            </a:r>
            <a:r>
              <a:rPr lang="en-US" altLang="en-US" dirty="0"/>
              <a:t>: No, Three is not the thief.  </a:t>
            </a:r>
          </a:p>
          <a:p>
            <a:pPr lvl="1"/>
            <a:r>
              <a:rPr lang="en-US" altLang="en-US" b="1" dirty="0"/>
              <a:t>Eight</a:t>
            </a:r>
            <a:r>
              <a:rPr lang="en-US" altLang="en-US" dirty="0"/>
              <a:t>: I’m not the thief, and Three is not, either.  </a:t>
            </a:r>
          </a:p>
          <a:p>
            <a:pPr lvl="1"/>
            <a:r>
              <a:rPr lang="en-US" altLang="en-US" b="1" dirty="0"/>
              <a:t>Nine</a:t>
            </a:r>
            <a:r>
              <a:rPr lang="en-US" altLang="en-US" dirty="0"/>
              <a:t>: What Eight says is correct, but Five is not the thief, either.</a:t>
            </a:r>
          </a:p>
          <a:p>
            <a:pPr lvl="1">
              <a:buFontTx/>
              <a:buNone/>
            </a:pPr>
            <a:endParaRPr lang="en-US" altLang="en-US" dirty="0"/>
          </a:p>
          <a:p>
            <a:pPr lvl="1">
              <a:buFontTx/>
              <a:buNone/>
            </a:pPr>
            <a:r>
              <a:rPr lang="en-US" altLang="en-US" b="1" dirty="0"/>
              <a:t>If only 3 out of 9 statements are true, who could be the thief?</a:t>
            </a:r>
          </a:p>
          <a:p>
            <a:pPr lvl="1">
              <a:buFontTx/>
              <a:buNone/>
            </a:pPr>
            <a:r>
              <a:rPr lang="en-US" altLang="en-US" b="1" dirty="0"/>
              <a:t> </a:t>
            </a:r>
          </a:p>
        </p:txBody>
      </p:sp>
      <p:sp>
        <p:nvSpPr>
          <p:cNvPr id="2" name="TextBox 1">
            <a:extLst>
              <a:ext uri="{FF2B5EF4-FFF2-40B4-BE49-F238E27FC236}">
                <a16:creationId xmlns:a16="http://schemas.microsoft.com/office/drawing/2014/main" id="{A1C0A574-67D3-40DC-A384-D04A3DE21C1E}"/>
              </a:ext>
            </a:extLst>
          </p:cNvPr>
          <p:cNvSpPr txBox="1"/>
          <p:nvPr/>
        </p:nvSpPr>
        <p:spPr>
          <a:xfrm>
            <a:off x="609600" y="79618"/>
            <a:ext cx="7848599" cy="461665"/>
          </a:xfrm>
          <a:prstGeom prst="rect">
            <a:avLst/>
          </a:prstGeom>
          <a:noFill/>
        </p:spPr>
        <p:txBody>
          <a:bodyPr wrap="square" rtlCol="0">
            <a:spAutoFit/>
          </a:bodyPr>
          <a:lstStyle/>
          <a:p>
            <a:pPr algn="ctr"/>
            <a:r>
              <a:rPr lang="en-US" b="1" dirty="0"/>
              <a:t>OPTIONAL QUESTION</a:t>
            </a:r>
          </a:p>
        </p:txBody>
      </p:sp>
    </p:spTree>
    <p:extLst>
      <p:ext uri="{BB962C8B-B14F-4D97-AF65-F5344CB8AC3E}">
        <p14:creationId xmlns:p14="http://schemas.microsoft.com/office/powerpoint/2010/main" val="293259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8">
                                            <p:txEl>
                                              <p:pRg st="1" end="1"/>
                                            </p:txEl>
                                          </p:spTgt>
                                        </p:tgtEl>
                                        <p:attrNameLst>
                                          <p:attrName>style.visibility</p:attrName>
                                        </p:attrNameLst>
                                      </p:cBhvr>
                                      <p:to>
                                        <p:strVal val="visible"/>
                                      </p:to>
                                    </p:set>
                                    <p:anim calcmode="lin" valueType="num">
                                      <p:cBhvr additive="base">
                                        <p:cTn id="7" dur="500" fill="hold"/>
                                        <p:tgtEl>
                                          <p:spTgt spid="573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348">
                                            <p:txEl>
                                              <p:pRg st="2" end="2"/>
                                            </p:txEl>
                                          </p:spTgt>
                                        </p:tgtEl>
                                        <p:attrNameLst>
                                          <p:attrName>style.visibility</p:attrName>
                                        </p:attrNameLst>
                                      </p:cBhvr>
                                      <p:to>
                                        <p:strVal val="visible"/>
                                      </p:to>
                                    </p:set>
                                    <p:anim calcmode="lin" valueType="num">
                                      <p:cBhvr additive="base">
                                        <p:cTn id="13" dur="500" fill="hold"/>
                                        <p:tgtEl>
                                          <p:spTgt spid="573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7348">
                                            <p:txEl>
                                              <p:pRg st="3" end="3"/>
                                            </p:txEl>
                                          </p:spTgt>
                                        </p:tgtEl>
                                        <p:attrNameLst>
                                          <p:attrName>style.visibility</p:attrName>
                                        </p:attrNameLst>
                                      </p:cBhvr>
                                      <p:to>
                                        <p:strVal val="visible"/>
                                      </p:to>
                                    </p:set>
                                    <p:anim calcmode="lin" valueType="num">
                                      <p:cBhvr additive="base">
                                        <p:cTn id="17" dur="500" fill="hold"/>
                                        <p:tgtEl>
                                          <p:spTgt spid="5734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7348">
                                            <p:txEl>
                                              <p:pRg st="4" end="4"/>
                                            </p:txEl>
                                          </p:spTgt>
                                        </p:tgtEl>
                                        <p:attrNameLst>
                                          <p:attrName>style.visibility</p:attrName>
                                        </p:attrNameLst>
                                      </p:cBhvr>
                                      <p:to>
                                        <p:strVal val="visible"/>
                                      </p:to>
                                    </p:set>
                                    <p:anim calcmode="lin" valueType="num">
                                      <p:cBhvr additive="base">
                                        <p:cTn id="21" dur="500" fill="hold"/>
                                        <p:tgtEl>
                                          <p:spTgt spid="5734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734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7348">
                                            <p:txEl>
                                              <p:pRg st="5" end="5"/>
                                            </p:txEl>
                                          </p:spTgt>
                                        </p:tgtEl>
                                        <p:attrNameLst>
                                          <p:attrName>style.visibility</p:attrName>
                                        </p:attrNameLst>
                                      </p:cBhvr>
                                      <p:to>
                                        <p:strVal val="visible"/>
                                      </p:to>
                                    </p:set>
                                    <p:anim calcmode="lin" valueType="num">
                                      <p:cBhvr additive="base">
                                        <p:cTn id="25" dur="500" fill="hold"/>
                                        <p:tgtEl>
                                          <p:spTgt spid="5734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34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7348">
                                            <p:txEl>
                                              <p:pRg st="6" end="6"/>
                                            </p:txEl>
                                          </p:spTgt>
                                        </p:tgtEl>
                                        <p:attrNameLst>
                                          <p:attrName>style.visibility</p:attrName>
                                        </p:attrNameLst>
                                      </p:cBhvr>
                                      <p:to>
                                        <p:strVal val="visible"/>
                                      </p:to>
                                    </p:set>
                                    <p:anim calcmode="lin" valueType="num">
                                      <p:cBhvr additive="base">
                                        <p:cTn id="29" dur="500" fill="hold"/>
                                        <p:tgtEl>
                                          <p:spTgt spid="5734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734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348">
                                            <p:txEl>
                                              <p:pRg st="7" end="7"/>
                                            </p:txEl>
                                          </p:spTgt>
                                        </p:tgtEl>
                                        <p:attrNameLst>
                                          <p:attrName>style.visibility</p:attrName>
                                        </p:attrNameLst>
                                      </p:cBhvr>
                                      <p:to>
                                        <p:strVal val="visible"/>
                                      </p:to>
                                    </p:set>
                                    <p:anim calcmode="lin" valueType="num">
                                      <p:cBhvr additive="base">
                                        <p:cTn id="33" dur="500" fill="hold"/>
                                        <p:tgtEl>
                                          <p:spTgt spid="5734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7348">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7348">
                                            <p:txEl>
                                              <p:pRg st="8" end="8"/>
                                            </p:txEl>
                                          </p:spTgt>
                                        </p:tgtEl>
                                        <p:attrNameLst>
                                          <p:attrName>style.visibility</p:attrName>
                                        </p:attrNameLst>
                                      </p:cBhvr>
                                      <p:to>
                                        <p:strVal val="visible"/>
                                      </p:to>
                                    </p:set>
                                    <p:anim calcmode="lin" valueType="num">
                                      <p:cBhvr additive="base">
                                        <p:cTn id="37" dur="500" fill="hold"/>
                                        <p:tgtEl>
                                          <p:spTgt spid="57348">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8">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348">
                                            <p:txEl>
                                              <p:pRg st="9" end="9"/>
                                            </p:txEl>
                                          </p:spTgt>
                                        </p:tgtEl>
                                        <p:attrNameLst>
                                          <p:attrName>style.visibility</p:attrName>
                                        </p:attrNameLst>
                                      </p:cBhvr>
                                      <p:to>
                                        <p:strVal val="visible"/>
                                      </p:to>
                                    </p:set>
                                    <p:anim calcmode="lin" valueType="num">
                                      <p:cBhvr additive="base">
                                        <p:cTn id="41" dur="500" fill="hold"/>
                                        <p:tgtEl>
                                          <p:spTgt spid="57348">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8">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7348">
                                            <p:txEl>
                                              <p:pRg st="11" end="11"/>
                                            </p:txEl>
                                          </p:spTgt>
                                        </p:tgtEl>
                                        <p:attrNameLst>
                                          <p:attrName>style.visibility</p:attrName>
                                        </p:attrNameLst>
                                      </p:cBhvr>
                                      <p:to>
                                        <p:strVal val="visible"/>
                                      </p:to>
                                    </p:set>
                                    <p:anim calcmode="lin" valueType="num">
                                      <p:cBhvr additive="base">
                                        <p:cTn id="45" dur="500" fill="hold"/>
                                        <p:tgtEl>
                                          <p:spTgt spid="57348">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7348">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7348">
                                            <p:txEl>
                                              <p:pRg st="12" end="12"/>
                                            </p:txEl>
                                          </p:spTgt>
                                        </p:tgtEl>
                                        <p:attrNameLst>
                                          <p:attrName>style.visibility</p:attrName>
                                        </p:attrNameLst>
                                      </p:cBhvr>
                                      <p:to>
                                        <p:strVal val="visible"/>
                                      </p:to>
                                    </p:set>
                                    <p:anim calcmode="lin" valueType="num">
                                      <p:cBhvr additive="base">
                                        <p:cTn id="49" dur="500" fill="hold"/>
                                        <p:tgtEl>
                                          <p:spTgt spid="57348">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1818178125"/>
              </p:ext>
            </p:extLst>
          </p:nvPr>
        </p:nvGraphicFramePr>
        <p:xfrm>
          <a:off x="464742" y="3263199"/>
          <a:ext cx="7044557" cy="3477669"/>
        </p:xfrm>
        <a:graphic>
          <a:graphicData uri="http://schemas.openxmlformats.org/drawingml/2006/table">
            <a:tbl>
              <a:tblPr firstRow="1" bandRow="1">
                <a:tableStyleId>{5C22544A-7EE6-4342-B048-85BDC9FD1C3A}</a:tableStyleId>
              </a:tblPr>
              <a:tblGrid>
                <a:gridCol w="704456">
                  <a:extLst>
                    <a:ext uri="{9D8B030D-6E8A-4147-A177-3AD203B41FA5}">
                      <a16:colId xmlns:a16="http://schemas.microsoft.com/office/drawing/2014/main" val="2513060465"/>
                    </a:ext>
                  </a:extLst>
                </a:gridCol>
                <a:gridCol w="750089">
                  <a:extLst>
                    <a:ext uri="{9D8B030D-6E8A-4147-A177-3AD203B41FA5}">
                      <a16:colId xmlns:a16="http://schemas.microsoft.com/office/drawing/2014/main" val="2292978838"/>
                    </a:ext>
                  </a:extLst>
                </a:gridCol>
                <a:gridCol w="798573">
                  <a:extLst>
                    <a:ext uri="{9D8B030D-6E8A-4147-A177-3AD203B41FA5}">
                      <a16:colId xmlns:a16="http://schemas.microsoft.com/office/drawing/2014/main" val="3792205395"/>
                    </a:ext>
                  </a:extLst>
                </a:gridCol>
                <a:gridCol w="798573">
                  <a:extLst>
                    <a:ext uri="{9D8B030D-6E8A-4147-A177-3AD203B41FA5}">
                      <a16:colId xmlns:a16="http://schemas.microsoft.com/office/drawing/2014/main" val="2438711034"/>
                    </a:ext>
                  </a:extLst>
                </a:gridCol>
                <a:gridCol w="912655">
                  <a:extLst>
                    <a:ext uri="{9D8B030D-6E8A-4147-A177-3AD203B41FA5}">
                      <a16:colId xmlns:a16="http://schemas.microsoft.com/office/drawing/2014/main" val="1999052819"/>
                    </a:ext>
                  </a:extLst>
                </a:gridCol>
                <a:gridCol w="1026737">
                  <a:extLst>
                    <a:ext uri="{9D8B030D-6E8A-4147-A177-3AD203B41FA5}">
                      <a16:colId xmlns:a16="http://schemas.microsoft.com/office/drawing/2014/main" val="1361582749"/>
                    </a:ext>
                  </a:extLst>
                </a:gridCol>
                <a:gridCol w="1026737">
                  <a:extLst>
                    <a:ext uri="{9D8B030D-6E8A-4147-A177-3AD203B41FA5}">
                      <a16:colId xmlns:a16="http://schemas.microsoft.com/office/drawing/2014/main" val="1929232147"/>
                    </a:ext>
                  </a:extLst>
                </a:gridCol>
                <a:gridCol w="1026737">
                  <a:extLst>
                    <a:ext uri="{9D8B030D-6E8A-4147-A177-3AD203B41FA5}">
                      <a16:colId xmlns:a16="http://schemas.microsoft.com/office/drawing/2014/main" val="1163182093"/>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19049" y="1119609"/>
            <a:ext cx="1589034" cy="461665"/>
          </a:xfrm>
          <a:prstGeom prst="rect">
            <a:avLst/>
          </a:prstGeom>
          <a:noFill/>
        </p:spPr>
        <p:txBody>
          <a:bodyPr wrap="square" rtlCol="0">
            <a:spAutoFit/>
          </a:bodyPr>
          <a:lstStyle/>
          <a:p>
            <a:r>
              <a:rPr lang="en-US" b="1" dirty="0">
                <a:solidFill>
                  <a:srgbClr val="FF0000"/>
                </a:solidFill>
              </a:rPr>
              <a:t>Let: </a:t>
            </a:r>
          </a:p>
        </p:txBody>
      </p:sp>
      <p:sp>
        <p:nvSpPr>
          <p:cNvPr id="11" name="TextBox 10">
            <a:extLst>
              <a:ext uri="{FF2B5EF4-FFF2-40B4-BE49-F238E27FC236}">
                <a16:creationId xmlns:a16="http://schemas.microsoft.com/office/drawing/2014/main" id="{2EBB8BBF-0B1D-48DF-AA0A-B57E18D5636A}"/>
              </a:ext>
            </a:extLst>
          </p:cNvPr>
          <p:cNvSpPr txBox="1"/>
          <p:nvPr/>
        </p:nvSpPr>
        <p:spPr>
          <a:xfrm>
            <a:off x="0" y="2759329"/>
            <a:ext cx="1744717" cy="461665"/>
          </a:xfrm>
          <a:prstGeom prst="rect">
            <a:avLst/>
          </a:prstGeom>
          <a:noFill/>
        </p:spPr>
        <p:txBody>
          <a:bodyPr wrap="square" rtlCol="0">
            <a:spAutoFit/>
          </a:bodyPr>
          <a:lstStyle/>
          <a:p>
            <a:r>
              <a:rPr lang="en-US" b="1" dirty="0">
                <a:solidFill>
                  <a:srgbClr val="FF0000"/>
                </a:solidFill>
              </a:rPr>
              <a:t>Truth table</a:t>
            </a:r>
          </a:p>
        </p:txBody>
      </p:sp>
      <p:sp>
        <p:nvSpPr>
          <p:cNvPr id="13" name="TextBox 12">
            <a:extLst>
              <a:ext uri="{FF2B5EF4-FFF2-40B4-BE49-F238E27FC236}">
                <a16:creationId xmlns:a16="http://schemas.microsoft.com/office/drawing/2014/main" id="{C0CC9DEC-0B70-4DF7-99B2-87F411F86623}"/>
              </a:ext>
            </a:extLst>
          </p:cNvPr>
          <p:cNvSpPr txBox="1"/>
          <p:nvPr/>
        </p:nvSpPr>
        <p:spPr>
          <a:xfrm>
            <a:off x="7446239" y="5621514"/>
            <a:ext cx="1750315" cy="461665"/>
          </a:xfrm>
          <a:prstGeom prst="rect">
            <a:avLst/>
          </a:prstGeom>
          <a:noFill/>
        </p:spPr>
        <p:txBody>
          <a:bodyPr wrap="square" rtlCol="0">
            <a:spAutoFit/>
          </a:bodyPr>
          <a:lstStyle/>
          <a:p>
            <a:r>
              <a:rPr lang="en-US" b="1" dirty="0">
                <a:solidFill>
                  <a:srgbClr val="FF0000"/>
                </a:solidFill>
              </a:rPr>
              <a:t>Invalid</a:t>
            </a:r>
          </a:p>
        </p:txBody>
      </p:sp>
      <p:sp>
        <p:nvSpPr>
          <p:cNvPr id="3" name="TextBox 2">
            <a:extLst>
              <a:ext uri="{FF2B5EF4-FFF2-40B4-BE49-F238E27FC236}">
                <a16:creationId xmlns:a16="http://schemas.microsoft.com/office/drawing/2014/main" id="{96E8D625-D123-4B5A-B0E5-8DEAEE52442B}"/>
              </a:ext>
            </a:extLst>
          </p:cNvPr>
          <p:cNvSpPr txBox="1"/>
          <p:nvPr/>
        </p:nvSpPr>
        <p:spPr>
          <a:xfrm>
            <a:off x="1999593" y="2759329"/>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9" name="TextBox 8">
            <a:extLst>
              <a:ext uri="{FF2B5EF4-FFF2-40B4-BE49-F238E27FC236}">
                <a16:creationId xmlns:a16="http://schemas.microsoft.com/office/drawing/2014/main" id="{FF25E924-F3FD-4DB0-B8B9-0EB78FD59D74}"/>
              </a:ext>
            </a:extLst>
          </p:cNvPr>
          <p:cNvSpPr txBox="1"/>
          <p:nvPr/>
        </p:nvSpPr>
        <p:spPr>
          <a:xfrm>
            <a:off x="4581523" y="1119609"/>
            <a:ext cx="4163083" cy="461665"/>
          </a:xfrm>
          <a:prstGeom prst="rect">
            <a:avLst/>
          </a:prstGeom>
          <a:noFill/>
        </p:spPr>
        <p:txBody>
          <a:bodyPr wrap="square" rtlCol="0">
            <a:spAutoFit/>
          </a:bodyPr>
          <a:lstStyle/>
          <a:p>
            <a:r>
              <a:rPr lang="en-US" b="1" dirty="0">
                <a:solidFill>
                  <a:srgbClr val="FF0000"/>
                </a:solidFill>
              </a:rPr>
              <a:t>Symbolic argument:</a:t>
            </a:r>
          </a:p>
        </p:txBody>
      </p:sp>
      <p:pic>
        <p:nvPicPr>
          <p:cNvPr id="15" name="Picture 14">
            <a:extLst>
              <a:ext uri="{FF2B5EF4-FFF2-40B4-BE49-F238E27FC236}">
                <a16:creationId xmlns:a16="http://schemas.microsoft.com/office/drawing/2014/main" id="{648B62FE-7AAD-4808-ABDE-8514016A0600}"/>
              </a:ext>
            </a:extLst>
          </p:cNvPr>
          <p:cNvPicPr>
            <a:picLocks noChangeAspect="1"/>
          </p:cNvPicPr>
          <p:nvPr/>
        </p:nvPicPr>
        <p:blipFill>
          <a:blip r:embed="rId3"/>
          <a:stretch>
            <a:fillRect/>
          </a:stretch>
        </p:blipFill>
        <p:spPr>
          <a:xfrm>
            <a:off x="8080583" y="4639674"/>
            <a:ext cx="481626" cy="463336"/>
          </a:xfrm>
          <a:prstGeom prst="rect">
            <a:avLst/>
          </a:prstGeom>
        </p:spPr>
      </p:pic>
      <p:pic>
        <p:nvPicPr>
          <p:cNvPr id="17" name="Picture 16">
            <a:extLst>
              <a:ext uri="{FF2B5EF4-FFF2-40B4-BE49-F238E27FC236}">
                <a16:creationId xmlns:a16="http://schemas.microsoft.com/office/drawing/2014/main" id="{F9D8968F-D4CF-451C-BD8D-0F271A7D981F}"/>
              </a:ext>
            </a:extLst>
          </p:cNvPr>
          <p:cNvPicPr>
            <a:picLocks noChangeAspect="1"/>
          </p:cNvPicPr>
          <p:nvPr/>
        </p:nvPicPr>
        <p:blipFill>
          <a:blip r:embed="rId3"/>
          <a:stretch>
            <a:fillRect/>
          </a:stretch>
        </p:blipFill>
        <p:spPr>
          <a:xfrm>
            <a:off x="5769462" y="4538697"/>
            <a:ext cx="481626" cy="463336"/>
          </a:xfrm>
          <a:prstGeom prst="rect">
            <a:avLst/>
          </a:prstGeom>
        </p:spPr>
      </p:pic>
      <p:sp>
        <p:nvSpPr>
          <p:cNvPr id="12" name="Rectangle 3">
            <a:extLst>
              <a:ext uri="{FF2B5EF4-FFF2-40B4-BE49-F238E27FC236}">
                <a16:creationId xmlns:a16="http://schemas.microsoft.com/office/drawing/2014/main" id="{AE9B1757-0D34-4063-91D7-9B04F80D91D2}"/>
              </a:ext>
            </a:extLst>
          </p:cNvPr>
          <p:cNvSpPr>
            <a:spLocks noGrp="1" noChangeArrowheads="1"/>
          </p:cNvSpPr>
          <p:nvPr>
            <p:ph type="body" idx="1"/>
          </p:nvPr>
        </p:nvSpPr>
        <p:spPr>
          <a:xfrm>
            <a:off x="19049" y="0"/>
            <a:ext cx="9124951" cy="1308237"/>
          </a:xfrm>
        </p:spPr>
        <p:txBody>
          <a:bodyPr/>
          <a:lstStyle/>
          <a:p>
            <a:pPr marL="0" indent="0">
              <a:buNone/>
            </a:pPr>
            <a:r>
              <a:rPr lang="en-US" altLang="en-US" sz="2000" b="1" dirty="0"/>
              <a:t>Task 1</a:t>
            </a:r>
            <a:r>
              <a:rPr lang="en-US" altLang="en-US" sz="2000" dirty="0"/>
              <a:t>: You will go to the Confessions page (C) if you take the elevator (E) to the second floor or push your friends (P). If you ride the elevator that way, you don’t go to the Confession page. So if you push your friends, you go to the Confessions page. </a:t>
            </a:r>
            <a:endParaRPr lang="en-US" altLang="en-US" sz="2800" dirty="0"/>
          </a:p>
        </p:txBody>
      </p:sp>
    </p:spTree>
    <p:extLst>
      <p:ext uri="{BB962C8B-B14F-4D97-AF65-F5344CB8AC3E}">
        <p14:creationId xmlns:p14="http://schemas.microsoft.com/office/powerpoint/2010/main" val="308578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4218774742"/>
              </p:ext>
            </p:extLst>
          </p:nvPr>
        </p:nvGraphicFramePr>
        <p:xfrm>
          <a:off x="464742" y="3263199"/>
          <a:ext cx="7155258" cy="3477669"/>
        </p:xfrm>
        <a:graphic>
          <a:graphicData uri="http://schemas.openxmlformats.org/drawingml/2006/table">
            <a:tbl>
              <a:tblPr firstRow="1" bandRow="1">
                <a:tableStyleId>{5C22544A-7EE6-4342-B048-85BDC9FD1C3A}</a:tableStyleId>
              </a:tblPr>
              <a:tblGrid>
                <a:gridCol w="704456">
                  <a:extLst>
                    <a:ext uri="{9D8B030D-6E8A-4147-A177-3AD203B41FA5}">
                      <a16:colId xmlns:a16="http://schemas.microsoft.com/office/drawing/2014/main" val="2513060465"/>
                    </a:ext>
                  </a:extLst>
                </a:gridCol>
                <a:gridCol w="750089">
                  <a:extLst>
                    <a:ext uri="{9D8B030D-6E8A-4147-A177-3AD203B41FA5}">
                      <a16:colId xmlns:a16="http://schemas.microsoft.com/office/drawing/2014/main" val="2292978838"/>
                    </a:ext>
                  </a:extLst>
                </a:gridCol>
                <a:gridCol w="798573">
                  <a:extLst>
                    <a:ext uri="{9D8B030D-6E8A-4147-A177-3AD203B41FA5}">
                      <a16:colId xmlns:a16="http://schemas.microsoft.com/office/drawing/2014/main" val="3792205395"/>
                    </a:ext>
                  </a:extLst>
                </a:gridCol>
                <a:gridCol w="740043">
                  <a:extLst>
                    <a:ext uri="{9D8B030D-6E8A-4147-A177-3AD203B41FA5}">
                      <a16:colId xmlns:a16="http://schemas.microsoft.com/office/drawing/2014/main" val="2438711034"/>
                    </a:ext>
                  </a:extLst>
                </a:gridCol>
                <a:gridCol w="714704">
                  <a:extLst>
                    <a:ext uri="{9D8B030D-6E8A-4147-A177-3AD203B41FA5}">
                      <a16:colId xmlns:a16="http://schemas.microsoft.com/office/drawing/2014/main" val="1999052819"/>
                    </a:ext>
                  </a:extLst>
                </a:gridCol>
                <a:gridCol w="704193">
                  <a:extLst>
                    <a:ext uri="{9D8B030D-6E8A-4147-A177-3AD203B41FA5}">
                      <a16:colId xmlns:a16="http://schemas.microsoft.com/office/drawing/2014/main" val="1361582749"/>
                    </a:ext>
                  </a:extLst>
                </a:gridCol>
                <a:gridCol w="704193">
                  <a:extLst>
                    <a:ext uri="{9D8B030D-6E8A-4147-A177-3AD203B41FA5}">
                      <a16:colId xmlns:a16="http://schemas.microsoft.com/office/drawing/2014/main" val="1929232147"/>
                    </a:ext>
                  </a:extLst>
                </a:gridCol>
                <a:gridCol w="662152">
                  <a:extLst>
                    <a:ext uri="{9D8B030D-6E8A-4147-A177-3AD203B41FA5}">
                      <a16:colId xmlns:a16="http://schemas.microsoft.com/office/drawing/2014/main" val="1163182093"/>
                    </a:ext>
                  </a:extLst>
                </a:gridCol>
                <a:gridCol w="714703">
                  <a:extLst>
                    <a:ext uri="{9D8B030D-6E8A-4147-A177-3AD203B41FA5}">
                      <a16:colId xmlns:a16="http://schemas.microsoft.com/office/drawing/2014/main" val="2921979602"/>
                    </a:ext>
                  </a:extLst>
                </a:gridCol>
                <a:gridCol w="662152">
                  <a:extLst>
                    <a:ext uri="{9D8B030D-6E8A-4147-A177-3AD203B41FA5}">
                      <a16:colId xmlns:a16="http://schemas.microsoft.com/office/drawing/2014/main" val="2696314807"/>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0" y="1246996"/>
            <a:ext cx="1174459" cy="400110"/>
          </a:xfrm>
          <a:prstGeom prst="rect">
            <a:avLst/>
          </a:prstGeom>
          <a:noFill/>
        </p:spPr>
        <p:txBody>
          <a:bodyPr wrap="square" rtlCol="0">
            <a:spAutoFit/>
          </a:bodyPr>
          <a:lstStyle/>
          <a:p>
            <a:r>
              <a:rPr lang="en-US" sz="2000" b="1" dirty="0">
                <a:solidFill>
                  <a:srgbClr val="FF0000"/>
                </a:solidFill>
              </a:rPr>
              <a:t>Let</a:t>
            </a:r>
            <a:r>
              <a:rPr lang="vi-VN" sz="2000" b="1" dirty="0">
                <a:solidFill>
                  <a:srgbClr val="FF0000"/>
                </a:solidFill>
              </a:rPr>
              <a:t>:</a:t>
            </a:r>
            <a:endParaRPr lang="en-US" sz="2000" b="1" dirty="0">
              <a:solidFill>
                <a:srgbClr val="FF0000"/>
              </a:solidFill>
            </a:endParaRPr>
          </a:p>
        </p:txBody>
      </p:sp>
      <p:sp>
        <p:nvSpPr>
          <p:cNvPr id="11" name="TextBox 10">
            <a:extLst>
              <a:ext uri="{FF2B5EF4-FFF2-40B4-BE49-F238E27FC236}">
                <a16:creationId xmlns:a16="http://schemas.microsoft.com/office/drawing/2014/main" id="{2EBB8BBF-0B1D-48DF-AA0A-B57E18D5636A}"/>
              </a:ext>
            </a:extLst>
          </p:cNvPr>
          <p:cNvSpPr txBox="1"/>
          <p:nvPr/>
        </p:nvSpPr>
        <p:spPr>
          <a:xfrm>
            <a:off x="0" y="2759329"/>
            <a:ext cx="1744717" cy="461665"/>
          </a:xfrm>
          <a:prstGeom prst="rect">
            <a:avLst/>
          </a:prstGeom>
          <a:noFill/>
        </p:spPr>
        <p:txBody>
          <a:bodyPr wrap="square" rtlCol="0">
            <a:spAutoFit/>
          </a:bodyPr>
          <a:lstStyle/>
          <a:p>
            <a:r>
              <a:rPr lang="en-US" b="1" dirty="0">
                <a:solidFill>
                  <a:srgbClr val="FF0000"/>
                </a:solidFill>
              </a:rPr>
              <a:t>Truth table</a:t>
            </a:r>
          </a:p>
        </p:txBody>
      </p:sp>
      <p:sp>
        <p:nvSpPr>
          <p:cNvPr id="13" name="TextBox 12">
            <a:extLst>
              <a:ext uri="{FF2B5EF4-FFF2-40B4-BE49-F238E27FC236}">
                <a16:creationId xmlns:a16="http://schemas.microsoft.com/office/drawing/2014/main" id="{C0CC9DEC-0B70-4DF7-99B2-87F411F86623}"/>
              </a:ext>
            </a:extLst>
          </p:cNvPr>
          <p:cNvSpPr txBox="1"/>
          <p:nvPr/>
        </p:nvSpPr>
        <p:spPr>
          <a:xfrm>
            <a:off x="7620000" y="5611004"/>
            <a:ext cx="1750315" cy="400110"/>
          </a:xfrm>
          <a:prstGeom prst="rect">
            <a:avLst/>
          </a:prstGeom>
          <a:noFill/>
        </p:spPr>
        <p:txBody>
          <a:bodyPr wrap="square" rtlCol="0">
            <a:spAutoFit/>
          </a:bodyPr>
          <a:lstStyle/>
          <a:p>
            <a:r>
              <a:rPr lang="en-US" sz="2000" b="1" dirty="0">
                <a:solidFill>
                  <a:srgbClr val="FF0000"/>
                </a:solidFill>
              </a:rPr>
              <a:t>Conclusion</a:t>
            </a:r>
            <a:r>
              <a:rPr lang="en-US" sz="2000" b="1" dirty="0">
                <a:solidFill>
                  <a:srgbClr val="FF0000"/>
                </a:solidFill>
                <a:sym typeface="Wingdings" panose="05000000000000000000" pitchFamily="2" charset="2"/>
              </a:rPr>
              <a:t>:</a:t>
            </a:r>
            <a:endParaRPr lang="en-US" sz="2000" b="1" dirty="0">
              <a:solidFill>
                <a:srgbClr val="FF0000"/>
              </a:solidFill>
            </a:endParaRPr>
          </a:p>
        </p:txBody>
      </p:sp>
      <p:sp>
        <p:nvSpPr>
          <p:cNvPr id="3" name="TextBox 2">
            <a:extLst>
              <a:ext uri="{FF2B5EF4-FFF2-40B4-BE49-F238E27FC236}">
                <a16:creationId xmlns:a16="http://schemas.microsoft.com/office/drawing/2014/main" id="{96E8D625-D123-4B5A-B0E5-8DEAEE52442B}"/>
              </a:ext>
            </a:extLst>
          </p:cNvPr>
          <p:cNvSpPr txBox="1"/>
          <p:nvPr/>
        </p:nvSpPr>
        <p:spPr>
          <a:xfrm>
            <a:off x="1999593" y="2759329"/>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14" name="Rectangle 3">
            <a:extLst>
              <a:ext uri="{FF2B5EF4-FFF2-40B4-BE49-F238E27FC236}">
                <a16:creationId xmlns:a16="http://schemas.microsoft.com/office/drawing/2014/main" id="{A9F8D98A-8E51-4297-A85C-3EBF27D53956}"/>
              </a:ext>
            </a:extLst>
          </p:cNvPr>
          <p:cNvSpPr>
            <a:spLocks noGrp="1" noChangeArrowheads="1"/>
          </p:cNvSpPr>
          <p:nvPr>
            <p:ph type="body" idx="1"/>
          </p:nvPr>
        </p:nvSpPr>
        <p:spPr>
          <a:xfrm>
            <a:off x="-52550" y="14450"/>
            <a:ext cx="9196549" cy="1308237"/>
          </a:xfrm>
        </p:spPr>
        <p:txBody>
          <a:bodyPr/>
          <a:lstStyle/>
          <a:p>
            <a:pPr marL="0" indent="0">
              <a:buNone/>
            </a:pPr>
            <a:r>
              <a:rPr lang="en-US" altLang="en-US" sz="2000" b="1" dirty="0"/>
              <a:t>Task 2</a:t>
            </a:r>
            <a:r>
              <a:rPr lang="en-US" altLang="en-US" sz="2000" dirty="0"/>
              <a:t>: If a student does only one quiz before the midterm exam, his/her pre-mid quiz score will be halved. Some students do Quiz 1 and others do Quiz 2 before the midterm exam but they don’t do both quizzes. So their pre-mid quiz will not be halved if they do both quizzes.     </a:t>
            </a:r>
            <a:endParaRPr lang="en-US" altLang="en-US" sz="2800" dirty="0"/>
          </a:p>
        </p:txBody>
      </p:sp>
      <p:sp>
        <p:nvSpPr>
          <p:cNvPr id="9" name="TextBox 8">
            <a:extLst>
              <a:ext uri="{FF2B5EF4-FFF2-40B4-BE49-F238E27FC236}">
                <a16:creationId xmlns:a16="http://schemas.microsoft.com/office/drawing/2014/main" id="{8419260A-5798-4593-9BA0-C3B2DF899143}"/>
              </a:ext>
            </a:extLst>
          </p:cNvPr>
          <p:cNvSpPr txBox="1"/>
          <p:nvPr/>
        </p:nvSpPr>
        <p:spPr>
          <a:xfrm>
            <a:off x="5234152" y="1246996"/>
            <a:ext cx="3581400" cy="400110"/>
          </a:xfrm>
          <a:prstGeom prst="rect">
            <a:avLst/>
          </a:prstGeom>
          <a:noFill/>
        </p:spPr>
        <p:txBody>
          <a:bodyPr wrap="square" rtlCol="0">
            <a:spAutoFit/>
          </a:bodyPr>
          <a:lstStyle/>
          <a:p>
            <a:r>
              <a:rPr lang="en-US" sz="2000" b="1" dirty="0">
                <a:solidFill>
                  <a:srgbClr val="FF0000"/>
                </a:solidFill>
              </a:rPr>
              <a:t>Symbolic argument:</a:t>
            </a:r>
          </a:p>
        </p:txBody>
      </p:sp>
      <p:pic>
        <p:nvPicPr>
          <p:cNvPr id="12" name="Picture 11">
            <a:extLst>
              <a:ext uri="{FF2B5EF4-FFF2-40B4-BE49-F238E27FC236}">
                <a16:creationId xmlns:a16="http://schemas.microsoft.com/office/drawing/2014/main" id="{92030552-E62B-4C1A-990B-B5262C48F3CB}"/>
              </a:ext>
            </a:extLst>
          </p:cNvPr>
          <p:cNvPicPr>
            <a:picLocks noChangeAspect="1"/>
          </p:cNvPicPr>
          <p:nvPr/>
        </p:nvPicPr>
        <p:blipFill>
          <a:blip r:embed="rId3"/>
          <a:stretch>
            <a:fillRect/>
          </a:stretch>
        </p:blipFill>
        <p:spPr>
          <a:xfrm>
            <a:off x="8080583" y="4060272"/>
            <a:ext cx="481626" cy="470040"/>
          </a:xfrm>
          <a:prstGeom prst="rect">
            <a:avLst/>
          </a:prstGeom>
        </p:spPr>
      </p:pic>
    </p:spTree>
    <p:extLst>
      <p:ext uri="{BB962C8B-B14F-4D97-AF65-F5344CB8AC3E}">
        <p14:creationId xmlns:p14="http://schemas.microsoft.com/office/powerpoint/2010/main" val="579480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466D-C9AE-491C-8E4A-77C0B3211046}"/>
              </a:ext>
            </a:extLst>
          </p:cNvPr>
          <p:cNvSpPr>
            <a:spLocks noGrp="1"/>
          </p:cNvSpPr>
          <p:nvPr>
            <p:ph type="title"/>
          </p:nvPr>
        </p:nvSpPr>
        <p:spPr>
          <a:xfrm>
            <a:off x="1560493" y="16937"/>
            <a:ext cx="5829300" cy="457200"/>
          </a:xfrm>
        </p:spPr>
        <p:txBody>
          <a:bodyPr>
            <a:noAutofit/>
          </a:bodyPr>
          <a:lstStyle/>
          <a:p>
            <a:pPr algn="ctr"/>
            <a:r>
              <a:rPr lang="en-US" sz="2800" b="1" dirty="0">
                <a:latin typeface="Arial" panose="020B0604020202020204" pitchFamily="34" charset="0"/>
                <a:cs typeface="Arial" panose="020B0604020202020204" pitchFamily="34" charset="0"/>
              </a:rPr>
              <a:t>Question 5</a:t>
            </a:r>
          </a:p>
        </p:txBody>
      </p:sp>
      <p:sp>
        <p:nvSpPr>
          <p:cNvPr id="4" name="TextBox 3">
            <a:extLst>
              <a:ext uri="{FF2B5EF4-FFF2-40B4-BE49-F238E27FC236}">
                <a16:creationId xmlns:a16="http://schemas.microsoft.com/office/drawing/2014/main" id="{85213CFC-7195-45B2-8261-CCE9C0E7BF69}"/>
              </a:ext>
            </a:extLst>
          </p:cNvPr>
          <p:cNvSpPr txBox="1"/>
          <p:nvPr/>
        </p:nvSpPr>
        <p:spPr>
          <a:xfrm>
            <a:off x="159269" y="1544375"/>
            <a:ext cx="8517591" cy="2031325"/>
          </a:xfrm>
          <a:prstGeom prst="rect">
            <a:avLst/>
          </a:prstGeom>
          <a:noFill/>
        </p:spPr>
        <p:txBody>
          <a:bodyPr wrap="square" rtlCol="0">
            <a:spAutoFit/>
          </a:bodyPr>
          <a:lstStyle/>
          <a:p>
            <a:r>
              <a:rPr lang="en-US" sz="1800" b="1" dirty="0"/>
              <a:t>Stylistic argument:</a:t>
            </a:r>
          </a:p>
          <a:p>
            <a:r>
              <a:rPr lang="en-US" sz="1800" u="sng" dirty="0"/>
              <a:t>All semesters with more than 20 credits</a:t>
            </a:r>
            <a:r>
              <a:rPr lang="en-US" sz="1800" dirty="0"/>
              <a:t> </a:t>
            </a:r>
            <a:r>
              <a:rPr lang="en-US" sz="1800" u="sng" dirty="0"/>
              <a:t>result in</a:t>
            </a:r>
            <a:r>
              <a:rPr lang="en-US" sz="1800" dirty="0"/>
              <a:t> </a:t>
            </a:r>
            <a:r>
              <a:rPr lang="en-US" sz="1800" u="sng" dirty="0"/>
              <a:t>significant gains.</a:t>
            </a:r>
            <a:endParaRPr lang="en-US" sz="1800" dirty="0"/>
          </a:p>
          <a:p>
            <a:r>
              <a:rPr lang="en-US" sz="1800" b="1" dirty="0"/>
              <a:t>Q                             S                                   C                 P</a:t>
            </a:r>
          </a:p>
          <a:p>
            <a:r>
              <a:rPr lang="en-US" sz="1800" u="sng" dirty="0"/>
              <a:t>Some</a:t>
            </a:r>
            <a:r>
              <a:rPr lang="en-US" sz="1800" dirty="0"/>
              <a:t> </a:t>
            </a:r>
            <a:r>
              <a:rPr lang="en-US" sz="1800" u="sng" dirty="0"/>
              <a:t>gains</a:t>
            </a:r>
            <a:r>
              <a:rPr lang="en-US" sz="1800" dirty="0"/>
              <a:t> </a:t>
            </a:r>
            <a:r>
              <a:rPr lang="en-US" sz="1800" u="sng" dirty="0"/>
              <a:t>are</a:t>
            </a:r>
            <a:r>
              <a:rPr lang="en-US" sz="1800" dirty="0"/>
              <a:t> </a:t>
            </a:r>
            <a:r>
              <a:rPr lang="en-US" sz="1800" u="sng" dirty="0"/>
              <a:t>not losses</a:t>
            </a:r>
            <a:r>
              <a:rPr lang="en-US" sz="1800" dirty="0"/>
              <a:t>.</a:t>
            </a:r>
            <a:endParaRPr lang="en-US" sz="1800" b="1" dirty="0"/>
          </a:p>
          <a:p>
            <a:r>
              <a:rPr lang="en-US" sz="1800" b="1" dirty="0"/>
              <a:t>Q           S     C     	P</a:t>
            </a:r>
          </a:p>
          <a:p>
            <a:r>
              <a:rPr lang="en-US" sz="1800" dirty="0"/>
              <a:t> Therefore,</a:t>
            </a:r>
            <a:r>
              <a:rPr lang="en-US" sz="1800" u="sng" dirty="0"/>
              <a:t> no</a:t>
            </a:r>
            <a:r>
              <a:rPr lang="en-US" sz="1800" dirty="0"/>
              <a:t> </a:t>
            </a:r>
            <a:r>
              <a:rPr lang="en-US" sz="1800" i="1" u="sng" dirty="0"/>
              <a:t>semester with more than 20 credits</a:t>
            </a:r>
            <a:r>
              <a:rPr lang="en-US" sz="1800" dirty="0"/>
              <a:t> </a:t>
            </a:r>
            <a:r>
              <a:rPr lang="en-US" sz="1800" i="1" u="sng" dirty="0"/>
              <a:t>results in</a:t>
            </a:r>
            <a:r>
              <a:rPr lang="en-US" sz="1800" dirty="0"/>
              <a:t> </a:t>
            </a:r>
            <a:r>
              <a:rPr lang="en-US" sz="1800" u="sng" dirty="0"/>
              <a:t>a loss.</a:t>
            </a:r>
            <a:endParaRPr lang="en-US" sz="1800" dirty="0"/>
          </a:p>
          <a:p>
            <a:r>
              <a:rPr lang="en-US" sz="1800" dirty="0"/>
              <a:t>                   </a:t>
            </a:r>
            <a:r>
              <a:rPr lang="en-US" sz="1800" b="1" dirty="0"/>
              <a:t>Q</a:t>
            </a:r>
            <a:r>
              <a:rPr lang="en-US" sz="1800" dirty="0"/>
              <a:t>                     </a:t>
            </a:r>
            <a:r>
              <a:rPr lang="en-US" sz="1800" b="1" dirty="0"/>
              <a:t>  S                                       C           P</a:t>
            </a:r>
          </a:p>
        </p:txBody>
      </p:sp>
      <p:sp>
        <p:nvSpPr>
          <p:cNvPr id="6" name="TextBox 5">
            <a:extLst>
              <a:ext uri="{FF2B5EF4-FFF2-40B4-BE49-F238E27FC236}">
                <a16:creationId xmlns:a16="http://schemas.microsoft.com/office/drawing/2014/main" id="{F6A89A4B-20E6-446B-BCB3-B18E45E36934}"/>
              </a:ext>
            </a:extLst>
          </p:cNvPr>
          <p:cNvSpPr txBox="1"/>
          <p:nvPr/>
        </p:nvSpPr>
        <p:spPr>
          <a:xfrm>
            <a:off x="6218218" y="3575700"/>
            <a:ext cx="2343150" cy="369332"/>
          </a:xfrm>
          <a:prstGeom prst="rect">
            <a:avLst/>
          </a:prstGeom>
          <a:noFill/>
        </p:spPr>
        <p:txBody>
          <a:bodyPr wrap="square" rtlCol="0">
            <a:spAutoFit/>
          </a:bodyPr>
          <a:lstStyle/>
          <a:p>
            <a:r>
              <a:rPr lang="en-US" b="1" dirty="0"/>
              <a:t>Venn diagram</a:t>
            </a:r>
          </a:p>
        </p:txBody>
      </p:sp>
      <p:pic>
        <p:nvPicPr>
          <p:cNvPr id="3" name="Picture 2">
            <a:extLst>
              <a:ext uri="{FF2B5EF4-FFF2-40B4-BE49-F238E27FC236}">
                <a16:creationId xmlns:a16="http://schemas.microsoft.com/office/drawing/2014/main" id="{2D7DB555-1476-4791-88C8-13F73334EAF0}"/>
              </a:ext>
            </a:extLst>
          </p:cNvPr>
          <p:cNvPicPr>
            <a:picLocks noChangeAspect="1"/>
          </p:cNvPicPr>
          <p:nvPr/>
        </p:nvPicPr>
        <p:blipFill>
          <a:blip r:embed="rId3"/>
          <a:stretch>
            <a:fillRect/>
          </a:stretch>
        </p:blipFill>
        <p:spPr>
          <a:xfrm>
            <a:off x="6087943" y="3945032"/>
            <a:ext cx="2896788" cy="1943349"/>
          </a:xfrm>
          <a:prstGeom prst="rect">
            <a:avLst/>
          </a:prstGeom>
        </p:spPr>
      </p:pic>
      <p:sp>
        <p:nvSpPr>
          <p:cNvPr id="7" name="TextBox 6">
            <a:extLst>
              <a:ext uri="{FF2B5EF4-FFF2-40B4-BE49-F238E27FC236}">
                <a16:creationId xmlns:a16="http://schemas.microsoft.com/office/drawing/2014/main" id="{4EF24F41-B911-440D-B6A6-A5D1BAF6208E}"/>
              </a:ext>
            </a:extLst>
          </p:cNvPr>
          <p:cNvSpPr txBox="1"/>
          <p:nvPr/>
        </p:nvSpPr>
        <p:spPr>
          <a:xfrm>
            <a:off x="159269" y="6288030"/>
            <a:ext cx="7703301" cy="369332"/>
          </a:xfrm>
          <a:prstGeom prst="rect">
            <a:avLst/>
          </a:prstGeom>
          <a:noFill/>
        </p:spPr>
        <p:txBody>
          <a:bodyPr wrap="square" rtlCol="0">
            <a:spAutoFit/>
          </a:bodyPr>
          <a:lstStyle/>
          <a:p>
            <a:r>
              <a:rPr lang="en-US" b="1" dirty="0"/>
              <a:t>Conclusion:  This is an </a:t>
            </a:r>
            <a:r>
              <a:rPr lang="en-US" b="1" dirty="0">
                <a:solidFill>
                  <a:srgbClr val="FF0000"/>
                </a:solidFill>
              </a:rPr>
              <a:t>invalid argument</a:t>
            </a:r>
            <a:r>
              <a:rPr lang="en-US" b="1" dirty="0"/>
              <a:t>.</a:t>
            </a:r>
          </a:p>
        </p:txBody>
      </p:sp>
      <p:sp>
        <p:nvSpPr>
          <p:cNvPr id="10" name="Title 1">
            <a:extLst>
              <a:ext uri="{FF2B5EF4-FFF2-40B4-BE49-F238E27FC236}">
                <a16:creationId xmlns:a16="http://schemas.microsoft.com/office/drawing/2014/main" id="{9D83007F-9615-45A9-8A70-C4DD73E5615B}"/>
              </a:ext>
            </a:extLst>
          </p:cNvPr>
          <p:cNvSpPr txBox="1">
            <a:spLocks/>
          </p:cNvSpPr>
          <p:nvPr/>
        </p:nvSpPr>
        <p:spPr>
          <a:xfrm>
            <a:off x="159270" y="624531"/>
            <a:ext cx="8751050" cy="54752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br>
              <a:rPr lang="en-US" dirty="0"/>
            </a:br>
            <a:r>
              <a:rPr lang="en-US" sz="6600" b="1" dirty="0">
                <a:solidFill>
                  <a:srgbClr val="FF0000"/>
                </a:solidFill>
                <a:latin typeface="+mn-lt"/>
              </a:rPr>
              <a:t>Create a categorical syllogism </a:t>
            </a:r>
            <a:r>
              <a:rPr lang="en-US" sz="6600" dirty="0">
                <a:latin typeface="+mn-lt"/>
              </a:rPr>
              <a:t>1) with the premises containing </a:t>
            </a:r>
            <a:r>
              <a:rPr lang="en-US" sz="6600" b="1" dirty="0">
                <a:latin typeface="+mn-lt"/>
              </a:rPr>
              <a:t>All </a:t>
            </a:r>
            <a:r>
              <a:rPr lang="en-US" sz="6600" dirty="0">
                <a:latin typeface="+mn-lt"/>
              </a:rPr>
              <a:t>&amp; </a:t>
            </a:r>
            <a:r>
              <a:rPr lang="en-US" sz="6600" b="1" dirty="0">
                <a:latin typeface="+mn-lt"/>
              </a:rPr>
              <a:t>Some </a:t>
            </a:r>
            <a:r>
              <a:rPr lang="en-US" sz="6600" dirty="0">
                <a:latin typeface="+mn-lt"/>
              </a:rPr>
              <a:t>and the conclusion containing </a:t>
            </a:r>
            <a:r>
              <a:rPr lang="en-US" sz="6600" b="1" dirty="0">
                <a:latin typeface="+mn-lt"/>
              </a:rPr>
              <a:t>No</a:t>
            </a:r>
            <a:r>
              <a:rPr lang="vi-VN" sz="6600" dirty="0">
                <a:latin typeface="+mn-lt"/>
              </a:rPr>
              <a:t>,</a:t>
            </a:r>
            <a:r>
              <a:rPr lang="en-US" sz="6600" dirty="0">
                <a:latin typeface="+mn-lt"/>
              </a:rPr>
              <a:t> 2) all three statements must be the </a:t>
            </a:r>
            <a:r>
              <a:rPr lang="en-US" sz="6600" b="1" dirty="0">
                <a:latin typeface="+mn-lt"/>
              </a:rPr>
              <a:t>stylistic variants</a:t>
            </a:r>
            <a:r>
              <a:rPr lang="en-US" sz="6600" dirty="0">
                <a:latin typeface="+mn-lt"/>
              </a:rPr>
              <a:t>, and 3) about the </a:t>
            </a:r>
            <a:r>
              <a:rPr lang="en-US" sz="6600" b="1" dirty="0">
                <a:latin typeface="+mn-lt"/>
              </a:rPr>
              <a:t>topic of </a:t>
            </a:r>
            <a:r>
              <a:rPr lang="en-US" sz="6800" b="1" dirty="0">
                <a:solidFill>
                  <a:srgbClr val="FF0000"/>
                </a:solidFill>
                <a:latin typeface="+mn-lt"/>
              </a:rPr>
              <a:t>gains/losses of a semester with more than 20 credits</a:t>
            </a:r>
            <a:r>
              <a:rPr lang="en-US" sz="6600" dirty="0">
                <a:latin typeface="+mn-lt"/>
              </a:rPr>
              <a:t>. Then standardize it and check its validity using Venn diagram.</a:t>
            </a:r>
            <a:endParaRPr lang="en-US" dirty="0">
              <a:latin typeface="+mn-lt"/>
            </a:endParaRPr>
          </a:p>
        </p:txBody>
      </p:sp>
      <p:sp>
        <p:nvSpPr>
          <p:cNvPr id="11" name="TextBox 10">
            <a:extLst>
              <a:ext uri="{FF2B5EF4-FFF2-40B4-BE49-F238E27FC236}">
                <a16:creationId xmlns:a16="http://schemas.microsoft.com/office/drawing/2014/main" id="{8F188960-CFC3-43B0-8929-5CCD115A3F53}"/>
              </a:ext>
            </a:extLst>
          </p:cNvPr>
          <p:cNvSpPr txBox="1"/>
          <p:nvPr/>
        </p:nvSpPr>
        <p:spPr>
          <a:xfrm>
            <a:off x="159269" y="4887876"/>
            <a:ext cx="2873496" cy="1323439"/>
          </a:xfrm>
          <a:prstGeom prst="rect">
            <a:avLst/>
          </a:prstGeom>
          <a:noFill/>
        </p:spPr>
        <p:txBody>
          <a:bodyPr wrap="square" rtlCol="0">
            <a:spAutoFit/>
          </a:bodyPr>
          <a:lstStyle/>
          <a:p>
            <a:r>
              <a:rPr lang="en-US" sz="2000" b="1" dirty="0"/>
              <a:t>Symbolic argument:</a:t>
            </a:r>
          </a:p>
          <a:p>
            <a:r>
              <a:rPr lang="en-US" sz="2000" dirty="0"/>
              <a:t>All S are G</a:t>
            </a:r>
          </a:p>
          <a:p>
            <a:r>
              <a:rPr lang="en-US" sz="2000" dirty="0"/>
              <a:t>Some G are not L</a:t>
            </a:r>
          </a:p>
          <a:p>
            <a:r>
              <a:rPr lang="en-US" sz="2000" dirty="0"/>
              <a:t>Therefore, no S are L</a:t>
            </a:r>
          </a:p>
        </p:txBody>
      </p:sp>
      <p:sp>
        <p:nvSpPr>
          <p:cNvPr id="12" name="TextBox 11">
            <a:extLst>
              <a:ext uri="{FF2B5EF4-FFF2-40B4-BE49-F238E27FC236}">
                <a16:creationId xmlns:a16="http://schemas.microsoft.com/office/drawing/2014/main" id="{939B7613-F67A-4A78-A4C4-54106F0A7961}"/>
              </a:ext>
            </a:extLst>
          </p:cNvPr>
          <p:cNvSpPr txBox="1"/>
          <p:nvPr/>
        </p:nvSpPr>
        <p:spPr>
          <a:xfrm>
            <a:off x="159269" y="3429000"/>
            <a:ext cx="5928674" cy="1477328"/>
          </a:xfrm>
          <a:prstGeom prst="rect">
            <a:avLst/>
          </a:prstGeom>
          <a:noFill/>
        </p:spPr>
        <p:txBody>
          <a:bodyPr wrap="square" rtlCol="0">
            <a:spAutoFit/>
          </a:bodyPr>
          <a:lstStyle/>
          <a:p>
            <a:r>
              <a:rPr lang="en-US" sz="1800" b="1" dirty="0"/>
              <a:t>Standardized argument:</a:t>
            </a:r>
          </a:p>
          <a:p>
            <a:r>
              <a:rPr lang="en-US" sz="1800" dirty="0"/>
              <a:t>All semesters with more than 20 credits (S) are gains (G).</a:t>
            </a:r>
          </a:p>
          <a:p>
            <a:r>
              <a:rPr lang="en-US" sz="1800" dirty="0"/>
              <a:t>Some gains (G) are not losses (L).</a:t>
            </a:r>
          </a:p>
          <a:p>
            <a:r>
              <a:rPr lang="en-US" sz="1800" dirty="0"/>
              <a:t>Therefore, no semesters with more than 20 credits (S) are losses (L).</a:t>
            </a:r>
          </a:p>
        </p:txBody>
      </p:sp>
      <p:graphicFrame>
        <p:nvGraphicFramePr>
          <p:cNvPr id="5" name="Object 4">
            <a:extLst>
              <a:ext uri="{FF2B5EF4-FFF2-40B4-BE49-F238E27FC236}">
                <a16:creationId xmlns:a16="http://schemas.microsoft.com/office/drawing/2014/main" id="{345BF944-81C4-6BA7-76E8-DAF2A087F757}"/>
              </a:ext>
            </a:extLst>
          </p:cNvPr>
          <p:cNvGraphicFramePr>
            <a:graphicFrameLocks noChangeAspect="1"/>
          </p:cNvGraphicFramePr>
          <p:nvPr/>
        </p:nvGraphicFramePr>
        <p:xfrm>
          <a:off x="5881443" y="3588814"/>
          <a:ext cx="3001917" cy="2775779"/>
        </p:xfrm>
        <a:graphic>
          <a:graphicData uri="http://schemas.openxmlformats.org/presentationml/2006/ole">
            <mc:AlternateContent xmlns:mc="http://schemas.openxmlformats.org/markup-compatibility/2006">
              <mc:Choice xmlns:v="urn:schemas-microsoft-com:vml" Requires="v">
                <p:oleObj name="Bitmap Image" r:id="rId4" imgW="3834951" imgH="3546788" progId="Paint.Picture">
                  <p:embed/>
                </p:oleObj>
              </mc:Choice>
              <mc:Fallback>
                <p:oleObj name="Bitmap Image" r:id="rId4" imgW="3834951" imgH="3546788" progId="Paint.Picture">
                  <p:embed/>
                  <p:pic>
                    <p:nvPicPr>
                      <p:cNvPr id="5" name="Object 4">
                        <a:extLst>
                          <a:ext uri="{FF2B5EF4-FFF2-40B4-BE49-F238E27FC236}">
                            <a16:creationId xmlns:a16="http://schemas.microsoft.com/office/drawing/2014/main" id="{345BF944-81C4-6BA7-76E8-DAF2A087F757}"/>
                          </a:ext>
                        </a:extLst>
                      </p:cNvPr>
                      <p:cNvPicPr/>
                      <p:nvPr/>
                    </p:nvPicPr>
                    <p:blipFill>
                      <a:blip r:embed="rId5"/>
                      <a:stretch>
                        <a:fillRect/>
                      </a:stretch>
                    </p:blipFill>
                    <p:spPr>
                      <a:xfrm>
                        <a:off x="5881443" y="3588814"/>
                        <a:ext cx="3001917" cy="2775779"/>
                      </a:xfrm>
                      <a:prstGeom prst="rect">
                        <a:avLst/>
                      </a:prstGeom>
                    </p:spPr>
                  </p:pic>
                </p:oleObj>
              </mc:Fallback>
            </mc:AlternateContent>
          </a:graphicData>
        </a:graphic>
      </p:graphicFrame>
    </p:spTree>
    <p:extLst>
      <p:ext uri="{BB962C8B-B14F-4D97-AF65-F5344CB8AC3E}">
        <p14:creationId xmlns:p14="http://schemas.microsoft.com/office/powerpoint/2010/main" val="201858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4132031362"/>
              </p:ext>
            </p:extLst>
          </p:nvPr>
        </p:nvGraphicFramePr>
        <p:xfrm>
          <a:off x="1208689" y="3488579"/>
          <a:ext cx="5959366" cy="3291840"/>
        </p:xfrm>
        <a:graphic>
          <a:graphicData uri="http://schemas.openxmlformats.org/drawingml/2006/table">
            <a:tbl>
              <a:tblPr firstRow="1" bandRow="1">
                <a:tableStyleId>{5C22544A-7EE6-4342-B048-85BDC9FD1C3A}</a:tableStyleId>
              </a:tblPr>
              <a:tblGrid>
                <a:gridCol w="763222">
                  <a:extLst>
                    <a:ext uri="{9D8B030D-6E8A-4147-A177-3AD203B41FA5}">
                      <a16:colId xmlns:a16="http://schemas.microsoft.com/office/drawing/2014/main" val="2513060465"/>
                    </a:ext>
                  </a:extLst>
                </a:gridCol>
                <a:gridCol w="812662">
                  <a:extLst>
                    <a:ext uri="{9D8B030D-6E8A-4147-A177-3AD203B41FA5}">
                      <a16:colId xmlns:a16="http://schemas.microsoft.com/office/drawing/2014/main" val="2292978838"/>
                    </a:ext>
                  </a:extLst>
                </a:gridCol>
                <a:gridCol w="865191">
                  <a:extLst>
                    <a:ext uri="{9D8B030D-6E8A-4147-A177-3AD203B41FA5}">
                      <a16:colId xmlns:a16="http://schemas.microsoft.com/office/drawing/2014/main" val="3792205395"/>
                    </a:ext>
                  </a:extLst>
                </a:gridCol>
                <a:gridCol w="680498">
                  <a:extLst>
                    <a:ext uri="{9D8B030D-6E8A-4147-A177-3AD203B41FA5}">
                      <a16:colId xmlns:a16="http://schemas.microsoft.com/office/drawing/2014/main" val="2438711034"/>
                    </a:ext>
                  </a:extLst>
                </a:gridCol>
                <a:gridCol w="662151">
                  <a:extLst>
                    <a:ext uri="{9D8B030D-6E8A-4147-A177-3AD203B41FA5}">
                      <a16:colId xmlns:a16="http://schemas.microsoft.com/office/drawing/2014/main" val="1999052819"/>
                    </a:ext>
                  </a:extLst>
                </a:gridCol>
                <a:gridCol w="725214">
                  <a:extLst>
                    <a:ext uri="{9D8B030D-6E8A-4147-A177-3AD203B41FA5}">
                      <a16:colId xmlns:a16="http://schemas.microsoft.com/office/drawing/2014/main" val="1361582749"/>
                    </a:ext>
                  </a:extLst>
                </a:gridCol>
                <a:gridCol w="704193">
                  <a:extLst>
                    <a:ext uri="{9D8B030D-6E8A-4147-A177-3AD203B41FA5}">
                      <a16:colId xmlns:a16="http://schemas.microsoft.com/office/drawing/2014/main" val="1929232147"/>
                    </a:ext>
                  </a:extLst>
                </a:gridCol>
                <a:gridCol w="746235">
                  <a:extLst>
                    <a:ext uri="{9D8B030D-6E8A-4147-A177-3AD203B41FA5}">
                      <a16:colId xmlns:a16="http://schemas.microsoft.com/office/drawing/2014/main" val="1163182093"/>
                    </a:ext>
                  </a:extLst>
                </a:gridCol>
              </a:tblGrid>
              <a:tr h="294349">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sz="1800" b="1" kern="1200" dirty="0">
                        <a:solidFill>
                          <a:schemeClr val="tx1"/>
                        </a:solidFill>
                        <a:latin typeface="+mn-lt"/>
                        <a:ea typeface="+mn-ea"/>
                        <a:cs typeface="+mn-cs"/>
                      </a:endParaRPr>
                    </a:p>
                  </a:txBody>
                  <a:tcPr/>
                </a:tc>
                <a:tc>
                  <a:txBody>
                    <a:bodyPr/>
                    <a:lstStyle/>
                    <a:p>
                      <a:pPr algn="ctr"/>
                      <a:endParaRPr lang="en-US" dirty="0">
                        <a:solidFill>
                          <a:schemeClr val="tx1"/>
                        </a:solidFill>
                      </a:endParaRPr>
                    </a:p>
                  </a:txBody>
                  <a:tcPr/>
                </a:tc>
                <a:tc>
                  <a:txBody>
                    <a:bodyPr/>
                    <a:lstStyle/>
                    <a:p>
                      <a:pPr algn="ctr"/>
                      <a:endParaRPr lang="en-US" sz="1800" b="1" kern="1200" dirty="0">
                        <a:solidFill>
                          <a:schemeClr val="tx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sym typeface="Wingdings" panose="05000000000000000000" pitchFamily="2" charset="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tx1"/>
                        </a:solidFill>
                        <a:latin typeface="+mn-lt"/>
                        <a:ea typeface="+mn-ea"/>
                        <a:cs typeface="+mn-cs"/>
                        <a:sym typeface="Wingdings" panose="05000000000000000000" pitchFamily="2" charset="2"/>
                      </a:endParaRPr>
                    </a:p>
                  </a:txBody>
                  <a:tcPr/>
                </a:tc>
                <a:tc>
                  <a:txBody>
                    <a:bodyPr/>
                    <a:lstStyle/>
                    <a:p>
                      <a:pPr algn="ctr"/>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tc>
                  <a:txBody>
                    <a:bodyPr/>
                    <a:lstStyle/>
                    <a:p>
                      <a:pPr algn="ctr"/>
                      <a:endParaRPr lang="en-US" sz="1800" b="0" kern="1200" dirty="0">
                        <a:solidFill>
                          <a:schemeClr val="tx1"/>
                        </a:solidFill>
                        <a:latin typeface="+mn-lt"/>
                        <a:ea typeface="+mn-ea"/>
                        <a:cs typeface="+mn-cs"/>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94593" y="1155360"/>
            <a:ext cx="893379" cy="461665"/>
          </a:xfrm>
          <a:prstGeom prst="rect">
            <a:avLst/>
          </a:prstGeom>
          <a:noFill/>
        </p:spPr>
        <p:txBody>
          <a:bodyPr wrap="square" rtlCol="0">
            <a:spAutoFit/>
          </a:bodyPr>
          <a:lstStyle/>
          <a:p>
            <a:r>
              <a:rPr lang="vi-VN" b="1" dirty="0" err="1">
                <a:solidFill>
                  <a:srgbClr val="FF0000"/>
                </a:solidFill>
              </a:rPr>
              <a:t>Let</a:t>
            </a:r>
            <a:endParaRPr lang="en-US" b="1" dirty="0">
              <a:solidFill>
                <a:srgbClr val="FF0000"/>
              </a:solidFill>
            </a:endParaRPr>
          </a:p>
        </p:txBody>
      </p:sp>
      <p:sp>
        <p:nvSpPr>
          <p:cNvPr id="11" name="TextBox 10">
            <a:extLst>
              <a:ext uri="{FF2B5EF4-FFF2-40B4-BE49-F238E27FC236}">
                <a16:creationId xmlns:a16="http://schemas.microsoft.com/office/drawing/2014/main" id="{2EBB8BBF-0B1D-48DF-AA0A-B57E18D5636A}"/>
              </a:ext>
            </a:extLst>
          </p:cNvPr>
          <p:cNvSpPr txBox="1"/>
          <p:nvPr/>
        </p:nvSpPr>
        <p:spPr>
          <a:xfrm>
            <a:off x="336330" y="2774064"/>
            <a:ext cx="1744717" cy="461665"/>
          </a:xfrm>
          <a:prstGeom prst="rect">
            <a:avLst/>
          </a:prstGeom>
          <a:noFill/>
        </p:spPr>
        <p:txBody>
          <a:bodyPr wrap="square" rtlCol="0">
            <a:spAutoFit/>
          </a:bodyPr>
          <a:lstStyle/>
          <a:p>
            <a:r>
              <a:rPr lang="en-US" b="1" dirty="0">
                <a:solidFill>
                  <a:srgbClr val="FF0000"/>
                </a:solidFill>
              </a:rPr>
              <a:t>Truth table</a:t>
            </a:r>
          </a:p>
        </p:txBody>
      </p:sp>
      <p:sp>
        <p:nvSpPr>
          <p:cNvPr id="13" name="TextBox 12">
            <a:extLst>
              <a:ext uri="{FF2B5EF4-FFF2-40B4-BE49-F238E27FC236}">
                <a16:creationId xmlns:a16="http://schemas.microsoft.com/office/drawing/2014/main" id="{C0CC9DEC-0B70-4DF7-99B2-87F411F86623}"/>
              </a:ext>
            </a:extLst>
          </p:cNvPr>
          <p:cNvSpPr txBox="1"/>
          <p:nvPr/>
        </p:nvSpPr>
        <p:spPr>
          <a:xfrm>
            <a:off x="7413583" y="5618731"/>
            <a:ext cx="1858514" cy="461665"/>
          </a:xfrm>
          <a:prstGeom prst="rect">
            <a:avLst/>
          </a:prstGeom>
          <a:noFill/>
        </p:spPr>
        <p:txBody>
          <a:bodyPr wrap="square" rtlCol="0">
            <a:spAutoFit/>
          </a:bodyPr>
          <a:lstStyle/>
          <a:p>
            <a:r>
              <a:rPr lang="en-US" b="1" dirty="0">
                <a:solidFill>
                  <a:srgbClr val="FF0000"/>
                </a:solidFill>
              </a:rPr>
              <a:t>Conclusion</a:t>
            </a:r>
          </a:p>
        </p:txBody>
      </p:sp>
      <p:sp>
        <p:nvSpPr>
          <p:cNvPr id="3" name="TextBox 2">
            <a:extLst>
              <a:ext uri="{FF2B5EF4-FFF2-40B4-BE49-F238E27FC236}">
                <a16:creationId xmlns:a16="http://schemas.microsoft.com/office/drawing/2014/main" id="{96E8D625-D123-4B5A-B0E5-8DEAEE52442B}"/>
              </a:ext>
            </a:extLst>
          </p:cNvPr>
          <p:cNvSpPr txBox="1"/>
          <p:nvPr/>
        </p:nvSpPr>
        <p:spPr>
          <a:xfrm>
            <a:off x="1999593" y="2759329"/>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14" name="Rectangle 3">
            <a:extLst>
              <a:ext uri="{FF2B5EF4-FFF2-40B4-BE49-F238E27FC236}">
                <a16:creationId xmlns:a16="http://schemas.microsoft.com/office/drawing/2014/main" id="{A9F8D98A-8E51-4297-A85C-3EBF27D53956}"/>
              </a:ext>
            </a:extLst>
          </p:cNvPr>
          <p:cNvSpPr>
            <a:spLocks noGrp="1" noChangeArrowheads="1"/>
          </p:cNvSpPr>
          <p:nvPr>
            <p:ph type="body" idx="1"/>
          </p:nvPr>
        </p:nvSpPr>
        <p:spPr>
          <a:xfrm>
            <a:off x="-52549" y="14450"/>
            <a:ext cx="9196550" cy="1308237"/>
          </a:xfrm>
        </p:spPr>
        <p:txBody>
          <a:bodyPr/>
          <a:lstStyle/>
          <a:p>
            <a:pPr marL="0" indent="0">
              <a:buNone/>
            </a:pPr>
            <a:r>
              <a:rPr lang="en-US" altLang="en-US" sz="2000" b="1" dirty="0"/>
              <a:t>Task 3</a:t>
            </a:r>
            <a:r>
              <a:rPr lang="en-US" altLang="en-US" sz="2000" dirty="0"/>
              <a:t>: If we don’t do group assignments carefully but we do textbook exercises well, we’ll be well prepared for the mid-term exam. It’s not the case that we do group assignments carefully but we don’t do all textbook exercises. So, we’ll get ready for the mid-term exam if we do them both.   </a:t>
            </a:r>
            <a:endParaRPr lang="en-US" altLang="en-US" sz="2800" dirty="0"/>
          </a:p>
        </p:txBody>
      </p:sp>
      <p:sp>
        <p:nvSpPr>
          <p:cNvPr id="16" name="Oval 15">
            <a:extLst>
              <a:ext uri="{FF2B5EF4-FFF2-40B4-BE49-F238E27FC236}">
                <a16:creationId xmlns:a16="http://schemas.microsoft.com/office/drawing/2014/main" id="{BFD2A845-8357-4DEE-8CD0-896C4E2DCB82}"/>
              </a:ext>
            </a:extLst>
          </p:cNvPr>
          <p:cNvSpPr/>
          <p:nvPr/>
        </p:nvSpPr>
        <p:spPr bwMode="auto">
          <a:xfrm>
            <a:off x="7890896" y="4587897"/>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2" name="TextBox 11">
            <a:extLst>
              <a:ext uri="{FF2B5EF4-FFF2-40B4-BE49-F238E27FC236}">
                <a16:creationId xmlns:a16="http://schemas.microsoft.com/office/drawing/2014/main" id="{A65BBD4D-7DDF-4A9D-8843-80DC3A69919E}"/>
              </a:ext>
            </a:extLst>
          </p:cNvPr>
          <p:cNvSpPr txBox="1"/>
          <p:nvPr/>
        </p:nvSpPr>
        <p:spPr>
          <a:xfrm>
            <a:off x="5234152" y="1246996"/>
            <a:ext cx="3581400" cy="400110"/>
          </a:xfrm>
          <a:prstGeom prst="rect">
            <a:avLst/>
          </a:prstGeom>
          <a:noFill/>
        </p:spPr>
        <p:txBody>
          <a:bodyPr wrap="square" rtlCol="0">
            <a:spAutoFit/>
          </a:bodyPr>
          <a:lstStyle/>
          <a:p>
            <a:r>
              <a:rPr lang="en-US" sz="2000" b="1" dirty="0">
                <a:solidFill>
                  <a:srgbClr val="FF0000"/>
                </a:solidFill>
              </a:rPr>
              <a:t>Symbolic argument</a:t>
            </a:r>
          </a:p>
        </p:txBody>
      </p:sp>
    </p:spTree>
    <p:extLst>
      <p:ext uri="{BB962C8B-B14F-4D97-AF65-F5344CB8AC3E}">
        <p14:creationId xmlns:p14="http://schemas.microsoft.com/office/powerpoint/2010/main" val="4127555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8B3E-AEDA-4C7B-8BF3-BF2C4945F089}"/>
              </a:ext>
            </a:extLst>
          </p:cNvPr>
          <p:cNvSpPr>
            <a:spLocks noGrp="1"/>
          </p:cNvSpPr>
          <p:nvPr>
            <p:ph type="title"/>
          </p:nvPr>
        </p:nvSpPr>
        <p:spPr>
          <a:xfrm>
            <a:off x="0" y="162004"/>
            <a:ext cx="9029700" cy="533400"/>
          </a:xfrm>
        </p:spPr>
        <p:txBody>
          <a:bodyPr>
            <a:normAutofit fontScale="90000"/>
          </a:bodyPr>
          <a:lstStyle/>
          <a:p>
            <a:pPr algn="just">
              <a:lnSpc>
                <a:spcPct val="120000"/>
              </a:lnSpc>
            </a:pPr>
            <a:br>
              <a:rPr lang="en-US" dirty="0"/>
            </a:br>
            <a:r>
              <a:rPr lang="en-US" sz="2200" b="1" dirty="0">
                <a:latin typeface="+mn-lt"/>
              </a:rPr>
              <a:t>Task 4: </a:t>
            </a:r>
            <a:r>
              <a:rPr lang="en-US" sz="2200" b="0" dirty="0">
                <a:solidFill>
                  <a:srgbClr val="FF0000"/>
                </a:solidFill>
                <a:latin typeface="+mn-lt"/>
              </a:rPr>
              <a:t>Create</a:t>
            </a:r>
            <a:r>
              <a:rPr lang="en-US" sz="2200" b="0" dirty="0">
                <a:latin typeface="+mn-lt"/>
              </a:rPr>
              <a:t> a propositional argument about the topic of </a:t>
            </a:r>
            <a:r>
              <a:rPr lang="en-US" sz="2200" dirty="0">
                <a:latin typeface="+mn-lt"/>
              </a:rPr>
              <a:t>one good/bad thing in student life </a:t>
            </a:r>
            <a:r>
              <a:rPr lang="en-US" sz="2200" b="0" dirty="0">
                <a:latin typeface="+mn-lt"/>
              </a:rPr>
              <a:t>with </a:t>
            </a:r>
            <a:r>
              <a:rPr lang="en-US" sz="2200" b="0" u="sng" dirty="0">
                <a:latin typeface="+mn-lt"/>
              </a:rPr>
              <a:t>three variables, including at least a </a:t>
            </a:r>
            <a:r>
              <a:rPr lang="en-US" sz="2200" b="0" u="sng" dirty="0">
                <a:solidFill>
                  <a:srgbClr val="FF0000"/>
                </a:solidFill>
                <a:latin typeface="+mn-lt"/>
              </a:rPr>
              <a:t>disjunction, </a:t>
            </a:r>
            <a:r>
              <a:rPr lang="en-US" sz="2200" b="0" u="sng" dirty="0">
                <a:latin typeface="+mn-lt"/>
              </a:rPr>
              <a:t>a </a:t>
            </a:r>
            <a:r>
              <a:rPr lang="en-US" sz="2200" b="0" u="sng" dirty="0">
                <a:solidFill>
                  <a:srgbClr val="FF0000"/>
                </a:solidFill>
                <a:latin typeface="+mn-lt"/>
              </a:rPr>
              <a:t>negation of a conjunction </a:t>
            </a:r>
            <a:r>
              <a:rPr lang="en-US" sz="2200" b="0" u="sng" dirty="0">
                <a:latin typeface="+mn-lt"/>
              </a:rPr>
              <a:t>and a </a:t>
            </a:r>
            <a:r>
              <a:rPr lang="en-US" sz="2200" b="0" u="sng" dirty="0">
                <a:solidFill>
                  <a:srgbClr val="FF0000"/>
                </a:solidFill>
                <a:latin typeface="+mn-lt"/>
              </a:rPr>
              <a:t>conditional statement</a:t>
            </a:r>
            <a:r>
              <a:rPr lang="en-US" sz="2200" b="0" dirty="0">
                <a:latin typeface="+mn-lt"/>
              </a:rPr>
              <a:t>, then turn it into the </a:t>
            </a:r>
            <a:r>
              <a:rPr lang="en-US" sz="2200" b="0" u="sng" dirty="0">
                <a:latin typeface="+mn-lt"/>
              </a:rPr>
              <a:t>symbolic argument</a:t>
            </a:r>
            <a:r>
              <a:rPr lang="en-US" sz="2200" b="0" dirty="0">
                <a:latin typeface="+mn-lt"/>
              </a:rPr>
              <a:t> and evaluate its validity. </a:t>
            </a:r>
            <a:endParaRPr lang="en-US" b="0" dirty="0">
              <a:latin typeface="+mn-lt"/>
            </a:endParaRPr>
          </a:p>
        </p:txBody>
      </p:sp>
      <p:sp>
        <p:nvSpPr>
          <p:cNvPr id="5" name="TextBox 4">
            <a:extLst>
              <a:ext uri="{FF2B5EF4-FFF2-40B4-BE49-F238E27FC236}">
                <a16:creationId xmlns:a16="http://schemas.microsoft.com/office/drawing/2014/main" id="{8A6D3FC4-63D3-4D7C-A9AE-BC0171CDFDBC}"/>
              </a:ext>
            </a:extLst>
          </p:cNvPr>
          <p:cNvSpPr txBox="1"/>
          <p:nvPr/>
        </p:nvSpPr>
        <p:spPr>
          <a:xfrm>
            <a:off x="278296" y="2861206"/>
            <a:ext cx="2498460" cy="400110"/>
          </a:xfrm>
          <a:prstGeom prst="rect">
            <a:avLst/>
          </a:prstGeom>
          <a:noFill/>
        </p:spPr>
        <p:txBody>
          <a:bodyPr wrap="square" rtlCol="0">
            <a:spAutoFit/>
          </a:bodyPr>
          <a:lstStyle/>
          <a:p>
            <a:r>
              <a:rPr lang="en-US" sz="2000" b="1" dirty="0">
                <a:solidFill>
                  <a:srgbClr val="FF0000"/>
                </a:solidFill>
              </a:rPr>
              <a:t>Symbolic argument</a:t>
            </a:r>
          </a:p>
        </p:txBody>
      </p:sp>
      <p:sp>
        <p:nvSpPr>
          <p:cNvPr id="9" name="TextBox 8">
            <a:extLst>
              <a:ext uri="{FF2B5EF4-FFF2-40B4-BE49-F238E27FC236}">
                <a16:creationId xmlns:a16="http://schemas.microsoft.com/office/drawing/2014/main" id="{D4AEB1D8-1040-4FD5-9CC1-CA54A0EDED47}"/>
              </a:ext>
            </a:extLst>
          </p:cNvPr>
          <p:cNvSpPr txBox="1"/>
          <p:nvPr/>
        </p:nvSpPr>
        <p:spPr>
          <a:xfrm>
            <a:off x="5152103" y="2044786"/>
            <a:ext cx="2857500" cy="461665"/>
          </a:xfrm>
          <a:prstGeom prst="rect">
            <a:avLst/>
          </a:prstGeom>
          <a:noFill/>
        </p:spPr>
        <p:txBody>
          <a:bodyPr wrap="square" rtlCol="0">
            <a:spAutoFit/>
          </a:bodyPr>
          <a:lstStyle/>
          <a:p>
            <a:pPr algn="ctr"/>
            <a:r>
              <a:rPr lang="en-US" b="1" dirty="0">
                <a:solidFill>
                  <a:srgbClr val="FF0000"/>
                </a:solidFill>
              </a:rPr>
              <a:t>Truth table</a:t>
            </a:r>
          </a:p>
        </p:txBody>
      </p:sp>
      <p:sp>
        <p:nvSpPr>
          <p:cNvPr id="10" name="TextBox 9">
            <a:extLst>
              <a:ext uri="{FF2B5EF4-FFF2-40B4-BE49-F238E27FC236}">
                <a16:creationId xmlns:a16="http://schemas.microsoft.com/office/drawing/2014/main" id="{5E02F1EF-8726-42E3-9B51-65F09B684B47}"/>
              </a:ext>
            </a:extLst>
          </p:cNvPr>
          <p:cNvSpPr txBox="1"/>
          <p:nvPr/>
        </p:nvSpPr>
        <p:spPr>
          <a:xfrm>
            <a:off x="278296" y="1644676"/>
            <a:ext cx="2177642" cy="400110"/>
          </a:xfrm>
          <a:prstGeom prst="rect">
            <a:avLst/>
          </a:prstGeom>
          <a:noFill/>
        </p:spPr>
        <p:txBody>
          <a:bodyPr wrap="square" rtlCol="0">
            <a:spAutoFit/>
          </a:bodyPr>
          <a:lstStyle/>
          <a:p>
            <a:r>
              <a:rPr lang="en-US" sz="2000" b="1" dirty="0">
                <a:solidFill>
                  <a:srgbClr val="FF0000"/>
                </a:solidFill>
              </a:rPr>
              <a:t>Your argument</a:t>
            </a:r>
          </a:p>
        </p:txBody>
      </p:sp>
      <p:sp>
        <p:nvSpPr>
          <p:cNvPr id="11" name="TextBox 10">
            <a:extLst>
              <a:ext uri="{FF2B5EF4-FFF2-40B4-BE49-F238E27FC236}">
                <a16:creationId xmlns:a16="http://schemas.microsoft.com/office/drawing/2014/main" id="{D3ED619B-0BC3-43C4-ACC8-E728A34676F7}"/>
              </a:ext>
            </a:extLst>
          </p:cNvPr>
          <p:cNvSpPr txBox="1"/>
          <p:nvPr/>
        </p:nvSpPr>
        <p:spPr>
          <a:xfrm>
            <a:off x="486104" y="6178913"/>
            <a:ext cx="2857500" cy="461665"/>
          </a:xfrm>
          <a:prstGeom prst="rect">
            <a:avLst/>
          </a:prstGeom>
          <a:noFill/>
        </p:spPr>
        <p:txBody>
          <a:bodyPr wrap="square" rtlCol="0">
            <a:spAutoFit/>
          </a:bodyPr>
          <a:lstStyle/>
          <a:p>
            <a:r>
              <a:rPr lang="en-US" b="1" dirty="0">
                <a:solidFill>
                  <a:srgbClr val="FF0000"/>
                </a:solidFill>
              </a:rPr>
              <a:t>Conclusion</a:t>
            </a:r>
          </a:p>
        </p:txBody>
      </p:sp>
      <p:sp>
        <p:nvSpPr>
          <p:cNvPr id="12" name="TextBox 11">
            <a:extLst>
              <a:ext uri="{FF2B5EF4-FFF2-40B4-BE49-F238E27FC236}">
                <a16:creationId xmlns:a16="http://schemas.microsoft.com/office/drawing/2014/main" id="{EFF65177-1D75-4DCB-BFDA-399F2BF85E58}"/>
              </a:ext>
            </a:extLst>
          </p:cNvPr>
          <p:cNvSpPr txBox="1"/>
          <p:nvPr/>
        </p:nvSpPr>
        <p:spPr>
          <a:xfrm>
            <a:off x="4195661" y="2746154"/>
            <a:ext cx="4770383" cy="400110"/>
          </a:xfrm>
          <a:prstGeom prst="rect">
            <a:avLst/>
          </a:prstGeom>
          <a:noFill/>
        </p:spPr>
        <p:txBody>
          <a:bodyPr wrap="square" rtlCol="0">
            <a:spAutoFit/>
          </a:bodyPr>
          <a:lstStyle/>
          <a:p>
            <a:r>
              <a:rPr lang="en-US" sz="2000" dirty="0"/>
              <a:t>Add/Delete columns to suit your argument. </a:t>
            </a:r>
          </a:p>
        </p:txBody>
      </p:sp>
      <p:sp>
        <p:nvSpPr>
          <p:cNvPr id="13" name="Oval 12">
            <a:extLst>
              <a:ext uri="{FF2B5EF4-FFF2-40B4-BE49-F238E27FC236}">
                <a16:creationId xmlns:a16="http://schemas.microsoft.com/office/drawing/2014/main" id="{FBD8D8F6-5879-4649-AEED-6C58A00E1849}"/>
              </a:ext>
            </a:extLst>
          </p:cNvPr>
          <p:cNvSpPr/>
          <p:nvPr/>
        </p:nvSpPr>
        <p:spPr bwMode="auto">
          <a:xfrm>
            <a:off x="1111723" y="5622305"/>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aphicFrame>
        <p:nvGraphicFramePr>
          <p:cNvPr id="14" name="Table 9">
            <a:extLst>
              <a:ext uri="{FF2B5EF4-FFF2-40B4-BE49-F238E27FC236}">
                <a16:creationId xmlns:a16="http://schemas.microsoft.com/office/drawing/2014/main" id="{25A4F26F-B8BA-D25D-5A1D-FADCC15ACB8B}"/>
              </a:ext>
            </a:extLst>
          </p:cNvPr>
          <p:cNvGraphicFramePr>
            <a:graphicFrameLocks noGrp="1"/>
          </p:cNvGraphicFramePr>
          <p:nvPr>
            <p:extLst>
              <p:ext uri="{D42A27DB-BD31-4B8C-83A1-F6EECF244321}">
                <p14:modId xmlns:p14="http://schemas.microsoft.com/office/powerpoint/2010/main" val="277916656"/>
              </p:ext>
            </p:extLst>
          </p:nvPr>
        </p:nvGraphicFramePr>
        <p:xfrm>
          <a:off x="4160354" y="3241662"/>
          <a:ext cx="4705350" cy="3477669"/>
        </p:xfrm>
        <a:graphic>
          <a:graphicData uri="http://schemas.openxmlformats.org/drawingml/2006/table">
            <a:tbl>
              <a:tblPr firstRow="1" bandRow="1">
                <a:tableStyleId>{5C22544A-7EE6-4342-B048-85BDC9FD1C3A}</a:tableStyleId>
              </a:tblPr>
              <a:tblGrid>
                <a:gridCol w="470535">
                  <a:extLst>
                    <a:ext uri="{9D8B030D-6E8A-4147-A177-3AD203B41FA5}">
                      <a16:colId xmlns:a16="http://schemas.microsoft.com/office/drawing/2014/main" val="2513060465"/>
                    </a:ext>
                  </a:extLst>
                </a:gridCol>
                <a:gridCol w="501015">
                  <a:extLst>
                    <a:ext uri="{9D8B030D-6E8A-4147-A177-3AD203B41FA5}">
                      <a16:colId xmlns:a16="http://schemas.microsoft.com/office/drawing/2014/main" val="2292978838"/>
                    </a:ext>
                  </a:extLst>
                </a:gridCol>
                <a:gridCol w="533400">
                  <a:extLst>
                    <a:ext uri="{9D8B030D-6E8A-4147-A177-3AD203B41FA5}">
                      <a16:colId xmlns:a16="http://schemas.microsoft.com/office/drawing/2014/main" val="3792205395"/>
                    </a:ext>
                  </a:extLst>
                </a:gridCol>
                <a:gridCol w="533400">
                  <a:extLst>
                    <a:ext uri="{9D8B030D-6E8A-4147-A177-3AD203B41FA5}">
                      <a16:colId xmlns:a16="http://schemas.microsoft.com/office/drawing/2014/main" val="2438711034"/>
                    </a:ext>
                  </a:extLst>
                </a:gridCol>
                <a:gridCol w="609600">
                  <a:extLst>
                    <a:ext uri="{9D8B030D-6E8A-4147-A177-3AD203B41FA5}">
                      <a16:colId xmlns:a16="http://schemas.microsoft.com/office/drawing/2014/main" val="1999052819"/>
                    </a:ext>
                  </a:extLst>
                </a:gridCol>
                <a:gridCol w="685800">
                  <a:extLst>
                    <a:ext uri="{9D8B030D-6E8A-4147-A177-3AD203B41FA5}">
                      <a16:colId xmlns:a16="http://schemas.microsoft.com/office/drawing/2014/main" val="1361582749"/>
                    </a:ext>
                  </a:extLst>
                </a:gridCol>
                <a:gridCol w="685800">
                  <a:extLst>
                    <a:ext uri="{9D8B030D-6E8A-4147-A177-3AD203B41FA5}">
                      <a16:colId xmlns:a16="http://schemas.microsoft.com/office/drawing/2014/main" val="1929232147"/>
                    </a:ext>
                  </a:extLst>
                </a:gridCol>
                <a:gridCol w="685800">
                  <a:extLst>
                    <a:ext uri="{9D8B030D-6E8A-4147-A177-3AD203B41FA5}">
                      <a16:colId xmlns:a16="http://schemas.microsoft.com/office/drawing/2014/main" val="1163182093"/>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Tree>
    <p:extLst>
      <p:ext uri="{BB962C8B-B14F-4D97-AF65-F5344CB8AC3E}">
        <p14:creationId xmlns:p14="http://schemas.microsoft.com/office/powerpoint/2010/main" val="3043463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8B3E-AEDA-4C7B-8BF3-BF2C4945F089}"/>
              </a:ext>
            </a:extLst>
          </p:cNvPr>
          <p:cNvSpPr>
            <a:spLocks noGrp="1"/>
          </p:cNvSpPr>
          <p:nvPr>
            <p:ph type="title"/>
          </p:nvPr>
        </p:nvSpPr>
        <p:spPr>
          <a:xfrm>
            <a:off x="261445" y="131454"/>
            <a:ext cx="8621110" cy="533400"/>
          </a:xfrm>
        </p:spPr>
        <p:txBody>
          <a:bodyPr>
            <a:normAutofit fontScale="90000"/>
          </a:bodyPr>
          <a:lstStyle/>
          <a:p>
            <a:pPr algn="just">
              <a:lnSpc>
                <a:spcPct val="120000"/>
              </a:lnSpc>
            </a:pPr>
            <a:br>
              <a:rPr lang="en-US" dirty="0"/>
            </a:br>
            <a:r>
              <a:rPr lang="en-US" sz="2200" b="1" dirty="0">
                <a:latin typeface="+mn-lt"/>
              </a:rPr>
              <a:t>Task 5: </a:t>
            </a:r>
            <a:r>
              <a:rPr lang="en-US" sz="2200" b="0" dirty="0">
                <a:solidFill>
                  <a:srgbClr val="FF0000"/>
                </a:solidFill>
                <a:latin typeface="+mn-lt"/>
              </a:rPr>
              <a:t>Create</a:t>
            </a:r>
            <a:r>
              <a:rPr lang="en-US" sz="2200" b="0" dirty="0">
                <a:latin typeface="+mn-lt"/>
              </a:rPr>
              <a:t> a propositional argument </a:t>
            </a:r>
            <a:r>
              <a:rPr lang="en-US" sz="2200" dirty="0">
                <a:latin typeface="+mn-lt"/>
              </a:rPr>
              <a:t>a current trend </a:t>
            </a:r>
            <a:r>
              <a:rPr lang="en-US" sz="2200" b="0" dirty="0">
                <a:latin typeface="+mn-lt"/>
              </a:rPr>
              <a:t>with </a:t>
            </a:r>
            <a:r>
              <a:rPr lang="en-US" sz="2200" b="0" u="sng" dirty="0">
                <a:latin typeface="+mn-lt"/>
              </a:rPr>
              <a:t>three variables including at least a </a:t>
            </a:r>
            <a:r>
              <a:rPr lang="en-US" sz="2200" b="0" u="sng" dirty="0">
                <a:solidFill>
                  <a:srgbClr val="FF0000"/>
                </a:solidFill>
                <a:latin typeface="+mn-lt"/>
              </a:rPr>
              <a:t>conjunction</a:t>
            </a:r>
            <a:r>
              <a:rPr lang="en-US" sz="2200" b="0" u="sng" dirty="0">
                <a:latin typeface="+mn-lt"/>
              </a:rPr>
              <a:t>, </a:t>
            </a:r>
            <a:r>
              <a:rPr lang="en-US" sz="2200" b="0" u="sng" dirty="0">
                <a:solidFill>
                  <a:srgbClr val="FF0000"/>
                </a:solidFill>
                <a:latin typeface="+mn-lt"/>
              </a:rPr>
              <a:t>disjunction</a:t>
            </a:r>
            <a:r>
              <a:rPr lang="en-US" sz="2200" b="0" dirty="0">
                <a:solidFill>
                  <a:schemeClr val="tx1"/>
                </a:solidFill>
                <a:latin typeface="+mn-lt"/>
              </a:rPr>
              <a:t>, a </a:t>
            </a:r>
            <a:r>
              <a:rPr lang="en-US" sz="2200" b="0" u="sng" dirty="0">
                <a:solidFill>
                  <a:srgbClr val="FF0000"/>
                </a:solidFill>
                <a:latin typeface="+mn-lt"/>
              </a:rPr>
              <a:t>negation</a:t>
            </a:r>
            <a:r>
              <a:rPr lang="en-US" sz="2200" b="0" dirty="0">
                <a:solidFill>
                  <a:schemeClr val="tx1"/>
                </a:solidFill>
                <a:latin typeface="+mn-lt"/>
              </a:rPr>
              <a:t>, and a </a:t>
            </a:r>
            <a:r>
              <a:rPr lang="en-US" sz="2200" b="0" u="sng" dirty="0">
                <a:solidFill>
                  <a:srgbClr val="FF0000"/>
                </a:solidFill>
                <a:latin typeface="+mn-lt"/>
              </a:rPr>
              <a:t>conditional statement</a:t>
            </a:r>
            <a:r>
              <a:rPr lang="en-US" sz="2200" b="0" dirty="0">
                <a:latin typeface="+mn-lt"/>
              </a:rPr>
              <a:t>, then turn it into the </a:t>
            </a:r>
            <a:r>
              <a:rPr lang="en-US" sz="2200" b="0" u="sng" dirty="0">
                <a:latin typeface="+mn-lt"/>
              </a:rPr>
              <a:t>symbolic argument</a:t>
            </a:r>
            <a:r>
              <a:rPr lang="en-US" sz="2200" b="0" dirty="0">
                <a:latin typeface="+mn-lt"/>
              </a:rPr>
              <a:t> and evaluate its validity using the </a:t>
            </a:r>
            <a:r>
              <a:rPr lang="en-US" sz="2200" b="0" u="sng" dirty="0">
                <a:latin typeface="+mn-lt"/>
              </a:rPr>
              <a:t>truth table</a:t>
            </a:r>
            <a:r>
              <a:rPr lang="en-US" sz="2200" b="0" dirty="0">
                <a:latin typeface="+mn-lt"/>
              </a:rPr>
              <a:t>. </a:t>
            </a:r>
            <a:endParaRPr lang="en-US" b="0" dirty="0">
              <a:latin typeface="+mn-lt"/>
            </a:endParaRPr>
          </a:p>
        </p:txBody>
      </p:sp>
      <p:graphicFrame>
        <p:nvGraphicFramePr>
          <p:cNvPr id="8" name="Table 9">
            <a:extLst>
              <a:ext uri="{FF2B5EF4-FFF2-40B4-BE49-F238E27FC236}">
                <a16:creationId xmlns:a16="http://schemas.microsoft.com/office/drawing/2014/main" id="{330A72C9-3CF7-40A0-8BB8-23D701B164F4}"/>
              </a:ext>
            </a:extLst>
          </p:cNvPr>
          <p:cNvGraphicFramePr>
            <a:graphicFrameLocks noGrp="1"/>
          </p:cNvGraphicFramePr>
          <p:nvPr>
            <p:extLst>
              <p:ext uri="{D42A27DB-BD31-4B8C-83A1-F6EECF244321}">
                <p14:modId xmlns:p14="http://schemas.microsoft.com/office/powerpoint/2010/main" val="2197059380"/>
              </p:ext>
            </p:extLst>
          </p:nvPr>
        </p:nvGraphicFramePr>
        <p:xfrm>
          <a:off x="3905250" y="3385968"/>
          <a:ext cx="4705350" cy="3477669"/>
        </p:xfrm>
        <a:graphic>
          <a:graphicData uri="http://schemas.openxmlformats.org/drawingml/2006/table">
            <a:tbl>
              <a:tblPr firstRow="1" bandRow="1">
                <a:tableStyleId>{5C22544A-7EE6-4342-B048-85BDC9FD1C3A}</a:tableStyleId>
              </a:tblPr>
              <a:tblGrid>
                <a:gridCol w="470535">
                  <a:extLst>
                    <a:ext uri="{9D8B030D-6E8A-4147-A177-3AD203B41FA5}">
                      <a16:colId xmlns:a16="http://schemas.microsoft.com/office/drawing/2014/main" val="2513060465"/>
                    </a:ext>
                  </a:extLst>
                </a:gridCol>
                <a:gridCol w="501015">
                  <a:extLst>
                    <a:ext uri="{9D8B030D-6E8A-4147-A177-3AD203B41FA5}">
                      <a16:colId xmlns:a16="http://schemas.microsoft.com/office/drawing/2014/main" val="2292978838"/>
                    </a:ext>
                  </a:extLst>
                </a:gridCol>
                <a:gridCol w="533400">
                  <a:extLst>
                    <a:ext uri="{9D8B030D-6E8A-4147-A177-3AD203B41FA5}">
                      <a16:colId xmlns:a16="http://schemas.microsoft.com/office/drawing/2014/main" val="3792205395"/>
                    </a:ext>
                  </a:extLst>
                </a:gridCol>
                <a:gridCol w="533400">
                  <a:extLst>
                    <a:ext uri="{9D8B030D-6E8A-4147-A177-3AD203B41FA5}">
                      <a16:colId xmlns:a16="http://schemas.microsoft.com/office/drawing/2014/main" val="2438711034"/>
                    </a:ext>
                  </a:extLst>
                </a:gridCol>
                <a:gridCol w="609600">
                  <a:extLst>
                    <a:ext uri="{9D8B030D-6E8A-4147-A177-3AD203B41FA5}">
                      <a16:colId xmlns:a16="http://schemas.microsoft.com/office/drawing/2014/main" val="1999052819"/>
                    </a:ext>
                  </a:extLst>
                </a:gridCol>
                <a:gridCol w="685800">
                  <a:extLst>
                    <a:ext uri="{9D8B030D-6E8A-4147-A177-3AD203B41FA5}">
                      <a16:colId xmlns:a16="http://schemas.microsoft.com/office/drawing/2014/main" val="1361582749"/>
                    </a:ext>
                  </a:extLst>
                </a:gridCol>
                <a:gridCol w="685800">
                  <a:extLst>
                    <a:ext uri="{9D8B030D-6E8A-4147-A177-3AD203B41FA5}">
                      <a16:colId xmlns:a16="http://schemas.microsoft.com/office/drawing/2014/main" val="1929232147"/>
                    </a:ext>
                  </a:extLst>
                </a:gridCol>
                <a:gridCol w="685800">
                  <a:extLst>
                    <a:ext uri="{9D8B030D-6E8A-4147-A177-3AD203B41FA5}">
                      <a16:colId xmlns:a16="http://schemas.microsoft.com/office/drawing/2014/main" val="1163182093"/>
                    </a:ext>
                  </a:extLst>
                </a:gridCol>
              </a:tblGrid>
              <a:tr h="551589">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rgbClr val="FF0000"/>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FF0000"/>
                        </a:solidFill>
                        <a:sym typeface="Wingdings" panose="05000000000000000000" pitchFamily="2" charset="2"/>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75988487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667521428"/>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699255225"/>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56191730"/>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52102401"/>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15991001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4106366149"/>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947702713"/>
                  </a:ext>
                </a:extLst>
              </a:tr>
              <a:tr h="337082">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pPr algn="ctr"/>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0"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tc>
                  <a:txBody>
                    <a:bodyPr/>
                    <a:lstStyle/>
                    <a:p>
                      <a:endParaRPr lang="en-US" b="1" dirty="0">
                        <a:solidFill>
                          <a:schemeClr val="tx1"/>
                        </a:solidFill>
                      </a:endParaRPr>
                    </a:p>
                  </a:txBody>
                  <a:tcPr/>
                </a:tc>
                <a:extLst>
                  <a:ext uri="{0D108BD9-81ED-4DB2-BD59-A6C34878D82A}">
                    <a16:rowId xmlns:a16="http://schemas.microsoft.com/office/drawing/2014/main" val="294225532"/>
                  </a:ext>
                </a:extLst>
              </a:tr>
            </a:tbl>
          </a:graphicData>
        </a:graphic>
      </p:graphicFrame>
      <p:sp>
        <p:nvSpPr>
          <p:cNvPr id="10" name="TextBox 9">
            <a:extLst>
              <a:ext uri="{FF2B5EF4-FFF2-40B4-BE49-F238E27FC236}">
                <a16:creationId xmlns:a16="http://schemas.microsoft.com/office/drawing/2014/main" id="{499AFB6B-529F-45FD-9415-48640D4B6108}"/>
              </a:ext>
            </a:extLst>
          </p:cNvPr>
          <p:cNvSpPr txBox="1"/>
          <p:nvPr/>
        </p:nvSpPr>
        <p:spPr>
          <a:xfrm>
            <a:off x="158312" y="4232179"/>
            <a:ext cx="3581400" cy="400110"/>
          </a:xfrm>
          <a:prstGeom prst="rect">
            <a:avLst/>
          </a:prstGeom>
          <a:noFill/>
        </p:spPr>
        <p:txBody>
          <a:bodyPr wrap="square" rtlCol="0">
            <a:spAutoFit/>
          </a:bodyPr>
          <a:lstStyle/>
          <a:p>
            <a:r>
              <a:rPr lang="en-US" sz="2000" b="1" dirty="0">
                <a:solidFill>
                  <a:srgbClr val="FF0000"/>
                </a:solidFill>
              </a:rPr>
              <a:t>Symbolic argument</a:t>
            </a:r>
          </a:p>
        </p:txBody>
      </p:sp>
      <p:sp>
        <p:nvSpPr>
          <p:cNvPr id="11" name="TextBox 10">
            <a:extLst>
              <a:ext uri="{FF2B5EF4-FFF2-40B4-BE49-F238E27FC236}">
                <a16:creationId xmlns:a16="http://schemas.microsoft.com/office/drawing/2014/main" id="{2EBB8BBF-0B1D-48DF-AA0A-B57E18D5636A}"/>
              </a:ext>
            </a:extLst>
          </p:cNvPr>
          <p:cNvSpPr txBox="1"/>
          <p:nvPr/>
        </p:nvSpPr>
        <p:spPr>
          <a:xfrm>
            <a:off x="5295900" y="2573938"/>
            <a:ext cx="2857500" cy="461665"/>
          </a:xfrm>
          <a:prstGeom prst="rect">
            <a:avLst/>
          </a:prstGeom>
          <a:noFill/>
        </p:spPr>
        <p:txBody>
          <a:bodyPr wrap="square" rtlCol="0">
            <a:spAutoFit/>
          </a:bodyPr>
          <a:lstStyle/>
          <a:p>
            <a:r>
              <a:rPr lang="en-US" b="1" dirty="0">
                <a:solidFill>
                  <a:srgbClr val="FF0000"/>
                </a:solidFill>
              </a:rPr>
              <a:t>Truth table</a:t>
            </a:r>
          </a:p>
        </p:txBody>
      </p:sp>
      <p:sp>
        <p:nvSpPr>
          <p:cNvPr id="12" name="TextBox 11">
            <a:extLst>
              <a:ext uri="{FF2B5EF4-FFF2-40B4-BE49-F238E27FC236}">
                <a16:creationId xmlns:a16="http://schemas.microsoft.com/office/drawing/2014/main" id="{AE1D6D8C-1AA1-47CC-8E47-97ECE29BA6A1}"/>
              </a:ext>
            </a:extLst>
          </p:cNvPr>
          <p:cNvSpPr txBox="1"/>
          <p:nvPr/>
        </p:nvSpPr>
        <p:spPr>
          <a:xfrm>
            <a:off x="261445" y="1548940"/>
            <a:ext cx="2857500" cy="400110"/>
          </a:xfrm>
          <a:prstGeom prst="rect">
            <a:avLst/>
          </a:prstGeom>
          <a:noFill/>
        </p:spPr>
        <p:txBody>
          <a:bodyPr wrap="square" rtlCol="0">
            <a:spAutoFit/>
          </a:bodyPr>
          <a:lstStyle/>
          <a:p>
            <a:r>
              <a:rPr lang="en-US" sz="2000" b="1" dirty="0">
                <a:solidFill>
                  <a:srgbClr val="FF0000"/>
                </a:solidFill>
              </a:rPr>
              <a:t>Your argument</a:t>
            </a:r>
          </a:p>
        </p:txBody>
      </p:sp>
      <p:sp>
        <p:nvSpPr>
          <p:cNvPr id="13" name="TextBox 12">
            <a:extLst>
              <a:ext uri="{FF2B5EF4-FFF2-40B4-BE49-F238E27FC236}">
                <a16:creationId xmlns:a16="http://schemas.microsoft.com/office/drawing/2014/main" id="{C0CC9DEC-0B70-4DF7-99B2-87F411F86623}"/>
              </a:ext>
            </a:extLst>
          </p:cNvPr>
          <p:cNvSpPr txBox="1"/>
          <p:nvPr/>
        </p:nvSpPr>
        <p:spPr>
          <a:xfrm>
            <a:off x="58806" y="6264881"/>
            <a:ext cx="2857500" cy="461665"/>
          </a:xfrm>
          <a:prstGeom prst="rect">
            <a:avLst/>
          </a:prstGeom>
          <a:noFill/>
        </p:spPr>
        <p:txBody>
          <a:bodyPr wrap="square" rtlCol="0">
            <a:spAutoFit/>
          </a:bodyPr>
          <a:lstStyle/>
          <a:p>
            <a:r>
              <a:rPr lang="en-US" b="1" dirty="0">
                <a:solidFill>
                  <a:srgbClr val="FF0000"/>
                </a:solidFill>
              </a:rPr>
              <a:t>Conclusion</a:t>
            </a:r>
            <a:r>
              <a:rPr lang="en-US" b="1" dirty="0">
                <a:solidFill>
                  <a:srgbClr val="FF0000"/>
                </a:solidFill>
                <a:sym typeface="Wingdings" panose="05000000000000000000" pitchFamily="2" charset="2"/>
              </a:rPr>
              <a:t>:</a:t>
            </a:r>
            <a:endParaRPr lang="en-US" b="1" dirty="0">
              <a:solidFill>
                <a:srgbClr val="FF0000"/>
              </a:solidFill>
            </a:endParaRPr>
          </a:p>
        </p:txBody>
      </p:sp>
      <p:sp>
        <p:nvSpPr>
          <p:cNvPr id="3" name="TextBox 2">
            <a:extLst>
              <a:ext uri="{FF2B5EF4-FFF2-40B4-BE49-F238E27FC236}">
                <a16:creationId xmlns:a16="http://schemas.microsoft.com/office/drawing/2014/main" id="{96E8D625-D123-4B5A-B0E5-8DEAEE52442B}"/>
              </a:ext>
            </a:extLst>
          </p:cNvPr>
          <p:cNvSpPr txBox="1"/>
          <p:nvPr/>
        </p:nvSpPr>
        <p:spPr>
          <a:xfrm>
            <a:off x="3987021" y="2924303"/>
            <a:ext cx="4789117" cy="461665"/>
          </a:xfrm>
          <a:prstGeom prst="rect">
            <a:avLst/>
          </a:prstGeom>
          <a:noFill/>
        </p:spPr>
        <p:txBody>
          <a:bodyPr wrap="square" rtlCol="0">
            <a:spAutoFit/>
          </a:bodyPr>
          <a:lstStyle/>
          <a:p>
            <a:r>
              <a:rPr lang="en-US" sz="2000" dirty="0"/>
              <a:t>Add/Delete columns to suit your argument.</a:t>
            </a:r>
            <a:r>
              <a:rPr lang="en-US" dirty="0"/>
              <a:t> </a:t>
            </a:r>
          </a:p>
        </p:txBody>
      </p:sp>
      <p:sp>
        <p:nvSpPr>
          <p:cNvPr id="9" name="Oval 8">
            <a:extLst>
              <a:ext uri="{FF2B5EF4-FFF2-40B4-BE49-F238E27FC236}">
                <a16:creationId xmlns:a16="http://schemas.microsoft.com/office/drawing/2014/main" id="{64753D29-7BC7-417E-A401-9C5BC768286A}"/>
              </a:ext>
            </a:extLst>
          </p:cNvPr>
          <p:cNvSpPr/>
          <p:nvPr/>
        </p:nvSpPr>
        <p:spPr bwMode="auto">
          <a:xfrm>
            <a:off x="701819" y="5833957"/>
            <a:ext cx="451944" cy="430924"/>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4" name="TextBox 13">
            <a:extLst>
              <a:ext uri="{FF2B5EF4-FFF2-40B4-BE49-F238E27FC236}">
                <a16:creationId xmlns:a16="http://schemas.microsoft.com/office/drawing/2014/main" id="{197CB38A-91DD-40E1-9F76-DA07CFA9229C}"/>
              </a:ext>
            </a:extLst>
          </p:cNvPr>
          <p:cNvSpPr txBox="1"/>
          <p:nvPr/>
        </p:nvSpPr>
        <p:spPr>
          <a:xfrm>
            <a:off x="158312" y="2804770"/>
            <a:ext cx="3581400" cy="400110"/>
          </a:xfrm>
          <a:prstGeom prst="rect">
            <a:avLst/>
          </a:prstGeom>
          <a:noFill/>
        </p:spPr>
        <p:txBody>
          <a:bodyPr wrap="square" rtlCol="0">
            <a:spAutoFit/>
          </a:bodyPr>
          <a:lstStyle/>
          <a:p>
            <a:r>
              <a:rPr lang="en-US" sz="2000" b="1" dirty="0">
                <a:solidFill>
                  <a:srgbClr val="FF0000"/>
                </a:solidFill>
              </a:rPr>
              <a:t>Let</a:t>
            </a:r>
          </a:p>
        </p:txBody>
      </p:sp>
    </p:spTree>
    <p:extLst>
      <p:ext uri="{BB962C8B-B14F-4D97-AF65-F5344CB8AC3E}">
        <p14:creationId xmlns:p14="http://schemas.microsoft.com/office/powerpoint/2010/main" val="2536634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8D01-86FE-4E36-868D-9516CF1459B5}"/>
              </a:ext>
            </a:extLst>
          </p:cNvPr>
          <p:cNvSpPr>
            <a:spLocks noGrp="1"/>
          </p:cNvSpPr>
          <p:nvPr>
            <p:ph type="title"/>
          </p:nvPr>
        </p:nvSpPr>
        <p:spPr>
          <a:xfrm>
            <a:off x="685800" y="2617076"/>
            <a:ext cx="7772400" cy="1143000"/>
          </a:xfrm>
        </p:spPr>
        <p:txBody>
          <a:bodyPr/>
          <a:lstStyle/>
          <a:p>
            <a:r>
              <a:rPr lang="en-US" sz="5400" dirty="0">
                <a:solidFill>
                  <a:schemeClr val="accent2"/>
                </a:solidFill>
              </a:rPr>
              <a:t>Thank you </a:t>
            </a:r>
            <a:r>
              <a:rPr lang="en-US" sz="5400" dirty="0">
                <a:solidFill>
                  <a:schemeClr val="accent2"/>
                </a:solidFill>
                <a:sym typeface="Wingdings" panose="05000000000000000000" pitchFamily="2" charset="2"/>
              </a:rPr>
              <a:t> </a:t>
            </a:r>
            <a:r>
              <a:rPr lang="en-US" sz="5400" dirty="0">
                <a:solidFill>
                  <a:schemeClr val="accent2"/>
                </a:solidFill>
              </a:rPr>
              <a:t> </a:t>
            </a:r>
          </a:p>
        </p:txBody>
      </p:sp>
      <p:sp>
        <p:nvSpPr>
          <p:cNvPr id="5" name="Slide Number Placeholder 4">
            <a:extLst>
              <a:ext uri="{FF2B5EF4-FFF2-40B4-BE49-F238E27FC236}">
                <a16:creationId xmlns:a16="http://schemas.microsoft.com/office/drawing/2014/main" id="{6110F005-6A6F-4208-87B1-40145AE233BB}"/>
              </a:ext>
            </a:extLst>
          </p:cNvPr>
          <p:cNvSpPr>
            <a:spLocks noGrp="1"/>
          </p:cNvSpPr>
          <p:nvPr>
            <p:ph type="sldNum" sz="quarter" idx="10"/>
          </p:nvPr>
        </p:nvSpPr>
        <p:spPr/>
        <p:txBody>
          <a:bodyPr/>
          <a:lstStyle/>
          <a:p>
            <a:fld id="{537E9FF8-8A46-4A95-9627-A30C7F72B50D}" type="slidenum">
              <a:rPr lang="en-US" altLang="en-US" smtClean="0"/>
              <a:pPr/>
              <a:t>63</a:t>
            </a:fld>
            <a:endParaRPr lang="en-US" altLang="en-US"/>
          </a:p>
        </p:txBody>
      </p:sp>
    </p:spTree>
    <p:extLst>
      <p:ext uri="{BB962C8B-B14F-4D97-AF65-F5344CB8AC3E}">
        <p14:creationId xmlns:p14="http://schemas.microsoft.com/office/powerpoint/2010/main" val="1670577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a:extLst>
              <a:ext uri="{FF2B5EF4-FFF2-40B4-BE49-F238E27FC236}">
                <a16:creationId xmlns:a16="http://schemas.microsoft.com/office/drawing/2014/main" id="{5112E596-CD08-4DA5-8EE0-831F9CAE11F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11B9E8-75DB-4753-9F7E-F1B3BECFB663}" type="slidenum">
              <a:rPr lang="en-US" altLang="en-US" sz="1000"/>
              <a:pPr/>
              <a:t>7</a:t>
            </a:fld>
            <a:endParaRPr lang="en-US" altLang="en-US" sz="1000"/>
          </a:p>
        </p:txBody>
      </p:sp>
      <p:sp>
        <p:nvSpPr>
          <p:cNvPr id="162818" name="Rectangle 2">
            <a:extLst>
              <a:ext uri="{FF2B5EF4-FFF2-40B4-BE49-F238E27FC236}">
                <a16:creationId xmlns:a16="http://schemas.microsoft.com/office/drawing/2014/main" id="{E1C52A67-1E9F-457D-ACE7-7020589FF646}"/>
              </a:ext>
            </a:extLst>
          </p:cNvPr>
          <p:cNvSpPr>
            <a:spLocks noGrp="1" noChangeArrowheads="1"/>
          </p:cNvSpPr>
          <p:nvPr>
            <p:ph type="ctrTitle"/>
          </p:nvPr>
        </p:nvSpPr>
        <p:spPr>
          <a:xfrm>
            <a:off x="685800" y="1752600"/>
            <a:ext cx="7772400" cy="2425700"/>
          </a:xfrm>
        </p:spPr>
        <p:txBody>
          <a:bodyPr/>
          <a:lstStyle/>
          <a:p>
            <a:pPr>
              <a:defRPr/>
            </a:pPr>
            <a:r>
              <a:rPr lang="en-US" sz="6600" dirty="0"/>
              <a:t>Propositional Logic</a:t>
            </a:r>
            <a:endParaRPr lang="en-US" sz="4400" dirty="0"/>
          </a:p>
        </p:txBody>
      </p:sp>
      <p:sp>
        <p:nvSpPr>
          <p:cNvPr id="162820" name="Rectangle 4">
            <a:extLst>
              <a:ext uri="{FF2B5EF4-FFF2-40B4-BE49-F238E27FC236}">
                <a16:creationId xmlns:a16="http://schemas.microsoft.com/office/drawing/2014/main" id="{76638A0E-74EE-4F7D-A0B3-E0D7508651D2}"/>
              </a:ext>
            </a:extLst>
          </p:cNvPr>
          <p:cNvSpPr>
            <a:spLocks noChangeArrowheads="1"/>
          </p:cNvSpPr>
          <p:nvPr/>
        </p:nvSpPr>
        <p:spPr bwMode="auto">
          <a:xfrm>
            <a:off x="685800" y="152400"/>
            <a:ext cx="7772400" cy="1470025"/>
          </a:xfrm>
          <a:prstGeom prst="rect">
            <a:avLst/>
          </a:prstGeom>
          <a:noFill/>
          <a:ln>
            <a:noFill/>
          </a:ln>
          <a:effectLst/>
        </p:spPr>
        <p:txBody>
          <a:bodyPr anchor="ctr"/>
          <a:lstStyle/>
          <a:p>
            <a:pPr algn="ctr">
              <a:defRPr/>
            </a:pPr>
            <a:r>
              <a:rPr lang="en-US" sz="5400" b="1" dirty="0">
                <a:solidFill>
                  <a:schemeClr val="tx2"/>
                </a:solidFill>
              </a:rPr>
              <a:t>Chapter 10</a:t>
            </a:r>
          </a:p>
        </p:txBody>
      </p:sp>
      <p:sp>
        <p:nvSpPr>
          <p:cNvPr id="6149" name="Rectangle 8">
            <a:extLst>
              <a:ext uri="{FF2B5EF4-FFF2-40B4-BE49-F238E27FC236}">
                <a16:creationId xmlns:a16="http://schemas.microsoft.com/office/drawing/2014/main" id="{D8B64A4D-4186-4B18-8390-70CF13740BE0}"/>
              </a:ext>
            </a:extLst>
          </p:cNvPr>
          <p:cNvSpPr>
            <a:spLocks noChangeArrowheads="1"/>
          </p:cNvSpPr>
          <p:nvPr/>
        </p:nvSpPr>
        <p:spPr bwMode="auto">
          <a:xfrm>
            <a:off x="419100" y="4613275"/>
            <a:ext cx="849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A simple language useful for showing key ideas and definitions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3B3D-752C-4FFE-B6C4-5F7BAC554F3C}"/>
              </a:ext>
            </a:extLst>
          </p:cNvPr>
          <p:cNvSpPr>
            <a:spLocks noGrp="1"/>
          </p:cNvSpPr>
          <p:nvPr>
            <p:ph type="title"/>
          </p:nvPr>
        </p:nvSpPr>
        <p:spPr>
          <a:xfrm>
            <a:off x="685800" y="38100"/>
            <a:ext cx="7772400" cy="876300"/>
          </a:xfrm>
        </p:spPr>
        <p:txBody>
          <a:bodyPr/>
          <a:lstStyle/>
          <a:p>
            <a:r>
              <a:rPr lang="en-US" dirty="0"/>
              <a:t>Review: Proposition </a:t>
            </a:r>
          </a:p>
        </p:txBody>
      </p:sp>
      <p:sp>
        <p:nvSpPr>
          <p:cNvPr id="3" name="Content Placeholder 2">
            <a:extLst>
              <a:ext uri="{FF2B5EF4-FFF2-40B4-BE49-F238E27FC236}">
                <a16:creationId xmlns:a16="http://schemas.microsoft.com/office/drawing/2014/main" id="{E1A21C24-096A-4C91-8F21-F2BDA8641E2E}"/>
              </a:ext>
            </a:extLst>
          </p:cNvPr>
          <p:cNvSpPr>
            <a:spLocks noGrp="1"/>
          </p:cNvSpPr>
          <p:nvPr>
            <p:ph idx="1"/>
          </p:nvPr>
        </p:nvSpPr>
        <p:spPr>
          <a:xfrm>
            <a:off x="400050" y="1010675"/>
            <a:ext cx="8343900" cy="1611630"/>
          </a:xfrm>
        </p:spPr>
        <p:txBody>
          <a:bodyPr/>
          <a:lstStyle/>
          <a:p>
            <a:pPr>
              <a:lnSpc>
                <a:spcPct val="120000"/>
              </a:lnSpc>
            </a:pPr>
            <a:r>
              <a:rPr lang="en-US" sz="2800" dirty="0"/>
              <a:t>The term </a:t>
            </a:r>
            <a:r>
              <a:rPr lang="en-US" sz="2800" i="1" dirty="0"/>
              <a:t>proposition</a:t>
            </a:r>
            <a:r>
              <a:rPr lang="en-US" sz="2800" dirty="0"/>
              <a:t> is sometimes used synonymously with </a:t>
            </a:r>
            <a:r>
              <a:rPr lang="en-US" sz="2800" i="1" dirty="0"/>
              <a:t>statement: </a:t>
            </a:r>
          </a:p>
          <a:p>
            <a:pPr marL="0" indent="0">
              <a:lnSpc>
                <a:spcPct val="120000"/>
              </a:lnSpc>
              <a:buNone/>
            </a:pPr>
            <a:r>
              <a:rPr lang="en-US" sz="2800" i="1" dirty="0"/>
              <a:t>- </a:t>
            </a:r>
            <a:r>
              <a:rPr lang="en-US" sz="2800" dirty="0"/>
              <a:t>As a simple unit, it expresses a complete idea which can be evaluated as </a:t>
            </a:r>
            <a:r>
              <a:rPr lang="en-US" sz="2800" b="1" u="sng" dirty="0"/>
              <a:t>true</a:t>
            </a:r>
            <a:r>
              <a:rPr lang="en-US" sz="2800" dirty="0"/>
              <a:t> or </a:t>
            </a:r>
            <a:r>
              <a:rPr lang="en-US" sz="2800" b="1" u="sng" dirty="0"/>
              <a:t>false</a:t>
            </a:r>
            <a:r>
              <a:rPr lang="en-US" sz="2800" dirty="0"/>
              <a:t>. </a:t>
            </a:r>
          </a:p>
          <a:p>
            <a:pPr>
              <a:lnSpc>
                <a:spcPct val="120000"/>
              </a:lnSpc>
            </a:pPr>
            <a:endParaRPr lang="en-US" sz="2800" dirty="0"/>
          </a:p>
        </p:txBody>
      </p:sp>
      <p:sp>
        <p:nvSpPr>
          <p:cNvPr id="4" name="Slide Number Placeholder 3">
            <a:extLst>
              <a:ext uri="{FF2B5EF4-FFF2-40B4-BE49-F238E27FC236}">
                <a16:creationId xmlns:a16="http://schemas.microsoft.com/office/drawing/2014/main" id="{B563C72E-545C-43AF-954B-9478AAA321EF}"/>
              </a:ext>
            </a:extLst>
          </p:cNvPr>
          <p:cNvSpPr>
            <a:spLocks noGrp="1"/>
          </p:cNvSpPr>
          <p:nvPr>
            <p:ph type="sldNum" sz="quarter" idx="10"/>
          </p:nvPr>
        </p:nvSpPr>
        <p:spPr/>
        <p:txBody>
          <a:bodyPr/>
          <a:lstStyle/>
          <a:p>
            <a:fld id="{65429BE4-201F-4C2D-B258-238BC98A4066}" type="slidenum">
              <a:rPr lang="en-US" altLang="en-US" smtClean="0"/>
              <a:pPr/>
              <a:t>8</a:t>
            </a:fld>
            <a:endParaRPr lang="en-US" altLang="en-US"/>
          </a:p>
        </p:txBody>
      </p:sp>
      <p:sp>
        <p:nvSpPr>
          <p:cNvPr id="5" name="TextBox 4">
            <a:extLst>
              <a:ext uri="{FF2B5EF4-FFF2-40B4-BE49-F238E27FC236}">
                <a16:creationId xmlns:a16="http://schemas.microsoft.com/office/drawing/2014/main" id="{47D757DA-34E5-402C-8F29-F63844F96C67}"/>
              </a:ext>
            </a:extLst>
          </p:cNvPr>
          <p:cNvSpPr txBox="1"/>
          <p:nvPr/>
        </p:nvSpPr>
        <p:spPr>
          <a:xfrm>
            <a:off x="560070" y="3265218"/>
            <a:ext cx="8183879" cy="524567"/>
          </a:xfrm>
          <a:prstGeom prst="rect">
            <a:avLst/>
          </a:prstGeom>
          <a:noFill/>
        </p:spPr>
        <p:txBody>
          <a:bodyPr wrap="square" rtlCol="0">
            <a:spAutoFit/>
          </a:bodyPr>
          <a:lstStyle/>
          <a:p>
            <a:pPr>
              <a:lnSpc>
                <a:spcPct val="130000"/>
              </a:lnSpc>
            </a:pPr>
            <a:r>
              <a:rPr lang="en-US" i="1" dirty="0"/>
              <a:t>Example</a:t>
            </a:r>
            <a:r>
              <a:rPr lang="en-US" dirty="0"/>
              <a:t>: HCM International University is a public university. </a:t>
            </a:r>
          </a:p>
        </p:txBody>
      </p:sp>
      <p:sp>
        <p:nvSpPr>
          <p:cNvPr id="6" name="Rectangle 5">
            <a:extLst>
              <a:ext uri="{FF2B5EF4-FFF2-40B4-BE49-F238E27FC236}">
                <a16:creationId xmlns:a16="http://schemas.microsoft.com/office/drawing/2014/main" id="{027FD350-2B5F-4784-BC44-841A786A3F62}"/>
              </a:ext>
            </a:extLst>
          </p:cNvPr>
          <p:cNvSpPr/>
          <p:nvPr/>
        </p:nvSpPr>
        <p:spPr>
          <a:xfrm>
            <a:off x="480060" y="4031754"/>
            <a:ext cx="8183879" cy="954107"/>
          </a:xfrm>
          <a:prstGeom prst="rect">
            <a:avLst/>
          </a:prstGeom>
        </p:spPr>
        <p:txBody>
          <a:bodyPr wrap="square">
            <a:spAutoFit/>
          </a:bodyPr>
          <a:lstStyle/>
          <a:p>
            <a:r>
              <a:rPr lang="en-US" sz="2800" dirty="0">
                <a:latin typeface="+mn-lt"/>
              </a:rPr>
              <a:t>- As a more complex unit, it combines several statements which can be evaluated as </a:t>
            </a:r>
            <a:r>
              <a:rPr lang="en-US" sz="2800" b="1" u="sng" dirty="0">
                <a:latin typeface="+mn-lt"/>
              </a:rPr>
              <a:t>true</a:t>
            </a:r>
            <a:r>
              <a:rPr lang="en-US" sz="2800" dirty="0">
                <a:latin typeface="+mn-lt"/>
              </a:rPr>
              <a:t> or </a:t>
            </a:r>
            <a:r>
              <a:rPr lang="en-US" sz="2800" b="1" u="sng" dirty="0">
                <a:latin typeface="+mn-lt"/>
              </a:rPr>
              <a:t>false</a:t>
            </a:r>
            <a:r>
              <a:rPr lang="en-US" sz="2800" dirty="0">
                <a:latin typeface="+mn-lt"/>
              </a:rPr>
              <a:t>. </a:t>
            </a:r>
          </a:p>
        </p:txBody>
      </p:sp>
      <p:sp>
        <p:nvSpPr>
          <p:cNvPr id="7" name="TextBox 6">
            <a:extLst>
              <a:ext uri="{FF2B5EF4-FFF2-40B4-BE49-F238E27FC236}">
                <a16:creationId xmlns:a16="http://schemas.microsoft.com/office/drawing/2014/main" id="{E850DC19-4F1D-40B5-9950-3AEA63178988}"/>
              </a:ext>
            </a:extLst>
          </p:cNvPr>
          <p:cNvSpPr txBox="1"/>
          <p:nvPr/>
        </p:nvSpPr>
        <p:spPr>
          <a:xfrm>
            <a:off x="560070" y="5199234"/>
            <a:ext cx="8343899" cy="1004699"/>
          </a:xfrm>
          <a:prstGeom prst="rect">
            <a:avLst/>
          </a:prstGeom>
          <a:noFill/>
        </p:spPr>
        <p:txBody>
          <a:bodyPr wrap="square" rtlCol="0">
            <a:spAutoFit/>
          </a:bodyPr>
          <a:lstStyle/>
          <a:p>
            <a:pPr>
              <a:lnSpc>
                <a:spcPct val="130000"/>
              </a:lnSpc>
            </a:pPr>
            <a:r>
              <a:rPr lang="en-US" i="1" dirty="0"/>
              <a:t>Example</a:t>
            </a:r>
            <a:r>
              <a:rPr lang="en-US" dirty="0"/>
              <a:t>: HCM International University is a public university and RMIT is a public university. </a:t>
            </a:r>
          </a:p>
        </p:txBody>
      </p:sp>
    </p:spTree>
    <p:extLst>
      <p:ext uri="{BB962C8B-B14F-4D97-AF65-F5344CB8AC3E}">
        <p14:creationId xmlns:p14="http://schemas.microsoft.com/office/powerpoint/2010/main" val="1689823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1A173D79-4F2A-4459-954E-4BD15F42C50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05C9B1-68AD-410E-A963-993CF8236305}" type="slidenum">
              <a:rPr lang="en-US" altLang="en-US" sz="1000"/>
              <a:pPr/>
              <a:t>9</a:t>
            </a:fld>
            <a:endParaRPr lang="en-US" altLang="en-US" sz="1000"/>
          </a:p>
        </p:txBody>
      </p:sp>
      <p:sp>
        <p:nvSpPr>
          <p:cNvPr id="8195" name="Rectangle 2">
            <a:extLst>
              <a:ext uri="{FF2B5EF4-FFF2-40B4-BE49-F238E27FC236}">
                <a16:creationId xmlns:a16="http://schemas.microsoft.com/office/drawing/2014/main" id="{399E8C52-4729-49F6-B024-1029C23EF6FF}"/>
              </a:ext>
            </a:extLst>
          </p:cNvPr>
          <p:cNvSpPr>
            <a:spLocks noGrp="1" noChangeArrowheads="1"/>
          </p:cNvSpPr>
          <p:nvPr>
            <p:ph type="title"/>
          </p:nvPr>
        </p:nvSpPr>
        <p:spPr>
          <a:xfrm>
            <a:off x="573336" y="235902"/>
            <a:ext cx="7772400" cy="776605"/>
          </a:xfrm>
        </p:spPr>
        <p:txBody>
          <a:bodyPr/>
          <a:lstStyle/>
          <a:p>
            <a:r>
              <a:rPr lang="en-US" altLang="en-US" sz="3600" dirty="0">
                <a:latin typeface="Arial" panose="020B0604020202020204" pitchFamily="34" charset="0"/>
                <a:cs typeface="Arial" panose="020B0604020202020204" pitchFamily="34" charset="0"/>
              </a:rPr>
              <a:t>Contents</a:t>
            </a:r>
          </a:p>
        </p:txBody>
      </p:sp>
      <p:sp>
        <p:nvSpPr>
          <p:cNvPr id="5124" name="Rectangle 3">
            <a:extLst>
              <a:ext uri="{FF2B5EF4-FFF2-40B4-BE49-F238E27FC236}">
                <a16:creationId xmlns:a16="http://schemas.microsoft.com/office/drawing/2014/main" id="{1DB39F1D-C255-4E90-8C88-F5ED24A293CF}"/>
              </a:ext>
            </a:extLst>
          </p:cNvPr>
          <p:cNvSpPr>
            <a:spLocks noGrp="1" noChangeArrowheads="1"/>
          </p:cNvSpPr>
          <p:nvPr>
            <p:ph type="body" idx="1"/>
          </p:nvPr>
        </p:nvSpPr>
        <p:spPr>
          <a:xfrm>
            <a:off x="793214" y="2137272"/>
            <a:ext cx="5829300" cy="2754218"/>
          </a:xfrm>
        </p:spPr>
        <p:txBody>
          <a:bodyPr/>
          <a:lstStyle/>
          <a:p>
            <a:pPr marL="0" indent="0">
              <a:lnSpc>
                <a:spcPct val="135000"/>
              </a:lnSpc>
              <a:buNone/>
              <a:defRPr/>
            </a:pPr>
            <a:r>
              <a:rPr lang="en-US" sz="2800" b="1" dirty="0">
                <a:latin typeface="Arial" panose="020B0604020202020204" pitchFamily="34" charset="0"/>
                <a:cs typeface="Arial" panose="020B0604020202020204" pitchFamily="34" charset="0"/>
              </a:rPr>
              <a:t>1. Conjunction</a:t>
            </a:r>
          </a:p>
          <a:p>
            <a:pPr marL="0" indent="0">
              <a:lnSpc>
                <a:spcPct val="135000"/>
              </a:lnSpc>
              <a:buNone/>
              <a:defRPr/>
            </a:pPr>
            <a:r>
              <a:rPr lang="en-US" sz="2800" b="1" dirty="0">
                <a:latin typeface="Arial" panose="020B0604020202020204" pitchFamily="34" charset="0"/>
                <a:cs typeface="Arial" panose="020B0604020202020204" pitchFamily="34" charset="0"/>
              </a:rPr>
              <a:t>2. Negation</a:t>
            </a:r>
          </a:p>
          <a:p>
            <a:pPr marL="0" indent="0">
              <a:lnSpc>
                <a:spcPct val="135000"/>
              </a:lnSpc>
              <a:buNone/>
              <a:defRPr/>
            </a:pPr>
            <a:r>
              <a:rPr lang="en-US" sz="2800" b="1" dirty="0">
                <a:latin typeface="Arial" panose="020B0604020202020204" pitchFamily="34" charset="0"/>
                <a:cs typeface="Arial" panose="020B0604020202020204" pitchFamily="34" charset="0"/>
              </a:rPr>
              <a:t>3. Disjunction</a:t>
            </a:r>
          </a:p>
          <a:p>
            <a:pPr marL="0" indent="0">
              <a:lnSpc>
                <a:spcPct val="135000"/>
              </a:lnSpc>
              <a:buNone/>
              <a:defRPr/>
            </a:pPr>
            <a:r>
              <a:rPr lang="en-US" sz="2800" b="1" dirty="0">
                <a:latin typeface="Arial" panose="020B0604020202020204" pitchFamily="34" charset="0"/>
                <a:cs typeface="Arial" panose="020B0604020202020204" pitchFamily="34" charset="0"/>
              </a:rPr>
              <a:t>4. Conditional statements</a:t>
            </a:r>
            <a:endParaRPr lang="en-US" sz="18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B14140F-BCA9-4864-B004-5B5021FAEAAF}"/>
              </a:ext>
            </a:extLst>
          </p:cNvPr>
          <p:cNvSpPr txBox="1"/>
          <p:nvPr/>
        </p:nvSpPr>
        <p:spPr>
          <a:xfrm>
            <a:off x="419100" y="1289357"/>
            <a:ext cx="4572000" cy="461665"/>
          </a:xfrm>
          <a:prstGeom prst="rect">
            <a:avLst/>
          </a:prstGeom>
          <a:noFill/>
        </p:spPr>
        <p:txBody>
          <a:bodyPr wrap="square">
            <a:spAutoFit/>
          </a:bodyPr>
          <a:lstStyle/>
          <a:p>
            <a:r>
              <a:rPr lang="en-US" altLang="en-US" sz="2400" b="1" dirty="0">
                <a:solidFill>
                  <a:srgbClr val="FF0000"/>
                </a:solidFill>
                <a:latin typeface="Arial" panose="020B0604020202020204" pitchFamily="34" charset="0"/>
                <a:cs typeface="Arial" panose="020B0604020202020204" pitchFamily="34" charset="0"/>
              </a:rPr>
              <a:t>Four types of propositions</a:t>
            </a:r>
            <a:endParaRPr lang="en-US" b="1"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11695</TotalTime>
  <Words>7361</Words>
  <Application>Microsoft Office PowerPoint</Application>
  <PresentationFormat>On-screen Show (4:3)</PresentationFormat>
  <Paragraphs>1583</Paragraphs>
  <Slides>63</Slides>
  <Notes>41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Arial</vt:lpstr>
      <vt:lpstr>Calibri</vt:lpstr>
      <vt:lpstr>Google Sans</vt:lpstr>
      <vt:lpstr>Symbol</vt:lpstr>
      <vt:lpstr>Times New Roman</vt:lpstr>
      <vt:lpstr>Wingdings</vt:lpstr>
      <vt:lpstr>Blank Presentation</vt:lpstr>
      <vt:lpstr>Bitmap Image</vt:lpstr>
      <vt:lpstr>PowerPoint Presentation</vt:lpstr>
      <vt:lpstr>Question 1</vt:lpstr>
      <vt:lpstr>Question 2</vt:lpstr>
      <vt:lpstr>Question 3</vt:lpstr>
      <vt:lpstr>Question 4 - Fixed</vt:lpstr>
      <vt:lpstr>Question 5</vt:lpstr>
      <vt:lpstr>Propositional Logic</vt:lpstr>
      <vt:lpstr>Review: Proposition </vt:lpstr>
      <vt:lpstr>Contents</vt:lpstr>
      <vt:lpstr>Symbolic connectives</vt:lpstr>
      <vt:lpstr>Variables and examples of PL statements</vt:lpstr>
      <vt:lpstr>1. CONJUNCTION (&amp;/and)</vt:lpstr>
      <vt:lpstr>1. CONJUNCTION – Truth table</vt:lpstr>
      <vt:lpstr>Truth table for two variables</vt:lpstr>
      <vt:lpstr>EXERCISE</vt:lpstr>
      <vt:lpstr>1. Conjunction and validity</vt:lpstr>
      <vt:lpstr>1. CONJUNCTION – Validity</vt:lpstr>
      <vt:lpstr>1. CONJUNCTION – Validity</vt:lpstr>
      <vt:lpstr>1. CONJUNCTION – Validity</vt:lpstr>
      <vt:lpstr>1. CONJUNCTION – Validity</vt:lpstr>
      <vt:lpstr>1. CONJUNCTION – Validity</vt:lpstr>
      <vt:lpstr>Exercise – Testing validity</vt:lpstr>
      <vt:lpstr>CONJUNCTION – Testing validity</vt:lpstr>
      <vt:lpstr>2. NEGATION</vt:lpstr>
      <vt:lpstr>2. NEGATION</vt:lpstr>
      <vt:lpstr>NEGATION: Testing validity</vt:lpstr>
      <vt:lpstr>2. NEGATION: Testing validity (2)</vt:lpstr>
      <vt:lpstr>3. DISJUNCTION</vt:lpstr>
      <vt:lpstr>3. DISJUNCTION – truth table</vt:lpstr>
      <vt:lpstr>DISJUNCTION and NEGATION – truth table</vt:lpstr>
      <vt:lpstr>DISJUNCTION and NEGATION – truth table</vt:lpstr>
      <vt:lpstr>DISJUNCTION and NEGATION – truth table</vt:lpstr>
      <vt:lpstr>CONJUNCTION, NEGATION &amp; DISJUNCTION</vt:lpstr>
      <vt:lpstr>CONJUNCTION, NEGATION &amp; DISJUNCTION</vt:lpstr>
      <vt:lpstr>CONJUNCTION, NEGATION &amp; DISJUNCTION</vt:lpstr>
      <vt:lpstr>CONJUNCTION, NEGATION &amp; DISJUNCTION</vt:lpstr>
      <vt:lpstr>4. CONDITIONAL STATEMENTS</vt:lpstr>
      <vt:lpstr>4. CONDITIONAL STATEMENTS</vt:lpstr>
      <vt:lpstr>PowerPoint Presentation</vt:lpstr>
      <vt:lpstr>Review</vt:lpstr>
      <vt:lpstr>PRACTICE</vt:lpstr>
      <vt:lpstr>1. The weather is beautiful outside but we cannot enjoy it.  </vt:lpstr>
      <vt:lpstr>1. The weather is beautiful outside but we cannot enjoy it.  </vt:lpstr>
      <vt:lpstr>2. If you want a good score but you don’t make efforts, your want is just wishful thinking. </vt:lpstr>
      <vt:lpstr>2. If you want a good score but you don’t make efforts, your want is just wishful thinking. </vt:lpstr>
      <vt:lpstr>3. If we don’t revise the lesson contents, we will fail the midterm exam and our course scores will be low. </vt:lpstr>
      <vt:lpstr>3. If we don’t revise the lesson contents, we will fail the midterm exam and our course scores will be low. </vt:lpstr>
      <vt:lpstr>Exercise 4: Test validity of the argument</vt:lpstr>
      <vt:lpstr>PowerPoint Presentation</vt:lpstr>
      <vt:lpstr>PowerPoint Presentation</vt:lpstr>
      <vt:lpstr>PowerPoint Presentation</vt:lpstr>
      <vt:lpstr>PowerPoint Presentation</vt:lpstr>
      <vt:lpstr>PowerPoint Presentation</vt:lpstr>
      <vt:lpstr>PowerPoint Presentation</vt:lpstr>
      <vt:lpstr>ASSIGNMENT</vt:lpstr>
      <vt:lpstr>Names of your group </vt:lpstr>
      <vt:lpstr>Who’s the thief?</vt:lpstr>
      <vt:lpstr>PowerPoint Presentation</vt:lpstr>
      <vt:lpstr>PowerPoint Presentation</vt:lpstr>
      <vt:lpstr>PowerPoint Presentation</vt:lpstr>
      <vt:lpstr> Task 4: Create a propositional argument about the topic of one good/bad thing in student life with three variables, including at least a disjunction, a negation of a conjunction and a conditional statement, then turn it into the symbolic argument and evaluate its validity. </vt:lpstr>
      <vt:lpstr> Task 5: Create a propositional argument a current trend with three variables including at least a conjunction, disjunction, a negation, and a conditional statement, then turn it into the symbolic argument and evaluate its validity using the truth table. </vt:lpstr>
      <vt:lpstr>Thank you   </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Propositional Logic</dc:title>
  <cp:lastModifiedBy>Do Thi Dieu Ngoc</cp:lastModifiedBy>
  <cp:revision>530</cp:revision>
  <cp:lastPrinted>1998-10-22T20:06:26Z</cp:lastPrinted>
  <dcterms:created xsi:type="dcterms:W3CDTF">1998-02-17T02:50:39Z</dcterms:created>
  <dcterms:modified xsi:type="dcterms:W3CDTF">2024-04-01T03:38:08Z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finin@umbc.edu</vt:lpwstr>
  </property>
  <property fmtid="{D5CDD505-2E9C-101B-9397-08002B2CF9AE}" pid="8" name="HomePage">
    <vt:lpwstr>http://umbc.edu/~finin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C:\Users\finin\teaching\AI\RN\</vt:lpwstr>
  </property>
</Properties>
</file>